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3" r:id="rId7"/>
    <p:sldId id="261" r:id="rId8"/>
    <p:sldId id="263" r:id="rId9"/>
    <p:sldId id="264" r:id="rId10"/>
    <p:sldId id="266" r:id="rId11"/>
    <p:sldId id="267" r:id="rId12"/>
    <p:sldId id="282" r:id="rId13"/>
    <p:sldId id="268" r:id="rId14"/>
    <p:sldId id="269" r:id="rId15"/>
    <p:sldId id="270" r:id="rId16"/>
    <p:sldId id="271" r:id="rId17"/>
    <p:sldId id="272" r:id="rId18"/>
    <p:sldId id="273" r:id="rId19"/>
    <p:sldId id="274" r:id="rId20"/>
    <p:sldId id="275" r:id="rId21"/>
    <p:sldId id="276" r:id="rId22"/>
    <p:sldId id="277" r:id="rId23"/>
    <p:sldId id="278" r:id="rId24"/>
    <p:sldId id="284"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186" y="-1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E21FD3-F936-4A6D-A337-208D0AEE2412}"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27713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21FD3-F936-4A6D-A337-208D0AEE2412}"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42808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21FD3-F936-4A6D-A337-208D0AEE2412}"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23005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21FD3-F936-4A6D-A337-208D0AEE2412}"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85972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21FD3-F936-4A6D-A337-208D0AEE2412}"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321147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21FD3-F936-4A6D-A337-208D0AEE2412}"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310456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21FD3-F936-4A6D-A337-208D0AEE2412}"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95924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21FD3-F936-4A6D-A337-208D0AEE2412}"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413016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21FD3-F936-4A6D-A337-208D0AEE2412}"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335667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21FD3-F936-4A6D-A337-208D0AEE2412}"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397376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21FD3-F936-4A6D-A337-208D0AEE2412}"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FB286-6744-4964-BE62-E3F38412E0BD}" type="slidenum">
              <a:rPr lang="en-US" smtClean="0"/>
              <a:t>‹#›</a:t>
            </a:fld>
            <a:endParaRPr lang="en-US"/>
          </a:p>
        </p:txBody>
      </p:sp>
    </p:spTree>
    <p:extLst>
      <p:ext uri="{BB962C8B-B14F-4D97-AF65-F5344CB8AC3E}">
        <p14:creationId xmlns:p14="http://schemas.microsoft.com/office/powerpoint/2010/main" val="352908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1FD3-F936-4A6D-A337-208D0AEE2412}" type="datetimeFigureOut">
              <a:rPr lang="en-US" smtClean="0"/>
              <a:t>12/10/2018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FB286-6744-4964-BE62-E3F38412E0BD}" type="slidenum">
              <a:rPr lang="en-US" smtClean="0"/>
              <a:t>‹#›</a:t>
            </a:fld>
            <a:endParaRPr lang="en-US"/>
          </a:p>
        </p:txBody>
      </p:sp>
    </p:spTree>
    <p:extLst>
      <p:ext uri="{BB962C8B-B14F-4D97-AF65-F5344CB8AC3E}">
        <p14:creationId xmlns:p14="http://schemas.microsoft.com/office/powerpoint/2010/main" val="393881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6200" y="2895600"/>
            <a:ext cx="4286250" cy="3840163"/>
          </a:xfrm>
        </p:spPr>
        <p:txBody>
          <a:bodyPr/>
          <a:lstStyle/>
          <a:p>
            <a:pPr marL="0" marR="0" indent="0">
              <a:lnSpc>
                <a:spcPct val="115000"/>
              </a:lnSpc>
              <a:spcBef>
                <a:spcPts val="0"/>
              </a:spcBef>
              <a:spcAft>
                <a:spcPts val="1000"/>
              </a:spcAft>
              <a:buNone/>
            </a:pPr>
            <a:r>
              <a:rPr lang="en-GB" dirty="0" smtClean="0">
                <a:effectLst/>
                <a:latin typeface="Times New Roman"/>
                <a:ea typeface="Calibri"/>
                <a:cs typeface="Times New Roman"/>
              </a:rPr>
              <a:t>2-D Electrical Resistivity Tomography and Seasonal Variation Assessment of Groundwater around the Olushosun Dumpsite, South-West, Nigeria</a:t>
            </a:r>
            <a:endParaRPr lang="en-US" dirty="0">
              <a:ea typeface="Calibri"/>
              <a:cs typeface="Times New Roman"/>
            </a:endParaRPr>
          </a:p>
          <a:p>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038600" y="2791691"/>
                <a:ext cx="5029200" cy="3944072"/>
              </a:xfrm>
            </p:spPr>
            <p:txBody>
              <a:bodyPr/>
              <a:lstStyle/>
              <a:p>
                <a:pPr marL="0" indent="0">
                  <a:buNone/>
                </a:pPr>
                <a:r>
                  <a:rPr lang="en-US" dirty="0" smtClean="0"/>
                  <a:t>Ameloko A. </a:t>
                </a:r>
                <a14:m>
                  <m:oMath xmlns:m="http://schemas.openxmlformats.org/officeDocument/2006/math">
                    <m:sSup>
                      <m:sSupPr>
                        <m:ctrlPr>
                          <a:rPr lang="en-US" i="1" dirty="0" smtClean="0">
                            <a:latin typeface="Cambria Math"/>
                          </a:rPr>
                        </m:ctrlPr>
                      </m:sSupPr>
                      <m:e>
                        <m:r>
                          <m:rPr>
                            <m:sty m:val="p"/>
                          </m:rPr>
                          <a:rPr lang="en-US" b="0" i="0" dirty="0" smtClean="0">
                            <a:latin typeface="Cambria Math"/>
                          </a:rPr>
                          <m:t>A</m:t>
                        </m:r>
                      </m:e>
                      <m:sup>
                        <m:r>
                          <a:rPr lang="en-US" b="0" i="1" dirty="0" smtClean="0">
                            <a:latin typeface="Cambria Math"/>
                          </a:rPr>
                          <m:t>1</m:t>
                        </m:r>
                      </m:sup>
                    </m:sSup>
                  </m:oMath>
                </a14:m>
                <a:r>
                  <a:rPr lang="en-US" dirty="0" smtClean="0"/>
                  <a:t> and </a:t>
                </a:r>
                <a:r>
                  <a:rPr lang="en-US" dirty="0" err="1" smtClean="0"/>
                  <a:t>Ayolabi</a:t>
                </a:r>
                <a:r>
                  <a:rPr lang="en-US" dirty="0" smtClean="0"/>
                  <a:t> E. </a:t>
                </a:r>
                <a14:m>
                  <m:oMath xmlns:m="http://schemas.openxmlformats.org/officeDocument/2006/math">
                    <m:sSup>
                      <m:sSupPr>
                        <m:ctrlPr>
                          <a:rPr lang="en-US" i="1" smtClean="0">
                            <a:latin typeface="Cambria Math"/>
                          </a:rPr>
                        </m:ctrlPr>
                      </m:sSupPr>
                      <m:e>
                        <m:r>
                          <m:rPr>
                            <m:sty m:val="p"/>
                          </m:rPr>
                          <a:rPr lang="en-US" b="0" i="0" smtClean="0">
                            <a:latin typeface="Cambria Math"/>
                          </a:rPr>
                          <m:t>A</m:t>
                        </m:r>
                      </m:e>
                      <m:sup>
                        <m:r>
                          <a:rPr lang="en-US" b="0" i="1" smtClean="0">
                            <a:latin typeface="Cambria Math"/>
                          </a:rPr>
                          <m:t>2</m:t>
                        </m:r>
                      </m:sup>
                    </m:sSup>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038600" y="2791691"/>
                <a:ext cx="5029200" cy="3944072"/>
              </a:xfrm>
              <a:blipFill rotWithShape="1">
                <a:blip r:embed="rId2"/>
                <a:stretch>
                  <a:fillRect l="-2545" t="-1391" r="-364"/>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927"/>
            <a:ext cx="8991600" cy="279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4038600" y="2789182"/>
            <a:ext cx="9525" cy="4038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4191000" y="3429000"/>
                <a:ext cx="4572000" cy="1938992"/>
              </a:xfrm>
              <a:prstGeom prst="rect">
                <a:avLst/>
              </a:prstGeom>
            </p:spPr>
            <p:txBody>
              <a:bodyPr>
                <a:spAutoFit/>
              </a:bodyPr>
              <a:lstStyle/>
              <a:p>
                <a14:m>
                  <m:oMath xmlns:m="http://schemas.openxmlformats.org/officeDocument/2006/math">
                    <m:sSup>
                      <m:sSupPr>
                        <m:ctrlPr>
                          <a:rPr lang="en-US" sz="2400" i="1" smtClean="0">
                            <a:latin typeface="Cambria Math"/>
                          </a:rPr>
                        </m:ctrlPr>
                      </m:sSupPr>
                      <m:e>
                        <m:r>
                          <a:rPr lang="en-US" sz="2400" b="0" i="1" smtClean="0">
                            <a:latin typeface="Cambria Math"/>
                          </a:rPr>
                          <m:t> </m:t>
                        </m:r>
                      </m:e>
                      <m:sup>
                        <m:r>
                          <a:rPr lang="en-US" sz="2400" b="0" i="1" smtClean="0">
                            <a:latin typeface="Cambria Math"/>
                          </a:rPr>
                          <m:t>1</m:t>
                        </m:r>
                      </m:sup>
                    </m:sSup>
                  </m:oMath>
                </a14:m>
                <a:r>
                  <a:rPr lang="en-US" sz="2400" dirty="0" smtClean="0"/>
                  <a:t> Department of Petroleum Engineering, Covenant University Ota, Nigeria</a:t>
                </a:r>
              </a:p>
              <a:p>
                <a14:m>
                  <m:oMath xmlns:m="http://schemas.openxmlformats.org/officeDocument/2006/math">
                    <m:sSup>
                      <m:sSupPr>
                        <m:ctrlPr>
                          <a:rPr lang="en-US" sz="2400" i="1" smtClean="0">
                            <a:latin typeface="Cambria Math"/>
                          </a:rPr>
                        </m:ctrlPr>
                      </m:sSupPr>
                      <m:e>
                        <m:r>
                          <a:rPr lang="en-US" sz="2400" b="0" i="1" smtClean="0">
                            <a:latin typeface="Cambria Math"/>
                          </a:rPr>
                          <m:t> </m:t>
                        </m:r>
                      </m:e>
                      <m:sup>
                        <m:r>
                          <a:rPr lang="en-US" sz="2400" b="0" i="1" smtClean="0">
                            <a:latin typeface="Cambria Math"/>
                          </a:rPr>
                          <m:t>2</m:t>
                        </m:r>
                      </m:sup>
                    </m:sSup>
                  </m:oMath>
                </a14:m>
                <a:r>
                  <a:rPr lang="en-US" sz="2400" dirty="0" smtClean="0"/>
                  <a:t> Department of Geosciences</a:t>
                </a:r>
              </a:p>
              <a:p>
                <a:r>
                  <a:rPr lang="en-US" sz="2400" dirty="0" smtClean="0"/>
                  <a:t>University of Lagos, Lagos, Nigeria</a:t>
                </a:r>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4191000" y="3429000"/>
                <a:ext cx="4572000" cy="1938992"/>
              </a:xfrm>
              <a:prstGeom prst="rect">
                <a:avLst/>
              </a:prstGeom>
              <a:blipFill rotWithShape="1">
                <a:blip r:embed="rId4"/>
                <a:stretch>
                  <a:fillRect l="-2133" t="-2516" b="-5975"/>
                </a:stretch>
              </a:blipFill>
            </p:spPr>
            <p:txBody>
              <a:bodyPr/>
              <a:lstStyle/>
              <a:p>
                <a:r>
                  <a:rPr lang="en-US">
                    <a:noFill/>
                  </a:rPr>
                  <a:t> </a:t>
                </a:r>
              </a:p>
            </p:txBody>
          </p:sp>
        </mc:Fallback>
      </mc:AlternateContent>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1" y="5562600"/>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92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1143000"/>
          </a:xfrm>
        </p:spPr>
        <p:txBody>
          <a:bodyPr>
            <a:normAutofit/>
          </a:bodyPr>
          <a:lstStyle/>
          <a:p>
            <a:r>
              <a:rPr lang="en-US" sz="3600" dirty="0" smtClean="0">
                <a:latin typeface="Times New Roman" pitchFamily="18" charset="0"/>
                <a:cs typeface="Times New Roman" pitchFamily="18" charset="0"/>
              </a:rPr>
              <a:t>3.0               Materials and methods cont’d</a:t>
            </a:r>
            <a:endParaRPr lang="en-GB" sz="3600" dirty="0">
              <a:latin typeface="Times New Roman" pitchFamily="18" charset="0"/>
              <a:cs typeface="Times New Roman" pitchFamily="18" charset="0"/>
            </a:endParaRPr>
          </a:p>
        </p:txBody>
      </p:sp>
      <p:sp>
        <p:nvSpPr>
          <p:cNvPr id="6" name="Content Placeholder 2"/>
          <p:cNvSpPr>
            <a:spLocks noGrp="1"/>
          </p:cNvSpPr>
          <p:nvPr>
            <p:ph idx="1"/>
          </p:nvPr>
        </p:nvSpPr>
        <p:spPr>
          <a:xfrm>
            <a:off x="457200" y="1143000"/>
            <a:ext cx="8229600" cy="4983163"/>
          </a:xfrm>
        </p:spPr>
        <p:txBody>
          <a:bodyPr>
            <a:normAutofit fontScale="92500"/>
          </a:bodyPr>
          <a:lstStyle/>
          <a:p>
            <a:pPr marL="0" indent="0">
              <a:buNone/>
            </a:pPr>
            <a:r>
              <a:rPr lang="en-US" sz="3000" b="1" dirty="0" smtClean="0">
                <a:latin typeface="Times New Roman" pitchFamily="18" charset="0"/>
                <a:cs typeface="Times New Roman" pitchFamily="18" charset="0"/>
              </a:rPr>
              <a:t>3.2			   Data processing</a:t>
            </a:r>
          </a:p>
          <a:p>
            <a:pPr marL="0" indent="0">
              <a:buNone/>
            </a:pPr>
            <a:endParaRPr lang="en-US" sz="3000" b="1" dirty="0" smtClean="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3.2.1	2d resistivity data</a:t>
            </a:r>
            <a:endParaRPr lang="en-US" sz="2400" b="1"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The 2D </a:t>
            </a:r>
            <a:r>
              <a:rPr lang="en-US" sz="2400" dirty="0" smtClean="0">
                <a:latin typeface="Times New Roman" pitchFamily="18" charset="0"/>
                <a:cs typeface="Times New Roman" pitchFamily="18" charset="0"/>
              </a:rPr>
              <a:t>resistivity data </a:t>
            </a:r>
            <a:r>
              <a:rPr lang="en-US" sz="2400" dirty="0">
                <a:latin typeface="Times New Roman" pitchFamily="18" charset="0"/>
                <a:cs typeface="Times New Roman" pitchFamily="18" charset="0"/>
              </a:rPr>
              <a:t>were processed and inverted using the </a:t>
            </a:r>
            <a:r>
              <a:rPr lang="en-US" sz="2400" dirty="0" smtClean="0">
                <a:latin typeface="Times New Roman" pitchFamily="18" charset="0"/>
                <a:cs typeface="Times New Roman" pitchFamily="18" charset="0"/>
              </a:rPr>
              <a:t>EarthImager </a:t>
            </a:r>
            <a:r>
              <a:rPr lang="en-US" sz="2400" dirty="0">
                <a:latin typeface="Times New Roman" pitchFamily="18" charset="0"/>
                <a:cs typeface="Times New Roman" pitchFamily="18" charset="0"/>
              </a:rPr>
              <a:t>inversion </a:t>
            </a:r>
            <a:r>
              <a:rPr lang="en-US" sz="2400" dirty="0" smtClean="0">
                <a:latin typeface="Times New Roman" pitchFamily="18" charset="0"/>
                <a:cs typeface="Times New Roman" pitchFamily="18" charset="0"/>
              </a:rPr>
              <a:t>software.</a:t>
            </a:r>
            <a:endParaRPr lang="en-US" dirty="0" smtClean="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interpretation of the VES data was </a:t>
            </a:r>
            <a:r>
              <a:rPr lang="en-US" sz="2400" dirty="0" smtClean="0">
                <a:latin typeface="Times New Roman" pitchFamily="18" charset="0"/>
                <a:cs typeface="Times New Roman" pitchFamily="18" charset="0"/>
              </a:rPr>
              <a:t>done using </a:t>
            </a:r>
            <a:r>
              <a:rPr lang="en-US" sz="2400" dirty="0">
                <a:latin typeface="Times New Roman" pitchFamily="18" charset="0"/>
                <a:cs typeface="Times New Roman" pitchFamily="18" charset="0"/>
              </a:rPr>
              <a:t>curve matching technique to generate the initial resistivity and depth models. These served as input data for computer iteration using WINRESIST software.</a:t>
            </a:r>
            <a:endParaRPr lang="en-US" sz="2400" dirty="0" smtClean="0">
              <a:latin typeface="Times New Roman" pitchFamily="18" charset="0"/>
              <a:cs typeface="Times New Roman" pitchFamily="18" charset="0"/>
            </a:endParaRPr>
          </a:p>
          <a:p>
            <a:pPr marL="0" indent="0" algn="just">
              <a:buNone/>
            </a:pPr>
            <a:r>
              <a:rPr lang="en-US" sz="2400" b="1" dirty="0" smtClean="0">
                <a:latin typeface="Times New Roman" pitchFamily="18" charset="0"/>
                <a:cs typeface="Times New Roman" pitchFamily="18" charset="0"/>
              </a:rPr>
              <a:t>3.2.3	Physicochemical data</a:t>
            </a:r>
          </a:p>
          <a:p>
            <a:pPr algn="just">
              <a:buFont typeface="Wingdings" pitchFamily="2" charset="2"/>
              <a:buChar char="Ø"/>
            </a:pPr>
            <a:r>
              <a:rPr lang="en-US" sz="2400" dirty="0" smtClean="0">
                <a:latin typeface="Times New Roman" pitchFamily="18" charset="0"/>
                <a:cs typeface="Times New Roman" pitchFamily="18" charset="0"/>
              </a:rPr>
              <a:t>Data obtained were also plotted as histograms on the Microsoft excel software and compared with WHO and SON standard </a:t>
            </a:r>
          </a:p>
          <a:p>
            <a:pPr>
              <a:buFont typeface="Wingdings" pitchFamily="2" charset="2"/>
              <a:buChar char="v"/>
            </a:pPr>
            <a:endParaRPr lang="en-US" sz="2400" dirty="0" smtClean="0">
              <a:latin typeface="Times New Roman" pitchFamily="18" charset="0"/>
              <a:cs typeface="Times New Roman" pitchFamily="18" charset="0"/>
            </a:endParaRPr>
          </a:p>
          <a:p>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19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normAutofit/>
          </a:bodyPr>
          <a:lstStyle/>
          <a:p>
            <a:r>
              <a:rPr lang="en-US" sz="3600" dirty="0" smtClean="0">
                <a:latin typeface="Times New Roman" pitchFamily="18" charset="0"/>
                <a:cs typeface="Times New Roman" pitchFamily="18" charset="0"/>
              </a:rPr>
              <a:t>3.0               Materials and methods cont’d</a:t>
            </a:r>
            <a:endParaRPr lang="en-GB" sz="3600" dirty="0">
              <a:latin typeface="Times New Roman" pitchFamily="18" charset="0"/>
              <a:cs typeface="Times New Roman" pitchFamily="18" charset="0"/>
            </a:endParaRP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74935" y="6238852"/>
            <a:ext cx="7394447" cy="646331"/>
          </a:xfrm>
          <a:prstGeom prst="rect">
            <a:avLst/>
          </a:prstGeom>
        </p:spPr>
        <p:txBody>
          <a:bodyPr wrap="square">
            <a:spAutoFit/>
          </a:bodyPr>
          <a:lstStyle/>
          <a:p>
            <a:r>
              <a:rPr lang="en-GB" dirty="0"/>
              <a:t>Figure 3</a:t>
            </a:r>
            <a:r>
              <a:rPr lang="en-GB" dirty="0" smtClean="0"/>
              <a:t>.0: </a:t>
            </a:r>
            <a:r>
              <a:rPr lang="en-GB" dirty="0"/>
              <a:t>Contour Map of </a:t>
            </a:r>
            <a:r>
              <a:rPr lang="en-GB" dirty="0" smtClean="0"/>
              <a:t>Olushosun dumpsite showing </a:t>
            </a:r>
            <a:r>
              <a:rPr lang="en-GB" dirty="0"/>
              <a:t>Groundwater flow direction</a:t>
            </a:r>
          </a:p>
        </p:txBody>
      </p:sp>
    </p:spTree>
    <p:extLst>
      <p:ext uri="{BB962C8B-B14F-4D97-AF65-F5344CB8AC3E}">
        <p14:creationId xmlns:p14="http://schemas.microsoft.com/office/powerpoint/2010/main" val="3520678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6927" y="1143000"/>
            <a:ext cx="8984673" cy="4419600"/>
          </a:xfrm>
          <a:prstGeom prst="rect">
            <a:avLst/>
          </a:prstGeom>
        </p:spPr>
      </p:pic>
      <p:sp>
        <p:nvSpPr>
          <p:cNvPr id="5" name="Title 1"/>
          <p:cNvSpPr>
            <a:spLocks noGrp="1"/>
          </p:cNvSpPr>
          <p:nvPr>
            <p:ph type="title"/>
          </p:nvPr>
        </p:nvSpPr>
        <p:spPr>
          <a:xfrm>
            <a:off x="457200" y="0"/>
            <a:ext cx="8229600" cy="1143000"/>
          </a:xfrm>
        </p:spPr>
        <p:txBody>
          <a:bodyPr>
            <a:normAutofit/>
          </a:bodyPr>
          <a:lstStyle/>
          <a:p>
            <a:r>
              <a:rPr lang="en-US" sz="3600" dirty="0" smtClean="0">
                <a:latin typeface="Times New Roman" pitchFamily="18" charset="0"/>
                <a:cs typeface="Times New Roman" pitchFamily="18" charset="0"/>
              </a:rPr>
              <a:t>3.0               Materials and methods cont’d</a:t>
            </a:r>
            <a:endParaRPr lang="en-GB" sz="3600" dirty="0">
              <a:latin typeface="Times New Roman" pitchFamily="18" charset="0"/>
              <a:cs typeface="Times New Roman" pitchFamily="18" charset="0"/>
            </a:endParaRPr>
          </a:p>
        </p:txBody>
      </p:sp>
      <p:sp>
        <p:nvSpPr>
          <p:cNvPr id="6" name="Rectangle 5"/>
          <p:cNvSpPr/>
          <p:nvPr/>
        </p:nvSpPr>
        <p:spPr>
          <a:xfrm>
            <a:off x="0" y="5791204"/>
            <a:ext cx="9515876" cy="646331"/>
          </a:xfrm>
          <a:prstGeom prst="rect">
            <a:avLst/>
          </a:prstGeom>
        </p:spPr>
        <p:txBody>
          <a:bodyPr wrap="square">
            <a:spAutoFit/>
          </a:bodyPr>
          <a:lstStyle/>
          <a:p>
            <a:r>
              <a:rPr lang="en-GB" dirty="0">
                <a:latin typeface="Times New Roman" pitchFamily="18" charset="0"/>
                <a:cs typeface="Times New Roman" pitchFamily="18" charset="0"/>
              </a:rPr>
              <a:t>Figure </a:t>
            </a:r>
            <a:r>
              <a:rPr lang="en-GB" dirty="0" smtClean="0">
                <a:latin typeface="Times New Roman" pitchFamily="18" charset="0"/>
                <a:cs typeface="Times New Roman" pitchFamily="18" charset="0"/>
              </a:rPr>
              <a:t>3.1: Satellite </a:t>
            </a:r>
            <a:r>
              <a:rPr lang="en-GB" dirty="0">
                <a:latin typeface="Times New Roman" pitchFamily="18" charset="0"/>
                <a:cs typeface="Times New Roman" pitchFamily="18" charset="0"/>
              </a:rPr>
              <a:t>image of Olushosun dumpsite and surrounding </a:t>
            </a:r>
            <a:r>
              <a:rPr lang="en-GB" dirty="0" smtClean="0">
                <a:latin typeface="Times New Roman" pitchFamily="18" charset="0"/>
                <a:cs typeface="Times New Roman" pitchFamily="18" charset="0"/>
              </a:rPr>
              <a:t>areas showing  ERT lines and water sampling points</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61895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457200"/>
          </a:xfrm>
        </p:spPr>
        <p:txBody>
          <a:bodyPr>
            <a:noAutofit/>
          </a:bodyPr>
          <a:lstStyle/>
          <a:p>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.0       Results</a:t>
            </a:r>
            <a:r>
              <a:rPr lang="en-GB" dirty="0" smtClean="0"/>
              <a:t> </a:t>
            </a:r>
            <a:r>
              <a:rPr lang="en-GB" dirty="0" smtClean="0">
                <a:latin typeface="Times New Roman" pitchFamily="18" charset="0"/>
                <a:cs typeface="Times New Roman" pitchFamily="18" charset="0"/>
              </a:rPr>
              <a:t>and discussion </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 y="457200"/>
            <a:ext cx="879330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30759"/>
            <a:ext cx="2057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0" y="3907593"/>
            <a:ext cx="7696200" cy="369332"/>
          </a:xfrm>
          <a:prstGeom prst="rect">
            <a:avLst/>
          </a:prstGeom>
        </p:spPr>
        <p:txBody>
          <a:bodyPr wrap="square">
            <a:spAutoFit/>
          </a:bodyPr>
          <a:lstStyle/>
          <a:p>
            <a:r>
              <a:rPr lang="en-GB" dirty="0">
                <a:latin typeface="Times New Roman" pitchFamily="18" charset="0"/>
                <a:cs typeface="Times New Roman" pitchFamily="18" charset="0"/>
              </a:rPr>
              <a:t>Figure </a:t>
            </a:r>
            <a:r>
              <a:rPr lang="en-GB" dirty="0" smtClean="0">
                <a:latin typeface="Times New Roman" pitchFamily="18" charset="0"/>
                <a:cs typeface="Times New Roman" pitchFamily="18" charset="0"/>
              </a:rPr>
              <a:t>4.0: </a:t>
            </a:r>
            <a:r>
              <a:rPr lang="en-GB" dirty="0">
                <a:latin typeface="Times New Roman" pitchFamily="18" charset="0"/>
                <a:cs typeface="Times New Roman" pitchFamily="18" charset="0"/>
              </a:rPr>
              <a:t>2D resistivity inversion models on Olushosun Landfill (Traverses </a:t>
            </a:r>
            <a:r>
              <a:rPr lang="en-GB"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334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3855" y="27709"/>
            <a:ext cx="8610600" cy="228600"/>
          </a:xfrm>
        </p:spPr>
        <p:txBody>
          <a:bodyPr>
            <a:noAutofit/>
          </a:bodyPr>
          <a:lstStyle/>
          <a:p>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.0       Results</a:t>
            </a:r>
            <a:r>
              <a:rPr lang="en-GB" dirty="0" smtClean="0"/>
              <a:t> </a:t>
            </a:r>
            <a:r>
              <a:rPr lang="en-GB" dirty="0" smtClean="0">
                <a:latin typeface="Times New Roman" pitchFamily="18" charset="0"/>
                <a:cs typeface="Times New Roman" pitchFamily="18" charset="0"/>
              </a:rPr>
              <a:t>and discussion cont’d </a:t>
            </a:r>
            <a:endParaRPr lang="en-US"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83503"/>
            <a:ext cx="2057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14500" y="4283503"/>
            <a:ext cx="7543800" cy="369332"/>
          </a:xfrm>
          <a:prstGeom prst="rect">
            <a:avLst/>
          </a:prstGeom>
        </p:spPr>
        <p:txBody>
          <a:bodyPr wrap="square">
            <a:spAutoFit/>
          </a:bodyPr>
          <a:lstStyle/>
          <a:p>
            <a:r>
              <a:rPr lang="en-GB" dirty="0">
                <a:latin typeface="Times New Roman" pitchFamily="18" charset="0"/>
                <a:cs typeface="Times New Roman" pitchFamily="18" charset="0"/>
              </a:rPr>
              <a:t>Figure </a:t>
            </a:r>
            <a:r>
              <a:rPr lang="en-GB" dirty="0" smtClean="0">
                <a:latin typeface="Times New Roman" pitchFamily="18" charset="0"/>
                <a:cs typeface="Times New Roman" pitchFamily="18" charset="0"/>
              </a:rPr>
              <a:t>4.1: </a:t>
            </a:r>
            <a:r>
              <a:rPr lang="en-GB" dirty="0">
                <a:latin typeface="Times New Roman" pitchFamily="18" charset="0"/>
                <a:cs typeface="Times New Roman" pitchFamily="18" charset="0"/>
              </a:rPr>
              <a:t>2D resistivity inversion models on Olushosun Landfill (</a:t>
            </a:r>
            <a:r>
              <a:rPr lang="en-GB" dirty="0" smtClean="0">
                <a:latin typeface="Times New Roman" pitchFamily="18" charset="0"/>
                <a:cs typeface="Times New Roman" pitchFamily="18" charset="0"/>
              </a:rPr>
              <a:t>Traverse 3</a:t>
            </a:r>
            <a:r>
              <a:rPr lang="en-GB"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6151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533400"/>
          </a:xfrm>
        </p:spPr>
        <p:txBody>
          <a:bodyPr>
            <a:noAutofit/>
          </a:bodyPr>
          <a:lstStyle/>
          <a:p>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.0       Results</a:t>
            </a:r>
            <a:r>
              <a:rPr lang="en-GB" dirty="0" smtClean="0"/>
              <a:t> </a:t>
            </a:r>
            <a:r>
              <a:rPr lang="en-GB" dirty="0" smtClean="0">
                <a:latin typeface="Times New Roman" pitchFamily="18" charset="0"/>
                <a:cs typeface="Times New Roman" pitchFamily="18" charset="0"/>
              </a:rPr>
              <a:t>and discussion cont’d </a:t>
            </a:r>
            <a:endParaRPr lang="en-US"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64" y="4388922"/>
            <a:ext cx="2057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89154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057400" y="4388922"/>
            <a:ext cx="7086600" cy="369332"/>
          </a:xfrm>
          <a:prstGeom prst="rect">
            <a:avLst/>
          </a:prstGeom>
        </p:spPr>
        <p:txBody>
          <a:bodyPr wrap="square">
            <a:spAutoFit/>
          </a:bodyPr>
          <a:lstStyle/>
          <a:p>
            <a:r>
              <a:rPr lang="en-GB" dirty="0"/>
              <a:t>Figure </a:t>
            </a:r>
            <a:r>
              <a:rPr lang="en-GB" dirty="0" smtClean="0"/>
              <a:t>4.2: </a:t>
            </a:r>
            <a:r>
              <a:rPr lang="en-GB" dirty="0"/>
              <a:t>Surface 2D resistivity for Olushosun Landfill (Control Traverse)</a:t>
            </a:r>
            <a:endParaRPr lang="en-US" dirty="0"/>
          </a:p>
        </p:txBody>
      </p:sp>
    </p:spTree>
    <p:extLst>
      <p:ext uri="{BB962C8B-B14F-4D97-AF65-F5344CB8AC3E}">
        <p14:creationId xmlns:p14="http://schemas.microsoft.com/office/powerpoint/2010/main" val="2099214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927" y="0"/>
            <a:ext cx="8686800" cy="457200"/>
          </a:xfrm>
        </p:spPr>
        <p:txBody>
          <a:bodyPr>
            <a:noAutofit/>
          </a:bodyPr>
          <a:lstStyle/>
          <a:p>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.0       Results</a:t>
            </a:r>
            <a:r>
              <a:rPr lang="en-GB" dirty="0" smtClean="0"/>
              <a:t> </a:t>
            </a:r>
            <a:r>
              <a:rPr lang="en-GB" dirty="0" smtClean="0">
                <a:latin typeface="Times New Roman" pitchFamily="18" charset="0"/>
                <a:cs typeface="Times New Roman" pitchFamily="18" charset="0"/>
              </a:rPr>
              <a:t>and discussion cont’d </a:t>
            </a:r>
            <a:endParaRPr lang="en-US" dirty="0">
              <a:latin typeface="Times New Roman" pitchFamily="18" charset="0"/>
              <a:cs typeface="Times New Roman" pitchFamily="18" charset="0"/>
            </a:endParaRPr>
          </a:p>
        </p:txBody>
      </p:sp>
      <p:pic>
        <p:nvPicPr>
          <p:cNvPr id="5" name="Content Placeholder 4"/>
          <p:cNvPicPr>
            <a:picLocks noGrp="1"/>
          </p:cNvPicPr>
          <p:nvPr>
            <p:ph idx="1"/>
          </p:nvPr>
        </p:nvPicPr>
        <p:blipFill>
          <a:blip r:embed="rId2"/>
          <a:stretch>
            <a:fillRect/>
          </a:stretch>
        </p:blipFill>
        <p:spPr>
          <a:xfrm>
            <a:off x="76201" y="3429000"/>
            <a:ext cx="4419598" cy="3429000"/>
          </a:xfrm>
          <a:prstGeom prst="rect">
            <a:avLst/>
          </a:prstGeom>
        </p:spPr>
      </p:pic>
      <p:pic>
        <p:nvPicPr>
          <p:cNvPr id="6" name="Picture 5"/>
          <p:cNvPicPr/>
          <p:nvPr/>
        </p:nvPicPr>
        <p:blipFill>
          <a:blip r:embed="rId3"/>
          <a:stretch>
            <a:fillRect/>
          </a:stretch>
        </p:blipFill>
        <p:spPr>
          <a:xfrm>
            <a:off x="4648200" y="457199"/>
            <a:ext cx="4509654" cy="3276601"/>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417"/>
            <a:ext cx="4648199" cy="314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95800" y="4114800"/>
            <a:ext cx="4572000" cy="923330"/>
          </a:xfrm>
          <a:prstGeom prst="rect">
            <a:avLst/>
          </a:prstGeom>
        </p:spPr>
        <p:txBody>
          <a:bodyPr>
            <a:spAutoFit/>
          </a:bodyPr>
          <a:lstStyle/>
          <a:p>
            <a:r>
              <a:rPr lang="en-GB" dirty="0"/>
              <a:t>Figure </a:t>
            </a:r>
            <a:r>
              <a:rPr lang="en-GB" dirty="0" smtClean="0"/>
              <a:t>4.3: </a:t>
            </a:r>
            <a:r>
              <a:rPr lang="en-GB" dirty="0"/>
              <a:t>VES sounding curves obtained along traverse 1 on the dumpsite in </a:t>
            </a:r>
            <a:r>
              <a:rPr lang="en-GB" dirty="0" smtClean="0"/>
              <a:t>2001, 2002 </a:t>
            </a:r>
            <a:r>
              <a:rPr lang="en-GB" dirty="0"/>
              <a:t>and 2006 </a:t>
            </a:r>
            <a:endParaRPr lang="en-US" dirty="0"/>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235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52400" y="609600"/>
            <a:ext cx="8686799" cy="5068094"/>
          </a:xfrm>
          <a:prstGeom prst="rect">
            <a:avLst/>
          </a:prstGeom>
        </p:spPr>
      </p:pic>
      <p:sp>
        <p:nvSpPr>
          <p:cNvPr id="5" name="Title 1"/>
          <p:cNvSpPr>
            <a:spLocks noGrp="1"/>
          </p:cNvSpPr>
          <p:nvPr>
            <p:ph type="title"/>
          </p:nvPr>
        </p:nvSpPr>
        <p:spPr>
          <a:xfrm>
            <a:off x="457200" y="0"/>
            <a:ext cx="8686800" cy="457200"/>
          </a:xfrm>
        </p:spPr>
        <p:txBody>
          <a:bodyPr>
            <a:noAutofit/>
          </a:bodyPr>
          <a:lstStyle/>
          <a:p>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.0       Results</a:t>
            </a:r>
            <a:r>
              <a:rPr lang="en-GB" dirty="0" smtClean="0"/>
              <a:t> </a:t>
            </a:r>
            <a:r>
              <a:rPr lang="en-GB" dirty="0" smtClean="0">
                <a:latin typeface="Times New Roman" pitchFamily="18" charset="0"/>
                <a:cs typeface="Times New Roman" pitchFamily="18" charset="0"/>
              </a:rPr>
              <a:t>and discussion cont’d </a:t>
            </a:r>
            <a:endParaRPr lang="en-US" dirty="0">
              <a:latin typeface="Times New Roman" pitchFamily="18" charset="0"/>
              <a:cs typeface="Times New Roman" pitchFamily="18" charset="0"/>
            </a:endParaRPr>
          </a:p>
        </p:txBody>
      </p:sp>
      <p:sp>
        <p:nvSpPr>
          <p:cNvPr id="6" name="Rectangle 5"/>
          <p:cNvSpPr/>
          <p:nvPr/>
        </p:nvSpPr>
        <p:spPr>
          <a:xfrm>
            <a:off x="152400" y="5715000"/>
            <a:ext cx="7915276" cy="646331"/>
          </a:xfrm>
          <a:prstGeom prst="rect">
            <a:avLst/>
          </a:prstGeom>
        </p:spPr>
        <p:txBody>
          <a:bodyPr wrap="square">
            <a:spAutoFit/>
          </a:bodyPr>
          <a:lstStyle/>
          <a:p>
            <a:r>
              <a:rPr lang="en-GB" dirty="0"/>
              <a:t>Figure </a:t>
            </a:r>
            <a:r>
              <a:rPr lang="en-GB" dirty="0" smtClean="0"/>
              <a:t>4.4: </a:t>
            </a:r>
            <a:r>
              <a:rPr lang="en-GB" dirty="0"/>
              <a:t>Geologic section along traverse 1 showing increase in the depth of migration of leachate with time</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43310"/>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115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62408"/>
            <a:ext cx="8458200" cy="513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noGrp="1"/>
          </p:cNvSpPr>
          <p:nvPr>
            <p:ph type="title"/>
          </p:nvPr>
        </p:nvSpPr>
        <p:spPr>
          <a:xfrm>
            <a:off x="457200" y="0"/>
            <a:ext cx="8229600" cy="411162"/>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4.0                  Results and discussion Cont’d  </a:t>
            </a:r>
            <a:endParaRPr lang="en-GB" sz="3600" dirty="0"/>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676946"/>
            <a:ext cx="6324600" cy="3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7709" y="377632"/>
            <a:ext cx="9171709" cy="584775"/>
          </a:xfrm>
          <a:prstGeom prst="rect">
            <a:avLst/>
          </a:prstGeom>
        </p:spPr>
        <p:txBody>
          <a:bodyPr wrap="square">
            <a:spAutoFit/>
          </a:bodyPr>
          <a:lstStyle/>
          <a:p>
            <a:r>
              <a:rPr lang="en-GB" sz="1600" dirty="0"/>
              <a:t>Table 4.1: Seasonal Paired Samples Statistics of groundwater hydrophysical parameters around Olushosun landfill</a:t>
            </a:r>
            <a:endParaRPr lang="en-US" sz="1600" dirty="0"/>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762625"/>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844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0"/>
            <a:ext cx="8229600" cy="639762"/>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4.0                  Results and discussion Cont’d  </a:t>
            </a:r>
            <a:endParaRPr lang="en-GB" sz="3600"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990600"/>
            <a:ext cx="8915400" cy="493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5284" y="457202"/>
            <a:ext cx="8808716" cy="584775"/>
          </a:xfrm>
          <a:prstGeom prst="rect">
            <a:avLst/>
          </a:prstGeom>
        </p:spPr>
        <p:txBody>
          <a:bodyPr wrap="square">
            <a:spAutoFit/>
          </a:bodyPr>
          <a:lstStyle/>
          <a:p>
            <a:r>
              <a:rPr lang="en-GB" sz="1600" dirty="0"/>
              <a:t>Table 4.1: Seasonal Paired Samples Statistics of groundwater hydrophysical parameters around Olushosun </a:t>
            </a:r>
            <a:r>
              <a:rPr lang="en-GB" sz="1600" dirty="0" smtClean="0"/>
              <a:t>landfill  Cont’d</a:t>
            </a:r>
            <a:endParaRPr lang="en-US" sz="16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727988"/>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674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lstStyle/>
          <a:p>
            <a:r>
              <a:rPr lang="en-GB" dirty="0" smtClean="0">
                <a:latin typeface="Times New Roman" pitchFamily="18" charset="0"/>
                <a:cs typeface="Times New Roman" pitchFamily="18" charset="0"/>
              </a:rPr>
              <a:t>Presentation Outline</a:t>
            </a:r>
            <a:endParaRPr lang="en-US" dirty="0"/>
          </a:p>
        </p:txBody>
      </p:sp>
      <p:sp>
        <p:nvSpPr>
          <p:cNvPr id="8" name="Content Placeholder 2"/>
          <p:cNvSpPr>
            <a:spLocks noGrp="1"/>
          </p:cNvSpPr>
          <p:nvPr>
            <p:ph idx="1"/>
          </p:nvPr>
        </p:nvSpPr>
        <p:spPr/>
        <p:txBody>
          <a:bodyPr>
            <a:normAutofit/>
          </a:bodyPr>
          <a:lstStyle/>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Introduction</a:t>
            </a:r>
          </a:p>
          <a:p>
            <a:pPr lvl="1">
              <a:buFont typeface="Wingdings" pitchFamily="2" charset="2"/>
              <a:buChar char="§"/>
            </a:pPr>
            <a:r>
              <a:rPr lang="en-GB" sz="2000" dirty="0" smtClean="0">
                <a:solidFill>
                  <a:schemeClr val="tx1">
                    <a:lumMod val="95000"/>
                  </a:schemeClr>
                </a:solidFill>
                <a:latin typeface="Times New Roman" pitchFamily="18" charset="0"/>
                <a:cs typeface="Times New Roman" pitchFamily="18" charset="0"/>
              </a:rPr>
              <a:t>Background to the study </a:t>
            </a:r>
          </a:p>
          <a:p>
            <a:pPr lvl="1">
              <a:buFont typeface="Wingdings" pitchFamily="2" charset="2"/>
              <a:buChar char="§"/>
            </a:pPr>
            <a:r>
              <a:rPr lang="en-GB" sz="2000" dirty="0" smtClean="0">
                <a:latin typeface="Times New Roman" pitchFamily="18" charset="0"/>
                <a:cs typeface="Times New Roman" pitchFamily="18" charset="0"/>
              </a:rPr>
              <a:t>Aim and Objectives of the study</a:t>
            </a:r>
          </a:p>
          <a:p>
            <a:pPr lvl="1">
              <a:buFont typeface="Wingdings" pitchFamily="2" charset="2"/>
              <a:buChar char="§"/>
            </a:pPr>
            <a:r>
              <a:rPr lang="en-GB" sz="2000" dirty="0" smtClean="0">
                <a:latin typeface="Times New Roman" pitchFamily="18" charset="0"/>
                <a:cs typeface="Times New Roman" pitchFamily="18" charset="0"/>
              </a:rPr>
              <a:t>Literature review</a:t>
            </a:r>
          </a:p>
          <a:p>
            <a:pPr lvl="1">
              <a:buFont typeface="Wingdings" pitchFamily="2" charset="2"/>
              <a:buChar char="§"/>
            </a:pPr>
            <a:r>
              <a:rPr lang="en-GB" sz="2000" dirty="0" smtClean="0">
                <a:latin typeface="Times New Roman" pitchFamily="18" charset="0"/>
                <a:cs typeface="Times New Roman" pitchFamily="18" charset="0"/>
              </a:rPr>
              <a:t>Geology of the study Area</a:t>
            </a:r>
          </a:p>
          <a:p>
            <a:pPr>
              <a:buFont typeface="Wingdings" pitchFamily="2" charset="2"/>
              <a:buChar char="ü"/>
            </a:pPr>
            <a:r>
              <a:rPr lang="en-GB" sz="2000" dirty="0" smtClean="0">
                <a:latin typeface="Times New Roman" pitchFamily="18" charset="0"/>
                <a:cs typeface="Times New Roman" pitchFamily="18" charset="0"/>
              </a:rPr>
              <a:t>Materials and method</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Results and Discussion </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Conclusions</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References</a:t>
            </a:r>
          </a:p>
          <a:p>
            <a:endParaRPr lang="en-US"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1" y="5562600"/>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416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0"/>
            <a:ext cx="8229600" cy="381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4.0                  Results and discussion Cont’d  </a:t>
            </a:r>
            <a:endParaRPr lang="en-GB" sz="3600" dirty="0"/>
          </a:p>
        </p:txBody>
      </p:sp>
      <p:pic>
        <p:nvPicPr>
          <p:cNvPr id="5" name="Content Placeholder 4"/>
          <p:cNvPicPr>
            <a:picLocks noGrp="1"/>
          </p:cNvPicPr>
          <p:nvPr>
            <p:ph idx="1"/>
          </p:nvPr>
        </p:nvPicPr>
        <p:blipFill>
          <a:blip r:embed="rId2"/>
          <a:stretch>
            <a:fillRect/>
          </a:stretch>
        </p:blipFill>
        <p:spPr>
          <a:xfrm>
            <a:off x="762000" y="533400"/>
            <a:ext cx="7162800" cy="2590800"/>
          </a:xfrm>
          <a:prstGeom prst="rect">
            <a:avLst/>
          </a:prstGeom>
        </p:spPr>
      </p:pic>
      <p:pic>
        <p:nvPicPr>
          <p:cNvPr id="6" name="Picture 5"/>
          <p:cNvPicPr/>
          <p:nvPr/>
        </p:nvPicPr>
        <p:blipFill>
          <a:blip r:embed="rId3"/>
          <a:stretch>
            <a:fillRect/>
          </a:stretch>
        </p:blipFill>
        <p:spPr>
          <a:xfrm>
            <a:off x="685800" y="3352800"/>
            <a:ext cx="7543800" cy="2286000"/>
          </a:xfrm>
          <a:prstGeom prst="rect">
            <a:avLst/>
          </a:prstGeom>
        </p:spPr>
      </p:pic>
      <p:sp>
        <p:nvSpPr>
          <p:cNvPr id="7" name="Rectangle 6"/>
          <p:cNvSpPr/>
          <p:nvPr/>
        </p:nvSpPr>
        <p:spPr>
          <a:xfrm>
            <a:off x="0" y="5867400"/>
            <a:ext cx="7543800" cy="646331"/>
          </a:xfrm>
          <a:prstGeom prst="rect">
            <a:avLst/>
          </a:prstGeom>
        </p:spPr>
        <p:txBody>
          <a:bodyPr wrap="square">
            <a:spAutoFit/>
          </a:bodyPr>
          <a:lstStyle/>
          <a:p>
            <a:r>
              <a:rPr lang="en-GB" dirty="0"/>
              <a:t>Figure </a:t>
            </a:r>
            <a:r>
              <a:rPr lang="en-GB" dirty="0" smtClean="0"/>
              <a:t>4.5: </a:t>
            </a:r>
            <a:r>
              <a:rPr lang="en-GB" dirty="0"/>
              <a:t>Seasonal variations in TDS </a:t>
            </a:r>
            <a:r>
              <a:rPr lang="en-GB" dirty="0" smtClean="0"/>
              <a:t> and EC concentration </a:t>
            </a:r>
            <a:r>
              <a:rPr lang="en-GB" dirty="0"/>
              <a:t>of water sample versus WHO standard around the Olushosun dumpsite</a:t>
            </a:r>
            <a:endParaRPr lang="en-US"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727988"/>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11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4.0                  Results and discussion Cont’d  </a:t>
            </a:r>
            <a:endParaRPr lang="en-GB" sz="36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8001000" cy="4343400"/>
          </a:xfrm>
          <a:prstGeom prst="rect">
            <a:avLst/>
          </a:prstGeom>
          <a:noFill/>
          <a:ln>
            <a:noFill/>
          </a:ln>
        </p:spPr>
      </p:pic>
      <p:sp>
        <p:nvSpPr>
          <p:cNvPr id="6" name="Rectangle 5"/>
          <p:cNvSpPr/>
          <p:nvPr/>
        </p:nvSpPr>
        <p:spPr>
          <a:xfrm>
            <a:off x="346364" y="5257800"/>
            <a:ext cx="7502236" cy="369332"/>
          </a:xfrm>
          <a:prstGeom prst="rect">
            <a:avLst/>
          </a:prstGeom>
        </p:spPr>
        <p:txBody>
          <a:bodyPr wrap="square">
            <a:spAutoFit/>
          </a:bodyPr>
          <a:lstStyle/>
          <a:p>
            <a:r>
              <a:rPr lang="en-GB" dirty="0"/>
              <a:t>Figure </a:t>
            </a:r>
            <a:r>
              <a:rPr lang="en-GB" dirty="0" smtClean="0"/>
              <a:t>4.6: </a:t>
            </a:r>
            <a:r>
              <a:rPr lang="en-GB" dirty="0"/>
              <a:t>Spatial distribution of </a:t>
            </a:r>
            <a:r>
              <a:rPr lang="en-GB" dirty="0" smtClean="0"/>
              <a:t>total </a:t>
            </a:r>
            <a:r>
              <a:rPr lang="en-GB" dirty="0"/>
              <a:t>dissolved solid </a:t>
            </a:r>
            <a:r>
              <a:rPr lang="en-GB" dirty="0" smtClean="0"/>
              <a:t>within </a:t>
            </a:r>
            <a:r>
              <a:rPr lang="en-GB" dirty="0"/>
              <a:t>the study area 	</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727988"/>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075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0782"/>
            <a:ext cx="8229600" cy="51261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4.0                  Results and discussion Cont’d  </a:t>
            </a:r>
            <a:endParaRPr lang="en-GB" sz="36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848600" cy="4495800"/>
          </a:xfrm>
          <a:prstGeom prst="rect">
            <a:avLst/>
          </a:prstGeom>
          <a:noFill/>
          <a:ln>
            <a:noFill/>
          </a:ln>
        </p:spPr>
      </p:pic>
      <p:sp>
        <p:nvSpPr>
          <p:cNvPr id="6" name="Rectangle 5"/>
          <p:cNvSpPr/>
          <p:nvPr/>
        </p:nvSpPr>
        <p:spPr>
          <a:xfrm>
            <a:off x="581891" y="5276165"/>
            <a:ext cx="7543800" cy="369332"/>
          </a:xfrm>
          <a:prstGeom prst="rect">
            <a:avLst/>
          </a:prstGeom>
        </p:spPr>
        <p:txBody>
          <a:bodyPr wrap="square">
            <a:spAutoFit/>
          </a:bodyPr>
          <a:lstStyle/>
          <a:p>
            <a:r>
              <a:rPr lang="en-GB" dirty="0"/>
              <a:t>Figure </a:t>
            </a:r>
            <a:r>
              <a:rPr lang="en-GB" dirty="0" smtClean="0"/>
              <a:t>4.7: </a:t>
            </a:r>
            <a:r>
              <a:rPr lang="en-GB" dirty="0"/>
              <a:t>Spatial distribution of </a:t>
            </a:r>
            <a:r>
              <a:rPr lang="en-GB" dirty="0" smtClean="0"/>
              <a:t>Electrical </a:t>
            </a:r>
            <a:r>
              <a:rPr lang="en-GB" dirty="0"/>
              <a:t>conductivity within the study area </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727988"/>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128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a:latin typeface="Times New Roman" pitchFamily="18" charset="0"/>
                <a:cs typeface="Times New Roman" pitchFamily="18" charset="0"/>
              </a:rPr>
              <a:t>The results of the </a:t>
            </a:r>
            <a:r>
              <a:rPr lang="en-US" dirty="0" smtClean="0">
                <a:latin typeface="Times New Roman" pitchFamily="18" charset="0"/>
                <a:cs typeface="Times New Roman" pitchFamily="18" charset="0"/>
              </a:rPr>
              <a:t>2D resistivity </a:t>
            </a:r>
            <a:r>
              <a:rPr lang="en-US" dirty="0">
                <a:latin typeface="Times New Roman" pitchFamily="18" charset="0"/>
                <a:cs typeface="Times New Roman" pitchFamily="18" charset="0"/>
              </a:rPr>
              <a:t>study was able to revealed the depth of </a:t>
            </a:r>
            <a:r>
              <a:rPr lang="en-US" dirty="0" smtClean="0">
                <a:latin typeface="Times New Roman" pitchFamily="18" charset="0"/>
                <a:cs typeface="Times New Roman" pitchFamily="18" charset="0"/>
              </a:rPr>
              <a:t>106m </a:t>
            </a:r>
            <a:r>
              <a:rPr lang="en-US" dirty="0">
                <a:latin typeface="Times New Roman" pitchFamily="18" charset="0"/>
                <a:cs typeface="Times New Roman" pitchFamily="18" charset="0"/>
              </a:rPr>
              <a:t>of contamination around the Olushosun </a:t>
            </a:r>
            <a:r>
              <a:rPr lang="en-US" dirty="0" smtClean="0">
                <a:latin typeface="Times New Roman" pitchFamily="18" charset="0"/>
                <a:cs typeface="Times New Roman" pitchFamily="18" charset="0"/>
              </a:rPr>
              <a:t>dumpsite.</a:t>
            </a:r>
          </a:p>
          <a:p>
            <a:pPr algn="just"/>
            <a:r>
              <a:rPr lang="en-US" dirty="0" smtClean="0">
                <a:latin typeface="Times New Roman" pitchFamily="18" charset="0"/>
                <a:cs typeface="Times New Roman" pitchFamily="18" charset="0"/>
              </a:rPr>
              <a:t>The time-lapse geophysical </a:t>
            </a:r>
            <a:r>
              <a:rPr lang="en-US" dirty="0">
                <a:latin typeface="Times New Roman" pitchFamily="18" charset="0"/>
                <a:cs typeface="Times New Roman" pitchFamily="18" charset="0"/>
              </a:rPr>
              <a:t>survey and </a:t>
            </a:r>
            <a:r>
              <a:rPr lang="en-US" dirty="0" smtClean="0">
                <a:latin typeface="Times New Roman" pitchFamily="18" charset="0"/>
                <a:cs typeface="Times New Roman" pitchFamily="18" charset="0"/>
              </a:rPr>
              <a:t>physical property analysis of </a:t>
            </a:r>
            <a:r>
              <a:rPr lang="en-US" dirty="0">
                <a:latin typeface="Times New Roman" pitchFamily="18" charset="0"/>
                <a:cs typeface="Times New Roman" pitchFamily="18" charset="0"/>
              </a:rPr>
              <a:t>groundwater was crucial in establishing temporal variation in groundwater quality, and the progressive lateral and vertical spread of contaminants around the selected dumpsites with time </a:t>
            </a:r>
            <a:r>
              <a:rPr lang="en-US" dirty="0" smtClean="0">
                <a:latin typeface="Times New Roman" pitchFamily="18" charset="0"/>
                <a:cs typeface="Times New Roman" pitchFamily="18" charset="0"/>
              </a:rPr>
              <a:t>.</a:t>
            </a:r>
          </a:p>
          <a:p>
            <a:pPr algn="just"/>
            <a:endParaRPr lang="en-US" dirty="0"/>
          </a:p>
        </p:txBody>
      </p:sp>
      <p:sp>
        <p:nvSpPr>
          <p:cNvPr id="4" name="Title 1"/>
          <p:cNvSpPr>
            <a:spLocks noGrp="1"/>
          </p:cNvSpPr>
          <p:nvPr>
            <p:ph type="title"/>
          </p:nvPr>
        </p:nvSpPr>
        <p:spPr/>
        <p:txBody>
          <a:bodyPr/>
          <a:lstStyle/>
          <a:p>
            <a:r>
              <a:rPr lang="en-US" dirty="0">
                <a:latin typeface="Times New Roman" pitchFamily="18" charset="0"/>
                <a:cs typeface="Times New Roman" pitchFamily="18" charset="0"/>
              </a:rPr>
              <a:t>5</a:t>
            </a:r>
            <a:r>
              <a:rPr lang="en-US" dirty="0" smtClean="0">
                <a:latin typeface="Times New Roman" pitchFamily="18" charset="0"/>
                <a:cs typeface="Times New Roman" pitchFamily="18" charset="0"/>
              </a:rPr>
              <a:t>.0      Conclusion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63519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This information will facilitate decisions on improving protection of water resources and decreasing the impact of the pollutants on the subsurface environment.</a:t>
            </a:r>
          </a:p>
          <a:p>
            <a:endParaRPr lang="en-US" dirty="0"/>
          </a:p>
        </p:txBody>
      </p:sp>
      <p:sp>
        <p:nvSpPr>
          <p:cNvPr id="4" name="Title 1"/>
          <p:cNvSpPr>
            <a:spLocks noGrp="1"/>
          </p:cNvSpPr>
          <p:nvPr>
            <p:ph type="title"/>
          </p:nvPr>
        </p:nvSpPr>
        <p:spPr/>
        <p:txBody>
          <a:bodyPr/>
          <a:lstStyle/>
          <a:p>
            <a:r>
              <a:rPr lang="en-US" dirty="0">
                <a:latin typeface="Times New Roman" pitchFamily="18" charset="0"/>
                <a:cs typeface="Times New Roman" pitchFamily="18" charset="0"/>
              </a:rPr>
              <a:t>5</a:t>
            </a:r>
            <a:r>
              <a:rPr lang="en-US" dirty="0" smtClean="0">
                <a:latin typeface="Times New Roman" pitchFamily="18" charset="0"/>
                <a:cs typeface="Times New Roman" pitchFamily="18" charset="0"/>
              </a:rPr>
              <a:t>.0      Conclusion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75626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 References</a:t>
            </a:r>
            <a:endParaRPr lang="en-GB" dirty="0"/>
          </a:p>
        </p:txBody>
      </p:sp>
      <p:sp>
        <p:nvSpPr>
          <p:cNvPr id="5" name="Content Placeholder 3"/>
          <p:cNvSpPr>
            <a:spLocks noGrp="1"/>
          </p:cNvSpPr>
          <p:nvPr>
            <p:ph idx="1"/>
          </p:nvPr>
        </p:nvSpPr>
        <p:spPr/>
        <p:txBody>
          <a:bodyPr>
            <a:noAutofit/>
          </a:bodyPr>
          <a:lstStyle/>
          <a:p>
            <a:pPr lvl="0" algn="just"/>
            <a:r>
              <a:rPr lang="en-GB" sz="1600" dirty="0"/>
              <a:t>Abu-</a:t>
            </a:r>
            <a:r>
              <a:rPr lang="en-GB" sz="1600" dirty="0" err="1"/>
              <a:t>Zeid</a:t>
            </a:r>
            <a:r>
              <a:rPr lang="en-GB" sz="1600" dirty="0"/>
              <a:t>, N., G. </a:t>
            </a:r>
            <a:r>
              <a:rPr lang="en-GB" sz="1600" dirty="0" err="1"/>
              <a:t>Bianchini</a:t>
            </a:r>
            <a:r>
              <a:rPr lang="en-GB" sz="1600" dirty="0"/>
              <a:t>, G., </a:t>
            </a:r>
            <a:r>
              <a:rPr lang="en-GB" sz="1600" dirty="0" err="1"/>
              <a:t>Santarato</a:t>
            </a:r>
            <a:r>
              <a:rPr lang="en-GB" sz="1600" dirty="0"/>
              <a:t>, and C. </a:t>
            </a:r>
            <a:r>
              <a:rPr lang="en-GB" sz="1600" dirty="0" err="1"/>
              <a:t>Vaccaro</a:t>
            </a:r>
            <a:r>
              <a:rPr lang="en-GB" sz="1600" dirty="0"/>
              <a:t>, 2004. Geochemical characterisation and geophysical mapping of landfill leachates: The </a:t>
            </a:r>
            <a:r>
              <a:rPr lang="en-GB" sz="1600" dirty="0" err="1"/>
              <a:t>Marozzo</a:t>
            </a:r>
            <a:r>
              <a:rPr lang="en-GB" sz="1600" dirty="0"/>
              <a:t> Canal case study NE Italy: Environmental Geology, 45, 439–447.</a:t>
            </a:r>
            <a:endParaRPr lang="en-US" sz="1600" dirty="0"/>
          </a:p>
          <a:p>
            <a:pPr lvl="0" algn="just"/>
            <a:r>
              <a:rPr lang="en-GB" sz="1600" dirty="0" err="1"/>
              <a:t>Ademola</a:t>
            </a:r>
            <a:r>
              <a:rPr lang="en-GB" sz="1600" dirty="0"/>
              <a:t>, J. A., 2008. Exposure to high background radiation level in the tin </a:t>
            </a:r>
            <a:r>
              <a:rPr lang="en-GB" sz="1600" dirty="0" err="1"/>
              <a:t>minning</a:t>
            </a:r>
            <a:r>
              <a:rPr lang="en-GB" sz="1600" dirty="0"/>
              <a:t> area of Jos Plateau, Nigeria. J. </a:t>
            </a:r>
            <a:r>
              <a:rPr lang="en-GB" sz="1600" dirty="0" err="1"/>
              <a:t>Radiol</a:t>
            </a:r>
            <a:r>
              <a:rPr lang="en-GB" sz="1600" dirty="0"/>
              <a:t>. </a:t>
            </a:r>
            <a:r>
              <a:rPr lang="en-GB" sz="1600" dirty="0" err="1"/>
              <a:t>Prot</a:t>
            </a:r>
            <a:r>
              <a:rPr lang="en-GB" sz="1600" dirty="0"/>
              <a:t>, 28: 93-99.</a:t>
            </a:r>
            <a:endParaRPr lang="en-US" sz="1600" dirty="0"/>
          </a:p>
          <a:p>
            <a:pPr lvl="0" algn="just"/>
            <a:r>
              <a:rPr lang="en-GB" sz="1600" dirty="0"/>
              <a:t>AGI, 2003. Earth Imager 2D Resistivity Inversion Software, version1.5.10. Advanced Geosciences, Inc. Austin, </a:t>
            </a:r>
            <a:r>
              <a:rPr lang="en-GB" sz="1600" dirty="0" smtClean="0"/>
              <a:t>TX</a:t>
            </a:r>
          </a:p>
          <a:p>
            <a:pPr lvl="0" algn="just"/>
            <a:r>
              <a:rPr lang="en-US" sz="1600" dirty="0" err="1" smtClean="0"/>
              <a:t>Adeoti</a:t>
            </a:r>
            <a:r>
              <a:rPr lang="en-US" sz="1600" dirty="0" smtClean="0"/>
              <a:t>, L.., </a:t>
            </a:r>
            <a:r>
              <a:rPr lang="en-US" sz="1600" dirty="0" err="1" smtClean="0"/>
              <a:t>Oladele</a:t>
            </a:r>
            <a:r>
              <a:rPr lang="en-US" sz="1600" dirty="0" smtClean="0"/>
              <a:t>, S., </a:t>
            </a:r>
            <a:r>
              <a:rPr lang="en-US" sz="1600" dirty="0" err="1" smtClean="0"/>
              <a:t>Ogunlana</a:t>
            </a:r>
            <a:r>
              <a:rPr lang="en-US" sz="1600" dirty="0" smtClean="0"/>
              <a:t>, F. O., 2011. Geo-electrical investigation of leachate impact on groundwater: A case study of Ile-</a:t>
            </a:r>
            <a:r>
              <a:rPr lang="en-US" sz="1600" dirty="0" err="1" smtClean="0"/>
              <a:t>Epo</a:t>
            </a:r>
            <a:r>
              <a:rPr lang="en-US" sz="1600" dirty="0" smtClean="0"/>
              <a:t> Dumpsite, Lagos, Nigeria, Journal of Applied Sciences and Environmental Management, 15(2), </a:t>
            </a:r>
            <a:r>
              <a:rPr lang="en-US" sz="1600" dirty="0" err="1" smtClean="0"/>
              <a:t>pp</a:t>
            </a:r>
            <a:r>
              <a:rPr lang="en-US" sz="1600" dirty="0" smtClean="0"/>
              <a:t> 361-364. </a:t>
            </a:r>
          </a:p>
          <a:p>
            <a:pPr lvl="0" algn="just"/>
            <a:r>
              <a:rPr lang="en-US" sz="1600" dirty="0" err="1" smtClean="0"/>
              <a:t>Adewumi</a:t>
            </a:r>
            <a:r>
              <a:rPr lang="en-US" sz="1600" dirty="0" smtClean="0"/>
              <a:t> I. K</a:t>
            </a:r>
            <a:r>
              <a:rPr lang="en-US" sz="1600" dirty="0"/>
              <a:t>, </a:t>
            </a:r>
            <a:r>
              <a:rPr lang="en-US" sz="1600" dirty="0" err="1"/>
              <a:t>Ogedengbe</a:t>
            </a:r>
            <a:r>
              <a:rPr lang="en-US" sz="1600" dirty="0"/>
              <a:t> </a:t>
            </a:r>
            <a:r>
              <a:rPr lang="en-US" sz="1600" dirty="0" smtClean="0"/>
              <a:t>M. O., </a:t>
            </a:r>
            <a:r>
              <a:rPr lang="en-US" sz="1600" dirty="0" err="1"/>
              <a:t>Adepetu</a:t>
            </a:r>
            <a:r>
              <a:rPr lang="en-US" sz="1600" dirty="0"/>
              <a:t> JA, </a:t>
            </a:r>
            <a:r>
              <a:rPr lang="en-US" sz="1600" dirty="0" err="1"/>
              <a:t>Fabiyi</a:t>
            </a:r>
            <a:r>
              <a:rPr lang="en-US" sz="1600" dirty="0"/>
              <a:t> </a:t>
            </a:r>
            <a:r>
              <a:rPr lang="en-US" sz="1600" dirty="0" smtClean="0"/>
              <a:t>Y. L 2005. Planning </a:t>
            </a:r>
            <a:r>
              <a:rPr lang="en-US" sz="1600" dirty="0"/>
              <a:t>organic fertilizer industries for municipal solid </a:t>
            </a:r>
            <a:r>
              <a:rPr lang="en-US" sz="1600" dirty="0" smtClean="0"/>
              <a:t>wastes management</a:t>
            </a:r>
            <a:r>
              <a:rPr lang="en-US" sz="1600" dirty="0"/>
              <a:t>. J </a:t>
            </a:r>
            <a:r>
              <a:rPr lang="en-US" sz="1600" dirty="0" err="1"/>
              <a:t>Appl</a:t>
            </a:r>
            <a:r>
              <a:rPr lang="en-US" sz="1600" dirty="0"/>
              <a:t> </a:t>
            </a:r>
            <a:r>
              <a:rPr lang="en-US" sz="1600" dirty="0" err="1"/>
              <a:t>Sci</a:t>
            </a:r>
            <a:r>
              <a:rPr lang="en-US" sz="1600" dirty="0"/>
              <a:t> Res 1(3):285–291</a:t>
            </a:r>
          </a:p>
          <a:p>
            <a:pPr lvl="0" algn="just"/>
            <a:r>
              <a:rPr lang="en-GB" sz="1600" dirty="0" err="1"/>
              <a:t>Akinloye</a:t>
            </a:r>
            <a:r>
              <a:rPr lang="en-GB" sz="1600" dirty="0"/>
              <a:t>, M. K. and </a:t>
            </a:r>
            <a:r>
              <a:rPr lang="en-GB" sz="1600" dirty="0" err="1"/>
              <a:t>Olomo</a:t>
            </a:r>
            <a:r>
              <a:rPr lang="en-GB" sz="1600" dirty="0"/>
              <a:t> J. B., 2005. The radioactivity in some grasses in the environment of nuclear research facilities located within the OAU, Ile-Ife, Nigeria. Nig. J. Phys., 17S: 219-225.</a:t>
            </a:r>
            <a:endParaRPr lang="en-US" sz="1600" dirty="0"/>
          </a:p>
          <a:p>
            <a:pPr lvl="0" algn="just"/>
            <a:r>
              <a:rPr lang="en-GB" sz="1600" dirty="0" err="1"/>
              <a:t>Akoteyon</a:t>
            </a:r>
            <a:r>
              <a:rPr lang="en-GB" sz="1600" dirty="0"/>
              <a:t> I. S., </a:t>
            </a:r>
            <a:r>
              <a:rPr lang="en-GB" sz="1600" dirty="0" err="1"/>
              <a:t>Mbata</a:t>
            </a:r>
            <a:r>
              <a:rPr lang="en-GB" sz="1600" dirty="0"/>
              <a:t> U. A., </a:t>
            </a:r>
            <a:r>
              <a:rPr lang="en-GB" sz="1600" dirty="0" err="1"/>
              <a:t>Olalude</a:t>
            </a:r>
            <a:r>
              <a:rPr lang="en-GB" sz="1600" dirty="0"/>
              <a:t> G. A., 2011. Investigation of Heavy Metal Contamination in Groundwater around Land-fill Site in a Typical Sub-Urban Settlement in </a:t>
            </a:r>
            <a:r>
              <a:rPr lang="en-GB" sz="1600" dirty="0" err="1"/>
              <a:t>Alimosho</a:t>
            </a:r>
            <a:r>
              <a:rPr lang="en-GB" sz="1600" dirty="0"/>
              <a:t>, Lagos State. “J. App. Sci. in Environ. Sanitation 6(2) 155-163</a:t>
            </a:r>
            <a:r>
              <a:rPr lang="en-GB" sz="1600" dirty="0" smtClean="0"/>
              <a:t>.</a:t>
            </a:r>
            <a:endParaRPr lang="en-US" sz="1600" dirty="0"/>
          </a:p>
        </p:txBody>
      </p:sp>
    </p:spTree>
    <p:extLst>
      <p:ext uri="{BB962C8B-B14F-4D97-AF65-F5344CB8AC3E}">
        <p14:creationId xmlns:p14="http://schemas.microsoft.com/office/powerpoint/2010/main" val="1518741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 References cont’d</a:t>
            </a:r>
            <a:endParaRPr lang="en-GB" dirty="0"/>
          </a:p>
        </p:txBody>
      </p:sp>
      <p:sp>
        <p:nvSpPr>
          <p:cNvPr id="5" name="Content Placeholder 2"/>
          <p:cNvSpPr>
            <a:spLocks noGrp="1"/>
          </p:cNvSpPr>
          <p:nvPr>
            <p:ph idx="1"/>
          </p:nvPr>
        </p:nvSpPr>
        <p:spPr>
          <a:xfrm>
            <a:off x="457200" y="1600200"/>
            <a:ext cx="8229600" cy="5105400"/>
          </a:xfrm>
        </p:spPr>
        <p:txBody>
          <a:bodyPr>
            <a:normAutofit fontScale="32500" lnSpcReduction="20000"/>
          </a:bodyPr>
          <a:lstStyle/>
          <a:p>
            <a:pPr lvl="0" algn="just"/>
            <a:endParaRPr lang="en-GB" dirty="0" smtClean="0"/>
          </a:p>
          <a:p>
            <a:pPr lvl="0" algn="just"/>
            <a:r>
              <a:rPr lang="en-GB" sz="5500" dirty="0" err="1">
                <a:latin typeface="Times New Roman" pitchFamily="18" charset="0"/>
                <a:cs typeface="Times New Roman" pitchFamily="18" charset="0"/>
              </a:rPr>
              <a:t>Aldecy</a:t>
            </a:r>
            <a:r>
              <a:rPr lang="en-GB" sz="5500" dirty="0">
                <a:latin typeface="Times New Roman" pitchFamily="18" charset="0"/>
                <a:cs typeface="Times New Roman" pitchFamily="18" charset="0"/>
              </a:rPr>
              <a:t> de Almeida, S., and </a:t>
            </a:r>
            <a:r>
              <a:rPr lang="en-GB" sz="5500" dirty="0" err="1">
                <a:latin typeface="Times New Roman" pitchFamily="18" charset="0"/>
                <a:cs typeface="Times New Roman" pitchFamily="18" charset="0"/>
              </a:rPr>
              <a:t>Shozo</a:t>
            </a:r>
            <a:r>
              <a:rPr lang="en-GB" sz="5500" dirty="0">
                <a:latin typeface="Times New Roman" pitchFamily="18" charset="0"/>
                <a:cs typeface="Times New Roman" pitchFamily="18" charset="0"/>
              </a:rPr>
              <a:t>, S., 2008. valuation on surface water quality of the influence area of the sanitary landfill. </a:t>
            </a:r>
            <a:r>
              <a:rPr lang="en-GB" sz="5500" dirty="0" err="1">
                <a:latin typeface="Times New Roman" pitchFamily="18" charset="0"/>
                <a:cs typeface="Times New Roman" pitchFamily="18" charset="0"/>
              </a:rPr>
              <a:t>Engenharia</a:t>
            </a:r>
            <a:r>
              <a:rPr lang="en-GB" sz="5500" dirty="0">
                <a:latin typeface="Times New Roman" pitchFamily="18" charset="0"/>
                <a:cs typeface="Times New Roman" pitchFamily="18" charset="0"/>
              </a:rPr>
              <a:t> </a:t>
            </a:r>
            <a:r>
              <a:rPr lang="en-GB" sz="5500" dirty="0" err="1">
                <a:latin typeface="Times New Roman" pitchFamily="18" charset="0"/>
                <a:cs typeface="Times New Roman" pitchFamily="18" charset="0"/>
              </a:rPr>
              <a:t>Ambiental</a:t>
            </a:r>
            <a:r>
              <a:rPr lang="en-GB" sz="5500" dirty="0">
                <a:latin typeface="Times New Roman" pitchFamily="18" charset="0"/>
                <a:cs typeface="Times New Roman" pitchFamily="18" charset="0"/>
              </a:rPr>
              <a:t> : </a:t>
            </a:r>
            <a:r>
              <a:rPr lang="en-GB" sz="5500" dirty="0" err="1">
                <a:latin typeface="Times New Roman" pitchFamily="18" charset="0"/>
                <a:cs typeface="Times New Roman" pitchFamily="18" charset="0"/>
              </a:rPr>
              <a:t>Pesquisa</a:t>
            </a:r>
            <a:r>
              <a:rPr lang="en-GB" sz="5500" dirty="0">
                <a:latin typeface="Times New Roman" pitchFamily="18" charset="0"/>
                <a:cs typeface="Times New Roman" pitchFamily="18" charset="0"/>
              </a:rPr>
              <a:t> e </a:t>
            </a:r>
            <a:r>
              <a:rPr lang="en-GB" sz="5500" dirty="0" err="1">
                <a:latin typeface="Times New Roman" pitchFamily="18" charset="0"/>
                <a:cs typeface="Times New Roman" pitchFamily="18" charset="0"/>
              </a:rPr>
              <a:t>Tecnologia</a:t>
            </a:r>
            <a:r>
              <a:rPr lang="en-GB" sz="5500" dirty="0">
                <a:latin typeface="Times New Roman" pitchFamily="18" charset="0"/>
                <a:cs typeface="Times New Roman" pitchFamily="18" charset="0"/>
              </a:rPr>
              <a:t> 5(2): 139-151</a:t>
            </a:r>
            <a:r>
              <a:rPr lang="en-GB" sz="5500" dirty="0" smtClean="0">
                <a:latin typeface="Times New Roman" pitchFamily="18" charset="0"/>
                <a:cs typeface="Times New Roman" pitchFamily="18" charset="0"/>
              </a:rPr>
              <a:t>.</a:t>
            </a:r>
            <a:endParaRPr lang="en-GB" sz="5500" dirty="0">
              <a:latin typeface="Times New Roman" pitchFamily="18" charset="0"/>
              <a:cs typeface="Times New Roman" pitchFamily="18" charset="0"/>
            </a:endParaRPr>
          </a:p>
          <a:p>
            <a:pPr lvl="0" algn="just"/>
            <a:r>
              <a:rPr lang="en-GB" sz="5500" dirty="0" err="1" smtClean="0">
                <a:latin typeface="Times New Roman" pitchFamily="18" charset="0"/>
                <a:cs typeface="Times New Roman" pitchFamily="18" charset="0"/>
              </a:rPr>
              <a:t>Ayolabi</a:t>
            </a:r>
            <a:r>
              <a:rPr lang="en-GB" sz="5500" dirty="0">
                <a:latin typeface="Times New Roman" pitchFamily="18" charset="0"/>
                <a:cs typeface="Times New Roman" pitchFamily="18" charset="0"/>
              </a:rPr>
              <a:t>, E. A., 2005. </a:t>
            </a:r>
            <a:r>
              <a:rPr lang="en-GB" sz="5500" dirty="0" err="1">
                <a:latin typeface="Times New Roman" pitchFamily="18" charset="0"/>
                <a:cs typeface="Times New Roman" pitchFamily="18" charset="0"/>
              </a:rPr>
              <a:t>Geoelectric</a:t>
            </a:r>
            <a:r>
              <a:rPr lang="en-GB" sz="5500" dirty="0">
                <a:latin typeface="Times New Roman" pitchFamily="18" charset="0"/>
                <a:cs typeface="Times New Roman" pitchFamily="18" charset="0"/>
              </a:rPr>
              <a:t> evaluation of Olushosun landfill site, southwest Nigeria and its implications on groundwater. J </a:t>
            </a:r>
            <a:r>
              <a:rPr lang="en-GB" sz="5500" dirty="0" err="1">
                <a:latin typeface="Times New Roman" pitchFamily="18" charset="0"/>
                <a:cs typeface="Times New Roman" pitchFamily="18" charset="0"/>
              </a:rPr>
              <a:t>Geol</a:t>
            </a:r>
            <a:r>
              <a:rPr lang="en-GB" sz="5500" dirty="0">
                <a:latin typeface="Times New Roman" pitchFamily="18" charset="0"/>
                <a:cs typeface="Times New Roman" pitchFamily="18" charset="0"/>
              </a:rPr>
              <a:t> </a:t>
            </a:r>
            <a:r>
              <a:rPr lang="en-GB" sz="5500" dirty="0" err="1">
                <a:latin typeface="Times New Roman" pitchFamily="18" charset="0"/>
                <a:cs typeface="Times New Roman" pitchFamily="18" charset="0"/>
              </a:rPr>
              <a:t>Soc</a:t>
            </a:r>
            <a:r>
              <a:rPr lang="en-GB" sz="5500" dirty="0">
                <a:latin typeface="Times New Roman" pitchFamily="18" charset="0"/>
                <a:cs typeface="Times New Roman" pitchFamily="18" charset="0"/>
              </a:rPr>
              <a:t> India 66:318–322</a:t>
            </a:r>
            <a:endParaRPr lang="en-US" sz="5500" dirty="0">
              <a:latin typeface="Times New Roman" pitchFamily="18" charset="0"/>
              <a:cs typeface="Times New Roman" pitchFamily="18" charset="0"/>
            </a:endParaRPr>
          </a:p>
          <a:p>
            <a:pPr lvl="0" algn="just"/>
            <a:r>
              <a:rPr lang="en-GB" sz="5500" dirty="0" err="1">
                <a:latin typeface="Times New Roman" pitchFamily="18" charset="0"/>
                <a:cs typeface="Times New Roman" pitchFamily="18" charset="0"/>
              </a:rPr>
              <a:t>Ayolabi</a:t>
            </a:r>
            <a:r>
              <a:rPr lang="en-GB" sz="5500" dirty="0">
                <a:latin typeface="Times New Roman" pitchFamily="18" charset="0"/>
                <a:cs typeface="Times New Roman" pitchFamily="18" charset="0"/>
              </a:rPr>
              <a:t>, Elijah A., Ebenezer, </a:t>
            </a:r>
            <a:r>
              <a:rPr lang="en-GB" sz="5500" dirty="0" err="1">
                <a:latin typeface="Times New Roman" pitchFamily="18" charset="0"/>
                <a:cs typeface="Times New Roman" pitchFamily="18" charset="0"/>
              </a:rPr>
              <a:t>Epelle</a:t>
            </a:r>
            <a:r>
              <a:rPr lang="en-GB" sz="5500" dirty="0">
                <a:latin typeface="Times New Roman" pitchFamily="18" charset="0"/>
                <a:cs typeface="Times New Roman" pitchFamily="18" charset="0"/>
              </a:rPr>
              <a:t> S., </a:t>
            </a:r>
            <a:r>
              <a:rPr lang="en-GB" sz="5500" dirty="0" err="1">
                <a:latin typeface="Times New Roman" pitchFamily="18" charset="0"/>
                <a:cs typeface="Times New Roman" pitchFamily="18" charset="0"/>
              </a:rPr>
              <a:t>Oluwatosin</a:t>
            </a:r>
            <a:r>
              <a:rPr lang="en-GB" sz="5500" dirty="0">
                <a:latin typeface="Times New Roman" pitchFamily="18" charset="0"/>
                <a:cs typeface="Times New Roman" pitchFamily="18" charset="0"/>
              </a:rPr>
              <a:t>, Lucas B., and </a:t>
            </a:r>
            <a:r>
              <a:rPr lang="en-GB" sz="5500" dirty="0" err="1">
                <a:latin typeface="Times New Roman" pitchFamily="18" charset="0"/>
                <a:cs typeface="Times New Roman" pitchFamily="18" charset="0"/>
              </a:rPr>
              <a:t>Adedayo</a:t>
            </a:r>
            <a:r>
              <a:rPr lang="en-GB" sz="5500" dirty="0">
                <a:latin typeface="Times New Roman" pitchFamily="18" charset="0"/>
                <a:cs typeface="Times New Roman" pitchFamily="18" charset="0"/>
              </a:rPr>
              <a:t> </a:t>
            </a:r>
            <a:r>
              <a:rPr lang="en-GB" sz="5500" dirty="0" err="1">
                <a:latin typeface="Times New Roman" pitchFamily="18" charset="0"/>
                <a:cs typeface="Times New Roman" pitchFamily="18" charset="0"/>
              </a:rPr>
              <a:t>Ojo</a:t>
            </a:r>
            <a:r>
              <a:rPr lang="en-GB" sz="5500" dirty="0">
                <a:latin typeface="Times New Roman" pitchFamily="18" charset="0"/>
                <a:cs typeface="Times New Roman" pitchFamily="18" charset="0"/>
              </a:rPr>
              <a:t>, </a:t>
            </a:r>
            <a:r>
              <a:rPr lang="en-GB" sz="5500" dirty="0" smtClean="0">
                <a:latin typeface="Times New Roman" pitchFamily="18" charset="0"/>
                <a:cs typeface="Times New Roman" pitchFamily="18" charset="0"/>
              </a:rPr>
              <a:t>2014a. </a:t>
            </a:r>
            <a:r>
              <a:rPr lang="en-GB" sz="5500" dirty="0">
                <a:latin typeface="Times New Roman" pitchFamily="18" charset="0"/>
                <a:cs typeface="Times New Roman" pitchFamily="18" charset="0"/>
              </a:rPr>
              <a:t>"Geophysical and geochemical site investigation of eastern part of Lagos metropolis, </a:t>
            </a:r>
            <a:r>
              <a:rPr lang="en-GB" sz="5500" dirty="0" err="1">
                <a:latin typeface="Times New Roman" pitchFamily="18" charset="0"/>
                <a:cs typeface="Times New Roman" pitchFamily="18" charset="0"/>
              </a:rPr>
              <a:t>southwestern</a:t>
            </a:r>
            <a:r>
              <a:rPr lang="en-GB" sz="5500" dirty="0">
                <a:latin typeface="Times New Roman" pitchFamily="18" charset="0"/>
                <a:cs typeface="Times New Roman" pitchFamily="18" charset="0"/>
              </a:rPr>
              <a:t> Nigeria", Arabian Journal of Geosciences. DOI 10.1007/s12517-014-1688-0  8:7445–7453 </a:t>
            </a:r>
            <a:endParaRPr lang="en-US" sz="5500" dirty="0">
              <a:latin typeface="Times New Roman" pitchFamily="18" charset="0"/>
              <a:cs typeface="Times New Roman" pitchFamily="18" charset="0"/>
            </a:endParaRPr>
          </a:p>
          <a:p>
            <a:pPr lvl="0" algn="just"/>
            <a:r>
              <a:rPr lang="en-GB" sz="5500" dirty="0" err="1">
                <a:latin typeface="Times New Roman" pitchFamily="18" charset="0"/>
                <a:cs typeface="Times New Roman" pitchFamily="18" charset="0"/>
              </a:rPr>
              <a:t>Ayolabi</a:t>
            </a:r>
            <a:r>
              <a:rPr lang="en-GB" sz="5500" dirty="0">
                <a:latin typeface="Times New Roman" pitchFamily="18" charset="0"/>
                <a:cs typeface="Times New Roman" pitchFamily="18" charset="0"/>
              </a:rPr>
              <a:t>, Elijah A., Lucas, </a:t>
            </a:r>
            <a:r>
              <a:rPr lang="en-GB" sz="5500" dirty="0" err="1">
                <a:latin typeface="Times New Roman" pitchFamily="18" charset="0"/>
                <a:cs typeface="Times New Roman" pitchFamily="18" charset="0"/>
              </a:rPr>
              <a:t>Oluwatosin</a:t>
            </a:r>
            <a:r>
              <a:rPr lang="en-GB" sz="5500" dirty="0">
                <a:latin typeface="Times New Roman" pitchFamily="18" charset="0"/>
                <a:cs typeface="Times New Roman" pitchFamily="18" charset="0"/>
              </a:rPr>
              <a:t> B., and </a:t>
            </a:r>
            <a:r>
              <a:rPr lang="en-GB" sz="5500" dirty="0" err="1">
                <a:latin typeface="Times New Roman" pitchFamily="18" charset="0"/>
                <a:cs typeface="Times New Roman" pitchFamily="18" charset="0"/>
              </a:rPr>
              <a:t>Chidinma</a:t>
            </a:r>
            <a:r>
              <a:rPr lang="en-GB" sz="5500" dirty="0">
                <a:latin typeface="Times New Roman" pitchFamily="18" charset="0"/>
                <a:cs typeface="Times New Roman" pitchFamily="18" charset="0"/>
              </a:rPr>
              <a:t>, </a:t>
            </a:r>
            <a:r>
              <a:rPr lang="en-GB" sz="5500" dirty="0" err="1">
                <a:latin typeface="Times New Roman" pitchFamily="18" charset="0"/>
                <a:cs typeface="Times New Roman" pitchFamily="18" charset="0"/>
              </a:rPr>
              <a:t>Ifekwuna</a:t>
            </a:r>
            <a:r>
              <a:rPr lang="en-GB" sz="5500" dirty="0">
                <a:latin typeface="Times New Roman" pitchFamily="18" charset="0"/>
                <a:cs typeface="Times New Roman" pitchFamily="18" charset="0"/>
              </a:rPr>
              <a:t> D., 2014b. "Integrated geophysical and physicochemical assessment of Olushosun sanitary landfill site, southwest Nigeria", Arabian Journal of Geosciences. DOI 10.1007/s12517-014-1486-8</a:t>
            </a:r>
            <a:endParaRPr lang="en-US" sz="5500" dirty="0">
              <a:latin typeface="Times New Roman" pitchFamily="18" charset="0"/>
              <a:cs typeface="Times New Roman" pitchFamily="18" charset="0"/>
            </a:endParaRPr>
          </a:p>
          <a:p>
            <a:pPr lvl="0" algn="just"/>
            <a:r>
              <a:rPr lang="en-GB" sz="5500" dirty="0" err="1">
                <a:latin typeface="Times New Roman" pitchFamily="18" charset="0"/>
                <a:cs typeface="Times New Roman" pitchFamily="18" charset="0"/>
              </a:rPr>
              <a:t>Baedecker</a:t>
            </a:r>
            <a:r>
              <a:rPr lang="en-GB" sz="5500" dirty="0">
                <a:latin typeface="Times New Roman" pitchFamily="18" charset="0"/>
                <a:cs typeface="Times New Roman" pitchFamily="18" charset="0"/>
              </a:rPr>
              <a:t>, M. J., Back, W., 1979. Hydrogeological processes and chemical reactions at a landfill: Ground </a:t>
            </a:r>
            <a:r>
              <a:rPr lang="en-GB" sz="5500" dirty="0" err="1">
                <a:latin typeface="Times New Roman" pitchFamily="18" charset="0"/>
                <a:cs typeface="Times New Roman" pitchFamily="18" charset="0"/>
              </a:rPr>
              <a:t>Wat</a:t>
            </a:r>
            <a:r>
              <a:rPr lang="en-GB" sz="5500" dirty="0">
                <a:latin typeface="Times New Roman" pitchFamily="18" charset="0"/>
                <a:cs typeface="Times New Roman" pitchFamily="18" charset="0"/>
              </a:rPr>
              <a:t>., 17, 429-437.</a:t>
            </a:r>
            <a:endParaRPr lang="en-US" sz="5500" dirty="0">
              <a:latin typeface="Times New Roman" pitchFamily="18" charset="0"/>
              <a:cs typeface="Times New Roman" pitchFamily="18" charset="0"/>
            </a:endParaRPr>
          </a:p>
          <a:p>
            <a:pPr lvl="0" algn="just"/>
            <a:r>
              <a:rPr lang="en-GB" sz="5500" dirty="0" err="1">
                <a:latin typeface="Times New Roman" pitchFamily="18" charset="0"/>
                <a:cs typeface="Times New Roman" pitchFamily="18" charset="0"/>
              </a:rPr>
              <a:t>Bagchi</a:t>
            </a:r>
            <a:r>
              <a:rPr lang="en-GB" sz="5500" dirty="0">
                <a:latin typeface="Times New Roman" pitchFamily="18" charset="0"/>
                <a:cs typeface="Times New Roman" pitchFamily="18" charset="0"/>
              </a:rPr>
              <a:t>, A., 1989. Design, construction and monitoring of sanitary landfill. John Wiley &amp; Sons, New York.</a:t>
            </a:r>
            <a:endParaRPr lang="en-US" sz="5500" dirty="0">
              <a:latin typeface="Times New Roman" pitchFamily="18" charset="0"/>
              <a:cs typeface="Times New Roman" pitchFamily="18" charset="0"/>
            </a:endParaRPr>
          </a:p>
          <a:p>
            <a:pPr lvl="0" algn="just"/>
            <a:r>
              <a:rPr lang="en-GB" sz="5500" dirty="0">
                <a:latin typeface="Times New Roman" pitchFamily="18" charset="0"/>
                <a:cs typeface="Times New Roman" pitchFamily="18" charset="0"/>
              </a:rPr>
              <a:t>Ball, J. M., and Stove, J. G., 2002. Pollution plume migration: Coastal Park landfill. Proc. WasteCon-2002. International water management biennial, Durban, South Africa.</a:t>
            </a:r>
            <a:endParaRPr lang="en-US" sz="5500" dirty="0">
              <a:latin typeface="Times New Roman" pitchFamily="18" charset="0"/>
              <a:cs typeface="Times New Roman" pitchFamily="18" charset="0"/>
            </a:endParaRPr>
          </a:p>
          <a:p>
            <a:pPr marL="0" indent="0">
              <a:buNone/>
            </a:pPr>
            <a:endParaRPr lang="en-US" sz="5500" dirty="0">
              <a:latin typeface="Times New Roman" pitchFamily="18" charset="0"/>
              <a:cs typeface="Times New Roman" pitchFamily="18" charset="0"/>
            </a:endParaRPr>
          </a:p>
        </p:txBody>
      </p:sp>
    </p:spTree>
    <p:extLst>
      <p:ext uri="{BB962C8B-B14F-4D97-AF65-F5344CB8AC3E}">
        <p14:creationId xmlns:p14="http://schemas.microsoft.com/office/powerpoint/2010/main" val="890487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noGrp="1"/>
          </p:cNvSpPr>
          <p:nvPr>
            <p:ph idx="1"/>
          </p:nvPr>
        </p:nvSpPr>
        <p:spPr>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Thank you for listening!!!</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67407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927"/>
            <a:ext cx="8229600" cy="1143000"/>
          </a:xfrm>
        </p:spPr>
        <p:txBody>
          <a:bodyPr>
            <a:normAutofit fontScale="90000"/>
          </a:bodyPr>
          <a:lstStyle/>
          <a:p>
            <a:r>
              <a:rPr lang="en-GB" dirty="0" smtClean="0">
                <a:solidFill>
                  <a:schemeClr val="tx1">
                    <a:lumMod val="95000"/>
                  </a:schemeClr>
                </a:solidFill>
                <a:latin typeface="Times New Roman" pitchFamily="18" charset="0"/>
                <a:cs typeface="Times New Roman" pitchFamily="18" charset="0"/>
              </a:rPr>
              <a:t>1.0 	 Background to the study </a:t>
            </a:r>
            <a:br>
              <a:rPr lang="en-GB" dirty="0" smtClean="0">
                <a:solidFill>
                  <a:schemeClr val="tx1">
                    <a:lumMod val="95000"/>
                  </a:schemeClr>
                </a:solidFill>
                <a:latin typeface="Times New Roman" pitchFamily="18" charset="0"/>
                <a:cs typeface="Times New Roman" pitchFamily="18" charset="0"/>
              </a:rPr>
            </a:br>
            <a:endParaRPr lang="en-US" dirty="0"/>
          </a:p>
        </p:txBody>
      </p:sp>
      <p:sp>
        <p:nvSpPr>
          <p:cNvPr id="7" name="Content Placeholder 6"/>
          <p:cNvSpPr>
            <a:spLocks noGrp="1"/>
          </p:cNvSpPr>
          <p:nvPr>
            <p:ph idx="1"/>
          </p:nvPr>
        </p:nvSpPr>
        <p:spPr>
          <a:xfrm>
            <a:off x="0" y="1066800"/>
            <a:ext cx="9067800" cy="5059363"/>
          </a:xfrm>
        </p:spPr>
        <p:txBody>
          <a:bodyPr>
            <a:normAutofit/>
          </a:bodyPr>
          <a:lstStyle/>
          <a:p>
            <a:pPr algn="just">
              <a:buFont typeface="Wingdings" pitchFamily="2" charset="2"/>
              <a:buChar char="Ø"/>
            </a:pPr>
            <a:r>
              <a:rPr lang="en-US" sz="2800" dirty="0">
                <a:latin typeface="Times New Roman" pitchFamily="18" charset="0"/>
                <a:cs typeface="Times New Roman" pitchFamily="18" charset="0"/>
              </a:rPr>
              <a:t>Dumping are the most used methods of municipal solid waste disposal in Nigeria.</a:t>
            </a:r>
          </a:p>
          <a:p>
            <a:pPr algn="just">
              <a:buFont typeface="Wingdings" pitchFamily="2" charset="2"/>
              <a:buChar char="Ø"/>
            </a:pPr>
            <a:r>
              <a:rPr lang="en-US" sz="2800" dirty="0">
                <a:latin typeface="Times New Roman" pitchFamily="18" charset="0"/>
                <a:cs typeface="Times New Roman" pitchFamily="18" charset="0"/>
              </a:rPr>
              <a:t>Nigeria generates an average of 0.58 kg solid waste per person daily (Adewumi et al., 2005). With a population of over 170 million people, this huge figure if unabated would lead to serious environmental problems. </a:t>
            </a:r>
          </a:p>
          <a:p>
            <a:pPr algn="just">
              <a:buFont typeface="Wingdings" pitchFamily="2" charset="2"/>
              <a:buChar char="Ø"/>
            </a:pPr>
            <a:r>
              <a:rPr lang="en-US" sz="2800" dirty="0">
                <a:latin typeface="Times New Roman" pitchFamily="18" charset="0"/>
                <a:cs typeface="Times New Roman" pitchFamily="18" charset="0"/>
              </a:rPr>
              <a:t>Landfill report on LAWMA website (www.lawma.gov.ng) indicates that in the month of February 2012 alone, about 79,946.98 metric tons of waste was deposited on Olushosun dumpsite</a:t>
            </a:r>
            <a:r>
              <a:rPr lang="en-US" dirty="0">
                <a:latin typeface="Times New Roman" pitchFamily="18" charset="0"/>
                <a:cs typeface="Times New Roman" pitchFamily="18" charset="0"/>
              </a:rPr>
              <a:t>.</a:t>
            </a:r>
          </a:p>
          <a:p>
            <a:pPr marL="0" indent="0">
              <a:buNone/>
            </a:pPr>
            <a:endParaRPr lang="en-US"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1" y="5562600"/>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92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152400"/>
            <a:ext cx="8229600" cy="715962"/>
          </a:xfrm>
        </p:spPr>
        <p:txBody>
          <a:bodyPr>
            <a:normAutofit fontScale="90000"/>
          </a:bodyPr>
          <a:lstStyle/>
          <a:p>
            <a:r>
              <a:rPr lang="en-GB" sz="3600" dirty="0" smtClean="0">
                <a:solidFill>
                  <a:schemeClr val="tx1">
                    <a:lumMod val="95000"/>
                  </a:schemeClr>
                </a:solidFill>
                <a:latin typeface="Times New Roman" pitchFamily="18" charset="0"/>
                <a:cs typeface="Times New Roman" pitchFamily="18" charset="0"/>
              </a:rPr>
              <a:t>1.0            Background to the study cont’d </a:t>
            </a:r>
            <a:r>
              <a:rPr lang="en-GB" dirty="0" smtClean="0">
                <a:solidFill>
                  <a:schemeClr val="tx1">
                    <a:lumMod val="95000"/>
                  </a:schemeClr>
                </a:solidFill>
                <a:latin typeface="Times New Roman" pitchFamily="18" charset="0"/>
                <a:cs typeface="Times New Roman" pitchFamily="18" charset="0"/>
              </a:rPr>
              <a:t/>
            </a:r>
            <a:br>
              <a:rPr lang="en-GB" dirty="0" smtClean="0">
                <a:solidFill>
                  <a:schemeClr val="tx1">
                    <a:lumMod val="95000"/>
                  </a:schemeClr>
                </a:solidFill>
                <a:latin typeface="Times New Roman" pitchFamily="18" charset="0"/>
                <a:cs typeface="Times New Roman" pitchFamily="18" charset="0"/>
              </a:rPr>
            </a:br>
            <a:endParaRPr lang="en-GB" dirty="0">
              <a:latin typeface="Times New Roman" pitchFamily="18" charset="0"/>
              <a:cs typeface="Times New Roman" pitchFamily="18" charset="0"/>
            </a:endParaRPr>
          </a:p>
        </p:txBody>
      </p:sp>
      <p:sp>
        <p:nvSpPr>
          <p:cNvPr id="9" name="Title 1"/>
          <p:cNvSpPr txBox="1">
            <a:spLocks/>
          </p:cNvSpPr>
          <p:nvPr/>
        </p:nvSpPr>
        <p:spPr>
          <a:xfrm>
            <a:off x="6927" y="6035587"/>
            <a:ext cx="5326182" cy="38418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Fig 1.0: Pictorial view of </a:t>
            </a:r>
            <a:r>
              <a:rPr lang="en-US" dirty="0" smtClean="0">
                <a:latin typeface="Times New Roman" pitchFamily="18" charset="0"/>
                <a:ea typeface="+mj-ea"/>
                <a:cs typeface="Times New Roman" pitchFamily="18" charset="0"/>
              </a:rPr>
              <a:t>the Olushosun </a:t>
            </a:r>
            <a:r>
              <a:rPr kumimoji="0" lang="en-US"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dumpsite </a:t>
            </a:r>
            <a:endParaRPr kumimoji="0" lang="en-US"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17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sz="4000" dirty="0" smtClean="0">
                <a:latin typeface="Times New Roman" pitchFamily="18" charset="0"/>
                <a:cs typeface="Times New Roman" pitchFamily="18" charset="0"/>
              </a:rPr>
              <a:t>1.1 	Aim and objectives of the study </a:t>
            </a:r>
            <a:r>
              <a:rPr lang="en-GB" dirty="0" smtClean="0"/>
              <a:t/>
            </a:r>
            <a:br>
              <a:rPr lang="en-GB" dirty="0" smtClean="0"/>
            </a:br>
            <a:endParaRPr lang="en-GB" dirty="0"/>
          </a:p>
        </p:txBody>
      </p:sp>
      <p:sp>
        <p:nvSpPr>
          <p:cNvPr id="5" name="Content Placeholder 2"/>
          <p:cNvSpPr>
            <a:spLocks noGrp="1"/>
          </p:cNvSpPr>
          <p:nvPr>
            <p:ph idx="1"/>
          </p:nvPr>
        </p:nvSpPr>
        <p:spPr>
          <a:xfrm>
            <a:off x="457200" y="1066800"/>
            <a:ext cx="8229600" cy="4525963"/>
          </a:xfrm>
        </p:spPr>
        <p:txBody>
          <a:bodyPr>
            <a:noAutofit/>
          </a:bodyPr>
          <a:lstStyle/>
          <a:p>
            <a:pPr marL="0" indent="0" algn="just">
              <a:buNone/>
            </a:pPr>
            <a:r>
              <a:rPr lang="en-US" sz="2400" dirty="0">
                <a:latin typeface="Times New Roman" pitchFamily="18" charset="0"/>
                <a:cs typeface="Times New Roman" pitchFamily="18" charset="0"/>
              </a:rPr>
              <a:t>The aim of the this research work is to </a:t>
            </a:r>
            <a:r>
              <a:rPr lang="en-US" sz="2400" dirty="0" smtClean="0">
                <a:latin typeface="Times New Roman" pitchFamily="18" charset="0"/>
                <a:cs typeface="Times New Roman" pitchFamily="18" charset="0"/>
              </a:rPr>
              <a:t>assess </a:t>
            </a:r>
            <a:r>
              <a:rPr lang="en-US" sz="2400" dirty="0">
                <a:latin typeface="Times New Roman" pitchFamily="18" charset="0"/>
                <a:cs typeface="Times New Roman" pitchFamily="18" charset="0"/>
              </a:rPr>
              <a:t>the impact of </a:t>
            </a:r>
            <a:r>
              <a:rPr lang="en-US" sz="2400" dirty="0" smtClean="0">
                <a:latin typeface="Times New Roman" pitchFamily="18" charset="0"/>
                <a:cs typeface="Times New Roman" pitchFamily="18" charset="0"/>
              </a:rPr>
              <a:t>leachates </a:t>
            </a:r>
            <a:r>
              <a:rPr lang="en-US" sz="2400" dirty="0">
                <a:latin typeface="Times New Roman" pitchFamily="18" charset="0"/>
                <a:cs typeface="Times New Roman" pitchFamily="18" charset="0"/>
              </a:rPr>
              <a:t>from the </a:t>
            </a:r>
            <a:r>
              <a:rPr lang="en-US" sz="2400" dirty="0" smtClean="0">
                <a:latin typeface="Times New Roman" pitchFamily="18" charset="0"/>
                <a:cs typeface="Times New Roman" pitchFamily="18" charset="0"/>
              </a:rPr>
              <a:t>dumpsite </a:t>
            </a:r>
            <a:r>
              <a:rPr lang="en-US" sz="2400" dirty="0">
                <a:latin typeface="Times New Roman" pitchFamily="18" charset="0"/>
                <a:cs typeface="Times New Roman" pitchFamily="18" charset="0"/>
              </a:rPr>
              <a:t>on the soil and groundwater </a:t>
            </a:r>
            <a:r>
              <a:rPr lang="en-US" sz="2400" dirty="0" smtClean="0">
                <a:latin typeface="Times New Roman" pitchFamily="18" charset="0"/>
                <a:cs typeface="Times New Roman" pitchFamily="18" charset="0"/>
              </a:rPr>
              <a:t>around the study area.</a:t>
            </a:r>
          </a:p>
          <a:p>
            <a:pPr marL="0" indent="0" algn="just">
              <a:buNone/>
            </a:pPr>
            <a:endParaRPr lang="en-US" sz="24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The specific objectives are to:</a:t>
            </a:r>
          </a:p>
          <a:p>
            <a:pPr lvl="0" algn="just">
              <a:buFont typeface="Wingdings" pitchFamily="2" charset="2"/>
              <a:buChar char="ü"/>
            </a:pPr>
            <a:r>
              <a:rPr lang="en-US" sz="2000" dirty="0" smtClean="0">
                <a:latin typeface="Times New Roman" pitchFamily="18" charset="0"/>
                <a:cs typeface="Times New Roman" pitchFamily="18" charset="0"/>
              </a:rPr>
              <a:t>investigate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vertical extent </a:t>
            </a:r>
            <a:r>
              <a:rPr lang="en-US" sz="2000" dirty="0">
                <a:latin typeface="Times New Roman" pitchFamily="18" charset="0"/>
                <a:cs typeface="Times New Roman" pitchFamily="18" charset="0"/>
              </a:rPr>
              <a:t>of </a:t>
            </a:r>
            <a:r>
              <a:rPr lang="en-US" sz="2000" dirty="0" smtClean="0">
                <a:latin typeface="Times New Roman" pitchFamily="18" charset="0"/>
                <a:cs typeface="Times New Roman" pitchFamily="18" charset="0"/>
              </a:rPr>
              <a:t>contaminants migration around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dumpsite</a:t>
            </a:r>
          </a:p>
          <a:p>
            <a:pPr lvl="0" algn="just">
              <a:buFont typeface="Wingdings" pitchFamily="2" charset="2"/>
              <a:buChar char="ü"/>
            </a:pPr>
            <a:r>
              <a:rPr lang="en-US" sz="2000" dirty="0" smtClean="0">
                <a:latin typeface="Times New Roman" pitchFamily="18" charset="0"/>
                <a:cs typeface="Times New Roman" pitchFamily="18" charset="0"/>
              </a:rPr>
              <a:t>analyze </a:t>
            </a: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physical </a:t>
            </a:r>
            <a:r>
              <a:rPr lang="en-US" sz="2000" dirty="0">
                <a:latin typeface="Times New Roman" pitchFamily="18" charset="0"/>
                <a:cs typeface="Times New Roman" pitchFamily="18" charset="0"/>
              </a:rPr>
              <a:t>properties of water samples from existing hand dug wells and boreholes near the sites. </a:t>
            </a:r>
          </a:p>
          <a:p>
            <a:pPr lvl="0" algn="just">
              <a:buFont typeface="Wingdings" pitchFamily="2" charset="2"/>
              <a:buChar char="ü"/>
            </a:pPr>
            <a:r>
              <a:rPr lang="en-US" sz="2000" dirty="0" smtClean="0">
                <a:latin typeface="Times New Roman" pitchFamily="18" charset="0"/>
                <a:cs typeface="Times New Roman" pitchFamily="18" charset="0"/>
              </a:rPr>
              <a:t>Examine time-lapse effect of contaminants migration on the subsurface </a:t>
            </a:r>
            <a:r>
              <a:rPr lang="en-US" sz="2000" dirty="0">
                <a:latin typeface="Times New Roman" pitchFamily="18" charset="0"/>
                <a:cs typeface="Times New Roman" pitchFamily="18" charset="0"/>
              </a:rPr>
              <a:t>environment </a:t>
            </a:r>
            <a:r>
              <a:rPr lang="en-US" sz="2000" dirty="0" smtClean="0">
                <a:latin typeface="Times New Roman" pitchFamily="18" charset="0"/>
                <a:cs typeface="Times New Roman" pitchFamily="18" charset="0"/>
              </a:rPr>
              <a:t>from VES data</a:t>
            </a:r>
            <a:endParaRPr lang="en-GB" sz="2000" dirty="0">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59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658091"/>
          </a:xfrm>
        </p:spPr>
        <p:txBody>
          <a:bodyPr>
            <a:normAutofit fontScale="90000"/>
          </a:bodyPr>
          <a:lstStyle/>
          <a:p>
            <a:r>
              <a:rPr lang="en-US" dirty="0" smtClean="0">
                <a:latin typeface="Times New Roman" pitchFamily="18" charset="0"/>
                <a:cs typeface="Times New Roman" pitchFamily="18" charset="0"/>
              </a:rPr>
              <a:t>2.0		Literature review</a:t>
            </a:r>
            <a:endParaRPr lang="en-US" dirty="0">
              <a:latin typeface="Times New Roman" pitchFamily="18" charset="0"/>
              <a:cs typeface="Times New Roman" pitchFamily="18" charset="0"/>
            </a:endParaRPr>
          </a:p>
        </p:txBody>
      </p:sp>
      <p:sp>
        <p:nvSpPr>
          <p:cNvPr id="4" name="Content Placeholder 2"/>
          <p:cNvSpPr>
            <a:spLocks noGrp="1"/>
          </p:cNvSpPr>
          <p:nvPr>
            <p:ph idx="1"/>
          </p:nvPr>
        </p:nvSpPr>
        <p:spPr>
          <a:xfrm>
            <a:off x="457200" y="914400"/>
            <a:ext cx="8229600" cy="5211763"/>
          </a:xfrm>
        </p:spPr>
        <p:txBody>
          <a:bodyPr>
            <a:normAutofit fontScale="92500" lnSpcReduction="10000"/>
          </a:bodyPr>
          <a:lstStyle/>
          <a:p>
            <a:pPr algn="just">
              <a:buFont typeface="Wingdings" pitchFamily="2" charset="2"/>
              <a:buChar char="Ø"/>
            </a:pPr>
            <a:r>
              <a:rPr lang="en-US" sz="2600" dirty="0" smtClean="0">
                <a:latin typeface="Times New Roman" pitchFamily="18" charset="0"/>
                <a:cs typeface="Times New Roman" pitchFamily="18" charset="0"/>
              </a:rPr>
              <a:t>Most previous time-lapse ERT studies have been aimed at understanding subsurface solute transport by using time-varying electrical responses related to known injections of saline tracers into aquifers or known injections of water into the vadose zone (e.g., Slater et al., 2000; Singha and Gorelick, 2005; Slater and Binley, 2006; Müller et al., 2010; Wilkinson et al., 2010b). </a:t>
            </a:r>
          </a:p>
          <a:p>
            <a:pPr>
              <a:buFont typeface="Wingdings" pitchFamily="2" charset="2"/>
              <a:buChar char="Ø"/>
            </a:pPr>
            <a:endParaRPr lang="en-US" sz="2600" dirty="0" smtClean="0">
              <a:latin typeface="Times New Roman" pitchFamily="18" charset="0"/>
              <a:cs typeface="Times New Roman" pitchFamily="18" charset="0"/>
            </a:endParaRPr>
          </a:p>
          <a:p>
            <a:pPr algn="just">
              <a:buFont typeface="Wingdings" pitchFamily="2" charset="2"/>
              <a:buChar char="Ø"/>
            </a:pPr>
            <a:r>
              <a:rPr lang="en-US" sz="2600" dirty="0" smtClean="0">
                <a:latin typeface="Times New Roman" pitchFamily="18" charset="0"/>
                <a:cs typeface="Times New Roman" pitchFamily="18" charset="0"/>
              </a:rPr>
              <a:t>A few studies have taken advantage of pre-existing electrical contrasts between the properties of subsurface fluids, such as those related to movements of contaminant plumes or those related to salt water - fresh water contacts within coastal aquifers (e.g., Acworth and Dasey, 2003; de Franco et al., 2009; Maurer et al., 2009; Ogilvy et al., 2009). </a:t>
            </a:r>
          </a:p>
          <a:p>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913538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36093"/>
            <a:ext cx="6851073" cy="563562"/>
          </a:xfrm>
        </p:spPr>
        <p:txBody>
          <a:bodyPr>
            <a:normAutofit fontScale="90000"/>
          </a:bodyPr>
          <a:lstStyle/>
          <a:p>
            <a:r>
              <a:rPr lang="en-GB" sz="3600" dirty="0" smtClean="0">
                <a:latin typeface="Times New Roman" pitchFamily="18" charset="0"/>
                <a:cs typeface="Times New Roman" pitchFamily="18" charset="0"/>
              </a:rPr>
              <a:t>2.1	 	Geology of the study area </a:t>
            </a:r>
            <a:endParaRPr lang="en-GB" sz="3600" dirty="0">
              <a:latin typeface="Times New Roman" pitchFamily="18" charset="0"/>
              <a:cs typeface="Times New Roman" pitchFamily="18" charset="0"/>
            </a:endParaRPr>
          </a:p>
        </p:txBody>
      </p:sp>
      <p:pic>
        <p:nvPicPr>
          <p:cNvPr id="5" name="Content Placeholder 13"/>
          <p:cNvPicPr>
            <a:picLocks noGrp="1"/>
          </p:cNvPicPr>
          <p:nvPr>
            <p:ph idx="1"/>
          </p:nvPr>
        </p:nvPicPr>
        <p:blipFill>
          <a:blip r:embed="rId2"/>
          <a:stretch>
            <a:fillRect/>
          </a:stretch>
        </p:blipFill>
        <p:spPr>
          <a:xfrm>
            <a:off x="0" y="1219200"/>
            <a:ext cx="4572001" cy="4429125"/>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55132"/>
            <a:ext cx="4191000" cy="43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64182" y="685800"/>
            <a:ext cx="4800600" cy="369332"/>
          </a:xfrm>
          <a:prstGeom prst="rect">
            <a:avLst/>
          </a:prstGeom>
        </p:spPr>
        <p:txBody>
          <a:bodyPr wrap="square">
            <a:spAutoFit/>
          </a:bodyPr>
          <a:lstStyle/>
          <a:p>
            <a:r>
              <a:rPr lang="en-GB" dirty="0" smtClean="0"/>
              <a:t>Table 1.0: </a:t>
            </a:r>
            <a:r>
              <a:rPr lang="en-GB" dirty="0"/>
              <a:t>Stratigraphy of eastern Dahomey basin</a:t>
            </a:r>
            <a:r>
              <a:rPr lang="en-GB" b="1" dirty="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
        <p:nvSpPr>
          <p:cNvPr id="8" name="Rectangle 7"/>
          <p:cNvSpPr/>
          <p:nvPr/>
        </p:nvSpPr>
        <p:spPr>
          <a:xfrm>
            <a:off x="179512" y="5611090"/>
            <a:ext cx="6754688" cy="646331"/>
          </a:xfrm>
          <a:prstGeom prst="rect">
            <a:avLst/>
          </a:prstGeom>
        </p:spPr>
        <p:txBody>
          <a:bodyPr wrap="square">
            <a:spAutoFit/>
          </a:bodyPr>
          <a:lstStyle/>
          <a:p>
            <a:r>
              <a:rPr lang="en-GB" dirty="0">
                <a:latin typeface="Times New Roman" pitchFamily="18" charset="0"/>
                <a:cs typeface="Times New Roman" pitchFamily="18" charset="0"/>
              </a:rPr>
              <a:t>Figure </a:t>
            </a:r>
            <a:r>
              <a:rPr lang="en-GB" dirty="0" smtClean="0">
                <a:latin typeface="Times New Roman" pitchFamily="18" charset="0"/>
                <a:cs typeface="Times New Roman" pitchFamily="18" charset="0"/>
              </a:rPr>
              <a:t>2.0: </a:t>
            </a:r>
            <a:r>
              <a:rPr lang="en-GB" dirty="0"/>
              <a:t>Geological map of eastern Dahomey Basin (modified after Billman 1992)</a:t>
            </a:r>
            <a:endParaRPr lang="en-US" dirty="0"/>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187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latin typeface="Times New Roman" pitchFamily="18" charset="0"/>
                <a:cs typeface="Times New Roman" pitchFamily="18" charset="0"/>
              </a:rPr>
              <a:t>3</a:t>
            </a:r>
            <a:r>
              <a:rPr lang="en-US" dirty="0" smtClean="0">
                <a:latin typeface="Times New Roman" pitchFamily="18" charset="0"/>
                <a:cs typeface="Times New Roman" pitchFamily="18" charset="0"/>
              </a:rPr>
              <a:t>.0    Materials </a:t>
            </a:r>
            <a:r>
              <a:rPr lang="en-US" sz="4000" dirty="0" smtClean="0">
                <a:latin typeface="Times New Roman" pitchFamily="18" charset="0"/>
                <a:cs typeface="Times New Roman" pitchFamily="18" charset="0"/>
              </a:rPr>
              <a:t>and</a:t>
            </a:r>
            <a:r>
              <a:rPr lang="en-US" dirty="0" smtClean="0">
                <a:latin typeface="Times New Roman" pitchFamily="18" charset="0"/>
                <a:cs typeface="Times New Roman" pitchFamily="18" charset="0"/>
              </a:rPr>
              <a:t> Method</a:t>
            </a:r>
            <a:endParaRPr lang="en-US" dirty="0">
              <a:latin typeface="Times New Roman" pitchFamily="18" charset="0"/>
              <a:cs typeface="Times New Roman" pitchFamily="18" charset="0"/>
            </a:endParaRPr>
          </a:p>
        </p:txBody>
      </p:sp>
      <p:sp>
        <p:nvSpPr>
          <p:cNvPr id="7" name="Content Placeholder 2"/>
          <p:cNvSpPr>
            <a:spLocks noGrp="1"/>
          </p:cNvSpPr>
          <p:nvPr>
            <p:ph idx="1"/>
          </p:nvPr>
        </p:nvSpPr>
        <p:spPr>
          <a:xfrm>
            <a:off x="457200" y="1295400"/>
            <a:ext cx="8229600" cy="4830763"/>
          </a:xfrm>
        </p:spPr>
        <p:txBody>
          <a:bodyPr>
            <a:normAutofit/>
          </a:bodyPr>
          <a:lstStyle/>
          <a:p>
            <a:pPr marL="0" indent="0">
              <a:buNone/>
            </a:pPr>
            <a:r>
              <a:rPr lang="en-US" sz="2800" b="1" dirty="0" smtClean="0">
                <a:latin typeface="Times New Roman" pitchFamily="18" charset="0"/>
                <a:cs typeface="Times New Roman" pitchFamily="18" charset="0"/>
              </a:rPr>
              <a:t>3.1			       Data acquisition</a:t>
            </a:r>
          </a:p>
          <a:p>
            <a:pPr marL="0" indent="0">
              <a:buNone/>
            </a:pPr>
            <a:r>
              <a:rPr lang="en-US" sz="2400" b="1" dirty="0" smtClean="0">
                <a:latin typeface="Times New Roman" pitchFamily="18" charset="0"/>
                <a:cs typeface="Times New Roman" pitchFamily="18" charset="0"/>
              </a:rPr>
              <a:t>3.1.1			        2D resistivity survey</a:t>
            </a:r>
          </a:p>
          <a:p>
            <a:pPr algn="just">
              <a:buFont typeface="Wingdings" pitchFamily="2" charset="2"/>
              <a:buChar char="Ø"/>
            </a:pPr>
            <a:r>
              <a:rPr lang="en-GB" sz="2400" dirty="0">
                <a:latin typeface="Times New Roman" pitchFamily="18" charset="0"/>
                <a:cs typeface="Times New Roman" pitchFamily="18" charset="0"/>
              </a:rPr>
              <a:t>The ERT surveys were carried out with the aid of a digital readout Super Sting R8 Earth Resistivity/IP </a:t>
            </a:r>
            <a:r>
              <a:rPr lang="en-GB" sz="2400" dirty="0" smtClean="0">
                <a:latin typeface="Times New Roman" pitchFamily="18" charset="0"/>
                <a:cs typeface="Times New Roman" pitchFamily="18" charset="0"/>
              </a:rPr>
              <a:t>metre. It is </a:t>
            </a:r>
            <a:r>
              <a:rPr lang="en-GB" sz="2400" dirty="0">
                <a:latin typeface="Times New Roman" pitchFamily="18" charset="0"/>
                <a:cs typeface="Times New Roman" pitchFamily="18" charset="0"/>
              </a:rPr>
              <a:t>a multi-electrode system </a:t>
            </a:r>
            <a:r>
              <a:rPr lang="en-GB" sz="2400" dirty="0" smtClean="0">
                <a:latin typeface="Times New Roman" pitchFamily="18" charset="0"/>
                <a:cs typeface="Times New Roman" pitchFamily="18" charset="0"/>
              </a:rPr>
              <a:t>that uses 84 electrodes.</a:t>
            </a: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2D resistivity data were collected along all the traverses using Dipole-Dipole and Pole-Dipole arrays with spacing of electrodes dependent on the level of accessibility on and around the sites </a:t>
            </a: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Available time-lapse </a:t>
            </a:r>
            <a:r>
              <a:rPr lang="en-US" sz="2400" dirty="0">
                <a:latin typeface="Times New Roman" pitchFamily="18" charset="0"/>
                <a:cs typeface="Times New Roman" pitchFamily="18" charset="0"/>
              </a:rPr>
              <a:t>VES data obtained on the site in 2001, 2002 and 2006 were obtained and analyzed </a:t>
            </a:r>
          </a:p>
          <a:p>
            <a:pPr algn="just">
              <a:buFont typeface="Wingdings" pitchFamily="2" charset="2"/>
              <a:buChar char="Ø"/>
            </a:pPr>
            <a:endParaRPr lang="en-US" sz="2400" dirty="0" smtClean="0">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35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b="1" dirty="0" smtClean="0">
                <a:latin typeface="Times New Roman" pitchFamily="18" charset="0"/>
                <a:cs typeface="Times New Roman" pitchFamily="18" charset="0"/>
              </a:rPr>
              <a:t>3.1.2</a:t>
            </a:r>
            <a:r>
              <a:rPr lang="en-GB" b="1" dirty="0">
                <a:latin typeface="Times New Roman" pitchFamily="18" charset="0"/>
                <a:cs typeface="Times New Roman" pitchFamily="18" charset="0"/>
              </a:rPr>
              <a:t>			    Water sample analysis</a:t>
            </a:r>
          </a:p>
          <a:p>
            <a:pPr algn="just">
              <a:buFont typeface="Wingdings" pitchFamily="2" charset="2"/>
              <a:buChar char="v"/>
            </a:pPr>
            <a:r>
              <a:rPr lang="en-US" dirty="0">
                <a:latin typeface="Times New Roman" pitchFamily="18" charset="0"/>
                <a:cs typeface="Times New Roman" pitchFamily="18" charset="0"/>
              </a:rPr>
              <a:t>Assessment of physical properties of water</a:t>
            </a:r>
          </a:p>
          <a:p>
            <a:pPr marL="0" indent="0" algn="just">
              <a:buNone/>
            </a:pPr>
            <a:endParaRPr lang="en-US" dirty="0"/>
          </a:p>
          <a:p>
            <a:pPr algn="just">
              <a:buFont typeface="Wingdings" pitchFamily="2" charset="2"/>
              <a:buChar char="Ø"/>
            </a:pPr>
            <a:r>
              <a:rPr lang="en-US" dirty="0">
                <a:latin typeface="Times New Roman" pitchFamily="18" charset="0"/>
                <a:cs typeface="Times New Roman" pitchFamily="18" charset="0"/>
              </a:rPr>
              <a:t>A portable EC/TDS meter was used </a:t>
            </a:r>
            <a:r>
              <a:rPr lang="en-US" dirty="0" err="1">
                <a:latin typeface="Times New Roman" pitchFamily="18" charset="0"/>
                <a:cs typeface="Times New Roman" pitchFamily="18" charset="0"/>
              </a:rPr>
              <a:t>insitu</a:t>
            </a:r>
            <a:r>
              <a:rPr lang="en-US" dirty="0">
                <a:latin typeface="Times New Roman" pitchFamily="18" charset="0"/>
                <a:cs typeface="Times New Roman" pitchFamily="18" charset="0"/>
              </a:rPr>
              <a:t> for this analysis</a:t>
            </a:r>
          </a:p>
          <a:p>
            <a:pPr marL="0" indent="0" algn="just">
              <a:buNone/>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Borehole and hand dug well water samples within and around the selected dumpsites were analyzed for the content of their total dissolved solid (TDS), pH values, temperature and electrical conductivity (EC</a:t>
            </a:r>
            <a:r>
              <a:rPr lang="en-US" dirty="0" smtClean="0">
                <a:latin typeface="Times New Roman" pitchFamily="18" charset="0"/>
                <a:cs typeface="Times New Roman" pitchFamily="18" charset="0"/>
              </a:rPr>
              <a:t>)</a:t>
            </a:r>
          </a:p>
          <a:p>
            <a:pPr algn="just">
              <a:buFont typeface="Wingdings" pitchFamily="2" charset="2"/>
              <a:buChar char="Ø"/>
            </a:pPr>
            <a:r>
              <a:rPr lang="en-US" dirty="0">
                <a:latin typeface="Times New Roman" pitchFamily="18" charset="0"/>
                <a:cs typeface="Times New Roman" pitchFamily="18" charset="0"/>
              </a:rPr>
              <a:t>Measured parameters were later compared with the World Health Organization (WHO, 2004) and Standard Organization of Nigeria (SON, 2007) standards</a:t>
            </a:r>
            <a:endParaRPr lang="en-GB" dirty="0">
              <a:latin typeface="Times New Roman" pitchFamily="18" charset="0"/>
              <a:cs typeface="Times New Roman" pitchFamily="18" charset="0"/>
            </a:endParaRPr>
          </a:p>
          <a:p>
            <a:pPr algn="just">
              <a:buFont typeface="Wingdings" pitchFamily="2" charset="2"/>
              <a:buChar char="Ø"/>
            </a:pPr>
            <a:endParaRPr lang="en-US" dirty="0">
              <a:latin typeface="Times New Roman" pitchFamily="18" charset="0"/>
              <a:cs typeface="Times New Roman" pitchFamily="18" charset="0"/>
            </a:endParaRPr>
          </a:p>
          <a:p>
            <a:endParaRPr lang="en-US" dirty="0"/>
          </a:p>
        </p:txBody>
      </p:sp>
      <p:sp>
        <p:nvSpPr>
          <p:cNvPr id="4"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3.0 	Materials and methods cont’d</a:t>
            </a:r>
            <a:endParaRPr lang="en-GB" sz="36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383" y="5679992"/>
            <a:ext cx="1076324"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970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1291</Words>
  <Application>Microsoft Office PowerPoint</Application>
  <PresentationFormat>On-screen Show (4:3)</PresentationFormat>
  <Paragraphs>107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Presentation Outline</vt:lpstr>
      <vt:lpstr>1.0   Background to the study  </vt:lpstr>
      <vt:lpstr>1.0            Background to the study cont’d  </vt:lpstr>
      <vt:lpstr>1.1  Aim and objectives of the study  </vt:lpstr>
      <vt:lpstr>2.0  Literature review</vt:lpstr>
      <vt:lpstr>2.1   Geology of the study area </vt:lpstr>
      <vt:lpstr>3.0    Materials and Method</vt:lpstr>
      <vt:lpstr>3.0  Materials and methods cont’d</vt:lpstr>
      <vt:lpstr>3.0               Materials and methods cont’d</vt:lpstr>
      <vt:lpstr>3.0               Materials and methods cont’d</vt:lpstr>
      <vt:lpstr>3.0               Materials and methods cont’d</vt:lpstr>
      <vt:lpstr>4.0       Results and discussion </vt:lpstr>
      <vt:lpstr>4.0       Results and discussion cont’d </vt:lpstr>
      <vt:lpstr>4.0       Results and discussion cont’d </vt:lpstr>
      <vt:lpstr>4.0       Results and discussion cont’d </vt:lpstr>
      <vt:lpstr>4.0       Results and discussion cont’d </vt:lpstr>
      <vt:lpstr>4.0                  Results and discussion Cont’d  </vt:lpstr>
      <vt:lpstr>4.0                  Results and discussion Cont’d  </vt:lpstr>
      <vt:lpstr>4.0                  Results and discussion Cont’d  </vt:lpstr>
      <vt:lpstr>4.0                  Results and discussion Cont’d  </vt:lpstr>
      <vt:lpstr>4.0                  Results and discussion Cont’d  </vt:lpstr>
      <vt:lpstr>5.0      Conclusion </vt:lpstr>
      <vt:lpstr>5.0      Conclusion </vt:lpstr>
      <vt:lpstr> References</vt:lpstr>
      <vt:lpstr> References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Ameloko Anthony</dc:creator>
  <cp:lastModifiedBy>OPEN-PC-2</cp:lastModifiedBy>
  <cp:revision>39</cp:revision>
  <dcterms:created xsi:type="dcterms:W3CDTF">2017-03-17T20:17:37Z</dcterms:created>
  <dcterms:modified xsi:type="dcterms:W3CDTF">2018-12-10T10:37:03Z</dcterms:modified>
</cp:coreProperties>
</file>