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DA"/>
    <a:srgbClr val="0707C5"/>
    <a:srgbClr val="090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86355" autoAdjust="0"/>
  </p:normalViewPr>
  <p:slideViewPr>
    <p:cSldViewPr>
      <p:cViewPr varScale="1">
        <p:scale>
          <a:sx n="64" d="100"/>
          <a:sy n="64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dirty="0"/>
              <a:t>SD of the Optimal values for CS, FA, and ABO algorithms</a:t>
            </a:r>
          </a:p>
        </c:rich>
      </c:tx>
      <c:layout>
        <c:manualLayout>
          <c:xMode val="edge"/>
          <c:yMode val="edge"/>
          <c:x val="0.17577160493827163"/>
          <c:y val="2.92415445598735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mean_SD_MD!$B$23</c:f>
              <c:strCache>
                <c:ptCount val="1"/>
                <c:pt idx="0">
                  <c:v>CS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mean_SD_MD!$A$24</c:f>
              <c:strCache>
                <c:ptCount val="1"/>
                <c:pt idx="0">
                  <c:v>f(x)</c:v>
                </c:pt>
              </c:strCache>
            </c:strRef>
          </c:cat>
          <c:val>
            <c:numRef>
              <c:f>mean_SD_MD!$B$24</c:f>
              <c:numCache>
                <c:formatCode>General</c:formatCode>
                <c:ptCount val="1"/>
                <c:pt idx="0">
                  <c:v>8.7000000000000001E-5</c:v>
                </c:pt>
              </c:numCache>
            </c:numRef>
          </c:val>
        </c:ser>
        <c:ser>
          <c:idx val="1"/>
          <c:order val="1"/>
          <c:tx>
            <c:strRef>
              <c:f>mean_SD_MD!$C$23</c:f>
              <c:strCache>
                <c:ptCount val="1"/>
                <c:pt idx="0">
                  <c:v>FA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mean_SD_MD!$A$24</c:f>
              <c:strCache>
                <c:ptCount val="1"/>
                <c:pt idx="0">
                  <c:v>f(x)</c:v>
                </c:pt>
              </c:strCache>
            </c:strRef>
          </c:cat>
          <c:val>
            <c:numRef>
              <c:f>mean_SD_MD!$C$24</c:f>
              <c:numCache>
                <c:formatCode>General</c:formatCode>
                <c:ptCount val="1"/>
                <c:pt idx="0">
                  <c:v>9.7E-5</c:v>
                </c:pt>
              </c:numCache>
            </c:numRef>
          </c:val>
        </c:ser>
        <c:ser>
          <c:idx val="2"/>
          <c:order val="2"/>
          <c:tx>
            <c:strRef>
              <c:f>mean_SD_MD!$D$23</c:f>
              <c:strCache>
                <c:ptCount val="1"/>
                <c:pt idx="0">
                  <c:v>ABO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mean_SD_MD!$A$24</c:f>
              <c:strCache>
                <c:ptCount val="1"/>
                <c:pt idx="0">
                  <c:v>f(x)</c:v>
                </c:pt>
              </c:strCache>
            </c:strRef>
          </c:cat>
          <c:val>
            <c:numRef>
              <c:f>mean_SD_MD!$D$24</c:f>
              <c:numCache>
                <c:formatCode>General</c:formatCode>
                <c:ptCount val="1"/>
                <c:pt idx="0">
                  <c:v>6.8999999999999997E-5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77595360"/>
        <c:axId val="377599672"/>
      </c:barChart>
      <c:catAx>
        <c:axId val="37759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599672"/>
        <c:crosses val="autoZero"/>
        <c:auto val="1"/>
        <c:lblAlgn val="ctr"/>
        <c:lblOffset val="100"/>
        <c:noMultiLvlLbl val="0"/>
      </c:catAx>
      <c:valAx>
        <c:axId val="37759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59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400"/>
              <a:t>Iteration number of CS, FA, and ABO Algorithms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mean_SD_MD!$J$13</c:f>
              <c:strCache>
                <c:ptCount val="1"/>
                <c:pt idx="0">
                  <c:v>CS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mean_SD_MD!$I$14</c:f>
              <c:strCache>
                <c:ptCount val="1"/>
                <c:pt idx="0">
                  <c:v>Algoirithms</c:v>
                </c:pt>
              </c:strCache>
            </c:strRef>
          </c:cat>
          <c:val>
            <c:numRef>
              <c:f>mean_SD_MD!$J$14</c:f>
              <c:numCache>
                <c:formatCode>General</c:formatCode>
                <c:ptCount val="1"/>
                <c:pt idx="0">
                  <c:v>20000</c:v>
                </c:pt>
              </c:numCache>
            </c:numRef>
          </c:val>
        </c:ser>
        <c:ser>
          <c:idx val="1"/>
          <c:order val="1"/>
          <c:tx>
            <c:strRef>
              <c:f>mean_SD_MD!$K$13</c:f>
              <c:strCache>
                <c:ptCount val="1"/>
                <c:pt idx="0">
                  <c:v>FA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mean_SD_MD!$I$14</c:f>
              <c:strCache>
                <c:ptCount val="1"/>
                <c:pt idx="0">
                  <c:v>Algoirithms</c:v>
                </c:pt>
              </c:strCache>
            </c:strRef>
          </c:cat>
          <c:val>
            <c:numRef>
              <c:f>mean_SD_MD!$K$14</c:f>
              <c:numCache>
                <c:formatCode>General</c:formatCode>
                <c:ptCount val="1"/>
                <c:pt idx="0">
                  <c:v>10000</c:v>
                </c:pt>
              </c:numCache>
            </c:numRef>
          </c:val>
        </c:ser>
        <c:ser>
          <c:idx val="2"/>
          <c:order val="2"/>
          <c:tx>
            <c:strRef>
              <c:f>mean_SD_MD!$L$13</c:f>
              <c:strCache>
                <c:ptCount val="1"/>
                <c:pt idx="0">
                  <c:v>ABO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mean_SD_MD!$I$14</c:f>
              <c:strCache>
                <c:ptCount val="1"/>
                <c:pt idx="0">
                  <c:v>Algoirithms</c:v>
                </c:pt>
              </c:strCache>
            </c:strRef>
          </c:cat>
          <c:val>
            <c:numRef>
              <c:f>mean_SD_MD!$L$14</c:f>
              <c:numCache>
                <c:formatCode>General</c:formatCode>
                <c:ptCount val="1"/>
                <c:pt idx="0">
                  <c:v>5000</c:v>
                </c:pt>
              </c:numCache>
            </c:numRef>
          </c:val>
        </c:ser>
        <c:ser>
          <c:idx val="3"/>
          <c:order val="3"/>
          <c:tx>
            <c:strRef>
              <c:f>mean_SD_MD!$M$13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mean_SD_MD!$I$14</c:f>
              <c:strCache>
                <c:ptCount val="1"/>
                <c:pt idx="0">
                  <c:v>Algoirithms</c:v>
                </c:pt>
              </c:strCache>
            </c:strRef>
          </c:cat>
          <c:val>
            <c:numRef>
              <c:f>mean_SD_MD!$M$14</c:f>
              <c:numCache>
                <c:formatCode>General</c:formatCode>
                <c:ptCount val="1"/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77601632"/>
        <c:axId val="377598888"/>
      </c:barChart>
      <c:catAx>
        <c:axId val="37760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598888"/>
        <c:crosses val="autoZero"/>
        <c:auto val="1"/>
        <c:lblAlgn val="ctr"/>
        <c:lblOffset val="100"/>
        <c:noMultiLvlLbl val="0"/>
      </c:catAx>
      <c:valAx>
        <c:axId val="377598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60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6F4AB-A427-4A42-A386-2330BB36A7EE}" type="datetimeFigureOut">
              <a:rPr lang="en-US" smtClean="0"/>
              <a:t>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D2638-DF36-4A29-88CE-25E52D788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6081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1AE92-AC4E-4EBE-AB4C-730467E2BB81}" type="datetimeFigureOut">
              <a:rPr lang="en-US" smtClean="0"/>
              <a:t>1/26/2019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F9248-9BAF-4924-B0BE-5CFAF0348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3645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F9248-9BAF-4924-B0BE-5CFAF034878D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8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3F9248-9BAF-4924-B0BE-5CFAF03487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91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3F9248-9BAF-4924-B0BE-5CFAF03487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9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0538-699F-4755-BB82-337FD380EE66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06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DEAB-FBDC-4268-8B67-A112CE01CB46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4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1028-386A-48FF-ABC4-F95D72DF3E1E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75F6-EF2A-4895-B958-41AF97A1BFB5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0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DA4C-B949-4248-A503-46DBC4926C14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22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BBEE-D0C6-4EE2-8A78-6A507778114C}" type="datetime1">
              <a:rPr lang="en-US" smtClean="0"/>
              <a:t>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68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4ACB-D752-4BDE-BE3D-E24688B155B4}" type="datetime1">
              <a:rPr lang="en-US" smtClean="0"/>
              <a:t>1/26/2019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0329-60C3-495C-A80C-D246D002D25D}" type="datetime1">
              <a:rPr lang="en-US" smtClean="0"/>
              <a:t>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6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C687-767D-4FE1-AB71-0729242D779D}" type="datetime1">
              <a:rPr lang="en-US" smtClean="0"/>
              <a:t>1/26/2019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3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BF29-F259-48FA-9442-D13E057C4CE7}" type="datetime1">
              <a:rPr lang="en-US" smtClean="0"/>
              <a:t>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1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9533B-C456-4AD3-A080-E2E1A5FDE915}" type="datetime1">
              <a:rPr lang="en-US" smtClean="0"/>
              <a:t>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6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C8024-BCCF-4C10-8234-A14477C7B306}" type="datetime1">
              <a:rPr lang="en-US" smtClean="0"/>
              <a:t>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IEEE Amity International Conference on Artificial Intelligence, Amity University Dubai, UAE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2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9932"/>
            <a:ext cx="8586952" cy="17526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 </a:t>
            </a:r>
            <a:r>
              <a:rPr lang="en-US" sz="4000" dirty="0">
                <a:solidFill>
                  <a:schemeClr val="bg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Penalty Method Based-Spring Design Optimization Using Bio-inspired Computation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667000"/>
            <a:ext cx="8839200" cy="3429000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>
                <a:solidFill>
                  <a:srgbClr val="FFFF00"/>
                </a:solidFill>
              </a:rPr>
              <a:t>Paper Id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AICAI2019_Paper_281</a:t>
            </a:r>
          </a:p>
          <a:p>
            <a:endParaRPr lang="en-US" b="1" i="1" dirty="0">
              <a:solidFill>
                <a:srgbClr val="FFFF00"/>
              </a:solidFill>
            </a:endParaRPr>
          </a:p>
          <a:p>
            <a:r>
              <a:rPr lang="en-US" b="1" i="1" dirty="0" smtClean="0">
                <a:solidFill>
                  <a:srgbClr val="FFFF00"/>
                </a:solidFill>
              </a:rPr>
              <a:t>Authors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Chinwe Peace Igiri, Amity University Rajasthan, India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Prof. Deepshikha Bhargava</a:t>
            </a:r>
            <a:r>
              <a:rPr lang="en-US" dirty="0">
                <a:solidFill>
                  <a:srgbClr val="FFFF00"/>
                </a:solidFill>
              </a:rPr>
              <a:t>, University of Petroleum and Energy Studies, Dehradun, </a:t>
            </a:r>
            <a:r>
              <a:rPr lang="en-US" dirty="0" smtClean="0">
                <a:solidFill>
                  <a:srgbClr val="FFFF00"/>
                </a:solidFill>
              </a:rPr>
              <a:t>India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Yudhveer</a:t>
            </a:r>
            <a:r>
              <a:rPr lang="en-US" dirty="0" smtClean="0">
                <a:solidFill>
                  <a:srgbClr val="FFFF00"/>
                </a:solidFill>
              </a:rPr>
              <a:t> Singh, Amity University Rajasthan, India</a:t>
            </a:r>
          </a:p>
          <a:p>
            <a:endParaRPr lang="en-US" b="1" i="1" dirty="0" smtClean="0">
              <a:solidFill>
                <a:srgbClr val="FFFF00"/>
              </a:solidFill>
            </a:endParaRPr>
          </a:p>
          <a:p>
            <a:r>
              <a:rPr lang="en-US" b="1" i="1" dirty="0" smtClean="0">
                <a:solidFill>
                  <a:schemeClr val="bg1"/>
                </a:solidFill>
              </a:rPr>
              <a:t>Presenting Author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Chinwe Peace Igiri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2" descr="Conference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52400"/>
            <a:ext cx="1043152" cy="68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6356350"/>
            <a:ext cx="7010400" cy="365125"/>
          </a:xfrm>
        </p:spPr>
        <p:txBody>
          <a:bodyPr/>
          <a:lstStyle/>
          <a:p>
            <a:r>
              <a:rPr lang="en-US" i="1" dirty="0" smtClean="0"/>
              <a:t>IEEE Amity International Conference on Artificial Intelligence, Feb 4-6, 2019, Amity University Dubai, UAE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8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Berlin Sans FB" panose="020E0602020502020306" pitchFamily="34" charset="0"/>
              </a:rPr>
              <a:t>Standard ABO has been improved for nonlinear constrained optimization problem</a:t>
            </a:r>
          </a:p>
          <a:p>
            <a:pPr marL="0" indent="0">
              <a:buNone/>
            </a:pPr>
            <a:endParaRPr lang="en-US" dirty="0" smtClean="0">
              <a:latin typeface="Berlin Sans FB" panose="020E0602020502020306" pitchFamily="34" charset="0"/>
            </a:endParaRPr>
          </a:p>
          <a:p>
            <a:r>
              <a:rPr lang="en-US" dirty="0" smtClean="0">
                <a:latin typeface="Berlin Sans FB" panose="020E0602020502020306" pitchFamily="34" charset="0"/>
              </a:rPr>
              <a:t>The improve variant is compared with firefly algorithm (FA), cuckoo search (CS) using a standard engineering design benchmark problem (spring design)</a:t>
            </a:r>
          </a:p>
          <a:p>
            <a:endParaRPr lang="en-US" dirty="0" smtClean="0">
              <a:latin typeface="Berlin Sans FB" panose="020E0602020502020306" pitchFamily="34" charset="0"/>
            </a:endParaRPr>
          </a:p>
          <a:p>
            <a:r>
              <a:rPr lang="en-US" dirty="0" smtClean="0">
                <a:latin typeface="Berlin Sans FB" panose="020E0602020502020306" pitchFamily="34" charset="0"/>
              </a:rPr>
              <a:t>The improved variant more stable and cost effective than FA and CS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73914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707C5"/>
                </a:solidFill>
              </a:rPr>
              <a:pPr/>
              <a:t>10</a:t>
            </a:fld>
            <a:endParaRPr lang="en-US">
              <a:solidFill>
                <a:srgbClr val="0707C5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Conclusion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667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600200"/>
            <a:ext cx="91440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Berlin Sans FB" panose="020E0602020502020306" pitchFamily="34" charset="0"/>
              </a:rPr>
              <a:t>The study could be extended to other engineering designs such as the welded beam, leaf spring, pressure vessel design, and many more.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mtClean="0">
              <a:latin typeface="Berlin Sans FB" panose="020E0602020502020306" pitchFamily="34" charset="0"/>
            </a:endParaRPr>
          </a:p>
          <a:p>
            <a:r>
              <a:rPr lang="en-US" smtClean="0">
                <a:latin typeface="Berlin Sans FB" panose="020E0602020502020306" pitchFamily="34" charset="0"/>
              </a:rPr>
              <a:t>ABO could be hybridized with Bottle-nose Dolphin algorithm to optimize solution quality further. 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5" name="Footer Placeholder 3"/>
          <p:cNvSpPr txBox="1">
            <a:spLocks/>
          </p:cNvSpPr>
          <p:nvPr/>
        </p:nvSpPr>
        <p:spPr>
          <a:xfrm>
            <a:off x="457200" y="6356350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3999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Recommendations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958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71628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 smtClean="0">
                <a:solidFill>
                  <a:srgbClr val="0808DA"/>
                </a:solidFill>
                <a:latin typeface="Comic Sans MS" panose="030F0702030302020204" pitchFamily="66" charset="0"/>
              </a:rPr>
              <a:t>QUERY</a:t>
            </a:r>
          </a:p>
          <a:p>
            <a:pPr marL="0" indent="0" algn="ctr">
              <a:buNone/>
            </a:pPr>
            <a:r>
              <a:rPr lang="en-US" sz="8800" dirty="0" smtClean="0">
                <a:solidFill>
                  <a:srgbClr val="0808DA"/>
                </a:solidFill>
                <a:latin typeface="Comic Sans MS" panose="030F0702030302020204" pitchFamily="66" charset="0"/>
              </a:rPr>
              <a:t>??? </a:t>
            </a:r>
            <a:endParaRPr lang="en-US" sz="8800" dirty="0">
              <a:solidFill>
                <a:srgbClr val="0808DA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11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622" y="262817"/>
            <a:ext cx="8229600" cy="714949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dirty="0" smtClean="0">
                <a:solidFill>
                  <a:srgbClr val="FFC000"/>
                </a:solidFill>
                <a:latin typeface="Berlin Sans FB Demi" panose="020E0802020502020306" pitchFamily="34" charset="0"/>
              </a:rPr>
              <a:t/>
            </a:r>
            <a:br>
              <a:rPr lang="en-US" altLang="en-US" dirty="0" smtClean="0">
                <a:solidFill>
                  <a:srgbClr val="FFC000"/>
                </a:solidFill>
                <a:latin typeface="Berlin Sans FB Demi" panose="020E0802020502020306" pitchFamily="34" charset="0"/>
              </a:rPr>
            </a:br>
            <a:r>
              <a:rPr lang="en-US" altLang="en-US" dirty="0" smtClean="0">
                <a:solidFill>
                  <a:srgbClr val="0909F5"/>
                </a:solidFill>
                <a:latin typeface="Berlin Sans FB Demi" panose="020E0802020502020306" pitchFamily="34" charset="0"/>
              </a:rPr>
              <a:t>Outline</a:t>
            </a:r>
            <a:r>
              <a:rPr lang="en-US" altLang="en-US" dirty="0">
                <a:solidFill>
                  <a:srgbClr val="FFC000"/>
                </a:solidFill>
                <a:latin typeface="Berlin Sans FB Demi" panose="020E0802020502020306" pitchFamily="34" charset="0"/>
              </a:rPr>
              <a:t/>
            </a:r>
            <a:br>
              <a:rPr lang="en-US" altLang="en-US" dirty="0">
                <a:solidFill>
                  <a:srgbClr val="FFC000"/>
                </a:solidFill>
                <a:latin typeface="Berlin Sans FB Demi" panose="020E0802020502020306" pitchFamily="34" charset="0"/>
              </a:rPr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66800" y="6356350"/>
            <a:ext cx="70104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909F5"/>
                </a:solidFill>
              </a:rPr>
              <a:t>IEEE Amity International Conference on Artificial Intelligence</a:t>
            </a:r>
            <a:r>
              <a:rPr lang="en-US" i="1" dirty="0">
                <a:solidFill>
                  <a:srgbClr val="0909F5"/>
                </a:solidFill>
              </a:rPr>
              <a:t>, Feb 4-6, 2019, Amity </a:t>
            </a:r>
            <a:r>
              <a:rPr lang="en-US" i="1" dirty="0" smtClean="0">
                <a:solidFill>
                  <a:srgbClr val="0909F5"/>
                </a:solidFill>
              </a:rPr>
              <a:t>University Dubai, UAE</a:t>
            </a:r>
            <a:endParaRPr lang="en-US" i="1" dirty="0">
              <a:solidFill>
                <a:srgbClr val="0909F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909F5"/>
                </a:solidFill>
              </a:rPr>
              <a:pPr/>
              <a:t>2</a:t>
            </a:fld>
            <a:endParaRPr lang="en-US" dirty="0">
              <a:solidFill>
                <a:srgbClr val="0909F5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10953" y="1066800"/>
            <a:ext cx="5409047" cy="5200375"/>
            <a:chOff x="3012028" y="669701"/>
            <a:chExt cx="3634905" cy="5501482"/>
          </a:xfrm>
        </p:grpSpPr>
        <p:grpSp>
          <p:nvGrpSpPr>
            <p:cNvPr id="7" name="Group 6"/>
            <p:cNvGrpSpPr/>
            <p:nvPr/>
          </p:nvGrpSpPr>
          <p:grpSpPr>
            <a:xfrm>
              <a:off x="3013655" y="669701"/>
              <a:ext cx="3538651" cy="888645"/>
              <a:chOff x="3013655" y="669701"/>
              <a:chExt cx="3538651" cy="888645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3013655" y="669701"/>
                <a:ext cx="3538651" cy="888645"/>
                <a:chOff x="2893649" y="2054048"/>
                <a:chExt cx="1566538" cy="542014"/>
              </a:xfrm>
              <a:solidFill>
                <a:srgbClr val="ED7D31">
                  <a:lumMod val="75000"/>
                </a:srgbClr>
              </a:solidFill>
            </p:grpSpPr>
            <p:sp>
              <p:nvSpPr>
                <p:cNvPr id="46" name="Isosceles Triangle 45"/>
                <p:cNvSpPr/>
                <p:nvPr/>
              </p:nvSpPr>
              <p:spPr>
                <a:xfrm rot="5400000">
                  <a:off x="4163268" y="2231094"/>
                  <a:ext cx="345043" cy="248795"/>
                </a:xfrm>
                <a:prstGeom prst="triangle">
                  <a:avLst>
                    <a:gd name="adj" fmla="val 55263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3142445" y="2182969"/>
                  <a:ext cx="1068946" cy="34773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2893649" y="2054048"/>
                  <a:ext cx="364705" cy="542014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CC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5" name="Rectangle 44"/>
              <p:cNvSpPr/>
              <p:nvPr/>
            </p:nvSpPr>
            <p:spPr>
              <a:xfrm>
                <a:off x="3685438" y="960413"/>
                <a:ext cx="2279574" cy="4500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60000"/>
                        <a:lumOff val="4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 Black" panose="020B0A04020102020204" pitchFamily="34" charset="0"/>
                    <a:cs typeface="+mn-cs"/>
                  </a:rPr>
                  <a:t>Background of study 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013657" y="2306017"/>
              <a:ext cx="3633274" cy="888645"/>
              <a:chOff x="3013655" y="669701"/>
              <a:chExt cx="3633274" cy="888645"/>
            </a:xfrm>
            <a:solidFill>
              <a:srgbClr val="ED7D31">
                <a:lumMod val="75000"/>
              </a:srgbClr>
            </a:solidFill>
          </p:grpSpPr>
          <p:grpSp>
            <p:nvGrpSpPr>
              <p:cNvPr id="39" name="Group 38"/>
              <p:cNvGrpSpPr/>
              <p:nvPr/>
            </p:nvGrpSpPr>
            <p:grpSpPr>
              <a:xfrm>
                <a:off x="3013655" y="669701"/>
                <a:ext cx="3633274" cy="888645"/>
                <a:chOff x="2893649" y="2054048"/>
                <a:chExt cx="1608427" cy="542014"/>
              </a:xfrm>
              <a:grpFill/>
            </p:grpSpPr>
            <p:sp>
              <p:nvSpPr>
                <p:cNvPr id="41" name="Isosceles Triangle 40"/>
                <p:cNvSpPr/>
                <p:nvPr/>
              </p:nvSpPr>
              <p:spPr>
                <a:xfrm rot="5400000">
                  <a:off x="4182869" y="2211493"/>
                  <a:ext cx="347730" cy="290685"/>
                </a:xfrm>
                <a:prstGeom prst="triangle">
                  <a:avLst>
                    <a:gd name="adj" fmla="val 55263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3142445" y="2182969"/>
                  <a:ext cx="1068946" cy="34773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2893649" y="2054048"/>
                  <a:ext cx="364705" cy="542014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CC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Rectangle 39"/>
              <p:cNvSpPr/>
              <p:nvPr/>
            </p:nvSpPr>
            <p:spPr>
              <a:xfrm>
                <a:off x="3685438" y="960413"/>
                <a:ext cx="132999" cy="450076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uLnTx/>
                  <a:uFillTx/>
                  <a:latin typeface="Arial Black" panose="020B0A04020102020204" pitchFamily="34" charset="0"/>
                  <a:cs typeface="+mn-cs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3012028" y="3066750"/>
              <a:ext cx="3616886" cy="888645"/>
              <a:chOff x="2893649" y="2054048"/>
              <a:chExt cx="1601172" cy="542014"/>
            </a:xfrm>
            <a:solidFill>
              <a:srgbClr val="0000FF"/>
            </a:solidFill>
          </p:grpSpPr>
          <p:sp>
            <p:nvSpPr>
              <p:cNvPr id="36" name="Isosceles Triangle 35"/>
              <p:cNvSpPr/>
              <p:nvPr/>
            </p:nvSpPr>
            <p:spPr>
              <a:xfrm rot="5400000">
                <a:off x="4189479" y="2185636"/>
                <a:ext cx="316778" cy="293906"/>
              </a:xfrm>
              <a:prstGeom prst="triangle">
                <a:avLst>
                  <a:gd name="adj" fmla="val 55263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3143714" y="2174200"/>
                <a:ext cx="1068946" cy="316776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893649" y="2054048"/>
                <a:ext cx="364705" cy="542014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3012028" y="3853896"/>
              <a:ext cx="3634905" cy="888645"/>
              <a:chOff x="2893649" y="2054048"/>
              <a:chExt cx="1609149" cy="542014"/>
            </a:xfrm>
            <a:solidFill>
              <a:srgbClr val="ED7D31">
                <a:lumMod val="75000"/>
              </a:srgbClr>
            </a:solidFill>
          </p:grpSpPr>
          <p:sp>
            <p:nvSpPr>
              <p:cNvPr id="31" name="Isosceles Triangle 30"/>
              <p:cNvSpPr/>
              <p:nvPr/>
            </p:nvSpPr>
            <p:spPr>
              <a:xfrm rot="5400000">
                <a:off x="4183230" y="2211132"/>
                <a:ext cx="347729" cy="291406"/>
              </a:xfrm>
              <a:prstGeom prst="triangle">
                <a:avLst>
                  <a:gd name="adj" fmla="val 55263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142445" y="2182969"/>
                <a:ext cx="1068946" cy="34773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893649" y="2054048"/>
                <a:ext cx="364705" cy="542014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012028" y="4677623"/>
              <a:ext cx="3634905" cy="888645"/>
              <a:chOff x="3013655" y="669701"/>
              <a:chExt cx="3634905" cy="888645"/>
            </a:xfrm>
            <a:solidFill>
              <a:srgbClr val="0000FF"/>
            </a:solidFill>
          </p:grpSpPr>
          <p:grpSp>
            <p:nvGrpSpPr>
              <p:cNvPr id="24" name="Group 23"/>
              <p:cNvGrpSpPr/>
              <p:nvPr/>
            </p:nvGrpSpPr>
            <p:grpSpPr>
              <a:xfrm>
                <a:off x="3013655" y="669701"/>
                <a:ext cx="3634905" cy="888645"/>
                <a:chOff x="2893649" y="2054048"/>
                <a:chExt cx="1609149" cy="542014"/>
              </a:xfrm>
              <a:grpFill/>
            </p:grpSpPr>
            <p:sp>
              <p:nvSpPr>
                <p:cNvPr id="26" name="Isosceles Triangle 25"/>
                <p:cNvSpPr/>
                <p:nvPr/>
              </p:nvSpPr>
              <p:spPr>
                <a:xfrm rot="5400000">
                  <a:off x="4183230" y="2211132"/>
                  <a:ext cx="347729" cy="291406"/>
                </a:xfrm>
                <a:prstGeom prst="triangle">
                  <a:avLst>
                    <a:gd name="adj" fmla="val 55263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3142445" y="2182969"/>
                  <a:ext cx="1068946" cy="34773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893649" y="2054048"/>
                  <a:ext cx="364705" cy="542014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CC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6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Rectangle 24"/>
              <p:cNvSpPr/>
              <p:nvPr/>
            </p:nvSpPr>
            <p:spPr>
              <a:xfrm>
                <a:off x="3727274" y="943726"/>
                <a:ext cx="2373240" cy="45007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 Black" panose="020B0A04020102020204" pitchFamily="34" charset="0"/>
                  <a:cs typeface="+mn-cs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3683813" y="5721107"/>
              <a:ext cx="132999" cy="450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+mn-cs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035854" y="1468122"/>
              <a:ext cx="3611076" cy="888645"/>
              <a:chOff x="3013655" y="669701"/>
              <a:chExt cx="3611076" cy="888645"/>
            </a:xfrm>
            <a:solidFill>
              <a:srgbClr val="0000FF"/>
            </a:solidFill>
          </p:grpSpPr>
          <p:grpSp>
            <p:nvGrpSpPr>
              <p:cNvPr id="14" name="Group 13"/>
              <p:cNvGrpSpPr/>
              <p:nvPr/>
            </p:nvGrpSpPr>
            <p:grpSpPr>
              <a:xfrm>
                <a:off x="3013655" y="669701"/>
                <a:ext cx="3611076" cy="888645"/>
                <a:chOff x="2893649" y="2054048"/>
                <a:chExt cx="1598600" cy="542014"/>
              </a:xfrm>
              <a:grpFill/>
            </p:grpSpPr>
            <p:sp>
              <p:nvSpPr>
                <p:cNvPr id="16" name="Isosceles Triangle 15"/>
                <p:cNvSpPr/>
                <p:nvPr/>
              </p:nvSpPr>
              <p:spPr>
                <a:xfrm rot="5400000">
                  <a:off x="4177955" y="2216404"/>
                  <a:ext cx="347730" cy="280859"/>
                </a:xfrm>
                <a:prstGeom prst="triangle">
                  <a:avLst>
                    <a:gd name="adj" fmla="val 55263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3142445" y="2182969"/>
                  <a:ext cx="1068946" cy="34773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2893649" y="2054048"/>
                  <a:ext cx="364705" cy="542014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2000" b="1" kern="0" dirty="0">
                      <a:solidFill>
                        <a:srgbClr val="FFCC00"/>
                      </a:solidFill>
                      <a:latin typeface="Calibri" panose="020F0502020204030204"/>
                      <a:cs typeface="+mn-cs"/>
                    </a:rPr>
                    <a:t>2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C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Rectangle 14"/>
              <p:cNvSpPr/>
              <p:nvPr/>
            </p:nvSpPr>
            <p:spPr>
              <a:xfrm>
                <a:off x="3685439" y="960412"/>
                <a:ext cx="2349414" cy="45007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0" u="none" strike="noStrike" kern="0" cap="none" spc="0" normalizeH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Black" panose="020B0A04020102020204" pitchFamily="34" charset="0"/>
                  <a:cs typeface="+mn-cs"/>
                </a:endParaRPr>
              </a:p>
            </p:txBody>
          </p:sp>
        </p:grpSp>
      </p:grpSp>
      <p:sp>
        <p:nvSpPr>
          <p:cNvPr id="49" name="Rectangle 48"/>
          <p:cNvSpPr/>
          <p:nvPr/>
        </p:nvSpPr>
        <p:spPr>
          <a:xfrm>
            <a:off x="3232303" y="2983468"/>
            <a:ext cx="3608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kern="0" dirty="0"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Review of </a:t>
            </a:r>
            <a:r>
              <a:rPr lang="en-US" b="1" kern="0" dirty="0" smtClean="0"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Related Concept</a:t>
            </a:r>
            <a:endParaRPr lang="en-US" b="1" kern="0" dirty="0">
              <a:solidFill>
                <a:srgbClr val="FFC00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419152" y="2142530"/>
            <a:ext cx="2313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kern="0" dirty="0" smtClean="0">
                <a:solidFill>
                  <a:srgbClr val="FFC000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Study </a:t>
            </a:r>
            <a:r>
              <a:rPr lang="en-US" b="1" kern="0" dirty="0">
                <a:solidFill>
                  <a:srgbClr val="FFC000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Motivation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144038" y="3638490"/>
            <a:ext cx="3395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+mn-cs"/>
              </a:rPr>
              <a:t>Research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+mn-cs"/>
              </a:rPr>
              <a:t>Methodology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Arial Black" panose="020B0A04020102020204" pitchFamily="34" charset="0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17805" y="4448293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kern="0" dirty="0" smtClean="0">
                <a:solidFill>
                  <a:srgbClr val="FFC000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Performance Evaluation</a:t>
            </a:r>
            <a:endParaRPr lang="en-US" b="1" kern="0" dirty="0">
              <a:solidFill>
                <a:srgbClr val="FFC000">
                  <a:lumMod val="60000"/>
                  <a:lumOff val="4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81954" y="5131450"/>
            <a:ext cx="1739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b="1" kern="0" dirty="0" smtClean="0">
                <a:solidFill>
                  <a:srgbClr val="FFC000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Conclusion</a:t>
            </a:r>
            <a:endParaRPr lang="en-US" sz="2000" b="1" kern="0" dirty="0">
              <a:solidFill>
                <a:srgbClr val="FFC000">
                  <a:lumMod val="60000"/>
                  <a:lumOff val="40000"/>
                </a:srgbClr>
              </a:solidFill>
              <a:latin typeface="Arial Black" panose="020B0A040201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5400000">
            <a:off x="6828872" y="5597848"/>
            <a:ext cx="534744" cy="836308"/>
          </a:xfrm>
          <a:prstGeom prst="triangle">
            <a:avLst>
              <a:gd name="adj" fmla="val 55263"/>
            </a:avLst>
          </a:prstGeom>
          <a:solidFill>
            <a:srgbClr val="ED7D31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084896" y="5748629"/>
            <a:ext cx="3593191" cy="538909"/>
          </a:xfrm>
          <a:prstGeom prst="rect">
            <a:avLst/>
          </a:prstGeom>
          <a:solidFill>
            <a:srgbClr val="ED7D31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2248585" y="5548828"/>
            <a:ext cx="1225932" cy="840008"/>
          </a:xfrm>
          <a:prstGeom prst="ellipse">
            <a:avLst/>
          </a:prstGeom>
          <a:solidFill>
            <a:srgbClr val="ED7D31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C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248255" y="5823629"/>
            <a:ext cx="2795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b="1" kern="0" dirty="0" smtClean="0">
                <a:solidFill>
                  <a:srgbClr val="FFC000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Recommendations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7498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179" y="0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b="1" dirty="0">
                <a:solidFill>
                  <a:srgbClr val="0808DA"/>
                </a:solidFill>
                <a:latin typeface="Berlin Sans FB Demi" panose="020E0802020502020306" pitchFamily="34" charset="0"/>
              </a:rPr>
              <a:t>Background of study</a:t>
            </a:r>
            <a:endParaRPr lang="en-US" dirty="0">
              <a:solidFill>
                <a:srgbClr val="0808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4983163"/>
          </a:xfrm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0F02BE"/>
                </a:solidFill>
                <a:latin typeface="Berlin Sans FB Demi" panose="020E0802020502020306" pitchFamily="34" charset="0"/>
              </a:rPr>
              <a:t>Optimization: </a:t>
            </a:r>
            <a:r>
              <a:rPr lang="en-US" altLang="en-US" sz="2800" dirty="0">
                <a:latin typeface="Berlin Sans FB Demi" panose="020E0802020502020306" pitchFamily="34" charset="0"/>
              </a:rPr>
              <a:t>the selection of the best from the list of available options within a specified sets of </a:t>
            </a:r>
            <a:r>
              <a:rPr lang="en-US" altLang="en-US" sz="2800" dirty="0" smtClean="0">
                <a:latin typeface="Berlin Sans FB Demi" panose="020E0802020502020306" pitchFamily="34" charset="0"/>
              </a:rPr>
              <a:t>constraints</a:t>
            </a:r>
          </a:p>
          <a:p>
            <a:r>
              <a:rPr lang="en-US" altLang="en-US" sz="2800" dirty="0" smtClean="0">
                <a:solidFill>
                  <a:srgbClr val="0707C5"/>
                </a:solidFill>
                <a:latin typeface="Berlin Sans FB Demi" panose="020E0802020502020306" pitchFamily="34" charset="0"/>
              </a:rPr>
              <a:t>Constraint Optimization: </a:t>
            </a:r>
            <a:r>
              <a:rPr lang="en-US" altLang="en-US" sz="2800" dirty="0" smtClean="0">
                <a:latin typeface="Berlin Sans FB Demi" panose="020E0802020502020306" pitchFamily="34" charset="0"/>
              </a:rPr>
              <a:t>Improving solution quality of objective function within the confinement of design variable values</a:t>
            </a:r>
          </a:p>
          <a:p>
            <a:r>
              <a:rPr lang="en-US" altLang="en-US" sz="2800" dirty="0" smtClean="0">
                <a:solidFill>
                  <a:srgbClr val="0909F5"/>
                </a:solidFill>
                <a:latin typeface="Berlin Sans FB Demi" panose="020E0802020502020306" pitchFamily="34" charset="0"/>
              </a:rPr>
              <a:t>Spring Design:</a:t>
            </a:r>
            <a:r>
              <a:rPr lang="en-US" altLang="en-US" sz="2800" dirty="0" smtClean="0">
                <a:latin typeface="Berlin Sans FB Demi" panose="020E0802020502020306" pitchFamily="34" charset="0"/>
              </a:rPr>
              <a:t> A typical benchmark function used to test algorithm performance</a:t>
            </a:r>
          </a:p>
          <a:p>
            <a:r>
              <a:rPr lang="en-US" altLang="en-US" sz="2800" dirty="0" smtClean="0">
                <a:solidFill>
                  <a:srgbClr val="0707C5"/>
                </a:solidFill>
                <a:latin typeface="Berlin Sans FB Demi" panose="020E0802020502020306" pitchFamily="34" charset="0"/>
              </a:rPr>
              <a:t>Bio-inspired Computation:</a:t>
            </a:r>
            <a:r>
              <a:rPr lang="en-US" alt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altLang="en-US" sz="2800" dirty="0">
                <a:latin typeface="Berlin Sans FB Demi" panose="020E0802020502020306" pitchFamily="34" charset="0"/>
              </a:rPr>
              <a:t>is a computational algorithm that models the behaviour of natural phenomena to solve complex problems.</a:t>
            </a:r>
            <a:endParaRPr lang="en-US" altLang="en-US" sz="2800" b="1" dirty="0">
              <a:solidFill>
                <a:srgbClr val="0F02BE"/>
              </a:solidFill>
              <a:latin typeface="Berlin Sans FB Demi" panose="020E0802020502020306" pitchFamily="34" charset="0"/>
            </a:endParaRPr>
          </a:p>
          <a:p>
            <a:endParaRPr lang="en-US" altLang="en-US" sz="2800" dirty="0">
              <a:latin typeface="Berlin Sans FB Demi" panose="020E0802020502020306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95400" y="6356350"/>
            <a:ext cx="66294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909F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909F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909F5"/>
                </a:solidFill>
              </a:rPr>
              <a:pPr/>
              <a:t>3</a:t>
            </a:fld>
            <a:endParaRPr lang="en-US" dirty="0">
              <a:solidFill>
                <a:srgbClr val="0909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3591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The </a:t>
            </a:r>
            <a:r>
              <a:rPr lang="en-US" sz="2800" dirty="0" smtClean="0">
                <a:latin typeface="Berlin Sans FB" panose="020E0602020502020306" pitchFamily="34" charset="0"/>
              </a:rPr>
              <a:t>need</a:t>
            </a:r>
            <a:r>
              <a:rPr lang="en-US" dirty="0" smtClean="0">
                <a:latin typeface="Berlin Sans FB" panose="020E0602020502020306" pitchFamily="34" charset="0"/>
              </a:rPr>
              <a:t> to overcome trial and error challenge in ensuring quality deliverable</a:t>
            </a:r>
          </a:p>
          <a:p>
            <a:endParaRPr lang="en-US" dirty="0" smtClean="0">
              <a:latin typeface="Berlin Sans FB" panose="020E0602020502020306" pitchFamily="34" charset="0"/>
            </a:endParaRPr>
          </a:p>
          <a:p>
            <a:r>
              <a:rPr lang="en-US" dirty="0" smtClean="0">
                <a:latin typeface="Berlin Sans FB" panose="020E0602020502020306" pitchFamily="34" charset="0"/>
              </a:rPr>
              <a:t>Modify standard African buffalo optimization algorithm for a nonlinear problem</a:t>
            </a:r>
          </a:p>
          <a:p>
            <a:endParaRPr lang="en-US" dirty="0" smtClean="0">
              <a:latin typeface="Berlin Sans FB" panose="020E0602020502020306" pitchFamily="34" charset="0"/>
            </a:endParaRPr>
          </a:p>
          <a:p>
            <a:r>
              <a:rPr lang="en-US" dirty="0" smtClean="0">
                <a:latin typeface="Berlin Sans FB" panose="020E0602020502020306" pitchFamily="34" charset="0"/>
              </a:rPr>
              <a:t>To identify the best bio-inspired algorithm for spring design optimization</a:t>
            </a:r>
          </a:p>
          <a:p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74676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909F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909F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909F5"/>
                </a:solidFill>
              </a:rPr>
              <a:pPr/>
              <a:t>4</a:t>
            </a:fld>
            <a:endParaRPr lang="en-US" dirty="0">
              <a:solidFill>
                <a:srgbClr val="0909F5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32179" y="0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Study Motivation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57200" y="6477000"/>
            <a:ext cx="7315200" cy="317204"/>
          </a:xfrm>
        </p:spPr>
        <p:txBody>
          <a:bodyPr/>
          <a:lstStyle/>
          <a:p>
            <a:r>
              <a:rPr lang="en-US" i="1" dirty="0" smtClean="0">
                <a:solidFill>
                  <a:srgbClr val="0909F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909F5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909F5"/>
                </a:solidFill>
              </a:rPr>
              <a:pPr/>
              <a:t>5</a:t>
            </a:fld>
            <a:endParaRPr lang="en-US" dirty="0">
              <a:solidFill>
                <a:srgbClr val="0909F5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556182"/>
              </p:ext>
            </p:extLst>
          </p:nvPr>
        </p:nvGraphicFramePr>
        <p:xfrm>
          <a:off x="0" y="927409"/>
          <a:ext cx="9144000" cy="5306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600"/>
                <a:gridCol w="2525922"/>
                <a:gridCol w="2347174"/>
                <a:gridCol w="2518304"/>
              </a:tblGrid>
              <a:tr h="588922">
                <a:tc>
                  <a:txBody>
                    <a:bodyPr/>
                    <a:lstStyle/>
                    <a:p>
                      <a:pPr marL="42545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Author (Year)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707C5"/>
                    </a:solidFill>
                  </a:tcPr>
                </a:tc>
                <a:tc>
                  <a:txBody>
                    <a:bodyPr/>
                    <a:lstStyle/>
                    <a:p>
                      <a:pPr marL="4000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Study synopsis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707C5"/>
                    </a:solidFill>
                  </a:tcPr>
                </a:tc>
                <a:tc>
                  <a:txBody>
                    <a:bodyPr/>
                    <a:lstStyle/>
                    <a:p>
                      <a:pPr marL="4000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Constrained Method 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4000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Result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909F5"/>
                    </a:solidFill>
                  </a:tcPr>
                </a:tc>
              </a:tr>
              <a:tr h="1229634">
                <a:tc>
                  <a:txBody>
                    <a:bodyPr/>
                    <a:lstStyle/>
                    <a:p>
                      <a:pPr marL="0" marR="0" indent="-14605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5895" algn="l"/>
                        </a:tabLst>
                      </a:pPr>
                      <a:r>
                        <a:rPr lang="en-US" sz="2000" dirty="0" smtClean="0">
                          <a:effectLst/>
                        </a:rPr>
                        <a:t>He et al. (2004)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808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Improved</a:t>
                      </a:r>
                      <a:r>
                        <a:rPr lang="en-US" sz="2000" baseline="0" dirty="0" smtClean="0">
                          <a:effectLst/>
                          <a:latin typeface="Bahnschrift" panose="020B0502040204020203" pitchFamily="34" charset="0"/>
                        </a:rPr>
                        <a:t> PSO for engineering design optimization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Fly-back mechanism</a:t>
                      </a:r>
                      <a:r>
                        <a:rPr lang="en-US" sz="2000" baseline="0" dirty="0" smtClean="0">
                          <a:effectLst/>
                          <a:latin typeface="Bahnschrift" panose="020B0502040204020203" pitchFamily="34" charset="0"/>
                        </a:rPr>
                        <a:t> method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Outperformed other algorithms</a:t>
                      </a:r>
                      <a:r>
                        <a:rPr lang="en-US" sz="2000" baseline="0" dirty="0" smtClean="0">
                          <a:effectLst/>
                          <a:latin typeface="Bahnschrift" panose="020B0502040204020203" pitchFamily="34" charset="0"/>
                        </a:rPr>
                        <a:t> such as genetic adaptive search algorithm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</a:tr>
              <a:tr h="9226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Rajendra</a:t>
                      </a:r>
                      <a:r>
                        <a:rPr lang="en-US" sz="2000" dirty="0" smtClean="0">
                          <a:effectLst/>
                        </a:rPr>
                        <a:t> &amp; Vijayarangan (2001)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Artificial genetic algorithm for leaf spring design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254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Violation parameter </a:t>
                      </a:r>
                      <a:r>
                        <a:rPr lang="en-US" sz="2000" baseline="0" dirty="0" smtClean="0">
                          <a:effectLst/>
                          <a:latin typeface="Bahnschrift" panose="020B0502040204020203" pitchFamily="34" charset="0"/>
                        </a:rPr>
                        <a:t>method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Reduce the leaf spring weight by 76.4 %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</a:tr>
              <a:tr h="117784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Yang  (2014)</a:t>
                      </a:r>
                      <a:endParaRPr lang="en-US" sz="2000" dirty="0">
                        <a:solidFill>
                          <a:schemeClr val="accent2"/>
                        </a:solidFill>
                        <a:effectLst/>
                        <a:latin typeface="Berlin Sans FB Demi" panose="020E0802020502020306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 fly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cuckoo search algorithm for spring design optimization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254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Bahnschrift" panose="020B0502040204020203" pitchFamily="34" charset="0"/>
                        </a:rPr>
                        <a:t>Penalty method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quality solution with high computation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</a:tr>
              <a:tr h="132571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 et al. (2018)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search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PSO for engineering design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254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Non-stationary multi-stage assignment penalty approach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 effective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38" marR="31538" marT="0" marB="0" anchor="ctr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0" y="-32982"/>
            <a:ext cx="8229600" cy="71596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Review of Related Concepts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55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46661" y="6518055"/>
            <a:ext cx="6932942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808DA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808D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60957" y="655486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0808DA"/>
                </a:solidFill>
              </a:rPr>
              <a:pPr/>
              <a:t>6</a:t>
            </a:fld>
            <a:endParaRPr lang="en-US" dirty="0">
              <a:solidFill>
                <a:srgbClr val="0808DA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32179" y="0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Research Methodology Flowchart</a:t>
            </a:r>
            <a:endParaRPr lang="en-US" dirty="0">
              <a:solidFill>
                <a:srgbClr val="0808D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71600" y="715962"/>
            <a:ext cx="5854523" cy="5838903"/>
            <a:chOff x="1960508" y="40303"/>
            <a:chExt cx="6912801" cy="6701789"/>
          </a:xfrm>
        </p:grpSpPr>
        <p:sp>
          <p:nvSpPr>
            <p:cNvPr id="8" name="Flowchart: Process 7"/>
            <p:cNvSpPr/>
            <p:nvPr/>
          </p:nvSpPr>
          <p:spPr>
            <a:xfrm>
              <a:off x="3078051" y="1145822"/>
              <a:ext cx="5087154" cy="1892161"/>
            </a:xfrm>
            <a:prstGeom prst="flowChartProcess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5401009" y="5616402"/>
              <a:ext cx="1" cy="1846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Flowchart: Terminator 9"/>
            <p:cNvSpPr/>
            <p:nvPr/>
          </p:nvSpPr>
          <p:spPr>
            <a:xfrm>
              <a:off x="4774771" y="40303"/>
              <a:ext cx="1081825" cy="272664"/>
            </a:xfrm>
            <a:prstGeom prst="flowChartTermina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Start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Straight Arrow Connector 10"/>
            <p:cNvCxnSpPr>
              <a:stCxn id="10" idx="2"/>
            </p:cNvCxnSpPr>
            <p:nvPr/>
          </p:nvCxnSpPr>
          <p:spPr>
            <a:xfrm flipH="1">
              <a:off x="5315682" y="312967"/>
              <a:ext cx="2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lowchart: Process 11"/>
            <p:cNvSpPr/>
            <p:nvPr/>
          </p:nvSpPr>
          <p:spPr>
            <a:xfrm>
              <a:off x="3214610" y="1868379"/>
              <a:ext cx="4636394" cy="437881"/>
            </a:xfrm>
            <a:prstGeom prst="flowChartProcess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Update the Buffaloes’ exploitation process using 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enhance 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parameters, 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12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12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5323746" y="1667443"/>
              <a:ext cx="4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5375252" y="2279670"/>
              <a:ext cx="4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lowchart: Decision 14"/>
            <p:cNvSpPr/>
            <p:nvPr/>
          </p:nvSpPr>
          <p:spPr>
            <a:xfrm>
              <a:off x="3661419" y="3240104"/>
              <a:ext cx="3464416" cy="1120458"/>
            </a:xfrm>
            <a:prstGeom prst="flowChartDecis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Are the exploitation and exploration process updating?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Flowchart: Decision 15"/>
            <p:cNvSpPr/>
            <p:nvPr/>
          </p:nvSpPr>
          <p:spPr>
            <a:xfrm>
              <a:off x="4274109" y="4491587"/>
              <a:ext cx="2253802" cy="1120458"/>
            </a:xfrm>
            <a:prstGeom prst="flowChartDecis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Is the stopping criteria met?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lowchart: Display 16"/>
            <p:cNvSpPr/>
            <p:nvPr/>
          </p:nvSpPr>
          <p:spPr>
            <a:xfrm>
              <a:off x="4774771" y="5801070"/>
              <a:ext cx="1252477" cy="489407"/>
            </a:xfrm>
            <a:prstGeom prst="flowChartDisplay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Output solution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lowchart: Terminator 17"/>
            <p:cNvSpPr/>
            <p:nvPr/>
          </p:nvSpPr>
          <p:spPr>
            <a:xfrm>
              <a:off x="4895215" y="6518141"/>
              <a:ext cx="1081825" cy="223951"/>
            </a:xfrm>
            <a:prstGeom prst="flowChartTermina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Stop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5436129" y="6294630"/>
              <a:ext cx="4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837923" y="4256930"/>
              <a:ext cx="4081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38760" y="3683278"/>
              <a:ext cx="404278" cy="3077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53771" y="5533350"/>
              <a:ext cx="4081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Straight Connector 22"/>
            <p:cNvCxnSpPr>
              <a:stCxn id="16" idx="3"/>
            </p:cNvCxnSpPr>
            <p:nvPr/>
          </p:nvCxnSpPr>
          <p:spPr>
            <a:xfrm>
              <a:off x="6527911" y="5051816"/>
              <a:ext cx="579549" cy="7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030174" y="4867150"/>
              <a:ext cx="372218" cy="2769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flipH="1" flipV="1">
              <a:off x="8850661" y="1880163"/>
              <a:ext cx="22648" cy="3171652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6" name="Elbow Connector 25"/>
            <p:cNvCxnSpPr/>
            <p:nvPr/>
          </p:nvCxnSpPr>
          <p:spPr>
            <a:xfrm rot="10800000" flipV="1">
              <a:off x="7851004" y="1880161"/>
              <a:ext cx="1011009" cy="207159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Flowchart: Data 26"/>
            <p:cNvSpPr/>
            <p:nvPr/>
          </p:nvSpPr>
          <p:spPr>
            <a:xfrm>
              <a:off x="3312657" y="487854"/>
              <a:ext cx="4696336" cy="540912"/>
            </a:xfrm>
            <a:prstGeom prst="flowChartInputOutpu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Randomly initialize Buffaloes’ within the search space</a:t>
              </a:r>
              <a:endPara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H="1">
              <a:off x="5401006" y="4307127"/>
              <a:ext cx="4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5315682" y="1049226"/>
              <a:ext cx="2" cy="186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Flowchart: Process 29"/>
            <p:cNvSpPr/>
            <p:nvPr/>
          </p:nvSpPr>
          <p:spPr>
            <a:xfrm>
              <a:off x="3214610" y="1240708"/>
              <a:ext cx="4636394" cy="437881"/>
            </a:xfrm>
            <a:prstGeom prst="flowChartProcess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Modify standard ABO for nonlinear constrained optimization</a:t>
              </a:r>
              <a:endPara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flipH="1">
              <a:off x="1961703" y="799103"/>
              <a:ext cx="35273" cy="3104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1979339" y="787767"/>
              <a:ext cx="1682080" cy="113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15" idx="1"/>
              <a:endCxn id="21" idx="3"/>
            </p:cNvCxnSpPr>
            <p:nvPr/>
          </p:nvCxnSpPr>
          <p:spPr>
            <a:xfrm flipH="1">
              <a:off x="3043038" y="3800333"/>
              <a:ext cx="618381" cy="368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960508" y="3862311"/>
              <a:ext cx="671050" cy="12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24" idx="3"/>
            </p:cNvCxnSpPr>
            <p:nvPr/>
          </p:nvCxnSpPr>
          <p:spPr>
            <a:xfrm>
              <a:off x="7402392" y="5005650"/>
              <a:ext cx="1459621" cy="4616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6" name="Flowchart: Process 35"/>
            <p:cNvSpPr/>
            <p:nvPr/>
          </p:nvSpPr>
          <p:spPr>
            <a:xfrm>
              <a:off x="3214610" y="2489300"/>
              <a:ext cx="4636394" cy="437881"/>
            </a:xfrm>
            <a:prstGeom prst="flowChartProcess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Apply penalty method to convert constrains to non constraint</a:t>
              </a:r>
              <a:endParaRPr lang="en-US" sz="12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Straight Arrow Connector 36"/>
            <p:cNvCxnSpPr>
              <a:endCxn id="15" idx="0"/>
            </p:cNvCxnSpPr>
            <p:nvPr/>
          </p:nvCxnSpPr>
          <p:spPr>
            <a:xfrm>
              <a:off x="5375252" y="2927181"/>
              <a:ext cx="18375" cy="3129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64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717905"/>
              </p:ext>
            </p:extLst>
          </p:nvPr>
        </p:nvGraphicFramePr>
        <p:xfrm>
          <a:off x="2" y="990601"/>
          <a:ext cx="9144000" cy="4953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894"/>
                <a:gridCol w="1384351"/>
                <a:gridCol w="1384351"/>
                <a:gridCol w="1384351"/>
                <a:gridCol w="1384351"/>
                <a:gridCol w="1384351"/>
                <a:gridCol w="1384351"/>
              </a:tblGrid>
              <a:tr h="46398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CS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FA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ABO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CS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FA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ABO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</a:tr>
              <a:tr h="46398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Mean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SD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3008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f(x)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0.012742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0.012731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0.012803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0.000087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0.000097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0.000069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</a:tr>
              <a:tr h="83008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 err="1">
                          <a:effectLst/>
                        </a:rPr>
                        <a:t>L</a:t>
                      </a:r>
                      <a:r>
                        <a:rPr lang="en-US" sz="2000" baseline="-25000" dirty="0" err="1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0.053226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0.052922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0.052176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0.001424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0.001524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0.001793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</a:tr>
              <a:tr h="83008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D</a:t>
                      </a:r>
                      <a:r>
                        <a:rPr lang="en-US" sz="2000" baseline="-25000" dirty="0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0.395669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0.388104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0.368654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0.036558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0.039072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0.043814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</a:tr>
              <a:tr h="83008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9.515569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9.89042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11.03994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1.572676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1.748004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2.313521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</a:tr>
              <a:tr h="70468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dirty="0">
                          <a:effectLst/>
                        </a:rPr>
                        <a:t>IT No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>
                    <a:solidFill>
                      <a:srgbClr val="090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20000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10000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5000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20000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>
                          <a:effectLst/>
                        </a:rPr>
                        <a:t>10000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5000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9525" marB="0" anchor="b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67056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707C5"/>
                </a:solidFill>
              </a:rPr>
              <a:pPr/>
              <a:t>7</a:t>
            </a:fld>
            <a:endParaRPr lang="en-US" dirty="0">
              <a:solidFill>
                <a:srgbClr val="0707C5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2179" y="0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Performance Evaluation (Table)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86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70866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707C5"/>
                </a:solidFill>
              </a:rPr>
              <a:pPr/>
              <a:t>8</a:t>
            </a:fld>
            <a:endParaRPr lang="en-US" dirty="0">
              <a:solidFill>
                <a:srgbClr val="0707C5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Performance Evaluation 2 (Graphical)</a:t>
            </a:r>
            <a:endParaRPr lang="en-US" dirty="0">
              <a:solidFill>
                <a:srgbClr val="0808DA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525719"/>
              </p:ext>
            </p:extLst>
          </p:nvPr>
        </p:nvGraphicFramePr>
        <p:xfrm>
          <a:off x="457200" y="914400"/>
          <a:ext cx="8229600" cy="5211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23442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6356350"/>
            <a:ext cx="6477000" cy="365125"/>
          </a:xfrm>
        </p:spPr>
        <p:txBody>
          <a:bodyPr/>
          <a:lstStyle/>
          <a:p>
            <a:r>
              <a:rPr lang="en-US" i="1" dirty="0" smtClean="0">
                <a:solidFill>
                  <a:srgbClr val="0707C5"/>
                </a:solidFill>
              </a:rPr>
              <a:t>IEEE Amity International Conference on Artificial Intelligence, Amity University Dubai, UAE</a:t>
            </a:r>
            <a:endParaRPr lang="en-US" i="1" dirty="0">
              <a:solidFill>
                <a:srgbClr val="0707C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0707C5"/>
                </a:solidFill>
              </a:rPr>
              <a:pPr/>
              <a:t>9</a:t>
            </a:fld>
            <a:endParaRPr lang="en-US" dirty="0">
              <a:solidFill>
                <a:srgbClr val="0707C5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20998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808DA"/>
                </a:solidFill>
                <a:latin typeface="Berlin Sans FB Demi" panose="020E0802020502020306" pitchFamily="34" charset="0"/>
              </a:rPr>
              <a:t>Performance Evaluation 3 (Graphical)</a:t>
            </a:r>
            <a:endParaRPr lang="en-US" dirty="0">
              <a:solidFill>
                <a:srgbClr val="0808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0771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702</Words>
  <Application>Microsoft Office PowerPoint</Application>
  <PresentationFormat>On-screen Show (4:3)</PresentationFormat>
  <Paragraphs>163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Andalus</vt:lpstr>
      <vt:lpstr>Arial</vt:lpstr>
      <vt:lpstr>Arial Black</vt:lpstr>
      <vt:lpstr>Bahnschrift</vt:lpstr>
      <vt:lpstr>Berlin Sans FB</vt:lpstr>
      <vt:lpstr>Berlin Sans FB Demi</vt:lpstr>
      <vt:lpstr>Calibri</vt:lpstr>
      <vt:lpstr>Comic Sans MS</vt:lpstr>
      <vt:lpstr>Symbol</vt:lpstr>
      <vt:lpstr>Times New Roman</vt:lpstr>
      <vt:lpstr>Office Theme</vt:lpstr>
      <vt:lpstr>A Penalty Method Based-Spring Design Optimization Using Bio-inspired Computation Approach</vt:lpstr>
      <vt:lpstr> Outline </vt:lpstr>
      <vt:lpstr>Background of study</vt:lpstr>
      <vt:lpstr>Study Motivation</vt:lpstr>
      <vt:lpstr>PowerPoint Presentation</vt:lpstr>
      <vt:lpstr>Research Methodology Flowchart</vt:lpstr>
      <vt:lpstr>Performance Evaluation (Table)</vt:lpstr>
      <vt:lpstr>Performance Evaluation 2 (Graphical)</vt:lpstr>
      <vt:lpstr>Performance Evaluation 3 (Graphical)</vt:lpstr>
      <vt:lpstr>Conclusion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Title</dc:title>
  <dc:creator>Administrator</dc:creator>
  <cp:lastModifiedBy>Peace Igiri</cp:lastModifiedBy>
  <cp:revision>39</cp:revision>
  <dcterms:created xsi:type="dcterms:W3CDTF">2006-08-16T00:00:00Z</dcterms:created>
  <dcterms:modified xsi:type="dcterms:W3CDTF">2019-01-26T09:59:48Z</dcterms:modified>
</cp:coreProperties>
</file>