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8" r:id="rId2"/>
    <p:sldId id="352" r:id="rId3"/>
    <p:sldId id="293" r:id="rId4"/>
    <p:sldId id="355" r:id="rId5"/>
    <p:sldId id="357" r:id="rId6"/>
    <p:sldId id="346" r:id="rId7"/>
    <p:sldId id="348" r:id="rId8"/>
    <p:sldId id="354" r:id="rId9"/>
    <p:sldId id="341" r:id="rId10"/>
    <p:sldId id="342" r:id="rId11"/>
    <p:sldId id="356" r:id="rId12"/>
    <p:sldId id="295" r:id="rId13"/>
    <p:sldId id="362" r:id="rId14"/>
    <p:sldId id="347" r:id="rId15"/>
    <p:sldId id="358" r:id="rId16"/>
    <p:sldId id="325" r:id="rId17"/>
    <p:sldId id="326" r:id="rId18"/>
    <p:sldId id="327" r:id="rId19"/>
    <p:sldId id="328" r:id="rId20"/>
    <p:sldId id="329" r:id="rId21"/>
    <p:sldId id="363" r:id="rId22"/>
    <p:sldId id="364" r:id="rId23"/>
    <p:sldId id="365" r:id="rId24"/>
    <p:sldId id="366" r:id="rId25"/>
    <p:sldId id="367" r:id="rId26"/>
    <p:sldId id="368" r:id="rId27"/>
    <p:sldId id="351" r:id="rId28"/>
    <p:sldId id="369" r:id="rId29"/>
    <p:sldId id="359" r:id="rId30"/>
    <p:sldId id="360" r:id="rId31"/>
    <p:sldId id="361" r:id="rId32"/>
    <p:sldId id="331" r:id="rId33"/>
    <p:sldId id="370" r:id="rId34"/>
    <p:sldId id="353" r:id="rId35"/>
    <p:sldId id="324" r:id="rId3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4" autoAdjust="0"/>
    <p:restoredTop sz="94660"/>
  </p:normalViewPr>
  <p:slideViewPr>
    <p:cSldViewPr snapToGrid="0">
      <p:cViewPr varScale="1">
        <p:scale>
          <a:sx n="66" d="100"/>
          <a:sy n="66" d="100"/>
        </p:scale>
        <p:origin x="858" y="6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F0D0039-8388-4F53-A81B-0D19716EFD11}" type="datetimeFigureOut">
              <a:rPr lang="en-GB" smtClean="0"/>
              <a:t>27/06/2021</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B9703C3-75E4-476F-9A67-1DB7EE3B4762}" type="slidenum">
              <a:rPr lang="en-GB" smtClean="0"/>
              <a:t>‹#›</a:t>
            </a:fld>
            <a:endParaRPr lang="en-GB"/>
          </a:p>
        </p:txBody>
      </p:sp>
    </p:spTree>
    <p:extLst>
      <p:ext uri="{BB962C8B-B14F-4D97-AF65-F5344CB8AC3E}">
        <p14:creationId xmlns:p14="http://schemas.microsoft.com/office/powerpoint/2010/main" val="1329723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MS PGothic" panose="020B0600070205080204" pitchFamily="34" charset="-128"/>
              </a:defRPr>
            </a:lvl1pPr>
            <a:lvl2pPr marL="757066" indent="-291179">
              <a:defRPr sz="2400">
                <a:solidFill>
                  <a:schemeClr val="tx1"/>
                </a:solidFill>
                <a:latin typeface="Tahoma" panose="020B0604030504040204" pitchFamily="34" charset="0"/>
                <a:ea typeface="MS PGothic" panose="020B0600070205080204" pitchFamily="34" charset="-128"/>
              </a:defRPr>
            </a:lvl2pPr>
            <a:lvl3pPr marL="1164717" indent="-232943">
              <a:defRPr sz="2400">
                <a:solidFill>
                  <a:schemeClr val="tx1"/>
                </a:solidFill>
                <a:latin typeface="Tahoma" panose="020B0604030504040204" pitchFamily="34" charset="0"/>
                <a:ea typeface="MS PGothic" panose="020B0600070205080204" pitchFamily="34" charset="-128"/>
              </a:defRPr>
            </a:lvl3pPr>
            <a:lvl4pPr marL="1630604" indent="-232943">
              <a:defRPr sz="2400">
                <a:solidFill>
                  <a:schemeClr val="tx1"/>
                </a:solidFill>
                <a:latin typeface="Tahoma" panose="020B0604030504040204" pitchFamily="34" charset="0"/>
                <a:ea typeface="MS PGothic" panose="020B0600070205080204" pitchFamily="34" charset="-128"/>
              </a:defRPr>
            </a:lvl4pPr>
            <a:lvl5pPr marL="2096491" indent="-232943">
              <a:defRPr sz="2400">
                <a:solidFill>
                  <a:schemeClr val="tx1"/>
                </a:solidFill>
                <a:latin typeface="Tahoma" panose="020B0604030504040204" pitchFamily="34" charset="0"/>
                <a:ea typeface="MS PGothic" panose="020B0600070205080204" pitchFamily="34" charset="-128"/>
              </a:defRPr>
            </a:lvl5pPr>
            <a:lvl6pPr marL="2562377"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6pPr>
            <a:lvl7pPr marL="3028264"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7pPr>
            <a:lvl8pPr marL="3494151"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8pPr>
            <a:lvl9pPr marL="3960038"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9pPr>
          </a:lstStyle>
          <a:p>
            <a:fld id="{FFA5F2AF-87F1-480E-A687-79E8D7EA48A3}" type="slidenum">
              <a:rPr lang="en-US" sz="1200">
                <a:latin typeface="Arial" panose="020B0604020202020204" pitchFamily="34" charset="0"/>
              </a:rPr>
              <a:pPr/>
              <a:t>3</a:t>
            </a:fld>
            <a:endParaRPr lang="en-US" sz="1200">
              <a:latin typeface="Arial" panose="020B0604020202020204" pitchFamily="34" charset="0"/>
            </a:endParaRP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ndParaRPr>
          </a:p>
        </p:txBody>
      </p:sp>
    </p:spTree>
    <p:extLst>
      <p:ext uri="{BB962C8B-B14F-4D97-AF65-F5344CB8AC3E}">
        <p14:creationId xmlns:p14="http://schemas.microsoft.com/office/powerpoint/2010/main" val="3792960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MS PGothic" panose="020B0600070205080204" pitchFamily="34" charset="-128"/>
              </a:defRPr>
            </a:lvl1pPr>
            <a:lvl2pPr marL="757066" indent="-291179">
              <a:defRPr sz="2400">
                <a:solidFill>
                  <a:schemeClr val="tx1"/>
                </a:solidFill>
                <a:latin typeface="Tahoma" panose="020B0604030504040204" pitchFamily="34" charset="0"/>
                <a:ea typeface="MS PGothic" panose="020B0600070205080204" pitchFamily="34" charset="-128"/>
              </a:defRPr>
            </a:lvl2pPr>
            <a:lvl3pPr marL="1164717" indent="-232943">
              <a:defRPr sz="2400">
                <a:solidFill>
                  <a:schemeClr val="tx1"/>
                </a:solidFill>
                <a:latin typeface="Tahoma" panose="020B0604030504040204" pitchFamily="34" charset="0"/>
                <a:ea typeface="MS PGothic" panose="020B0600070205080204" pitchFamily="34" charset="-128"/>
              </a:defRPr>
            </a:lvl3pPr>
            <a:lvl4pPr marL="1630604" indent="-232943">
              <a:defRPr sz="2400">
                <a:solidFill>
                  <a:schemeClr val="tx1"/>
                </a:solidFill>
                <a:latin typeface="Tahoma" panose="020B0604030504040204" pitchFamily="34" charset="0"/>
                <a:ea typeface="MS PGothic" panose="020B0600070205080204" pitchFamily="34" charset="-128"/>
              </a:defRPr>
            </a:lvl4pPr>
            <a:lvl5pPr marL="2096491" indent="-232943">
              <a:defRPr sz="2400">
                <a:solidFill>
                  <a:schemeClr val="tx1"/>
                </a:solidFill>
                <a:latin typeface="Tahoma" panose="020B0604030504040204" pitchFamily="34" charset="0"/>
                <a:ea typeface="MS PGothic" panose="020B0600070205080204" pitchFamily="34" charset="-128"/>
              </a:defRPr>
            </a:lvl5pPr>
            <a:lvl6pPr marL="2562377"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6pPr>
            <a:lvl7pPr marL="3028264"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7pPr>
            <a:lvl8pPr marL="3494151"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8pPr>
            <a:lvl9pPr marL="3960038"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9pPr>
          </a:lstStyle>
          <a:p>
            <a:fld id="{FFA5F2AF-87F1-480E-A687-79E8D7EA48A3}" type="slidenum">
              <a:rPr lang="en-US" sz="1200">
                <a:latin typeface="Arial" panose="020B0604020202020204" pitchFamily="34" charset="0"/>
              </a:rPr>
              <a:pPr/>
              <a:t>12</a:t>
            </a:fld>
            <a:endParaRPr lang="en-US" sz="1200">
              <a:latin typeface="Arial" panose="020B0604020202020204" pitchFamily="34" charset="0"/>
            </a:endParaRP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ndParaRPr>
          </a:p>
        </p:txBody>
      </p:sp>
    </p:spTree>
    <p:extLst>
      <p:ext uri="{BB962C8B-B14F-4D97-AF65-F5344CB8AC3E}">
        <p14:creationId xmlns:p14="http://schemas.microsoft.com/office/powerpoint/2010/main" val="3926480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MS PGothic" panose="020B0600070205080204" pitchFamily="34" charset="-128"/>
              </a:defRPr>
            </a:lvl1pPr>
            <a:lvl2pPr marL="757066" indent="-291179">
              <a:defRPr sz="2400">
                <a:solidFill>
                  <a:schemeClr val="tx1"/>
                </a:solidFill>
                <a:latin typeface="Tahoma" panose="020B0604030504040204" pitchFamily="34" charset="0"/>
                <a:ea typeface="MS PGothic" panose="020B0600070205080204" pitchFamily="34" charset="-128"/>
              </a:defRPr>
            </a:lvl2pPr>
            <a:lvl3pPr marL="1164717" indent="-232943">
              <a:defRPr sz="2400">
                <a:solidFill>
                  <a:schemeClr val="tx1"/>
                </a:solidFill>
                <a:latin typeface="Tahoma" panose="020B0604030504040204" pitchFamily="34" charset="0"/>
                <a:ea typeface="MS PGothic" panose="020B0600070205080204" pitchFamily="34" charset="-128"/>
              </a:defRPr>
            </a:lvl3pPr>
            <a:lvl4pPr marL="1630604" indent="-232943">
              <a:defRPr sz="2400">
                <a:solidFill>
                  <a:schemeClr val="tx1"/>
                </a:solidFill>
                <a:latin typeface="Tahoma" panose="020B0604030504040204" pitchFamily="34" charset="0"/>
                <a:ea typeface="MS PGothic" panose="020B0600070205080204" pitchFamily="34" charset="-128"/>
              </a:defRPr>
            </a:lvl4pPr>
            <a:lvl5pPr marL="2096491" indent="-232943">
              <a:defRPr sz="2400">
                <a:solidFill>
                  <a:schemeClr val="tx1"/>
                </a:solidFill>
                <a:latin typeface="Tahoma" panose="020B0604030504040204" pitchFamily="34" charset="0"/>
                <a:ea typeface="MS PGothic" panose="020B0600070205080204" pitchFamily="34" charset="-128"/>
              </a:defRPr>
            </a:lvl5pPr>
            <a:lvl6pPr marL="2562377"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6pPr>
            <a:lvl7pPr marL="3028264"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7pPr>
            <a:lvl8pPr marL="3494151"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8pPr>
            <a:lvl9pPr marL="3960038" indent="-232943"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9pPr>
          </a:lstStyle>
          <a:p>
            <a:fld id="{FFA5F2AF-87F1-480E-A687-79E8D7EA48A3}" type="slidenum">
              <a:rPr lang="en-US" sz="1200">
                <a:latin typeface="Arial" panose="020B0604020202020204" pitchFamily="34" charset="0"/>
              </a:rPr>
              <a:pPr/>
              <a:t>35</a:t>
            </a:fld>
            <a:endParaRPr lang="en-US" sz="1200">
              <a:latin typeface="Arial" panose="020B0604020202020204" pitchFamily="34" charset="0"/>
            </a:endParaRP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ndParaRPr>
          </a:p>
        </p:txBody>
      </p:sp>
    </p:spTree>
    <p:extLst>
      <p:ext uri="{BB962C8B-B14F-4D97-AF65-F5344CB8AC3E}">
        <p14:creationId xmlns:p14="http://schemas.microsoft.com/office/powerpoint/2010/main" val="4168811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C297F63-F558-4770-A35A-993F05985DF3}" type="datetimeFigureOut">
              <a:rPr lang="en-GB" smtClean="0"/>
              <a:t>27/06/2021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1494447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C297F63-F558-4770-A35A-993F05985DF3}" type="datetimeFigureOut">
              <a:rPr lang="en-GB" smtClean="0"/>
              <a:t>27/06/2021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75204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C297F63-F558-4770-A35A-993F05985DF3}" type="datetimeFigureOut">
              <a:rPr lang="en-GB" smtClean="0"/>
              <a:t>27/06/2021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3016857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C297F63-F558-4770-A35A-993F05985DF3}" type="datetimeFigureOut">
              <a:rPr lang="en-GB" smtClean="0"/>
              <a:t>27/06/2021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4174983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297F63-F558-4770-A35A-993F05985DF3}" type="datetimeFigureOut">
              <a:rPr lang="en-GB" smtClean="0"/>
              <a:t>27/06/2021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2622228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C297F63-F558-4770-A35A-993F05985DF3}" type="datetimeFigureOut">
              <a:rPr lang="en-GB" smtClean="0"/>
              <a:t>27/06/2021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1781383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C297F63-F558-4770-A35A-993F05985DF3}" type="datetimeFigureOut">
              <a:rPr lang="en-GB" smtClean="0"/>
              <a:t>27/06/2021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3401017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C297F63-F558-4770-A35A-993F05985DF3}" type="datetimeFigureOut">
              <a:rPr lang="en-GB" smtClean="0"/>
              <a:t>27/06/2021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1184896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297F63-F558-4770-A35A-993F05985DF3}" type="datetimeFigureOut">
              <a:rPr lang="en-GB" smtClean="0"/>
              <a:t>27/06/2021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1678665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297F63-F558-4770-A35A-993F05985DF3}" type="datetimeFigureOut">
              <a:rPr lang="en-GB" smtClean="0"/>
              <a:t>27/06/2021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3748580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297F63-F558-4770-A35A-993F05985DF3}" type="datetimeFigureOut">
              <a:rPr lang="en-GB" smtClean="0"/>
              <a:t>27/06/2021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925517-590B-47E3-A1C8-C19E32D23D3A}" type="slidenum">
              <a:rPr lang="en-GB" smtClean="0"/>
              <a:t>‹#›</a:t>
            </a:fld>
            <a:endParaRPr lang="en-GB"/>
          </a:p>
        </p:txBody>
      </p:sp>
    </p:spTree>
    <p:extLst>
      <p:ext uri="{BB962C8B-B14F-4D97-AF65-F5344CB8AC3E}">
        <p14:creationId xmlns:p14="http://schemas.microsoft.com/office/powerpoint/2010/main" val="2734345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297F63-F558-4770-A35A-993F05985DF3}" type="datetimeFigureOut">
              <a:rPr lang="en-GB" smtClean="0"/>
              <a:t>27/06/2021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925517-590B-47E3-A1C8-C19E32D23D3A}" type="slidenum">
              <a:rPr lang="en-GB" smtClean="0"/>
              <a:t>‹#›</a:t>
            </a:fld>
            <a:endParaRPr lang="en-GB"/>
          </a:p>
        </p:txBody>
      </p:sp>
    </p:spTree>
    <p:extLst>
      <p:ext uri="{BB962C8B-B14F-4D97-AF65-F5344CB8AC3E}">
        <p14:creationId xmlns:p14="http://schemas.microsoft.com/office/powerpoint/2010/main" val="385979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https://en.wikipedia.org/wiki/Joseph_Folahan_Odunjo#cite_ref-3" TargetMode="External"/><Relationship Id="rId13" Type="http://schemas.openxmlformats.org/officeDocument/2006/relationships/hyperlink" Target="https://en.wikipedia.org/wiki/Joseph_Folahan_Odunjo#cite_ref-4" TargetMode="External"/><Relationship Id="rId18" Type="http://schemas.openxmlformats.org/officeDocument/2006/relationships/hyperlink" Target="http://allafrica.com/stories/200005300256.html" TargetMode="External"/><Relationship Id="rId3" Type="http://schemas.openxmlformats.org/officeDocument/2006/relationships/hyperlink" Target="https://archive.org/details/yorubagurusindig0000falo/page/17" TargetMode="External"/><Relationship Id="rId7" Type="http://schemas.openxmlformats.org/officeDocument/2006/relationships/hyperlink" Target="http://article.wn.com/view/2000/04/29/Remembering_J_F_Odunjo_the_literary_icon/" TargetMode="External"/><Relationship Id="rId12" Type="http://schemas.openxmlformats.org/officeDocument/2006/relationships/hyperlink" Target="https://www.worldcat.org/issn/0034-6640" TargetMode="External"/><Relationship Id="rId17" Type="http://schemas.openxmlformats.org/officeDocument/2006/relationships/hyperlink" Target="https://en.wikipedia.org/wiki/Joseph_Folahan_Odunjo#cite_ref-6" TargetMode="External"/><Relationship Id="rId2" Type="http://schemas.openxmlformats.org/officeDocument/2006/relationships/hyperlink" Target="https://archive.org/details/yorubagurusindig0000falo" TargetMode="External"/><Relationship Id="rId16" Type="http://schemas.openxmlformats.org/officeDocument/2006/relationships/hyperlink" Target="https://books.google.com/books?id=m5gUAQAAIAAJ&amp;q=" TargetMode="External"/><Relationship Id="rId1" Type="http://schemas.openxmlformats.org/officeDocument/2006/relationships/slideLayout" Target="../slideLayouts/slideLayout2.xml"/><Relationship Id="rId6" Type="http://schemas.openxmlformats.org/officeDocument/2006/relationships/hyperlink" Target="https://en.wikipedia.org/wiki/Joseph_Folahan_Odunjo#cite_ref-2" TargetMode="External"/><Relationship Id="rId11" Type="http://schemas.openxmlformats.org/officeDocument/2006/relationships/hyperlink" Target="https://en.wikipedia.org/wiki/ISSN_(identifier)" TargetMode="External"/><Relationship Id="rId5" Type="http://schemas.openxmlformats.org/officeDocument/2006/relationships/hyperlink" Target="https://en.wikipedia.org/wiki/Special:BookSources/978-0-86543-699-2" TargetMode="External"/><Relationship Id="rId15" Type="http://schemas.openxmlformats.org/officeDocument/2006/relationships/hyperlink" Target="https://en.wikipedia.org/wiki/Joseph_Folahan_Odunjo#cite_ref-5" TargetMode="External"/><Relationship Id="rId10" Type="http://schemas.openxmlformats.org/officeDocument/2006/relationships/hyperlink" Target="https://books.google.com/books?id=gHgOAAAAYAAJ&amp;q=" TargetMode="External"/><Relationship Id="rId4" Type="http://schemas.openxmlformats.org/officeDocument/2006/relationships/hyperlink" Target="https://en.wikipedia.org/wiki/ISBN_(identifier)" TargetMode="External"/><Relationship Id="rId9" Type="http://schemas.openxmlformats.org/officeDocument/2006/relationships/hyperlink" Target="https://en.wikipedia.org/wiki/Albert_S._G%C3%A9rard" TargetMode="External"/><Relationship Id="rId14" Type="http://schemas.openxmlformats.org/officeDocument/2006/relationships/hyperlink" Target="https://books.google.com/books?id=I-QNAAAAYAAJ&amp;q="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s://en.wikipedia.org/wiki/Joseph_Folahan_Odunjo#cite_ref-9" TargetMode="External"/><Relationship Id="rId13" Type="http://schemas.openxmlformats.org/officeDocument/2006/relationships/hyperlink" Target="https://en.wikipedia.org/wiki/Special:BookSources/978-978-30181-4-3" TargetMode="External"/><Relationship Id="rId3" Type="http://schemas.openxmlformats.org/officeDocument/2006/relationships/hyperlink" Target="https://books.google.com/books?id=ko0HAQAAIAAJ&amp;q=Joseph+Folahan+Odunjo&amp;dq=Joseph+Folahan+Odunjo&amp;hl=en&amp;sa=X&amp;ved=0ahUKEwi18ZyV9pDNAhWiD8AKHaTuCEUQ6AEIHDAB" TargetMode="External"/><Relationship Id="rId7" Type="http://schemas.openxmlformats.org/officeDocument/2006/relationships/hyperlink" Target="https://books.google.com/books?id=gHgOAAAAYAAJ&amp;q=Joseph+Folahan+Odunjo&amp;dq=Joseph+Folahan+Odunjo&amp;hl=en&amp;sa=X&amp;ved=0ahUKEwi18ZyV9pDNAhWiD8AKHaTuCEUQ6AEIMTAG" TargetMode="External"/><Relationship Id="rId12" Type="http://schemas.openxmlformats.org/officeDocument/2006/relationships/hyperlink" Target="https://books.google.com/books?id=E7kNAAAAYAAJ&amp;q=" TargetMode="External"/><Relationship Id="rId2" Type="http://schemas.openxmlformats.org/officeDocument/2006/relationships/hyperlink" Target="https://en.wikipedia.org/wiki/Joseph_Folahan_Odunjo#cite_ref-7" TargetMode="External"/><Relationship Id="rId1" Type="http://schemas.openxmlformats.org/officeDocument/2006/relationships/slideLayout" Target="../slideLayouts/slideLayout2.xml"/><Relationship Id="rId6" Type="http://schemas.openxmlformats.org/officeDocument/2006/relationships/hyperlink" Target="https://en.wikipedia.org/wiki/Joseph_Folahan_Odunjo#cite_ref-8" TargetMode="External"/><Relationship Id="rId11" Type="http://schemas.openxmlformats.org/officeDocument/2006/relationships/hyperlink" Target="https://en.wikipedia.org/wiki/Joseph_Folahan_Odunjo#cite_ref-10" TargetMode="External"/><Relationship Id="rId5" Type="http://schemas.openxmlformats.org/officeDocument/2006/relationships/hyperlink" Target="https://en.wikipedia.org/wiki/Special:BookSources/978-3-7711-0153-4" TargetMode="External"/><Relationship Id="rId10" Type="http://schemas.openxmlformats.org/officeDocument/2006/relationships/hyperlink" Target="https://en.wikipedia.org/wiki/Special:BookSources/978-978-2829-07-8" TargetMode="External"/><Relationship Id="rId4" Type="http://schemas.openxmlformats.org/officeDocument/2006/relationships/hyperlink" Target="https://en.wikipedia.org/wiki/ISBN_(identifier)" TargetMode="External"/><Relationship Id="rId9" Type="http://schemas.openxmlformats.org/officeDocument/2006/relationships/hyperlink" Target="https://books.google.com/books?id=MJEuAQAAIAAJ&amp;q=Joseph+Folahan+Odunjo&amp;dq=Joseph+Folahan+Odunjo&amp;hl=en&amp;sa=X&amp;ved=0ahUKEwjn_JKSq6PNAhXnLsAKHfGlDU8Q6AEIIjAC" TargetMode="External"/><Relationship Id="rId14" Type="http://schemas.openxmlformats.org/officeDocument/2006/relationships/hyperlink" Target="https://en.wikipedia.org/wiki/Joseph_Folahan_Odunjo#cite_ref-11"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s://onlinelibrary.wiley.com/action/doSearch?ContribAuthorStored=Beltrama,+Andrea" TargetMode="External"/><Relationship Id="rId3" Type="http://schemas.openxmlformats.org/officeDocument/2006/relationships/hyperlink" Target="https://books.google.com/books?id=egUaAAAAIAAJ&amp;q=" TargetMode="External"/><Relationship Id="rId7" Type="http://schemas.openxmlformats.org/officeDocument/2006/relationships/hyperlink" Target="http://kids.britannica.com/blackhistory/article-57050" TargetMode="External"/><Relationship Id="rId2" Type="http://schemas.openxmlformats.org/officeDocument/2006/relationships/hyperlink" Target="https://en.wikipedia.org/wiki/Joseph_Folahan_Odunjo#cite_ref-12" TargetMode="External"/><Relationship Id="rId1" Type="http://schemas.openxmlformats.org/officeDocument/2006/relationships/slideLayout" Target="../slideLayouts/slideLayout2.xml"/><Relationship Id="rId6" Type="http://schemas.openxmlformats.org/officeDocument/2006/relationships/hyperlink" Target="https://en.wikipedia.org/wiki/Joseph_Folahan_Odunjo#cite_ref-history_14-0" TargetMode="External"/><Relationship Id="rId5" Type="http://schemas.openxmlformats.org/officeDocument/2006/relationships/hyperlink" Target="https://books.google.com/books?id=I-QNAAAAYAAJ&amp;q=joseph+folahan+odunjo+asiwaju+of+egbaland&amp;dq=joseph+folahan+odunjo+asiwaju+of+egbaland&amp;hl=en&amp;sa=X&amp;ved=0ahUKEwj0pMPHqaTNAhXII8AKHeqwCncQ6AEIHzAC" TargetMode="External"/><Relationship Id="rId4" Type="http://schemas.openxmlformats.org/officeDocument/2006/relationships/hyperlink" Target="https://en.wikipedia.org/wiki/Joseph_Folahan_Odunjo#cite_ref-13" TargetMode="External"/><Relationship Id="rId9" Type="http://schemas.openxmlformats.org/officeDocument/2006/relationships/hyperlink" Target="https://doi.org/10.1111/lnc3.12398"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txBox="1">
            <a:spLocks noGrp="1" noChangeArrowheads="1"/>
          </p:cNvSpPr>
          <p:nvPr>
            <p:ph type="title"/>
          </p:nvPr>
        </p:nvSpPr>
        <p:spPr>
          <a:xfrm>
            <a:off x="2014537" y="1143000"/>
            <a:ext cx="9331749" cy="86610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ormAutofit fontScale="90000"/>
          </a:bodyPr>
          <a:lstStyle>
            <a:lvl1pPr algn="ctr" rtl="0" eaLnBrk="0" fontAlgn="base" hangingPunct="0">
              <a:spcBef>
                <a:spcPct val="0"/>
              </a:spcBef>
              <a:spcAft>
                <a:spcPct val="0"/>
              </a:spcAft>
              <a:defRPr sz="6000" b="1" kern="1200">
                <a:solidFill>
                  <a:srgbClr val="2E1700"/>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2pPr>
            <a:lvl3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3pPr>
            <a:lvl4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4pPr>
            <a:lvl5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sz="4000" dirty="0" smtClean="0"/>
              <a:t/>
            </a:r>
            <a:br>
              <a:rPr lang="en-GB" sz="4000" dirty="0" smtClean="0"/>
            </a:br>
            <a:r>
              <a:rPr lang="en-GB" dirty="0" smtClean="0"/>
              <a:t>A SOCIO-SEMANTIC ANALYSIS OF J.F ODUNJO’S ‘ISE L’OGUN ISE’ </a:t>
            </a:r>
            <a:r>
              <a:rPr lang="en-GB" sz="5300" dirty="0" smtClean="0"/>
              <a:t/>
            </a:r>
            <a:br>
              <a:rPr lang="en-GB" sz="5300" dirty="0" smtClean="0"/>
            </a:br>
            <a:r>
              <a:rPr lang="en-GB" sz="4400" dirty="0" smtClean="0"/>
              <a:t>(</a:t>
            </a:r>
            <a:r>
              <a:rPr lang="en-GB" sz="4400" i="1" dirty="0" smtClean="0"/>
              <a:t>WORK IS THE ANTIDOTE OF POVERTY</a:t>
            </a:r>
            <a:r>
              <a:rPr lang="en-GB" sz="4400" dirty="0" smtClean="0"/>
              <a:t>)</a:t>
            </a:r>
            <a:endParaRPr lang="en-US" sz="4400" dirty="0">
              <a:solidFill>
                <a:schemeClr val="folHlink"/>
              </a:solidFill>
            </a:endParaRPr>
          </a:p>
        </p:txBody>
      </p:sp>
      <p:sp>
        <p:nvSpPr>
          <p:cNvPr id="3" name="Rectangle 2"/>
          <p:cNvSpPr/>
          <p:nvPr/>
        </p:nvSpPr>
        <p:spPr>
          <a:xfrm>
            <a:off x="3048000" y="3105835"/>
            <a:ext cx="6096000" cy="2031325"/>
          </a:xfrm>
          <a:prstGeom prst="rect">
            <a:avLst/>
          </a:prstGeom>
        </p:spPr>
        <p:txBody>
          <a:bodyPr>
            <a:spAutoFit/>
          </a:bodyPr>
          <a:lstStyle/>
          <a:p>
            <a:pPr lvl="0">
              <a:spcAft>
                <a:spcPts val="0"/>
              </a:spcAft>
            </a:pPr>
            <a:endParaRPr lang="en-GB" sz="5400" b="1" dirty="0" smtClean="0">
              <a:latin typeface="Times New Roman" panose="02020603050405020304" pitchFamily="18" charset="0"/>
              <a:ea typeface="Times New Roman" panose="02020603050405020304" pitchFamily="18" charset="0"/>
            </a:endParaRPr>
          </a:p>
          <a:p>
            <a:pPr lvl="0" algn="ctr">
              <a:spcAft>
                <a:spcPts val="0"/>
              </a:spcAft>
            </a:pPr>
            <a:r>
              <a:rPr lang="en-GB" sz="3200" b="1" dirty="0" smtClean="0">
                <a:solidFill>
                  <a:srgbClr val="FF0000"/>
                </a:solidFill>
                <a:latin typeface="Times New Roman" panose="02020603050405020304" pitchFamily="18" charset="0"/>
              </a:rPr>
              <a:t>By</a:t>
            </a:r>
          </a:p>
          <a:p>
            <a:pPr lvl="0" algn="ctr">
              <a:spcAft>
                <a:spcPts val="0"/>
              </a:spcAft>
            </a:pPr>
            <a:r>
              <a:rPr lang="en-GB" sz="4000" b="1" dirty="0" err="1" smtClean="0">
                <a:solidFill>
                  <a:srgbClr val="00B0F0"/>
                </a:solidFill>
                <a:latin typeface="Times New Roman" panose="02020603050405020304" pitchFamily="18" charset="0"/>
              </a:rPr>
              <a:t>Prof.</a:t>
            </a:r>
            <a:r>
              <a:rPr lang="en-GB" sz="4000" b="1" dirty="0" smtClean="0">
                <a:solidFill>
                  <a:srgbClr val="00B0F0"/>
                </a:solidFill>
                <a:latin typeface="Times New Roman" panose="02020603050405020304" pitchFamily="18" charset="0"/>
              </a:rPr>
              <a:t> Emmanuel </a:t>
            </a:r>
            <a:r>
              <a:rPr lang="en-GB" sz="4000" b="1" dirty="0" err="1" smtClean="0">
                <a:solidFill>
                  <a:srgbClr val="00B0F0"/>
                </a:solidFill>
                <a:latin typeface="Times New Roman" panose="02020603050405020304" pitchFamily="18" charset="0"/>
              </a:rPr>
              <a:t>Adedun</a:t>
            </a:r>
            <a:endParaRPr lang="en-US" sz="4000" dirty="0">
              <a:solidFill>
                <a:srgbClr val="00B0F0"/>
              </a:solidFill>
            </a:endParaRPr>
          </a:p>
        </p:txBody>
      </p:sp>
    </p:spTree>
    <p:extLst>
      <p:ext uri="{BB962C8B-B14F-4D97-AF65-F5344CB8AC3E}">
        <p14:creationId xmlns:p14="http://schemas.microsoft.com/office/powerpoint/2010/main" val="12508540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TRANSLATION METHODS</a:t>
            </a:r>
            <a:endParaRPr lang="en-US" b="1" dirty="0"/>
          </a:p>
        </p:txBody>
      </p:sp>
      <p:sp>
        <p:nvSpPr>
          <p:cNvPr id="3" name="Content Placeholder 2"/>
          <p:cNvSpPr>
            <a:spLocks noGrp="1"/>
          </p:cNvSpPr>
          <p:nvPr>
            <p:ph idx="1"/>
          </p:nvPr>
        </p:nvSpPr>
        <p:spPr/>
        <p:txBody>
          <a:bodyPr>
            <a:normAutofit/>
          </a:bodyPr>
          <a:lstStyle/>
          <a:p>
            <a:pPr marL="0" indent="0">
              <a:buNone/>
            </a:pPr>
            <a:r>
              <a:rPr lang="en-US" sz="3200" b="1" dirty="0" smtClean="0"/>
              <a:t>Types of Translation</a:t>
            </a:r>
          </a:p>
          <a:p>
            <a:r>
              <a:rPr lang="en-US" dirty="0" smtClean="0"/>
              <a:t>1. Borrowing </a:t>
            </a:r>
          </a:p>
          <a:p>
            <a:r>
              <a:rPr lang="en-US" dirty="0" smtClean="0"/>
              <a:t>2. Calque </a:t>
            </a:r>
          </a:p>
          <a:p>
            <a:r>
              <a:rPr lang="en-US" dirty="0" smtClean="0"/>
              <a:t>3. Literal</a:t>
            </a:r>
          </a:p>
          <a:p>
            <a:r>
              <a:rPr lang="en-US" dirty="0" smtClean="0"/>
              <a:t>4. Transposition </a:t>
            </a:r>
          </a:p>
          <a:p>
            <a:r>
              <a:rPr lang="en-US" dirty="0" smtClean="0"/>
              <a:t>5. Modulation </a:t>
            </a:r>
          </a:p>
          <a:p>
            <a:r>
              <a:rPr lang="en-US" dirty="0" smtClean="0"/>
              <a:t>6. Equivalence or Reformation</a:t>
            </a:r>
          </a:p>
          <a:p>
            <a:r>
              <a:rPr lang="en-US" dirty="0" smtClean="0"/>
              <a:t>7. Adaptation or Creative</a:t>
            </a:r>
          </a:p>
          <a:p>
            <a:pPr marL="0" indent="0">
              <a:buNone/>
            </a:pPr>
            <a:endParaRPr lang="en-US" dirty="0"/>
          </a:p>
        </p:txBody>
      </p:sp>
    </p:spTree>
    <p:extLst>
      <p:ext uri="{BB962C8B-B14F-4D97-AF65-F5344CB8AC3E}">
        <p14:creationId xmlns:p14="http://schemas.microsoft.com/office/powerpoint/2010/main" val="35494120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CREATIVE TRANSLATION</a:t>
            </a:r>
            <a:endParaRPr lang="en-US" b="1" dirty="0"/>
          </a:p>
        </p:txBody>
      </p:sp>
      <p:sp>
        <p:nvSpPr>
          <p:cNvPr id="3" name="Content Placeholder 2"/>
          <p:cNvSpPr>
            <a:spLocks noGrp="1"/>
          </p:cNvSpPr>
          <p:nvPr>
            <p:ph idx="1"/>
          </p:nvPr>
        </p:nvSpPr>
        <p:spPr/>
        <p:txBody>
          <a:bodyPr/>
          <a:lstStyle/>
          <a:p>
            <a:r>
              <a:rPr lang="en-US" dirty="0"/>
              <a:t>T</a:t>
            </a:r>
            <a:r>
              <a:rPr lang="en-US" dirty="0" smtClean="0"/>
              <a:t>akes </a:t>
            </a:r>
            <a:r>
              <a:rPr lang="en-US" dirty="0"/>
              <a:t>into account the </a:t>
            </a:r>
            <a:r>
              <a:rPr lang="en-US" i="1" dirty="0"/>
              <a:t>context </a:t>
            </a:r>
            <a:r>
              <a:rPr lang="en-US" dirty="0"/>
              <a:t>of the </a:t>
            </a:r>
            <a:r>
              <a:rPr lang="en-US" b="1" dirty="0"/>
              <a:t>source content</a:t>
            </a:r>
            <a:r>
              <a:rPr lang="en-US" dirty="0"/>
              <a:t>, making sure that the translation doesn’t just make sense from a grammatical and linguistic point of view, but also from the cultural perspective of the </a:t>
            </a:r>
            <a:r>
              <a:rPr lang="en-US" b="1" dirty="0"/>
              <a:t>target language</a:t>
            </a:r>
            <a:r>
              <a:rPr lang="en-US" dirty="0" smtClean="0"/>
              <a:t>.</a:t>
            </a:r>
          </a:p>
          <a:p>
            <a:r>
              <a:rPr lang="en-US" dirty="0"/>
              <a:t>I</a:t>
            </a:r>
            <a:r>
              <a:rPr lang="en-US" dirty="0" smtClean="0"/>
              <a:t>t </a:t>
            </a:r>
            <a:r>
              <a:rPr lang="en-US" dirty="0"/>
              <a:t>takes into account the cultural and social significance of the content along with the values of the new audience, and builds them together in order to effectively communicate the content’s message</a:t>
            </a:r>
            <a:r>
              <a:rPr lang="en-US" dirty="0" smtClean="0"/>
              <a:t>.</a:t>
            </a:r>
          </a:p>
          <a:p>
            <a:r>
              <a:rPr lang="en-US" dirty="0" smtClean="0"/>
              <a:t>E.g. </a:t>
            </a:r>
            <a:r>
              <a:rPr lang="en-US" b="1" dirty="0"/>
              <a:t>22. </a:t>
            </a:r>
            <a:r>
              <a:rPr lang="en-US" dirty="0" err="1"/>
              <a:t>Ekun</a:t>
            </a:r>
            <a:r>
              <a:rPr lang="en-US" dirty="0"/>
              <a:t> </a:t>
            </a:r>
            <a:r>
              <a:rPr lang="en-US" dirty="0" err="1"/>
              <a:t>nbe</a:t>
            </a:r>
            <a:r>
              <a:rPr lang="en-US" dirty="0"/>
              <a:t> </a:t>
            </a:r>
            <a:r>
              <a:rPr lang="en-US" dirty="0" err="1"/>
              <a:t>fomo</a:t>
            </a:r>
            <a:r>
              <a:rPr lang="en-US" dirty="0"/>
              <a:t> </a:t>
            </a:r>
            <a:r>
              <a:rPr lang="en-US" dirty="0" err="1"/>
              <a:t>ti</a:t>
            </a:r>
            <a:r>
              <a:rPr lang="en-US" dirty="0"/>
              <a:t> </a:t>
            </a:r>
            <a:r>
              <a:rPr lang="en-US" dirty="0" err="1"/>
              <a:t>nsa</a:t>
            </a:r>
            <a:r>
              <a:rPr lang="en-US" dirty="0"/>
              <a:t> </a:t>
            </a:r>
            <a:r>
              <a:rPr lang="en-US" dirty="0" err="1"/>
              <a:t>kiri</a:t>
            </a:r>
            <a:r>
              <a:rPr lang="en-US" dirty="0"/>
              <a:t> </a:t>
            </a:r>
            <a:r>
              <a:rPr lang="en-US" dirty="0">
                <a:solidFill>
                  <a:schemeClr val="accent5"/>
                </a:solidFill>
              </a:rPr>
              <a:t>[There is sorrow for the vagabond child</a:t>
            </a:r>
            <a:r>
              <a:rPr lang="en-US" dirty="0" smtClean="0">
                <a:solidFill>
                  <a:schemeClr val="accent5"/>
                </a:solidFill>
              </a:rPr>
              <a:t>] vs Tears are available for a child that is running around.</a:t>
            </a:r>
            <a:endParaRPr lang="en-US" dirty="0"/>
          </a:p>
        </p:txBody>
      </p:sp>
    </p:spTree>
    <p:extLst>
      <p:ext uri="{BB962C8B-B14F-4D97-AF65-F5344CB8AC3E}">
        <p14:creationId xmlns:p14="http://schemas.microsoft.com/office/powerpoint/2010/main" val="3578634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11990230" cy="1403797"/>
          </a:xfrm>
        </p:spPr>
        <p:txBody>
          <a:bodyPr>
            <a:normAutofit/>
          </a:bodyPr>
          <a:lstStyle/>
          <a:p>
            <a:pPr lvl="0" algn="just">
              <a:spcBef>
                <a:spcPts val="1000"/>
              </a:spcBef>
            </a:pPr>
            <a:r>
              <a:rPr lang="en-US" sz="4800" b="1" dirty="0" smtClean="0"/>
              <a:t>IDEATIONAL METAFUNCTION</a:t>
            </a:r>
            <a:endParaRPr lang="en-GB" sz="4800" b="1" dirty="0">
              <a:solidFill>
                <a:prstClr val="black"/>
              </a:solidFill>
              <a:latin typeface="Arial Narrow" panose="020B0606020202030204" pitchFamily="34" charset="0"/>
            </a:endParaRPr>
          </a:p>
        </p:txBody>
      </p:sp>
      <p:sp>
        <p:nvSpPr>
          <p:cNvPr id="11267" name="Rectangle 3"/>
          <p:cNvSpPr>
            <a:spLocks noGrp="1" noChangeArrowheads="1"/>
          </p:cNvSpPr>
          <p:nvPr>
            <p:ph idx="1"/>
          </p:nvPr>
        </p:nvSpPr>
        <p:spPr>
          <a:xfrm>
            <a:off x="0" y="1094704"/>
            <a:ext cx="11990230" cy="5763296"/>
          </a:xfrm>
        </p:spPr>
        <p:txBody>
          <a:bodyPr>
            <a:normAutofit lnSpcReduction="10000"/>
          </a:bodyPr>
          <a:lstStyle/>
          <a:p>
            <a:pPr eaLnBrk="1" hangingPunct="1"/>
            <a:endParaRPr lang="en-US" dirty="0" smtClean="0"/>
          </a:p>
          <a:p>
            <a:pPr marL="0" lvl="0" indent="0" algn="just">
              <a:buNone/>
            </a:pPr>
            <a:r>
              <a:rPr lang="en-US" dirty="0" smtClean="0"/>
              <a:t>1. </a:t>
            </a:r>
            <a:r>
              <a:rPr lang="en-US" sz="3600" dirty="0" smtClean="0"/>
              <a:t>Halliday - Writers-readers </a:t>
            </a:r>
            <a:r>
              <a:rPr lang="en-US" sz="3600" dirty="0"/>
              <a:t>and negotiation of social </a:t>
            </a:r>
            <a:r>
              <a:rPr lang="en-US" sz="3600" dirty="0" smtClean="0"/>
              <a:t>relations</a:t>
            </a:r>
          </a:p>
          <a:p>
            <a:pPr marL="0" lvl="0" indent="0" algn="just">
              <a:buNone/>
            </a:pPr>
            <a:endParaRPr lang="en-US" sz="3600" dirty="0"/>
          </a:p>
          <a:p>
            <a:pPr marL="0" lvl="0" indent="0" algn="just">
              <a:buNone/>
            </a:pPr>
            <a:r>
              <a:rPr lang="en-US" sz="3600" dirty="0" smtClean="0"/>
              <a:t>2. SFT</a:t>
            </a:r>
            <a:r>
              <a:rPr lang="en-US" sz="3600" dirty="0"/>
              <a:t> </a:t>
            </a:r>
            <a:r>
              <a:rPr lang="en-US" sz="3600" dirty="0" smtClean="0"/>
              <a:t>- provides </a:t>
            </a:r>
            <a:r>
              <a:rPr lang="en-US" sz="3600" dirty="0"/>
              <a:t>the approach through which linguistic features of a discourse/text are analyzed and how those features relate to social cultural context and the overall intention of the text</a:t>
            </a:r>
            <a:r>
              <a:rPr lang="en-US" sz="3600" dirty="0" smtClean="0"/>
              <a:t>.</a:t>
            </a:r>
          </a:p>
          <a:p>
            <a:pPr marL="0" lvl="0" indent="0" algn="just">
              <a:buNone/>
            </a:pPr>
            <a:endParaRPr lang="en-US" sz="3600" dirty="0"/>
          </a:p>
          <a:p>
            <a:pPr marL="0" lvl="0" indent="0" algn="just">
              <a:buNone/>
            </a:pPr>
            <a:r>
              <a:rPr lang="en-US" sz="3600" dirty="0" smtClean="0"/>
              <a:t>3. </a:t>
            </a:r>
            <a:r>
              <a:rPr lang="en-US" sz="3600" dirty="0"/>
              <a:t>L</a:t>
            </a:r>
            <a:r>
              <a:rPr lang="en-US" sz="3600" dirty="0" smtClean="0"/>
              <a:t>inguistic </a:t>
            </a:r>
            <a:r>
              <a:rPr lang="en-US" sz="3600" dirty="0"/>
              <a:t>resources </a:t>
            </a:r>
            <a:r>
              <a:rPr lang="en-US" sz="3600" dirty="0" smtClean="0"/>
              <a:t>- associated </a:t>
            </a:r>
            <a:r>
              <a:rPr lang="en-US" sz="3600" dirty="0"/>
              <a:t>with the creation of different layers of meaning </a:t>
            </a:r>
            <a:r>
              <a:rPr lang="en-US" sz="3600" dirty="0" smtClean="0"/>
              <a:t>which </a:t>
            </a:r>
            <a:r>
              <a:rPr lang="en-US" sz="3600" dirty="0"/>
              <a:t>function at the level of </a:t>
            </a:r>
            <a:r>
              <a:rPr lang="en-US" sz="3600" dirty="0" err="1"/>
              <a:t>lexico</a:t>
            </a:r>
            <a:r>
              <a:rPr lang="en-US" sz="3600" dirty="0"/>
              <a:t>-grammar and discourse semantics.</a:t>
            </a:r>
          </a:p>
          <a:p>
            <a:pPr marL="0" indent="0" eaLnBrk="1" hangingPunct="1">
              <a:buNone/>
            </a:pPr>
            <a:r>
              <a:rPr lang="en-US" sz="3600" dirty="0" smtClean="0"/>
              <a:t>                   </a:t>
            </a:r>
          </a:p>
          <a:p>
            <a:pPr marL="514350" indent="-514350" eaLnBrk="1" hangingPunct="1">
              <a:buAutoNum type="arabicPeriod" startAt="2"/>
            </a:pPr>
            <a:endParaRPr lang="en-US" dirty="0" smtClean="0"/>
          </a:p>
        </p:txBody>
      </p:sp>
    </p:spTree>
    <p:extLst>
      <p:ext uri="{BB962C8B-B14F-4D97-AF65-F5344CB8AC3E}">
        <p14:creationId xmlns:p14="http://schemas.microsoft.com/office/powerpoint/2010/main" val="11612964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IDEATIONAL METAFUNCTION CONTD</a:t>
            </a:r>
            <a:endParaRPr lang="en-US" dirty="0"/>
          </a:p>
        </p:txBody>
      </p:sp>
      <p:sp>
        <p:nvSpPr>
          <p:cNvPr id="3" name="Content Placeholder 2"/>
          <p:cNvSpPr>
            <a:spLocks noGrp="1"/>
          </p:cNvSpPr>
          <p:nvPr>
            <p:ph idx="1"/>
          </p:nvPr>
        </p:nvSpPr>
        <p:spPr/>
        <p:txBody>
          <a:bodyPr>
            <a:normAutofit/>
          </a:bodyPr>
          <a:lstStyle/>
          <a:p>
            <a:r>
              <a:rPr lang="en-US" dirty="0" smtClean="0"/>
              <a:t>Experiential </a:t>
            </a:r>
            <a:r>
              <a:rPr lang="en-US" dirty="0"/>
              <a:t>function </a:t>
            </a:r>
            <a:r>
              <a:rPr lang="en-US" dirty="0" smtClean="0"/>
              <a:t>is realized </a:t>
            </a:r>
            <a:r>
              <a:rPr lang="en-US" dirty="0"/>
              <a:t>by the transitivity </a:t>
            </a:r>
            <a:r>
              <a:rPr lang="en-US" dirty="0" smtClean="0"/>
              <a:t>system</a:t>
            </a:r>
          </a:p>
          <a:p>
            <a:r>
              <a:rPr lang="en-US" dirty="0"/>
              <a:t>T</a:t>
            </a:r>
            <a:r>
              <a:rPr lang="en-US" dirty="0" smtClean="0"/>
              <a:t>hree </a:t>
            </a:r>
            <a:r>
              <a:rPr lang="en-US" dirty="0"/>
              <a:t>types of transitive </a:t>
            </a:r>
            <a:r>
              <a:rPr lang="en-US" dirty="0" smtClean="0"/>
              <a:t>system -  </a:t>
            </a:r>
            <a:r>
              <a:rPr lang="en-US" dirty="0"/>
              <a:t>participant, process and circumstance. </a:t>
            </a:r>
            <a:endParaRPr lang="en-US" dirty="0" smtClean="0"/>
          </a:p>
          <a:p>
            <a:r>
              <a:rPr lang="en-US" dirty="0" smtClean="0"/>
              <a:t>Process </a:t>
            </a:r>
            <a:r>
              <a:rPr lang="en-US" dirty="0"/>
              <a:t>is verb, participant is </a:t>
            </a:r>
            <a:r>
              <a:rPr lang="en-US" dirty="0" smtClean="0"/>
              <a:t>subject </a:t>
            </a:r>
            <a:r>
              <a:rPr lang="en-US" dirty="0"/>
              <a:t>and circumstance is adverb. </a:t>
            </a:r>
            <a:r>
              <a:rPr lang="en-US" dirty="0" smtClean="0"/>
              <a:t>Process equals verb; it  shows </a:t>
            </a:r>
            <a:r>
              <a:rPr lang="en-US" dirty="0"/>
              <a:t>idea from the phenomenon. </a:t>
            </a:r>
            <a:endParaRPr lang="en-US" dirty="0" smtClean="0"/>
          </a:p>
          <a:p>
            <a:r>
              <a:rPr lang="en-US" dirty="0" smtClean="0"/>
              <a:t>For example the use of transitivity by clauses: </a:t>
            </a:r>
            <a:r>
              <a:rPr lang="en-US" dirty="0"/>
              <a:t>- </a:t>
            </a:r>
            <a:r>
              <a:rPr lang="en-US" dirty="0" smtClean="0"/>
              <a:t>‘I </a:t>
            </a:r>
            <a:r>
              <a:rPr lang="en-US" dirty="0"/>
              <a:t>call my brother </a:t>
            </a:r>
            <a:r>
              <a:rPr lang="en-US" dirty="0" smtClean="0"/>
              <a:t>there’; ‘You </a:t>
            </a:r>
            <a:r>
              <a:rPr lang="en-US" dirty="0"/>
              <a:t>left your </a:t>
            </a:r>
            <a:r>
              <a:rPr lang="en-US" dirty="0" smtClean="0"/>
              <a:t>key’.  </a:t>
            </a:r>
            <a:r>
              <a:rPr lang="en-US" dirty="0"/>
              <a:t>The two processes have meaning (call, and left). Like the first verb "call", it shows that the subject is doing a calling, the participant is </a:t>
            </a:r>
            <a:r>
              <a:rPr lang="en-US" dirty="0" smtClean="0"/>
              <a:t>‘’I</a:t>
            </a:r>
            <a:r>
              <a:rPr lang="en-US" dirty="0"/>
              <a:t>‟, process is “call”, circumstance is “there”.</a:t>
            </a:r>
          </a:p>
        </p:txBody>
      </p:sp>
    </p:spTree>
    <p:extLst>
      <p:ext uri="{BB962C8B-B14F-4D97-AF65-F5344CB8AC3E}">
        <p14:creationId xmlns:p14="http://schemas.microsoft.com/office/powerpoint/2010/main" val="10924076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IDEATIONAL METAFUNCTION CONTD</a:t>
            </a:r>
            <a:endParaRPr lang="en-US" b="1" dirty="0"/>
          </a:p>
        </p:txBody>
      </p:sp>
      <p:sp>
        <p:nvSpPr>
          <p:cNvPr id="3" name="Content Placeholder 2"/>
          <p:cNvSpPr>
            <a:spLocks noGrp="1"/>
          </p:cNvSpPr>
          <p:nvPr>
            <p:ph idx="1"/>
          </p:nvPr>
        </p:nvSpPr>
        <p:spPr/>
        <p:txBody>
          <a:bodyPr>
            <a:normAutofit/>
          </a:bodyPr>
          <a:lstStyle/>
          <a:p>
            <a:r>
              <a:rPr lang="en-US" dirty="0" smtClean="0"/>
              <a:t>Thompson’s (2004</a:t>
            </a:r>
            <a:r>
              <a:rPr lang="en-US" dirty="0"/>
              <a:t>) </a:t>
            </a:r>
            <a:r>
              <a:rPr lang="en-US" dirty="0" smtClean="0"/>
              <a:t>articulates Halliday’s concept of Ideational </a:t>
            </a:r>
            <a:r>
              <a:rPr lang="en-US" dirty="0" err="1" smtClean="0"/>
              <a:t>Metafunction</a:t>
            </a:r>
            <a:r>
              <a:rPr lang="en-US" dirty="0" smtClean="0"/>
              <a:t> and isolates 6 Processes</a:t>
            </a:r>
            <a:r>
              <a:rPr lang="en-US" dirty="0"/>
              <a:t> </a:t>
            </a:r>
            <a:r>
              <a:rPr lang="en-US" dirty="0" smtClean="0"/>
              <a:t>in the English Transitivity System as follows:</a:t>
            </a:r>
          </a:p>
          <a:p>
            <a:r>
              <a:rPr lang="en-US" dirty="0" smtClean="0"/>
              <a:t>Material Process- the </a:t>
            </a:r>
            <a:r>
              <a:rPr lang="en-US" dirty="0"/>
              <a:t>physical action of doing and happening. </a:t>
            </a:r>
          </a:p>
          <a:p>
            <a:r>
              <a:rPr lang="en-US" dirty="0" smtClean="0"/>
              <a:t>Mental Process- construing </a:t>
            </a:r>
            <a:r>
              <a:rPr lang="en-US" dirty="0"/>
              <a:t>the speaker’s inner mind of imagination and </a:t>
            </a:r>
            <a:r>
              <a:rPr lang="en-US" dirty="0" smtClean="0"/>
              <a:t>consciousness. </a:t>
            </a:r>
          </a:p>
        </p:txBody>
      </p:sp>
    </p:spTree>
    <p:extLst>
      <p:ext uri="{BB962C8B-B14F-4D97-AF65-F5344CB8AC3E}">
        <p14:creationId xmlns:p14="http://schemas.microsoft.com/office/powerpoint/2010/main" val="1130456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IDEATIONAL METAFUNCTION CONTD</a:t>
            </a:r>
            <a:endParaRPr lang="en-US" dirty="0"/>
          </a:p>
        </p:txBody>
      </p:sp>
      <p:sp>
        <p:nvSpPr>
          <p:cNvPr id="3" name="Content Placeholder 2"/>
          <p:cNvSpPr>
            <a:spLocks noGrp="1"/>
          </p:cNvSpPr>
          <p:nvPr>
            <p:ph idx="1"/>
          </p:nvPr>
        </p:nvSpPr>
        <p:spPr/>
        <p:txBody>
          <a:bodyPr/>
          <a:lstStyle/>
          <a:p>
            <a:r>
              <a:rPr lang="en-US" dirty="0"/>
              <a:t>Relational Process- being and having.</a:t>
            </a:r>
          </a:p>
          <a:p>
            <a:r>
              <a:rPr lang="en-US" dirty="0"/>
              <a:t>Behavioral Process - human psychological content</a:t>
            </a:r>
          </a:p>
          <a:p>
            <a:r>
              <a:rPr lang="en-US" dirty="0"/>
              <a:t>Verbal - verbal communicative constructs and reported speeches</a:t>
            </a:r>
          </a:p>
          <a:p>
            <a:r>
              <a:rPr lang="en-US" dirty="0"/>
              <a:t>Existential Process- expresses existence of an entity, there is. </a:t>
            </a:r>
          </a:p>
          <a:p>
            <a:endParaRPr lang="en-US" dirty="0"/>
          </a:p>
        </p:txBody>
      </p:sp>
    </p:spTree>
    <p:extLst>
      <p:ext uri="{BB962C8B-B14F-4D97-AF65-F5344CB8AC3E}">
        <p14:creationId xmlns:p14="http://schemas.microsoft.com/office/powerpoint/2010/main" val="24594722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a:t>METHOD OF ANALYSIS</a:t>
            </a:r>
          </a:p>
        </p:txBody>
      </p:sp>
      <p:sp>
        <p:nvSpPr>
          <p:cNvPr id="3" name="Content Placeholder 2"/>
          <p:cNvSpPr>
            <a:spLocks noGrp="1"/>
          </p:cNvSpPr>
          <p:nvPr>
            <p:ph idx="1"/>
          </p:nvPr>
        </p:nvSpPr>
        <p:spPr/>
        <p:txBody>
          <a:bodyPr>
            <a:normAutofit/>
          </a:bodyPr>
          <a:lstStyle/>
          <a:p>
            <a:pPr marL="0" lvl="0" indent="0">
              <a:buNone/>
            </a:pPr>
            <a:r>
              <a:rPr lang="en-US" dirty="0" smtClean="0"/>
              <a:t>1. The </a:t>
            </a:r>
            <a:r>
              <a:rPr lang="en-US" dirty="0"/>
              <a:t>Data – J.F. </a:t>
            </a:r>
            <a:r>
              <a:rPr lang="en-US" dirty="0" err="1"/>
              <a:t>Odunjo’s</a:t>
            </a:r>
            <a:r>
              <a:rPr lang="en-US" dirty="0"/>
              <a:t> ‘</a:t>
            </a:r>
            <a:r>
              <a:rPr lang="en-US" dirty="0" err="1"/>
              <a:t>Ise</a:t>
            </a:r>
            <a:r>
              <a:rPr lang="en-US" dirty="0"/>
              <a:t> </a:t>
            </a:r>
            <a:r>
              <a:rPr lang="en-US" dirty="0" err="1" smtClean="0"/>
              <a:t>L’ogun</a:t>
            </a:r>
            <a:r>
              <a:rPr lang="en-US" dirty="0" smtClean="0"/>
              <a:t> </a:t>
            </a:r>
            <a:r>
              <a:rPr lang="en-US" dirty="0" err="1"/>
              <a:t>Ise</a:t>
            </a:r>
            <a:r>
              <a:rPr lang="en-US" dirty="0"/>
              <a:t>’ (‘Work is the </a:t>
            </a:r>
            <a:r>
              <a:rPr lang="en-US" dirty="0" smtClean="0"/>
              <a:t>Antidote for </a:t>
            </a:r>
            <a:r>
              <a:rPr lang="en-US" dirty="0"/>
              <a:t>Poverty’)</a:t>
            </a:r>
          </a:p>
          <a:p>
            <a:pPr marL="0" lvl="0" indent="0">
              <a:buNone/>
            </a:pPr>
            <a:r>
              <a:rPr lang="en-US" dirty="0" smtClean="0"/>
              <a:t>2. Source </a:t>
            </a:r>
            <a:r>
              <a:rPr lang="en-US" dirty="0"/>
              <a:t>of </a:t>
            </a:r>
            <a:r>
              <a:rPr lang="en-US" dirty="0" smtClean="0"/>
              <a:t>Data – Originally published in Yoruba Readers</a:t>
            </a:r>
            <a:endParaRPr lang="en-US" dirty="0"/>
          </a:p>
          <a:p>
            <a:pPr marL="0" lvl="0" indent="0">
              <a:buNone/>
            </a:pPr>
            <a:r>
              <a:rPr lang="en-US" dirty="0" smtClean="0"/>
              <a:t>3. Method </a:t>
            </a:r>
            <a:r>
              <a:rPr lang="en-US" dirty="0"/>
              <a:t>of Analysis </a:t>
            </a:r>
            <a:r>
              <a:rPr lang="en-US" dirty="0" smtClean="0"/>
              <a:t>– application of ideational features in </a:t>
            </a:r>
            <a:r>
              <a:rPr lang="en-US" dirty="0"/>
              <a:t>order to arrive at the intended </a:t>
            </a:r>
            <a:r>
              <a:rPr lang="en-US" dirty="0" smtClean="0"/>
              <a:t>meaning of the text. </a:t>
            </a:r>
            <a:r>
              <a:rPr lang="en-US" dirty="0"/>
              <a:t>The first is </a:t>
            </a:r>
            <a:r>
              <a:rPr lang="en-US" dirty="0" smtClean="0"/>
              <a:t>clause-by-clause structural </a:t>
            </a:r>
            <a:r>
              <a:rPr lang="en-US" dirty="0"/>
              <a:t>segmentation, signifying grammatical structures and the domains of focus of the </a:t>
            </a:r>
            <a:r>
              <a:rPr lang="en-US" dirty="0" smtClean="0"/>
              <a:t>poem. </a:t>
            </a:r>
            <a:r>
              <a:rPr lang="en-US" dirty="0"/>
              <a:t>The second relates the text in a systemic shape in order to reveal the transitivity components of the textual system. </a:t>
            </a:r>
          </a:p>
          <a:p>
            <a:pPr marL="0" indent="0">
              <a:buNone/>
            </a:pPr>
            <a:endParaRPr lang="en-US" dirty="0"/>
          </a:p>
        </p:txBody>
      </p:sp>
    </p:spTree>
    <p:extLst>
      <p:ext uri="{BB962C8B-B14F-4D97-AF65-F5344CB8AC3E}">
        <p14:creationId xmlns:p14="http://schemas.microsoft.com/office/powerpoint/2010/main" val="490923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PRESENTATION OF DATA – THE POEM ‘ISE L’OGUN ISE’ </a:t>
            </a:r>
            <a:r>
              <a:rPr lang="en-US" b="1" dirty="0" smtClean="0">
                <a:solidFill>
                  <a:schemeClr val="accent5"/>
                </a:solidFill>
              </a:rPr>
              <a:t>[WORK IS THE ANTIDOTE OF POVERTY] </a:t>
            </a:r>
            <a:endParaRPr lang="en-US" b="1" dirty="0">
              <a:solidFill>
                <a:schemeClr val="accent5"/>
              </a:solidFill>
            </a:endParaRPr>
          </a:p>
        </p:txBody>
      </p:sp>
      <p:sp>
        <p:nvSpPr>
          <p:cNvPr id="3" name="Content Placeholder 2"/>
          <p:cNvSpPr>
            <a:spLocks noGrp="1"/>
          </p:cNvSpPr>
          <p:nvPr>
            <p:ph idx="1"/>
          </p:nvPr>
        </p:nvSpPr>
        <p:spPr/>
        <p:txBody>
          <a:bodyPr>
            <a:normAutofit/>
          </a:bodyPr>
          <a:lstStyle/>
          <a:p>
            <a:pPr marL="0" indent="0">
              <a:buNone/>
            </a:pPr>
            <a:r>
              <a:rPr lang="en-US" sz="3200" b="1" dirty="0" smtClean="0"/>
              <a:t>1. </a:t>
            </a:r>
            <a:r>
              <a:rPr lang="en-US" sz="3200" dirty="0" err="1" smtClean="0"/>
              <a:t>Ise</a:t>
            </a:r>
            <a:r>
              <a:rPr lang="en-US" sz="3200" dirty="0" smtClean="0"/>
              <a:t> </a:t>
            </a:r>
            <a:r>
              <a:rPr lang="en-US" sz="3200" dirty="0" err="1"/>
              <a:t>l</a:t>
            </a:r>
            <a:r>
              <a:rPr lang="en-US" sz="3200" dirty="0" err="1" smtClean="0"/>
              <a:t>’ogun</a:t>
            </a:r>
            <a:r>
              <a:rPr lang="en-US" sz="3200" dirty="0" smtClean="0"/>
              <a:t> </a:t>
            </a:r>
            <a:r>
              <a:rPr lang="en-US" sz="3200" dirty="0" err="1"/>
              <a:t>ise</a:t>
            </a:r>
            <a:r>
              <a:rPr lang="en-US" sz="3200" dirty="0"/>
              <a:t> </a:t>
            </a:r>
            <a:r>
              <a:rPr lang="en-US" sz="3200" dirty="0">
                <a:solidFill>
                  <a:schemeClr val="accent5"/>
                </a:solidFill>
              </a:rPr>
              <a:t>[Work is the antidote for poverty]</a:t>
            </a:r>
            <a:r>
              <a:rPr lang="en-US" sz="3200" dirty="0"/>
              <a:t/>
            </a:r>
            <a:br>
              <a:rPr lang="en-US" sz="3200" dirty="0"/>
            </a:br>
            <a:r>
              <a:rPr lang="en-US" sz="3200" b="1" dirty="0" smtClean="0"/>
              <a:t>2. </a:t>
            </a:r>
            <a:r>
              <a:rPr lang="en-US" sz="3200" dirty="0" smtClean="0"/>
              <a:t>Mura </a:t>
            </a:r>
            <a:r>
              <a:rPr lang="en-US" sz="3200" dirty="0" err="1"/>
              <a:t>si</a:t>
            </a:r>
            <a:r>
              <a:rPr lang="en-US" sz="3200" dirty="0"/>
              <a:t> </a:t>
            </a:r>
            <a:r>
              <a:rPr lang="en-US" sz="3200" dirty="0" err="1" smtClean="0"/>
              <a:t>ise</a:t>
            </a:r>
            <a:r>
              <a:rPr lang="en-US" sz="3200" dirty="0" smtClean="0"/>
              <a:t>, </a:t>
            </a:r>
            <a:r>
              <a:rPr lang="en-US" sz="3200" dirty="0"/>
              <a:t>ore mi </a:t>
            </a:r>
            <a:r>
              <a:rPr lang="en-US" sz="3200" dirty="0">
                <a:solidFill>
                  <a:schemeClr val="accent5"/>
                </a:solidFill>
              </a:rPr>
              <a:t>[Work </a:t>
            </a:r>
            <a:r>
              <a:rPr lang="en-US" sz="3200" dirty="0" smtClean="0">
                <a:solidFill>
                  <a:schemeClr val="accent5"/>
                </a:solidFill>
              </a:rPr>
              <a:t>hard, </a:t>
            </a:r>
            <a:r>
              <a:rPr lang="en-US" sz="3200" dirty="0">
                <a:solidFill>
                  <a:schemeClr val="accent5"/>
                </a:solidFill>
              </a:rPr>
              <a:t>my friend]</a:t>
            </a:r>
            <a:r>
              <a:rPr lang="en-US" sz="3200" dirty="0"/>
              <a:t/>
            </a:r>
            <a:br>
              <a:rPr lang="en-US" sz="3200" dirty="0"/>
            </a:br>
            <a:r>
              <a:rPr lang="en-US" sz="3200" b="1" dirty="0" smtClean="0"/>
              <a:t>3. </a:t>
            </a:r>
            <a:r>
              <a:rPr lang="en-US" sz="3200" dirty="0" err="1" smtClean="0"/>
              <a:t>Ise</a:t>
            </a:r>
            <a:r>
              <a:rPr lang="en-US" sz="3200" dirty="0" smtClean="0"/>
              <a:t> </a:t>
            </a:r>
            <a:r>
              <a:rPr lang="en-US" sz="3200" dirty="0"/>
              <a:t>la fi </a:t>
            </a:r>
            <a:r>
              <a:rPr lang="en-US" sz="3200" dirty="0" err="1" smtClean="0"/>
              <a:t>nd’eni</a:t>
            </a:r>
            <a:r>
              <a:rPr lang="en-US" sz="3200" dirty="0" smtClean="0"/>
              <a:t> </a:t>
            </a:r>
            <a:r>
              <a:rPr lang="en-US" sz="3200" dirty="0" err="1"/>
              <a:t>giga</a:t>
            </a:r>
            <a:r>
              <a:rPr lang="en-US" sz="3200" dirty="0"/>
              <a:t> </a:t>
            </a:r>
            <a:r>
              <a:rPr lang="en-US" sz="3200" dirty="0">
                <a:solidFill>
                  <a:schemeClr val="accent5"/>
                </a:solidFill>
              </a:rPr>
              <a:t>[</a:t>
            </a:r>
            <a:r>
              <a:rPr lang="en-US" sz="3200" dirty="0" err="1" smtClean="0">
                <a:solidFill>
                  <a:schemeClr val="accent5"/>
                </a:solidFill>
              </a:rPr>
              <a:t>Hardwork</a:t>
            </a:r>
            <a:r>
              <a:rPr lang="en-US" sz="3200" dirty="0" smtClean="0">
                <a:solidFill>
                  <a:schemeClr val="accent5"/>
                </a:solidFill>
              </a:rPr>
              <a:t> results in greatness]</a:t>
            </a:r>
            <a:r>
              <a:rPr lang="en-US" sz="3200" dirty="0"/>
              <a:t/>
            </a:r>
            <a:br>
              <a:rPr lang="en-US" sz="3200" dirty="0"/>
            </a:br>
            <a:r>
              <a:rPr lang="en-US" sz="3200" b="1" dirty="0" smtClean="0"/>
              <a:t>4. </a:t>
            </a:r>
            <a:r>
              <a:rPr lang="en-US" sz="3200" dirty="0" smtClean="0"/>
              <a:t>Bi </a:t>
            </a:r>
            <a:r>
              <a:rPr lang="en-US" sz="3200" dirty="0"/>
              <a:t>a </a:t>
            </a:r>
            <a:r>
              <a:rPr lang="en-US" sz="3200" dirty="0" err="1"/>
              <a:t>ko</a:t>
            </a:r>
            <a:r>
              <a:rPr lang="en-US" sz="3200" dirty="0"/>
              <a:t> </a:t>
            </a:r>
            <a:r>
              <a:rPr lang="en-US" sz="3200" dirty="0" err="1"/>
              <a:t>ba</a:t>
            </a:r>
            <a:r>
              <a:rPr lang="en-US" sz="3200" dirty="0"/>
              <a:t> </a:t>
            </a:r>
            <a:r>
              <a:rPr lang="en-US" sz="3200" dirty="0" err="1"/>
              <a:t>reni</a:t>
            </a:r>
            <a:r>
              <a:rPr lang="en-US" sz="3200" dirty="0"/>
              <a:t> </a:t>
            </a:r>
            <a:r>
              <a:rPr lang="en-US" sz="3200" dirty="0" err="1"/>
              <a:t>fehin</a:t>
            </a:r>
            <a:r>
              <a:rPr lang="en-US" sz="3200" dirty="0"/>
              <a:t> </a:t>
            </a:r>
            <a:r>
              <a:rPr lang="en-US" sz="3200" dirty="0" err="1"/>
              <a:t>ti</a:t>
            </a:r>
            <a:r>
              <a:rPr lang="en-US" sz="3200" dirty="0"/>
              <a:t> </a:t>
            </a:r>
            <a:r>
              <a:rPr lang="en-US" sz="3200" dirty="0" smtClean="0">
                <a:solidFill>
                  <a:schemeClr val="accent5"/>
                </a:solidFill>
              </a:rPr>
              <a:t>[If there </a:t>
            </a:r>
            <a:r>
              <a:rPr lang="en-US" sz="3200" dirty="0">
                <a:solidFill>
                  <a:schemeClr val="accent5"/>
                </a:solidFill>
              </a:rPr>
              <a:t>is no one to </a:t>
            </a:r>
            <a:r>
              <a:rPr lang="en-US" sz="3200" dirty="0" smtClean="0">
                <a:solidFill>
                  <a:schemeClr val="accent5"/>
                </a:solidFill>
              </a:rPr>
              <a:t>lean </a:t>
            </a:r>
            <a:r>
              <a:rPr lang="en-US" sz="3200" dirty="0">
                <a:solidFill>
                  <a:schemeClr val="accent5"/>
                </a:solidFill>
              </a:rPr>
              <a:t>on]</a:t>
            </a:r>
            <a:r>
              <a:rPr lang="en-US" sz="3200" dirty="0"/>
              <a:t/>
            </a:r>
            <a:br>
              <a:rPr lang="en-US" sz="3200" dirty="0"/>
            </a:br>
            <a:r>
              <a:rPr lang="en-US" sz="3200" b="1" dirty="0" smtClean="0"/>
              <a:t>5. </a:t>
            </a:r>
            <a:r>
              <a:rPr lang="en-US" sz="3200" dirty="0" smtClean="0"/>
              <a:t>Bi </a:t>
            </a:r>
            <a:r>
              <a:rPr lang="en-US" sz="3200" dirty="0"/>
              <a:t>ole la </a:t>
            </a:r>
            <a:r>
              <a:rPr lang="en-US" sz="3200" dirty="0" err="1"/>
              <a:t>ri</a:t>
            </a:r>
            <a:r>
              <a:rPr lang="en-US" sz="3200" dirty="0"/>
              <a:t> </a:t>
            </a:r>
            <a:r>
              <a:rPr lang="en-US" sz="3200" dirty="0">
                <a:solidFill>
                  <a:schemeClr val="accent5"/>
                </a:solidFill>
              </a:rPr>
              <a:t>[</a:t>
            </a:r>
            <a:r>
              <a:rPr lang="en-US" sz="3200" dirty="0" smtClean="0">
                <a:solidFill>
                  <a:schemeClr val="accent5"/>
                </a:solidFill>
              </a:rPr>
              <a:t>It seems as if one is lazy]</a:t>
            </a:r>
          </a:p>
          <a:p>
            <a:pPr marL="0" indent="0">
              <a:buNone/>
            </a:pPr>
            <a:r>
              <a:rPr lang="en-US" sz="3200" b="1" dirty="0" smtClean="0"/>
              <a:t>6. </a:t>
            </a:r>
            <a:r>
              <a:rPr lang="en-US" sz="3200" dirty="0" smtClean="0"/>
              <a:t>Bi </a:t>
            </a:r>
            <a:r>
              <a:rPr lang="en-US" sz="3200" dirty="0"/>
              <a:t>a </a:t>
            </a:r>
            <a:r>
              <a:rPr lang="en-US" sz="3200" dirty="0" err="1"/>
              <a:t>ko</a:t>
            </a:r>
            <a:r>
              <a:rPr lang="en-US" sz="3200" dirty="0"/>
              <a:t> </a:t>
            </a:r>
            <a:r>
              <a:rPr lang="en-US" sz="3200" dirty="0" err="1"/>
              <a:t>ba</a:t>
            </a:r>
            <a:r>
              <a:rPr lang="en-US" sz="3200" dirty="0"/>
              <a:t> </a:t>
            </a:r>
            <a:r>
              <a:rPr lang="en-US" sz="3200" dirty="0" err="1"/>
              <a:t>reni</a:t>
            </a:r>
            <a:r>
              <a:rPr lang="en-US" sz="3200" dirty="0"/>
              <a:t> </a:t>
            </a:r>
            <a:r>
              <a:rPr lang="en-US" sz="3200" dirty="0" err="1" smtClean="0"/>
              <a:t>gbekele</a:t>
            </a:r>
            <a:r>
              <a:rPr lang="en-US" sz="3200" dirty="0"/>
              <a:t> </a:t>
            </a:r>
            <a:r>
              <a:rPr lang="en-US" sz="3200" dirty="0" smtClean="0">
                <a:solidFill>
                  <a:schemeClr val="accent5"/>
                </a:solidFill>
              </a:rPr>
              <a:t>[If there </a:t>
            </a:r>
            <a:r>
              <a:rPr lang="en-US" sz="3200" dirty="0">
                <a:solidFill>
                  <a:schemeClr val="accent5"/>
                </a:solidFill>
              </a:rPr>
              <a:t>is no one to </a:t>
            </a:r>
            <a:r>
              <a:rPr lang="en-US" sz="3200" dirty="0" smtClean="0">
                <a:solidFill>
                  <a:schemeClr val="accent5"/>
                </a:solidFill>
              </a:rPr>
              <a:t>trust]</a:t>
            </a:r>
            <a:r>
              <a:rPr lang="en-US" sz="3200" dirty="0"/>
              <a:t/>
            </a:r>
            <a:br>
              <a:rPr lang="en-US" sz="3200" dirty="0"/>
            </a:br>
            <a:r>
              <a:rPr lang="en-US" sz="3200" b="1" dirty="0" smtClean="0"/>
              <a:t>7. </a:t>
            </a:r>
            <a:r>
              <a:rPr lang="en-US" sz="3200" dirty="0" smtClean="0"/>
              <a:t>A </a:t>
            </a:r>
            <a:r>
              <a:rPr lang="en-US" sz="3200" dirty="0" err="1"/>
              <a:t>te</a:t>
            </a:r>
            <a:r>
              <a:rPr lang="en-US" sz="3200" dirty="0"/>
              <a:t> </a:t>
            </a:r>
            <a:r>
              <a:rPr lang="en-US" sz="3200" dirty="0" err="1"/>
              <a:t>ra</a:t>
            </a:r>
            <a:r>
              <a:rPr lang="en-US" sz="3200" dirty="0"/>
              <a:t> </a:t>
            </a:r>
            <a:r>
              <a:rPr lang="en-US" sz="3200" dirty="0" err="1"/>
              <a:t>mo</a:t>
            </a:r>
            <a:r>
              <a:rPr lang="en-US" sz="3200" dirty="0"/>
              <a:t> </a:t>
            </a:r>
            <a:r>
              <a:rPr lang="en-US" sz="3200" dirty="0" err="1" smtClean="0"/>
              <a:t>ise</a:t>
            </a:r>
            <a:r>
              <a:rPr lang="en-US" sz="3200" dirty="0" smtClean="0"/>
              <a:t> </a:t>
            </a:r>
            <a:r>
              <a:rPr lang="en-US" sz="3200" dirty="0" err="1" smtClean="0"/>
              <a:t>eni</a:t>
            </a:r>
            <a:r>
              <a:rPr lang="en-US" sz="3200" dirty="0"/>
              <a:t> </a:t>
            </a:r>
            <a:r>
              <a:rPr lang="en-US" sz="3200" dirty="0" smtClean="0">
                <a:solidFill>
                  <a:schemeClr val="accent5"/>
                </a:solidFill>
              </a:rPr>
              <a:t>[One concentrates on one’s work</a:t>
            </a:r>
            <a:r>
              <a:rPr lang="en-US" sz="3200" dirty="0">
                <a:solidFill>
                  <a:schemeClr val="accent5"/>
                </a:solidFill>
              </a:rPr>
              <a:t>]</a:t>
            </a:r>
            <a:r>
              <a:rPr lang="en-US" sz="3200" dirty="0"/>
              <a:t/>
            </a:r>
            <a:br>
              <a:rPr lang="en-US" sz="3200" dirty="0"/>
            </a:br>
            <a:r>
              <a:rPr lang="en-US" sz="3200" b="1" dirty="0" smtClean="0"/>
              <a:t>8. </a:t>
            </a:r>
            <a:r>
              <a:rPr lang="en-US" sz="3200" dirty="0" err="1" smtClean="0"/>
              <a:t>Iya</a:t>
            </a:r>
            <a:r>
              <a:rPr lang="en-US" sz="3200" dirty="0" smtClean="0"/>
              <a:t> </a:t>
            </a:r>
            <a:r>
              <a:rPr lang="en-US" sz="3200" dirty="0"/>
              <a:t>re le </a:t>
            </a:r>
            <a:r>
              <a:rPr lang="en-US" sz="3200" dirty="0" err="1"/>
              <a:t>lowo</a:t>
            </a:r>
            <a:r>
              <a:rPr lang="en-US" sz="3200" dirty="0"/>
              <a:t> </a:t>
            </a:r>
            <a:r>
              <a:rPr lang="en-US" sz="3200" dirty="0" err="1" smtClean="0"/>
              <a:t>lowo</a:t>
            </a:r>
            <a:r>
              <a:rPr lang="en-US" sz="3200" dirty="0" smtClean="0"/>
              <a:t> </a:t>
            </a:r>
            <a:r>
              <a:rPr lang="en-US" sz="3200" dirty="0" smtClean="0">
                <a:solidFill>
                  <a:schemeClr val="accent5"/>
                </a:solidFill>
              </a:rPr>
              <a:t>[Your </a:t>
            </a:r>
            <a:r>
              <a:rPr lang="en-US" sz="3200" dirty="0">
                <a:solidFill>
                  <a:schemeClr val="accent5"/>
                </a:solidFill>
              </a:rPr>
              <a:t>mother might be rich]</a:t>
            </a:r>
            <a:endParaRPr lang="en-US" sz="3200" dirty="0" smtClean="0">
              <a:solidFill>
                <a:schemeClr val="accent5"/>
              </a:solidFill>
            </a:endParaRPr>
          </a:p>
        </p:txBody>
      </p:sp>
    </p:spTree>
    <p:extLst>
      <p:ext uri="{BB962C8B-B14F-4D97-AF65-F5344CB8AC3E}">
        <p14:creationId xmlns:p14="http://schemas.microsoft.com/office/powerpoint/2010/main" val="2851718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PRESENTATION OF DATA CONTD</a:t>
            </a:r>
            <a:endParaRPr lang="en-US" b="1" dirty="0"/>
          </a:p>
        </p:txBody>
      </p:sp>
      <p:sp>
        <p:nvSpPr>
          <p:cNvPr id="3" name="Content Placeholder 2"/>
          <p:cNvSpPr>
            <a:spLocks noGrp="1"/>
          </p:cNvSpPr>
          <p:nvPr>
            <p:ph idx="1"/>
          </p:nvPr>
        </p:nvSpPr>
        <p:spPr/>
        <p:txBody>
          <a:bodyPr>
            <a:normAutofit/>
          </a:bodyPr>
          <a:lstStyle/>
          <a:p>
            <a:pPr marL="0" indent="0" fontAlgn="base">
              <a:buNone/>
            </a:pPr>
            <a:r>
              <a:rPr lang="en-US" sz="3200" b="1" dirty="0" smtClean="0"/>
              <a:t>9. </a:t>
            </a:r>
            <a:r>
              <a:rPr lang="en-US" sz="3200" dirty="0" smtClean="0"/>
              <a:t>Baba </a:t>
            </a:r>
            <a:r>
              <a:rPr lang="en-US" sz="3200" dirty="0"/>
              <a:t>re </a:t>
            </a:r>
            <a:r>
              <a:rPr lang="en-US" sz="3200" dirty="0" err="1" smtClean="0"/>
              <a:t>si</a:t>
            </a:r>
            <a:r>
              <a:rPr lang="en-US" sz="3200" dirty="0" smtClean="0"/>
              <a:t> le </a:t>
            </a:r>
            <a:r>
              <a:rPr lang="en-US" sz="3200" dirty="0" err="1"/>
              <a:t>lesin</a:t>
            </a:r>
            <a:r>
              <a:rPr lang="en-US" sz="3200" dirty="0"/>
              <a:t> </a:t>
            </a:r>
            <a:r>
              <a:rPr lang="en-US" sz="3200" dirty="0" err="1" smtClean="0"/>
              <a:t>le’kan</a:t>
            </a:r>
            <a:r>
              <a:rPr lang="en-US" sz="3200" dirty="0" smtClean="0"/>
              <a:t> </a:t>
            </a:r>
            <a:r>
              <a:rPr lang="en-US" sz="3200" dirty="0">
                <a:solidFill>
                  <a:schemeClr val="accent5"/>
                </a:solidFill>
              </a:rPr>
              <a:t>[Your father might </a:t>
            </a:r>
            <a:r>
              <a:rPr lang="en-US" sz="3200" dirty="0" smtClean="0">
                <a:solidFill>
                  <a:schemeClr val="accent5"/>
                </a:solidFill>
              </a:rPr>
              <a:t>have a horse in the horse’s stand]</a:t>
            </a:r>
            <a:r>
              <a:rPr lang="en-US" sz="3200" dirty="0"/>
              <a:t/>
            </a:r>
            <a:br>
              <a:rPr lang="en-US" sz="3200" dirty="0"/>
            </a:br>
            <a:r>
              <a:rPr lang="en-US" sz="3200" b="1" dirty="0" smtClean="0"/>
              <a:t>10. </a:t>
            </a:r>
            <a:r>
              <a:rPr lang="en-US" sz="3200" dirty="0" err="1" smtClean="0"/>
              <a:t>Ti</a:t>
            </a:r>
            <a:r>
              <a:rPr lang="en-US" sz="3200" dirty="0" smtClean="0"/>
              <a:t> </a:t>
            </a:r>
            <a:r>
              <a:rPr lang="en-US" sz="3200" dirty="0"/>
              <a:t>o </a:t>
            </a:r>
            <a:r>
              <a:rPr lang="en-US" sz="3200" dirty="0" err="1"/>
              <a:t>ba</a:t>
            </a:r>
            <a:r>
              <a:rPr lang="en-US" sz="3200" dirty="0"/>
              <a:t> </a:t>
            </a:r>
            <a:r>
              <a:rPr lang="en-US" sz="3200" dirty="0" err="1" smtClean="0"/>
              <a:t>gboju</a:t>
            </a:r>
            <a:r>
              <a:rPr lang="en-US" sz="3200" dirty="0" smtClean="0"/>
              <a:t> le </a:t>
            </a:r>
            <a:r>
              <a:rPr lang="en-US" sz="3200" dirty="0"/>
              <a:t>won </a:t>
            </a:r>
            <a:r>
              <a:rPr lang="en-US" sz="3200" dirty="0">
                <a:solidFill>
                  <a:schemeClr val="accent5"/>
                </a:solidFill>
              </a:rPr>
              <a:t>[If you </a:t>
            </a:r>
            <a:r>
              <a:rPr lang="en-US" sz="3200" dirty="0" smtClean="0">
                <a:solidFill>
                  <a:schemeClr val="accent5"/>
                </a:solidFill>
              </a:rPr>
              <a:t>depend on </a:t>
            </a:r>
            <a:r>
              <a:rPr lang="en-US" sz="3200" dirty="0">
                <a:solidFill>
                  <a:schemeClr val="accent5"/>
                </a:solidFill>
              </a:rPr>
              <a:t>them]</a:t>
            </a:r>
            <a:r>
              <a:rPr lang="en-US" sz="3200" dirty="0"/>
              <a:t/>
            </a:r>
            <a:br>
              <a:rPr lang="en-US" sz="3200" dirty="0"/>
            </a:br>
            <a:r>
              <a:rPr lang="en-US" sz="3200" b="1" dirty="0" smtClean="0"/>
              <a:t>11. </a:t>
            </a:r>
            <a:r>
              <a:rPr lang="en-US" sz="3200" dirty="0" smtClean="0"/>
              <a:t>O </a:t>
            </a:r>
            <a:r>
              <a:rPr lang="en-US" sz="3200" dirty="0" err="1"/>
              <a:t>te</a:t>
            </a:r>
            <a:r>
              <a:rPr lang="en-US" sz="3200" dirty="0"/>
              <a:t> tan </a:t>
            </a:r>
            <a:r>
              <a:rPr lang="en-US" sz="3200" dirty="0" err="1"/>
              <a:t>ni</a:t>
            </a:r>
            <a:r>
              <a:rPr lang="en-US" sz="3200" dirty="0"/>
              <a:t> </a:t>
            </a:r>
            <a:r>
              <a:rPr lang="en-US" sz="3200" dirty="0" err="1"/>
              <a:t>mo</a:t>
            </a:r>
            <a:r>
              <a:rPr lang="en-US" sz="3200" dirty="0"/>
              <a:t> so fun o </a:t>
            </a:r>
            <a:r>
              <a:rPr lang="en-US" sz="3200" dirty="0" smtClean="0">
                <a:solidFill>
                  <a:schemeClr val="accent5"/>
                </a:solidFill>
              </a:rPr>
              <a:t>[Your embarrassment is certain, I tell you]</a:t>
            </a:r>
            <a:r>
              <a:rPr lang="en-US" sz="3200" dirty="0">
                <a:solidFill>
                  <a:schemeClr val="accent5"/>
                </a:solidFill>
              </a:rPr>
              <a:t/>
            </a:r>
            <a:br>
              <a:rPr lang="en-US" sz="3200" dirty="0">
                <a:solidFill>
                  <a:schemeClr val="accent5"/>
                </a:solidFill>
              </a:rPr>
            </a:br>
            <a:r>
              <a:rPr lang="en-US" sz="3200" b="1" dirty="0" smtClean="0"/>
              <a:t>12. </a:t>
            </a:r>
            <a:r>
              <a:rPr lang="en-US" sz="3200" dirty="0" err="1" smtClean="0"/>
              <a:t>Apa</a:t>
            </a:r>
            <a:r>
              <a:rPr lang="en-US" sz="3200" dirty="0" smtClean="0"/>
              <a:t> </a:t>
            </a:r>
            <a:r>
              <a:rPr lang="en-US" sz="3200" dirty="0" err="1" smtClean="0"/>
              <a:t>lara</a:t>
            </a:r>
            <a:r>
              <a:rPr lang="en-US" sz="3200" dirty="0" smtClean="0"/>
              <a:t> [</a:t>
            </a:r>
            <a:r>
              <a:rPr lang="en-US" sz="3200" dirty="0">
                <a:solidFill>
                  <a:schemeClr val="accent5"/>
                </a:solidFill>
              </a:rPr>
              <a:t>One’s arm is one’s sure </a:t>
            </a:r>
            <a:r>
              <a:rPr lang="en-US" sz="3200" dirty="0" smtClean="0">
                <a:solidFill>
                  <a:schemeClr val="accent5"/>
                </a:solidFill>
              </a:rPr>
              <a:t>kinsman] </a:t>
            </a:r>
            <a:endParaRPr lang="en-US" sz="3200" dirty="0"/>
          </a:p>
          <a:p>
            <a:pPr marL="0" indent="0" fontAlgn="base">
              <a:buNone/>
            </a:pPr>
            <a:r>
              <a:rPr lang="en-US" sz="3200" b="1" dirty="0" smtClean="0"/>
              <a:t>13.  </a:t>
            </a:r>
            <a:r>
              <a:rPr lang="en-US" sz="3200" dirty="0" err="1"/>
              <a:t>I</a:t>
            </a:r>
            <a:r>
              <a:rPr lang="en-US" sz="3200" dirty="0" err="1" smtClean="0"/>
              <a:t>gunpa</a:t>
            </a:r>
            <a:r>
              <a:rPr lang="en-US" sz="3200" dirty="0" smtClean="0"/>
              <a:t> </a:t>
            </a:r>
            <a:r>
              <a:rPr lang="en-US" sz="3200" dirty="0" err="1" smtClean="0"/>
              <a:t>niyekan</a:t>
            </a:r>
            <a:r>
              <a:rPr lang="en-US" sz="3200" dirty="0" smtClean="0"/>
              <a:t> </a:t>
            </a:r>
            <a:r>
              <a:rPr lang="en-US" sz="3200" dirty="0" smtClean="0">
                <a:solidFill>
                  <a:schemeClr val="accent5"/>
                </a:solidFill>
              </a:rPr>
              <a:t>[one’s shoulder is one’s sure sibling]</a:t>
            </a:r>
            <a:r>
              <a:rPr lang="en-US" sz="3200" dirty="0">
                <a:solidFill>
                  <a:schemeClr val="accent5"/>
                </a:solidFill>
              </a:rPr>
              <a:t/>
            </a:r>
            <a:br>
              <a:rPr lang="en-US" sz="3200" dirty="0">
                <a:solidFill>
                  <a:schemeClr val="accent5"/>
                </a:solidFill>
              </a:rPr>
            </a:br>
            <a:r>
              <a:rPr lang="en-US" sz="3200" b="1" dirty="0" smtClean="0"/>
              <a:t>14. </a:t>
            </a:r>
            <a:r>
              <a:rPr lang="en-US" sz="3200" dirty="0" err="1" smtClean="0"/>
              <a:t>B'aye</a:t>
            </a:r>
            <a:r>
              <a:rPr lang="en-US" sz="3200" dirty="0" smtClean="0"/>
              <a:t> </a:t>
            </a:r>
            <a:r>
              <a:rPr lang="en-US" sz="3200" dirty="0" err="1"/>
              <a:t>ba</a:t>
            </a:r>
            <a:r>
              <a:rPr lang="en-US" sz="3200" dirty="0"/>
              <a:t> </a:t>
            </a:r>
            <a:r>
              <a:rPr lang="en-US" sz="3200" dirty="0" err="1"/>
              <a:t>fe</a:t>
            </a:r>
            <a:r>
              <a:rPr lang="en-US" sz="3200" dirty="0"/>
              <a:t> o </a:t>
            </a:r>
            <a:r>
              <a:rPr lang="en-US" sz="3200" dirty="0" err="1"/>
              <a:t>loni</a:t>
            </a:r>
            <a:r>
              <a:rPr lang="en-US" sz="3200" dirty="0"/>
              <a:t> </a:t>
            </a:r>
            <a:r>
              <a:rPr lang="en-US" sz="3200" dirty="0">
                <a:solidFill>
                  <a:schemeClr val="accent1">
                    <a:lumMod val="75000"/>
                  </a:schemeClr>
                </a:solidFill>
              </a:rPr>
              <a:t>[If </a:t>
            </a:r>
            <a:r>
              <a:rPr lang="en-US" sz="3200" dirty="0" smtClean="0">
                <a:solidFill>
                  <a:schemeClr val="accent1">
                    <a:lumMod val="75000"/>
                  </a:schemeClr>
                </a:solidFill>
              </a:rPr>
              <a:t>the </a:t>
            </a:r>
            <a:r>
              <a:rPr lang="en-US" sz="3200" dirty="0">
                <a:solidFill>
                  <a:schemeClr val="accent1">
                    <a:lumMod val="75000"/>
                  </a:schemeClr>
                </a:solidFill>
              </a:rPr>
              <a:t>world </a:t>
            </a:r>
            <a:r>
              <a:rPr lang="en-US" sz="3200" dirty="0" smtClean="0">
                <a:solidFill>
                  <a:schemeClr val="accent1">
                    <a:lumMod val="75000"/>
                  </a:schemeClr>
                </a:solidFill>
              </a:rPr>
              <a:t>loves you today</a:t>
            </a:r>
            <a:r>
              <a:rPr lang="en-US" sz="3200" dirty="0">
                <a:solidFill>
                  <a:schemeClr val="accent1">
                    <a:lumMod val="75000"/>
                  </a:schemeClr>
                </a:solidFill>
              </a:rPr>
              <a:t>]</a:t>
            </a:r>
            <a:r>
              <a:rPr lang="en-US" dirty="0">
                <a:solidFill>
                  <a:schemeClr val="accent1">
                    <a:lumMod val="75000"/>
                  </a:schemeClr>
                </a:solidFill>
              </a:rPr>
              <a:t/>
            </a:r>
            <a:br>
              <a:rPr lang="en-US" dirty="0">
                <a:solidFill>
                  <a:schemeClr val="accent1">
                    <a:lumMod val="75000"/>
                  </a:schemeClr>
                </a:solidFill>
              </a:rPr>
            </a:br>
            <a:endParaRPr lang="en-US" dirty="0">
              <a:solidFill>
                <a:schemeClr val="accent1">
                  <a:lumMod val="75000"/>
                </a:schemeClr>
              </a:solidFill>
            </a:endParaRPr>
          </a:p>
        </p:txBody>
      </p:sp>
    </p:spTree>
    <p:extLst>
      <p:ext uri="{BB962C8B-B14F-4D97-AF65-F5344CB8AC3E}">
        <p14:creationId xmlns:p14="http://schemas.microsoft.com/office/powerpoint/2010/main" val="23719950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PRESENTATION OF DATA CONTD</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sz="3200" b="1" dirty="0" smtClean="0"/>
              <a:t>15. </a:t>
            </a:r>
            <a:r>
              <a:rPr lang="en-US" sz="3200" dirty="0" err="1" smtClean="0"/>
              <a:t>Ti</a:t>
            </a:r>
            <a:r>
              <a:rPr lang="en-US" sz="3200" dirty="0" smtClean="0"/>
              <a:t> </a:t>
            </a:r>
            <a:r>
              <a:rPr lang="en-US" sz="3200" dirty="0"/>
              <a:t>o </a:t>
            </a:r>
            <a:r>
              <a:rPr lang="en-US" sz="3200" dirty="0" err="1"/>
              <a:t>ba</a:t>
            </a:r>
            <a:r>
              <a:rPr lang="en-US" sz="3200" dirty="0"/>
              <a:t> </a:t>
            </a:r>
            <a:r>
              <a:rPr lang="en-US" sz="3200" dirty="0" err="1"/>
              <a:t>lowo</a:t>
            </a:r>
            <a:r>
              <a:rPr lang="en-US" sz="3200" dirty="0"/>
              <a:t> </a:t>
            </a:r>
            <a:r>
              <a:rPr lang="en-US" sz="3200" dirty="0" err="1" smtClean="0"/>
              <a:t>lowo</a:t>
            </a:r>
            <a:r>
              <a:rPr lang="en-US" sz="3200" dirty="0" smtClean="0"/>
              <a:t> </a:t>
            </a:r>
            <a:r>
              <a:rPr lang="en-US" sz="3200" dirty="0" smtClean="0">
                <a:solidFill>
                  <a:schemeClr val="accent5"/>
                </a:solidFill>
              </a:rPr>
              <a:t>[</a:t>
            </a:r>
            <a:r>
              <a:rPr lang="en-US" sz="3200" dirty="0">
                <a:solidFill>
                  <a:schemeClr val="accent5"/>
                </a:solidFill>
              </a:rPr>
              <a:t>If you are rich</a:t>
            </a:r>
            <a:r>
              <a:rPr lang="en-US" sz="3200" dirty="0" smtClean="0">
                <a:solidFill>
                  <a:schemeClr val="accent5"/>
                </a:solidFill>
              </a:rPr>
              <a:t>]</a:t>
            </a:r>
            <a:endParaRPr lang="en-US" sz="3200" dirty="0" smtClean="0"/>
          </a:p>
          <a:p>
            <a:pPr marL="0" indent="0">
              <a:buNone/>
            </a:pPr>
            <a:r>
              <a:rPr lang="en-US" sz="3200" b="1" dirty="0" smtClean="0"/>
              <a:t>16. </a:t>
            </a:r>
            <a:r>
              <a:rPr lang="en-US" sz="3200" dirty="0"/>
              <a:t>W</a:t>
            </a:r>
            <a:r>
              <a:rPr lang="en-US" sz="3200" dirty="0" smtClean="0"/>
              <a:t>on </a:t>
            </a:r>
            <a:r>
              <a:rPr lang="en-US" sz="3200" dirty="0"/>
              <a:t>a </a:t>
            </a:r>
            <a:r>
              <a:rPr lang="en-US" sz="3200" dirty="0" err="1"/>
              <a:t>tun</a:t>
            </a:r>
            <a:r>
              <a:rPr lang="en-US" sz="3200" dirty="0"/>
              <a:t> </a:t>
            </a:r>
            <a:r>
              <a:rPr lang="en-US" sz="3200" dirty="0" err="1"/>
              <a:t>fe</a:t>
            </a:r>
            <a:r>
              <a:rPr lang="en-US" sz="3200" dirty="0"/>
              <a:t> o </a:t>
            </a:r>
            <a:r>
              <a:rPr lang="en-US" sz="3200" dirty="0" err="1"/>
              <a:t>lola</a:t>
            </a:r>
            <a:r>
              <a:rPr lang="en-US" sz="3200" dirty="0"/>
              <a:t> </a:t>
            </a:r>
            <a:r>
              <a:rPr lang="en-US" sz="3200" dirty="0" smtClean="0">
                <a:solidFill>
                  <a:schemeClr val="accent5"/>
                </a:solidFill>
              </a:rPr>
              <a:t>[they will as well love you tomorrow]</a:t>
            </a:r>
            <a:r>
              <a:rPr lang="en-US" sz="3200" dirty="0">
                <a:solidFill>
                  <a:schemeClr val="accent5"/>
                </a:solidFill>
              </a:rPr>
              <a:t/>
            </a:r>
            <a:br>
              <a:rPr lang="en-US" sz="3200" dirty="0">
                <a:solidFill>
                  <a:schemeClr val="accent5"/>
                </a:solidFill>
              </a:rPr>
            </a:br>
            <a:r>
              <a:rPr lang="en-US" sz="3200" b="1" dirty="0" smtClean="0"/>
              <a:t>17. </a:t>
            </a:r>
            <a:r>
              <a:rPr lang="en-US" sz="3200" dirty="0" smtClean="0"/>
              <a:t>Abi </a:t>
            </a:r>
            <a:r>
              <a:rPr lang="en-US" sz="3200" dirty="0" err="1"/>
              <a:t>ko</a:t>
            </a:r>
            <a:r>
              <a:rPr lang="en-US" sz="3200" dirty="0"/>
              <a:t> </a:t>
            </a:r>
            <a:r>
              <a:rPr lang="en-US" sz="3200" dirty="0" err="1"/>
              <a:t>wa</a:t>
            </a:r>
            <a:r>
              <a:rPr lang="en-US" sz="3200" dirty="0"/>
              <a:t> </a:t>
            </a:r>
            <a:r>
              <a:rPr lang="en-US" sz="3200" dirty="0" err="1"/>
              <a:t>nipo</a:t>
            </a:r>
            <a:r>
              <a:rPr lang="en-US" sz="3200" dirty="0"/>
              <a:t> </a:t>
            </a:r>
            <a:r>
              <a:rPr lang="en-US" sz="3200" dirty="0" err="1"/>
              <a:t>atata</a:t>
            </a:r>
            <a:r>
              <a:rPr lang="en-US" sz="3200" dirty="0"/>
              <a:t> </a:t>
            </a:r>
            <a:r>
              <a:rPr lang="en-US" sz="3200" dirty="0" smtClean="0">
                <a:solidFill>
                  <a:schemeClr val="accent5"/>
                </a:solidFill>
              </a:rPr>
              <a:t>[</a:t>
            </a:r>
            <a:r>
              <a:rPr lang="en-US" sz="3200" dirty="0" err="1" smtClean="0">
                <a:solidFill>
                  <a:schemeClr val="accent5"/>
                </a:solidFill>
              </a:rPr>
              <a:t>Moreso</a:t>
            </a:r>
            <a:r>
              <a:rPr lang="en-US" sz="3200" dirty="0" smtClean="0">
                <a:solidFill>
                  <a:schemeClr val="accent5"/>
                </a:solidFill>
              </a:rPr>
              <a:t>, if </a:t>
            </a:r>
            <a:r>
              <a:rPr lang="en-US" sz="3200" dirty="0">
                <a:solidFill>
                  <a:schemeClr val="accent5"/>
                </a:solidFill>
              </a:rPr>
              <a:t>you </a:t>
            </a:r>
            <a:r>
              <a:rPr lang="en-US" sz="3200" dirty="0" smtClean="0">
                <a:solidFill>
                  <a:schemeClr val="accent5"/>
                </a:solidFill>
              </a:rPr>
              <a:t>occupy </a:t>
            </a:r>
            <a:r>
              <a:rPr lang="en-US" sz="3200" dirty="0">
                <a:solidFill>
                  <a:schemeClr val="accent5"/>
                </a:solidFill>
              </a:rPr>
              <a:t>an esteemed </a:t>
            </a:r>
            <a:r>
              <a:rPr lang="en-US" sz="3200" dirty="0" smtClean="0">
                <a:solidFill>
                  <a:schemeClr val="accent5"/>
                </a:solidFill>
              </a:rPr>
              <a:t>  position</a:t>
            </a:r>
            <a:r>
              <a:rPr lang="en-US" sz="3200" dirty="0">
                <a:solidFill>
                  <a:schemeClr val="accent5"/>
                </a:solidFill>
              </a:rPr>
              <a:t>]</a:t>
            </a:r>
            <a:br>
              <a:rPr lang="en-US" sz="3200" dirty="0">
                <a:solidFill>
                  <a:schemeClr val="accent5"/>
                </a:solidFill>
              </a:rPr>
            </a:br>
            <a:r>
              <a:rPr lang="en-US" sz="3200" b="1" dirty="0" smtClean="0"/>
              <a:t>18. </a:t>
            </a:r>
            <a:r>
              <a:rPr lang="en-US" sz="3200" dirty="0" smtClean="0"/>
              <a:t>Aye </a:t>
            </a:r>
            <a:r>
              <a:rPr lang="en-US" sz="3200" dirty="0"/>
              <a:t>a ye o </a:t>
            </a:r>
            <a:r>
              <a:rPr lang="en-US" sz="3200" dirty="0" err="1"/>
              <a:t>si</a:t>
            </a:r>
            <a:r>
              <a:rPr lang="en-US" sz="3200" dirty="0"/>
              <a:t> </a:t>
            </a:r>
            <a:r>
              <a:rPr lang="en-US" sz="3200" dirty="0" err="1"/>
              <a:t>terin</a:t>
            </a:r>
            <a:r>
              <a:rPr lang="en-US" sz="3200" dirty="0"/>
              <a:t> </a:t>
            </a:r>
            <a:r>
              <a:rPr lang="en-US" sz="3200" dirty="0" err="1"/>
              <a:t>terin</a:t>
            </a:r>
            <a:r>
              <a:rPr lang="en-US" sz="3200" dirty="0"/>
              <a:t> </a:t>
            </a:r>
            <a:r>
              <a:rPr lang="en-US" sz="3200" dirty="0" smtClean="0">
                <a:solidFill>
                  <a:schemeClr val="accent5"/>
                </a:solidFill>
              </a:rPr>
              <a:t>[The world will </a:t>
            </a:r>
            <a:r>
              <a:rPr lang="en-US" sz="3200" dirty="0" err="1" smtClean="0">
                <a:solidFill>
                  <a:schemeClr val="accent5"/>
                </a:solidFill>
              </a:rPr>
              <a:t>honour</a:t>
            </a:r>
            <a:r>
              <a:rPr lang="en-US" sz="3200" dirty="0" smtClean="0">
                <a:solidFill>
                  <a:schemeClr val="accent5"/>
                </a:solidFill>
              </a:rPr>
              <a:t> you </a:t>
            </a:r>
            <a:r>
              <a:rPr lang="en-US" sz="3200" dirty="0">
                <a:solidFill>
                  <a:schemeClr val="accent5"/>
                </a:solidFill>
              </a:rPr>
              <a:t>with </a:t>
            </a:r>
            <a:r>
              <a:rPr lang="en-US" sz="3200" dirty="0" smtClean="0">
                <a:solidFill>
                  <a:schemeClr val="accent5"/>
                </a:solidFill>
              </a:rPr>
              <a:t>laughter]</a:t>
            </a:r>
            <a:r>
              <a:rPr lang="en-US" sz="3200" dirty="0">
                <a:solidFill>
                  <a:schemeClr val="accent1">
                    <a:lumMod val="50000"/>
                  </a:schemeClr>
                </a:solidFill>
              </a:rPr>
              <a:t/>
            </a:r>
            <a:br>
              <a:rPr lang="en-US" sz="3200" dirty="0">
                <a:solidFill>
                  <a:schemeClr val="accent1">
                    <a:lumMod val="50000"/>
                  </a:schemeClr>
                </a:solidFill>
              </a:rPr>
            </a:br>
            <a:r>
              <a:rPr lang="en-US" sz="3200" b="1" dirty="0" smtClean="0"/>
              <a:t>19. </a:t>
            </a:r>
            <a:r>
              <a:rPr lang="en-US" sz="3200" dirty="0" smtClean="0"/>
              <a:t>Je </a:t>
            </a:r>
            <a:r>
              <a:rPr lang="en-US" sz="3200" dirty="0" err="1"/>
              <a:t>ki</a:t>
            </a:r>
            <a:r>
              <a:rPr lang="en-US" sz="3200" dirty="0"/>
              <a:t> o </a:t>
            </a:r>
            <a:r>
              <a:rPr lang="en-US" sz="3200" dirty="0" err="1"/>
              <a:t>deni</a:t>
            </a:r>
            <a:r>
              <a:rPr lang="en-US" sz="3200" dirty="0"/>
              <a:t> </a:t>
            </a:r>
            <a:r>
              <a:rPr lang="en-US" sz="3200" dirty="0" err="1"/>
              <a:t>ti</a:t>
            </a:r>
            <a:r>
              <a:rPr lang="en-US" sz="3200" dirty="0"/>
              <a:t> </a:t>
            </a:r>
            <a:r>
              <a:rPr lang="en-US" sz="3200" dirty="0" smtClean="0"/>
              <a:t>n </a:t>
            </a:r>
            <a:r>
              <a:rPr lang="en-US" sz="3200" dirty="0" err="1" smtClean="0"/>
              <a:t>rago</a:t>
            </a:r>
            <a:r>
              <a:rPr lang="en-US" sz="3200" dirty="0" smtClean="0"/>
              <a:t> </a:t>
            </a:r>
            <a:r>
              <a:rPr lang="en-US" sz="3200" dirty="0" smtClean="0">
                <a:solidFill>
                  <a:schemeClr val="accent5"/>
                </a:solidFill>
              </a:rPr>
              <a:t>[Until you are faced with the riches-to-rags misfortune]</a:t>
            </a:r>
            <a:r>
              <a:rPr lang="en-US" sz="3200" dirty="0">
                <a:solidFill>
                  <a:schemeClr val="accent5"/>
                </a:solidFill>
              </a:rPr>
              <a:t/>
            </a:r>
            <a:br>
              <a:rPr lang="en-US" sz="3200" dirty="0">
                <a:solidFill>
                  <a:schemeClr val="accent5"/>
                </a:solidFill>
              </a:rPr>
            </a:br>
            <a:r>
              <a:rPr lang="en-US" sz="3200" b="1" dirty="0" smtClean="0"/>
              <a:t>20. </a:t>
            </a:r>
            <a:r>
              <a:rPr lang="en-US" sz="3200" dirty="0" err="1" smtClean="0"/>
              <a:t>Ko</a:t>
            </a:r>
            <a:r>
              <a:rPr lang="en-US" sz="3200" dirty="0" smtClean="0"/>
              <a:t> </a:t>
            </a:r>
            <a:r>
              <a:rPr lang="en-US" sz="3200" dirty="0" err="1"/>
              <a:t>ri</a:t>
            </a:r>
            <a:r>
              <a:rPr lang="en-US" sz="3200" dirty="0"/>
              <a:t> bi won </a:t>
            </a:r>
            <a:r>
              <a:rPr lang="en-US" sz="3200" dirty="0" smtClean="0"/>
              <a:t>se </a:t>
            </a:r>
            <a:r>
              <a:rPr lang="en-US" sz="3200" dirty="0" err="1" smtClean="0"/>
              <a:t>nyinmu</a:t>
            </a:r>
            <a:r>
              <a:rPr lang="en-US" sz="3200" dirty="0" smtClean="0"/>
              <a:t> </a:t>
            </a:r>
            <a:r>
              <a:rPr lang="en-US" sz="3200" dirty="0" err="1"/>
              <a:t>si</a:t>
            </a:r>
            <a:r>
              <a:rPr lang="en-US" sz="3200" dirty="0"/>
              <a:t> o </a:t>
            </a:r>
            <a:r>
              <a:rPr lang="en-US" sz="3200" dirty="0" smtClean="0">
                <a:solidFill>
                  <a:srgbClr val="0070C0"/>
                </a:solidFill>
              </a:rPr>
              <a:t>[You will then notice how you are mocked]</a:t>
            </a:r>
            <a:r>
              <a:rPr lang="en-US" dirty="0">
                <a:solidFill>
                  <a:srgbClr val="0070C0"/>
                </a:solidFill>
              </a:rPr>
              <a:t/>
            </a:r>
            <a:br>
              <a:rPr lang="en-US" dirty="0">
                <a:solidFill>
                  <a:srgbClr val="0070C0"/>
                </a:solidFill>
              </a:rPr>
            </a:br>
            <a:endParaRPr lang="en-US" dirty="0">
              <a:solidFill>
                <a:srgbClr val="0070C0"/>
              </a:solidFill>
            </a:endParaRPr>
          </a:p>
        </p:txBody>
      </p:sp>
    </p:spTree>
    <p:extLst>
      <p:ext uri="{BB962C8B-B14F-4D97-AF65-F5344CB8AC3E}">
        <p14:creationId xmlns:p14="http://schemas.microsoft.com/office/powerpoint/2010/main" val="38983651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b="1" dirty="0"/>
          </a:p>
        </p:txBody>
      </p:sp>
      <p:sp>
        <p:nvSpPr>
          <p:cNvPr id="3" name="Content Placeholder 2"/>
          <p:cNvSpPr>
            <a:spLocks noGrp="1"/>
          </p:cNvSpPr>
          <p:nvPr>
            <p:ph idx="1"/>
          </p:nvPr>
        </p:nvSpPr>
        <p:spPr/>
        <p:txBody>
          <a:bodyPr/>
          <a:lstStyle/>
          <a:p>
            <a:r>
              <a:rPr lang="en-US" dirty="0" smtClean="0"/>
              <a:t>Socio-Semantics refers to society and meaning – social meaning.</a:t>
            </a:r>
          </a:p>
          <a:p>
            <a:r>
              <a:rPr lang="en-US" dirty="0" smtClean="0"/>
              <a:t>The </a:t>
            </a:r>
            <a:r>
              <a:rPr lang="en-US" dirty="0"/>
              <a:t>term </a:t>
            </a:r>
            <a:r>
              <a:rPr lang="en-US" i="1" dirty="0"/>
              <a:t>social meaning</a:t>
            </a:r>
            <a:r>
              <a:rPr lang="en-US" dirty="0"/>
              <a:t> identifies the </a:t>
            </a:r>
            <a:r>
              <a:rPr lang="en-US" dirty="0" smtClean="0"/>
              <a:t>constellation or agglutination or congregation </a:t>
            </a:r>
            <a:r>
              <a:rPr lang="en-US" dirty="0"/>
              <a:t>of </a:t>
            </a:r>
            <a:r>
              <a:rPr lang="en-US" dirty="0" smtClean="0"/>
              <a:t>traits or features or characteristics </a:t>
            </a:r>
            <a:r>
              <a:rPr lang="en-US" dirty="0"/>
              <a:t>that linguistic forms convey about the social identity of their users—for example, their demographics, personality and ideological </a:t>
            </a:r>
            <a:r>
              <a:rPr lang="en-US" dirty="0" smtClean="0"/>
              <a:t>orientation.</a:t>
            </a:r>
          </a:p>
          <a:p>
            <a:r>
              <a:rPr lang="en-US" dirty="0" smtClean="0"/>
              <a:t>Ideological orientation and value system can be positive or negative– Nigerian value system, Yoruba value system, etc.</a:t>
            </a:r>
            <a:endParaRPr lang="en-US" dirty="0"/>
          </a:p>
        </p:txBody>
      </p:sp>
    </p:spTree>
    <p:extLst>
      <p:ext uri="{BB962C8B-B14F-4D97-AF65-F5344CB8AC3E}">
        <p14:creationId xmlns:p14="http://schemas.microsoft.com/office/powerpoint/2010/main" val="8545428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PRESENTATION OF DATA CONTD</a:t>
            </a:r>
            <a:endParaRPr lang="en-US" b="1" dirty="0"/>
          </a:p>
        </p:txBody>
      </p:sp>
      <p:sp>
        <p:nvSpPr>
          <p:cNvPr id="3" name="Content Placeholder 2"/>
          <p:cNvSpPr>
            <a:spLocks noGrp="1"/>
          </p:cNvSpPr>
          <p:nvPr>
            <p:ph idx="1"/>
          </p:nvPr>
        </p:nvSpPr>
        <p:spPr/>
        <p:txBody>
          <a:bodyPr>
            <a:normAutofit/>
          </a:bodyPr>
          <a:lstStyle/>
          <a:p>
            <a:pPr marL="0" indent="0">
              <a:buNone/>
            </a:pPr>
            <a:r>
              <a:rPr lang="en-US" sz="3200" b="1" dirty="0" smtClean="0"/>
              <a:t>21. </a:t>
            </a:r>
            <a:r>
              <a:rPr lang="en-US" sz="3200" dirty="0" err="1" smtClean="0"/>
              <a:t>Iya</a:t>
            </a:r>
            <a:r>
              <a:rPr lang="en-US" sz="3200" dirty="0" smtClean="0"/>
              <a:t> </a:t>
            </a:r>
            <a:r>
              <a:rPr lang="en-US" sz="3200" dirty="0" err="1"/>
              <a:t>n</a:t>
            </a:r>
            <a:r>
              <a:rPr lang="en-US" sz="3200" dirty="0" err="1" smtClean="0"/>
              <a:t>bo</a:t>
            </a:r>
            <a:r>
              <a:rPr lang="en-US" sz="3200" dirty="0" smtClean="0"/>
              <a:t> </a:t>
            </a:r>
            <a:r>
              <a:rPr lang="en-US" sz="3200" dirty="0" err="1"/>
              <a:t>fomo</a:t>
            </a:r>
            <a:r>
              <a:rPr lang="en-US" sz="3200" dirty="0"/>
              <a:t> </a:t>
            </a:r>
            <a:r>
              <a:rPr lang="en-US" sz="3200" dirty="0" err="1"/>
              <a:t>ti</a:t>
            </a:r>
            <a:r>
              <a:rPr lang="en-US" sz="3200" dirty="0"/>
              <a:t> </a:t>
            </a:r>
            <a:r>
              <a:rPr lang="en-US" sz="3200" dirty="0" err="1"/>
              <a:t>ko</a:t>
            </a:r>
            <a:r>
              <a:rPr lang="en-US" sz="3200" dirty="0"/>
              <a:t> </a:t>
            </a:r>
            <a:r>
              <a:rPr lang="en-US" sz="3200" dirty="0" err="1"/>
              <a:t>gbon</a:t>
            </a:r>
            <a:r>
              <a:rPr lang="en-US" sz="3200" dirty="0"/>
              <a:t> </a:t>
            </a:r>
            <a:r>
              <a:rPr lang="en-US" sz="3200" dirty="0">
                <a:solidFill>
                  <a:schemeClr val="accent5"/>
                </a:solidFill>
              </a:rPr>
              <a:t>[There is suffering for the foolish child]</a:t>
            </a:r>
            <a:br>
              <a:rPr lang="en-US" sz="3200" dirty="0">
                <a:solidFill>
                  <a:schemeClr val="accent5"/>
                </a:solidFill>
              </a:rPr>
            </a:br>
            <a:r>
              <a:rPr lang="en-US" sz="3200" b="1" dirty="0" smtClean="0"/>
              <a:t>22. </a:t>
            </a:r>
            <a:r>
              <a:rPr lang="en-US" sz="3200" dirty="0" err="1" smtClean="0"/>
              <a:t>Ekun</a:t>
            </a:r>
            <a:r>
              <a:rPr lang="en-US" sz="3200" dirty="0" smtClean="0"/>
              <a:t> </a:t>
            </a:r>
            <a:r>
              <a:rPr lang="en-US" sz="3200" dirty="0" err="1"/>
              <a:t>n</a:t>
            </a:r>
            <a:r>
              <a:rPr lang="en-US" sz="3200" dirty="0" err="1" smtClean="0"/>
              <a:t>be</a:t>
            </a:r>
            <a:r>
              <a:rPr lang="en-US" sz="3200" dirty="0" smtClean="0"/>
              <a:t> </a:t>
            </a:r>
            <a:r>
              <a:rPr lang="en-US" sz="3200" dirty="0" err="1"/>
              <a:t>fomo</a:t>
            </a:r>
            <a:r>
              <a:rPr lang="en-US" sz="3200" dirty="0"/>
              <a:t> </a:t>
            </a:r>
            <a:r>
              <a:rPr lang="en-US" sz="3200" dirty="0" err="1"/>
              <a:t>ti</a:t>
            </a:r>
            <a:r>
              <a:rPr lang="en-US" sz="3200" dirty="0"/>
              <a:t> </a:t>
            </a:r>
            <a:r>
              <a:rPr lang="en-US" sz="3200" dirty="0" err="1" smtClean="0"/>
              <a:t>nsa</a:t>
            </a:r>
            <a:r>
              <a:rPr lang="en-US" sz="3200" dirty="0" smtClean="0"/>
              <a:t> </a:t>
            </a:r>
            <a:r>
              <a:rPr lang="en-US" sz="3200" dirty="0" err="1"/>
              <a:t>kiri</a:t>
            </a:r>
            <a:r>
              <a:rPr lang="en-US" sz="3200" dirty="0"/>
              <a:t> </a:t>
            </a:r>
            <a:r>
              <a:rPr lang="en-US" sz="3200" dirty="0" smtClean="0">
                <a:solidFill>
                  <a:schemeClr val="accent5"/>
                </a:solidFill>
              </a:rPr>
              <a:t>[</a:t>
            </a:r>
            <a:r>
              <a:rPr lang="en-US" sz="3200" dirty="0">
                <a:solidFill>
                  <a:schemeClr val="accent5"/>
                </a:solidFill>
              </a:rPr>
              <a:t>T</a:t>
            </a:r>
            <a:r>
              <a:rPr lang="en-US" sz="3200" dirty="0" smtClean="0">
                <a:solidFill>
                  <a:schemeClr val="accent5"/>
                </a:solidFill>
              </a:rPr>
              <a:t>here </a:t>
            </a:r>
            <a:r>
              <a:rPr lang="en-US" sz="3200" dirty="0">
                <a:solidFill>
                  <a:schemeClr val="accent5"/>
                </a:solidFill>
              </a:rPr>
              <a:t>is sorrow for the </a:t>
            </a:r>
            <a:r>
              <a:rPr lang="en-US" sz="3200" dirty="0" smtClean="0">
                <a:solidFill>
                  <a:schemeClr val="accent5"/>
                </a:solidFill>
              </a:rPr>
              <a:t>vagabond child]</a:t>
            </a:r>
            <a:r>
              <a:rPr lang="en-US" sz="3200" dirty="0">
                <a:solidFill>
                  <a:schemeClr val="accent5"/>
                </a:solidFill>
              </a:rPr>
              <a:t/>
            </a:r>
            <a:br>
              <a:rPr lang="en-US" sz="3200" dirty="0">
                <a:solidFill>
                  <a:schemeClr val="accent5"/>
                </a:solidFill>
              </a:rPr>
            </a:br>
            <a:r>
              <a:rPr lang="en-US" sz="3200" b="1" dirty="0" smtClean="0"/>
              <a:t>23. </a:t>
            </a:r>
            <a:r>
              <a:rPr lang="en-US" sz="3200" dirty="0" err="1" smtClean="0"/>
              <a:t>Mafowuro</a:t>
            </a:r>
            <a:r>
              <a:rPr lang="en-US" sz="3200" dirty="0" smtClean="0"/>
              <a:t> sere, </a:t>
            </a:r>
            <a:r>
              <a:rPr lang="en-US" sz="3200" dirty="0"/>
              <a:t>ore mi </a:t>
            </a:r>
            <a:r>
              <a:rPr lang="en-US" sz="3200" dirty="0">
                <a:solidFill>
                  <a:schemeClr val="accent5"/>
                </a:solidFill>
              </a:rPr>
              <a:t>[Don't waste your </a:t>
            </a:r>
            <a:r>
              <a:rPr lang="en-US" sz="3200" dirty="0" smtClean="0">
                <a:solidFill>
                  <a:schemeClr val="accent5"/>
                </a:solidFill>
              </a:rPr>
              <a:t>morning, </a:t>
            </a:r>
            <a:r>
              <a:rPr lang="en-US" sz="3200" dirty="0">
                <a:solidFill>
                  <a:schemeClr val="accent5"/>
                </a:solidFill>
              </a:rPr>
              <a:t>my friend]</a:t>
            </a:r>
            <a:br>
              <a:rPr lang="en-US" sz="3200" dirty="0">
                <a:solidFill>
                  <a:schemeClr val="accent5"/>
                </a:solidFill>
              </a:rPr>
            </a:br>
            <a:r>
              <a:rPr lang="en-US" sz="3200" b="1" dirty="0" smtClean="0"/>
              <a:t>24. </a:t>
            </a:r>
            <a:r>
              <a:rPr lang="en-US" sz="3200" dirty="0" smtClean="0"/>
              <a:t>Mura </a:t>
            </a:r>
            <a:r>
              <a:rPr lang="en-US" sz="3200" dirty="0" err="1" smtClean="0"/>
              <a:t>si’se</a:t>
            </a:r>
            <a:r>
              <a:rPr lang="en-US" sz="3200" dirty="0" smtClean="0"/>
              <a:t> [</a:t>
            </a:r>
            <a:r>
              <a:rPr lang="en-US" sz="3200" dirty="0">
                <a:solidFill>
                  <a:srgbClr val="0070C0"/>
                </a:solidFill>
              </a:rPr>
              <a:t>[Work </a:t>
            </a:r>
            <a:r>
              <a:rPr lang="en-US" sz="3200" dirty="0" smtClean="0">
                <a:solidFill>
                  <a:srgbClr val="0070C0"/>
                </a:solidFill>
              </a:rPr>
              <a:t>hard</a:t>
            </a:r>
            <a:r>
              <a:rPr lang="en-US" sz="3200" dirty="0">
                <a:solidFill>
                  <a:srgbClr val="0070C0"/>
                </a:solidFill>
              </a:rPr>
              <a:t>]</a:t>
            </a:r>
            <a:endParaRPr lang="en-US" sz="3200" dirty="0" smtClean="0"/>
          </a:p>
          <a:p>
            <a:pPr marL="0" indent="0">
              <a:buNone/>
            </a:pPr>
            <a:r>
              <a:rPr lang="en-US" sz="3200" b="1" dirty="0" smtClean="0"/>
              <a:t>25. </a:t>
            </a:r>
            <a:r>
              <a:rPr lang="en-US" sz="3200" dirty="0" err="1" smtClean="0"/>
              <a:t>Ojo</a:t>
            </a:r>
            <a:r>
              <a:rPr lang="en-US" sz="3200" dirty="0" smtClean="0"/>
              <a:t> </a:t>
            </a:r>
            <a:r>
              <a:rPr lang="en-US" sz="3200" dirty="0" err="1" smtClean="0"/>
              <a:t>nlo</a:t>
            </a:r>
            <a:r>
              <a:rPr lang="en-US" sz="3200" dirty="0"/>
              <a:t> </a:t>
            </a:r>
            <a:r>
              <a:rPr lang="en-US" sz="3200" dirty="0" smtClean="0">
                <a:solidFill>
                  <a:srgbClr val="0070C0"/>
                </a:solidFill>
              </a:rPr>
              <a:t>[</a:t>
            </a:r>
            <a:r>
              <a:rPr lang="en-US" sz="3200" dirty="0">
                <a:solidFill>
                  <a:srgbClr val="0070C0"/>
                </a:solidFill>
              </a:rPr>
              <a:t>T</a:t>
            </a:r>
            <a:r>
              <a:rPr lang="en-US" sz="3200" dirty="0" smtClean="0">
                <a:solidFill>
                  <a:srgbClr val="0070C0"/>
                </a:solidFill>
              </a:rPr>
              <a:t>ime hastes away]</a:t>
            </a:r>
            <a:endParaRPr lang="en-US" sz="3200" dirty="0">
              <a:solidFill>
                <a:srgbClr val="0070C0"/>
              </a:solidFill>
            </a:endParaRPr>
          </a:p>
        </p:txBody>
      </p:sp>
    </p:spTree>
    <p:extLst>
      <p:ext uri="{BB962C8B-B14F-4D97-AF65-F5344CB8AC3E}">
        <p14:creationId xmlns:p14="http://schemas.microsoft.com/office/powerpoint/2010/main" val="12658147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ANALYSIS</a:t>
            </a:r>
            <a:endParaRPr lang="en-US" b="1" dirty="0"/>
          </a:p>
        </p:txBody>
      </p:sp>
      <p:sp>
        <p:nvSpPr>
          <p:cNvPr id="3" name="Content Placeholder 2"/>
          <p:cNvSpPr>
            <a:spLocks noGrp="1"/>
          </p:cNvSpPr>
          <p:nvPr>
            <p:ph idx="1"/>
          </p:nvPr>
        </p:nvSpPr>
        <p:spPr/>
        <p:txBody>
          <a:bodyPr/>
          <a:lstStyle/>
          <a:p>
            <a:pPr marL="0" indent="0">
              <a:buNone/>
            </a:pPr>
            <a:r>
              <a:rPr lang="en-US" b="1" dirty="0"/>
              <a:t>1. </a:t>
            </a:r>
            <a:r>
              <a:rPr lang="en-US" dirty="0" err="1"/>
              <a:t>Ise</a:t>
            </a:r>
            <a:r>
              <a:rPr lang="en-US" dirty="0"/>
              <a:t> </a:t>
            </a:r>
            <a:r>
              <a:rPr lang="en-US" dirty="0" err="1"/>
              <a:t>l’ogun</a:t>
            </a:r>
            <a:r>
              <a:rPr lang="en-US" dirty="0"/>
              <a:t> </a:t>
            </a:r>
            <a:r>
              <a:rPr lang="en-US" dirty="0" err="1"/>
              <a:t>ise</a:t>
            </a:r>
            <a:r>
              <a:rPr lang="en-US" dirty="0"/>
              <a:t> </a:t>
            </a:r>
            <a:r>
              <a:rPr lang="en-US" dirty="0">
                <a:solidFill>
                  <a:schemeClr val="accent5"/>
                </a:solidFill>
              </a:rPr>
              <a:t>[Work is the antidote for poverty</a:t>
            </a:r>
            <a:r>
              <a:rPr lang="en-US" dirty="0" smtClean="0">
                <a:solidFill>
                  <a:schemeClr val="accent5"/>
                </a:solidFill>
              </a:rPr>
              <a:t>]</a:t>
            </a:r>
          </a:p>
          <a:p>
            <a:pPr marL="0" indent="0">
              <a:buNone/>
            </a:pPr>
            <a:r>
              <a:rPr lang="en-US" dirty="0" smtClean="0">
                <a:solidFill>
                  <a:srgbClr val="00B0F0"/>
                </a:solidFill>
              </a:rPr>
              <a:t>                              Part1 + Proc+Part2 (</a:t>
            </a:r>
            <a:r>
              <a:rPr lang="en-US" dirty="0" err="1" smtClean="0">
                <a:solidFill>
                  <a:srgbClr val="00B0F0"/>
                </a:solidFill>
              </a:rPr>
              <a:t>NomGrp</a:t>
            </a:r>
            <a:r>
              <a:rPr lang="en-US" dirty="0" smtClean="0">
                <a:solidFill>
                  <a:srgbClr val="00B0F0"/>
                </a:solidFill>
              </a:rPr>
              <a:t>)</a:t>
            </a:r>
            <a:endParaRPr lang="en-US" dirty="0">
              <a:solidFill>
                <a:srgbClr val="00B0F0"/>
              </a:solidFill>
            </a:endParaRPr>
          </a:p>
          <a:p>
            <a:pPr marL="0" indent="0">
              <a:buNone/>
            </a:pPr>
            <a:r>
              <a:rPr lang="en-US" dirty="0"/>
              <a:t/>
            </a:r>
            <a:br>
              <a:rPr lang="en-US" dirty="0"/>
            </a:br>
            <a:r>
              <a:rPr lang="en-US" b="1" dirty="0"/>
              <a:t>2. </a:t>
            </a:r>
            <a:r>
              <a:rPr lang="en-US" dirty="0"/>
              <a:t>Mura </a:t>
            </a:r>
            <a:r>
              <a:rPr lang="en-US" dirty="0" err="1"/>
              <a:t>si</a:t>
            </a:r>
            <a:r>
              <a:rPr lang="en-US" dirty="0"/>
              <a:t> </a:t>
            </a:r>
            <a:r>
              <a:rPr lang="en-US" dirty="0" err="1"/>
              <a:t>ise</a:t>
            </a:r>
            <a:r>
              <a:rPr lang="en-US" dirty="0"/>
              <a:t>, ore mi </a:t>
            </a:r>
            <a:r>
              <a:rPr lang="en-US" dirty="0">
                <a:solidFill>
                  <a:schemeClr val="accent5"/>
                </a:solidFill>
              </a:rPr>
              <a:t>[Work hard, my friend</a:t>
            </a:r>
            <a:r>
              <a:rPr lang="en-US" dirty="0" smtClean="0">
                <a:solidFill>
                  <a:schemeClr val="accent5"/>
                </a:solidFill>
              </a:rPr>
              <a:t>]</a:t>
            </a:r>
          </a:p>
          <a:p>
            <a:pPr marL="0" indent="0">
              <a:buNone/>
            </a:pPr>
            <a:r>
              <a:rPr lang="en-US" dirty="0" smtClean="0">
                <a:solidFill>
                  <a:srgbClr val="00B0F0"/>
                </a:solidFill>
              </a:rPr>
              <a:t>                                        Proc (</a:t>
            </a:r>
            <a:r>
              <a:rPr lang="en-US" dirty="0" err="1" smtClean="0">
                <a:solidFill>
                  <a:srgbClr val="00B0F0"/>
                </a:solidFill>
              </a:rPr>
              <a:t>VerbGrp</a:t>
            </a:r>
            <a:r>
              <a:rPr lang="en-US" dirty="0" smtClean="0">
                <a:solidFill>
                  <a:srgbClr val="00B0F0"/>
                </a:solidFill>
              </a:rPr>
              <a:t>)+Part2 (</a:t>
            </a:r>
            <a:r>
              <a:rPr lang="en-US" dirty="0" err="1" smtClean="0">
                <a:solidFill>
                  <a:srgbClr val="00B0F0"/>
                </a:solidFill>
              </a:rPr>
              <a:t>NomGrp</a:t>
            </a:r>
            <a:r>
              <a:rPr lang="en-US" dirty="0" smtClean="0">
                <a:solidFill>
                  <a:srgbClr val="00B0F0"/>
                </a:solidFill>
              </a:rPr>
              <a:t>)</a:t>
            </a:r>
          </a:p>
          <a:p>
            <a:pPr marL="0" indent="0">
              <a:buNone/>
            </a:pPr>
            <a:r>
              <a:rPr lang="en-US" dirty="0"/>
              <a:t/>
            </a:r>
            <a:br>
              <a:rPr lang="en-US" dirty="0"/>
            </a:br>
            <a:r>
              <a:rPr lang="en-US" b="1" dirty="0"/>
              <a:t>3. </a:t>
            </a:r>
            <a:r>
              <a:rPr lang="en-US" dirty="0" err="1"/>
              <a:t>Ise</a:t>
            </a:r>
            <a:r>
              <a:rPr lang="en-US" dirty="0"/>
              <a:t> la fi </a:t>
            </a:r>
            <a:r>
              <a:rPr lang="en-US" dirty="0" err="1"/>
              <a:t>nd’eni</a:t>
            </a:r>
            <a:r>
              <a:rPr lang="en-US" dirty="0"/>
              <a:t> </a:t>
            </a:r>
            <a:r>
              <a:rPr lang="en-US" dirty="0" err="1"/>
              <a:t>giga</a:t>
            </a:r>
            <a:r>
              <a:rPr lang="en-US" dirty="0"/>
              <a:t> </a:t>
            </a:r>
            <a:r>
              <a:rPr lang="en-US" dirty="0">
                <a:solidFill>
                  <a:schemeClr val="accent5"/>
                </a:solidFill>
              </a:rPr>
              <a:t>[</a:t>
            </a:r>
            <a:r>
              <a:rPr lang="en-US" dirty="0" err="1">
                <a:solidFill>
                  <a:schemeClr val="accent5"/>
                </a:solidFill>
              </a:rPr>
              <a:t>Hardwork</a:t>
            </a:r>
            <a:r>
              <a:rPr lang="en-US" dirty="0">
                <a:solidFill>
                  <a:schemeClr val="accent5"/>
                </a:solidFill>
              </a:rPr>
              <a:t> results in greatness</a:t>
            </a:r>
            <a:r>
              <a:rPr lang="en-US" dirty="0" smtClean="0">
                <a:solidFill>
                  <a:schemeClr val="accent5"/>
                </a:solidFill>
              </a:rPr>
              <a:t>]</a:t>
            </a:r>
          </a:p>
          <a:p>
            <a:pPr marL="0" indent="0">
              <a:buNone/>
            </a:pPr>
            <a:r>
              <a:rPr lang="en-US" dirty="0" smtClean="0">
                <a:solidFill>
                  <a:srgbClr val="00B0F0"/>
                </a:solidFill>
              </a:rPr>
              <a:t>                                        </a:t>
            </a:r>
            <a:r>
              <a:rPr lang="en-US" dirty="0" err="1" smtClean="0">
                <a:solidFill>
                  <a:srgbClr val="00B0F0"/>
                </a:solidFill>
              </a:rPr>
              <a:t>Part+Proc+Circ</a:t>
            </a:r>
            <a:r>
              <a:rPr lang="en-US" dirty="0" smtClean="0">
                <a:solidFill>
                  <a:srgbClr val="00B0F0"/>
                </a:solidFill>
              </a:rPr>
              <a:t>(</a:t>
            </a:r>
            <a:r>
              <a:rPr lang="en-US" dirty="0" err="1" smtClean="0">
                <a:solidFill>
                  <a:srgbClr val="00B0F0"/>
                </a:solidFill>
              </a:rPr>
              <a:t>PrepGrp</a:t>
            </a:r>
            <a:r>
              <a:rPr lang="en-US" smtClean="0">
                <a:solidFill>
                  <a:srgbClr val="00B0F0"/>
                </a:solidFill>
              </a:rPr>
              <a:t>)</a:t>
            </a:r>
            <a:endParaRPr lang="en-US" dirty="0">
              <a:solidFill>
                <a:srgbClr val="00B0F0"/>
              </a:solidFill>
            </a:endParaRPr>
          </a:p>
        </p:txBody>
      </p:sp>
    </p:spTree>
    <p:extLst>
      <p:ext uri="{BB962C8B-B14F-4D97-AF65-F5344CB8AC3E}">
        <p14:creationId xmlns:p14="http://schemas.microsoft.com/office/powerpoint/2010/main" val="26307586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ANALYSIS CONTD</a:t>
            </a:r>
            <a:endParaRPr lang="en-US" dirty="0"/>
          </a:p>
        </p:txBody>
      </p:sp>
      <p:sp>
        <p:nvSpPr>
          <p:cNvPr id="3" name="Content Placeholder 2"/>
          <p:cNvSpPr>
            <a:spLocks noGrp="1"/>
          </p:cNvSpPr>
          <p:nvPr>
            <p:ph idx="1"/>
          </p:nvPr>
        </p:nvSpPr>
        <p:spPr/>
        <p:txBody>
          <a:bodyPr/>
          <a:lstStyle/>
          <a:p>
            <a:pPr marL="0" indent="0">
              <a:buNone/>
            </a:pPr>
            <a:r>
              <a:rPr lang="en-US" b="1" dirty="0"/>
              <a:t>4. </a:t>
            </a:r>
            <a:r>
              <a:rPr lang="en-US" dirty="0"/>
              <a:t>Bi a </a:t>
            </a:r>
            <a:r>
              <a:rPr lang="en-US" dirty="0" err="1"/>
              <a:t>ko</a:t>
            </a:r>
            <a:r>
              <a:rPr lang="en-US" dirty="0"/>
              <a:t> </a:t>
            </a:r>
            <a:r>
              <a:rPr lang="en-US" dirty="0" err="1"/>
              <a:t>ba</a:t>
            </a:r>
            <a:r>
              <a:rPr lang="en-US" dirty="0"/>
              <a:t> </a:t>
            </a:r>
            <a:r>
              <a:rPr lang="en-US" dirty="0" err="1"/>
              <a:t>reni</a:t>
            </a:r>
            <a:r>
              <a:rPr lang="en-US" dirty="0"/>
              <a:t> </a:t>
            </a:r>
            <a:r>
              <a:rPr lang="en-US" dirty="0" err="1"/>
              <a:t>fehin</a:t>
            </a:r>
            <a:r>
              <a:rPr lang="en-US" dirty="0"/>
              <a:t> </a:t>
            </a:r>
            <a:r>
              <a:rPr lang="en-US" dirty="0" err="1"/>
              <a:t>ti</a:t>
            </a:r>
            <a:r>
              <a:rPr lang="en-US" dirty="0"/>
              <a:t> </a:t>
            </a:r>
            <a:r>
              <a:rPr lang="en-US" dirty="0">
                <a:solidFill>
                  <a:schemeClr val="accent5"/>
                </a:solidFill>
              </a:rPr>
              <a:t>[If there is no one to lean on]</a:t>
            </a:r>
            <a:r>
              <a:rPr lang="en-US" dirty="0"/>
              <a:t/>
            </a:r>
            <a:br>
              <a:rPr lang="en-US" dirty="0"/>
            </a:br>
            <a:r>
              <a:rPr lang="en-US" b="1" dirty="0"/>
              <a:t>5. </a:t>
            </a:r>
            <a:r>
              <a:rPr lang="en-US" dirty="0"/>
              <a:t>Bi ole la </a:t>
            </a:r>
            <a:r>
              <a:rPr lang="en-US" dirty="0" err="1"/>
              <a:t>ri</a:t>
            </a:r>
            <a:r>
              <a:rPr lang="en-US" dirty="0"/>
              <a:t> </a:t>
            </a:r>
            <a:r>
              <a:rPr lang="en-US" dirty="0">
                <a:solidFill>
                  <a:schemeClr val="accent5"/>
                </a:solidFill>
              </a:rPr>
              <a:t>[It seems as if one is lazy]</a:t>
            </a:r>
          </a:p>
          <a:p>
            <a:pPr marL="0" indent="0">
              <a:buNone/>
            </a:pPr>
            <a:r>
              <a:rPr lang="en-US" b="1" dirty="0"/>
              <a:t>6. </a:t>
            </a:r>
            <a:r>
              <a:rPr lang="en-US" dirty="0"/>
              <a:t>Bi a </a:t>
            </a:r>
            <a:r>
              <a:rPr lang="en-US" dirty="0" err="1"/>
              <a:t>ko</a:t>
            </a:r>
            <a:r>
              <a:rPr lang="en-US" dirty="0"/>
              <a:t> </a:t>
            </a:r>
            <a:r>
              <a:rPr lang="en-US" dirty="0" err="1"/>
              <a:t>ba</a:t>
            </a:r>
            <a:r>
              <a:rPr lang="en-US" dirty="0"/>
              <a:t> </a:t>
            </a:r>
            <a:r>
              <a:rPr lang="en-US" dirty="0" err="1"/>
              <a:t>reni</a:t>
            </a:r>
            <a:r>
              <a:rPr lang="en-US" dirty="0"/>
              <a:t> </a:t>
            </a:r>
            <a:r>
              <a:rPr lang="en-US" dirty="0" err="1"/>
              <a:t>gbekele</a:t>
            </a:r>
            <a:r>
              <a:rPr lang="en-US" dirty="0"/>
              <a:t> </a:t>
            </a:r>
            <a:r>
              <a:rPr lang="en-US" dirty="0">
                <a:solidFill>
                  <a:schemeClr val="accent5"/>
                </a:solidFill>
              </a:rPr>
              <a:t>[If there is no one to trust]</a:t>
            </a:r>
            <a:r>
              <a:rPr lang="en-US" dirty="0"/>
              <a:t/>
            </a:r>
            <a:br>
              <a:rPr lang="en-US" dirty="0"/>
            </a:br>
            <a:r>
              <a:rPr lang="en-US" b="1" dirty="0"/>
              <a:t>7. </a:t>
            </a:r>
            <a:r>
              <a:rPr lang="en-US" dirty="0"/>
              <a:t>A </a:t>
            </a:r>
            <a:r>
              <a:rPr lang="en-US" dirty="0" err="1"/>
              <a:t>te</a:t>
            </a:r>
            <a:r>
              <a:rPr lang="en-US" dirty="0"/>
              <a:t> </a:t>
            </a:r>
            <a:r>
              <a:rPr lang="en-US" dirty="0" err="1"/>
              <a:t>ra</a:t>
            </a:r>
            <a:r>
              <a:rPr lang="en-US" dirty="0"/>
              <a:t> </a:t>
            </a:r>
            <a:r>
              <a:rPr lang="en-US" dirty="0" err="1"/>
              <a:t>mo</a:t>
            </a:r>
            <a:r>
              <a:rPr lang="en-US" dirty="0"/>
              <a:t> </a:t>
            </a:r>
            <a:r>
              <a:rPr lang="en-US" dirty="0" err="1"/>
              <a:t>ise</a:t>
            </a:r>
            <a:r>
              <a:rPr lang="en-US" dirty="0"/>
              <a:t> </a:t>
            </a:r>
            <a:r>
              <a:rPr lang="en-US" dirty="0" err="1"/>
              <a:t>eni</a:t>
            </a:r>
            <a:r>
              <a:rPr lang="en-US" dirty="0"/>
              <a:t> </a:t>
            </a:r>
            <a:r>
              <a:rPr lang="en-US" dirty="0">
                <a:solidFill>
                  <a:schemeClr val="accent5"/>
                </a:solidFill>
              </a:rPr>
              <a:t>[One concentrates on one’s work]</a:t>
            </a:r>
            <a:r>
              <a:rPr lang="en-US" dirty="0"/>
              <a:t/>
            </a:r>
            <a:br>
              <a:rPr lang="en-US" dirty="0"/>
            </a:br>
            <a:r>
              <a:rPr lang="en-US" b="1" dirty="0"/>
              <a:t>8. </a:t>
            </a:r>
            <a:r>
              <a:rPr lang="en-US" dirty="0" err="1"/>
              <a:t>Iya</a:t>
            </a:r>
            <a:r>
              <a:rPr lang="en-US" dirty="0"/>
              <a:t> re le </a:t>
            </a:r>
            <a:r>
              <a:rPr lang="en-US" dirty="0" err="1"/>
              <a:t>lowo</a:t>
            </a:r>
            <a:r>
              <a:rPr lang="en-US" dirty="0"/>
              <a:t> </a:t>
            </a:r>
            <a:r>
              <a:rPr lang="en-US" dirty="0" err="1"/>
              <a:t>lowo</a:t>
            </a:r>
            <a:r>
              <a:rPr lang="en-US" dirty="0"/>
              <a:t> </a:t>
            </a:r>
            <a:r>
              <a:rPr lang="en-US" dirty="0">
                <a:solidFill>
                  <a:schemeClr val="accent5"/>
                </a:solidFill>
              </a:rPr>
              <a:t>[Your mother might be rich]</a:t>
            </a:r>
          </a:p>
        </p:txBody>
      </p:sp>
    </p:spTree>
    <p:extLst>
      <p:ext uri="{BB962C8B-B14F-4D97-AF65-F5344CB8AC3E}">
        <p14:creationId xmlns:p14="http://schemas.microsoft.com/office/powerpoint/2010/main" val="9057467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ANALYSIS CONTD</a:t>
            </a:r>
            <a:endParaRPr lang="en-US" dirty="0"/>
          </a:p>
        </p:txBody>
      </p:sp>
      <p:sp>
        <p:nvSpPr>
          <p:cNvPr id="3" name="Content Placeholder 2"/>
          <p:cNvSpPr>
            <a:spLocks noGrp="1"/>
          </p:cNvSpPr>
          <p:nvPr>
            <p:ph idx="1"/>
          </p:nvPr>
        </p:nvSpPr>
        <p:spPr/>
        <p:txBody>
          <a:bodyPr/>
          <a:lstStyle/>
          <a:p>
            <a:pPr marL="0" indent="0" fontAlgn="base">
              <a:buNone/>
            </a:pPr>
            <a:r>
              <a:rPr lang="en-US" b="1" dirty="0"/>
              <a:t>9. </a:t>
            </a:r>
            <a:r>
              <a:rPr lang="en-US" dirty="0"/>
              <a:t>Baba re </a:t>
            </a:r>
            <a:r>
              <a:rPr lang="en-US" dirty="0" err="1"/>
              <a:t>si</a:t>
            </a:r>
            <a:r>
              <a:rPr lang="en-US" dirty="0"/>
              <a:t> le </a:t>
            </a:r>
            <a:r>
              <a:rPr lang="en-US" dirty="0" err="1"/>
              <a:t>lesin</a:t>
            </a:r>
            <a:r>
              <a:rPr lang="en-US" dirty="0"/>
              <a:t> </a:t>
            </a:r>
            <a:r>
              <a:rPr lang="en-US" dirty="0" err="1"/>
              <a:t>le’kan</a:t>
            </a:r>
            <a:r>
              <a:rPr lang="en-US" dirty="0"/>
              <a:t> </a:t>
            </a:r>
            <a:r>
              <a:rPr lang="en-US" dirty="0">
                <a:solidFill>
                  <a:schemeClr val="accent5"/>
                </a:solidFill>
              </a:rPr>
              <a:t>[Your father might have a horse in the horse’s stand]</a:t>
            </a:r>
            <a:r>
              <a:rPr lang="en-US" dirty="0"/>
              <a:t/>
            </a:r>
            <a:br>
              <a:rPr lang="en-US" dirty="0"/>
            </a:br>
            <a:r>
              <a:rPr lang="en-US" b="1" dirty="0"/>
              <a:t>10. </a:t>
            </a:r>
            <a:r>
              <a:rPr lang="en-US" dirty="0" err="1"/>
              <a:t>Ti</a:t>
            </a:r>
            <a:r>
              <a:rPr lang="en-US" dirty="0"/>
              <a:t> o </a:t>
            </a:r>
            <a:r>
              <a:rPr lang="en-US" dirty="0" err="1"/>
              <a:t>ba</a:t>
            </a:r>
            <a:r>
              <a:rPr lang="en-US" dirty="0"/>
              <a:t> </a:t>
            </a:r>
            <a:r>
              <a:rPr lang="en-US" dirty="0" err="1"/>
              <a:t>gboju</a:t>
            </a:r>
            <a:r>
              <a:rPr lang="en-US" dirty="0"/>
              <a:t> le won </a:t>
            </a:r>
            <a:r>
              <a:rPr lang="en-US" dirty="0">
                <a:solidFill>
                  <a:schemeClr val="accent5"/>
                </a:solidFill>
              </a:rPr>
              <a:t>[If you depend on them]</a:t>
            </a:r>
            <a:r>
              <a:rPr lang="en-US" dirty="0"/>
              <a:t/>
            </a:r>
            <a:br>
              <a:rPr lang="en-US" dirty="0"/>
            </a:br>
            <a:r>
              <a:rPr lang="en-US" b="1" dirty="0"/>
              <a:t>11. </a:t>
            </a:r>
            <a:r>
              <a:rPr lang="en-US" dirty="0"/>
              <a:t>O </a:t>
            </a:r>
            <a:r>
              <a:rPr lang="en-US" dirty="0" err="1"/>
              <a:t>te</a:t>
            </a:r>
            <a:r>
              <a:rPr lang="en-US" dirty="0"/>
              <a:t> tan </a:t>
            </a:r>
            <a:r>
              <a:rPr lang="en-US" dirty="0" err="1"/>
              <a:t>ni</a:t>
            </a:r>
            <a:r>
              <a:rPr lang="en-US" dirty="0"/>
              <a:t> </a:t>
            </a:r>
            <a:r>
              <a:rPr lang="en-US" dirty="0" err="1"/>
              <a:t>mo</a:t>
            </a:r>
            <a:r>
              <a:rPr lang="en-US" dirty="0"/>
              <a:t> so fun o </a:t>
            </a:r>
            <a:r>
              <a:rPr lang="en-US" dirty="0">
                <a:solidFill>
                  <a:schemeClr val="accent5"/>
                </a:solidFill>
              </a:rPr>
              <a:t>[Your embarrassment is certain, I tell you]</a:t>
            </a:r>
            <a:br>
              <a:rPr lang="en-US" dirty="0">
                <a:solidFill>
                  <a:schemeClr val="accent5"/>
                </a:solidFill>
              </a:rPr>
            </a:br>
            <a:r>
              <a:rPr lang="en-US" b="1" dirty="0"/>
              <a:t>12. </a:t>
            </a:r>
            <a:r>
              <a:rPr lang="en-US" dirty="0" err="1"/>
              <a:t>Apa</a:t>
            </a:r>
            <a:r>
              <a:rPr lang="en-US" dirty="0"/>
              <a:t> </a:t>
            </a:r>
            <a:r>
              <a:rPr lang="en-US" dirty="0" err="1"/>
              <a:t>lara</a:t>
            </a:r>
            <a:r>
              <a:rPr lang="en-US" dirty="0"/>
              <a:t> [</a:t>
            </a:r>
            <a:r>
              <a:rPr lang="en-US" dirty="0">
                <a:solidFill>
                  <a:schemeClr val="accent5"/>
                </a:solidFill>
              </a:rPr>
              <a:t>One’s arm is one’s sure kinsman] </a:t>
            </a:r>
            <a:endParaRPr lang="en-US" dirty="0"/>
          </a:p>
        </p:txBody>
      </p:sp>
    </p:spTree>
    <p:extLst>
      <p:ext uri="{BB962C8B-B14F-4D97-AF65-F5344CB8AC3E}">
        <p14:creationId xmlns:p14="http://schemas.microsoft.com/office/powerpoint/2010/main" val="26335535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ANALYSIS CONTD</a:t>
            </a:r>
            <a:endParaRPr lang="en-US" dirty="0"/>
          </a:p>
        </p:txBody>
      </p:sp>
      <p:sp>
        <p:nvSpPr>
          <p:cNvPr id="3" name="Content Placeholder 2"/>
          <p:cNvSpPr>
            <a:spLocks noGrp="1"/>
          </p:cNvSpPr>
          <p:nvPr>
            <p:ph idx="1"/>
          </p:nvPr>
        </p:nvSpPr>
        <p:spPr/>
        <p:txBody>
          <a:bodyPr/>
          <a:lstStyle/>
          <a:p>
            <a:pPr marL="0" indent="0">
              <a:buNone/>
            </a:pPr>
            <a:r>
              <a:rPr lang="en-US" b="1" dirty="0"/>
              <a:t>13.  </a:t>
            </a:r>
            <a:r>
              <a:rPr lang="en-US" dirty="0" err="1"/>
              <a:t>Igunpa</a:t>
            </a:r>
            <a:r>
              <a:rPr lang="en-US" dirty="0"/>
              <a:t> </a:t>
            </a:r>
            <a:r>
              <a:rPr lang="en-US" dirty="0" err="1"/>
              <a:t>niyekan</a:t>
            </a:r>
            <a:r>
              <a:rPr lang="en-US" dirty="0"/>
              <a:t> </a:t>
            </a:r>
            <a:r>
              <a:rPr lang="en-US" dirty="0">
                <a:solidFill>
                  <a:schemeClr val="accent5"/>
                </a:solidFill>
              </a:rPr>
              <a:t>[one’s shoulder is one’s sure sibling]</a:t>
            </a:r>
            <a:br>
              <a:rPr lang="en-US" dirty="0">
                <a:solidFill>
                  <a:schemeClr val="accent5"/>
                </a:solidFill>
              </a:rPr>
            </a:br>
            <a:r>
              <a:rPr lang="en-US" b="1" dirty="0"/>
              <a:t>14. </a:t>
            </a:r>
            <a:r>
              <a:rPr lang="en-US" dirty="0" err="1"/>
              <a:t>B'aye</a:t>
            </a:r>
            <a:r>
              <a:rPr lang="en-US" dirty="0"/>
              <a:t> </a:t>
            </a:r>
            <a:r>
              <a:rPr lang="en-US" dirty="0" err="1"/>
              <a:t>ba</a:t>
            </a:r>
            <a:r>
              <a:rPr lang="en-US" dirty="0"/>
              <a:t> </a:t>
            </a:r>
            <a:r>
              <a:rPr lang="en-US" dirty="0" err="1"/>
              <a:t>fe</a:t>
            </a:r>
            <a:r>
              <a:rPr lang="en-US" dirty="0"/>
              <a:t> o </a:t>
            </a:r>
            <a:r>
              <a:rPr lang="en-US" dirty="0" err="1"/>
              <a:t>loni</a:t>
            </a:r>
            <a:r>
              <a:rPr lang="en-US" dirty="0"/>
              <a:t> </a:t>
            </a:r>
            <a:r>
              <a:rPr lang="en-US" dirty="0">
                <a:solidFill>
                  <a:schemeClr val="accent1">
                    <a:lumMod val="75000"/>
                  </a:schemeClr>
                </a:solidFill>
              </a:rPr>
              <a:t>[If the world loves you today]</a:t>
            </a:r>
            <a:br>
              <a:rPr lang="en-US" dirty="0">
                <a:solidFill>
                  <a:schemeClr val="accent1">
                    <a:lumMod val="75000"/>
                  </a:schemeClr>
                </a:solidFill>
              </a:rPr>
            </a:br>
            <a:r>
              <a:rPr lang="en-US" b="1" dirty="0"/>
              <a:t>15. </a:t>
            </a:r>
            <a:r>
              <a:rPr lang="en-US" dirty="0" err="1"/>
              <a:t>Ti</a:t>
            </a:r>
            <a:r>
              <a:rPr lang="en-US" dirty="0"/>
              <a:t> o </a:t>
            </a:r>
            <a:r>
              <a:rPr lang="en-US" dirty="0" err="1"/>
              <a:t>ba</a:t>
            </a:r>
            <a:r>
              <a:rPr lang="en-US" dirty="0"/>
              <a:t> </a:t>
            </a:r>
            <a:r>
              <a:rPr lang="en-US" dirty="0" err="1"/>
              <a:t>lowo</a:t>
            </a:r>
            <a:r>
              <a:rPr lang="en-US" dirty="0"/>
              <a:t> </a:t>
            </a:r>
            <a:r>
              <a:rPr lang="en-US" dirty="0" err="1"/>
              <a:t>lowo</a:t>
            </a:r>
            <a:r>
              <a:rPr lang="en-US" dirty="0"/>
              <a:t> </a:t>
            </a:r>
            <a:r>
              <a:rPr lang="en-US" dirty="0">
                <a:solidFill>
                  <a:schemeClr val="accent5"/>
                </a:solidFill>
              </a:rPr>
              <a:t>[If you are rich]</a:t>
            </a:r>
            <a:endParaRPr lang="en-US" dirty="0"/>
          </a:p>
          <a:p>
            <a:pPr marL="0" indent="0">
              <a:buNone/>
            </a:pPr>
            <a:r>
              <a:rPr lang="en-US" b="1" dirty="0"/>
              <a:t>16. </a:t>
            </a:r>
            <a:r>
              <a:rPr lang="en-US" dirty="0"/>
              <a:t>Won a </a:t>
            </a:r>
            <a:r>
              <a:rPr lang="en-US" dirty="0" err="1"/>
              <a:t>tun</a:t>
            </a:r>
            <a:r>
              <a:rPr lang="en-US" dirty="0"/>
              <a:t> </a:t>
            </a:r>
            <a:r>
              <a:rPr lang="en-US" dirty="0" err="1"/>
              <a:t>fe</a:t>
            </a:r>
            <a:r>
              <a:rPr lang="en-US" dirty="0"/>
              <a:t> o </a:t>
            </a:r>
            <a:r>
              <a:rPr lang="en-US" dirty="0" err="1"/>
              <a:t>lola</a:t>
            </a:r>
            <a:r>
              <a:rPr lang="en-US" dirty="0"/>
              <a:t> </a:t>
            </a:r>
            <a:r>
              <a:rPr lang="en-US" dirty="0">
                <a:solidFill>
                  <a:schemeClr val="accent5"/>
                </a:solidFill>
              </a:rPr>
              <a:t>[they will as well love you tomorrow]</a:t>
            </a:r>
            <a:br>
              <a:rPr lang="en-US" dirty="0">
                <a:solidFill>
                  <a:schemeClr val="accent5"/>
                </a:solidFill>
              </a:rPr>
            </a:br>
            <a:r>
              <a:rPr lang="en-US" b="1" dirty="0"/>
              <a:t>17. </a:t>
            </a:r>
            <a:r>
              <a:rPr lang="en-US" dirty="0"/>
              <a:t>Abi </a:t>
            </a:r>
            <a:r>
              <a:rPr lang="en-US" dirty="0" err="1"/>
              <a:t>ko</a:t>
            </a:r>
            <a:r>
              <a:rPr lang="en-US" dirty="0"/>
              <a:t> </a:t>
            </a:r>
            <a:r>
              <a:rPr lang="en-US" dirty="0" err="1"/>
              <a:t>wa</a:t>
            </a:r>
            <a:r>
              <a:rPr lang="en-US" dirty="0"/>
              <a:t> </a:t>
            </a:r>
            <a:r>
              <a:rPr lang="en-US" dirty="0" err="1"/>
              <a:t>nipo</a:t>
            </a:r>
            <a:r>
              <a:rPr lang="en-US" dirty="0"/>
              <a:t> </a:t>
            </a:r>
            <a:r>
              <a:rPr lang="en-US" dirty="0" err="1"/>
              <a:t>atata</a:t>
            </a:r>
            <a:r>
              <a:rPr lang="en-US" dirty="0"/>
              <a:t> </a:t>
            </a:r>
            <a:r>
              <a:rPr lang="en-US" dirty="0">
                <a:solidFill>
                  <a:schemeClr val="accent5"/>
                </a:solidFill>
              </a:rPr>
              <a:t>[</a:t>
            </a:r>
            <a:r>
              <a:rPr lang="en-US" dirty="0" err="1">
                <a:solidFill>
                  <a:schemeClr val="accent5"/>
                </a:solidFill>
              </a:rPr>
              <a:t>Moreso</a:t>
            </a:r>
            <a:r>
              <a:rPr lang="en-US" dirty="0">
                <a:solidFill>
                  <a:schemeClr val="accent5"/>
                </a:solidFill>
              </a:rPr>
              <a:t>, if you occupy an esteemed   position]</a:t>
            </a:r>
            <a:endParaRPr lang="en-US" dirty="0">
              <a:solidFill>
                <a:schemeClr val="accent1">
                  <a:lumMod val="75000"/>
                </a:schemeClr>
              </a:solidFill>
            </a:endParaRPr>
          </a:p>
        </p:txBody>
      </p:sp>
    </p:spTree>
    <p:extLst>
      <p:ext uri="{BB962C8B-B14F-4D97-AF65-F5344CB8AC3E}">
        <p14:creationId xmlns:p14="http://schemas.microsoft.com/office/powerpoint/2010/main" val="28710334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ANALYSIS CONTD</a:t>
            </a:r>
            <a:endParaRPr lang="en-US" dirty="0"/>
          </a:p>
        </p:txBody>
      </p:sp>
      <p:sp>
        <p:nvSpPr>
          <p:cNvPr id="3" name="Content Placeholder 2"/>
          <p:cNvSpPr>
            <a:spLocks noGrp="1"/>
          </p:cNvSpPr>
          <p:nvPr>
            <p:ph idx="1"/>
          </p:nvPr>
        </p:nvSpPr>
        <p:spPr/>
        <p:txBody>
          <a:bodyPr/>
          <a:lstStyle/>
          <a:p>
            <a:pPr marL="0" indent="0">
              <a:buNone/>
            </a:pPr>
            <a:r>
              <a:rPr lang="en-US" b="1" dirty="0"/>
              <a:t>18. </a:t>
            </a:r>
            <a:r>
              <a:rPr lang="en-US" dirty="0"/>
              <a:t>Aye a ye o </a:t>
            </a:r>
            <a:r>
              <a:rPr lang="en-US" dirty="0" err="1"/>
              <a:t>si</a:t>
            </a:r>
            <a:r>
              <a:rPr lang="en-US" dirty="0"/>
              <a:t> </a:t>
            </a:r>
            <a:r>
              <a:rPr lang="en-US" dirty="0" err="1"/>
              <a:t>terin</a:t>
            </a:r>
            <a:r>
              <a:rPr lang="en-US" dirty="0"/>
              <a:t> </a:t>
            </a:r>
            <a:r>
              <a:rPr lang="en-US" dirty="0" err="1"/>
              <a:t>terin</a:t>
            </a:r>
            <a:r>
              <a:rPr lang="en-US" dirty="0"/>
              <a:t> </a:t>
            </a:r>
            <a:r>
              <a:rPr lang="en-US" dirty="0">
                <a:solidFill>
                  <a:schemeClr val="accent5"/>
                </a:solidFill>
              </a:rPr>
              <a:t>[The world will </a:t>
            </a:r>
            <a:r>
              <a:rPr lang="en-US" dirty="0" err="1">
                <a:solidFill>
                  <a:schemeClr val="accent5"/>
                </a:solidFill>
              </a:rPr>
              <a:t>honour</a:t>
            </a:r>
            <a:r>
              <a:rPr lang="en-US" dirty="0">
                <a:solidFill>
                  <a:schemeClr val="accent5"/>
                </a:solidFill>
              </a:rPr>
              <a:t> you with laughter]</a:t>
            </a:r>
            <a:r>
              <a:rPr lang="en-US" dirty="0">
                <a:solidFill>
                  <a:schemeClr val="accent1">
                    <a:lumMod val="50000"/>
                  </a:schemeClr>
                </a:solidFill>
              </a:rPr>
              <a:t/>
            </a:r>
            <a:br>
              <a:rPr lang="en-US" dirty="0">
                <a:solidFill>
                  <a:schemeClr val="accent1">
                    <a:lumMod val="50000"/>
                  </a:schemeClr>
                </a:solidFill>
              </a:rPr>
            </a:br>
            <a:r>
              <a:rPr lang="en-US" b="1" dirty="0"/>
              <a:t>19. </a:t>
            </a:r>
            <a:r>
              <a:rPr lang="en-US" dirty="0"/>
              <a:t>Je </a:t>
            </a:r>
            <a:r>
              <a:rPr lang="en-US" dirty="0" err="1"/>
              <a:t>ki</a:t>
            </a:r>
            <a:r>
              <a:rPr lang="en-US" dirty="0"/>
              <a:t> o </a:t>
            </a:r>
            <a:r>
              <a:rPr lang="en-US" dirty="0" err="1"/>
              <a:t>deni</a:t>
            </a:r>
            <a:r>
              <a:rPr lang="en-US" dirty="0"/>
              <a:t> </a:t>
            </a:r>
            <a:r>
              <a:rPr lang="en-US" dirty="0" err="1"/>
              <a:t>ti</a:t>
            </a:r>
            <a:r>
              <a:rPr lang="en-US" dirty="0"/>
              <a:t> n </a:t>
            </a:r>
            <a:r>
              <a:rPr lang="en-US" dirty="0" err="1"/>
              <a:t>rago</a:t>
            </a:r>
            <a:r>
              <a:rPr lang="en-US" dirty="0"/>
              <a:t> </a:t>
            </a:r>
            <a:r>
              <a:rPr lang="en-US" dirty="0">
                <a:solidFill>
                  <a:schemeClr val="accent5"/>
                </a:solidFill>
              </a:rPr>
              <a:t>[Until you are faced with the riches-to-rags misfortune]</a:t>
            </a:r>
            <a:br>
              <a:rPr lang="en-US" dirty="0">
                <a:solidFill>
                  <a:schemeClr val="accent5"/>
                </a:solidFill>
              </a:rPr>
            </a:br>
            <a:r>
              <a:rPr lang="en-US" b="1" dirty="0"/>
              <a:t>20. </a:t>
            </a:r>
            <a:r>
              <a:rPr lang="en-US" dirty="0" err="1"/>
              <a:t>Ko</a:t>
            </a:r>
            <a:r>
              <a:rPr lang="en-US" dirty="0"/>
              <a:t> </a:t>
            </a:r>
            <a:r>
              <a:rPr lang="en-US" dirty="0" err="1"/>
              <a:t>ri</a:t>
            </a:r>
            <a:r>
              <a:rPr lang="en-US" dirty="0"/>
              <a:t> bi won se </a:t>
            </a:r>
            <a:r>
              <a:rPr lang="en-US" dirty="0" err="1"/>
              <a:t>nyinmu</a:t>
            </a:r>
            <a:r>
              <a:rPr lang="en-US" dirty="0"/>
              <a:t> </a:t>
            </a:r>
            <a:r>
              <a:rPr lang="en-US" dirty="0" err="1"/>
              <a:t>si</a:t>
            </a:r>
            <a:r>
              <a:rPr lang="en-US" dirty="0"/>
              <a:t> o </a:t>
            </a:r>
            <a:r>
              <a:rPr lang="en-US" dirty="0">
                <a:solidFill>
                  <a:srgbClr val="0070C0"/>
                </a:solidFill>
              </a:rPr>
              <a:t>[You will then notice how you are mocked]</a:t>
            </a:r>
            <a:br>
              <a:rPr lang="en-US" dirty="0">
                <a:solidFill>
                  <a:srgbClr val="0070C0"/>
                </a:solidFill>
              </a:rPr>
            </a:br>
            <a:r>
              <a:rPr lang="en-US" b="1" dirty="0"/>
              <a:t>21. </a:t>
            </a:r>
            <a:r>
              <a:rPr lang="en-US" dirty="0" err="1"/>
              <a:t>Iya</a:t>
            </a:r>
            <a:r>
              <a:rPr lang="en-US" dirty="0"/>
              <a:t> </a:t>
            </a:r>
            <a:r>
              <a:rPr lang="en-US" dirty="0" err="1"/>
              <a:t>nbo</a:t>
            </a:r>
            <a:r>
              <a:rPr lang="en-US" dirty="0"/>
              <a:t> </a:t>
            </a:r>
            <a:r>
              <a:rPr lang="en-US" dirty="0" err="1"/>
              <a:t>fomo</a:t>
            </a:r>
            <a:r>
              <a:rPr lang="en-US" dirty="0"/>
              <a:t> </a:t>
            </a:r>
            <a:r>
              <a:rPr lang="en-US" dirty="0" err="1"/>
              <a:t>ti</a:t>
            </a:r>
            <a:r>
              <a:rPr lang="en-US" dirty="0"/>
              <a:t> </a:t>
            </a:r>
            <a:r>
              <a:rPr lang="en-US" dirty="0" err="1"/>
              <a:t>ko</a:t>
            </a:r>
            <a:r>
              <a:rPr lang="en-US" dirty="0"/>
              <a:t> </a:t>
            </a:r>
            <a:r>
              <a:rPr lang="en-US" dirty="0" err="1"/>
              <a:t>gbon</a:t>
            </a:r>
            <a:r>
              <a:rPr lang="en-US" dirty="0"/>
              <a:t> </a:t>
            </a:r>
            <a:r>
              <a:rPr lang="en-US" dirty="0">
                <a:solidFill>
                  <a:schemeClr val="accent5"/>
                </a:solidFill>
              </a:rPr>
              <a:t>[There is suffering for the foolish child]</a:t>
            </a:r>
            <a:endParaRPr lang="en-US" dirty="0"/>
          </a:p>
        </p:txBody>
      </p:sp>
    </p:spTree>
    <p:extLst>
      <p:ext uri="{BB962C8B-B14F-4D97-AF65-F5344CB8AC3E}">
        <p14:creationId xmlns:p14="http://schemas.microsoft.com/office/powerpoint/2010/main" val="28780972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ANALYSIS CONTD</a:t>
            </a:r>
            <a:endParaRPr lang="en-US" dirty="0"/>
          </a:p>
        </p:txBody>
      </p:sp>
      <p:sp>
        <p:nvSpPr>
          <p:cNvPr id="3" name="Content Placeholder 2"/>
          <p:cNvSpPr>
            <a:spLocks noGrp="1"/>
          </p:cNvSpPr>
          <p:nvPr>
            <p:ph idx="1"/>
          </p:nvPr>
        </p:nvSpPr>
        <p:spPr/>
        <p:txBody>
          <a:bodyPr/>
          <a:lstStyle/>
          <a:p>
            <a:pPr marL="0" indent="0">
              <a:buNone/>
            </a:pPr>
            <a:r>
              <a:rPr lang="en-US" b="1" dirty="0"/>
              <a:t>22. </a:t>
            </a:r>
            <a:r>
              <a:rPr lang="en-US" dirty="0" err="1"/>
              <a:t>Ekun</a:t>
            </a:r>
            <a:r>
              <a:rPr lang="en-US" dirty="0"/>
              <a:t> </a:t>
            </a:r>
            <a:r>
              <a:rPr lang="en-US" dirty="0" err="1"/>
              <a:t>nbe</a:t>
            </a:r>
            <a:r>
              <a:rPr lang="en-US" dirty="0"/>
              <a:t> </a:t>
            </a:r>
            <a:r>
              <a:rPr lang="en-US" dirty="0" err="1"/>
              <a:t>fomo</a:t>
            </a:r>
            <a:r>
              <a:rPr lang="en-US" dirty="0"/>
              <a:t> </a:t>
            </a:r>
            <a:r>
              <a:rPr lang="en-US" dirty="0" err="1"/>
              <a:t>ti</a:t>
            </a:r>
            <a:r>
              <a:rPr lang="en-US" dirty="0"/>
              <a:t> </a:t>
            </a:r>
            <a:r>
              <a:rPr lang="en-US" dirty="0" err="1"/>
              <a:t>nsa</a:t>
            </a:r>
            <a:r>
              <a:rPr lang="en-US" dirty="0"/>
              <a:t> </a:t>
            </a:r>
            <a:r>
              <a:rPr lang="en-US" dirty="0" err="1"/>
              <a:t>kiri</a:t>
            </a:r>
            <a:r>
              <a:rPr lang="en-US" dirty="0"/>
              <a:t> </a:t>
            </a:r>
            <a:r>
              <a:rPr lang="en-US" dirty="0">
                <a:solidFill>
                  <a:schemeClr val="accent5"/>
                </a:solidFill>
              </a:rPr>
              <a:t>[There is sorrow for the vagabond child]</a:t>
            </a:r>
            <a:br>
              <a:rPr lang="en-US" dirty="0">
                <a:solidFill>
                  <a:schemeClr val="accent5"/>
                </a:solidFill>
              </a:rPr>
            </a:br>
            <a:r>
              <a:rPr lang="en-US" b="1" dirty="0"/>
              <a:t>23. </a:t>
            </a:r>
            <a:r>
              <a:rPr lang="en-US" dirty="0" err="1"/>
              <a:t>Mafowuro</a:t>
            </a:r>
            <a:r>
              <a:rPr lang="en-US" dirty="0"/>
              <a:t> sere, ore mi </a:t>
            </a:r>
            <a:r>
              <a:rPr lang="en-US" dirty="0">
                <a:solidFill>
                  <a:schemeClr val="accent5"/>
                </a:solidFill>
              </a:rPr>
              <a:t>[Don't waste your morning, my friend]</a:t>
            </a:r>
            <a:br>
              <a:rPr lang="en-US" dirty="0">
                <a:solidFill>
                  <a:schemeClr val="accent5"/>
                </a:solidFill>
              </a:rPr>
            </a:br>
            <a:r>
              <a:rPr lang="en-US" b="1" dirty="0"/>
              <a:t>24. </a:t>
            </a:r>
            <a:r>
              <a:rPr lang="en-US" dirty="0"/>
              <a:t>Mura </a:t>
            </a:r>
            <a:r>
              <a:rPr lang="en-US" dirty="0" err="1"/>
              <a:t>si’se</a:t>
            </a:r>
            <a:r>
              <a:rPr lang="en-US" dirty="0"/>
              <a:t> [</a:t>
            </a:r>
            <a:r>
              <a:rPr lang="en-US" dirty="0">
                <a:solidFill>
                  <a:srgbClr val="0070C0"/>
                </a:solidFill>
              </a:rPr>
              <a:t>[Work hard]</a:t>
            </a:r>
            <a:endParaRPr lang="en-US" dirty="0"/>
          </a:p>
          <a:p>
            <a:pPr marL="0" indent="0">
              <a:buNone/>
            </a:pPr>
            <a:r>
              <a:rPr lang="en-US" b="1" dirty="0"/>
              <a:t>25. </a:t>
            </a:r>
            <a:r>
              <a:rPr lang="en-US" dirty="0" err="1"/>
              <a:t>Ojo</a:t>
            </a:r>
            <a:r>
              <a:rPr lang="en-US" dirty="0"/>
              <a:t> </a:t>
            </a:r>
            <a:r>
              <a:rPr lang="en-US" dirty="0" err="1"/>
              <a:t>nlo</a:t>
            </a:r>
            <a:r>
              <a:rPr lang="en-US" dirty="0"/>
              <a:t> </a:t>
            </a:r>
            <a:r>
              <a:rPr lang="en-US" dirty="0">
                <a:solidFill>
                  <a:srgbClr val="0070C0"/>
                </a:solidFill>
              </a:rPr>
              <a:t>[Time hastes away]</a:t>
            </a:r>
          </a:p>
        </p:txBody>
      </p:sp>
    </p:spTree>
    <p:extLst>
      <p:ext uri="{BB962C8B-B14F-4D97-AF65-F5344CB8AC3E}">
        <p14:creationId xmlns:p14="http://schemas.microsoft.com/office/powerpoint/2010/main" val="38369770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DISCUSSION</a:t>
            </a:r>
            <a:endParaRPr lang="en-US" b="1" dirty="0"/>
          </a:p>
        </p:txBody>
      </p:sp>
      <p:sp>
        <p:nvSpPr>
          <p:cNvPr id="3" name="Content Placeholder 2"/>
          <p:cNvSpPr>
            <a:spLocks noGrp="1"/>
          </p:cNvSpPr>
          <p:nvPr>
            <p:ph idx="1"/>
          </p:nvPr>
        </p:nvSpPr>
        <p:spPr/>
        <p:txBody>
          <a:bodyPr>
            <a:normAutofit/>
          </a:bodyPr>
          <a:lstStyle/>
          <a:p>
            <a:pPr marL="0" indent="0">
              <a:buNone/>
            </a:pPr>
            <a:r>
              <a:rPr lang="en-US" sz="3200" b="1" dirty="0" smtClean="0"/>
              <a:t>1. </a:t>
            </a:r>
            <a:r>
              <a:rPr lang="en-US" sz="3200" dirty="0" smtClean="0"/>
              <a:t> 1-4: Importance of Work (‘</a:t>
            </a:r>
            <a:r>
              <a:rPr lang="en-US" sz="3200" dirty="0" err="1" smtClean="0"/>
              <a:t>alowo</a:t>
            </a:r>
            <a:r>
              <a:rPr lang="en-US" sz="3200" dirty="0" smtClean="0"/>
              <a:t> ma </a:t>
            </a:r>
            <a:r>
              <a:rPr lang="en-US" sz="3200" dirty="0" err="1" smtClean="0"/>
              <a:t>sise</a:t>
            </a:r>
            <a:r>
              <a:rPr lang="en-US" sz="3200" dirty="0" smtClean="0"/>
              <a:t>’, ole).</a:t>
            </a:r>
            <a:r>
              <a:rPr lang="en-US" sz="3200" dirty="0"/>
              <a:t/>
            </a:r>
            <a:br>
              <a:rPr lang="en-US" sz="3200" dirty="0"/>
            </a:br>
            <a:r>
              <a:rPr lang="en-US" sz="3200" b="1" dirty="0"/>
              <a:t>2</a:t>
            </a:r>
            <a:r>
              <a:rPr lang="en-US" sz="3200" b="1" dirty="0" smtClean="0"/>
              <a:t>. </a:t>
            </a:r>
            <a:r>
              <a:rPr lang="en-US" sz="3200" dirty="0" smtClean="0"/>
              <a:t>4-7:  Self-reliance (the principle of DIY).</a:t>
            </a:r>
            <a:r>
              <a:rPr lang="en-US" sz="3200" dirty="0"/>
              <a:t/>
            </a:r>
            <a:br>
              <a:rPr lang="en-US" sz="3200" dirty="0"/>
            </a:br>
            <a:r>
              <a:rPr lang="en-US" sz="3200" b="1" dirty="0"/>
              <a:t>3</a:t>
            </a:r>
            <a:r>
              <a:rPr lang="en-US" sz="3200" b="1" dirty="0" smtClean="0"/>
              <a:t>. </a:t>
            </a:r>
            <a:r>
              <a:rPr lang="en-US" sz="3200" dirty="0" smtClean="0"/>
              <a:t>8-11: Futility of relying on others’ success; not even father or mother (to avoid disappointment, rely on God-given strength (Work &amp;Pray Principle)</a:t>
            </a:r>
            <a:r>
              <a:rPr lang="en-US" sz="3200" dirty="0"/>
              <a:t/>
            </a:r>
            <a:br>
              <a:rPr lang="en-US" sz="3200" dirty="0"/>
            </a:br>
            <a:r>
              <a:rPr lang="en-US" sz="3200" b="1" dirty="0"/>
              <a:t>4</a:t>
            </a:r>
            <a:r>
              <a:rPr lang="en-US" sz="3200" b="1" dirty="0" smtClean="0"/>
              <a:t>. </a:t>
            </a:r>
            <a:r>
              <a:rPr lang="en-US" sz="3200" dirty="0" smtClean="0"/>
              <a:t>12-13: Organs of the body responsible for work are used as anecdotes/ personification of what to depend on (</a:t>
            </a:r>
            <a:r>
              <a:rPr lang="en-US" sz="3200" dirty="0" err="1" smtClean="0"/>
              <a:t>apa</a:t>
            </a:r>
            <a:r>
              <a:rPr lang="en-US" sz="3200" dirty="0" smtClean="0"/>
              <a:t>=</a:t>
            </a:r>
            <a:r>
              <a:rPr lang="en-US" sz="3200" dirty="0" err="1" smtClean="0"/>
              <a:t>ara</a:t>
            </a:r>
            <a:r>
              <a:rPr lang="en-US" sz="3200" dirty="0" smtClean="0"/>
              <a:t>; </a:t>
            </a:r>
            <a:r>
              <a:rPr lang="en-US" sz="3200" dirty="0" err="1" smtClean="0"/>
              <a:t>igunpa</a:t>
            </a:r>
            <a:r>
              <a:rPr lang="en-US" sz="3200" dirty="0" smtClean="0"/>
              <a:t>=</a:t>
            </a:r>
            <a:r>
              <a:rPr lang="en-US" sz="3200" dirty="0" err="1" smtClean="0"/>
              <a:t>iyekan</a:t>
            </a:r>
            <a:r>
              <a:rPr lang="en-US" sz="3200" dirty="0" smtClean="0"/>
              <a:t>)</a:t>
            </a:r>
            <a:r>
              <a:rPr lang="en-US" dirty="0"/>
              <a:t/>
            </a:r>
            <a:br>
              <a:rPr lang="en-US" dirty="0"/>
            </a:br>
            <a:endParaRPr lang="en-US" dirty="0" smtClean="0"/>
          </a:p>
        </p:txBody>
      </p:sp>
    </p:spTree>
    <p:extLst>
      <p:ext uri="{BB962C8B-B14F-4D97-AF65-F5344CB8AC3E}">
        <p14:creationId xmlns:p14="http://schemas.microsoft.com/office/powerpoint/2010/main" val="11230235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DISCUSSION CONTD</a:t>
            </a:r>
            <a:endParaRPr lang="en-US" dirty="0"/>
          </a:p>
        </p:txBody>
      </p:sp>
      <p:sp>
        <p:nvSpPr>
          <p:cNvPr id="3" name="Content Placeholder 2"/>
          <p:cNvSpPr>
            <a:spLocks noGrp="1"/>
          </p:cNvSpPr>
          <p:nvPr>
            <p:ph idx="1"/>
          </p:nvPr>
        </p:nvSpPr>
        <p:spPr/>
        <p:txBody>
          <a:bodyPr/>
          <a:lstStyle/>
          <a:p>
            <a:pPr marL="0" indent="0">
              <a:buNone/>
            </a:pPr>
            <a:r>
              <a:rPr lang="en-US" b="1" dirty="0"/>
              <a:t>5. </a:t>
            </a:r>
            <a:r>
              <a:rPr lang="en-US" dirty="0"/>
              <a:t>14-20: Success attracts friends but failure is an orphan - Prov.19:4 -“Wealth </a:t>
            </a:r>
            <a:r>
              <a:rPr lang="en-US" dirty="0" err="1"/>
              <a:t>maketh</a:t>
            </a:r>
            <a:r>
              <a:rPr lang="en-US" dirty="0"/>
              <a:t> many friends; but the poor is separated from his neighbor.”</a:t>
            </a:r>
            <a:r>
              <a:rPr lang="en-US" b="1" dirty="0"/>
              <a:t> </a:t>
            </a:r>
            <a:endParaRPr lang="en-US" b="1" dirty="0" smtClean="0"/>
          </a:p>
          <a:p>
            <a:pPr marL="0" indent="0">
              <a:buNone/>
            </a:pPr>
            <a:r>
              <a:rPr lang="en-US" b="1" dirty="0" smtClean="0"/>
              <a:t>6</a:t>
            </a:r>
            <a:r>
              <a:rPr lang="en-US" b="1" dirty="0"/>
              <a:t>. </a:t>
            </a:r>
            <a:r>
              <a:rPr lang="en-US" dirty="0"/>
              <a:t>21-25: Importance of having a vision/plan of life built on </a:t>
            </a:r>
            <a:r>
              <a:rPr lang="en-US" dirty="0" err="1"/>
              <a:t>hardwork</a:t>
            </a:r>
            <a:r>
              <a:rPr lang="en-US" dirty="0"/>
              <a:t> and education early in life in order to escape poverty and be successful</a:t>
            </a:r>
            <a:r>
              <a:rPr lang="en-US" dirty="0" smtClean="0"/>
              <a:t>.</a:t>
            </a:r>
          </a:p>
          <a:p>
            <a:pPr marL="0" indent="0">
              <a:buNone/>
            </a:pPr>
            <a:r>
              <a:rPr lang="en-US" b="1" dirty="0" smtClean="0"/>
              <a:t> </a:t>
            </a:r>
            <a:r>
              <a:rPr lang="en-US" b="1" dirty="0"/>
              <a:t>7. </a:t>
            </a:r>
            <a:r>
              <a:rPr lang="en-US" dirty="0" smtClean="0"/>
              <a:t>1-25: Hard-work is equal to comfortable </a:t>
            </a:r>
            <a:r>
              <a:rPr lang="en-US" dirty="0"/>
              <a:t>life. Success. Self-actualization. Self-reliance. Self-</a:t>
            </a:r>
            <a:r>
              <a:rPr lang="en-US" dirty="0" err="1"/>
              <a:t>defence</a:t>
            </a:r>
            <a:r>
              <a:rPr lang="en-US" dirty="0"/>
              <a:t>.</a:t>
            </a:r>
            <a:br>
              <a:rPr lang="en-US" dirty="0"/>
            </a:br>
            <a:endParaRPr lang="en-US" dirty="0"/>
          </a:p>
        </p:txBody>
      </p:sp>
    </p:spTree>
    <p:extLst>
      <p:ext uri="{BB962C8B-B14F-4D97-AF65-F5344CB8AC3E}">
        <p14:creationId xmlns:p14="http://schemas.microsoft.com/office/powerpoint/2010/main" val="9184649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CONCLUSIONS</a:t>
            </a:r>
            <a:endParaRPr lang="en-US" b="1" dirty="0"/>
          </a:p>
        </p:txBody>
      </p:sp>
      <p:sp>
        <p:nvSpPr>
          <p:cNvPr id="3" name="Content Placeholder 2"/>
          <p:cNvSpPr>
            <a:spLocks noGrp="1"/>
          </p:cNvSpPr>
          <p:nvPr>
            <p:ph idx="1"/>
          </p:nvPr>
        </p:nvSpPr>
        <p:spPr/>
        <p:txBody>
          <a:bodyPr>
            <a:normAutofit/>
          </a:bodyPr>
          <a:lstStyle/>
          <a:p>
            <a:pPr marL="0" indent="0">
              <a:buNone/>
            </a:pPr>
            <a:r>
              <a:rPr lang="en-US" sz="3200" dirty="0" smtClean="0"/>
              <a:t>1.  Hard work is a virtue that must be inculcated early in life.</a:t>
            </a:r>
          </a:p>
          <a:p>
            <a:pPr marL="0" indent="0">
              <a:buNone/>
            </a:pPr>
            <a:r>
              <a:rPr lang="en-US" sz="3200" dirty="0" smtClean="0"/>
              <a:t>2.  There are other virtues in our socio-cultural milieu that we can tap into for the purpose of societal rejuvenation; these  resonate with Biblical injunctions.</a:t>
            </a:r>
          </a:p>
          <a:p>
            <a:pPr marL="0" indent="0">
              <a:buNone/>
            </a:pPr>
            <a:r>
              <a:rPr lang="en-US" sz="3200" dirty="0" smtClean="0"/>
              <a:t>3.  With the inculcation of socio-cultural value of hard work and other available societal values, vices (especially among the youths) will drastically reduce.</a:t>
            </a:r>
          </a:p>
        </p:txBody>
      </p:sp>
    </p:spTree>
    <p:extLst>
      <p:ext uri="{BB962C8B-B14F-4D97-AF65-F5344CB8AC3E}">
        <p14:creationId xmlns:p14="http://schemas.microsoft.com/office/powerpoint/2010/main" val="41256593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marL="514350" indent="-514350"/>
            <a:r>
              <a:rPr lang="en-US" b="1" dirty="0" smtClean="0"/>
              <a:t>YORUBA SOCIO-CULTURAL VALUE SYSTEM</a:t>
            </a:r>
            <a:endParaRPr lang="en-US" b="1" dirty="0"/>
          </a:p>
        </p:txBody>
      </p:sp>
      <p:sp>
        <p:nvSpPr>
          <p:cNvPr id="11267" name="Rectangle 3"/>
          <p:cNvSpPr>
            <a:spLocks noGrp="1" noChangeArrowheads="1"/>
          </p:cNvSpPr>
          <p:nvPr>
            <p:ph idx="1"/>
          </p:nvPr>
        </p:nvSpPr>
        <p:spPr/>
        <p:txBody>
          <a:bodyPr>
            <a:normAutofit fontScale="92500"/>
          </a:bodyPr>
          <a:lstStyle/>
          <a:p>
            <a:endParaRPr lang="en-US" dirty="0" smtClean="0"/>
          </a:p>
          <a:p>
            <a:r>
              <a:rPr lang="en-US" sz="3000" dirty="0" smtClean="0"/>
              <a:t>Value system refers to the </a:t>
            </a:r>
            <a:r>
              <a:rPr lang="en-US" sz="3000" dirty="0"/>
              <a:t>principles, ideologies, or standards by which one and one’s society/community lives, relates to others, makes decisions, or determines modes of existence. </a:t>
            </a:r>
            <a:endParaRPr lang="en-US" sz="3000" dirty="0" smtClean="0"/>
          </a:p>
          <a:p>
            <a:r>
              <a:rPr lang="en-US" sz="3000" dirty="0" smtClean="0"/>
              <a:t>In the light of moral rectitude, superficial success and get-rich syndrome prevalent in our modern society, a voyage into the native culture through a linguistic analysis of classical creative products such as poetry, film and music will not only give us an understanding of the prevailing societal problem but will also point us to the solution. </a:t>
            </a:r>
            <a:endParaRPr lang="en-US" dirty="0" smtClean="0"/>
          </a:p>
          <a:p>
            <a:pPr marL="0" indent="0">
              <a:buNone/>
            </a:pPr>
            <a:r>
              <a:rPr lang="en-US" dirty="0"/>
              <a:t> </a:t>
            </a:r>
            <a:r>
              <a:rPr lang="en-US" dirty="0" smtClean="0"/>
              <a:t>       </a:t>
            </a:r>
          </a:p>
        </p:txBody>
      </p:sp>
    </p:spTree>
    <p:extLst>
      <p:ext uri="{BB962C8B-B14F-4D97-AF65-F5344CB8AC3E}">
        <p14:creationId xmlns:p14="http://schemas.microsoft.com/office/powerpoint/2010/main" val="7580218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RECOMMENDATIONS</a:t>
            </a:r>
            <a:endParaRPr lang="en-US" dirty="0"/>
          </a:p>
        </p:txBody>
      </p:sp>
      <p:sp>
        <p:nvSpPr>
          <p:cNvPr id="3" name="Content Placeholder 2"/>
          <p:cNvSpPr>
            <a:spLocks noGrp="1"/>
          </p:cNvSpPr>
          <p:nvPr>
            <p:ph idx="1"/>
          </p:nvPr>
        </p:nvSpPr>
        <p:spPr/>
        <p:txBody>
          <a:bodyPr>
            <a:normAutofit/>
          </a:bodyPr>
          <a:lstStyle/>
          <a:p>
            <a:pPr marL="514350" indent="-514350">
              <a:buAutoNum type="arabicPeriod"/>
            </a:pPr>
            <a:r>
              <a:rPr lang="en-US" sz="3600" dirty="0" smtClean="0"/>
              <a:t>Stakeholders in the education industry should work </a:t>
            </a:r>
            <a:r>
              <a:rPr lang="en-US" sz="3600" dirty="0"/>
              <a:t>out a synergy between positive/acceptable moral </a:t>
            </a:r>
            <a:r>
              <a:rPr lang="en-US" sz="3600" dirty="0" smtClean="0"/>
              <a:t>standards domiciled in our cultures </a:t>
            </a:r>
            <a:r>
              <a:rPr lang="en-US" sz="3600" dirty="0"/>
              <a:t>and the </a:t>
            </a:r>
            <a:r>
              <a:rPr lang="en-US" sz="3600" dirty="0" smtClean="0"/>
              <a:t>Bible.</a:t>
            </a:r>
            <a:endParaRPr lang="en-US" sz="3600" dirty="0"/>
          </a:p>
          <a:p>
            <a:pPr marL="514350" indent="-514350">
              <a:buAutoNum type="arabicPeriod"/>
            </a:pPr>
            <a:r>
              <a:rPr lang="en-US" sz="3600" dirty="0" smtClean="0"/>
              <a:t>There should be a conscious </a:t>
            </a:r>
            <a:r>
              <a:rPr lang="en-US" sz="3600" dirty="0"/>
              <a:t>adoption of/return to the pedagogical practices and reading of classical/modern books/poems that espouse acceptable moral </a:t>
            </a:r>
            <a:r>
              <a:rPr lang="en-US" sz="3600" dirty="0" smtClean="0"/>
              <a:t>conducts.</a:t>
            </a:r>
            <a:endParaRPr lang="en-US" sz="3600" dirty="0"/>
          </a:p>
        </p:txBody>
      </p:sp>
    </p:spTree>
    <p:extLst>
      <p:ext uri="{BB962C8B-B14F-4D97-AF65-F5344CB8AC3E}">
        <p14:creationId xmlns:p14="http://schemas.microsoft.com/office/powerpoint/2010/main" val="14306424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RECOMMENDATIONS CONTD.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3. </a:t>
            </a:r>
            <a:r>
              <a:rPr lang="en-US" sz="3200" dirty="0" smtClean="0"/>
              <a:t>Knowledge </a:t>
            </a:r>
            <a:r>
              <a:rPr lang="en-US" sz="3200" dirty="0"/>
              <a:t>producers should beam their intellectual searchlights on archival artifacts where solution to modern problems </a:t>
            </a:r>
            <a:r>
              <a:rPr lang="en-US" sz="3200" dirty="0" smtClean="0"/>
              <a:t>reside -  </a:t>
            </a:r>
            <a:endParaRPr lang="en-US" sz="3200" dirty="0"/>
          </a:p>
          <a:p>
            <a:pPr marL="0" indent="0">
              <a:buNone/>
            </a:pPr>
            <a:r>
              <a:rPr lang="en-US" sz="3200" b="1" dirty="0"/>
              <a:t>      Ecc.3:15</a:t>
            </a:r>
            <a:r>
              <a:rPr lang="en-US" sz="3200" dirty="0"/>
              <a:t> - </a:t>
            </a:r>
            <a:r>
              <a:rPr lang="en-US" sz="3200" b="1" baseline="30000" dirty="0"/>
              <a:t> </a:t>
            </a:r>
            <a:r>
              <a:rPr lang="en-US" sz="3200" dirty="0"/>
              <a:t>That which hath been is now; and that which is to be hath already been; and God </a:t>
            </a:r>
            <a:r>
              <a:rPr lang="en-US" sz="3200" dirty="0" err="1"/>
              <a:t>requireth</a:t>
            </a:r>
            <a:r>
              <a:rPr lang="en-US" sz="3200" dirty="0"/>
              <a:t> that which is past.</a:t>
            </a:r>
          </a:p>
          <a:p>
            <a:pPr marL="0" indent="0">
              <a:buNone/>
            </a:pPr>
            <a:r>
              <a:rPr lang="en-US" sz="3200" dirty="0"/>
              <a:t>       </a:t>
            </a:r>
            <a:r>
              <a:rPr lang="en-US" sz="3200" b="1" dirty="0"/>
              <a:t>Prov. 25:2 </a:t>
            </a:r>
            <a:r>
              <a:rPr lang="en-US" sz="3200" dirty="0"/>
              <a:t>- It is the glory of God to conceal a thing: but the </a:t>
            </a:r>
            <a:r>
              <a:rPr lang="en-US" sz="3200" dirty="0" err="1"/>
              <a:t>honour</a:t>
            </a:r>
            <a:r>
              <a:rPr lang="en-US" sz="3200" dirty="0"/>
              <a:t> of </a:t>
            </a:r>
            <a:r>
              <a:rPr lang="en-US" sz="3200" dirty="0" smtClean="0"/>
              <a:t>kings </a:t>
            </a:r>
            <a:r>
              <a:rPr lang="en-US" sz="3200" dirty="0"/>
              <a:t>is to search out a matter. </a:t>
            </a:r>
            <a:endParaRPr lang="en-US" sz="3200" dirty="0" smtClean="0"/>
          </a:p>
          <a:p>
            <a:pPr marL="0" indent="0">
              <a:buNone/>
            </a:pPr>
            <a:r>
              <a:rPr lang="en-US" sz="3200" b="1" dirty="0" err="1" smtClean="0"/>
              <a:t>Ecc</a:t>
            </a:r>
            <a:r>
              <a:rPr lang="en-US" sz="3200" b="1" dirty="0" smtClean="0"/>
              <a:t>. 1:9 - </a:t>
            </a:r>
            <a:r>
              <a:rPr lang="en-US" sz="3200" dirty="0" smtClean="0"/>
              <a:t>The </a:t>
            </a:r>
            <a:r>
              <a:rPr lang="en-US" sz="3200" dirty="0"/>
              <a:t>thing that hath been, it </a:t>
            </a:r>
            <a:r>
              <a:rPr lang="en-US" sz="3200" i="1" dirty="0"/>
              <a:t>is that</a:t>
            </a:r>
            <a:r>
              <a:rPr lang="en-US" sz="3200" dirty="0"/>
              <a:t> which shall be; and that which is done </a:t>
            </a:r>
            <a:r>
              <a:rPr lang="en-US" sz="3200" i="1" dirty="0"/>
              <a:t>is</a:t>
            </a:r>
            <a:r>
              <a:rPr lang="en-US" sz="3200" dirty="0"/>
              <a:t> that which shall be done: and </a:t>
            </a:r>
            <a:r>
              <a:rPr lang="en-US" sz="3200" i="1" dirty="0"/>
              <a:t>there is</a:t>
            </a:r>
            <a:r>
              <a:rPr lang="en-US" sz="3200" dirty="0"/>
              <a:t> no new </a:t>
            </a:r>
            <a:r>
              <a:rPr lang="en-US" sz="3200" i="1" dirty="0"/>
              <a:t>thing</a:t>
            </a:r>
            <a:r>
              <a:rPr lang="en-US" sz="3200" dirty="0"/>
              <a:t> under the sun.</a:t>
            </a:r>
            <a:r>
              <a:rPr lang="en-US" sz="3200" dirty="0" smtClean="0"/>
              <a:t> </a:t>
            </a:r>
          </a:p>
          <a:p>
            <a:pPr marL="0" indent="0">
              <a:buNone/>
            </a:pPr>
            <a:r>
              <a:rPr lang="en-US" sz="3200" dirty="0" smtClean="0"/>
              <a:t>- </a:t>
            </a:r>
            <a:r>
              <a:rPr lang="en-US" sz="3200" dirty="0" smtClean="0">
                <a:solidFill>
                  <a:srgbClr val="FF0000"/>
                </a:solidFill>
              </a:rPr>
              <a:t>The Secret of Research</a:t>
            </a:r>
            <a:endParaRPr lang="en-US" sz="3200" dirty="0">
              <a:solidFill>
                <a:srgbClr val="FF0000"/>
              </a:solidFill>
            </a:endParaRPr>
          </a:p>
          <a:p>
            <a:endParaRPr lang="en-US" dirty="0"/>
          </a:p>
        </p:txBody>
      </p:sp>
    </p:spTree>
    <p:extLst>
      <p:ext uri="{BB962C8B-B14F-4D97-AF65-F5344CB8AC3E}">
        <p14:creationId xmlns:p14="http://schemas.microsoft.com/office/powerpoint/2010/main" val="403734667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idx="1"/>
          </p:nvPr>
        </p:nvSpPr>
        <p:spPr/>
        <p:txBody>
          <a:bodyPr>
            <a:normAutofit fontScale="85000" lnSpcReduction="10000"/>
          </a:bodyPr>
          <a:lstStyle/>
          <a:p>
            <a:r>
              <a:rPr lang="en-US" dirty="0"/>
              <a:t> </a:t>
            </a:r>
            <a:r>
              <a:rPr lang="en-US" i="1" dirty="0" err="1"/>
              <a:t>Toyin</a:t>
            </a:r>
            <a:r>
              <a:rPr lang="en-US" i="1" dirty="0"/>
              <a:t> </a:t>
            </a:r>
            <a:r>
              <a:rPr lang="en-US" i="1" dirty="0" err="1"/>
              <a:t>Falola</a:t>
            </a:r>
            <a:r>
              <a:rPr lang="en-US" i="1" dirty="0"/>
              <a:t> (1999). </a:t>
            </a:r>
            <a:r>
              <a:rPr lang="en-US" i="1" dirty="0">
                <a:hlinkClick r:id="rId2"/>
              </a:rPr>
              <a:t>Yoruba Gurus: Indigenous Production of Knowledge in Africa</a:t>
            </a:r>
            <a:r>
              <a:rPr lang="en-US" i="1" dirty="0"/>
              <a:t>. Africa World Press, 1999. pp. </a:t>
            </a:r>
            <a:r>
              <a:rPr lang="en-US" i="1" dirty="0">
                <a:hlinkClick r:id="rId3"/>
              </a:rPr>
              <a:t>17</a:t>
            </a:r>
            <a:r>
              <a:rPr lang="en-US" i="1" dirty="0"/>
              <a:t>–18. </a:t>
            </a:r>
            <a:r>
              <a:rPr lang="en-US" i="1" dirty="0">
                <a:hlinkClick r:id="rId4" tooltip="ISBN (identifier)"/>
              </a:rPr>
              <a:t>ISBN</a:t>
            </a:r>
            <a:r>
              <a:rPr lang="en-US" i="1" dirty="0"/>
              <a:t> </a:t>
            </a:r>
            <a:r>
              <a:rPr lang="en-US" i="1" dirty="0">
                <a:hlinkClick r:id="rId5" tooltip="Special:BookSources/978-0-86543-699-2"/>
              </a:rPr>
              <a:t>978-0-86543-699-2</a:t>
            </a:r>
            <a:r>
              <a:rPr lang="en-US" i="1" dirty="0"/>
              <a:t>.</a:t>
            </a:r>
            <a:endParaRPr lang="en-US" dirty="0"/>
          </a:p>
          <a:p>
            <a:r>
              <a:rPr lang="en-US" b="1" dirty="0">
                <a:hlinkClick r:id="rId6" tooltip="Jump up"/>
              </a:rPr>
              <a:t>^</a:t>
            </a:r>
            <a:r>
              <a:rPr lang="en-US" dirty="0"/>
              <a:t> </a:t>
            </a:r>
            <a:r>
              <a:rPr lang="en-US" i="1" u="sng" dirty="0">
                <a:hlinkClick r:id="rId7"/>
              </a:rPr>
              <a:t>"Remembering J. F. </a:t>
            </a:r>
            <a:r>
              <a:rPr lang="en-US" i="1" u="sng" dirty="0" err="1">
                <a:hlinkClick r:id="rId7"/>
              </a:rPr>
              <a:t>Odunjo</a:t>
            </a:r>
            <a:r>
              <a:rPr lang="en-US" i="1" u="sng" dirty="0">
                <a:hlinkClick r:id="rId7"/>
              </a:rPr>
              <a:t>, the literary icon"</a:t>
            </a:r>
            <a:r>
              <a:rPr lang="en-US" i="1" dirty="0"/>
              <a:t>. WN. Nigerian Guardian. Retrieved June 14, 2016.</a:t>
            </a:r>
            <a:endParaRPr lang="en-US" dirty="0"/>
          </a:p>
          <a:p>
            <a:r>
              <a:rPr lang="en-US" b="1" dirty="0">
                <a:hlinkClick r:id="rId8" tooltip="Jump up"/>
              </a:rPr>
              <a:t>^</a:t>
            </a:r>
            <a:r>
              <a:rPr lang="en-US" dirty="0"/>
              <a:t> </a:t>
            </a:r>
            <a:r>
              <a:rPr lang="en-US" i="1" dirty="0">
                <a:hlinkClick r:id="rId9" tooltip="Albert S. Gérard"/>
              </a:rPr>
              <a:t>Albert S. Gérard</a:t>
            </a:r>
            <a:r>
              <a:rPr lang="en-US" i="1" dirty="0"/>
              <a:t> (1972). </a:t>
            </a:r>
            <a:r>
              <a:rPr lang="en-US" i="1" dirty="0">
                <a:hlinkClick r:id="rId10"/>
              </a:rPr>
              <a:t>Black Africa, Volumes 2-3</a:t>
            </a:r>
            <a:r>
              <a:rPr lang="en-US" i="1" dirty="0"/>
              <a:t>. the University of Virginia: St. John's University Press. p. 195. </a:t>
            </a:r>
            <a:r>
              <a:rPr lang="en-US" i="1" dirty="0">
                <a:hlinkClick r:id="rId11" tooltip="ISSN (identifier)"/>
              </a:rPr>
              <a:t>ISSN</a:t>
            </a:r>
            <a:r>
              <a:rPr lang="en-US" i="1" dirty="0"/>
              <a:t> </a:t>
            </a:r>
            <a:r>
              <a:rPr lang="en-US" i="1" dirty="0">
                <a:hlinkClick r:id="rId12"/>
              </a:rPr>
              <a:t>0034-6640</a:t>
            </a:r>
            <a:r>
              <a:rPr lang="en-US" i="1" dirty="0"/>
              <a:t>. Retrieved June 14, 2016.</a:t>
            </a:r>
            <a:endParaRPr lang="en-US" dirty="0"/>
          </a:p>
          <a:p>
            <a:r>
              <a:rPr lang="en-US" b="1" dirty="0">
                <a:hlinkClick r:id="rId13" tooltip="Jump up"/>
              </a:rPr>
              <a:t>^</a:t>
            </a:r>
            <a:r>
              <a:rPr lang="en-US" dirty="0"/>
              <a:t> </a:t>
            </a:r>
            <a:r>
              <a:rPr lang="en-US" i="1" dirty="0" err="1"/>
              <a:t>Ayọ</a:t>
            </a:r>
            <a:r>
              <a:rPr lang="en-US" i="1" dirty="0"/>
              <a:t> </a:t>
            </a:r>
            <a:r>
              <a:rPr lang="en-US" i="1" dirty="0" err="1"/>
              <a:t>Bamgbose</a:t>
            </a:r>
            <a:r>
              <a:rPr lang="en-US" i="1" dirty="0"/>
              <a:t>; </a:t>
            </a:r>
            <a:r>
              <a:rPr lang="en-US" i="1" dirty="0" err="1"/>
              <a:t>Ọlátúndé</a:t>
            </a:r>
            <a:r>
              <a:rPr lang="en-US" i="1" dirty="0"/>
              <a:t> O. </a:t>
            </a:r>
            <a:r>
              <a:rPr lang="en-US" i="1" dirty="0" err="1"/>
              <a:t>Ọlátúnjí</a:t>
            </a:r>
            <a:r>
              <a:rPr lang="en-US" i="1" dirty="0"/>
              <a:t> (1986). </a:t>
            </a:r>
            <a:r>
              <a:rPr lang="en-US" i="1" dirty="0">
                <a:hlinkClick r:id="rId14"/>
              </a:rPr>
              <a:t>Yoruba: A Language in Transition</a:t>
            </a:r>
            <a:r>
              <a:rPr lang="en-US" i="1" dirty="0"/>
              <a:t>. University of Virginia: J.F. </a:t>
            </a:r>
            <a:r>
              <a:rPr lang="en-US" i="1" dirty="0" err="1"/>
              <a:t>Ọdunjọ</a:t>
            </a:r>
            <a:r>
              <a:rPr lang="en-US" i="1" dirty="0"/>
              <a:t> Memorial Lectures. Retrieved June 14, 2016.</a:t>
            </a:r>
            <a:endParaRPr lang="en-US" dirty="0"/>
          </a:p>
          <a:p>
            <a:r>
              <a:rPr lang="en-US" b="1" dirty="0">
                <a:hlinkClick r:id="rId15" tooltip="Jump up"/>
              </a:rPr>
              <a:t>^</a:t>
            </a:r>
            <a:r>
              <a:rPr lang="en-US" dirty="0"/>
              <a:t> </a:t>
            </a:r>
            <a:r>
              <a:rPr lang="en-US" i="1" dirty="0"/>
              <a:t>Daily Times of Nigeria Limited (1971). </a:t>
            </a:r>
            <a:r>
              <a:rPr lang="en-US" i="1" dirty="0">
                <a:hlinkClick r:id="rId16"/>
              </a:rPr>
              <a:t>Who's who in Nigeria: a biographical dictionary</a:t>
            </a:r>
            <a:r>
              <a:rPr lang="en-US" i="1" dirty="0"/>
              <a:t>. Times Press (Magazine Division). Retrieved June 14, 2016.</a:t>
            </a:r>
            <a:endParaRPr lang="en-US" dirty="0"/>
          </a:p>
          <a:p>
            <a:r>
              <a:rPr lang="en-US" b="1" dirty="0">
                <a:hlinkClick r:id="rId17" tooltip="Jump up"/>
              </a:rPr>
              <a:t>^</a:t>
            </a:r>
            <a:r>
              <a:rPr lang="en-US" dirty="0"/>
              <a:t> </a:t>
            </a:r>
            <a:r>
              <a:rPr lang="en-US" i="1" dirty="0">
                <a:hlinkClick r:id="rId18"/>
              </a:rPr>
              <a:t>"</a:t>
            </a:r>
            <a:r>
              <a:rPr lang="en-US" i="1" dirty="0" err="1">
                <a:hlinkClick r:id="rId18"/>
              </a:rPr>
              <a:t>Odunjo</a:t>
            </a:r>
            <a:r>
              <a:rPr lang="en-US" i="1" dirty="0">
                <a:hlinkClick r:id="rId18"/>
              </a:rPr>
              <a:t> remembered"</a:t>
            </a:r>
            <a:r>
              <a:rPr lang="en-US" i="1" dirty="0"/>
              <a:t>. </a:t>
            </a:r>
            <a:r>
              <a:rPr lang="en-US" i="1" dirty="0" err="1"/>
              <a:t>Allafrica</a:t>
            </a:r>
            <a:r>
              <a:rPr lang="en-US" i="1" dirty="0"/>
              <a:t>. Retrieved June 14, 2016.</a:t>
            </a:r>
            <a:endParaRPr lang="en-US" dirty="0"/>
          </a:p>
          <a:p>
            <a:pPr marL="0" indent="0">
              <a:buNone/>
            </a:pPr>
            <a:endParaRPr lang="en-US" dirty="0"/>
          </a:p>
        </p:txBody>
      </p:sp>
    </p:spTree>
    <p:extLst>
      <p:ext uri="{BB962C8B-B14F-4D97-AF65-F5344CB8AC3E}">
        <p14:creationId xmlns:p14="http://schemas.microsoft.com/office/powerpoint/2010/main" val="23983838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 CONTD</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hlinkClick r:id="rId2" tooltip="Jump up"/>
              </a:rPr>
              <a:t>^</a:t>
            </a:r>
            <a:r>
              <a:rPr lang="en-US" dirty="0"/>
              <a:t> </a:t>
            </a:r>
            <a:r>
              <a:rPr lang="en-US" i="1" dirty="0" err="1"/>
              <a:t>Janheinz</a:t>
            </a:r>
            <a:r>
              <a:rPr lang="en-US" i="1" dirty="0"/>
              <a:t> </a:t>
            </a:r>
            <a:r>
              <a:rPr lang="en-US" i="1" dirty="0" err="1"/>
              <a:t>Jahn</a:t>
            </a:r>
            <a:r>
              <a:rPr lang="en-US" i="1" dirty="0"/>
              <a:t>; Ulla </a:t>
            </a:r>
            <a:r>
              <a:rPr lang="en-US" i="1" dirty="0" err="1"/>
              <a:t>Schild</a:t>
            </a:r>
            <a:r>
              <a:rPr lang="en-US" i="1" dirty="0"/>
              <a:t>; </a:t>
            </a:r>
            <a:r>
              <a:rPr lang="en-US" i="1" dirty="0" err="1"/>
              <a:t>Almut</a:t>
            </a:r>
            <a:r>
              <a:rPr lang="en-US" i="1" dirty="0"/>
              <a:t> </a:t>
            </a:r>
            <a:r>
              <a:rPr lang="en-US" i="1" dirty="0" err="1"/>
              <a:t>Nordmann</a:t>
            </a:r>
            <a:r>
              <a:rPr lang="en-US" i="1" dirty="0"/>
              <a:t> </a:t>
            </a:r>
            <a:r>
              <a:rPr lang="en-US" i="1" dirty="0" err="1"/>
              <a:t>Seilerr</a:t>
            </a:r>
            <a:r>
              <a:rPr lang="en-US" i="1" dirty="0"/>
              <a:t> (1972). </a:t>
            </a:r>
            <a:r>
              <a:rPr lang="en-US" i="1" dirty="0">
                <a:hlinkClick r:id="rId3"/>
              </a:rPr>
              <a:t>Who's who in African Literature: Biographies, Works, Commentaries</a:t>
            </a:r>
            <a:r>
              <a:rPr lang="en-US" i="1" dirty="0"/>
              <a:t>. Horst Erdmann </a:t>
            </a:r>
            <a:r>
              <a:rPr lang="en-US" i="1" dirty="0" err="1"/>
              <a:t>Verlag</a:t>
            </a:r>
            <a:r>
              <a:rPr lang="en-US" i="1" dirty="0"/>
              <a:t>. p. 286. </a:t>
            </a:r>
            <a:r>
              <a:rPr lang="en-US" i="1" dirty="0">
                <a:hlinkClick r:id="rId4" tooltip="ISBN (identifier)"/>
              </a:rPr>
              <a:t>ISBN</a:t>
            </a:r>
            <a:r>
              <a:rPr lang="en-US" i="1" dirty="0"/>
              <a:t> </a:t>
            </a:r>
            <a:r>
              <a:rPr lang="en-US" i="1" dirty="0">
                <a:hlinkClick r:id="rId5" tooltip="Special:BookSources/978-3-7711-0153-4"/>
              </a:rPr>
              <a:t>978-3-7711-0153-4</a:t>
            </a:r>
            <a:r>
              <a:rPr lang="en-US" i="1" dirty="0"/>
              <a:t>. Retrieved June 14, 2016.</a:t>
            </a:r>
            <a:endParaRPr lang="en-US" dirty="0"/>
          </a:p>
          <a:p>
            <a:r>
              <a:rPr lang="en-US" b="1" dirty="0">
                <a:hlinkClick r:id="rId6" tooltip="Jump up"/>
              </a:rPr>
              <a:t>^</a:t>
            </a:r>
            <a:r>
              <a:rPr lang="en-US" dirty="0"/>
              <a:t> </a:t>
            </a:r>
            <a:r>
              <a:rPr lang="en-US" i="1" dirty="0"/>
              <a:t>Albert S. Gérard (1972). </a:t>
            </a:r>
            <a:r>
              <a:rPr lang="en-US" i="1" dirty="0">
                <a:hlinkClick r:id="rId7"/>
              </a:rPr>
              <a:t>Review of national literatures</a:t>
            </a:r>
            <a:r>
              <a:rPr lang="en-US" i="1" dirty="0"/>
              <a:t>. Black Africa, Volumes 2–3. St. John's University Press. Retrieved June 14, 2016.</a:t>
            </a:r>
            <a:endParaRPr lang="en-US" dirty="0"/>
          </a:p>
          <a:p>
            <a:r>
              <a:rPr lang="en-US" b="1" dirty="0">
                <a:hlinkClick r:id="rId8" tooltip="Jump up"/>
              </a:rPr>
              <a:t>^</a:t>
            </a:r>
            <a:r>
              <a:rPr lang="en-US" dirty="0"/>
              <a:t> </a:t>
            </a:r>
            <a:r>
              <a:rPr lang="en-US" i="1" dirty="0" err="1"/>
              <a:t>Kayode</a:t>
            </a:r>
            <a:r>
              <a:rPr lang="en-US" i="1" dirty="0"/>
              <a:t> </a:t>
            </a:r>
            <a:r>
              <a:rPr lang="en-US" i="1" dirty="0" err="1"/>
              <a:t>Sobayo</a:t>
            </a:r>
            <a:r>
              <a:rPr lang="en-US" i="1" dirty="0"/>
              <a:t> (2007). </a:t>
            </a:r>
            <a:r>
              <a:rPr lang="en-US" i="1" dirty="0">
                <a:hlinkClick r:id="rId9"/>
              </a:rPr>
              <a:t>"Abeokuta: 175 years of unity &amp; excellence : plus who's who"</a:t>
            </a:r>
            <a:r>
              <a:rPr lang="en-US" i="1" dirty="0"/>
              <a:t>. </a:t>
            </a:r>
            <a:r>
              <a:rPr lang="en-US" i="1" dirty="0" err="1"/>
              <a:t>Skys</a:t>
            </a:r>
            <a:r>
              <a:rPr lang="en-US" i="1" dirty="0"/>
              <a:t> Production. p. 66. </a:t>
            </a:r>
            <a:r>
              <a:rPr lang="en-US" i="1" dirty="0">
                <a:hlinkClick r:id="rId4" tooltip="ISBN (identifier)"/>
              </a:rPr>
              <a:t>ISBN</a:t>
            </a:r>
            <a:r>
              <a:rPr lang="en-US" i="1" dirty="0"/>
              <a:t> </a:t>
            </a:r>
            <a:r>
              <a:rPr lang="en-US" i="1" dirty="0">
                <a:hlinkClick r:id="rId10" tooltip="Special:BookSources/978-978-2829-07-8"/>
              </a:rPr>
              <a:t>978-978-2829-07-8</a:t>
            </a:r>
            <a:r>
              <a:rPr lang="en-US" i="1" dirty="0"/>
              <a:t>. Retrieved June 14, 2016.</a:t>
            </a:r>
            <a:endParaRPr lang="en-US" dirty="0"/>
          </a:p>
          <a:p>
            <a:r>
              <a:rPr lang="en-US" b="1" dirty="0">
                <a:hlinkClick r:id="rId11" tooltip="Jump up"/>
              </a:rPr>
              <a:t>^</a:t>
            </a:r>
            <a:r>
              <a:rPr lang="en-US" dirty="0"/>
              <a:t> </a:t>
            </a:r>
            <a:r>
              <a:rPr lang="en-US" i="1" dirty="0" err="1"/>
              <a:t>Akínwùmí</a:t>
            </a:r>
            <a:r>
              <a:rPr lang="en-US" i="1" dirty="0"/>
              <a:t> </a:t>
            </a:r>
            <a:r>
              <a:rPr lang="en-US" i="1" dirty="0" err="1"/>
              <a:t>Íṣọ̀lá</a:t>
            </a:r>
            <a:r>
              <a:rPr lang="en-US" i="1" dirty="0"/>
              <a:t> (1992). </a:t>
            </a:r>
            <a:r>
              <a:rPr lang="en-US" i="1" dirty="0">
                <a:hlinkClick r:id="rId12"/>
              </a:rPr>
              <a:t>"New Findings in Yoruba Studies (J.F. </a:t>
            </a:r>
            <a:r>
              <a:rPr lang="en-US" i="1" dirty="0" err="1">
                <a:hlinkClick r:id="rId12"/>
              </a:rPr>
              <a:t>Ọdunjọ</a:t>
            </a:r>
            <a:r>
              <a:rPr lang="en-US" i="1" dirty="0">
                <a:hlinkClick r:id="rId12"/>
              </a:rPr>
              <a:t> memorial lectures series)"</a:t>
            </a:r>
            <a:r>
              <a:rPr lang="en-US" i="1" dirty="0"/>
              <a:t>. University of Virginia. </a:t>
            </a:r>
            <a:r>
              <a:rPr lang="en-US" i="1" dirty="0">
                <a:hlinkClick r:id="rId4" tooltip="ISBN (identifier)"/>
              </a:rPr>
              <a:t>ISBN</a:t>
            </a:r>
            <a:r>
              <a:rPr lang="en-US" i="1" dirty="0"/>
              <a:t> </a:t>
            </a:r>
            <a:r>
              <a:rPr lang="en-US" i="1" dirty="0">
                <a:hlinkClick r:id="rId13" tooltip="Special:BookSources/978-978-30181-4-3"/>
              </a:rPr>
              <a:t>978-978-30181-4-3</a:t>
            </a:r>
            <a:r>
              <a:rPr lang="en-US" i="1" dirty="0"/>
              <a:t>. Retrieved June 14,2016.</a:t>
            </a:r>
            <a:endParaRPr lang="en-US" dirty="0"/>
          </a:p>
          <a:p>
            <a:r>
              <a:rPr lang="en-US" b="1" dirty="0">
                <a:hlinkClick r:id="rId14" tooltip="Jump up"/>
              </a:rPr>
              <a:t>^</a:t>
            </a:r>
            <a:r>
              <a:rPr lang="en-US" dirty="0"/>
              <a:t> </a:t>
            </a:r>
            <a:r>
              <a:rPr lang="en-US" dirty="0" err="1"/>
              <a:t>Philiip</a:t>
            </a:r>
            <a:r>
              <a:rPr lang="en-US" dirty="0"/>
              <a:t> </a:t>
            </a:r>
            <a:r>
              <a:rPr lang="en-US" dirty="0" err="1"/>
              <a:t>Adédòtun</a:t>
            </a:r>
            <a:r>
              <a:rPr lang="en-US" dirty="0"/>
              <a:t> </a:t>
            </a:r>
            <a:r>
              <a:rPr lang="en-US" dirty="0" err="1"/>
              <a:t>Ògúndèjì</a:t>
            </a:r>
            <a:r>
              <a:rPr lang="en-US" dirty="0"/>
              <a:t>. 2016. </a:t>
            </a:r>
            <a:r>
              <a:rPr lang="en-US" dirty="0" err="1"/>
              <a:t>Odúnjo</a:t>
            </a:r>
            <a:r>
              <a:rPr lang="en-US" dirty="0"/>
              <a:t>, Joseph </a:t>
            </a:r>
            <a:r>
              <a:rPr lang="en-US" dirty="0" err="1"/>
              <a:t>Folàhán</a:t>
            </a:r>
            <a:r>
              <a:rPr lang="en-US" dirty="0"/>
              <a:t>. </a:t>
            </a:r>
            <a:r>
              <a:rPr lang="en-US" i="1" dirty="0"/>
              <a:t>Encyclopedia of the Yoruba</a:t>
            </a:r>
            <a:r>
              <a:rPr lang="en-US" dirty="0"/>
              <a:t>, ed. by </a:t>
            </a:r>
            <a:r>
              <a:rPr lang="en-US" dirty="0" err="1"/>
              <a:t>Tóyìn</a:t>
            </a:r>
            <a:r>
              <a:rPr lang="en-US" dirty="0"/>
              <a:t> </a:t>
            </a:r>
            <a:r>
              <a:rPr lang="en-US" dirty="0" err="1"/>
              <a:t>Fálolá</a:t>
            </a:r>
            <a:r>
              <a:rPr lang="en-US" dirty="0"/>
              <a:t> and </a:t>
            </a:r>
            <a:r>
              <a:rPr lang="en-US" dirty="0" err="1"/>
              <a:t>Akíntúnde</a:t>
            </a:r>
            <a:r>
              <a:rPr lang="en-US" dirty="0"/>
              <a:t> </a:t>
            </a:r>
            <a:r>
              <a:rPr lang="en-US" dirty="0" err="1"/>
              <a:t>Akínyemí</a:t>
            </a:r>
            <a:r>
              <a:rPr lang="en-US" dirty="0"/>
              <a:t>, pp. 251,252. Bloomington, IN: Indiana University Press.</a:t>
            </a:r>
          </a:p>
          <a:p>
            <a:pPr marL="0" indent="0">
              <a:buNone/>
            </a:pPr>
            <a:endParaRPr lang="en-US" dirty="0"/>
          </a:p>
        </p:txBody>
      </p:sp>
    </p:spTree>
    <p:extLst>
      <p:ext uri="{BB962C8B-B14F-4D97-AF65-F5344CB8AC3E}">
        <p14:creationId xmlns:p14="http://schemas.microsoft.com/office/powerpoint/2010/main" val="8701486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 CONTD.</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hlinkClick r:id="rId2" tooltip="Jump up"/>
              </a:rPr>
              <a:t>^</a:t>
            </a:r>
            <a:r>
              <a:rPr lang="en-US" dirty="0"/>
              <a:t> </a:t>
            </a:r>
            <a:r>
              <a:rPr lang="en-US" i="1" dirty="0">
                <a:hlinkClick r:id="rId3"/>
              </a:rPr>
              <a:t>Who's who in Nigeria</a:t>
            </a:r>
            <a:r>
              <a:rPr lang="en-US" i="1" dirty="0"/>
              <a:t>. the University of California: Nigerian Printing and Publishing Company. 1956. p. 212. Retrieved June 14, 2016.</a:t>
            </a:r>
            <a:endParaRPr lang="en-US" dirty="0"/>
          </a:p>
          <a:p>
            <a:r>
              <a:rPr lang="en-US" b="1" dirty="0">
                <a:hlinkClick r:id="rId4" tooltip="Jump up"/>
              </a:rPr>
              <a:t>^</a:t>
            </a:r>
            <a:r>
              <a:rPr lang="en-US" dirty="0"/>
              <a:t> </a:t>
            </a:r>
            <a:r>
              <a:rPr lang="en-US" i="1" dirty="0" err="1"/>
              <a:t>Ayọ</a:t>
            </a:r>
            <a:r>
              <a:rPr lang="en-US" i="1" dirty="0"/>
              <a:t> </a:t>
            </a:r>
            <a:r>
              <a:rPr lang="en-US" i="1" dirty="0" err="1"/>
              <a:t>Bamgbose</a:t>
            </a:r>
            <a:r>
              <a:rPr lang="en-US" i="1" dirty="0"/>
              <a:t>; </a:t>
            </a:r>
            <a:r>
              <a:rPr lang="en-US" i="1" dirty="0" err="1"/>
              <a:t>Ọlátúndé</a:t>
            </a:r>
            <a:r>
              <a:rPr lang="en-US" i="1" dirty="0"/>
              <a:t> O. </a:t>
            </a:r>
            <a:r>
              <a:rPr lang="en-US" i="1" dirty="0" err="1"/>
              <a:t>Ọlátúnjí</a:t>
            </a:r>
            <a:r>
              <a:rPr lang="en-US" i="1" dirty="0"/>
              <a:t> (1986). </a:t>
            </a:r>
            <a:r>
              <a:rPr lang="en-US" i="1" dirty="0">
                <a:hlinkClick r:id="rId5"/>
              </a:rPr>
              <a:t>Yoruba: A Language in Transition</a:t>
            </a:r>
            <a:r>
              <a:rPr lang="en-US" i="1" dirty="0"/>
              <a:t>. </a:t>
            </a:r>
            <a:r>
              <a:rPr lang="en-US" b="1" i="1" dirty="0"/>
              <a:t>1</a:t>
            </a:r>
            <a:r>
              <a:rPr lang="en-US" i="1" dirty="0"/>
              <a:t>. J.F. </a:t>
            </a:r>
            <a:r>
              <a:rPr lang="en-US" i="1" dirty="0" err="1"/>
              <a:t>Ọdunjọ</a:t>
            </a:r>
            <a:r>
              <a:rPr lang="en-US" i="1" dirty="0"/>
              <a:t> Memorial Lectures (University of Virginia). p. 5. Retrieved June 14, 2016.</a:t>
            </a:r>
            <a:endParaRPr lang="en-US" dirty="0"/>
          </a:p>
          <a:p>
            <a:r>
              <a:rPr lang="en-US" b="1" dirty="0">
                <a:hlinkClick r:id="rId6" tooltip="Jump up"/>
              </a:rPr>
              <a:t>^</a:t>
            </a:r>
            <a:r>
              <a:rPr lang="en-US" dirty="0"/>
              <a:t> </a:t>
            </a:r>
            <a:r>
              <a:rPr lang="en-US" i="1" dirty="0">
                <a:hlinkClick r:id="rId7"/>
              </a:rPr>
              <a:t>"Literatures in African languages : Yoruba"</a:t>
            </a:r>
            <a:r>
              <a:rPr lang="en-US" i="1" dirty="0"/>
              <a:t>. </a:t>
            </a:r>
            <a:r>
              <a:rPr lang="en-US" i="1" dirty="0" err="1"/>
              <a:t>Encyclopædia</a:t>
            </a:r>
            <a:r>
              <a:rPr lang="en-US" i="1" dirty="0"/>
              <a:t> Britannica for Kids. Retrieved June 14, 2016.</a:t>
            </a:r>
            <a:endParaRPr lang="en-US" dirty="0"/>
          </a:p>
          <a:p>
            <a:r>
              <a:rPr lang="en-US" dirty="0" smtClean="0">
                <a:hlinkClick r:id="rId8"/>
              </a:rPr>
              <a:t>Andrea </a:t>
            </a:r>
            <a:r>
              <a:rPr lang="en-US" dirty="0" err="1" smtClean="0">
                <a:hlinkClick r:id="rId8"/>
              </a:rPr>
              <a:t>Beltrama</a:t>
            </a:r>
            <a:r>
              <a:rPr lang="en-US" dirty="0" smtClean="0"/>
              <a:t> (2020), </a:t>
            </a:r>
            <a:r>
              <a:rPr lang="en-US" b="1" dirty="0">
                <a:solidFill>
                  <a:schemeClr val="accent1"/>
                </a:solidFill>
              </a:rPr>
              <a:t>Social meaning in semantics and </a:t>
            </a:r>
            <a:r>
              <a:rPr lang="en-US" b="1" dirty="0" err="1" smtClean="0">
                <a:solidFill>
                  <a:schemeClr val="accent1"/>
                </a:solidFill>
              </a:rPr>
              <a:t>pragmatics</a:t>
            </a:r>
            <a:r>
              <a:rPr lang="en-US" dirty="0" err="1" smtClean="0"/>
              <a:t>First</a:t>
            </a:r>
            <a:r>
              <a:rPr lang="en-US" dirty="0" smtClean="0"/>
              <a:t> </a:t>
            </a:r>
            <a:r>
              <a:rPr lang="en-US" dirty="0"/>
              <a:t>published: 20 August </a:t>
            </a:r>
            <a:r>
              <a:rPr lang="en-US" dirty="0" smtClean="0"/>
              <a:t>2020 </a:t>
            </a:r>
            <a:r>
              <a:rPr lang="en-US" b="1" dirty="0" smtClean="0">
                <a:hlinkClick r:id="rId9"/>
              </a:rPr>
              <a:t>https</a:t>
            </a:r>
            <a:r>
              <a:rPr lang="en-US" b="1" dirty="0">
                <a:hlinkClick r:id="rId9"/>
              </a:rPr>
              <a:t>://doi.org/10.1111/lnc3.12398</a:t>
            </a:r>
            <a:endParaRPr lang="en-US" dirty="0"/>
          </a:p>
          <a:p>
            <a:r>
              <a:rPr lang="en-US" dirty="0"/>
              <a:t>Advances in Social Sciences Research Journal – Vol.5, No.2 Publication Date: Feb. 25, 2018 DoI:10.14738/assrj.52.3179. </a:t>
            </a:r>
            <a:r>
              <a:rPr lang="en-US" dirty="0" err="1"/>
              <a:t>Adebisi</a:t>
            </a:r>
            <a:r>
              <a:rPr lang="en-US" dirty="0"/>
              <a:t>, K. S. (2018). Moral Decadence Among Nigerian Youths As Future Leaders: A Socio-Cultural Regeneration. Advances in Social Sciences Research Journal, 5(2) </a:t>
            </a:r>
            <a:r>
              <a:rPr lang="en-US" dirty="0" smtClean="0"/>
              <a:t>190-199</a:t>
            </a:r>
          </a:p>
          <a:p>
            <a:r>
              <a:rPr lang="en-US" dirty="0"/>
              <a:t>Ifrayanto&amp;Maulia (2014:78</a:t>
            </a:r>
            <a:r>
              <a:rPr lang="en-US" dirty="0" smtClean="0"/>
              <a:t>)</a:t>
            </a:r>
          </a:p>
          <a:p>
            <a:r>
              <a:rPr lang="en-US" dirty="0" err="1" smtClean="0"/>
              <a:t>Zahoor</a:t>
            </a:r>
            <a:r>
              <a:rPr lang="en-US" dirty="0" smtClean="0"/>
              <a:t> &amp; </a:t>
            </a:r>
            <a:r>
              <a:rPr lang="en-US" dirty="0" err="1" smtClean="0"/>
              <a:t>Janjua</a:t>
            </a:r>
            <a:r>
              <a:rPr lang="en-US" dirty="0" smtClean="0"/>
              <a:t> (2016: 202)</a:t>
            </a:r>
            <a:endParaRPr lang="en-US" dirty="0"/>
          </a:p>
          <a:p>
            <a:endParaRPr lang="en-US" dirty="0"/>
          </a:p>
        </p:txBody>
      </p:sp>
    </p:spTree>
    <p:extLst>
      <p:ext uri="{BB962C8B-B14F-4D97-AF65-F5344CB8AC3E}">
        <p14:creationId xmlns:p14="http://schemas.microsoft.com/office/powerpoint/2010/main" val="28372972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11990230" cy="1403797"/>
          </a:xfrm>
        </p:spPr>
        <p:txBody>
          <a:bodyPr>
            <a:normAutofit fontScale="90000"/>
          </a:bodyPr>
          <a:lstStyle/>
          <a:p>
            <a:pPr>
              <a:spcBef>
                <a:spcPts val="1000"/>
              </a:spcBef>
            </a:pPr>
            <a:r>
              <a:rPr lang="en-GB" sz="8000" b="1" dirty="0" smtClean="0">
                <a:solidFill>
                  <a:srgbClr val="FF0000"/>
                </a:solidFill>
                <a:latin typeface="Arial Narrow" panose="020B0606020202030204" pitchFamily="34" charset="0"/>
              </a:rPr>
              <a:t>The End</a:t>
            </a:r>
            <a:r>
              <a:rPr lang="en-GB" sz="6000" dirty="0">
                <a:latin typeface="Arial Narrow" panose="020B0606020202030204" pitchFamily="34" charset="0"/>
              </a:rPr>
              <a:t/>
            </a:r>
            <a:br>
              <a:rPr lang="en-GB" sz="6000" dirty="0">
                <a:latin typeface="Arial Narrow" panose="020B0606020202030204" pitchFamily="34" charset="0"/>
              </a:rPr>
            </a:br>
            <a:endParaRPr lang="en-GB" sz="6000" dirty="0">
              <a:solidFill>
                <a:prstClr val="black"/>
              </a:solidFill>
              <a:latin typeface="Arial Narrow" panose="020B0606020202030204" pitchFamily="34" charset="0"/>
            </a:endParaRPr>
          </a:p>
        </p:txBody>
      </p:sp>
      <p:sp>
        <p:nvSpPr>
          <p:cNvPr id="11267" name="Rectangle 3"/>
          <p:cNvSpPr>
            <a:spLocks noGrp="1" noChangeArrowheads="1"/>
          </p:cNvSpPr>
          <p:nvPr>
            <p:ph idx="1"/>
          </p:nvPr>
        </p:nvSpPr>
        <p:spPr>
          <a:xfrm>
            <a:off x="0" y="798490"/>
            <a:ext cx="11990230" cy="6059510"/>
          </a:xfrm>
        </p:spPr>
        <p:txBody>
          <a:bodyPr>
            <a:normAutofit/>
          </a:bodyPr>
          <a:lstStyle/>
          <a:p>
            <a:pPr marL="0" indent="0" algn="ctr">
              <a:buNone/>
            </a:pPr>
            <a:r>
              <a:rPr lang="en-GB" sz="19900" dirty="0" smtClean="0">
                <a:solidFill>
                  <a:prstClr val="black"/>
                </a:solidFill>
                <a:latin typeface="Arial Narrow" panose="020B0606020202030204" pitchFamily="34" charset="0"/>
              </a:rPr>
              <a:t>THANK YOU </a:t>
            </a:r>
          </a:p>
          <a:p>
            <a:endParaRPr lang="en-GB" sz="6000" dirty="0" smtClean="0">
              <a:solidFill>
                <a:prstClr val="black"/>
              </a:solidFill>
              <a:latin typeface="Arial Narrow" panose="020B0606020202030204" pitchFamily="34" charset="0"/>
            </a:endParaRPr>
          </a:p>
          <a:p>
            <a:pPr marL="0" indent="0">
              <a:buNone/>
            </a:pPr>
            <a:endParaRPr lang="en-GB" sz="6000" dirty="0" smtClean="0">
              <a:solidFill>
                <a:prstClr val="black"/>
              </a:solidFill>
              <a:latin typeface="Arial Narrow" panose="020B0606020202030204" pitchFamily="34" charset="0"/>
              <a:cs typeface="Arial" panose="020B0604020202020204" pitchFamily="34" charset="0"/>
            </a:endParaRPr>
          </a:p>
          <a:p>
            <a:endParaRPr lang="en-GB" sz="6000" dirty="0" smtClean="0">
              <a:solidFill>
                <a:prstClr val="black"/>
              </a:solidFill>
              <a:latin typeface="Arial Narrow" panose="020B0606020202030204" pitchFamily="34" charset="0"/>
              <a:cs typeface="Arial" panose="020B0604020202020204" pitchFamily="34" charset="0"/>
            </a:endParaRPr>
          </a:p>
          <a:p>
            <a:endParaRPr lang="en-GB" sz="6000" dirty="0">
              <a:solidFill>
                <a:prstClr val="black"/>
              </a:solidFill>
              <a:latin typeface="Arial Narrow" panose="020B0606020202030204" pitchFamily="34" charset="0"/>
              <a:cs typeface="Arial" panose="020B0604020202020204" pitchFamily="34" charset="0"/>
            </a:endParaRPr>
          </a:p>
          <a:p>
            <a:pPr marL="0" indent="0">
              <a:buNone/>
            </a:pPr>
            <a:endParaRPr lang="en-GB" sz="6000" dirty="0">
              <a:solidFill>
                <a:prstClr val="black"/>
              </a:solidFill>
              <a:latin typeface="Arial Narrow" panose="020B0606020202030204" pitchFamily="34" charset="0"/>
              <a:cs typeface="Arial" panose="020B0604020202020204" pitchFamily="34" charset="0"/>
            </a:endParaRPr>
          </a:p>
          <a:p>
            <a:pPr marL="0" indent="0">
              <a:buNone/>
            </a:pPr>
            <a:endParaRPr lang="en-GB" sz="6000" dirty="0">
              <a:solidFill>
                <a:prstClr val="black"/>
              </a:solidFill>
              <a:latin typeface="Arial Narrow" panose="020B0606020202030204" pitchFamily="34" charset="0"/>
              <a:cs typeface="Arial" panose="020B0604020202020204" pitchFamily="34" charset="0"/>
            </a:endParaRPr>
          </a:p>
          <a:p>
            <a:pPr marL="0" indent="0">
              <a:buNone/>
            </a:pPr>
            <a:endParaRPr lang="en-GB" sz="6000" dirty="0" smtClean="0">
              <a:solidFill>
                <a:prstClr val="black"/>
              </a:solidFill>
              <a:latin typeface="Arial Narrow" panose="020B0606020202030204" pitchFamily="34" charset="0"/>
              <a:cs typeface="Arial" panose="020B0604020202020204" pitchFamily="34" charset="0"/>
            </a:endParaRPr>
          </a:p>
          <a:p>
            <a:pPr marL="0" indent="0">
              <a:buNone/>
            </a:pPr>
            <a:endParaRPr lang="en-US" sz="6000" dirty="0" smtClean="0">
              <a:latin typeface="Arial" panose="020B0604020202020204" pitchFamily="34" charset="0"/>
              <a:cs typeface="Arial" panose="020B0604020202020204" pitchFamily="34" charset="0"/>
            </a:endParaRP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779221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dissolve">
                                      <p:cBhvr>
                                        <p:cTn id="7" dur="500"/>
                                        <p:tgtEl>
                                          <p:spTgt spid="112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YORUBA SOCIO-CULTURAL VALUES</a:t>
            </a:r>
            <a:endParaRPr lang="en-US" dirty="0"/>
          </a:p>
        </p:txBody>
      </p:sp>
      <p:sp>
        <p:nvSpPr>
          <p:cNvPr id="3" name="Content Placeholder 2"/>
          <p:cNvSpPr>
            <a:spLocks noGrp="1"/>
          </p:cNvSpPr>
          <p:nvPr>
            <p:ph idx="1"/>
          </p:nvPr>
        </p:nvSpPr>
        <p:spPr/>
        <p:txBody>
          <a:bodyPr/>
          <a:lstStyle/>
          <a:p>
            <a:r>
              <a:rPr lang="en-US" dirty="0"/>
              <a:t>1. </a:t>
            </a:r>
            <a:r>
              <a:rPr lang="en-US" dirty="0" err="1"/>
              <a:t>Omoluabi</a:t>
            </a:r>
            <a:r>
              <a:rPr lang="en-US" dirty="0"/>
              <a:t> (Integrity and Character)</a:t>
            </a:r>
          </a:p>
          <a:p>
            <a:r>
              <a:rPr lang="en-US" dirty="0"/>
              <a:t>2. </a:t>
            </a:r>
            <a:r>
              <a:rPr lang="en-US" dirty="0" err="1"/>
              <a:t>Laakaye</a:t>
            </a:r>
            <a:r>
              <a:rPr lang="en-US" dirty="0"/>
              <a:t> (</a:t>
            </a:r>
            <a:r>
              <a:rPr lang="en-US" dirty="0" smtClean="0"/>
              <a:t>Knowledge-</a:t>
            </a:r>
            <a:r>
              <a:rPr lang="en-US" dirty="0" err="1" smtClean="0"/>
              <a:t>imo</a:t>
            </a:r>
            <a:r>
              <a:rPr lang="en-US" dirty="0" smtClean="0"/>
              <a:t>, Understanding-</a:t>
            </a:r>
            <a:r>
              <a:rPr lang="en-US" dirty="0" err="1" smtClean="0"/>
              <a:t>oye</a:t>
            </a:r>
            <a:r>
              <a:rPr lang="en-US" dirty="0" smtClean="0"/>
              <a:t> </a:t>
            </a:r>
            <a:r>
              <a:rPr lang="en-US" dirty="0"/>
              <a:t>and </a:t>
            </a:r>
            <a:r>
              <a:rPr lang="en-US" dirty="0" smtClean="0"/>
              <a:t>Wisdom-</a:t>
            </a:r>
            <a:r>
              <a:rPr lang="en-US" dirty="0" err="1" smtClean="0"/>
              <a:t>ogbon</a:t>
            </a:r>
            <a:r>
              <a:rPr lang="en-US" dirty="0" smtClean="0"/>
              <a:t>)</a:t>
            </a:r>
            <a:endParaRPr lang="en-US" dirty="0"/>
          </a:p>
          <a:p>
            <a:r>
              <a:rPr lang="en-US" dirty="0"/>
              <a:t>3. </a:t>
            </a:r>
            <a:r>
              <a:rPr lang="en-US" dirty="0" err="1"/>
              <a:t>Aniselapa</a:t>
            </a:r>
            <a:r>
              <a:rPr lang="en-US" dirty="0"/>
              <a:t> (Visible means of livelihood)</a:t>
            </a:r>
          </a:p>
          <a:p>
            <a:r>
              <a:rPr lang="en-US" dirty="0"/>
              <a:t>4. </a:t>
            </a:r>
            <a:r>
              <a:rPr lang="en-US" dirty="0" err="1"/>
              <a:t>Akinkanju</a:t>
            </a:r>
            <a:r>
              <a:rPr lang="en-US" dirty="0"/>
              <a:t> (</a:t>
            </a:r>
            <a:r>
              <a:rPr lang="en-US" dirty="0" err="1"/>
              <a:t>Valour</a:t>
            </a:r>
            <a:r>
              <a:rPr lang="en-US" dirty="0"/>
              <a:t>)</a:t>
            </a:r>
          </a:p>
          <a:p>
            <a:r>
              <a:rPr lang="en-US" dirty="0"/>
              <a:t>5. </a:t>
            </a:r>
            <a:r>
              <a:rPr lang="en-US" dirty="0" err="1"/>
              <a:t>Imurasise</a:t>
            </a:r>
            <a:r>
              <a:rPr lang="en-US" dirty="0"/>
              <a:t> (</a:t>
            </a:r>
            <a:r>
              <a:rPr lang="en-US" dirty="0" err="1"/>
              <a:t>Hardwork</a:t>
            </a:r>
            <a:r>
              <a:rPr lang="en-US" dirty="0"/>
              <a:t>)</a:t>
            </a:r>
          </a:p>
          <a:p>
            <a:r>
              <a:rPr lang="en-US" dirty="0"/>
              <a:t>1-5 are expected to result in:</a:t>
            </a:r>
          </a:p>
          <a:p>
            <a:r>
              <a:rPr lang="en-US" dirty="0"/>
              <a:t>5. </a:t>
            </a:r>
            <a:r>
              <a:rPr lang="en-US" dirty="0" err="1"/>
              <a:t>Ọrọ</a:t>
            </a:r>
            <a:r>
              <a:rPr lang="en-US" dirty="0"/>
              <a:t> ̀(Wealth)</a:t>
            </a:r>
          </a:p>
          <a:p>
            <a:r>
              <a:rPr lang="en-US" dirty="0"/>
              <a:t>6. </a:t>
            </a:r>
            <a:r>
              <a:rPr lang="en-US" dirty="0" err="1"/>
              <a:t>Iyì</a:t>
            </a:r>
            <a:r>
              <a:rPr lang="en-US" dirty="0"/>
              <a:t> (</a:t>
            </a:r>
            <a:r>
              <a:rPr lang="en-US" dirty="0" err="1"/>
              <a:t>Honour</a:t>
            </a:r>
            <a:r>
              <a:rPr lang="en-US" dirty="0"/>
              <a:t>)</a:t>
            </a:r>
          </a:p>
        </p:txBody>
      </p:sp>
    </p:spTree>
    <p:extLst>
      <p:ext uri="{BB962C8B-B14F-4D97-AF65-F5344CB8AC3E}">
        <p14:creationId xmlns:p14="http://schemas.microsoft.com/office/powerpoint/2010/main" val="3998695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PROBLEM OF THE STUDY</a:t>
            </a:r>
            <a:endParaRPr lang="en-US" b="1" dirty="0"/>
          </a:p>
        </p:txBody>
      </p:sp>
      <p:sp>
        <p:nvSpPr>
          <p:cNvPr id="3" name="Content Placeholder 2"/>
          <p:cNvSpPr>
            <a:spLocks noGrp="1"/>
          </p:cNvSpPr>
          <p:nvPr>
            <p:ph idx="1"/>
          </p:nvPr>
        </p:nvSpPr>
        <p:spPr/>
        <p:txBody>
          <a:bodyPr>
            <a:normAutofit/>
          </a:bodyPr>
          <a:lstStyle/>
          <a:p>
            <a:r>
              <a:rPr lang="en-US" dirty="0" smtClean="0"/>
              <a:t>Daily happenings around us and media reports all over the place are full of stories of downward trend in societal ethos and slides in cultural values. We are now daily cohabiting with issues of </a:t>
            </a:r>
            <a:r>
              <a:rPr lang="en-US" dirty="0"/>
              <a:t>examination </a:t>
            </a:r>
            <a:r>
              <a:rPr lang="en-US" dirty="0" smtClean="0"/>
              <a:t>misconduct, students’ unrest, cultism, sex abuse, drug abuse, get-rich syndromes (yahoo-yahoo), among others (</a:t>
            </a:r>
            <a:r>
              <a:rPr lang="en-US" dirty="0" err="1" smtClean="0"/>
              <a:t>Shitu</a:t>
            </a:r>
            <a:r>
              <a:rPr lang="en-US" dirty="0" smtClean="0"/>
              <a:t>, 2018).</a:t>
            </a:r>
          </a:p>
          <a:p>
            <a:r>
              <a:rPr lang="en-US" dirty="0" smtClean="0"/>
              <a:t>Inculcating socio-cultural values and traditional moral standards, incorporating them to  formal pedagogy and juxtaposing them with the modern Christian religion can bring about a much needed societal regeneration. </a:t>
            </a:r>
            <a:endParaRPr lang="en-US" dirty="0"/>
          </a:p>
        </p:txBody>
      </p:sp>
    </p:spTree>
    <p:extLst>
      <p:ext uri="{BB962C8B-B14F-4D97-AF65-F5344CB8AC3E}">
        <p14:creationId xmlns:p14="http://schemas.microsoft.com/office/powerpoint/2010/main" val="15565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AIM OF THE STUDY</a:t>
            </a:r>
            <a:endParaRPr lang="en-US" b="1" dirty="0"/>
          </a:p>
        </p:txBody>
      </p:sp>
      <p:sp>
        <p:nvSpPr>
          <p:cNvPr id="3" name="Content Placeholder 2"/>
          <p:cNvSpPr>
            <a:spLocks noGrp="1"/>
          </p:cNvSpPr>
          <p:nvPr>
            <p:ph idx="1"/>
          </p:nvPr>
        </p:nvSpPr>
        <p:spPr/>
        <p:txBody>
          <a:bodyPr>
            <a:normAutofit lnSpcReduction="10000"/>
          </a:bodyPr>
          <a:lstStyle/>
          <a:p>
            <a:r>
              <a:rPr lang="en-US" dirty="0" smtClean="0"/>
              <a:t>The major aim of this study is to use the Ideational </a:t>
            </a:r>
            <a:r>
              <a:rPr lang="en-US" dirty="0" err="1" smtClean="0"/>
              <a:t>Metafunction</a:t>
            </a:r>
            <a:r>
              <a:rPr lang="en-US" dirty="0" smtClean="0"/>
              <a:t> of the Systemic Functional Linguistics to </a:t>
            </a:r>
            <a:r>
              <a:rPr lang="en-US" dirty="0" err="1" smtClean="0"/>
              <a:t>analyse</a:t>
            </a:r>
            <a:r>
              <a:rPr lang="en-US" dirty="0" smtClean="0"/>
              <a:t> J.F. </a:t>
            </a:r>
            <a:r>
              <a:rPr lang="en-US" dirty="0" err="1" smtClean="0"/>
              <a:t>Odunjo’s</a:t>
            </a:r>
            <a:r>
              <a:rPr lang="en-US" dirty="0" smtClean="0"/>
              <a:t> classical poem ‘</a:t>
            </a:r>
            <a:r>
              <a:rPr lang="en-US" dirty="0" err="1" smtClean="0"/>
              <a:t>Ise</a:t>
            </a:r>
            <a:r>
              <a:rPr lang="en-US" dirty="0" smtClean="0"/>
              <a:t> </a:t>
            </a:r>
            <a:r>
              <a:rPr lang="en-US" dirty="0" err="1" smtClean="0"/>
              <a:t>L’ogun</a:t>
            </a:r>
            <a:r>
              <a:rPr lang="en-US" dirty="0" smtClean="0"/>
              <a:t> </a:t>
            </a:r>
            <a:r>
              <a:rPr lang="en-US" dirty="0" err="1" smtClean="0"/>
              <a:t>Ise</a:t>
            </a:r>
            <a:r>
              <a:rPr lang="en-US" dirty="0" smtClean="0"/>
              <a:t>’ (Work is the Antidote for Poverty) in order to extricate the  </a:t>
            </a:r>
            <a:r>
              <a:rPr lang="en-US" dirty="0" err="1"/>
              <a:t>lexico</a:t>
            </a:r>
            <a:r>
              <a:rPr lang="en-US" dirty="0"/>
              <a:t>-grammatical choices in the transitivity system of the structure of the </a:t>
            </a:r>
            <a:r>
              <a:rPr lang="en-US" dirty="0" smtClean="0"/>
              <a:t>clauses</a:t>
            </a:r>
            <a:r>
              <a:rPr lang="en-US" dirty="0"/>
              <a:t> </a:t>
            </a:r>
            <a:r>
              <a:rPr lang="en-US" dirty="0" smtClean="0"/>
              <a:t>as a way of demonstrating </a:t>
            </a:r>
            <a:r>
              <a:rPr lang="en-US" b="1" dirty="0" smtClean="0"/>
              <a:t>a practical solution</a:t>
            </a:r>
            <a:r>
              <a:rPr lang="en-US" dirty="0" smtClean="0"/>
              <a:t> to societal problems.</a:t>
            </a:r>
          </a:p>
          <a:p>
            <a:r>
              <a:rPr lang="en-US" dirty="0" smtClean="0"/>
              <a:t>This reveals the </a:t>
            </a:r>
            <a:r>
              <a:rPr lang="en-US" dirty="0"/>
              <a:t>grammar of the clause as </a:t>
            </a:r>
            <a:r>
              <a:rPr lang="en-US" b="1" dirty="0"/>
              <a:t>representation</a:t>
            </a:r>
            <a:r>
              <a:rPr lang="en-US" dirty="0"/>
              <a:t> (transitivity patterns) which represents the encoding of experiential </a:t>
            </a:r>
            <a:r>
              <a:rPr lang="en-US" dirty="0" smtClean="0"/>
              <a:t>meanings i.e.  </a:t>
            </a:r>
            <a:r>
              <a:rPr lang="en-US" dirty="0"/>
              <a:t>meaning about the world, about experience, about how we perceive and experience what is going </a:t>
            </a:r>
            <a:r>
              <a:rPr lang="en-US" dirty="0" smtClean="0"/>
              <a:t>on - how we </a:t>
            </a:r>
            <a:r>
              <a:rPr lang="en-US" dirty="0"/>
              <a:t>can describe what is being talked about and </a:t>
            </a:r>
            <a:r>
              <a:rPr lang="en-US" dirty="0" smtClean="0"/>
              <a:t>understand the world around us. </a:t>
            </a:r>
            <a:endParaRPr lang="en-US" dirty="0"/>
          </a:p>
        </p:txBody>
      </p:sp>
    </p:spTree>
    <p:extLst>
      <p:ext uri="{BB962C8B-B14F-4D97-AF65-F5344CB8AC3E}">
        <p14:creationId xmlns:p14="http://schemas.microsoft.com/office/powerpoint/2010/main" val="1005675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RESEARCH OBJECTIVES</a:t>
            </a:r>
            <a:endParaRPr lang="en-US" b="1" dirty="0"/>
          </a:p>
        </p:txBody>
      </p:sp>
      <p:sp>
        <p:nvSpPr>
          <p:cNvPr id="3" name="Content Placeholder 2"/>
          <p:cNvSpPr>
            <a:spLocks noGrp="1"/>
          </p:cNvSpPr>
          <p:nvPr>
            <p:ph idx="1"/>
          </p:nvPr>
        </p:nvSpPr>
        <p:spPr/>
        <p:txBody>
          <a:bodyPr/>
          <a:lstStyle/>
          <a:p>
            <a:pPr marL="0" indent="0">
              <a:buNone/>
            </a:pPr>
            <a:r>
              <a:rPr lang="en-US" dirty="0" smtClean="0"/>
              <a:t>There are 3 Research Objectives as follows:</a:t>
            </a:r>
          </a:p>
          <a:p>
            <a:pPr marL="0" indent="0">
              <a:buNone/>
            </a:pPr>
            <a:r>
              <a:rPr lang="en-US" dirty="0" smtClean="0"/>
              <a:t>1. To use the instrumentality of Ideational </a:t>
            </a:r>
            <a:r>
              <a:rPr lang="en-US" dirty="0" err="1" smtClean="0"/>
              <a:t>Metafunction</a:t>
            </a:r>
            <a:r>
              <a:rPr lang="en-US" dirty="0" smtClean="0"/>
              <a:t> to </a:t>
            </a:r>
            <a:r>
              <a:rPr lang="en-US" dirty="0" err="1" smtClean="0"/>
              <a:t>analyse</a:t>
            </a:r>
            <a:r>
              <a:rPr lang="en-US" dirty="0" smtClean="0"/>
              <a:t>  J.F. </a:t>
            </a:r>
            <a:r>
              <a:rPr lang="en-US" dirty="0" err="1" smtClean="0"/>
              <a:t>Odunjo’s</a:t>
            </a:r>
            <a:r>
              <a:rPr lang="en-US" dirty="0" smtClean="0"/>
              <a:t> ‘</a:t>
            </a:r>
            <a:r>
              <a:rPr lang="en-US" dirty="0" err="1" smtClean="0"/>
              <a:t>Ise</a:t>
            </a:r>
            <a:r>
              <a:rPr lang="en-US" dirty="0" smtClean="0"/>
              <a:t> </a:t>
            </a:r>
            <a:r>
              <a:rPr lang="en-US" dirty="0" err="1" smtClean="0"/>
              <a:t>L’ogun</a:t>
            </a:r>
            <a:r>
              <a:rPr lang="en-US" dirty="0" smtClean="0"/>
              <a:t> </a:t>
            </a:r>
            <a:r>
              <a:rPr lang="en-US" dirty="0" err="1" smtClean="0"/>
              <a:t>Ise</a:t>
            </a:r>
            <a:r>
              <a:rPr lang="en-US" dirty="0" smtClean="0"/>
              <a:t>’ (Work Is the Antidote for Poverty).</a:t>
            </a:r>
          </a:p>
          <a:p>
            <a:pPr marL="0" indent="0">
              <a:buNone/>
            </a:pPr>
            <a:r>
              <a:rPr lang="en-US" dirty="0" smtClean="0"/>
              <a:t>2. To interpret J.F</a:t>
            </a:r>
            <a:r>
              <a:rPr lang="en-US" dirty="0"/>
              <a:t>. </a:t>
            </a:r>
            <a:r>
              <a:rPr lang="en-US" dirty="0" err="1"/>
              <a:t>Odunjo’s</a:t>
            </a:r>
            <a:r>
              <a:rPr lang="en-US" dirty="0"/>
              <a:t> ‘</a:t>
            </a:r>
            <a:r>
              <a:rPr lang="en-US" dirty="0" err="1"/>
              <a:t>Ise</a:t>
            </a:r>
            <a:r>
              <a:rPr lang="en-US" dirty="0"/>
              <a:t> </a:t>
            </a:r>
            <a:r>
              <a:rPr lang="en-US" dirty="0" err="1"/>
              <a:t>L’ogun</a:t>
            </a:r>
            <a:r>
              <a:rPr lang="en-US" dirty="0"/>
              <a:t> </a:t>
            </a:r>
            <a:r>
              <a:rPr lang="en-US" dirty="0" err="1"/>
              <a:t>Ise</a:t>
            </a:r>
            <a:r>
              <a:rPr lang="en-US" dirty="0"/>
              <a:t>’ </a:t>
            </a:r>
            <a:r>
              <a:rPr lang="en-US" dirty="0" smtClean="0"/>
              <a:t>in its socio-cultural context.</a:t>
            </a:r>
            <a:endParaRPr lang="en-US" dirty="0"/>
          </a:p>
          <a:p>
            <a:pPr marL="0" indent="0">
              <a:buNone/>
            </a:pPr>
            <a:r>
              <a:rPr lang="en-US" dirty="0" smtClean="0"/>
              <a:t>3. To discuss the social meaning of </a:t>
            </a:r>
            <a:r>
              <a:rPr lang="en-US" dirty="0"/>
              <a:t>‘</a:t>
            </a:r>
            <a:r>
              <a:rPr lang="en-US" dirty="0" err="1"/>
              <a:t>Ise</a:t>
            </a:r>
            <a:r>
              <a:rPr lang="en-US" dirty="0"/>
              <a:t> </a:t>
            </a:r>
            <a:r>
              <a:rPr lang="en-US" dirty="0" err="1"/>
              <a:t>L’ogun</a:t>
            </a:r>
            <a:r>
              <a:rPr lang="en-US" dirty="0"/>
              <a:t> </a:t>
            </a:r>
            <a:r>
              <a:rPr lang="en-US" dirty="0" err="1"/>
              <a:t>Ise</a:t>
            </a:r>
            <a:r>
              <a:rPr lang="en-US" dirty="0"/>
              <a:t>’ </a:t>
            </a:r>
            <a:r>
              <a:rPr lang="en-US" dirty="0" smtClean="0"/>
              <a:t>in the context of the prevailing socio-cultural norms in Nigeria.</a:t>
            </a:r>
            <a:endParaRPr lang="en-US" dirty="0"/>
          </a:p>
        </p:txBody>
      </p:sp>
    </p:spTree>
    <p:extLst>
      <p:ext uri="{BB962C8B-B14F-4D97-AF65-F5344CB8AC3E}">
        <p14:creationId xmlns:p14="http://schemas.microsoft.com/office/powerpoint/2010/main" val="17878175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SIGNIFICANCE OF THE STUDY</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1. Provides an intellectual discourse towards solving the socio-cultural problems of Nigeria through the activation of existing dormant traditional values.</a:t>
            </a:r>
          </a:p>
          <a:p>
            <a:pPr marL="0" indent="0">
              <a:buNone/>
            </a:pPr>
            <a:r>
              <a:rPr lang="en-US" dirty="0" smtClean="0"/>
              <a:t>2. Engineers an authentic Nigerian cum African rejuvenation of acceptable conducts and </a:t>
            </a:r>
            <a:r>
              <a:rPr lang="en-US" dirty="0" err="1" smtClean="0"/>
              <a:t>behaviours</a:t>
            </a:r>
            <a:r>
              <a:rPr lang="en-US" dirty="0" smtClean="0"/>
              <a:t> through the process of digging deep into the abandoned traditional values  as can be exemplified by films, music, poems and rhymes e.g. (Rain, Rain vs </a:t>
            </a:r>
            <a:r>
              <a:rPr lang="en-US" dirty="0" err="1" smtClean="0"/>
              <a:t>Ojo</a:t>
            </a:r>
            <a:r>
              <a:rPr lang="en-US" dirty="0" smtClean="0"/>
              <a:t> </a:t>
            </a:r>
            <a:r>
              <a:rPr lang="en-US" dirty="0" err="1" smtClean="0"/>
              <a:t>nro</a:t>
            </a:r>
            <a:r>
              <a:rPr lang="en-US" dirty="0" smtClean="0"/>
              <a:t>).</a:t>
            </a:r>
          </a:p>
          <a:p>
            <a:pPr marL="0" indent="0">
              <a:buNone/>
            </a:pPr>
            <a:r>
              <a:rPr lang="en-US" dirty="0" smtClean="0"/>
              <a:t>3. Calls attention to the complementarity between traditional value system and biblical morality e.g. hard work is traditionally recognized as a great virtue while the Bible also teaches and admonishes people to work hard: Proverbs 22:29 - ‘</a:t>
            </a:r>
            <a:r>
              <a:rPr lang="en-US" dirty="0" err="1" smtClean="0"/>
              <a:t>seest</a:t>
            </a:r>
            <a:r>
              <a:rPr lang="en-US" dirty="0" smtClean="0"/>
              <a:t> thou a man diligent in his business? </a:t>
            </a:r>
            <a:endParaRPr lang="en-US" dirty="0"/>
          </a:p>
        </p:txBody>
      </p:sp>
    </p:spTree>
    <p:extLst>
      <p:ext uri="{BB962C8B-B14F-4D97-AF65-F5344CB8AC3E}">
        <p14:creationId xmlns:p14="http://schemas.microsoft.com/office/powerpoint/2010/main" val="1240487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JOSEPH FOLAHAN (J.F.) ODUNJO</a:t>
            </a:r>
            <a:endParaRPr lang="en-US" b="1" dirty="0"/>
          </a:p>
        </p:txBody>
      </p:sp>
      <p:sp>
        <p:nvSpPr>
          <p:cNvPr id="3" name="Content Placeholder 2"/>
          <p:cNvSpPr>
            <a:spLocks noGrp="1"/>
          </p:cNvSpPr>
          <p:nvPr>
            <p:ph idx="1"/>
          </p:nvPr>
        </p:nvSpPr>
        <p:spPr/>
        <p:txBody>
          <a:bodyPr>
            <a:normAutofit fontScale="92500"/>
          </a:bodyPr>
          <a:lstStyle/>
          <a:p>
            <a:r>
              <a:rPr lang="en-US" dirty="0" smtClean="0"/>
              <a:t>Joseph </a:t>
            </a:r>
            <a:r>
              <a:rPr lang="en-US" dirty="0" err="1"/>
              <a:t>Folahan</a:t>
            </a:r>
            <a:r>
              <a:rPr lang="en-US" dirty="0"/>
              <a:t> </a:t>
            </a:r>
            <a:r>
              <a:rPr lang="en-US" dirty="0" err="1"/>
              <a:t>Odunjo</a:t>
            </a:r>
            <a:r>
              <a:rPr lang="en-US" dirty="0"/>
              <a:t> (1904–1980) was a Nigerian writer, educator and politician best known for his works in </a:t>
            </a:r>
            <a:r>
              <a:rPr lang="en-US" dirty="0" smtClean="0"/>
              <a:t>Yoruba children's literature.</a:t>
            </a:r>
          </a:p>
          <a:p>
            <a:r>
              <a:rPr lang="en-US" dirty="0"/>
              <a:t>S</a:t>
            </a:r>
            <a:r>
              <a:rPr lang="en-US" dirty="0" smtClean="0"/>
              <a:t>choolmaster </a:t>
            </a:r>
            <a:r>
              <a:rPr lang="en-US" dirty="0"/>
              <a:t>of the Catholic Training College, </a:t>
            </a:r>
            <a:r>
              <a:rPr lang="en-US" dirty="0" smtClean="0"/>
              <a:t>Ibadan,</a:t>
            </a:r>
            <a:r>
              <a:rPr lang="en-US" dirty="0"/>
              <a:t> from 1924 </a:t>
            </a:r>
            <a:r>
              <a:rPr lang="en-US" dirty="0" smtClean="0"/>
              <a:t>to </a:t>
            </a:r>
            <a:r>
              <a:rPr lang="en-US" dirty="0"/>
              <a:t>1927 </a:t>
            </a:r>
            <a:endParaRPr lang="en-US" dirty="0" smtClean="0"/>
          </a:p>
          <a:p>
            <a:r>
              <a:rPr lang="en-US" dirty="0"/>
              <a:t>W</a:t>
            </a:r>
            <a:r>
              <a:rPr lang="en-US" dirty="0" smtClean="0"/>
              <a:t>as </a:t>
            </a:r>
            <a:r>
              <a:rPr lang="en-US" dirty="0"/>
              <a:t>a teacher and headmaster of various Catholic Schools from the 1940s to the </a:t>
            </a:r>
            <a:r>
              <a:rPr lang="en-US" dirty="0" smtClean="0"/>
              <a:t>1950s</a:t>
            </a:r>
          </a:p>
          <a:p>
            <a:r>
              <a:rPr lang="en-US" dirty="0" smtClean="0"/>
              <a:t>His </a:t>
            </a:r>
            <a:r>
              <a:rPr lang="en-US" dirty="0"/>
              <a:t>printed work in 1958 was one of the early written works of the language. He wrote several novels, plays, poems and texts in </a:t>
            </a:r>
            <a:r>
              <a:rPr lang="en-US" dirty="0" smtClean="0"/>
              <a:t>Yoruba Language </a:t>
            </a:r>
          </a:p>
          <a:p>
            <a:r>
              <a:rPr lang="en-US" dirty="0" smtClean="0"/>
              <a:t>One of his poems is the Yoruba classic: ‘</a:t>
            </a:r>
            <a:r>
              <a:rPr lang="en-US" dirty="0" err="1" smtClean="0"/>
              <a:t>Ise</a:t>
            </a:r>
            <a:r>
              <a:rPr lang="en-US" dirty="0" smtClean="0"/>
              <a:t> </a:t>
            </a:r>
            <a:r>
              <a:rPr lang="en-US" dirty="0" err="1" smtClean="0"/>
              <a:t>L’ogun</a:t>
            </a:r>
            <a:r>
              <a:rPr lang="en-US" dirty="0"/>
              <a:t> </a:t>
            </a:r>
            <a:r>
              <a:rPr lang="en-US" dirty="0" err="1" smtClean="0"/>
              <a:t>Ise</a:t>
            </a:r>
            <a:r>
              <a:rPr lang="en-US" dirty="0" smtClean="0"/>
              <a:t>’</a:t>
            </a:r>
            <a:r>
              <a:rPr lang="en-US" dirty="0"/>
              <a:t> </a:t>
            </a:r>
            <a:r>
              <a:rPr lang="en-US" dirty="0" smtClean="0"/>
              <a:t>(Work </a:t>
            </a:r>
            <a:r>
              <a:rPr lang="en-US" dirty="0"/>
              <a:t>is the </a:t>
            </a:r>
            <a:r>
              <a:rPr lang="en-US" dirty="0" smtClean="0"/>
              <a:t>Antidote </a:t>
            </a:r>
            <a:r>
              <a:rPr lang="en-US" dirty="0"/>
              <a:t>for </a:t>
            </a:r>
            <a:r>
              <a:rPr lang="en-US" dirty="0" smtClean="0"/>
              <a:t>Poverty)</a:t>
            </a:r>
            <a:endParaRPr lang="en-US" dirty="0"/>
          </a:p>
          <a:p>
            <a:endParaRPr lang="en-US" dirty="0"/>
          </a:p>
        </p:txBody>
      </p:sp>
    </p:spTree>
    <p:extLst>
      <p:ext uri="{BB962C8B-B14F-4D97-AF65-F5344CB8AC3E}">
        <p14:creationId xmlns:p14="http://schemas.microsoft.com/office/powerpoint/2010/main" val="9439175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4346</TotalTime>
  <Words>1486</Words>
  <Application>Microsoft Office PowerPoint</Application>
  <PresentationFormat>Widescreen</PresentationFormat>
  <Paragraphs>169</Paragraphs>
  <Slides>35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MS PGothic</vt:lpstr>
      <vt:lpstr>Arial</vt:lpstr>
      <vt:lpstr>Arial Narrow</vt:lpstr>
      <vt:lpstr>Calibri</vt:lpstr>
      <vt:lpstr>Calibri Light</vt:lpstr>
      <vt:lpstr>Times New Roman</vt:lpstr>
      <vt:lpstr>Office Theme</vt:lpstr>
      <vt:lpstr> A SOCIO-SEMANTIC ANALYSIS OF J.F ODUNJO’S ‘ISE L’OGUN ISE’  (WORK IS THE ANTIDOTE OF POVERTY)</vt:lpstr>
      <vt:lpstr>INTRODUCTION</vt:lpstr>
      <vt:lpstr>YORUBA SOCIO-CULTURAL VALUE SYSTEM</vt:lpstr>
      <vt:lpstr>SOME YORUBA SOCIO-CULTURAL VALUES</vt:lpstr>
      <vt:lpstr>PROBLEM OF THE STUDY</vt:lpstr>
      <vt:lpstr>AIM OF THE STUDY</vt:lpstr>
      <vt:lpstr>RESEARCH OBJECTIVES</vt:lpstr>
      <vt:lpstr>SIGNIFICANCE OF THE STUDY</vt:lpstr>
      <vt:lpstr>JOSEPH FOLAHAN (J.F.) ODUNJO</vt:lpstr>
      <vt:lpstr>TRANSLATION METHODS</vt:lpstr>
      <vt:lpstr>CREATIVE TRANSLATION</vt:lpstr>
      <vt:lpstr>IDEATIONAL METAFUNCTION</vt:lpstr>
      <vt:lpstr>IDEATIONAL METAFUNCTION CONTD</vt:lpstr>
      <vt:lpstr>IDEATIONAL METAFUNCTION CONTD</vt:lpstr>
      <vt:lpstr>IDEATIONAL METAFUNCTION CONTD</vt:lpstr>
      <vt:lpstr>METHOD OF ANALYSIS</vt:lpstr>
      <vt:lpstr>PRESENTATION OF DATA – THE POEM ‘ISE L’OGUN ISE’ [WORK IS THE ANTIDOTE OF POVERTY] </vt:lpstr>
      <vt:lpstr>PRESENTATION OF DATA CONTD</vt:lpstr>
      <vt:lpstr>PRESENTATION OF DATA CONTD</vt:lpstr>
      <vt:lpstr>PRESENTATION OF DATA CONTD</vt:lpstr>
      <vt:lpstr>ANALYSIS</vt:lpstr>
      <vt:lpstr>ANALYSIS CONTD</vt:lpstr>
      <vt:lpstr>ANALYSIS CONTD</vt:lpstr>
      <vt:lpstr>ANALYSIS CONTD</vt:lpstr>
      <vt:lpstr>ANALYSIS CONTD</vt:lpstr>
      <vt:lpstr>ANALYSIS CONTD</vt:lpstr>
      <vt:lpstr>DISCUSSION</vt:lpstr>
      <vt:lpstr>DISCUSSION CONTD</vt:lpstr>
      <vt:lpstr>CONCLUSIONS</vt:lpstr>
      <vt:lpstr>RECOMMENDATIONS</vt:lpstr>
      <vt:lpstr>RECOMMENDATIONS CONTD.</vt:lpstr>
      <vt:lpstr>REFERENCES</vt:lpstr>
      <vt:lpstr>REFERENCES CONTD</vt:lpstr>
      <vt:lpstr>REFERENCES CONTD.</vt:lpstr>
      <vt:lpstr>The End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oladele akinyomi</dc:creator>
  <cp:lastModifiedBy>EMMANUEL ADEDUN</cp:lastModifiedBy>
  <cp:revision>339</cp:revision>
  <cp:lastPrinted>2021-06-22T10:57:55Z</cp:lastPrinted>
  <dcterms:created xsi:type="dcterms:W3CDTF">2018-01-17T08:13:16Z</dcterms:created>
  <dcterms:modified xsi:type="dcterms:W3CDTF">2021-06-27T09:39:55Z</dcterms:modified>
</cp:coreProperties>
</file>