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70" r:id="rId3"/>
    <p:sldId id="348" r:id="rId4"/>
    <p:sldId id="317" r:id="rId5"/>
    <p:sldId id="350" r:id="rId6"/>
    <p:sldId id="336" r:id="rId7"/>
    <p:sldId id="352" r:id="rId8"/>
    <p:sldId id="355" r:id="rId9"/>
    <p:sldId id="354" r:id="rId10"/>
    <p:sldId id="356" r:id="rId11"/>
    <p:sldId id="357" r:id="rId12"/>
    <p:sldId id="358" r:id="rId13"/>
    <p:sldId id="359" r:id="rId14"/>
    <p:sldId id="360" r:id="rId15"/>
    <p:sldId id="347" r:id="rId16"/>
    <p:sldId id="330" r:id="rId17"/>
    <p:sldId id="272" r:id="rId18"/>
    <p:sldId id="335" r:id="rId19"/>
    <p:sldId id="25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8" autoAdjust="0"/>
    <p:restoredTop sz="94660"/>
  </p:normalViewPr>
  <p:slideViewPr>
    <p:cSldViewPr>
      <p:cViewPr varScale="1">
        <p:scale>
          <a:sx n="87" d="100"/>
          <a:sy n="87" d="100"/>
        </p:scale>
        <p:origin x="99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74373E6-6E04-4D3B-BAE5-EC7EBFAF8679}" type="datetimeFigureOut">
              <a:rPr lang="en-CA"/>
              <a:pPr>
                <a:defRPr/>
              </a:pPr>
              <a:t>2019-08-14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4C04CF6-4225-4E57-BC9C-2A53BCD88C2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618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D613FA-C291-463F-90D5-55CF264246A8}" type="slidenum">
              <a:rPr lang="en-CA" smtClean="0"/>
              <a:pPr eaLnBrk="1" hangingPunct="1"/>
              <a:t>2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00254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57161-5FFF-4D28-B048-E73DAB803440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24D69-6F28-44CE-A82F-085D24777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57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33C14-04F0-4EE8-96C8-33D817F2495F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BED5F-0A2D-4D1C-8FED-02319262C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8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F8249-653F-4990-BEEB-ACA1562BFBEB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37C93-C440-4C52-9FA9-FFAD84953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3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B38C1-75B6-4904-82B1-E242EE5ABC5E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45801-8440-4638-BDC1-16220872B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4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DD495-E35A-491F-B1A8-7CFABAFF8827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F8F1B-55AC-4FAD-B181-904B762B0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2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944D9-716A-4BA6-97C7-DB284F9C31F3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86D00-EBF3-4FB4-BE00-C164536D3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7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1BEDA-D23B-4D3D-BA9B-A6CBA60A1350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BF4F5-BF32-438D-A8B0-DED0781D8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5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208F0-5A99-4D4C-B41C-4B58F2CC5358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376E3-3550-4EA6-9DF0-9EA67961D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8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1C660-AF0C-48A5-90B5-7AFCA4561CD4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F0382-BCD9-4745-9704-D8D4019DF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7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9EA1-AE8E-4BAC-AA1D-93898E20ECA0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7B0CE-1A91-4232-8283-0594AE0E0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9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BEA9B-973E-42B4-8B0B-C6942B236C4A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EA3B1-CFD6-421F-BF22-CB671DE20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5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0CFB49-57F3-4BFB-B32E-50C265AB57A0}" type="datetime1">
              <a:rPr lang="en-US"/>
              <a:pPr>
                <a:defRPr/>
              </a:pPr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5F937C-9544-4CB8-AD20-59B1F08F4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1905000"/>
          </a:xfrm>
        </p:spPr>
        <p:txBody>
          <a:bodyPr/>
          <a:lstStyle/>
          <a:p>
            <a:pPr eaLnBrk="1" hangingPunct="1"/>
            <a:r>
              <a:rPr lang="en-CA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Antioxidant, anti-diabetic and </a:t>
            </a:r>
            <a:r>
              <a:rPr lang="en-CA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angio-tensin</a:t>
            </a:r>
            <a:r>
              <a:rPr lang="en-CA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converting enzymes (ACE) inhibitory Properties of sesame seed (</a:t>
            </a:r>
            <a:r>
              <a:rPr lang="en-CA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Sesamum</a:t>
            </a:r>
            <a:r>
              <a:rPr lang="en-CA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CA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indicum</a:t>
            </a:r>
            <a:r>
              <a:rPr lang="en-CA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L.) Protein </a:t>
            </a:r>
            <a:r>
              <a:rPr lang="en-CA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Hydrolysate</a:t>
            </a:r>
            <a:r>
              <a:rPr lang="en-CA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(SPH) Fractions</a:t>
            </a:r>
            <a:endParaRPr lang="en-US" sz="48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52400" y="2400300"/>
            <a:ext cx="8839200" cy="2400300"/>
          </a:xfrm>
        </p:spPr>
        <p:txBody>
          <a:bodyPr/>
          <a:lstStyle/>
          <a:p>
            <a:r>
              <a:rPr lang="en-CA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Idowu, A. O.</a:t>
            </a:r>
            <a:r>
              <a:rPr lang="en-CA" baseline="30000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 1,2 </a:t>
            </a:r>
            <a:r>
              <a:rPr lang="en-CA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, </a:t>
            </a:r>
            <a:r>
              <a:rPr lang="en-CA" dirty="0" err="1" smtClean="0">
                <a:solidFill>
                  <a:srgbClr val="0000FF"/>
                </a:solidFill>
                <a:latin typeface="Lucida Calligraphy"/>
                <a:cs typeface="Lucida Calligraphy"/>
              </a:rPr>
              <a:t>Alashi</a:t>
            </a:r>
            <a:r>
              <a:rPr lang="en-CA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, M. A.</a:t>
            </a:r>
            <a:r>
              <a:rPr lang="en-CA" baseline="30000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2 </a:t>
            </a:r>
            <a:r>
              <a:rPr lang="en-CA" dirty="0" err="1" smtClean="0">
                <a:solidFill>
                  <a:srgbClr val="0000FF"/>
                </a:solidFill>
                <a:latin typeface="Lucida Calligraphy"/>
                <a:cs typeface="Lucida Calligraphy"/>
              </a:rPr>
              <a:t>Fagbemi</a:t>
            </a:r>
            <a:r>
              <a:rPr lang="en-CA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, T. </a:t>
            </a:r>
            <a:r>
              <a:rPr lang="en-CA" smtClean="0">
                <a:solidFill>
                  <a:srgbClr val="0000FF"/>
                </a:solidFill>
                <a:latin typeface="Lucida Calligraphy"/>
                <a:cs typeface="Lucida Calligraphy"/>
              </a:rPr>
              <a:t>N.</a:t>
            </a:r>
            <a:r>
              <a:rPr lang="en-CA" baseline="30000" smtClean="0">
                <a:solidFill>
                  <a:srgbClr val="0000FF"/>
                </a:solidFill>
                <a:latin typeface="Lucida Calligraphy"/>
                <a:cs typeface="Lucida Calligraphy"/>
              </a:rPr>
              <a:t>3</a:t>
            </a:r>
            <a:r>
              <a:rPr lang="en-CA" smtClean="0">
                <a:solidFill>
                  <a:srgbClr val="0000FF"/>
                </a:solidFill>
                <a:latin typeface="Lucida Calligraphy"/>
                <a:cs typeface="Lucida Calligraphy"/>
              </a:rPr>
              <a:t> </a:t>
            </a:r>
            <a:r>
              <a:rPr lang="en-CA" dirty="0">
                <a:solidFill>
                  <a:srgbClr val="0000FF"/>
                </a:solidFill>
                <a:latin typeface="Lucida Calligraphy"/>
                <a:cs typeface="Lucida Calligraphy"/>
              </a:rPr>
              <a:t>and </a:t>
            </a:r>
            <a:r>
              <a:rPr lang="en-CA" dirty="0" err="1" smtClean="0">
                <a:solidFill>
                  <a:srgbClr val="0000FF"/>
                </a:solidFill>
                <a:latin typeface="Lucida Calligraphy"/>
                <a:cs typeface="Lucida Calligraphy"/>
              </a:rPr>
              <a:t>Aluko</a:t>
            </a:r>
            <a:r>
              <a:rPr lang="en-CA" dirty="0" smtClean="0">
                <a:solidFill>
                  <a:srgbClr val="0000FF"/>
                </a:solidFill>
                <a:latin typeface="Lucida Calligraphy"/>
                <a:cs typeface="Lucida Calligraphy"/>
              </a:rPr>
              <a:t>, R. E.</a:t>
            </a:r>
            <a:r>
              <a:rPr lang="en-CA" baseline="30000" dirty="0">
                <a:solidFill>
                  <a:srgbClr val="0000FF"/>
                </a:solidFill>
                <a:latin typeface="Lucida Calligraphy"/>
                <a:cs typeface="Lucida Calligraphy"/>
              </a:rPr>
              <a:t> 2</a:t>
            </a:r>
            <a:endParaRPr lang="en-US" dirty="0">
              <a:solidFill>
                <a:srgbClr val="0000FF"/>
              </a:solidFill>
              <a:latin typeface="Lucida Calligraphy"/>
              <a:cs typeface="Lucida Calligraphy"/>
            </a:endParaRPr>
          </a:p>
          <a:p>
            <a:r>
              <a:rPr lang="en-CA" baseline="30000" dirty="0">
                <a:latin typeface="Times New Roman"/>
                <a:cs typeface="Times New Roman"/>
              </a:rPr>
              <a:t> 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n-CA" sz="1400" i="1" baseline="30000" dirty="0" smtClean="0">
                <a:latin typeface="Times New Roman"/>
                <a:cs typeface="Times New Roman"/>
              </a:rPr>
              <a:t>1</a:t>
            </a:r>
            <a:r>
              <a:rPr lang="en-CA" sz="1400" i="1" dirty="0">
                <a:latin typeface="Times New Roman"/>
                <a:cs typeface="Times New Roman"/>
              </a:rPr>
              <a:t>The Department of Food Science and Technology, Mountain Top University, Prayer City, Lagos, Nigeria</a:t>
            </a:r>
            <a:r>
              <a:rPr lang="en-US" sz="1400" i="1" dirty="0">
                <a:latin typeface="Times New Roman"/>
                <a:cs typeface="Times New Roman"/>
              </a:rPr>
              <a:t> </a:t>
            </a:r>
            <a:endParaRPr lang="en-US" sz="1400" b="1" i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r>
              <a:rPr lang="en-CA" sz="1400" i="1" baseline="30000" dirty="0">
                <a:latin typeface="Times New Roman"/>
                <a:cs typeface="Times New Roman"/>
              </a:rPr>
              <a:t>2</a:t>
            </a:r>
            <a:r>
              <a:rPr lang="en-CA" sz="1400" i="1" dirty="0" smtClean="0">
                <a:latin typeface="Times New Roman"/>
                <a:cs typeface="Times New Roman"/>
              </a:rPr>
              <a:t>The </a:t>
            </a:r>
            <a:r>
              <a:rPr lang="en-CA" sz="1400" i="1" dirty="0">
                <a:latin typeface="Times New Roman"/>
                <a:cs typeface="Times New Roman"/>
              </a:rPr>
              <a:t>Department of Human Nutritional Sciences, University of Manitoba, Winnipeg, Canada R3T 2N2</a:t>
            </a:r>
            <a:endParaRPr lang="en-US" sz="1400" i="1" dirty="0">
              <a:latin typeface="Times New Roman"/>
              <a:cs typeface="Times New Roman"/>
            </a:endParaRPr>
          </a:p>
          <a:p>
            <a:r>
              <a:rPr lang="en-CA" sz="1400" i="1" baseline="30000" dirty="0">
                <a:latin typeface="Times New Roman"/>
                <a:cs typeface="Times New Roman"/>
              </a:rPr>
              <a:t>3</a:t>
            </a:r>
            <a:r>
              <a:rPr lang="en-CA" sz="1400" i="1" dirty="0" smtClean="0">
                <a:latin typeface="Times New Roman"/>
                <a:cs typeface="Times New Roman"/>
              </a:rPr>
              <a:t>The </a:t>
            </a:r>
            <a:r>
              <a:rPr lang="en-CA" sz="1400" i="1" dirty="0">
                <a:latin typeface="Times New Roman"/>
                <a:cs typeface="Times New Roman"/>
              </a:rPr>
              <a:t>Department of Food Science and Technology, Federal University of Technology, </a:t>
            </a:r>
            <a:r>
              <a:rPr lang="en-CA" sz="1400" i="1" dirty="0" err="1">
                <a:latin typeface="Times New Roman"/>
                <a:cs typeface="Times New Roman"/>
              </a:rPr>
              <a:t>Akure</a:t>
            </a:r>
            <a:r>
              <a:rPr lang="en-CA" sz="1400" i="1" dirty="0">
                <a:latin typeface="Times New Roman"/>
                <a:cs typeface="Times New Roman"/>
              </a:rPr>
              <a:t>, Nigeria </a:t>
            </a:r>
            <a:endParaRPr lang="en-US" sz="1400" i="1" dirty="0">
              <a:latin typeface="Times New Roman"/>
              <a:cs typeface="Times New Roman"/>
            </a:endParaRPr>
          </a:p>
          <a:p>
            <a:r>
              <a:rPr lang="en-CA" sz="1400" i="1" baseline="30000" dirty="0" smtClean="0">
                <a:latin typeface="Times New Roman"/>
                <a:cs typeface="Times New Roman"/>
              </a:rPr>
              <a:t>4</a:t>
            </a:r>
            <a:endParaRPr lang="en-US" sz="1400" b="1" i="1" dirty="0" smtClean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2053" name="AutoShape 5" descr="data:image/jpeg;base64,/9j/4AAQSkZJRgABAQAAAQABAAD/2wCEAAkGBhQRERUUEhQWFRQVGBkYGRgXGBoXGxkYGBcYGBgYFxgXHSYeGBokHRgYHy8gIycpLCwsGB8xNTAqNSYrLCkBCQoKDgwOGg8PGiwcHCQpKSksKSksKSkpLCkpKSksLCkpKSksKSkpKSkpKSkpKSksKSwpKSwsLCwsLCwsKSksLP/AABEIAMgAyAMBIgACEQEDEQH/xAAcAAACAwEBAQEAAAAAAAAAAAAABgQFBwMBAgj/xAA7EAABAwEHAgQEBAQGAwEAAAABAAIRAwQFBhIhMUFRYRMicYEHMpHBFEKhsSNi0fAWJDNS4fEVcpJD/8QAGQEAAwEBAQAAAAAAAAAAAAAAAAIDAQQF/8QAIxEAAgIDAQADAAIDAAAAAAAAAAECEQMSITETIkEyUWFxgf/aAAwDAQACEQMRAD8A3FCEIAEIQgAQhCABCEIAEIXjkAeOeAotsvFtLdI1+YyyvcAdQf2SdfOLKleRLgOy4/nb8Rb4jabDejKvynXpypiw7Drrex7SylUcBqNOPutTp4naaQc4Fr41aRBB53VY5KX2FcO8L5CXP8W0w05jrwq//GwYdTI6IeeJnxsdEKJd1vbWph7Nipasmn0QEIQtAEIQgAQhCABCEIAEIQgAQhCABCF4gD1C+S5eoA9XhQvl9QDdZYGYY+wvlq+IwGHnjrypN3XHZrNTBdDq0TLjsekJhxNW8UNFMyWOkgpJr2nNUIrCP0PbVcGR03R0wVosq+M/DMExr/YVY7FVOsXNqk7yDzr07KPabNS3n66/ql23NbPSdttgox+3rKNUSr7tbqZ303B7KkfiE6gSeq42+1vc003fLuFDslmGhn2VuKItOzZvhNfBqiozWAA6O60WVn/wzsXhMLtGmoAfbhWWIrzc2oAyodNxwqY8qjjslKNypDdK9SlcmIXSA8yHGB1CbF0Y8imrJyjqz1C8XqoKCEIQAIQhAAhCEACEIQBzq1g0arhVvBjRJISzjXEAoECdtY516LM72xxUcMrTrvrwuKWd7NIvHFy2aHfmL2sdIPy66FXGEMTi2scYMsMTtM7LCbDZa9rqQMznE/KPv0W3YFuz8LZy14IfPm07aQU2LbbrCaVE2138G1C0ES0wQTCli9GEakSdIkJFx/dD6lXxqIz6DygwZHI6rMbRfxBcC57HA7GQQe4Uvkns16NonFM3C21PNpBGuoG3ulq9buZXBAJDxs7Yg/cdll9lxBanGKJqvPRuYhWNktFuB/iMqtB5IKSSf6PGvxnW2U634gWc6vzRpzOx9Fo1n+Hlmp0w20DPVI1cSQAejY6KlwTYctSraXyXgBjdNZO5g/RN97XrTES5ucgRmPUHYcLYax/2LJtszi/sG/h5cw52ccxKq7quYGowHYuEn3T7QxZRaQHlpLZkTMwmWnhqy2prK7GZC4B3l0+o2VYJTTQjbXou2u0tp5RrlI0ExoNdeolUtrxEHkzHl3A6nqrPEthL3PYxlQPYMsgTDRqMvcrN6jHU3ua6WwdQdD6lRS9sqPtyXgatoY0DQOG3QLTbVejae6RsEWJtKk2o8APqAb8N4/qp2Lb7aNGnQD27p4T1i2iclb6Xr8W0mua0zLumunU9lcseCJGo6rCmXnmc4yTmMEjgDgfyrYcKEmyUZMnL99F0YpyfJE5xS8LdCELoJghCEACELnUrBu5AQB9kr5dVAVXiC9vBpZhrPI6JLseOBSJOfMDw7juueeZRdFFjbVknHd2CuczDleBBzbEfZZLbLltArNp5Bmf8rgZae89k73ji0VnfM0Hnkf1KrKuJKeRwMSPlLfyn/cAdQey4r+zlR0pcoZLlsv4BoDd4GYgaudzJjZWVox+aYJiRyI26yVnV3Yht1RxbRLqm4nJm9DPC+7XaLwptJqU6jWneGtI9xJ/Rbc/0xpMuryxnrMkz8o2jrqotluZl42iXgwwBzzsS3hpI3PQ77pIdagXFznH+ntwnr4ZFzmVSz5n1QNdfKGz/AMrNZLqHbVUaSG2ay0Q1jGMIGzNPr1SRf2J6YM89Zj9k2sw7SrMLHE5x+YO6cDjkJCxV8OKlMF9N5qDWQYBEdCE0oyl2ROOqK688cvcGii4tgySOeiprTb69UuqZon7cLjh+72Pr5KohriGmTESevBThT+GorVqgp1nCg15aIguIHU7e4TfEo00Nv+MTLusRe8eY7yVtuBbc5tB5d/pggM1/MBqP2SV/gSjZzGd47kzrxI+qtrnPhUKrSZDXjY6RGh7SsWRK2hZLYZrUKhbnedST201gFZ9i+wtqU21AQajNHEcidB3Mcq5teMM7BB8pPPr+yVbzvsGYBy9APX6rL7YJUqGa874NOizdogARxoISNel8vqSGye5VnRrVra0Nptc7iGhFfAlsaJ/DujsQf0mU2Nf4B0Ulkc5rmDcblbxhq9WiyU51IEQOywh1Goyq1j2uaQdQ4Fp+h/fZa3cVoyUaLv5ZPrOqHkcHYSgpLg11r7yEZ2loPKsKVYOAc0yCk3EN+52ZSI509QPuvrBV/h00nHX8s/qrxzXKiLhyx0QhC6iRDt9tFMa7qovHENMUjrJP9hV2Nry8J49FnVvvl1Qw33/4XFPK+r8LxhdMvaF7eNW/DGplFYwCdYfwQlK3XfWNV9Dwy57SQSxrne4jSD3U/Dlymta2Ey5rDncZ2A78HVa1/Cs9M5QAdyOfXqfqpxScLZSUnF0YQbmtlneagp1GRInwjoDv7LthO4mWuq41Hk06YzPDdHPk/K3v/RaPa791cQfNwTt6apQvi+hZ3l7GNb4gl4EAOIEB4H5d90qmxh8uC/rNZ2+HTblZMCGlv1B39V831e1nefLlJHUfUDv3WVOvx73eSTPABJ+o0US8LU8iSXZgQQNtuq1tv6sXSnwY8UXdRtAJaGtqjWQIn14MqDhC9H0MzAXNE5iWwDGxHpr+iXjbapMnQT12V5Z6Jhz6TT8p0OpjkntuU0bS1fQf9jReWJq1M0/w7sgzfKNdB1nWCN17Wxa4tIqkw90AQQJnTfQ9UlWm8qzNRp23377qpt19vqNykmAZA6RshR2XDfB7s92U7RaqbmkkOcA8HTQaz36LUbFeTaYcA2D1AhuvAjmAFhOEryq+M0NlxJMddtY9N/ZaTYbzqVmvczMW5aWWRyZBMcdSkuUGY47EHEt+5nFx03/lPRKdkxG/M+nrD2w6BMQdHadOqnYirvbUIcILhlAeDLAIGYdZ/Yqx+HeFqn4gWiGigA+nJ3cXNynIOgPJ0Swirpjy5EUa+dgDdSBs48z/AETRhrDLLVrVqhlJsBzpAmRIY3v1Tnavh7QZTyuzuHd/PoAl68cMChTf4LnOafNkeZAO0j2WSbi+mJprg62K+rBZ2imyvSYGiIaQNB6bnuuVtxfZnT4VqpAgbOka8arCbVbfO4HylpIIPC+XVIH9wujdtUI8aNWvXEFmtMNeWlxEiR5tDBDXceuxXJt4Ns7fDc4ObGZjh/tPzAxyFk9K8wHaanb++q1exXSDdHnZ/GLswaRD8nGUHXadFPRydM3kfCDa71blMku0BAb05/vsut1WeKgdOu/TkQSlixVnWepJG2gDh9jv6K5s2LHvovJjy6NOUDU6KUOSopJcNspOkA9kJewDeJrWRkmSzyn2QvVi7VnC1QY3ultazlxMFms9R0WbMFKnTMUyXH806DptutkvGx+LScw/mBCxa8bpfSqOpmWkHWP0Oi488LfC2ORe4eeLNZs7t6ryfYaD7qoxHi+RE6fUwFLr1QLHTbuRIBjlZ1baRLiSfMoKrotX6TzbalTWT6DTj9U74H+HjHEVrbL3bNpn5WgagvneZ22SphGkH1C5/mbRbn9TMNHTeE4/+fDWFuYkic5J5OpDeYH/AEt30ZjVoZ7dVbZ3taMjWEkQ0NaGt2LoGp9ko39Ws1oZkeYLXQKwaAM24bG8dZS5fmMZ0DiXRAH7a8JademZoZ0MnvP3Wyi5dRsVQ2XHg20VdapbSph2Vukl/dgGzf5lpFw3H+CYYptdO7nbkHidgOyWMFXnnsVMl0ubmBE8ZtFcW3EL3U8jXZY/YEHVKm1J/hkuiRjO5qlNzn0ac0TPlGrmb/UdEgGown/ha2b7FSWVZDgTBHI4MduqRsU4dgGvTbDQYqCNATpmHQfdNjl2ma/D7+GpBvKz6gDOXGdgA0k/ZMuM677urObRd/CqEuaQZABMhvTymRvypuCcDsoii9+YVn6uHQHZoPESJ9YTNiS5KbRD2tIidQD+h34T5JJqqFT+xl1gqG32mlSL9XGSeMjdSB0J1HutQberLKY8RuktygaBrdmtHA/UrM7NcLbNazUkikGvLdYOaIDJ91yr3mGmQS8kcg7n7HqpcTVD636aFbsbF8w7N0gzHchK954qME6GNtJ159koU6xNTMWuZ2BgR0hTzaWHZp+q2VP12ZFNEO86lOu01NqrSNRs4cg/YqsOYiDsrC02YNIDRv13hdTQ02V4PgsuMZvh7hNgDbU865gKYjMND5na6a7dlqtpvFgY5xa18RDQdQOpKyy47wfTs7Wl7BTawnKQSZzcev0XlTErusDgbfopxbbYNJjLelop1mOlmYSZDtC0jUiT/e3VJ9uspaQ0GafzMgZZnqOoXC23tJzjefNqdZ7ewVnYqwr2aeWukdSDof1Wwjq+/oSdrho3wwpkWZ3d/wBl4pnw+pFtkEiPMfdC7cf8Tll6Mypb+sFGrAqNl3BEgj3CuikG/r3ipBneB6cyeFPNKhoIs3YZpMo+doc0EkNgwZ7byk/EOBKFXWzk037gGXMJ3jXUGVe/4taR4UkZflPX3UY30XtA0IaZLT9ZH8y481eovCxIw9ZnUGWkvEOblEH1Oyobzvl9SQ3kym+/ajqpzUzDjoP5xwSP72S1/wCP8PNmGp34jtqsj9nsyviKF9DKJdEnv9fZWllwlabRrQs7zPJhgjqM0SnDBODWtf49obmedWtIkMH5XEHdx/RajRq0WN82Uu6cqq6TlOjF7uuK3WNvmpuawb7OAPeFGtuIMw1BBM6tPT02Wo3hfdNk5i1s8D7rM8cWRkm0UajdSA5oG/8AMeh6qHsulI+FX/5p2pMOM8Eg+/VX1DFVOnSDajA6o/K10kluVx1OU9EnXRd1a0vihTlw1JmA31PCe7t+F7coNpe8vInyQAw8anV57J50uMUc33i2czHZWwdd9APrOioLxvp1oa2oTMTJB0PB044Kqq15NoB1Ivzbw7YOB8uiW6V6tbNAB2rtNYEHhKk2gSLK8rQHhzXbH+wfVUF0WavWqClTY57u3TqTwr+1WMgbGQN409FoeCbgbZaLWwA53mquI111DQsjS4NJ0KLfh5Xc2KlRrD/K0u16FxIn2VTUwNaKZMOpvjYatJ9J0lazft80mgRss/vLEwLzE6Hc/wBEjck6XQUr6V+HMLur13CuCxtIS8aT2A6k9U4NwPTqNc4Uw1vEEyPUk7qNhW1iqyq4E584nrAAhs9E13XfgYxzCDJn/pUTt03QkuGe3nh40mFrDmGvqB90s+HrBWjXjaZJ1CUL4suU52iRyNteCPVbil2gn4VYsQJjjn0Tp8O7BTbXY2QRDpDtiY0A4JSeLU7ho9yp13W17XtdMFpkRpHK6GnZOzfWMAEAQEKNdVs8aiyp/uaD7xqhda6c5LKQsTXdle/qfM33T6l/Fwy0w8tzNbObqAeUk1yx4+mV2p72EmNeY+xUOyX29phwL2ztpmg8g8nhXlfIc5DgQdtdQehHT+iq69eiwAfM4cTOv2XFNN8LwY24OdRFqpwR8hALh+YxprsRr9UuYnuz/OvFSQM5JJnUb6fSJUKhb3F4cPLERHC099007ysrKjvLViM3cbz1VIwbxr+0K5VKxGr4gcGh0kBrs0jXy6QO6o7di95c8hoIdtpr6ymy23A+zeSo2Q6QANZjeI1S1eWFrRrkomCdNgfQglQbUGVVSFu1X2TGamDrzJmVIoWlryxjgPO4ANA1l2ijW+y1aP8ArUnMB5IgGOh2K7YOomraxUOgpNLvsP3Q1srGT18NfwVh2jZ2CmBAAknknkk8r6xDeLA4hp226SlW2Yhex5E5WDbX5v8ApKd9X0+sQAREzoeiVPZef9Fp3Z84gqzDdHZcwM67md+qprNRL3Q6ZG3srWyUX1XkNaXE7ADnkpkZ8PKoANRzWSO5PvGybZam+Mo7ptRfWpU3TrUaSAdYbr7bLRad8AUS4gySTB7nRKthwrVoV2VGQ7Jvwdo2O+653/e7/Dc0gsql0O00y7yDwSpOhqsrr+xAXOMHQd9z2S94ztzyvuq/M7zkAcf391e3bhCrXbnDS1p5doD3A3TpqJp8YNvfwXOl3lqODfTof3TdVvQZ4B1jbb0KpKnw+e1sZma8THpEquvClUY003+V8RJ3I4LTytbi3wQurPVDcwc4BpJI1n2ViLr8dgYyHZ9ATsJ219UkWWyPcQXkkAj39k1UcRljMjDoCDoNM0zA+iZR+1oWXhGtuFrRQ/1Kbh3iR9Qo9lu57nBrWkknYBbjdtqFaix/D2g/UarsyztGoa0HsAF3aX4c2xAw5YHUbPTY75gNfU6whWcIVEqVCHq52iiHtLXCQRBC6IQ1YGO4xwq6z1CYmm6cp+xSu2zgL9AXjdzK7CyoJaf7kdCszvv4f1qbiaQ8RnbceoXPKLiWjKxVs7dlqnw/q/5ZwJ+V32SDZ8NWiY8J/wD8lPV13W+y2V+fR1QjQcADkpoypNmS6TjaPFrZ9hsB2Xe8S3KI077pQtd/imJzgRHul28cZu7xrPRcv8k7H1pj4610H0iyqQ5pGzxMyktlwUqNaoKDoL2glhMZI1JB5bqEu2jET6pETpoI6L4AtD6hewOkNObKJhsayeFKUX4i0aXThfVgqufBOk8H7KHaAQ8NY2XuIa0DmV2tFveRAEGNTyu+DrEfxbXnXJLiTxpEqrg1HobdNKwhctOyMaH+Z5HmdHPI9Fa3xerDIaAI5Sped/BhMHRKN74tJ0bPsueLbWtA49sYbZfoY6AdZ2VVft7mv5RHl1kDUnp7JSfXe8yTCbMG4YqWttV7P/zAEH8xdwPZMsfRrpdJeDsLNqvFauJaNGCNyOStEtbm02akT06Jf/G/h2tYBGUAe430VDe2I5acx6/33Sx7YsiTbrxBqF0npJ2A7BVWILeK9OHCXMGjh+x6+iXjebqjtDpKmWx0BoA0PPddGPGkLJkWzl7TIJUpkl0k6rxtIjhdKY1XTRKza8CVc1ipdpH0KYErfDqp/lAOjj9imlWh4RfoIQhMYCEIQALyF6hAHkLlaaAe0tPK6oKxqwM2vy5qYeWOyyIkDpwY4S5aLmoiTmJBnT7K+x/c7qVTxWkkPO/Q9EjV7VVJmRtG3H3K49C+x0exlMTAHorLDGIDZqhJ81N+j2/7hz6FL1OzayTKm06aeK16Dd8OlusjS9xpg5MxyyI04B4lS7mLWMq5tzHMaLSMI3VSrWBrHtBEu7EGeCuVp+G1IyWuPodQfdZOEqpApKzGb0tjqhgTA+n1USz2EnRoLnHgap5o3GKtXwsmVrScxPAB2TfcdkoUfJSaG6xJ3PuuNt3SOi+WZlZ8F2sszeCQN9YH7pgw8+vYoygsnfofUbFabaqbWs1cNUv3pTdkOoLR/uH7JntB2Lsp8FbE1u8RuYQHbnjfskCs59d0flG6fcT0aNSix9ExVGjwdttweUrSGiCU2NU2D8Pmz2UNGUCfRd7QwZmsb+Xf1PC5ttRAhmk8qZc9kz1Wt3JcB9YV0mlbJN9NVu/CtK02KiKzMrwwQ5u4HHqq0/CwTpW0/wDX/lPlCkGtDRsAB9AusLoULRHYg3PdTbNSFNuw56lTkITpUqFBCELQBCEIAEIQgAXi9QgCBfN1NtNJ1N/Ox6HgrHr/AMOVLM8h404PBW4LhabI2o3K9ocOhUpQt2h4yr0/P4plT7su59V4YwSTt/z0C1SrgCyuM5CPQ6Kzuu4qNnH8JgB67n6pVF/prkguK6/w9BtPcjU+p3VgvUKxMRcQUPBfUIOrzmJ514Sw69o3/XdN+MLteXGpu1wj0PdZxetxPJkO2XnuFSZ1KVotH4oJJGaSFU3njPM0sBOuipalxVSZJIRZMOEO1Oio1wxelndtnq1QSG+Vokx07qPUpCdk54KxBSsznUagBY+AXfpB7Jkt/wAObPW81JxZOojUIhjklsE526MmbST98OcOFz/GcPK35e7la3f8MKbHTUfmA4AifVOdmsrabQ1gAaNgFVRlL3wk5L8Oq9QhdBMEIQgAQhCABCEIAEIQgAQhCABCEIAEIQgAQhCAKbFVVzbLULN49dOVkde+S3RwkdQtzewEQRIWc42wXE1aDdPzN3juFDIu2UgxCtV8iJBJPRQze1R2kQutWhG4XPKsSQ1n1ZiQdStk+H17eLZ/DO9PT2Oyx2k2Ste+HV1GnQL3b1Dp6DZPF06Fl0bV6hCqTBCEIAEIQgAQhCABCEIAEIQgAQhCABCEIAEIQgAQhCABfLmyhCAFS/sAUq8uZ/Deemx9QlG0fDK0g+UNcP8A2A/dCFB40vBlNlhcfw0qB4NeA0awDM9lo9CiGNDWiABAC8QqRhQSZ1QhCcUEIQgAQhCABCEIA//Z"/>
          <p:cNvSpPr>
            <a:spLocks noChangeAspect="1" noChangeArrowheads="1"/>
          </p:cNvSpPr>
          <p:nvPr/>
        </p:nvSpPr>
        <p:spPr bwMode="auto">
          <a:xfrm>
            <a:off x="144463" y="-9144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9" name="Picture 8" descr="Description: C:\Users\ADMIN 1\Desktop\MTU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77376"/>
            <a:ext cx="1600200" cy="904423"/>
          </a:xfrm>
          <a:prstGeom prst="rect">
            <a:avLst/>
          </a:prstGeom>
          <a:noFill/>
        </p:spPr>
      </p:pic>
      <p:pic>
        <p:nvPicPr>
          <p:cNvPr id="10" name="Picture 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0188" y="5578474"/>
            <a:ext cx="2213811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406873"/>
              </p:ext>
            </p:extLst>
          </p:nvPr>
        </p:nvGraphicFramePr>
        <p:xfrm>
          <a:off x="304801" y="36689"/>
          <a:ext cx="8839199" cy="620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Prism Project" r:id="rId3" imgW="4500000" imgH="3132000" progId="Prism5.Document">
                  <p:embed/>
                </p:oleObj>
              </mc:Choice>
              <mc:Fallback>
                <p:oleObj name="Prism Project" r:id="rId3" imgW="4500000" imgH="3132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1" y="36689"/>
                        <a:ext cx="8839199" cy="620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6197025"/>
            <a:ext cx="853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4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Hydroxyl-scavenging ability (%) of SPH and its membrane fractions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1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352842"/>
              </p:ext>
            </p:extLst>
          </p:nvPr>
        </p:nvGraphicFramePr>
        <p:xfrm>
          <a:off x="0" y="0"/>
          <a:ext cx="8991599" cy="601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Prism Project" r:id="rId3" imgW="4500000" imgH="3276000" progId="Prism5.Document">
                  <p:embed/>
                </p:oleObj>
              </mc:Choice>
              <mc:Fallback>
                <p:oleObj name="Prism Project" r:id="rId3" imgW="4500000" imgH="3276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8991599" cy="601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6197025"/>
            <a:ext cx="853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5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Superoxide radical scavenging ability (%)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SPH and its membrane fractions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646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89005"/>
              </p:ext>
            </p:extLst>
          </p:nvPr>
        </p:nvGraphicFramePr>
        <p:xfrm>
          <a:off x="76200" y="0"/>
          <a:ext cx="8915400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Prism Project" r:id="rId3" imgW="5328000" imgH="2412000" progId="Prism5.Document">
                  <p:embed/>
                </p:oleObj>
              </mc:Choice>
              <mc:Fallback>
                <p:oleObj name="Prism Project" r:id="rId3" imgW="5328000" imgH="2412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" y="0"/>
                        <a:ext cx="8915400" cy="571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6197025"/>
            <a:ext cx="853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6-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 Inhibition concentration that inhibited 50% (IC50) values for Angiotensin converting enzyme of sesame 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protein seed </a:t>
            </a:r>
            <a:r>
              <a:rPr lang="en-GB" sz="1600" b="1" dirty="0" err="1">
                <a:latin typeface="Times New Roman" pitchFamily="18" charset="0"/>
                <a:cs typeface="Times New Roman" pitchFamily="18" charset="0"/>
              </a:rPr>
              <a:t>hydrolysate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 and its fractions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124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98352"/>
              </p:ext>
            </p:extLst>
          </p:nvPr>
        </p:nvGraphicFramePr>
        <p:xfrm>
          <a:off x="228600" y="0"/>
          <a:ext cx="8763000" cy="635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Prism Project" r:id="rId3" imgW="4788000" imgH="2448000" progId="Prism5.Document">
                  <p:embed/>
                </p:oleObj>
              </mc:Choice>
              <mc:Fallback>
                <p:oleObj name="Prism Project" r:id="rId3" imgW="4788000" imgH="2448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0"/>
                        <a:ext cx="8763000" cy="635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6197025"/>
            <a:ext cx="853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7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 Alpha amylase Inhibition (%) 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of sesame 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protein seed </a:t>
            </a:r>
            <a:r>
              <a:rPr lang="en-GB" sz="1600" b="1" dirty="0" err="1">
                <a:latin typeface="Times New Roman" pitchFamily="18" charset="0"/>
                <a:cs typeface="Times New Roman" pitchFamily="18" charset="0"/>
              </a:rPr>
              <a:t>hydrolysate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 and its fractions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03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398214"/>
              </p:ext>
            </p:extLst>
          </p:nvPr>
        </p:nvGraphicFramePr>
        <p:xfrm>
          <a:off x="152400" y="76200"/>
          <a:ext cx="8915399" cy="617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Prism Project" r:id="rId3" imgW="4752000" imgH="2412000" progId="Prism5.Document">
                  <p:embed/>
                </p:oleObj>
              </mc:Choice>
              <mc:Fallback>
                <p:oleObj name="Prism Project" r:id="rId3" imgW="4752000" imgH="2412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76200"/>
                        <a:ext cx="8915399" cy="617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81000" y="6197025"/>
            <a:ext cx="853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8-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 Alpha </a:t>
            </a:r>
            <a:r>
              <a:rPr lang="en-GB" sz="1600" b="1" dirty="0" err="1" smtClean="0">
                <a:latin typeface="Times New Roman" pitchFamily="18" charset="0"/>
                <a:cs typeface="Times New Roman" pitchFamily="18" charset="0"/>
              </a:rPr>
              <a:t>glucosidase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 Inhibition (%) 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of sesame 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protein seed </a:t>
            </a:r>
            <a:r>
              <a:rPr lang="en-GB" sz="1600" b="1" dirty="0" err="1">
                <a:latin typeface="Times New Roman" pitchFamily="18" charset="0"/>
                <a:cs typeface="Times New Roman" pitchFamily="18" charset="0"/>
              </a:rPr>
              <a:t>hydrolysate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 and its fractions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701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762000"/>
            <a:ext cx="9144000" cy="6096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9469"/>
            <a:ext cx="9144000" cy="646331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SUMMARY OF THE STUDY FINDINGS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4267200"/>
            <a:ext cx="899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C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Superoxide radical scavenging activity was generally weak except for &lt;1KDa MWF which had about 25%.</a:t>
            </a:r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5486400"/>
            <a:ext cx="899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ACE inhibition was best attained with the unfractionated </a:t>
            </a:r>
            <a:r>
              <a:rPr lang="en-C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hydrolysate</a:t>
            </a:r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90600"/>
            <a:ext cx="906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GB" sz="2400" dirty="0">
                <a:latin typeface="Times New Roman"/>
                <a:cs typeface="Times New Roman"/>
              </a:rPr>
              <a:t>Hydroxyl radical scavenging activity, α-amylase and α-</a:t>
            </a:r>
            <a:r>
              <a:rPr lang="en-GB" sz="2400" dirty="0" err="1">
                <a:latin typeface="Times New Roman"/>
                <a:cs typeface="Times New Roman"/>
              </a:rPr>
              <a:t>glucosidase</a:t>
            </a:r>
            <a:r>
              <a:rPr lang="en-GB" sz="2400" dirty="0">
                <a:latin typeface="Times New Roman"/>
                <a:cs typeface="Times New Roman"/>
              </a:rPr>
              <a:t> inhibitory activities of the SPH were significantly greater (p&lt;0.05) than the activities of fractionated peptides</a:t>
            </a:r>
            <a:r>
              <a:rPr lang="en-GB" sz="2400" dirty="0" smtClean="0">
                <a:latin typeface="Times New Roman"/>
                <a:cs typeface="Times New Roman"/>
              </a:rPr>
              <a:t>. While fractionation </a:t>
            </a:r>
            <a:r>
              <a:rPr lang="en-GB" sz="2400" smtClean="0">
                <a:latin typeface="Times New Roman"/>
                <a:cs typeface="Times New Roman"/>
              </a:rPr>
              <a:t>improved their </a:t>
            </a:r>
            <a:r>
              <a:rPr lang="en-GB" sz="2400" dirty="0" smtClean="0">
                <a:latin typeface="Times New Roman"/>
                <a:cs typeface="Times New Roman"/>
              </a:rPr>
              <a:t>activities in DPPH, FRAP and metal chelation</a:t>
            </a:r>
            <a:endParaRPr lang="en-US" sz="2400" baseline="30000" dirty="0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2678668"/>
            <a:ext cx="9067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CA" sz="2400" dirty="0">
                <a:latin typeface="Times New Roman"/>
                <a:cs typeface="Times New Roman"/>
              </a:rPr>
              <a:t>The </a:t>
            </a:r>
            <a:r>
              <a:rPr lang="en-CA" sz="2400" dirty="0" smtClean="0">
                <a:latin typeface="Times New Roman"/>
                <a:cs typeface="Times New Roman"/>
              </a:rPr>
              <a:t>best metal chelating</a:t>
            </a:r>
            <a:r>
              <a:rPr lang="en-CA" sz="2400" dirty="0">
                <a:latin typeface="Times New Roman"/>
                <a:cs typeface="Times New Roman"/>
              </a:rPr>
              <a:t> </a:t>
            </a:r>
            <a:r>
              <a:rPr lang="en-CA" sz="2400" dirty="0" smtClean="0">
                <a:latin typeface="Times New Roman"/>
                <a:cs typeface="Times New Roman"/>
              </a:rPr>
              <a:t>was at 5-10kDa molecular weight fraction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n-CA" sz="2400" dirty="0" smtClean="0">
                <a:latin typeface="Times New Roman"/>
                <a:cs typeface="Times New Roman"/>
              </a:rPr>
              <a:t>The best DPPH</a:t>
            </a:r>
            <a:r>
              <a:rPr lang="en-CA" sz="2400" baseline="30000" dirty="0" smtClean="0">
                <a:latin typeface="Times New Roman"/>
                <a:cs typeface="Times New Roman"/>
              </a:rPr>
              <a:t>-</a:t>
            </a:r>
            <a:r>
              <a:rPr lang="en-CA" sz="2400" dirty="0">
                <a:latin typeface="Times New Roman"/>
                <a:cs typeface="Times New Roman"/>
              </a:rPr>
              <a:t>-scavenging and ferric reducing capacities were obtained at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&gt;10 </a:t>
            </a:r>
            <a:r>
              <a:rPr lang="en-CA" sz="2400" dirty="0" err="1">
                <a:latin typeface="Times New Roman" pitchFamily="18" charset="0"/>
                <a:cs typeface="Times New Roman" pitchFamily="18" charset="0"/>
              </a:rPr>
              <a:t>kDa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 molecular weight fractions (MWF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0272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762000"/>
            <a:ext cx="9144000" cy="6096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92332"/>
            <a:ext cx="9144000" cy="769441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3124200"/>
            <a:ext cx="8991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C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 alpha-amylase and alpha-</a:t>
            </a:r>
            <a:r>
              <a:rPr lang="en-C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glucosidase</a:t>
            </a:r>
            <a:r>
              <a:rPr lang="en-C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inhibition were obtained</a:t>
            </a:r>
          </a:p>
          <a:p>
            <a:pPr marL="914400" lvl="1" indent="-457200" algn="just">
              <a:buFont typeface="Wingdings" charset="2"/>
              <a:buChar char="ü"/>
            </a:pPr>
            <a:r>
              <a:rPr lang="en-C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showing its potential in reducing oxidative stress as implicated in diseases like diabetes</a:t>
            </a:r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5334000"/>
            <a:ext cx="899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Value-added utilization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these traditional crops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could increase economic value of the crop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buFont typeface="Wingdings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substantial benefits to farmers,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processors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Nigeria.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2674"/>
            <a:ext cx="9067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CA" sz="2800" dirty="0" smtClean="0">
                <a:latin typeface="Times New Roman"/>
                <a:cs typeface="Times New Roman"/>
              </a:rPr>
              <a:t>The protease-hydrolysis </a:t>
            </a:r>
            <a:r>
              <a:rPr lang="en-CA" sz="2800" dirty="0">
                <a:latin typeface="Times New Roman"/>
                <a:cs typeface="Times New Roman"/>
              </a:rPr>
              <a:t>of </a:t>
            </a: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sesame seed </a:t>
            </a:r>
            <a:r>
              <a:rPr lang="en-CA" sz="2800" dirty="0" smtClean="0">
                <a:latin typeface="Times New Roman"/>
                <a:cs typeface="Times New Roman"/>
              </a:rPr>
              <a:t>protein hydrolysates yielded peptides with </a:t>
            </a:r>
            <a:r>
              <a:rPr lang="en-CA" sz="2800" i="1" dirty="0">
                <a:latin typeface="Times New Roman"/>
                <a:cs typeface="Times New Roman"/>
              </a:rPr>
              <a:t>in vitro</a:t>
            </a:r>
            <a:r>
              <a:rPr lang="en-CA" sz="2800" dirty="0">
                <a:latin typeface="Times New Roman"/>
                <a:cs typeface="Times New Roman"/>
              </a:rPr>
              <a:t> antioxidant </a:t>
            </a:r>
            <a:r>
              <a:rPr lang="en-CA" sz="2800" dirty="0" smtClean="0">
                <a:latin typeface="Times New Roman"/>
                <a:cs typeface="Times New Roman"/>
              </a:rPr>
              <a:t>and ACE inhibitory activities</a:t>
            </a:r>
          </a:p>
          <a:p>
            <a:pPr marL="914400" lvl="1" indent="-457200" algn="just">
              <a:buFont typeface="Wingdings" charset="2"/>
              <a:buChar char="ü"/>
            </a:pPr>
            <a:r>
              <a:rPr lang="en-CA" sz="2400" dirty="0">
                <a:latin typeface="Times New Roman"/>
                <a:cs typeface="Times New Roman"/>
              </a:rPr>
              <a:t>t</a:t>
            </a:r>
            <a:r>
              <a:rPr lang="en-CA" sz="2400" dirty="0" smtClean="0">
                <a:latin typeface="Times New Roman"/>
                <a:cs typeface="Times New Roman"/>
              </a:rPr>
              <a:t>hus, creating a new peptide which could enhance metabolic health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011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715000"/>
          </a:xfrm>
        </p:spPr>
        <p:txBody>
          <a:bodyPr/>
          <a:lstStyle/>
          <a:p>
            <a:pPr marL="457200" lvl="1" indent="0" algn="just" eaLnBrk="1" hangingPunct="1">
              <a:buFont typeface="Arial" charset="0"/>
              <a:buNone/>
            </a:pPr>
            <a:endParaRPr lang="en-C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Members of Dr.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Aluko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lab’s group for their assistance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 eaLnBrk="1" hangingPunct="1">
              <a:buFont typeface="Arial" charset="0"/>
              <a:buNone/>
            </a:pPr>
            <a:endParaRPr lang="en-C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 eaLnBrk="1" hangingPunct="1">
              <a:buFont typeface="Arial" charset="0"/>
              <a:buNone/>
            </a:pPr>
            <a:endParaRPr lang="en-C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 eaLnBrk="1" hangingPunct="1">
              <a:buFont typeface="Arial" charset="0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ACKNOWLEDGEMENTS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66800"/>
            <a:ext cx="9144000" cy="57912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59B44-3D48-4DFD-95D8-AD095C2E72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076700"/>
            <a:ext cx="2286000" cy="1469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4343400"/>
            <a:ext cx="2362200" cy="2057400"/>
          </a:xfrm>
          <a:prstGeom prst="rect">
            <a:avLst/>
          </a:prstGeom>
        </p:spPr>
      </p:pic>
      <p:pic>
        <p:nvPicPr>
          <p:cNvPr id="10" name="Picture 9" descr="Description: C:\Users\ADMIN 1\Desktop\MTU Logo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343400"/>
            <a:ext cx="24384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943600"/>
          </a:xfrm>
        </p:spPr>
        <p:txBody>
          <a:bodyPr/>
          <a:lstStyle/>
          <a:p>
            <a:pPr algn="just">
              <a:buFont typeface="Wingdings" charset="2"/>
              <a:buChar char="Ø"/>
            </a:pPr>
            <a:r>
              <a:rPr lang="en-GB" sz="1800" dirty="0" err="1">
                <a:latin typeface="Times New Roman"/>
                <a:cs typeface="Times New Roman"/>
              </a:rPr>
              <a:t>Udenigwe</a:t>
            </a:r>
            <a:r>
              <a:rPr lang="en-GB" sz="1800" dirty="0">
                <a:latin typeface="Times New Roman"/>
                <a:cs typeface="Times New Roman"/>
              </a:rPr>
              <a:t>, C.C., </a:t>
            </a:r>
            <a:r>
              <a:rPr lang="en-GB" sz="1800" dirty="0" err="1">
                <a:latin typeface="Times New Roman"/>
                <a:cs typeface="Times New Roman"/>
              </a:rPr>
              <a:t>Girgih</a:t>
            </a:r>
            <a:r>
              <a:rPr lang="en-GB" sz="1800" dirty="0">
                <a:latin typeface="Times New Roman"/>
                <a:cs typeface="Times New Roman"/>
              </a:rPr>
              <a:t>, A.T., Mohan, A., Gong, M., </a:t>
            </a:r>
            <a:r>
              <a:rPr lang="en-GB" sz="1800" dirty="0" err="1">
                <a:latin typeface="Times New Roman"/>
                <a:cs typeface="Times New Roman"/>
              </a:rPr>
              <a:t>Malomo</a:t>
            </a:r>
            <a:r>
              <a:rPr lang="en-GB" sz="1800" dirty="0">
                <a:latin typeface="Times New Roman"/>
                <a:cs typeface="Times New Roman"/>
              </a:rPr>
              <a:t>, S.A</a:t>
            </a:r>
            <a:r>
              <a:rPr lang="en-GB" sz="1800" dirty="0" smtClean="0">
                <a:latin typeface="Times New Roman"/>
                <a:cs typeface="Times New Roman"/>
              </a:rPr>
              <a:t>., &amp; </a:t>
            </a:r>
            <a:r>
              <a:rPr lang="en-GB" sz="1800" dirty="0" err="1">
                <a:latin typeface="Times New Roman"/>
                <a:cs typeface="Times New Roman"/>
              </a:rPr>
              <a:t>Aluko</a:t>
            </a:r>
            <a:r>
              <a:rPr lang="en-GB" sz="1800" dirty="0">
                <a:latin typeface="Times New Roman"/>
                <a:cs typeface="Times New Roman"/>
              </a:rPr>
              <a:t>, R.E. 2017. Antihypertensive and bovine plasma oxidation-inhibitory activities of spent hen meat protein </a:t>
            </a:r>
            <a:r>
              <a:rPr lang="en-GB" sz="1800" dirty="0" err="1">
                <a:latin typeface="Times New Roman"/>
                <a:cs typeface="Times New Roman"/>
              </a:rPr>
              <a:t>hydrolysates</a:t>
            </a:r>
            <a:r>
              <a:rPr lang="en-GB" sz="1800" dirty="0">
                <a:latin typeface="Times New Roman"/>
                <a:cs typeface="Times New Roman"/>
              </a:rPr>
              <a:t>. </a:t>
            </a:r>
            <a:r>
              <a:rPr lang="en-GB" sz="1800" i="1" dirty="0">
                <a:latin typeface="Times New Roman"/>
                <a:cs typeface="Times New Roman"/>
              </a:rPr>
              <a:t>J. Food </a:t>
            </a:r>
            <a:r>
              <a:rPr lang="en-GB" sz="1800" i="1" dirty="0" err="1">
                <a:latin typeface="Times New Roman"/>
                <a:cs typeface="Times New Roman"/>
              </a:rPr>
              <a:t>Biochem</a:t>
            </a:r>
            <a:r>
              <a:rPr lang="en-GB" sz="1800" i="1" dirty="0" smtClean="0">
                <a:latin typeface="Times New Roman"/>
                <a:cs typeface="Times New Roman"/>
              </a:rPr>
              <a:t>., </a:t>
            </a:r>
            <a:r>
              <a:rPr lang="en-GB" sz="1800" dirty="0" smtClean="0">
                <a:latin typeface="Times New Roman"/>
                <a:cs typeface="Times New Roman"/>
              </a:rPr>
              <a:t>(</a:t>
            </a:r>
            <a:r>
              <a:rPr lang="en-GB" sz="1800" b="1" i="1" dirty="0">
                <a:latin typeface="Times New Roman"/>
                <a:cs typeface="Times New Roman"/>
              </a:rPr>
              <a:t>In Press</a:t>
            </a:r>
            <a:r>
              <a:rPr lang="en-GB" sz="1800" dirty="0" smtClean="0">
                <a:latin typeface="Times New Roman"/>
                <a:cs typeface="Times New Roman"/>
              </a:rPr>
              <a:t>).</a:t>
            </a:r>
            <a:endParaRPr lang="en-US" sz="1800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en-US" sz="1800" dirty="0">
              <a:latin typeface="Times New Roman"/>
              <a:cs typeface="Times New Roman"/>
            </a:endParaRPr>
          </a:p>
          <a:p>
            <a:pPr algn="just">
              <a:buFont typeface="Wingdings" charset="2"/>
              <a:buChar char="Ø"/>
            </a:pPr>
            <a:r>
              <a:rPr lang="en-GB" sz="1800" dirty="0" err="1" smtClean="0">
                <a:latin typeface="Times New Roman"/>
                <a:cs typeface="Times New Roman"/>
              </a:rPr>
              <a:t>Girgih</a:t>
            </a:r>
            <a:r>
              <a:rPr lang="en-GB" sz="1800" dirty="0">
                <a:latin typeface="Times New Roman"/>
                <a:cs typeface="Times New Roman"/>
              </a:rPr>
              <a:t>, A.T., </a:t>
            </a:r>
            <a:r>
              <a:rPr lang="en-GB" sz="1800" dirty="0" err="1">
                <a:latin typeface="Times New Roman"/>
                <a:cs typeface="Times New Roman"/>
              </a:rPr>
              <a:t>Onuh</a:t>
            </a:r>
            <a:r>
              <a:rPr lang="en-GB" sz="1800" dirty="0">
                <a:latin typeface="Times New Roman"/>
                <a:cs typeface="Times New Roman"/>
              </a:rPr>
              <a:t>, J.O., </a:t>
            </a:r>
            <a:r>
              <a:rPr lang="en-GB" sz="1800" dirty="0" err="1">
                <a:latin typeface="Times New Roman"/>
                <a:cs typeface="Times New Roman"/>
              </a:rPr>
              <a:t>Nwachukwu</a:t>
            </a:r>
            <a:r>
              <a:rPr lang="en-GB" sz="1800" dirty="0">
                <a:latin typeface="Times New Roman"/>
                <a:cs typeface="Times New Roman"/>
              </a:rPr>
              <a:t>, I.D., </a:t>
            </a:r>
            <a:r>
              <a:rPr lang="en-GB" sz="1800" dirty="0" err="1">
                <a:latin typeface="Times New Roman"/>
                <a:cs typeface="Times New Roman"/>
              </a:rPr>
              <a:t>Malomo</a:t>
            </a:r>
            <a:r>
              <a:rPr lang="en-GB" sz="1800" dirty="0">
                <a:latin typeface="Times New Roman"/>
                <a:cs typeface="Times New Roman"/>
              </a:rPr>
              <a:t>, </a:t>
            </a:r>
            <a:r>
              <a:rPr lang="en-GB" sz="1800" dirty="0" smtClean="0">
                <a:latin typeface="Times New Roman"/>
                <a:cs typeface="Times New Roman"/>
              </a:rPr>
              <a:t>S.A., &amp; </a:t>
            </a:r>
            <a:r>
              <a:rPr lang="en-GB" sz="1800" dirty="0" err="1" smtClean="0">
                <a:latin typeface="Times New Roman"/>
                <a:cs typeface="Times New Roman"/>
              </a:rPr>
              <a:t>Aluko</a:t>
            </a:r>
            <a:r>
              <a:rPr lang="en-GB" sz="1800" dirty="0">
                <a:latin typeface="Times New Roman"/>
                <a:cs typeface="Times New Roman"/>
              </a:rPr>
              <a:t>, R.E. 2016. Antihypertensive properties of pea protein </a:t>
            </a:r>
            <a:r>
              <a:rPr lang="en-GB" sz="1800" dirty="0" err="1">
                <a:latin typeface="Times New Roman"/>
                <a:cs typeface="Times New Roman"/>
              </a:rPr>
              <a:t>hydrolysate</a:t>
            </a:r>
            <a:r>
              <a:rPr lang="en-GB" sz="1800" dirty="0">
                <a:latin typeface="Times New Roman"/>
                <a:cs typeface="Times New Roman"/>
              </a:rPr>
              <a:t> during short and long term oral administration to spontaneously hypertensive rats. </a:t>
            </a:r>
            <a:r>
              <a:rPr lang="en-GB" sz="1800" i="1" dirty="0">
                <a:latin typeface="Times New Roman"/>
                <a:cs typeface="Times New Roman"/>
              </a:rPr>
              <a:t>J. Food Sci., </a:t>
            </a:r>
            <a:r>
              <a:rPr lang="en-GB" sz="1800" dirty="0">
                <a:latin typeface="Times New Roman"/>
                <a:cs typeface="Times New Roman"/>
              </a:rPr>
              <a:t>81(5), H1281–1287.</a:t>
            </a:r>
            <a:r>
              <a:rPr lang="en-GB" sz="1800" i="1" dirty="0">
                <a:latin typeface="Times New Roman"/>
                <a:cs typeface="Times New Roman"/>
              </a:rPr>
              <a:t> </a:t>
            </a:r>
            <a:endParaRPr lang="en-GB" sz="1800" i="1" dirty="0" smtClean="0">
              <a:latin typeface="Times New Roman"/>
              <a:cs typeface="Times New Roman"/>
            </a:endParaRPr>
          </a:p>
          <a:p>
            <a:pPr algn="just">
              <a:buFont typeface="Wingdings" charset="2"/>
              <a:buChar char="Ø"/>
            </a:pPr>
            <a:endParaRPr lang="en-GB" sz="1800" i="1" dirty="0">
              <a:latin typeface="Times New Roman"/>
              <a:cs typeface="Times New Roman"/>
            </a:endParaRPr>
          </a:p>
          <a:p>
            <a:pPr algn="just">
              <a:buFont typeface="Wingdings" charset="2"/>
              <a:buChar char="Ø"/>
            </a:pPr>
            <a:r>
              <a:rPr lang="x-none" sz="1800" dirty="0" smtClean="0">
                <a:latin typeface="Times New Roman"/>
                <a:cs typeface="Times New Roman"/>
              </a:rPr>
              <a:t>Malomo</a:t>
            </a:r>
            <a:r>
              <a:rPr lang="x-none" sz="1800" dirty="0">
                <a:latin typeface="Times New Roman"/>
                <a:cs typeface="Times New Roman"/>
              </a:rPr>
              <a:t>, </a:t>
            </a:r>
            <a:r>
              <a:rPr lang="x-none" sz="1800" dirty="0" smtClean="0">
                <a:latin typeface="Times New Roman"/>
                <a:cs typeface="Times New Roman"/>
              </a:rPr>
              <a:t>S.A.</a:t>
            </a:r>
            <a:r>
              <a:rPr lang="en-US" sz="1800" dirty="0" smtClean="0">
                <a:latin typeface="Times New Roman"/>
                <a:cs typeface="Times New Roman"/>
              </a:rPr>
              <a:t>, &amp; </a:t>
            </a:r>
            <a:r>
              <a:rPr lang="x-none" sz="1800" dirty="0" smtClean="0">
                <a:latin typeface="Times New Roman"/>
                <a:cs typeface="Times New Roman"/>
              </a:rPr>
              <a:t>Aluko</a:t>
            </a:r>
            <a:r>
              <a:rPr lang="x-none" sz="1800" dirty="0">
                <a:latin typeface="Times New Roman"/>
                <a:cs typeface="Times New Roman"/>
              </a:rPr>
              <a:t>, R.E. 2015. Conversion of a hemp seed industrial waste product into a functional protein isolate through membrane ultrafiltration coupled with enzymatic digestion of fibre and phytate.</a:t>
            </a:r>
            <a:r>
              <a:rPr lang="x-none" sz="1800" i="1" dirty="0">
                <a:latin typeface="Times New Roman"/>
                <a:cs typeface="Times New Roman"/>
              </a:rPr>
              <a:t> Inno. Food Sci. Emerging Tech.,</a:t>
            </a:r>
            <a:r>
              <a:rPr lang="x-none" sz="1800" dirty="0">
                <a:latin typeface="Times New Roman"/>
                <a:cs typeface="Times New Roman"/>
              </a:rPr>
              <a:t> 31, </a:t>
            </a:r>
            <a:r>
              <a:rPr lang="x-none" sz="1800" dirty="0" smtClean="0">
                <a:latin typeface="Times New Roman"/>
                <a:cs typeface="Times New Roman"/>
              </a:rPr>
              <a:t>151-159.</a:t>
            </a:r>
            <a:r>
              <a:rPr lang="en-US" sz="1800" dirty="0">
                <a:latin typeface="Times New Roman"/>
                <a:cs typeface="Times New Roman"/>
              </a:rPr>
              <a:t> </a:t>
            </a:r>
            <a:endParaRPr lang="en-US" sz="1800" dirty="0" smtClean="0">
              <a:latin typeface="Times New Roman"/>
              <a:cs typeface="Times New Roman"/>
            </a:endParaRPr>
          </a:p>
          <a:p>
            <a:pPr algn="just">
              <a:buFont typeface="Wingdings" charset="2"/>
              <a:buChar char="Ø"/>
            </a:pPr>
            <a:endParaRPr lang="en-US" sz="1800" dirty="0">
              <a:latin typeface="Times New Roman"/>
              <a:cs typeface="Times New Roman"/>
            </a:endParaRPr>
          </a:p>
          <a:p>
            <a:pPr algn="just">
              <a:buFont typeface="Wingdings" charset="2"/>
              <a:buChar char="Ø"/>
            </a:pPr>
            <a:r>
              <a:rPr lang="en-GB" sz="1800" dirty="0" err="1" smtClean="0">
                <a:latin typeface="Times New Roman"/>
                <a:cs typeface="Times New Roman"/>
              </a:rPr>
              <a:t>Aluko</a:t>
            </a:r>
            <a:r>
              <a:rPr lang="en-GB" sz="1800" dirty="0">
                <a:latin typeface="Times New Roman"/>
                <a:cs typeface="Times New Roman"/>
              </a:rPr>
              <a:t>, R.E., </a:t>
            </a:r>
            <a:r>
              <a:rPr lang="en-GB" sz="1800" dirty="0" err="1">
                <a:latin typeface="Times New Roman"/>
                <a:cs typeface="Times New Roman"/>
              </a:rPr>
              <a:t>Girgih</a:t>
            </a:r>
            <a:r>
              <a:rPr lang="en-GB" sz="1800" dirty="0">
                <a:latin typeface="Times New Roman"/>
                <a:cs typeface="Times New Roman"/>
              </a:rPr>
              <a:t>, A.T., He, R., </a:t>
            </a:r>
            <a:r>
              <a:rPr lang="en-GB" sz="1800" dirty="0" err="1">
                <a:latin typeface="Times New Roman"/>
                <a:cs typeface="Times New Roman"/>
              </a:rPr>
              <a:t>Malomo</a:t>
            </a:r>
            <a:r>
              <a:rPr lang="en-GB" sz="1800" dirty="0">
                <a:latin typeface="Times New Roman"/>
                <a:cs typeface="Times New Roman"/>
              </a:rPr>
              <a:t>, S.A., Li, H., </a:t>
            </a:r>
            <a:r>
              <a:rPr lang="en-GB" sz="1800" dirty="0" err="1">
                <a:latin typeface="Times New Roman"/>
                <a:cs typeface="Times New Roman"/>
              </a:rPr>
              <a:t>Offengenden</a:t>
            </a:r>
            <a:r>
              <a:rPr lang="en-GB" sz="1800" dirty="0">
                <a:latin typeface="Times New Roman"/>
                <a:cs typeface="Times New Roman"/>
              </a:rPr>
              <a:t>, M</a:t>
            </a:r>
            <a:r>
              <a:rPr lang="en-GB" sz="1800" dirty="0" smtClean="0">
                <a:latin typeface="Times New Roman"/>
                <a:cs typeface="Times New Roman"/>
              </a:rPr>
              <a:t>., &amp; </a:t>
            </a:r>
            <a:r>
              <a:rPr lang="en-GB" sz="1800" dirty="0">
                <a:latin typeface="Times New Roman"/>
                <a:cs typeface="Times New Roman"/>
              </a:rPr>
              <a:t>Wu, J. 2015. Structural and functional characterization of yellow field pea seed (</a:t>
            </a:r>
            <a:r>
              <a:rPr lang="en-GB" sz="1800" i="1" dirty="0" err="1">
                <a:latin typeface="Times New Roman"/>
                <a:cs typeface="Times New Roman"/>
              </a:rPr>
              <a:t>Pisum</a:t>
            </a:r>
            <a:r>
              <a:rPr lang="en-GB" sz="1800" i="1" dirty="0">
                <a:latin typeface="Times New Roman"/>
                <a:cs typeface="Times New Roman"/>
              </a:rPr>
              <a:t> </a:t>
            </a:r>
            <a:r>
              <a:rPr lang="en-GB" sz="1800" i="1" dirty="0" err="1">
                <a:latin typeface="Times New Roman"/>
                <a:cs typeface="Times New Roman"/>
              </a:rPr>
              <a:t>sativum</a:t>
            </a:r>
            <a:r>
              <a:rPr lang="en-GB" sz="1800" dirty="0">
                <a:latin typeface="Times New Roman"/>
                <a:cs typeface="Times New Roman"/>
              </a:rPr>
              <a:t> L.) protein-derived antihypertensive peptides. </a:t>
            </a:r>
            <a:r>
              <a:rPr lang="en-GB" sz="1800" i="1" dirty="0">
                <a:latin typeface="Times New Roman"/>
                <a:cs typeface="Times New Roman"/>
              </a:rPr>
              <a:t>Food Res. Int</a:t>
            </a:r>
            <a:r>
              <a:rPr lang="en-GB" sz="1800" dirty="0">
                <a:latin typeface="Times New Roman"/>
                <a:cs typeface="Times New Roman"/>
              </a:rPr>
              <a:t>., 77, 10-16</a:t>
            </a:r>
            <a:r>
              <a:rPr lang="en-GB" sz="1800" dirty="0" smtClean="0">
                <a:latin typeface="Times New Roman"/>
                <a:cs typeface="Times New Roman"/>
              </a:rPr>
              <a:t>.</a:t>
            </a:r>
            <a:endParaRPr lang="en-CA" sz="18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8AC50-550D-46BC-89EE-C404F1A64E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0" y="-92332"/>
            <a:ext cx="9144000" cy="769441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47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dirty="0" smtClean="0"/>
          </a:p>
          <a:p>
            <a:pPr algn="ctr" eaLnBrk="1" hangingPunct="1">
              <a:buFont typeface="Arial" charset="0"/>
              <a:buNone/>
              <a:defRPr/>
            </a:pPr>
            <a:endParaRPr lang="en-US" dirty="0" smtClean="0"/>
          </a:p>
          <a:p>
            <a:pPr algn="ctr" eaLnBrk="1" hangingPunct="1">
              <a:buFont typeface="Arial" charset="0"/>
              <a:buNone/>
              <a:defRPr/>
            </a:pPr>
            <a:endParaRPr lang="en-US" dirty="0"/>
          </a:p>
          <a:p>
            <a:pPr algn="ctr" eaLnBrk="1" hangingPunct="1">
              <a:buFont typeface="Arial" charset="0"/>
              <a:buNone/>
              <a:defRPr/>
            </a:pPr>
            <a:endParaRPr lang="en-US" dirty="0" smtClean="0"/>
          </a:p>
          <a:p>
            <a:pPr algn="ctr"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rgbClr val="000090"/>
                </a:solidFill>
                <a:latin typeface="Lucida Calligraphy"/>
                <a:cs typeface="Lucida Calligraphy"/>
              </a:rPr>
              <a:t>THANK YOU </a:t>
            </a:r>
          </a:p>
          <a:p>
            <a:pPr algn="ctr" eaLnBrk="1" hangingPunct="1">
              <a:buFont typeface="Arial" charset="0"/>
              <a:buNone/>
              <a:defRPr/>
            </a:pPr>
            <a:endParaRPr lang="en-US" b="1" dirty="0" smtClean="0">
              <a:solidFill>
                <a:srgbClr val="000090"/>
              </a:solidFill>
              <a:latin typeface="Lucida Calligraphy"/>
              <a:cs typeface="Lucida Calligraphy"/>
            </a:endParaRPr>
          </a:p>
          <a:p>
            <a:pPr algn="ctr"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rgbClr val="000090"/>
                </a:solidFill>
                <a:latin typeface="Lucida Calligraphy"/>
                <a:cs typeface="Lucida Calligraphy"/>
              </a:rPr>
              <a:t>FOR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rgbClr val="000090"/>
                </a:solidFill>
                <a:latin typeface="Lucida Calligraphy"/>
                <a:cs typeface="Lucida Calligraphy"/>
              </a:rPr>
              <a:t>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rgbClr val="000090"/>
                </a:solidFill>
                <a:latin typeface="Lucida Calligraphy"/>
                <a:cs typeface="Lucida Calligraphy"/>
              </a:rPr>
              <a:t>LISTENING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E5799D-2B8D-4D97-927C-DBD1302B725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8382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00B050"/>
                </a:solidFill>
              </a:rPr>
              <a:t>INTRODUCTION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0" indent="0" algn="just">
              <a:buFont typeface="Arial" charset="0"/>
              <a:buNone/>
              <a:defRPr/>
            </a:pPr>
            <a:endParaRPr lang="en-C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charset="0"/>
              <a:buNone/>
              <a:defRPr/>
            </a:pPr>
            <a:endParaRPr lang="en-C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Results obtained from the research work</a:t>
            </a:r>
          </a:p>
          <a:p>
            <a:pPr algn="just">
              <a:buFont typeface="Wingdings" pitchFamily="2" charset="2"/>
              <a:buChar char="v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marL="0" indent="0" algn="just">
              <a:buFont typeface="Arial" charset="0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5400" y="0"/>
            <a:ext cx="9117013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C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9144000" cy="57912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A7049-0425-4A51-9A39-516C8AB847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57"/>
            <a:ext cx="8229600" cy="1023257"/>
          </a:xfrm>
        </p:spPr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6171"/>
            <a:ext cx="8229600" cy="5312229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Many plant protein-derived peptides are known to possess antihypertensive and </a:t>
            </a:r>
            <a:r>
              <a:rPr lang="en-CA" sz="2400" dirty="0" err="1" smtClean="0">
                <a:latin typeface="Times New Roman" pitchFamily="18" charset="0"/>
                <a:cs typeface="Times New Roman" pitchFamily="18" charset="0"/>
              </a:rPr>
              <a:t>antioxidative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properties,</a:t>
            </a:r>
          </a:p>
          <a:p>
            <a:pPr lvl="1" algn="just" eaLnBrk="1" hangingPunct="1">
              <a:buFont typeface="Wingdings" charset="2"/>
              <a:buChar char="ü"/>
              <a:defRPr/>
            </a:pP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which make them useful for enhancing metabolic health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Several plant-sourced proteins have been explored and enzymatically processed (hydrolysis) to produce multifunctional bioactive protein-derived peptides</a:t>
            </a:r>
          </a:p>
          <a:p>
            <a:pPr lvl="1" algn="just" eaLnBrk="1" hangingPunct="1">
              <a:buFont typeface="Wingdings" charset="2"/>
              <a:buChar char="ü"/>
              <a:defRPr/>
            </a:pP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Such bioactive peptides have been applied to human health in form of </a:t>
            </a:r>
            <a:r>
              <a:rPr lang="en-CA" sz="2000" dirty="0" err="1">
                <a:latin typeface="Times New Roman" pitchFamily="18" charset="0"/>
                <a:cs typeface="Times New Roman" pitchFamily="18" charset="0"/>
              </a:rPr>
              <a:t>nutraceuticals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 or functional ingredients in some acclaimed natural health products. </a:t>
            </a:r>
          </a:p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Oxidative stress have been implicated in diabetes and several disease conditions</a:t>
            </a:r>
          </a:p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ACE-inhibitory peptides from food have been well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documented (</a:t>
            </a:r>
            <a:r>
              <a:rPr lang="en-CA" sz="2400" i="1" dirty="0" smtClean="0">
                <a:latin typeface="Times New Roman" pitchFamily="18" charset="0"/>
                <a:cs typeface="Times New Roman" pitchFamily="18" charset="0"/>
              </a:rPr>
              <a:t>Udenigwe </a:t>
            </a:r>
            <a:r>
              <a:rPr lang="en-CA" sz="2400" i="1" dirty="0">
                <a:latin typeface="Times New Roman" pitchFamily="18" charset="0"/>
                <a:cs typeface="Times New Roman" pitchFamily="18" charset="0"/>
              </a:rPr>
              <a:t>et al. </a:t>
            </a:r>
            <a:r>
              <a:rPr lang="en-CA" sz="2400" i="1" dirty="0" smtClean="0">
                <a:latin typeface="Times New Roman" pitchFamily="18" charset="0"/>
                <a:cs typeface="Times New Roman" pitchFamily="18" charset="0"/>
              </a:rPr>
              <a:t>2017; </a:t>
            </a:r>
            <a:r>
              <a:rPr lang="en-CA" sz="2400" i="1" dirty="0" err="1">
                <a:latin typeface="Times New Roman" pitchFamily="18" charset="0"/>
                <a:cs typeface="Times New Roman" pitchFamily="18" charset="0"/>
              </a:rPr>
              <a:t>Girgih</a:t>
            </a:r>
            <a:r>
              <a:rPr lang="en-CA" sz="2400" i="1" dirty="0">
                <a:latin typeface="Times New Roman" pitchFamily="18" charset="0"/>
                <a:cs typeface="Times New Roman" pitchFamily="18" charset="0"/>
              </a:rPr>
              <a:t> et al. 2016; Malomo et al. 2015; </a:t>
            </a:r>
            <a:r>
              <a:rPr lang="en-CA" sz="2400" i="1" dirty="0" err="1">
                <a:latin typeface="Times New Roman" pitchFamily="18" charset="0"/>
                <a:cs typeface="Times New Roman" pitchFamily="18" charset="0"/>
              </a:rPr>
              <a:t>Aluko</a:t>
            </a:r>
            <a:r>
              <a:rPr lang="en-CA" sz="2400" i="1" dirty="0">
                <a:latin typeface="Times New Roman" pitchFamily="18" charset="0"/>
                <a:cs typeface="Times New Roman" pitchFamily="18" charset="0"/>
              </a:rPr>
              <a:t> et al. 2015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C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  <a:defRPr/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  <a:defRPr/>
            </a:pP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  <a:defRPr/>
            </a:pP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45801-8440-4638-BDC1-16220872BE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64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781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Many drugs developed for these disease conditions, on prolonged administration have showed some undesirable side effects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en-CA" sz="2000" dirty="0" smtClean="0"/>
          </a:p>
          <a:p>
            <a:pPr algn="just" eaLnBrk="1" hangingPunct="1">
              <a:buFont typeface="Wingdings" pitchFamily="2" charset="2"/>
              <a:buChar char="v"/>
            </a:pP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Therefore, development of functional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and bioactive food-graded compounds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that can mitigate these physiological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conditions,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can contribute to enhanced human health.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 eaLnBrk="1" hangingPunct="1">
              <a:buNone/>
            </a:pPr>
            <a:endParaRPr lang="en-C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study was aimed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prepare antioxidant, anti-diabetic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ACE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inhibitory peptides from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sesame seed proteins. </a:t>
            </a:r>
          </a:p>
          <a:p>
            <a:pPr algn="just" eaLnBrk="1" hangingPunct="1">
              <a:buFont typeface="Wingdings" pitchFamily="2" charset="2"/>
              <a:buChar char="v"/>
            </a:pPr>
            <a:endParaRPr lang="en-CA" sz="20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Defatted sesame seed flour was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isolated and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hydrolyzed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by simulating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gastrointestinal hydrolysis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using pepsin and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pancreatin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obtain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hydrolysates.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buFont typeface="Wingdings" charset="2"/>
              <a:buChar char="ü"/>
            </a:pP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The resulting hydrolysates were sequentially passed through ultrafiltration membranes with molecular weight cut-off (MWCO) of different pore sizes to obtain&lt;1, 1–3, 3–5,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5–10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and &gt;10 </a:t>
            </a:r>
            <a:r>
              <a:rPr lang="en-CA" sz="2000" dirty="0" err="1" smtClean="0">
                <a:latin typeface="Times New Roman" pitchFamily="18" charset="0"/>
                <a:cs typeface="Times New Roman" pitchFamily="18" charset="0"/>
              </a:rPr>
              <a:t>kDa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 peptide sizes. </a:t>
            </a:r>
            <a:endParaRPr lang="en-C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8AC50-550D-46BC-89EE-C404F1A64E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9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781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 protein contents, gross and protein yields of the sesame hydrolysates and its fractions were obtained and shown in Table 1</a:t>
            </a:r>
          </a:p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vitro bioactive properties of the resultant hydrolysates and their membrane fractions were accessed through OH- scavenging, superoxide scavenging, DPPH-scavenging, metal chelation, FRAP, ACE-inhibitory as well as α-amylase and α-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glucosidase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inhibitory activities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CA" sz="2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8AC50-550D-46BC-89EE-C404F1A64E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9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6FCFC5-8E10-48FB-A592-D769589CB66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3220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RESULTS OBTAINED 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026542"/>
              </p:ext>
            </p:extLst>
          </p:nvPr>
        </p:nvGraphicFramePr>
        <p:xfrm>
          <a:off x="152400" y="1085909"/>
          <a:ext cx="8839200" cy="56626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9800"/>
                <a:gridCol w="2431334"/>
                <a:gridCol w="1988266"/>
                <a:gridCol w="2209800"/>
              </a:tblGrid>
              <a:tr h="7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Sample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Protein content (%)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Gross yield (%)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Protein yield (%)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08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Sesame protein Hydrolysate (SPH)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74.57±0.28</a:t>
                      </a:r>
                      <a:r>
                        <a:rPr lang="en-US" sz="2400" baseline="30000">
                          <a:effectLst/>
                        </a:rPr>
                        <a:t>d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60.26±0.95</a:t>
                      </a:r>
                      <a:r>
                        <a:rPr lang="en-US" sz="2400" baseline="30000">
                          <a:effectLst/>
                        </a:rPr>
                        <a:t>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61.11±1.00</a:t>
                      </a:r>
                      <a:r>
                        <a:rPr lang="en-US" sz="2400" baseline="30000" dirty="0">
                          <a:effectLst/>
                        </a:rPr>
                        <a:t>a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&lt;1KDa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65.58±0.52</a:t>
                      </a:r>
                      <a:r>
                        <a:rPr lang="en-US" sz="2400" baseline="30000">
                          <a:effectLst/>
                        </a:rPr>
                        <a:t>e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26.37±1.58</a:t>
                      </a:r>
                      <a:r>
                        <a:rPr lang="en-US" sz="2400" baseline="30000">
                          <a:effectLst/>
                        </a:rPr>
                        <a:t>b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20.87±1.90</a:t>
                      </a:r>
                      <a:r>
                        <a:rPr lang="en-US" sz="2400" baseline="30000" dirty="0">
                          <a:effectLst/>
                        </a:rPr>
                        <a:t>c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1-3KDa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93.94±0.35</a:t>
                      </a:r>
                      <a:r>
                        <a:rPr lang="en-US" sz="2400" baseline="30000">
                          <a:effectLst/>
                        </a:rPr>
                        <a:t>b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18.70±0.71</a:t>
                      </a:r>
                      <a:r>
                        <a:rPr lang="en-US" sz="2400" baseline="30000">
                          <a:effectLst/>
                        </a:rPr>
                        <a:t>c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23.56±0.89</a:t>
                      </a:r>
                      <a:r>
                        <a:rPr lang="en-US" sz="2400" baseline="30000" dirty="0">
                          <a:effectLst/>
                        </a:rPr>
                        <a:t>c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3-5KDa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94.09±3.39</a:t>
                      </a:r>
                      <a:r>
                        <a:rPr lang="en-US" sz="2400" baseline="30000">
                          <a:effectLst/>
                        </a:rPr>
                        <a:t>b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9.51±0.64</a:t>
                      </a:r>
                      <a:r>
                        <a:rPr lang="en-US" sz="2400" baseline="30000">
                          <a:effectLst/>
                        </a:rPr>
                        <a:t>d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13.28±0.88</a:t>
                      </a:r>
                      <a:r>
                        <a:rPr lang="en-US" sz="2400" baseline="30000" dirty="0">
                          <a:effectLst/>
                        </a:rPr>
                        <a:t>d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5-10KDa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97.27±5.35</a:t>
                      </a:r>
                      <a:r>
                        <a:rPr lang="en-US" sz="2400" baseline="30000">
                          <a:effectLst/>
                        </a:rPr>
                        <a:t>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4.98±0.41</a:t>
                      </a:r>
                      <a:r>
                        <a:rPr lang="en-US" sz="2400" baseline="30000">
                          <a:effectLst/>
                        </a:rPr>
                        <a:t>e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7.17±0.21</a:t>
                      </a:r>
                      <a:r>
                        <a:rPr lang="en-US" sz="2400" baseline="30000" dirty="0">
                          <a:effectLst/>
                        </a:rPr>
                        <a:t>e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&gt;10KDa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80.22±2.20</a:t>
                      </a:r>
                      <a:r>
                        <a:rPr lang="en-US" sz="2400" baseline="30000">
                          <a:effectLst/>
                        </a:rPr>
                        <a:t>c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25.12±0.57</a:t>
                      </a:r>
                      <a:r>
                        <a:rPr lang="en-US" sz="2400" baseline="30000">
                          <a:effectLst/>
                        </a:rPr>
                        <a:t>b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27.47±0.16</a:t>
                      </a:r>
                      <a:r>
                        <a:rPr lang="en-US" sz="2400" baseline="30000" dirty="0">
                          <a:effectLst/>
                        </a:rPr>
                        <a:t>b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85800"/>
            <a:ext cx="9084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b="1" dirty="0" smtClean="0">
                <a:latin typeface="Times New Roman"/>
                <a:cs typeface="Times New Roman"/>
              </a:rPr>
              <a:t>Table 1- Gross and protein yields of sesame protein hydrolysates and its fractions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14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69713"/>
              </p:ext>
            </p:extLst>
          </p:nvPr>
        </p:nvGraphicFramePr>
        <p:xfrm>
          <a:off x="228600" y="76200"/>
          <a:ext cx="8686800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Prism Project" r:id="rId3" imgW="4572000" imgH="3564000" progId="Prism5.Document">
                  <p:embed/>
                </p:oleObj>
              </mc:Choice>
              <mc:Fallback>
                <p:oleObj name="Prism Project" r:id="rId3" imgW="4572000" imgH="3564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76200"/>
                        <a:ext cx="8686800" cy="594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6197025"/>
            <a:ext cx="853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1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Effective concentration that scavenged 50%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(EC </a:t>
            </a:r>
            <a:r>
              <a:rPr lang="en-US" sz="1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value for DPPH scavenging activity for sesame protein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hydrolysate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and its fractions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505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229600" cy="6019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81000" y="6197025"/>
            <a:ext cx="8534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Effective concentration that scavenged 50% (EC </a:t>
            </a:r>
            <a:r>
              <a:rPr lang="en-US" sz="1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) value for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metal chelating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activity for sesame protein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hydrolysate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and its fractions </a:t>
            </a: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03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F0382-BCD9-4745-9704-D8D4019DFDB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553181"/>
              </p:ext>
            </p:extLst>
          </p:nvPr>
        </p:nvGraphicFramePr>
        <p:xfrm>
          <a:off x="76200" y="76200"/>
          <a:ext cx="9067800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Prism Project" r:id="rId3" imgW="4608000" imgH="3564000" progId="Prism5.Document">
                  <p:embed/>
                </p:oleObj>
              </mc:Choice>
              <mc:Fallback>
                <p:oleObj name="Prism Project" r:id="rId3" imgW="4608000" imgH="356400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" y="76200"/>
                        <a:ext cx="9067800" cy="60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6197025"/>
            <a:ext cx="853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>
                <a:latin typeface="Times New Roman" pitchFamily="18" charset="0"/>
                <a:cs typeface="Times New Roman" pitchFamily="18" charset="0"/>
              </a:rPr>
              <a:t>Fig </a:t>
            </a:r>
            <a:r>
              <a:rPr lang="en-CA" sz="1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Ferric 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ion reducing power (FRAP) of SPH and its </a:t>
            </a:r>
            <a:r>
              <a:rPr lang="en-GB" sz="1600" b="1" dirty="0" smtClean="0">
                <a:latin typeface="Times New Roman" pitchFamily="18" charset="0"/>
                <a:cs typeface="Times New Roman" pitchFamily="18" charset="0"/>
              </a:rPr>
              <a:t>membrane 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fractions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66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29852</TotalTime>
  <Words>895</Words>
  <Application>Microsoft Office PowerPoint</Application>
  <PresentationFormat>On-screen Show (4:3)</PresentationFormat>
  <Paragraphs>127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Lucida Calligraphy</vt:lpstr>
      <vt:lpstr>Times New Roman</vt:lpstr>
      <vt:lpstr>Wingdings</vt:lpstr>
      <vt:lpstr>Office Theme</vt:lpstr>
      <vt:lpstr>Prism Project</vt:lpstr>
      <vt:lpstr>Antioxidant, anti-diabetic and angio-tensin converting enzymes (ACE) inhibitory Properties of sesame seed (Sesamum indicum L.) Protein Hydrolysate (SPH) Fractions</vt:lpstr>
      <vt:lpstr>INTRODUCTION</vt:lpstr>
      <vt:lpstr>INTRODUCTION</vt:lpstr>
      <vt:lpstr>PowerPoint Presentation</vt:lpstr>
      <vt:lpstr>PowerPoint Presentation</vt:lpstr>
      <vt:lpstr>RESULTS OBTAINED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 OF THE STUDY FINDINGS</vt:lpstr>
      <vt:lpstr>CONCLUSION</vt:lpstr>
      <vt:lpstr>ACKNOWLEDGEMENTS</vt:lpstr>
      <vt:lpstr>REFERENCES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STRUCTUE- FUNCTION OF HEMP SEED PROTEINS</dc:title>
  <dc:creator>DIMANCHE</dc:creator>
  <cp:lastModifiedBy>DR IDOWU</cp:lastModifiedBy>
  <cp:revision>307</cp:revision>
  <dcterms:created xsi:type="dcterms:W3CDTF">2012-05-07T15:31:45Z</dcterms:created>
  <dcterms:modified xsi:type="dcterms:W3CDTF">2019-08-14T17:04:33Z</dcterms:modified>
</cp:coreProperties>
</file>