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71" r:id="rId4"/>
    <p:sldId id="270" r:id="rId5"/>
    <p:sldId id="260" r:id="rId6"/>
    <p:sldId id="269" r:id="rId7"/>
    <p:sldId id="262" r:id="rId8"/>
    <p:sldId id="263" r:id="rId9"/>
    <p:sldId id="272" r:id="rId10"/>
    <p:sldId id="273" r:id="rId11"/>
    <p:sldId id="268" r:id="rId12"/>
    <p:sldId id="274" r:id="rId13"/>
    <p:sldId id="27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39" autoAdjust="0"/>
    <p:restoredTop sz="94640" autoAdjust="0"/>
  </p:normalViewPr>
  <p:slideViewPr>
    <p:cSldViewPr>
      <p:cViewPr varScale="1">
        <p:scale>
          <a:sx n="79" d="100"/>
          <a:sy n="79" d="100"/>
        </p:scale>
        <p:origin x="-1566" y="-78"/>
      </p:cViewPr>
      <p:guideLst>
        <p:guide orient="horz" pos="2160"/>
        <p:guide pos="2880"/>
      </p:guideLst>
    </p:cSldViewPr>
  </p:slideViewPr>
  <p:outlineViewPr>
    <p:cViewPr>
      <p:scale>
        <a:sx n="33" d="100"/>
        <a:sy n="33" d="100"/>
      </p:scale>
      <p:origin x="48" y="1348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F02B4F07-9CCE-4B04-AB65-8EEBEBD136EE}" type="datetimeFigureOut">
              <a:rPr lang="en-GB" smtClean="0"/>
              <a:pPr/>
              <a:t>13/12/2018</a:t>
            </a:fld>
            <a:endParaRPr lang="en-GB"/>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GB"/>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FF50C882-BFA2-4F63-A437-DC2D4D382CAE}"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2B4F07-9CCE-4B04-AB65-8EEBEBD136EE}" type="datetimeFigureOut">
              <a:rPr lang="en-GB" smtClean="0"/>
              <a:pPr/>
              <a:t>13/12/2018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F50C882-BFA2-4F63-A437-DC2D4D382CA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2B4F07-9CCE-4B04-AB65-8EEBEBD136EE}" type="datetimeFigureOut">
              <a:rPr lang="en-GB" smtClean="0"/>
              <a:pPr/>
              <a:t>13/12/2018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F50C882-BFA2-4F63-A437-DC2D4D382CA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F02B4F07-9CCE-4B04-AB65-8EEBEBD136EE}" type="datetimeFigureOut">
              <a:rPr lang="en-GB" smtClean="0"/>
              <a:pPr/>
              <a:t>13/12/2018</a:t>
            </a:fld>
            <a:endParaRPr lang="en-GB"/>
          </a:p>
        </p:txBody>
      </p:sp>
      <p:sp>
        <p:nvSpPr>
          <p:cNvPr id="9" name="Slide Number Placeholder 8"/>
          <p:cNvSpPr>
            <a:spLocks noGrp="1"/>
          </p:cNvSpPr>
          <p:nvPr>
            <p:ph type="sldNum" sz="quarter" idx="15"/>
          </p:nvPr>
        </p:nvSpPr>
        <p:spPr/>
        <p:txBody>
          <a:bodyPr rtlCol="0"/>
          <a:lstStyle/>
          <a:p>
            <a:fld id="{FF50C882-BFA2-4F63-A437-DC2D4D382CAE}" type="slidenum">
              <a:rPr lang="en-GB" smtClean="0"/>
              <a:pPr/>
              <a:t>‹#›</a:t>
            </a:fld>
            <a:endParaRPr lang="en-GB"/>
          </a:p>
        </p:txBody>
      </p:sp>
      <p:sp>
        <p:nvSpPr>
          <p:cNvPr id="10" name="Footer Placeholder 9"/>
          <p:cNvSpPr>
            <a:spLocks noGrp="1"/>
          </p:cNvSpPr>
          <p:nvPr>
            <p:ph type="ftr" sz="quarter" idx="16"/>
          </p:nvPr>
        </p:nvSpPr>
        <p:spPr/>
        <p:txBody>
          <a:bodyPr rtlCol="0"/>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F02B4F07-9CCE-4B04-AB65-8EEBEBD136EE}" type="datetimeFigureOut">
              <a:rPr lang="en-GB" smtClean="0"/>
              <a:pPr/>
              <a:t>13/12/2018</a:t>
            </a:fld>
            <a:endParaRPr lang="en-GB"/>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GB"/>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FF50C882-BFA2-4F63-A437-DC2D4D382CAE}"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02B4F07-9CCE-4B04-AB65-8EEBEBD136EE}" type="datetimeFigureOut">
              <a:rPr lang="en-GB" smtClean="0"/>
              <a:pPr/>
              <a:t>13/12/2018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F50C882-BFA2-4F63-A437-DC2D4D382CAE}" type="slidenum">
              <a:rPr lang="en-GB" smtClean="0"/>
              <a:pPr/>
              <a:t>‹#›</a:t>
            </a:fld>
            <a:endParaRPr lang="en-GB"/>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F02B4F07-9CCE-4B04-AB65-8EEBEBD136EE}" type="datetimeFigureOut">
              <a:rPr lang="en-GB" smtClean="0"/>
              <a:pPr/>
              <a:t>13/12/2018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F50C882-BFA2-4F63-A437-DC2D4D382CAE}" type="slidenum">
              <a:rPr lang="en-GB" smtClean="0"/>
              <a:pPr/>
              <a:t>‹#›</a:t>
            </a:fld>
            <a:endParaRPr lang="en-GB"/>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F02B4F07-9CCE-4B04-AB65-8EEBEBD136EE}" type="datetimeFigureOut">
              <a:rPr lang="en-GB" smtClean="0"/>
              <a:pPr/>
              <a:t>13/12/2018</a:t>
            </a:fld>
            <a:endParaRPr lang="en-GB"/>
          </a:p>
        </p:txBody>
      </p:sp>
      <p:sp>
        <p:nvSpPr>
          <p:cNvPr id="7" name="Slide Number Placeholder 6"/>
          <p:cNvSpPr>
            <a:spLocks noGrp="1"/>
          </p:cNvSpPr>
          <p:nvPr>
            <p:ph type="sldNum" sz="quarter" idx="11"/>
          </p:nvPr>
        </p:nvSpPr>
        <p:spPr/>
        <p:txBody>
          <a:bodyPr rtlCol="0"/>
          <a:lstStyle/>
          <a:p>
            <a:fld id="{FF50C882-BFA2-4F63-A437-DC2D4D382CAE}" type="slidenum">
              <a:rPr lang="en-GB" smtClean="0"/>
              <a:pPr/>
              <a:t>‹#›</a:t>
            </a:fld>
            <a:endParaRPr lang="en-GB"/>
          </a:p>
        </p:txBody>
      </p:sp>
      <p:sp>
        <p:nvSpPr>
          <p:cNvPr id="8" name="Footer Placeholder 7"/>
          <p:cNvSpPr>
            <a:spLocks noGrp="1"/>
          </p:cNvSpPr>
          <p:nvPr>
            <p:ph type="ftr" sz="quarter" idx="12"/>
          </p:nvPr>
        </p:nvSpPr>
        <p:spPr/>
        <p:txBody>
          <a:bodyPr rtlCol="0"/>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2B4F07-9CCE-4B04-AB65-8EEBEBD136EE}" type="datetimeFigureOut">
              <a:rPr lang="en-GB" smtClean="0"/>
              <a:pPr/>
              <a:t>13/12/2018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F50C882-BFA2-4F63-A437-DC2D4D382CA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F02B4F07-9CCE-4B04-AB65-8EEBEBD136EE}" type="datetimeFigureOut">
              <a:rPr lang="en-GB" smtClean="0"/>
              <a:pPr/>
              <a:t>13/12/2018</a:t>
            </a:fld>
            <a:endParaRPr lang="en-GB"/>
          </a:p>
        </p:txBody>
      </p:sp>
      <p:sp>
        <p:nvSpPr>
          <p:cNvPr id="22" name="Slide Number Placeholder 21"/>
          <p:cNvSpPr>
            <a:spLocks noGrp="1"/>
          </p:cNvSpPr>
          <p:nvPr>
            <p:ph type="sldNum" sz="quarter" idx="15"/>
          </p:nvPr>
        </p:nvSpPr>
        <p:spPr/>
        <p:txBody>
          <a:bodyPr rtlCol="0"/>
          <a:lstStyle/>
          <a:p>
            <a:fld id="{FF50C882-BFA2-4F63-A437-DC2D4D382CAE}" type="slidenum">
              <a:rPr lang="en-GB" smtClean="0"/>
              <a:pPr/>
              <a:t>‹#›</a:t>
            </a:fld>
            <a:endParaRPr lang="en-GB"/>
          </a:p>
        </p:txBody>
      </p:sp>
      <p:sp>
        <p:nvSpPr>
          <p:cNvPr id="23" name="Footer Placeholder 22"/>
          <p:cNvSpPr>
            <a:spLocks noGrp="1"/>
          </p:cNvSpPr>
          <p:nvPr>
            <p:ph type="ftr" sz="quarter" idx="16"/>
          </p:nvPr>
        </p:nvSpPr>
        <p:spPr/>
        <p:txBody>
          <a:bodyPr rtlCol="0"/>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F02B4F07-9CCE-4B04-AB65-8EEBEBD136EE}" type="datetimeFigureOut">
              <a:rPr lang="en-GB" smtClean="0"/>
              <a:pPr/>
              <a:t>13/12/2018</a:t>
            </a:fld>
            <a:endParaRPr lang="en-GB"/>
          </a:p>
        </p:txBody>
      </p:sp>
      <p:sp>
        <p:nvSpPr>
          <p:cNvPr id="18" name="Slide Number Placeholder 17"/>
          <p:cNvSpPr>
            <a:spLocks noGrp="1"/>
          </p:cNvSpPr>
          <p:nvPr>
            <p:ph type="sldNum" sz="quarter" idx="11"/>
          </p:nvPr>
        </p:nvSpPr>
        <p:spPr/>
        <p:txBody>
          <a:bodyPr rtlCol="0"/>
          <a:lstStyle/>
          <a:p>
            <a:fld id="{FF50C882-BFA2-4F63-A437-DC2D4D382CAE}" type="slidenum">
              <a:rPr lang="en-GB" smtClean="0"/>
              <a:pPr/>
              <a:t>‹#›</a:t>
            </a:fld>
            <a:endParaRPr lang="en-GB"/>
          </a:p>
        </p:txBody>
      </p:sp>
      <p:sp>
        <p:nvSpPr>
          <p:cNvPr id="21" name="Footer Placeholder 20"/>
          <p:cNvSpPr>
            <a:spLocks noGrp="1"/>
          </p:cNvSpPr>
          <p:nvPr>
            <p:ph type="ftr" sz="quarter" idx="12"/>
          </p:nvPr>
        </p:nvSpPr>
        <p:spPr/>
        <p:txBody>
          <a:bodyPr rtlCol="0"/>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02B4F07-9CCE-4B04-AB65-8EEBEBD136EE}" type="datetimeFigureOut">
              <a:rPr lang="en-GB" smtClean="0"/>
              <a:pPr/>
              <a:t>13/12/2018</a:t>
            </a:fld>
            <a:endParaRPr lang="en-GB"/>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GB"/>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F50C882-BFA2-4F63-A437-DC2D4D382CA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91680" y="476672"/>
            <a:ext cx="7056784" cy="5616624"/>
          </a:xfrm>
        </p:spPr>
        <p:txBody>
          <a:bodyPr>
            <a:normAutofit/>
          </a:bodyPr>
          <a:lstStyle/>
          <a:p>
            <a:pPr algn="ctr"/>
            <a:r>
              <a:rPr lang="en-GB" sz="2200" b="1" dirty="0"/>
              <a:t>Aqueous </a:t>
            </a:r>
            <a:r>
              <a:rPr lang="en-GB" sz="2200" b="1" i="1" dirty="0"/>
              <a:t>Alafia barteri</a:t>
            </a:r>
            <a:r>
              <a:rPr lang="en-GB" sz="2200" b="1" dirty="0"/>
              <a:t> leaf extract did not alter Inflammatory </a:t>
            </a:r>
            <a:r>
              <a:rPr lang="en-GB" sz="2200" b="1" dirty="0" smtClean="0"/>
              <a:t>mediator </a:t>
            </a:r>
            <a:r>
              <a:rPr lang="en-GB" sz="2200" b="1" dirty="0"/>
              <a:t>TNF-α and RF in Adjuvant-induced Arthritic </a:t>
            </a:r>
            <a:r>
              <a:rPr lang="en-GB" sz="2200" b="1" dirty="0" smtClean="0"/>
              <a:t>Rats</a:t>
            </a:r>
            <a:br>
              <a:rPr lang="en-GB" sz="2200" b="1" dirty="0" smtClean="0"/>
            </a:br>
            <a:r>
              <a:rPr lang="en-GB" sz="2200" b="1" dirty="0" smtClean="0"/>
              <a:t/>
            </a:r>
            <a:br>
              <a:rPr lang="en-GB" sz="2200" b="1" dirty="0" smtClean="0"/>
            </a:br>
            <a:r>
              <a:rPr lang="en-GB" sz="2200" b="1" dirty="0" smtClean="0"/>
              <a:t>by</a:t>
            </a:r>
            <a:r>
              <a:rPr lang="en-GB" sz="2200" dirty="0"/>
              <a:t/>
            </a:r>
            <a:br>
              <a:rPr lang="en-GB" sz="2200" dirty="0"/>
            </a:br>
            <a:r>
              <a:rPr lang="en-GB" sz="2200" dirty="0" smtClean="0"/>
              <a:t/>
            </a:r>
            <a:br>
              <a:rPr lang="en-GB" sz="2200" dirty="0" smtClean="0"/>
            </a:br>
            <a:r>
              <a:rPr lang="en-GB" sz="2200" b="1" dirty="0" smtClean="0"/>
              <a:t>Adefisan </a:t>
            </a:r>
            <a:r>
              <a:rPr lang="en-GB" sz="2200" b="1" dirty="0"/>
              <a:t>I.O, Ebuehi OAT and Odesanmi </a:t>
            </a:r>
            <a:r>
              <a:rPr lang="en-GB" sz="2200" b="1" dirty="0" smtClean="0"/>
              <a:t>O.S. </a:t>
            </a:r>
            <a:br>
              <a:rPr lang="en-GB" sz="2200" b="1" dirty="0" smtClean="0"/>
            </a:br>
            <a:r>
              <a:rPr lang="en-GB" sz="2200" b="1" dirty="0" smtClean="0"/>
              <a:t/>
            </a:r>
            <a:br>
              <a:rPr lang="en-GB" sz="2200" b="1" dirty="0" smtClean="0"/>
            </a:br>
            <a:r>
              <a:rPr lang="en-GB" sz="2200" b="1" dirty="0" smtClean="0"/>
              <a:t>7</a:t>
            </a:r>
            <a:r>
              <a:rPr lang="en-GB" sz="2200" b="1" baseline="30000" dirty="0" smtClean="0"/>
              <a:t>th</a:t>
            </a:r>
            <a:r>
              <a:rPr lang="en-GB" sz="2200" b="1" dirty="0" smtClean="0"/>
              <a:t> Annual General Meeting and Scientific Conference at</a:t>
            </a:r>
            <a:r>
              <a:rPr lang="en-GB" sz="2200" dirty="0"/>
              <a:t/>
            </a:r>
            <a:br>
              <a:rPr lang="en-GB" sz="2200" dirty="0"/>
            </a:br>
            <a:r>
              <a:rPr lang="en-GB" sz="2200" b="1" i="1" dirty="0" smtClean="0"/>
              <a:t>College </a:t>
            </a:r>
            <a:r>
              <a:rPr lang="en-GB" sz="2200" b="1" i="1" dirty="0"/>
              <a:t>of Medicine, University of </a:t>
            </a:r>
            <a:r>
              <a:rPr lang="en-GB" sz="2200" b="1" i="1" dirty="0" smtClean="0"/>
              <a:t>Lagos</a:t>
            </a:r>
            <a:br>
              <a:rPr lang="en-GB" sz="2200" b="1" i="1" dirty="0" smtClean="0"/>
            </a:br>
            <a:r>
              <a:rPr lang="en-GB" sz="2200" b="1" i="1" dirty="0" smtClean="0"/>
              <a:t>10</a:t>
            </a:r>
            <a:r>
              <a:rPr lang="en-GB" sz="2200" b="1" i="1" baseline="30000" dirty="0" smtClean="0"/>
              <a:t>th</a:t>
            </a:r>
            <a:r>
              <a:rPr lang="en-GB" sz="2200" b="1" i="1" dirty="0" smtClean="0"/>
              <a:t>-12</a:t>
            </a:r>
            <a:r>
              <a:rPr lang="en-GB" sz="2200" b="1" i="1" baseline="30000" dirty="0" smtClean="0"/>
              <a:t>th</a:t>
            </a:r>
            <a:r>
              <a:rPr lang="en-GB" sz="2200" b="1" i="1" dirty="0" smtClean="0"/>
              <a:t> October,2018</a:t>
            </a:r>
            <a:r>
              <a:rPr lang="en-GB" sz="2200" dirty="0"/>
              <a:t/>
            </a:r>
            <a:br>
              <a:rPr lang="en-GB" sz="2200" dirty="0"/>
            </a:br>
            <a:r>
              <a:rPr lang="en-GB" dirty="0"/>
              <a:t/>
            </a:r>
            <a:br>
              <a:rPr lang="en-GB" dirty="0"/>
            </a:b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
            </a:r>
            <a:br>
              <a:rPr lang="en-GB" dirty="0" smtClean="0"/>
            </a:br>
            <a:endParaRPr lang="en-GB" dirty="0"/>
          </a:p>
        </p:txBody>
      </p:sp>
      <p:sp>
        <p:nvSpPr>
          <p:cNvPr id="3" name="Content Placeholder 2"/>
          <p:cNvSpPr>
            <a:spLocks noGrp="1"/>
          </p:cNvSpPr>
          <p:nvPr>
            <p:ph sz="quarter" idx="1"/>
          </p:nvPr>
        </p:nvSpPr>
        <p:spPr/>
        <p:txBody>
          <a:bodyPr/>
          <a:lstStyle/>
          <a:p>
            <a:endParaRPr lang="en-GB" dirty="0" smtClean="0"/>
          </a:p>
          <a:p>
            <a:endParaRPr lang="en-GB" dirty="0" smtClean="0"/>
          </a:p>
          <a:p>
            <a:endParaRPr lang="en-GB" dirty="0" smtClean="0"/>
          </a:p>
          <a:p>
            <a:endParaRPr lang="en-GB"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r>
              <a:rPr lang="en-GB" sz="1400" dirty="0" smtClean="0"/>
              <a:t>Fig 3: Serum TNF alpha in CFA induced rats administered with </a:t>
            </a:r>
            <a:r>
              <a:rPr lang="en-GB" sz="1400" i="1" dirty="0" smtClean="0"/>
              <a:t>Alafia barteri</a:t>
            </a:r>
            <a:r>
              <a:rPr lang="en-GB" sz="1400" dirty="0" smtClean="0"/>
              <a:t> aqueous leaf extract</a:t>
            </a:r>
          </a:p>
          <a:p>
            <a:endParaRPr lang="en-GB" dirty="0" smtClean="0"/>
          </a:p>
          <a:p>
            <a:endParaRPr lang="en-GB" dirty="0"/>
          </a:p>
        </p:txBody>
      </p:sp>
      <p:sp>
        <p:nvSpPr>
          <p:cNvPr id="4" name="Content Placeholder 3"/>
          <p:cNvSpPr>
            <a:spLocks noGrp="1"/>
          </p:cNvSpPr>
          <p:nvPr>
            <p:ph sz="quarter" idx="2"/>
          </p:nvPr>
        </p:nvSpPr>
        <p:spPr>
          <a:xfrm>
            <a:off x="4283968" y="1556792"/>
            <a:ext cx="3657600" cy="4572000"/>
          </a:xfrm>
        </p:spPr>
        <p:txBody>
          <a:bodyPr/>
          <a:lstStyle/>
          <a:p>
            <a:endParaRPr lang="en-GB" sz="1600" dirty="0" smtClean="0"/>
          </a:p>
          <a:p>
            <a:endParaRPr lang="en-GB" sz="1600" dirty="0" smtClean="0"/>
          </a:p>
          <a:p>
            <a:endParaRPr lang="en-GB" sz="1600" dirty="0" smtClean="0"/>
          </a:p>
          <a:p>
            <a:endParaRPr lang="en-GB" sz="1600" dirty="0" smtClean="0"/>
          </a:p>
          <a:p>
            <a:endParaRPr lang="en-GB" sz="1600" dirty="0" smtClean="0"/>
          </a:p>
          <a:p>
            <a:endParaRPr lang="en-GB" sz="1600" dirty="0" smtClean="0"/>
          </a:p>
          <a:p>
            <a:endParaRPr lang="en-GB" sz="1600" dirty="0" smtClean="0"/>
          </a:p>
          <a:p>
            <a:endParaRPr lang="en-GB" sz="1600" dirty="0" smtClean="0"/>
          </a:p>
          <a:p>
            <a:endParaRPr lang="en-GB" sz="1600" dirty="0" smtClean="0"/>
          </a:p>
          <a:p>
            <a:endParaRPr lang="en-GB" sz="1600" dirty="0" smtClean="0"/>
          </a:p>
          <a:p>
            <a:endParaRPr lang="en-GB" sz="1400" dirty="0" smtClean="0"/>
          </a:p>
          <a:p>
            <a:r>
              <a:rPr lang="en-GB" sz="1400" dirty="0" smtClean="0"/>
              <a:t>Fig 4: Serum rheumatoid factor in CFA induced rats administered with of </a:t>
            </a:r>
            <a:r>
              <a:rPr lang="en-GB" sz="1400" i="1" dirty="0" smtClean="0"/>
              <a:t>Alafia barteri</a:t>
            </a:r>
            <a:r>
              <a:rPr lang="en-GB" sz="1400" dirty="0" smtClean="0"/>
              <a:t> aqueous leaf extract</a:t>
            </a:r>
          </a:p>
          <a:p>
            <a:endParaRPr lang="en-GB" dirty="0"/>
          </a:p>
        </p:txBody>
      </p:sp>
      <p:pic>
        <p:nvPicPr>
          <p:cNvPr id="7" name="Picture 6"/>
          <p:cNvPicPr/>
          <p:nvPr/>
        </p:nvPicPr>
        <p:blipFill>
          <a:blip r:embed="rId2" cstate="print"/>
          <a:srcRect/>
          <a:stretch>
            <a:fillRect/>
          </a:stretch>
        </p:blipFill>
        <p:spPr bwMode="auto">
          <a:xfrm>
            <a:off x="251520" y="1196752"/>
            <a:ext cx="3790950" cy="3384376"/>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4211960" y="980728"/>
            <a:ext cx="3857625" cy="3672408"/>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20688"/>
            <a:ext cx="7467600" cy="5853264"/>
          </a:xfrm>
        </p:spPr>
        <p:txBody>
          <a:bodyPr>
            <a:normAutofit fontScale="85000" lnSpcReduction="20000"/>
          </a:bodyPr>
          <a:lstStyle/>
          <a:p>
            <a:pPr>
              <a:buNone/>
            </a:pPr>
            <a:r>
              <a:rPr lang="en-GB" dirty="0" smtClean="0"/>
              <a:t>Discussion</a:t>
            </a:r>
          </a:p>
          <a:p>
            <a:pPr algn="just">
              <a:lnSpc>
                <a:spcPct val="150000"/>
              </a:lnSpc>
            </a:pPr>
            <a:r>
              <a:rPr lang="en-GB" dirty="0" smtClean="0"/>
              <a:t>The </a:t>
            </a:r>
            <a:r>
              <a:rPr lang="en-GB" dirty="0"/>
              <a:t>aqueous extract of </a:t>
            </a:r>
            <a:r>
              <a:rPr lang="en-GB" i="1" dirty="0"/>
              <a:t>Alafia barteri</a:t>
            </a:r>
            <a:r>
              <a:rPr lang="en-GB" dirty="0"/>
              <a:t> leaves were found to show no significant difference (p&gt;0.05) in body weights, serum TNF alpha and rheumatoid factor. </a:t>
            </a:r>
            <a:endParaRPr lang="en-GB" dirty="0" smtClean="0"/>
          </a:p>
          <a:p>
            <a:pPr algn="just">
              <a:lnSpc>
                <a:spcPct val="150000"/>
              </a:lnSpc>
            </a:pPr>
            <a:r>
              <a:rPr lang="en-GB" dirty="0" smtClean="0"/>
              <a:t>However</a:t>
            </a:r>
            <a:r>
              <a:rPr lang="en-GB" dirty="0"/>
              <a:t>, a significant difference(p&lt;0.05) was seen between the paw diameter of the arthritic control and other groups. </a:t>
            </a:r>
            <a:endParaRPr lang="en-GB" dirty="0" smtClean="0"/>
          </a:p>
          <a:p>
            <a:pPr algn="just">
              <a:lnSpc>
                <a:spcPct val="150000"/>
              </a:lnSpc>
            </a:pPr>
            <a:r>
              <a:rPr lang="en-GB" dirty="0" smtClean="0"/>
              <a:t>Paw </a:t>
            </a:r>
            <a:r>
              <a:rPr lang="en-GB" dirty="0"/>
              <a:t>swelling is one of the major factors in assessing the degree of inflammation .It is an index of measuring the anti-arthritic activity of various </a:t>
            </a:r>
            <a:r>
              <a:rPr lang="en-GB" dirty="0" smtClean="0"/>
              <a:t>drugs.</a:t>
            </a:r>
          </a:p>
          <a:p>
            <a:pPr algn="just">
              <a:lnSpc>
                <a:spcPct val="150000"/>
              </a:lnSpc>
              <a:buNone/>
            </a:pPr>
            <a:r>
              <a:rPr lang="en-GB" b="1" dirty="0" smtClean="0"/>
              <a:t>	Conclusion</a:t>
            </a:r>
            <a:r>
              <a:rPr lang="en-GB" dirty="0" smtClean="0"/>
              <a:t>: The results of the present study have revealed that the aqueous leaf extract had no significant effect on TNF alpha and RF in adjuvant induced arthritic rats but was found to inhibits inflammation through reduction of  paw swelling.</a:t>
            </a:r>
          </a:p>
          <a:p>
            <a:pPr algn="just">
              <a:lnSpc>
                <a:spcPct val="150000"/>
              </a:lnSpc>
            </a:pPr>
            <a:endParaRPr lang="en-GB" dirty="0"/>
          </a:p>
          <a:p>
            <a:endParaRPr lang="en-GB" b="1" dirty="0" smtClean="0"/>
          </a:p>
          <a:p>
            <a:endParaRPr lang="en-GB" b="1" dirty="0"/>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64704"/>
            <a:ext cx="7467600" cy="5709248"/>
          </a:xfrm>
        </p:spPr>
        <p:txBody>
          <a:bodyPr>
            <a:normAutofit fontScale="92500" lnSpcReduction="20000"/>
          </a:bodyPr>
          <a:lstStyle/>
          <a:p>
            <a:pPr>
              <a:buNone/>
            </a:pPr>
            <a:r>
              <a:rPr lang="en-GB" b="1" dirty="0" smtClean="0"/>
              <a:t>	References:</a:t>
            </a:r>
            <a:endParaRPr lang="en-GB" dirty="0" smtClean="0"/>
          </a:p>
          <a:p>
            <a:pPr lvl="0"/>
            <a:r>
              <a:rPr lang="en-GB" dirty="0" smtClean="0"/>
              <a:t>Samira </a:t>
            </a:r>
            <a:r>
              <a:rPr lang="en-GB" dirty="0" err="1" smtClean="0"/>
              <a:t>Kargutkar</a:t>
            </a:r>
            <a:r>
              <a:rPr lang="en-GB" dirty="0" smtClean="0"/>
              <a:t> &amp; S. </a:t>
            </a:r>
            <a:r>
              <a:rPr lang="en-GB" dirty="0" err="1" smtClean="0"/>
              <a:t>Brijesh</a:t>
            </a:r>
            <a:r>
              <a:rPr lang="en-GB" dirty="0" smtClean="0"/>
              <a:t> (2016); Anti-rheumatic activity of</a:t>
            </a:r>
            <a:r>
              <a:rPr lang="en-GB" i="1" dirty="0" smtClean="0"/>
              <a:t> </a:t>
            </a:r>
            <a:r>
              <a:rPr lang="en-GB" i="1" dirty="0" err="1" smtClean="0"/>
              <a:t>Ananas</a:t>
            </a:r>
            <a:r>
              <a:rPr lang="en-GB" i="1" dirty="0" smtClean="0"/>
              <a:t> </a:t>
            </a:r>
            <a:r>
              <a:rPr lang="en-GB" i="1" dirty="0" err="1" smtClean="0"/>
              <a:t>comosus</a:t>
            </a:r>
            <a:r>
              <a:rPr lang="en-GB" i="1" dirty="0" smtClean="0"/>
              <a:t> </a:t>
            </a:r>
            <a:r>
              <a:rPr lang="en-GB" dirty="0" smtClean="0"/>
              <a:t>fruit peel extract in a complete Freund’s adjuvant rat model, Pharmaceutical Biology, 54:11, 2616-2622</a:t>
            </a:r>
          </a:p>
          <a:p>
            <a:pPr lvl="0">
              <a:buNone/>
            </a:pPr>
            <a:endParaRPr lang="en-GB" dirty="0" smtClean="0"/>
          </a:p>
          <a:p>
            <a:pPr lvl="0"/>
            <a:r>
              <a:rPr lang="en-GB" dirty="0" smtClean="0"/>
              <a:t>Jurandir Fernando Comar</a:t>
            </a:r>
            <a:r>
              <a:rPr lang="en-GB" baseline="30000" dirty="0" smtClean="0"/>
              <a:t>a, , </a:t>
            </a:r>
            <a:r>
              <a:rPr lang="en-GB" dirty="0" smtClean="0"/>
              <a:t>,Anacharis Babeto de Sá-Nakanishi</a:t>
            </a:r>
            <a:r>
              <a:rPr lang="en-GB" baseline="30000" dirty="0" smtClean="0"/>
              <a:t>a</a:t>
            </a:r>
            <a:r>
              <a:rPr lang="en-GB" dirty="0" smtClean="0"/>
              <a:t>, Andrea </a:t>
            </a:r>
            <a:r>
              <a:rPr lang="en-GB" dirty="0" err="1" smtClean="0"/>
              <a:t>Luiza</a:t>
            </a:r>
            <a:r>
              <a:rPr lang="en-GB" dirty="0" smtClean="0"/>
              <a:t> de </a:t>
            </a:r>
            <a:r>
              <a:rPr lang="en-GB" dirty="0" err="1" smtClean="0"/>
              <a:t>Oliveira</a:t>
            </a:r>
            <a:r>
              <a:rPr lang="en-GB" baseline="30000" dirty="0" err="1" smtClean="0"/>
              <a:t>a</a:t>
            </a:r>
            <a:r>
              <a:rPr lang="en-GB" dirty="0" smtClean="0"/>
              <a:t>,  Mariana Marques </a:t>
            </a:r>
            <a:r>
              <a:rPr lang="en-GB" dirty="0" err="1" smtClean="0"/>
              <a:t>Nogueira</a:t>
            </a:r>
            <a:r>
              <a:rPr lang="en-GB" dirty="0" smtClean="0"/>
              <a:t> </a:t>
            </a:r>
            <a:r>
              <a:rPr lang="en-GB" dirty="0" err="1" smtClean="0"/>
              <a:t>Wendt</a:t>
            </a:r>
            <a:r>
              <a:rPr lang="en-GB" baseline="30000" dirty="0" err="1" smtClean="0"/>
              <a:t>a</a:t>
            </a:r>
            <a:r>
              <a:rPr lang="en-GB" dirty="0" smtClean="0"/>
              <a:t>, </a:t>
            </a:r>
            <a:r>
              <a:rPr lang="en-GB" dirty="0" err="1" smtClean="0"/>
              <a:t>Ciomar</a:t>
            </a:r>
            <a:r>
              <a:rPr lang="en-GB" dirty="0" smtClean="0"/>
              <a:t> </a:t>
            </a:r>
            <a:r>
              <a:rPr lang="en-GB" dirty="0" err="1" smtClean="0"/>
              <a:t>Aparecida</a:t>
            </a:r>
            <a:r>
              <a:rPr lang="en-GB" dirty="0" smtClean="0"/>
              <a:t> </a:t>
            </a:r>
            <a:r>
              <a:rPr lang="en-GB" dirty="0" err="1" smtClean="0"/>
              <a:t>Bersani</a:t>
            </a:r>
            <a:r>
              <a:rPr lang="en-GB" dirty="0" smtClean="0"/>
              <a:t> </a:t>
            </a:r>
            <a:r>
              <a:rPr lang="en-GB" dirty="0" err="1" smtClean="0"/>
              <a:t>Amado</a:t>
            </a:r>
            <a:r>
              <a:rPr lang="en-GB" baseline="30000" dirty="0" err="1" smtClean="0"/>
              <a:t>b</a:t>
            </a:r>
            <a:r>
              <a:rPr lang="en-GB" dirty="0" smtClean="0"/>
              <a:t>, </a:t>
            </a:r>
            <a:r>
              <a:rPr lang="en-GB" dirty="0" err="1" smtClean="0"/>
              <a:t>Emy</a:t>
            </a:r>
            <a:r>
              <a:rPr lang="en-GB" dirty="0" smtClean="0"/>
              <a:t> </a:t>
            </a:r>
            <a:r>
              <a:rPr lang="en-GB" dirty="0" err="1" smtClean="0"/>
              <a:t>Luiza</a:t>
            </a:r>
            <a:r>
              <a:rPr lang="en-GB" dirty="0" smtClean="0"/>
              <a:t> Ishii </a:t>
            </a:r>
            <a:r>
              <a:rPr lang="en-GB" dirty="0" err="1" smtClean="0"/>
              <a:t>Iwamoto</a:t>
            </a:r>
            <a:r>
              <a:rPr lang="en-GB" baseline="30000" dirty="0" err="1" smtClean="0"/>
              <a:t>a</a:t>
            </a:r>
            <a:r>
              <a:rPr lang="en-GB" dirty="0" smtClean="0"/>
              <a:t>, </a:t>
            </a:r>
            <a:r>
              <a:rPr lang="en-GB" dirty="0" err="1" smtClean="0"/>
              <a:t>Rosane</a:t>
            </a:r>
            <a:r>
              <a:rPr lang="en-GB" dirty="0" smtClean="0"/>
              <a:t> Marina </a:t>
            </a:r>
            <a:r>
              <a:rPr lang="en-GB" dirty="0" err="1" smtClean="0"/>
              <a:t>Peralta</a:t>
            </a:r>
            <a:r>
              <a:rPr lang="en-GB" baseline="30000" dirty="0" err="1" smtClean="0"/>
              <a:t>a</a:t>
            </a:r>
            <a:r>
              <a:rPr lang="en-GB" dirty="0" smtClean="0"/>
              <a:t>, </a:t>
            </a:r>
            <a:r>
              <a:rPr lang="en-GB" dirty="0" err="1" smtClean="0"/>
              <a:t>Adelar</a:t>
            </a:r>
            <a:r>
              <a:rPr lang="en-GB" dirty="0" smtClean="0"/>
              <a:t> </a:t>
            </a:r>
            <a:r>
              <a:rPr lang="en-GB" dirty="0" err="1" smtClean="0"/>
              <a:t>Bracht</a:t>
            </a:r>
            <a:r>
              <a:rPr lang="en-GB" baseline="30000" dirty="0" err="1" smtClean="0"/>
              <a:t>a</a:t>
            </a:r>
            <a:r>
              <a:rPr lang="en-GB" dirty="0" smtClean="0"/>
              <a:t> Volume 58(2013),;Oxidative state of the liver of rats with adjuvant-induced </a:t>
            </a:r>
            <a:r>
              <a:rPr lang="en-GB" dirty="0" err="1" smtClean="0"/>
              <a:t>arthritis;Free</a:t>
            </a:r>
            <a:r>
              <a:rPr lang="en-GB" dirty="0" smtClean="0"/>
              <a:t> Radical Biology and Medicine;144–153.</a:t>
            </a:r>
            <a:endParaRPr lang="en-GB" b="1" dirty="0" smtClean="0"/>
          </a:p>
          <a:p>
            <a:pPr>
              <a:buNone/>
            </a:pPr>
            <a:r>
              <a:rPr lang="en-GB" dirty="0" smtClean="0"/>
              <a:t> </a:t>
            </a:r>
          </a:p>
          <a:p>
            <a:pPr>
              <a:buNone/>
            </a:pPr>
            <a:r>
              <a:rPr lang="en-GB" i="1" dirty="0" smtClean="0"/>
              <a:t>	A poster presented during the 2018 FBMS annual scientific conference held at College of Medicine, UNILAG.</a:t>
            </a:r>
          </a:p>
          <a:p>
            <a:pPr>
              <a:buNone/>
            </a:pPr>
            <a:r>
              <a:rPr lang="en-GB" dirty="0" smtClean="0"/>
              <a:t> </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20688"/>
            <a:ext cx="7643192" cy="5853264"/>
          </a:xfrm>
        </p:spPr>
        <p:txBody>
          <a:bodyPr>
            <a:normAutofit fontScale="92500"/>
          </a:bodyPr>
          <a:lstStyle/>
          <a:p>
            <a:pPr algn="just">
              <a:buNone/>
            </a:pPr>
            <a:r>
              <a:rPr lang="en-GB" b="1" dirty="0"/>
              <a:t>Introduction</a:t>
            </a:r>
            <a:endParaRPr lang="en-GB" dirty="0"/>
          </a:p>
          <a:p>
            <a:pPr algn="just">
              <a:lnSpc>
                <a:spcPct val="150000"/>
              </a:lnSpc>
            </a:pPr>
            <a:r>
              <a:rPr lang="en-GB" dirty="0"/>
              <a:t>Rheumatoid arthritis (RA) is a systemic, chronic and autoimmune inflammatory disease that leads to joint destruction, caused partly by the migration of inflammatory cells into the synovial tissue. </a:t>
            </a:r>
            <a:endParaRPr lang="en-GB" dirty="0" smtClean="0"/>
          </a:p>
          <a:p>
            <a:pPr algn="just">
              <a:lnSpc>
                <a:spcPct val="150000"/>
              </a:lnSpc>
              <a:buNone/>
            </a:pPr>
            <a:endParaRPr lang="en-GB" dirty="0" smtClean="0"/>
          </a:p>
          <a:p>
            <a:pPr algn="just">
              <a:lnSpc>
                <a:spcPct val="150000"/>
              </a:lnSpc>
            </a:pPr>
            <a:r>
              <a:rPr lang="en-GB" dirty="0" smtClean="0"/>
              <a:t>It </a:t>
            </a:r>
            <a:r>
              <a:rPr lang="en-GB" dirty="0"/>
              <a:t>affects approximately 1% of the adult population globally each year (Wei </a:t>
            </a:r>
            <a:r>
              <a:rPr lang="en-GB" i="1" dirty="0"/>
              <a:t>et al</a:t>
            </a:r>
            <a:r>
              <a:rPr lang="en-GB" dirty="0"/>
              <a:t>, 2014</a:t>
            </a:r>
            <a:r>
              <a:rPr lang="en-GB" dirty="0" smtClean="0"/>
              <a:t>).</a:t>
            </a:r>
          </a:p>
          <a:p>
            <a:pPr algn="just">
              <a:lnSpc>
                <a:spcPct val="150000"/>
              </a:lnSpc>
              <a:buNone/>
            </a:pPr>
            <a:r>
              <a:rPr lang="en-GB" dirty="0" smtClean="0"/>
              <a:t> </a:t>
            </a:r>
          </a:p>
          <a:p>
            <a:pPr algn="just">
              <a:lnSpc>
                <a:spcPct val="150000"/>
              </a:lnSpc>
            </a:pPr>
            <a:r>
              <a:rPr lang="en-GB" dirty="0" smtClean="0"/>
              <a:t>The </a:t>
            </a:r>
            <a:r>
              <a:rPr lang="en-GB" dirty="0"/>
              <a:t>common indications of RA are pain, stiffness, fatigue, sleep disturbances and fever. </a:t>
            </a:r>
          </a:p>
          <a:p>
            <a:pPr>
              <a:lnSpc>
                <a:spcPct val="150000"/>
              </a:lnSpc>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sz="quarter" idx="1"/>
          </p:nvPr>
        </p:nvPicPr>
        <p:blipFill>
          <a:blip r:embed="rId2" cstate="print"/>
          <a:srcRect/>
          <a:stretch>
            <a:fillRect/>
          </a:stretch>
        </p:blipFill>
        <p:spPr bwMode="auto">
          <a:xfrm>
            <a:off x="539552" y="1124744"/>
            <a:ext cx="7704856" cy="4464496"/>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64704"/>
            <a:ext cx="7467600" cy="5709248"/>
          </a:xfrm>
        </p:spPr>
        <p:txBody>
          <a:bodyPr>
            <a:normAutofit fontScale="92500"/>
          </a:bodyPr>
          <a:lstStyle/>
          <a:p>
            <a:pPr algn="just">
              <a:lnSpc>
                <a:spcPct val="150000"/>
              </a:lnSpc>
            </a:pPr>
            <a:r>
              <a:rPr lang="en-GB" dirty="0" smtClean="0"/>
              <a:t>Progression of RA is associated with release of </a:t>
            </a:r>
            <a:r>
              <a:rPr lang="en-GB" dirty="0" err="1" smtClean="0"/>
              <a:t>proinflammatory</a:t>
            </a:r>
            <a:r>
              <a:rPr lang="en-GB" dirty="0" smtClean="0"/>
              <a:t> cytokines such as tumour necrosis factor (TNF)-a, interleukin (IL)-1b and IL-6 from </a:t>
            </a:r>
            <a:r>
              <a:rPr lang="en-GB" dirty="0" err="1" smtClean="0"/>
              <a:t>monocytes</a:t>
            </a:r>
            <a:r>
              <a:rPr lang="en-GB" dirty="0" smtClean="0"/>
              <a:t>, synovial fibroblasts and macrophages.</a:t>
            </a:r>
          </a:p>
          <a:p>
            <a:pPr algn="just">
              <a:lnSpc>
                <a:spcPct val="150000"/>
              </a:lnSpc>
              <a:buNone/>
            </a:pPr>
            <a:r>
              <a:rPr lang="en-GB" dirty="0" smtClean="0"/>
              <a:t> </a:t>
            </a:r>
          </a:p>
          <a:p>
            <a:pPr algn="just">
              <a:lnSpc>
                <a:spcPct val="150000"/>
              </a:lnSpc>
            </a:pPr>
            <a:r>
              <a:rPr lang="en-GB" dirty="0" smtClean="0"/>
              <a:t>This abundance of TNF- in arthritic joint provides evidence of its involvement in the disease pathology which is supported by studies demonstrating that neutralization of TNF- leads to decreased production of other inflammatory cytokines.</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92696"/>
            <a:ext cx="8003232" cy="5781256"/>
          </a:xfrm>
        </p:spPr>
        <p:txBody>
          <a:bodyPr>
            <a:normAutofit/>
          </a:bodyPr>
          <a:lstStyle/>
          <a:p>
            <a:pPr algn="just">
              <a:lnSpc>
                <a:spcPct val="150000"/>
              </a:lnSpc>
            </a:pPr>
            <a:r>
              <a:rPr lang="en-GB" dirty="0" smtClean="0"/>
              <a:t>Currently, the development of natural anti-inflammatory drugs for prevention or treatment of inflammatory diseases is receiving increasing attention. </a:t>
            </a:r>
          </a:p>
          <a:p>
            <a:pPr algn="just">
              <a:lnSpc>
                <a:spcPct val="150000"/>
              </a:lnSpc>
            </a:pPr>
            <a:r>
              <a:rPr lang="en-GB" dirty="0" smtClean="0"/>
              <a:t>Medicinal plants are the main sources of chemical substances with potential therapeutic effects and many of compounds from plants have already been characterized. </a:t>
            </a:r>
          </a:p>
          <a:p>
            <a:pPr algn="just">
              <a:lnSpc>
                <a:spcPct val="150000"/>
              </a:lnSpc>
            </a:pPr>
            <a:endParaRPr lang="en-GB" dirty="0" smtClean="0"/>
          </a:p>
          <a:p>
            <a:endParaRPr lang="en-GB" dirty="0" smtClean="0"/>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64704"/>
            <a:ext cx="7467600" cy="5709248"/>
          </a:xfrm>
        </p:spPr>
        <p:txBody>
          <a:bodyPr/>
          <a:lstStyle/>
          <a:p>
            <a:pPr algn="just">
              <a:lnSpc>
                <a:spcPct val="150000"/>
              </a:lnSpc>
            </a:pPr>
            <a:r>
              <a:rPr lang="en-GB" b="1" dirty="0" smtClean="0"/>
              <a:t>The aim of this study </a:t>
            </a:r>
            <a:r>
              <a:rPr lang="en-GB" dirty="0" smtClean="0"/>
              <a:t>was to determine the effect of aqueous leaf extract of </a:t>
            </a:r>
            <a:r>
              <a:rPr lang="en-GB" i="1" u="sng" dirty="0" smtClean="0"/>
              <a:t>Alafia</a:t>
            </a:r>
            <a:r>
              <a:rPr lang="en-GB" dirty="0" smtClean="0"/>
              <a:t> </a:t>
            </a:r>
            <a:r>
              <a:rPr lang="en-GB" i="1" u="sng" dirty="0" smtClean="0"/>
              <a:t>barteri</a:t>
            </a:r>
            <a:r>
              <a:rPr lang="en-GB" dirty="0" smtClean="0"/>
              <a:t> plant on inflammatory responses in adjuvant-induced arthritic (AA) Wistar rats.</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64704"/>
            <a:ext cx="7467600" cy="5709248"/>
          </a:xfrm>
        </p:spPr>
        <p:txBody>
          <a:bodyPr>
            <a:normAutofit/>
          </a:bodyPr>
          <a:lstStyle/>
          <a:p>
            <a:pPr>
              <a:buNone/>
            </a:pPr>
            <a:r>
              <a:rPr lang="en-GB" b="1" dirty="0"/>
              <a:t>Materials and Methods</a:t>
            </a:r>
            <a:endParaRPr lang="en-GB" dirty="0"/>
          </a:p>
          <a:p>
            <a:r>
              <a:rPr lang="en-GB" dirty="0"/>
              <a:t>Twenty-five healthy young Wistar Albino male rats weighing between 100-167g were divided into five groups after acclimatization</a:t>
            </a:r>
          </a:p>
          <a:p>
            <a:r>
              <a:rPr lang="en-GB" dirty="0"/>
              <a:t>The experimental rats were randomly divided as follows</a:t>
            </a:r>
          </a:p>
          <a:p>
            <a:pPr lvl="1"/>
            <a:r>
              <a:rPr lang="en-GB" dirty="0"/>
              <a:t>Group I: Normal control</a:t>
            </a:r>
          </a:p>
          <a:p>
            <a:pPr lvl="1"/>
            <a:r>
              <a:rPr lang="en-GB" dirty="0"/>
              <a:t>Group II: Arthritic control; 0.1 ml Complete Freund’s Adjuvant (CFA) </a:t>
            </a:r>
          </a:p>
          <a:p>
            <a:pPr lvl="1"/>
            <a:r>
              <a:rPr lang="en-GB" dirty="0"/>
              <a:t>Groups III: Oral treatment, 200mg/kg/day </a:t>
            </a:r>
            <a:r>
              <a:rPr lang="en-GB" i="1" dirty="0"/>
              <a:t>Alafia barteri</a:t>
            </a:r>
            <a:r>
              <a:rPr lang="en-GB" dirty="0"/>
              <a:t> with CFA induction.             </a:t>
            </a:r>
          </a:p>
          <a:p>
            <a:pPr lvl="1"/>
            <a:r>
              <a:rPr lang="en-GB" dirty="0"/>
              <a:t>Groups IV: oral treatment, 400mg/kg/day of </a:t>
            </a:r>
            <a:r>
              <a:rPr lang="en-GB" i="1" dirty="0"/>
              <a:t>Alafia barteri</a:t>
            </a:r>
            <a:r>
              <a:rPr lang="en-GB" dirty="0"/>
              <a:t> with CFA induction.</a:t>
            </a:r>
          </a:p>
          <a:p>
            <a:pPr lvl="1"/>
            <a:r>
              <a:rPr lang="en-GB" dirty="0"/>
              <a:t>Group V: Standard drug, </a:t>
            </a:r>
            <a:r>
              <a:rPr lang="en-GB" dirty="0" err="1"/>
              <a:t>Celecoxib</a:t>
            </a:r>
            <a:r>
              <a:rPr lang="en-GB" dirty="0"/>
              <a:t> with CFA induction  </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76672"/>
            <a:ext cx="7787208" cy="5997280"/>
          </a:xfrm>
        </p:spPr>
        <p:txBody>
          <a:bodyPr>
            <a:normAutofit fontScale="85000" lnSpcReduction="10000"/>
          </a:bodyPr>
          <a:lstStyle/>
          <a:p>
            <a:pPr algn="just">
              <a:lnSpc>
                <a:spcPct val="160000"/>
              </a:lnSpc>
            </a:pPr>
            <a:r>
              <a:rPr lang="en-GB" dirty="0" smtClean="0"/>
              <a:t>Body weights and paw measurement was taken periodically and the effect of the extract (200mg/</a:t>
            </a:r>
            <a:r>
              <a:rPr lang="en-GB" dirty="0" err="1" smtClean="0"/>
              <a:t>kgbwt</a:t>
            </a:r>
            <a:r>
              <a:rPr lang="en-GB" dirty="0" smtClean="0"/>
              <a:t> and 400mg/</a:t>
            </a:r>
            <a:r>
              <a:rPr lang="en-GB" dirty="0" err="1" smtClean="0"/>
              <a:t>kgbwt</a:t>
            </a:r>
            <a:r>
              <a:rPr lang="en-GB" dirty="0" smtClean="0"/>
              <a:t>) on body weight, paw diameter and serum TNF-</a:t>
            </a:r>
            <a:r>
              <a:rPr lang="en-GB" i="1" dirty="0" smtClean="0"/>
              <a:t> α</a:t>
            </a:r>
            <a:r>
              <a:rPr lang="en-GB" dirty="0" smtClean="0"/>
              <a:t> as well as Rheumatoid factor were assessed.</a:t>
            </a:r>
          </a:p>
          <a:p>
            <a:pPr algn="just">
              <a:lnSpc>
                <a:spcPct val="160000"/>
              </a:lnSpc>
            </a:pPr>
            <a:r>
              <a:rPr lang="en-GB" dirty="0" smtClean="0"/>
              <a:t>The serum samples were assessed for levels of TNF alpha and Rheumatoid Factor.TNF  and RF was estimated using ELISA kit from </a:t>
            </a:r>
            <a:r>
              <a:rPr lang="en-GB" dirty="0" err="1" smtClean="0"/>
              <a:t>RayBiotech</a:t>
            </a:r>
            <a:r>
              <a:rPr lang="en-GB" dirty="0" smtClean="0"/>
              <a:t>  and Generic Assays respectively.</a:t>
            </a:r>
          </a:p>
          <a:p>
            <a:pPr algn="just">
              <a:lnSpc>
                <a:spcPct val="160000"/>
              </a:lnSpc>
            </a:pPr>
            <a:r>
              <a:rPr lang="en-GB" dirty="0" smtClean="0"/>
              <a:t>The values obtained are expressed as mean ± SEM. The data were analysed by one-way ANOVA, followed by </a:t>
            </a:r>
            <a:r>
              <a:rPr lang="en-GB" dirty="0" err="1" smtClean="0"/>
              <a:t>Dunnett’s</a:t>
            </a:r>
            <a:r>
              <a:rPr lang="en-GB" dirty="0" smtClean="0"/>
              <a:t> post-test using Prism 5.0 (</a:t>
            </a:r>
            <a:r>
              <a:rPr lang="en-GB" dirty="0" err="1" smtClean="0"/>
              <a:t>GraphPad</a:t>
            </a:r>
            <a:r>
              <a:rPr lang="en-GB" dirty="0" smtClean="0"/>
              <a:t> Software, Inc., CA). </a:t>
            </a:r>
          </a:p>
          <a:p>
            <a:pPr algn="just">
              <a:lnSpc>
                <a:spcPct val="160000"/>
              </a:lnSpc>
            </a:pPr>
            <a:r>
              <a:rPr lang="en-GB" dirty="0" smtClean="0"/>
              <a:t>p-Values less than0.05 (p&lt;0.05) were considered as significant. </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r>
              <a:rPr lang="en-GB" sz="1400" dirty="0" smtClean="0"/>
              <a:t>Fig 1: Body weights of CFA induced rats administered with </a:t>
            </a:r>
            <a:r>
              <a:rPr lang="en-GB" sz="1400" i="1" dirty="0" smtClean="0"/>
              <a:t>Alafia barteri</a:t>
            </a:r>
            <a:r>
              <a:rPr lang="en-GB" sz="1400" dirty="0" smtClean="0"/>
              <a:t> aqueous</a:t>
            </a:r>
            <a:endParaRPr lang="en-GB" sz="1400" dirty="0"/>
          </a:p>
        </p:txBody>
      </p:sp>
      <p:pic>
        <p:nvPicPr>
          <p:cNvPr id="7" name="Picture 6"/>
          <p:cNvPicPr/>
          <p:nvPr/>
        </p:nvPicPr>
        <p:blipFill>
          <a:blip r:embed="rId2" cstate="print"/>
          <a:srcRect/>
          <a:stretch>
            <a:fillRect/>
          </a:stretch>
        </p:blipFill>
        <p:spPr bwMode="auto">
          <a:xfrm>
            <a:off x="683568" y="836712"/>
            <a:ext cx="3168352" cy="4032448"/>
          </a:xfrm>
          <a:prstGeom prst="rect">
            <a:avLst/>
          </a:prstGeom>
          <a:noFill/>
          <a:ln w="9525">
            <a:noFill/>
            <a:miter lim="800000"/>
            <a:headEnd/>
            <a:tailEnd/>
          </a:ln>
        </p:spPr>
      </p:pic>
      <p:sp>
        <p:nvSpPr>
          <p:cNvPr id="8" name="Content Placeholder 7"/>
          <p:cNvSpPr>
            <a:spLocks noGrp="1"/>
          </p:cNvSpPr>
          <p:nvPr>
            <p:ph sz="quarter" idx="2"/>
          </p:nvPr>
        </p:nvSpPr>
        <p:spPr/>
        <p:txBody>
          <a:bodyPr>
            <a:normAutofit fontScale="92500" lnSpcReduction="10000"/>
          </a:bodyPr>
          <a:lstStyle/>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r>
              <a:rPr lang="en-GB" sz="1400" dirty="0" smtClean="0"/>
              <a:t>Fig 2: Paw diameter of CFA induced rats administered with </a:t>
            </a:r>
            <a:r>
              <a:rPr lang="en-GB" sz="1400" i="1" dirty="0" smtClean="0"/>
              <a:t>Alafia barteri</a:t>
            </a:r>
            <a:r>
              <a:rPr lang="en-GB" sz="1400" dirty="0" smtClean="0"/>
              <a:t> aqueous leaf extract</a:t>
            </a:r>
          </a:p>
          <a:p>
            <a:endParaRPr lang="en-GB" dirty="0"/>
          </a:p>
        </p:txBody>
      </p:sp>
      <p:pic>
        <p:nvPicPr>
          <p:cNvPr id="9" name="Content Placeholder 3"/>
          <p:cNvPicPr>
            <a:picLocks noGrp="1"/>
          </p:cNvPicPr>
          <p:nvPr>
            <p:ph sz="quarter" idx="2"/>
          </p:nvPr>
        </p:nvPicPr>
        <p:blipFill>
          <a:blip r:embed="rId3" cstate="print"/>
          <a:srcRect/>
          <a:stretch>
            <a:fillRect/>
          </a:stretch>
        </p:blipFill>
        <p:spPr bwMode="auto">
          <a:xfrm>
            <a:off x="4499992" y="1196752"/>
            <a:ext cx="3657600" cy="4195784"/>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44</TotalTime>
  <Words>567</Words>
  <Application>Microsoft Office PowerPoint</Application>
  <PresentationFormat>On-screen Show (4:3)</PresentationFormat>
  <Paragraphs>94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Oriel</vt:lpstr>
      <vt:lpstr>Aqueous Alafia barteri leaf extract did not alter Inflammatory mediator TNF-α and RF in Adjuvant-induced Arthritic Rats  by  Adefisan I.O, Ebuehi OAT and Odesanmi O.S.   7th Annual General Meeting and Scientific Conference at College of Medicine, University of Lagos 10th-12th October,2018  </vt:lpstr>
      <vt:lpstr>Slide 2</vt:lpstr>
      <vt:lpstr>Slide 3</vt:lpstr>
      <vt:lpstr>Slide 4</vt:lpstr>
      <vt:lpstr>Slide 5</vt:lpstr>
      <vt:lpstr>Slide 6</vt:lpstr>
      <vt:lpstr>Slide 7</vt:lpstr>
      <vt:lpstr>Slide 8</vt:lpstr>
      <vt:lpstr>Slide 9</vt:lpstr>
      <vt:lpstr> </vt:lpstr>
      <vt:lpstr>Slide 11</vt:lpstr>
      <vt:lpstr>Slide 12</vt:lpstr>
      <vt:lpstr>Slide 13</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Aqueous Alafia barteri leaf extract did not alter Inflammatory mediator TNF-α and RF in Adjuvant-induced Arthritic Rats  by  Adefisan I.O, Ebuehi OAT and Odesanmi O.S.   7th Annual General Meeting and Scientific Conference at College of Medicine, University of Lagos 10th-12th October,2018  </dc:title>
  <dc:creator>Ike</dc:creator>
  <cp:lastModifiedBy>Ike</cp:lastModifiedBy>
  <cp:revision>11</cp:revision>
  <dcterms:created xsi:type="dcterms:W3CDTF">2018-12-04T09:00:58Z</dcterms:created>
  <dcterms:modified xsi:type="dcterms:W3CDTF">2018-12-13T14:12:53Z</dcterms:modified>
</cp:coreProperties>
</file>