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sldIdLst>
    <p:sldId id="259" r:id="rId5"/>
    <p:sldId id="258" r:id="rId6"/>
    <p:sldId id="260" r:id="rId7"/>
    <p:sldId id="261" r:id="rId8"/>
    <p:sldId id="262" r:id="rId9"/>
    <p:sldId id="264" r:id="rId10"/>
    <p:sldId id="266" r:id="rId11"/>
    <p:sldId id="267" r:id="rId12"/>
    <p:sldId id="268" r:id="rId13"/>
    <p:sldId id="269" r:id="rId14"/>
    <p:sldId id="270"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F29CF42-97F9-452B-8F70-D9737D956CA0}" type="datetime1">
              <a:rPr lang="en-US" smtClean="0">
                <a:solidFill>
                  <a:srgbClr val="04617B">
                    <a:shade val="90000"/>
                  </a:srgbClr>
                </a:solidFill>
              </a:rPr>
              <a:pPr/>
              <a:t>8/20/2021</a:t>
            </a:fld>
            <a:endParaRPr lang="en-GB">
              <a:solidFill>
                <a:srgbClr val="04617B">
                  <a:shade val="90000"/>
                </a:srgbClr>
              </a:solidFill>
            </a:endParaRPr>
          </a:p>
        </p:txBody>
      </p:sp>
      <p:sp>
        <p:nvSpPr>
          <p:cNvPr id="19" name="Footer Placeholder 18"/>
          <p:cNvSpPr>
            <a:spLocks noGrp="1"/>
          </p:cNvSpPr>
          <p:nvPr>
            <p:ph type="ftr" sz="quarter" idx="11"/>
          </p:nvPr>
        </p:nvSpPr>
        <p:spPr/>
        <p:txBody>
          <a:bodyPr/>
          <a:lstStyle/>
          <a:p>
            <a:endParaRPr lang="en-GB">
              <a:solidFill>
                <a:srgbClr val="04617B">
                  <a:shade val="90000"/>
                </a:srgbClr>
              </a:solidFill>
            </a:endParaRPr>
          </a:p>
        </p:txBody>
      </p:sp>
      <p:sp>
        <p:nvSpPr>
          <p:cNvPr id="27" name="Slide Number Placeholder 2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572007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63A4CE-5AC3-4516-8E0B-03860223D09D}"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545103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AF73A2-52AD-4A27-A24C-3AC8C2818237}"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254730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F29CF42-97F9-452B-8F70-D9737D956CA0}" type="datetime1">
              <a:rPr lang="en-US" smtClean="0">
                <a:solidFill>
                  <a:srgbClr val="04617B">
                    <a:shade val="90000"/>
                  </a:srgbClr>
                </a:solidFill>
              </a:rPr>
              <a:pPr/>
              <a:t>8/20/2021</a:t>
            </a:fld>
            <a:endParaRPr lang="en-GB">
              <a:solidFill>
                <a:srgbClr val="04617B">
                  <a:shade val="90000"/>
                </a:srgbClr>
              </a:solidFill>
            </a:endParaRPr>
          </a:p>
        </p:txBody>
      </p:sp>
      <p:sp>
        <p:nvSpPr>
          <p:cNvPr id="19" name="Footer Placeholder 18"/>
          <p:cNvSpPr>
            <a:spLocks noGrp="1"/>
          </p:cNvSpPr>
          <p:nvPr>
            <p:ph type="ftr" sz="quarter" idx="11"/>
          </p:nvPr>
        </p:nvSpPr>
        <p:spPr/>
        <p:txBody>
          <a:bodyPr/>
          <a:lstStyle/>
          <a:p>
            <a:endParaRPr lang="en-GB">
              <a:solidFill>
                <a:srgbClr val="04617B">
                  <a:shade val="90000"/>
                </a:srgbClr>
              </a:solidFill>
            </a:endParaRPr>
          </a:p>
        </p:txBody>
      </p:sp>
      <p:sp>
        <p:nvSpPr>
          <p:cNvPr id="27" name="Slide Number Placeholder 2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681708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C7C131-DA5C-422F-B7D2-D509BD358AA9}"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2085411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205983-E98C-4E01-8B96-24E3C4F4268C}"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287237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58BBEE-2E93-4AAB-AAB1-04683862A3D4}"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904960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2A4E84-1AC2-4160-9CA4-C131F9CE4BD7}" type="datetime1">
              <a:rPr lang="en-US" smtClean="0">
                <a:solidFill>
                  <a:srgbClr val="04617B">
                    <a:shade val="90000"/>
                  </a:srgbClr>
                </a:solidFill>
              </a:rPr>
              <a:pPr/>
              <a:t>8/20/2021</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4188901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3C216E-7F46-45B8-8E28-A677F80E65DD}" type="datetime1">
              <a:rPr lang="en-US" smtClean="0">
                <a:solidFill>
                  <a:srgbClr val="04617B">
                    <a:shade val="90000"/>
                  </a:srgbClr>
                </a:solidFill>
              </a:rPr>
              <a:pPr/>
              <a:t>8/20/2021</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0237386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DCFCA-A212-43DE-9B54-293F301CE09E}" type="datetime1">
              <a:rPr lang="en-US" smtClean="0">
                <a:solidFill>
                  <a:srgbClr val="04617B">
                    <a:shade val="90000"/>
                  </a:srgbClr>
                </a:solidFill>
              </a:rPr>
              <a:pPr/>
              <a:t>8/20/2021</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403950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A935F6-0DF9-4FE6-8378-B49D34EEC96C}"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733338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C7C131-DA5C-422F-B7D2-D509BD358AA9}"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8655255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745873-A35B-40E1-850C-CEF9B2117CB8}"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28507132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63A4CE-5AC3-4516-8E0B-03860223D09D}"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424622021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AF73A2-52AD-4A27-A24C-3AC8C2818237}"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594405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F29CF42-97F9-452B-8F70-D9737D956CA0}" type="datetime1">
              <a:rPr lang="en-US" smtClean="0">
                <a:solidFill>
                  <a:srgbClr val="04617B">
                    <a:shade val="90000"/>
                  </a:srgbClr>
                </a:solidFill>
              </a:rPr>
              <a:pPr/>
              <a:t>8/20/2021</a:t>
            </a:fld>
            <a:endParaRPr lang="en-GB">
              <a:solidFill>
                <a:srgbClr val="04617B">
                  <a:shade val="90000"/>
                </a:srgbClr>
              </a:solidFill>
            </a:endParaRPr>
          </a:p>
        </p:txBody>
      </p:sp>
      <p:sp>
        <p:nvSpPr>
          <p:cNvPr id="19" name="Footer Placeholder 18"/>
          <p:cNvSpPr>
            <a:spLocks noGrp="1"/>
          </p:cNvSpPr>
          <p:nvPr>
            <p:ph type="ftr" sz="quarter" idx="11"/>
          </p:nvPr>
        </p:nvSpPr>
        <p:spPr/>
        <p:txBody>
          <a:bodyPr/>
          <a:lstStyle/>
          <a:p>
            <a:endParaRPr lang="en-GB">
              <a:solidFill>
                <a:srgbClr val="04617B">
                  <a:shade val="90000"/>
                </a:srgbClr>
              </a:solidFill>
            </a:endParaRPr>
          </a:p>
        </p:txBody>
      </p:sp>
      <p:sp>
        <p:nvSpPr>
          <p:cNvPr id="27" name="Slide Number Placeholder 2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3055192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C7C131-DA5C-422F-B7D2-D509BD358AA9}"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8657742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205983-E98C-4E01-8B96-24E3C4F4268C}"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40250766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58BBEE-2E93-4AAB-AAB1-04683862A3D4}"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0622278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2A4E84-1AC2-4160-9CA4-C131F9CE4BD7}" type="datetime1">
              <a:rPr lang="en-US" smtClean="0">
                <a:solidFill>
                  <a:srgbClr val="04617B">
                    <a:shade val="90000"/>
                  </a:srgbClr>
                </a:solidFill>
              </a:rPr>
              <a:pPr/>
              <a:t>8/20/2021</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4511540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3C216E-7F46-45B8-8E28-A677F80E65DD}" type="datetime1">
              <a:rPr lang="en-US" smtClean="0">
                <a:solidFill>
                  <a:srgbClr val="04617B">
                    <a:shade val="90000"/>
                  </a:srgbClr>
                </a:solidFill>
              </a:rPr>
              <a:pPr/>
              <a:t>8/20/2021</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9542458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DCFCA-A212-43DE-9B54-293F301CE09E}" type="datetime1">
              <a:rPr lang="en-US" smtClean="0">
                <a:solidFill>
                  <a:srgbClr val="04617B">
                    <a:shade val="90000"/>
                  </a:srgbClr>
                </a:solidFill>
              </a:rPr>
              <a:pPr/>
              <a:t>8/20/2021</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113737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205983-E98C-4E01-8B96-24E3C4F4268C}"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9460904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A935F6-0DF9-4FE6-8378-B49D34EEC96C}"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4541766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745873-A35B-40E1-850C-CEF9B2117CB8}"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11027106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63A4CE-5AC3-4516-8E0B-03860223D09D}"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4197792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AF73A2-52AD-4A27-A24C-3AC8C2818237}"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7535558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F29CF42-97F9-452B-8F70-D9737D956CA0}" type="datetime1">
              <a:rPr lang="en-US" smtClean="0">
                <a:solidFill>
                  <a:srgbClr val="04617B">
                    <a:shade val="90000"/>
                  </a:srgbClr>
                </a:solidFill>
              </a:rPr>
              <a:pPr/>
              <a:t>8/20/2021</a:t>
            </a:fld>
            <a:endParaRPr lang="en-GB">
              <a:solidFill>
                <a:srgbClr val="04617B">
                  <a:shade val="90000"/>
                </a:srgbClr>
              </a:solidFill>
            </a:endParaRPr>
          </a:p>
        </p:txBody>
      </p:sp>
      <p:sp>
        <p:nvSpPr>
          <p:cNvPr id="19" name="Footer Placeholder 18"/>
          <p:cNvSpPr>
            <a:spLocks noGrp="1"/>
          </p:cNvSpPr>
          <p:nvPr>
            <p:ph type="ftr" sz="quarter" idx="11"/>
          </p:nvPr>
        </p:nvSpPr>
        <p:spPr/>
        <p:txBody>
          <a:bodyPr/>
          <a:lstStyle/>
          <a:p>
            <a:endParaRPr lang="en-GB">
              <a:solidFill>
                <a:srgbClr val="04617B">
                  <a:shade val="90000"/>
                </a:srgbClr>
              </a:solidFill>
            </a:endParaRPr>
          </a:p>
        </p:txBody>
      </p:sp>
      <p:sp>
        <p:nvSpPr>
          <p:cNvPr id="27" name="Slide Number Placeholder 2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66018245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FC7C131-DA5C-422F-B7D2-D509BD358AA9}"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0935496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6205983-E98C-4E01-8B96-24E3C4F4268C}"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39141191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58BBEE-2E93-4AAB-AAB1-04683862A3D4}"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58340470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2A4E84-1AC2-4160-9CA4-C131F9CE4BD7}" type="datetime1">
              <a:rPr lang="en-US" smtClean="0">
                <a:solidFill>
                  <a:srgbClr val="04617B">
                    <a:shade val="90000"/>
                  </a:srgbClr>
                </a:solidFill>
              </a:rPr>
              <a:pPr/>
              <a:t>8/20/2021</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8961908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3C216E-7F46-45B8-8E28-A677F80E65DD}" type="datetime1">
              <a:rPr lang="en-US" smtClean="0">
                <a:solidFill>
                  <a:srgbClr val="04617B">
                    <a:shade val="90000"/>
                  </a:srgbClr>
                </a:solidFill>
              </a:rPr>
              <a:pPr/>
              <a:t>8/20/2021</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50195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C58BBEE-2E93-4AAB-AAB1-04683862A3D4}"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23236379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DCFCA-A212-43DE-9B54-293F301CE09E}" type="datetime1">
              <a:rPr lang="en-US" smtClean="0">
                <a:solidFill>
                  <a:srgbClr val="04617B">
                    <a:shade val="90000"/>
                  </a:srgbClr>
                </a:solidFill>
              </a:rPr>
              <a:pPr/>
              <a:t>8/20/2021</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916237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A935F6-0DF9-4FE6-8378-B49D34EEC96C}"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4302068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745873-A35B-40E1-850C-CEF9B2117CB8}"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233848470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63A4CE-5AC3-4516-8E0B-03860223D09D}"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7875971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AF73A2-52AD-4A27-A24C-3AC8C2818237}" type="datetime1">
              <a:rPr lang="en-US" smtClean="0">
                <a:solidFill>
                  <a:srgbClr val="04617B">
                    <a:shade val="90000"/>
                  </a:srgbClr>
                </a:solidFill>
              </a:rPr>
              <a:pPr/>
              <a:t>8/20/2021</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66592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2A4E84-1AC2-4160-9CA4-C131F9CE4BD7}" type="datetime1">
              <a:rPr lang="en-US" smtClean="0">
                <a:solidFill>
                  <a:srgbClr val="04617B">
                    <a:shade val="90000"/>
                  </a:srgbClr>
                </a:solidFill>
              </a:rPr>
              <a:pPr/>
              <a:t>8/20/2021</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061168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3C216E-7F46-45B8-8E28-A677F80E65DD}" type="datetime1">
              <a:rPr lang="en-US" smtClean="0">
                <a:solidFill>
                  <a:srgbClr val="04617B">
                    <a:shade val="90000"/>
                  </a:srgbClr>
                </a:solidFill>
              </a:rPr>
              <a:pPr/>
              <a:t>8/20/2021</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5374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5DCFCA-A212-43DE-9B54-293F301CE09E}" type="datetime1">
              <a:rPr lang="en-US" smtClean="0">
                <a:solidFill>
                  <a:srgbClr val="04617B">
                    <a:shade val="90000"/>
                  </a:srgbClr>
                </a:solidFill>
              </a:rPr>
              <a:pPr/>
              <a:t>8/20/2021</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197624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2A935F6-0DF9-4FE6-8378-B49D34EEC96C}"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255901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33745873-A35B-40E1-850C-CEF9B2117CB8}" type="datetime1">
              <a:rPr lang="en-US" smtClean="0">
                <a:solidFill>
                  <a:srgbClr val="04617B">
                    <a:shade val="90000"/>
                  </a:srgbClr>
                </a:solidFill>
              </a:rPr>
              <a:pPr/>
              <a:t>8/20/2021</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2943956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24B7B1-209E-4C1B-A26D-1724A6F673E6}" type="datetime1">
              <a:rPr lang="en-US" smtClean="0">
                <a:solidFill>
                  <a:srgbClr val="04617B">
                    <a:shade val="90000"/>
                  </a:srgbClr>
                </a:solidFill>
              </a:rPr>
              <a:pPr/>
              <a:t>8/20/2021</a:t>
            </a:fld>
            <a:endParaRPr lang="en-GB">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93399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24B7B1-209E-4C1B-A26D-1724A6F673E6}" type="datetime1">
              <a:rPr lang="en-US" smtClean="0">
                <a:solidFill>
                  <a:srgbClr val="04617B">
                    <a:shade val="90000"/>
                  </a:srgbClr>
                </a:solidFill>
              </a:rPr>
              <a:pPr/>
              <a:t>8/20/2021</a:t>
            </a:fld>
            <a:endParaRPr lang="en-GB">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35618330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24B7B1-209E-4C1B-A26D-1724A6F673E6}" type="datetime1">
              <a:rPr lang="en-US" smtClean="0">
                <a:solidFill>
                  <a:srgbClr val="04617B">
                    <a:shade val="90000"/>
                  </a:srgbClr>
                </a:solidFill>
              </a:rPr>
              <a:pPr/>
              <a:t>8/20/2021</a:t>
            </a:fld>
            <a:endParaRPr lang="en-GB">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37371852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B24B7B1-209E-4C1B-A26D-1724A6F673E6}" type="datetime1">
              <a:rPr lang="en-US" smtClean="0">
                <a:solidFill>
                  <a:srgbClr val="04617B">
                    <a:shade val="90000"/>
                  </a:srgbClr>
                </a:solidFill>
              </a:rPr>
              <a:pPr/>
              <a:t>8/20/2021</a:t>
            </a:fld>
            <a:endParaRPr lang="en-GB">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F3D0142-9141-4386-AFA7-C8CD70F08C16}"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14558630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38283" y="642918"/>
            <a:ext cx="9023502" cy="1214446"/>
          </a:xfrm>
        </p:spPr>
        <p:txBody>
          <a:bodyPr>
            <a:normAutofit fontScale="90000"/>
          </a:bodyPr>
          <a:lstStyle/>
          <a:p>
            <a:pPr algn="ctr"/>
            <a:r>
              <a:rPr lang="en-GB" sz="2500" dirty="0" smtClean="0">
                <a:solidFill>
                  <a:schemeClr val="tx1"/>
                </a:solidFill>
                <a:latin typeface="Times New Roman" pitchFamily="18" charset="0"/>
                <a:cs typeface="Times New Roman" pitchFamily="18" charset="0"/>
              </a:rPr>
              <a:t>ASSESSMENT OF OECD’S BASE EROSION AND PROFIT SHIFTING (BEPS) PROJECT IN TACKLING INTERNATIONAL TAX AVOIDANCE: NIGERIAN PERSPECTIVE </a:t>
            </a:r>
            <a:endParaRPr lang="en-GB" sz="2500" dirty="0">
              <a:solidFill>
                <a:schemeClr val="tx1"/>
              </a:solidFill>
              <a:latin typeface="Times New Roman" pitchFamily="18" charset="0"/>
              <a:cs typeface="Times New Roman" pitchFamily="18" charset="0"/>
            </a:endParaRPr>
          </a:p>
        </p:txBody>
      </p:sp>
      <p:sp>
        <p:nvSpPr>
          <p:cNvPr id="3" name="Subtitle 2"/>
          <p:cNvSpPr>
            <a:spLocks noGrp="1"/>
          </p:cNvSpPr>
          <p:nvPr>
            <p:ph type="subTitle" idx="1"/>
          </p:nvPr>
        </p:nvSpPr>
        <p:spPr>
          <a:xfrm>
            <a:off x="1738282" y="1857364"/>
            <a:ext cx="8715436" cy="4786346"/>
          </a:xfrm>
        </p:spPr>
        <p:txBody>
          <a:bodyPr>
            <a:normAutofit/>
          </a:bodyPr>
          <a:lstStyle/>
          <a:p>
            <a:pPr algn="ctr">
              <a:defRPr/>
            </a:pPr>
            <a:endParaRPr lang="en-GB" sz="34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GB" sz="3700" dirty="0" smtClean="0">
                <a:effectLst>
                  <a:outerShdw blurRad="38100" dist="38100" dir="2700000" algn="tl">
                    <a:srgbClr val="000000">
                      <a:alpha val="43137"/>
                    </a:srgbClr>
                  </a:outerShdw>
                </a:effectLst>
                <a:latin typeface="Times New Roman" pitchFamily="18" charset="0"/>
                <a:cs typeface="Times New Roman" pitchFamily="18" charset="0"/>
              </a:rPr>
              <a:t>Presented by:</a:t>
            </a:r>
            <a:endParaRPr lang="en-GB" sz="3700" dirty="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GB" sz="3800" dirty="0" smtClean="0">
                <a:effectLst>
                  <a:outerShdw blurRad="38100" dist="38100" dir="2700000" algn="tl">
                    <a:srgbClr val="000000">
                      <a:alpha val="43137"/>
                    </a:srgbClr>
                  </a:outerShdw>
                </a:effectLst>
                <a:latin typeface="Times New Roman" pitchFamily="18" charset="0"/>
                <a:cs typeface="Times New Roman" pitchFamily="18" charset="0"/>
              </a:rPr>
              <a:t>OLADIPO</a:t>
            </a:r>
            <a:r>
              <a:rPr lang="en-GB" sz="3800" dirty="0">
                <a:effectLst>
                  <a:outerShdw blurRad="38100" dist="38100" dir="2700000" algn="tl">
                    <a:srgbClr val="000000">
                      <a:alpha val="43137"/>
                    </a:srgbClr>
                  </a:outerShdw>
                </a:effectLst>
                <a:latin typeface="Times New Roman" pitchFamily="18" charset="0"/>
                <a:cs typeface="Times New Roman" pitchFamily="18" charset="0"/>
              </a:rPr>
              <a:t>, Samson </a:t>
            </a:r>
            <a:r>
              <a:rPr lang="en-GB" sz="3800" dirty="0" err="1" smtClean="0">
                <a:effectLst>
                  <a:outerShdw blurRad="38100" dist="38100" dir="2700000" algn="tl">
                    <a:srgbClr val="000000">
                      <a:alpha val="43137"/>
                    </a:srgbClr>
                  </a:outerShdw>
                </a:effectLst>
                <a:latin typeface="Times New Roman" pitchFamily="18" charset="0"/>
                <a:cs typeface="Times New Roman" pitchFamily="18" charset="0"/>
              </a:rPr>
              <a:t>Idowu</a:t>
            </a:r>
            <a:endParaRPr lang="en-GB" sz="3800" dirty="0" smtClean="0">
              <a:effectLst>
                <a:outerShdw blurRad="38100" dist="38100" dir="2700000" algn="tl">
                  <a:srgbClr val="000000">
                    <a:alpha val="43137"/>
                  </a:srgbClr>
                </a:outerShdw>
              </a:effectLst>
              <a:latin typeface="Times New Roman" pitchFamily="18" charset="0"/>
              <a:cs typeface="Times New Roman" pitchFamily="18" charset="0"/>
            </a:endParaRPr>
          </a:p>
          <a:p>
            <a:pPr algn="ctr">
              <a:defRPr/>
            </a:pPr>
            <a:r>
              <a:rPr lang="en-GB" sz="2800" dirty="0" smtClean="0">
                <a:effectLst>
                  <a:outerShdw blurRad="38100" dist="38100" dir="2700000" algn="tl">
                    <a:srgbClr val="000000">
                      <a:alpha val="43137"/>
                    </a:srgbClr>
                  </a:outerShdw>
                </a:effectLst>
                <a:latin typeface="Times New Roman" pitchFamily="18" charset="0"/>
                <a:cs typeface="Times New Roman" pitchFamily="18" charset="0"/>
              </a:rPr>
              <a:t>At the 4</a:t>
            </a:r>
            <a:r>
              <a:rPr lang="en-GB" sz="2800" baseline="30000" dirty="0" smtClean="0">
                <a:effectLst>
                  <a:outerShdw blurRad="38100" dist="38100" dir="2700000" algn="tl">
                    <a:srgbClr val="000000">
                      <a:alpha val="43137"/>
                    </a:srgbClr>
                  </a:outerShdw>
                </a:effectLst>
                <a:latin typeface="Times New Roman" pitchFamily="18" charset="0"/>
                <a:cs typeface="Times New Roman" pitchFamily="18" charset="0"/>
              </a:rPr>
              <a:t>th</a:t>
            </a:r>
            <a:r>
              <a:rPr lang="en-GB" sz="2800" dirty="0" smtClean="0">
                <a:effectLst>
                  <a:outerShdw blurRad="38100" dist="38100" dir="2700000" algn="tl">
                    <a:srgbClr val="000000">
                      <a:alpha val="43137"/>
                    </a:srgbClr>
                  </a:outerShdw>
                </a:effectLst>
                <a:latin typeface="Times New Roman" pitchFamily="18" charset="0"/>
                <a:cs typeface="Times New Roman" pitchFamily="18" charset="0"/>
              </a:rPr>
              <a:t> Annual International Academic Conference on Taxation and Economic Development of the Chartered Institute of Taxation of Nigeria</a:t>
            </a:r>
          </a:p>
          <a:p>
            <a:pPr algn="ctr">
              <a:defRPr/>
            </a:pPr>
            <a:r>
              <a:rPr lang="en-GB" sz="3400" dirty="0" smtClean="0">
                <a:effectLst>
                  <a:outerShdw blurRad="38100" dist="38100" dir="2700000" algn="tl">
                    <a:srgbClr val="000000">
                      <a:alpha val="43137"/>
                    </a:srgbClr>
                  </a:outerShdw>
                </a:effectLst>
                <a:latin typeface="Times New Roman" pitchFamily="18" charset="0"/>
                <a:cs typeface="Times New Roman" pitchFamily="18" charset="0"/>
              </a:rPr>
              <a:t>August</a:t>
            </a:r>
            <a:r>
              <a:rPr lang="en-GB" sz="3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en-GB" sz="3400" dirty="0" smtClean="0">
                <a:effectLst>
                  <a:outerShdw blurRad="38100" dist="38100" dir="2700000" algn="tl">
                    <a:srgbClr val="000000">
                      <a:alpha val="43137"/>
                    </a:srgbClr>
                  </a:outerShdw>
                </a:effectLst>
                <a:latin typeface="Times New Roman" pitchFamily="18" charset="0"/>
                <a:cs typeface="Times New Roman" pitchFamily="18" charset="0"/>
              </a:rPr>
              <a:t>2021</a:t>
            </a:r>
            <a:endParaRPr lang="en-GB" sz="3400" dirty="0">
              <a:effectLst>
                <a:outerShdw blurRad="38100" dist="38100" dir="2700000" algn="tl">
                  <a:srgbClr val="000000">
                    <a:alpha val="43137"/>
                  </a:srgbClr>
                </a:outerShdw>
              </a:effectLst>
              <a:latin typeface="Times New Roman" pitchFamily="18" charset="0"/>
              <a:cs typeface="Times New Roman" pitchFamily="18" charset="0"/>
            </a:endParaRPr>
          </a:p>
          <a:p>
            <a:endParaRPr lang="en-GB" dirty="0"/>
          </a:p>
        </p:txBody>
      </p:sp>
    </p:spTree>
    <p:extLst>
      <p:ext uri="{BB962C8B-B14F-4D97-AF65-F5344CB8AC3E}">
        <p14:creationId xmlns:p14="http://schemas.microsoft.com/office/powerpoint/2010/main" val="8599908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Implication of Findings</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400" dirty="0" smtClean="0"/>
              <a:t>Apparently, BEPS discourages tax morality, promote unfair perception in the tax system, and undermines competition as well as integrity of the tax system.</a:t>
            </a:r>
          </a:p>
          <a:p>
            <a:pPr>
              <a:buFont typeface="Wingdings" pitchFamily="2" charset="2"/>
              <a:buChar char="v"/>
            </a:pPr>
            <a:endParaRPr lang="en-GB" sz="2400" dirty="0"/>
          </a:p>
          <a:p>
            <a:pPr>
              <a:buFont typeface="Wingdings" pitchFamily="2" charset="2"/>
              <a:buChar char="v"/>
            </a:pPr>
            <a:r>
              <a:rPr lang="en-GB" sz="2400" dirty="0" smtClean="0"/>
              <a:t> More so, FIRS Transfer Pricing Regulations of 2018 appears to be garnering improved compliance response from multinational corporations in the country, but it remains to be seen whether or not this effort will still be sufficient in few years to come.  </a:t>
            </a: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10</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38294378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Recommendations</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400" dirty="0" smtClean="0"/>
              <a:t> It is obvious that Nigeria is making necessary effort to protect her tax base in her bid to comply with OECD’s BEPS Project, further effort is required to deepen her domestic tax policies and legislation, tax treaty, as well as tread with caution in her collaborative engagement with OECD. </a:t>
            </a: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11</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2089219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143116"/>
            <a:ext cx="8229600" cy="1214446"/>
          </a:xfrm>
        </p:spPr>
        <p:txBody>
          <a:bodyPr>
            <a:normAutofit/>
          </a:bodyPr>
          <a:lstStyle/>
          <a:p>
            <a:pPr algn="ctr"/>
            <a:r>
              <a:rPr lang="en-GB" sz="2800" b="1" dirty="0">
                <a:solidFill>
                  <a:schemeClr val="tx1"/>
                </a:solidFill>
                <a:latin typeface="Times New Roman" pitchFamily="18" charset="0"/>
                <a:cs typeface="Times New Roman" pitchFamily="18" charset="0"/>
              </a:rPr>
              <a:t>THANKS FOR YOUR ATTENTION</a:t>
            </a:r>
            <a:endParaRPr lang="en-GB" sz="2800" dirty="0"/>
          </a:p>
        </p:txBody>
      </p:sp>
      <p:sp>
        <p:nvSpPr>
          <p:cNvPr id="3" name="Content Placeholder 2"/>
          <p:cNvSpPr>
            <a:spLocks noGrp="1"/>
          </p:cNvSpPr>
          <p:nvPr>
            <p:ph idx="1"/>
          </p:nvPr>
        </p:nvSpPr>
        <p:spPr>
          <a:xfrm>
            <a:off x="0" y="1071546"/>
            <a:ext cx="12192000" cy="4930669"/>
          </a:xfrm>
        </p:spPr>
        <p:txBody>
          <a:bodyPr>
            <a:normAutofit/>
          </a:bodyPr>
          <a:lstStyle/>
          <a:p>
            <a:pPr algn="just">
              <a:buNone/>
            </a:pPr>
            <a:endParaRPr lang="en-GB" dirty="0" smtClean="0">
              <a:cs typeface="Times New Roman" pitchFamily="18" charset="0"/>
            </a:endParaRPr>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12</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a:solidFill>
                  <a:prstClr val="black"/>
                </a:solidFill>
              </a:rPr>
              <a:t>ASSESSMENT OF OECD’S BASE EROSION AND PROFIT SHIFTING (BEPS) PROJECT IN TACKLING INTERNATIONAL TAX AVOIDANCE:  NIGERIAN PERSPECTIVE</a:t>
            </a:r>
          </a:p>
        </p:txBody>
      </p:sp>
      <p:sp>
        <p:nvSpPr>
          <p:cNvPr id="6" name="Date Placeholder 5"/>
          <p:cNvSpPr>
            <a:spLocks noGrp="1"/>
          </p:cNvSpPr>
          <p:nvPr>
            <p:ph type="dt" sz="half" idx="10"/>
          </p:nvPr>
        </p:nvSpPr>
        <p:spPr/>
        <p:txBody>
          <a:bodyPr/>
          <a:lstStyle/>
          <a:p>
            <a:r>
              <a:rPr lang="en-US" dirty="0">
                <a:solidFill>
                  <a:prstClr val="black"/>
                </a:solidFill>
              </a:rPr>
              <a:t>16/08/2021</a:t>
            </a:r>
            <a:endParaRPr lang="en-GB" dirty="0">
              <a:solidFill>
                <a:prstClr val="black"/>
              </a:solidFill>
            </a:endParaRPr>
          </a:p>
        </p:txBody>
      </p:sp>
    </p:spTree>
    <p:extLst>
      <p:ext uri="{BB962C8B-B14F-4D97-AF65-F5344CB8AC3E}">
        <p14:creationId xmlns:p14="http://schemas.microsoft.com/office/powerpoint/2010/main" val="1580425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a:solidFill>
                  <a:schemeClr val="tx1"/>
                </a:solidFill>
                <a:latin typeface="Times New Roman" pitchFamily="18" charset="0"/>
                <a:cs typeface="Times New Roman" pitchFamily="18" charset="0"/>
              </a:rPr>
              <a:t>Background to the Study</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800" dirty="0" smtClean="0"/>
              <a:t>International tax avoidance giving rise to base erosion and profit shifting (BEPS) has been generating concerns globally.</a:t>
            </a:r>
            <a:endParaRPr lang="en-GB" sz="2800" dirty="0"/>
          </a:p>
          <a:p>
            <a:pPr>
              <a:buNone/>
            </a:pPr>
            <a:endParaRPr lang="en-GB" sz="2800" dirty="0"/>
          </a:p>
          <a:p>
            <a:pPr>
              <a:buFont typeface="Wingdings" pitchFamily="2" charset="2"/>
              <a:buChar char="v"/>
            </a:pPr>
            <a:r>
              <a:rPr lang="en-GB" sz="2800" dirty="0" smtClean="0"/>
              <a:t>BEPS raises issues of fairness and threatens the integrity of corporate income tax.</a:t>
            </a:r>
            <a:endParaRPr lang="en-GB" sz="2800" dirty="0"/>
          </a:p>
          <a:p>
            <a:pPr>
              <a:buNone/>
            </a:pPr>
            <a:endParaRPr lang="en-GB" sz="2800" dirty="0"/>
          </a:p>
          <a:p>
            <a:pPr>
              <a:buFont typeface="Wingdings" pitchFamily="2" charset="2"/>
              <a:buChar char="v"/>
            </a:pPr>
            <a:r>
              <a:rPr lang="en-GB" sz="2800" dirty="0" smtClean="0"/>
              <a:t>OECD affirms that BEPS is a major concern for developing nations owing to their dependence on corporate income tax.</a:t>
            </a:r>
            <a:endParaRPr lang="en-GB" sz="2800" dirty="0"/>
          </a:p>
          <a:p>
            <a:pPr>
              <a:buFont typeface="Wingdings" pitchFamily="2" charset="2"/>
              <a:buChar char="v"/>
            </a:pP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2</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140500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a:solidFill>
                  <a:schemeClr val="tx1"/>
                </a:solidFill>
                <a:latin typeface="Times New Roman" pitchFamily="18" charset="0"/>
                <a:cs typeface="Times New Roman" pitchFamily="18" charset="0"/>
              </a:rPr>
              <a:t>Background to the </a:t>
            </a:r>
            <a:r>
              <a:rPr lang="en-GB" sz="2800" b="1" dirty="0" smtClean="0">
                <a:solidFill>
                  <a:schemeClr val="tx1"/>
                </a:solidFill>
                <a:latin typeface="Times New Roman" pitchFamily="18" charset="0"/>
                <a:cs typeface="Times New Roman" pitchFamily="18" charset="0"/>
              </a:rPr>
              <a:t>Study – Cont’d</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800" dirty="0" smtClean="0"/>
              <a:t>Technological advancement is redefining our world, and physical locations of business activities is becoming less relevant.</a:t>
            </a:r>
            <a:endParaRPr lang="en-GB" sz="2800" dirty="0"/>
          </a:p>
          <a:p>
            <a:pPr>
              <a:buNone/>
            </a:pPr>
            <a:endParaRPr lang="en-GB" sz="2800" dirty="0"/>
          </a:p>
          <a:p>
            <a:pPr>
              <a:buFont typeface="Wingdings" pitchFamily="2" charset="2"/>
              <a:buChar char="v"/>
            </a:pPr>
            <a:r>
              <a:rPr lang="en-GB" sz="2800" dirty="0" smtClean="0"/>
              <a:t>Emergence of businesses driven by ICT as impetus for digital economic activities appears to be compounding the growing concern of BEPS.</a:t>
            </a:r>
            <a:endParaRPr lang="en-GB" sz="2800" dirty="0"/>
          </a:p>
          <a:p>
            <a:pPr>
              <a:buNone/>
            </a:pPr>
            <a:endParaRPr lang="en-GB" sz="2800" dirty="0"/>
          </a:p>
          <a:p>
            <a:pPr>
              <a:buFont typeface="Wingdings" pitchFamily="2" charset="2"/>
              <a:buChar char="v"/>
            </a:pPr>
            <a:r>
              <a:rPr lang="en-GB" sz="2800" dirty="0" smtClean="0"/>
              <a:t>The fluidity of intellectual property as well as the delivery of digital goods and services make tax arbitrage easier and economically attractive.</a:t>
            </a:r>
            <a:endParaRPr lang="en-GB" sz="2800" dirty="0"/>
          </a:p>
          <a:p>
            <a:pPr>
              <a:buFont typeface="Wingdings" pitchFamily="2" charset="2"/>
              <a:buChar char="v"/>
            </a:pP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3</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31133144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a:solidFill>
                  <a:schemeClr val="tx1"/>
                </a:solidFill>
                <a:latin typeface="Times New Roman" pitchFamily="18" charset="0"/>
                <a:cs typeface="Times New Roman" pitchFamily="18" charset="0"/>
              </a:rPr>
              <a:t>Background to the </a:t>
            </a:r>
            <a:r>
              <a:rPr lang="en-GB" sz="2800" b="1" dirty="0" smtClean="0">
                <a:solidFill>
                  <a:schemeClr val="tx1"/>
                </a:solidFill>
                <a:latin typeface="Times New Roman" pitchFamily="18" charset="0"/>
                <a:cs typeface="Times New Roman" pitchFamily="18" charset="0"/>
              </a:rPr>
              <a:t>Study – Cont’d</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800" dirty="0" smtClean="0"/>
              <a:t>OECD together with G</a:t>
            </a:r>
            <a:r>
              <a:rPr lang="en-GB" sz="3600" dirty="0" smtClean="0"/>
              <a:t>20 </a:t>
            </a:r>
            <a:r>
              <a:rPr lang="en-GB" sz="2800" dirty="0" smtClean="0"/>
              <a:t>countries have been making frantic efforts at stemming the ugly tide of international tax avoidance through different studies and publications. </a:t>
            </a:r>
            <a:endParaRPr lang="en-GB" sz="2800" dirty="0"/>
          </a:p>
          <a:p>
            <a:pPr>
              <a:buNone/>
            </a:pPr>
            <a:endParaRPr lang="en-GB" sz="2800" dirty="0"/>
          </a:p>
          <a:p>
            <a:pPr>
              <a:buFont typeface="Wingdings" pitchFamily="2" charset="2"/>
              <a:buChar char="v"/>
            </a:pPr>
            <a:r>
              <a:rPr lang="en-GB" sz="2800" dirty="0" smtClean="0"/>
              <a:t>In September, 2013, OECD published 15 action plans, as well as the establishment of OECD/G</a:t>
            </a:r>
            <a:r>
              <a:rPr lang="en-GB" sz="3600" dirty="0" smtClean="0"/>
              <a:t>20</a:t>
            </a:r>
            <a:r>
              <a:rPr lang="en-GB" sz="2800" dirty="0" smtClean="0"/>
              <a:t> inclusive cooperation framework on BEPS in 2016.</a:t>
            </a:r>
            <a:endParaRPr lang="en-GB" sz="2800" dirty="0"/>
          </a:p>
          <a:p>
            <a:pPr>
              <a:buNone/>
            </a:pPr>
            <a:endParaRPr lang="en-GB" sz="2800" dirty="0"/>
          </a:p>
          <a:p>
            <a:pPr>
              <a:buFont typeface="Wingdings" pitchFamily="2" charset="2"/>
              <a:buChar char="v"/>
            </a:pPr>
            <a:r>
              <a:rPr lang="en-GB" sz="2800" dirty="0" smtClean="0"/>
              <a:t>The OECD BEPS Project is designed to assist governments in dealing with tax avoidance practices by MNCs.</a:t>
            </a:r>
            <a:endParaRPr lang="en-GB" sz="2800" dirty="0"/>
          </a:p>
          <a:p>
            <a:pPr>
              <a:buFont typeface="Wingdings" pitchFamily="2" charset="2"/>
              <a:buChar char="v"/>
            </a:pP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4</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9074486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Methodology</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800" dirty="0" smtClean="0"/>
              <a:t>This study used exploratory research design to lend scholastic contribution to the discourse on the role of OECD’s BEPS Project in tackling international tax avoidance from Nigeria perspective.</a:t>
            </a:r>
            <a:endParaRPr lang="en-GB" sz="2800" dirty="0"/>
          </a:p>
          <a:p>
            <a:pPr>
              <a:buFont typeface="Wingdings" pitchFamily="2" charset="2"/>
              <a:buChar char="v"/>
            </a:pP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5</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151367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a:solidFill>
                  <a:schemeClr val="tx1"/>
                </a:solidFill>
                <a:latin typeface="Times New Roman" pitchFamily="18" charset="0"/>
                <a:cs typeface="Times New Roman" pitchFamily="18" charset="0"/>
              </a:rPr>
              <a:t>Theoretical </a:t>
            </a:r>
            <a:r>
              <a:rPr lang="en-GB" sz="2800" b="1" dirty="0" smtClean="0">
                <a:solidFill>
                  <a:schemeClr val="tx1"/>
                </a:solidFill>
                <a:latin typeface="Times New Roman" pitchFamily="18" charset="0"/>
                <a:cs typeface="Times New Roman" pitchFamily="18" charset="0"/>
              </a:rPr>
              <a:t>Framework</a:t>
            </a:r>
            <a:endParaRPr lang="en-GB" sz="28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6</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a:solidFill>
                  <a:prstClr val="black"/>
                </a:solidFill>
              </a:rPr>
              <a:t>ASSESSMENT OF OECD’S BASE EROSION AND PROFIT SHIFTING (BEPS) PROJECT IN TACKLING INTERNATIONAL TAX AVOIDANCE:  NIGERIAN PERSPECTIVE</a:t>
            </a:r>
          </a:p>
        </p:txBody>
      </p:sp>
      <p:sp>
        <p:nvSpPr>
          <p:cNvPr id="6" name="Date Placeholder 5"/>
          <p:cNvSpPr>
            <a:spLocks noGrp="1"/>
          </p:cNvSpPr>
          <p:nvPr>
            <p:ph type="dt" sz="half" idx="10"/>
          </p:nvPr>
        </p:nvSpPr>
        <p:spPr/>
        <p:txBody>
          <a:bodyPr/>
          <a:lstStyle/>
          <a:p>
            <a:r>
              <a:rPr lang="en-US" dirty="0">
                <a:solidFill>
                  <a:prstClr val="black"/>
                </a:solidFill>
              </a:rPr>
              <a:t>16/08/2021</a:t>
            </a:r>
            <a:endParaRPr lang="en-GB" dirty="0">
              <a:solidFill>
                <a:prstClr val="black"/>
              </a:solidFill>
            </a:endParaRPr>
          </a:p>
        </p:txBody>
      </p:sp>
      <p:sp>
        <p:nvSpPr>
          <p:cNvPr id="7" name="Isosceles Triangle 6"/>
          <p:cNvSpPr/>
          <p:nvPr/>
        </p:nvSpPr>
        <p:spPr>
          <a:xfrm>
            <a:off x="1666844" y="1142984"/>
            <a:ext cx="7072362" cy="5143536"/>
          </a:xfrm>
          <a:prstGeom prst="triangle">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prstClr val="white"/>
              </a:solidFill>
            </a:endParaRPr>
          </a:p>
        </p:txBody>
      </p:sp>
      <p:sp>
        <p:nvSpPr>
          <p:cNvPr id="8" name="Rounded Rectangle 7"/>
          <p:cNvSpPr/>
          <p:nvPr/>
        </p:nvSpPr>
        <p:spPr>
          <a:xfrm>
            <a:off x="5095868" y="1781908"/>
            <a:ext cx="5143536" cy="932712"/>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200" dirty="0" smtClean="0">
                <a:solidFill>
                  <a:prstClr val="black"/>
                </a:solidFill>
                <a:latin typeface="Times New Roman" pitchFamily="18" charset="0"/>
                <a:cs typeface="Times New Roman" pitchFamily="18" charset="0"/>
              </a:rPr>
              <a:t>Stakeholder Theory</a:t>
            </a:r>
            <a:endParaRPr lang="en-GB" sz="2200" dirty="0">
              <a:solidFill>
                <a:prstClr val="black"/>
              </a:solidFill>
              <a:latin typeface="Times New Roman" pitchFamily="18" charset="0"/>
              <a:cs typeface="Times New Roman" pitchFamily="18" charset="0"/>
            </a:endParaRPr>
          </a:p>
        </p:txBody>
      </p:sp>
      <p:sp>
        <p:nvSpPr>
          <p:cNvPr id="10" name="Rounded Rectangle 9"/>
          <p:cNvSpPr/>
          <p:nvPr/>
        </p:nvSpPr>
        <p:spPr>
          <a:xfrm>
            <a:off x="5095868" y="3214685"/>
            <a:ext cx="5143536" cy="955777"/>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200" dirty="0" smtClean="0">
                <a:solidFill>
                  <a:prstClr val="black"/>
                </a:solidFill>
                <a:latin typeface="Times New Roman" pitchFamily="18" charset="0"/>
                <a:cs typeface="Times New Roman" pitchFamily="18" charset="0"/>
              </a:rPr>
              <a:t>Fairness Theory</a:t>
            </a:r>
            <a:endParaRPr lang="en-GB" sz="2200" dirty="0">
              <a:solidFill>
                <a:prstClr val="black"/>
              </a:solidFill>
              <a:latin typeface="Times New Roman" pitchFamily="18" charset="0"/>
              <a:cs typeface="Times New Roman" pitchFamily="18" charset="0"/>
            </a:endParaRPr>
          </a:p>
        </p:txBody>
      </p:sp>
      <p:sp>
        <p:nvSpPr>
          <p:cNvPr id="11" name="Rounded Rectangle 10"/>
          <p:cNvSpPr/>
          <p:nvPr/>
        </p:nvSpPr>
        <p:spPr>
          <a:xfrm>
            <a:off x="5095868" y="4689230"/>
            <a:ext cx="5143536" cy="1078523"/>
          </a:xfrm>
          <a:prstGeom prst="round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GB" sz="2200" dirty="0" smtClean="0">
                <a:solidFill>
                  <a:prstClr val="black"/>
                </a:solidFill>
                <a:latin typeface="Times New Roman" pitchFamily="18" charset="0"/>
                <a:cs typeface="Times New Roman" pitchFamily="18" charset="0"/>
              </a:rPr>
              <a:t>Legitimacy Theory</a:t>
            </a:r>
            <a:endParaRPr lang="en-GB" sz="22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5270614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The 15 Focal Points of OECD BEPS Action Plan</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marL="0" indent="0">
              <a:buNone/>
            </a:pPr>
            <a:r>
              <a:rPr lang="en-GB" sz="2400" dirty="0" smtClean="0"/>
              <a:t> </a:t>
            </a: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7</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414696987"/>
              </p:ext>
            </p:extLst>
          </p:nvPr>
        </p:nvGraphicFramePr>
        <p:xfrm>
          <a:off x="351692" y="1071545"/>
          <a:ext cx="11605846" cy="5194255"/>
        </p:xfrm>
        <a:graphic>
          <a:graphicData uri="http://schemas.openxmlformats.org/drawingml/2006/table">
            <a:tbl>
              <a:tblPr firstRow="1" firstCol="1" bandRow="1">
                <a:tableStyleId>{69CF1AB2-1976-4502-BF36-3FF5EA218861}</a:tableStyleId>
              </a:tblPr>
              <a:tblGrid>
                <a:gridCol w="3802001"/>
                <a:gridCol w="3506579"/>
                <a:gridCol w="4297266"/>
              </a:tblGrid>
              <a:tr h="274102">
                <a:tc gridSpan="3">
                  <a:txBody>
                    <a:bodyPr/>
                    <a:lstStyle/>
                    <a:p>
                      <a:pPr marL="0" marR="0" algn="ctr">
                        <a:lnSpc>
                          <a:spcPct val="107000"/>
                        </a:lnSpc>
                        <a:spcBef>
                          <a:spcPts val="0"/>
                        </a:spcBef>
                        <a:spcAft>
                          <a:spcPts val="0"/>
                        </a:spcAft>
                      </a:pPr>
                      <a:r>
                        <a:rPr lang="en-US" sz="1800" b="0" dirty="0">
                          <a:effectLst/>
                        </a:rPr>
                        <a:t>1- Addressing the tax challenges of the digital economy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hMerge="1">
                  <a:txBody>
                    <a:bodyPr/>
                    <a:lstStyle/>
                    <a:p>
                      <a:endParaRPr lang="en-US"/>
                    </a:p>
                  </a:txBody>
                  <a:tcPr/>
                </a:tc>
              </a:tr>
              <a:tr h="274102">
                <a:tc>
                  <a:txBody>
                    <a:bodyPr/>
                    <a:lstStyle/>
                    <a:p>
                      <a:pPr marL="0" marR="0" algn="ctr">
                        <a:lnSpc>
                          <a:spcPct val="107000"/>
                        </a:lnSpc>
                        <a:spcBef>
                          <a:spcPts val="0"/>
                        </a:spcBef>
                        <a:spcAft>
                          <a:spcPts val="0"/>
                        </a:spcAft>
                      </a:pPr>
                      <a:r>
                        <a:rPr lang="en-US" sz="1800" b="0" dirty="0">
                          <a:effectLst/>
                        </a:rPr>
                        <a:t>Coherence</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a:effectLst/>
                        </a:rPr>
                        <a:t>Substance</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Bef>
                          <a:spcPts val="0"/>
                        </a:spcBef>
                        <a:spcAft>
                          <a:spcPts val="0"/>
                        </a:spcAft>
                      </a:pPr>
                      <a:r>
                        <a:rPr lang="en-US" sz="1800" dirty="0">
                          <a:effectLst/>
                        </a:rPr>
                        <a:t>Transparency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959804">
                <a:tc>
                  <a:txBody>
                    <a:bodyPr/>
                    <a:lstStyle/>
                    <a:p>
                      <a:pPr marL="0" marR="0">
                        <a:lnSpc>
                          <a:spcPct val="107000"/>
                        </a:lnSpc>
                        <a:spcBef>
                          <a:spcPts val="0"/>
                        </a:spcBef>
                        <a:spcAft>
                          <a:spcPts val="0"/>
                        </a:spcAft>
                      </a:pPr>
                      <a:r>
                        <a:rPr lang="en-US" sz="1800" b="0" dirty="0">
                          <a:effectLst/>
                        </a:rPr>
                        <a:t>2- </a:t>
                      </a:r>
                      <a:r>
                        <a:rPr lang="en-US" sz="1800" b="0" dirty="0" err="1">
                          <a:effectLst/>
                        </a:rPr>
                        <a:t>Neutralising</a:t>
                      </a:r>
                      <a:r>
                        <a:rPr lang="en-US" sz="1800" b="0" dirty="0">
                          <a:effectLst/>
                        </a:rPr>
                        <a:t> the effects of hybrid mismatch arrangements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6- Prevention of tax treaty abuse*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11- Establish methodologies to collect and </a:t>
                      </a:r>
                      <a:r>
                        <a:rPr lang="en-US" sz="1800" dirty="0" err="1">
                          <a:effectLst/>
                        </a:rPr>
                        <a:t>analyse</a:t>
                      </a:r>
                      <a:r>
                        <a:rPr lang="en-US" sz="1800" dirty="0">
                          <a:effectLst/>
                        </a:rPr>
                        <a:t> data on BEPS and the actions to address it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959804">
                <a:tc>
                  <a:txBody>
                    <a:bodyPr/>
                    <a:lstStyle/>
                    <a:p>
                      <a:pPr marL="0" marR="0">
                        <a:lnSpc>
                          <a:spcPct val="107000"/>
                        </a:lnSpc>
                        <a:spcBef>
                          <a:spcPts val="0"/>
                        </a:spcBef>
                        <a:spcAft>
                          <a:spcPts val="0"/>
                        </a:spcAft>
                      </a:pPr>
                      <a:r>
                        <a:rPr lang="en-US" sz="1800" b="0" dirty="0">
                          <a:effectLst/>
                        </a:rPr>
                        <a:t>3- Strengthening controlled foreign companies (CFC) rules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a:effectLst/>
                        </a:rPr>
                        <a:t>7- Prevention of artificial avoidance of permanent establishment (PE) status </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12- Requiring taxpayers to disclose their aggressive tax planning arrangements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959804">
                <a:tc>
                  <a:txBody>
                    <a:bodyPr/>
                    <a:lstStyle/>
                    <a:p>
                      <a:pPr marL="0" marR="0">
                        <a:lnSpc>
                          <a:spcPct val="107000"/>
                        </a:lnSpc>
                        <a:spcBef>
                          <a:spcPts val="0"/>
                        </a:spcBef>
                        <a:spcAft>
                          <a:spcPts val="0"/>
                        </a:spcAft>
                      </a:pPr>
                      <a:r>
                        <a:rPr lang="en-US" sz="1800" b="0" dirty="0">
                          <a:effectLst/>
                        </a:rPr>
                        <a:t>4- Limiting base erosion through interest deductions and other financial payments</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a:effectLst/>
                        </a:rPr>
                        <a:t>8- Transfer pricing of intangibles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13- Re-examination of transfer pricing documentation*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717176">
                <a:tc>
                  <a:txBody>
                    <a:bodyPr/>
                    <a:lstStyle/>
                    <a:p>
                      <a:pPr marL="0" marR="0">
                        <a:lnSpc>
                          <a:spcPct val="107000"/>
                        </a:lnSpc>
                        <a:spcBef>
                          <a:spcPts val="0"/>
                        </a:spcBef>
                        <a:spcAft>
                          <a:spcPts val="0"/>
                        </a:spcAft>
                      </a:pPr>
                      <a:r>
                        <a:rPr lang="en-US" sz="1800" b="0" dirty="0">
                          <a:effectLst/>
                        </a:rPr>
                        <a:t>5- Countering harmful tax practices more effectively*</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a:effectLst/>
                        </a:rPr>
                        <a:t> 9- Transfer pricing of risk and capital</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14- Making dispute resolution mechanisms more effective*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717176">
                <a:tc>
                  <a:txBody>
                    <a:bodyPr/>
                    <a:lstStyle/>
                    <a:p>
                      <a:pPr marL="0" marR="0">
                        <a:lnSpc>
                          <a:spcPct val="107000"/>
                        </a:lnSpc>
                        <a:spcBef>
                          <a:spcPts val="0"/>
                        </a:spcBef>
                        <a:spcAft>
                          <a:spcPts val="0"/>
                        </a:spcAft>
                      </a:pPr>
                      <a:r>
                        <a:rPr lang="en-US" sz="1800" b="0" dirty="0">
                          <a:effectLst/>
                        </a:rPr>
                        <a:t> </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a:effectLst/>
                        </a:rPr>
                        <a:t>10- Transfer pricing of other high-risk transactions</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nSpc>
                          <a:spcPct val="107000"/>
                        </a:lnSpc>
                        <a:spcBef>
                          <a:spcPts val="0"/>
                        </a:spcBef>
                        <a:spcAft>
                          <a:spcPts val="0"/>
                        </a:spcAft>
                      </a:pPr>
                      <a:r>
                        <a:rPr lang="en-US" sz="1800" dirty="0">
                          <a:effectLst/>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r>
              <a:tr h="274102">
                <a:tc gridSpan="3">
                  <a:txBody>
                    <a:bodyPr/>
                    <a:lstStyle/>
                    <a:p>
                      <a:pPr marL="0" marR="0" algn="ctr">
                        <a:lnSpc>
                          <a:spcPct val="107000"/>
                        </a:lnSpc>
                        <a:spcBef>
                          <a:spcPts val="0"/>
                        </a:spcBef>
                        <a:spcAft>
                          <a:spcPts val="0"/>
                        </a:spcAft>
                      </a:pPr>
                      <a:r>
                        <a:rPr lang="en-US" sz="1800" b="0" dirty="0">
                          <a:effectLst/>
                        </a:rPr>
                        <a:t>15- Development of a multilateral instrument</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3993001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Presentation of Issues</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400" dirty="0" smtClean="0"/>
              <a:t> OECD BEPS Project attempts to institutionalised global equal standard of addressing tax avoidance without giving due regards to peculiar jurisdictional differences.</a:t>
            </a:r>
          </a:p>
          <a:p>
            <a:pPr>
              <a:buFont typeface="Wingdings" pitchFamily="2" charset="2"/>
              <a:buChar char="v"/>
            </a:pPr>
            <a:endParaRPr lang="en-GB" sz="2400" dirty="0"/>
          </a:p>
          <a:p>
            <a:pPr>
              <a:buFont typeface="Wingdings" pitchFamily="2" charset="2"/>
              <a:buChar char="v"/>
            </a:pPr>
            <a:r>
              <a:rPr lang="en-GB" sz="2400" dirty="0" smtClean="0"/>
              <a:t> The challenge of appropriate macro/micro-economic data to develop a widely accepted measurement approach on the global fiscal effects of BEPS is still a striking one.</a:t>
            </a:r>
          </a:p>
          <a:p>
            <a:pPr>
              <a:buFont typeface="Wingdings" pitchFamily="2" charset="2"/>
              <a:buChar char="v"/>
            </a:pPr>
            <a:endParaRPr lang="en-GB" sz="2400" dirty="0"/>
          </a:p>
          <a:p>
            <a:pPr>
              <a:buFont typeface="Wingdings" pitchFamily="2" charset="2"/>
              <a:buChar char="v"/>
            </a:pPr>
            <a:r>
              <a:rPr lang="en-GB" sz="2400" dirty="0" smtClean="0"/>
              <a:t>More so, it has been argued that the interest of capital exporting countries significantly differs from the importing ones. </a:t>
            </a: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8</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28284131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00042"/>
            <a:ext cx="8229600" cy="571504"/>
          </a:xfrm>
        </p:spPr>
        <p:txBody>
          <a:bodyPr>
            <a:normAutofit/>
          </a:bodyPr>
          <a:lstStyle/>
          <a:p>
            <a:pPr algn="ctr"/>
            <a:r>
              <a:rPr lang="en-GB" sz="2800" b="1" dirty="0" smtClean="0">
                <a:solidFill>
                  <a:schemeClr val="tx1"/>
                </a:solidFill>
                <a:latin typeface="Times New Roman" pitchFamily="18" charset="0"/>
                <a:cs typeface="Times New Roman" pitchFamily="18" charset="0"/>
              </a:rPr>
              <a:t>Discussion of Findings</a:t>
            </a:r>
            <a:endParaRPr lang="en-GB" sz="2800" dirty="0"/>
          </a:p>
        </p:txBody>
      </p:sp>
      <p:sp>
        <p:nvSpPr>
          <p:cNvPr id="3" name="Content Placeholder 2"/>
          <p:cNvSpPr>
            <a:spLocks noGrp="1"/>
          </p:cNvSpPr>
          <p:nvPr>
            <p:ph idx="1"/>
          </p:nvPr>
        </p:nvSpPr>
        <p:spPr>
          <a:xfrm>
            <a:off x="351692" y="1285860"/>
            <a:ext cx="11605846" cy="5038740"/>
          </a:xfrm>
        </p:spPr>
        <p:txBody>
          <a:bodyPr>
            <a:normAutofit/>
          </a:bodyPr>
          <a:lstStyle/>
          <a:p>
            <a:pPr>
              <a:buFont typeface="Wingdings" pitchFamily="2" charset="2"/>
              <a:buChar char="v"/>
            </a:pPr>
            <a:r>
              <a:rPr lang="en-GB" sz="2400" dirty="0" smtClean="0"/>
              <a:t>The released of Companies Income Tax (Significant Economic Presence) Order, 2020 as guidelines in determining digital economic activities for foreign companies doing business or providing services to customers in Nigeria.</a:t>
            </a:r>
          </a:p>
          <a:p>
            <a:pPr>
              <a:buFont typeface="Wingdings" pitchFamily="2" charset="2"/>
              <a:buChar char="v"/>
            </a:pPr>
            <a:endParaRPr lang="en-GB" sz="2400" dirty="0"/>
          </a:p>
          <a:p>
            <a:pPr>
              <a:buFont typeface="Wingdings" pitchFamily="2" charset="2"/>
              <a:buChar char="v"/>
            </a:pPr>
            <a:r>
              <a:rPr lang="en-GB" sz="2400" dirty="0" smtClean="0"/>
              <a:t> The Income Tax (Transfer Pricing) Regulations of 2012, as well as the released of the Income Tax (Transfer Pricing) Regulations of 2018 were geared to effect some changes necessitated by OECD Transfer Pricing Guidelines.  </a:t>
            </a:r>
            <a:endParaRPr lang="en-GB" sz="2400" dirty="0"/>
          </a:p>
        </p:txBody>
      </p:sp>
      <p:sp>
        <p:nvSpPr>
          <p:cNvPr id="4" name="Slide Number Placeholder 3"/>
          <p:cNvSpPr>
            <a:spLocks noGrp="1"/>
          </p:cNvSpPr>
          <p:nvPr>
            <p:ph type="sldNum" sz="quarter" idx="12"/>
          </p:nvPr>
        </p:nvSpPr>
        <p:spPr/>
        <p:txBody>
          <a:bodyPr/>
          <a:lstStyle/>
          <a:p>
            <a:fld id="{DF3D0142-9141-4386-AFA7-C8CD70F08C16}" type="slidenum">
              <a:rPr lang="en-GB" smtClean="0">
                <a:solidFill>
                  <a:prstClr val="black"/>
                </a:solidFill>
              </a:rPr>
              <a:pPr/>
              <a:t>9</a:t>
            </a:fld>
            <a:endParaRPr lang="en-GB" dirty="0">
              <a:solidFill>
                <a:prstClr val="black"/>
              </a:solidFill>
            </a:endParaRPr>
          </a:p>
        </p:txBody>
      </p:sp>
      <p:sp>
        <p:nvSpPr>
          <p:cNvPr id="5" name="Footer Placeholder 4"/>
          <p:cNvSpPr>
            <a:spLocks noGrp="1"/>
          </p:cNvSpPr>
          <p:nvPr>
            <p:ph type="ftr" sz="quarter" idx="11"/>
          </p:nvPr>
        </p:nvSpPr>
        <p:spPr>
          <a:xfrm>
            <a:off x="2952728" y="6356351"/>
            <a:ext cx="6786610" cy="365125"/>
          </a:xfrm>
        </p:spPr>
        <p:txBody>
          <a:bodyPr/>
          <a:lstStyle/>
          <a:p>
            <a:pPr algn="ctr"/>
            <a:r>
              <a:rPr lang="en-GB" dirty="0" smtClean="0">
                <a:solidFill>
                  <a:prstClr val="black"/>
                </a:solidFill>
              </a:rPr>
              <a:t>ASSESSMENT OF OECD’S BASE EROSION AND PROFIT SHIFTING (BEPS) PROJECT IN TACKLING INTERNATIONAL TAX AVOIDANCE:  NIGERIAN PERSPECTIVE</a:t>
            </a:r>
            <a:endParaRPr lang="en-GB" dirty="0">
              <a:solidFill>
                <a:prstClr val="black"/>
              </a:solidFill>
            </a:endParaRPr>
          </a:p>
        </p:txBody>
      </p:sp>
      <p:sp>
        <p:nvSpPr>
          <p:cNvPr id="6" name="Date Placeholder 5"/>
          <p:cNvSpPr>
            <a:spLocks noGrp="1"/>
          </p:cNvSpPr>
          <p:nvPr>
            <p:ph type="dt" sz="half" idx="10"/>
          </p:nvPr>
        </p:nvSpPr>
        <p:spPr/>
        <p:txBody>
          <a:bodyPr/>
          <a:lstStyle/>
          <a:p>
            <a:r>
              <a:rPr lang="en-US" sz="1400" dirty="0" smtClean="0">
                <a:solidFill>
                  <a:prstClr val="black"/>
                </a:solidFill>
              </a:rPr>
              <a:t>16/08/2021</a:t>
            </a:r>
            <a:endParaRPr lang="en-GB" sz="1400" dirty="0">
              <a:solidFill>
                <a:prstClr val="black"/>
              </a:solidFill>
            </a:endParaRPr>
          </a:p>
        </p:txBody>
      </p:sp>
    </p:spTree>
    <p:extLst>
      <p:ext uri="{BB962C8B-B14F-4D97-AF65-F5344CB8AC3E}">
        <p14:creationId xmlns:p14="http://schemas.microsoft.com/office/powerpoint/2010/main" val="79594650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3_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954</Words>
  <Application>Microsoft Office PowerPoint</Application>
  <PresentationFormat>Widescreen</PresentationFormat>
  <Paragraphs>102</Paragraphs>
  <Slides>12</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12</vt:i4>
      </vt:variant>
    </vt:vector>
  </HeadingPairs>
  <TitlesOfParts>
    <vt:vector size="21" baseType="lpstr">
      <vt:lpstr>Calibri</vt:lpstr>
      <vt:lpstr>Constantia</vt:lpstr>
      <vt:lpstr>Times New Roman</vt:lpstr>
      <vt:lpstr>Wingdings</vt:lpstr>
      <vt:lpstr>Wingdings 2</vt:lpstr>
      <vt:lpstr>Flow</vt:lpstr>
      <vt:lpstr>1_Flow</vt:lpstr>
      <vt:lpstr>2_Flow</vt:lpstr>
      <vt:lpstr>3_Flow</vt:lpstr>
      <vt:lpstr>ASSESSMENT OF OECD’S BASE EROSION AND PROFIT SHIFTING (BEPS) PROJECT IN TACKLING INTERNATIONAL TAX AVOIDANCE: NIGERIAN PERSPECTIVE </vt:lpstr>
      <vt:lpstr>Background to the Study</vt:lpstr>
      <vt:lpstr>Background to the Study – Cont’d</vt:lpstr>
      <vt:lpstr>Background to the Study – Cont’d</vt:lpstr>
      <vt:lpstr>Methodology</vt:lpstr>
      <vt:lpstr>Theoretical Framework</vt:lpstr>
      <vt:lpstr>The 15 Focal Points of OECD BEPS Action Plan</vt:lpstr>
      <vt:lpstr>Presentation of Issues</vt:lpstr>
      <vt:lpstr>Discussion of Findings</vt:lpstr>
      <vt:lpstr>Implication of Findings</vt:lpstr>
      <vt:lpstr>Recommendations</vt:lpstr>
      <vt:lpstr>THANKS FOR YOUR ATTENTION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OF OECD’S BASE EROSION AND PROFIT SHIFTING (BEPS) PROJECT IN TACKLING INTERNATIONAL TAX AVOIDANCE: NIGERIAN PERSPECTIVE</dc:title>
  <dc:creator>HP</dc:creator>
  <cp:lastModifiedBy>HP</cp:lastModifiedBy>
  <cp:revision>17</cp:revision>
  <dcterms:created xsi:type="dcterms:W3CDTF">2021-08-12T12:52:58Z</dcterms:created>
  <dcterms:modified xsi:type="dcterms:W3CDTF">2021-08-20T10:59:12Z</dcterms:modified>
</cp:coreProperties>
</file>