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85" r:id="rId3"/>
    <p:sldId id="286" r:id="rId4"/>
    <p:sldId id="311" r:id="rId5"/>
    <p:sldId id="262" r:id="rId6"/>
    <p:sldId id="336" r:id="rId7"/>
    <p:sldId id="264" r:id="rId8"/>
    <p:sldId id="287" r:id="rId9"/>
    <p:sldId id="314" r:id="rId10"/>
    <p:sldId id="313" r:id="rId11"/>
    <p:sldId id="266" r:id="rId12"/>
    <p:sldId id="337" r:id="rId13"/>
    <p:sldId id="288" r:id="rId14"/>
    <p:sldId id="267" r:id="rId15"/>
    <p:sldId id="268" r:id="rId16"/>
    <p:sldId id="322" r:id="rId17"/>
    <p:sldId id="321" r:id="rId18"/>
    <p:sldId id="290" r:id="rId19"/>
    <p:sldId id="338" r:id="rId20"/>
    <p:sldId id="269" r:id="rId21"/>
    <p:sldId id="270" r:id="rId22"/>
    <p:sldId id="326" r:id="rId23"/>
    <p:sldId id="327" r:id="rId24"/>
    <p:sldId id="325" r:id="rId25"/>
    <p:sldId id="324" r:id="rId26"/>
    <p:sldId id="291" r:id="rId27"/>
    <p:sldId id="339" r:id="rId28"/>
    <p:sldId id="331" r:id="rId29"/>
    <p:sldId id="340" r:id="rId30"/>
    <p:sldId id="330" r:id="rId31"/>
    <p:sldId id="341" r:id="rId32"/>
    <p:sldId id="334" r:id="rId33"/>
    <p:sldId id="342" r:id="rId34"/>
    <p:sldId id="333" r:id="rId35"/>
    <p:sldId id="343" r:id="rId36"/>
    <p:sldId id="332" r:id="rId37"/>
    <p:sldId id="344" r:id="rId38"/>
    <p:sldId id="328" r:id="rId39"/>
    <p:sldId id="345" r:id="rId40"/>
    <p:sldId id="335" r:id="rId41"/>
    <p:sldId id="346" r:id="rId4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5" autoAdjust="0"/>
  </p:normalViewPr>
  <p:slideViewPr>
    <p:cSldViewPr snapToGrid="0">
      <p:cViewPr varScale="1">
        <p:scale>
          <a:sx n="116" d="100"/>
          <a:sy n="116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2CF9D5-C57C-4756-9F4C-313F385E6EB2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75FF3DF2-4890-466B-9DD6-76700AEF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4D18-BA0A-470F-961B-CCF3CD79B636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5B15521-A035-4D47-A8B1-5469A640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36EBA828-DD1D-4383-9EAA-D8F0C1CF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F25950-8946-4F0E-A109-F162247725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334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2F112A-E92B-46C6-979A-344686469EA1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86EC4A-F06F-462E-A874-F8A3FC9D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6D0E-8F4F-4E2C-9851-1815EAA517C1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3ACE29-702F-441F-961D-06DCFBB7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EA04E5-71E1-4526-B358-43802C6B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1A30A7-7CD8-4ABC-B1FC-B03D3D0CF6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735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91CFBC-F3DB-46E6-BF2D-29CAD4A29D28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A4DBCB-AB36-4925-816E-B450F64A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3CB6-2A80-43A9-BAE9-7C4B193B97BF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AAE834-926A-40E2-9EBC-0BEA96DA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AEC339-433B-4B64-8376-6BBC82F5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6989C-00CB-44B1-A936-20A07B34B7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103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1022AC-C789-4A97-8C76-8C00BBE4B116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A74A22-3A03-41C0-BA53-28B390A7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47BC-40E4-4A10-8767-C95909DE5C35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570C1E-D7D3-4DBD-AB13-B8A21F05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2D76C-E248-4107-A8C6-D0A3A37C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FD5F82-E82F-4049-B880-E9EB4066B4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19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26D4BE-10E7-47F5-AC2C-487C9D4959EB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/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8B81B7-BB1C-48D3-91FA-B06EE98F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BD00-6CD9-4E9D-9C04-4815883ACADF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DAF86-B8BA-4D75-83E2-771665C5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E8B5C0-E18E-4D92-AE75-D25620E6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D8EB6F-00BF-4DA4-8B86-ACF8ABA8F1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145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14D98F-E3D8-4C1B-90FD-21460B6E2CAB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39906C9-71ED-42F6-AA55-189AC43E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6C47-5302-422C-8730-E7FE1DA01F86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1AD0889-A021-466D-BE0A-DE7C555E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879BF8E-B26D-4B8A-ABC6-65CC37C0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068C68-3675-4C6B-9303-51342176DB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793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CDF6E4-C229-4250-A1EE-8ABBA9FAAF30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C68F473-57B6-47B0-BEAD-B8C76F61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216F-4E8A-4AAB-AF36-10746FF9F385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9B0D4EC-1ADF-4A06-B831-6904D24A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7EF14A9-DF7A-46F9-BC43-F538B8B2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BB44F0-452E-4591-AB9E-9C91505A4B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499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6B1FF9-C9D5-4A31-AC6C-42DA6B46E7C0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86E512C-051B-4606-871F-1F6B0029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A7D3-C611-4F1E-9395-4112B15C78B0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AA34BE5-9217-460A-8A43-E61C3253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AC80FE0-C130-4771-9CDA-588F45FF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9C5435-4D87-454E-BECA-0C358DA3F2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101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2ABA57-C3F1-425B-AC1B-2D300D2CA680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1320610-54BF-4EA0-9E1B-1C7F7486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AF6B-68CA-41E2-AF98-4F7D28DF2147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1EB82C8-2927-407D-9702-C111A6BD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6DC032D-BB8C-46BB-AE8E-1500A980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A5B98-DBDF-4863-8923-E75CD093EE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020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/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D8A3D3-C1A9-4DE4-BE9F-66D4A688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8B48-DF6B-421B-94D8-84461F53A42E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F60663-CAFA-4639-B945-57F0035D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0A9837-9945-4983-9DC9-EE708244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0F41-F48B-4893-B441-8BF8F9A56D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75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70165D-CD57-4B94-B432-5D08555F3243}"/>
              </a:ext>
            </a:extLst>
          </p:cNvPr>
          <p:cNvSpPr/>
          <p:nvPr/>
        </p:nvSpPr>
        <p:spPr>
          <a:xfrm>
            <a:off x="0" y="5105400"/>
            <a:ext cx="11293475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2F1541C-93FC-494F-9425-A2449A75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F634-57BB-475E-BD97-925530295105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9C9B468-AD34-4F51-AE1B-C680A041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C2B49B1-BB31-4793-BF3D-83A4E093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268B16-E7D0-4366-B46F-5F1CE30F88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232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9D23DF-6BE9-44D3-93EE-EE3B08C6367E}"/>
              </a:ext>
            </a:extLst>
          </p:cNvPr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D451B-B26E-4A53-90C7-DF72F56E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293688"/>
            <a:ext cx="9691687" cy="139700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CF09C-3F26-4F7A-8367-804E7B7D2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F001A-7E8C-4577-ADD8-B5CB1D197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798176" y="998537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9FA3D-46A5-47AB-A34F-DB02F5CB6D57}" type="datetimeFigureOut">
              <a:rPr lang="en-GB"/>
              <a:pPr>
                <a:defRPr/>
              </a:pPr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0466E-2AA5-4C1E-9697-B69C0F84F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959976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F0A3-D401-4EB4-983A-E3F82506C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3600" smtClean="0">
                <a:solidFill>
                  <a:srgbClr val="EF8C6A"/>
                </a:solidFill>
              </a:defRPr>
            </a:lvl1pPr>
          </a:lstStyle>
          <a:p>
            <a:pPr>
              <a:defRPr/>
            </a:pPr>
            <a:fld id="{9D32FC10-70EB-4405-BE50-25DD85FD0D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096" r:id="rId8"/>
    <p:sldLayoutId id="2147484104" r:id="rId9"/>
    <p:sldLayoutId id="2147484105" r:id="rId10"/>
    <p:sldLayoutId id="21474841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-5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Schoolbook" panose="020406040505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Schoolbook" panose="020406040505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Schoolbook" panose="020406040505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Schoolbook" panose="020406040505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Schoolbook" panose="020406040505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Schoolbook" panose="020406040505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Schoolbook" panose="020406040505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Schoolbook" panose="02040604050505020304" pitchFamily="18" charset="0"/>
        </a:defRPr>
      </a:lvl9pPr>
    </p:titleStyle>
    <p:bodyStyle>
      <a:lvl1pPr marL="182563" indent="-182563" algn="l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000" kern="1200" spc="10">
          <a:solidFill>
            <a:srgbClr val="595959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9BE3-6C09-46EF-B21A-03FAFB5FE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1871663"/>
            <a:ext cx="10390188" cy="18113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002060"/>
                </a:solidFill>
              </a:rPr>
              <a:t>PHYLUM CHORDATA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797F2-E012-4D40-B036-101A2D78B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400" y="3965575"/>
            <a:ext cx="6815138" cy="101282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Chordates</a:t>
            </a:r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DCA9-DFB9-43E6-8F75-032DC6EF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173038"/>
            <a:ext cx="10288587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Characteristics of Reptiles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E7AD3-1B23-453A-91ED-A792BDF1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63" y="925513"/>
            <a:ext cx="10352087" cy="57721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Characteristics that have made them truly successful on land.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Reptiles developed a true neck. 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Endoskeleton more completely bony than in amphibians.</a:t>
            </a:r>
            <a:endParaRPr lang="en-GB" sz="32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The vertebral column is differentiated into regions</a:t>
            </a:r>
            <a:endParaRPr lang="en-GB" sz="32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 Limbs are </a:t>
            </a:r>
            <a:r>
              <a:rPr lang="en-US" sz="3200" dirty="0" err="1">
                <a:solidFill>
                  <a:schemeClr val="tx1"/>
                </a:solidFill>
              </a:rPr>
              <a:t>pentadactyl</a:t>
            </a:r>
            <a:r>
              <a:rPr lang="en-US" sz="3200" dirty="0">
                <a:solidFill>
                  <a:schemeClr val="tx1"/>
                </a:solidFill>
              </a:rPr>
              <a:t> ending in claws</a:t>
            </a:r>
            <a:endParaRPr lang="en-GB" sz="32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 Skull has one single median occipital condyle.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Lung is better developed than in amphibians, since it is the only respiratory surface.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EABE-2CE8-42AF-8A7E-129A7051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133350"/>
            <a:ext cx="9693275" cy="742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/>
            </a:br>
            <a:br>
              <a:rPr lang="en-GB" dirty="0"/>
            </a:br>
            <a:br>
              <a:rPr lang="en-GB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Classification of </a:t>
            </a:r>
            <a:r>
              <a:rPr lang="en-US" dirty="0" err="1"/>
              <a:t>Reptilia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D35FB-A051-4A83-901C-EF406BB7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996950"/>
            <a:ext cx="10293350" cy="5553075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They have been divided into 4 subclasses: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ANAPSIDA</a:t>
            </a:r>
            <a:r>
              <a:rPr lang="en-GB" sz="2400" dirty="0">
                <a:solidFill>
                  <a:schemeClr val="tx1"/>
                </a:solidFill>
              </a:rPr>
              <a:t> - </a:t>
            </a:r>
            <a:r>
              <a:rPr lang="en-US" sz="2400" dirty="0">
                <a:solidFill>
                  <a:schemeClr val="tx1"/>
                </a:solidFill>
              </a:rPr>
              <a:t>Extinct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Example: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Seymouria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Chelone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Chrysimis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Trionyx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PARAPSIDA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Example : </a:t>
            </a:r>
            <a:r>
              <a:rPr lang="en-US" sz="2400" i="1" dirty="0" err="1">
                <a:solidFill>
                  <a:schemeClr val="tx1"/>
                </a:solidFill>
              </a:rPr>
              <a:t>Icthyosaurus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Protosaurus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DIAPSIDA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Example: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Sphenodon</a:t>
            </a:r>
            <a:r>
              <a:rPr lang="en-US" sz="2400" dirty="0">
                <a:solidFill>
                  <a:schemeClr val="tx1"/>
                </a:solidFill>
              </a:rPr>
              <a:t>, Gecko, </a:t>
            </a:r>
            <a:r>
              <a:rPr lang="en-US" sz="2400" dirty="0" err="1">
                <a:solidFill>
                  <a:schemeClr val="tx1"/>
                </a:solidFill>
              </a:rPr>
              <a:t>Chamelion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Iguana, </a:t>
            </a:r>
            <a:r>
              <a:rPr lang="en-US" sz="2400" dirty="0" err="1">
                <a:solidFill>
                  <a:schemeClr val="tx1"/>
                </a:solidFill>
              </a:rPr>
              <a:t>Varanus</a:t>
            </a:r>
            <a:r>
              <a:rPr lang="en-US" sz="2400" dirty="0">
                <a:solidFill>
                  <a:schemeClr val="tx1"/>
                </a:solidFill>
              </a:rPr>
              <a:t>, Crocodile, Alligator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SYNAPSIDA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Example: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Dimetrodon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Cynognathus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6/62/Seymouria2.jpg">
            <a:extLst>
              <a:ext uri="{FF2B5EF4-FFF2-40B4-BE49-F238E27FC236}">
                <a16:creationId xmlns:a16="http://schemas.microsoft.com/office/drawing/2014/main" id="{B251C703-F69D-4C3B-AA95-BE9A45EB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63500"/>
            <a:ext cx="56435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>
            <a:extLst>
              <a:ext uri="{FF2B5EF4-FFF2-40B4-BE49-F238E27FC236}">
                <a16:creationId xmlns:a16="http://schemas.microsoft.com/office/drawing/2014/main" id="{981BDB01-2385-46A9-9564-EB0D9F0F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322513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Seymouria</a:t>
            </a:r>
          </a:p>
        </p:txBody>
      </p:sp>
      <p:pic>
        <p:nvPicPr>
          <p:cNvPr id="23556" name="Picture 4" descr="https://www.adventureaquarium.com/~/media/ParkContent/AAQ_COM/Gallery/Dinosaurs-of-the-Deep/Dinosaur-Species/Ichthyosaurus_942X380.ashx">
            <a:extLst>
              <a:ext uri="{FF2B5EF4-FFF2-40B4-BE49-F238E27FC236}">
                <a16:creationId xmlns:a16="http://schemas.microsoft.com/office/drawing/2014/main" id="{5A438430-4CC5-4165-BDD2-581955AB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255963"/>
            <a:ext cx="58435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2">
            <a:extLst>
              <a:ext uri="{FF2B5EF4-FFF2-40B4-BE49-F238E27FC236}">
                <a16:creationId xmlns:a16="http://schemas.microsoft.com/office/drawing/2014/main" id="{917AEDC2-3475-4AC2-B3E6-018C7B384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5999163"/>
            <a:ext cx="155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Icthyosaurus</a:t>
            </a:r>
          </a:p>
        </p:txBody>
      </p:sp>
      <p:pic>
        <p:nvPicPr>
          <p:cNvPr id="23558" name="Picture 12" descr="http://jcarag.weebly.com/uploads/1/8/0/1/18018189/8969555_orig.jpg">
            <a:extLst>
              <a:ext uri="{FF2B5EF4-FFF2-40B4-BE49-F238E27FC236}">
                <a16:creationId xmlns:a16="http://schemas.microsoft.com/office/drawing/2014/main" id="{322340FE-A44C-41B0-AB5F-A7C5080B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82563"/>
            <a:ext cx="5541963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>
            <a:extLst>
              <a:ext uri="{FF2B5EF4-FFF2-40B4-BE49-F238E27FC236}">
                <a16:creationId xmlns:a16="http://schemas.microsoft.com/office/drawing/2014/main" id="{8A061915-8140-4A31-BDBE-DDDCEA492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213" y="3165475"/>
            <a:ext cx="1343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Chamelion</a:t>
            </a:r>
          </a:p>
        </p:txBody>
      </p:sp>
      <p:pic>
        <p:nvPicPr>
          <p:cNvPr id="23560" name="Picture 16" descr="http://www.joetucciarone.com/dimetrodon.jpg">
            <a:extLst>
              <a:ext uri="{FF2B5EF4-FFF2-40B4-BE49-F238E27FC236}">
                <a16:creationId xmlns:a16="http://schemas.microsoft.com/office/drawing/2014/main" id="{F8282AC6-B2AA-453A-B789-F1584114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846513"/>
            <a:ext cx="4762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8">
            <a:extLst>
              <a:ext uri="{FF2B5EF4-FFF2-40B4-BE49-F238E27FC236}">
                <a16:creationId xmlns:a16="http://schemas.microsoft.com/office/drawing/2014/main" id="{AD2CB4F1-D653-4AA9-B031-C8C3676FB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0" y="5999163"/>
            <a:ext cx="145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Dimetrodon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98AC-519E-48C2-800D-E04D1A08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133350"/>
            <a:ext cx="9693275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br>
              <a:rPr lang="en-GB" dirty="0"/>
            </a:br>
            <a:br>
              <a:rPr lang="en-GB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Class Aves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D1377-E810-4CB1-AAA6-CDB6D136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996950"/>
            <a:ext cx="10293350" cy="55530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Number 8950 species.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They are aerial, terrestrial and aquatic.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They have many characters resembling those of reptiles.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Reptilia</a:t>
            </a:r>
            <a:r>
              <a:rPr lang="en-US" sz="2400" dirty="0">
                <a:solidFill>
                  <a:schemeClr val="tx1"/>
                </a:solidFill>
              </a:rPr>
              <a:t> and Aves are placed together as SAUROPSIDA because of similarities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i="1" dirty="0" err="1">
                <a:solidFill>
                  <a:schemeClr val="tx1"/>
                </a:solidFill>
              </a:rPr>
              <a:t>Achaeopteryx</a:t>
            </a:r>
            <a:r>
              <a:rPr lang="en-US" sz="2400" dirty="0">
                <a:solidFill>
                  <a:schemeClr val="tx1"/>
                </a:solidFill>
              </a:rPr>
              <a:t> shows characteristics of both reptiles &amp; birds.</a:t>
            </a:r>
            <a:endParaRPr lang="en-GB" sz="2400" dirty="0">
              <a:solidFill>
                <a:schemeClr val="tx1"/>
              </a:solidFill>
            </a:endParaRPr>
          </a:p>
          <a:p>
            <a:pPr marL="182880" indent="-182880" eaLnBrk="1" fontAlgn="auto" hangingPunct="1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AF82-B7A6-458E-A855-C2A5C97F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88" y="125413"/>
            <a:ext cx="8780462" cy="814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Modifications for flight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F4DC-7934-40AC-B33E-54A8A4CEB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966788"/>
            <a:ext cx="10407650" cy="5370512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Birds have become highly modified due to aerial life.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Morphological adaptations: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Body form fusiform or spindle shaped.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Body covered with feathers.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Contour feathers make body streamlined and reduce friction to the minimum.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Feathers make body light.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Feathers hold considerable blanket of enveloping air around the body and add much to its buoyancy.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3E8E-F27E-4AF2-A64E-EDA4A840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44463"/>
            <a:ext cx="9990137" cy="596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Characters of Aves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AA1D2-03E4-4671-9512-1E055A33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741363"/>
            <a:ext cx="10483850" cy="6005512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Warm blooded vertebrates.	</a:t>
            </a:r>
            <a:endParaRPr lang="en-GB" sz="23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300" dirty="0" err="1">
                <a:solidFill>
                  <a:schemeClr val="tx1"/>
                </a:solidFill>
              </a:rPr>
              <a:t>Endothermal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craniates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  <a:endParaRPr lang="en-GB" sz="23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Body temperature, high &amp; constant in correlation with their energy.</a:t>
            </a:r>
            <a:endParaRPr lang="en-GB" sz="23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Possess exoskeleton of epidermal feathers on the greater parts of the body. </a:t>
            </a:r>
            <a:endParaRPr lang="en-GB" sz="23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Skin devoid of glands except an oil gland on the tail and the tail is much reduced. </a:t>
            </a:r>
            <a:endParaRPr lang="en-GB" sz="23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Fore limbs are modified to form wings each bearing 3 clawless digits &amp; provided with feathers               </a:t>
            </a:r>
            <a:endParaRPr lang="en-GB" sz="23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Hind limbs articulate far forward to support the body weight in standing (bipedal).</a:t>
            </a:r>
            <a:endParaRPr lang="en-GB" sz="23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Hind limbs are adapted for walking, perching swimming and bear 4 toes,</a:t>
            </a:r>
            <a:endParaRPr lang="en-GB" sz="23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Never more than four digits and they are clawed.</a:t>
            </a:r>
            <a:endParaRPr lang="en-GB"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C5E2-3AE7-45A8-98DB-E6325661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144463"/>
            <a:ext cx="9990137" cy="596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/>
              <a:t>Characters of Aves</a:t>
            </a:r>
            <a:endParaRPr lang="en-GB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D7B7-86FE-4166-9BF6-615BA3F40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3" y="741363"/>
            <a:ext cx="10340975" cy="5864225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9600" b="1" dirty="0">
                <a:solidFill>
                  <a:schemeClr val="tx1"/>
                </a:solidFill>
              </a:rPr>
              <a:t>Alimentary canal:</a:t>
            </a:r>
            <a:endParaRPr lang="en-GB" sz="9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9600" dirty="0">
                <a:solidFill>
                  <a:schemeClr val="tx1"/>
                </a:solidFill>
              </a:rPr>
              <a:t>Modern birds have no teeth, a horny beak is present.</a:t>
            </a:r>
            <a:endParaRPr lang="en-GB" sz="9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9600" dirty="0">
                <a:solidFill>
                  <a:schemeClr val="tx1"/>
                </a:solidFill>
              </a:rPr>
              <a:t>Beak &amp; claws have horny sheath and feet are covered with scale.</a:t>
            </a:r>
            <a:endParaRPr lang="en-GB" sz="9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9600" dirty="0">
                <a:solidFill>
                  <a:schemeClr val="tx1"/>
                </a:solidFill>
              </a:rPr>
              <a:t>Stomach divided into a glandular </a:t>
            </a:r>
            <a:r>
              <a:rPr lang="en-US" sz="9600" dirty="0" err="1">
                <a:solidFill>
                  <a:schemeClr val="tx1"/>
                </a:solidFill>
              </a:rPr>
              <a:t>proventriculus</a:t>
            </a:r>
            <a:r>
              <a:rPr lang="en-US" sz="9600" dirty="0">
                <a:solidFill>
                  <a:schemeClr val="tx1"/>
                </a:solidFill>
              </a:rPr>
              <a:t> and a muscular gizzard.</a:t>
            </a:r>
            <a:endParaRPr lang="en-GB" sz="96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9600" b="1" dirty="0">
                <a:solidFill>
                  <a:schemeClr val="tx1"/>
                </a:solidFill>
              </a:rPr>
              <a:t>Excretory system:</a:t>
            </a:r>
            <a:endParaRPr lang="en-GB" sz="9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9600" dirty="0">
                <a:solidFill>
                  <a:schemeClr val="tx1"/>
                </a:solidFill>
              </a:rPr>
              <a:t>They have 3 lobed Meta nephric kidneys; however a urinary bladder is absent. 	</a:t>
            </a:r>
            <a:endParaRPr lang="en-GB" sz="96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9600" b="1" dirty="0">
                <a:solidFill>
                  <a:schemeClr val="tx1"/>
                </a:solidFill>
              </a:rPr>
              <a:t>Blood system: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endParaRPr lang="en-GB" sz="9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9600" dirty="0">
                <a:solidFill>
                  <a:schemeClr val="tx1"/>
                </a:solidFill>
              </a:rPr>
              <a:t>Heart is   4 chambered and only the right aortic arch is present.</a:t>
            </a:r>
            <a:endParaRPr lang="en-GB" sz="9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9600" dirty="0">
                <a:solidFill>
                  <a:schemeClr val="tx1"/>
                </a:solidFill>
              </a:rPr>
              <a:t>Red blood cells are oval, nucleated &amp; biconvex.</a:t>
            </a:r>
            <a:endParaRPr lang="en-GB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C145-DEA7-480A-B67C-C6B0F810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144463"/>
            <a:ext cx="9990137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Characters of Aves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D67B-B9C9-4E88-BB94-C5441A6A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3" y="850900"/>
            <a:ext cx="10340975" cy="5849938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9600" b="1" dirty="0">
                <a:solidFill>
                  <a:schemeClr val="tx1"/>
                </a:solidFill>
              </a:rPr>
              <a:t>Reproductive system:</a:t>
            </a:r>
            <a:endParaRPr lang="en-GB" sz="9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sz="9600" dirty="0">
                <a:solidFill>
                  <a:schemeClr val="tx1"/>
                </a:solidFill>
              </a:rPr>
              <a:t>Sexes separate &amp; sexual dimorphism is well marked.</a:t>
            </a:r>
            <a:endParaRPr lang="en-GB" sz="9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sz="9600" dirty="0">
                <a:solidFill>
                  <a:schemeClr val="tx1"/>
                </a:solidFill>
              </a:rPr>
              <a:t>Left ovary alone is present</a:t>
            </a:r>
            <a:endParaRPr lang="en-GB" sz="9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sz="9600" dirty="0">
                <a:solidFill>
                  <a:schemeClr val="tx1"/>
                </a:solidFill>
              </a:rPr>
              <a:t>Oviparous with large yolky eggs enclosed in shell membrane and a hard shell (The embryo has amnion, allantois &amp; yolk sac).</a:t>
            </a:r>
            <a:endParaRPr lang="en-GB" sz="9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sz="9600" dirty="0">
                <a:solidFill>
                  <a:schemeClr val="tx1"/>
                </a:solidFill>
              </a:rPr>
              <a:t>The young may be </a:t>
            </a:r>
            <a:r>
              <a:rPr lang="en-US" sz="9600" dirty="0" err="1">
                <a:solidFill>
                  <a:schemeClr val="tx1"/>
                </a:solidFill>
              </a:rPr>
              <a:t>precocial</a:t>
            </a:r>
            <a:r>
              <a:rPr lang="en-US" sz="9600" dirty="0">
                <a:solidFill>
                  <a:schemeClr val="tx1"/>
                </a:solidFill>
              </a:rPr>
              <a:t> or </a:t>
            </a:r>
            <a:r>
              <a:rPr lang="en-US" sz="9600" dirty="0" err="1">
                <a:solidFill>
                  <a:schemeClr val="tx1"/>
                </a:solidFill>
              </a:rPr>
              <a:t>altricial</a:t>
            </a:r>
            <a:r>
              <a:rPr lang="en-US" sz="9600" dirty="0">
                <a:solidFill>
                  <a:schemeClr val="tx1"/>
                </a:solidFill>
              </a:rPr>
              <a:t> when hatched.</a:t>
            </a:r>
            <a:endParaRPr lang="en-GB" sz="9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9400" dirty="0" err="1">
                <a:solidFill>
                  <a:schemeClr val="tx1"/>
                </a:solidFill>
              </a:rPr>
              <a:t>Precocial</a:t>
            </a:r>
            <a:r>
              <a:rPr lang="en-US" sz="9400" dirty="0">
                <a:solidFill>
                  <a:schemeClr val="tx1"/>
                </a:solidFill>
              </a:rPr>
              <a:t> – able to fend for themselves.</a:t>
            </a:r>
            <a:endParaRPr lang="en-GB" sz="9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9400" dirty="0" err="1">
                <a:solidFill>
                  <a:schemeClr val="tx1"/>
                </a:solidFill>
              </a:rPr>
              <a:t>Altricial</a:t>
            </a:r>
            <a:r>
              <a:rPr lang="en-US" sz="9400" dirty="0">
                <a:solidFill>
                  <a:schemeClr val="tx1"/>
                </a:solidFill>
              </a:rPr>
              <a:t> - naked and dependent on parents for food for some time, in which case,</a:t>
            </a:r>
            <a:r>
              <a:rPr lang="en-GB" sz="9400" dirty="0">
                <a:solidFill>
                  <a:schemeClr val="tx1"/>
                </a:solidFill>
              </a:rPr>
              <a:t> </a:t>
            </a:r>
            <a:r>
              <a:rPr lang="en-US" sz="9400" dirty="0">
                <a:solidFill>
                  <a:schemeClr val="tx1"/>
                </a:solidFill>
              </a:rPr>
              <a:t>they receive much parental care.   </a:t>
            </a:r>
            <a:endParaRPr lang="en-GB" sz="9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sz="9600" dirty="0">
                <a:solidFill>
                  <a:schemeClr val="tx1"/>
                </a:solidFill>
              </a:rPr>
              <a:t>Fertilization is internal.</a:t>
            </a:r>
            <a:endParaRPr lang="en-GB" sz="9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sz="3200" b="1" dirty="0"/>
              <a:t> </a:t>
            </a:r>
            <a:endParaRPr lang="en-GB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456B-870D-420E-BF17-AD0AFC1B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144463"/>
            <a:ext cx="9990137" cy="7223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Classification of Aves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8BB28-BF6F-43EC-807E-5AE94A460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3" y="1214438"/>
            <a:ext cx="10340975" cy="49657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Subclass </a:t>
            </a:r>
            <a:r>
              <a:rPr lang="en-US" sz="2400" b="1" dirty="0" err="1">
                <a:solidFill>
                  <a:schemeClr val="tx1"/>
                </a:solidFill>
              </a:rPr>
              <a:t>Archaeornithes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Extinct birds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>
                <a:solidFill>
                  <a:schemeClr val="tx1"/>
                </a:solidFill>
              </a:rPr>
              <a:t>Example: </a:t>
            </a:r>
            <a:r>
              <a:rPr lang="en-US" sz="2200" i="1" dirty="0">
                <a:solidFill>
                  <a:schemeClr val="tx1"/>
                </a:solidFill>
              </a:rPr>
              <a:t>Archaeopteryx </a:t>
            </a:r>
            <a:r>
              <a:rPr lang="en-US" sz="2200" i="1" dirty="0" err="1">
                <a:solidFill>
                  <a:schemeClr val="tx1"/>
                </a:solidFill>
              </a:rPr>
              <a:t>archaeonis</a:t>
            </a:r>
            <a:endParaRPr lang="en-GB" sz="2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b="1" dirty="0">
                <a:solidFill>
                  <a:schemeClr val="tx1"/>
                </a:solidFill>
              </a:rPr>
              <a:t>Subclass NEORNITHES </a:t>
            </a:r>
            <a:r>
              <a:rPr lang="en-US" sz="2400" dirty="0">
                <a:solidFill>
                  <a:schemeClr val="tx1"/>
                </a:solidFill>
              </a:rPr>
              <a:t>(22 orders)</a:t>
            </a:r>
            <a:r>
              <a:rPr lang="en-GB" sz="2400" dirty="0">
                <a:solidFill>
                  <a:schemeClr val="tx1"/>
                </a:solidFill>
              </a:rPr>
              <a:t> - </a:t>
            </a:r>
            <a:r>
              <a:rPr lang="en-US" sz="2400" dirty="0">
                <a:solidFill>
                  <a:schemeClr val="tx1"/>
                </a:solidFill>
              </a:rPr>
              <a:t>Living as well as extinct birds.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>
                <a:solidFill>
                  <a:schemeClr val="tx1"/>
                </a:solidFill>
              </a:rPr>
              <a:t>Extinct</a:t>
            </a:r>
            <a:r>
              <a:rPr lang="en-US" sz="2200" i="1" dirty="0">
                <a:solidFill>
                  <a:schemeClr val="tx1"/>
                </a:solidFill>
              </a:rPr>
              <a:t>– </a:t>
            </a:r>
            <a:r>
              <a:rPr lang="en-US" sz="2200" i="1" dirty="0" err="1">
                <a:solidFill>
                  <a:schemeClr val="tx1"/>
                </a:solidFill>
              </a:rPr>
              <a:t>Hesperornis</a:t>
            </a:r>
            <a:r>
              <a:rPr lang="en-GB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Ichthyornis</a:t>
            </a:r>
            <a:endParaRPr lang="en-GB" sz="22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>
                <a:solidFill>
                  <a:schemeClr val="tx1"/>
                </a:solidFill>
              </a:rPr>
              <a:t>Living – Ostrich – </a:t>
            </a:r>
            <a:r>
              <a:rPr lang="en-US" sz="2200" i="1" dirty="0" err="1">
                <a:solidFill>
                  <a:schemeClr val="tx1"/>
                </a:solidFill>
              </a:rPr>
              <a:t>Struthio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camelus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         Kiwi - </a:t>
            </a:r>
            <a:r>
              <a:rPr lang="en-US" sz="2200" i="1" dirty="0">
                <a:solidFill>
                  <a:schemeClr val="tx1"/>
                </a:solidFill>
              </a:rPr>
              <a:t>Apteryx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sz="2200" i="1" dirty="0">
                <a:solidFill>
                  <a:schemeClr val="tx1"/>
                </a:solidFill>
              </a:rPr>
              <a:t>                 </a:t>
            </a:r>
            <a:r>
              <a:rPr lang="en-US" sz="2200" dirty="0">
                <a:solidFill>
                  <a:schemeClr val="tx1"/>
                </a:solidFill>
              </a:rPr>
              <a:t>Penguin </a:t>
            </a:r>
            <a:r>
              <a:rPr lang="en-US" sz="2200" i="1" dirty="0">
                <a:solidFill>
                  <a:schemeClr val="tx1"/>
                </a:solidFill>
              </a:rPr>
              <a:t>- </a:t>
            </a:r>
            <a:r>
              <a:rPr lang="en-US" sz="2200" i="1" dirty="0" err="1">
                <a:solidFill>
                  <a:schemeClr val="tx1"/>
                </a:solidFill>
              </a:rPr>
              <a:t>Apetnodytes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53.photobucket.com/albums/g62/TigerQuoll/Extinct/_75003400_e4450111-artwork_of_an_archaeopteryx_the_first_bird-spl_zps66a1d802.jpg">
            <a:extLst>
              <a:ext uri="{FF2B5EF4-FFF2-40B4-BE49-F238E27FC236}">
                <a16:creationId xmlns:a16="http://schemas.microsoft.com/office/drawing/2014/main" id="{1420697B-1106-49A1-B00B-2D0A9D3B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28588"/>
            <a:ext cx="395922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>
            <a:extLst>
              <a:ext uri="{FF2B5EF4-FFF2-40B4-BE49-F238E27FC236}">
                <a16:creationId xmlns:a16="http://schemas.microsoft.com/office/drawing/2014/main" id="{FBEE5D79-0665-44AB-B7E1-E9DB1606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3448050"/>
            <a:ext cx="1695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Archaeopteryx</a:t>
            </a:r>
          </a:p>
        </p:txBody>
      </p:sp>
      <p:pic>
        <p:nvPicPr>
          <p:cNvPr id="30724" name="Picture 6" descr="http://contentparadise.com/sellers/dinoraul/images/lrg/resize(400,400)/Hesperornis_1.jpg">
            <a:extLst>
              <a:ext uri="{FF2B5EF4-FFF2-40B4-BE49-F238E27FC236}">
                <a16:creationId xmlns:a16="http://schemas.microsoft.com/office/drawing/2014/main" id="{CD6D9550-AD33-4D3F-92C3-CA7BB6DF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28588"/>
            <a:ext cx="327025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2">
            <a:extLst>
              <a:ext uri="{FF2B5EF4-FFF2-40B4-BE49-F238E27FC236}">
                <a16:creationId xmlns:a16="http://schemas.microsoft.com/office/drawing/2014/main" id="{523F60D7-6A4E-43C0-8729-727F9972D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4425950"/>
            <a:ext cx="1458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Hesperornis</a:t>
            </a:r>
          </a:p>
        </p:txBody>
      </p:sp>
      <p:pic>
        <p:nvPicPr>
          <p:cNvPr id="30726" name="Picture 8" descr="http://res.cloudinary.com/dk-find-out/image/upload/q_80,w_1440/DCTM_Penguin_UK_DK_AL520967_o5r5lz.jpg">
            <a:extLst>
              <a:ext uri="{FF2B5EF4-FFF2-40B4-BE49-F238E27FC236}">
                <a16:creationId xmlns:a16="http://schemas.microsoft.com/office/drawing/2014/main" id="{92414691-5EC5-49E9-8466-3CADFD08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6375"/>
            <a:ext cx="31432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8E0A6E45-C993-466F-B113-7326F932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238" y="4759325"/>
            <a:ext cx="97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Ostrich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68F5-B68E-475C-A83F-A4B39A6D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293688"/>
            <a:ext cx="9691687" cy="1036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Class </a:t>
            </a:r>
            <a:r>
              <a:rPr lang="en-US" dirty="0" err="1"/>
              <a:t>Amphibia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DDB0F-5C3E-475F-9A90-76EEAFEF8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950" y="1562100"/>
            <a:ext cx="9775825" cy="46180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The word Amphibian means vertebrates that live two lives, leaving partly on land and partly on fresh water.</a:t>
            </a: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</a:rPr>
              <a:t>Amphi</a:t>
            </a:r>
            <a:r>
              <a:rPr lang="en-US" sz="2800" dirty="0">
                <a:solidFill>
                  <a:schemeClr val="tx1"/>
                </a:solidFill>
              </a:rPr>
              <a:t> – dual;</a:t>
            </a: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Bio – life</a:t>
            </a: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The present day representatives of the class are: Toads, Frogs, Salamanders and limbless tropical caecilians</a:t>
            </a: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They consist of 2000 species comprising of 250 genera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C95F-DA60-4AD7-94F7-4700B2B4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41288"/>
            <a:ext cx="10055225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Class Mammalia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DAA7-5049-448C-86D6-309C9FFC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788988"/>
            <a:ext cx="10433050" cy="5895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Greek word- </a:t>
            </a:r>
            <a:r>
              <a:rPr lang="en-US" sz="3200" dirty="0" err="1">
                <a:solidFill>
                  <a:schemeClr val="tx1"/>
                </a:solidFill>
              </a:rPr>
              <a:t>Mammae</a:t>
            </a:r>
            <a:r>
              <a:rPr lang="en-US" sz="3200" dirty="0">
                <a:solidFill>
                  <a:schemeClr val="tx1"/>
                </a:solidFill>
              </a:rPr>
              <a:t> –meaning mammary glands.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Top of the animal kingdom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Believed (undoubtedly) to have been derived from the reptilian subclass </a:t>
            </a:r>
            <a:r>
              <a:rPr lang="en-US" sz="3200" dirty="0" err="1">
                <a:solidFill>
                  <a:schemeClr val="tx1"/>
                </a:solidFill>
              </a:rPr>
              <a:t>Synapsida</a:t>
            </a:r>
            <a:r>
              <a:rPr lang="en-GB" sz="3200" dirty="0">
                <a:solidFill>
                  <a:schemeClr val="tx1"/>
                </a:solidFill>
              </a:rPr>
              <a:t>. </a:t>
            </a:r>
            <a:r>
              <a:rPr lang="en-US" sz="3200" dirty="0">
                <a:solidFill>
                  <a:schemeClr val="tx1"/>
                </a:solidFill>
              </a:rPr>
              <a:t>Most probably from a mammal like reptile the THERAPSIDS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Tertiary period is known as the age of mammals.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Since this period, mammals have radiated, adapted, and colonized almost all parts of the globe in different ecological conditions.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DCF9-7C0C-4463-BB70-9FD95457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1014413"/>
            <a:ext cx="9491662" cy="777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Class Mammalia</a:t>
            </a:r>
            <a:br>
              <a:rPr lang="en-US" sz="4000" dirty="0"/>
            </a:br>
            <a:r>
              <a:rPr lang="en-US" sz="4000" dirty="0"/>
              <a:t>Characteristics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31DD-BC75-4E0B-8439-AD7B44852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1014413"/>
            <a:ext cx="10323512" cy="54530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500" dirty="0">
                <a:solidFill>
                  <a:schemeClr val="tx1"/>
                </a:solidFill>
              </a:rPr>
              <a:t>The body is usually covered with hairs which are epidermal in origin (hairs are not found in the </a:t>
            </a:r>
            <a:r>
              <a:rPr lang="en-US" sz="2500" dirty="0" err="1">
                <a:solidFill>
                  <a:schemeClr val="tx1"/>
                </a:solidFill>
              </a:rPr>
              <a:t>cetacae</a:t>
            </a:r>
            <a:r>
              <a:rPr lang="en-US" sz="2500" dirty="0">
                <a:solidFill>
                  <a:schemeClr val="tx1"/>
                </a:solidFill>
              </a:rPr>
              <a:t>).</a:t>
            </a:r>
            <a:endParaRPr lang="en-GB" sz="25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500" dirty="0">
                <a:solidFill>
                  <a:schemeClr val="tx1"/>
                </a:solidFill>
              </a:rPr>
              <a:t>They are warm blooded or </a:t>
            </a:r>
            <a:r>
              <a:rPr lang="en-US" sz="2500" dirty="0" err="1">
                <a:solidFill>
                  <a:schemeClr val="tx1"/>
                </a:solidFill>
              </a:rPr>
              <a:t>ectothermal</a:t>
            </a:r>
            <a:r>
              <a:rPr lang="en-US" sz="2500" dirty="0">
                <a:solidFill>
                  <a:schemeClr val="tx1"/>
                </a:solidFill>
              </a:rPr>
              <a:t> or </a:t>
            </a:r>
            <a:r>
              <a:rPr lang="en-US" sz="2500" dirty="0" err="1">
                <a:solidFill>
                  <a:schemeClr val="tx1"/>
                </a:solidFill>
              </a:rPr>
              <a:t>homiothermal</a:t>
            </a:r>
            <a:r>
              <a:rPr lang="en-US" sz="2500" dirty="0">
                <a:solidFill>
                  <a:schemeClr val="tx1"/>
                </a:solidFill>
              </a:rPr>
              <a:t> animals.</a:t>
            </a:r>
            <a:endParaRPr lang="en-GB" sz="25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500" dirty="0">
                <a:solidFill>
                  <a:schemeClr val="tx1"/>
                </a:solidFill>
              </a:rPr>
              <a:t>The skin is provided with sebaceous, sweat, scent and milk glands.</a:t>
            </a:r>
            <a:endParaRPr lang="en-GB" sz="25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500" dirty="0">
                <a:solidFill>
                  <a:schemeClr val="tx1"/>
                </a:solidFill>
              </a:rPr>
              <a:t>Milk glands produce milk to nourish the young for sometimes after birth. The possession of milk glands (</a:t>
            </a:r>
            <a:r>
              <a:rPr lang="en-US" sz="2500" dirty="0" err="1">
                <a:solidFill>
                  <a:schemeClr val="tx1"/>
                </a:solidFill>
              </a:rPr>
              <a:t>mammae</a:t>
            </a:r>
            <a:r>
              <a:rPr lang="en-US" sz="2500" dirty="0">
                <a:solidFill>
                  <a:schemeClr val="tx1"/>
                </a:solidFill>
              </a:rPr>
              <a:t>) is where the name </a:t>
            </a:r>
            <a:r>
              <a:rPr lang="en-US" sz="2500" dirty="0" err="1">
                <a:solidFill>
                  <a:schemeClr val="tx1"/>
                </a:solidFill>
              </a:rPr>
              <a:t>mammalia</a:t>
            </a:r>
            <a:r>
              <a:rPr lang="en-US" sz="2500" dirty="0">
                <a:solidFill>
                  <a:schemeClr val="tx1"/>
                </a:solidFill>
              </a:rPr>
              <a:t> has been derived.</a:t>
            </a:r>
            <a:endParaRPr lang="en-GB" sz="25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500" dirty="0" err="1">
                <a:solidFill>
                  <a:schemeClr val="tx1"/>
                </a:solidFill>
              </a:rPr>
              <a:t>Sudoriporous</a:t>
            </a:r>
            <a:r>
              <a:rPr lang="en-US" sz="2500" dirty="0">
                <a:solidFill>
                  <a:schemeClr val="tx1"/>
                </a:solidFill>
              </a:rPr>
              <a:t>(Sweats).    </a:t>
            </a:r>
            <a:endParaRPr lang="en-GB" sz="25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500" dirty="0">
                <a:solidFill>
                  <a:schemeClr val="tx1"/>
                </a:solidFill>
              </a:rPr>
              <a:t>Sebaceous (oil glands).</a:t>
            </a:r>
            <a:endParaRPr lang="en-GB" sz="25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500" dirty="0">
                <a:solidFill>
                  <a:schemeClr val="tx1"/>
                </a:solidFill>
              </a:rPr>
              <a:t>Skull is provided with two occipital condyles (That is </a:t>
            </a:r>
            <a:r>
              <a:rPr lang="en-US" sz="2500" dirty="0" err="1">
                <a:solidFill>
                  <a:schemeClr val="tx1"/>
                </a:solidFill>
              </a:rPr>
              <a:t>Dicondylic</a:t>
            </a:r>
            <a:r>
              <a:rPr lang="en-US" sz="2500" dirty="0">
                <a:solidFill>
                  <a:schemeClr val="tx1"/>
                </a:solidFill>
              </a:rPr>
              <a:t> skull). </a:t>
            </a:r>
            <a:endParaRPr lang="en-GB" sz="25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78D9-10AF-4EF8-B8A4-D17CA342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169863"/>
            <a:ext cx="9693275" cy="619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Characteristics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52E9-A8DB-4503-A270-710485239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788988"/>
            <a:ext cx="10275887" cy="5895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Two pairs of </a:t>
            </a:r>
            <a:r>
              <a:rPr lang="en-US" sz="2800" dirty="0" err="1">
                <a:solidFill>
                  <a:schemeClr val="tx1"/>
                </a:solidFill>
              </a:rPr>
              <a:t>pentadactyl</a:t>
            </a:r>
            <a:r>
              <a:rPr lang="en-US" sz="2800" dirty="0">
                <a:solidFill>
                  <a:schemeClr val="tx1"/>
                </a:solidFill>
              </a:rPr>
              <a:t> limbs present (digits in fore &amp; hind limb never more than five) which are adapted variously for walking, running, climbing, burrowing, swimming or flying.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Limbs are </a:t>
            </a:r>
            <a:r>
              <a:rPr lang="en-US" sz="2800" dirty="0" err="1">
                <a:solidFill>
                  <a:schemeClr val="tx1"/>
                </a:solidFill>
              </a:rPr>
              <a:t>plantigrade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digitgrade</a:t>
            </a:r>
            <a:r>
              <a:rPr lang="en-US" sz="2800" dirty="0">
                <a:solidFill>
                  <a:schemeClr val="tx1"/>
                </a:solidFill>
              </a:rPr>
              <a:t> or </a:t>
            </a:r>
            <a:r>
              <a:rPr lang="en-US" sz="2800" dirty="0" err="1">
                <a:solidFill>
                  <a:schemeClr val="tx1"/>
                </a:solidFill>
              </a:rPr>
              <a:t>unguligrade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Toes is usually provided with horny claws, nails, hoofs or fleshy pads in aquatic forms.</a:t>
            </a: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Nasal passage, usually long and mobile</a:t>
            </a: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28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Both jaws are provided with teeth embedded in sockets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34B9-B4D3-43AE-BB09-12CDE930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169863"/>
            <a:ext cx="9693275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Characteristics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230B3-1D52-4AB6-9B4E-B3D4FF61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803275"/>
            <a:ext cx="10355262" cy="5692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600" dirty="0">
                <a:solidFill>
                  <a:schemeClr val="tx1"/>
                </a:solidFill>
              </a:rPr>
              <a:t>External ear or pinna with external auditory meatus present</a:t>
            </a:r>
            <a:endParaRPr lang="en-GB" sz="2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600" dirty="0">
                <a:solidFill>
                  <a:schemeClr val="tx1"/>
                </a:solidFill>
              </a:rPr>
              <a:t>The teeth are thecodont,  diphyodont and heterodont.</a:t>
            </a:r>
            <a:endParaRPr lang="en-GB" sz="2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600" dirty="0" err="1">
                <a:solidFill>
                  <a:schemeClr val="tx1"/>
                </a:solidFill>
              </a:rPr>
              <a:t>Thecodont</a:t>
            </a:r>
            <a:r>
              <a:rPr lang="en-US" sz="2600" dirty="0">
                <a:solidFill>
                  <a:schemeClr val="tx1"/>
                </a:solidFill>
              </a:rPr>
              <a:t> means both jaws are provided with teeth embedded in sockets (Embedded in the alveolar pocket of jaws).</a:t>
            </a:r>
            <a:endParaRPr lang="en-GB" sz="2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600" dirty="0" err="1">
                <a:solidFill>
                  <a:schemeClr val="tx1"/>
                </a:solidFill>
              </a:rPr>
              <a:t>Diphyodont</a:t>
            </a:r>
            <a:r>
              <a:rPr lang="en-US" sz="2600" dirty="0">
                <a:solidFill>
                  <a:schemeClr val="tx1"/>
                </a:solidFill>
              </a:rPr>
              <a:t> means two sets of teeth are recognized during the life time;</a:t>
            </a:r>
            <a:r>
              <a:rPr lang="en-GB" sz="2600" dirty="0">
                <a:solidFill>
                  <a:schemeClr val="tx1"/>
                </a:solidFill>
              </a:rPr>
              <a:t> d</a:t>
            </a:r>
            <a:r>
              <a:rPr lang="en-US" sz="2600" dirty="0" err="1">
                <a:solidFill>
                  <a:schemeClr val="tx1"/>
                </a:solidFill>
              </a:rPr>
              <a:t>ecidous</a:t>
            </a:r>
            <a:r>
              <a:rPr lang="en-US" sz="2600" dirty="0">
                <a:solidFill>
                  <a:schemeClr val="tx1"/>
                </a:solidFill>
              </a:rPr>
              <a:t>  or milk teeth (</a:t>
            </a:r>
            <a:r>
              <a:rPr lang="en-US" sz="2600" dirty="0" err="1">
                <a:solidFill>
                  <a:schemeClr val="tx1"/>
                </a:solidFill>
              </a:rPr>
              <a:t>replacable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  <a:r>
              <a:rPr lang="en-GB" sz="2600" dirty="0">
                <a:solidFill>
                  <a:schemeClr val="tx1"/>
                </a:solidFill>
              </a:rPr>
              <a:t> and </a:t>
            </a:r>
            <a:r>
              <a:rPr lang="en-US" sz="2600" dirty="0">
                <a:solidFill>
                  <a:schemeClr val="tx1"/>
                </a:solidFill>
              </a:rPr>
              <a:t>permanent teeth.</a:t>
            </a:r>
            <a:endParaRPr lang="en-GB" sz="2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Heterodont</a:t>
            </a:r>
            <a:r>
              <a:rPr lang="en-US" sz="2600" dirty="0">
                <a:solidFill>
                  <a:schemeClr val="tx1"/>
                </a:solidFill>
              </a:rPr>
              <a:t>: that is the teeth are differentiated into 4 types, depending on feeding habits: Incisor, canine, molars. Teeth are rarely absent.</a:t>
            </a:r>
            <a:endParaRPr lang="en-GB" sz="26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600" dirty="0">
                <a:solidFill>
                  <a:schemeClr val="tx1"/>
                </a:solidFill>
              </a:rPr>
              <a:t>Tongue usually mobile.</a:t>
            </a:r>
            <a:endParaRPr lang="en-GB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4C44-9533-4A7A-A95D-4F150EC5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169863"/>
            <a:ext cx="9693275" cy="703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Characteristics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6368-A1D9-4B57-AB70-2927ECDF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014413"/>
            <a:ext cx="9842500" cy="54530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Eyes is provided with mobile lids.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Heart 4 chambered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Respiration occurs only by lungs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Erythrocytes is more spherical and non-nucleated (except in camel).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A muscular transverse partition, the diaphragm, separates the body cavity into an anterior thoracic cavity and a posterior abdominal cavity.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2689-ED73-4654-81F6-34158EE9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169863"/>
            <a:ext cx="9693275" cy="703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Characteristics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0CF2-EF23-4A73-843D-45360FB5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014413"/>
            <a:ext cx="9842500" cy="54530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Males are with a </a:t>
            </a:r>
            <a:r>
              <a:rPr lang="en-US" sz="3200" dirty="0" err="1">
                <a:solidFill>
                  <a:schemeClr val="tx1"/>
                </a:solidFill>
              </a:rPr>
              <a:t>copulatory</a:t>
            </a:r>
            <a:r>
              <a:rPr lang="en-US" sz="3200" dirty="0">
                <a:solidFill>
                  <a:schemeClr val="tx1"/>
                </a:solidFill>
              </a:rPr>
              <a:t> organ (penis) </a:t>
            </a:r>
            <a:endParaRPr lang="en-GB" sz="32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They are usually viviparous. </a:t>
            </a:r>
            <a:endParaRPr lang="en-GB" sz="32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Fertilization is internal.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Development of embryo occurs in uterus of mother where a placenta is formed 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Placenta helps the embryo in the physiological exchange of materials from the maternal blood and thus it brings about nutrition, excretion and respiration of the embryo in the womb.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1F40-F9EB-48AC-B8B3-E7F78BA6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185738"/>
            <a:ext cx="9693275" cy="603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Classification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54F72-CFD0-46FE-B62F-0A3AAC69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014413"/>
            <a:ext cx="10464800" cy="5453062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1. Subclass </a:t>
            </a:r>
            <a:r>
              <a:rPr lang="en-US" sz="2400" b="1" dirty="0" err="1">
                <a:solidFill>
                  <a:schemeClr val="tx1"/>
                </a:solidFill>
              </a:rPr>
              <a:t>Prototheria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 found in Australia, Tasmania, New Guinea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They have only one Order </a:t>
            </a:r>
            <a:r>
              <a:rPr lang="en-US" sz="2400" dirty="0" err="1">
                <a:solidFill>
                  <a:schemeClr val="tx1"/>
                </a:solidFill>
              </a:rPr>
              <a:t>Monotremata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Examples of </a:t>
            </a:r>
            <a:r>
              <a:rPr lang="en-US" sz="2200" dirty="0" err="1">
                <a:solidFill>
                  <a:schemeClr val="tx1"/>
                </a:solidFill>
              </a:rPr>
              <a:t>Monotremata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Echidna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</a:t>
            </a:r>
            <a:r>
              <a:rPr lang="en-GB" sz="2200" dirty="0">
                <a:solidFill>
                  <a:schemeClr val="tx1"/>
                </a:solidFill>
              </a:rPr>
              <a:t>, </a:t>
            </a:r>
            <a:r>
              <a:rPr lang="en-US" sz="2200" i="1" dirty="0" err="1">
                <a:solidFill>
                  <a:schemeClr val="tx1"/>
                </a:solidFill>
              </a:rPr>
              <a:t>Ornithorhynchus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2. Subclass </a:t>
            </a:r>
            <a:r>
              <a:rPr lang="en-US" sz="2400" b="1" dirty="0" err="1">
                <a:solidFill>
                  <a:schemeClr val="tx1"/>
                </a:solidFill>
              </a:rPr>
              <a:t>Theria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This </a:t>
            </a:r>
            <a:r>
              <a:rPr lang="en-US" sz="2400" dirty="0" err="1">
                <a:solidFill>
                  <a:schemeClr val="tx1"/>
                </a:solidFill>
              </a:rPr>
              <a:t>inludes</a:t>
            </a:r>
            <a:r>
              <a:rPr lang="en-US" sz="2400" dirty="0">
                <a:solidFill>
                  <a:schemeClr val="tx1"/>
                </a:solidFill>
              </a:rPr>
              <a:t> the Marsupials and placenta animals 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a). Infra class </a:t>
            </a:r>
            <a:r>
              <a:rPr lang="en-US" sz="2400" b="1" dirty="0" err="1">
                <a:solidFill>
                  <a:schemeClr val="tx1"/>
                </a:solidFill>
              </a:rPr>
              <a:t>Metatheria</a:t>
            </a:r>
            <a:endParaRPr lang="en-GB" sz="2400" b="1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). Order </a:t>
            </a:r>
            <a:r>
              <a:rPr lang="en-US" sz="2400" b="1" dirty="0" err="1">
                <a:solidFill>
                  <a:schemeClr val="tx1"/>
                </a:solidFill>
              </a:rPr>
              <a:t>Marsupiala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Marsupium</a:t>
            </a:r>
            <a:r>
              <a:rPr lang="en-US" sz="2400" dirty="0">
                <a:solidFill>
                  <a:schemeClr val="tx1"/>
                </a:solidFill>
              </a:rPr>
              <a:t> or brood pouch are present in the females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Placenta usually absent.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Examples</a:t>
            </a:r>
            <a:r>
              <a:rPr lang="en-GB" sz="2200" dirty="0">
                <a:solidFill>
                  <a:schemeClr val="tx1"/>
                </a:solidFill>
              </a:rPr>
              <a:t>: </a:t>
            </a:r>
            <a:r>
              <a:rPr lang="en-US" sz="2200" dirty="0">
                <a:solidFill>
                  <a:schemeClr val="tx1"/>
                </a:solidFill>
              </a:rPr>
              <a:t>Opossum – </a:t>
            </a:r>
            <a:r>
              <a:rPr lang="en-US" sz="2200" i="1" dirty="0" err="1">
                <a:solidFill>
                  <a:schemeClr val="tx1"/>
                </a:solidFill>
              </a:rPr>
              <a:t>Didelphis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                     </a:t>
            </a:r>
            <a:r>
              <a:rPr lang="en-US" sz="2200" dirty="0" err="1">
                <a:solidFill>
                  <a:schemeClr val="tx1"/>
                </a:solidFill>
              </a:rPr>
              <a:t>Tigercat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– </a:t>
            </a:r>
            <a:r>
              <a:rPr lang="en-US" sz="2200" i="1" dirty="0" err="1">
                <a:solidFill>
                  <a:schemeClr val="tx1"/>
                </a:solidFill>
              </a:rPr>
              <a:t>Dasyurus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                     Marsupial mole </a:t>
            </a:r>
            <a:r>
              <a:rPr lang="en-US" sz="2200" i="1" dirty="0">
                <a:solidFill>
                  <a:schemeClr val="tx1"/>
                </a:solidFill>
              </a:rPr>
              <a:t>- </a:t>
            </a:r>
            <a:r>
              <a:rPr lang="en-US" sz="2200" i="1" dirty="0" err="1">
                <a:solidFill>
                  <a:schemeClr val="tx1"/>
                </a:solidFill>
              </a:rPr>
              <a:t>Caenolestes</a:t>
            </a:r>
            <a:r>
              <a:rPr lang="en-US" sz="2200" i="1" dirty="0">
                <a:solidFill>
                  <a:schemeClr val="tx1"/>
                </a:solidFill>
              </a:rPr>
              <a:t> and </a:t>
            </a:r>
            <a:r>
              <a:rPr lang="en-US" sz="2200" i="1" dirty="0" err="1">
                <a:solidFill>
                  <a:schemeClr val="tx1"/>
                </a:solidFill>
              </a:rPr>
              <a:t>Notoryctes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                     Bandicoot </a:t>
            </a:r>
            <a:r>
              <a:rPr lang="en-US" sz="2200" i="1" dirty="0">
                <a:solidFill>
                  <a:schemeClr val="tx1"/>
                </a:solidFill>
              </a:rPr>
              <a:t>– </a:t>
            </a:r>
            <a:r>
              <a:rPr lang="en-US" sz="2200" i="1" dirty="0" err="1">
                <a:solidFill>
                  <a:schemeClr val="tx1"/>
                </a:solidFill>
              </a:rPr>
              <a:t>Parameles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                     Kangaroo </a:t>
            </a:r>
            <a:r>
              <a:rPr lang="en-US" sz="2200" i="1" dirty="0">
                <a:solidFill>
                  <a:schemeClr val="tx1"/>
                </a:solidFill>
              </a:rPr>
              <a:t>–            </a:t>
            </a:r>
            <a:r>
              <a:rPr lang="en-US" sz="2200" i="1" dirty="0" err="1">
                <a:solidFill>
                  <a:schemeClr val="tx1"/>
                </a:solidFill>
              </a:rPr>
              <a:t>Marcopus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http://www.wired.com/wp-content/uploads/2015/06/GettyImages-467500195.jpg">
            <a:extLst>
              <a:ext uri="{FF2B5EF4-FFF2-40B4-BE49-F238E27FC236}">
                <a16:creationId xmlns:a16="http://schemas.microsoft.com/office/drawing/2014/main" id="{13EBE7F8-6F63-4DDD-893B-F393A2087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79388"/>
            <a:ext cx="4057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4">
            <a:extLst>
              <a:ext uri="{FF2B5EF4-FFF2-40B4-BE49-F238E27FC236}">
                <a16:creationId xmlns:a16="http://schemas.microsoft.com/office/drawing/2014/main" id="{5168CE72-5290-40D2-A599-B92F69A7D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076575"/>
            <a:ext cx="108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Echidna</a:t>
            </a:r>
          </a:p>
        </p:txBody>
      </p:sp>
      <p:sp>
        <p:nvSpPr>
          <p:cNvPr id="38916" name="AutoShape 14" descr="data:image/jpeg;base64,/9j/4AAQSkZJRgABAQAAAQABAAD/2wCEAAkGBxMSEhUTExMVFhUXFxcXGBgYGBcaGxkXFhgXGBcWGBcYHSggGBolGxoYITEhJSkrLi4uFx8zODMsNygtLisBCgoKDg0OFxAQFysdHR0rLSstKy0rLS0tKy0rLS0tLSstLS0rLS0tLS0tLS0rLS0tLSstLSsrNy03NzcrKy0tK//AABEIAMcA/QMBIgACEQEDEQH/xAAcAAACAwEBAQEAAAAAAAAAAAAEBQIDBgABBwj/xABAEAABAgQEAwUGBAQGAQUAAAABAhEAAyExBBJBUQVhcQYigZGhEzKxwdHwFEJS4SNicvEHFTOSorJTFnOCwuL/xAAYAQADAQEAAAAAAAAAAAAAAAAAAQIDBP/EAB0RAQEBAAMBAQEBAAAAAAAAAAABEQIhMRJBUQP/2gAMAwEAAhEDEQA/APSzRCUBFWd4klUTDprISINwwhVh5zQ4wS3iqSrGhxCRctncxoMWmM7xBbKjC+tYhiQ8lXJSD6LT9IRJVWkOSp5Sx/Kf+Cgr4GFuClOqsKeHfT/hzsIPxSwEF4EkACB8eFrAYFrjnAA5m1ixiY9w+BUL05kGGcjAG+nKFlGl0uS8XDh71EPEcPBAJDfzD56PBsjhuob5Hd9R9mKnGl9M9g8KSWBrpz5dfvaOVhy5SXJuD0r984fq4flGYUe76F/XwgnE4QLJair+I5+kV8lrOp4cSLXD+VDEZskpDERr8PhksBsfVh9BEcXgElgRd2+jwvkfT5VxKWQqg8opkqjdcR7MkspOpNDzyv0avnGancPy+9QufT7MPLC0rxs33ZYust0T+Y/LxgzEn+IbgABKAf0DXxNehEedlcMZuIMxaf4aEFVdU0L+L+giGJ7xKtTX9oX6reni0QuxqIZINKwHjE0h1Oszi7wOm8F40QIkVhDTXBQyaFmChoiJUtkDumOwJYEx7JUACDrF0qU0s0rUxcIuWpyesXJEBpVBckOIAfBLR6iJqQ8RQGi4hYkGG3DZsK0wywArDpGq0vGc4thxmfaNEstCDjM8BUZ2dNIAwdTl3OXwWCn6QDgyx+MWibkJOwf/AGkK+UFTsGgTjVwohYDUAX3gC+tYzijPhksTaqCggGlu/wA22fSNAOHpUPp9IF4bKDawfOxiEBioecbceKLVf4MJDhvMg+URGNSHDMRagDjal9YTYziRzMl30ZvW4I584G/HrJqhi+hF+mnkQYeRJ6eLJIJHdOoNK7RFHEGOUEhRDgFqvsbEObdYzuKxGWoTQ3SaHS2h12t1EVicFOzlAd0Fj3TZSfhoRraoGrPFEqBBobEcwW8ufNLxb/mCaVqwZ2q7ZWL2Jp9iMnNmqQtKgrMg90ZuYHvKZjXX+0LsdjiyiKGgWioY0qAXFrbixLMQNzieOJQyie7Ynbr01e1NxFH+eElt28Xqkp+6htXAwsvHTgS5Sad7NVK/0rc0SoOxe9IJC1Ef6RAOgYjoCHB0bbnDgbuTxksHSaaNVi2mtvhHmNkSJyS7DNvY3r6ml4yeG4lMSwUlRALNq3Im/iGppBxxyTYKHlUcz7p/aK+SH/5R3CELZ05VEciVAGlncaaQkxXCVpTZ6sW0v9PUQNie10pEzLLSpTGpdh/8WqfQctSfgO1MmarISUkmma3nE/EPaXr4asCxFHgOZJOovaNvOEz9NCK28+sLpuGBNqtfmKhxB8jWIxfCwp9KPCeZwtYqA4dvHaPpquFoJVuRYdKAdczeIiqXw1DJGT3czbXv1LesK8Br57hkEXEM8KRR7Rp8VwRCx3aGgNNQ4+EAyuGiS6iMxFAOe/QRF4YqUDLl1ApXX5RDiSikBLvHkrN7TvdYr4g5VBJkMvShzDLDS6RVJlVhiJbRJm0oxIy3gFM2CpK41jMXJwzmHWBwsLsIoQ4wa4dJDGy2EYvibld6bmN9iJbiM5i8ElSvk4ERZqyfC4dJykkl6UT4aw8w+FfKp3ZKRUC6abcoj7DKlmcbVLeMQVNAT3ifg3T6w5xk9K8tET8aRQM21R6ikKsTiMxILsdl/wD4+ZjyecwARmY8ir1zv6QCMEoF8rHqx8lFz4xWljky69xSi2lPOjP6QctZKWVUjQsPQkv5wOhBQSo0G9Q56Wi0rzj3ajV9K/pFehiapAqL0VQ6FqjQ1oToYgtDe+wHjvdKwSU6ePSPTiQLgEE2LU3IN4FmTFBXcUwNqd2t0kEM/X1ghLZqJQBeaoZgzLKSC+xYP47aGB5pAYnKvKG7pLhN/wAzOl/AM+tA8TLme65UCfdFWPIEFgfG1I6XJIuACORp/tUCPSK0jHDzZaxYNZuXwp9kx6rCy0e6VZa93MSPClPhA0tCLAgHXX/s/oI9UZbsVEq0clP/AFyk+UVCHywSApExYHMMOjKp6+EDcbxU1MhQADm5AALH3jl/LtEULQioKUK+P9QIJ8/WK8apc5C8oBW3dsoEjTKXDEU8Yq0sYefOKflHqMdX784Exi6spLGx5HUEaRThcNMmkJljMSQAdnap2gtOPr3Y7jK5mHAWScqil9xcO/Uxo0pdTtdoRdmuDGRJShbO7q6lvhbwjRIRWlvheM7TxFCKin3eCESu7S37RCYKdYswqWUa8/MftC0YHnSUgVFj9fr6RlOOcZRLUEhI7ock2fZtdBG/nYUKFtI+Zf4mcLMpImpByuArkTr98oqdl4txnaD8WhKFAe0SCpJHL8p6p03aFiZmctrCDs4k5wuvdq29PhDsJKRmNPn03hc5J4rjdWDuqYwSrEAXIHUtAcyZMmsJaGL0JFG1fb94Kk4IB86lFRqcoAHreMsWMRLgyRLgSVNDw2waHjSM6Iw6DtDXDTAmpihCEouz84rnzSdwK2PyTWLwhM/iGagBbw+cAqmJBsK9X8hFS5pFL7Bn+LfOKZiyQxIA2DF4XUNLE416W8/RvrA61Fvr8gbxQtJ0oNAW8zFGKCtCUk0fX7t06xFp4vPeBFG5E+ZG8WJQyXLevmWNYBkKernxNetDX4QcVgpNLfegidMNiJpUcqb2Zz8HiCZZT74c7kkN5VP7QvVOJmlISep+Ab+0M0zdyG3IBvsGYQBQtWagI5W8bi/3WKZ6lAEZeT1BfwPxd/KJzpgIJSEMD+gNzumngRE1h0e9UCgPvNt3qkRUIrkTyCxWU8u9XwenURCZlUpzkodSaxcjO3uJAJvQH4u+sREsJJfKo+fTdvEPDC0Ou2UJ1LEhuWp+7RdLKFAZA4I99wQdGCUjvdA8VygSMy0rUNE5Qcx3yqGnhpHsyeuYo3SGYtlLJ8GKdtqtFpFlgMtB/Lly+b/2gjhIRm74UDp06iAsNhB+XN1JLeJPwBhpwjD99yoOBbUelIi1UB8Z7NyMQsKUK/qDgnqRfxg/gvZeRhphmIBchq269Yay1sosl31pTzi9JNzC08Wp+wYuK2DDX6wOFV9IvSIIHoqCLXr99IMw6dfvWBQG8ovwNac/haFaDSUKNC/j/CkYiSqWpIII8jvDCW8SmPBKVmviA7MT5BWlSstWSoMzOasSOXjpEhwsEutalX1IcvdxWPo3a7AFUorH5aty3+6RgFTqQ/8AS9nwg0UAbTQW8ouCgqrQvlzqOaCBpnG5QLB1bkAn4RE7UOwRcxocHOSmwc7gE+toykmYpIow8QPU1gk4tVkMTuSD6BwBz8BvGkqLGpTOzH3h5gn0LCJzkBQbTdoH4VIUwUs5j0YDp9TDGfPDNTzrFWkWLlAUBPn8hAk6YBVm6GvXkPKCMZPAFwANLB+Z0hdiprgW+Q5uWrEG8mMzi5NHO/IWMQoKF1FmLG3owHxpSrGL+YqTsPCgJihE7m9XDm53rpCMXKUEpcJAbflBUqYSHZnGv7/EwBKBT7xdRsdhRz9I6TPK15Ra3gPn9IIHiMGhKlTCST7oAFSdg9h+9tfUFySQQkaO7/7Qz2+xFftUlWY1JcIGiU6n732ipc05gTUWqaMNS1PCGE1zc38qTY9NQQLdIjiQlQYPzJPxrTXnFhluqwc3NWYWFaDW7RIKWSRlNNyCBzgICSUhkuH2qGvX83nFKyoMVKYDRiPIXPSC8UnYpDXUWUoa8yOtOsUYcd7Mkvz32Z6mGEZuJUaZXYDNUAjYEu6R0jkYqar9KUcnJJ5Amt2f6wRMdmzBrqar6lrE6Wi1QBDMXN6WT+l2YDfqIf4SmTJKg4NB/TXyoT9I03Z/DBiWbxB84SS0Ei3/ABf1MaPgho1fN/2iFmglhoqWphyg4p8Ypn4cEf2h0tBy543bygyUt4+YducdPkz0olryOHcAVOxe8W9l+0uICss96szhieYHN3gkFfTm8qQxwMsevyhdhxmTSHMtIRLKjoHiaIuKQHMRCnj5lxX/ABBnKxJkypaQhIqVkuSzlm2pG/4QVqlhRGgtBgwB2tm5MLNUEvSxLDxj4orjKmJKAlvEa6v7tLx917RyQrCzwpOd0K7rBT0exv0j4lieGtLcJzHVnYEd7Kf1EW7pbnF2JleS8R7SVmKwKdBUVA5in7PFS8EVBJkhQSQ70c81V8o9wKk5UGZQsQDsxJACRQBgwh7w8JSgOrM9XJpXRLCg5RKwK0maoJQCemnU6eRjV8K4KJac0ypFkiwOlLqPU+EKOHBMnvEk/ZoBudtBfm4lY1UxNCMu7X5JYuf2i5EU3lrzWH35fCITZLVKgB9+UVYaaw5+Bic2otXr+0K05C/ErSKjw1+PygFalmoHSnqahukNDJetgOg6WFYpmDR+tLeJNPJ4nDAplij1y367OdbQPPEw1CG5mwD2DgOTDEgGiUkJFrt4tffxipWBUp8ynfdx4O5pSKhFEoKGYqUK0J0bVty7DWLMNPT7ouabMDZhzvHvEcCas9WqTtYWoOQgeVKyArVc93wsa6bvtu9Uerp0wBJYufsJDdKxelhlKw9LU2fT71gTOAnMS6nqA7DNanh684mieSS/5qJS1ANXGrWrqIZCJc0LUSoMNEipOzn6RMTNTmI6gJ8608/IOR5MwBRH3XpTwqYulJzqcAsLkl6+FB8ty0IB8SoaMBsAG8SzvyDmKkTiS+2hby5+esGYuaWISGFnHwB+ghbJoXLkuwH2bQtOQcjELFCpzskfuPhHk4FVVjKHpcEnyoImksHKn8Hr5tEJ0tRBUSco2AAA5Gnn8YYMsNMSGsWGj05Q34dM71xXqIzvDsSkhgnKA1zX0tDvBS7Ke25t4RJtXJAaPVShA+DnUEGgxSWY7RdnEYkMSxFjSkKuEdmRLXmWcyhRzXkGjdlML58hjyPofpBYcq/hiWhxiO9LytCGTiAi8NEHMl06w8g7ZCd2DlrxPtagFs16sSw21PhG/lygEhKbCK8HJIHLXn0glCIcmJtKO1CinCzMtyGD2c7x8oxGHWuWxX0JzuL0ZmAMfRu1eIEz+ElTEVPXQO4bxjNf5eEl87blQbTqQPODkIyUrgAUD7RbuLOrnd03c7w5wuESEJEwVAAoyQWADjkWBbSDMaZYmII7woFO6bVC0tQl6EUcG9K0T8QVFzTYClPnEbisKsPwtc1QBLJF6fdPvZtPhsNlQGYAa0zHmSbA7DSBcDcJuTU8h0hziJbJrXlpzJ0aKib6ElF6pBbew67mLyCXFk6nU8hsIhhjmufTbYbQQUA9BzgUFmAnkPvzjpckCny+UEFNz9t9IoVNFecLAkqWBb76xBMqjUp06tFacULD72+XnE04gKfYV6/dIZKMRLDWcfWM/wAXlWNWa3KofmY0MyaGJOtB0gHGrB0Dedm9LwAgnd1BSHKnBfoCfi0X4chRSBYBlHRhVQDaaeI3inFKZbciTzJIFfM0iWctkTqwA5NmUTzVXzG0AFSg2Y+8TWgs+5NB93gnBnuEn75D7blFcpQKNEoFzcqVZq3sY8wRKkHM7PR7nrBRHs9AILWZqmrbPoPPxgQIBcig3bXYQwnJYMb6DYbkan0gdMoAZlM1cov6D4vrEqQCi5Y/8vnoOUTJUQxSH0d2cakgWjpMyjAdLfDSLpSy5FW+60h6QLDIUhYCyCS5psL1YeJ5xp8Mun13hIstdQ8reI+bxfLxjMxcaCtT0N/OD0NDhZxSWKn6CG+GnmxjKI4kkBlkDlp6XhjgOJIP5ho3yggrQy8SHY0PxiOMLB+UVlCJo0tFYlKQljVI+cMSE+Jm17xrs1K6Py+cOOGY0MEuxan3tCjiGQEFwOrj+8Mez2FznP8AlahhWOqfM4thLV/DS7B4S8e40JSWTVR9OZgni/EkyZZ1UzJSKnyGkfOuKYlSpgK1uohynRPIeH3rBeWOTNovEYo5SxJepd6PpfwflC+ZPUfeL9fltE5a/L5aiKZ9LRnba0kwNNU2vhp62gP8Q249YtnIJEL5r6wBqeGmoa5t10JhvjlhKa7VhR2dmBTrBe4B5i7QXxSYxCdbt8H+kazxn+rMEq5NOW0GBXlCqQCKaCw+Z338oITPFTtYt4ffSA6sx09hy+cJsTOKd9QBubeVzB+KmABI1t0tCfGzQk5rlRyoA0Tqs7a+kEJVicVkA/3Emg5E8q2gqTiAEirqLHm5omm9z4dYz05apizUEp7x/SFKqkcwBo9YjNxWSgJJJZLHvElqk6VZzzIivka0EzHh8uguXuHqX9OcDmcXcF7ttanqf7wsnA+6aHUC41rsAPiBvEMMtYT7RViSABoEhaWG5r5vtRYNXYkvzVX1qP7QShIcKPg22UN1LawNKQrMEEAFg7btRL3s/kYLKLD9O21T8A3iYCr3EYdwEiiUh2egYCpOp9A0eyphQQMpJNa0A+77/MpQG92PJ7kvyoPHlFMqVVSqlSrdNGfz5U2goiyUHzFnc3NPQR0zDKIfR2NPAMNn+61s9iQwauwqPPWO9lMBKiatYmjfp1+nyhcQCEoBIFT+Y1+MDzZitSbamGOZFM38M379B4L93wD2gTEYVTOHP9NRW9Ro1IeAIiZuG8Kn76R2KxTpATSn71+ggFSjmapNgDT4+DUF4E/EgE53D3A+B2vbnDxI+UguD6MD8mHWPRPIUHG+9gCpR+94FxGLUQCkZQQyRsKurnrbaLCWSUtVg52F8vVilPUwXTgtfaOfKYA1KqAkWDhm3pBSO2mLQwOXMrKMqkUDlqnWvlGa4iParUR+UGuynKgocwmIIS5Qa50mrmiur3Ni+oJhwm1kduJSi2IksMuYGWX/ADBIBSqz1qNo6R28nFWRKES0OzJckhgxzPu7MGMYabIyJVpRKQLNV8pHQE+cNOySFmcjIyiC+Wtg+Y0G216QWdKlvUfReMY2UlDpUTOUkfn7yQphV7dAxjOTElPdu1zuda6taGfEcNh0LzYcJKZiQXBcJ7xdKXqKgGBClowXVcsR020XCkUTFw0qVppAcyXygmYqKCuANLwXCply0h3YACjWGg0GsU46hMxQ5/fICGkmTlTuWYfOFvE1OsIAdqnZ7j1b7EaoiqZPZLatbb7MdImuHA1YeDV2AEeSMIwfXnvYE76x5iJyUkS06B1K2HT7vCOvBLzPtUnnbeyd+kJOK4gFWVDKIcqVYWDDkkApc7HoIcTlKWn9EvY3I3LkAPShhHjESxQkKFCUu5VU5UckAmr3ZmjSRFoSbMTlKUjMHKlX767EqbR2DPZn0gJGJOcALUFFyWAByswJNkmjs4Zw8V4qaF90KYasWGtj1etYBxNCyAzEd0UszZiasOfpDI/QAlkvkSQWSDU0cqWpTE7/AAEXYqeAQWCUgAIBeyavl+ZuTCPB4tKHGVzbMN9fXrpDpGCKwpSrnKwuWqovsSW53pBTXSFhRcXNeddX3p6c4umqygkVpben0pFODl5SW0p0qwHKrUhqgBi7NT4RmovnLVU6s3qQPh6xZ7cIAJNbV2+/gYXcRx4QkBNWIev6iW66wHLK5wKnYWHh8qnmYLc9PGpw/EgCEi6tbnfoKEecclYqoHMW3f8AvGeH8MPNLAhgB75pUB/DyiGA4kslKcuVJNAHNuf1hS6eY0n44lWVmZqDpfl1inESEP7qXYmgZm1cVJrFWAV7Sa9AKeYB02tBUuSCwSS6j8Bf19IMLS6eojMlLkhgXJICjVmOrPa3nAWLxUxSiTlKQGqAXYO5oTraNNP7NTggZUsCpRrS7V52iiVwA1BAF/JRN+bM/OLxNrNJxoU2cAJT3lUqs6ZgK5QzBI5dQRh5XtyClwHJYhq5ve29+r8iYczOH4ZDhRK1ZAnKLUFK+PpEDOKhlSkJF2SPN99/OFeUgkAf+n5rEBOVy4BoSEgC3n4GBZ3DFyzlLOlrnRrdWp5Q7wGDV7QLIUSPdKio5C1wCYNmSQqbJRlJKFKzZQ6lJSM48QQCxrYXUInlyVJCLifAymSlc6YlBJDAd4q96wFwAekM+H4mTgkSl4YonTV50rJBdNAxCSxSHcVvDzEcC/EHMfdYBI0CQ4AHmfGCcP2XQge7BfqwbPwiwhoWFyT5xBa6xtcJwcWaLJ/AARaJnCneTA4ibSBZc540/Euzx0jNzMCuWouk9YmywaIShxAq5UEJmR6lTwG1RmAA8tvhCpZOYi6iWbb96/dIYyZWRISKsCpRO53+MASk999nJ6UAA8T6xqgSqXlAA/vAZwyUUNSS6jqTsOQ8usNSmubYU6wuxUvNR736aj5QAp4viaOBT1J3A0jD8XxSnIFH1uX6/fjGx4vLJbX4dYy/FMMVOEi3rFSpxnJU4pNCQeX2INlT3YAG+arm1QTsAatr6QD7NiQbPyiCpxDtFA1VNSgZnrf9h6jyg2Rx0rBAJHidvrGVmEnWDOG4JU1QQj3jBRI10jFBIbqT6FusV4vjCwWAelW+XjAk/CTEEJmAhQF9CALg7284IRILpYB6Hw28Yy1dgPC4QrJChmUbGlHffSGf4ealPs5aUpLe+abgANrHsg5ZuQpr7rB03c3ZrecOvxKEhy6jolLk8hy113gvYnTK/wCXqSpQWkzFilCWald2r8YYYSUmV3QFKJoWTZ99QPHzjTcD7N4rFkL9mZcskfxJprl3QgB1+LDmY3eA7GYWUEUWtSFBeZRHeUKd5KQEkUs0OcbR9SMZwXsdipxBJEpBus1JTolCd+rDnG54P2UwuGIUlGeYPzrLnwFhc863hypUQymNJwkZ3lVeMYhoynHMMpaSlNH1jXGQTFZwIMOzSlYHB9mtTWHeF7PgaRqpWEAiriWMl4eUqav3U6C5OiRzMTOEitZvisoSEAISDNXRA5/qLaCL+EcFEufLS3eEla1ndS1pAenJUE8GkFRVjMQyaEh7IQOugHrDfg8pRK5ywypjMP0y0+4k86knrE5tPV4wYipeHcwetUQSmKJXIw42ggyRFiYkYAAnYEHSFmL4ElWkaF45TQrAwWL7Mg2ELZnZog0j6YZIMUrwoibwivp8q4txESkIBcqWrMUhgShPyJYdHMQ4YVKUsqNSUghmAALgebHc+UIp+IzTDOWcxPuC3IGvupS1BycvDrg6VTJQWo5UqW4AH5QwAA3NyTBBTZM1xmDkaf8AUfOBMii51NPpBySlLAFrDppBeHKXIb7EMmdnyMwNOX36wCOFgqPgPG8afis+RIQVTVAOCoJFVKyg0SkVPW0Yv/12S6pOGTZ1BZcAgqtlIqUsTzBbeDMBP2k4RKR3l5kqUS2UPmI+X0jIzcO2l6j94f4ibiMXMK1uolgSGAT/ACpSPdA/vBM3gSQaTgot3mTYtQXhfSsZP2UG8MQjOn2hIS9VBy3OlR1hlL4MVqyy+/Vi1D1H3pDrCdnxhylc1K1J1AooUckPQgNYte8Vb0rjx/ROOkn2SQpftk5gqVNDHu2XLWRqAQoHVjFkgSky/aEslJbNX4fm0I8IZDhyFKy4cKIXUIahJDpUGv0Io940fZn/AA7KSmZil5iKpliySanRh4ecRJ/C53ax8zgqZ4lzykoUl84zFspJKFNVRNQCAQC0bbDf4dSvZj+LMCjUlLNlP5UvUC+sOe0nDMPKwi1BCUlIDFnJJUKElyoEnWIy+zU+S5wuLWlyVezmgTJbmpYe8kdDFTjZ6i3+OT2Qk/8AlxJ5+2Vp0pHL7LLTWRjMRLP8yhMT5KHzi3/NsZK/18GVj9eHUFDrkUyhF0jtbhDRUwylfpmpVLPTvBvWL6SE/E43DVnS04iWLrkgpWBuZZofCHPB+JycSjPJWFAUIspJ2Uk1Bi/D4+Uv3JstXRaT8DCrjPZ7Or8RhlexxIqFD3Zn8k0fmB3gB9kiBTCvszx4YpKkrQZU+Ucs6UbpVuN0nQw6ywANNUEJKlEBIDkmwAuYxuAlzOI4n2ynThZRZCT+cjUjnflQRfxjELx+JODkqaTLb2yxVz+l+R8z0h/NVkAw+GAzgAOaplp/UvdRqQLkl7RNuniPEJXtlCQn3QUqmkWCQXEvqpg42feGzMIrweFTLTlHUk3Uo3UTqTHswxUCBVFyBFKJZi5jASwGPTFYirFYpEsZpi0oTuogD1hBaowu4pNUFSUorMMwkDQJyLSpahqlOYU1OUawFiu0KlJP4SRMxCtFNkl+K1s/gDBvBMJOSVTJ/svaLAByBRIYlk5iWyh7AbmrwjNhEVROK1Qw+HYfhKQBNmqJS7BLAFVBRzYUHgILmz2ZKQwFgLDlFGLxWdVKJTRI2G55mAsTxWXLv3izgDXyjJZjxriCpMhcxNV0CX3UoAeTxlsLx3GoAfEEuD+VCina6aX+EX4jETJgEyYQBdMvRqBqlia3raLDLStVAzihDVrQsfukLTwnVw+fPBmrUVqAYqWo2H5cx2b3bQLKkFJJy5zQjrWwF/GNNiJyhMWEpShGYskaEAOdqmvjAKphbJlzFSiCdEgEg0uBE7arIDwk8ycozodSg4oS9akeYrvFs2e5Ks5BY3ATTdjRMV4vgRJGQMbqOYkAgk90kVcMz7VhjwfhJAGImGUopJzpI90h3dg4Yaa0tF5EaJ4DhO7RJBYsbhd3UHL6u/IxseH9nJ84MiYoJUAJilPloLhILFW4LiMtg+Kpz1VkSSHW4JapUXFKCg5tH2ns1gPZSED2y5wICgpZSSxAoCkWdz4w5luFeg3A+AS8MnuupZDFZZz0Aokchy2DNcsFeyjvZRrMniCPtFhTMw0xILUB8iD4Qfgl+0Qlf6kg+Yr6vBkzDhQIIcEEEbg3jFcTxasKBhcyg0yWpCkigkgpBzH+oF4V5HI2KZUV4jDJUO8lKh/MAfjBgjxQg0M7iOy2DX72FldQnL/1aBx2Nww/0/byv/bnTQPIqIjUezinFyVFCgg5VN3TsbhxqHuNoOgwnaDs5NwqV43DYieuchPezlClGWL1Ke812O0L8R2ixU5EuVIxUueZ6bol5Fy3aiikslWlnoY2WK4+EyJ00pYS0hGUvm9sXzSyDpVDbuYS9guCJw0v28z3mygUodhqVaecZ295FSfpZwVOLwmfCy8Ie6UmZMkkKWoLqCFTGALOLUaNLgOKqQPZo4fig1S+SpNypSld4ndyYe8Lw6khSpje0WrMprCjJSOiQB5wWukVhEC+JYs+7gwn+ucgeiQYrkfj1e8nCoqWrMVTSzQ7asXoTDImThsd/wCbDJ6SZh+M2PTgMWb4tA/pkJ/+yjDsR0GAgVwKepwvHz2Le4iSjrUIJ8jF+C7MYaWQr2edf65pMxfXMt28IcRzwsCBRHARMmImGHNESIm8RgD8xTZ04lSFKaholmFHYG/jBGBwo7rXUzEvZtfWOjoxaDsVhAmiqjKXDAhrMAecU4RTlJZkvU30LBtRSOjocIPMExU1TZQ5PgBSmzMfOGfD8iHKA4B7xL1Z3Lu7fvSOjoi+tZ41fZTgcydMKe6hIcqUQCQTYJSDXetucO+xXZbD5p0xedeIRMMqdmPdK0MXSB+RQKVBLlszGojyOjT8Y0ZK7HYDFiZM9glLrUlCkDKU+zZGYAUfOkmsCcNxM3hs32E455aqpI1DgZgLpNQ419Y6Ogs60S/je4aeFpSpJcKDg8jFsdHRcvSXRkv8RcClWG9s3fkkEEN7qlAKvtQ+EdHQzh1wviaJpKEu6ESlFw3+onMnxb4wxEdHQoT2PDHR0Oh887TYlOJxqJMqmUhMxbMVLdkJr+mtf5jGywHBpUpmBLVGYvlJqSnYk1jo6M+PdqqYxUox7HRoTxCIsjo6AnGPEmOjoA9jo6OgDo8IjyOgCKjHojo6GH//2Q==">
            <a:extLst>
              <a:ext uri="{FF2B5EF4-FFF2-40B4-BE49-F238E27FC236}">
                <a16:creationId xmlns:a16="http://schemas.microsoft.com/office/drawing/2014/main" id="{11958A77-B9C7-46E7-B802-16880D3C10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38917" name="Picture 16" descr="http://a-z-animals.com/media/animals/images/470x370/opossum2.jpg">
            <a:extLst>
              <a:ext uri="{FF2B5EF4-FFF2-40B4-BE49-F238E27FC236}">
                <a16:creationId xmlns:a16="http://schemas.microsoft.com/office/drawing/2014/main" id="{2CA84D9D-5DA8-489B-86B1-43CA2593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446463"/>
            <a:ext cx="44767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8">
            <a:extLst>
              <a:ext uri="{FF2B5EF4-FFF2-40B4-BE49-F238E27FC236}">
                <a16:creationId xmlns:a16="http://schemas.microsoft.com/office/drawing/2014/main" id="{5A860689-EEDD-4136-9CAB-EB77CEE6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648811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Didelphis</a:t>
            </a:r>
          </a:p>
        </p:txBody>
      </p:sp>
      <p:pic>
        <p:nvPicPr>
          <p:cNvPr id="38919" name="Picture 18" descr="https://s-media-cache-ak0.pinimg.com/736x/fc/bf/3a/fcbf3a775c34c371104617cae413cb75.jpg">
            <a:extLst>
              <a:ext uri="{FF2B5EF4-FFF2-40B4-BE49-F238E27FC236}">
                <a16:creationId xmlns:a16="http://schemas.microsoft.com/office/drawing/2014/main" id="{D45B89F6-2F34-423E-BE15-C34F0279E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58738"/>
            <a:ext cx="4040188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9">
            <a:extLst>
              <a:ext uri="{FF2B5EF4-FFF2-40B4-BE49-F238E27FC236}">
                <a16:creationId xmlns:a16="http://schemas.microsoft.com/office/drawing/2014/main" id="{10FA8163-EA31-4593-AA22-2645FFE62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3092450"/>
            <a:ext cx="113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Tiger cat</a:t>
            </a:r>
          </a:p>
        </p:txBody>
      </p:sp>
      <p:pic>
        <p:nvPicPr>
          <p:cNvPr id="38921" name="Picture 20" descr="http://www.activityvillage.co.uk/sites/default/files/images/images2/kangaroos_theme_for_kids.jpg">
            <a:extLst>
              <a:ext uri="{FF2B5EF4-FFF2-40B4-BE49-F238E27FC236}">
                <a16:creationId xmlns:a16="http://schemas.microsoft.com/office/drawing/2014/main" id="{98A80C81-DFD6-4E98-BF80-8EAED20EC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825875"/>
            <a:ext cx="314166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Box 10">
            <a:extLst>
              <a:ext uri="{FF2B5EF4-FFF2-40B4-BE49-F238E27FC236}">
                <a16:creationId xmlns:a16="http://schemas.microsoft.com/office/drawing/2014/main" id="{D4F6793F-341A-4ACD-A00F-9CBE9BBF2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413" y="6275388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Kangaroo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C6A6-116E-4395-B064-3B96B97F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185738"/>
            <a:ext cx="9693275" cy="603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Classification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ECE3-20B2-4618-B4E8-5D840F5CB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014413"/>
            <a:ext cx="10464800" cy="5453062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b). Infra class </a:t>
            </a:r>
            <a:r>
              <a:rPr lang="en-US" sz="2400" b="1" dirty="0" err="1">
                <a:solidFill>
                  <a:schemeClr val="tx1"/>
                </a:solidFill>
              </a:rPr>
              <a:t>Eutheria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Young always nourished for a considerable time in the uterus by means of </a:t>
            </a:r>
            <a:r>
              <a:rPr lang="en-US" sz="2400" dirty="0" err="1">
                <a:solidFill>
                  <a:schemeClr val="tx1"/>
                </a:solidFill>
              </a:rPr>
              <a:t>allantoic</a:t>
            </a:r>
            <a:r>
              <a:rPr lang="en-US" sz="2400" dirty="0">
                <a:solidFill>
                  <a:schemeClr val="tx1"/>
                </a:solidFill>
              </a:rPr>
              <a:t> placenta and born in a relatively advanced state.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). Order </a:t>
            </a:r>
            <a:r>
              <a:rPr lang="en-US" sz="2400" b="1" dirty="0" err="1">
                <a:solidFill>
                  <a:schemeClr val="tx1"/>
                </a:solidFill>
              </a:rPr>
              <a:t>Insectivora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Snout usually long &amp; tapering.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Examples: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Hedgehog – </a:t>
            </a:r>
            <a:r>
              <a:rPr lang="en-US" sz="2200" i="1" dirty="0" err="1">
                <a:solidFill>
                  <a:schemeClr val="tx1"/>
                </a:solidFill>
              </a:rPr>
              <a:t>Erinaceus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i="1" dirty="0">
                <a:solidFill>
                  <a:schemeClr val="tx1"/>
                </a:solidFill>
              </a:rPr>
              <a:t>                                         </a:t>
            </a:r>
            <a:r>
              <a:rPr lang="en-US" sz="2200" i="1" dirty="0" err="1">
                <a:solidFill>
                  <a:schemeClr val="tx1"/>
                </a:solidFill>
              </a:rPr>
              <a:t>Paraechinus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Mole </a:t>
            </a:r>
            <a:r>
              <a:rPr lang="en-US" sz="2200" i="1" dirty="0">
                <a:solidFill>
                  <a:schemeClr val="tx1"/>
                </a:solidFill>
              </a:rPr>
              <a:t>-          </a:t>
            </a:r>
            <a:r>
              <a:rPr lang="en-US" sz="2200" i="1" dirty="0" err="1">
                <a:solidFill>
                  <a:schemeClr val="tx1"/>
                </a:solidFill>
              </a:rPr>
              <a:t>Scapanus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i="1" dirty="0">
                <a:solidFill>
                  <a:schemeClr val="tx1"/>
                </a:solidFill>
              </a:rPr>
              <a:t>			         </a:t>
            </a:r>
            <a:r>
              <a:rPr lang="en-US" sz="2200" i="1" dirty="0" err="1">
                <a:solidFill>
                  <a:schemeClr val="tx1"/>
                </a:solidFill>
              </a:rPr>
              <a:t>Talpa</a:t>
            </a:r>
            <a:r>
              <a:rPr lang="en-US" sz="2200" i="1" dirty="0">
                <a:solidFill>
                  <a:schemeClr val="tx1"/>
                </a:solidFill>
              </a:rPr>
              <a:t>  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Shrew –       </a:t>
            </a:r>
            <a:r>
              <a:rPr lang="en-US" sz="2200" i="1" dirty="0" err="1">
                <a:solidFill>
                  <a:schemeClr val="tx1"/>
                </a:solidFill>
              </a:rPr>
              <a:t>Sorex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i="1" dirty="0">
                <a:solidFill>
                  <a:schemeClr val="tx1"/>
                </a:solidFill>
              </a:rPr>
              <a:t>		      	          </a:t>
            </a:r>
            <a:r>
              <a:rPr lang="en-US" sz="2200" i="1" dirty="0" err="1">
                <a:solidFill>
                  <a:schemeClr val="tx1"/>
                </a:solidFill>
              </a:rPr>
              <a:t>Echinosorex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 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encrypted-tbn2.gstatic.com/images?q=tbn:ANd9GcTXC2FIzSmaVvcTwZK_OiwZ7ms2wnUZvTRCubq0C4g0M6J4zc-G">
            <a:extLst>
              <a:ext uri="{FF2B5EF4-FFF2-40B4-BE49-F238E27FC236}">
                <a16:creationId xmlns:a16="http://schemas.microsoft.com/office/drawing/2014/main" id="{A508CDB5-93E5-4321-A76C-93B8BE82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11150"/>
            <a:ext cx="28956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>
            <a:extLst>
              <a:ext uri="{FF2B5EF4-FFF2-40B4-BE49-F238E27FC236}">
                <a16:creationId xmlns:a16="http://schemas.microsoft.com/office/drawing/2014/main" id="{CD6C5472-1404-4F64-ACE1-05960AB0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2452688"/>
            <a:ext cx="1252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Erinaceus</a:t>
            </a:r>
          </a:p>
        </p:txBody>
      </p:sp>
      <p:pic>
        <p:nvPicPr>
          <p:cNvPr id="40964" name="Picture 4" descr="https://encrypted-tbn0.gstatic.com/images?q=tbn:ANd9GcRifPs1A1Gl_0MKkjnxDO-mYE_LetfnxjwdHxJEW3v8DMekmXEilw">
            <a:extLst>
              <a:ext uri="{FF2B5EF4-FFF2-40B4-BE49-F238E27FC236}">
                <a16:creationId xmlns:a16="http://schemas.microsoft.com/office/drawing/2014/main" id="{B14ECB34-FCFE-4DCE-AB51-44C06E89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11188"/>
            <a:ext cx="310038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2">
            <a:extLst>
              <a:ext uri="{FF2B5EF4-FFF2-40B4-BE49-F238E27FC236}">
                <a16:creationId xmlns:a16="http://schemas.microsoft.com/office/drawing/2014/main" id="{1ABA1CBD-0D66-4EDE-A0E4-1A4F08A73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638" y="2268538"/>
            <a:ext cx="1225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Scapanus</a:t>
            </a:r>
          </a:p>
        </p:txBody>
      </p:sp>
      <p:pic>
        <p:nvPicPr>
          <p:cNvPr id="40966" name="Picture 8" descr="http://animaldiversity.org/collections/contributors/Grzimek_mammals/Soricinae/Sorex_palustris/medium.jpg">
            <a:extLst>
              <a:ext uri="{FF2B5EF4-FFF2-40B4-BE49-F238E27FC236}">
                <a16:creationId xmlns:a16="http://schemas.microsoft.com/office/drawing/2014/main" id="{3225A289-266E-4AF4-B0AD-CC4F5F25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3095625"/>
            <a:ext cx="34544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4">
            <a:extLst>
              <a:ext uri="{FF2B5EF4-FFF2-40B4-BE49-F238E27FC236}">
                <a16:creationId xmlns:a16="http://schemas.microsoft.com/office/drawing/2014/main" id="{399AE40A-FE73-4BC1-94B0-5C847781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613727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Sorex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BC2D5-0663-447A-A6F6-9F05C597F4A7}"/>
              </a:ext>
            </a:extLst>
          </p:cNvPr>
          <p:cNvSpPr txBox="1"/>
          <p:nvPr/>
        </p:nvSpPr>
        <p:spPr>
          <a:xfrm>
            <a:off x="3711575" y="5791200"/>
            <a:ext cx="701675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GB" dirty="0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C595-005A-4A1B-BD1C-9D83B359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192088"/>
            <a:ext cx="9972675" cy="698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Characteristics of Amphibians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9A727-1D56-4E96-84A0-24054596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890588"/>
            <a:ext cx="10279063" cy="5586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They are coldblooded, (poikilothermic or ectothermic)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The skin lacks scales, the skin are smooth or rough and kept moist by glands for cutaneous respiration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They respire by lungs, skin or the mouth lining or</a:t>
            </a:r>
            <a:endParaRPr lang="en-GB" sz="32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200" dirty="0">
                <a:solidFill>
                  <a:schemeClr val="tx1"/>
                </a:solidFill>
              </a:rPr>
              <a:t> gills in the developmental stage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The skull is provided with two occipital condyles. 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Heart is 3 chambered (2 atria and one ventricle)</a:t>
            </a:r>
            <a:endParaRPr lang="en-GB" sz="3200" dirty="0">
              <a:solidFill>
                <a:schemeClr val="tx1"/>
              </a:solidFill>
            </a:endParaRPr>
          </a:p>
          <a:p>
            <a:pPr marL="182880" indent="-182880" eaLnBrk="1" fontAlgn="auto" hangingPunct="1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2697-ABD4-42D6-9B3B-C8422F99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185738"/>
            <a:ext cx="9693275" cy="603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Classification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70D81-1DFF-41A6-8630-51CDE891D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014413"/>
            <a:ext cx="10464800" cy="5453062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ii). Order </a:t>
            </a:r>
            <a:r>
              <a:rPr lang="en-US" sz="2400" b="1" dirty="0" err="1">
                <a:solidFill>
                  <a:schemeClr val="tx1"/>
                </a:solidFill>
              </a:rPr>
              <a:t>Dermoptera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Commonly known as flying lemurs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Example</a:t>
            </a:r>
            <a:r>
              <a:rPr lang="en-GB" sz="2400" dirty="0">
                <a:solidFill>
                  <a:schemeClr val="tx1"/>
                </a:solidFill>
              </a:rPr>
              <a:t> - </a:t>
            </a:r>
            <a:r>
              <a:rPr lang="en-US" sz="2400" i="1" dirty="0" err="1">
                <a:solidFill>
                  <a:schemeClr val="tx1"/>
                </a:solidFill>
              </a:rPr>
              <a:t>Galeopithecus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iii). Order </a:t>
            </a:r>
            <a:r>
              <a:rPr lang="en-US" sz="2400" b="1" dirty="0" err="1">
                <a:solidFill>
                  <a:schemeClr val="tx1"/>
                </a:solidFill>
              </a:rPr>
              <a:t>Chiroptera</a:t>
            </a:r>
            <a:r>
              <a:rPr lang="en-US" sz="2400" b="1" dirty="0">
                <a:solidFill>
                  <a:schemeClr val="tx1"/>
                </a:solidFill>
              </a:rPr>
              <a:t> - </a:t>
            </a:r>
            <a:r>
              <a:rPr lang="en-US" sz="2400" dirty="0">
                <a:solidFill>
                  <a:schemeClr val="tx1"/>
                </a:solidFill>
              </a:rPr>
              <a:t>Commonly known as true flying lemurs 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Examples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Fruit eating bats:(Sub order </a:t>
            </a:r>
            <a:r>
              <a:rPr lang="en-US" sz="2400" dirty="0" err="1">
                <a:solidFill>
                  <a:schemeClr val="tx1"/>
                </a:solidFill>
              </a:rPr>
              <a:t>Megachiroptera</a:t>
            </a:r>
            <a:r>
              <a:rPr lang="en-US" sz="2400" dirty="0">
                <a:solidFill>
                  <a:schemeClr val="tx1"/>
                </a:solidFill>
              </a:rPr>
              <a:t>):  </a:t>
            </a:r>
            <a:r>
              <a:rPr lang="en-US" sz="2400" i="1" dirty="0" err="1">
                <a:solidFill>
                  <a:schemeClr val="tx1"/>
                </a:solidFill>
              </a:rPr>
              <a:t>Pteropus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	                                                                                     </a:t>
            </a:r>
            <a:r>
              <a:rPr lang="en-US" sz="2400" i="1" dirty="0" err="1">
                <a:solidFill>
                  <a:schemeClr val="tx1"/>
                </a:solidFill>
              </a:rPr>
              <a:t>Xanthorpyia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					                                          </a:t>
            </a:r>
            <a:r>
              <a:rPr lang="en-US" sz="2400" i="1" dirty="0" err="1">
                <a:solidFill>
                  <a:schemeClr val="tx1"/>
                </a:solidFill>
              </a:rPr>
              <a:t>Cynopterus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	     Brown Bat :( Suborder </a:t>
            </a:r>
            <a:r>
              <a:rPr lang="en-US" sz="2400" dirty="0" err="1">
                <a:solidFill>
                  <a:schemeClr val="tx1"/>
                </a:solidFill>
              </a:rPr>
              <a:t>Microchiroptera</a:t>
            </a:r>
            <a:r>
              <a:rPr lang="en-US" sz="2400" dirty="0">
                <a:solidFill>
                  <a:schemeClr val="tx1"/>
                </a:solidFill>
              </a:rPr>
              <a:t>):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Magaderma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                	                                                                         </a:t>
            </a:r>
            <a:r>
              <a:rPr lang="en-US" sz="2400" i="1" dirty="0" err="1">
                <a:solidFill>
                  <a:schemeClr val="tx1"/>
                </a:solidFill>
              </a:rPr>
              <a:t>Rhinolophus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					                                         </a:t>
            </a:r>
            <a:r>
              <a:rPr lang="en-US" sz="2400" i="1" dirty="0" err="1">
                <a:solidFill>
                  <a:schemeClr val="tx1"/>
                </a:solidFill>
              </a:rPr>
              <a:t>Desmodus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					                                         </a:t>
            </a:r>
            <a:r>
              <a:rPr lang="en-US" sz="2400" i="1" dirty="0" err="1">
                <a:solidFill>
                  <a:schemeClr val="tx1"/>
                </a:solidFill>
              </a:rPr>
              <a:t>Eptesicus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 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oldimprints.com/pictures/45323.jpg">
            <a:extLst>
              <a:ext uri="{FF2B5EF4-FFF2-40B4-BE49-F238E27FC236}">
                <a16:creationId xmlns:a16="http://schemas.microsoft.com/office/drawing/2014/main" id="{F26D9FC8-D770-4F1E-99B2-232EEDE0C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53988"/>
            <a:ext cx="284638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">
            <a:extLst>
              <a:ext uri="{FF2B5EF4-FFF2-40B4-BE49-F238E27FC236}">
                <a16:creationId xmlns:a16="http://schemas.microsoft.com/office/drawing/2014/main" id="{EBE13CE9-FB7F-4044-9FCE-B4B5C66B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3919538"/>
            <a:ext cx="26320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43012" name="TextBox 2">
            <a:extLst>
              <a:ext uri="{FF2B5EF4-FFF2-40B4-BE49-F238E27FC236}">
                <a16:creationId xmlns:a16="http://schemas.microsoft.com/office/drawing/2014/main" id="{1E5C072A-E95B-4B22-905D-F6406E517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4403725"/>
            <a:ext cx="1835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 marL="0"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Galeopithecus</a:t>
            </a:r>
            <a:endParaRPr lang="en-GB" altLang="en-US" sz="20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43013" name="Picture 4" descr="http://animaldiversity.org/collections/contributors/Grzimek_mammals/Pteropus/Pteropus_livingstonii/medium.jpg">
            <a:extLst>
              <a:ext uri="{FF2B5EF4-FFF2-40B4-BE49-F238E27FC236}">
                <a16:creationId xmlns:a16="http://schemas.microsoft.com/office/drawing/2014/main" id="{1F33BE41-E62F-4E43-B6D1-911672BDB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53988"/>
            <a:ext cx="5524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>
            <a:extLst>
              <a:ext uri="{FF2B5EF4-FFF2-40B4-BE49-F238E27FC236}">
                <a16:creationId xmlns:a16="http://schemas.microsoft.com/office/drawing/2014/main" id="{6F44E4B3-62F5-4748-A85B-7E50D9811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913" y="1924050"/>
            <a:ext cx="6159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43015" name="TextBox 5">
            <a:extLst>
              <a:ext uri="{FF2B5EF4-FFF2-40B4-BE49-F238E27FC236}">
                <a16:creationId xmlns:a16="http://schemas.microsoft.com/office/drawing/2014/main" id="{797B2744-BC3A-40B2-AFDD-42A7BB21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38" y="2093913"/>
            <a:ext cx="12207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 marL="0"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Pteropus</a:t>
            </a:r>
            <a:endParaRPr lang="en-GB" altLang="en-US" sz="20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43016" name="Picture 6" descr="http://chm-thai.onep.go.th/chm/Dry/images/animal8/Magaderma_spasma.JPG">
            <a:extLst>
              <a:ext uri="{FF2B5EF4-FFF2-40B4-BE49-F238E27FC236}">
                <a16:creationId xmlns:a16="http://schemas.microsoft.com/office/drawing/2014/main" id="{2BDC78B0-E64E-4B66-8C73-0C9C2A08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22550"/>
            <a:ext cx="6086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Box 6">
            <a:extLst>
              <a:ext uri="{FF2B5EF4-FFF2-40B4-BE49-F238E27FC236}">
                <a16:creationId xmlns:a16="http://schemas.microsoft.com/office/drawing/2014/main" id="{A6DA8CB6-CE28-46B4-A682-1E2F784CE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6310313"/>
            <a:ext cx="161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i="1">
                <a:solidFill>
                  <a:schemeClr val="tx1"/>
                </a:solidFill>
              </a:rPr>
              <a:t>Magaderma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9224-05BE-4937-BEA1-EEB6EF24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185738"/>
            <a:ext cx="9693275" cy="603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Classification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0CEAF-8A0F-4F0C-9DA3-38EC49C56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014413"/>
            <a:ext cx="10464800" cy="5654675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iv). Order primates - </a:t>
            </a:r>
            <a:r>
              <a:rPr lang="en-US" sz="2400" dirty="0">
                <a:solidFill>
                  <a:schemeClr val="tx1"/>
                </a:solidFill>
              </a:rPr>
              <a:t>Completely hairy and generally arboreal mammals.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Examples:</a:t>
            </a:r>
            <a:r>
              <a:rPr lang="en-GB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Suborder I </a:t>
            </a:r>
            <a:r>
              <a:rPr lang="en-US" sz="2400" dirty="0" err="1">
                <a:solidFill>
                  <a:schemeClr val="tx1"/>
                </a:solidFill>
              </a:rPr>
              <a:t>Lemuroidea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i="1" dirty="0">
                <a:solidFill>
                  <a:schemeClr val="tx1"/>
                </a:solidFill>
              </a:rPr>
              <a:t>Lemur</a:t>
            </a:r>
            <a:endParaRPr lang="en-GB" sz="24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    						Indris</a:t>
            </a:r>
            <a:endParaRPr lang="en-GB" sz="24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    						</a:t>
            </a:r>
            <a:r>
              <a:rPr lang="en-US" sz="2400" i="1" dirty="0" err="1">
                <a:solidFill>
                  <a:schemeClr val="tx1"/>
                </a:solidFill>
              </a:rPr>
              <a:t>Chirogale</a:t>
            </a:r>
            <a:endParaRPr lang="en-GB" sz="24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    						</a:t>
            </a:r>
            <a:r>
              <a:rPr lang="en-US" sz="2400" i="1" dirty="0" err="1">
                <a:solidFill>
                  <a:schemeClr val="tx1"/>
                </a:solidFill>
              </a:rPr>
              <a:t>Chiromys</a:t>
            </a:r>
            <a:endParaRPr lang="en-GB" sz="24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     						Loris</a:t>
            </a: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	Sub order II </a:t>
            </a:r>
            <a:r>
              <a:rPr lang="en-US" sz="2400" dirty="0" err="1">
                <a:solidFill>
                  <a:schemeClr val="tx1"/>
                </a:solidFill>
              </a:rPr>
              <a:t>Tarsioidea</a:t>
            </a:r>
            <a:r>
              <a:rPr lang="en-US" sz="2400" dirty="0">
                <a:solidFill>
                  <a:schemeClr val="tx1"/>
                </a:solidFill>
              </a:rPr>
              <a:t>:   	</a:t>
            </a:r>
            <a:r>
              <a:rPr lang="en-US" sz="2400" i="1" dirty="0" err="1">
                <a:solidFill>
                  <a:schemeClr val="tx1"/>
                </a:solidFill>
              </a:rPr>
              <a:t>Torsius</a:t>
            </a:r>
            <a:endParaRPr lang="en-GB" sz="24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		                          		Spectrum</a:t>
            </a: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		</a:t>
            </a:r>
            <a:r>
              <a:rPr lang="en-US" sz="2400" dirty="0">
                <a:solidFill>
                  <a:schemeClr val="tx1"/>
                </a:solidFill>
              </a:rPr>
              <a:t>Suborder III </a:t>
            </a:r>
            <a:r>
              <a:rPr lang="en-US" sz="2400" dirty="0" err="1">
                <a:solidFill>
                  <a:schemeClr val="tx1"/>
                </a:solidFill>
              </a:rPr>
              <a:t>Anthropoideo</a:t>
            </a:r>
            <a:r>
              <a:rPr lang="en-GB" sz="2400" dirty="0">
                <a:solidFill>
                  <a:schemeClr val="tx1"/>
                </a:solidFill>
              </a:rPr>
              <a:t>:  </a:t>
            </a:r>
            <a:r>
              <a:rPr lang="en-US" sz="2400" dirty="0">
                <a:solidFill>
                  <a:schemeClr val="tx1"/>
                </a:solidFill>
              </a:rPr>
              <a:t>Monkeys</a:t>
            </a:r>
            <a:endParaRPr lang="en-GB" sz="24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					    Apes</a:t>
            </a:r>
            <a:endParaRPr lang="en-GB" sz="24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					    Man</a:t>
            </a:r>
            <a:endParaRPr lang="en-GB" sz="24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endParaRPr lang="en-GB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upload.wikimedia.org/wikipedia/commons/f/f5/Lemur_catta_001.jpg">
            <a:extLst>
              <a:ext uri="{FF2B5EF4-FFF2-40B4-BE49-F238E27FC236}">
                <a16:creationId xmlns:a16="http://schemas.microsoft.com/office/drawing/2014/main" id="{14EC6712-F5DF-4D7C-BDFC-8ED3F592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50825"/>
            <a:ext cx="440213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1">
            <a:extLst>
              <a:ext uri="{FF2B5EF4-FFF2-40B4-BE49-F238E27FC236}">
                <a16:creationId xmlns:a16="http://schemas.microsoft.com/office/drawing/2014/main" id="{F146E79E-735D-4E4E-AAAD-B02D7502F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2735263"/>
            <a:ext cx="89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Lemur</a:t>
            </a:r>
          </a:p>
        </p:txBody>
      </p:sp>
      <p:pic>
        <p:nvPicPr>
          <p:cNvPr id="45060" name="Picture 4" descr="https://pbs.twimg.com/profile_images/608992532815597568/-6Ap4VSm.jpg">
            <a:extLst>
              <a:ext uri="{FF2B5EF4-FFF2-40B4-BE49-F238E27FC236}">
                <a16:creationId xmlns:a16="http://schemas.microsoft.com/office/drawing/2014/main" id="{D70FE512-6682-4FA7-892C-A04B264F5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250825"/>
            <a:ext cx="41846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2">
            <a:extLst>
              <a:ext uri="{FF2B5EF4-FFF2-40B4-BE49-F238E27FC236}">
                <a16:creationId xmlns:a16="http://schemas.microsoft.com/office/drawing/2014/main" id="{9E3F02EF-64B8-4E72-A886-0E37F282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5127625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Torsius</a:t>
            </a:r>
          </a:p>
        </p:txBody>
      </p:sp>
      <p:pic>
        <p:nvPicPr>
          <p:cNvPr id="45062" name="Picture 14" descr="http://www.animalspot.net/wp-content/uploads/2012/01/Monkey-Photos.jpg">
            <a:extLst>
              <a:ext uri="{FF2B5EF4-FFF2-40B4-BE49-F238E27FC236}">
                <a16:creationId xmlns:a16="http://schemas.microsoft.com/office/drawing/2014/main" id="{263B1253-D327-4D82-9A9B-1E0680BBD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63900"/>
            <a:ext cx="42656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6">
            <a:extLst>
              <a:ext uri="{FF2B5EF4-FFF2-40B4-BE49-F238E27FC236}">
                <a16:creationId xmlns:a16="http://schemas.microsoft.com/office/drawing/2014/main" id="{D6FC43FE-A856-438D-BD95-C303D2913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6284913"/>
            <a:ext cx="1033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Monkey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5475-8D0D-43C8-8F9B-947577A7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185738"/>
            <a:ext cx="9693275" cy="603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Classification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96B31-5B9E-4EFA-81A3-BAE9D8AB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788988"/>
            <a:ext cx="10464800" cy="5678487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v</a:t>
            </a:r>
            <a:r>
              <a:rPr lang="en-US" sz="2200" b="1" dirty="0">
                <a:solidFill>
                  <a:schemeClr val="tx1"/>
                </a:solidFill>
              </a:rPr>
              <a:t>). Order </a:t>
            </a:r>
            <a:r>
              <a:rPr lang="en-US" sz="2200" b="1" dirty="0" err="1">
                <a:solidFill>
                  <a:schemeClr val="tx1"/>
                </a:solidFill>
              </a:rPr>
              <a:t>Edentata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GB" sz="2200" b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2200" dirty="0">
                <a:solidFill>
                  <a:schemeClr val="tx1"/>
                </a:solidFill>
              </a:rPr>
              <a:t>Examples:</a:t>
            </a:r>
            <a:r>
              <a:rPr lang="en-GB" sz="2200" dirty="0">
                <a:solidFill>
                  <a:schemeClr val="tx1"/>
                </a:solidFill>
              </a:rPr>
              <a:t>	</a:t>
            </a:r>
            <a:r>
              <a:rPr lang="en-US" sz="2200" dirty="0">
                <a:solidFill>
                  <a:schemeClr val="tx1"/>
                </a:solidFill>
              </a:rPr>
              <a:t>Sloth</a:t>
            </a:r>
            <a:r>
              <a:rPr lang="en-GB" sz="2200" dirty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Armadillos</a:t>
            </a:r>
            <a:r>
              <a:rPr lang="en-GB" sz="2200" dirty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American ant eater.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200" b="1" dirty="0">
                <a:solidFill>
                  <a:schemeClr val="tx1"/>
                </a:solidFill>
              </a:rPr>
              <a:t>vi). Order </a:t>
            </a:r>
            <a:r>
              <a:rPr lang="en-US" sz="2200" b="1" dirty="0" err="1">
                <a:solidFill>
                  <a:schemeClr val="tx1"/>
                </a:solidFill>
              </a:rPr>
              <a:t>Pholidata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GB" sz="2200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Example: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Manis</a:t>
            </a:r>
            <a:r>
              <a:rPr lang="en-US" sz="2200" dirty="0">
                <a:solidFill>
                  <a:schemeClr val="tx1"/>
                </a:solidFill>
              </a:rPr>
              <a:t> (pangolin or scaly anteater)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200" b="1" dirty="0">
                <a:solidFill>
                  <a:schemeClr val="tx1"/>
                </a:solidFill>
              </a:rPr>
              <a:t>vii). Order </a:t>
            </a:r>
            <a:r>
              <a:rPr lang="en-US" sz="2200" b="1" dirty="0" err="1">
                <a:solidFill>
                  <a:schemeClr val="tx1"/>
                </a:solidFill>
              </a:rPr>
              <a:t>Lagomorpha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GB" sz="2200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Example: Rabbits &amp; Hares.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200" b="1" dirty="0">
                <a:solidFill>
                  <a:schemeClr val="tx1"/>
                </a:solidFill>
              </a:rPr>
              <a:t>viii). Order </a:t>
            </a:r>
            <a:r>
              <a:rPr lang="en-US" sz="2200" b="1" dirty="0" err="1">
                <a:solidFill>
                  <a:schemeClr val="tx1"/>
                </a:solidFill>
              </a:rPr>
              <a:t>Rodentia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GB" sz="22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2200" dirty="0">
                <a:solidFill>
                  <a:schemeClr val="tx1"/>
                </a:solidFill>
              </a:rPr>
              <a:t>Example:  Squirrel – </a:t>
            </a:r>
            <a:r>
              <a:rPr lang="en-US" sz="2200" i="1" dirty="0" err="1">
                <a:solidFill>
                  <a:schemeClr val="tx1"/>
                </a:solidFill>
              </a:rPr>
              <a:t>Funambulus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</a:t>
            </a:r>
            <a:r>
              <a:rPr lang="en-US" sz="2200" dirty="0" err="1">
                <a:solidFill>
                  <a:schemeClr val="tx1"/>
                </a:solidFill>
              </a:rPr>
              <a:t>Houserat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– </a:t>
            </a:r>
            <a:r>
              <a:rPr lang="en-US" sz="2200" i="1" dirty="0" err="1">
                <a:solidFill>
                  <a:schemeClr val="tx1"/>
                </a:solidFill>
              </a:rPr>
              <a:t>Rattus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rattus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sz="2200" dirty="0">
                <a:solidFill>
                  <a:schemeClr val="tx1"/>
                </a:solidFill>
              </a:rPr>
              <a:t>		</a:t>
            </a:r>
            <a:r>
              <a:rPr lang="en-US" sz="2200" dirty="0">
                <a:solidFill>
                  <a:schemeClr val="tx1"/>
                </a:solidFill>
              </a:rPr>
              <a:t>Porcupine – </a:t>
            </a:r>
            <a:r>
              <a:rPr lang="en-US" sz="2200" i="1" dirty="0" err="1">
                <a:solidFill>
                  <a:schemeClr val="tx1"/>
                </a:solidFill>
              </a:rPr>
              <a:t>Hustrix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Guinea pig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answersafrica.com/wp-content/uploads/2013/07/armadillo.jpg">
            <a:extLst>
              <a:ext uri="{FF2B5EF4-FFF2-40B4-BE49-F238E27FC236}">
                <a16:creationId xmlns:a16="http://schemas.microsoft.com/office/drawing/2014/main" id="{2B9A91BD-B04B-4DDF-83A9-528B50A0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61925"/>
            <a:ext cx="42560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1">
            <a:extLst>
              <a:ext uri="{FF2B5EF4-FFF2-40B4-BE49-F238E27FC236}">
                <a16:creationId xmlns:a16="http://schemas.microsoft.com/office/drawing/2014/main" id="{CF35DB07-7E0B-4AFA-A32E-32F068AB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2555875"/>
            <a:ext cx="1252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Armadillo</a:t>
            </a:r>
          </a:p>
        </p:txBody>
      </p:sp>
      <p:pic>
        <p:nvPicPr>
          <p:cNvPr id="47108" name="Picture 4" descr="http://m6.i.pbase.com/o6/77/579877/1/83932956.REdtDFHQ.D20_1306.jpg">
            <a:extLst>
              <a:ext uri="{FF2B5EF4-FFF2-40B4-BE49-F238E27FC236}">
                <a16:creationId xmlns:a16="http://schemas.microsoft.com/office/drawing/2014/main" id="{01863554-22C1-482C-AE9B-9E8D8C8D7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61925"/>
            <a:ext cx="36877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2">
            <a:extLst>
              <a:ext uri="{FF2B5EF4-FFF2-40B4-BE49-F238E27FC236}">
                <a16:creationId xmlns:a16="http://schemas.microsoft.com/office/drawing/2014/main" id="{E30A292A-825F-42D4-906B-596EDF51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2619375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Manis</a:t>
            </a:r>
          </a:p>
        </p:txBody>
      </p:sp>
      <p:pic>
        <p:nvPicPr>
          <p:cNvPr id="47110" name="Picture 6" descr="http://sciencenordic.com/sites/default/files/imagecache/620x/rabbit_0.jpg">
            <a:extLst>
              <a:ext uri="{FF2B5EF4-FFF2-40B4-BE49-F238E27FC236}">
                <a16:creationId xmlns:a16="http://schemas.microsoft.com/office/drawing/2014/main" id="{A1B37B16-98DD-4891-A84D-8AD2EAD5C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060700"/>
            <a:ext cx="423545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Box 3">
            <a:extLst>
              <a:ext uri="{FF2B5EF4-FFF2-40B4-BE49-F238E27FC236}">
                <a16:creationId xmlns:a16="http://schemas.microsoft.com/office/drawing/2014/main" id="{F8D775A8-55A2-44F2-A9AE-70F56033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6175375"/>
            <a:ext cx="896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Rabbit</a:t>
            </a:r>
          </a:p>
        </p:txBody>
      </p:sp>
      <p:pic>
        <p:nvPicPr>
          <p:cNvPr id="47112" name="Picture 18" descr="http://animaliaz-life.com/data_images/squirrel/squirrel5.jpg">
            <a:extLst>
              <a:ext uri="{FF2B5EF4-FFF2-40B4-BE49-F238E27FC236}">
                <a16:creationId xmlns:a16="http://schemas.microsoft.com/office/drawing/2014/main" id="{94CADC3F-614B-477A-98C7-270F2B8D1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060700"/>
            <a:ext cx="45069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Box 8">
            <a:extLst>
              <a:ext uri="{FF2B5EF4-FFF2-40B4-BE49-F238E27FC236}">
                <a16:creationId xmlns:a16="http://schemas.microsoft.com/office/drawing/2014/main" id="{FC72DFAA-FD15-408B-A738-5DF46B2D6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5986463"/>
            <a:ext cx="1065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Squirrel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B3CC-BC2B-4BE6-99FD-03D4603F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185738"/>
            <a:ext cx="9693275" cy="603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Classification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31E7E-E8EF-455C-8858-6E0B043F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014413"/>
            <a:ext cx="10464800" cy="5453062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ix). Order </a:t>
            </a:r>
            <a:r>
              <a:rPr lang="en-US" sz="2400" b="1" dirty="0" err="1">
                <a:solidFill>
                  <a:schemeClr val="tx1"/>
                </a:solidFill>
              </a:rPr>
              <a:t>Cetace</a:t>
            </a:r>
            <a:endParaRPr lang="en-GB" sz="2400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Examples: Whales</a:t>
            </a:r>
            <a:r>
              <a:rPr lang="en-GB" sz="2200" dirty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Dolphin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x). Order </a:t>
            </a:r>
            <a:r>
              <a:rPr lang="en-US" sz="2400" b="1" dirty="0" err="1">
                <a:solidFill>
                  <a:schemeClr val="tx1"/>
                </a:solidFill>
              </a:rPr>
              <a:t>Canivora</a:t>
            </a:r>
            <a:endParaRPr lang="en-US" sz="2400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Examples: Sub order I </a:t>
            </a:r>
            <a:r>
              <a:rPr lang="en-US" sz="2200" dirty="0" err="1">
                <a:solidFill>
                  <a:schemeClr val="tx1"/>
                </a:solidFill>
              </a:rPr>
              <a:t>Fissipedia</a:t>
            </a:r>
            <a:r>
              <a:rPr lang="en-US" sz="2200" dirty="0">
                <a:solidFill>
                  <a:schemeClr val="tx1"/>
                </a:solidFill>
              </a:rPr>
              <a:t> –    Lion – </a:t>
            </a:r>
            <a:r>
              <a:rPr lang="en-US" sz="2200" i="1" dirty="0" err="1">
                <a:solidFill>
                  <a:schemeClr val="tx1"/>
                </a:solidFill>
              </a:rPr>
              <a:t>Panthera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leo</a:t>
            </a:r>
            <a:endParaRPr lang="en-US" sz="2200" i="1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			         Tiger – </a:t>
            </a:r>
            <a:r>
              <a:rPr lang="en-US" sz="2200" i="1" dirty="0" err="1">
                <a:solidFill>
                  <a:schemeClr val="tx1"/>
                </a:solidFill>
              </a:rPr>
              <a:t>Panthera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tigris</a:t>
            </a:r>
            <a:endParaRPr lang="en-US" sz="2200" i="1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			         Leopard</a:t>
            </a: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			         Civet cat</a:t>
            </a: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		                     Wolf</a:t>
            </a: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			         Fox</a:t>
            </a: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Sub order II </a:t>
            </a:r>
            <a:r>
              <a:rPr lang="en-US" sz="2200" dirty="0" err="1">
                <a:solidFill>
                  <a:schemeClr val="tx1"/>
                </a:solidFill>
              </a:rPr>
              <a:t>Pinnipedia</a:t>
            </a:r>
            <a:r>
              <a:rPr lang="en-US" sz="2200" dirty="0">
                <a:solidFill>
                  <a:schemeClr val="tx1"/>
                </a:solidFill>
              </a:rPr>
              <a:t> –     Sea lion – </a:t>
            </a:r>
            <a:r>
              <a:rPr lang="en-US" sz="2200" i="1" dirty="0" err="1">
                <a:solidFill>
                  <a:schemeClr val="tx1"/>
                </a:solidFill>
              </a:rPr>
              <a:t>Otario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jubata</a:t>
            </a:r>
            <a:endParaRPr lang="en-US" sz="2200" i="1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				Walrus  - </a:t>
            </a:r>
            <a:r>
              <a:rPr lang="en-US" sz="2200" i="1" dirty="0" err="1">
                <a:solidFill>
                  <a:schemeClr val="tx1"/>
                </a:solidFill>
              </a:rPr>
              <a:t>Trichecus</a:t>
            </a:r>
            <a:endParaRPr lang="en-US" sz="2200" i="1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				Seal - </a:t>
            </a:r>
            <a:r>
              <a:rPr lang="en-US" sz="2200" i="1" dirty="0" err="1">
                <a:solidFill>
                  <a:schemeClr val="tx1"/>
                </a:solidFill>
              </a:rPr>
              <a:t>Phoca</a:t>
            </a:r>
            <a:endParaRPr lang="en-GB" sz="2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haleopedia.org/animalfund/wp-content/uploads/2013/10/Short-finned-Pilot-Whale-Jim-Watt.jpg">
            <a:extLst>
              <a:ext uri="{FF2B5EF4-FFF2-40B4-BE49-F238E27FC236}">
                <a16:creationId xmlns:a16="http://schemas.microsoft.com/office/drawing/2014/main" id="{2124A35A-0818-4A1E-A8F2-C0620982E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2075"/>
            <a:ext cx="5372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>
            <a:extLst>
              <a:ext uri="{FF2B5EF4-FFF2-40B4-BE49-F238E27FC236}">
                <a16:creationId xmlns:a16="http://schemas.microsoft.com/office/drawing/2014/main" id="{609B679C-717D-4D85-8BC9-28160ECC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3175000"/>
            <a:ext cx="868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Whale</a:t>
            </a:r>
          </a:p>
        </p:txBody>
      </p:sp>
      <p:pic>
        <p:nvPicPr>
          <p:cNvPr id="49156" name="Picture 6" descr="http://www.slate.com/content/dam/slate/articles/health_and_science/science/2015/07/150730_SCI_Cecil_lion.jpg.CROP.promo-xlarge2.jpg">
            <a:extLst>
              <a:ext uri="{FF2B5EF4-FFF2-40B4-BE49-F238E27FC236}">
                <a16:creationId xmlns:a16="http://schemas.microsoft.com/office/drawing/2014/main" id="{639A45F1-6191-4540-88D5-DD426220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92075"/>
            <a:ext cx="48545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3">
            <a:extLst>
              <a:ext uri="{FF2B5EF4-FFF2-40B4-BE49-F238E27FC236}">
                <a16:creationId xmlns:a16="http://schemas.microsoft.com/office/drawing/2014/main" id="{5448E87F-DF91-4BF4-97C1-BAEA2BC91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038" y="3133725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Lion</a:t>
            </a:r>
          </a:p>
        </p:txBody>
      </p:sp>
      <p:pic>
        <p:nvPicPr>
          <p:cNvPr id="49158" name="Picture 8" descr="http://animalwonder.com/wp-content/uploads/2014/09/Sea-Lion.jpg">
            <a:extLst>
              <a:ext uri="{FF2B5EF4-FFF2-40B4-BE49-F238E27FC236}">
                <a16:creationId xmlns:a16="http://schemas.microsoft.com/office/drawing/2014/main" id="{CEF51260-FE33-4244-AC5B-E931E8D69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3652838"/>
            <a:ext cx="7104063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4">
            <a:extLst>
              <a:ext uri="{FF2B5EF4-FFF2-40B4-BE49-F238E27FC236}">
                <a16:creationId xmlns:a16="http://schemas.microsoft.com/office/drawing/2014/main" id="{4F3B3C3D-704F-41E3-8286-EDC671D9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6256338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Sea Lion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6E63-B6BA-4117-8DA6-FD1A1FBF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185738"/>
            <a:ext cx="9693275" cy="603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Classification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EBC59-31CE-44B8-AA01-84DADDA5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014413"/>
            <a:ext cx="10464800" cy="5638800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xi). Order </a:t>
            </a:r>
            <a:r>
              <a:rPr lang="en-US" sz="2400" b="1" dirty="0" err="1">
                <a:solidFill>
                  <a:schemeClr val="tx1"/>
                </a:solidFill>
              </a:rPr>
              <a:t>Tubulidentata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GB" sz="2400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Example: Aardvark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chemeClr val="tx1"/>
                </a:solidFill>
              </a:rPr>
              <a:t>xii). </a:t>
            </a:r>
            <a:r>
              <a:rPr lang="en-US" sz="2400" b="1" dirty="0">
                <a:solidFill>
                  <a:schemeClr val="tx1"/>
                </a:solidFill>
              </a:rPr>
              <a:t>Order </a:t>
            </a:r>
            <a:r>
              <a:rPr lang="en-US" sz="2400" b="1" dirty="0" err="1">
                <a:solidFill>
                  <a:schemeClr val="tx1"/>
                </a:solidFill>
              </a:rPr>
              <a:t>Proboscidea</a:t>
            </a:r>
            <a:endParaRPr lang="en-GB" sz="2400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Example:  Elephant </a:t>
            </a:r>
            <a:r>
              <a:rPr lang="en-US" sz="2200" i="1" dirty="0">
                <a:solidFill>
                  <a:schemeClr val="tx1"/>
                </a:solidFill>
              </a:rPr>
              <a:t>– </a:t>
            </a:r>
            <a:r>
              <a:rPr lang="en-US" sz="2200" i="1" dirty="0" err="1">
                <a:solidFill>
                  <a:schemeClr val="tx1"/>
                </a:solidFill>
              </a:rPr>
              <a:t>Elephas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xiii). Order </a:t>
            </a:r>
            <a:r>
              <a:rPr lang="en-US" sz="2400" b="1" dirty="0" err="1">
                <a:solidFill>
                  <a:schemeClr val="tx1"/>
                </a:solidFill>
              </a:rPr>
              <a:t>Hyracoidea</a:t>
            </a:r>
            <a:endParaRPr lang="en-GB" sz="2400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Example: </a:t>
            </a:r>
            <a:r>
              <a:rPr lang="en-US" sz="2200" dirty="0" err="1">
                <a:solidFill>
                  <a:schemeClr val="tx1"/>
                </a:solidFill>
              </a:rPr>
              <a:t>Procavia</a:t>
            </a:r>
            <a:r>
              <a:rPr lang="en-US" sz="2200" dirty="0">
                <a:solidFill>
                  <a:schemeClr val="tx1"/>
                </a:solidFill>
              </a:rPr>
              <a:t> or Hyrax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xiv). Order </a:t>
            </a:r>
            <a:r>
              <a:rPr lang="en-US" sz="2400" b="1" dirty="0" err="1">
                <a:solidFill>
                  <a:schemeClr val="tx1"/>
                </a:solidFill>
              </a:rPr>
              <a:t>Sirenia</a:t>
            </a:r>
            <a:endParaRPr lang="en-GB" sz="2400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Example: 	Dugong – </a:t>
            </a:r>
            <a:r>
              <a:rPr lang="en-US" sz="2200" dirty="0" err="1">
                <a:solidFill>
                  <a:schemeClr val="tx1"/>
                </a:solidFill>
              </a:rPr>
              <a:t>Halicore</a:t>
            </a:r>
            <a:r>
              <a:rPr lang="en-US" sz="2200" dirty="0">
                <a:solidFill>
                  <a:schemeClr val="tx1"/>
                </a:solidFill>
              </a:rPr>
              <a:t> dugong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</a:t>
            </a:r>
            <a:r>
              <a:rPr lang="en-US" sz="2200" dirty="0" err="1">
                <a:solidFill>
                  <a:schemeClr val="tx1"/>
                </a:solidFill>
              </a:rPr>
              <a:t>Trichecus</a:t>
            </a:r>
            <a:r>
              <a:rPr lang="en-US" sz="2200" dirty="0">
                <a:solidFill>
                  <a:schemeClr val="tx1"/>
                </a:solidFill>
              </a:rPr>
              <a:t> – Manatees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xv). Order </a:t>
            </a:r>
            <a:r>
              <a:rPr lang="en-US" sz="2400" b="1" dirty="0" err="1">
                <a:solidFill>
                  <a:schemeClr val="tx1"/>
                </a:solidFill>
              </a:rPr>
              <a:t>Perissodactyla</a:t>
            </a:r>
            <a:endParaRPr lang="en-GB" sz="2400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Example: Horse – </a:t>
            </a:r>
            <a:r>
              <a:rPr lang="en-US" sz="2200" dirty="0" err="1">
                <a:solidFill>
                  <a:schemeClr val="tx1"/>
                </a:solidFill>
              </a:rPr>
              <a:t>Equas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         Zebra 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         Rhinoceros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https://a630bbb17ae9d1222021-2afb368a5169e2c14e6c1f3083d913b8.ssl.cf3.rackcdn.com/2013/07/aardvark.jpg">
            <a:extLst>
              <a:ext uri="{FF2B5EF4-FFF2-40B4-BE49-F238E27FC236}">
                <a16:creationId xmlns:a16="http://schemas.microsoft.com/office/drawing/2014/main" id="{22D2F7FA-42CE-42F5-B572-0108BBE3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2713"/>
            <a:ext cx="36798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>
            <a:extLst>
              <a:ext uri="{FF2B5EF4-FFF2-40B4-BE49-F238E27FC236}">
                <a16:creationId xmlns:a16="http://schemas.microsoft.com/office/drawing/2014/main" id="{08399B5B-FB7B-42C5-9476-69FA7D1F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40000"/>
            <a:ext cx="120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Aardvark</a:t>
            </a:r>
          </a:p>
        </p:txBody>
      </p:sp>
      <p:pic>
        <p:nvPicPr>
          <p:cNvPr id="51204" name="Picture 8" descr="http://media1.santabanta.com/full1/Animals/Elephants/elephants-9a.jpg">
            <a:extLst>
              <a:ext uri="{FF2B5EF4-FFF2-40B4-BE49-F238E27FC236}">
                <a16:creationId xmlns:a16="http://schemas.microsoft.com/office/drawing/2014/main" id="{ED571AE9-5585-4F42-9C63-E762AB263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416300"/>
            <a:ext cx="36798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4">
            <a:extLst>
              <a:ext uri="{FF2B5EF4-FFF2-40B4-BE49-F238E27FC236}">
                <a16:creationId xmlns:a16="http://schemas.microsoft.com/office/drawing/2014/main" id="{248CCE57-BA22-4FB6-8121-716EF382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38" y="6223000"/>
            <a:ext cx="117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Elephant</a:t>
            </a:r>
          </a:p>
        </p:txBody>
      </p:sp>
      <p:pic>
        <p:nvPicPr>
          <p:cNvPr id="51206" name="Picture 10" descr="https://farm3.staticflickr.com/2207/3892732037_02d5e2ac6f_b.jpg">
            <a:extLst>
              <a:ext uri="{FF2B5EF4-FFF2-40B4-BE49-F238E27FC236}">
                <a16:creationId xmlns:a16="http://schemas.microsoft.com/office/drawing/2014/main" id="{AC37C9E9-1B50-4544-95C9-915D03822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397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5">
            <a:extLst>
              <a:ext uri="{FF2B5EF4-FFF2-40B4-BE49-F238E27FC236}">
                <a16:creationId xmlns:a16="http://schemas.microsoft.com/office/drawing/2014/main" id="{A0ECE6A1-E0DC-4270-BB6D-BEC773D18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520950"/>
            <a:ext cx="1122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Procavia</a:t>
            </a:r>
          </a:p>
        </p:txBody>
      </p:sp>
      <p:pic>
        <p:nvPicPr>
          <p:cNvPr id="51208" name="Picture 12" descr="https://haydensanimalfacts.files.wordpress.com/2014/12/dugong.jpg">
            <a:extLst>
              <a:ext uri="{FF2B5EF4-FFF2-40B4-BE49-F238E27FC236}">
                <a16:creationId xmlns:a16="http://schemas.microsoft.com/office/drawing/2014/main" id="{AEE9D266-A71B-445B-9327-38BF88BA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498850"/>
            <a:ext cx="5318125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Box 6">
            <a:extLst>
              <a:ext uri="{FF2B5EF4-FFF2-40B4-BE49-F238E27FC236}">
                <a16:creationId xmlns:a16="http://schemas.microsoft.com/office/drawing/2014/main" id="{029D7193-BA54-4C31-8603-5EED85F83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463" y="6092825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Dugong</a:t>
            </a:r>
          </a:p>
        </p:txBody>
      </p:sp>
      <p:pic>
        <p:nvPicPr>
          <p:cNvPr id="51210" name="Picture 18" descr="http://greglasley.com/images/Mammals/White-Rhinoceros-0026.jpg">
            <a:extLst>
              <a:ext uri="{FF2B5EF4-FFF2-40B4-BE49-F238E27FC236}">
                <a16:creationId xmlns:a16="http://schemas.microsoft.com/office/drawing/2014/main" id="{DF4CD4DE-B056-4F08-9747-93710E89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65113"/>
            <a:ext cx="3148012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Box 9">
            <a:extLst>
              <a:ext uri="{FF2B5EF4-FFF2-40B4-BE49-F238E27FC236}">
                <a16:creationId xmlns:a16="http://schemas.microsoft.com/office/drawing/2014/main" id="{BCD5718C-8F7E-406A-8E69-490EDB57B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25" y="2324100"/>
            <a:ext cx="136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Rhinoceros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6236-D6E4-49A9-910E-4B111F1A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365125"/>
            <a:ext cx="9972675" cy="698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Characteristics of Amphibians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BA08-0409-42D4-B98E-8551A7FFC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063625"/>
            <a:ext cx="10279063" cy="5586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They possess 4 </a:t>
            </a:r>
            <a:r>
              <a:rPr lang="en-US" sz="2800" dirty="0" err="1">
                <a:solidFill>
                  <a:schemeClr val="tx1"/>
                </a:solidFill>
              </a:rPr>
              <a:t>pentadactyl</a:t>
            </a:r>
            <a:r>
              <a:rPr lang="en-US" sz="2800" dirty="0">
                <a:solidFill>
                  <a:schemeClr val="tx1"/>
                </a:solidFill>
              </a:rPr>
              <a:t> limbs which are supported by girdles and are adapted for locomotion both on land and water as well.</a:t>
            </a: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May produce distinctive sounds.</a:t>
            </a:r>
            <a:endParaRPr lang="en-GB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Fertilization external</a:t>
            </a:r>
            <a:endParaRPr lang="en-GB" sz="28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600" dirty="0">
                <a:solidFill>
                  <a:schemeClr val="tx1"/>
                </a:solidFill>
              </a:rPr>
              <a:t>Most are oviparous</a:t>
            </a:r>
            <a:endParaRPr lang="en-GB" sz="26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600" dirty="0">
                <a:solidFill>
                  <a:schemeClr val="tx1"/>
                </a:solidFill>
              </a:rPr>
              <a:t>Egg with some yolk and enclosed in gelatinous  covering usually laid in water</a:t>
            </a:r>
            <a:endParaRPr lang="en-GB" sz="26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600" dirty="0">
                <a:solidFill>
                  <a:schemeClr val="tx1"/>
                </a:solidFill>
              </a:rPr>
              <a:t>Development is always indirect as larva is formed during life cycle which is generally known as Tadpole.</a:t>
            </a:r>
            <a:endParaRPr lang="en-GB" sz="26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/>
              <a:t> </a:t>
            </a:r>
            <a:endParaRPr lang="en-GB" sz="2800" dirty="0"/>
          </a:p>
          <a:p>
            <a:pPr marL="182880" indent="-182880" eaLnBrk="1" fontAlgn="auto" hangingPunct="1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5BF9-5807-46DE-B745-4FDE1E28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185738"/>
            <a:ext cx="9693275" cy="603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Classification of Mammals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71B6-20D5-4280-BCD3-9C0518551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014413"/>
            <a:ext cx="10464800" cy="5638800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xvi). Order </a:t>
            </a:r>
            <a:r>
              <a:rPr lang="en-US" sz="2400" b="1" dirty="0" err="1">
                <a:solidFill>
                  <a:schemeClr val="tx1"/>
                </a:solidFill>
              </a:rPr>
              <a:t>Artiodactyla</a:t>
            </a:r>
            <a:endParaRPr lang="en-GB" sz="2400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chemeClr val="tx1"/>
                </a:solidFill>
              </a:rPr>
              <a:t>Examples: Hippopotamus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Camel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Pig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Deer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Giraffe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Antelope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Cow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GB" sz="2200" dirty="0">
                <a:solidFill>
                  <a:schemeClr val="tx1"/>
                </a:solidFill>
              </a:rPr>
              <a:t>		</a:t>
            </a:r>
            <a:r>
              <a:rPr lang="en-US" sz="2200" dirty="0">
                <a:solidFill>
                  <a:schemeClr val="tx1"/>
                </a:solidFill>
              </a:rPr>
              <a:t>Buffalo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		Sheep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GB" sz="2200" dirty="0">
                <a:solidFill>
                  <a:schemeClr val="tx1"/>
                </a:solidFill>
              </a:rPr>
              <a:t>		</a:t>
            </a:r>
            <a:r>
              <a:rPr lang="en-US" sz="2200" dirty="0">
                <a:solidFill>
                  <a:schemeClr val="tx1"/>
                </a:solidFill>
              </a:rPr>
              <a:t>Goat</a:t>
            </a:r>
            <a:endParaRPr lang="en-GB" sz="2200" dirty="0">
              <a:solidFill>
                <a:schemeClr val="tx1"/>
              </a:solidFill>
            </a:endParaRPr>
          </a:p>
          <a:p>
            <a:pPr marL="274637" lvl="1" indent="0" eaLnBrk="1" hangingPunct="1">
              <a:buFont typeface="Wingdings 2" panose="05020102010507070707" pitchFamily="18" charset="2"/>
              <a:buNone/>
              <a:defRPr/>
            </a:pPr>
            <a:endParaRPr lang="en-GB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4" descr="http://www.nature.org/cs/groups/webcontent/@photopublic/documents/media/prd_012518.jpg">
            <a:extLst>
              <a:ext uri="{FF2B5EF4-FFF2-40B4-BE49-F238E27FC236}">
                <a16:creationId xmlns:a16="http://schemas.microsoft.com/office/drawing/2014/main" id="{0E7C03A7-01EC-4496-8DA7-7E102841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66700"/>
            <a:ext cx="466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6">
            <a:extLst>
              <a:ext uri="{FF2B5EF4-FFF2-40B4-BE49-F238E27FC236}">
                <a16:creationId xmlns:a16="http://schemas.microsoft.com/office/drawing/2014/main" id="{997BDDC9-B8C4-4369-ABD8-2F56F6CE8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2647950"/>
            <a:ext cx="175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Hippopotamus</a:t>
            </a:r>
          </a:p>
        </p:txBody>
      </p:sp>
      <p:pic>
        <p:nvPicPr>
          <p:cNvPr id="53252" name="Picture 18" descr="https://encrypted-tbn0.gstatic.com/images?q=tbn:ANd9GcTLeruUmgjk9-BJBBhqoqTgG1zJbfsDqwPVFJfZaPxpxTtcE6dE">
            <a:extLst>
              <a:ext uri="{FF2B5EF4-FFF2-40B4-BE49-F238E27FC236}">
                <a16:creationId xmlns:a16="http://schemas.microsoft.com/office/drawing/2014/main" id="{7C8FAF96-BB98-4026-A561-43A11B61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314700"/>
            <a:ext cx="36385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8">
            <a:extLst>
              <a:ext uri="{FF2B5EF4-FFF2-40B4-BE49-F238E27FC236}">
                <a16:creationId xmlns:a16="http://schemas.microsoft.com/office/drawing/2014/main" id="{45B2FA70-7EAF-4DE3-9599-FA7EEB770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6094413"/>
            <a:ext cx="69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Goat</a:t>
            </a:r>
          </a:p>
        </p:txBody>
      </p:sp>
      <p:pic>
        <p:nvPicPr>
          <p:cNvPr id="53254" name="Picture 22" descr="http://quranreveals.com/wp-content/uploads/2013/05/alnassma-camel.jpg">
            <a:extLst>
              <a:ext uri="{FF2B5EF4-FFF2-40B4-BE49-F238E27FC236}">
                <a16:creationId xmlns:a16="http://schemas.microsoft.com/office/drawing/2014/main" id="{6B031362-41D5-4B37-ADDA-E49CDDB6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011238"/>
            <a:ext cx="428625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Box 10">
            <a:extLst>
              <a:ext uri="{FF2B5EF4-FFF2-40B4-BE49-F238E27FC236}">
                <a16:creationId xmlns:a16="http://schemas.microsoft.com/office/drawing/2014/main" id="{923066C0-2E5D-4A35-A262-787489EB8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3898900"/>
            <a:ext cx="87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Camel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F4BE-0B7B-46E5-A612-4278727E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293688"/>
            <a:ext cx="9691687" cy="9207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Classification of Amphibians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4D18-A3F2-4127-B0EB-A6F77A4B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3" y="1435100"/>
            <a:ext cx="8594725" cy="47450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PRO ANURANS</a:t>
            </a:r>
            <a:r>
              <a:rPr lang="en-GB" sz="2400" dirty="0">
                <a:solidFill>
                  <a:schemeClr val="tx1"/>
                </a:solidFill>
              </a:rPr>
              <a:t> - </a:t>
            </a:r>
            <a:r>
              <a:rPr lang="en-US" sz="2400" dirty="0">
                <a:solidFill>
                  <a:schemeClr val="tx1"/>
                </a:solidFill>
              </a:rPr>
              <a:t>Extinct forms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Example</a:t>
            </a:r>
            <a:r>
              <a:rPr lang="en-US" sz="2400" i="1" dirty="0">
                <a:solidFill>
                  <a:schemeClr val="tx1"/>
                </a:solidFill>
              </a:rPr>
              <a:t>: </a:t>
            </a:r>
            <a:r>
              <a:rPr lang="en-US" sz="2400" i="1" dirty="0" err="1">
                <a:solidFill>
                  <a:schemeClr val="tx1"/>
                </a:solidFill>
              </a:rPr>
              <a:t>Eryops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ANURANS</a:t>
            </a:r>
            <a:r>
              <a:rPr lang="en-GB" sz="2400" dirty="0">
                <a:solidFill>
                  <a:schemeClr val="tx1"/>
                </a:solidFill>
              </a:rPr>
              <a:t> - </a:t>
            </a:r>
            <a:r>
              <a:rPr lang="en-US" sz="2400" dirty="0">
                <a:solidFill>
                  <a:schemeClr val="tx1"/>
                </a:solidFill>
              </a:rPr>
              <a:t>Frogs and Toads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Example – </a:t>
            </a:r>
            <a:r>
              <a:rPr lang="en-US" sz="2400" i="1" dirty="0" err="1">
                <a:solidFill>
                  <a:schemeClr val="tx1"/>
                </a:solidFill>
              </a:rPr>
              <a:t>Bufo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 URODELA</a:t>
            </a:r>
            <a:r>
              <a:rPr lang="en-GB" sz="2400" dirty="0">
                <a:solidFill>
                  <a:schemeClr val="tx1"/>
                </a:solidFill>
              </a:rPr>
              <a:t> - </a:t>
            </a:r>
            <a:r>
              <a:rPr lang="en-US" sz="2400" dirty="0">
                <a:solidFill>
                  <a:schemeClr val="tx1"/>
                </a:solidFill>
              </a:rPr>
              <a:t>Newts and Salamanders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Example: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Salamandra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Amphiuma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chemeClr val="tx1"/>
                </a:solidFill>
              </a:rPr>
              <a:t>Triton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 APODA</a:t>
            </a:r>
            <a:r>
              <a:rPr lang="en-GB" sz="2400" dirty="0">
                <a:solidFill>
                  <a:schemeClr val="tx1"/>
                </a:solidFill>
              </a:rPr>
              <a:t> - </a:t>
            </a:r>
            <a:r>
              <a:rPr lang="en-US" sz="2400" dirty="0">
                <a:solidFill>
                  <a:schemeClr val="tx1"/>
                </a:solidFill>
              </a:rPr>
              <a:t>Caecilians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Example: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Icthyophis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Uraeotyphlus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Siphonops</a:t>
            </a:r>
            <a:endParaRPr lang="en-GB" sz="2400" dirty="0">
              <a:solidFill>
                <a:schemeClr val="tx1"/>
              </a:solidFill>
            </a:endParaRPr>
          </a:p>
          <a:p>
            <a:pPr marL="182880" indent="-182880" eaLnBrk="1" fontAlgn="auto" hangingPunct="1"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edia-2.web.britannica.com/eb-media/18/125918-004-0CF15C06.jpg">
            <a:extLst>
              <a:ext uri="{FF2B5EF4-FFF2-40B4-BE49-F238E27FC236}">
                <a16:creationId xmlns:a16="http://schemas.microsoft.com/office/drawing/2014/main" id="{ACAD8610-FAE2-4BB1-8DB9-7DBA76B4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85750"/>
            <a:ext cx="48466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47A7453C-5C6B-4F6E-B13E-0A098EECC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2359025"/>
            <a:ext cx="13938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7412" name="TextBox 2">
            <a:extLst>
              <a:ext uri="{FF2B5EF4-FFF2-40B4-BE49-F238E27FC236}">
                <a16:creationId xmlns:a16="http://schemas.microsoft.com/office/drawing/2014/main" id="{4E49157E-FF28-452D-9875-D79FA8B18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512763"/>
            <a:ext cx="427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7413" name="TextBox 3">
            <a:extLst>
              <a:ext uri="{FF2B5EF4-FFF2-40B4-BE49-F238E27FC236}">
                <a16:creationId xmlns:a16="http://schemas.microsoft.com/office/drawing/2014/main" id="{0D7ECA09-3688-4358-8425-43CCEED0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2327275"/>
            <a:ext cx="92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Eryops</a:t>
            </a:r>
          </a:p>
        </p:txBody>
      </p:sp>
      <p:pic>
        <p:nvPicPr>
          <p:cNvPr id="17414" name="Picture 4" descr="https://encrypted-tbn3.gstatic.com/images?q=tbn:ANd9GcT7JTuRRwUVvPT8fi2Jre2zKOYcuCtmP0bHZjPiGQFBhiOgdx5E">
            <a:extLst>
              <a:ext uri="{FF2B5EF4-FFF2-40B4-BE49-F238E27FC236}">
                <a16:creationId xmlns:a16="http://schemas.microsoft.com/office/drawing/2014/main" id="{19071283-331D-4F5C-BFE7-6FB411A5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230188"/>
            <a:ext cx="3271837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4">
            <a:extLst>
              <a:ext uri="{FF2B5EF4-FFF2-40B4-BE49-F238E27FC236}">
                <a16:creationId xmlns:a16="http://schemas.microsoft.com/office/drawing/2014/main" id="{E72BB2BA-2DF9-4738-87D7-46758AB7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575" y="2346325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Bufo</a:t>
            </a:r>
          </a:p>
        </p:txBody>
      </p:sp>
      <p:pic>
        <p:nvPicPr>
          <p:cNvPr id="17416" name="Picture 6" descr="http://geoweb2.sbg.ac.at/alpensalamander/blog/wp-content/uploads/2013/08/Salamandra-atra-pasubiensis.jpg">
            <a:extLst>
              <a:ext uri="{FF2B5EF4-FFF2-40B4-BE49-F238E27FC236}">
                <a16:creationId xmlns:a16="http://schemas.microsoft.com/office/drawing/2014/main" id="{B7195BD1-EE2C-4E1D-8DE1-0D28C198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974975"/>
            <a:ext cx="4846637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5">
            <a:extLst>
              <a:ext uri="{FF2B5EF4-FFF2-40B4-BE49-F238E27FC236}">
                <a16:creationId xmlns:a16="http://schemas.microsoft.com/office/drawing/2014/main" id="{3D1368BF-B4FF-4BEA-B2C3-02CA18EA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5970588"/>
            <a:ext cx="153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Salamandra</a:t>
            </a:r>
          </a:p>
        </p:txBody>
      </p:sp>
      <p:pic>
        <p:nvPicPr>
          <p:cNvPr id="17418" name="Picture 8" descr="http://www.indianbirdsandanimals.com/console/statenewsimg/ichthypphis.jpg">
            <a:extLst>
              <a:ext uri="{FF2B5EF4-FFF2-40B4-BE49-F238E27FC236}">
                <a16:creationId xmlns:a16="http://schemas.microsoft.com/office/drawing/2014/main" id="{E8D36414-4AA1-406B-A047-D9AC7118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2905125"/>
            <a:ext cx="49387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6">
            <a:extLst>
              <a:ext uri="{FF2B5EF4-FFF2-40B4-BE49-F238E27FC236}">
                <a16:creationId xmlns:a16="http://schemas.microsoft.com/office/drawing/2014/main" id="{186E5809-62D9-4953-A7D9-A1B50415E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5970588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</a:rPr>
              <a:t>Icthyophis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19C8-0FC9-4303-B214-DAEEB9FB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157163"/>
            <a:ext cx="10288587" cy="741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Class </a:t>
            </a:r>
            <a:r>
              <a:rPr lang="en-US" sz="4000" dirty="0" err="1"/>
              <a:t>Reptilia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CBD0C-41D7-49B0-8931-1045D3894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898525"/>
            <a:ext cx="10155237" cy="54530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They are coldblooded terrestrial or aquatic animals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5000 known species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They originated from amphibians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They are regarded as the first true land vertebrates’.</a:t>
            </a:r>
            <a:endParaRPr lang="en-GB" sz="3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Whereas the amphibians are imperfectly adapted for life on land, the reptiles are perfectly adapted to living on dry land.  They have become totally emancipated from water.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613E-AA0D-4FCF-A3A3-5186840D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128588"/>
            <a:ext cx="10288587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Characteristics of Reptiles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0B153-2E13-4B92-B18A-04691C1A0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881063"/>
            <a:ext cx="10155237" cy="55864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A).Characteristics that have made them truly successful on land.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The body is covered by horny scales or </a:t>
            </a:r>
            <a:r>
              <a:rPr lang="en-US" sz="2400" dirty="0" err="1">
                <a:solidFill>
                  <a:schemeClr val="tx1"/>
                </a:solidFill>
              </a:rPr>
              <a:t>scutes</a:t>
            </a:r>
            <a:r>
              <a:rPr lang="en-US" sz="2400" dirty="0">
                <a:solidFill>
                  <a:schemeClr val="tx1"/>
                </a:solidFill>
              </a:rPr>
              <a:t> without epidermal glands (Some have bony dermal plates). The skin is relatively water proof. The scales are dead structures produced from epidermis by hardening or keratinization.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They developed an </a:t>
            </a:r>
            <a:r>
              <a:rPr lang="en-US" sz="2400" dirty="0" err="1">
                <a:solidFill>
                  <a:schemeClr val="tx1"/>
                </a:solidFill>
              </a:rPr>
              <a:t>intromittent</a:t>
            </a:r>
            <a:r>
              <a:rPr lang="en-US" sz="2400" dirty="0">
                <a:solidFill>
                  <a:schemeClr val="tx1"/>
                </a:solidFill>
              </a:rPr>
              <a:t>  organ in form of a penis which allowed for internal fertilization.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ECC7-7C7C-4A6F-A5BD-B295C352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128588"/>
            <a:ext cx="10288587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Characteristics of Reptiles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AC237-7B95-42E2-8748-AB4D8D6C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63" y="881063"/>
            <a:ext cx="10288587" cy="57721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A).Characteristics that have made them truly successful on land.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They developed a </a:t>
            </a:r>
            <a:r>
              <a:rPr lang="en-US" sz="2400" dirty="0" err="1">
                <a:solidFill>
                  <a:schemeClr val="tx1"/>
                </a:solidFill>
              </a:rPr>
              <a:t>cledoic</a:t>
            </a:r>
            <a:r>
              <a:rPr lang="en-US" sz="2400" dirty="0">
                <a:solidFill>
                  <a:schemeClr val="tx1"/>
                </a:solidFill>
              </a:rPr>
              <a:t> egg.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cledoic</a:t>
            </a:r>
            <a:r>
              <a:rPr lang="en-US" sz="2400" dirty="0">
                <a:solidFill>
                  <a:schemeClr val="tx1"/>
                </a:solidFill>
              </a:rPr>
              <a:t> egg is a large yolky egg covered in most cases by a shell of calcium carbonate.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shell functions to protect the egg from desiccation and also to protect the embryo.</a:t>
            </a:r>
            <a:endParaRPr lang="en-GB" sz="2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>
                <a:solidFill>
                  <a:schemeClr val="tx1"/>
                </a:solidFill>
              </a:rPr>
              <a:t>Parts of the </a:t>
            </a:r>
            <a:r>
              <a:rPr lang="en-US" sz="2200" dirty="0" err="1">
                <a:solidFill>
                  <a:schemeClr val="tx1"/>
                </a:solidFill>
              </a:rPr>
              <a:t>cledoic</a:t>
            </a:r>
            <a:r>
              <a:rPr lang="en-US" sz="2200" dirty="0">
                <a:solidFill>
                  <a:schemeClr val="tx1"/>
                </a:solidFill>
              </a:rPr>
              <a:t> egg are:</a:t>
            </a:r>
            <a:endParaRPr lang="en-GB" sz="220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000" dirty="0">
                <a:solidFill>
                  <a:schemeClr val="tx1"/>
                </a:solidFill>
              </a:rPr>
              <a:t>Amnion – forms a pond around the embryo</a:t>
            </a:r>
            <a:endParaRPr lang="en-GB" sz="200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tx1"/>
                </a:solidFill>
              </a:rPr>
              <a:t>Chorion</a:t>
            </a:r>
            <a:r>
              <a:rPr lang="en-US" sz="2000" dirty="0">
                <a:solidFill>
                  <a:schemeClr val="tx1"/>
                </a:solidFill>
              </a:rPr>
              <a:t> – serves for protection and respiration</a:t>
            </a:r>
            <a:endParaRPr lang="en-GB" sz="200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000" dirty="0">
                <a:solidFill>
                  <a:schemeClr val="tx1"/>
                </a:solidFill>
              </a:rPr>
              <a:t>Allantois – serves for storage of waste products for respiration</a:t>
            </a:r>
            <a:endParaRPr lang="en-GB" sz="200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tx1"/>
                </a:solidFill>
              </a:rPr>
              <a:t>Yolksac</a:t>
            </a:r>
            <a:r>
              <a:rPr lang="en-US" sz="2000" dirty="0">
                <a:solidFill>
                  <a:schemeClr val="tx1"/>
                </a:solidFill>
              </a:rPr>
              <a:t> – digest the yolk and pass product to embryo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Override1.xml><?xml version="1.0" encoding="utf-8"?>
<a:themeOverride xmlns:a="http://schemas.openxmlformats.org/drawingml/2006/main">
  <a:clrScheme name="View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2801</TotalTime>
  <Words>2140</Words>
  <Application>Microsoft Office PowerPoint</Application>
  <PresentationFormat>Widescreen</PresentationFormat>
  <Paragraphs>302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Century Schoolbook</vt:lpstr>
      <vt:lpstr>Arial</vt:lpstr>
      <vt:lpstr>Wingdings 2</vt:lpstr>
      <vt:lpstr>Calibri</vt:lpstr>
      <vt:lpstr>View</vt:lpstr>
      <vt:lpstr>PHYLUM CHORDATA</vt:lpstr>
      <vt:lpstr>Class Amphibia</vt:lpstr>
      <vt:lpstr>Characteristics of Amphibians</vt:lpstr>
      <vt:lpstr>Characteristics of Amphibians</vt:lpstr>
      <vt:lpstr>Classification of Amphibians</vt:lpstr>
      <vt:lpstr>PowerPoint Presentation</vt:lpstr>
      <vt:lpstr>Class Reptilia</vt:lpstr>
      <vt:lpstr>Characteristics of Reptiles</vt:lpstr>
      <vt:lpstr>Characteristics of Reptiles</vt:lpstr>
      <vt:lpstr>Characteristics of Reptiles</vt:lpstr>
      <vt:lpstr>     Classification of Reptilia</vt:lpstr>
      <vt:lpstr>PowerPoint Presentation</vt:lpstr>
      <vt:lpstr>     Class Aves</vt:lpstr>
      <vt:lpstr>     Modifications for flight</vt:lpstr>
      <vt:lpstr>Characters of Aves</vt:lpstr>
      <vt:lpstr>Characters of Aves</vt:lpstr>
      <vt:lpstr>Characters of Aves</vt:lpstr>
      <vt:lpstr>Classification of Aves</vt:lpstr>
      <vt:lpstr>PowerPoint Presentation</vt:lpstr>
      <vt:lpstr>Class Mammalia</vt:lpstr>
      <vt:lpstr>   Class Mammalia Characteristics of Mammals</vt:lpstr>
      <vt:lpstr>Characteristics of Mammals</vt:lpstr>
      <vt:lpstr>Characteristics of Mammals</vt:lpstr>
      <vt:lpstr>Characteristics of Mammals</vt:lpstr>
      <vt:lpstr>Characteristics of Mammals</vt:lpstr>
      <vt:lpstr>Classification of Mammals</vt:lpstr>
      <vt:lpstr>PowerPoint Presentation</vt:lpstr>
      <vt:lpstr>Classification of Mammals</vt:lpstr>
      <vt:lpstr>PowerPoint Presentation</vt:lpstr>
      <vt:lpstr>Classification of Mammals</vt:lpstr>
      <vt:lpstr>PowerPoint Presentation</vt:lpstr>
      <vt:lpstr>Classification of Mammals</vt:lpstr>
      <vt:lpstr>PowerPoint Presentation</vt:lpstr>
      <vt:lpstr>Classification of Mammals</vt:lpstr>
      <vt:lpstr>PowerPoint Presentation</vt:lpstr>
      <vt:lpstr>Classification of Mammals</vt:lpstr>
      <vt:lpstr>PowerPoint Presentation</vt:lpstr>
      <vt:lpstr>Classification of Mammals</vt:lpstr>
      <vt:lpstr>PowerPoint Presentation</vt:lpstr>
      <vt:lpstr>Classification of Mammals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CHORDATA</dc:title>
  <dc:creator>olawunmi oyerinde</dc:creator>
  <cp:lastModifiedBy>Ademola Balogun</cp:lastModifiedBy>
  <cp:revision>110</cp:revision>
  <dcterms:created xsi:type="dcterms:W3CDTF">2016-03-03T11:39:00Z</dcterms:created>
  <dcterms:modified xsi:type="dcterms:W3CDTF">2021-08-15T21:39:16Z</dcterms:modified>
</cp:coreProperties>
</file>