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29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8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3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2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62B8-37F1-442D-9F2B-1E0873C188D0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C35-1B8E-4FF4-AC80-FBD1ED00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852A-05B5-4E6D-BA01-274DAB9F5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2F4E-ED6B-471A-8AEC-5A2334683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FRANCIS H. IBADIN</a:t>
            </a:r>
          </a:p>
        </p:txBody>
      </p:sp>
    </p:spTree>
    <p:extLst>
      <p:ext uri="{BB962C8B-B14F-4D97-AF65-F5344CB8AC3E}">
        <p14:creationId xmlns:p14="http://schemas.microsoft.com/office/powerpoint/2010/main" val="1276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(ii) Grasslands</a:t>
            </a:r>
          </a:p>
          <a:p>
            <a:pPr lvl="0"/>
            <a:r>
              <a:rPr lang="en-GB" sz="3200" b="1" dirty="0">
                <a:solidFill>
                  <a:srgbClr val="C00000"/>
                </a:solidFill>
              </a:rPr>
              <a:t>Tropical grasslands (Savannah) &amp; Temperature grasslands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6" descr="https://upload.wikimedia.org/wikipedia/commons/5/57/Cumulus_Clouds_over_Yellow_Prairi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726" y="1133780"/>
            <a:ext cx="6200274" cy="5724220"/>
          </a:xfrm>
          <a:prstGeom prst="rect">
            <a:avLst/>
          </a:prstGeom>
          <a:noFill/>
        </p:spPr>
      </p:pic>
      <p:pic>
        <p:nvPicPr>
          <p:cNvPr id="4" name="Picture 2" descr="http://backpackeradvice.com/images/wilder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3780"/>
            <a:ext cx="5871411" cy="5724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58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84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(iii) Forests: </a:t>
            </a:r>
            <a:r>
              <a:rPr lang="en-GB" sz="3200" b="1" dirty="0">
                <a:solidFill>
                  <a:srgbClr val="C00000"/>
                </a:solidFill>
              </a:rPr>
              <a:t>Deciduous Forest &amp; Coniferous Forest</a:t>
            </a:r>
          </a:p>
          <a:p>
            <a:pPr lvl="0"/>
            <a:r>
              <a:rPr lang="en-GB" sz="3200" b="1" dirty="0">
                <a:solidFill>
                  <a:srgbClr val="C00000"/>
                </a:solidFill>
              </a:rPr>
              <a:t>The largest tree in the world is the California Redwood.</a:t>
            </a:r>
          </a:p>
          <a:p>
            <a:pPr lvl="0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775"/>
            <a:ext cx="5605057" cy="513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58" y="1727775"/>
            <a:ext cx="6416842" cy="53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4065"/>
            <a:ext cx="12168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Tropical rainforests                          and                      Temperate rainforests</a:t>
            </a:r>
          </a:p>
          <a:p>
            <a:r>
              <a:rPr lang="en-GB" sz="3200" b="1" dirty="0">
                <a:solidFill>
                  <a:srgbClr val="C00000"/>
                </a:solidFill>
              </a:rPr>
              <a:t>The largest rainforest in the world is the Amazon rain forest.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29963"/>
            <a:ext cx="5955632" cy="58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84" y="1029963"/>
            <a:ext cx="6140116" cy="58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7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448" y="-4195"/>
            <a:ext cx="11685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(iv) Tundra (Mountain Ecosystems): Arctic Tundra &amp; Alpine Tundra</a:t>
            </a:r>
          </a:p>
        </p:txBody>
      </p:sp>
      <p:pic>
        <p:nvPicPr>
          <p:cNvPr id="4" name="Picture 1" descr="C:\Users\HP\Pictures\Arctic Tun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8" y="878305"/>
            <a:ext cx="5979081" cy="597969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40" y="890337"/>
            <a:ext cx="6050166" cy="59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THE FRESHWATER HABITAT:</a:t>
            </a:r>
          </a:p>
          <a:p>
            <a:pPr lvl="0" algn="just"/>
            <a:r>
              <a:rPr lang="en-GB" sz="3200" dirty="0">
                <a:solidFill>
                  <a:prstClr val="black"/>
                </a:solidFill>
              </a:rPr>
              <a:t>Freshwaters are defined as inland water bodies having a considerably low salt concentration (less than 0.5 parts per thousand). Freshwater can be divided into two main groups, namely the lentic (standing) and the lotic (running) water bodies. </a:t>
            </a:r>
            <a:endParaRPr lang="en-US" sz="3200" dirty="0">
              <a:solidFill>
                <a:prstClr val="black"/>
              </a:solidFill>
            </a:endParaRPr>
          </a:p>
          <a:p>
            <a:pPr lvl="0" algn="just"/>
            <a:r>
              <a:rPr lang="en-GB" sz="3200" b="1" dirty="0">
                <a:solidFill>
                  <a:srgbClr val="C00000"/>
                </a:solidFill>
              </a:rPr>
              <a:t>The lentic water bodies</a:t>
            </a:r>
            <a:r>
              <a:rPr lang="en-GB" sz="3200" dirty="0">
                <a:solidFill>
                  <a:prstClr val="black"/>
                </a:solidFill>
              </a:rPr>
              <a:t> are relatively still, although limited movement can occur as a result of wind action e.g. Lakes, Ponds, Pot holes etc. Due to their lower velocity they have lower oxygen concentration.</a:t>
            </a:r>
            <a:endParaRPr lang="en-US" sz="3200" dirty="0">
              <a:solidFill>
                <a:prstClr val="black"/>
              </a:solidFill>
            </a:endParaRPr>
          </a:p>
          <a:p>
            <a:pPr lvl="0" algn="just"/>
            <a:r>
              <a:rPr lang="en-GB" sz="3200" b="1" dirty="0">
                <a:solidFill>
                  <a:srgbClr val="C00000"/>
                </a:solidFill>
              </a:rPr>
              <a:t>The lotic water bodies</a:t>
            </a:r>
            <a:r>
              <a:rPr lang="en-GB" sz="3200" dirty="0">
                <a:solidFill>
                  <a:prstClr val="black"/>
                </a:solidFill>
              </a:rPr>
              <a:t> are those in constant flow, some examples are Rivers, Streams, Waterfalls etc. They have high velocity water flow and a high oxygen concentration.</a:t>
            </a:r>
            <a:endParaRPr lang="en-US" sz="3200" dirty="0">
              <a:solidFill>
                <a:prstClr val="black"/>
              </a:solidFill>
            </a:endParaRPr>
          </a:p>
          <a:p>
            <a:pPr lvl="0" algn="just"/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-5664"/>
            <a:ext cx="3731075" cy="853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4591" y="-27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Lake </a:t>
            </a:r>
            <a:r>
              <a:rPr lang="en-US" sz="3200" b="1" dirty="0" err="1">
                <a:solidFill>
                  <a:srgbClr val="C00000"/>
                </a:solidFill>
              </a:rPr>
              <a:t>Tangayika</a:t>
            </a:r>
            <a:r>
              <a:rPr lang="en-US" sz="3200" b="1" dirty="0">
                <a:solidFill>
                  <a:srgbClr val="C00000"/>
                </a:solidFill>
              </a:rPr>
              <a:t> (Tanzania-Congo) is regarded as the longest lake in Africa. </a:t>
            </a:r>
            <a:endParaRPr lang="en-US" dirty="0"/>
          </a:p>
        </p:txBody>
      </p:sp>
      <p:pic>
        <p:nvPicPr>
          <p:cNvPr id="4" name="Picture 2" descr="https://upload.wikimedia.org/wikipedia/commons/8/8b/Pond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8545"/>
            <a:ext cx="5739063" cy="43594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370" y="2498544"/>
            <a:ext cx="6151630" cy="43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4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" y="-5655"/>
            <a:ext cx="4578493" cy="853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259" y="-1935"/>
            <a:ext cx="76047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The River Nile</a:t>
            </a:r>
            <a:r>
              <a:rPr lang="en-GB" sz="2800" dirty="0">
                <a:solidFill>
                  <a:prstClr val="black"/>
                </a:solidFill>
              </a:rPr>
              <a:t> is the longest river in the world, while the </a:t>
            </a:r>
            <a:r>
              <a:rPr lang="en-GB" sz="2800" b="1" dirty="0">
                <a:solidFill>
                  <a:srgbClr val="C00000"/>
                </a:solidFill>
              </a:rPr>
              <a:t>Amazon River</a:t>
            </a:r>
            <a:r>
              <a:rPr lang="en-GB" sz="2800" dirty="0">
                <a:solidFill>
                  <a:prstClr val="black"/>
                </a:solidFill>
              </a:rPr>
              <a:t> is the largest river in the world. The largest river in Africa is </a:t>
            </a:r>
            <a:r>
              <a:rPr lang="en-GB" sz="2800" b="1" dirty="0">
                <a:solidFill>
                  <a:srgbClr val="C00000"/>
                </a:solidFill>
              </a:rPr>
              <a:t>River Congo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3060"/>
            <a:ext cx="5859379" cy="5515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16" y="1383060"/>
            <a:ext cx="6128084" cy="54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135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(c) Wetlands</a:t>
            </a:r>
          </a:p>
          <a:p>
            <a:pPr lvl="0" algn="just"/>
            <a:r>
              <a:rPr lang="en-GB" sz="3200" dirty="0">
                <a:solidFill>
                  <a:prstClr val="black"/>
                </a:solidFill>
              </a:rPr>
              <a:t>Wetlands are ecosystems of several types in which rooted vegetation is surrounded by standing water during part of the year. </a:t>
            </a:r>
          </a:p>
          <a:p>
            <a:pPr lvl="0" algn="just"/>
            <a:r>
              <a:rPr lang="en-GB" sz="3200" dirty="0">
                <a:solidFill>
                  <a:prstClr val="black"/>
                </a:solidFill>
              </a:rPr>
              <a:t>Other terms for wetland include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srgbClr val="C00000"/>
                </a:solidFill>
              </a:rPr>
              <a:t>marsh (wetlands without trees)</a:t>
            </a:r>
            <a:r>
              <a:rPr lang="en-GB" sz="3200" dirty="0">
                <a:solidFill>
                  <a:prstClr val="black"/>
                </a:solidFill>
              </a:rPr>
              <a:t>, bog, flood plain, prairie pothole and </a:t>
            </a:r>
            <a:r>
              <a:rPr lang="en-GB" sz="3200" b="1" dirty="0">
                <a:solidFill>
                  <a:srgbClr val="C00000"/>
                </a:solidFill>
              </a:rPr>
              <a:t>swamp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b="1" dirty="0">
                <a:solidFill>
                  <a:srgbClr val="C00000"/>
                </a:solidFill>
              </a:rPr>
              <a:t>(wetlands with trees)</a:t>
            </a:r>
            <a:r>
              <a:rPr lang="en-GB" sz="3200" dirty="0">
                <a:solidFill>
                  <a:prstClr val="black"/>
                </a:solidFill>
              </a:rPr>
              <a:t>. </a:t>
            </a:r>
          </a:p>
          <a:p>
            <a:pPr lvl="0" algn="just"/>
            <a:endParaRPr lang="en-GB" sz="3200" b="1" dirty="0">
              <a:solidFill>
                <a:srgbClr val="C00000"/>
              </a:solidFill>
            </a:endParaRPr>
          </a:p>
          <a:p>
            <a:pPr lvl="0" algn="just"/>
            <a:r>
              <a:rPr lang="en-GB" sz="3200" b="1" dirty="0">
                <a:solidFill>
                  <a:srgbClr val="C00000"/>
                </a:solidFill>
              </a:rPr>
              <a:t>Mangroves</a:t>
            </a:r>
            <a:r>
              <a:rPr lang="en-GB" sz="3200" dirty="0">
                <a:solidFill>
                  <a:prstClr val="black"/>
                </a:solidFill>
              </a:rPr>
              <a:t> are trees that grow in the coastal intertidal zone (</a:t>
            </a:r>
            <a:r>
              <a:rPr lang="en-GB" sz="3200" b="1" dirty="0">
                <a:solidFill>
                  <a:srgbClr val="C00000"/>
                </a:solidFill>
              </a:rPr>
              <a:t>salt water</a:t>
            </a:r>
            <a:r>
              <a:rPr lang="en-GB" sz="3200" dirty="0">
                <a:solidFill>
                  <a:prstClr val="black"/>
                </a:solidFill>
              </a:rPr>
              <a:t>), with low oxygen soil.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7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0612" y="6324600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swamp</a:t>
            </a:r>
          </a:p>
        </p:txBody>
      </p:sp>
    </p:spTree>
    <p:extLst>
      <p:ext uri="{BB962C8B-B14F-4D97-AF65-F5344CB8AC3E}">
        <p14:creationId xmlns:p14="http://schemas.microsoft.com/office/powerpoint/2010/main" val="107403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49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5701" y="6349425"/>
            <a:ext cx="158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marsh</a:t>
            </a:r>
          </a:p>
        </p:txBody>
      </p:sp>
    </p:spTree>
    <p:extLst>
      <p:ext uri="{BB962C8B-B14F-4D97-AF65-F5344CB8AC3E}">
        <p14:creationId xmlns:p14="http://schemas.microsoft.com/office/powerpoint/2010/main" val="41318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26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What is Ecology?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Ecology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a branch of science that deals with the interrelationship between organisms and their environment.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LEVELS OF ECOLOGICAL ORGANIZATION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Species: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They are organisms that are morphologically similar, and can breed and produce fertile offspring.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Population: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 is a group of individuals of the same species occupying a given area; e.g. a population of Agama lizards in MTU campus.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Calibri" pitchFamily="34" charset="0"/>
              </a:rPr>
              <a:t>Community: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/>
              <a:t>It is an assemblage of all the populations of organisms living and interacting in a particular area. An example is the community of plants and animal in a pond or desert.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6324600"/>
            <a:ext cx="3320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mangrove forest</a:t>
            </a:r>
          </a:p>
        </p:txBody>
      </p:sp>
    </p:spTree>
    <p:extLst>
      <p:ext uri="{BB962C8B-B14F-4D97-AF65-F5344CB8AC3E}">
        <p14:creationId xmlns:p14="http://schemas.microsoft.com/office/powerpoint/2010/main" val="248965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89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4.     BRACKISH WATER: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</a:rPr>
              <a:t>This environment is actually a meeting point between the fresh water and the marine water habitat. 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</a:rPr>
              <a:t>It occurs in places like </a:t>
            </a:r>
            <a:r>
              <a:rPr lang="en-US" sz="3200" b="1" dirty="0">
                <a:solidFill>
                  <a:srgbClr val="C00000"/>
                </a:solidFill>
              </a:rPr>
              <a:t>estuaries</a:t>
            </a:r>
            <a:r>
              <a:rPr lang="en-US" sz="3200" dirty="0">
                <a:solidFill>
                  <a:srgbClr val="C00000"/>
                </a:solidFill>
              </a:rPr>
              <a:t>,</a:t>
            </a:r>
            <a:r>
              <a:rPr lang="en-US" sz="3200" dirty="0">
                <a:solidFill>
                  <a:prstClr val="black"/>
                </a:solidFill>
              </a:rPr>
              <a:t> where rivers drain into the ocean, where there is therefore a mixture of fresh and marine water. </a:t>
            </a:r>
          </a:p>
          <a:p>
            <a:pPr lvl="0" algn="just"/>
            <a:r>
              <a:rPr lang="en-US" sz="3200" dirty="0">
                <a:solidFill>
                  <a:prstClr val="black"/>
                </a:solidFill>
              </a:rPr>
              <a:t>The salt content of the water is normally higher than that of fresh water and lower than that of marine water due to mixing of both waters </a:t>
            </a:r>
            <a:r>
              <a:rPr lang="en-US" sz="3200" b="1" dirty="0">
                <a:solidFill>
                  <a:srgbClr val="C00000"/>
                </a:solidFill>
              </a:rPr>
              <a:t>(between 0.5 to 35 parts per thousand)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07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32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Ecosystems:</a:t>
            </a:r>
            <a:r>
              <a:rPr lang="en-GB" sz="3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</a:rPr>
              <a:t>It is composed of a biological community and its physical environment. The environment includes the abiotic factors and the biotic factors.</a:t>
            </a:r>
            <a:r>
              <a:rPr lang="en-GB" sz="3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GB" sz="32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Biome:</a:t>
            </a:r>
            <a:r>
              <a:rPr lang="en-GB" sz="3200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</a:rPr>
              <a:t>A broad regional type of ecosystem characterized by distinctive climate and soil conditions and distinctive kind of biological community adapted to such conditions.</a:t>
            </a:r>
            <a:r>
              <a:rPr lang="en-GB" sz="3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GB" sz="3200" dirty="0">
              <a:solidFill>
                <a:prstClr val="black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</a:rPr>
              <a:t>Biosphere:</a:t>
            </a:r>
            <a:r>
              <a:rPr lang="en-GB" sz="3200" dirty="0"/>
              <a:t> It is the sum of all the biomes established on earth, it is the part of the earth’s crust, water and the atmosphere that supports life.</a:t>
            </a:r>
            <a:endParaRPr lang="en-US" sz="3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88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STRUCTURE OF ECOSYSTEMS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Each ecosystem has two main components: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(1) Abiotic Components: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nonliving portions or the physical and chemical environment prevailing in an ecosystem form the abiotic components. They include water, soil, sunlight, temperature, humidity etc.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(2) Biotic Components: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They are the living organisms in the environment. They include plants, animals and micro-organisms (Bacteria and Fungi).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9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74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Habitat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a place or set of environmental conditions in which a particular organism lives.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more functional term,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Ecological Niche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a description of either the role played by a species in a biological community or the total set of environmental factors that determine species distribution.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Niche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describes how a species obtains food, what relationships it has with other species, and the services it provides in its </a:t>
            </a: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540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4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three major types of habitats namely; Terrestrial, Freshwater and Marine Habitats, which are all located within the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Biosphere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itchFamily="18" charset="0"/>
              <a:cs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The Biosphere –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is the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thin outer layer of the earth capable of supporting life.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The non-living subdivisions of the biosphere include: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Lithosphere –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rocky materials of the earth’s outer shell and is the ultimate source of all mineral elements required by living organisms.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Hydrosphere –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itchFamily="18" charset="0"/>
                <a:cs typeface="Calibri" pitchFamily="34" charset="0"/>
              </a:rPr>
              <a:t>is the water on or near the earth’s surface and it extends to the lithosphere and the atmosphere.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03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Atmosphere –</a:t>
            </a:r>
            <a:r>
              <a:rPr lang="en-GB" sz="3200" b="1" dirty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gaseous components of the biosphere. It extends to some 3500 km above the surface of the earth, but life is confined to the lowest part called the </a:t>
            </a:r>
            <a:r>
              <a:rPr lang="en-GB" sz="32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troposphere.</a:t>
            </a:r>
            <a:r>
              <a:rPr lang="en-GB" sz="3200" dirty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prstClr val="black"/>
              </a:solidFill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The main gases present in the atmosphere are by volume - </a:t>
            </a:r>
            <a:r>
              <a:rPr lang="en-GB" sz="3200" b="1" dirty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nitrogen, 78%; oxygen, 21%; argon, 0.93%; carbon dioxide, 0.03% and variable amount of water vapour.</a:t>
            </a: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06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83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 MAJOR TYPES OF HABITATS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three major types of habitats namely;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Terrestrial, Freshwater and Marine Habitats.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Freshwater and Marine habitats are composed mainly of water, unlike the terrestrial habitat.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TERRESTRIAL HABITAT: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terrestrial habitat are mainly land based biomes which can be greatly influenced by physical conditions like temperature, water, humidity, precipitation, light etc.</a:t>
            </a:r>
          </a:p>
        </p:txBody>
      </p:sp>
    </p:spTree>
    <p:extLst>
      <p:ext uri="{BB962C8B-B14F-4D97-AF65-F5344CB8AC3E}">
        <p14:creationId xmlns:p14="http://schemas.microsoft.com/office/powerpoint/2010/main" val="196048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(b) Major Biomes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Deserts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2277</TotalTime>
  <Words>979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1_Office Theme</vt:lpstr>
      <vt:lpstr>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ENVIRONMENTAL STUDIES</dc:title>
  <dc:creator>HP</dc:creator>
  <cp:lastModifiedBy>user</cp:lastModifiedBy>
  <cp:revision>38</cp:revision>
  <dcterms:created xsi:type="dcterms:W3CDTF">2019-01-27T23:06:13Z</dcterms:created>
  <dcterms:modified xsi:type="dcterms:W3CDTF">2021-03-21T18:25:50Z</dcterms:modified>
</cp:coreProperties>
</file>