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59" r:id="rId5"/>
    <p:sldId id="261" r:id="rId6"/>
    <p:sldId id="263" r:id="rId7"/>
    <p:sldId id="265" r:id="rId8"/>
    <p:sldId id="266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6" r:id="rId17"/>
    <p:sldId id="277" r:id="rId18"/>
    <p:sldId id="278" r:id="rId19"/>
    <p:sldId id="280" r:id="rId20"/>
    <p:sldId id="281" r:id="rId21"/>
    <p:sldId id="282" r:id="rId22"/>
    <p:sldId id="28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>
        <p:scale>
          <a:sx n="81" d="100"/>
          <a:sy n="81" d="100"/>
        </p:scale>
        <p:origin x="294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962B8-37F1-442D-9F2B-1E0873C188D0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8C35-1B8E-4FF4-AC80-FBD1ED00A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34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962B8-37F1-442D-9F2B-1E0873C188D0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8C35-1B8E-4FF4-AC80-FBD1ED00A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43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962B8-37F1-442D-9F2B-1E0873C188D0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8C35-1B8E-4FF4-AC80-FBD1ED00A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0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852A-05B5-4E6D-BA01-274DAB9F5C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2F4E-ED6B-471A-8AEC-5A23346837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914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852A-05B5-4E6D-BA01-274DAB9F5C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2F4E-ED6B-471A-8AEC-5A23346837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003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852A-05B5-4E6D-BA01-274DAB9F5C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2F4E-ED6B-471A-8AEC-5A23346837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398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852A-05B5-4E6D-BA01-274DAB9F5C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2F4E-ED6B-471A-8AEC-5A23346837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989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852A-05B5-4E6D-BA01-274DAB9F5C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2F4E-ED6B-471A-8AEC-5A23346837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31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852A-05B5-4E6D-BA01-274DAB9F5C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2F4E-ED6B-471A-8AEC-5A23346837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334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852A-05B5-4E6D-BA01-274DAB9F5C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2F4E-ED6B-471A-8AEC-5A23346837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4321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852A-05B5-4E6D-BA01-274DAB9F5C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2F4E-ED6B-471A-8AEC-5A23346837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603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962B8-37F1-442D-9F2B-1E0873C188D0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8C35-1B8E-4FF4-AC80-FBD1ED00A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3043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852A-05B5-4E6D-BA01-274DAB9F5C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2F4E-ED6B-471A-8AEC-5A23346837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0278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852A-05B5-4E6D-BA01-274DAB9F5C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2F4E-ED6B-471A-8AEC-5A23346837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9246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852A-05B5-4E6D-BA01-274DAB9F5C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2F4E-ED6B-471A-8AEC-5A23346837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586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962B8-37F1-442D-9F2B-1E0873C188D0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8C35-1B8E-4FF4-AC80-FBD1ED00A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4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962B8-37F1-442D-9F2B-1E0873C188D0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8C35-1B8E-4FF4-AC80-FBD1ED00A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291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962B8-37F1-442D-9F2B-1E0873C188D0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8C35-1B8E-4FF4-AC80-FBD1ED00A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61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962B8-37F1-442D-9F2B-1E0873C188D0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8C35-1B8E-4FF4-AC80-FBD1ED00A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908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962B8-37F1-442D-9F2B-1E0873C188D0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8C35-1B8E-4FF4-AC80-FBD1ED00A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56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962B8-37F1-442D-9F2B-1E0873C188D0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8C35-1B8E-4FF4-AC80-FBD1ED00A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703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962B8-37F1-442D-9F2B-1E0873C188D0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8C35-1B8E-4FF4-AC80-FBD1ED00A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879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962B8-37F1-442D-9F2B-1E0873C188D0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E8C35-1B8E-4FF4-AC80-FBD1ED00A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60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8852A-05B5-4E6D-BA01-274DAB9F5C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52F4E-ED6B-471A-8AEC-5A23346837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528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ECOLOGY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BY DR. FRANCIS H. IBADIN</a:t>
            </a:r>
          </a:p>
        </p:txBody>
      </p:sp>
    </p:spTree>
    <p:extLst>
      <p:ext uri="{BB962C8B-B14F-4D97-AF65-F5344CB8AC3E}">
        <p14:creationId xmlns:p14="http://schemas.microsoft.com/office/powerpoint/2010/main" val="12760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1261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(ii) Grasslands</a:t>
            </a:r>
          </a:p>
          <a:p>
            <a:pPr lvl="0"/>
            <a:r>
              <a:rPr lang="en-GB" sz="3200" b="1" dirty="0">
                <a:solidFill>
                  <a:srgbClr val="C00000"/>
                </a:solidFill>
              </a:rPr>
              <a:t>Tropical grasslands (Savannah) &amp; Temperature grasslands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Picture 6" descr="https://upload.wikimedia.org/wikipedia/commons/5/57/Cumulus_Clouds_over_Yellow_Prairi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91726" y="1133780"/>
            <a:ext cx="6200274" cy="5724220"/>
          </a:xfrm>
          <a:prstGeom prst="rect">
            <a:avLst/>
          </a:prstGeom>
          <a:noFill/>
        </p:spPr>
      </p:pic>
      <p:pic>
        <p:nvPicPr>
          <p:cNvPr id="4" name="Picture 2" descr="http://backpackeradvice.com/images/wilderne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33780"/>
            <a:ext cx="5871411" cy="57242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48580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2842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(iii) Forests: </a:t>
            </a:r>
            <a:r>
              <a:rPr lang="en-GB" sz="3200" b="1" dirty="0">
                <a:solidFill>
                  <a:srgbClr val="C00000"/>
                </a:solidFill>
              </a:rPr>
              <a:t>Deciduous Forest &amp; Coniferous Forest</a:t>
            </a:r>
          </a:p>
          <a:p>
            <a:pPr lvl="0"/>
            <a:r>
              <a:rPr lang="en-GB" sz="3200" b="1" dirty="0">
                <a:solidFill>
                  <a:srgbClr val="C00000"/>
                </a:solidFill>
              </a:rPr>
              <a:t>The largest tree in the world is the California Redwood.</a:t>
            </a:r>
          </a:p>
          <a:p>
            <a:pPr lvl="0"/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7775"/>
            <a:ext cx="5605057" cy="5130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158" y="1727775"/>
            <a:ext cx="6416842" cy="532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239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24065"/>
            <a:ext cx="121680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C00000"/>
                </a:solidFill>
              </a:rPr>
              <a:t>Tropical rainforests                          and                      Temperate rainforests</a:t>
            </a:r>
          </a:p>
          <a:p>
            <a:r>
              <a:rPr lang="en-GB" sz="3200" b="1" dirty="0">
                <a:solidFill>
                  <a:srgbClr val="C00000"/>
                </a:solidFill>
              </a:rPr>
              <a:t>The largest rainforest in the world is the Amazon rain forest.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029963"/>
            <a:ext cx="5955632" cy="5816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884" y="1029963"/>
            <a:ext cx="6140116" cy="582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178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3448" y="-4195"/>
            <a:ext cx="116851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3200" b="1" dirty="0">
                <a:solidFill>
                  <a:srgbClr val="C00000"/>
                </a:solidFill>
              </a:rPr>
              <a:t>(iv) Tundra (Mountain Ecosystems): Arctic Tundra &amp; Alpine Tundra</a:t>
            </a:r>
          </a:p>
        </p:txBody>
      </p:sp>
      <p:pic>
        <p:nvPicPr>
          <p:cNvPr id="4" name="Picture 1" descr="C:\Users\HP\Pictures\Arctic Tund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9218" y="878305"/>
            <a:ext cx="5979081" cy="5979695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3540" y="890337"/>
            <a:ext cx="6050166" cy="597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382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687"/>
            <a:ext cx="12192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Wingdings" pitchFamily="2" charset="2"/>
              <a:buChar char="q"/>
            </a:pPr>
            <a:r>
              <a:rPr lang="en-US" sz="3200" b="1" dirty="0">
                <a:solidFill>
                  <a:srgbClr val="C00000"/>
                </a:solidFill>
              </a:rPr>
              <a:t>THE FRESHWATER HABITAT:</a:t>
            </a:r>
          </a:p>
          <a:p>
            <a:pPr lvl="0" algn="just"/>
            <a:r>
              <a:rPr lang="en-GB" sz="3200" dirty="0">
                <a:solidFill>
                  <a:prstClr val="black"/>
                </a:solidFill>
              </a:rPr>
              <a:t>Freshwaters are defined as inland water bodies having a considerably low salt concentration (less than 0.5 parts per thousand). Freshwater can be divided into two main groups, namely the lentic (standing) and the lotic (running) water bodies. </a:t>
            </a:r>
            <a:endParaRPr lang="en-US" sz="3200" dirty="0">
              <a:solidFill>
                <a:prstClr val="black"/>
              </a:solidFill>
            </a:endParaRPr>
          </a:p>
          <a:p>
            <a:pPr lvl="0" algn="just"/>
            <a:r>
              <a:rPr lang="en-GB" sz="3200" b="1" dirty="0">
                <a:solidFill>
                  <a:srgbClr val="C00000"/>
                </a:solidFill>
              </a:rPr>
              <a:t>The lentic water bodies</a:t>
            </a:r>
            <a:r>
              <a:rPr lang="en-GB" sz="3200" dirty="0">
                <a:solidFill>
                  <a:prstClr val="black"/>
                </a:solidFill>
              </a:rPr>
              <a:t> are relatively still, although limited movement can occur as a result of wind action e.g. Lakes, Ponds, Pot holes etc. Due to their lower velocity they have lower oxygen concentration.</a:t>
            </a:r>
            <a:endParaRPr lang="en-US" sz="3200" dirty="0">
              <a:solidFill>
                <a:prstClr val="black"/>
              </a:solidFill>
            </a:endParaRPr>
          </a:p>
          <a:p>
            <a:pPr lvl="0" algn="just"/>
            <a:r>
              <a:rPr lang="en-GB" sz="3200" b="1" dirty="0">
                <a:solidFill>
                  <a:srgbClr val="C00000"/>
                </a:solidFill>
              </a:rPr>
              <a:t>The lotic water bodies</a:t>
            </a:r>
            <a:r>
              <a:rPr lang="en-GB" sz="3200" dirty="0">
                <a:solidFill>
                  <a:prstClr val="black"/>
                </a:solidFill>
              </a:rPr>
              <a:t> are those in constant flow, some examples are Rivers, Streams, Waterfalls etc. They have high velocity water flow and a high oxygen concentration.</a:t>
            </a:r>
            <a:endParaRPr lang="en-US" sz="3200" dirty="0">
              <a:solidFill>
                <a:prstClr val="black"/>
              </a:solidFill>
            </a:endParaRPr>
          </a:p>
          <a:p>
            <a:pPr lvl="0" algn="just"/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976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65" y="-5664"/>
            <a:ext cx="3731075" cy="8535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34591" y="-278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Lake </a:t>
            </a:r>
            <a:r>
              <a:rPr lang="en-US" sz="3200" b="1" dirty="0" err="1">
                <a:solidFill>
                  <a:srgbClr val="C00000"/>
                </a:solidFill>
              </a:rPr>
              <a:t>Tangayika</a:t>
            </a:r>
            <a:r>
              <a:rPr lang="en-US" sz="3200" b="1" dirty="0">
                <a:solidFill>
                  <a:srgbClr val="C00000"/>
                </a:solidFill>
              </a:rPr>
              <a:t> (Tanzania-Congo) is regarded as the longest lake in Africa. </a:t>
            </a:r>
            <a:endParaRPr lang="en-US" dirty="0"/>
          </a:p>
        </p:txBody>
      </p:sp>
      <p:pic>
        <p:nvPicPr>
          <p:cNvPr id="4" name="Picture 2" descr="https://upload.wikimedia.org/wikipedia/commons/8/8b/Pond-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8545"/>
            <a:ext cx="5739063" cy="4359455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0370" y="2498544"/>
            <a:ext cx="6151630" cy="435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240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6" y="-5655"/>
            <a:ext cx="4578493" cy="8535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83259" y="-1935"/>
            <a:ext cx="76047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</a:rPr>
              <a:t>The River Nile</a:t>
            </a:r>
            <a:r>
              <a:rPr lang="en-GB" sz="2800" dirty="0">
                <a:solidFill>
                  <a:prstClr val="black"/>
                </a:solidFill>
              </a:rPr>
              <a:t> is the longest river in the world, while the </a:t>
            </a:r>
            <a:r>
              <a:rPr lang="en-GB" sz="2800" b="1" dirty="0">
                <a:solidFill>
                  <a:srgbClr val="C00000"/>
                </a:solidFill>
              </a:rPr>
              <a:t>Amazon River</a:t>
            </a:r>
            <a:r>
              <a:rPr lang="en-GB" sz="2800" dirty="0">
                <a:solidFill>
                  <a:prstClr val="black"/>
                </a:solidFill>
              </a:rPr>
              <a:t> is the largest river in the world. The largest river in Africa is </a:t>
            </a:r>
            <a:r>
              <a:rPr lang="en-GB" sz="2800" b="1" dirty="0">
                <a:solidFill>
                  <a:srgbClr val="C00000"/>
                </a:solidFill>
              </a:rPr>
              <a:t>River Congo</a:t>
            </a:r>
            <a:r>
              <a:rPr lang="en-GB" sz="2800" dirty="0">
                <a:solidFill>
                  <a:prstClr val="black"/>
                </a:solidFill>
              </a:rPr>
              <a:t>.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83060"/>
            <a:ext cx="5859379" cy="55150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3916" y="1383060"/>
            <a:ext cx="6128084" cy="547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23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7135"/>
            <a:ext cx="12192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en-US" sz="3200" b="1" dirty="0">
                <a:solidFill>
                  <a:srgbClr val="C00000"/>
                </a:solidFill>
              </a:rPr>
              <a:t>(c) Wetlands</a:t>
            </a:r>
          </a:p>
          <a:p>
            <a:pPr lvl="0" algn="just"/>
            <a:r>
              <a:rPr lang="en-GB" sz="3200" dirty="0">
                <a:solidFill>
                  <a:prstClr val="black"/>
                </a:solidFill>
              </a:rPr>
              <a:t>Wetlands are ecosystems of several types in which rooted vegetation is surrounded by standing water during part of the year. </a:t>
            </a:r>
          </a:p>
          <a:p>
            <a:pPr lvl="0" algn="just"/>
            <a:r>
              <a:rPr lang="en-GB" sz="3200" dirty="0">
                <a:solidFill>
                  <a:prstClr val="black"/>
                </a:solidFill>
              </a:rPr>
              <a:t>Other terms for wetland include</a:t>
            </a:r>
            <a:r>
              <a:rPr lang="en-GB" sz="3200" b="1" dirty="0">
                <a:solidFill>
                  <a:prstClr val="black"/>
                </a:solidFill>
              </a:rPr>
              <a:t> </a:t>
            </a:r>
            <a:r>
              <a:rPr lang="en-GB" sz="3200" b="1" dirty="0">
                <a:solidFill>
                  <a:srgbClr val="C00000"/>
                </a:solidFill>
              </a:rPr>
              <a:t>marsh (wetlands without trees)</a:t>
            </a:r>
            <a:r>
              <a:rPr lang="en-GB" sz="3200" dirty="0">
                <a:solidFill>
                  <a:prstClr val="black"/>
                </a:solidFill>
              </a:rPr>
              <a:t>, bog, flood plain, prairie pothole and </a:t>
            </a:r>
            <a:r>
              <a:rPr lang="en-GB" sz="3200" b="1" dirty="0">
                <a:solidFill>
                  <a:srgbClr val="C00000"/>
                </a:solidFill>
              </a:rPr>
              <a:t>swamp</a:t>
            </a:r>
            <a:r>
              <a:rPr lang="en-GB" sz="3200" dirty="0">
                <a:solidFill>
                  <a:srgbClr val="C00000"/>
                </a:solidFill>
              </a:rPr>
              <a:t> </a:t>
            </a:r>
            <a:r>
              <a:rPr lang="en-GB" sz="3200" b="1" dirty="0">
                <a:solidFill>
                  <a:srgbClr val="C00000"/>
                </a:solidFill>
              </a:rPr>
              <a:t>(wetlands with trees)</a:t>
            </a:r>
            <a:r>
              <a:rPr lang="en-GB" sz="3200" dirty="0">
                <a:solidFill>
                  <a:prstClr val="black"/>
                </a:solidFill>
              </a:rPr>
              <a:t>. </a:t>
            </a:r>
          </a:p>
          <a:p>
            <a:pPr lvl="0" algn="just"/>
            <a:endParaRPr lang="en-GB" sz="3200" b="1" dirty="0">
              <a:solidFill>
                <a:srgbClr val="C00000"/>
              </a:solidFill>
            </a:endParaRPr>
          </a:p>
          <a:p>
            <a:pPr lvl="0" algn="just"/>
            <a:r>
              <a:rPr lang="en-GB" sz="3200" b="1" dirty="0">
                <a:solidFill>
                  <a:srgbClr val="C00000"/>
                </a:solidFill>
              </a:rPr>
              <a:t>Mangroves</a:t>
            </a:r>
            <a:r>
              <a:rPr lang="en-GB" sz="3200" dirty="0">
                <a:solidFill>
                  <a:prstClr val="black"/>
                </a:solidFill>
              </a:rPr>
              <a:t> are trees that grow in the coastal intertidal zone (</a:t>
            </a:r>
            <a:r>
              <a:rPr lang="en-GB" sz="3200" b="1" dirty="0">
                <a:solidFill>
                  <a:srgbClr val="C00000"/>
                </a:solidFill>
              </a:rPr>
              <a:t>salt water</a:t>
            </a:r>
            <a:r>
              <a:rPr lang="en-GB" sz="3200" dirty="0">
                <a:solidFill>
                  <a:prstClr val="black"/>
                </a:solidFill>
              </a:rPr>
              <a:t>), with low oxygen soil.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776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70612" y="6324600"/>
            <a:ext cx="17443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A swamp</a:t>
            </a:r>
          </a:p>
        </p:txBody>
      </p:sp>
    </p:spTree>
    <p:extLst>
      <p:ext uri="{BB962C8B-B14F-4D97-AF65-F5344CB8AC3E}">
        <p14:creationId xmlns:p14="http://schemas.microsoft.com/office/powerpoint/2010/main" val="1074030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3494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205701" y="6349425"/>
            <a:ext cx="15854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A marsh</a:t>
            </a:r>
          </a:p>
        </p:txBody>
      </p:sp>
    </p:spTree>
    <p:extLst>
      <p:ext uri="{BB962C8B-B14F-4D97-AF65-F5344CB8AC3E}">
        <p14:creationId xmlns:p14="http://schemas.microsoft.com/office/powerpoint/2010/main" val="4131821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3260"/>
            <a:ext cx="12192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Times New Roman" pitchFamily="18" charset="0"/>
              </a:rPr>
              <a:t>What is Ecology? 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Times New Roman" pitchFamily="18" charset="0"/>
              </a:rPr>
              <a:t>Ecology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is a branch of science that deals with the interrelationship between organisms and their environment.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Times New Roman" pitchFamily="18" charset="0"/>
              </a:rPr>
              <a:t>LEVELS OF ECOLOGICAL ORGANIZATION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Times New Roman" pitchFamily="18" charset="0"/>
              </a:rPr>
              <a:t>Species: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They are organisms that are morphologically similar, and can breed and produce fertile offspring.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Times New Roman" pitchFamily="18" charset="0"/>
              </a:rPr>
              <a:t>Population: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It is a group of individuals of the same species occupying a given area; e.g. a population of Agama lizards in MTU campus.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kumimoji="0" lang="en-GB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Calibri" pitchFamily="34" charset="0"/>
              </a:rPr>
              <a:t>Community:</a:t>
            </a:r>
            <a:r>
              <a:rPr kumimoji="0" lang="en-GB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Calibri" pitchFamily="34" charset="0"/>
              </a:rPr>
              <a:t> </a:t>
            </a:r>
            <a:r>
              <a:rPr lang="en-GB" sz="3200" dirty="0"/>
              <a:t>It is an assemblage of all the populations of organisms living and interacting in a particular area. An example is the community of plants and animal in a pond or desert.</a:t>
            </a:r>
            <a:endParaRPr kumimoji="0" lang="en-GB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Calibri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0030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19400" y="6324600"/>
            <a:ext cx="33203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A mangrove forest</a:t>
            </a:r>
          </a:p>
        </p:txBody>
      </p:sp>
    </p:spTree>
    <p:extLst>
      <p:ext uri="{BB962C8B-B14F-4D97-AF65-F5344CB8AC3E}">
        <p14:creationId xmlns:p14="http://schemas.microsoft.com/office/powerpoint/2010/main" val="2489659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889"/>
            <a:ext cx="12192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Wingdings" pitchFamily="2" charset="2"/>
              <a:buChar char="q"/>
            </a:pPr>
            <a:r>
              <a:rPr lang="en-US" sz="3200" b="1" dirty="0">
                <a:solidFill>
                  <a:srgbClr val="C00000"/>
                </a:solidFill>
              </a:rPr>
              <a:t>4.     BRACKISH WATER:</a:t>
            </a:r>
          </a:p>
          <a:p>
            <a:pPr lvl="0" algn="just"/>
            <a:r>
              <a:rPr lang="en-US" sz="3200" dirty="0">
                <a:solidFill>
                  <a:prstClr val="black"/>
                </a:solidFill>
              </a:rPr>
              <a:t>This environment is actually a meeting point between the fresh water and the marine water habitat. </a:t>
            </a:r>
          </a:p>
          <a:p>
            <a:pPr lvl="0" algn="just"/>
            <a:r>
              <a:rPr lang="en-US" sz="3200" dirty="0">
                <a:solidFill>
                  <a:prstClr val="black"/>
                </a:solidFill>
              </a:rPr>
              <a:t>It occurs in places like </a:t>
            </a:r>
            <a:r>
              <a:rPr lang="en-US" sz="3200" b="1" dirty="0">
                <a:solidFill>
                  <a:srgbClr val="C00000"/>
                </a:solidFill>
              </a:rPr>
              <a:t>estuaries</a:t>
            </a:r>
            <a:r>
              <a:rPr lang="en-US" sz="3200" dirty="0">
                <a:solidFill>
                  <a:srgbClr val="C00000"/>
                </a:solidFill>
              </a:rPr>
              <a:t>,</a:t>
            </a:r>
            <a:r>
              <a:rPr lang="en-US" sz="3200" dirty="0">
                <a:solidFill>
                  <a:prstClr val="black"/>
                </a:solidFill>
              </a:rPr>
              <a:t> where rivers drain into the ocean, where there is therefore a mixture of fresh and marine water. </a:t>
            </a:r>
          </a:p>
          <a:p>
            <a:pPr lvl="0" algn="just"/>
            <a:r>
              <a:rPr lang="en-US" sz="3200" dirty="0">
                <a:solidFill>
                  <a:prstClr val="black"/>
                </a:solidFill>
              </a:rPr>
              <a:t>The salt content of the water is normally higher than that of fresh water and lower than that of marine water due to mixing of both waters </a:t>
            </a:r>
            <a:r>
              <a:rPr lang="en-US" sz="3200" b="1" dirty="0">
                <a:solidFill>
                  <a:srgbClr val="C00000"/>
                </a:solidFill>
              </a:rPr>
              <a:t>(between 0.5 to 35 parts per thousand)</a:t>
            </a:r>
            <a:r>
              <a:rPr lang="en-US" sz="3200" dirty="0">
                <a:solidFill>
                  <a:prstClr val="black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40796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GB" sz="3200" b="1" dirty="0">
                <a:solidFill>
                  <a:srgbClr val="C00000"/>
                </a:solidFill>
                <a:ea typeface="Calibri" pitchFamily="34" charset="0"/>
                <a:cs typeface="Calibri" pitchFamily="34" charset="0"/>
              </a:rPr>
              <a:t>Ecosystems:</a:t>
            </a:r>
            <a:r>
              <a:rPr lang="en-GB" sz="3200" dirty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en-GB" sz="3200" dirty="0">
                <a:solidFill>
                  <a:prstClr val="black"/>
                </a:solidFill>
              </a:rPr>
              <a:t>It is composed of a biological community and its physical environment. The environment includes the abiotic factors and the biotic factors.</a:t>
            </a:r>
            <a:r>
              <a:rPr lang="en-GB" sz="3200" dirty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200" dirty="0">
              <a:solidFill>
                <a:prstClr val="black"/>
              </a:solidFill>
              <a:ea typeface="Calibri" pitchFamily="34" charset="0"/>
              <a:cs typeface="Calibri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GB" sz="3200" b="1" dirty="0">
                <a:solidFill>
                  <a:srgbClr val="C00000"/>
                </a:solidFill>
                <a:ea typeface="Calibri" pitchFamily="34" charset="0"/>
                <a:cs typeface="Calibri" pitchFamily="34" charset="0"/>
              </a:rPr>
              <a:t>Biome:</a:t>
            </a:r>
            <a:r>
              <a:rPr lang="en-GB" sz="3200" dirty="0">
                <a:solidFill>
                  <a:srgbClr val="C0000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en-GB" sz="3200" dirty="0">
                <a:solidFill>
                  <a:prstClr val="black"/>
                </a:solidFill>
              </a:rPr>
              <a:t>A broad regional type of ecosystem characterized by distinctive climate and soil conditions and distinctive kind of biological community adapted to such conditions.</a:t>
            </a:r>
            <a:r>
              <a:rPr lang="en-GB" sz="3200" dirty="0">
                <a:solidFill>
                  <a:prstClr val="black"/>
                </a:solidFill>
                <a:ea typeface="Calibri" pitchFamily="34" charset="0"/>
                <a:cs typeface="Calibri" pitchFamily="34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en-GB" sz="3200" dirty="0">
              <a:solidFill>
                <a:prstClr val="black"/>
              </a:solidFill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200" b="1" dirty="0">
                <a:solidFill>
                  <a:srgbClr val="C00000"/>
                </a:solidFill>
              </a:rPr>
              <a:t>Biosphere:</a:t>
            </a:r>
            <a:r>
              <a:rPr lang="en-GB" sz="3200" dirty="0"/>
              <a:t> It is the sum of all the biomes established on earth, it is the part of the earth’s crust, water and the atmosphere that supports life.</a:t>
            </a:r>
            <a:endParaRPr lang="en-US" sz="3200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68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188"/>
            <a:ext cx="12192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3200" b="1" i="0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itchFamily="34" charset="0"/>
                <a:cs typeface="Times New Roman" pitchFamily="18" charset="0"/>
              </a:rPr>
              <a:t>STRUCTURE OF ECOSYSTEMS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itchFamily="34" charset="0"/>
                <a:cs typeface="Times New Roman" pitchFamily="18" charset="0"/>
              </a:rPr>
              <a:t>Each ecosystem has two main components: 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itchFamily="34" charset="0"/>
                <a:cs typeface="Times New Roman" pitchFamily="18" charset="0"/>
              </a:rPr>
              <a:t>(1) Abiotic Components: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The nonliving portions or the physical and chemical environment prevailing in an ecosystem form the abiotic components. They include water, soil, sunlight, temperature, humidity etc.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itchFamily="34" charset="0"/>
                <a:cs typeface="Times New Roman" pitchFamily="18" charset="0"/>
              </a:rPr>
              <a:t>(2) Biotic Components: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Arial" pitchFamily="34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They are the living organisms in the environment. They include plants, animals and micro-organisms (Bacteria and Fungi).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893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6074"/>
            <a:ext cx="12192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A Habitat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is a place or set of environmental conditions in which a particular organism lives.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 more functional term, 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the</a:t>
            </a: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Ecological Niche</a:t>
            </a: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is a description of either the role played by a species in a biological community or the total set of environmental factors that determine species distribution.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A Niche</a:t>
            </a: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describes how a species obtains food, what relationships it has with other species, and the services it provides in its </a:t>
            </a:r>
            <a:r>
              <a:rPr kumimoji="0" lang="en-GB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community.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35401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904"/>
            <a:ext cx="12192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There are three major types of habitats namely; Terrestrial, Freshwater and Marine Habitats, which are all located within the 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Biosphere</a:t>
            </a: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</a:t>
            </a:r>
            <a:endParaRPr kumimoji="0" lang="en-GB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Times New Roman" pitchFamily="18" charset="0"/>
              <a:cs typeface="Calibri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Times New Roman" pitchFamily="18" charset="0"/>
                <a:cs typeface="Calibri" pitchFamily="34" charset="0"/>
              </a:rPr>
              <a:t>The Biosphere –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itchFamily="18" charset="0"/>
                <a:cs typeface="Calibri" pitchFamily="34" charset="0"/>
              </a:rPr>
              <a:t>  </a:t>
            </a: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itchFamily="18" charset="0"/>
                <a:cs typeface="Calibri" pitchFamily="34" charset="0"/>
              </a:rPr>
              <a:t>is the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itchFamily="18" charset="0"/>
                <a:cs typeface="Calibri" pitchFamily="34" charset="0"/>
              </a:rPr>
              <a:t>thin outer layer of the earth capable of supporting life.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itchFamily="18" charset="0"/>
                <a:cs typeface="Calibri" pitchFamily="34" charset="0"/>
              </a:rPr>
              <a:t>The non-living subdivisions of the biosphere include: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itchFamily="34" charset="0"/>
            </a:endParaRP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Times New Roman" pitchFamily="18" charset="0"/>
                <a:cs typeface="Calibri" pitchFamily="34" charset="0"/>
              </a:rPr>
              <a:t>Lithosphere –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itchFamily="18" charset="0"/>
                <a:cs typeface="Calibri" pitchFamily="34" charset="0"/>
              </a:rPr>
              <a:t>rocky materials of the earth’s outer shell and is the ultimate source of all mineral elements required by living organisms.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itchFamily="34" charset="0"/>
            </a:endParaRP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Times New Roman" pitchFamily="18" charset="0"/>
                <a:cs typeface="Calibri" pitchFamily="34" charset="0"/>
              </a:rPr>
              <a:t>Hydrosphere –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Times New Roman" pitchFamily="18" charset="0"/>
                <a:cs typeface="Calibri" pitchFamily="34" charset="0"/>
              </a:rPr>
              <a:t>is the water on or near the earth’s surface and it extends to the lithosphere and the atmosphere.</a:t>
            </a:r>
            <a:endParaRPr kumimoji="0" lang="en-GB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Times New Roman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436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037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200" b="1" dirty="0">
                <a:solidFill>
                  <a:srgbClr val="C00000"/>
                </a:solidFill>
                <a:ea typeface="Times New Roman" pitchFamily="18" charset="0"/>
                <a:cs typeface="Calibri" pitchFamily="34" charset="0"/>
              </a:rPr>
              <a:t>Atmosphere –</a:t>
            </a:r>
            <a:r>
              <a:rPr lang="en-GB" sz="3200" b="1" dirty="0">
                <a:solidFill>
                  <a:prstClr val="black"/>
                </a:solidFill>
                <a:ea typeface="Times New Roman" pitchFamily="18" charset="0"/>
                <a:cs typeface="Calibri" pitchFamily="34" charset="0"/>
              </a:rPr>
              <a:t> </a:t>
            </a:r>
            <a:r>
              <a:rPr lang="en-GB" sz="3200" dirty="0">
                <a:solidFill>
                  <a:prstClr val="black"/>
                </a:solidFill>
                <a:ea typeface="Times New Roman" pitchFamily="18" charset="0"/>
                <a:cs typeface="Calibri" pitchFamily="34" charset="0"/>
              </a:rPr>
              <a:t>gaseous components of the biosphere. It extends to some 3500 km above the surface of the earth, but life is confined to the lowest part called the </a:t>
            </a:r>
            <a:r>
              <a:rPr lang="en-GB" sz="3200" b="1" dirty="0">
                <a:solidFill>
                  <a:srgbClr val="C00000"/>
                </a:solidFill>
                <a:ea typeface="Times New Roman" pitchFamily="18" charset="0"/>
                <a:cs typeface="Calibri" pitchFamily="34" charset="0"/>
              </a:rPr>
              <a:t>troposphere.</a:t>
            </a:r>
            <a:r>
              <a:rPr lang="en-GB" sz="3200" dirty="0">
                <a:solidFill>
                  <a:prstClr val="black"/>
                </a:solidFill>
                <a:ea typeface="Times New Roman" pitchFamily="18" charset="0"/>
                <a:cs typeface="Calibri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3200" dirty="0">
              <a:solidFill>
                <a:prstClr val="black"/>
              </a:solidFill>
              <a:ea typeface="Times New Roman" pitchFamily="18" charset="0"/>
              <a:cs typeface="Calibri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200" dirty="0">
                <a:solidFill>
                  <a:prstClr val="black"/>
                </a:solidFill>
                <a:ea typeface="Times New Roman" pitchFamily="18" charset="0"/>
                <a:cs typeface="Calibri" pitchFamily="34" charset="0"/>
              </a:rPr>
              <a:t>The main gases present in the atmosphere are by volume - </a:t>
            </a:r>
            <a:r>
              <a:rPr lang="en-GB" sz="3200" b="1" dirty="0">
                <a:solidFill>
                  <a:srgbClr val="C00000"/>
                </a:solidFill>
                <a:ea typeface="Times New Roman" pitchFamily="18" charset="0"/>
                <a:cs typeface="Calibri" pitchFamily="34" charset="0"/>
              </a:rPr>
              <a:t>nitrogen, 78%; oxygen, 21%; argon, 0.93%; carbon dioxide, 0.03% and variable amount of water vapour.</a:t>
            </a:r>
            <a:r>
              <a:rPr lang="en-US" sz="3200" dirty="0">
                <a:solidFill>
                  <a:prstClr val="black"/>
                </a:solidFill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7064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183"/>
            <a:ext cx="12192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3200" b="1" i="0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THE MAJOR TYPES OF HABITATS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There are three major types of habitats namely;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Terrestrial, Freshwater and Marine Habitats.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The Freshwater and Marine habitats are composed mainly of water, unlike the terrestrial habitat.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TERRESTRIAL HABITAT: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The terrestrial habitat are mainly land based biomes which can be greatly influenced by physical conditions like temperature, water, humidity, precipitation, light etc.</a:t>
            </a:r>
          </a:p>
        </p:txBody>
      </p:sp>
    </p:spTree>
    <p:extLst>
      <p:ext uri="{BB962C8B-B14F-4D97-AF65-F5344CB8AC3E}">
        <p14:creationId xmlns:p14="http://schemas.microsoft.com/office/powerpoint/2010/main" val="1960480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(b) Major Biomes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(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) Deserts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0" y="457200"/>
            <a:ext cx="9144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85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2277</TotalTime>
  <Words>979</Words>
  <Application>Microsoft Office PowerPoint</Application>
  <PresentationFormat>Widescreen</PresentationFormat>
  <Paragraphs>72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Wingdings</vt:lpstr>
      <vt:lpstr>Office Theme</vt:lpstr>
      <vt:lpstr>1_Office Theme</vt:lpstr>
      <vt:lpstr>ECOLOGY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ELEMENTS OF ENVIRONMENTAL STUDIES</dc:title>
  <dc:creator>HP</dc:creator>
  <cp:lastModifiedBy>user</cp:lastModifiedBy>
  <cp:revision>38</cp:revision>
  <dcterms:created xsi:type="dcterms:W3CDTF">2019-01-27T23:06:13Z</dcterms:created>
  <dcterms:modified xsi:type="dcterms:W3CDTF">2021-03-21T18:25:50Z</dcterms:modified>
</cp:coreProperties>
</file>