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7" r:id="rId15"/>
    <p:sldId id="270" r:id="rId16"/>
    <p:sldId id="271" r:id="rId17"/>
    <p:sldId id="272" r:id="rId18"/>
    <p:sldId id="273" r:id="rId19"/>
    <p:sldId id="278" r:id="rId20"/>
    <p:sldId id="274" r:id="rId21"/>
    <p:sldId id="275"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6" d="100"/>
          <a:sy n="76" d="100"/>
        </p:scale>
        <p:origin x="24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A6BB7A-9153-4543-9454-A95F3D8F63B2}"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4AF22-594A-45D2-B720-0E139DE27DE1}" type="slidenum">
              <a:rPr lang="en-US" smtClean="0"/>
              <a:t>‹#›</a:t>
            </a:fld>
            <a:endParaRPr lang="en-US"/>
          </a:p>
        </p:txBody>
      </p:sp>
    </p:spTree>
    <p:extLst>
      <p:ext uri="{BB962C8B-B14F-4D97-AF65-F5344CB8AC3E}">
        <p14:creationId xmlns:p14="http://schemas.microsoft.com/office/powerpoint/2010/main" val="3808459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A6BB7A-9153-4543-9454-A95F3D8F63B2}"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4AF22-594A-45D2-B720-0E139DE27DE1}" type="slidenum">
              <a:rPr lang="en-US" smtClean="0"/>
              <a:t>‹#›</a:t>
            </a:fld>
            <a:endParaRPr lang="en-US"/>
          </a:p>
        </p:txBody>
      </p:sp>
    </p:spTree>
    <p:extLst>
      <p:ext uri="{BB962C8B-B14F-4D97-AF65-F5344CB8AC3E}">
        <p14:creationId xmlns:p14="http://schemas.microsoft.com/office/powerpoint/2010/main" val="3580285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A6BB7A-9153-4543-9454-A95F3D8F63B2}"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4AF22-594A-45D2-B720-0E139DE27DE1}" type="slidenum">
              <a:rPr lang="en-US" smtClean="0"/>
              <a:t>‹#›</a:t>
            </a:fld>
            <a:endParaRPr lang="en-US"/>
          </a:p>
        </p:txBody>
      </p:sp>
    </p:spTree>
    <p:extLst>
      <p:ext uri="{BB962C8B-B14F-4D97-AF65-F5344CB8AC3E}">
        <p14:creationId xmlns:p14="http://schemas.microsoft.com/office/powerpoint/2010/main" val="3598064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A6BB7A-9153-4543-9454-A95F3D8F63B2}"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4AF22-594A-45D2-B720-0E139DE27DE1}" type="slidenum">
              <a:rPr lang="en-US" smtClean="0"/>
              <a:t>‹#›</a:t>
            </a:fld>
            <a:endParaRPr lang="en-US"/>
          </a:p>
        </p:txBody>
      </p:sp>
    </p:spTree>
    <p:extLst>
      <p:ext uri="{BB962C8B-B14F-4D97-AF65-F5344CB8AC3E}">
        <p14:creationId xmlns:p14="http://schemas.microsoft.com/office/powerpoint/2010/main" val="824025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A6BB7A-9153-4543-9454-A95F3D8F63B2}"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4AF22-594A-45D2-B720-0E139DE27DE1}" type="slidenum">
              <a:rPr lang="en-US" smtClean="0"/>
              <a:t>‹#›</a:t>
            </a:fld>
            <a:endParaRPr lang="en-US"/>
          </a:p>
        </p:txBody>
      </p:sp>
    </p:spTree>
    <p:extLst>
      <p:ext uri="{BB962C8B-B14F-4D97-AF65-F5344CB8AC3E}">
        <p14:creationId xmlns:p14="http://schemas.microsoft.com/office/powerpoint/2010/main" val="375127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A6BB7A-9153-4543-9454-A95F3D8F63B2}"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A4AF22-594A-45D2-B720-0E139DE27DE1}" type="slidenum">
              <a:rPr lang="en-US" smtClean="0"/>
              <a:t>‹#›</a:t>
            </a:fld>
            <a:endParaRPr lang="en-US"/>
          </a:p>
        </p:txBody>
      </p:sp>
    </p:spTree>
    <p:extLst>
      <p:ext uri="{BB962C8B-B14F-4D97-AF65-F5344CB8AC3E}">
        <p14:creationId xmlns:p14="http://schemas.microsoft.com/office/powerpoint/2010/main" val="411513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A6BB7A-9153-4543-9454-A95F3D8F63B2}" type="datetimeFigureOut">
              <a:rPr lang="en-US" smtClean="0"/>
              <a:t>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A4AF22-594A-45D2-B720-0E139DE27DE1}" type="slidenum">
              <a:rPr lang="en-US" smtClean="0"/>
              <a:t>‹#›</a:t>
            </a:fld>
            <a:endParaRPr lang="en-US"/>
          </a:p>
        </p:txBody>
      </p:sp>
    </p:spTree>
    <p:extLst>
      <p:ext uri="{BB962C8B-B14F-4D97-AF65-F5344CB8AC3E}">
        <p14:creationId xmlns:p14="http://schemas.microsoft.com/office/powerpoint/2010/main" val="1674543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A6BB7A-9153-4543-9454-A95F3D8F63B2}" type="datetimeFigureOut">
              <a:rPr lang="en-US" smtClean="0"/>
              <a:t>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A4AF22-594A-45D2-B720-0E139DE27DE1}" type="slidenum">
              <a:rPr lang="en-US" smtClean="0"/>
              <a:t>‹#›</a:t>
            </a:fld>
            <a:endParaRPr lang="en-US"/>
          </a:p>
        </p:txBody>
      </p:sp>
    </p:spTree>
    <p:extLst>
      <p:ext uri="{BB962C8B-B14F-4D97-AF65-F5344CB8AC3E}">
        <p14:creationId xmlns:p14="http://schemas.microsoft.com/office/powerpoint/2010/main" val="796627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6BB7A-9153-4543-9454-A95F3D8F63B2}" type="datetimeFigureOut">
              <a:rPr lang="en-US" smtClean="0"/>
              <a:t>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A4AF22-594A-45D2-B720-0E139DE27DE1}" type="slidenum">
              <a:rPr lang="en-US" smtClean="0"/>
              <a:t>‹#›</a:t>
            </a:fld>
            <a:endParaRPr lang="en-US"/>
          </a:p>
        </p:txBody>
      </p:sp>
    </p:spTree>
    <p:extLst>
      <p:ext uri="{BB962C8B-B14F-4D97-AF65-F5344CB8AC3E}">
        <p14:creationId xmlns:p14="http://schemas.microsoft.com/office/powerpoint/2010/main" val="3731437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A6BB7A-9153-4543-9454-A95F3D8F63B2}"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A4AF22-594A-45D2-B720-0E139DE27DE1}" type="slidenum">
              <a:rPr lang="en-US" smtClean="0"/>
              <a:t>‹#›</a:t>
            </a:fld>
            <a:endParaRPr lang="en-US"/>
          </a:p>
        </p:txBody>
      </p:sp>
    </p:spTree>
    <p:extLst>
      <p:ext uri="{BB962C8B-B14F-4D97-AF65-F5344CB8AC3E}">
        <p14:creationId xmlns:p14="http://schemas.microsoft.com/office/powerpoint/2010/main" val="1228269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A6BB7A-9153-4543-9454-A95F3D8F63B2}"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A4AF22-594A-45D2-B720-0E139DE27DE1}" type="slidenum">
              <a:rPr lang="en-US" smtClean="0"/>
              <a:t>‹#›</a:t>
            </a:fld>
            <a:endParaRPr lang="en-US"/>
          </a:p>
        </p:txBody>
      </p:sp>
    </p:spTree>
    <p:extLst>
      <p:ext uri="{BB962C8B-B14F-4D97-AF65-F5344CB8AC3E}">
        <p14:creationId xmlns:p14="http://schemas.microsoft.com/office/powerpoint/2010/main" val="4010961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A6BB7A-9153-4543-9454-A95F3D8F63B2}" type="datetimeFigureOut">
              <a:rPr lang="en-US" smtClean="0"/>
              <a:t>12/9/2019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A4AF22-594A-45D2-B720-0E139DE27DE1}" type="slidenum">
              <a:rPr lang="en-US" smtClean="0"/>
              <a:t>‹#›</a:t>
            </a:fld>
            <a:endParaRPr lang="en-US"/>
          </a:p>
        </p:txBody>
      </p:sp>
    </p:spTree>
    <p:extLst>
      <p:ext uri="{BB962C8B-B14F-4D97-AF65-F5344CB8AC3E}">
        <p14:creationId xmlns:p14="http://schemas.microsoft.com/office/powerpoint/2010/main" val="2373602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EVOLUTION</a:t>
            </a:r>
            <a:endParaRPr lang="en-US"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00375" y="3370358"/>
            <a:ext cx="6191250" cy="3486150"/>
          </a:xfrm>
          <a:prstGeom prst="rect">
            <a:avLst/>
          </a:prstGeom>
        </p:spPr>
      </p:pic>
    </p:spTree>
    <p:extLst>
      <p:ext uri="{BB962C8B-B14F-4D97-AF65-F5344CB8AC3E}">
        <p14:creationId xmlns:p14="http://schemas.microsoft.com/office/powerpoint/2010/main" val="1498638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986528"/>
          </a:xfrm>
          <a:prstGeom prst="rect">
            <a:avLst/>
          </a:prstGeom>
        </p:spPr>
        <p:txBody>
          <a:bodyPr wrap="square">
            <a:spAutoFit/>
          </a:bodyPr>
          <a:lstStyle/>
          <a:p>
            <a:pPr algn="just"/>
            <a:r>
              <a:rPr lang="en-US" sz="3200" dirty="0" smtClean="0"/>
              <a:t>For example;</a:t>
            </a:r>
          </a:p>
          <a:p>
            <a:pPr algn="just"/>
            <a:r>
              <a:rPr lang="en-US" sz="3200" dirty="0" err="1" smtClean="0"/>
              <a:t>i</a:t>
            </a:r>
            <a:r>
              <a:rPr lang="en-US" sz="3200" dirty="0" smtClean="0"/>
              <a:t>) Ancient giraffes were those living today. Lamarck </a:t>
            </a:r>
            <a:r>
              <a:rPr lang="en-US" sz="3200" dirty="0" smtClean="0"/>
              <a:t>believed that </a:t>
            </a:r>
            <a:r>
              <a:rPr lang="en-US" sz="3200" dirty="0" smtClean="0"/>
              <a:t>as the number of giraffes increased, there was shortage of food in form of grass, herbs and leaves from very short shrubs. This compelled them to stretch their necks so as to reach for leaves on higher branches of tall trees. The result was elongation of the necks. The </a:t>
            </a:r>
            <a:r>
              <a:rPr lang="en-US" sz="3200" dirty="0" err="1" smtClean="0"/>
              <a:t>offsprings</a:t>
            </a:r>
            <a:r>
              <a:rPr lang="en-US" sz="3200" dirty="0" smtClean="0"/>
              <a:t> of these giraffes inherited the longer necks, stretched further and the process was repeated until the present long necks were developed.</a:t>
            </a:r>
          </a:p>
          <a:p>
            <a:pPr algn="just"/>
            <a:endParaRPr lang="en-US" sz="3200" dirty="0" smtClean="0"/>
          </a:p>
          <a:p>
            <a:pPr algn="just"/>
            <a:r>
              <a:rPr lang="en-US" sz="3200" dirty="0" smtClean="0"/>
              <a:t>ii) Exercise and training can lead to the development of muscles of a heavy weight lifter, since he suggested that these beneficial traits acquired in an individual’s life can be passed onto the </a:t>
            </a:r>
            <a:r>
              <a:rPr lang="en-US" sz="3200" dirty="0" err="1" smtClean="0"/>
              <a:t>offsprings</a:t>
            </a:r>
            <a:r>
              <a:rPr lang="en-US" sz="3200" dirty="0" smtClean="0"/>
              <a:t>, hence evolutionary change can be achieved via transmission of acquired characteristics.</a:t>
            </a:r>
            <a:endParaRPr lang="en-US" sz="3200" dirty="0"/>
          </a:p>
        </p:txBody>
      </p:sp>
    </p:spTree>
    <p:extLst>
      <p:ext uri="{BB962C8B-B14F-4D97-AF65-F5344CB8AC3E}">
        <p14:creationId xmlns:p14="http://schemas.microsoft.com/office/powerpoint/2010/main" val="2903925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96" y="-228"/>
            <a:ext cx="12188003" cy="2554545"/>
          </a:xfrm>
          <a:prstGeom prst="rect">
            <a:avLst/>
          </a:prstGeom>
        </p:spPr>
        <p:txBody>
          <a:bodyPr wrap="square">
            <a:spAutoFit/>
          </a:bodyPr>
          <a:lstStyle/>
          <a:p>
            <a:pPr lvl="0" algn="just"/>
            <a:r>
              <a:rPr lang="en-US" sz="3200" dirty="0">
                <a:solidFill>
                  <a:prstClr val="black"/>
                </a:solidFill>
              </a:rPr>
              <a:t>This implies that a heavy weight lifter who has acquired big arm muscles produces children with big arm muscles.</a:t>
            </a:r>
          </a:p>
          <a:p>
            <a:pPr lvl="0" algn="just"/>
            <a:r>
              <a:rPr lang="en-US" sz="3200" dirty="0">
                <a:solidFill>
                  <a:prstClr val="black"/>
                </a:solidFill>
              </a:rPr>
              <a:t>However this was proved totally wrong by genetic evidence that acquired characters can be inherited. This theory </a:t>
            </a:r>
            <a:r>
              <a:rPr lang="en-US" sz="3200" dirty="0" smtClean="0">
                <a:solidFill>
                  <a:prstClr val="black"/>
                </a:solidFill>
              </a:rPr>
              <a:t>therefore </a:t>
            </a:r>
            <a:r>
              <a:rPr lang="en-US" sz="3200" dirty="0">
                <a:solidFill>
                  <a:prstClr val="black"/>
                </a:solidFill>
              </a:rPr>
              <a:t>is not scientifically accurate.</a:t>
            </a:r>
          </a:p>
        </p:txBody>
      </p:sp>
      <p:pic>
        <p:nvPicPr>
          <p:cNvPr id="3" name="Picture 2"/>
          <p:cNvPicPr>
            <a:picLocks noChangeAspect="1"/>
          </p:cNvPicPr>
          <p:nvPr/>
        </p:nvPicPr>
        <p:blipFill>
          <a:blip r:embed="rId2"/>
          <a:stretch>
            <a:fillRect/>
          </a:stretch>
        </p:blipFill>
        <p:spPr>
          <a:xfrm>
            <a:off x="1361871" y="2554317"/>
            <a:ext cx="7500300" cy="4307953"/>
          </a:xfrm>
          <a:prstGeom prst="rect">
            <a:avLst/>
          </a:prstGeom>
        </p:spPr>
      </p:pic>
    </p:spTree>
    <p:extLst>
      <p:ext uri="{BB962C8B-B14F-4D97-AF65-F5344CB8AC3E}">
        <p14:creationId xmlns:p14="http://schemas.microsoft.com/office/powerpoint/2010/main" val="3385188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001643"/>
          </a:xfrm>
          <a:prstGeom prst="rect">
            <a:avLst/>
          </a:prstGeom>
        </p:spPr>
        <p:txBody>
          <a:bodyPr wrap="square">
            <a:spAutoFit/>
          </a:bodyPr>
          <a:lstStyle/>
          <a:p>
            <a:pPr algn="just"/>
            <a:r>
              <a:rPr lang="en-US" sz="3200" b="1" i="0" u="none" strike="noStrike" baseline="0" dirty="0" smtClean="0">
                <a:solidFill>
                  <a:srgbClr val="000000"/>
                </a:solidFill>
                <a:latin typeface="Calibri" panose="020F0502020204030204" pitchFamily="34" charset="0"/>
              </a:rPr>
              <a:t>Darwin’s theory of evolution/ or the theory of natural selection (Darwinism) </a:t>
            </a:r>
            <a:endParaRPr lang="en-US" sz="3200" b="0" i="0" u="none" strike="noStrike" baseline="0" dirty="0" smtClean="0">
              <a:solidFill>
                <a:srgbClr val="000000"/>
              </a:solidFill>
              <a:latin typeface="Calibri" panose="020F0502020204030204" pitchFamily="34" charset="0"/>
            </a:endParaRPr>
          </a:p>
          <a:p>
            <a:pPr algn="just"/>
            <a:r>
              <a:rPr lang="en-US" sz="3200" b="0" i="0" u="none" strike="noStrike" baseline="0" dirty="0" smtClean="0">
                <a:solidFill>
                  <a:srgbClr val="000000"/>
                </a:solidFill>
                <a:latin typeface="Calibri" panose="020F0502020204030204" pitchFamily="34" charset="0"/>
              </a:rPr>
              <a:t>Charles Darwin (1809-1882) was a naturalist who observed many species. He is famous for his trips to the Galapagos Islands, his observations of the finches (and other animals) and the book he wrote: “The Origin of Species" : </a:t>
            </a:r>
          </a:p>
          <a:p>
            <a:pPr algn="just"/>
            <a:r>
              <a:rPr lang="en-US" sz="3200" b="0" i="0" u="none" strike="noStrike" baseline="0" dirty="0" smtClean="0">
                <a:solidFill>
                  <a:srgbClr val="000000"/>
                </a:solidFill>
                <a:latin typeface="Calibri" panose="020F0502020204030204" pitchFamily="34" charset="0"/>
              </a:rPr>
              <a:t>1. Variation exists among individuals in a species. </a:t>
            </a:r>
          </a:p>
          <a:p>
            <a:pPr algn="just"/>
            <a:r>
              <a:rPr lang="en-US" sz="3200" b="0" i="0" u="none" strike="noStrike" baseline="0" dirty="0" smtClean="0">
                <a:solidFill>
                  <a:srgbClr val="000000"/>
                </a:solidFill>
                <a:latin typeface="Calibri" panose="020F0502020204030204" pitchFamily="34" charset="0"/>
              </a:rPr>
              <a:t>2. Individuals of species will compete for resources (food and space) </a:t>
            </a:r>
          </a:p>
          <a:p>
            <a:pPr algn="just"/>
            <a:r>
              <a:rPr lang="en-US" sz="3200" b="0" i="0" u="none" strike="noStrike" baseline="0" dirty="0" smtClean="0">
                <a:solidFill>
                  <a:srgbClr val="000000"/>
                </a:solidFill>
                <a:latin typeface="Calibri" panose="020F0502020204030204" pitchFamily="34" charset="0"/>
              </a:rPr>
              <a:t>3. Some competition would lead to the death of some individuals while others would survive </a:t>
            </a:r>
          </a:p>
          <a:p>
            <a:pPr algn="just"/>
            <a:r>
              <a:rPr lang="en-US" sz="3200" b="0" i="0" u="none" strike="noStrike" baseline="0" dirty="0" smtClean="0">
                <a:solidFill>
                  <a:srgbClr val="000000"/>
                </a:solidFill>
                <a:latin typeface="Calibri" panose="020F0502020204030204" pitchFamily="34" charset="0"/>
              </a:rPr>
              <a:t>4. Individuals that had advantageous variations are more likely to survive and reproduce. </a:t>
            </a:r>
          </a:p>
        </p:txBody>
      </p:sp>
    </p:spTree>
    <p:extLst>
      <p:ext uri="{BB962C8B-B14F-4D97-AF65-F5344CB8AC3E}">
        <p14:creationId xmlns:p14="http://schemas.microsoft.com/office/powerpoint/2010/main" val="1711331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73"/>
            <a:ext cx="12192000" cy="6186309"/>
          </a:xfrm>
          <a:prstGeom prst="rect">
            <a:avLst/>
          </a:prstGeom>
        </p:spPr>
        <p:txBody>
          <a:bodyPr wrap="square">
            <a:spAutoFit/>
          </a:bodyPr>
          <a:lstStyle/>
          <a:p>
            <a:pPr lvl="0" algn="just"/>
            <a:r>
              <a:rPr lang="en-US" sz="4400" dirty="0">
                <a:solidFill>
                  <a:srgbClr val="000000"/>
                </a:solidFill>
                <a:latin typeface="Calibri" panose="020F0502020204030204" pitchFamily="34" charset="0"/>
              </a:rPr>
              <a:t>Darwin’s Finches: Darwin noted that all the finches on the Galapagos island looked about the same except for the shape of their beak. </a:t>
            </a:r>
            <a:endParaRPr lang="en-US" sz="4400" dirty="0" smtClean="0">
              <a:solidFill>
                <a:srgbClr val="000000"/>
              </a:solidFill>
              <a:latin typeface="Calibri" panose="020F0502020204030204" pitchFamily="34" charset="0"/>
            </a:endParaRPr>
          </a:p>
          <a:p>
            <a:pPr lvl="0" algn="just"/>
            <a:r>
              <a:rPr lang="en-US" sz="4400" dirty="0" smtClean="0">
                <a:solidFill>
                  <a:srgbClr val="000000"/>
                </a:solidFill>
                <a:latin typeface="Calibri" panose="020F0502020204030204" pitchFamily="34" charset="0"/>
              </a:rPr>
              <a:t>His </a:t>
            </a:r>
            <a:r>
              <a:rPr lang="en-US" sz="4400" dirty="0">
                <a:solidFill>
                  <a:srgbClr val="000000"/>
                </a:solidFill>
                <a:latin typeface="Calibri" panose="020F0502020204030204" pitchFamily="34" charset="0"/>
              </a:rPr>
              <a:t>observations lead to the conclusion that all the finches were descendants of the same original population. </a:t>
            </a:r>
            <a:endParaRPr lang="en-US" sz="4400" dirty="0" smtClean="0">
              <a:solidFill>
                <a:srgbClr val="000000"/>
              </a:solidFill>
              <a:latin typeface="Calibri" panose="020F0502020204030204" pitchFamily="34" charset="0"/>
            </a:endParaRPr>
          </a:p>
          <a:p>
            <a:pPr lvl="0" algn="just"/>
            <a:r>
              <a:rPr lang="en-US" sz="4400" dirty="0" smtClean="0">
                <a:solidFill>
                  <a:srgbClr val="000000"/>
                </a:solidFill>
                <a:latin typeface="Calibri" panose="020F0502020204030204" pitchFamily="34" charset="0"/>
              </a:rPr>
              <a:t>The </a:t>
            </a:r>
            <a:r>
              <a:rPr lang="en-US" sz="4400" dirty="0">
                <a:solidFill>
                  <a:srgbClr val="000000"/>
                </a:solidFill>
                <a:latin typeface="Calibri" panose="020F0502020204030204" pitchFamily="34" charset="0"/>
              </a:rPr>
              <a:t>shape of the beaks were adaptations for eating a particular type of food (Ex. long beaks were used for eating insects, short for seeds). </a:t>
            </a:r>
          </a:p>
        </p:txBody>
      </p:sp>
    </p:spTree>
    <p:extLst>
      <p:ext uri="{BB962C8B-B14F-4D97-AF65-F5344CB8AC3E}">
        <p14:creationId xmlns:p14="http://schemas.microsoft.com/office/powerpoint/2010/main" val="876023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63417"/>
          </a:xfrm>
          <a:prstGeom prst="rect">
            <a:avLst/>
          </a:prstGeom>
        </p:spPr>
        <p:txBody>
          <a:bodyPr wrap="square">
            <a:spAutoFit/>
          </a:bodyPr>
          <a:lstStyle/>
          <a:p>
            <a:pPr lvl="0"/>
            <a:r>
              <a:rPr lang="en-US" sz="4400" dirty="0">
                <a:solidFill>
                  <a:srgbClr val="000000"/>
                </a:solidFill>
                <a:latin typeface="Times New Roman" panose="02020603050405020304" pitchFamily="18" charset="0"/>
                <a:cs typeface="Times New Roman" panose="02020603050405020304" pitchFamily="18" charset="0"/>
              </a:rPr>
              <a:t>The first satisfactory explanation to the mechanism by which evolution takes place was proposed by Darwin and that was the theory of natural selection. </a:t>
            </a:r>
          </a:p>
          <a:p>
            <a:pPr lvl="0"/>
            <a:r>
              <a:rPr lang="en-US" sz="4400" dirty="0">
                <a:solidFill>
                  <a:srgbClr val="000000"/>
                </a:solidFill>
                <a:latin typeface="Times New Roman" panose="02020603050405020304" pitchFamily="18" charset="0"/>
                <a:cs typeface="Times New Roman" panose="02020603050405020304" pitchFamily="18" charset="0"/>
              </a:rPr>
              <a:t>Natural selection is where by the well adapted organisms to changes in the environment are naturally </a:t>
            </a:r>
            <a:r>
              <a:rPr lang="en-US" sz="4400" dirty="0" err="1">
                <a:solidFill>
                  <a:srgbClr val="000000"/>
                </a:solidFill>
                <a:latin typeface="Times New Roman" panose="02020603050405020304" pitchFamily="18" charset="0"/>
                <a:cs typeface="Times New Roman" panose="02020603050405020304" pitchFamily="18" charset="0"/>
              </a:rPr>
              <a:t>favoured</a:t>
            </a:r>
            <a:r>
              <a:rPr lang="en-US" sz="4400" dirty="0">
                <a:solidFill>
                  <a:srgbClr val="000000"/>
                </a:solidFill>
                <a:latin typeface="Times New Roman" panose="02020603050405020304" pitchFamily="18" charset="0"/>
                <a:cs typeface="Times New Roman" panose="02020603050405020304" pitchFamily="18" charset="0"/>
              </a:rPr>
              <a:t> or selected for and survive while the poorly adapted organisms to changes in the environment are naturally selected against and die before reaching sexual maturity or before reproducing. </a:t>
            </a:r>
            <a:endParaRPr lang="en-US" sz="4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6813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2173" y="48106"/>
            <a:ext cx="8761904" cy="3483619"/>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483597"/>
            <a:ext cx="12192000" cy="3470656"/>
          </a:xfrm>
          <a:prstGeom prst="rect">
            <a:avLst/>
          </a:prstGeom>
        </p:spPr>
      </p:pic>
    </p:spTree>
    <p:extLst>
      <p:ext uri="{BB962C8B-B14F-4D97-AF65-F5344CB8AC3E}">
        <p14:creationId xmlns:p14="http://schemas.microsoft.com/office/powerpoint/2010/main" val="15547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94195"/>
          </a:xfrm>
          <a:prstGeom prst="rect">
            <a:avLst/>
          </a:prstGeom>
        </p:spPr>
        <p:txBody>
          <a:bodyPr wrap="square">
            <a:spAutoFit/>
          </a:bodyPr>
          <a:lstStyle/>
          <a:p>
            <a:pPr algn="just"/>
            <a:r>
              <a:rPr lang="en-US" sz="3400" b="1" i="0" u="none" strike="noStrike" baseline="0" dirty="0" smtClean="0">
                <a:solidFill>
                  <a:srgbClr val="000000"/>
                </a:solidFill>
                <a:latin typeface="Calibri" panose="020F0502020204030204" pitchFamily="34" charset="0"/>
              </a:rPr>
              <a:t>Observations in Support of Evolution </a:t>
            </a:r>
            <a:endParaRPr lang="en-US" sz="3400" b="0" i="0" u="none" strike="noStrike" baseline="0" dirty="0" smtClean="0">
              <a:solidFill>
                <a:srgbClr val="000000"/>
              </a:solidFill>
              <a:latin typeface="Calibri" panose="020F0502020204030204" pitchFamily="34" charset="0"/>
            </a:endParaRPr>
          </a:p>
          <a:p>
            <a:pPr algn="just"/>
            <a:r>
              <a:rPr lang="en-US" sz="3400" b="1" i="0" u="none" strike="noStrike" baseline="0" dirty="0" smtClean="0">
                <a:solidFill>
                  <a:srgbClr val="000000"/>
                </a:solidFill>
                <a:latin typeface="Calibri" panose="020F0502020204030204" pitchFamily="34" charset="0"/>
              </a:rPr>
              <a:t>1. Fossil Evidence </a:t>
            </a:r>
          </a:p>
          <a:p>
            <a:pPr algn="just"/>
            <a:r>
              <a:rPr lang="en-US" sz="3400" b="0" i="0" u="none" strike="noStrike" baseline="0" dirty="0" smtClean="0">
                <a:solidFill>
                  <a:srgbClr val="000000"/>
                </a:solidFill>
                <a:latin typeface="Calibri" panose="020F0502020204030204" pitchFamily="34" charset="0"/>
              </a:rPr>
              <a:t>If today’s species came from ancient species, </a:t>
            </a:r>
            <a:r>
              <a:rPr lang="en-US" sz="3400" b="0" i="0" u="none" strike="noStrike" baseline="0" dirty="0" smtClean="0">
                <a:solidFill>
                  <a:srgbClr val="000000"/>
                </a:solidFill>
                <a:latin typeface="Calibri" panose="020F0502020204030204" pitchFamily="34" charset="0"/>
              </a:rPr>
              <a:t>then </a:t>
            </a:r>
            <a:r>
              <a:rPr lang="en-US" sz="3400" b="0" i="0" u="none" strike="noStrike" baseline="0" dirty="0" smtClean="0">
                <a:solidFill>
                  <a:srgbClr val="000000"/>
                </a:solidFill>
                <a:latin typeface="Calibri" panose="020F0502020204030204" pitchFamily="34" charset="0"/>
              </a:rPr>
              <a:t>we should be able to find remains of those species that no longer exist. </a:t>
            </a:r>
          </a:p>
          <a:p>
            <a:pPr algn="just"/>
            <a:r>
              <a:rPr lang="en-US" sz="3400" b="0" i="0" u="none" strike="noStrike" baseline="0" dirty="0" smtClean="0">
                <a:solidFill>
                  <a:srgbClr val="000000"/>
                </a:solidFill>
                <a:latin typeface="Calibri" panose="020F0502020204030204" pitchFamily="34" charset="0"/>
              </a:rPr>
              <a:t>We have tons of fossils of creatures that no longer exist but bear striking resemblance to creatures that do exist today. </a:t>
            </a:r>
          </a:p>
          <a:p>
            <a:pPr algn="just"/>
            <a:r>
              <a:rPr lang="en-US" sz="3400" b="0" i="0" u="none" strike="noStrike" baseline="0" dirty="0" smtClean="0">
                <a:solidFill>
                  <a:srgbClr val="000000"/>
                </a:solidFill>
                <a:latin typeface="Calibri" panose="020F0502020204030204" pitchFamily="34" charset="0"/>
              </a:rPr>
              <a:t>Carbon dating–gives an age of a sample based on the amount of radioactive carbon </a:t>
            </a:r>
            <a:r>
              <a:rPr lang="en-US" sz="3400" b="0" i="0" u="none" strike="noStrike" baseline="0" dirty="0" smtClean="0">
                <a:solidFill>
                  <a:srgbClr val="000000"/>
                </a:solidFill>
                <a:latin typeface="Calibri" panose="020F0502020204030204" pitchFamily="34" charset="0"/>
              </a:rPr>
              <a:t>that is </a:t>
            </a:r>
            <a:r>
              <a:rPr lang="en-US" sz="3400" b="0" i="0" u="none" strike="noStrike" baseline="0" dirty="0" smtClean="0">
                <a:solidFill>
                  <a:srgbClr val="000000"/>
                </a:solidFill>
                <a:latin typeface="Calibri" panose="020F0502020204030204" pitchFamily="34" charset="0"/>
              </a:rPr>
              <a:t>in a sample. </a:t>
            </a:r>
          </a:p>
          <a:p>
            <a:pPr algn="just"/>
            <a:r>
              <a:rPr lang="en-US" sz="3400" b="1" i="0" u="none" strike="noStrike" baseline="0" dirty="0" smtClean="0">
                <a:solidFill>
                  <a:srgbClr val="000000"/>
                </a:solidFill>
                <a:latin typeface="Calibri" panose="020F0502020204030204" pitchFamily="34" charset="0"/>
              </a:rPr>
              <a:t>2</a:t>
            </a:r>
            <a:r>
              <a:rPr lang="en-US" sz="3400" b="1" i="0" u="none" strike="noStrike" baseline="0" dirty="0" smtClean="0">
                <a:solidFill>
                  <a:srgbClr val="000000"/>
                </a:solidFill>
                <a:latin typeface="Calibri" panose="020F0502020204030204" pitchFamily="34" charset="0"/>
              </a:rPr>
              <a:t>. Evidence from Living Organism </a:t>
            </a:r>
          </a:p>
          <a:p>
            <a:pPr algn="just"/>
            <a:r>
              <a:rPr lang="en-US" sz="3400" b="0" i="0" u="none" strike="noStrike" baseline="0" dirty="0" smtClean="0">
                <a:solidFill>
                  <a:srgbClr val="000000"/>
                </a:solidFill>
                <a:latin typeface="Calibri" panose="020F0502020204030204" pitchFamily="34" charset="0"/>
              </a:rPr>
              <a:t>Evidence of Common Ancestry –Hawaiian Honeycreeper </a:t>
            </a:r>
          </a:p>
          <a:p>
            <a:pPr algn="just"/>
            <a:r>
              <a:rPr lang="en-US" sz="3400" b="0" i="0" u="none" strike="noStrike" baseline="0" dirty="0" smtClean="0">
                <a:solidFill>
                  <a:srgbClr val="000000"/>
                </a:solidFill>
                <a:latin typeface="Calibri" panose="020F0502020204030204" pitchFamily="34" charset="0"/>
              </a:rPr>
              <a:t>Homologous Structures–structures that are </a:t>
            </a:r>
            <a:r>
              <a:rPr lang="en-US" sz="3400" b="0" i="0" u="none" strike="noStrike" baseline="0" dirty="0" err="1" smtClean="0">
                <a:solidFill>
                  <a:srgbClr val="000000"/>
                </a:solidFill>
                <a:latin typeface="Calibri" panose="020F0502020204030204" pitchFamily="34" charset="0"/>
              </a:rPr>
              <a:t>embryologically</a:t>
            </a:r>
            <a:r>
              <a:rPr lang="en-US" sz="3400" b="0" i="0" u="none" strike="noStrike" baseline="0" dirty="0" smtClean="0">
                <a:solidFill>
                  <a:srgbClr val="000000"/>
                </a:solidFill>
                <a:latin typeface="Calibri" panose="020F0502020204030204" pitchFamily="34" charset="0"/>
              </a:rPr>
              <a:t> similar, but have different functions, the wing of a bird and the forearm of a human. </a:t>
            </a:r>
          </a:p>
        </p:txBody>
      </p:sp>
    </p:spTree>
    <p:extLst>
      <p:ext uri="{BB962C8B-B14F-4D97-AF65-F5344CB8AC3E}">
        <p14:creationId xmlns:p14="http://schemas.microsoft.com/office/powerpoint/2010/main" val="2620962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740307"/>
          </a:xfrm>
          <a:prstGeom prst="rect">
            <a:avLst/>
          </a:prstGeom>
        </p:spPr>
        <p:txBody>
          <a:bodyPr wrap="square">
            <a:spAutoFit/>
          </a:bodyPr>
          <a:lstStyle/>
          <a:p>
            <a:pPr lvl="0" algn="just"/>
            <a:r>
              <a:rPr lang="en-US" sz="3600" dirty="0">
                <a:solidFill>
                  <a:srgbClr val="000000"/>
                </a:solidFill>
                <a:latin typeface="Calibri" panose="020F0502020204030204" pitchFamily="34" charset="0"/>
              </a:rPr>
              <a:t>Vestigial </a:t>
            </a:r>
            <a:r>
              <a:rPr lang="en-US" sz="3600" dirty="0" smtClean="0">
                <a:solidFill>
                  <a:srgbClr val="000000"/>
                </a:solidFill>
                <a:latin typeface="Calibri" panose="020F0502020204030204" pitchFamily="34" charset="0"/>
              </a:rPr>
              <a:t>Organs – seemingly </a:t>
            </a:r>
            <a:r>
              <a:rPr lang="en-US" sz="3600" dirty="0">
                <a:solidFill>
                  <a:srgbClr val="000000"/>
                </a:solidFill>
                <a:latin typeface="Calibri" panose="020F0502020204030204" pitchFamily="34" charset="0"/>
              </a:rPr>
              <a:t>functionless parts, snakes have tiny pelvic and limb bones, humans have a tail bone </a:t>
            </a:r>
          </a:p>
          <a:p>
            <a:pPr lvl="0" algn="just"/>
            <a:r>
              <a:rPr lang="en-US" sz="3600" dirty="0">
                <a:solidFill>
                  <a:srgbClr val="000000"/>
                </a:solidFill>
                <a:latin typeface="Calibri" panose="020F0502020204030204" pitchFamily="34" charset="0"/>
              </a:rPr>
              <a:t>Biochemistry and DNA </a:t>
            </a:r>
          </a:p>
          <a:p>
            <a:pPr lvl="0" algn="just"/>
            <a:r>
              <a:rPr lang="en-US" sz="3600" dirty="0">
                <a:solidFill>
                  <a:srgbClr val="000000"/>
                </a:solidFill>
                <a:latin typeface="Calibri" panose="020F0502020204030204" pitchFamily="34" charset="0"/>
              </a:rPr>
              <a:t>Embryological </a:t>
            </a:r>
            <a:r>
              <a:rPr lang="en-US" sz="3600" dirty="0" smtClean="0">
                <a:solidFill>
                  <a:srgbClr val="000000"/>
                </a:solidFill>
                <a:latin typeface="Calibri" panose="020F0502020204030204" pitchFamily="34" charset="0"/>
              </a:rPr>
              <a:t>development – Embryos </a:t>
            </a:r>
            <a:r>
              <a:rPr lang="en-US" sz="3600" dirty="0">
                <a:solidFill>
                  <a:srgbClr val="000000"/>
                </a:solidFill>
                <a:latin typeface="Calibri" panose="020F0502020204030204" pitchFamily="34" charset="0"/>
              </a:rPr>
              <a:t>of different species develop almost identically </a:t>
            </a:r>
          </a:p>
          <a:p>
            <a:r>
              <a:rPr lang="en-US" sz="3600" b="1" dirty="0" smtClean="0"/>
              <a:t>Evidence </a:t>
            </a:r>
            <a:r>
              <a:rPr lang="en-US" sz="3600" b="1" dirty="0" smtClean="0"/>
              <a:t>for Evolution</a:t>
            </a:r>
            <a:r>
              <a:rPr lang="en-US" sz="3600" dirty="0" smtClean="0"/>
              <a:t> </a:t>
            </a:r>
            <a:endParaRPr lang="en-US" sz="3600" dirty="0"/>
          </a:p>
          <a:p>
            <a:r>
              <a:rPr lang="en-US" sz="3600" b="1" dirty="0"/>
              <a:t>1. Comparative anatomy: </a:t>
            </a:r>
            <a:endParaRPr lang="en-US" sz="3600" dirty="0"/>
          </a:p>
          <a:p>
            <a:r>
              <a:rPr lang="en-US" sz="3600" dirty="0"/>
              <a:t>More evidence for evolution is offered by comparative </a:t>
            </a:r>
            <a:r>
              <a:rPr lang="en-US" sz="3600" dirty="0" smtClean="0"/>
              <a:t>anatomy. As </a:t>
            </a:r>
            <a:r>
              <a:rPr lang="en-US" sz="3600" dirty="0"/>
              <a:t>Darwin pointed out, the forelimbs of such animals as humans, porpoises, bats, and other creatures are strikingly similar, even though the forelimbs are used for different purposes (that is, lifting, swimming, and flying, respectively). </a:t>
            </a:r>
            <a:endParaRPr lang="en-US" sz="3600" dirty="0">
              <a:solidFill>
                <a:prstClr val="black"/>
              </a:solidFill>
            </a:endParaRPr>
          </a:p>
        </p:txBody>
      </p:sp>
    </p:spTree>
    <p:extLst>
      <p:ext uri="{BB962C8B-B14F-4D97-AF65-F5344CB8AC3E}">
        <p14:creationId xmlns:p14="http://schemas.microsoft.com/office/powerpoint/2010/main" val="232128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
            <a:ext cx="12192000" cy="6863417"/>
          </a:xfrm>
          <a:prstGeom prst="rect">
            <a:avLst/>
          </a:prstGeom>
        </p:spPr>
        <p:txBody>
          <a:bodyPr wrap="square">
            <a:spAutoFit/>
          </a:bodyPr>
          <a:lstStyle/>
          <a:p>
            <a:pPr lvl="0"/>
            <a:r>
              <a:rPr lang="en-US" sz="4000" dirty="0">
                <a:solidFill>
                  <a:prstClr val="black"/>
                </a:solidFill>
              </a:rPr>
              <a:t>Darwin proposed that similar forelimbs have similar origins, and he used this evidence to point to a common ancestor for modern forms. He suggested that various modifications are nothing more than adaptations to the special needs of modern organisms. </a:t>
            </a:r>
            <a:r>
              <a:rPr lang="en-US" sz="4000" dirty="0">
                <a:solidFill>
                  <a:srgbClr val="000000"/>
                </a:solidFill>
                <a:latin typeface="Calibri" panose="020F0502020204030204" pitchFamily="34" charset="0"/>
              </a:rPr>
              <a:t> </a:t>
            </a:r>
            <a:endParaRPr lang="en-US" sz="4000" dirty="0" smtClean="0">
              <a:solidFill>
                <a:srgbClr val="000000"/>
              </a:solidFill>
              <a:latin typeface="Calibri" panose="020F0502020204030204" pitchFamily="34" charset="0"/>
            </a:endParaRPr>
          </a:p>
          <a:p>
            <a:pPr lvl="0"/>
            <a:r>
              <a:rPr lang="en-US" sz="4000" dirty="0" smtClean="0"/>
              <a:t>Darwin </a:t>
            </a:r>
            <a:r>
              <a:rPr lang="en-US" sz="4000" dirty="0"/>
              <a:t>also observed that animals have structures they do not use. </a:t>
            </a:r>
            <a:endParaRPr lang="en-US" sz="4000" dirty="0" smtClean="0"/>
          </a:p>
          <a:p>
            <a:pPr lvl="0"/>
            <a:r>
              <a:rPr lang="en-US" sz="4000" dirty="0" smtClean="0"/>
              <a:t>Often </a:t>
            </a:r>
            <a:r>
              <a:rPr lang="en-US" sz="4000" dirty="0"/>
              <a:t>these structures degenerate and become undersized compared with similar organs in other organisms. The useless organs or body parts are called vestigial organs. </a:t>
            </a:r>
            <a:endParaRPr lang="en-US" sz="4000" dirty="0">
              <a:solidFill>
                <a:prstClr val="black"/>
              </a:solidFill>
            </a:endParaRPr>
          </a:p>
        </p:txBody>
      </p:sp>
    </p:spTree>
    <p:extLst>
      <p:ext uri="{BB962C8B-B14F-4D97-AF65-F5344CB8AC3E}">
        <p14:creationId xmlns:p14="http://schemas.microsoft.com/office/powerpoint/2010/main" val="1421859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7682"/>
            <a:ext cx="12192000" cy="6463308"/>
          </a:xfrm>
          <a:prstGeom prst="rect">
            <a:avLst/>
          </a:prstGeom>
        </p:spPr>
        <p:txBody>
          <a:bodyPr wrap="square">
            <a:spAutoFit/>
          </a:bodyPr>
          <a:lstStyle/>
          <a:p>
            <a:r>
              <a:rPr lang="en-US" sz="4600" dirty="0"/>
              <a:t>In humans, they include the appendix, the fused tail vertebrae, the wisdom teeth, and muscles that move the ears and nose. </a:t>
            </a:r>
            <a:endParaRPr lang="en-US" sz="4600" dirty="0" smtClean="0"/>
          </a:p>
          <a:p>
            <a:r>
              <a:rPr lang="en-US" sz="4600" dirty="0" smtClean="0"/>
              <a:t>Darwin </a:t>
            </a:r>
            <a:r>
              <a:rPr lang="en-US" sz="4600" dirty="0"/>
              <a:t>maintained that vestigial organs may represent structures that have not quite disappeared. </a:t>
            </a:r>
            <a:endParaRPr lang="en-US" sz="4600" dirty="0" smtClean="0"/>
          </a:p>
          <a:p>
            <a:r>
              <a:rPr lang="en-US" sz="4600" dirty="0" smtClean="0"/>
              <a:t>Perhaps </a:t>
            </a:r>
            <a:r>
              <a:rPr lang="en-US" sz="4600" dirty="0"/>
              <a:t>an environmental change made the organ unnecessary for survival, and the organ gradually became nonfunctional and reduced in size.</a:t>
            </a:r>
          </a:p>
        </p:txBody>
      </p:sp>
    </p:spTree>
    <p:extLst>
      <p:ext uri="{BB962C8B-B14F-4D97-AF65-F5344CB8AC3E}">
        <p14:creationId xmlns:p14="http://schemas.microsoft.com/office/powerpoint/2010/main" val="1366032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2"/>
            <a:ext cx="12192000" cy="6986528"/>
          </a:xfrm>
          <a:prstGeom prst="rect">
            <a:avLst/>
          </a:prstGeom>
        </p:spPr>
        <p:txBody>
          <a:bodyPr wrap="square">
            <a:spAutoFit/>
          </a:bodyPr>
          <a:lstStyle/>
          <a:p>
            <a:pPr algn="just"/>
            <a:r>
              <a:rPr lang="en-US" sz="3200" dirty="0" smtClean="0"/>
              <a:t>The theory of evolution describes how life on earth developed, beginning 3.5 billion years ago. Evolution refers to change in the heritable characteristics of biological populations over successive generations. </a:t>
            </a:r>
          </a:p>
          <a:p>
            <a:pPr algn="just"/>
            <a:r>
              <a:rPr lang="en-US" sz="3200" dirty="0" smtClean="0"/>
              <a:t>These characteristics are the expressions of genes that are passed on from parent to offspring during reproduction. All new species arise from an existing species. </a:t>
            </a:r>
          </a:p>
          <a:p>
            <a:pPr algn="just"/>
            <a:r>
              <a:rPr lang="en-US" sz="3200" dirty="0" smtClean="0"/>
              <a:t>This results in different species sharing a common ancestry, as represented in phylogenetic classification. </a:t>
            </a:r>
          </a:p>
          <a:p>
            <a:pPr algn="just"/>
            <a:r>
              <a:rPr lang="en-US" sz="3200" dirty="0" smtClean="0"/>
              <a:t>Common ancestry can explain the similarities between all living organisms, such as common chemistry (</a:t>
            </a:r>
            <a:r>
              <a:rPr lang="en-US" sz="3200" dirty="0" err="1" smtClean="0"/>
              <a:t>eg</a:t>
            </a:r>
            <a:r>
              <a:rPr lang="en-US" sz="3200" dirty="0" smtClean="0"/>
              <a:t> all proteins made from the same 20 or so amino acids), physiological pathways (</a:t>
            </a:r>
            <a:r>
              <a:rPr lang="en-US" sz="3200" dirty="0" err="1" smtClean="0"/>
              <a:t>eg</a:t>
            </a:r>
            <a:r>
              <a:rPr lang="en-US" sz="3200" dirty="0" smtClean="0"/>
              <a:t> anaerobic respiration), cell structure, DNA as the genetic material and a ‘universal’ genetic code.</a:t>
            </a:r>
            <a:endParaRPr lang="en-US" sz="3200" dirty="0"/>
          </a:p>
        </p:txBody>
      </p:sp>
    </p:spTree>
    <p:extLst>
      <p:ext uri="{BB962C8B-B14F-4D97-AF65-F5344CB8AC3E}">
        <p14:creationId xmlns:p14="http://schemas.microsoft.com/office/powerpoint/2010/main" val="6750079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63417"/>
          </a:xfrm>
          <a:prstGeom prst="rect">
            <a:avLst/>
          </a:prstGeom>
        </p:spPr>
        <p:txBody>
          <a:bodyPr wrap="square">
            <a:spAutoFit/>
          </a:bodyPr>
          <a:lstStyle/>
          <a:p>
            <a:pPr algn="just"/>
            <a:r>
              <a:rPr lang="en-US" sz="4400" dirty="0">
                <a:solidFill>
                  <a:prstClr val="black"/>
                </a:solidFill>
              </a:rPr>
              <a:t>For example, the appendix in human ancestors may have been an organ for digesting certain foods, and the coccyx at the tip of the vertebral column may be the remnants of a tail possessed by an ancient ancestor</a:t>
            </a:r>
            <a:r>
              <a:rPr lang="en-US" sz="4400" dirty="0" smtClean="0">
                <a:solidFill>
                  <a:prstClr val="black"/>
                </a:solidFill>
              </a:rPr>
              <a:t>.</a:t>
            </a:r>
          </a:p>
          <a:p>
            <a:pPr algn="just"/>
            <a:r>
              <a:rPr lang="en-US" sz="4400" b="1" dirty="0" smtClean="0"/>
              <a:t>2</a:t>
            </a:r>
            <a:r>
              <a:rPr lang="en-US" sz="4400" b="1" dirty="0"/>
              <a:t>. Embryology </a:t>
            </a:r>
            <a:endParaRPr lang="en-US" sz="4400" dirty="0"/>
          </a:p>
          <a:p>
            <a:pPr algn="just"/>
            <a:r>
              <a:rPr lang="en-US" sz="4400" dirty="0"/>
              <a:t>Darwin noted the striking similarity among embryos of complex animals such as humans, chickens, frogs, reptiles, and fish. He wrote that the uniformity is evidence for evolution. </a:t>
            </a:r>
          </a:p>
        </p:txBody>
      </p:sp>
    </p:spTree>
    <p:extLst>
      <p:ext uri="{BB962C8B-B14F-4D97-AF65-F5344CB8AC3E}">
        <p14:creationId xmlns:p14="http://schemas.microsoft.com/office/powerpoint/2010/main" val="3421829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39"/>
            <a:ext cx="12192000" cy="6494085"/>
          </a:xfrm>
          <a:prstGeom prst="rect">
            <a:avLst/>
          </a:prstGeom>
        </p:spPr>
        <p:txBody>
          <a:bodyPr wrap="square">
            <a:spAutoFit/>
          </a:bodyPr>
          <a:lstStyle/>
          <a:p>
            <a:pPr lvl="0" algn="just"/>
            <a:r>
              <a:rPr lang="en-US" sz="3200" dirty="0" smtClean="0">
                <a:solidFill>
                  <a:prstClr val="black"/>
                </a:solidFill>
              </a:rPr>
              <a:t>The </a:t>
            </a:r>
            <a:r>
              <a:rPr lang="en-US" sz="3200" dirty="0">
                <a:solidFill>
                  <a:prstClr val="black"/>
                </a:solidFill>
              </a:rPr>
              <a:t>similarities in comparative embryology are also evident in the early stages of development. For example, fish, bird, rabbit, and human embryos are similar in appearance in the early stages. They all have gill slits, a two-chambered heart, and a tail with muscles to move it. Later on, as the embryos grow and develop, they become less and less similar. The branch of biology that focuses on embryos and their development is called embryology. </a:t>
            </a:r>
            <a:endParaRPr lang="en-US" sz="3200" dirty="0" smtClean="0">
              <a:solidFill>
                <a:prstClr val="black"/>
              </a:solidFill>
            </a:endParaRPr>
          </a:p>
          <a:p>
            <a:pPr lvl="0" algn="just"/>
            <a:endParaRPr lang="en-US" sz="3200" dirty="0">
              <a:solidFill>
                <a:prstClr val="black"/>
              </a:solidFill>
            </a:endParaRPr>
          </a:p>
          <a:p>
            <a:pPr lvl="0" algn="just"/>
            <a:r>
              <a:rPr lang="en-US" sz="3200" b="1" dirty="0">
                <a:solidFill>
                  <a:prstClr val="black"/>
                </a:solidFill>
              </a:rPr>
              <a:t>3. Comparative biochemistry </a:t>
            </a:r>
            <a:endParaRPr lang="en-US" sz="3200" dirty="0">
              <a:solidFill>
                <a:prstClr val="black"/>
              </a:solidFill>
            </a:endParaRPr>
          </a:p>
          <a:p>
            <a:pPr lvl="0" algn="just"/>
            <a:r>
              <a:rPr lang="en-US" sz="3200" dirty="0">
                <a:solidFill>
                  <a:prstClr val="black"/>
                </a:solidFill>
              </a:rPr>
              <a:t>Although the biochemistry of organisms was not well known in Darwin’s time, modern biochemistry indicates there is a biochemical similarity in all living things. This comparison of biochemical processes with ancient species is called comparative biochemistry. </a:t>
            </a:r>
          </a:p>
        </p:txBody>
      </p:sp>
    </p:spTree>
    <p:extLst>
      <p:ext uri="{BB962C8B-B14F-4D97-AF65-F5344CB8AC3E}">
        <p14:creationId xmlns:p14="http://schemas.microsoft.com/office/powerpoint/2010/main" val="1182950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112"/>
            <a:ext cx="12192000" cy="3539430"/>
          </a:xfrm>
          <a:prstGeom prst="rect">
            <a:avLst/>
          </a:prstGeom>
        </p:spPr>
        <p:txBody>
          <a:bodyPr wrap="square">
            <a:spAutoFit/>
          </a:bodyPr>
          <a:lstStyle/>
          <a:p>
            <a:pPr algn="just"/>
            <a:r>
              <a:rPr lang="en-US" sz="3200" dirty="0">
                <a:solidFill>
                  <a:prstClr val="black"/>
                </a:solidFill>
              </a:rPr>
              <a:t>For example, the same mechanisms for trapping and transforming energy and for building proteins from amino acids are nearly identical in almost all living systems. DNA and RNA are the mechanisms for inheritance and gene activity in all living organisms. The structure of the genetic code is almost identical in all living things. This uniformity in biochemical organization underlies the diversity of living things and points to evolutionary relationships.</a:t>
            </a:r>
            <a:endParaRPr lang="en-US" dirty="0"/>
          </a:p>
        </p:txBody>
      </p:sp>
    </p:spTree>
    <p:extLst>
      <p:ext uri="{BB962C8B-B14F-4D97-AF65-F5344CB8AC3E}">
        <p14:creationId xmlns:p14="http://schemas.microsoft.com/office/powerpoint/2010/main" val="745270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 y="0"/>
            <a:ext cx="12192005" cy="6740307"/>
          </a:xfrm>
          <a:prstGeom prst="rect">
            <a:avLst/>
          </a:prstGeom>
        </p:spPr>
        <p:txBody>
          <a:bodyPr wrap="square">
            <a:spAutoFit/>
          </a:bodyPr>
          <a:lstStyle/>
          <a:p>
            <a:pPr algn="just"/>
            <a:r>
              <a:rPr lang="en-US" sz="3600" dirty="0" smtClean="0"/>
              <a:t>The individuals of a species share the same genes but (usually) different combinations of alleles of these genes. </a:t>
            </a:r>
          </a:p>
          <a:p>
            <a:pPr algn="just"/>
            <a:r>
              <a:rPr lang="en-US" sz="3600" dirty="0" smtClean="0"/>
              <a:t>An individual inherits alleles from their parent or parents.</a:t>
            </a:r>
          </a:p>
          <a:p>
            <a:pPr algn="just"/>
            <a:r>
              <a:rPr lang="en-US" sz="3600" dirty="0" smtClean="0"/>
              <a:t>A species exists as one or more populations. There is variation in the phenotypes of organisms in a population, due to genetic and environmental factors. </a:t>
            </a:r>
          </a:p>
          <a:p>
            <a:pPr algn="just"/>
            <a:r>
              <a:rPr lang="en-US" sz="3600" dirty="0" smtClean="0"/>
              <a:t>Two forces affect genetic variation in populations: genetic drift and natural selection. Genetic drift can cause changes in allele frequency in small populations. </a:t>
            </a:r>
          </a:p>
          <a:p>
            <a:pPr algn="just"/>
            <a:r>
              <a:rPr lang="en-US" sz="3600" dirty="0" smtClean="0"/>
              <a:t>Natural selection occurs when alleles that enhance the fitness of the individuals that carry them rise in frequency. </a:t>
            </a:r>
          </a:p>
          <a:p>
            <a:pPr algn="just"/>
            <a:r>
              <a:rPr lang="en-US" sz="3600" dirty="0" smtClean="0"/>
              <a:t>A change in the allele frequency of a population is evolution.</a:t>
            </a:r>
            <a:endParaRPr lang="en-US" sz="3600" dirty="0"/>
          </a:p>
        </p:txBody>
      </p:sp>
    </p:spTree>
    <p:extLst>
      <p:ext uri="{BB962C8B-B14F-4D97-AF65-F5344CB8AC3E}">
        <p14:creationId xmlns:p14="http://schemas.microsoft.com/office/powerpoint/2010/main" val="2823570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96" y="-5295"/>
            <a:ext cx="12188003" cy="6863417"/>
          </a:xfrm>
          <a:prstGeom prst="rect">
            <a:avLst/>
          </a:prstGeom>
        </p:spPr>
        <p:txBody>
          <a:bodyPr wrap="square">
            <a:spAutoFit/>
          </a:bodyPr>
          <a:lstStyle/>
          <a:p>
            <a:pPr algn="just"/>
            <a:r>
              <a:rPr lang="en-US" sz="4000" dirty="0" smtClean="0"/>
              <a:t>If a population becomes isolated from other populations of the same species, there will be no gene flow between the isolated population and the others. </a:t>
            </a:r>
            <a:endParaRPr lang="en-US" sz="4000" dirty="0" smtClean="0"/>
          </a:p>
          <a:p>
            <a:pPr algn="just"/>
            <a:r>
              <a:rPr lang="en-US" sz="4000" dirty="0" smtClean="0"/>
              <a:t>This </a:t>
            </a:r>
            <a:r>
              <a:rPr lang="en-US" sz="4000" dirty="0" smtClean="0"/>
              <a:t>may lead to the accumulation of genetic differences in the isolated population, compared with the other populations. </a:t>
            </a:r>
            <a:endParaRPr lang="en-US" sz="4000" dirty="0" smtClean="0"/>
          </a:p>
          <a:p>
            <a:pPr algn="just"/>
            <a:r>
              <a:rPr lang="en-US" sz="4000" dirty="0" smtClean="0"/>
              <a:t>These </a:t>
            </a:r>
            <a:r>
              <a:rPr lang="en-US" sz="4000" dirty="0" smtClean="0"/>
              <a:t>differences may ultimately lead to organisms in the isolated population becoming unable to breed and produce fertile offspring with organisms from the other populations. This reproductive isolation means that a new species has evolved.</a:t>
            </a:r>
            <a:endParaRPr lang="en-US" sz="4000" dirty="0"/>
          </a:p>
        </p:txBody>
      </p:sp>
    </p:spTree>
    <p:extLst>
      <p:ext uri="{BB962C8B-B14F-4D97-AF65-F5344CB8AC3E}">
        <p14:creationId xmlns:p14="http://schemas.microsoft.com/office/powerpoint/2010/main" val="2947930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064"/>
            <a:ext cx="12192000" cy="6858000"/>
          </a:xfrm>
          <a:prstGeom prst="rect">
            <a:avLst/>
          </a:prstGeom>
        </p:spPr>
      </p:pic>
    </p:spTree>
    <p:extLst>
      <p:ext uri="{BB962C8B-B14F-4D97-AF65-F5344CB8AC3E}">
        <p14:creationId xmlns:p14="http://schemas.microsoft.com/office/powerpoint/2010/main" val="2847904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02" y="-5016"/>
            <a:ext cx="12187997" cy="7478970"/>
          </a:xfrm>
          <a:prstGeom prst="rect">
            <a:avLst/>
          </a:prstGeom>
        </p:spPr>
        <p:txBody>
          <a:bodyPr wrap="square">
            <a:spAutoFit/>
          </a:bodyPr>
          <a:lstStyle/>
          <a:p>
            <a:pPr algn="just"/>
            <a:r>
              <a:rPr lang="en-US" sz="4000" dirty="0" smtClean="0"/>
              <a:t>Evolution refers to the gradual development of complex organisms from simpler ancestral types over a long period of time</a:t>
            </a:r>
            <a:r>
              <a:rPr lang="en-US" sz="4000" dirty="0" smtClean="0"/>
              <a:t>. </a:t>
            </a:r>
            <a:r>
              <a:rPr lang="en-US" sz="4000" dirty="0" smtClean="0"/>
              <a:t>Evolution begins with the production of new species which gradually differ more and more from each other until new genera, families, classes, have evolved.</a:t>
            </a:r>
          </a:p>
          <a:p>
            <a:pPr algn="just"/>
            <a:r>
              <a:rPr lang="en-US" sz="4000" b="1" dirty="0" smtClean="0"/>
              <a:t>Origin </a:t>
            </a:r>
            <a:r>
              <a:rPr lang="en-US" sz="4000" b="1" dirty="0" smtClean="0"/>
              <a:t>of life</a:t>
            </a:r>
          </a:p>
          <a:p>
            <a:pPr algn="just"/>
            <a:r>
              <a:rPr lang="en-US" sz="4000" dirty="0" smtClean="0"/>
              <a:t>The exact origin of life is not known. However some theories have been put forward to show the origin</a:t>
            </a:r>
          </a:p>
          <a:p>
            <a:pPr algn="just"/>
            <a:r>
              <a:rPr lang="en-US" sz="4000" dirty="0" smtClean="0"/>
              <a:t>of life which </a:t>
            </a:r>
            <a:r>
              <a:rPr lang="en-US" sz="4000" dirty="0" err="1" smtClean="0"/>
              <a:t>incevolution</a:t>
            </a:r>
            <a:endParaRPr lang="en-US" sz="4000" dirty="0" smtClean="0"/>
          </a:p>
          <a:p>
            <a:pPr algn="just"/>
            <a:r>
              <a:rPr lang="en-US" sz="4000" dirty="0" smtClean="0"/>
              <a:t>1. Steady state theory: this suggests that life has no origin and it has been in existence.</a:t>
            </a:r>
          </a:p>
          <a:p>
            <a:pPr algn="just"/>
            <a:endParaRPr lang="en-US" sz="4000" dirty="0"/>
          </a:p>
        </p:txBody>
      </p:sp>
    </p:spTree>
    <p:extLst>
      <p:ext uri="{BB962C8B-B14F-4D97-AF65-F5344CB8AC3E}">
        <p14:creationId xmlns:p14="http://schemas.microsoft.com/office/powerpoint/2010/main" val="562274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037"/>
            <a:ext cx="12192000" cy="6863417"/>
          </a:xfrm>
          <a:prstGeom prst="rect">
            <a:avLst/>
          </a:prstGeom>
        </p:spPr>
        <p:txBody>
          <a:bodyPr wrap="square">
            <a:spAutoFit/>
          </a:bodyPr>
          <a:lstStyle/>
          <a:p>
            <a:pPr lvl="0" algn="just"/>
            <a:r>
              <a:rPr lang="en-US" sz="4000" dirty="0">
                <a:solidFill>
                  <a:prstClr val="black"/>
                </a:solidFill>
              </a:rPr>
              <a:t>2. Spontaneous generation: This indicates that life arose from non living matter on numerous occasions.</a:t>
            </a:r>
          </a:p>
          <a:p>
            <a:pPr lvl="0" algn="just"/>
            <a:r>
              <a:rPr lang="en-US" sz="4000" dirty="0">
                <a:solidFill>
                  <a:prstClr val="black"/>
                </a:solidFill>
              </a:rPr>
              <a:t>3. Special creation: this indicates that life was created by a supernatural being at a particular time.</a:t>
            </a:r>
          </a:p>
          <a:p>
            <a:pPr lvl="0" algn="just"/>
            <a:r>
              <a:rPr lang="en-US" sz="4000" dirty="0">
                <a:solidFill>
                  <a:prstClr val="black"/>
                </a:solidFill>
              </a:rPr>
              <a:t>4. </a:t>
            </a:r>
            <a:r>
              <a:rPr lang="en-US" sz="4000" dirty="0" err="1">
                <a:solidFill>
                  <a:prstClr val="black"/>
                </a:solidFill>
              </a:rPr>
              <a:t>Cosmozaon</a:t>
            </a:r>
            <a:r>
              <a:rPr lang="en-US" sz="4000" dirty="0">
                <a:solidFill>
                  <a:prstClr val="black"/>
                </a:solidFill>
              </a:rPr>
              <a:t> theory: this suggests that life arrived on this planet from elsewhere.</a:t>
            </a:r>
          </a:p>
          <a:p>
            <a:pPr lvl="0" algn="just"/>
            <a:r>
              <a:rPr lang="en-US" sz="4000" dirty="0">
                <a:solidFill>
                  <a:prstClr val="black"/>
                </a:solidFill>
              </a:rPr>
              <a:t>5. Biochemical evolution: Most accepted theory by scientists. It suggests that life arose from </a:t>
            </a:r>
            <a:r>
              <a:rPr lang="en-US" sz="4000" dirty="0" smtClean="0">
                <a:solidFill>
                  <a:prstClr val="black"/>
                </a:solidFill>
              </a:rPr>
              <a:t>according to </a:t>
            </a:r>
            <a:r>
              <a:rPr lang="en-US" sz="4000" dirty="0">
                <a:solidFill>
                  <a:prstClr val="black"/>
                </a:solidFill>
              </a:rPr>
              <a:t>biochemical and physical laws which lead to formation of certain macromolecules which make </a:t>
            </a:r>
            <a:r>
              <a:rPr lang="en-US" sz="4000" dirty="0" smtClean="0">
                <a:solidFill>
                  <a:prstClr val="black"/>
                </a:solidFill>
              </a:rPr>
              <a:t>up DNA </a:t>
            </a:r>
            <a:r>
              <a:rPr lang="en-US" sz="4000" dirty="0">
                <a:solidFill>
                  <a:prstClr val="black"/>
                </a:solidFill>
              </a:rPr>
              <a:t>and body cells.</a:t>
            </a:r>
          </a:p>
        </p:txBody>
      </p:sp>
    </p:spTree>
    <p:extLst>
      <p:ext uri="{BB962C8B-B14F-4D97-AF65-F5344CB8AC3E}">
        <p14:creationId xmlns:p14="http://schemas.microsoft.com/office/powerpoint/2010/main" val="122213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4" y="4036"/>
            <a:ext cx="12188046" cy="6494085"/>
          </a:xfrm>
          <a:prstGeom prst="rect">
            <a:avLst/>
          </a:prstGeom>
        </p:spPr>
        <p:txBody>
          <a:bodyPr wrap="square">
            <a:spAutoFit/>
          </a:bodyPr>
          <a:lstStyle/>
          <a:p>
            <a:pPr algn="just"/>
            <a:r>
              <a:rPr lang="en-US" sz="3200" b="1" i="0" u="none" strike="noStrike" baseline="0" dirty="0" smtClean="0">
                <a:solidFill>
                  <a:srgbClr val="000000"/>
                </a:solidFill>
                <a:latin typeface="Calibri" panose="020F0502020204030204" pitchFamily="34" charset="0"/>
              </a:rPr>
              <a:t>Theories of evolution/mechanism of evolution </a:t>
            </a:r>
            <a:endParaRPr lang="en-US" sz="3200" b="0" i="0" u="none" strike="noStrike" baseline="0" dirty="0" smtClean="0">
              <a:solidFill>
                <a:srgbClr val="000000"/>
              </a:solidFill>
              <a:latin typeface="Calibri" panose="020F0502020204030204" pitchFamily="34" charset="0"/>
            </a:endParaRPr>
          </a:p>
          <a:p>
            <a:pPr algn="just"/>
            <a:r>
              <a:rPr lang="en-US" sz="3200" b="0" i="0" u="none" strike="noStrike" baseline="0" dirty="0" smtClean="0">
                <a:solidFill>
                  <a:srgbClr val="000000"/>
                </a:solidFill>
                <a:latin typeface="Calibri" panose="020F0502020204030204" pitchFamily="34" charset="0"/>
              </a:rPr>
              <a:t>Evolution theory explains that the different species of organisms existing today arose from common ancestors which were originally primitive but gradually under went changes along different evolutionary lines in different environments in order to survive in those environments. The trend of evolution there fore, is gradual change from primitive form of life to advanced form of life. </a:t>
            </a:r>
          </a:p>
          <a:p>
            <a:pPr algn="just"/>
            <a:r>
              <a:rPr lang="en-US" sz="3200" b="1" i="0" u="none" strike="noStrike" baseline="0" dirty="0" smtClean="0">
                <a:solidFill>
                  <a:srgbClr val="000000"/>
                </a:solidFill>
                <a:latin typeface="Calibri" panose="020F0502020204030204" pitchFamily="34" charset="0"/>
              </a:rPr>
              <a:t>Lamarck’s theory of evolution/Lamarckism</a:t>
            </a:r>
            <a:r>
              <a:rPr lang="en-US" sz="3200" b="0" i="0" u="none" strike="noStrike" baseline="0" dirty="0" smtClean="0">
                <a:solidFill>
                  <a:srgbClr val="000000"/>
                </a:solidFill>
                <a:latin typeface="Calibri" panose="020F0502020204030204" pitchFamily="34" charset="0"/>
              </a:rPr>
              <a:t>: based on acquired characters through use and disuse. </a:t>
            </a:r>
          </a:p>
          <a:p>
            <a:pPr algn="just"/>
            <a:r>
              <a:rPr lang="en-US" sz="3200" b="0" i="0" u="none" strike="noStrike" baseline="0" dirty="0" smtClean="0">
                <a:solidFill>
                  <a:srgbClr val="000000"/>
                </a:solidFill>
                <a:latin typeface="Calibri" panose="020F0502020204030204" pitchFamily="34" charset="0"/>
              </a:rPr>
              <a:t>This theory was put forward by a French biologist Jean </a:t>
            </a:r>
            <a:r>
              <a:rPr lang="en-US" sz="3200" b="0" i="0" u="none" strike="noStrike" baseline="0" dirty="0" err="1" smtClean="0">
                <a:solidFill>
                  <a:srgbClr val="000000"/>
                </a:solidFill>
                <a:latin typeface="Calibri" panose="020F0502020204030204" pitchFamily="34" charset="0"/>
              </a:rPr>
              <a:t>baptiste</a:t>
            </a:r>
            <a:r>
              <a:rPr lang="en-US" sz="3200" b="0" i="0" u="none" strike="noStrike" baseline="0" dirty="0" smtClean="0">
                <a:solidFill>
                  <a:srgbClr val="000000"/>
                </a:solidFill>
                <a:latin typeface="Calibri" panose="020F0502020204030204" pitchFamily="34" charset="0"/>
              </a:rPr>
              <a:t> </a:t>
            </a:r>
            <a:r>
              <a:rPr lang="en-US" sz="3200" b="0" i="0" u="none" strike="noStrike" baseline="0" dirty="0" err="1" smtClean="0">
                <a:solidFill>
                  <a:srgbClr val="000000"/>
                </a:solidFill>
                <a:latin typeface="Calibri" panose="020F0502020204030204" pitchFamily="34" charset="0"/>
              </a:rPr>
              <a:t>Larmarck</a:t>
            </a:r>
            <a:r>
              <a:rPr lang="en-US" sz="3200" b="0" i="0" u="none" strike="noStrike" baseline="0" dirty="0" smtClean="0">
                <a:solidFill>
                  <a:srgbClr val="000000"/>
                </a:solidFill>
                <a:latin typeface="Calibri" panose="020F0502020204030204" pitchFamily="34" charset="0"/>
              </a:rPr>
              <a:t> in 1809. </a:t>
            </a:r>
            <a:r>
              <a:rPr lang="en-US" sz="3200" b="0" i="0" u="none" strike="noStrike" baseline="0" dirty="0" smtClean="0">
                <a:solidFill>
                  <a:srgbClr val="000000"/>
                </a:solidFill>
                <a:latin typeface="Calibri" panose="020F0502020204030204" pitchFamily="34" charset="0"/>
              </a:rPr>
              <a:t>His </a:t>
            </a:r>
            <a:r>
              <a:rPr lang="en-US" sz="3200" b="0" i="0" u="none" strike="noStrike" baseline="0" dirty="0" smtClean="0">
                <a:solidFill>
                  <a:srgbClr val="000000"/>
                </a:solidFill>
                <a:latin typeface="Calibri" panose="020F0502020204030204" pitchFamily="34" charset="0"/>
              </a:rPr>
              <a:t>theory resolves itself into 3 factors namely; </a:t>
            </a:r>
          </a:p>
          <a:p>
            <a:pPr algn="just"/>
            <a:r>
              <a:rPr lang="en-US" sz="3200" b="0" i="0" u="none" strike="noStrike" baseline="0" dirty="0" smtClean="0">
                <a:solidFill>
                  <a:srgbClr val="000000"/>
                </a:solidFill>
                <a:latin typeface="Calibri" panose="020F0502020204030204" pitchFamily="34" charset="0"/>
              </a:rPr>
              <a:t>a) influence of the environment </a:t>
            </a:r>
          </a:p>
          <a:p>
            <a:pPr algn="just"/>
            <a:r>
              <a:rPr lang="en-US" sz="3200" b="0" i="0" u="none" strike="noStrike" baseline="0" dirty="0" smtClean="0">
                <a:solidFill>
                  <a:srgbClr val="000000"/>
                </a:solidFill>
                <a:latin typeface="Calibri" panose="020F0502020204030204" pitchFamily="34" charset="0"/>
              </a:rPr>
              <a:t>b) Use and disuse </a:t>
            </a:r>
          </a:p>
        </p:txBody>
      </p:sp>
    </p:spTree>
    <p:extLst>
      <p:ext uri="{BB962C8B-B14F-4D97-AF65-F5344CB8AC3E}">
        <p14:creationId xmlns:p14="http://schemas.microsoft.com/office/powerpoint/2010/main" val="3980235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90" y="5748"/>
            <a:ext cx="12188010" cy="6986528"/>
          </a:xfrm>
          <a:prstGeom prst="rect">
            <a:avLst/>
          </a:prstGeom>
        </p:spPr>
        <p:txBody>
          <a:bodyPr wrap="square">
            <a:spAutoFit/>
          </a:bodyPr>
          <a:lstStyle/>
          <a:p>
            <a:pPr lvl="0" algn="just"/>
            <a:r>
              <a:rPr lang="en-US" sz="3200" dirty="0">
                <a:solidFill>
                  <a:srgbClr val="000000"/>
                </a:solidFill>
                <a:latin typeface="Calibri" panose="020F0502020204030204" pitchFamily="34" charset="0"/>
              </a:rPr>
              <a:t>c) Inheritance of acquired </a:t>
            </a:r>
            <a:r>
              <a:rPr lang="en-US" sz="3200" dirty="0" smtClean="0">
                <a:solidFill>
                  <a:srgbClr val="000000"/>
                </a:solidFill>
                <a:latin typeface="Calibri" panose="020F0502020204030204" pitchFamily="34" charset="0"/>
              </a:rPr>
              <a:t>characters</a:t>
            </a:r>
            <a:endParaRPr lang="en-US" sz="3200" dirty="0" smtClean="0">
              <a:solidFill>
                <a:srgbClr val="000000"/>
              </a:solidFill>
              <a:latin typeface="Calibri" panose="020F0502020204030204" pitchFamily="34" charset="0"/>
            </a:endParaRPr>
          </a:p>
          <a:p>
            <a:pPr lvl="0" algn="just"/>
            <a:endParaRPr lang="en-US" sz="3200" dirty="0" smtClean="0">
              <a:solidFill>
                <a:srgbClr val="000000"/>
              </a:solidFill>
              <a:latin typeface="Calibri" panose="020F0502020204030204" pitchFamily="34" charset="0"/>
            </a:endParaRPr>
          </a:p>
          <a:p>
            <a:pPr lvl="0" algn="just"/>
            <a:r>
              <a:rPr lang="en-US" sz="3200" dirty="0" smtClean="0">
                <a:solidFill>
                  <a:srgbClr val="000000"/>
                </a:solidFill>
                <a:latin typeface="Calibri" panose="020F0502020204030204" pitchFamily="34" charset="0"/>
              </a:rPr>
              <a:t>A </a:t>
            </a:r>
            <a:r>
              <a:rPr lang="en-US" sz="3200" dirty="0">
                <a:solidFill>
                  <a:srgbClr val="000000"/>
                </a:solidFill>
                <a:latin typeface="Calibri" panose="020F0502020204030204" pitchFamily="34" charset="0"/>
              </a:rPr>
              <a:t>lizard that didn’t use it legs would eventually not have legs and its offspring wouldn’t have legs or a giraffe stretched its neck to reach higher leaves, and this stretched neck would be a trait inherited by its offspring </a:t>
            </a:r>
          </a:p>
          <a:p>
            <a:pPr lvl="0" algn="just"/>
            <a:r>
              <a:rPr lang="en-US" sz="3200" dirty="0">
                <a:solidFill>
                  <a:srgbClr val="000000"/>
                </a:solidFill>
                <a:latin typeface="Calibri" panose="020F0502020204030204" pitchFamily="34" charset="0"/>
              </a:rPr>
              <a:t>Based on the above factors, he suggested that; when an organism develops a need for a particular structure in a given environment, this will induce its appearance and therefore the structure will develop to carry out the need in that environment. </a:t>
            </a:r>
            <a:endParaRPr lang="en-US" sz="3200" dirty="0" smtClean="0">
              <a:solidFill>
                <a:srgbClr val="000000"/>
              </a:solidFill>
              <a:latin typeface="Calibri" panose="020F0502020204030204" pitchFamily="34" charset="0"/>
            </a:endParaRPr>
          </a:p>
          <a:p>
            <a:pPr lvl="0" algn="just"/>
            <a:r>
              <a:rPr lang="en-US" sz="3200" dirty="0" smtClean="0">
                <a:solidFill>
                  <a:srgbClr val="000000"/>
                </a:solidFill>
                <a:latin typeface="Calibri" panose="020F0502020204030204" pitchFamily="34" charset="0"/>
              </a:rPr>
              <a:t>This </a:t>
            </a:r>
            <a:r>
              <a:rPr lang="en-US" sz="3200" dirty="0">
                <a:solidFill>
                  <a:srgbClr val="000000"/>
                </a:solidFill>
                <a:latin typeface="Calibri" panose="020F0502020204030204" pitchFamily="34" charset="0"/>
              </a:rPr>
              <a:t>idea was based on the observation that the structures which are subjected to constant use become well developed and those which are not used tend to degenerate hence the theory of use and disuse. </a:t>
            </a:r>
          </a:p>
          <a:p>
            <a:pPr lvl="0" algn="just"/>
            <a:r>
              <a:rPr lang="en-US" sz="3200" dirty="0" smtClean="0">
                <a:solidFill>
                  <a:srgbClr val="000000"/>
                </a:solidFill>
                <a:latin typeface="Calibri" panose="020F0502020204030204" pitchFamily="34" charset="0"/>
              </a:rPr>
              <a:t> </a:t>
            </a:r>
            <a:endParaRPr lang="en-US" sz="3200" dirty="0">
              <a:solidFill>
                <a:prstClr val="black"/>
              </a:solidFill>
            </a:endParaRPr>
          </a:p>
        </p:txBody>
      </p:sp>
    </p:spTree>
    <p:extLst>
      <p:ext uri="{BB962C8B-B14F-4D97-AF65-F5344CB8AC3E}">
        <p14:creationId xmlns:p14="http://schemas.microsoft.com/office/powerpoint/2010/main" val="32242423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1835</Words>
  <Application>Microsoft Office PowerPoint</Application>
  <PresentationFormat>Widescreen</PresentationFormat>
  <Paragraphs>80</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Office Theme</vt:lpstr>
      <vt:lpstr>EVOLUTION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dc:title>
  <dc:creator>HP</dc:creator>
  <cp:lastModifiedBy>HP</cp:lastModifiedBy>
  <cp:revision>14</cp:revision>
  <dcterms:created xsi:type="dcterms:W3CDTF">2019-01-25T22:24:03Z</dcterms:created>
  <dcterms:modified xsi:type="dcterms:W3CDTF">2019-12-09T11:50:20Z</dcterms:modified>
</cp:coreProperties>
</file>