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 id="279"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20E1B-F8A9-4E77-AC66-F8D6D0428B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9C4185-F8A7-465B-A7BD-EE95C8FC19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AB0CFD-BE41-4415-AD1A-E61BC08578D9}"/>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5" name="Footer Placeholder 4">
            <a:extLst>
              <a:ext uri="{FF2B5EF4-FFF2-40B4-BE49-F238E27FC236}">
                <a16:creationId xmlns:a16="http://schemas.microsoft.com/office/drawing/2014/main" id="{790C0692-9DD8-4906-BE3A-D0B8A291B8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46C606-FEBC-4A0C-9432-8AFCA03C0790}"/>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502840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56D50-A29E-43CC-9C30-56624FFA1F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D1FDCB-275E-4CFC-94A8-5A2F005673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271514-71C8-4EA9-B9CD-474B9C2D85F1}"/>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5" name="Footer Placeholder 4">
            <a:extLst>
              <a:ext uri="{FF2B5EF4-FFF2-40B4-BE49-F238E27FC236}">
                <a16:creationId xmlns:a16="http://schemas.microsoft.com/office/drawing/2014/main" id="{CCAF8716-A605-4786-9615-E4071CDD12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B78AA-8513-46D3-BE22-661355A3776E}"/>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188240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FA7B33-0781-440C-8567-30AD6B7658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4778BA-7481-4EB6-B8BF-DC0A6CF09F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B72985-1518-4D60-B19A-566E9B474E27}"/>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5" name="Footer Placeholder 4">
            <a:extLst>
              <a:ext uri="{FF2B5EF4-FFF2-40B4-BE49-F238E27FC236}">
                <a16:creationId xmlns:a16="http://schemas.microsoft.com/office/drawing/2014/main" id="{2395A5FE-8F0E-43A4-BF52-B9CF959046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1AEAC-93CD-4452-89A8-477CCF85EA3D}"/>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1572657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BB78B-E179-40FF-A115-0704AE8504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53C614-F00C-4D22-8812-1DB7F07A0F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0FD409-7C39-4D59-9C6F-6FFDF512F6B5}"/>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5" name="Footer Placeholder 4">
            <a:extLst>
              <a:ext uri="{FF2B5EF4-FFF2-40B4-BE49-F238E27FC236}">
                <a16:creationId xmlns:a16="http://schemas.microsoft.com/office/drawing/2014/main" id="{89B339B7-0A0E-4C50-9AD3-09D8AF82E6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A32E72-07D9-435A-9DC8-7D592A186061}"/>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332506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20D11-2F62-4C22-979E-2734467D0A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5086D2-B6EB-4256-93B8-87B8E73F88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F70311-C48F-4012-B371-220BC5310B11}"/>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5" name="Footer Placeholder 4">
            <a:extLst>
              <a:ext uri="{FF2B5EF4-FFF2-40B4-BE49-F238E27FC236}">
                <a16:creationId xmlns:a16="http://schemas.microsoft.com/office/drawing/2014/main" id="{3AFA2B48-BB9C-4C88-A302-5B73DDA2B9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D3189-FB12-468B-BABA-BE3757CF3C18}"/>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2897990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E2459-B17B-440B-98E1-A2CF7186FD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7638A7-3515-49F1-A7CB-208911F5EC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466CC6-980A-4175-8793-5C5CA54E4A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447F01-A0FC-424E-8E3D-A77F0FBEAD65}"/>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6" name="Footer Placeholder 5">
            <a:extLst>
              <a:ext uri="{FF2B5EF4-FFF2-40B4-BE49-F238E27FC236}">
                <a16:creationId xmlns:a16="http://schemas.microsoft.com/office/drawing/2014/main" id="{9CCEAC19-BFC0-4077-ACBD-B5F89B354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E7B20-B443-45FD-A3A1-5BFA5A4A52AE}"/>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1431116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18D1B-B71B-48A1-95F9-709F85C64C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BD3B3B-3626-460C-8E44-DDDA587A04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32529C-453F-4000-8781-A55A551207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A9F4B2-DD20-409F-81B7-A5D901DB13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F55EB4-E98A-45E3-892A-875F26BDAC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0D1598-DFB7-4924-9F1B-6768C6767DA8}"/>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8" name="Footer Placeholder 7">
            <a:extLst>
              <a:ext uri="{FF2B5EF4-FFF2-40B4-BE49-F238E27FC236}">
                <a16:creationId xmlns:a16="http://schemas.microsoft.com/office/drawing/2014/main" id="{28EEADE0-82A5-414B-AB0C-8AFDF85C98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61EDF7-99FB-493C-81E7-34655FD1A17E}"/>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300171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8C26E-32FF-4A08-B53F-ED0C2B29DF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FEABDD-4A5D-4B5D-B7CA-4724AE9A41E9}"/>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4" name="Footer Placeholder 3">
            <a:extLst>
              <a:ext uri="{FF2B5EF4-FFF2-40B4-BE49-F238E27FC236}">
                <a16:creationId xmlns:a16="http://schemas.microsoft.com/office/drawing/2014/main" id="{BFFCF2D8-4672-4731-8CAC-7EAA3FD0CA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8441C4-8E21-4550-AF40-A571A7D0E322}"/>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33061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14684D-AB43-435E-9442-BBE13E22D41B}"/>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3" name="Footer Placeholder 2">
            <a:extLst>
              <a:ext uri="{FF2B5EF4-FFF2-40B4-BE49-F238E27FC236}">
                <a16:creationId xmlns:a16="http://schemas.microsoft.com/office/drawing/2014/main" id="{41578356-94E3-4BF3-9C47-D20112B558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FAF4B1-DCB6-492B-97F0-F0FEF1AFF653}"/>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422901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723E7-340C-4EF7-8022-8BEFCE7C19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BA336E-7390-4B3D-A304-C4E5586343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87B44C-0A14-435F-ADFB-F004C867FE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6020B-795A-4FE6-B382-E831FE1A11C7}"/>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6" name="Footer Placeholder 5">
            <a:extLst>
              <a:ext uri="{FF2B5EF4-FFF2-40B4-BE49-F238E27FC236}">
                <a16:creationId xmlns:a16="http://schemas.microsoft.com/office/drawing/2014/main" id="{8A44F20A-E4F4-4488-8403-0FEB071313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B3FFCE-BA11-45FE-86A0-D2E77CDEFFE5}"/>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2039780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AD2F0-7D67-4155-8209-3DB0D30A3A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7D8324-708F-430C-9BA2-B2E34605CB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AA8D95-5993-4753-B890-EECB212E3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D588EB-C6FC-456C-8B2B-ED1989F4A068}"/>
              </a:ext>
            </a:extLst>
          </p:cNvPr>
          <p:cNvSpPr>
            <a:spLocks noGrp="1"/>
          </p:cNvSpPr>
          <p:nvPr>
            <p:ph type="dt" sz="half" idx="10"/>
          </p:nvPr>
        </p:nvSpPr>
        <p:spPr/>
        <p:txBody>
          <a:bodyPr/>
          <a:lstStyle/>
          <a:p>
            <a:fld id="{832A9CC2-05B6-48B8-B717-085439757726}" type="datetimeFigureOut">
              <a:rPr lang="en-US" smtClean="0"/>
              <a:t>5/5/2021</a:t>
            </a:fld>
            <a:endParaRPr lang="en-US"/>
          </a:p>
        </p:txBody>
      </p:sp>
      <p:sp>
        <p:nvSpPr>
          <p:cNvPr id="6" name="Footer Placeholder 5">
            <a:extLst>
              <a:ext uri="{FF2B5EF4-FFF2-40B4-BE49-F238E27FC236}">
                <a16:creationId xmlns:a16="http://schemas.microsoft.com/office/drawing/2014/main" id="{7FFA636C-E9AA-4184-9340-CD0ECC8D33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3B8C80-0098-45F1-BFED-72A99591C39E}"/>
              </a:ext>
            </a:extLst>
          </p:cNvPr>
          <p:cNvSpPr>
            <a:spLocks noGrp="1"/>
          </p:cNvSpPr>
          <p:nvPr>
            <p:ph type="sldNum" sz="quarter" idx="12"/>
          </p:nvPr>
        </p:nvSpPr>
        <p:spPr/>
        <p:txBody>
          <a:bodyPr/>
          <a:lstStyle/>
          <a:p>
            <a:fld id="{261FFA65-2C60-4265-8A89-3D2A83089F74}" type="slidenum">
              <a:rPr lang="en-US" smtClean="0"/>
              <a:t>‹#›</a:t>
            </a:fld>
            <a:endParaRPr lang="en-US"/>
          </a:p>
        </p:txBody>
      </p:sp>
    </p:spTree>
    <p:extLst>
      <p:ext uri="{BB962C8B-B14F-4D97-AF65-F5344CB8AC3E}">
        <p14:creationId xmlns:p14="http://schemas.microsoft.com/office/powerpoint/2010/main" val="3097219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30321C-222C-4BFC-8B81-F9509DDDED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8707AA-5F1F-43CB-9E0B-0A82F7375E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A19FC4-4652-4BBD-AF7D-001A944B1B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2A9CC2-05B6-48B8-B717-085439757726}" type="datetimeFigureOut">
              <a:rPr lang="en-US" smtClean="0"/>
              <a:t>5/5/2021</a:t>
            </a:fld>
            <a:endParaRPr lang="en-US"/>
          </a:p>
        </p:txBody>
      </p:sp>
      <p:sp>
        <p:nvSpPr>
          <p:cNvPr id="5" name="Footer Placeholder 4">
            <a:extLst>
              <a:ext uri="{FF2B5EF4-FFF2-40B4-BE49-F238E27FC236}">
                <a16:creationId xmlns:a16="http://schemas.microsoft.com/office/drawing/2014/main" id="{59B10E35-0E70-4E0D-9C38-3E84A07815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AE1873-D419-46EB-BEF1-FBD6EFBF82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FFA65-2C60-4265-8A89-3D2A83089F74}" type="slidenum">
              <a:rPr lang="en-US" smtClean="0"/>
              <a:t>‹#›</a:t>
            </a:fld>
            <a:endParaRPr lang="en-US"/>
          </a:p>
        </p:txBody>
      </p:sp>
    </p:spTree>
    <p:extLst>
      <p:ext uri="{BB962C8B-B14F-4D97-AF65-F5344CB8AC3E}">
        <p14:creationId xmlns:p14="http://schemas.microsoft.com/office/powerpoint/2010/main" val="313023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420CC-5712-473D-8940-D3ECD9C3C53A}"/>
              </a:ext>
            </a:extLst>
          </p:cNvPr>
          <p:cNvSpPr>
            <a:spLocks noGrp="1"/>
          </p:cNvSpPr>
          <p:nvPr>
            <p:ph type="ctrTitle"/>
          </p:nvPr>
        </p:nvSpPr>
        <p:spPr/>
        <p:txBody>
          <a:bodyPr>
            <a:normAutofit/>
          </a:bodyPr>
          <a:lstStyle/>
          <a:p>
            <a:r>
              <a:rPr lang="en-US" sz="5400" b="1" dirty="0">
                <a:effectLst/>
                <a:latin typeface="Calibri" panose="020F0502020204030204" pitchFamily="34" charset="0"/>
                <a:ea typeface="Calibri" panose="020F0502020204030204" pitchFamily="34" charset="0"/>
              </a:rPr>
              <a:t>KINGDOM PLANTAE</a:t>
            </a:r>
            <a:endParaRPr lang="en-US" sz="5400" dirty="0"/>
          </a:p>
        </p:txBody>
      </p:sp>
      <p:sp>
        <p:nvSpPr>
          <p:cNvPr id="3" name="Subtitle 2">
            <a:extLst>
              <a:ext uri="{FF2B5EF4-FFF2-40B4-BE49-F238E27FC236}">
                <a16:creationId xmlns:a16="http://schemas.microsoft.com/office/drawing/2014/main" id="{37CBD411-A425-4C44-889C-027CF3511BC5}"/>
              </a:ext>
            </a:extLst>
          </p:cNvPr>
          <p:cNvSpPr>
            <a:spLocks noGrp="1"/>
          </p:cNvSpPr>
          <p:nvPr>
            <p:ph type="subTitle" idx="1"/>
          </p:nvPr>
        </p:nvSpPr>
        <p:spPr/>
        <p:txBody>
          <a:bodyPr>
            <a:normAutofit/>
          </a:bodyPr>
          <a:lstStyle/>
          <a:p>
            <a:r>
              <a:rPr lang="en-US" sz="3600" dirty="0"/>
              <a:t>BY DR. FRANCIS H. IBADIN</a:t>
            </a:r>
          </a:p>
        </p:txBody>
      </p:sp>
    </p:spTree>
    <p:extLst>
      <p:ext uri="{BB962C8B-B14F-4D97-AF65-F5344CB8AC3E}">
        <p14:creationId xmlns:p14="http://schemas.microsoft.com/office/powerpoint/2010/main" val="3386695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A504AC-E646-4BCD-9B5C-D4B476148C10}"/>
              </a:ext>
            </a:extLst>
          </p:cNvPr>
          <p:cNvSpPr>
            <a:spLocks noChangeArrowheads="1"/>
          </p:cNvSpPr>
          <p:nvPr/>
        </p:nvSpPr>
        <p:spPr bwMode="auto">
          <a:xfrm>
            <a:off x="-5973673" y="-571747"/>
            <a:ext cx="21345483" cy="1175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5" name="Picture 4">
            <a:extLst>
              <a:ext uri="{FF2B5EF4-FFF2-40B4-BE49-F238E27FC236}">
                <a16:creationId xmlns:a16="http://schemas.microsoft.com/office/drawing/2014/main" id="{80293D0D-51D9-48FE-A949-5D4D8A069276}"/>
              </a:ext>
            </a:extLst>
          </p:cNvPr>
          <p:cNvPicPr>
            <a:picLocks noChangeAspect="1"/>
          </p:cNvPicPr>
          <p:nvPr/>
        </p:nvPicPr>
        <p:blipFill>
          <a:blip r:embed="rId2"/>
          <a:stretch>
            <a:fillRect/>
          </a:stretch>
        </p:blipFill>
        <p:spPr>
          <a:xfrm>
            <a:off x="101221" y="736980"/>
            <a:ext cx="11973635" cy="5459104"/>
          </a:xfrm>
          <a:prstGeom prst="rect">
            <a:avLst/>
          </a:prstGeom>
        </p:spPr>
      </p:pic>
    </p:spTree>
    <p:extLst>
      <p:ext uri="{BB962C8B-B14F-4D97-AF65-F5344CB8AC3E}">
        <p14:creationId xmlns:p14="http://schemas.microsoft.com/office/powerpoint/2010/main" val="2035211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6A0561-7E14-47E0-B90E-7AF5FED784D5}"/>
              </a:ext>
            </a:extLst>
          </p:cNvPr>
          <p:cNvSpPr txBox="1"/>
          <p:nvPr/>
        </p:nvSpPr>
        <p:spPr>
          <a:xfrm>
            <a:off x="0" y="0"/>
            <a:ext cx="12192000" cy="6506909"/>
          </a:xfrm>
          <a:prstGeom prst="rect">
            <a:avLst/>
          </a:prstGeom>
          <a:noFill/>
        </p:spPr>
        <p:txBody>
          <a:bodyPr wrap="square">
            <a:spAutoFit/>
          </a:bodyPr>
          <a:lstStyle/>
          <a:p>
            <a:pPr marL="0" marR="0" algn="just">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Calibri" panose="020F0502020204030204" pitchFamily="34" charset="0"/>
              </a:rPr>
              <a:t>Class </a:t>
            </a:r>
            <a:r>
              <a:rPr lang="en-US" sz="3600" b="1" dirty="0" err="1">
                <a:effectLst/>
                <a:latin typeface="Calibri" panose="020F0502020204030204" pitchFamily="34" charset="0"/>
                <a:ea typeface="Calibri" panose="020F0502020204030204" pitchFamily="34" charset="0"/>
                <a:cs typeface="Calibri" panose="020F0502020204030204" pitchFamily="34" charset="0"/>
              </a:rPr>
              <a:t>Hepaticae</a:t>
            </a:r>
            <a:r>
              <a:rPr lang="en-US" sz="3600" b="1" dirty="0">
                <a:effectLst/>
                <a:latin typeface="Calibri" panose="020F0502020204030204" pitchFamily="34" charset="0"/>
                <a:ea typeface="Calibri" panose="020F0502020204030204" pitchFamily="34" charset="0"/>
                <a:cs typeface="Calibri" panose="020F0502020204030204" pitchFamily="34" charset="0"/>
              </a:rPr>
              <a:t> – liverworts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They are more simple in structure than mosses and, on the whole, more confined to damp and shady habitats. </a:t>
            </a: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They are found in the banks of streams, on damp rocks and in wet vegetation. Most liverworts show regular lobes, or definite ‘stems’ with small, simple ‘leaves’. </a:t>
            </a: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The simplest of all though are the thalloid liverworts where the body is a flat thallus with no stem or leave. </a:t>
            </a: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An example is the </a:t>
            </a:r>
            <a:r>
              <a:rPr lang="en-US" sz="3600" i="1" dirty="0" err="1">
                <a:effectLst/>
                <a:latin typeface="Calibri" panose="020F0502020204030204" pitchFamily="34" charset="0"/>
                <a:ea typeface="Calibri" panose="020F0502020204030204" pitchFamily="34" charset="0"/>
                <a:cs typeface="Calibri" panose="020F0502020204030204" pitchFamily="34" charset="0"/>
              </a:rPr>
              <a:t>Pellia</a:t>
            </a:r>
            <a:r>
              <a:rPr lang="en-US" sz="3600" dirty="0">
                <a:effectLst/>
                <a:latin typeface="Calibri" panose="020F0502020204030204" pitchFamily="34" charset="0"/>
                <a:ea typeface="Calibri" panose="020F0502020204030204" pitchFamily="34" charset="0"/>
                <a:cs typeface="Calibri" panose="020F0502020204030204" pitchFamily="34" charset="0"/>
              </a:rPr>
              <a:t>, a liverwort. </a:t>
            </a: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The plant is dull green with flat branches about 1 cm wide.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1335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6B0ED6-EC7B-42CC-8BC0-F91F81285F4F}"/>
              </a:ext>
            </a:extLst>
          </p:cNvPr>
          <p:cNvSpPr txBox="1"/>
          <p:nvPr/>
        </p:nvSpPr>
        <p:spPr>
          <a:xfrm>
            <a:off x="-1" y="0"/>
            <a:ext cx="12099235" cy="6404317"/>
          </a:xfrm>
          <a:prstGeom prst="rect">
            <a:avLst/>
          </a:prstGeom>
          <a:noFill/>
        </p:spPr>
        <p:txBody>
          <a:bodyPr wrap="square">
            <a:spAutoFit/>
          </a:bodyPr>
          <a:lstStyle/>
          <a:p>
            <a:pPr marL="0" marR="0" algn="just">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Calibri" panose="020F0502020204030204" pitchFamily="34" charset="0"/>
              </a:rPr>
              <a:t>Class </a:t>
            </a:r>
            <a:r>
              <a:rPr lang="en-US" sz="3600" b="1" dirty="0" err="1">
                <a:effectLst/>
                <a:latin typeface="Calibri" panose="020F0502020204030204" pitchFamily="34" charset="0"/>
                <a:ea typeface="Calibri" panose="020F0502020204030204" pitchFamily="34" charset="0"/>
                <a:cs typeface="Calibri" panose="020F0502020204030204" pitchFamily="34" charset="0"/>
              </a:rPr>
              <a:t>Musci</a:t>
            </a:r>
            <a:r>
              <a:rPr lang="en-US" sz="3600" b="1" dirty="0">
                <a:effectLst/>
                <a:latin typeface="Calibri" panose="020F0502020204030204" pitchFamily="34" charset="0"/>
                <a:ea typeface="Calibri" panose="020F0502020204030204" pitchFamily="34" charset="0"/>
                <a:cs typeface="Calibri" panose="020F0502020204030204" pitchFamily="34" charset="0"/>
              </a:rPr>
              <a:t> – Mosses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They have a more differentiated structure than liverworts but, like liverworts, are small and found mainly in damp habitats. They often form dense cushions. </a:t>
            </a:r>
          </a:p>
          <a:p>
            <a:pPr marL="0" marR="0" algn="just">
              <a:lnSpc>
                <a:spcPct val="107000"/>
              </a:lnSpc>
              <a:spcBef>
                <a:spcPts val="0"/>
              </a:spcBef>
              <a:spcAft>
                <a:spcPts val="800"/>
              </a:spcAft>
            </a:pPr>
            <a:r>
              <a:rPr lang="en-US" sz="3600" i="1" dirty="0">
                <a:effectLst/>
                <a:latin typeface="Calibri" panose="020F0502020204030204" pitchFamily="34" charset="0"/>
                <a:ea typeface="Calibri" panose="020F0502020204030204" pitchFamily="34" charset="0"/>
                <a:cs typeface="Calibri" panose="020F0502020204030204" pitchFamily="34" charset="0"/>
              </a:rPr>
              <a:t>Funaria</a:t>
            </a:r>
            <a:r>
              <a:rPr lang="en-US" sz="3600" dirty="0">
                <a:effectLst/>
                <a:latin typeface="Calibri" panose="020F0502020204030204" pitchFamily="34" charset="0"/>
                <a:ea typeface="Calibri" panose="020F0502020204030204" pitchFamily="34" charset="0"/>
                <a:cs typeface="Calibri" panose="020F0502020204030204" pitchFamily="34" charset="0"/>
              </a:rPr>
              <a:t> is the common moss in fields, open woodlands and disturbed ground, being one of the easy </a:t>
            </a:r>
            <a:r>
              <a:rPr lang="en-US" sz="3600" dirty="0" err="1">
                <a:effectLst/>
                <a:latin typeface="Calibri" panose="020F0502020204030204" pitchFamily="34" charset="0"/>
                <a:ea typeface="Calibri" panose="020F0502020204030204" pitchFamily="34" charset="0"/>
                <a:cs typeface="Calibri" panose="020F0502020204030204" pitchFamily="34" charset="0"/>
              </a:rPr>
              <a:t>colonisers</a:t>
            </a:r>
            <a:r>
              <a:rPr lang="en-US" sz="3600" dirty="0">
                <a:effectLst/>
                <a:latin typeface="Calibri" panose="020F0502020204030204" pitchFamily="34" charset="0"/>
                <a:ea typeface="Calibri" panose="020F0502020204030204" pitchFamily="34" charset="0"/>
                <a:cs typeface="Calibri" panose="020F0502020204030204" pitchFamily="34" charset="0"/>
              </a:rPr>
              <a:t> of such ground. </a:t>
            </a: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It is especially associated with freshly burned areas, for example after health fires. </a:t>
            </a:r>
          </a:p>
          <a:p>
            <a:pPr marL="0" marR="0" algn="just">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Calibri" panose="020F0502020204030204" pitchFamily="34" charset="0"/>
              </a:rPr>
              <a:t>It is also a common weed in greenhouses, and gardens.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2485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183F54-47D9-434E-9D9F-C790F19F8B45}"/>
              </a:ext>
            </a:extLst>
          </p:cNvPr>
          <p:cNvSpPr txBox="1"/>
          <p:nvPr/>
        </p:nvSpPr>
        <p:spPr>
          <a:xfrm>
            <a:off x="0" y="0"/>
            <a:ext cx="12192000" cy="6692601"/>
          </a:xfrm>
          <a:prstGeom prst="rect">
            <a:avLst/>
          </a:prstGeom>
          <a:noFill/>
        </p:spPr>
        <p:txBody>
          <a:bodyPr wrap="square">
            <a:spAutoFit/>
          </a:bodyPr>
          <a:lstStyle/>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Phylum </a:t>
            </a:r>
            <a:r>
              <a:rPr lang="en-US" sz="3000" b="1" dirty="0" err="1">
                <a:effectLst/>
                <a:latin typeface="Calibri" panose="020F0502020204030204" pitchFamily="34" charset="0"/>
                <a:ea typeface="Calibri" panose="020F0502020204030204" pitchFamily="34" charset="0"/>
                <a:cs typeface="Calibri" panose="020F0502020204030204" pitchFamily="34" charset="0"/>
              </a:rPr>
              <a:t>Filicinophyta</a:t>
            </a:r>
            <a:r>
              <a:rPr lang="en-US" sz="3000" b="1" dirty="0">
                <a:effectLst/>
                <a:latin typeface="Calibri" panose="020F0502020204030204" pitchFamily="34" charset="0"/>
                <a:ea typeface="Calibri" panose="020F0502020204030204" pitchFamily="34" charset="0"/>
                <a:cs typeface="Calibri" panose="020F0502020204030204" pitchFamily="34" charset="0"/>
              </a:rPr>
              <a:t> (Ferns)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General characteristics of the phylum </a:t>
            </a:r>
            <a:r>
              <a:rPr lang="en-US" sz="3000" b="1" i="1" dirty="0" err="1">
                <a:effectLst/>
                <a:latin typeface="Calibri" panose="020F0502020204030204" pitchFamily="34" charset="0"/>
                <a:ea typeface="Calibri" panose="020F0502020204030204" pitchFamily="34" charset="0"/>
                <a:cs typeface="Calibri" panose="020F0502020204030204" pitchFamily="34" charset="0"/>
              </a:rPr>
              <a:t>Filicinophyta</a:t>
            </a:r>
            <a:r>
              <a:rPr lang="en-US" sz="3000" b="1" dirty="0">
                <a:effectLst/>
                <a:latin typeface="Calibri" panose="020F0502020204030204" pitchFamily="34" charset="0"/>
                <a:ea typeface="Calibri" panose="020F0502020204030204" pitchFamily="34" charset="0"/>
                <a:cs typeface="Calibri" panose="020F0502020204030204" pitchFamily="34" charset="0"/>
              </a:rPr>
              <a:t> (ferns)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Alternation of generation in which the sporophyte is dormant</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err="1">
                <a:effectLst/>
                <a:latin typeface="Calibri" panose="020F0502020204030204" pitchFamily="34" charset="0"/>
                <a:ea typeface="Calibri" panose="020F0502020204030204" pitchFamily="34" charset="0"/>
                <a:cs typeface="Calibri" panose="020F0502020204030204" pitchFamily="34" charset="0"/>
              </a:rPr>
              <a:t>Gemetophyte</a:t>
            </a:r>
            <a:r>
              <a:rPr lang="en-US" sz="3000" dirty="0">
                <a:effectLst/>
                <a:latin typeface="Calibri" panose="020F0502020204030204" pitchFamily="34" charset="0"/>
                <a:ea typeface="Calibri" panose="020F0502020204030204" pitchFamily="34" charset="0"/>
                <a:cs typeface="Calibri" panose="020F0502020204030204" pitchFamily="34" charset="0"/>
              </a:rPr>
              <a:t> is reduced to a small, simple prothallus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Vascular tissue present (xylem and phloem) in sporophyte: sporophyte therefore has true roots, stems and leaves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Leaves relatively large and called fronds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Spores produced in sporangia which are usually in clusters called sori</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Examples are </a:t>
            </a:r>
            <a:r>
              <a:rPr lang="en-US" sz="3000" i="1" dirty="0">
                <a:effectLst/>
                <a:latin typeface="Calibri" panose="020F0502020204030204" pitchFamily="34" charset="0"/>
                <a:ea typeface="Calibri" panose="020F0502020204030204" pitchFamily="34" charset="0"/>
                <a:cs typeface="Calibri" panose="020F0502020204030204" pitchFamily="34" charset="0"/>
              </a:rPr>
              <a:t>Dryopteris </a:t>
            </a:r>
            <a:r>
              <a:rPr lang="en-US" sz="3000" i="1" dirty="0" err="1">
                <a:effectLst/>
                <a:latin typeface="Calibri" panose="020F0502020204030204" pitchFamily="34" charset="0"/>
                <a:ea typeface="Calibri" panose="020F0502020204030204" pitchFamily="34" charset="0"/>
                <a:cs typeface="Calibri" panose="020F0502020204030204" pitchFamily="34" charset="0"/>
              </a:rPr>
              <a:t>filix</a:t>
            </a:r>
            <a:r>
              <a:rPr lang="en-US" sz="3000" i="1" dirty="0">
                <a:effectLst/>
                <a:latin typeface="Calibri" panose="020F0502020204030204" pitchFamily="34" charset="0"/>
                <a:ea typeface="Calibri" panose="020F0502020204030204" pitchFamily="34" charset="0"/>
                <a:cs typeface="Calibri" panose="020F0502020204030204" pitchFamily="34" charset="0"/>
              </a:rPr>
              <a:t>-mas</a:t>
            </a:r>
            <a:r>
              <a:rPr lang="en-US" sz="3000" dirty="0">
                <a:effectLst/>
                <a:latin typeface="Calibri" panose="020F0502020204030204" pitchFamily="34" charset="0"/>
                <a:ea typeface="Calibri" panose="020F0502020204030204" pitchFamily="34" charset="0"/>
                <a:cs typeface="Calibri" panose="020F0502020204030204" pitchFamily="34" charset="0"/>
              </a:rPr>
              <a:t> (male fern), </a:t>
            </a:r>
            <a:r>
              <a:rPr lang="en-US" sz="3000" i="1" dirty="0">
                <a:effectLst/>
                <a:latin typeface="Calibri" panose="020F0502020204030204" pitchFamily="34" charset="0"/>
                <a:ea typeface="Calibri" panose="020F0502020204030204" pitchFamily="34" charset="0"/>
                <a:cs typeface="Calibri" panose="020F0502020204030204" pitchFamily="34" charset="0"/>
              </a:rPr>
              <a:t>Pteridium</a:t>
            </a:r>
            <a:r>
              <a:rPr lang="en-US" sz="3000" dirty="0">
                <a:effectLst/>
                <a:latin typeface="Calibri" panose="020F0502020204030204" pitchFamily="34" charset="0"/>
                <a:ea typeface="Calibri" panose="020F0502020204030204" pitchFamily="34" charset="0"/>
                <a:cs typeface="Calibri" panose="020F0502020204030204" pitchFamily="34" charset="0"/>
              </a:rPr>
              <a:t> (bracken)</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They are the simplest plants with the presence of roots, feathery leaves and underground stems.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They have vascular tissues, which helps in the transportation of water, minerals and sugars throughout the plant.</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8375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10E4D7-642C-487F-8772-738860DE2B90}"/>
              </a:ext>
            </a:extLst>
          </p:cNvPr>
          <p:cNvSpPr txBox="1"/>
          <p:nvPr/>
        </p:nvSpPr>
        <p:spPr>
          <a:xfrm>
            <a:off x="0" y="0"/>
            <a:ext cx="12192000" cy="6494085"/>
          </a:xfrm>
          <a:prstGeom prst="rect">
            <a:avLst/>
          </a:prstGeom>
          <a:noFill/>
        </p:spPr>
        <p:txBody>
          <a:bodyPr wrap="square">
            <a:spAutoFit/>
          </a:bodyPr>
          <a:lstStyle/>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Few ferns are capable of growing in full sunlight, although bracken (</a:t>
            </a:r>
            <a:r>
              <a:rPr lang="en-US" sz="3200" i="1" dirty="0">
                <a:effectLst/>
                <a:latin typeface="Calibri" panose="020F0502020204030204" pitchFamily="34" charset="0"/>
                <a:ea typeface="Calibri" panose="020F0502020204030204" pitchFamily="34" charset="0"/>
                <a:cs typeface="Calibri" panose="020F0502020204030204" pitchFamily="34" charset="0"/>
              </a:rPr>
              <a:t>Pteridium</a:t>
            </a:r>
            <a:r>
              <a:rPr lang="en-US" sz="3200" dirty="0">
                <a:effectLst/>
                <a:latin typeface="Calibri" panose="020F0502020204030204" pitchFamily="34" charset="0"/>
                <a:ea typeface="Calibri" panose="020F0502020204030204" pitchFamily="34" charset="0"/>
                <a:cs typeface="Calibri" panose="020F0502020204030204" pitchFamily="34" charset="0"/>
              </a:rPr>
              <a:t>) is a common exception.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They are common in tropical rain forest where sunlight and humidity are </a:t>
            </a:r>
            <a:r>
              <a:rPr lang="en-US" sz="3200" dirty="0" err="1">
                <a:effectLst/>
                <a:latin typeface="Calibri" panose="020F0502020204030204" pitchFamily="34" charset="0"/>
                <a:ea typeface="Calibri" panose="020F0502020204030204" pitchFamily="34" charset="0"/>
                <a:cs typeface="Calibri" panose="020F0502020204030204" pitchFamily="34" charset="0"/>
              </a:rPr>
              <a:t>favourable</a:t>
            </a:r>
            <a:r>
              <a:rPr lang="en-US" sz="3200" dirty="0">
                <a:effectLst/>
                <a:latin typeface="Calibri" panose="020F0502020204030204" pitchFamily="34" charset="0"/>
                <a:ea typeface="Calibri" panose="020F0502020204030204" pitchFamily="34" charset="0"/>
                <a:cs typeface="Calibri" panose="020F0502020204030204" pitchFamily="34"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They are vascular plants; vascular tissue present (xylem and phloem) in sporophyte.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Xylem carries water and mineral salts round the plant body, while phloem carries mainly organic solutes in solution such as sugars.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Vascular tissue is a major evolutionary advance compound with the simple conducting cells of some bryophytes and algae.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They have spore producing organs, which is present at the bottom of the leaves.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200" dirty="0">
                <a:effectLst/>
                <a:latin typeface="Calibri" panose="020F0502020204030204" pitchFamily="34" charset="0"/>
                <a:ea typeface="Calibri" panose="020F0502020204030204" pitchFamily="34" charset="0"/>
                <a:cs typeface="Calibri" panose="020F0502020204030204" pitchFamily="34" charset="0"/>
              </a:rPr>
              <a:t>They live in damp shady places.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2918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7003D7-3DAF-408B-86C5-A342941D2E29}"/>
              </a:ext>
            </a:extLst>
          </p:cNvPr>
          <p:cNvSpPr txBox="1"/>
          <p:nvPr/>
        </p:nvSpPr>
        <p:spPr>
          <a:xfrm>
            <a:off x="0" y="1"/>
            <a:ext cx="12192000" cy="6894195"/>
          </a:xfrm>
          <a:prstGeom prst="rect">
            <a:avLst/>
          </a:prstGeom>
          <a:noFill/>
        </p:spPr>
        <p:txBody>
          <a:bodyPr wrap="square">
            <a:spAutoFit/>
          </a:bodyPr>
          <a:lstStyle/>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There are approximately 12,000 varieties of ferns around the globe. </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They are large green </a:t>
            </a:r>
            <a:r>
              <a:rPr lang="en-US" sz="3400" dirty="0" err="1">
                <a:effectLst/>
                <a:latin typeface="Calibri" panose="020F0502020204030204" pitchFamily="34" charset="0"/>
                <a:ea typeface="Calibri" panose="020F0502020204030204" pitchFamily="34" charset="0"/>
                <a:cs typeface="Calibri" panose="020F0502020204030204" pitchFamily="34" charset="0"/>
              </a:rPr>
              <a:t>coloured</a:t>
            </a:r>
            <a:r>
              <a:rPr lang="en-US" sz="3400" dirty="0">
                <a:effectLst/>
                <a:latin typeface="Calibri" panose="020F0502020204030204" pitchFamily="34" charset="0"/>
                <a:ea typeface="Calibri" panose="020F0502020204030204" pitchFamily="34" charset="0"/>
                <a:cs typeface="Calibri" panose="020F0502020204030204" pitchFamily="34" charset="0"/>
              </a:rPr>
              <a:t> plants, which prepares their own food.</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They reproduce through spores, that sporophyte is dominant.</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Vascular tissue is more common in the sporophyte generation, and is one reason why the sporophyte generation becomes conspicuous in all vascular plants.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Alternation of generation in which the sporophyte is dominant</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Gametophyte is reduced to a small, simple Prothallus. </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3400" dirty="0">
                <a:effectLst/>
                <a:latin typeface="Calibri" panose="020F0502020204030204" pitchFamily="34" charset="0"/>
                <a:ea typeface="Calibri" panose="020F0502020204030204" pitchFamily="34" charset="0"/>
                <a:cs typeface="Calibri" panose="020F0502020204030204" pitchFamily="34" charset="0"/>
              </a:rPr>
              <a:t>Roots penetrate the soil with the results that water and dissolved nutrients can be obtained more easily, and relatively large and called fronds.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3297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313D33-968C-4863-B63C-D3D04EE355B8}"/>
              </a:ext>
            </a:extLst>
          </p:cNvPr>
          <p:cNvSpPr txBox="1"/>
          <p:nvPr/>
        </p:nvSpPr>
        <p:spPr>
          <a:xfrm>
            <a:off x="0" y="0"/>
            <a:ext cx="12192000" cy="6863417"/>
          </a:xfrm>
          <a:prstGeom prst="rect">
            <a:avLst/>
          </a:prstGeom>
          <a:noFill/>
        </p:spPr>
        <p:txBody>
          <a:bodyPr wrap="square">
            <a:spAutoFit/>
          </a:bodyPr>
          <a:lstStyle/>
          <a:p>
            <a:pPr marL="0" marR="0" algn="just">
              <a:spcBef>
                <a:spcPts val="0"/>
              </a:spcBef>
              <a:spcAft>
                <a:spcPts val="0"/>
              </a:spcAft>
            </a:pPr>
            <a:r>
              <a:rPr lang="en-US" sz="4400" b="1" dirty="0">
                <a:effectLst/>
                <a:latin typeface="Calibri" panose="020F0502020204030204" pitchFamily="34" charset="0"/>
                <a:ea typeface="Times New Roman" panose="02020603050405020304" pitchFamily="18" charset="0"/>
                <a:cs typeface="Calibri" panose="020F0502020204030204" pitchFamily="34" charset="0"/>
              </a:rPr>
              <a:t>Properties of vascular tissue</a:t>
            </a: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sz="4400" dirty="0">
                <a:effectLst/>
                <a:latin typeface="Calibri" panose="020F0502020204030204" pitchFamily="34" charset="0"/>
                <a:ea typeface="Times New Roman" panose="02020603050405020304" pitchFamily="18" charset="0"/>
                <a:cs typeface="Calibri" panose="020F0502020204030204" pitchFamily="34" charset="0"/>
              </a:rPr>
              <a:t>It forms a transport system, conducting food and water around the multicellular body, thus allowing the development of large, complex bodies.</a:t>
            </a: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sz="4400" dirty="0">
                <a:effectLst/>
                <a:latin typeface="Calibri" panose="020F0502020204030204" pitchFamily="34" charset="0"/>
                <a:ea typeface="Times New Roman" panose="02020603050405020304" pitchFamily="18" charset="0"/>
                <a:cs typeface="Calibri" panose="020F0502020204030204" pitchFamily="34" charset="0"/>
              </a:rPr>
              <a:t>These bodies can be supported because xylem, apart from being a conducting tissue also contains lignified cells of great strength and rigidity.</a:t>
            </a: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sz="4400" dirty="0">
                <a:effectLst/>
                <a:latin typeface="Calibri" panose="020F0502020204030204" pitchFamily="34" charset="0"/>
                <a:ea typeface="Times New Roman" panose="02020603050405020304" pitchFamily="18" charset="0"/>
                <a:cs typeface="Calibri" panose="020F0502020204030204" pitchFamily="34" charset="0"/>
              </a:rPr>
              <a:t>Another lignified tissue called Sclerenchyma, also develops in vascular plants and supplements the mechanical role of xylem.</a:t>
            </a: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531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result for IMAGES OF EXTERNAL FEATURES OF THE GAMETOPHYTE GENERATION OF DRYOPTERIS, KNOWN AS THE PROTHALLUS">
            <a:extLst>
              <a:ext uri="{FF2B5EF4-FFF2-40B4-BE49-F238E27FC236}">
                <a16:creationId xmlns:a16="http://schemas.microsoft.com/office/drawing/2014/main" id="{BB22799A-51D9-46E5-8D4C-9B779194917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2523" y="119270"/>
            <a:ext cx="9568068" cy="5910469"/>
          </a:xfrm>
          <a:prstGeom prst="rect">
            <a:avLst/>
          </a:prstGeom>
          <a:noFill/>
          <a:ln>
            <a:noFill/>
          </a:ln>
        </p:spPr>
      </p:pic>
      <p:sp>
        <p:nvSpPr>
          <p:cNvPr id="4" name="TextBox 3">
            <a:extLst>
              <a:ext uri="{FF2B5EF4-FFF2-40B4-BE49-F238E27FC236}">
                <a16:creationId xmlns:a16="http://schemas.microsoft.com/office/drawing/2014/main" id="{A03EB46D-CE4C-47D8-90DD-9C925DABD341}"/>
              </a:ext>
            </a:extLst>
          </p:cNvPr>
          <p:cNvSpPr txBox="1"/>
          <p:nvPr/>
        </p:nvSpPr>
        <p:spPr>
          <a:xfrm>
            <a:off x="675861" y="6252781"/>
            <a:ext cx="6096000" cy="595932"/>
          </a:xfrm>
          <a:prstGeom prst="rect">
            <a:avLst/>
          </a:prstGeom>
          <a:noFill/>
        </p:spPr>
        <p:txBody>
          <a:bodyPr wrap="square">
            <a:spAutoFit/>
          </a:bodyPr>
          <a:lstStyle/>
          <a:p>
            <a:pPr marL="0" marR="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b="1" dirty="0" err="1">
                <a:effectLst/>
                <a:latin typeface="Calibri" panose="020F0502020204030204" pitchFamily="34" charset="0"/>
                <a:ea typeface="Calibri" panose="020F0502020204030204" pitchFamily="34" charset="0"/>
                <a:cs typeface="Calibri" panose="020F0502020204030204" pitchFamily="34" charset="0"/>
              </a:rPr>
              <a:t>Filicinophyta</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9922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E363BF-A0E0-4AAC-A0B7-72235AEDA438}"/>
              </a:ext>
            </a:extLst>
          </p:cNvPr>
          <p:cNvSpPr txBox="1"/>
          <p:nvPr/>
        </p:nvSpPr>
        <p:spPr>
          <a:xfrm>
            <a:off x="-1" y="0"/>
            <a:ext cx="12085983" cy="6533455"/>
          </a:xfrm>
          <a:prstGeom prst="rect">
            <a:avLst/>
          </a:prstGeom>
          <a:noFill/>
        </p:spPr>
        <p:txBody>
          <a:bodyPr wrap="square">
            <a:spAutoFit/>
          </a:bodyPr>
          <a:lstStyle/>
          <a:p>
            <a:pPr marL="0" marR="0" algn="just">
              <a:lnSpc>
                <a:spcPct val="107000"/>
              </a:lnSpc>
              <a:spcBef>
                <a:spcPts val="0"/>
              </a:spcBef>
              <a:spcAft>
                <a:spcPts val="800"/>
              </a:spcAft>
            </a:pPr>
            <a:r>
              <a:rPr lang="en-US" sz="3400" b="1" dirty="0">
                <a:effectLst/>
                <a:latin typeface="Calibri" panose="020F0502020204030204" pitchFamily="34" charset="0"/>
                <a:ea typeface="Calibri" panose="020F0502020204030204" pitchFamily="34" charset="0"/>
                <a:cs typeface="Calibri" panose="020F0502020204030204" pitchFamily="34" charset="0"/>
              </a:rPr>
              <a:t>Seed-bearing plants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400" dirty="0">
                <a:effectLst/>
                <a:latin typeface="Calibri" panose="020F0502020204030204" pitchFamily="34" charset="0"/>
                <a:ea typeface="Calibri" panose="020F0502020204030204" pitchFamily="34" charset="0"/>
                <a:cs typeface="Calibri" panose="020F0502020204030204" pitchFamily="34" charset="0"/>
              </a:rPr>
              <a:t>The most successful group of plants have seeds. They probably have their origin among extinct seed-producing members of the ferns and their close relatives.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856615" algn="l"/>
              </a:tabLst>
            </a:pPr>
            <a:r>
              <a:rPr lang="en-US" sz="3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Features that make seed plants to be adaptable to life on Land</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tabLst>
                <a:tab pos="856615" algn="l"/>
              </a:tabLst>
            </a:pPr>
            <a:r>
              <a:rPr lang="en-US" sz="3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Prevention of water loss:</a:t>
            </a:r>
            <a:r>
              <a:rPr lang="en-US" sz="3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Most fruit leaf and stem are covered with a protective waxy layer called the cuticle. Waxes are biomolecules that do not dissolve in water. The waxy cuticle creates a barrier that helps prevent loss of water in the plant tissues into the air carrying out photosynthesis.  The leaf is a plant organ that grows out of the stem and usually where photosynthesis occurs.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7844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559FFF-FC2B-4003-9DEA-21C48BC3D042}"/>
              </a:ext>
            </a:extLst>
          </p:cNvPr>
          <p:cNvSpPr txBox="1"/>
          <p:nvPr/>
        </p:nvSpPr>
        <p:spPr>
          <a:xfrm>
            <a:off x="0" y="0"/>
            <a:ext cx="12192000" cy="6401240"/>
          </a:xfrm>
          <a:prstGeom prst="rect">
            <a:avLst/>
          </a:prstGeom>
          <a:noFill/>
        </p:spPr>
        <p:txBody>
          <a:bodyPr wrap="square">
            <a:spAutoFit/>
          </a:bodyPr>
          <a:lstStyle/>
          <a:p>
            <a:pPr marL="0" marR="0" algn="just">
              <a:lnSpc>
                <a:spcPct val="107000"/>
              </a:lnSpc>
              <a:spcBef>
                <a:spcPts val="0"/>
              </a:spcBef>
              <a:spcAft>
                <a:spcPts val="800"/>
              </a:spcAft>
              <a:tabLst>
                <a:tab pos="856615" algn="l"/>
              </a:tabLst>
            </a:pPr>
            <a:r>
              <a:rPr lang="en-US" sz="4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Roots: </a:t>
            </a:r>
            <a:r>
              <a:rPr lang="en-US"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Some plants depend on the soil as their primary source for water and mineral salts or nutrients. </a:t>
            </a:r>
          </a:p>
          <a:p>
            <a:pPr marL="0" marR="0" algn="just">
              <a:lnSpc>
                <a:spcPct val="107000"/>
              </a:lnSpc>
              <a:spcBef>
                <a:spcPts val="0"/>
              </a:spcBef>
              <a:spcAft>
                <a:spcPts val="800"/>
              </a:spcAft>
              <a:tabLst>
                <a:tab pos="856615" algn="l"/>
              </a:tabLst>
            </a:pPr>
            <a:r>
              <a:rPr lang="en-US"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plants can take in water and nutrients from the soil with their roots. </a:t>
            </a:r>
          </a:p>
          <a:p>
            <a:pPr marL="0" marR="0" algn="just">
              <a:lnSpc>
                <a:spcPct val="107000"/>
              </a:lnSpc>
              <a:spcBef>
                <a:spcPts val="0"/>
              </a:spcBef>
              <a:spcAft>
                <a:spcPts val="800"/>
              </a:spcAft>
              <a:tabLst>
                <a:tab pos="856615" algn="l"/>
              </a:tabLst>
            </a:pPr>
            <a:r>
              <a:rPr lang="en-US"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Roots are plants organs that absorb water and minerals from the soil. </a:t>
            </a:r>
          </a:p>
          <a:p>
            <a:pPr marL="0" marR="0" algn="just">
              <a:lnSpc>
                <a:spcPct val="107000"/>
              </a:lnSpc>
              <a:spcBef>
                <a:spcPts val="0"/>
              </a:spcBef>
              <a:spcAft>
                <a:spcPts val="800"/>
              </a:spcAft>
              <a:tabLst>
                <a:tab pos="856615" algn="l"/>
              </a:tabLst>
            </a:pPr>
            <a:r>
              <a:rPr lang="en-US"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They contain tissues that transport nutrients to the stem. They anchor the plants to the ground. </a:t>
            </a:r>
          </a:p>
          <a:p>
            <a:pPr marL="0" marR="0" algn="just">
              <a:lnSpc>
                <a:spcPct val="107000"/>
              </a:lnSpc>
              <a:spcBef>
                <a:spcPts val="0"/>
              </a:spcBef>
              <a:spcAft>
                <a:spcPts val="800"/>
              </a:spcAft>
              <a:tabLst>
                <a:tab pos="856615" algn="l"/>
              </a:tabLst>
            </a:pPr>
            <a:r>
              <a:rPr lang="en-US"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Some serve as storage organs </a:t>
            </a:r>
            <a:r>
              <a:rPr lang="en-US" sz="4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e.g</a:t>
            </a:r>
            <a:r>
              <a:rPr lang="en-US" sz="4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sweet potatoes.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1903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60C333-C45A-4471-9773-3E14CAD755F0}"/>
              </a:ext>
            </a:extLst>
          </p:cNvPr>
          <p:cNvSpPr txBox="1"/>
          <p:nvPr/>
        </p:nvSpPr>
        <p:spPr>
          <a:xfrm>
            <a:off x="0" y="0"/>
            <a:ext cx="12192000" cy="6378285"/>
          </a:xfrm>
          <a:prstGeom prst="rect">
            <a:avLst/>
          </a:prstGeom>
          <a:noFill/>
        </p:spPr>
        <p:txBody>
          <a:bodyPr wrap="square">
            <a:spAutoFit/>
          </a:bodyPr>
          <a:lstStyle/>
          <a:p>
            <a:pPr marL="0" marR="0" algn="just">
              <a:lnSpc>
                <a:spcPct val="107000"/>
              </a:lnSpc>
              <a:spcBef>
                <a:spcPts val="0"/>
              </a:spcBef>
              <a:spcAft>
                <a:spcPts val="8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KINGDOM PLANTAE</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Calibri" panose="020F0502020204030204" pitchFamily="34" charset="0"/>
              </a:rPr>
              <a:t>Plants are autotrophic eukaryotes which have become adapted to life on land. </a:t>
            </a:r>
            <a:endParaRPr lang="en-US" sz="3200" dirty="0">
              <a:latin typeface="Calibri" panose="020F0502020204030204" pitchFamily="34" charset="0"/>
              <a:ea typeface="Calibri" panose="020F0502020204030204" pitchFamily="34" charset="0"/>
              <a:cs typeface="Calibri" panose="020F0502020204030204" pitchFamily="34" charset="0"/>
            </a:endParaRPr>
          </a:p>
          <a:p>
            <a:pPr marL="0" marR="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Calibri" panose="020F0502020204030204" pitchFamily="34" charset="0"/>
              </a:rPr>
              <a:t>The other autotrophic eukaryotes are algae, which are specialized for life in water. </a:t>
            </a:r>
          </a:p>
          <a:p>
            <a:pPr marL="0" marR="0" algn="just">
              <a:lnSpc>
                <a:spcPct val="107000"/>
              </a:lnSpc>
              <a:spcBef>
                <a:spcPts val="0"/>
              </a:spcBef>
              <a:spcAft>
                <a:spcPts val="8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Autotrophic</a:t>
            </a:r>
            <a:r>
              <a:rPr lang="en-US" sz="3200" dirty="0">
                <a:effectLst/>
                <a:latin typeface="Calibri" panose="020F0502020204030204" pitchFamily="34" charset="0"/>
                <a:ea typeface="Calibri" panose="020F0502020204030204" pitchFamily="34" charset="0"/>
                <a:cs typeface="Calibri" panose="020F0502020204030204" pitchFamily="34" charset="0"/>
              </a:rPr>
              <a:t> means that the organism has an inorganic source of carbon (i.e. carbon dioxide). </a:t>
            </a:r>
          </a:p>
          <a:p>
            <a:pPr marL="0" marR="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Calibri" panose="020F0502020204030204" pitchFamily="34" charset="0"/>
              </a:rPr>
              <a:t>Nutrition involves acquiring energy as well as carbon and plants are photoautotrophic, meaning that their source of energy is light. </a:t>
            </a:r>
          </a:p>
          <a:p>
            <a:pPr marL="0" marR="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Calibri" panose="020F0502020204030204" pitchFamily="34" charset="0"/>
              </a:rPr>
              <a:t>Their method of nutrition is more commonly referred to as </a:t>
            </a:r>
            <a:r>
              <a:rPr lang="en-US" sz="3200" b="1" dirty="0">
                <a:effectLst/>
                <a:latin typeface="Calibri" panose="020F0502020204030204" pitchFamily="34" charset="0"/>
                <a:ea typeface="Calibri" panose="020F0502020204030204" pitchFamily="34" charset="0"/>
                <a:cs typeface="Calibri" panose="020F0502020204030204" pitchFamily="34" charset="0"/>
              </a:rPr>
              <a:t>photosynthesis</a:t>
            </a:r>
            <a:r>
              <a:rPr lang="en-US" sz="3200" dirty="0">
                <a:effectLst/>
                <a:latin typeface="Calibri" panose="020F0502020204030204" pitchFamily="34" charset="0"/>
                <a:ea typeface="Calibri" panose="020F0502020204030204" pitchFamily="34" charset="0"/>
                <a:cs typeface="Calibri" panose="020F0502020204030204" pitchFamily="34"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7175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3FF2B8-6E82-4E7F-B722-B1B2AC1B8D5F}"/>
              </a:ext>
            </a:extLst>
          </p:cNvPr>
          <p:cNvSpPr txBox="1"/>
          <p:nvPr/>
        </p:nvSpPr>
        <p:spPr>
          <a:xfrm>
            <a:off x="0" y="0"/>
            <a:ext cx="12192000" cy="6378285"/>
          </a:xfrm>
          <a:prstGeom prst="rect">
            <a:avLst/>
          </a:prstGeom>
          <a:noFill/>
        </p:spPr>
        <p:txBody>
          <a:bodyPr wrap="square">
            <a:spAutoFit/>
          </a:bodyPr>
          <a:lstStyle/>
          <a:p>
            <a:pPr marL="0" marR="0" algn="just">
              <a:lnSpc>
                <a:spcPct val="107000"/>
              </a:lnSpc>
              <a:spcBef>
                <a:spcPts val="0"/>
              </a:spcBef>
              <a:spcAft>
                <a:spcPts val="800"/>
              </a:spcAft>
              <a:tabLst>
                <a:tab pos="856615" algn="l"/>
              </a:tabLst>
            </a:pPr>
            <a:r>
              <a:rPr lang="en-US" sz="3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Movements of water and minerals:</a:t>
            </a: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Water moves from the root of tree to its leaves and the sugars produced in the leaves moves to the root through the stem. </a:t>
            </a:r>
          </a:p>
          <a:p>
            <a:pPr marL="0" marR="0" algn="just">
              <a:lnSpc>
                <a:spcPct val="107000"/>
              </a:lnSpc>
              <a:spcBef>
                <a:spcPts val="0"/>
              </a:spcBef>
              <a:spcAft>
                <a:spcPts val="800"/>
              </a:spcAft>
              <a:tabLst>
                <a:tab pos="856615" algn="l"/>
              </a:tabLst>
            </a:pP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stem provides support for growth. It contains tissues for transporting food, water from one part of the plant to another. </a:t>
            </a:r>
          </a:p>
          <a:p>
            <a:pPr marL="0" marR="0" algn="just">
              <a:lnSpc>
                <a:spcPct val="107000"/>
              </a:lnSpc>
              <a:spcBef>
                <a:spcPts val="0"/>
              </a:spcBef>
              <a:spcAft>
                <a:spcPts val="800"/>
              </a:spcAft>
              <a:tabLst>
                <a:tab pos="856615" algn="l"/>
              </a:tabLst>
            </a:pP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They can also serve as organ for food storage. In green cells, some cells contain </a:t>
            </a:r>
            <a:r>
              <a:rPr lang="en-US" sz="3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chorophyll</a:t>
            </a: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 can carry out photosynthesis. </a:t>
            </a:r>
          </a:p>
          <a:p>
            <a:pPr marL="0" marR="0" algn="just">
              <a:lnSpc>
                <a:spcPct val="107000"/>
              </a:lnSpc>
              <a:spcBef>
                <a:spcPts val="0"/>
              </a:spcBef>
              <a:spcAft>
                <a:spcPts val="800"/>
              </a:spcAft>
              <a:tabLst>
                <a:tab pos="856615" algn="l"/>
              </a:tabLst>
            </a:pP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stem of most plants contain vascular tissues. </a:t>
            </a:r>
          </a:p>
          <a:p>
            <a:pPr marL="0" marR="0" algn="just">
              <a:lnSpc>
                <a:spcPct val="107000"/>
              </a:lnSpc>
              <a:spcBef>
                <a:spcPts val="0"/>
              </a:spcBef>
              <a:spcAft>
                <a:spcPts val="800"/>
              </a:spcAft>
              <a:tabLst>
                <a:tab pos="856615" algn="l"/>
              </a:tabLst>
            </a:pP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These tissues are made up of tubelike </a:t>
            </a:r>
            <a:r>
              <a:rPr lang="en-US" sz="3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enlongated</a:t>
            </a: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cells through which water, food and other materials are transported. </a:t>
            </a:r>
          </a:p>
          <a:p>
            <a:pPr marL="0" marR="0" algn="just">
              <a:lnSpc>
                <a:spcPct val="107000"/>
              </a:lnSpc>
              <a:spcBef>
                <a:spcPts val="0"/>
              </a:spcBef>
              <a:spcAft>
                <a:spcPts val="800"/>
              </a:spcAft>
              <a:tabLst>
                <a:tab pos="856615" algn="l"/>
              </a:tabLst>
            </a:pPr>
            <a:r>
              <a:rPr lang="en-US" sz="3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Plants that possess vascular tissues are known as vascular plants.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0493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431B38-D3C8-4C8E-860A-C3FF76D29038}"/>
              </a:ext>
            </a:extLst>
          </p:cNvPr>
          <p:cNvSpPr txBox="1"/>
          <p:nvPr/>
        </p:nvSpPr>
        <p:spPr>
          <a:xfrm>
            <a:off x="-1" y="1"/>
            <a:ext cx="12099235" cy="6994159"/>
          </a:xfrm>
          <a:prstGeom prst="rect">
            <a:avLst/>
          </a:prstGeom>
          <a:noFill/>
        </p:spPr>
        <p:txBody>
          <a:bodyPr wrap="square">
            <a:spAutoFit/>
          </a:bodyPr>
          <a:lstStyle/>
          <a:p>
            <a:pPr marL="0" marR="0" algn="just">
              <a:lnSpc>
                <a:spcPct val="107000"/>
              </a:lnSpc>
              <a:spcBef>
                <a:spcPts val="0"/>
              </a:spcBef>
              <a:spcAft>
                <a:spcPts val="800"/>
              </a:spcAft>
            </a:pPr>
            <a:r>
              <a:rPr lang="en-US" sz="3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Reproductive Strategy:</a:t>
            </a:r>
            <a:r>
              <a:rPr lang="en-US" sz="3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Some plants reproduce through seed formation. </a:t>
            </a:r>
          </a:p>
          <a:p>
            <a:pPr marL="0" marR="0" algn="just">
              <a:lnSpc>
                <a:spcPct val="107000"/>
              </a:lnSpc>
              <a:spcBef>
                <a:spcPts val="0"/>
              </a:spcBef>
              <a:spcAft>
                <a:spcPts val="800"/>
              </a:spcAft>
            </a:pPr>
            <a:r>
              <a:rPr lang="en-US" sz="3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seed is a plant organ that contains an embryo along with a food supply and is covered with a protective coat. It prevents embryo from drying and also aid dispersal. </a:t>
            </a:r>
          </a:p>
          <a:p>
            <a:pPr marL="0" marR="0" algn="just">
              <a:lnSpc>
                <a:spcPct val="107000"/>
              </a:lnSpc>
              <a:spcBef>
                <a:spcPts val="0"/>
              </a:spcBef>
              <a:spcAft>
                <a:spcPts val="800"/>
              </a:spcAft>
            </a:pPr>
            <a:r>
              <a:rPr lang="en-US" sz="3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Land plants produce by either spores or seeds. </a:t>
            </a:r>
          </a:p>
          <a:p>
            <a:pPr marL="0" marR="0" algn="just">
              <a:lnSpc>
                <a:spcPct val="107000"/>
              </a:lnSpc>
              <a:spcBef>
                <a:spcPts val="0"/>
              </a:spcBef>
              <a:spcAft>
                <a:spcPts val="800"/>
              </a:spcAft>
            </a:pPr>
            <a:r>
              <a:rPr lang="en-US" sz="3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non-seed plant which include mosses and ferns, the sperm requires a film of water on the gametophyte plant to reach the egg. </a:t>
            </a:r>
          </a:p>
          <a:p>
            <a:pPr marL="0" marR="0" algn="just">
              <a:lnSpc>
                <a:spcPct val="107000"/>
              </a:lnSpc>
              <a:spcBef>
                <a:spcPts val="0"/>
              </a:spcBef>
              <a:spcAft>
                <a:spcPts val="800"/>
              </a:spcAft>
            </a:pPr>
            <a:r>
              <a:rPr lang="en-US" sz="3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seed plants which include all flowering plants, sperm reach the egg without using a film of water</a:t>
            </a: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9018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E4F2A3-929D-4433-851C-B1F42D117B0C}"/>
              </a:ext>
            </a:extLst>
          </p:cNvPr>
          <p:cNvSpPr txBox="1"/>
          <p:nvPr/>
        </p:nvSpPr>
        <p:spPr>
          <a:xfrm>
            <a:off x="0" y="0"/>
            <a:ext cx="12192000" cy="6697346"/>
          </a:xfrm>
          <a:prstGeom prst="rect">
            <a:avLst/>
          </a:prstGeom>
          <a:noFill/>
        </p:spPr>
        <p:txBody>
          <a:bodyPr wrap="square">
            <a:spAutoFit/>
          </a:bodyPr>
          <a:lstStyle/>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Classification and characteristics of the seed-bearing plants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Seed bearing plants (General characteristics)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Sporophyte is the dominant generation; gametophyte generation is severely reduced</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Sporophyte produces two types of spores (in other words, it is heterosporous). The two types are </a:t>
            </a:r>
            <a:r>
              <a:rPr lang="en-US" sz="3000" dirty="0" err="1">
                <a:effectLst/>
                <a:latin typeface="Calibri" panose="020F0502020204030204" pitchFamily="34" charset="0"/>
                <a:ea typeface="Calibri" panose="020F0502020204030204" pitchFamily="34" charset="0"/>
                <a:cs typeface="Calibri" panose="020F0502020204030204" pitchFamily="34" charset="0"/>
              </a:rPr>
              <a:t>microscopores</a:t>
            </a:r>
            <a:r>
              <a:rPr lang="en-US" sz="3000" dirty="0">
                <a:effectLst/>
                <a:latin typeface="Calibri" panose="020F0502020204030204" pitchFamily="34" charset="0"/>
                <a:ea typeface="Calibri" panose="020F0502020204030204" pitchFamily="34" charset="0"/>
                <a:cs typeface="Calibri" panose="020F0502020204030204" pitchFamily="34" charset="0"/>
              </a:rPr>
              <a:t> and megaspores; microspore = pollen grain, megaspore = embryo sac</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 embryo sac (megaspore) remains completely enclosed in the ovule (megasporangium); a fertilized ovule is a seed (diagnostic feature)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Water is not needed for sexual reproduction because male gametes do not swim (except in a few primitive members); they are conveyed to the ovum by a pollen tube to effect fertilization (diagnostic feature)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They possess complex vascular tissue in roots, stems and leaves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772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A5466BD-D702-4166-8CB3-69FCC85D1B11}"/>
              </a:ext>
            </a:extLst>
          </p:cNvPr>
          <p:cNvPicPr>
            <a:picLocks noChangeAspect="1"/>
          </p:cNvPicPr>
          <p:nvPr/>
        </p:nvPicPr>
        <p:blipFill>
          <a:blip r:embed="rId2"/>
          <a:stretch>
            <a:fillRect/>
          </a:stretch>
        </p:blipFill>
        <p:spPr>
          <a:xfrm>
            <a:off x="238186" y="1325217"/>
            <a:ext cx="11943362" cy="3843131"/>
          </a:xfrm>
          <a:prstGeom prst="rect">
            <a:avLst/>
          </a:prstGeom>
        </p:spPr>
      </p:pic>
      <p:sp>
        <p:nvSpPr>
          <p:cNvPr id="9" name="TextBox 8">
            <a:extLst>
              <a:ext uri="{FF2B5EF4-FFF2-40B4-BE49-F238E27FC236}">
                <a16:creationId xmlns:a16="http://schemas.microsoft.com/office/drawing/2014/main" id="{734D986E-F693-4666-AA58-CEBD7F9D561D}"/>
              </a:ext>
            </a:extLst>
          </p:cNvPr>
          <p:cNvSpPr txBox="1"/>
          <p:nvPr/>
        </p:nvSpPr>
        <p:spPr>
          <a:xfrm>
            <a:off x="10452" y="4744277"/>
            <a:ext cx="12049026" cy="2176750"/>
          </a:xfrm>
          <a:prstGeom prst="rect">
            <a:avLst/>
          </a:prstGeom>
          <a:noFill/>
        </p:spPr>
        <p:txBody>
          <a:bodyPr wrap="square">
            <a:spAutoFit/>
          </a:bodyPr>
          <a:lstStyle/>
          <a:p>
            <a:pPr marL="0" marR="0" indent="45720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Calibri" panose="020F0502020204030204" pitchFamily="34" charset="0"/>
              </a:rPr>
              <a:t>In conifers, ovules (later seeds) are located on the surfaces of specialized scale leaves called </a:t>
            </a:r>
            <a:r>
              <a:rPr lang="en-US" sz="3200" dirty="0" err="1">
                <a:effectLst/>
                <a:latin typeface="Calibri" panose="020F0502020204030204" pitchFamily="34" charset="0"/>
                <a:ea typeface="Calibri" panose="020F0502020204030204" pitchFamily="34" charset="0"/>
                <a:cs typeface="Calibri" panose="020F0502020204030204" pitchFamily="34" charset="0"/>
              </a:rPr>
              <a:t>ovuliferious</a:t>
            </a:r>
            <a:r>
              <a:rPr lang="en-US" sz="3200" dirty="0">
                <a:effectLst/>
                <a:latin typeface="Calibri" panose="020F0502020204030204" pitchFamily="34" charset="0"/>
                <a:ea typeface="Calibri" panose="020F0502020204030204" pitchFamily="34" charset="0"/>
                <a:cs typeface="Calibri" panose="020F0502020204030204" pitchFamily="34" charset="0"/>
              </a:rPr>
              <a:t> scales. These are arranged in cones. In angiosperms, ovules, and therefore seeds are enclosed, giving more protection.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939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EAC2FF-81F4-4378-B74E-0191498C1502}"/>
              </a:ext>
            </a:extLst>
          </p:cNvPr>
          <p:cNvSpPr txBox="1"/>
          <p:nvPr/>
        </p:nvSpPr>
        <p:spPr>
          <a:xfrm>
            <a:off x="0" y="0"/>
            <a:ext cx="12192000" cy="6553269"/>
          </a:xfrm>
          <a:prstGeom prst="rect">
            <a:avLst/>
          </a:prstGeom>
          <a:noFill/>
        </p:spPr>
        <p:txBody>
          <a:bodyPr wrap="square">
            <a:spAutoFit/>
          </a:bodyPr>
          <a:lstStyle/>
          <a:p>
            <a:pPr marL="0" marR="0" algn="just">
              <a:lnSpc>
                <a:spcPct val="107000"/>
              </a:lnSpc>
              <a:spcBef>
                <a:spcPts val="0"/>
              </a:spcBef>
              <a:spcAft>
                <a:spcPts val="800"/>
              </a:spcAft>
            </a:pPr>
            <a:r>
              <a:rPr lang="en-US" sz="3400" b="1" dirty="0">
                <a:effectLst/>
                <a:latin typeface="Calibri" panose="020F0502020204030204" pitchFamily="34" charset="0"/>
                <a:ea typeface="Calibri" panose="020F0502020204030204" pitchFamily="34" charset="0"/>
                <a:cs typeface="Calibri" panose="020F0502020204030204" pitchFamily="34" charset="0"/>
              </a:rPr>
              <a:t>Phylum </a:t>
            </a:r>
            <a:r>
              <a:rPr lang="en-US" sz="3400" b="1" dirty="0" err="1">
                <a:effectLst/>
                <a:latin typeface="Calibri" panose="020F0502020204030204" pitchFamily="34" charset="0"/>
                <a:ea typeface="Calibri" panose="020F0502020204030204" pitchFamily="34" charset="0"/>
                <a:cs typeface="Calibri" panose="020F0502020204030204" pitchFamily="34" charset="0"/>
              </a:rPr>
              <a:t>Coniferophyta</a:t>
            </a:r>
            <a:r>
              <a:rPr lang="en-US" sz="3400" b="1" dirty="0">
                <a:effectLst/>
                <a:latin typeface="Calibri" panose="020F0502020204030204" pitchFamily="34" charset="0"/>
                <a:ea typeface="Calibri" panose="020F0502020204030204" pitchFamily="34" charset="0"/>
                <a:cs typeface="Calibri" panose="020F0502020204030204" pitchFamily="34" charset="0"/>
              </a:rPr>
              <a:t> (conifers)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en-US" sz="3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General Characteristics of Phylum </a:t>
            </a:r>
            <a:r>
              <a:rPr lang="en-US" sz="34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Coniferophyta</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They account for one – third of the world’s forest distribution</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Found mostly at higher altitudes.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Softwood used for timber, resins, turpentine and wood pulp, e.g. pines, spruces, cedars, examples of a typical conifer is </a:t>
            </a:r>
            <a:r>
              <a:rPr lang="en-US" sz="34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Pinus sylvestris</a:t>
            </a:r>
            <a:r>
              <a:rPr lang="en-US" sz="3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(Scots pine).</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They are always up to 36m in height.</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Grow on sandy / poor mountain soils mostly</a:t>
            </a:r>
            <a:r>
              <a:rPr lang="en-US" sz="34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Pinus sylvestris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Each year a whorl of lateral buds around the stem grows out into a whorl of branches – younger branches to older branches.</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121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3D4E0F-0BA9-4B68-86F8-D51F4826338C}"/>
              </a:ext>
            </a:extLst>
          </p:cNvPr>
          <p:cNvSpPr txBox="1"/>
          <p:nvPr/>
        </p:nvSpPr>
        <p:spPr>
          <a:xfrm>
            <a:off x="0" y="0"/>
            <a:ext cx="12192000" cy="6420219"/>
          </a:xfrm>
          <a:prstGeom prst="rect">
            <a:avLst/>
          </a:prstGeom>
          <a:noFill/>
        </p:spPr>
        <p:txBody>
          <a:bodyPr wrap="square">
            <a:spAutoFit/>
          </a:bodyPr>
          <a:lstStyle/>
          <a:p>
            <a:pPr marL="342900" marR="0" lvl="0" indent="-342900" algn="just">
              <a:lnSpc>
                <a:spcPct val="107000"/>
              </a:lnSpc>
              <a:spcBef>
                <a:spcPts val="0"/>
              </a:spcBef>
              <a:spcAft>
                <a:spcPts val="0"/>
              </a:spcAft>
              <a:buFont typeface="Wingdings" panose="05000000000000000000" pitchFamily="2" charset="2"/>
              <a:buChar char="§"/>
            </a:pPr>
            <a:r>
              <a:rPr lang="en-US" sz="4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older branches die and drop off as the tree grows.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
            </a:pPr>
            <a:r>
              <a:rPr lang="en-US" sz="4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main branches and trunk continue to grow from year to year by the activity of an apical bud.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
            </a:pPr>
            <a:r>
              <a:rPr lang="en-US" sz="4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They show unlimited growth</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
            </a:pPr>
            <a:r>
              <a:rPr lang="en-US" sz="4000" dirty="0">
                <a:solidFill>
                  <a:srgbClr val="000000"/>
                </a:solidFill>
                <a:effectLst/>
                <a:latin typeface="Calibri" panose="020F0502020204030204" pitchFamily="34" charset="0"/>
                <a:ea typeface="Times New Roman" panose="02020603050405020304" pitchFamily="18" charset="0"/>
              </a:rPr>
              <a:t>They are covered with a thick waxy cuticle and have sunken stomata, further adaptation for conserving water – Xeromorphic because the xeromorphic features ensure that the tree does not lose too much water from its evergreen leaves during cold seasons, when water may be frozen or difficult to absorb from soil.</a:t>
            </a:r>
            <a:endParaRPr lang="en-US" sz="4000" dirty="0"/>
          </a:p>
        </p:txBody>
      </p:sp>
    </p:spTree>
    <p:extLst>
      <p:ext uri="{BB962C8B-B14F-4D97-AF65-F5344CB8AC3E}">
        <p14:creationId xmlns:p14="http://schemas.microsoft.com/office/powerpoint/2010/main" val="2814916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63E71C-ED10-4FFD-B0A9-0A078A8F922F}"/>
              </a:ext>
            </a:extLst>
          </p:cNvPr>
          <p:cNvSpPr txBox="1"/>
          <p:nvPr/>
        </p:nvSpPr>
        <p:spPr>
          <a:xfrm>
            <a:off x="0" y="0"/>
            <a:ext cx="12192000" cy="6881692"/>
          </a:xfrm>
          <a:prstGeom prst="rect">
            <a:avLst/>
          </a:prstGeom>
          <a:noFill/>
        </p:spPr>
        <p:txBody>
          <a:bodyPr wrap="square">
            <a:spAutoFit/>
          </a:bodyPr>
          <a:lstStyle/>
          <a:p>
            <a:pPr marL="0" marR="0" algn="just">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Calibri" panose="020F0502020204030204" pitchFamily="34" charset="0"/>
              </a:rPr>
              <a:t>Phylum </a:t>
            </a:r>
            <a:r>
              <a:rPr lang="en-US" sz="3600" b="1" dirty="0" err="1">
                <a:effectLst/>
                <a:latin typeface="Calibri" panose="020F0502020204030204" pitchFamily="34" charset="0"/>
                <a:ea typeface="Calibri" panose="020F0502020204030204" pitchFamily="34" charset="0"/>
                <a:cs typeface="Calibri" panose="020F0502020204030204" pitchFamily="34" charset="0"/>
              </a:rPr>
              <a:t>Angiospermophyta</a:t>
            </a:r>
            <a:r>
              <a:rPr lang="en-US" sz="3600" b="1" dirty="0">
                <a:effectLst/>
                <a:latin typeface="Calibri" panose="020F0502020204030204" pitchFamily="34" charset="0"/>
                <a:ea typeface="Calibri" panose="020F0502020204030204" pitchFamily="34" charset="0"/>
                <a:cs typeface="Calibri" panose="020F0502020204030204" pitchFamily="34" charset="0"/>
              </a:rPr>
              <a:t> (flowering plants)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600" dirty="0">
                <a:effectLst/>
                <a:latin typeface="Calibri" panose="020F0502020204030204" pitchFamily="34" charset="0"/>
                <a:ea typeface="Calibri" panose="020F0502020204030204" pitchFamily="34" charset="0"/>
              </a:rPr>
              <a:t>Angiosperms are better adapted to life on land than any other plants. </a:t>
            </a:r>
          </a:p>
          <a:p>
            <a:r>
              <a:rPr lang="en-US" sz="3600" dirty="0">
                <a:effectLst/>
                <a:latin typeface="Calibri" panose="020F0502020204030204" pitchFamily="34" charset="0"/>
                <a:ea typeface="Calibri" panose="020F0502020204030204" pitchFamily="34" charset="0"/>
              </a:rPr>
              <a:t>One of the most characteristic features of angiosperms, apart from the enclosed seeds is the presence of flowers instead of cones. </a:t>
            </a:r>
          </a:p>
          <a:p>
            <a:r>
              <a:rPr lang="en-US" sz="3600" dirty="0">
                <a:effectLst/>
                <a:latin typeface="Calibri" panose="020F0502020204030204" pitchFamily="34" charset="0"/>
                <a:ea typeface="Calibri" panose="020F0502020204030204" pitchFamily="34" charset="0"/>
              </a:rPr>
              <a:t>This has enabled them to utilize insects, and occasional birds or even bats, as agents of pollination. </a:t>
            </a:r>
          </a:p>
          <a:p>
            <a:r>
              <a:rPr lang="en-US" sz="3600" dirty="0">
                <a:effectLst/>
                <a:latin typeface="Calibri" panose="020F0502020204030204" pitchFamily="34" charset="0"/>
                <a:ea typeface="Calibri" panose="020F0502020204030204" pitchFamily="34" charset="0"/>
              </a:rPr>
              <a:t>In order to attract these animals, flowers are usually brightly </a:t>
            </a:r>
            <a:r>
              <a:rPr lang="en-US" sz="3600" dirty="0" err="1">
                <a:effectLst/>
                <a:latin typeface="Calibri" panose="020F0502020204030204" pitchFamily="34" charset="0"/>
                <a:ea typeface="Calibri" panose="020F0502020204030204" pitchFamily="34" charset="0"/>
              </a:rPr>
              <a:t>coloured</a:t>
            </a:r>
            <a:r>
              <a:rPr lang="en-US" sz="3600" dirty="0">
                <a:effectLst/>
                <a:latin typeface="Calibri" panose="020F0502020204030204" pitchFamily="34" charset="0"/>
                <a:ea typeface="Calibri" panose="020F0502020204030204" pitchFamily="34" charset="0"/>
              </a:rPr>
              <a:t>, scented and offer pollen or nectar as food. </a:t>
            </a:r>
          </a:p>
          <a:p>
            <a:r>
              <a:rPr lang="en-US" sz="3600" dirty="0">
                <a:effectLst/>
                <a:latin typeface="Calibri" panose="020F0502020204030204" pitchFamily="34" charset="0"/>
                <a:ea typeface="Calibri" panose="020F0502020204030204" pitchFamily="34" charset="0"/>
              </a:rPr>
              <a:t>In some cases, flowers have become indispensable to the insects. </a:t>
            </a:r>
            <a:endParaRPr lang="en-US" sz="3600" dirty="0"/>
          </a:p>
        </p:txBody>
      </p:sp>
    </p:spTree>
    <p:extLst>
      <p:ext uri="{BB962C8B-B14F-4D97-AF65-F5344CB8AC3E}">
        <p14:creationId xmlns:p14="http://schemas.microsoft.com/office/powerpoint/2010/main" val="33781302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D898FF-2011-48F4-AC70-D47D443E7364}"/>
              </a:ext>
            </a:extLst>
          </p:cNvPr>
          <p:cNvSpPr txBox="1"/>
          <p:nvPr/>
        </p:nvSpPr>
        <p:spPr>
          <a:xfrm>
            <a:off x="0" y="0"/>
            <a:ext cx="12192000" cy="6863417"/>
          </a:xfrm>
          <a:prstGeom prst="rect">
            <a:avLst/>
          </a:prstGeom>
          <a:noFill/>
        </p:spPr>
        <p:txBody>
          <a:bodyPr wrap="square">
            <a:spAutoFit/>
          </a:bodyPr>
          <a:lstStyle/>
          <a:p>
            <a:r>
              <a:rPr lang="en-US" sz="4000" dirty="0">
                <a:effectLst/>
                <a:latin typeface="Calibri" panose="020F0502020204030204" pitchFamily="34" charset="0"/>
                <a:ea typeface="Calibri" panose="020F0502020204030204" pitchFamily="34" charset="0"/>
              </a:rPr>
              <a:t>The result is that, in some cases, the evolution of insects and flowering plants has become closely linked and there are many highly specialized, mutually dependent, relationships. </a:t>
            </a:r>
          </a:p>
          <a:p>
            <a:r>
              <a:rPr lang="en-US" sz="4000" dirty="0">
                <a:effectLst/>
                <a:latin typeface="Calibri" panose="020F0502020204030204" pitchFamily="34" charset="0"/>
                <a:ea typeface="Calibri" panose="020F0502020204030204" pitchFamily="34" charset="0"/>
              </a:rPr>
              <a:t>The flower generally becomes adapted to </a:t>
            </a:r>
            <a:r>
              <a:rPr lang="en-US" sz="4000" dirty="0" err="1">
                <a:effectLst/>
                <a:latin typeface="Calibri" panose="020F0502020204030204" pitchFamily="34" charset="0"/>
                <a:ea typeface="Calibri" panose="020F0502020204030204" pitchFamily="34" charset="0"/>
              </a:rPr>
              <a:t>maximise</a:t>
            </a:r>
            <a:r>
              <a:rPr lang="en-US" sz="4000" dirty="0">
                <a:effectLst/>
                <a:latin typeface="Calibri" panose="020F0502020204030204" pitchFamily="34" charset="0"/>
                <a:ea typeface="Calibri" panose="020F0502020204030204" pitchFamily="34" charset="0"/>
              </a:rPr>
              <a:t> the chances of pollen transfer by the insect and the process is therefore more reliable than wind pollination. </a:t>
            </a:r>
          </a:p>
          <a:p>
            <a:r>
              <a:rPr lang="en-US" sz="4000" dirty="0">
                <a:effectLst/>
                <a:latin typeface="Calibri" panose="020F0502020204030204" pitchFamily="34" charset="0"/>
                <a:ea typeface="Calibri" panose="020F0502020204030204" pitchFamily="34" charset="0"/>
              </a:rPr>
              <a:t>Insect-pollinated plants need not, therefore, produce as much pollen as wind-pollinated plants. </a:t>
            </a:r>
          </a:p>
          <a:p>
            <a:r>
              <a:rPr lang="en-US" sz="4000" dirty="0">
                <a:effectLst/>
                <a:latin typeface="Calibri" panose="020F0502020204030204" pitchFamily="34" charset="0"/>
                <a:ea typeface="Calibri" panose="020F0502020204030204" pitchFamily="34" charset="0"/>
              </a:rPr>
              <a:t>Nevertheless, many flowers are specialized for wind pollination.</a:t>
            </a:r>
            <a:endParaRPr lang="en-US" sz="4000" dirty="0"/>
          </a:p>
        </p:txBody>
      </p:sp>
    </p:spTree>
    <p:extLst>
      <p:ext uri="{BB962C8B-B14F-4D97-AF65-F5344CB8AC3E}">
        <p14:creationId xmlns:p14="http://schemas.microsoft.com/office/powerpoint/2010/main" val="2483023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D6AE22-BB5E-4C7D-BA00-124CD07EE866}"/>
              </a:ext>
            </a:extLst>
          </p:cNvPr>
          <p:cNvSpPr txBox="1"/>
          <p:nvPr/>
        </p:nvSpPr>
        <p:spPr>
          <a:xfrm>
            <a:off x="0" y="0"/>
            <a:ext cx="3631096" cy="6494855"/>
          </a:xfrm>
          <a:prstGeom prst="rect">
            <a:avLst/>
          </a:prstGeom>
          <a:noFill/>
        </p:spPr>
        <p:txBody>
          <a:bodyPr wrap="square">
            <a:spAutoFit/>
          </a:bodyPr>
          <a:lstStyle/>
          <a:p>
            <a:pPr marL="0" marR="0" algn="just">
              <a:lnSpc>
                <a:spcPct val="107000"/>
              </a:lnSpc>
              <a:spcBef>
                <a:spcPts val="0"/>
              </a:spcBef>
              <a:spcAft>
                <a:spcPts val="8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Dicotyledons and monocotyledons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Calibri" panose="020F0502020204030204" pitchFamily="34" charset="0"/>
              </a:rPr>
              <a:t>The </a:t>
            </a:r>
            <a:r>
              <a:rPr lang="en-US" sz="3200" dirty="0" err="1">
                <a:effectLst/>
                <a:latin typeface="Calibri" panose="020F0502020204030204" pitchFamily="34" charset="0"/>
                <a:ea typeface="Calibri" panose="020F0502020204030204" pitchFamily="34" charset="0"/>
                <a:cs typeface="Calibri" panose="020F0502020204030204" pitchFamily="34" charset="0"/>
              </a:rPr>
              <a:t>angisopersms</a:t>
            </a:r>
            <a:r>
              <a:rPr lang="en-US" sz="3200" dirty="0">
                <a:effectLst/>
                <a:latin typeface="Calibri" panose="020F0502020204030204" pitchFamily="34" charset="0"/>
                <a:ea typeface="Calibri" panose="020F0502020204030204" pitchFamily="34" charset="0"/>
                <a:cs typeface="Calibri" panose="020F0502020204030204" pitchFamily="34" charset="0"/>
              </a:rPr>
              <a:t> are divided into two major groups that are given the status of classes. The most commonly used names for the two groups are the </a:t>
            </a:r>
            <a:r>
              <a:rPr lang="en-US" sz="3200" b="1" dirty="0">
                <a:effectLst/>
                <a:latin typeface="Calibri" panose="020F0502020204030204" pitchFamily="34" charset="0"/>
                <a:ea typeface="Calibri" panose="020F0502020204030204" pitchFamily="34" charset="0"/>
                <a:cs typeface="Calibri" panose="020F0502020204030204" pitchFamily="34" charset="0"/>
              </a:rPr>
              <a:t>monocots</a:t>
            </a:r>
            <a:r>
              <a:rPr lang="en-US" sz="3200" dirty="0">
                <a:effectLst/>
                <a:latin typeface="Calibri" panose="020F0502020204030204" pitchFamily="34" charset="0"/>
                <a:ea typeface="Calibri" panose="020F0502020204030204" pitchFamily="34" charset="0"/>
                <a:cs typeface="Calibri" panose="020F0502020204030204" pitchFamily="34" charset="0"/>
              </a:rPr>
              <a:t> and </a:t>
            </a:r>
            <a:r>
              <a:rPr lang="en-US" sz="3200" b="1" dirty="0">
                <a:effectLst/>
                <a:latin typeface="Calibri" panose="020F0502020204030204" pitchFamily="34" charset="0"/>
                <a:ea typeface="Calibri" panose="020F0502020204030204" pitchFamily="34" charset="0"/>
                <a:cs typeface="Calibri" panose="020F0502020204030204" pitchFamily="34" charset="0"/>
              </a:rPr>
              <a:t>dicots</a:t>
            </a:r>
            <a:r>
              <a:rPr lang="en-US" sz="3200" dirty="0">
                <a:effectLst/>
                <a:latin typeface="Calibri" panose="020F0502020204030204" pitchFamily="34" charset="0"/>
                <a:ea typeface="Calibri" panose="020F0502020204030204" pitchFamily="34" charset="0"/>
                <a:cs typeface="Calibri" panose="020F0502020204030204" pitchFamily="34"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Related image">
            <a:extLst>
              <a:ext uri="{FF2B5EF4-FFF2-40B4-BE49-F238E27FC236}">
                <a16:creationId xmlns:a16="http://schemas.microsoft.com/office/drawing/2014/main" id="{133DFD11-44F5-468A-865C-3B701A9E4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962400" y="556591"/>
            <a:ext cx="7984435" cy="6301409"/>
          </a:xfrm>
          <a:prstGeom prst="rect">
            <a:avLst/>
          </a:prstGeom>
          <a:noFill/>
          <a:ln>
            <a:noFill/>
          </a:ln>
        </p:spPr>
      </p:pic>
    </p:spTree>
    <p:extLst>
      <p:ext uri="{BB962C8B-B14F-4D97-AF65-F5344CB8AC3E}">
        <p14:creationId xmlns:p14="http://schemas.microsoft.com/office/powerpoint/2010/main" val="639209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CDA8DA0-4A46-4225-8B3B-64F6100ED655}"/>
              </a:ext>
            </a:extLst>
          </p:cNvPr>
          <p:cNvPicPr>
            <a:picLocks noChangeAspect="1"/>
          </p:cNvPicPr>
          <p:nvPr/>
        </p:nvPicPr>
        <p:blipFill>
          <a:blip r:embed="rId2"/>
          <a:stretch>
            <a:fillRect/>
          </a:stretch>
        </p:blipFill>
        <p:spPr>
          <a:xfrm>
            <a:off x="397565" y="116653"/>
            <a:ext cx="11476383" cy="7143072"/>
          </a:xfrm>
          <a:prstGeom prst="rect">
            <a:avLst/>
          </a:prstGeom>
        </p:spPr>
      </p:pic>
    </p:spTree>
    <p:extLst>
      <p:ext uri="{BB962C8B-B14F-4D97-AF65-F5344CB8AC3E}">
        <p14:creationId xmlns:p14="http://schemas.microsoft.com/office/powerpoint/2010/main" val="112803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A47A2F-A99F-4E32-93D2-66C3A946C23A}"/>
              </a:ext>
            </a:extLst>
          </p:cNvPr>
          <p:cNvSpPr txBox="1"/>
          <p:nvPr/>
        </p:nvSpPr>
        <p:spPr>
          <a:xfrm>
            <a:off x="0" y="0"/>
            <a:ext cx="12192000" cy="6594754"/>
          </a:xfrm>
          <a:prstGeom prst="rect">
            <a:avLst/>
          </a:prstGeom>
          <a:noFill/>
        </p:spPr>
        <p:txBody>
          <a:bodyPr wrap="square">
            <a:spAutoFit/>
          </a:bodyPr>
          <a:lstStyle/>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General Characteristics of kingdom Plantae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Most plants are eukaryotic and chlorophyll containing organisms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Cell walls of plants are composed of cellulose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They have an ability to grow by cell division.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In life cycle of plant cells, the interchanges occur from the embryos and are supported by other tissues and self-produce.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Plants have both organs and organ systems.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They obtain their energy from sun through photosynthesis.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Plants reproduce both by sexual and asexual.</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Plants develop a self-defense mechanism to protect them</a:t>
            </a: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 Organisms within Kingdom Plantae are multicellular, eukaryotic and autotrophic.</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They lack motility.</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67469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06831C-9811-466A-9600-2C47D869DE84}"/>
              </a:ext>
            </a:extLst>
          </p:cNvPr>
          <p:cNvSpPr txBox="1"/>
          <p:nvPr/>
        </p:nvSpPr>
        <p:spPr>
          <a:xfrm>
            <a:off x="0" y="0"/>
            <a:ext cx="12192000" cy="6854697"/>
          </a:xfrm>
          <a:prstGeom prst="rect">
            <a:avLst/>
          </a:prstGeom>
          <a:noFill/>
        </p:spPr>
        <p:txBody>
          <a:bodyPr wrap="square">
            <a:spAutoFit/>
          </a:bodyPr>
          <a:lstStyle/>
          <a:p>
            <a:pPr marL="0" marR="0" algn="just">
              <a:lnSpc>
                <a:spcPct val="107000"/>
              </a:lnSpc>
              <a:spcBef>
                <a:spcPts val="0"/>
              </a:spcBef>
              <a:spcAft>
                <a:spcPts val="800"/>
              </a:spcAft>
            </a:pPr>
            <a:r>
              <a:rPr lang="en-US" sz="4000" dirty="0">
                <a:effectLst/>
                <a:latin typeface="Calibri" panose="020F0502020204030204" pitchFamily="34" charset="0"/>
                <a:ea typeface="Calibri" panose="020F0502020204030204" pitchFamily="34" charset="0"/>
                <a:cs typeface="Calibri" panose="020F0502020204030204" pitchFamily="34" charset="0"/>
              </a:rPr>
              <a:t>Angiosperms may be </a:t>
            </a:r>
            <a:r>
              <a:rPr lang="en-US" sz="4000" b="1" dirty="0">
                <a:effectLst/>
                <a:latin typeface="Calibri" panose="020F0502020204030204" pitchFamily="34" charset="0"/>
                <a:ea typeface="Calibri" panose="020F0502020204030204" pitchFamily="34" charset="0"/>
                <a:cs typeface="Calibri" panose="020F0502020204030204" pitchFamily="34" charset="0"/>
              </a:rPr>
              <a:t>herbaceous</a:t>
            </a:r>
            <a:r>
              <a:rPr lang="en-US" sz="4000" dirty="0">
                <a:effectLst/>
                <a:latin typeface="Calibri" panose="020F0502020204030204" pitchFamily="34" charset="0"/>
                <a:ea typeface="Calibri" panose="020F0502020204030204" pitchFamily="34" charset="0"/>
                <a:cs typeface="Calibri" panose="020F0502020204030204" pitchFamily="34" charset="0"/>
              </a:rPr>
              <a:t> (non-woody) or </a:t>
            </a:r>
            <a:r>
              <a:rPr lang="en-US" sz="4000" b="1" dirty="0">
                <a:effectLst/>
                <a:latin typeface="Calibri" panose="020F0502020204030204" pitchFamily="34" charset="0"/>
                <a:ea typeface="Calibri" panose="020F0502020204030204" pitchFamily="34" charset="0"/>
                <a:cs typeface="Calibri" panose="020F0502020204030204" pitchFamily="34" charset="0"/>
              </a:rPr>
              <a:t>woody</a:t>
            </a:r>
            <a:r>
              <a:rPr lang="en-US" sz="4000" dirty="0">
                <a:effectLst/>
                <a:latin typeface="Calibri" panose="020F0502020204030204" pitchFamily="34" charset="0"/>
                <a:ea typeface="Calibri" panose="020F0502020204030204" pitchFamily="34" charset="0"/>
                <a:cs typeface="Calibri" panose="020F0502020204030204" pitchFamily="34" charset="0"/>
              </a:rPr>
              <a:t>. Woody plants become shrubs or trees. </a:t>
            </a:r>
          </a:p>
          <a:p>
            <a:pPr marL="0" marR="0" algn="just">
              <a:lnSpc>
                <a:spcPct val="107000"/>
              </a:lnSpc>
              <a:spcBef>
                <a:spcPts val="0"/>
              </a:spcBef>
              <a:spcAft>
                <a:spcPts val="800"/>
              </a:spcAft>
            </a:pPr>
            <a:r>
              <a:rPr lang="en-US" sz="4000" dirty="0">
                <a:effectLst/>
                <a:latin typeface="Calibri" panose="020F0502020204030204" pitchFamily="34" charset="0"/>
                <a:ea typeface="Calibri" panose="020F0502020204030204" pitchFamily="34" charset="0"/>
                <a:cs typeface="Calibri" panose="020F0502020204030204" pitchFamily="34" charset="0"/>
              </a:rPr>
              <a:t>They grow large amounts of secondary xylems (wood) that offers support, as well as being a conducting tissue, and is produced as a result of the activity of the vascular </a:t>
            </a:r>
            <a:r>
              <a:rPr lang="en-US" sz="4000" b="1" dirty="0">
                <a:effectLst/>
                <a:latin typeface="Calibri" panose="020F0502020204030204" pitchFamily="34" charset="0"/>
                <a:ea typeface="Calibri" panose="020F0502020204030204" pitchFamily="34" charset="0"/>
                <a:cs typeface="Calibri" panose="020F0502020204030204" pitchFamily="34" charset="0"/>
              </a:rPr>
              <a:t>cambium</a:t>
            </a:r>
            <a:r>
              <a:rPr lang="en-US" sz="4000" dirty="0">
                <a:effectLst/>
                <a:latin typeface="Calibri" panose="020F0502020204030204" pitchFamily="34" charset="0"/>
                <a:ea typeface="Calibri" panose="020F0502020204030204" pitchFamily="34" charset="0"/>
                <a:cs typeface="Calibri" panose="020F0502020204030204" pitchFamily="34" charset="0"/>
              </a:rPr>
              <a:t>. </a:t>
            </a:r>
          </a:p>
          <a:p>
            <a:pPr marL="0" marR="0" algn="just">
              <a:lnSpc>
                <a:spcPct val="107000"/>
              </a:lnSpc>
              <a:spcBef>
                <a:spcPts val="0"/>
              </a:spcBef>
              <a:spcAft>
                <a:spcPts val="800"/>
              </a:spcAft>
            </a:pPr>
            <a:r>
              <a:rPr lang="en-US" sz="4000" dirty="0">
                <a:effectLst/>
                <a:latin typeface="Calibri" panose="020F0502020204030204" pitchFamily="34" charset="0"/>
                <a:ea typeface="Calibri" panose="020F0502020204030204" pitchFamily="34" charset="0"/>
                <a:cs typeface="Calibri" panose="020F0502020204030204" pitchFamily="34" charset="0"/>
              </a:rPr>
              <a:t>This is a layer of cells found between the xylem and phloem in stems and roots. These cells retain the ability to divide. The new xylem produced is called </a:t>
            </a:r>
            <a:r>
              <a:rPr lang="en-US" sz="4000" b="1" dirty="0">
                <a:effectLst/>
                <a:latin typeface="Calibri" panose="020F0502020204030204" pitchFamily="34" charset="0"/>
                <a:ea typeface="Calibri" panose="020F0502020204030204" pitchFamily="34" charset="0"/>
                <a:cs typeface="Calibri" panose="020F0502020204030204" pitchFamily="34" charset="0"/>
              </a:rPr>
              <a:t>secondary</a:t>
            </a:r>
            <a:r>
              <a:rPr lang="en-US" sz="4000" dirty="0">
                <a:effectLst/>
                <a:latin typeface="Calibri" panose="020F0502020204030204" pitchFamily="34" charset="0"/>
                <a:ea typeface="Calibri" panose="020F0502020204030204" pitchFamily="34" charset="0"/>
                <a:cs typeface="Calibri" panose="020F0502020204030204" pitchFamily="34" charset="0"/>
              </a:rPr>
              <a:t> </a:t>
            </a:r>
            <a:r>
              <a:rPr lang="en-US" sz="4000" b="1" dirty="0">
                <a:effectLst/>
                <a:latin typeface="Calibri" panose="020F0502020204030204" pitchFamily="34" charset="0"/>
                <a:ea typeface="Calibri" panose="020F0502020204030204" pitchFamily="34" charset="0"/>
                <a:cs typeface="Calibri" panose="020F0502020204030204" pitchFamily="34" charset="0"/>
              </a:rPr>
              <a:t>xylem</a:t>
            </a:r>
            <a:r>
              <a:rPr lang="en-US" sz="4000" dirty="0">
                <a:effectLst/>
                <a:latin typeface="Calibri" panose="020F0502020204030204" pitchFamily="34" charset="0"/>
                <a:ea typeface="Calibri" panose="020F0502020204030204" pitchFamily="34" charset="0"/>
                <a:cs typeface="Calibri" panose="020F0502020204030204" pitchFamily="34" charset="0"/>
              </a:rPr>
              <a:t> or wood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3514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47C7DC-F597-485B-9BF2-FE483C3B2843}"/>
              </a:ext>
            </a:extLst>
          </p:cNvPr>
          <p:cNvSpPr txBox="1"/>
          <p:nvPr/>
        </p:nvSpPr>
        <p:spPr>
          <a:xfrm>
            <a:off x="0" y="0"/>
            <a:ext cx="12192000" cy="7195881"/>
          </a:xfrm>
          <a:prstGeom prst="rect">
            <a:avLst/>
          </a:prstGeom>
          <a:noFill/>
        </p:spPr>
        <p:txBody>
          <a:bodyPr wrap="square">
            <a:spAutoFit/>
          </a:bodyPr>
          <a:lstStyle/>
          <a:p>
            <a:pPr marL="0" marR="0" algn="just">
              <a:lnSpc>
                <a:spcPct val="107000"/>
              </a:lnSpc>
              <a:spcBef>
                <a:spcPts val="0"/>
              </a:spcBef>
              <a:spcAft>
                <a:spcPts val="800"/>
              </a:spcAft>
            </a:pPr>
            <a:r>
              <a:rPr lang="en-US" sz="3400" dirty="0">
                <a:effectLst/>
                <a:latin typeface="Calibri" panose="020F0502020204030204" pitchFamily="34" charset="0"/>
                <a:ea typeface="Calibri" panose="020F0502020204030204" pitchFamily="34" charset="0"/>
                <a:cs typeface="Calibri" panose="020F0502020204030204" pitchFamily="34" charset="0"/>
              </a:rPr>
              <a:t>Many herbaceous plants are </a:t>
            </a:r>
            <a:r>
              <a:rPr lang="en-US" sz="3400" b="1" dirty="0">
                <a:effectLst/>
                <a:latin typeface="Calibri" panose="020F0502020204030204" pitchFamily="34" charset="0"/>
                <a:ea typeface="Calibri" panose="020F0502020204030204" pitchFamily="34" charset="0"/>
                <a:cs typeface="Calibri" panose="020F0502020204030204" pitchFamily="34" charset="0"/>
              </a:rPr>
              <a:t>annuals</a:t>
            </a:r>
            <a:r>
              <a:rPr lang="en-US" sz="3400" dirty="0">
                <a:effectLst/>
                <a:latin typeface="Calibri" panose="020F0502020204030204" pitchFamily="34" charset="0"/>
                <a:ea typeface="Calibri" panose="020F0502020204030204" pitchFamily="34" charset="0"/>
                <a:cs typeface="Calibri" panose="020F0502020204030204" pitchFamily="34" charset="0"/>
              </a:rPr>
              <a:t>, completing their life cycle from germination to seed production in one year. </a:t>
            </a:r>
          </a:p>
          <a:p>
            <a:pPr marL="0" marR="0" algn="just">
              <a:lnSpc>
                <a:spcPct val="107000"/>
              </a:lnSpc>
              <a:spcBef>
                <a:spcPts val="0"/>
              </a:spcBef>
              <a:spcAft>
                <a:spcPts val="800"/>
              </a:spcAft>
            </a:pPr>
            <a:r>
              <a:rPr lang="en-US" sz="3400" dirty="0">
                <a:effectLst/>
                <a:latin typeface="Calibri" panose="020F0502020204030204" pitchFamily="34" charset="0"/>
                <a:ea typeface="Calibri" panose="020F0502020204030204" pitchFamily="34" charset="0"/>
                <a:cs typeface="Calibri" panose="020F0502020204030204" pitchFamily="34" charset="0"/>
              </a:rPr>
              <a:t>Some produce organs of perennation such as bulbs, corms and tubers by means of which they survive periods of adverse conditions such as drought. </a:t>
            </a:r>
          </a:p>
          <a:p>
            <a:pPr marL="0" marR="0" algn="just">
              <a:lnSpc>
                <a:spcPct val="107000"/>
              </a:lnSpc>
              <a:spcBef>
                <a:spcPts val="0"/>
              </a:spcBef>
              <a:spcAft>
                <a:spcPts val="800"/>
              </a:spcAft>
            </a:pPr>
            <a:r>
              <a:rPr lang="en-US" sz="3400" dirty="0">
                <a:effectLst/>
                <a:latin typeface="Calibri" panose="020F0502020204030204" pitchFamily="34" charset="0"/>
                <a:ea typeface="Calibri" panose="020F0502020204030204" pitchFamily="34" charset="0"/>
                <a:cs typeface="Calibri" panose="020F0502020204030204" pitchFamily="34" charset="0"/>
              </a:rPr>
              <a:t>They may then be </a:t>
            </a:r>
            <a:r>
              <a:rPr lang="en-US" sz="3400" b="1" dirty="0">
                <a:effectLst/>
                <a:latin typeface="Calibri" panose="020F0502020204030204" pitchFamily="34" charset="0"/>
                <a:ea typeface="Calibri" panose="020F0502020204030204" pitchFamily="34" charset="0"/>
                <a:cs typeface="Calibri" panose="020F0502020204030204" pitchFamily="34" charset="0"/>
              </a:rPr>
              <a:t>biennials</a:t>
            </a:r>
            <a:r>
              <a:rPr lang="en-US" sz="3400" dirty="0">
                <a:effectLst/>
                <a:latin typeface="Calibri" panose="020F0502020204030204" pitchFamily="34" charset="0"/>
                <a:ea typeface="Calibri" panose="020F0502020204030204" pitchFamily="34" charset="0"/>
                <a:cs typeface="Calibri" panose="020F0502020204030204" pitchFamily="34" charset="0"/>
              </a:rPr>
              <a:t>, in which case they produce their seeds and die in their second year, or </a:t>
            </a:r>
            <a:r>
              <a:rPr lang="en-US" sz="3400" b="1" dirty="0">
                <a:effectLst/>
                <a:latin typeface="Calibri" panose="020F0502020204030204" pitchFamily="34" charset="0"/>
                <a:ea typeface="Calibri" panose="020F0502020204030204" pitchFamily="34" charset="0"/>
                <a:cs typeface="Calibri" panose="020F0502020204030204" pitchFamily="34" charset="0"/>
              </a:rPr>
              <a:t>perennials</a:t>
            </a:r>
            <a:r>
              <a:rPr lang="en-US" sz="3400" dirty="0">
                <a:effectLst/>
                <a:latin typeface="Calibri" panose="020F0502020204030204" pitchFamily="34" charset="0"/>
                <a:ea typeface="Calibri" panose="020F0502020204030204" pitchFamily="34" charset="0"/>
                <a:cs typeface="Calibri" panose="020F0502020204030204" pitchFamily="34" charset="0"/>
              </a:rPr>
              <a:t>, in which case they survive from year to year. </a:t>
            </a:r>
          </a:p>
          <a:p>
            <a:pPr marL="0" marR="0" algn="just">
              <a:lnSpc>
                <a:spcPct val="107000"/>
              </a:lnSpc>
              <a:spcBef>
                <a:spcPts val="0"/>
              </a:spcBef>
              <a:spcAft>
                <a:spcPts val="800"/>
              </a:spcAft>
            </a:pPr>
            <a:r>
              <a:rPr lang="en-US" sz="3400" dirty="0">
                <a:effectLst/>
                <a:latin typeface="Calibri" panose="020F0502020204030204" pitchFamily="34" charset="0"/>
                <a:ea typeface="Calibri" panose="020F0502020204030204" pitchFamily="34" charset="0"/>
                <a:cs typeface="Calibri" panose="020F0502020204030204" pitchFamily="34" charset="0"/>
              </a:rPr>
              <a:t>Shrubs and trees are perennial, and may be </a:t>
            </a:r>
            <a:r>
              <a:rPr lang="en-US" sz="3400" b="1" dirty="0">
                <a:effectLst/>
                <a:latin typeface="Calibri" panose="020F0502020204030204" pitchFamily="34" charset="0"/>
                <a:ea typeface="Calibri" panose="020F0502020204030204" pitchFamily="34" charset="0"/>
                <a:cs typeface="Calibri" panose="020F0502020204030204" pitchFamily="34" charset="0"/>
              </a:rPr>
              <a:t>evergreen</a:t>
            </a:r>
            <a:r>
              <a:rPr lang="en-US" sz="3400" dirty="0">
                <a:effectLst/>
                <a:latin typeface="Calibri" panose="020F0502020204030204" pitchFamily="34" charset="0"/>
                <a:ea typeface="Calibri" panose="020F0502020204030204" pitchFamily="34" charset="0"/>
                <a:cs typeface="Calibri" panose="020F0502020204030204" pitchFamily="34" charset="0"/>
              </a:rPr>
              <a:t>, producing and shedding leaves all year round so that leaves are always present, or </a:t>
            </a:r>
            <a:r>
              <a:rPr lang="en-US" sz="3400" b="1" dirty="0">
                <a:effectLst/>
                <a:latin typeface="Calibri" panose="020F0502020204030204" pitchFamily="34" charset="0"/>
                <a:ea typeface="Calibri" panose="020F0502020204030204" pitchFamily="34" charset="0"/>
                <a:cs typeface="Calibri" panose="020F0502020204030204" pitchFamily="34" charset="0"/>
              </a:rPr>
              <a:t>deciduous</a:t>
            </a:r>
            <a:r>
              <a:rPr lang="en-US" sz="3400" dirty="0">
                <a:effectLst/>
                <a:latin typeface="Calibri" panose="020F0502020204030204" pitchFamily="34" charset="0"/>
                <a:ea typeface="Calibri" panose="020F0502020204030204" pitchFamily="34" charset="0"/>
                <a:cs typeface="Calibri" panose="020F0502020204030204" pitchFamily="34" charset="0"/>
              </a:rPr>
              <a:t>, shedding leaves in seasons of cold or drought.</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4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103704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result for images of classification and characteristic of phylum bryophyta">
            <a:extLst>
              <a:ext uri="{FF2B5EF4-FFF2-40B4-BE49-F238E27FC236}">
                <a16:creationId xmlns:a16="http://schemas.microsoft.com/office/drawing/2014/main" id="{0D71BC26-5B90-4F49-90C8-9210901CFF6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91548" y="0"/>
            <a:ext cx="11595652" cy="6732104"/>
          </a:xfrm>
          <a:prstGeom prst="rect">
            <a:avLst/>
          </a:prstGeom>
          <a:noFill/>
          <a:ln>
            <a:noFill/>
          </a:ln>
        </p:spPr>
      </p:pic>
    </p:spTree>
    <p:extLst>
      <p:ext uri="{BB962C8B-B14F-4D97-AF65-F5344CB8AC3E}">
        <p14:creationId xmlns:p14="http://schemas.microsoft.com/office/powerpoint/2010/main" val="2316566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BCE5ED2-BC23-4904-BA47-B5D7E0EC84D7}"/>
              </a:ext>
            </a:extLst>
          </p:cNvPr>
          <p:cNvSpPr>
            <a:spLocks noChangeArrowheads="1"/>
          </p:cNvSpPr>
          <p:nvPr/>
        </p:nvSpPr>
        <p:spPr bwMode="auto">
          <a:xfrm>
            <a:off x="1863019" y="572944"/>
            <a:ext cx="2403273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Phylum Bryophyta (liverworts and mosses)</a:t>
            </a:r>
            <a:endParaRPr kumimoji="0" lang="en-US" altLang="en-US" sz="3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5" name="Picture 83" descr="Related image">
            <a:extLst>
              <a:ext uri="{FF2B5EF4-FFF2-40B4-BE49-F238E27FC236}">
                <a16:creationId xmlns:a16="http://schemas.microsoft.com/office/drawing/2014/main" id="{7062620C-55F2-44EB-B56E-9ED93905DB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3019" y="1177466"/>
            <a:ext cx="9962284" cy="568053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A8030CE7-B39D-4413-A729-D0E0686E6A6A}"/>
              </a:ext>
            </a:extLst>
          </p:cNvPr>
          <p:cNvSpPr>
            <a:spLocks noChangeArrowheads="1"/>
          </p:cNvSpPr>
          <p:nvPr/>
        </p:nvSpPr>
        <p:spPr bwMode="auto">
          <a:xfrm>
            <a:off x="1863019" y="4796967"/>
            <a:ext cx="24032732" cy="606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553270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2C3ED9C-EC35-43BB-9483-EB1D18B65479}"/>
              </a:ext>
            </a:extLst>
          </p:cNvPr>
          <p:cNvPicPr/>
          <p:nvPr/>
        </p:nvPicPr>
        <p:blipFill>
          <a:blip r:embed="rId2"/>
          <a:stretch>
            <a:fillRect/>
          </a:stretch>
        </p:blipFill>
        <p:spPr>
          <a:xfrm>
            <a:off x="1033669" y="106017"/>
            <a:ext cx="9568069" cy="6334540"/>
          </a:xfrm>
          <a:prstGeom prst="rect">
            <a:avLst/>
          </a:prstGeom>
        </p:spPr>
      </p:pic>
    </p:spTree>
    <p:extLst>
      <p:ext uri="{BB962C8B-B14F-4D97-AF65-F5344CB8AC3E}">
        <p14:creationId xmlns:p14="http://schemas.microsoft.com/office/powerpoint/2010/main" val="226956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B59791-2278-44EC-8EC2-AE18DEBCEAAA}"/>
              </a:ext>
            </a:extLst>
          </p:cNvPr>
          <p:cNvSpPr txBox="1"/>
          <p:nvPr/>
        </p:nvSpPr>
        <p:spPr>
          <a:xfrm>
            <a:off x="92765" y="119271"/>
            <a:ext cx="11966713" cy="6697346"/>
          </a:xfrm>
          <a:prstGeom prst="rect">
            <a:avLst/>
          </a:prstGeom>
          <a:noFill/>
        </p:spPr>
        <p:txBody>
          <a:bodyPr wrap="square">
            <a:spAutoFit/>
          </a:bodyPr>
          <a:lstStyle/>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Classification and characteristics of phylum Bryophyta (bryophytes)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3000" b="1" dirty="0">
                <a:effectLst/>
                <a:latin typeface="Calibri" panose="020F0502020204030204" pitchFamily="34" charset="0"/>
                <a:ea typeface="Calibri" panose="020F0502020204030204" pitchFamily="34" charset="0"/>
                <a:cs typeface="Calibri" panose="020F0502020204030204" pitchFamily="34" charset="0"/>
              </a:rPr>
              <a:t>General Characteristics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Alternation of generation in which the gametophyte generation is dormant</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No vascular tissue, that is no xylem or phloem</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Body is a thallus, or differentiated into simple ‘leaves’ and ‘stems’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No true roots, stems or leaves: the gametophyte is anchored by filamentous rhizoids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Sporophyte is attached to, and is dependent upon, the gametophyte for nutrition</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Spores are produced by the sporophyte in a spore capsule on the end of a slender stalk above the gametophyte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Calibri" panose="020F0502020204030204" pitchFamily="34" charset="0"/>
              <a:buChar char="-"/>
            </a:pPr>
            <a:r>
              <a:rPr lang="en-US" sz="3000" dirty="0">
                <a:effectLst/>
                <a:latin typeface="Calibri" panose="020F0502020204030204" pitchFamily="34" charset="0"/>
                <a:ea typeface="Calibri" panose="020F0502020204030204" pitchFamily="34" charset="0"/>
                <a:cs typeface="Calibri" panose="020F0502020204030204" pitchFamily="34" charset="0"/>
              </a:rPr>
              <a:t>Live mainly in damp, shady places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0516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result for images of structure of external features of pellia liverwort gametophyte">
            <a:extLst>
              <a:ext uri="{FF2B5EF4-FFF2-40B4-BE49-F238E27FC236}">
                <a16:creationId xmlns:a16="http://schemas.microsoft.com/office/drawing/2014/main" id="{8097B6E0-4022-4BAB-BCC2-1FAA2C6314C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1791" y="225287"/>
            <a:ext cx="11701670" cy="6632713"/>
          </a:xfrm>
          <a:prstGeom prst="rect">
            <a:avLst/>
          </a:prstGeom>
          <a:noFill/>
          <a:ln>
            <a:noFill/>
          </a:ln>
        </p:spPr>
      </p:pic>
    </p:spTree>
    <p:extLst>
      <p:ext uri="{BB962C8B-B14F-4D97-AF65-F5344CB8AC3E}">
        <p14:creationId xmlns:p14="http://schemas.microsoft.com/office/powerpoint/2010/main" val="579625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elated image">
            <a:extLst>
              <a:ext uri="{FF2B5EF4-FFF2-40B4-BE49-F238E27FC236}">
                <a16:creationId xmlns:a16="http://schemas.microsoft.com/office/drawing/2014/main" id="{B95E7909-04BA-43BA-A4AB-DE773B9B1C4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65043" y="278295"/>
            <a:ext cx="11410122" cy="6374295"/>
          </a:xfrm>
          <a:prstGeom prst="rect">
            <a:avLst/>
          </a:prstGeom>
          <a:noFill/>
          <a:ln>
            <a:noFill/>
          </a:ln>
        </p:spPr>
      </p:pic>
    </p:spTree>
    <p:extLst>
      <p:ext uri="{BB962C8B-B14F-4D97-AF65-F5344CB8AC3E}">
        <p14:creationId xmlns:p14="http://schemas.microsoft.com/office/powerpoint/2010/main" val="1653891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2091</Words>
  <Application>Microsoft Office PowerPoint</Application>
  <PresentationFormat>Widescreen</PresentationFormat>
  <Paragraphs>129</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Calibri Light</vt:lpstr>
      <vt:lpstr>Symbol</vt:lpstr>
      <vt:lpstr>Times New Roman</vt:lpstr>
      <vt:lpstr>Wingdings</vt:lpstr>
      <vt:lpstr>Office Theme</vt:lpstr>
      <vt:lpstr>KINGDOM PLANTAE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KINGDOM PLANTAE</dc:title>
  <dc:creator>user</dc:creator>
  <cp:lastModifiedBy>user</cp:lastModifiedBy>
  <cp:revision>15</cp:revision>
  <dcterms:created xsi:type="dcterms:W3CDTF">2021-05-05T08:30:12Z</dcterms:created>
  <dcterms:modified xsi:type="dcterms:W3CDTF">2021-05-05T09:51:56Z</dcterms:modified>
</cp:coreProperties>
</file>