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  <p:sldId id="285" r:id="rId3"/>
    <p:sldId id="258" r:id="rId4"/>
    <p:sldId id="261" r:id="rId5"/>
    <p:sldId id="262" r:id="rId6"/>
    <p:sldId id="273" r:id="rId7"/>
    <p:sldId id="292" r:id="rId8"/>
    <p:sldId id="275" r:id="rId9"/>
    <p:sldId id="294" r:id="rId10"/>
    <p:sldId id="293" r:id="rId11"/>
    <p:sldId id="302" r:id="rId12"/>
    <p:sldId id="276" r:id="rId13"/>
    <p:sldId id="295" r:id="rId14"/>
    <p:sldId id="296" r:id="rId15"/>
    <p:sldId id="303" r:id="rId16"/>
    <p:sldId id="277" r:id="rId17"/>
    <p:sldId id="297" r:id="rId18"/>
    <p:sldId id="278" r:id="rId19"/>
    <p:sldId id="279" r:id="rId20"/>
    <p:sldId id="298" r:id="rId21"/>
    <p:sldId id="304" r:id="rId22"/>
    <p:sldId id="280" r:id="rId23"/>
    <p:sldId id="283" r:id="rId24"/>
    <p:sldId id="299" r:id="rId25"/>
    <p:sldId id="306" r:id="rId26"/>
    <p:sldId id="284" r:id="rId27"/>
    <p:sldId id="300" r:id="rId28"/>
    <p:sldId id="307" r:id="rId2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9B004F-7444-4109-9052-1649A8E327EE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/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/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584215D4-46AD-40E4-B085-C07B757C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3B925-4D11-402F-A162-C9C35DD772E7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5B1EE9A4-8B0E-4F73-AF09-B339713A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41EFF14-89F0-481B-8AB3-7D5AF57C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8642C0-73A5-40AF-8777-C75B37229B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8228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A58F2E-A075-4913-9A59-E6E2A1D49C79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599991-8681-4346-A773-0477E358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7998-CEC3-4213-8570-28CD848507A6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C34DD8-F826-4995-A456-1F5F56F3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489AF9-D18F-45F5-8DAD-424A39CD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49E4E3-5E93-490E-8E45-FBF7DA213F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656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D2B5EF-5D40-4CAB-B72E-9D48014012EC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1C0635-B7BA-40E6-8D39-96A41AD24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72940-4245-44E7-8CAA-4BC0C97A8DA8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DBFF81-1FCB-4607-906A-0DCEBC09A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5A88DC-11DA-4EEE-A4C2-C01156746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B72B1-2A78-4427-A2A7-8AE1D29B49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185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B86C1B-08B3-430C-BF57-A0C01DE2AF30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B65FD7-38A4-4130-B834-4E21D2FA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A2DA3-936B-44BB-8212-7792354560BA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FB78B1-D5A2-46E7-B828-343C1BBB9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B13DAD-F873-4700-A753-ED3849B86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7C6C89-541D-4330-B104-F9DD038BDA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23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7498C2-4014-4484-88AC-E74F8434FF7E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/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/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B0D333-2B74-4E4E-BDED-4C5C614D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E0CD8-A1DC-4C25-AF8C-BE2ACE6BF156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B274E8-4FBA-41B3-9F13-539107782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F7A3CA-ED73-4DED-9644-84BC186F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A790DD-71CD-4972-A53C-15DE03D1F5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392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9528F8B-D6D0-4EA2-A4B1-175D059C52F8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CCDF171-7DAB-41CE-8314-3909AC960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6EC57-39DA-46A7-9889-152730A4E279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B51DBEC-5359-4ED3-B651-2DABBA2D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F7A4760-7E8A-408C-A8F9-597CB676E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9A9B20-ABF1-474A-B1EC-600BB0DEF9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5009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347DE-566D-44A2-A28D-23BE7BBB0430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C93F16E0-5CF7-4F46-AC0B-FDEA316C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5A59-6452-4EEC-9961-2D02BCE81F2F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5D5AD613-0F16-4AD5-B1B8-764FF52D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DBE383-DEA0-44C0-9565-FD35440D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F450E1-FDC1-4F09-9F17-D2242E257C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345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3838096-0FFB-413D-9BD0-881020906649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12DAD5D9-60A6-4447-B4F5-A3336FCF7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33EFC-33B4-495B-ADBF-4DFFE1B796B4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C45CA91-FA1E-43E3-BB62-FD247B304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95AAC5A-41D8-4EE0-84B2-F4908502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BA1E9C-BF64-4AC9-8261-797B7E7A852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5007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683CA2F-4FA1-464E-A2EC-4EFB7BB5570F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AC48B73C-8765-4245-82EB-E6DE10FE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AE1D-F7D1-4E1D-B716-33E63C68BA97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04F26AF4-B2D4-4128-A376-653B40BD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9210E49-27DE-4CE0-BDD8-E4961CA4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D4EEB8-F067-4653-AB1A-3DDFF4CA57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402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/>
          <a:lstStyle>
            <a:lvl1pPr>
              <a:defRPr sz="2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4CB002-D3D5-499E-B188-DB82AE38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0C3BD-7C4C-4E6F-A99F-53AAA18DD4F4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5D2EFC3-8CC4-45FF-8CBF-CC28FA83E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565D9FC-17CE-4715-BF87-FEEACA9C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E92A6-556B-4AAC-A850-5EBA8ECAC4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15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A5BF376-4CB5-49C5-AC7F-E8561FD05779}"/>
              </a:ext>
            </a:extLst>
          </p:cNvPr>
          <p:cNvSpPr/>
          <p:nvPr/>
        </p:nvSpPr>
        <p:spPr>
          <a:xfrm>
            <a:off x="0" y="5105400"/>
            <a:ext cx="11293475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D84CC52-FD6D-434C-97B3-81F1E029C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F8050-31F6-4B07-9C31-F9CBAC8E8FB7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D861D16-9F0B-4791-BFE4-587F01030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7134A54-2A54-47DE-995F-CD56DDCE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AB8CA5-59B7-49AD-AAD1-933344D3D9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863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6246FE-C3D8-4290-9D8F-3074ED7FE1C0}"/>
              </a:ext>
            </a:extLst>
          </p:cNvPr>
          <p:cNvSpPr/>
          <p:nvPr/>
        </p:nvSpPr>
        <p:spPr>
          <a:xfrm>
            <a:off x="11293475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EE9D-F30B-4EC1-AB3B-4F7FBB3E7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063" y="293688"/>
            <a:ext cx="9691687" cy="1397000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805EC-4C89-4B97-A161-D7E628787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063" y="1828800"/>
            <a:ext cx="85947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D61AB-CE66-43C5-B1A3-7525B4D44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0798176" y="998537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ED4CA2-73FF-4B4F-9493-0BF25629F7B1}" type="datetimeFigureOut">
              <a:rPr lang="en-GB"/>
              <a:pPr>
                <a:defRPr/>
              </a:pPr>
              <a:t>15/08/2021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5E9CD-4D57-4006-915C-A6E0D54A9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9959976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10917-22F9-48B5-AE03-0A3D0B8EC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3475" y="6172200"/>
            <a:ext cx="914400" cy="5937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3600" smtClean="0">
                <a:solidFill>
                  <a:srgbClr val="EF8C6A"/>
                </a:solidFill>
              </a:defRPr>
            </a:lvl1pPr>
          </a:lstStyle>
          <a:p>
            <a:pPr>
              <a:defRPr/>
            </a:pPr>
            <a:fld id="{66C827A7-2B72-425A-A838-A430BC2BBD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49" r:id="rId8"/>
    <p:sldLayoutId id="2147483957" r:id="rId9"/>
    <p:sldLayoutId id="2147483958" r:id="rId10"/>
    <p:sldLayoutId id="21474839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-5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entury Schoolbook" panose="02040604050505020304" pitchFamily="18" charset="0"/>
        </a:defRPr>
      </a:lvl9pPr>
    </p:titleStyle>
    <p:bodyStyle>
      <a:lvl1pPr marL="182563" indent="-182563" algn="l" rtl="0" eaLnBrk="0" fontAlgn="base" hangingPunct="0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000" kern="1200" spc="10">
          <a:solidFill>
            <a:srgbClr val="595959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66342-2824-48CA-82D2-968CCA975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871663"/>
            <a:ext cx="10390188" cy="18113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002060"/>
                </a:solidFill>
              </a:rPr>
              <a:t>PHYLUM CHORDATA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2C6853-E96E-4ED6-A282-5F6698993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2400" y="3965575"/>
            <a:ext cx="6815138" cy="1012825"/>
          </a:xfrm>
        </p:spPr>
        <p:txBody>
          <a:bodyPr/>
          <a:lstStyle/>
          <a:p>
            <a:pPr algn="ctr" eaLnBrk="1" fontAlgn="auto" hangingPunct="1">
              <a:defRPr/>
            </a:pPr>
            <a:r>
              <a:rPr lang="en-GB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en-GB" sz="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Chordates</a:t>
            </a:r>
            <a:r>
              <a:rPr lang="en-GB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A53C5-484F-4B52-95AF-FA37D07A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588" y="193675"/>
            <a:ext cx="9990137" cy="7699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Classification of </a:t>
            </a:r>
            <a:r>
              <a:rPr lang="en-US" sz="4000" dirty="0" err="1"/>
              <a:t>Urochordates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88A19-41A4-4C60-856A-28544A39A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88" y="1246188"/>
            <a:ext cx="10190162" cy="4838700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2400" dirty="0" err="1">
                <a:solidFill>
                  <a:schemeClr val="tx1"/>
                </a:solidFill>
              </a:rPr>
              <a:t>Ascidacea</a:t>
            </a:r>
            <a:r>
              <a:rPr lang="en-US" sz="2400" dirty="0">
                <a:solidFill>
                  <a:schemeClr val="tx1"/>
                </a:solidFill>
              </a:rPr>
              <a:t> (Little bag)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called sea squirts because some species discharge a jet of water from the </a:t>
            </a:r>
            <a:r>
              <a:rPr lang="en-US" sz="2400" dirty="0" err="1">
                <a:solidFill>
                  <a:schemeClr val="tx1"/>
                </a:solidFill>
              </a:rPr>
              <a:t>excurrent</a:t>
            </a:r>
            <a:r>
              <a:rPr lang="en-US" sz="2400" dirty="0">
                <a:solidFill>
                  <a:schemeClr val="tx1"/>
                </a:solidFill>
              </a:rPr>
              <a:t> siphon when irritated.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Examples are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Ciona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Ascidia</a:t>
            </a:r>
            <a:endParaRPr lang="en-GB" sz="24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Larvacea</a:t>
            </a:r>
            <a:r>
              <a:rPr lang="en-GB" sz="2400" dirty="0">
                <a:solidFill>
                  <a:schemeClr val="tx1"/>
                </a:solidFill>
              </a:rPr>
              <a:t> (</a:t>
            </a:r>
            <a:r>
              <a:rPr lang="en-US" sz="2400" dirty="0">
                <a:solidFill>
                  <a:schemeClr val="tx1"/>
                </a:solidFill>
              </a:rPr>
              <a:t>Resemble the larvae stage).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Examples are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Oikpleura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US" sz="2400" i="1" dirty="0" err="1">
                <a:solidFill>
                  <a:schemeClr val="tx1"/>
                </a:solidFill>
              </a:rPr>
              <a:t>Appendicularia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US" sz="2400" i="1" dirty="0" err="1">
                <a:solidFill>
                  <a:schemeClr val="tx1"/>
                </a:solidFill>
              </a:rPr>
              <a:t>Fritallaria</a:t>
            </a:r>
            <a:endParaRPr lang="en-GB" sz="24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Thaliacea</a:t>
            </a:r>
            <a:r>
              <a:rPr lang="en-GB" sz="2400" dirty="0">
                <a:solidFill>
                  <a:schemeClr val="tx1"/>
                </a:solidFill>
              </a:rPr>
              <a:t>. </a:t>
            </a:r>
            <a:r>
              <a:rPr lang="en-US" sz="2400" dirty="0">
                <a:solidFill>
                  <a:schemeClr val="tx1"/>
                </a:solidFill>
              </a:rPr>
              <a:t>Examples are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Salpa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US" sz="2400" i="1" dirty="0" err="1">
                <a:solidFill>
                  <a:schemeClr val="tx1"/>
                </a:solidFill>
              </a:rPr>
              <a:t>Doliolum</a:t>
            </a:r>
            <a:r>
              <a:rPr lang="en-US" sz="2400" i="1" dirty="0">
                <a:solidFill>
                  <a:schemeClr val="tx1"/>
                </a:solidFill>
              </a:rPr>
              <a:t>.	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https://encrypted-tbn1.gstatic.com/images?q=tbn:ANd9GcSAeKVR8bPt8KjC9mxOo_JPo6hqVbAaN6EWwb7apCqYP5P04xj_Zg">
            <a:extLst>
              <a:ext uri="{FF2B5EF4-FFF2-40B4-BE49-F238E27FC236}">
                <a16:creationId xmlns:a16="http://schemas.microsoft.com/office/drawing/2014/main" id="{7E8ECF11-FA84-4FE2-97B9-1F5731C17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449263"/>
            <a:ext cx="41306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Box 2">
            <a:extLst>
              <a:ext uri="{FF2B5EF4-FFF2-40B4-BE49-F238E27FC236}">
                <a16:creationId xmlns:a16="http://schemas.microsoft.com/office/drawing/2014/main" id="{72500D72-08B3-4AF4-9E6B-165C66B9C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2563813"/>
            <a:ext cx="2241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Ascidia</a:t>
            </a:r>
            <a:r>
              <a:rPr lang="en-GB" altLang="en-US"/>
              <a:t> (sea squirt)</a:t>
            </a:r>
          </a:p>
        </p:txBody>
      </p:sp>
      <p:pic>
        <p:nvPicPr>
          <p:cNvPr id="22532" name="Picture 6" descr="https://encrypted-tbn3.gstatic.com/images?q=tbn:ANd9GcT9q3Fn5nT_3JTT5JwVcQ3tdQXSTZpo7gpgKIHGV_8KsPFox2Nr">
            <a:extLst>
              <a:ext uri="{FF2B5EF4-FFF2-40B4-BE49-F238E27FC236}">
                <a16:creationId xmlns:a16="http://schemas.microsoft.com/office/drawing/2014/main" id="{D695FEFE-AA26-485E-AE72-AB0BCCB42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3114675"/>
            <a:ext cx="2316163" cy="292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3">
            <a:extLst>
              <a:ext uri="{FF2B5EF4-FFF2-40B4-BE49-F238E27FC236}">
                <a16:creationId xmlns:a16="http://schemas.microsoft.com/office/drawing/2014/main" id="{A88C1E6A-089B-4FA7-A73F-73A0EA814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8" y="6042025"/>
            <a:ext cx="1265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Oikpleura</a:t>
            </a:r>
          </a:p>
        </p:txBody>
      </p:sp>
      <p:pic>
        <p:nvPicPr>
          <p:cNvPr id="22534" name="Picture 10" descr="http://bio.rutgers.edu/~gb102/lab_3/chordata/urochordata/salpa_kc.jpg">
            <a:extLst>
              <a:ext uri="{FF2B5EF4-FFF2-40B4-BE49-F238E27FC236}">
                <a16:creationId xmlns:a16="http://schemas.microsoft.com/office/drawing/2014/main" id="{241F4D87-03E9-4BA5-B470-04C00F79D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838" y="449263"/>
            <a:ext cx="481330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Box 5">
            <a:extLst>
              <a:ext uri="{FF2B5EF4-FFF2-40B4-BE49-F238E27FC236}">
                <a16:creationId xmlns:a16="http://schemas.microsoft.com/office/drawing/2014/main" id="{C1183A6D-8802-43C4-A0EC-9317BAC42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613" y="3041650"/>
            <a:ext cx="814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Salpa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4B205-183B-44FE-9143-7488917AD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713" y="293688"/>
            <a:ext cx="10206037" cy="820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CEPHALOCHORDATES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29C93-9A2F-48C0-BEA4-BA62E8451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3" y="1296988"/>
            <a:ext cx="10206037" cy="4883150"/>
          </a:xfrm>
        </p:spPr>
        <p:txBody>
          <a:bodyPr>
            <a:normAutofit fontScale="25000" lnSpcReduction="20000"/>
          </a:bodyPr>
          <a:lstStyle/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They inhabit sandy bottoms of coastal waters (marine)</a:t>
            </a:r>
            <a:endParaRPr lang="en-GB" sz="96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9600" b="1" dirty="0">
                <a:solidFill>
                  <a:schemeClr val="tx1"/>
                </a:solidFill>
              </a:rPr>
              <a:t>Nomenclature 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They are commonly referred to as Lancelets. 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They are also called  Amphioxus:</a:t>
            </a:r>
            <a:endParaRPr lang="en-GB" sz="96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9600" dirty="0">
                <a:solidFill>
                  <a:schemeClr val="tx1"/>
                </a:solidFill>
              </a:rPr>
              <a:t>	Amphioxus 	– </a:t>
            </a:r>
            <a:r>
              <a:rPr lang="en-US" sz="9600" dirty="0" err="1">
                <a:solidFill>
                  <a:schemeClr val="tx1"/>
                </a:solidFill>
              </a:rPr>
              <a:t>Amphi</a:t>
            </a:r>
            <a:r>
              <a:rPr lang="en-US" sz="9600" dirty="0">
                <a:solidFill>
                  <a:schemeClr val="tx1"/>
                </a:solidFill>
              </a:rPr>
              <a:t> (Both ends)</a:t>
            </a:r>
            <a:endParaRPr lang="en-GB" sz="96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GB" sz="9600" dirty="0">
                <a:solidFill>
                  <a:schemeClr val="tx1"/>
                </a:solidFill>
              </a:rPr>
              <a:t>			  </a:t>
            </a:r>
            <a:r>
              <a:rPr lang="en-US" sz="9600" dirty="0">
                <a:solidFill>
                  <a:schemeClr val="tx1"/>
                </a:solidFill>
              </a:rPr>
              <a:t>Oxus (Sharp)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 name Amphioxus latter surrendered by priority to </a:t>
            </a:r>
            <a:r>
              <a:rPr lang="en-US" sz="9600" u="sng" dirty="0" err="1">
                <a:solidFill>
                  <a:schemeClr val="tx1"/>
                </a:solidFill>
              </a:rPr>
              <a:t>Branchiostoma</a:t>
            </a:r>
            <a:r>
              <a:rPr lang="en-US" sz="9600" u="sng" dirty="0">
                <a:solidFill>
                  <a:schemeClr val="tx1"/>
                </a:solidFill>
              </a:rPr>
              <a:t>:</a:t>
            </a:r>
            <a:endParaRPr lang="en-GB" sz="96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GB" sz="9600" dirty="0">
                <a:solidFill>
                  <a:schemeClr val="tx1"/>
                </a:solidFill>
              </a:rPr>
              <a:t>        </a:t>
            </a:r>
            <a:r>
              <a:rPr lang="en-US" sz="9400" dirty="0" err="1">
                <a:solidFill>
                  <a:schemeClr val="tx1"/>
                </a:solidFill>
              </a:rPr>
              <a:t>Branchiostoma</a:t>
            </a:r>
            <a:r>
              <a:rPr lang="en-US" sz="9400" dirty="0">
                <a:solidFill>
                  <a:schemeClr val="tx1"/>
                </a:solidFill>
              </a:rPr>
              <a:t>  - </a:t>
            </a:r>
            <a:r>
              <a:rPr lang="en-US" sz="9400" dirty="0" err="1">
                <a:solidFill>
                  <a:schemeClr val="tx1"/>
                </a:solidFill>
              </a:rPr>
              <a:t>Branchia</a:t>
            </a:r>
            <a:r>
              <a:rPr lang="en-US" sz="9400" dirty="0">
                <a:solidFill>
                  <a:schemeClr val="tx1"/>
                </a:solidFill>
              </a:rPr>
              <a:t> (gills)</a:t>
            </a:r>
            <a:r>
              <a:rPr lang="en-GB" sz="9400" dirty="0">
                <a:solidFill>
                  <a:schemeClr val="tx1"/>
                </a:solidFill>
              </a:rPr>
              <a:t>.   </a:t>
            </a:r>
          </a:p>
          <a:p>
            <a:pPr marL="274320" lvl="1" indent="0" eaLnBrk="1" fontAlgn="auto" hangingPunct="1">
              <a:buFont typeface="Wingdings 2" panose="05020102010507070707" pitchFamily="18" charset="2"/>
              <a:buNone/>
              <a:defRPr/>
            </a:pPr>
            <a:r>
              <a:rPr lang="en-GB" sz="9400" dirty="0">
                <a:solidFill>
                  <a:schemeClr val="tx1"/>
                </a:solidFill>
              </a:rPr>
              <a:t>			      </a:t>
            </a:r>
            <a:r>
              <a:rPr lang="en-US" sz="9600" dirty="0">
                <a:solidFill>
                  <a:schemeClr val="tx1"/>
                </a:solidFill>
              </a:rPr>
              <a:t>Stoma (mouth)</a:t>
            </a:r>
            <a:endParaRPr lang="en-GB" sz="9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8AA06-4B3C-4C8F-94FC-A70419B9A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713" y="293688"/>
            <a:ext cx="10206037" cy="820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CEPHALOCHORDATES (Characters)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0E61E-F8A3-43DD-B2C5-57AF82092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3" y="1296988"/>
            <a:ext cx="10206037" cy="4883150"/>
          </a:xfrm>
        </p:spPr>
        <p:txBody>
          <a:bodyPr>
            <a:normAutofit fontScale="25000" lnSpcReduction="20000"/>
          </a:bodyPr>
          <a:lstStyle/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They are translucent animals about 5 – 7cm in length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They are fish like chordates showing the main chordate characters: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Notochord extends the entire length of body and projects beyond the nervous system to the tip of snout (Hence the name cephalochordates).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 cephalochordates have poor development of fins and therefore swim ineffectively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They have no paired fins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The head end present but shows little </a:t>
            </a:r>
            <a:r>
              <a:rPr lang="en-US" sz="9600" b="1" dirty="0">
                <a:solidFill>
                  <a:schemeClr val="tx1"/>
                </a:solidFill>
              </a:rPr>
              <a:t>Specialization.</a:t>
            </a:r>
            <a:endParaRPr lang="en-GB" sz="9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88B56-899E-4B16-B789-453837859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713" y="293688"/>
            <a:ext cx="10656887" cy="8207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CEPHALOCHORDATES (Classification)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41160-30CB-4298-B1F3-876C48B30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3" y="1296988"/>
            <a:ext cx="10206037" cy="4883150"/>
          </a:xfrm>
        </p:spPr>
        <p:txBody>
          <a:bodyPr/>
          <a:lstStyle/>
          <a:p>
            <a:pPr marL="182880" indent="-182880" eaLnBrk="1" fontAlgn="auto" hangingPunct="1">
              <a:defRPr/>
            </a:pPr>
            <a:r>
              <a:rPr lang="en-US" sz="2600" dirty="0">
                <a:solidFill>
                  <a:schemeClr val="tx1"/>
                </a:solidFill>
              </a:rPr>
              <a:t>Comprises a single genus </a:t>
            </a:r>
            <a:r>
              <a:rPr lang="en-US" sz="2600" dirty="0" err="1">
                <a:solidFill>
                  <a:schemeClr val="tx1"/>
                </a:solidFill>
              </a:rPr>
              <a:t>Branchiostoma</a:t>
            </a:r>
            <a:r>
              <a:rPr lang="en-US" sz="2600" dirty="0">
                <a:solidFill>
                  <a:schemeClr val="tx1"/>
                </a:solidFill>
              </a:rPr>
              <a:t> belonging to Order </a:t>
            </a:r>
            <a:r>
              <a:rPr lang="en-US" sz="2600" dirty="0" err="1">
                <a:solidFill>
                  <a:schemeClr val="tx1"/>
                </a:solidFill>
              </a:rPr>
              <a:t>Branchiostomida</a:t>
            </a:r>
            <a:endParaRPr lang="en-GB" sz="26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600" dirty="0">
                <a:solidFill>
                  <a:schemeClr val="tx1"/>
                </a:solidFill>
              </a:rPr>
              <a:t>Examples are</a:t>
            </a:r>
            <a:endParaRPr lang="en-GB" sz="2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600" i="1" dirty="0" err="1">
                <a:solidFill>
                  <a:schemeClr val="tx1"/>
                </a:solidFill>
              </a:rPr>
              <a:t>Branchiostoma</a:t>
            </a:r>
            <a:r>
              <a:rPr lang="en-US" sz="2600" i="1" dirty="0">
                <a:solidFill>
                  <a:schemeClr val="tx1"/>
                </a:solidFill>
              </a:rPr>
              <a:t> </a:t>
            </a:r>
            <a:r>
              <a:rPr lang="en-US" sz="2600" i="1" dirty="0" err="1">
                <a:solidFill>
                  <a:schemeClr val="tx1"/>
                </a:solidFill>
              </a:rPr>
              <a:t>nigeriense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(found in Lagos lagoon and pink in color when fresh</a:t>
            </a:r>
            <a:endParaRPr lang="en-GB" sz="2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600" i="1" dirty="0" err="1">
                <a:solidFill>
                  <a:schemeClr val="tx1"/>
                </a:solidFill>
              </a:rPr>
              <a:t>B.leonense</a:t>
            </a:r>
            <a:endParaRPr lang="en-GB" sz="2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600" i="1" dirty="0">
                <a:solidFill>
                  <a:schemeClr val="tx1"/>
                </a:solidFill>
              </a:rPr>
              <a:t>B</a:t>
            </a:r>
            <a:r>
              <a:rPr lang="en-US" sz="2600" b="1" dirty="0">
                <a:solidFill>
                  <a:schemeClr val="tx1"/>
                </a:solidFill>
              </a:rPr>
              <a:t>.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1" dirty="0" err="1">
                <a:solidFill>
                  <a:schemeClr val="tx1"/>
                </a:solidFill>
              </a:rPr>
              <a:t>senegalense</a:t>
            </a:r>
            <a:endParaRPr lang="en-GB" sz="2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600" i="1" dirty="0">
                <a:solidFill>
                  <a:schemeClr val="tx1"/>
                </a:solidFill>
              </a:rPr>
              <a:t>B. </a:t>
            </a:r>
            <a:r>
              <a:rPr lang="en-US" sz="2600" i="1" dirty="0" err="1">
                <a:solidFill>
                  <a:schemeClr val="tx1"/>
                </a:solidFill>
              </a:rPr>
              <a:t>gambiense</a:t>
            </a:r>
            <a:endParaRPr lang="en-GB" sz="2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http://www.oocities.org/zoo102wad/protochor/amphiox1.jpg">
            <a:extLst>
              <a:ext uri="{FF2B5EF4-FFF2-40B4-BE49-F238E27FC236}">
                <a16:creationId xmlns:a16="http://schemas.microsoft.com/office/drawing/2014/main" id="{BF739783-C6CF-4613-AA36-5A5A7A79B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438" y="1403350"/>
            <a:ext cx="6973887" cy="404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Box 3">
            <a:extLst>
              <a:ext uri="{FF2B5EF4-FFF2-40B4-BE49-F238E27FC236}">
                <a16:creationId xmlns:a16="http://schemas.microsoft.com/office/drawing/2014/main" id="{2660751F-818D-430E-B0EC-FA617A104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5443538"/>
            <a:ext cx="180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Branchiostoma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EC4A-6BF4-43B4-8778-D4BD3650C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88" y="293688"/>
            <a:ext cx="10355262" cy="952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THE VERTEBRATA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C1CD0-20DC-4881-8F01-70E59EEB7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246188"/>
            <a:ext cx="10221912" cy="4933950"/>
          </a:xfrm>
        </p:spPr>
        <p:txBody>
          <a:bodyPr>
            <a:normAutofit fontScale="25000" lnSpcReduction="20000"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9600" dirty="0">
                <a:solidFill>
                  <a:schemeClr val="tx1"/>
                </a:solidFill>
              </a:rPr>
              <a:t>The vertebrata are made up of two super classes: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a) </a:t>
            </a:r>
            <a:r>
              <a:rPr lang="en-US" sz="9600" dirty="0" err="1">
                <a:solidFill>
                  <a:schemeClr val="tx1"/>
                </a:solidFill>
              </a:rPr>
              <a:t>Agnatha</a:t>
            </a:r>
            <a:r>
              <a:rPr lang="en-GB" sz="9600" dirty="0">
                <a:solidFill>
                  <a:schemeClr val="tx1"/>
                </a:solidFill>
              </a:rPr>
              <a:t>            </a:t>
            </a:r>
            <a:r>
              <a:rPr lang="en-US" sz="9600" dirty="0">
                <a:solidFill>
                  <a:schemeClr val="tx1"/>
                </a:solidFill>
              </a:rPr>
              <a:t>b) </a:t>
            </a:r>
            <a:r>
              <a:rPr lang="en-US" sz="9600" dirty="0" err="1">
                <a:solidFill>
                  <a:schemeClr val="tx1"/>
                </a:solidFill>
              </a:rPr>
              <a:t>Gnathostomata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b="1" dirty="0">
                <a:solidFill>
                  <a:schemeClr val="tx1"/>
                </a:solidFill>
              </a:rPr>
              <a:t> </a:t>
            </a:r>
            <a:r>
              <a:rPr lang="en-US" sz="9600" b="1" dirty="0" err="1">
                <a:solidFill>
                  <a:schemeClr val="tx1"/>
                </a:solidFill>
              </a:rPr>
              <a:t>Agnatha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Vertebrates without jaws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Mainly fishes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b="1" dirty="0" err="1">
                <a:solidFill>
                  <a:schemeClr val="tx1"/>
                </a:solidFill>
              </a:rPr>
              <a:t>Gnathostomata</a:t>
            </a:r>
            <a:endParaRPr lang="en-GB" sz="9600" b="1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Vertebrates with jaws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Consist of fishes and other animals</a:t>
            </a:r>
            <a:endParaRPr lang="en-GB" sz="9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E1243-6BE4-42E5-92FE-62D0638DA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88" y="293688"/>
            <a:ext cx="10355262" cy="952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THE VERTEBRATA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0520E-70B9-48B7-839C-79A996B59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430338"/>
            <a:ext cx="10221912" cy="5019675"/>
          </a:xfrm>
        </p:spPr>
        <p:txBody>
          <a:bodyPr>
            <a:normAutofit fontScale="32500" lnSpcReduction="20000"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9600" dirty="0">
                <a:solidFill>
                  <a:schemeClr val="tx1"/>
                </a:solidFill>
              </a:rPr>
              <a:t>They include the following: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Acanthodians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 err="1">
                <a:solidFill>
                  <a:schemeClr val="tx1"/>
                </a:solidFill>
              </a:rPr>
              <a:t>Placoderms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 err="1">
                <a:solidFill>
                  <a:schemeClr val="tx1"/>
                </a:solidFill>
              </a:rPr>
              <a:t>Chondrichthyes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 err="1">
                <a:solidFill>
                  <a:schemeClr val="tx1"/>
                </a:solidFill>
              </a:rPr>
              <a:t>Osteichthyes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Amphibian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Reptilian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Aves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Mammalia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55EAC-9B32-4B32-985D-431D2E418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8" y="177800"/>
            <a:ext cx="9693275" cy="8524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CONVENIENCE GROUPING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59609-5AD4-484A-8E72-07B444A79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788" y="1030288"/>
            <a:ext cx="10326687" cy="5570537"/>
          </a:xfrm>
        </p:spPr>
        <p:txBody>
          <a:bodyPr>
            <a:normAutofit fontScale="25000" lnSpcReduction="20000"/>
          </a:bodyPr>
          <a:lstStyle/>
          <a:p>
            <a:pPr marL="182880" indent="-182880" eaLnBrk="1" fontAlgn="auto" hangingPunct="1">
              <a:defRPr/>
            </a:pPr>
            <a:r>
              <a:rPr lang="en-US" sz="8800" dirty="0">
                <a:solidFill>
                  <a:schemeClr val="tx1"/>
                </a:solidFill>
              </a:rPr>
              <a:t>The Vertebrates have been grouped for convenience, on the basis of limbs   into :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b="1" dirty="0">
                <a:solidFill>
                  <a:schemeClr val="tx1"/>
                </a:solidFill>
              </a:rPr>
              <a:t>Pisces :</a:t>
            </a:r>
            <a:r>
              <a:rPr lang="en-GB" sz="8800" dirty="0">
                <a:solidFill>
                  <a:schemeClr val="tx1"/>
                </a:solidFill>
              </a:rPr>
              <a:t> These </a:t>
            </a:r>
            <a:r>
              <a:rPr lang="en-US" sz="8800" dirty="0">
                <a:solidFill>
                  <a:schemeClr val="tx1"/>
                </a:solidFill>
              </a:rPr>
              <a:t>are fish like vertebrates.</a:t>
            </a:r>
            <a:r>
              <a:rPr lang="en-GB" sz="8800" dirty="0">
                <a:solidFill>
                  <a:schemeClr val="tx1"/>
                </a:solidFill>
              </a:rPr>
              <a:t> </a:t>
            </a:r>
            <a:r>
              <a:rPr lang="en-US" sz="8800" dirty="0">
                <a:solidFill>
                  <a:schemeClr val="tx1"/>
                </a:solidFill>
              </a:rPr>
              <a:t>The limbs are fins.</a:t>
            </a:r>
            <a:endParaRPr lang="en-GB" sz="88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8800" dirty="0">
                <a:solidFill>
                  <a:schemeClr val="tx1"/>
                </a:solidFill>
              </a:rPr>
              <a:t>They  include: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 err="1">
                <a:solidFill>
                  <a:schemeClr val="tx1"/>
                </a:solidFill>
              </a:rPr>
              <a:t>Agnatha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>
                <a:solidFill>
                  <a:schemeClr val="tx1"/>
                </a:solidFill>
              </a:rPr>
              <a:t>Acanthodians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 err="1">
                <a:solidFill>
                  <a:schemeClr val="tx1"/>
                </a:solidFill>
              </a:rPr>
              <a:t>Placoderms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 err="1">
                <a:solidFill>
                  <a:schemeClr val="tx1"/>
                </a:solidFill>
              </a:rPr>
              <a:t>Chondrichthyes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 err="1">
                <a:solidFill>
                  <a:schemeClr val="tx1"/>
                </a:solidFill>
              </a:rPr>
              <a:t>Osteichthyes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>
                <a:solidFill>
                  <a:schemeClr val="tx1"/>
                </a:solidFill>
              </a:rPr>
              <a:t> </a:t>
            </a:r>
            <a:r>
              <a:rPr lang="en-US" sz="8800" b="1" dirty="0">
                <a:solidFill>
                  <a:schemeClr val="tx1"/>
                </a:solidFill>
              </a:rPr>
              <a:t>Tetrapod :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>
                <a:solidFill>
                  <a:schemeClr val="tx1"/>
                </a:solidFill>
              </a:rPr>
              <a:t>This includes: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 err="1">
                <a:solidFill>
                  <a:schemeClr val="tx1"/>
                </a:solidFill>
              </a:rPr>
              <a:t>Amphibia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800" dirty="0">
                <a:solidFill>
                  <a:schemeClr val="tx1"/>
                </a:solidFill>
              </a:rPr>
              <a:t>Reptiles</a:t>
            </a:r>
            <a:endParaRPr lang="en-GB" sz="8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12F58-785A-4338-93A2-219B17729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0"/>
            <a:ext cx="10221912" cy="8191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/>
              <a:t>Agnathans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5BBDC-AD94-4259-82A5-C97AFA762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819150"/>
            <a:ext cx="10456862" cy="5730875"/>
          </a:xfrm>
        </p:spPr>
        <p:txBody>
          <a:bodyPr>
            <a:noAutofit/>
          </a:bodyPr>
          <a:lstStyle/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A / </a:t>
            </a:r>
            <a:r>
              <a:rPr lang="en-US" sz="2400" dirty="0" err="1">
                <a:solidFill>
                  <a:schemeClr val="tx1"/>
                </a:solidFill>
              </a:rPr>
              <a:t>Gnathan</a:t>
            </a:r>
            <a:r>
              <a:rPr lang="en-US" sz="2400" dirty="0">
                <a:solidFill>
                  <a:schemeClr val="tx1"/>
                </a:solidFill>
              </a:rPr>
              <a:t> – without jaws</a:t>
            </a:r>
            <a:endParaRPr lang="en-GB" sz="24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</a:rPr>
              <a:t>Characters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the earliest known vertebrates characterized by the absence of jaws.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currently regarded as the most primitive living vertebrates because as far as vertebrate features are concerned they haven’t changed from the old basic functions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Many extinct and just few are alive.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Living representatives of the group: Lamprey and Hag fishes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Lamprey</a:t>
            </a:r>
            <a:r>
              <a:rPr lang="en-GB" sz="2400" dirty="0">
                <a:solidFill>
                  <a:schemeClr val="tx1"/>
                </a:solidFill>
              </a:rPr>
              <a:t> - </a:t>
            </a:r>
            <a:r>
              <a:rPr lang="en-US" sz="2400" i="1" dirty="0" err="1">
                <a:solidFill>
                  <a:schemeClr val="tx1"/>
                </a:solidFill>
              </a:rPr>
              <a:t>Lampetra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fluviatilis</a:t>
            </a:r>
            <a:r>
              <a:rPr lang="en-US" sz="2400" i="1" dirty="0">
                <a:solidFill>
                  <a:schemeClr val="tx1"/>
                </a:solidFill>
              </a:rPr>
              <a:t> –</a:t>
            </a:r>
            <a:r>
              <a:rPr lang="en-US" sz="2400" dirty="0">
                <a:solidFill>
                  <a:schemeClr val="tx1"/>
                </a:solidFill>
              </a:rPr>
              <a:t> freshwater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Petromyzon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marinus</a:t>
            </a:r>
            <a:r>
              <a:rPr lang="en-US" sz="2400" dirty="0">
                <a:solidFill>
                  <a:schemeClr val="tx1"/>
                </a:solidFill>
              </a:rPr>
              <a:t> – marine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Hag fishes</a:t>
            </a:r>
            <a:r>
              <a:rPr lang="en-GB" sz="2400" dirty="0">
                <a:solidFill>
                  <a:schemeClr val="tx1"/>
                </a:solidFill>
              </a:rPr>
              <a:t> - </a:t>
            </a:r>
            <a:r>
              <a:rPr lang="en-US" sz="2400" dirty="0">
                <a:solidFill>
                  <a:schemeClr val="tx1"/>
                </a:solidFill>
              </a:rPr>
              <a:t>Atlantic hag fish – </a:t>
            </a:r>
            <a:r>
              <a:rPr lang="en-US" sz="2400" i="1" dirty="0" err="1">
                <a:solidFill>
                  <a:schemeClr val="tx1"/>
                </a:solidFill>
              </a:rPr>
              <a:t>Myxine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glutinosa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DF5DE-76BD-43A6-B9C7-420DE3441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063" y="293688"/>
            <a:ext cx="9691687" cy="1036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Definition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8239D-8E57-496C-A422-BD84149FC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950" y="1562100"/>
            <a:ext cx="9775825" cy="4618038"/>
          </a:xfrm>
        </p:spPr>
        <p:txBody>
          <a:bodyPr/>
          <a:lstStyle/>
          <a:p>
            <a:pPr marL="182880" indent="-182880" eaLnBrk="1" fontAlgn="auto" hangingPunct="1">
              <a:defRPr/>
            </a:pPr>
            <a:r>
              <a:rPr lang="en-US" sz="2800" dirty="0">
                <a:solidFill>
                  <a:schemeClr val="tx1"/>
                </a:solidFill>
              </a:rPr>
              <a:t>The word </a:t>
            </a:r>
            <a:r>
              <a:rPr lang="en-US" sz="2800" dirty="0" err="1">
                <a:solidFill>
                  <a:schemeClr val="tx1"/>
                </a:solidFill>
              </a:rPr>
              <a:t>Chordata</a:t>
            </a:r>
            <a:r>
              <a:rPr lang="en-US" sz="2800" dirty="0">
                <a:solidFill>
                  <a:schemeClr val="tx1"/>
                </a:solidFill>
              </a:rPr>
              <a:t> is derived from the possession of the notochord</a:t>
            </a:r>
            <a:endParaRPr lang="en-GB" sz="2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Notochord</a:t>
            </a:r>
            <a:r>
              <a:rPr lang="en-GB" sz="2800" dirty="0">
                <a:solidFill>
                  <a:schemeClr val="tx1"/>
                </a:solidFill>
              </a:rPr>
              <a:t> - </a:t>
            </a:r>
            <a:r>
              <a:rPr lang="en-US" sz="2800" dirty="0">
                <a:solidFill>
                  <a:schemeClr val="tx1"/>
                </a:solidFill>
              </a:rPr>
              <a:t>This can be divided into two words:</a:t>
            </a:r>
            <a:endParaRPr lang="en-GB" sz="28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800" dirty="0" err="1">
                <a:solidFill>
                  <a:schemeClr val="tx1"/>
                </a:solidFill>
              </a:rPr>
              <a:t>Noton</a:t>
            </a:r>
            <a:r>
              <a:rPr lang="en-US" sz="2800" dirty="0">
                <a:solidFill>
                  <a:schemeClr val="tx1"/>
                </a:solidFill>
              </a:rPr>
              <a:t> - Back</a:t>
            </a:r>
            <a:endParaRPr lang="en-GB" sz="28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800" dirty="0">
                <a:solidFill>
                  <a:schemeClr val="tx1"/>
                </a:solidFill>
              </a:rPr>
              <a:t>Chorda - Cord</a:t>
            </a:r>
            <a:endParaRPr lang="en-GB" sz="2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800" dirty="0">
                <a:solidFill>
                  <a:schemeClr val="tx1"/>
                </a:solidFill>
              </a:rPr>
              <a:t>The notochord is a structure possessed by all members of the phylum at one stage of its development.</a:t>
            </a:r>
            <a:endParaRPr lang="en-GB" sz="28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800" dirty="0">
                <a:solidFill>
                  <a:schemeClr val="tx1"/>
                </a:solidFill>
              </a:rPr>
              <a:t>It may be in the </a:t>
            </a:r>
            <a:r>
              <a:rPr lang="en-US" sz="2800" u="sng" dirty="0">
                <a:solidFill>
                  <a:schemeClr val="tx1"/>
                </a:solidFill>
              </a:rPr>
              <a:t>larval</a:t>
            </a:r>
            <a:r>
              <a:rPr lang="en-US" sz="2800" dirty="0">
                <a:solidFill>
                  <a:schemeClr val="tx1"/>
                </a:solidFill>
              </a:rPr>
              <a:t> or the </a:t>
            </a:r>
            <a:r>
              <a:rPr lang="en-US" sz="2800" u="sng" dirty="0">
                <a:solidFill>
                  <a:schemeClr val="tx1"/>
                </a:solidFill>
              </a:rPr>
              <a:t>embryonic</a:t>
            </a:r>
            <a:r>
              <a:rPr lang="en-US" sz="2800" dirty="0">
                <a:solidFill>
                  <a:schemeClr val="tx1"/>
                </a:solidFill>
              </a:rPr>
              <a:t> stage or it may persist throughout life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2DE73-1259-47B5-B4FA-BF69B9347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44463"/>
            <a:ext cx="10221912" cy="8191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Classification of </a:t>
            </a:r>
            <a:r>
              <a:rPr lang="en-US" sz="4000" dirty="0" err="1"/>
              <a:t>Agnathans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642B7-D8D5-4A29-ACAB-D8590B1A9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963613"/>
            <a:ext cx="10221912" cy="5768975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Divided into two:</a:t>
            </a:r>
            <a:endParaRPr lang="en-GB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b="1" dirty="0" err="1">
                <a:solidFill>
                  <a:schemeClr val="tx1"/>
                </a:solidFill>
              </a:rPr>
              <a:t>Ostracodermi</a:t>
            </a:r>
            <a:r>
              <a:rPr lang="en-US" b="1" dirty="0">
                <a:solidFill>
                  <a:schemeClr val="tx1"/>
                </a:solidFill>
              </a:rPr>
              <a:t> – </a:t>
            </a:r>
            <a:r>
              <a:rPr lang="en-US" b="1" dirty="0" err="1">
                <a:solidFill>
                  <a:schemeClr val="tx1"/>
                </a:solidFill>
              </a:rPr>
              <a:t>Cephalaspis</a:t>
            </a:r>
            <a:endParaRPr lang="en-GB" b="1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They are extinct and are found as fossils.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They have head with heavy armor and bony dermal plates on skin.</a:t>
            </a:r>
            <a:endParaRPr lang="en-GB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b="1" dirty="0" err="1">
                <a:solidFill>
                  <a:schemeClr val="tx1"/>
                </a:solidFill>
              </a:rPr>
              <a:t>Cyclostoma</a:t>
            </a:r>
            <a:endParaRPr lang="en-US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 err="1">
                <a:solidFill>
                  <a:schemeClr val="tx1"/>
                </a:solidFill>
              </a:rPr>
              <a:t>Petromyzontia</a:t>
            </a:r>
            <a:r>
              <a:rPr lang="en-US" dirty="0">
                <a:solidFill>
                  <a:schemeClr val="tx1"/>
                </a:solidFill>
              </a:rPr>
              <a:t> (Commonly called LAMPREY)</a:t>
            </a:r>
          </a:p>
          <a:p>
            <a:pPr lvl="1" indent="-182880" eaLnBrk="1" fontAlgn="auto" hangingPunct="1">
              <a:defRPr/>
            </a:pPr>
            <a:r>
              <a:rPr lang="en-US" sz="2000" i="1" dirty="0" err="1">
                <a:solidFill>
                  <a:schemeClr val="tx1"/>
                </a:solidFill>
              </a:rPr>
              <a:t>Lampetra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fluviatilis</a:t>
            </a:r>
            <a:r>
              <a:rPr lang="en-US" sz="2000" i="1" dirty="0">
                <a:solidFill>
                  <a:schemeClr val="tx1"/>
                </a:solidFill>
              </a:rPr>
              <a:t>,</a:t>
            </a:r>
            <a:r>
              <a:rPr lang="en-US" sz="2000" dirty="0">
                <a:solidFill>
                  <a:schemeClr val="tx1"/>
                </a:solidFill>
              </a:rPr>
              <a:t> (Freshwater),  </a:t>
            </a:r>
            <a:r>
              <a:rPr lang="en-US" sz="2000" i="1" dirty="0" err="1">
                <a:solidFill>
                  <a:schemeClr val="tx1"/>
                </a:solidFill>
              </a:rPr>
              <a:t>Petromyzon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marinus</a:t>
            </a:r>
            <a:r>
              <a:rPr lang="en-US" sz="2000" dirty="0">
                <a:solidFill>
                  <a:schemeClr val="tx1"/>
                </a:solidFill>
              </a:rPr>
              <a:t> (Marine). </a:t>
            </a:r>
          </a:p>
          <a:p>
            <a:pPr marL="182880" indent="-182880" eaLnBrk="1" fontAlgn="auto" hangingPunct="1">
              <a:defRPr/>
            </a:pPr>
            <a:r>
              <a:rPr lang="en-US" dirty="0" err="1">
                <a:solidFill>
                  <a:schemeClr val="tx1"/>
                </a:solidFill>
              </a:rPr>
              <a:t>Myxinoidea</a:t>
            </a:r>
            <a:r>
              <a:rPr lang="en-US" dirty="0">
                <a:solidFill>
                  <a:schemeClr val="tx1"/>
                </a:solidFill>
              </a:rPr>
              <a:t> (Commonly called HAG FISHES).</a:t>
            </a:r>
            <a:endParaRPr lang="en-GB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000" i="1" dirty="0" err="1">
                <a:solidFill>
                  <a:schemeClr val="tx1"/>
                </a:solidFill>
              </a:rPr>
              <a:t>Myxine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glutinosa</a:t>
            </a:r>
            <a:r>
              <a:rPr lang="en-GB" sz="2000" dirty="0">
                <a:solidFill>
                  <a:schemeClr val="tx1"/>
                </a:solidFill>
              </a:rPr>
              <a:t>,  </a:t>
            </a:r>
            <a:r>
              <a:rPr lang="en-US" sz="2000" i="1" dirty="0" err="1">
                <a:solidFill>
                  <a:schemeClr val="tx1"/>
                </a:solidFill>
              </a:rPr>
              <a:t>Bdellostoma</a:t>
            </a:r>
            <a:endParaRPr lang="en-GB" sz="20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err="1">
                <a:solidFill>
                  <a:schemeClr val="tx1"/>
                </a:solidFill>
              </a:rPr>
              <a:t>cyclostomata</a:t>
            </a:r>
            <a:r>
              <a:rPr lang="en-US" dirty="0">
                <a:solidFill>
                  <a:schemeClr val="tx1"/>
                </a:solidFill>
              </a:rPr>
              <a:t> have long rounded and eel like bodies.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 They are rounded mouth, from which the name </a:t>
            </a:r>
            <a:r>
              <a:rPr lang="en-US" dirty="0" err="1">
                <a:solidFill>
                  <a:schemeClr val="tx1"/>
                </a:solidFill>
              </a:rPr>
              <a:t>Cyclostomata</a:t>
            </a:r>
            <a:r>
              <a:rPr lang="en-US" dirty="0">
                <a:solidFill>
                  <a:schemeClr val="tx1"/>
                </a:solidFill>
              </a:rPr>
              <a:t> is derived,       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 The mouth is also </a:t>
            </a:r>
            <a:r>
              <a:rPr lang="en-US" dirty="0" err="1">
                <a:solidFill>
                  <a:schemeClr val="tx1"/>
                </a:solidFill>
              </a:rPr>
              <a:t>suctorial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>
            <a:extLst>
              <a:ext uri="{FF2B5EF4-FFF2-40B4-BE49-F238E27FC236}">
                <a16:creationId xmlns:a16="http://schemas.microsoft.com/office/drawing/2014/main" id="{F59202DB-8D09-434D-B0E8-000872F52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1175" y="2560638"/>
            <a:ext cx="2333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Lampetra fluviatilis</a:t>
            </a:r>
          </a:p>
        </p:txBody>
      </p:sp>
      <p:sp>
        <p:nvSpPr>
          <p:cNvPr id="32771" name="TextBox 2">
            <a:extLst>
              <a:ext uri="{FF2B5EF4-FFF2-40B4-BE49-F238E27FC236}">
                <a16:creationId xmlns:a16="http://schemas.microsoft.com/office/drawing/2014/main" id="{B684FA03-A504-4858-AB0A-56894DE49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225" y="5924550"/>
            <a:ext cx="102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/>
              <a:t>Hagfish</a:t>
            </a:r>
          </a:p>
        </p:txBody>
      </p:sp>
      <p:pic>
        <p:nvPicPr>
          <p:cNvPr id="32772" name="Picture 2" descr="https://www.wpclipart.com/animals/aquatic/fish/E/eel/lamprey/European_river_lamprey__Lampetra_fluviatilis.png">
            <a:extLst>
              <a:ext uri="{FF2B5EF4-FFF2-40B4-BE49-F238E27FC236}">
                <a16:creationId xmlns:a16="http://schemas.microsoft.com/office/drawing/2014/main" id="{2FA2A1CD-2231-4682-8D41-4705E889B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538" y="392113"/>
            <a:ext cx="8062912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4" descr="https://upload.wikimedia.org/wikipedia/commons/d/dc/Myxine_glutinosa_Gervais.jpg">
            <a:extLst>
              <a:ext uri="{FF2B5EF4-FFF2-40B4-BE49-F238E27FC236}">
                <a16:creationId xmlns:a16="http://schemas.microsoft.com/office/drawing/2014/main" id="{33381C60-A5F5-41AA-A172-03025F050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0" y="3243263"/>
            <a:ext cx="8961438" cy="268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65334-D907-4E1A-A9A2-A686DEED1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163" y="0"/>
            <a:ext cx="10288587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/>
              <a:t>Gnathostomata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EF6F6-3A05-4B9C-B2F2-515B10D32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50" y="963613"/>
            <a:ext cx="10172700" cy="5619750"/>
          </a:xfrm>
        </p:spPr>
        <p:txBody>
          <a:bodyPr/>
          <a:lstStyle/>
          <a:p>
            <a:pPr marL="182880" indent="-182880" eaLnBrk="1" fontAlgn="auto" hangingPunct="1">
              <a:defRPr/>
            </a:pPr>
            <a:r>
              <a:rPr lang="en-US" sz="2200" dirty="0">
                <a:solidFill>
                  <a:schemeClr val="tx1"/>
                </a:solidFill>
              </a:rPr>
              <a:t>Acanthodians 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Placoderm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endParaRPr lang="en-GB" sz="22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200" dirty="0">
                <a:solidFill>
                  <a:schemeClr val="tx1"/>
                </a:solidFill>
              </a:rPr>
              <a:t>(The </a:t>
            </a:r>
            <a:r>
              <a:rPr lang="en-US" sz="2200" dirty="0" err="1">
                <a:solidFill>
                  <a:schemeClr val="tx1"/>
                </a:solidFill>
              </a:rPr>
              <a:t>Placoderm</a:t>
            </a:r>
            <a:r>
              <a:rPr lang="en-US" sz="2200" dirty="0">
                <a:solidFill>
                  <a:schemeClr val="tx1"/>
                </a:solidFill>
              </a:rPr>
              <a:t> and Acanthodian are the extinct forms).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Chondrichthyes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Osteichthyes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Amphibia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Reptilia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>
                <a:solidFill>
                  <a:schemeClr val="tx1"/>
                </a:solidFill>
              </a:rPr>
              <a:t>Aves.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200" dirty="0">
                <a:solidFill>
                  <a:schemeClr val="tx1"/>
                </a:solidFill>
              </a:rPr>
              <a:t>Mammalia</a:t>
            </a:r>
            <a:endParaRPr lang="en-GB" sz="22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200" dirty="0">
                <a:solidFill>
                  <a:schemeClr val="tx1"/>
                </a:solidFill>
              </a:rPr>
              <a:t>(The </a:t>
            </a:r>
            <a:r>
              <a:rPr lang="en-US" sz="2200" dirty="0" err="1">
                <a:solidFill>
                  <a:schemeClr val="tx1"/>
                </a:solidFill>
              </a:rPr>
              <a:t>Chondrichthyes</a:t>
            </a:r>
            <a:r>
              <a:rPr lang="en-US" sz="2200" dirty="0">
                <a:solidFill>
                  <a:schemeClr val="tx1"/>
                </a:solidFill>
              </a:rPr>
              <a:t> ,</a:t>
            </a:r>
            <a:r>
              <a:rPr lang="en-US" sz="2200" dirty="0" err="1">
                <a:solidFill>
                  <a:schemeClr val="tx1"/>
                </a:solidFill>
              </a:rPr>
              <a:t>Osteichthyes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Amphibia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Reptilia</a:t>
            </a:r>
            <a:r>
              <a:rPr lang="en-US" sz="2200" dirty="0">
                <a:solidFill>
                  <a:schemeClr val="tx1"/>
                </a:solidFill>
              </a:rPr>
              <a:t> , Aves  and Mammalia are the living forms)</a:t>
            </a:r>
            <a:endParaRPr lang="en-GB" sz="22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B654-F033-4FC7-8B0E-E8220F5B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88" y="0"/>
            <a:ext cx="9691687" cy="669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err="1"/>
              <a:t>Chondrichthyes</a:t>
            </a:r>
            <a:endParaRPr lang="en-GB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69B40-9AEC-43D4-8D5E-A7388E66D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788" y="669925"/>
            <a:ext cx="10244137" cy="6062663"/>
          </a:xfrm>
        </p:spPr>
        <p:txBody>
          <a:bodyPr>
            <a:normAutofit fontScale="32500" lnSpcReduction="20000"/>
          </a:bodyPr>
          <a:lstStyle/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All are marine except the river stingray – </a:t>
            </a:r>
            <a:r>
              <a:rPr lang="en-US" sz="8400" i="1" dirty="0" err="1">
                <a:solidFill>
                  <a:schemeClr val="tx1"/>
                </a:solidFill>
              </a:rPr>
              <a:t>Potamotrygon</a:t>
            </a:r>
            <a:r>
              <a:rPr lang="en-US" sz="8400" i="1" dirty="0">
                <a:solidFill>
                  <a:schemeClr val="tx1"/>
                </a:solidFill>
              </a:rPr>
              <a:t> </a:t>
            </a:r>
            <a:r>
              <a:rPr lang="en-US" sz="8400" i="1" dirty="0" err="1">
                <a:solidFill>
                  <a:schemeClr val="tx1"/>
                </a:solidFill>
              </a:rPr>
              <a:t>garouensis</a:t>
            </a:r>
            <a:r>
              <a:rPr lang="en-US" sz="8400" dirty="0">
                <a:solidFill>
                  <a:schemeClr val="tx1"/>
                </a:solidFill>
              </a:rPr>
              <a:t> which is found in fresh water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They are cartilaginous fishes.  The skeleton is made up entirely of cartilage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The skin is covered with scales.  The scales are referred to as </a:t>
            </a:r>
            <a:r>
              <a:rPr lang="en-US" sz="8400" dirty="0" err="1">
                <a:solidFill>
                  <a:schemeClr val="tx1"/>
                </a:solidFill>
              </a:rPr>
              <a:t>placoid</a:t>
            </a:r>
            <a:r>
              <a:rPr lang="en-US" sz="8400" dirty="0">
                <a:solidFill>
                  <a:schemeClr val="tx1"/>
                </a:solidFill>
              </a:rPr>
              <a:t> scales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The gills are not covered by operculum 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Each gill opens separately on the body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Usually 5 pairs on each side of body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The pelvic fin is a sexually dimorphic structure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Pelvic fins modified to form claspers in males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The mouth is located ventrally</a:t>
            </a:r>
            <a:endParaRPr lang="en-GB" sz="8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8400" dirty="0">
                <a:solidFill>
                  <a:schemeClr val="tx1"/>
                </a:solidFill>
              </a:rPr>
              <a:t>Tail fin – usually </a:t>
            </a:r>
            <a:r>
              <a:rPr lang="en-US" sz="8400" dirty="0" err="1">
                <a:solidFill>
                  <a:schemeClr val="tx1"/>
                </a:solidFill>
              </a:rPr>
              <a:t>heterocercal</a:t>
            </a:r>
            <a:r>
              <a:rPr lang="en-US" sz="8400" dirty="0">
                <a:solidFill>
                  <a:schemeClr val="tx1"/>
                </a:solidFill>
              </a:rPr>
              <a:t> (Asymmetrical)</a:t>
            </a:r>
            <a:endParaRPr lang="en-GB" sz="84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en-GB" sz="9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4F392-F48B-45A3-A9DF-95C3C274A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88" y="0"/>
            <a:ext cx="9691687" cy="669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/>
              <a:t>Classification of </a:t>
            </a:r>
            <a:r>
              <a:rPr lang="en-US" sz="3800" dirty="0" err="1"/>
              <a:t>Chondrichthyes</a:t>
            </a:r>
            <a:endParaRPr lang="en-GB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4F69-CE8F-4AD9-9E08-43A2837C8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231" y="798023"/>
            <a:ext cx="10242943" cy="5935286"/>
          </a:xfrm>
        </p:spPr>
        <p:txBody>
          <a:bodyPr>
            <a:normAutofit fontScale="25000" lnSpcReduction="20000"/>
          </a:bodyPr>
          <a:lstStyle/>
          <a:p>
            <a:pPr marL="182880" indent="-182880" eaLnBrk="1" fontAlgn="auto" hangingPunct="1">
              <a:defRPr/>
            </a:pPr>
            <a:r>
              <a:rPr lang="en-US" sz="9600" b="1" dirty="0" err="1">
                <a:solidFill>
                  <a:schemeClr val="tx1"/>
                </a:solidFill>
              </a:rPr>
              <a:t>Chondricthyes</a:t>
            </a:r>
            <a:endParaRPr lang="en-GB" sz="9600" b="1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 err="1">
                <a:solidFill>
                  <a:schemeClr val="tx1"/>
                </a:solidFill>
              </a:rPr>
              <a:t>Elasmobranchi</a:t>
            </a:r>
            <a:r>
              <a:rPr lang="en-GB" sz="9600" dirty="0">
                <a:solidFill>
                  <a:schemeClr val="tx1"/>
                </a:solidFill>
              </a:rPr>
              <a:t> - </a:t>
            </a:r>
            <a:r>
              <a:rPr lang="en-US" sz="9600" dirty="0" err="1">
                <a:solidFill>
                  <a:schemeClr val="tx1"/>
                </a:solidFill>
              </a:rPr>
              <a:t>Selachii</a:t>
            </a:r>
            <a:r>
              <a:rPr lang="en-US" sz="9600" dirty="0">
                <a:solidFill>
                  <a:schemeClr val="tx1"/>
                </a:solidFill>
              </a:rPr>
              <a:t> (shark)</a:t>
            </a:r>
            <a:r>
              <a:rPr lang="en-GB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Batoidea</a:t>
            </a:r>
            <a:r>
              <a:rPr lang="en-US" sz="9600" dirty="0">
                <a:solidFill>
                  <a:schemeClr val="tx1"/>
                </a:solidFill>
              </a:rPr>
              <a:t> (rays &amp; skate)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9600" dirty="0" err="1">
                <a:solidFill>
                  <a:schemeClr val="tx1"/>
                </a:solidFill>
              </a:rPr>
              <a:t>Bradyodonti</a:t>
            </a:r>
            <a:r>
              <a:rPr lang="en-US" sz="9600" dirty="0">
                <a:solidFill>
                  <a:schemeClr val="tx1"/>
                </a:solidFill>
              </a:rPr>
              <a:t>/</a:t>
            </a:r>
            <a:r>
              <a:rPr lang="en-US" sz="9600" dirty="0" err="1">
                <a:solidFill>
                  <a:schemeClr val="tx1"/>
                </a:solidFill>
              </a:rPr>
              <a:t>Holocephali</a:t>
            </a:r>
            <a:endParaRPr lang="en-GB" sz="96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9400" dirty="0" err="1">
                <a:solidFill>
                  <a:schemeClr val="tx1"/>
                </a:solidFill>
              </a:rPr>
              <a:t>Elasmobranchi</a:t>
            </a:r>
            <a:r>
              <a:rPr lang="en-US" sz="9400" dirty="0">
                <a:solidFill>
                  <a:schemeClr val="tx1"/>
                </a:solidFill>
              </a:rPr>
              <a:t> </a:t>
            </a:r>
            <a:endParaRPr lang="en-GB" sz="94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9400" dirty="0" err="1">
                <a:solidFill>
                  <a:schemeClr val="tx1"/>
                </a:solidFill>
              </a:rPr>
              <a:t>Selachii</a:t>
            </a:r>
            <a:r>
              <a:rPr lang="en-US" sz="9400" dirty="0">
                <a:solidFill>
                  <a:schemeClr val="tx1"/>
                </a:solidFill>
              </a:rPr>
              <a:t> – sharks. Example</a:t>
            </a:r>
            <a:endParaRPr lang="en-GB" sz="9400" dirty="0">
              <a:solidFill>
                <a:schemeClr val="tx1"/>
              </a:solidFill>
            </a:endParaRPr>
          </a:p>
          <a:p>
            <a:pPr lvl="8">
              <a:defRPr/>
            </a:pPr>
            <a:r>
              <a:rPr lang="en-US" sz="9000" dirty="0">
                <a:solidFill>
                  <a:schemeClr val="tx1"/>
                </a:solidFill>
              </a:rPr>
              <a:t>Dogfish – </a:t>
            </a:r>
            <a:r>
              <a:rPr lang="en-US" sz="9000" i="1" dirty="0" err="1">
                <a:solidFill>
                  <a:schemeClr val="tx1"/>
                </a:solidFill>
              </a:rPr>
              <a:t>Scyliorhinus</a:t>
            </a:r>
            <a:r>
              <a:rPr lang="en-US" sz="9000" i="1" dirty="0">
                <a:solidFill>
                  <a:schemeClr val="tx1"/>
                </a:solidFill>
              </a:rPr>
              <a:t> </a:t>
            </a:r>
            <a:r>
              <a:rPr lang="en-US" sz="9000" i="1" dirty="0" err="1">
                <a:solidFill>
                  <a:schemeClr val="tx1"/>
                </a:solidFill>
              </a:rPr>
              <a:t>canicula</a:t>
            </a:r>
            <a:endParaRPr lang="en-GB" sz="9000" dirty="0">
              <a:solidFill>
                <a:schemeClr val="tx1"/>
              </a:solidFill>
            </a:endParaRPr>
          </a:p>
          <a:p>
            <a:pPr lvl="8">
              <a:defRPr/>
            </a:pPr>
            <a:r>
              <a:rPr lang="en-US" sz="9000" dirty="0">
                <a:solidFill>
                  <a:schemeClr val="tx1"/>
                </a:solidFill>
              </a:rPr>
              <a:t> White shark – </a:t>
            </a:r>
            <a:r>
              <a:rPr lang="en-US" sz="9000" i="1" dirty="0" err="1">
                <a:solidFill>
                  <a:schemeClr val="tx1"/>
                </a:solidFill>
              </a:rPr>
              <a:t>Carcharodon</a:t>
            </a:r>
            <a:r>
              <a:rPr lang="en-US" sz="9000" i="1" dirty="0">
                <a:solidFill>
                  <a:schemeClr val="tx1"/>
                </a:solidFill>
              </a:rPr>
              <a:t> </a:t>
            </a:r>
            <a:r>
              <a:rPr lang="en-US" sz="9000" i="1" dirty="0" err="1">
                <a:solidFill>
                  <a:schemeClr val="tx1"/>
                </a:solidFill>
              </a:rPr>
              <a:t>carcharias</a:t>
            </a:r>
            <a:endParaRPr lang="en-GB" sz="9000" dirty="0">
              <a:solidFill>
                <a:schemeClr val="tx1"/>
              </a:solidFill>
            </a:endParaRPr>
          </a:p>
          <a:p>
            <a:pPr lvl="8">
              <a:defRPr/>
            </a:pPr>
            <a:r>
              <a:rPr lang="en-US" sz="9400" dirty="0">
                <a:solidFill>
                  <a:schemeClr val="tx1"/>
                </a:solidFill>
              </a:rPr>
              <a:t>Hammerhead shark – </a:t>
            </a:r>
            <a:r>
              <a:rPr lang="en-US" sz="9400" i="1" dirty="0" err="1">
                <a:solidFill>
                  <a:schemeClr val="tx1"/>
                </a:solidFill>
              </a:rPr>
              <a:t>Sphyrna</a:t>
            </a:r>
            <a:r>
              <a:rPr lang="en-US" sz="9400" i="1" dirty="0">
                <a:solidFill>
                  <a:schemeClr val="tx1"/>
                </a:solidFill>
              </a:rPr>
              <a:t> </a:t>
            </a:r>
            <a:r>
              <a:rPr lang="en-US" sz="9400" i="1" dirty="0" err="1">
                <a:solidFill>
                  <a:schemeClr val="tx1"/>
                </a:solidFill>
              </a:rPr>
              <a:t>couardii</a:t>
            </a:r>
            <a:endParaRPr lang="en-GB" sz="9400" dirty="0">
              <a:solidFill>
                <a:schemeClr val="tx1"/>
              </a:solidFill>
            </a:endParaRPr>
          </a:p>
          <a:p>
            <a:pPr lvl="8">
              <a:defRPr/>
            </a:pPr>
            <a:r>
              <a:rPr lang="en-US" sz="9400" dirty="0">
                <a:solidFill>
                  <a:schemeClr val="tx1"/>
                </a:solidFill>
              </a:rPr>
              <a:t>Saw fish – </a:t>
            </a:r>
            <a:r>
              <a:rPr lang="en-US" sz="9400" i="1" dirty="0" err="1">
                <a:solidFill>
                  <a:schemeClr val="tx1"/>
                </a:solidFill>
              </a:rPr>
              <a:t>Pristis</a:t>
            </a:r>
            <a:r>
              <a:rPr lang="en-US" sz="9400" i="1" dirty="0">
                <a:solidFill>
                  <a:schemeClr val="tx1"/>
                </a:solidFill>
              </a:rPr>
              <a:t> </a:t>
            </a:r>
            <a:r>
              <a:rPr lang="en-US" sz="9400" i="1" dirty="0" err="1">
                <a:solidFill>
                  <a:schemeClr val="tx1"/>
                </a:solidFill>
              </a:rPr>
              <a:t>pristis</a:t>
            </a:r>
            <a:endParaRPr lang="en-GB" sz="94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9400" dirty="0" err="1">
                <a:solidFill>
                  <a:schemeClr val="tx1"/>
                </a:solidFill>
              </a:rPr>
              <a:t>Batoidea</a:t>
            </a:r>
            <a:r>
              <a:rPr lang="en-US" sz="9400" dirty="0">
                <a:solidFill>
                  <a:schemeClr val="tx1"/>
                </a:solidFill>
              </a:rPr>
              <a:t> – Rays </a:t>
            </a:r>
            <a:endParaRPr lang="en-GB" sz="9400" dirty="0">
              <a:solidFill>
                <a:schemeClr val="tx1"/>
              </a:solidFill>
            </a:endParaRPr>
          </a:p>
          <a:p>
            <a:pPr marL="731520" lvl="2" indent="-182880" eaLnBrk="1" fontAlgn="auto" hangingPunct="1">
              <a:defRPr/>
            </a:pPr>
            <a:r>
              <a:rPr lang="en-US" sz="9600" i="1" dirty="0">
                <a:solidFill>
                  <a:schemeClr val="tx1"/>
                </a:solidFill>
              </a:rPr>
              <a:t>Torpedo </a:t>
            </a:r>
            <a:r>
              <a:rPr lang="en-US" sz="9600" i="1" dirty="0" err="1">
                <a:solidFill>
                  <a:schemeClr val="tx1"/>
                </a:solidFill>
              </a:rPr>
              <a:t>torpedo</a:t>
            </a:r>
            <a:r>
              <a:rPr lang="en-US" sz="9600" i="1" dirty="0">
                <a:solidFill>
                  <a:schemeClr val="tx1"/>
                </a:solidFill>
              </a:rPr>
              <a:t> </a:t>
            </a:r>
            <a:r>
              <a:rPr lang="en-US" sz="9600" dirty="0">
                <a:solidFill>
                  <a:schemeClr val="tx1"/>
                </a:solidFill>
              </a:rPr>
              <a:t>–( Electric ray).</a:t>
            </a:r>
            <a:endParaRPr lang="en-GB" sz="9600" dirty="0">
              <a:solidFill>
                <a:schemeClr val="tx1"/>
              </a:solidFill>
            </a:endParaRPr>
          </a:p>
          <a:p>
            <a:pPr marL="731520" lvl="2" indent="-182880" eaLnBrk="1" fontAlgn="auto" hangingPunct="1">
              <a:defRPr/>
            </a:pPr>
            <a:r>
              <a:rPr lang="en-US" sz="9600" dirty="0" err="1">
                <a:solidFill>
                  <a:schemeClr val="tx1"/>
                </a:solidFill>
              </a:rPr>
              <a:t>Dasyatis</a:t>
            </a:r>
            <a:r>
              <a:rPr lang="en-US" sz="9600" dirty="0">
                <a:solidFill>
                  <a:schemeClr val="tx1"/>
                </a:solidFill>
              </a:rPr>
              <a:t> margarita –( stingray).</a:t>
            </a:r>
            <a:endParaRPr lang="en-GB" sz="9600" dirty="0">
              <a:solidFill>
                <a:schemeClr val="tx1"/>
              </a:solidFill>
            </a:endParaRPr>
          </a:p>
          <a:p>
            <a:pPr marL="731520" lvl="2" indent="-182880" eaLnBrk="1" fontAlgn="auto" hangingPunct="1">
              <a:defRPr/>
            </a:pPr>
            <a:r>
              <a:rPr lang="en-US" sz="9600" dirty="0">
                <a:solidFill>
                  <a:schemeClr val="tx1"/>
                </a:solidFill>
              </a:rPr>
              <a:t>Skate – </a:t>
            </a:r>
            <a:r>
              <a:rPr lang="en-US" sz="9600" i="1" dirty="0">
                <a:solidFill>
                  <a:schemeClr val="tx1"/>
                </a:solidFill>
              </a:rPr>
              <a:t>Raja </a:t>
            </a:r>
            <a:r>
              <a:rPr lang="en-US" sz="9600" i="1" dirty="0" err="1">
                <a:solidFill>
                  <a:schemeClr val="tx1"/>
                </a:solidFill>
              </a:rPr>
              <a:t>eglanteria</a:t>
            </a:r>
            <a:endParaRPr lang="en-GB" sz="9600" dirty="0">
              <a:solidFill>
                <a:schemeClr val="tx1"/>
              </a:solidFill>
            </a:endParaRPr>
          </a:p>
          <a:p>
            <a:pPr marL="731520" lvl="2" indent="-182880" eaLnBrk="1" fontAlgn="auto" hangingPunct="1">
              <a:defRPr/>
            </a:pPr>
            <a:r>
              <a:rPr lang="en-US" sz="9600" i="1" dirty="0">
                <a:solidFill>
                  <a:schemeClr val="tx1"/>
                </a:solidFill>
              </a:rPr>
              <a:t>Chimaera </a:t>
            </a:r>
            <a:r>
              <a:rPr lang="en-US" sz="9600" dirty="0" err="1">
                <a:solidFill>
                  <a:schemeClr val="tx1"/>
                </a:solidFill>
              </a:rPr>
              <a:t>sp</a:t>
            </a:r>
            <a:r>
              <a:rPr lang="en-US" sz="9600" dirty="0">
                <a:solidFill>
                  <a:schemeClr val="tx1"/>
                </a:solidFill>
              </a:rPr>
              <a:t> – (rat failed fish / rabbit fish).</a:t>
            </a:r>
            <a:endParaRPr lang="en-GB" sz="96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http://www.ictioterm.es/especies/fotos_principales/L/Torpedo_torpedo_L.jpg">
            <a:extLst>
              <a:ext uri="{FF2B5EF4-FFF2-40B4-BE49-F238E27FC236}">
                <a16:creationId xmlns:a16="http://schemas.microsoft.com/office/drawing/2014/main" id="{CA124523-809D-40B9-93AE-6AF6026D1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388" y="3108325"/>
            <a:ext cx="544671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Box 2">
            <a:extLst>
              <a:ext uri="{FF2B5EF4-FFF2-40B4-BE49-F238E27FC236}">
                <a16:creationId xmlns:a16="http://schemas.microsoft.com/office/drawing/2014/main" id="{F4470B08-8D3C-4DB4-B60E-C109007F7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438" y="5848350"/>
            <a:ext cx="1922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Torpedo torpedo</a:t>
            </a:r>
          </a:p>
        </p:txBody>
      </p:sp>
      <p:pic>
        <p:nvPicPr>
          <p:cNvPr id="36868" name="Picture 8" descr="https://upload.wikimedia.org/wikipedia/commons/d/d0/Scyliorhinus_canicula.jpg">
            <a:extLst>
              <a:ext uri="{FF2B5EF4-FFF2-40B4-BE49-F238E27FC236}">
                <a16:creationId xmlns:a16="http://schemas.microsoft.com/office/drawing/2014/main" id="{A2AB2787-5E2B-4AB7-9CAB-FC110281C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220663"/>
            <a:ext cx="5978525" cy="25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A403FC-DEA7-48C5-B2C1-9B1F8011BFEA}"/>
              </a:ext>
            </a:extLst>
          </p:cNvPr>
          <p:cNvSpPr txBox="1"/>
          <p:nvPr/>
        </p:nvSpPr>
        <p:spPr>
          <a:xfrm>
            <a:off x="1728440" y="2886156"/>
            <a:ext cx="3689572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lvl="8">
              <a:defRPr/>
            </a:pPr>
            <a:r>
              <a:rPr lang="en-US" i="1" dirty="0" err="1">
                <a:latin typeface="+mn-lt"/>
              </a:rPr>
              <a:t>Scyliorhinus</a:t>
            </a:r>
            <a:r>
              <a:rPr lang="en-US" i="1" dirty="0">
                <a:latin typeface="+mn-lt"/>
              </a:rPr>
              <a:t> </a:t>
            </a:r>
            <a:r>
              <a:rPr lang="en-US" i="1" dirty="0" err="1">
                <a:latin typeface="+mn-lt"/>
              </a:rPr>
              <a:t>canicula</a:t>
            </a:r>
            <a:endParaRPr lang="en-GB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1F1DA-A995-4DE1-B48D-BE5E0F5A2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258763"/>
            <a:ext cx="9842500" cy="8715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4000" dirty="0"/>
            </a:br>
            <a:br>
              <a:rPr lang="en-US" sz="4000" dirty="0"/>
            </a:br>
            <a:br>
              <a:rPr lang="en-GB" dirty="0"/>
            </a:br>
            <a:r>
              <a:rPr lang="en-US" dirty="0" err="1"/>
              <a:t>Osteichthyes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1FE92-4074-4291-9F0A-B3CC218E4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525" y="1263650"/>
            <a:ext cx="9658350" cy="4648200"/>
          </a:xfrm>
        </p:spPr>
        <p:txBody>
          <a:bodyPr>
            <a:noAutofit/>
          </a:bodyPr>
          <a:lstStyle/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Inhabit both fresh and marine waters.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Skeleton is made up of bone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Skin covered by cycloid, </a:t>
            </a:r>
            <a:r>
              <a:rPr lang="en-US" sz="2400" dirty="0" err="1">
                <a:solidFill>
                  <a:schemeClr val="tx1"/>
                </a:solidFill>
              </a:rPr>
              <a:t>ctenoid</a:t>
            </a:r>
            <a:r>
              <a:rPr lang="en-US" sz="2400" dirty="0">
                <a:solidFill>
                  <a:schemeClr val="tx1"/>
                </a:solidFill>
              </a:rPr>
              <a:t> or ganoid scales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Mouth located terminally / sub terminally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Gills are covered by Operculum or gill cover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Presence of bladder in many species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Tail usually </a:t>
            </a:r>
            <a:r>
              <a:rPr lang="en-US" sz="2400" dirty="0" err="1">
                <a:solidFill>
                  <a:schemeClr val="tx1"/>
                </a:solidFill>
              </a:rPr>
              <a:t>homocercal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Pelvic fins not modified to form claspers</a:t>
            </a:r>
            <a:endParaRPr lang="en-GB" sz="24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en-GB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ECD4E-8BC2-4ECA-9941-6FF53B1C1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88" y="192088"/>
            <a:ext cx="9675812" cy="8048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Classification of </a:t>
            </a:r>
            <a:r>
              <a:rPr lang="en-US" sz="4000" dirty="0" err="1"/>
              <a:t>Osteichthyes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0216D-40A4-42EB-92F1-1C7863A20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488" y="1130300"/>
            <a:ext cx="10191750" cy="5337175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Sarcopterygii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– flesh finned fishes</a:t>
            </a:r>
            <a:endParaRPr lang="en-GB" sz="24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400" dirty="0" err="1">
                <a:solidFill>
                  <a:schemeClr val="tx1"/>
                </a:solidFill>
              </a:rPr>
              <a:t>Crossopterygii</a:t>
            </a:r>
            <a:r>
              <a:rPr lang="en-US" sz="2400" dirty="0">
                <a:solidFill>
                  <a:schemeClr val="tx1"/>
                </a:solidFill>
              </a:rPr>
              <a:t> – lobe fins e.g. </a:t>
            </a:r>
            <a:r>
              <a:rPr lang="en-US" sz="2400" i="1" dirty="0" err="1">
                <a:solidFill>
                  <a:schemeClr val="tx1"/>
                </a:solidFill>
              </a:rPr>
              <a:t>Latimeria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sp</a:t>
            </a:r>
            <a:endParaRPr lang="en-GB" sz="24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400" dirty="0" err="1">
                <a:solidFill>
                  <a:schemeClr val="tx1"/>
                </a:solidFill>
              </a:rPr>
              <a:t>Dipnoi</a:t>
            </a:r>
            <a:r>
              <a:rPr lang="en-US" sz="2400" dirty="0">
                <a:solidFill>
                  <a:schemeClr val="tx1"/>
                </a:solidFill>
              </a:rPr>
              <a:t> – lung fishes e.g</a:t>
            </a:r>
            <a:r>
              <a:rPr lang="en-US" sz="2400" i="1" dirty="0">
                <a:solidFill>
                  <a:schemeClr val="tx1"/>
                </a:solidFill>
              </a:rPr>
              <a:t>. </a:t>
            </a:r>
            <a:r>
              <a:rPr lang="en-US" sz="2400" i="1" dirty="0" err="1">
                <a:solidFill>
                  <a:schemeClr val="tx1"/>
                </a:solidFill>
              </a:rPr>
              <a:t>Protopterus</a:t>
            </a:r>
            <a:endParaRPr lang="en-GB" sz="24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en-US" sz="2400" b="1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Actinopterygii</a:t>
            </a:r>
            <a:endParaRPr lang="en-GB" sz="2400" b="1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Chondrostei</a:t>
            </a:r>
            <a:endParaRPr lang="en-GB" sz="22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Holostei</a:t>
            </a:r>
            <a:endParaRPr lang="en-GB" sz="2200" dirty="0">
              <a:solidFill>
                <a:schemeClr val="tx1"/>
              </a:solidFill>
            </a:endParaRPr>
          </a:p>
          <a:p>
            <a:pPr lvl="1" indent="-182880" eaLnBrk="1" fontAlgn="auto" hangingPunct="1">
              <a:defRPr/>
            </a:pPr>
            <a:r>
              <a:rPr lang="en-US" sz="2200" dirty="0" err="1">
                <a:solidFill>
                  <a:schemeClr val="tx1"/>
                </a:solidFill>
              </a:rPr>
              <a:t>Telostei</a:t>
            </a:r>
            <a:endParaRPr lang="en-GB" sz="2200" dirty="0">
              <a:solidFill>
                <a:schemeClr val="tx1"/>
              </a:solidFill>
            </a:endParaRP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Examples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i="1" dirty="0" err="1">
                <a:solidFill>
                  <a:schemeClr val="tx1"/>
                </a:solidFill>
              </a:rPr>
              <a:t>Oreochromis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niloticus</a:t>
            </a:r>
            <a:r>
              <a:rPr lang="en-US" sz="2400" dirty="0">
                <a:solidFill>
                  <a:schemeClr val="tx1"/>
                </a:solidFill>
              </a:rPr>
              <a:t> - Tilapia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i="1" dirty="0" err="1">
                <a:solidFill>
                  <a:schemeClr val="tx1"/>
                </a:solidFill>
              </a:rPr>
              <a:t>Clarias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gariepinus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- Catfish.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s://2.bp.blogspot.com/-2hpvE-6jhVU/TzN0nFMOevI/AAAAAAAAKro/3xJDY5NnHQ4/s400/Latimeria_chalumnae-Art02.jpg">
            <a:extLst>
              <a:ext uri="{FF2B5EF4-FFF2-40B4-BE49-F238E27FC236}">
                <a16:creationId xmlns:a16="http://schemas.microsoft.com/office/drawing/2014/main" id="{DE3D5F9B-4A76-4219-8549-150DC46A2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404813"/>
            <a:ext cx="51974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Box 1">
            <a:extLst>
              <a:ext uri="{FF2B5EF4-FFF2-40B4-BE49-F238E27FC236}">
                <a16:creationId xmlns:a16="http://schemas.microsoft.com/office/drawing/2014/main" id="{AD05F02E-3169-4C48-8F17-25B65CB0C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2376488"/>
            <a:ext cx="1550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Latimeria sp</a:t>
            </a:r>
          </a:p>
        </p:txBody>
      </p:sp>
      <p:pic>
        <p:nvPicPr>
          <p:cNvPr id="39940" name="Picture 4" descr="https://encrypted-tbn1.gstatic.com/images?q=tbn:ANd9GcQWDkDSy193TOez4ElQO7BhG1gm9USYFe2zM5IS5GJNSTWFVP4S&amp;reload=on">
            <a:extLst>
              <a:ext uri="{FF2B5EF4-FFF2-40B4-BE49-F238E27FC236}">
                <a16:creationId xmlns:a16="http://schemas.microsoft.com/office/drawing/2014/main" id="{B708481D-5ACE-4AE6-8B22-C4E7B0B1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3881438"/>
            <a:ext cx="61849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Box 2">
            <a:extLst>
              <a:ext uri="{FF2B5EF4-FFF2-40B4-BE49-F238E27FC236}">
                <a16:creationId xmlns:a16="http://schemas.microsoft.com/office/drawing/2014/main" id="{40BE8CF2-F990-477E-9D2A-1E775B9AE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5084763"/>
            <a:ext cx="1417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Protopterus</a:t>
            </a:r>
          </a:p>
        </p:txBody>
      </p:sp>
      <p:pic>
        <p:nvPicPr>
          <p:cNvPr id="39942" name="Picture 18" descr="http://www.kalapeedia.ee/u/kalad/angers%C3%A4ga.jpg">
            <a:extLst>
              <a:ext uri="{FF2B5EF4-FFF2-40B4-BE49-F238E27FC236}">
                <a16:creationId xmlns:a16="http://schemas.microsoft.com/office/drawing/2014/main" id="{153F4E7D-8617-4D2F-BDF5-2419C2325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688" y="242888"/>
            <a:ext cx="54864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3" name="AutoShape 20" descr="data:image/jpeg;base64,/9j/4AAQSkZJRgABAQAAAQABAAD/2wCEAAkGBxQTEhQTExQWFhMXGBcYGRcYGBobHhwaHCEZGBwZIBwYHiggICInHBgbIjIiJSkrLi4uGiEzODMsNyguLisBCgoKBQUFDgUFDisZExkrKysrKysrKysrKysrKysrKysrKysrKysrKysrKysrKysrKysrKysrKysrKysrKysrK//AABEIALEBHAMBIgACEQEDEQH/xAAbAAEAAgMBAQAAAAAAAAAAAAAAAwQCBQYBB//EAD8QAAIBBAEDAwIFAgQEBAYDAAECEQADEiExBCJBBRNRMmEGI0JScRSBM2JykRWCobFDksHwByQ0orLhFlNj/8QAFAEBAAAAAAAAAAAAAAAAAAAAAP/EABQRAQAAAAAAAAAAAAAAAAAAAAD/2gAMAwEAAhEDEQA/APuNKUoFKUoFKUoFKUoFKVU6r1BLbKhJyb4/SIY5MeFEK2zzBiYoLdV+o622hCswDEEhf1GImFGzyOB5rn+o9UHUraYAi0zEorduftmS7fCAhTB8ZanGpm6cW1e+wJ6m6pRSR3BfGvGyGIHkquzjQXV9eQm2oW4blzIqgALYLr3DBhUJiCxEyPvEHTfiDN8BaLE5MCjAgIIGTMQAJaQAJHadz2iOx0/tKy7Ltibzjkn6UsqfHIAjgGdZA1l1FqE/p7YAuXBDldBFiIERACwBxAAPJAYMuk/EAcXRAL29lULMFUjJS7FQAxHdgAWhl1us7PrygMLg/NQS62wXAPhAY7mGgYEAkDUia7WFwFiz225yL8ZEHJnJEaDbJ/UdCBJGs9R6bK0bXTqFshlLvw1xpBHGySYgD7aAgEN/Z9fsurFCXKtgwQZQ4iUyHaWBMQCdgjxU1v1e1ihdlts0QjMhaTwOxiCTHgmuY9UwPt2yje0FKrZtEIMR9exA40WkKIInlqqK3uXVWTa6ZT2pZJtyigHAMhDATBZpWeD2iSH0GlcX0NxjcbqGe2q2wdFHuNuQAhcjcA7AyY+AsA2vTPXbxV7rqPZJhHuOqlmkgqqohMCPqY92z2qKDqqVoug/EqMrFw0q2J9u3ddSfCq+ADt8hJg63Fbu24YSOKDKlKUClKUClKUClKUClKUClKUClKUClKUClKUClKUClKUGu9X9VFjHtLFp0DEAAnz5MQB5J/mtKenuMllXabtxcrxH77hUKAP2qA3PK2iDyah6i0bxul2JJvuEHGKW0NpR9/zbuc/LD4rY3eo2zyByQTwJm1bYTyAiXLhH3NBmETKAAtq0kR4W0hiP+d0+4K2vvQMzPmRLzCqeA3IUx4QHJjuWMDaqKpp6hbCwrKSpVioOUN2i2rBZONtcGY/MH5rNOrAX6bu8lJNt0KoBm23C97zkSI5+UFBc90KMuYJwJ3m5090geNkCP4E5KKjRMQwMlmIDkfUSdi0CP1Hlm8D4EYQPculyfYcMqgqs2oVZIXQeO0KSB5YjgKCIL166wQLZIzDYKWElZGTHY22WTEkHHtEFi1A6q8WytoygkKWIEzuFVV8qNhViGMse3/Eq9S9wBLFucsWm4W7UUE59xPPIe54nFdzFNvdt22ZLV1r1x3t5k2QZnEop9wd7bkj6QhCxiKkvJezt9O63VQKpa4ELscfphbQbtWIVeAe5iWIyC50/Vlrp0MbQGbOMBABhmH6FBErb5PJ3tVr1JGd2K5WwoJY9vcSMS/7V32IATO4Zvp19/wDEQzEg27QJhbqlXdjK5FbkTcJHB0giYJCnMX7XsLmuIyLIFY78ErPJ3DXW8mACSFAS3vT09vP3MZxYlh4aIy32kyMbYknUydrJ1Nu4rKp2luCzMZM/UUOM4SD9KhmIiZEiq1yylxkRiFxQfkSQqNyQxALAmR491id4AxWdi9csl3usMgAPbUhAitsZHfsgkcCXMrJkTQTjqLfUh3vZe0nYqK3triQv1EHtnQxkkxrRKjzpOhNsJ1CtZs2kMIBa3H0rbAcjEcS0qzbnAaHl24psp7gwuyxQ48CSJt2SZAg7doGwSzDVHtmy9tScraFSzZg8iIZ4ABOuy2FJ/wA3BDbem+uk3Xt3GDwJi1Yuwn2Z8iCTyFA/uRutp0XqaXT2hgOQWGOXyVDQxH3iN6JrlP6XEgAG3YuAEqojsJniJG/1PA7oZfNVD0NlHudRYtkkmC7Q0twFlhGp47omg+hilfLLvR3Ei6OpZGJBKIGQTqQ2MHLxiQP51WyP4k6ywF/Le8D4u2ihJ+xABAjyVb+aD6DSuS6T8f8ATaF78kmNyHWT4lNj+WUCun6Tq7d1Q9t1dDwyMGH+4oJqUpQKUpQKUpQKUpQKUpQKUpQKUrG44UFmIAAkkmAB8k0GVUes9RCMEUF7hjtGgJ4LtwoPidncAxVa/wBZcuhvaBVFiWIh2U8m2p48wzDZUgDhhFZRZ9u1/glkJbIlg8lmEnuk4qCSZBb54DWp0L6Q3AboZgbakp3HC6GygsRKIxIA0T9wZLfpVsJcYD822QEBIchgotqJcEnI8TwG1BmrisWkI35tt7lwsw5gPbSfsRqRzg25BqQXEHtuql8Fd2OshlzIPBLZa1w0fFBmXjvRYGrIUwOCV/2DGP4BImRXq9Mof2THtKqvDblu4GSdeAx8yZqaxYOZViCoGcf5nzBH+kbid7+1VlCm0ghm75I3JEE78kYQI8iB9qDNHBtKTnPD/uxjYP2xjjfxs1heVFF6CZVQUj9BI0qCIPdBgTOYHECpv6oZtcAlWVURh+phkcR/OXPyp+NxWiqG2Cu7QYPuQs495/nmT4LE8Gg8a2iuFMeyAGJmRmwddn/MDJ+SQeTvxf8ADW4CxvSikkd8SMkx1wpLQf8AVuvQ3b7arLM/uKJ+pA+Uz4hQAPAlBqdSJ1K+57xBwYBFbf1DInt8TOI8krHkSEVuwjObYb8sAXB8lyDLZcfqVz92nyZof8KtuE6k2lDMEX8o4MCZAbNIM5vsTob5EVbf6UUpBS5cd0B/QQzHjn/EWRwTIqx1CIbjrJC4hxHHuQdz+4Li0f8ANB5AaI+j3bbP7cNdA2wUIQhBP5bQUBLSDC5HZlchFBCbKn6hcAVmciVg7/LIySZIJa4S+yYEiuoRz+XcVwbl+VO+0dpYQD+3E68ktMeMrHSmBaERZkCRAcEAqCB9js/uAMeKDmbgtkJ7gViYybIlSJIyd1P5hGxC67SC54qWy7vaukY4IR3MMSEk/QogIDHAg65J3W0PpiM63lAs5Mzq4ABBgFgVMocoZsiJH8nWk/4fctv7t1UurcJQGGAQuZE2tsCCeRlrZjkhiDl05bE6dfzXf/LoQ0jiBOzJM7kGQCSqW2ksBmpEEHcqZ3yOCUH/AEry0i3A1pGNy8zDG4P8PHgnmDIB+AZ15rEOrBxcDF0UIioNAwVgkCNfIEiTswICa3jdybBUOIClVhWIB8SByDrJ5AisOjCMxVylxm4G8Y4lfpBnxAP/AFqTp71y2PcBUNcMMJlhiTycpMnQOQmeASBUI6r28rUMbnkr2lQRiN9qgy05FWHfzugrW/RTbJFtQZjvchRHkAQN/wAxVe90ODZI62rh5ayLgYx8lXIP9wRV91QJlYkkRLQrswYHgsdzySmhjwIg5JccW9gq36VbuZliTASHy/y60KCr0n4v6jp4W4/9QBz7gCPH+q2gH+6b+a7D0H8T2Oq0hK3In23EN/I8MP4JjUxXCdRdyYDFC2sVnNyTHbgXEH7Sd/Ndj+Gfwytki9cUG9vEDi2DzHMsRotuNgaksHSUpSgUpSgUpSgUpSgUpVLq+uxYW0GV0+OAv3Y+ODA5MGBokBL1vWLaWWkk8KNsx5gD/wBgDZgAmtT16lj/APMYnJDhantV5CqCf1sSwg6groTusrfTOCWaXdvy3mNjZOAJhV4AE/cyRJlRMlKAauhsX3IWfOUnQaV/6gRJD03biFmMNGFuADLeQ+gSNvsb0pI+KhsWle4QXdlbuDIxC+6QZxIMghCIExydmTWdrqLYKMXBcu8sSJIAZZga4UcfP3NY2LmbMidjrcNxgQOwFe0kf55mNHufgigwuowVzPaDbsQqjuTKCYA0QtwiF8qdbgTocvcwx9u88Bhoxgqlvv8AQQPuB4OqwvJZNt3kK9s3G4gXe0ZH7tmVHjQHxUP9W/tOqSxsJkrKCFy9sMoJ0GHcdCZBXXyF69bBDSS9wOqdsBikiV8axLE8bkiIESnqVDm8BKQluQDMknQHnbKsfJ/yxVMhs7dzIBVRy5QhjtgSTkI/d4kdwFZp0mQCHP8AMIYHNoCKwf6T2qYgaG5/mgnRGOFs9rp+ZI2BkHUD/ckR8D+KwtdWWBMKfd4WRKnEDu3wQCfnxsmBinSiS3trNqABiNlSzkqDwSGBBHk86Ne/0E4IQuJyuDtU48jEagge4In4P2oJBcde8n/CBU6+tdFiAJM4qCB5Mj4NY43P8MAdze6J/TDhypj5187LeABUQ6TIAkLlcNy2xj6SAVlAZgYoRHnRNeXumByYon5OUgCMyQrltcHEL/ckeJoJx1MM18iEJW2wI32krI+YdiscECR94UQhLdk25ZcX0dED6jJ8/pIPOY3Ex4/psTbjvuS+YLDGGDsNEHRIxIg7HETXiLEXA11EXtYl2c5TB/xA0gMI+8yONhKi23e5sgPGB4AbFXJX4bStB/aSOGr3p3Yi3cDAPeMNvQ7SYAPJXCN+SZjgVboK2ijneVtghAgKXyJOABiA2U/DbIO7lsE3GBRWnTdxgaUHEFYOwJMgjVB6ykALEpYMyfIC6A+4DTJ5xHzrJcSbjOCAykiZ2gABMeDMfeMf4FJLytbVizKbkC45UgFWQmQT2kgKBluPPNWG6jKGMMloyz/pIIVgw8GAQx5EjW+A1vXej+5iwLG66EkA4rkIBDhSNEtth3gqIPiueu9RdRR09xVtS4Ki3Lsz7WFI5IxMyPEmR9XY/uu7DhxgrdsKxUf/AHxP2JiAVNYeodCzIbOIfKbshihDZZMFZe4Ese0+NydAUHIN1CFh7RNkIoxUiWa5Oxz27k+JO/sbPTZi5eW6SHK7y2ZIDQCJxmYntMJyYEVPULFyxbNrMtJVwQu3XHTZcm4JEqAOQdAxVT1D1UWr4OxOslF5omdBVgCZaZY7Y61oLlzq7ftMuQVw0EW2jMGQFLNBM4yT3/T9UVUNl+oKItkG4dNbxVjCwCSzQApABLcbgSTvYdB6B1HVsGIbp7Y0HZFViJ/Rb8SPmI1o13XpHpVvp0wtg+MmYyzEeSf/AEEAToCgpfh/8O2+nGRCtd/dGlH7EHgfJ5PnwBu6VX67r7VlcrtxLa/LsFH/AFoLFK5jr/xlbWfZttcgZSexYnH9Qy547YPzWl678QdW7C2twWiS4BS2DxBXd3ISfggTkI+aD6DSvk/WdR1NwOy3rkG0pUtfcEHJQSbdshBPdsTr486rq7F1rjEdS+QdGK2718DEkDQDAx9IiP1eKD7bSvlXQ/iC90huO1971tGyNu4Zm20xibjZBtKBuCW2DyPqaMCARsESKDKlK0PV9W1617qLnYYSiqSfeB2CzIrEWz8AHIETokEL39Q17Vo42/N3RJ+1sHR/1nXwDMjU+q+rWbAFtUZwHAIVHuZOdAFuMiSDLtP87jaXwSpLEqcWKWx+kL5McsJB8gGI4mvkn479R6s9Le6K109u8vu9QLg37iguLlm4gVgYCsI0dR4oPpPo3rVu/IBZXtYh12GUvwzLcUEht9wyXTb0ameyQhzS65GSIyvgTyF+kqFJgd3n54r5p/8AD231CXOmt3d3vYurekyUtlh7SvHmSGEnhW/a1fUbwGSBhdALbS53IYBacu4CIyAyHHFBD1thyqqtsAuuBjANqD7gE49u8dmC4qm1tvpdX925kAgdwVkDJi0MHUwvOQWVXdbQWcQ95CVGiFAEFV2TET3d3BGiPO6z6rqiCLw3aQwdElp0XEbgaj57tfSSGuW2kheotMjdvfmSDgclZoO4bYnIL5IkTZ6fuCsZZs2zjWSJkgMDkdqtrRMxzFS3uoN0BgMVR0lWHcciFgr+kYsY8n+JBj6K6VLKo7LRcCeMCYABE6VldYiQEGtiQytzk4A/+oll1wAFtkn/AJcWAPkkVKiF53u0WVW1ttEHX+WAeJltAROPsPBMy9kQnjLSscvEEQvmInmIyNgkIFP+IrZngwe4kf7kD4y+1Ath9Gd3pkTpTAgj+EWI8mON1gHdTMBvbPtATs5FMWJ4B2k/bI/Ar28zw7HmxlEayOIbY4AwMfyTEQKybp3LFC31kXCw5UqR2jWxpOfAPyAAxWy4JXMTbm4NaYvl9Q8Cchr5+1eLZZoXLtvKWf54UQvwMSB/y/JmvO9yC0Kt4BCATIADMYI8tLDxGjzqvSrjNw0taJUSNFCEcyByYI3r6BxJkPCz4i8TLq/thRoEZ+2Z+5gN9oA4mcvZuD8nL6pfOBruyZY89xEfYmTI37/REMLZuMUM3P8AMHBUzPxk2UEcj9vbWKXbgi6YYljaKjQEMUDAne3ifsRzjsPVvsJuuoxaLZUbIILLr5lyVj7qdbrBAMLSMpBTtuRwBjuSOVJxP8DcQaz9m4PygQ0Y3MjqTlkU18sOdwD5rJeob6gsi7pAdEHHWXIAIBPyIHJMAIrjbusG3baUXgZEAHfkFiy/YlvPGN7oTk6ru5cUk3BrGTskTsD9IMnR35Gdo2ybSFdIChkSA2lCHxuJE/5fkVhaChBcRu/JbeR3KlgiqRM8MGA+TP6jIRFiSpZjgJRjcWQWBYFBjjxvFipBP3rG0zwC/bcnFnnIhACGDAAYgEg/qALK0sN1auWmUMqtK2z7m9lj9eDH+ZM87X43krsrt2AveBZRHGIVYZhqIIP/AJonVBQ9V6BHS706iFTG5IIDKQN4E8MR5Mjuaed1PSrJsFSlizcLKIuguLjxyoLhy31CCXAPce0De0XDG3IZbaZK7HQynEqxOypYSxGiQs6yjEtAyl1uBuwRP5buSSFHIKCSDtceBFBkfxARo9Pd5KkzaxDDQQn3JkwY1vXyJhf169qLAE8FncmZCkELbIkM2J3zUhgSPcb2pyVxvK6ZYgGd9xBCxBMjgY1TvW3YHVz3SVETAW6T7jgd2hAVgZKygEyTIaT1v1jq2EG+tlTkym2ApZAoaCHycEq2QKwdMCFI7tRY6637puKuTDv9xwSxSFR1k5MwB87VhJgwY33qdnO0SmQIxdQpZtB7ZxJdcrZZLYgEie2PNaRTgdNl7blWChjNt1yAi4sMNnnnL/cJ7CvpDIGb29nDtdQyEEnYm5McQJ0KiCPgSAf8NLogHm22JMARMAbnc1Jh7bMPzB7d62ND9LBk8OBwF38kfevLNsgp2NKvesOQhQjKGHcQTHdrng/Gw9FjZFwKCr4/Uh7LgB3scS54/b8bpXehYC2GewMZstIZm2O07GgDMb8Cp71gtily0WLK1hpa2wDLJU9yDcBQIP2mofcH6bJRnRlZZVfzLe504AWBwFju4oILfToVVHGQJexcwtyJxJ0ZAK8fbVfXPTf8G1/oT/sK+O+oeo2oYOllWZEvW5LciRogMJPdon48V9k6ERbQf5V/7Cg1n4l6xQotFlloZkP6rYIyWT2gN9Jk7BNVfTPWVDD2vzemfMgptrTggvbKjZHdkAO4QYBWIv8ArnTtq8mRZAwZUClntmCVAYEFgVDD+CNZVqOk6Wz1Kr1HTCzdJhlvq3s3VMaD4JuAx0wGjBUyZDoEtBytxWDKYYEGZHgCNAbn5Jj4qh6v6D01/wCpQHUhA4LqwnYWbbKSO7QmBNVumv3rYdIm4zOPywoAvKA/Dni4hDwODmdzXpYzp70Zdp9vbMcg7Hs4VZAGjo6PbIVug9N6fppW0AmY9x2Pc0MpIZvsIxIM6Yb4qzeVHSVUhEQ3ShBxW6mJAGQ8EMCo0PgGsrHT6EZWrYV2DN3MVlIBkkxAGjuNairj2T7bMwIa6UBUkdoYquOteZP38nVBJ14cKSzj2zp+2CqnWQM+ByTxz4g+dbezUBQTblS7RAwBBMT9Ux48EmZgHz1O0vt3GUwIOYBkMP1LHhiJAPMxzxWd+8LUQJW5pVHGZ2APADCftqfNBF69dt2wt65pbebuf8iI9zfyAyq38gVD06vggAHcmDEyJdgzs2/AM+N5fbdH1LpmZ7PTM2eQtzqAEU5OPvlgOfAPzvZbdVBBAVXZGMcjSMN/tbk0Gahn3tRdYqwk6AWCR9+widfUD4isbgZRdctuyCE3EjFXhvBnS/2nk60t/wBeMqLfcZDqQDHeSxAx/wASFMSIBDzutPfL3z+Z+bLbGQKDeMk/4U6AI3IIMcgB0d31Wz3AXQ6vPum3NwAiAUHtgmSsL4gKTo84dR61gQ8OXJCpligZP4dlybcwIkqBrZrWWbd1ABKI37UnLHcEPc394UQOPE1JctBRldMA+bhCjfOQuMEb/ae3+1BJ/wAdYYKlq5jbaVZ2VdYhYaSTG34B/TWN315V3cC4vt1zPcRGMSkQAIgcgLPmaI6xFgIoPgEsSDtQvAKkE/5vJ/tm3WMhLBFWTsKkT9XOOfgDxQWl/E503s3i6gBCIII0TkSQe7jgxiDzU3/HLI/LZroUsHJFt2b3MixACBiBmFbeuRudar+qLlR3nIhcQrEEkx+pl+eY1V+76Fkt33mCYWswobKJzgmYUfRsBf4agnX8TWoF2X96FGPtXVXHypLJqZLfzA3G/L3qTNjat2OovhYcMntqNgrtnuKMfq4M7EDtrYWvQrFu5bRVXazk3c8pj9LNJAMgkDWuNmriq5gltuzW2MRCqXgrHnR/u0+IoKZsMExlnFyHVfqGOQYznslVgbbuniaba7LG3cUoq5MpVeGYiJPdg078TEbq33pkw2LIKhdSywrn+GAgDwYM86jNlwq2sUYk+6DHbps2X+ciADHDTBgyFGw/ZbLoCHUhwtyWufSIue4qwZ1BPJx8xWQ65lVn780fDuZCAhuYYke5sgbyMThyRzd90xcuBAUuHEg6YEAW+7kEZAj7De/HqqQ1tRbBeyu96xIxGLEcmDzH0kGAZoKnU9SVS5aXJYX3JuKzROTENjqGZSSSwjIx4iW96j3Lfgx9AGLfSwJBnGSSwUds6+ajW3KIFXE3HJttuDbPd7beUm0sYxAgRsAVYYKWLYflAH3UbgMZBaODAJy8EEHZ5CO3ekizmF2rghGB2SyriRAGQ5J4Ec7qr1nWq0tcdAGhSmQBW4AwWW/T3k75BC8bqysBCTkLsk2n5ZkmFAkSRjEgg8yZJmvOpa2rLgzKPyymMkZMYYxuWKNuecgdmg1fX4+230i2cpg/SqyptlkOkAts4giPbjU1pRl7d0u3UKQnThiSAAQsGZYa2Wj+DqSK23rKN7BU5CUUGCAB2tbIfyxlRMT4UDcnRrfuljF33DevrE3SQyoMdoBlE46I/wCvIS9e6x1H5l4sUtc3ATIVZMltntPE7nXdt1ViPeMK2SJd4YiQSWaFB/jXiBqaj6nrmA6gMbhe5cS2B/pUni5cnmPESv33Z9RVrl24gbbsllQELFQpJY9qagACQwmB86DX9cxAuMwQH2bF3QW2C4mRLa+kRyIBB8yYrrqWukQUW9beAynVwENOQ+QD/wC9Wer6hWDOGUe89u3bhkQFUg5DEA4yA0jfYf8ALUF/qwwkgsr3DcJzf/Dt8fUZAPPyIFBouuJsJohsWvKJZZjGQN3TEb1BGyOK+8KIAHxXxhQLiqM2BKPcYTyXhFBDHIHxvx4r7RQK57r/AEb23N20CJ2cAclPkgKQWXyVBB+JHbXQ0oOXtFZ95lF1T9VwPIDDtJgYqrYgKclWACCx4ra2LVtiFRnRgCAklSF19KsNDxK/wDU/UenIzFwSlw/rQwTHEyCrR4DAgVq7vRXbYjBbtsGYA4/5Ce0gfqQnkxboNva6FRBPcV0paO0DwAAAOB48D4FYeqNCL8m5aA/86/8ApJ/tWs6b1EbAuOkRkLgzC/6pi4n83Ma2Nvo1cZO3ugjUxiJ5Khdf3MnndB51NtRdViYGLM3gHDGGP+mf+v2EQdCgxb3hwrEA8C2xJGoEEDRnYj4isrXR2fb9xwNSfdc7xUkq2bbEABgZ1NaP1H1VuoUCx3DDFnIKhsykYnneMCARJ5gQQ1nU9UTce4zGGVQIaHKKO+BPczN9IiCFAmWaMvW7wQ6uu6kDfuOwYNGgpLADuA2CSzIMW7Vaa7bJKlScdSAGIlVkQVxIJLgHI9sqBwa0HX9SiwXYaVccrhVYaCnOh2PE7IDMBEk0E39QSwBjJv0k/VDbAXZbZTeLwQJCkFa2nTrcgEl8QIkLgCO4xk+9gE/TyR/fQ9LfeWwVis7Co5BggCfavAtLc5KxjyTWysXQkGLCGf1KiHRAH1kH6mP9h9qC6bYUHZaSAVF5l+V4tHCCVJMjh/Ne27CbKC2Cd/RiZ0JJWJ0vn5/moH6t/wBAaRGlCgRiPIYjjEcf/vC91Nw7UXLmjIDLoySRDKd0F5LNyO0WwfvDDmePcB5/61Cbd23iFW0CzBVVECSTr/8AtP8AcwYHzWr/AKkFgHsXldiFUMUgk9o+lYAJI2YAncV1Ho/pot22Uov9ReUgESV9ufBOwAIJnkkfIACbounCC+zk3LrKVQ85KQO1JPHuA/GgGPORvsiG5Y7smcly0RkMZAjxsKQD4tnmDWZ6xckeIRQyMfCsxVQn37lx15j51VuqCjWwje41wXCMirG3nmDIMr2gqBru1rmgMFx6nFv8JoQyItkKr4j+Gbj4IXgRU6dMnuG1kQiqrgTsOcwWDfMQSPlp81hbNoMtwD8nFFTH6SwzYQoG/qgf5tRMVgyKLaW8CbgZXZeSAIyMzsFOwfIIX5ACS2oKWmDAPfOLt5aUYkR8rhAngD+azbp5cp7hDW1DWzOwpP6t9wlI34idmawu3EcXXtxkyr7bGYLGIYfbIICR+0favbsGAQzXA03AOQoG9DlCCIXzPBM0GGClbXeQt7uYAmDMPkCD2yxCyOcgOYrJmx91hcJuWyFHmV0VUqD3Elis8yPsaWri/mELkl4kWyDIaVkqB+kFs2ng9x/nxDAS4AIso+c/u1nB/cMWMmZy/wAxIDxURSirdKoq5qSTpgCmyfBBbsP7TEQawLSisZBuki8vd2gpvtOwVAUZQJmfIrlfXfWGu27p6e4ES5cUlzokqQQbZaARpZgmWYkR9TVuo9Re0ZMPnbDJ71y+jsCJIJViN4nxGhMzQdu3UsjEwWFslFmSzB8NgjZCHROzCmdjdG7dxIRbgYLsYqNkm28kziJYts+A25k1y/RfjHpQ1v8AqOiwBnC5buC9B/VoQ444AJPxXYj0SxetBrF1wjL2lX9xCvIGFzJI34A8jyaDmfxH1ShVGpa4GWMs1YKjAydptTLRuQxiRWq6a9LKWAdUViVaFzADmTcH1A3JhzJI/Tutj+IfReotsLl789ZM3137KyWlbeyh2e+XiBMLoaa3PeykS2CoQO1VgMgIG4CgdygcrAltBueltWw1q2WZRbU9Q6tkB3QRpRoQJlk8t/aoOmjN1BLLbnJVDYtemCBbIC8sNqeB/aW/aB9xYhWdVGp/LtY5kSCDMYzz3NLTWadSe1nCFn/+YbmcFP5YQsJCnFZMtyoHEUFa8+AVLZKpaX2kIOjcf6ofsUEd0kDRHBFYdR0zMq4lmKgWVIdhbAAGTDRETET+4/zXpvMpFy4WNxQSRrIu8ABWPcYC8swGta1WVuwArSqn20CbgfmPlkAw+IjTk/ag5qy2d2JY/n2oCtZ2qOkGJZisggxzhX3qvkXpXTN7wGQZEu2rQUg6m4qn6hMgSfjumvrtApSlApSlBX6rokuRmskcNsMv3VhDL/Y1pPU/wwzgm3fIc/vt2mB+xZFW5/fP+Zro6UHzVvRv6Zi162quSPzdurHgAO21JLAADEkxCmDlfLM6nYOmhYyB0zAwwPlDswRJ0oNdy6ggggEHRB4I+K0XU/hwAhrJgDYtOWKAjjEjacD5AAgASZDT9XbgSBMN5UyQvce4HEyigQABB/SAprS+pfhW2GlMpmJYh5BFwLDQWJAVV2rGRogCa3/WWXswWtOAMSxADqSsZGU2JUMDmAuxqZJ86ciMtHQgggqRbZmAIG2IUCIMmQWiFADkr/RXbRthunZlY4hkBuKdLykljCiZbUY6UARP/wASYKAz2ANkAMAJyJkrxxI+giBzJNdLbUK3aDCnHQUElRZeJCTtEJBWfBkDuM7KWOAaGBZAT+gkF7d2N4hEMKCQSW3xNByDdUGMqhZpO1QXZ2ZPYCTEEmPbjc1u+i9Le86o9tEyDQ7sT9Pa35ZJbL7Fxwfit0jhwuguY9wB/wBGBUvkCQSWIP3gGfNTMQ0M5CB/zc1ntMYBCePPmATIjZkK/pXQWLQSJdlLi6SSxKiQGYHhZAIUaEyBqas2+pZQGEynaiHeVt2MNIBOkUH5GDSN1L/WED3RbgWrRFxfpIPaxUTrtAn47xB5qLutFmYr7liykL4dNydiVJIKj4IkyDFBOqE5W/cGIxvZyJkkvoftyAbfgxxXidQ5KPIDXVAI2Qg1HIkkMxG42ftUKJj2A22Fse9P7gQZTmIHaZ4AKAjzUhOUrKqvUBmkRKqAJE7BYglh4BzO42Hlu6cTbU6ssAhPNyNIv8BhgTz2H5mpf6hg2UqLjubWJMqIDFdwCT58TnHMGqzXssCwXuQ27eIPawI7j+wTjo8EKJJYCsLx7WxUDJWs5AySwLZmAZ2eDIJaJ8Ggs2yQqiN2EuYtA7sCEPPHaAD/AKtcVnc6prdwnUsAXEiLewqE+SPqmJ3HA3Wq9R6y2ql2MW4ACzGIf2oIXgsSSVB1KzqCag6npLz5DsL2y5PTk5Frdw5I5ZzDntAggLKEA9oLBNf9aQA2VuS6btZQjOQNElsVIDTIWSYgjRnSrdvdS6EBigOV5bYK4wSYIePdORO4gcALBIza82AyN1rS8Y2wGtEaIDEAiI2rARA4Ik+382GVxb96P/EyFoqAdZqIgaiSRqTl3GAp+lWF/p+owJKF22IQkAjuZNhhsCQp2TsTVcgonStbJygAqnbqdTjKjUj6o5EaFbTrPbIW3fNu2gk42oVzEgZagxB7iMdESTXtocNYW1bTQ9272Ow19ORGUQv/AIgGvpEAUHL+tdA1p2jHsK3VLruCQWUOPuZB3Mfcmtt+G/xBc6NkFwfk3Sz4yTKkgi4pPnuA2e6q7dKSXCF1W4AHuXJIYg5yWAQlY8AHyPk1JftpevA2UVksDbiA2iDwIcfSNtHmaD6n0fVJdRbltgyOAVYcEGtL6v8AhO1dJe0T097Zzt8Enksn0t/Om+GB3XJ/gz1K7YkEF0ZhNsEEqIHcoifuSSco/wBvpFi8rqGUyp4NB8y9X9IudIhLJ+UY9x0UtbIB0AoM2ySci+oiA2yTVtXkZnkYlyHuyVOxkURXjF4ljLRGJ22zX1uua6/8GWGLNaAtEz2xlbyOy4tkwrfdCs/qyoONN2SwZp7jcuKSAVLQUSLgLSRvu/csQNVDZc2+4QjBWZob25LxiIMpMDIysmTxql7/AOHvXWnm0yXLf1lWuHvuCeQUXBTz2NomSGir3pX4V61yov21QyXZvcBUtoKCiE5IqzCgJvzuQGx/CHpre5bU7FubjZDuU79tZklpktJP/hfSJmu+ql6R6YnT2xbSTuWY8sx5Yx5/jQAAEAAVdoFKUoFKUoFKUoFKUoFabrvS0922RKrcci4qmA3ZcYExsGeY+qdzW5qn6oYTP9jK5PwoIzP/AJMqDlOuuuvVMEKBGBiVSZDG3BP1EEhxv9/21X6i1dJJ92VMSHVGU8mJIlTDTIj6yQJJrbeoWO9o8O6nn9UXIkcCLxk6gKdivGER5mOeZOxxxueIhiY2yyFNeqZT3Pay9z3CbmVsFtLGRzXHZEHAy2gCK2LWrsx/T3HtsUdily2TmrF5XK4sKWIbURBgd0ig9kQZhlAkAkAwZESNeNaIEaAYdupTrGsXZ6e5IDAtZkDIaLAAkBiRPBZhPFB0ln3hAuWbpDE+79BzIChYAcgCFgjUivLYuDCbFxsX9wdqgRDBbI7/ANOQIPErMA10ttwwBBkEAg/Y1lQc0iXu1f6Z8Vdrok2gDmWm2Yu7jM93H061Wf8ARX2yHtKEc5tndg5hi6gYK3aDB5G147jXRUoOfb0nqHFzK5aQ3QA8K7SAAsKckKyoiR/IipP/AOPEnI9Rdy47VsrHaE7fyyVkDcH/ALCN5Sg5Ox6eLJe23dcYPhcaPqJyXEDtUEhVKqAAyLrvWpHC/l3LZMAD22GmRXg+0Z8GAUntMBdSCd36t6eL9soSVP6XHKt4IrnfS7nUQnT9TYAdi4F6Jt6nIduwGjJVMKVbHlcaDYdUA6h2c2WMEX7ZItuPGYnXxDbEwrVovUPT0tksw9tt4tdvN7TFhsqUAxmNjR5OPBrbW36npHg2/d6Zv1K3dbY+WUiSh8kSQdnlmqwfTmu54qLAmMSh7tA5EB/bbZ8q3HM8Bw/XE21kratBYIeyC8jgnje4gYhvv5OvBu7hj1Xgn2znkImQ5JykAckamNV9A6X0rrbdyBdsGx/Di4P7zg3/ADKTvnUVk34aF29neVQoUBfauXLZkE7ITGQQd7/SNboOEXqHYiRctq0f/VQ9tWBJgC0MciTw4iKnu9DMC57d7hkCtr7lVU/f9CkCRzqvotj0Dp1OXtyflmZ//wAyavdP06IIRVUfCgAf7Cg4f0/0nqbygFSq/wD+4DqBsQqXFDiNGIE/urrvRvTB06FAzNJyJPEkAGANKNTH3NX6UClKUClKUClKUClKUClKUClKUClKUCsXQEEESCII+1ZUoOduWiRcQ9zKswRMtb7WOwRLWnt+Ds/aqly5KzOS9wMQZYbbWX6l74Gwc52oA2vrha0U6lVZwhAuKgLMUMgsFGzjlkQNkDUkAVqGuol1gHBsOFnEyUndtoJ1B1HxGtiQ8ZZIOQiAcpEMGg86XuEQdBgQD4x0/qnRDKdZ/wB4YftOR0f8pPwTIEVtOp6fAuGiP2+N7BB5xLbn9JI3MldcW9xPajNLhFsEjutlyFCtqIBYGG18eUAdr+Hgw6Xpw31e1bmd7xHmB/2rYV4BFe0ClKUClKUClKUClKUClKUClKUClKUClKUClKUClKUClKUClKUClKUClKUClKUCtb6h6NbuWjbACbZgQOGYlmMeZJJPzM8wRsqUHCoGLf0vUdl1R+Vc+3+o/UhPn9J0RGqh9I6Z1623buLDAklhwVUMwnejmF5kbMHddt6h6fbvKFuLMGVPBVv3KeQf+4JBkEiqHRenXUvoWKvbW3cUNw8sUIWOIhT/AH4gQAG5pSlApSlApSlApSlApSlApSlApSlApSlApSlApSlApSlApSlApSlApSlApSlApSlApSlApSlApSlApSlApSlApSlApSlApSlApSlApSlApSlApSlApSlB/9k=">
            <a:extLst>
              <a:ext uri="{FF2B5EF4-FFF2-40B4-BE49-F238E27FC236}">
                <a16:creationId xmlns:a16="http://schemas.microsoft.com/office/drawing/2014/main" id="{F7E94086-23CC-464E-BCFF-5457F7F341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9944" name="TextBox 10">
            <a:extLst>
              <a:ext uri="{FF2B5EF4-FFF2-40B4-BE49-F238E27FC236}">
                <a16:creationId xmlns:a16="http://schemas.microsoft.com/office/drawing/2014/main" id="{7F72CF20-745B-449A-93BC-EBE0BA1C9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0450" y="2843213"/>
            <a:ext cx="2559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Clarias gariepinus</a:t>
            </a:r>
          </a:p>
        </p:txBody>
      </p:sp>
      <p:pic>
        <p:nvPicPr>
          <p:cNvPr id="39945" name="Picture 30" descr="http://www.briancoad.com/Species%20Accounts/Oniloticus-m.gif">
            <a:extLst>
              <a:ext uri="{FF2B5EF4-FFF2-40B4-BE49-F238E27FC236}">
                <a16:creationId xmlns:a16="http://schemas.microsoft.com/office/drawing/2014/main" id="{2DDA5DF8-FD15-4724-BB54-4EBF0D6B6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288" y="3611563"/>
            <a:ext cx="4519612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6" name="TextBox 15">
            <a:extLst>
              <a:ext uri="{FF2B5EF4-FFF2-40B4-BE49-F238E27FC236}">
                <a16:creationId xmlns:a16="http://schemas.microsoft.com/office/drawing/2014/main" id="{617DFDAF-8D34-4212-BBB9-F248E8170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263" y="5932488"/>
            <a:ext cx="2511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GB" altLang="en-US" i="1"/>
              <a:t>Oreochromis niloticus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 descr="http://inside.ucumberlands.edu/academics/biology/faculty/kuss/courses/vertbraeribssternum/LampreyVerteb1colorsmall.jpg">
            <a:extLst>
              <a:ext uri="{FF2B5EF4-FFF2-40B4-BE49-F238E27FC236}">
                <a16:creationId xmlns:a16="http://schemas.microsoft.com/office/drawing/2014/main" id="{B2BB290D-9B2F-435F-90BE-39EE65F66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013" y="1014413"/>
            <a:ext cx="8061325" cy="474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 descr="The illustration shows a fish-shaped chordate. A long, thin dorsal hollow nerve cord runs the length of the chordate, along the top. Immediately beneath the nerve cord is a notochord that also runs the length of the organism. Beneath the notochord, pharyngeal slits cut diagonally into tissue toward the front of the organism. A post-anal tail occurs at the rear.">
            <a:extLst>
              <a:ext uri="{FF2B5EF4-FFF2-40B4-BE49-F238E27FC236}">
                <a16:creationId xmlns:a16="http://schemas.microsoft.com/office/drawing/2014/main" id="{C8863BC6-33B4-4E48-B2B9-45A1A3783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1265238"/>
            <a:ext cx="7862887" cy="364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Box 2">
            <a:extLst>
              <a:ext uri="{FF2B5EF4-FFF2-40B4-BE49-F238E27FC236}">
                <a16:creationId xmlns:a16="http://schemas.microsoft.com/office/drawing/2014/main" id="{C1E9FBAA-6926-4F14-969D-C014A3AC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3" y="4938713"/>
            <a:ext cx="62087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US" altLang="en-US"/>
              <a:t> </a:t>
            </a:r>
            <a:endParaRPr lang="en-GB" altLang="en-US"/>
          </a:p>
          <a:p>
            <a:pPr eaLnBrk="1" hangingPunct="1"/>
            <a:r>
              <a:rPr lang="en-US" altLang="en-US" sz="2400" b="1"/>
              <a:t>Diagram of a Generalised Chordate</a:t>
            </a:r>
            <a:endParaRPr lang="en-GB" altLang="en-US" sz="2400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85B50-BBA8-436B-833E-153391867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063" y="293688"/>
            <a:ext cx="9691687" cy="952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Main Chordate Characters	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C877E-82A3-4E0A-A801-94032F33E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8" y="1412875"/>
            <a:ext cx="9775825" cy="5054600"/>
          </a:xfrm>
        </p:spPr>
        <p:txBody>
          <a:bodyPr>
            <a:normAutofit lnSpcReduction="10000"/>
          </a:bodyPr>
          <a:lstStyle/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These are the distinctive features that set chordates apart from all other phyla.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These characters are always found at some embryonic stage although they may be altered, they may disappear in later stages of the life cycle.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are: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Possession of Notochord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Possession of hollow dorsal nerve chord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Possession of pharyngeal slit/pouches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Possession of post anal tail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Possession of </a:t>
            </a:r>
            <a:r>
              <a:rPr lang="en-US" sz="2400" dirty="0" err="1">
                <a:solidFill>
                  <a:schemeClr val="tx1"/>
                </a:solidFill>
              </a:rPr>
              <a:t>endostyle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275AC-26F7-43F2-AA70-7DF3D694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3" y="293688"/>
            <a:ext cx="10155237" cy="820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/>
              <a:t>Protochordates</a:t>
            </a:r>
            <a:endParaRPr lang="en-GB" sz="4000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A89893A-D81E-42E8-B18A-DFC4BF81B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3" y="1114425"/>
            <a:ext cx="10155237" cy="5468938"/>
          </a:xfrm>
          <a:ln>
            <a:solidFill>
              <a:schemeClr val="tx1"/>
            </a:solidFill>
          </a:ln>
        </p:spPr>
        <p:txBody>
          <a:bodyPr/>
          <a:lstStyle/>
          <a:p>
            <a:pPr marL="182880" indent="-182880" eaLnBrk="1" fontAlgn="auto" hangingPunct="1">
              <a:defRPr/>
            </a:pPr>
            <a:r>
              <a:rPr lang="en-US" sz="2400" dirty="0" err="1">
                <a:solidFill>
                  <a:schemeClr val="tx1"/>
                </a:solidFill>
              </a:rPr>
              <a:t>Protos</a:t>
            </a:r>
            <a:r>
              <a:rPr lang="en-US" sz="2400" dirty="0">
                <a:solidFill>
                  <a:schemeClr val="tx1"/>
                </a:solidFill>
              </a:rPr>
              <a:t> – First       Animals indicated as chordate predecessor</a:t>
            </a: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Chorda – Cord</a:t>
            </a: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Also called the </a:t>
            </a:r>
            <a:r>
              <a:rPr lang="en-US" sz="2400" dirty="0" err="1">
                <a:solidFill>
                  <a:schemeClr val="tx1"/>
                </a:solidFill>
              </a:rPr>
              <a:t>Acraniata</a:t>
            </a:r>
            <a:r>
              <a:rPr lang="en-US" sz="2400" dirty="0">
                <a:solidFill>
                  <a:schemeClr val="tx1"/>
                </a:solidFill>
              </a:rPr>
              <a:t> (lack the cranium) 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Also lack vertebral column and jaw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referred to as invertebrate chordates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the simplest chordates alive today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mostly of small size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are all marine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Adult or larvae have notochord, dorsal nerve chord, pharyngeal gill slit and post anal tail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043B2CC0-5FA3-4B11-8205-4D65E62CE908}"/>
              </a:ext>
            </a:extLst>
          </p:cNvPr>
          <p:cNvSpPr/>
          <p:nvPr/>
        </p:nvSpPr>
        <p:spPr>
          <a:xfrm>
            <a:off x="3292475" y="1230313"/>
            <a:ext cx="231775" cy="703262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A490E-2C63-48EE-A1F6-3981EB07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3" y="293688"/>
            <a:ext cx="10155237" cy="820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/>
              <a:t>Protochordates</a:t>
            </a:r>
            <a:endParaRPr lang="en-GB" sz="4000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8A20494-B232-4598-AE82-390CCE1A0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3" y="1114425"/>
            <a:ext cx="10155237" cy="54689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</a:rPr>
              <a:t>Classification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include the Hemichordates, </a:t>
            </a:r>
            <a:r>
              <a:rPr lang="en-US" sz="2400" dirty="0" err="1">
                <a:solidFill>
                  <a:schemeClr val="tx1"/>
                </a:solidFill>
              </a:rPr>
              <a:t>Urochordates</a:t>
            </a:r>
            <a:r>
              <a:rPr lang="en-US" sz="2400" dirty="0">
                <a:solidFill>
                  <a:schemeClr val="tx1"/>
                </a:solidFill>
              </a:rPr>
              <a:t> and Cephalochordates.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 hemichordates have been removed and placed in a separate phylum of their own.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46931-F2FF-4618-811F-639F21DA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613" y="293688"/>
            <a:ext cx="9990137" cy="7699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/>
              <a:t>Urochordata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7D44C-F394-4FBC-B116-82BD35039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88" y="1246188"/>
            <a:ext cx="10190162" cy="4589462"/>
          </a:xfrm>
        </p:spPr>
        <p:txBody>
          <a:bodyPr>
            <a:noAutofit/>
          </a:bodyPr>
          <a:lstStyle/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Commonly called Tailed Chordates or Tunicates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 name tunicate or </a:t>
            </a:r>
            <a:r>
              <a:rPr lang="en-US" sz="2400" dirty="0" err="1">
                <a:solidFill>
                  <a:schemeClr val="tx1"/>
                </a:solidFill>
              </a:rPr>
              <a:t>tunicata</a:t>
            </a:r>
            <a:r>
              <a:rPr lang="en-US" sz="2400" dirty="0">
                <a:solidFill>
                  <a:schemeClr val="tx1"/>
                </a:solidFill>
              </a:rPr>
              <a:t> is suggested by the usually tough, nonliving coat called test or tunic that surrounds the body of the animal</a:t>
            </a:r>
            <a:r>
              <a:rPr lang="en-GB" sz="2400" dirty="0">
                <a:solidFill>
                  <a:schemeClr val="tx1"/>
                </a:solidFill>
              </a:rPr>
              <a:t>. </a:t>
            </a:r>
            <a:r>
              <a:rPr lang="en-US" sz="2400" dirty="0">
                <a:solidFill>
                  <a:schemeClr val="tx1"/>
                </a:solidFill>
              </a:rPr>
              <a:t>The tunic contains cellulose.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They  include the sea squirts and the Ascidians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2,200 </a:t>
            </a:r>
            <a:r>
              <a:rPr lang="en-US" sz="2400" dirty="0" err="1">
                <a:solidFill>
                  <a:schemeClr val="tx1"/>
                </a:solidFill>
              </a:rPr>
              <a:t>Urochordates</a:t>
            </a:r>
            <a:r>
              <a:rPr lang="en-US" sz="2400" dirty="0">
                <a:solidFill>
                  <a:schemeClr val="tx1"/>
                </a:solidFill>
              </a:rPr>
              <a:t> are known</a:t>
            </a:r>
            <a:endParaRPr lang="en-GB" sz="2400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endParaRPr lang="en-GB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4C97-B475-4690-B480-394FE1C1B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588" y="211138"/>
            <a:ext cx="9990137" cy="7699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/>
              <a:t>Urochordata</a:t>
            </a:r>
            <a:r>
              <a:rPr lang="en-US" sz="4000" dirty="0"/>
              <a:t> (Characters)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75F58-1CAB-4166-AD4C-C9CEEDC61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88" y="981075"/>
            <a:ext cx="10325100" cy="5719763"/>
          </a:xfrm>
        </p:spPr>
        <p:txBody>
          <a:bodyPr>
            <a:noAutofit/>
          </a:bodyPr>
          <a:lstStyle/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They are widely distributed and show a great diversity of structure, habits and habitat.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 They are   marine animals found in all seas, along the shores and up to a depth of more than 2 miles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They are highly specialized chordates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(Specialization for Sedentary living).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They are sessile as adult and the larval forms are free swimming and resemble a microscopic tadpole which bears all the chordates hallmarks.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 The chordate affinities are clearly seen in free swimming larvae which have: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). Pharyngeal gill clefts.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ii).A dorsal tubular central nervous system.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A notochord which is confined only to the tail, that is where they get the name </a:t>
            </a:r>
            <a:r>
              <a:rPr lang="en-US" dirty="0" err="1">
                <a:solidFill>
                  <a:schemeClr val="tx1"/>
                </a:solidFill>
              </a:rPr>
              <a:t>Urochordata</a:t>
            </a:r>
            <a:r>
              <a:rPr lang="en-US" dirty="0">
                <a:solidFill>
                  <a:schemeClr val="tx1"/>
                </a:solidFill>
              </a:rPr>
              <a:t> (Tailed Chordates).</a:t>
            </a:r>
            <a:endParaRPr lang="en-GB" dirty="0">
              <a:solidFill>
                <a:schemeClr val="tx1"/>
              </a:solidFill>
            </a:endParaRPr>
          </a:p>
          <a:p>
            <a:pPr marL="182880" indent="-182880" eaLnBrk="1" fontAlgn="auto" hangingPunct="1">
              <a:defRPr/>
            </a:pPr>
            <a:r>
              <a:rPr lang="en-US" dirty="0">
                <a:solidFill>
                  <a:schemeClr val="tx1"/>
                </a:solidFill>
              </a:rPr>
              <a:t>They are all hermaphrodites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Override1.xml><?xml version="1.0" encoding="utf-8"?>
<a:themeOverride xmlns:a="http://schemas.openxmlformats.org/drawingml/2006/main">
  <a:clrScheme name="View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5290</TotalTime>
  <Words>1271</Words>
  <Application>Microsoft Office PowerPoint</Application>
  <PresentationFormat>Widescreen</PresentationFormat>
  <Paragraphs>204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Century Schoolbook</vt:lpstr>
      <vt:lpstr>Arial</vt:lpstr>
      <vt:lpstr>Wingdings 2</vt:lpstr>
      <vt:lpstr>Calibri</vt:lpstr>
      <vt:lpstr>View</vt:lpstr>
      <vt:lpstr>PHYLUM CHORDATA</vt:lpstr>
      <vt:lpstr>Definition</vt:lpstr>
      <vt:lpstr>PowerPoint Presentation</vt:lpstr>
      <vt:lpstr>PowerPoint Presentation</vt:lpstr>
      <vt:lpstr>The Main Chordate Characters </vt:lpstr>
      <vt:lpstr>Protochordates</vt:lpstr>
      <vt:lpstr>Protochordates</vt:lpstr>
      <vt:lpstr>Urochordata</vt:lpstr>
      <vt:lpstr>Urochordata (Characters)</vt:lpstr>
      <vt:lpstr>Classification of Urochordates</vt:lpstr>
      <vt:lpstr>PowerPoint Presentation</vt:lpstr>
      <vt:lpstr>CEPHALOCHORDATES</vt:lpstr>
      <vt:lpstr>CEPHALOCHORDATES (Characters)</vt:lpstr>
      <vt:lpstr>CEPHALOCHORDATES (Classification)</vt:lpstr>
      <vt:lpstr>PowerPoint Presentation</vt:lpstr>
      <vt:lpstr>THE VERTEBRATA</vt:lpstr>
      <vt:lpstr>THE VERTEBRATA</vt:lpstr>
      <vt:lpstr>CONVENIENCE GROUPING</vt:lpstr>
      <vt:lpstr>Agnathans</vt:lpstr>
      <vt:lpstr>Classification of Agnathans</vt:lpstr>
      <vt:lpstr>PowerPoint Presentation</vt:lpstr>
      <vt:lpstr>Gnathostomata</vt:lpstr>
      <vt:lpstr>Chondrichthyes</vt:lpstr>
      <vt:lpstr>Classification of Chondrichthyes</vt:lpstr>
      <vt:lpstr>PowerPoint Presentation</vt:lpstr>
      <vt:lpstr>   Osteichthyes</vt:lpstr>
      <vt:lpstr>Classification of Osteichthyes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PHYLUM CHORDATA</dc:title>
  <dc:creator>olawunmi oyerinde</dc:creator>
  <cp:lastModifiedBy>Ademola Balogun</cp:lastModifiedBy>
  <cp:revision>44</cp:revision>
  <dcterms:created xsi:type="dcterms:W3CDTF">2016-03-03T11:39:00Z</dcterms:created>
  <dcterms:modified xsi:type="dcterms:W3CDTF">2021-08-15T21:39:44Z</dcterms:modified>
</cp:coreProperties>
</file>