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8" r:id="rId13"/>
    <p:sldId id="269" r:id="rId14"/>
    <p:sldId id="278" r:id="rId15"/>
    <p:sldId id="270" r:id="rId16"/>
    <p:sldId id="271" r:id="rId17"/>
    <p:sldId id="272" r:id="rId18"/>
    <p:sldId id="273" r:id="rId19"/>
    <p:sldId id="274" r:id="rId20"/>
    <p:sldId id="275" r:id="rId21"/>
    <p:sldId id="276" r:id="rId22"/>
    <p:sldId id="277"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416"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 id="401" r:id="rId143"/>
    <p:sldId id="402" r:id="rId144"/>
    <p:sldId id="403" r:id="rId145"/>
    <p:sldId id="404" r:id="rId146"/>
    <p:sldId id="405" r:id="rId147"/>
    <p:sldId id="406" r:id="rId148"/>
    <p:sldId id="407" r:id="rId149"/>
    <p:sldId id="408" r:id="rId150"/>
    <p:sldId id="409" r:id="rId151"/>
    <p:sldId id="410" r:id="rId152"/>
    <p:sldId id="411" r:id="rId153"/>
    <p:sldId id="412" r:id="rId154"/>
    <p:sldId id="413" r:id="rId155"/>
    <p:sldId id="414"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5" d="100"/>
          <a:sy n="75" d="100"/>
        </p:scale>
        <p:origin x="49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E3ED6E-A7EF-4534-A001-DB223AE8226F}"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167487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3ED6E-A7EF-4534-A001-DB223AE8226F}"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65480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3ED6E-A7EF-4534-A001-DB223AE8226F}"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193966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E3ED6E-A7EF-4534-A001-DB223AE8226F}"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148227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E3ED6E-A7EF-4534-A001-DB223AE8226F}" type="datetimeFigureOut">
              <a:rPr lang="en-US" smtClean="0"/>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287366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E3ED6E-A7EF-4534-A001-DB223AE8226F}"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868019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E3ED6E-A7EF-4534-A001-DB223AE8226F}" type="datetimeFigureOut">
              <a:rPr lang="en-US" smtClean="0"/>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99117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E3ED6E-A7EF-4534-A001-DB223AE8226F}" type="datetimeFigureOut">
              <a:rPr lang="en-US" smtClean="0"/>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196766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3ED6E-A7EF-4534-A001-DB223AE8226F}" type="datetimeFigureOut">
              <a:rPr lang="en-US" smtClean="0"/>
              <a:t>7/14/2020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32496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E3ED6E-A7EF-4534-A001-DB223AE8226F}"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272975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E3ED6E-A7EF-4534-A001-DB223AE8226F}" type="datetimeFigureOut">
              <a:rPr lang="en-US" smtClean="0"/>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E472-1F4F-4413-BEE5-89785E46464B}" type="slidenum">
              <a:rPr lang="en-US" smtClean="0"/>
              <a:t>‹#›</a:t>
            </a:fld>
            <a:endParaRPr lang="en-US"/>
          </a:p>
        </p:txBody>
      </p:sp>
    </p:spTree>
    <p:extLst>
      <p:ext uri="{BB962C8B-B14F-4D97-AF65-F5344CB8AC3E}">
        <p14:creationId xmlns:p14="http://schemas.microsoft.com/office/powerpoint/2010/main" val="327426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3ED6E-A7EF-4534-A001-DB223AE8226F}" type="datetimeFigureOut">
              <a:rPr lang="en-US" smtClean="0"/>
              <a:t>7/14/2020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DE472-1F4F-4413-BEE5-89785E46464B}" type="slidenum">
              <a:rPr lang="en-US" smtClean="0"/>
              <a:t>‹#›</a:t>
            </a:fld>
            <a:endParaRPr lang="en-US"/>
          </a:p>
        </p:txBody>
      </p:sp>
    </p:spTree>
    <p:extLst>
      <p:ext uri="{BB962C8B-B14F-4D97-AF65-F5344CB8AC3E}">
        <p14:creationId xmlns:p14="http://schemas.microsoft.com/office/powerpoint/2010/main" val="1495761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a:latin typeface="+mn-lt"/>
              </a:rPr>
              <a:t>BIO 102: GENERAL BIOLOGY 2</a:t>
            </a:r>
          </a:p>
        </p:txBody>
      </p:sp>
      <p:sp>
        <p:nvSpPr>
          <p:cNvPr id="3" name="Subtitle 2"/>
          <p:cNvSpPr>
            <a:spLocks noGrp="1"/>
          </p:cNvSpPr>
          <p:nvPr>
            <p:ph type="subTitle" idx="1"/>
          </p:nvPr>
        </p:nvSpPr>
        <p:spPr/>
        <p:txBody>
          <a:bodyPr>
            <a:normAutofit fontScale="92500" lnSpcReduction="20000"/>
          </a:bodyPr>
          <a:lstStyle/>
          <a:p>
            <a:endParaRPr lang="en-US" dirty="0"/>
          </a:p>
          <a:p>
            <a:r>
              <a:rPr lang="en-US" sz="3600" b="1" dirty="0"/>
              <a:t>TOPICS: UROCHORDATES, CEPHALOCHORDATES AND VERTEBRATES</a:t>
            </a:r>
          </a:p>
          <a:p>
            <a:r>
              <a:rPr lang="en-US" sz="2900" b="1" dirty="0"/>
              <a:t>By Dr. Francis </a:t>
            </a:r>
            <a:r>
              <a:rPr lang="en-US" sz="2900" b="1" dirty="0" err="1"/>
              <a:t>Ibadin</a:t>
            </a:r>
            <a:endParaRPr lang="en-US" sz="2900" b="1" dirty="0"/>
          </a:p>
        </p:txBody>
      </p:sp>
    </p:spTree>
    <p:extLst>
      <p:ext uri="{BB962C8B-B14F-4D97-AF65-F5344CB8AC3E}">
        <p14:creationId xmlns:p14="http://schemas.microsoft.com/office/powerpoint/2010/main" val="274690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600" b="1" i="1" dirty="0">
                <a:latin typeface="+mn-lt"/>
              </a:rPr>
              <a:t>Ciona intestinalis</a:t>
            </a:r>
            <a:r>
              <a:rPr lang="en-US" sz="3600" b="1" dirty="0">
                <a:latin typeface="+mn-lt"/>
              </a:rPr>
              <a:t> is a filter feeder, and feeds mainly on fine detrital particles and phytoplankton</a:t>
            </a:r>
          </a:p>
        </p:txBody>
      </p:sp>
      <p:sp>
        <p:nvSpPr>
          <p:cNvPr id="3" name="Content Placeholder 2"/>
          <p:cNvSpPr>
            <a:spLocks noGrp="1"/>
          </p:cNvSpPr>
          <p:nvPr>
            <p:ph idx="1"/>
          </p:nvPr>
        </p:nvSpPr>
        <p:spPr/>
        <p:txBody>
          <a:bodyPr>
            <a:normAutofit/>
          </a:bodyPr>
          <a:lstStyle/>
          <a:p>
            <a:pPr algn="just"/>
            <a:r>
              <a:rPr lang="en-US" dirty="0"/>
              <a:t>During the circulation of water through the large gill basket, food particles are taken from the water and the endostyle secretes mucus to trap the food</a:t>
            </a:r>
          </a:p>
          <a:p>
            <a:pPr algn="just"/>
            <a:r>
              <a:rPr lang="en-US" dirty="0"/>
              <a:t>It is then passed to the dorsal midline of the pharynx where it is rolled into a mucus rope and passed to the stomach</a:t>
            </a:r>
          </a:p>
          <a:p>
            <a:pPr algn="just"/>
            <a:r>
              <a:rPr lang="en-US" dirty="0"/>
              <a:t>It passes to the intestine, and the faecal pellets formed go from the anus to the atrial opening where they are expelled from the body</a:t>
            </a:r>
          </a:p>
        </p:txBody>
      </p:sp>
    </p:spTree>
    <p:extLst>
      <p:ext uri="{BB962C8B-B14F-4D97-AF65-F5344CB8AC3E}">
        <p14:creationId xmlns:p14="http://schemas.microsoft.com/office/powerpoint/2010/main" val="32812801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29"/>
            <a:ext cx="7832558" cy="6803914"/>
          </a:xfrm>
          <a:prstGeom prst="rect">
            <a:avLst/>
          </a:prstGeom>
        </p:spPr>
        <p:txBody>
          <a:bodyPr wrap="square">
            <a:spAutoFit/>
          </a:bodyPr>
          <a:lstStyle/>
          <a:p>
            <a:pPr lvl="0" eaLnBrk="0" fontAlgn="base" hangingPunct="0">
              <a:lnSpc>
                <a:spcPct val="90000"/>
              </a:lnSpc>
              <a:spcBef>
                <a:spcPts val="1000"/>
              </a:spcBef>
              <a:spcAft>
                <a:spcPct val="0"/>
              </a:spcAft>
              <a:defRPr/>
            </a:pPr>
            <a:r>
              <a:rPr lang="en-US" sz="2800" b="1" dirty="0">
                <a:solidFill>
                  <a:srgbClr val="70AD47">
                    <a:lumMod val="75000"/>
                  </a:srgbClr>
                </a:solidFill>
                <a:latin typeface="AR CENA" panose="02000000000000000000" pitchFamily="2" charset="0"/>
              </a:rPr>
              <a:t>Stratum </a:t>
            </a:r>
            <a:r>
              <a:rPr lang="en-US" sz="2800" b="1" dirty="0" err="1">
                <a:solidFill>
                  <a:srgbClr val="70AD47">
                    <a:lumMod val="75000"/>
                  </a:srgbClr>
                </a:solidFill>
                <a:latin typeface="AR CENA" panose="02000000000000000000" pitchFamily="2" charset="0"/>
              </a:rPr>
              <a:t>corneum</a:t>
            </a:r>
            <a:endParaRPr lang="en-GB" sz="2800" b="1"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Outermost layer of epidermis.</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Thick layer.</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Consists of flat dead horny cells.</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Scales are formed from dead horny cells.</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The scales are the protective exoskeleton of the lizard.</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They are periodically shed from the body.</a:t>
            </a:r>
            <a:endParaRPr lang="en-GB" sz="28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2800" b="1" dirty="0">
                <a:solidFill>
                  <a:srgbClr val="70AD47">
                    <a:lumMod val="75000"/>
                  </a:srgbClr>
                </a:solidFill>
                <a:latin typeface="AR CENA" panose="02000000000000000000" pitchFamily="2" charset="0"/>
              </a:rPr>
              <a:t>Stratum </a:t>
            </a:r>
            <a:r>
              <a:rPr lang="en-US" sz="2800" b="1" dirty="0" err="1">
                <a:solidFill>
                  <a:srgbClr val="70AD47">
                    <a:lumMod val="75000"/>
                  </a:srgbClr>
                </a:solidFill>
                <a:latin typeface="AR CENA" panose="02000000000000000000" pitchFamily="2" charset="0"/>
              </a:rPr>
              <a:t>germinativum</a:t>
            </a:r>
            <a:endParaRPr lang="en-GB" sz="2800" b="1"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The innermost layer of epidermis.</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Single layered.</a:t>
            </a:r>
            <a:endParaRPr lang="en-GB" sz="28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2800" dirty="0">
                <a:solidFill>
                  <a:prstClr val="black"/>
                </a:solidFill>
                <a:latin typeface="AR CENA" panose="02000000000000000000" pitchFamily="2" charset="0"/>
              </a:rPr>
              <a:t>Contains cells that actively divide and move towards the upper surface.</a:t>
            </a:r>
            <a:endParaRPr lang="en-US" sz="2800" dirty="0"/>
          </a:p>
        </p:txBody>
      </p:sp>
      <p:pic>
        <p:nvPicPr>
          <p:cNvPr id="3" name="Picture 5" descr="F:\Cross Section of Repitilian S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455" y="866601"/>
            <a:ext cx="4513545" cy="4441825"/>
          </a:xfrm>
          <a:prstGeom prst="rect">
            <a:avLst/>
          </a:prstGeom>
          <a:solidFill>
            <a:srgbClr val="92D050"/>
          </a:solidFill>
          <a:ln w="19050">
            <a:solidFill>
              <a:srgbClr val="FFC000"/>
            </a:solidFill>
            <a:miter lim="800000"/>
            <a:headEnd/>
            <a:tailEnd/>
          </a:ln>
        </p:spPr>
      </p:pic>
    </p:spTree>
    <p:extLst>
      <p:ext uri="{BB962C8B-B14F-4D97-AF65-F5344CB8AC3E}">
        <p14:creationId xmlns:p14="http://schemas.microsoft.com/office/powerpoint/2010/main" val="3561055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87979" cy="5608715"/>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70AD47">
                    <a:lumMod val="75000"/>
                  </a:srgbClr>
                </a:solidFill>
                <a:latin typeface="AR CENA" panose="02000000000000000000" pitchFamily="2" charset="0"/>
              </a:rPr>
              <a:t>Dermis:</a:t>
            </a:r>
            <a:endParaRPr lang="en-GB" sz="3200" b="1"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 A thick layer of fibrous connective tissue.</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dermis contains blood vessels, nerves, muscle </a:t>
            </a:r>
            <a:r>
              <a:rPr lang="en-US" sz="3200" dirty="0" err="1">
                <a:solidFill>
                  <a:prstClr val="black"/>
                </a:solidFill>
                <a:latin typeface="AR CENA" panose="02000000000000000000" pitchFamily="2" charset="0"/>
              </a:rPr>
              <a:t>fibres</a:t>
            </a:r>
            <a:r>
              <a:rPr lang="en-US" sz="3200" dirty="0">
                <a:solidFill>
                  <a:prstClr val="black"/>
                </a:solidFill>
                <a:latin typeface="AR CENA" panose="02000000000000000000" pitchFamily="2" charset="0"/>
              </a:rPr>
              <a:t> and </a:t>
            </a:r>
            <a:r>
              <a:rPr lang="en-US" sz="3200" dirty="0" err="1">
                <a:solidFill>
                  <a:prstClr val="black"/>
                </a:solidFill>
                <a:latin typeface="AR CENA" panose="02000000000000000000" pitchFamily="2" charset="0"/>
              </a:rPr>
              <a:t>chromatophores</a:t>
            </a:r>
            <a:r>
              <a:rPr lang="en-US" sz="3200" dirty="0">
                <a:solidFill>
                  <a:prstClr val="black"/>
                </a:solidFill>
                <a:latin typeface="AR CENA" panose="02000000000000000000" pitchFamily="2" charset="0"/>
              </a:rPr>
              <a:t>.</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Integumentary glands are absent except femoral glands over the thigh.</a:t>
            </a:r>
            <a:endParaRPr lang="en-GB" sz="3200" dirty="0">
              <a:solidFill>
                <a:prstClr val="black"/>
              </a:solidFill>
              <a:latin typeface="AR CENA" panose="02000000000000000000" pitchFamily="2" charset="0"/>
            </a:endParaRPr>
          </a:p>
        </p:txBody>
      </p:sp>
      <p:pic>
        <p:nvPicPr>
          <p:cNvPr id="3" name="Picture 5" descr="F:\Cross Section of Repitilian S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979" y="866601"/>
            <a:ext cx="6104022" cy="5498104"/>
          </a:xfrm>
          <a:prstGeom prst="rect">
            <a:avLst/>
          </a:prstGeom>
          <a:solidFill>
            <a:srgbClr val="92D050"/>
          </a:solidFill>
          <a:ln w="19050">
            <a:solidFill>
              <a:srgbClr val="FFC000"/>
            </a:solidFill>
            <a:miter lim="800000"/>
            <a:headEnd/>
            <a:tailEnd/>
          </a:ln>
        </p:spPr>
      </p:pic>
    </p:spTree>
    <p:extLst>
      <p:ext uri="{BB962C8B-B14F-4D97-AF65-F5344CB8AC3E}">
        <p14:creationId xmlns:p14="http://schemas.microsoft.com/office/powerpoint/2010/main" val="434045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1"/>
            <a:ext cx="12192000" cy="5892895"/>
          </a:xfrm>
          <a:prstGeom prst="rect">
            <a:avLst/>
          </a:prstGeom>
        </p:spPr>
        <p:txBody>
          <a:bodyPr wrap="square">
            <a:spAutoFit/>
          </a:bodyPr>
          <a:lstStyle/>
          <a:p>
            <a:pPr lvl="0">
              <a:lnSpc>
                <a:spcPct val="90000"/>
              </a:lnSpc>
              <a:spcBef>
                <a:spcPts val="1000"/>
              </a:spcBef>
              <a:defRPr/>
            </a:pPr>
            <a:r>
              <a:rPr lang="en-US" sz="3400" b="1" dirty="0">
                <a:solidFill>
                  <a:srgbClr val="C00000"/>
                </a:solidFill>
                <a:latin typeface="AR CENA" panose="02000000000000000000" pitchFamily="2" charset="0"/>
              </a:rPr>
              <a:t>BODY DIVISION:</a:t>
            </a:r>
            <a:endParaRPr lang="en-GB" sz="34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body is divided into head, trunk and tail.</a:t>
            </a: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head is joined to the trunk by a neck.</a:t>
            </a: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neck enables the lizard to move its head independently of its body, so that it can watch prey without moving .</a:t>
            </a: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head, neck and thighs of agama are covered with scales.</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574066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2" y="12032"/>
            <a:ext cx="6954252" cy="3486150"/>
          </a:xfrm>
          <a:prstGeom prst="rect">
            <a:avLst/>
          </a:prstGeom>
        </p:spPr>
      </p:pic>
      <p:pic>
        <p:nvPicPr>
          <p:cNvPr id="3" name="Picture 2"/>
          <p:cNvPicPr>
            <a:picLocks noChangeAspect="1"/>
          </p:cNvPicPr>
          <p:nvPr/>
        </p:nvPicPr>
        <p:blipFill>
          <a:blip r:embed="rId3"/>
          <a:stretch>
            <a:fillRect/>
          </a:stretch>
        </p:blipFill>
        <p:spPr>
          <a:xfrm>
            <a:off x="2182977" y="3498182"/>
            <a:ext cx="8138865" cy="3353091"/>
          </a:xfrm>
          <a:prstGeom prst="rect">
            <a:avLst/>
          </a:prstGeom>
        </p:spPr>
      </p:pic>
    </p:spTree>
    <p:extLst>
      <p:ext uri="{BB962C8B-B14F-4D97-AF65-F5344CB8AC3E}">
        <p14:creationId xmlns:p14="http://schemas.microsoft.com/office/powerpoint/2010/main" val="1975532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32"/>
            <a:ext cx="12192000" cy="6363793"/>
          </a:xfrm>
          <a:prstGeom prst="rect">
            <a:avLst/>
          </a:prstGeom>
        </p:spPr>
        <p:txBody>
          <a:bodyPr wrap="square">
            <a:spAutoFit/>
          </a:bodyPr>
          <a:lstStyle/>
          <a:p>
            <a:pPr lvl="0" eaLnBrk="0" fontAlgn="base" hangingPunct="0">
              <a:lnSpc>
                <a:spcPct val="90000"/>
              </a:lnSpc>
              <a:spcBef>
                <a:spcPts val="1000"/>
              </a:spcBef>
              <a:spcAft>
                <a:spcPct val="0"/>
              </a:spcAft>
              <a:defRPr/>
            </a:pPr>
            <a:r>
              <a:rPr lang="en-US" sz="3600" b="1" dirty="0">
                <a:solidFill>
                  <a:srgbClr val="5B9BD5">
                    <a:lumMod val="50000"/>
                  </a:srgbClr>
                </a:solidFill>
                <a:latin typeface="AR CENA" panose="02000000000000000000" pitchFamily="2" charset="0"/>
              </a:rPr>
              <a:t>THE HEAD:</a:t>
            </a:r>
            <a:endParaRPr lang="en-GB" sz="3600" b="1" dirty="0">
              <a:solidFill>
                <a:srgbClr val="5B9BD5">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head is </a:t>
            </a:r>
            <a:r>
              <a:rPr lang="en-US" sz="3200" dirty="0" err="1">
                <a:solidFill>
                  <a:prstClr val="black"/>
                </a:solidFill>
                <a:latin typeface="AR CENA" panose="02000000000000000000" pitchFamily="2" charset="0"/>
              </a:rPr>
              <a:t>traingular</a:t>
            </a:r>
            <a:r>
              <a:rPr lang="en-US" sz="3200" dirty="0">
                <a:solidFill>
                  <a:prstClr val="black"/>
                </a:solidFill>
                <a:latin typeface="AR CENA" panose="02000000000000000000" pitchFamily="2" charset="0"/>
              </a:rPr>
              <a:t> in shape when observed from above.</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head contains a wide mouth.</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75000"/>
                  </a:srgbClr>
                </a:solidFill>
                <a:latin typeface="AR CENA" panose="02000000000000000000" pitchFamily="2" charset="0"/>
              </a:rPr>
              <a:t>The mouth is terminal.</a:t>
            </a:r>
            <a:endParaRPr lang="en-GB" sz="3200" dirty="0">
              <a:solidFill>
                <a:srgbClr val="5B9BD5">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75000"/>
                  </a:srgbClr>
                </a:solidFill>
                <a:latin typeface="AR CENA" panose="02000000000000000000" pitchFamily="2" charset="0"/>
              </a:rPr>
              <a:t>The mouth has  small uniform (homodont)teeth on both upper and lower jaw.</a:t>
            </a:r>
            <a:endParaRPr lang="en-GB" sz="3200" dirty="0">
              <a:solidFill>
                <a:srgbClr val="5B9BD5">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Homodont teeth are functionally and anatomically of the same type ,although</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 Their size may be variable .</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The teeth are sharp and pointed and are located in sockets.</a:t>
            </a:r>
            <a:endParaRPr lang="en-GB" sz="3200" dirty="0">
              <a:solidFill>
                <a:srgbClr val="00B050"/>
              </a:solidFill>
              <a:latin typeface="AR CENA" panose="02000000000000000000" pitchFamily="2" charset="0"/>
            </a:endParaRPr>
          </a:p>
        </p:txBody>
      </p:sp>
    </p:spTree>
    <p:extLst>
      <p:ext uri="{BB962C8B-B14F-4D97-AF65-F5344CB8AC3E}">
        <p14:creationId xmlns:p14="http://schemas.microsoft.com/office/powerpoint/2010/main" val="1593834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96"/>
            <a:ext cx="12192000" cy="6436634"/>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0000"/>
                </a:solidFill>
                <a:latin typeface="AR CENA" panose="02000000000000000000" pitchFamily="2" charset="0"/>
              </a:rPr>
              <a:t>TONGUE:</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A sticky and broad tongue is located on the floor of mouth.</a:t>
            </a:r>
            <a:endParaRPr lang="en-GB" sz="3200"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Tongue is well developed and can be extended.</a:t>
            </a:r>
            <a:endParaRPr lang="en-GB" sz="3200"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tongue can also be used as a sense organ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It samples molecules from the environment and obtain chemical information from them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4472C4">
                    <a:lumMod val="75000"/>
                  </a:srgbClr>
                </a:solidFill>
                <a:latin typeface="AR CENA" panose="02000000000000000000" pitchFamily="2" charset="0"/>
              </a:rPr>
              <a:t>The site of the chemical sensation is called JACOBSONS ORGAN OR VOMERONASAL.</a:t>
            </a: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NOSTRILS:</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nostrils are located near the tip of the snout.</a:t>
            </a:r>
          </a:p>
        </p:txBody>
      </p:sp>
    </p:spTree>
    <p:extLst>
      <p:ext uri="{BB962C8B-B14F-4D97-AF65-F5344CB8AC3E}">
        <p14:creationId xmlns:p14="http://schemas.microsoft.com/office/powerpoint/2010/main" val="1834628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36634"/>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EYES:</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Further back from the nostrils are the eyes.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eyes are bulging or protruding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eyes are bulging for a wide view.</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directed laterally.</a:t>
            </a:r>
            <a:br>
              <a:rPr lang="en-US" sz="3200" dirty="0">
                <a:solidFill>
                  <a:prstClr val="black"/>
                </a:solidFill>
                <a:latin typeface="AR CENA" panose="02000000000000000000" pitchFamily="2" charset="0"/>
              </a:rPr>
            </a:br>
            <a:r>
              <a:rPr lang="en-US" sz="3200" dirty="0">
                <a:solidFill>
                  <a:prstClr val="black"/>
                </a:solidFill>
                <a:latin typeface="AR CENA" panose="02000000000000000000" pitchFamily="2" charset="0"/>
              </a:rPr>
              <a:t>Have well developed sense of vision for hunting prey and avoiding predator.</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eyes are protected with nictitating membrane and have moveable eyelids.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TYMPANUM:</a:t>
            </a:r>
            <a:endParaRPr lang="en-GB" sz="3200"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located behind each eyes.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An oval semitransparent area.</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559980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21"/>
            <a:ext cx="12192000" cy="6751592"/>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b="1" dirty="0">
                <a:solidFill>
                  <a:srgbClr val="002060"/>
                </a:solidFill>
                <a:latin typeface="AR CENA" panose="02000000000000000000" pitchFamily="2" charset="0"/>
              </a:rPr>
              <a:t>GULAR FOLD:</a:t>
            </a:r>
            <a:endParaRPr lang="en-GB" sz="3200" b="1" dirty="0">
              <a:solidFill>
                <a:srgbClr val="00206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 granular  fold of skin below the chin.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It is found on the ventral throat immediately in front of the forelegs.</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a:t>
            </a:r>
            <a:r>
              <a:rPr lang="en-US" sz="3200" dirty="0" err="1">
                <a:solidFill>
                  <a:prstClr val="black"/>
                </a:solidFill>
                <a:latin typeface="AR CENA" panose="02000000000000000000" pitchFamily="2" charset="0"/>
              </a:rPr>
              <a:t>gular</a:t>
            </a:r>
            <a:r>
              <a:rPr lang="en-US" sz="3200" dirty="0">
                <a:solidFill>
                  <a:prstClr val="black"/>
                </a:solidFill>
                <a:latin typeface="AR CENA" panose="02000000000000000000" pitchFamily="2" charset="0"/>
              </a:rPr>
              <a:t> fold is used in courtship to attract the female and also in defense to scare of intruder.</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b="1" dirty="0">
                <a:solidFill>
                  <a:srgbClr val="ED7D31">
                    <a:lumMod val="50000"/>
                  </a:srgbClr>
                </a:solidFill>
                <a:latin typeface="AR CENA" panose="02000000000000000000" pitchFamily="2" charset="0"/>
              </a:rPr>
              <a:t>NUCHAL CREST:</a:t>
            </a:r>
            <a:endParaRPr lang="en-GB" sz="3200" b="1" dirty="0">
              <a:solidFill>
                <a:srgbClr val="ED7D31">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 collection of spikes , tooth like protrusions or scales on the back of neck.</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0000"/>
                </a:solidFill>
                <a:latin typeface="AR CENA" panose="02000000000000000000" pitchFamily="2" charset="0"/>
              </a:rPr>
              <a:t>They are large at  the start at base of head and get smaller as you move towards base of tail.</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When extended in conjunction with the </a:t>
            </a:r>
            <a:r>
              <a:rPr lang="en-US" sz="3200" dirty="0" err="1">
                <a:solidFill>
                  <a:prstClr val="black"/>
                </a:solidFill>
                <a:latin typeface="AR CENA" panose="02000000000000000000" pitchFamily="2" charset="0"/>
              </a:rPr>
              <a:t>gular</a:t>
            </a:r>
            <a:r>
              <a:rPr lang="en-US" sz="3200" dirty="0">
                <a:solidFill>
                  <a:prstClr val="black"/>
                </a:solidFill>
                <a:latin typeface="AR CENA" panose="02000000000000000000" pitchFamily="2" charset="0"/>
              </a:rPr>
              <a:t> fold are used in intimidating the intruder.</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1423281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964162"/>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b="1" dirty="0">
                <a:solidFill>
                  <a:srgbClr val="00B0F0"/>
                </a:solidFill>
                <a:latin typeface="AR CENA" pitchFamily="2" charset="0"/>
              </a:rPr>
              <a:t>PINEAL SCALE:</a:t>
            </a:r>
            <a:endParaRPr lang="en-GB" sz="3200" b="1" dirty="0">
              <a:solidFill>
                <a:srgbClr val="00B0F0"/>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prstClr val="black"/>
                </a:solidFill>
                <a:latin typeface="AR CENA" pitchFamily="2" charset="0"/>
              </a:rPr>
              <a:t>Large median  scale located on top of head.</a:t>
            </a:r>
            <a:endParaRPr lang="en-GB" sz="3200" dirty="0">
              <a:solidFill>
                <a:prstClr val="black"/>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prstClr val="black"/>
                </a:solidFill>
                <a:latin typeface="AR CENA" pitchFamily="2" charset="0"/>
              </a:rPr>
              <a:t>They have a light spot in the middle called the pineal eye.</a:t>
            </a:r>
            <a:endParaRPr lang="en-GB" sz="3200" dirty="0">
              <a:solidFill>
                <a:prstClr val="black"/>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srgbClr val="C00000"/>
                </a:solidFill>
                <a:latin typeface="AR CENA" pitchFamily="2" charset="0"/>
              </a:rPr>
              <a:t>The pineal eye functions:</a:t>
            </a:r>
            <a:endParaRPr lang="en-GB" sz="3200" dirty="0">
              <a:solidFill>
                <a:srgbClr val="C00000"/>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srgbClr val="C00000"/>
                </a:solidFill>
                <a:latin typeface="AR CENA" pitchFamily="2" charset="0"/>
              </a:rPr>
              <a:t>To register solar radiation by secretion of hormones.</a:t>
            </a:r>
            <a:endParaRPr lang="en-GB" sz="3200" dirty="0">
              <a:solidFill>
                <a:srgbClr val="C00000"/>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prstClr val="black"/>
                </a:solidFill>
                <a:latin typeface="AR CENA" pitchFamily="2" charset="0"/>
              </a:rPr>
              <a:t>It affects the animal thermoregulatory </a:t>
            </a:r>
            <a:r>
              <a:rPr lang="en-US" sz="3200" dirty="0" err="1">
                <a:solidFill>
                  <a:prstClr val="black"/>
                </a:solidFill>
                <a:latin typeface="AR CENA" pitchFamily="2" charset="0"/>
              </a:rPr>
              <a:t>behaviour</a:t>
            </a:r>
            <a:r>
              <a:rPr lang="en-US" sz="3200" dirty="0">
                <a:solidFill>
                  <a:prstClr val="black"/>
                </a:solidFill>
                <a:latin typeface="AR CENA" pitchFamily="2" charset="0"/>
              </a:rPr>
              <a:t> in exposing itself to sunlight.</a:t>
            </a:r>
            <a:endParaRPr lang="en-GB" sz="3200" dirty="0">
              <a:solidFill>
                <a:prstClr val="black"/>
              </a:solidFill>
              <a:latin typeface="AR CENA"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pPr>
            <a:r>
              <a:rPr lang="en-US" sz="3200" dirty="0">
                <a:solidFill>
                  <a:prstClr val="black"/>
                </a:solidFill>
                <a:latin typeface="AR CENA" pitchFamily="2" charset="0"/>
              </a:rPr>
              <a:t>It is also thought to control reproduction.</a:t>
            </a:r>
            <a:endParaRPr lang="en-GB" sz="3200" dirty="0">
              <a:solidFill>
                <a:prstClr val="black"/>
              </a:solidFill>
              <a:latin typeface="AR CENA" pitchFamily="2" charset="0"/>
            </a:endParaRPr>
          </a:p>
        </p:txBody>
      </p:sp>
    </p:spTree>
    <p:extLst>
      <p:ext uri="{BB962C8B-B14F-4D97-AF65-F5344CB8AC3E}">
        <p14:creationId xmlns:p14="http://schemas.microsoft.com/office/powerpoint/2010/main" val="897016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33"/>
            <a:ext cx="12192000" cy="3964162"/>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C00000"/>
                </a:solidFill>
                <a:latin typeface="AR CENA" panose="02000000000000000000" pitchFamily="2" charset="0"/>
              </a:rPr>
              <a:t>TRUNK:</a:t>
            </a:r>
            <a:r>
              <a:rPr lang="en-US" sz="3200" b="1" dirty="0">
                <a:solidFill>
                  <a:prstClr val="black"/>
                </a:solidFill>
                <a:latin typeface="AR CENA" panose="02000000000000000000" pitchFamily="2" charset="0"/>
              </a:rPr>
              <a:t>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trunk is cylindrical and </a:t>
            </a:r>
            <a:r>
              <a:rPr lang="en-US" sz="3200" dirty="0" err="1">
                <a:solidFill>
                  <a:prstClr val="black"/>
                </a:solidFill>
                <a:latin typeface="AR CENA" panose="02000000000000000000" pitchFamily="2" charset="0"/>
              </a:rPr>
              <a:t>dorsoventrally</a:t>
            </a:r>
            <a:r>
              <a:rPr lang="en-US" sz="3200" dirty="0">
                <a:solidFill>
                  <a:prstClr val="black"/>
                </a:solidFill>
                <a:latin typeface="AR CENA" panose="02000000000000000000" pitchFamily="2" charset="0"/>
              </a:rPr>
              <a:t> flattened.</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trunk bears the limbs.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limbs are well adapted for speed during running and climbing.</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fore and hind limbs end In five digits with strong curved sharp claws.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forelimbs are smaller and shorter than the hind limbs.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forelimbs are placed at right angles to body.</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138631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dirty="0" err="1">
                <a:latin typeface="+mn-lt"/>
              </a:rPr>
              <a:t>Ciona</a:t>
            </a:r>
            <a:r>
              <a:rPr lang="en-US" sz="3600" b="1" i="1" dirty="0">
                <a:latin typeface="+mn-lt"/>
              </a:rPr>
              <a:t> intestinalis</a:t>
            </a:r>
            <a:r>
              <a:rPr lang="en-US" sz="3600" b="1" dirty="0">
                <a:latin typeface="+mn-lt"/>
              </a:rPr>
              <a:t> is hermaphroditic</a:t>
            </a:r>
          </a:p>
        </p:txBody>
      </p:sp>
      <p:sp>
        <p:nvSpPr>
          <p:cNvPr id="3" name="Content Placeholder 2"/>
          <p:cNvSpPr>
            <a:spLocks noGrp="1"/>
          </p:cNvSpPr>
          <p:nvPr>
            <p:ph idx="1"/>
          </p:nvPr>
        </p:nvSpPr>
        <p:spPr/>
        <p:txBody>
          <a:bodyPr/>
          <a:lstStyle/>
          <a:p>
            <a:r>
              <a:rPr lang="en-US" dirty="0"/>
              <a:t>They release sperm and eggs through the exhalent siphon</a:t>
            </a:r>
          </a:p>
          <a:p>
            <a:r>
              <a:rPr lang="en-US" dirty="0"/>
              <a:t>Fertilization occurs at sea, and a tadpole-like larva is formed about 25 hours later</a:t>
            </a:r>
          </a:p>
          <a:p>
            <a:r>
              <a:rPr lang="en-US" dirty="0"/>
              <a:t>The larval form of </a:t>
            </a:r>
            <a:r>
              <a:rPr lang="en-US" i="1" dirty="0"/>
              <a:t>C. intestinalis</a:t>
            </a:r>
            <a:r>
              <a:rPr lang="en-US" dirty="0"/>
              <a:t> is free-swimming and appears similar to a tadpole</a:t>
            </a:r>
          </a:p>
          <a:p>
            <a:r>
              <a:rPr lang="en-US" dirty="0"/>
              <a:t>After a period of 1-5 days the larvae will metamorphosis into a sessile adult.</a:t>
            </a:r>
          </a:p>
          <a:p>
            <a:endParaRPr lang="en-US" dirty="0"/>
          </a:p>
        </p:txBody>
      </p:sp>
    </p:spTree>
    <p:extLst>
      <p:ext uri="{BB962C8B-B14F-4D97-AF65-F5344CB8AC3E}">
        <p14:creationId xmlns:p14="http://schemas.microsoft.com/office/powerpoint/2010/main" val="4154457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835922"/>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b="1" dirty="0">
                <a:solidFill>
                  <a:srgbClr val="00B0F0"/>
                </a:solidFill>
                <a:latin typeface="AR CENA" panose="02000000000000000000" pitchFamily="2" charset="0"/>
              </a:rPr>
              <a:t>CLOACA:</a:t>
            </a:r>
            <a:endParaRPr lang="en-GB" sz="3200" b="1" dirty="0">
              <a:solidFill>
                <a:srgbClr val="00B0F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7030A0"/>
                </a:solidFill>
                <a:latin typeface="AR CENA" panose="02000000000000000000" pitchFamily="2" charset="0"/>
              </a:rPr>
              <a:t>Just behind the hind limbs on the ventral side, is a transverse slit called the cloaca.</a:t>
            </a:r>
            <a:endParaRPr lang="en-GB" sz="3200" dirty="0">
              <a:solidFill>
                <a:srgbClr val="7030A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There is a row of thickened scales around the slit called the </a:t>
            </a:r>
            <a:r>
              <a:rPr lang="en-US" sz="3200" dirty="0" err="1">
                <a:solidFill>
                  <a:prstClr val="black"/>
                </a:solidFill>
                <a:latin typeface="AR CENA" panose="02000000000000000000" pitchFamily="2" charset="0"/>
              </a:rPr>
              <a:t>Preanal</a:t>
            </a:r>
            <a:r>
              <a:rPr lang="en-US" sz="3200" dirty="0">
                <a:solidFill>
                  <a:prstClr val="black"/>
                </a:solidFill>
                <a:latin typeface="AR CENA" panose="02000000000000000000" pitchFamily="2" charset="0"/>
              </a:rPr>
              <a:t> pad.</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In males there is a </a:t>
            </a:r>
            <a:r>
              <a:rPr lang="en-US" sz="3200" dirty="0" err="1">
                <a:solidFill>
                  <a:prstClr val="black"/>
                </a:solidFill>
                <a:latin typeface="AR CENA" panose="02000000000000000000" pitchFamily="2" charset="0"/>
              </a:rPr>
              <a:t>hemipenis</a:t>
            </a:r>
            <a:r>
              <a:rPr lang="en-US" sz="3200" dirty="0">
                <a:solidFill>
                  <a:prstClr val="black"/>
                </a:solidFill>
                <a:latin typeface="AR CENA" panose="02000000000000000000" pitchFamily="2" charset="0"/>
              </a:rPr>
              <a:t> at each end of cloaca.</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The hemi penis is a dual penis which they use alternately while mating</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When not in use the </a:t>
            </a:r>
            <a:r>
              <a:rPr lang="en-US" sz="3200" dirty="0" err="1">
                <a:solidFill>
                  <a:srgbClr val="ED7D31">
                    <a:lumMod val="75000"/>
                  </a:srgbClr>
                </a:solidFill>
                <a:latin typeface="AR CENA" panose="02000000000000000000" pitchFamily="2" charset="0"/>
              </a:rPr>
              <a:t>hemipenis</a:t>
            </a:r>
            <a:r>
              <a:rPr lang="en-US" sz="3200" dirty="0">
                <a:solidFill>
                  <a:srgbClr val="ED7D31">
                    <a:lumMod val="75000"/>
                  </a:srgbClr>
                </a:solidFill>
                <a:latin typeface="AR CENA" panose="02000000000000000000" pitchFamily="2" charset="0"/>
              </a:rPr>
              <a:t> are contained within body creating a distinct bulge at the base of the tail.</a:t>
            </a:r>
            <a:endParaRPr lang="en-GB" sz="3200" dirty="0">
              <a:solidFill>
                <a:srgbClr val="ED7D31">
                  <a:lumMod val="75000"/>
                </a:srgbClr>
              </a:solidFill>
              <a:latin typeface="AR CENA" panose="02000000000000000000" pitchFamily="2" charset="0"/>
            </a:endParaRPr>
          </a:p>
        </p:txBody>
      </p:sp>
    </p:spTree>
    <p:extLst>
      <p:ext uri="{BB962C8B-B14F-4D97-AF65-F5344CB8AC3E}">
        <p14:creationId xmlns:p14="http://schemas.microsoft.com/office/powerpoint/2010/main" val="18244127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77"/>
            <a:ext cx="12192000" cy="6564874"/>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b="1" dirty="0">
                <a:solidFill>
                  <a:srgbClr val="00B050"/>
                </a:solidFill>
                <a:latin typeface="AR CENA" panose="02000000000000000000" pitchFamily="2" charset="0"/>
              </a:rPr>
              <a:t>TAIL:</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tail extends from posterior end of trunk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It is relatively long and tapers from base.</a:t>
            </a:r>
            <a:endParaRPr lang="en-GB" sz="3200"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tail is divided into base, middle and tip.</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4472C4">
                    <a:lumMod val="75000"/>
                  </a:srgbClr>
                </a:solidFill>
                <a:latin typeface="AR CENA" panose="02000000000000000000" pitchFamily="2" charset="0"/>
              </a:rPr>
              <a:t>FUNCTIONS:</a:t>
            </a:r>
            <a:endParaRPr lang="en-GB" sz="3200" b="1" dirty="0">
              <a:solidFill>
                <a:srgbClr val="4472C4">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Fat is stored in the tail.</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C00000"/>
                </a:solidFill>
                <a:latin typeface="AR CENA" panose="02000000000000000000" pitchFamily="2" charset="0"/>
              </a:rPr>
              <a:t>Helps in maintaining suction to any surface.</a:t>
            </a:r>
            <a:endParaRPr lang="en-GB" sz="3200" dirty="0">
              <a:solidFill>
                <a:srgbClr val="C0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C00000"/>
                </a:solidFill>
                <a:latin typeface="AR CENA" panose="02000000000000000000" pitchFamily="2" charset="0"/>
              </a:rPr>
              <a:t>It provides support to lizard balance.</a:t>
            </a:r>
            <a:endParaRPr lang="en-GB" sz="3200" dirty="0">
              <a:solidFill>
                <a:srgbClr val="C0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In some species tail serves as a defensive structure, it breaks off when lizard is held by predator and lizard can escape.</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9100671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
            <a:ext cx="12192000" cy="4594078"/>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b="1"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b="1" dirty="0">
                <a:solidFill>
                  <a:srgbClr val="FFC000">
                    <a:lumMod val="75000"/>
                  </a:srgbClr>
                </a:solidFill>
                <a:latin typeface="AR CENA" panose="02000000000000000000" pitchFamily="2" charset="0"/>
              </a:rPr>
              <a:t>AUTOTOMY:</a:t>
            </a:r>
            <a:endParaRPr lang="en-GB" sz="3200" b="1" dirty="0">
              <a:solidFill>
                <a:srgbClr val="FFC000">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Also called self amputation.</a:t>
            </a:r>
            <a:endParaRPr lang="en-US"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The behavior where an animal sheds or discards one or more of its appendages usually as self defense mechanism to elude predators grasp or to distract the predator and allow escape.</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Agama does not appear to possess this mechanism necessary for tail shedding.</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10964238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83"/>
            <a:ext cx="12192000" cy="5865195"/>
          </a:xfrm>
          <a:prstGeom prst="rect">
            <a:avLst/>
          </a:prstGeom>
        </p:spPr>
        <p:txBody>
          <a:bodyPr wrap="square">
            <a:spAutoFit/>
          </a:bodyPr>
          <a:lstStyle/>
          <a:p>
            <a:pPr lvl="0">
              <a:lnSpc>
                <a:spcPct val="90000"/>
              </a:lnSpc>
              <a:spcBef>
                <a:spcPts val="1000"/>
              </a:spcBef>
              <a:defRPr/>
            </a:pPr>
            <a:r>
              <a:rPr lang="en-US" sz="3200" b="1" dirty="0">
                <a:solidFill>
                  <a:srgbClr val="FF0000"/>
                </a:solidFill>
                <a:latin typeface="AR CENA" panose="02000000000000000000" pitchFamily="2" charset="0"/>
              </a:rPr>
              <a:t>ECOLOGICAL ADAPTATIONS</a:t>
            </a:r>
            <a:r>
              <a:rPr lang="en-US" sz="3200" dirty="0">
                <a:solidFill>
                  <a:prstClr val="black"/>
                </a:solidFill>
                <a:latin typeface="AR CENA" panose="02000000000000000000" pitchFamily="2" charset="0"/>
              </a:rPr>
              <a:t>:</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50000"/>
                  </a:srgbClr>
                </a:solidFill>
                <a:latin typeface="AR CENA" panose="02000000000000000000" pitchFamily="2" charset="0"/>
              </a:rPr>
              <a:t>They are flexible animals that can easily adapt to changes in their environment.</a:t>
            </a:r>
            <a:endParaRPr lang="en-GB" sz="3200" dirty="0">
              <a:solidFill>
                <a:srgbClr val="5B9BD5">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50000"/>
                  </a:srgbClr>
                </a:solidFill>
                <a:latin typeface="AR CENA" panose="02000000000000000000" pitchFamily="2" charset="0"/>
              </a:rPr>
              <a:t>In the past they lived in the forest of Africa .</a:t>
            </a:r>
            <a:endParaRPr lang="en-GB" sz="3200" dirty="0">
              <a:solidFill>
                <a:srgbClr val="ED7D31">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50000"/>
                  </a:srgbClr>
                </a:solidFill>
                <a:latin typeface="AR CENA" panose="02000000000000000000" pitchFamily="2" charset="0"/>
              </a:rPr>
              <a:t>When the forests began to disappear, agama managed to adapt to life in open spaces.</a:t>
            </a:r>
            <a:endParaRPr lang="en-GB" sz="3200" dirty="0">
              <a:solidFill>
                <a:srgbClr val="5B9BD5">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50000"/>
                  </a:srgbClr>
                </a:solidFill>
                <a:latin typeface="AR CENA" panose="02000000000000000000" pitchFamily="2" charset="0"/>
              </a:rPr>
              <a:t>Certain species of agama have adapted to life in both rural and urban areas.</a:t>
            </a:r>
            <a:endParaRPr lang="en-GB" sz="3200" dirty="0">
              <a:solidFill>
                <a:srgbClr val="ED7D31">
                  <a:lumMod val="50000"/>
                </a:srgbClr>
              </a:solidFill>
              <a:latin typeface="AR CENA" panose="02000000000000000000" pitchFamily="2" charset="0"/>
            </a:endParaRPr>
          </a:p>
        </p:txBody>
      </p:sp>
    </p:spTree>
    <p:extLst>
      <p:ext uri="{BB962C8B-B14F-4D97-AF65-F5344CB8AC3E}">
        <p14:creationId xmlns:p14="http://schemas.microsoft.com/office/powerpoint/2010/main" val="11634394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33"/>
            <a:ext cx="12192000" cy="6162713"/>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ADAPTATIONS:</a:t>
            </a:r>
            <a:endParaRPr lang="en-GB" sz="3200" b="1" dirty="0">
              <a:solidFill>
                <a:srgbClr val="FF000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They are nocturnal and come out to hunt for food at night.</a:t>
            </a:r>
            <a:endParaRPr lang="en-GB" sz="30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endParaRPr lang="en-US" sz="30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Tail breaks off easily when grabbed by prey, the tail is also used as fat storage for times when there is not much food for them to eat (desert species).</a:t>
            </a: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They have dry scaly skin an effective adaptation to life on land.</a:t>
            </a:r>
            <a:r>
              <a:rPr lang="en-GB" sz="3000" dirty="0">
                <a:solidFill>
                  <a:prstClr val="black"/>
                </a:solidFill>
                <a:latin typeface="AR CENA" panose="02000000000000000000" pitchFamily="2" charset="0"/>
              </a:rPr>
              <a:t> </a:t>
            </a:r>
            <a:r>
              <a:rPr lang="en-US" sz="3000" dirty="0">
                <a:solidFill>
                  <a:prstClr val="black"/>
                </a:solidFill>
                <a:latin typeface="AR CENA" panose="02000000000000000000" pitchFamily="2" charset="0"/>
              </a:rPr>
              <a:t>Desert lizards have scales on skin that allow dew to collect on skin and slowly run towards mouth. This is a water source in arid deserts.</a:t>
            </a: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Lizards have well developed limb with five toes ending in claws for climbing, digging holes for laying of eggs and running on land.</a:t>
            </a:r>
            <a:endParaRPr lang="en-GB" sz="30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982586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10"/>
            <a:ext cx="12192000" cy="6623352"/>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ADAPTATIONS:</a:t>
            </a:r>
            <a:endParaRPr lang="en-GB" sz="3200" b="1" dirty="0">
              <a:solidFill>
                <a:srgbClr val="FF000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Arial" panose="020B0604020202020204" pitchFamily="34" charset="0"/>
              <a:buAutoNum type="arabicPeriod" startAt="5"/>
              <a:defRPr/>
            </a:pPr>
            <a:r>
              <a:rPr lang="en-US" sz="3200" dirty="0">
                <a:solidFill>
                  <a:prstClr val="black"/>
                </a:solidFill>
                <a:latin typeface="AR CENA" panose="02000000000000000000" pitchFamily="2" charset="0"/>
              </a:rPr>
              <a:t>Lizards evolve different sizes and shapes to adapt to their habitat.</a:t>
            </a: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Lizard living on islands without large predators grow to very large sizes.</a:t>
            </a:r>
            <a:r>
              <a:rPr lang="en-GB" sz="3200" dirty="0">
                <a:solidFill>
                  <a:prstClr val="black"/>
                </a:solidFill>
                <a:latin typeface="AR CENA" panose="02000000000000000000" pitchFamily="2" charset="0"/>
              </a:rPr>
              <a:t> </a:t>
            </a: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Lizard that live in competitive environment with little food have smaller sizes.</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6. Camouflage that helps them to blend in with the environment.</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Display of colors are used in attracting mates.</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Some of them have ability to adjust colors due to temperature fluctuation and this is called METACHROMATISM.</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24236145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568226"/>
          </a:xfrm>
          <a:prstGeom prst="rect">
            <a:avLst/>
          </a:prstGeom>
        </p:spPr>
        <p:txBody>
          <a:bodyPr wrap="square">
            <a:spAutoFit/>
          </a:bodyPr>
          <a:lstStyle/>
          <a:p>
            <a:pPr lvl="0" eaLnBrk="0" fontAlgn="base" hangingPunct="0">
              <a:lnSpc>
                <a:spcPct val="90000"/>
              </a:lnSpc>
              <a:spcBef>
                <a:spcPts val="1000"/>
              </a:spcBef>
              <a:spcAft>
                <a:spcPct val="0"/>
              </a:spcAft>
              <a:defRPr/>
            </a:pP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At cool temperatures lizard becomes darker. Dark </a:t>
            </a:r>
            <a:r>
              <a:rPr lang="en-US" sz="3200" dirty="0" err="1">
                <a:solidFill>
                  <a:prstClr val="black"/>
                </a:solidFill>
                <a:latin typeface="AR CENA" panose="02000000000000000000" pitchFamily="2" charset="0"/>
              </a:rPr>
              <a:t>colours</a:t>
            </a:r>
            <a:r>
              <a:rPr lang="en-US" sz="3200" dirty="0">
                <a:solidFill>
                  <a:prstClr val="black"/>
                </a:solidFill>
                <a:latin typeface="AR CENA" panose="02000000000000000000" pitchFamily="2" charset="0"/>
              </a:rPr>
              <a:t> increase heat.</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At high temperatures colors become lighter. Lighter </a:t>
            </a:r>
            <a:r>
              <a:rPr lang="en-US" sz="3200" dirty="0" err="1">
                <a:solidFill>
                  <a:prstClr val="black"/>
                </a:solidFill>
                <a:latin typeface="AR CENA" panose="02000000000000000000" pitchFamily="2" charset="0"/>
              </a:rPr>
              <a:t>colours</a:t>
            </a:r>
            <a:r>
              <a:rPr lang="en-US" sz="3200" dirty="0">
                <a:solidFill>
                  <a:prstClr val="black"/>
                </a:solidFill>
                <a:latin typeface="AR CENA" panose="02000000000000000000" pitchFamily="2" charset="0"/>
              </a:rPr>
              <a:t> reflect heat.</a:t>
            </a:r>
          </a:p>
          <a:p>
            <a:endParaRPr lang="en-US" sz="3200" dirty="0">
              <a:latin typeface="AR CENA" pitchFamily="2" charset="0"/>
            </a:endParaRPr>
          </a:p>
          <a:p>
            <a:r>
              <a:rPr lang="en-US" sz="3200" dirty="0">
                <a:latin typeface="AR CENA" pitchFamily="2" charset="0"/>
              </a:rPr>
              <a:t>7. They carry out thermoregulation by orientation of body to suns angle.</a:t>
            </a:r>
            <a:endParaRPr lang="en-GB" sz="3200" dirty="0">
              <a:latin typeface="AR CENA" pitchFamily="2" charset="0"/>
            </a:endParaRPr>
          </a:p>
          <a:p>
            <a:r>
              <a:rPr lang="en-US" sz="3200" dirty="0">
                <a:latin typeface="AR CENA" pitchFamily="2" charset="0"/>
              </a:rPr>
              <a:t>When lizard needs to increase temperature, it turns body towards strongest ray of sun.</a:t>
            </a:r>
            <a:endParaRPr lang="en-GB" sz="3200" dirty="0">
              <a:latin typeface="AR CENA" pitchFamily="2" charset="0"/>
            </a:endParaRPr>
          </a:p>
          <a:p>
            <a:r>
              <a:rPr lang="en-US" sz="3200" dirty="0">
                <a:latin typeface="AR CENA" pitchFamily="2" charset="0"/>
              </a:rPr>
              <a:t>If it needs to cool off it turns away from the sun.</a:t>
            </a:r>
            <a:endParaRPr lang="en-GB" sz="3200" dirty="0">
              <a:latin typeface="AR CENA" pitchFamily="2" charset="0"/>
            </a:endParaRPr>
          </a:p>
          <a:p>
            <a:r>
              <a:rPr lang="en-US" sz="3200" dirty="0">
                <a:latin typeface="AR CENA" pitchFamily="2" charset="0"/>
              </a:rPr>
              <a:t>Some bury themselves in sand to escape the heat of  the top layer of sand and the direct sunlight.</a:t>
            </a:r>
          </a:p>
          <a:p>
            <a:endParaRPr lang="en-GB" sz="3200" dirty="0">
              <a:latin typeface="AR CENA" pitchFamily="2" charset="0"/>
            </a:endParaRP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2794515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93757"/>
          </a:xfrm>
          <a:prstGeom prst="rect">
            <a:avLst/>
          </a:prstGeom>
        </p:spPr>
        <p:txBody>
          <a:bodyPr wrap="square">
            <a:spAutoFit/>
          </a:bodyPr>
          <a:lstStyle/>
          <a:p>
            <a:pPr eaLnBrk="0" fontAlgn="base" hangingPunct="0">
              <a:lnSpc>
                <a:spcPct val="90000"/>
              </a:lnSpc>
              <a:spcBef>
                <a:spcPts val="1000"/>
              </a:spcBef>
              <a:spcAft>
                <a:spcPct val="0"/>
              </a:spcAft>
            </a:pPr>
            <a:endParaRPr lang="en-US" sz="3200" dirty="0">
              <a:latin typeface="AR CENA" pitchFamily="2" charset="0"/>
            </a:endParaRPr>
          </a:p>
          <a:p>
            <a:pPr eaLnBrk="0" fontAlgn="base" hangingPunct="0">
              <a:lnSpc>
                <a:spcPct val="90000"/>
              </a:lnSpc>
              <a:spcBef>
                <a:spcPts val="1000"/>
              </a:spcBef>
              <a:spcAft>
                <a:spcPct val="0"/>
              </a:spcAft>
            </a:pPr>
            <a:r>
              <a:rPr lang="en-US" sz="3200" dirty="0">
                <a:latin typeface="AR CENA" pitchFamily="2" charset="0"/>
              </a:rPr>
              <a:t>8. The </a:t>
            </a:r>
            <a:r>
              <a:rPr lang="en-US" sz="3200" dirty="0" err="1">
                <a:latin typeface="AR CENA" pitchFamily="2" charset="0"/>
              </a:rPr>
              <a:t>hemipenis</a:t>
            </a:r>
            <a:r>
              <a:rPr lang="en-US" sz="3200" dirty="0">
                <a:latin typeface="AR CENA" pitchFamily="2" charset="0"/>
              </a:rPr>
              <a:t> allows for internal fertilization.</a:t>
            </a:r>
            <a:endParaRPr lang="en-GB" sz="3200" dirty="0">
              <a:latin typeface="AR CENA" pitchFamily="2" charset="0"/>
            </a:endParaRPr>
          </a:p>
          <a:p>
            <a:pPr lvl="0" eaLnBrk="0" fontAlgn="base" hangingPunct="0">
              <a:lnSpc>
                <a:spcPct val="90000"/>
              </a:lnSpc>
              <a:spcBef>
                <a:spcPts val="1000"/>
              </a:spcBef>
              <a:spcAft>
                <a:spcPct val="0"/>
              </a:spcAft>
            </a:pPr>
            <a:endParaRPr lang="en-US"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9. An improvement on the more necessary sense organs namely the eyes, ears and nose,</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Reptiles have a more developed brain than amphibians.</a:t>
            </a:r>
          </a:p>
          <a:p>
            <a:pPr lvl="0" eaLnBrk="0" fontAlgn="base" hangingPunct="0">
              <a:lnSpc>
                <a:spcPct val="90000"/>
              </a:lnSpc>
              <a:spcBef>
                <a:spcPts val="1000"/>
              </a:spcBef>
              <a:spcAft>
                <a:spcPct val="0"/>
              </a:spcAft>
            </a:pP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10. The neck allows the lizard to move its head independently of its body so that it can watch its prey without moving.</a:t>
            </a:r>
            <a:endParaRPr lang="en-GB" sz="3200" dirty="0">
              <a:solidFill>
                <a:prstClr val="black"/>
              </a:solidFill>
              <a:latin typeface="AR CENA" pitchFamily="2" charset="0"/>
            </a:endParaRPr>
          </a:p>
        </p:txBody>
      </p:sp>
    </p:spTree>
    <p:extLst>
      <p:ext uri="{BB962C8B-B14F-4D97-AF65-F5344CB8AC3E}">
        <p14:creationId xmlns:p14="http://schemas.microsoft.com/office/powerpoint/2010/main" val="26461846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916"/>
            <a:ext cx="12192000" cy="1046440"/>
          </a:xfrm>
          <a:prstGeom prst="rect">
            <a:avLst/>
          </a:prstGeom>
        </p:spPr>
        <p:txBody>
          <a:bodyPr wrap="square">
            <a:spAutoFit/>
          </a:bodyPr>
          <a:lstStyle/>
          <a:p>
            <a:r>
              <a:rPr lang="en-US" sz="6200" b="1" dirty="0">
                <a:solidFill>
                  <a:srgbClr val="00B050"/>
                </a:solidFill>
                <a:latin typeface="AR CENA" pitchFamily="2" charset="0"/>
              </a:rPr>
              <a:t>		REPRESENTATIVE OF AVES</a:t>
            </a:r>
            <a:endParaRPr lang="en-US" dirty="0"/>
          </a:p>
        </p:txBody>
      </p:sp>
      <p:sp>
        <p:nvSpPr>
          <p:cNvPr id="3" name="Rectangle 2"/>
          <p:cNvSpPr/>
          <p:nvPr/>
        </p:nvSpPr>
        <p:spPr>
          <a:xfrm>
            <a:off x="0" y="1121702"/>
            <a:ext cx="12192000" cy="2786404"/>
          </a:xfrm>
          <a:prstGeom prst="rect">
            <a:avLst/>
          </a:prstGeom>
        </p:spPr>
        <p:txBody>
          <a:bodyPr wrap="square">
            <a:spAutoFit/>
          </a:bodyPr>
          <a:lstStyle/>
          <a:p>
            <a:pPr lvl="0" algn="ctr" eaLnBrk="0" fontAlgn="base" hangingPunct="0">
              <a:lnSpc>
                <a:spcPct val="90000"/>
              </a:lnSpc>
              <a:spcBef>
                <a:spcPts val="1000"/>
              </a:spcBef>
              <a:spcAft>
                <a:spcPct val="0"/>
              </a:spcAft>
            </a:pPr>
            <a:r>
              <a:rPr lang="en-US" sz="4400" b="1" dirty="0">
                <a:solidFill>
                  <a:prstClr val="black"/>
                </a:solidFill>
                <a:latin typeface="AR CENA" pitchFamily="2" charset="0"/>
              </a:rPr>
              <a:t>THE PIGEONS</a:t>
            </a:r>
            <a:endParaRPr lang="en-GB" sz="4400" dirty="0">
              <a:solidFill>
                <a:prstClr val="black"/>
              </a:solidFill>
              <a:latin typeface="AR CENA" pitchFamily="2" charset="0"/>
            </a:endParaRPr>
          </a:p>
          <a:p>
            <a:pPr lvl="0" eaLnBrk="0" fontAlgn="base" hangingPunct="0">
              <a:lnSpc>
                <a:spcPct val="90000"/>
              </a:lnSpc>
              <a:spcBef>
                <a:spcPts val="1000"/>
              </a:spcBef>
              <a:spcAft>
                <a:spcPct val="0"/>
              </a:spcAft>
            </a:pPr>
            <a:r>
              <a:rPr lang="en-US" sz="4400" dirty="0">
                <a:solidFill>
                  <a:prstClr val="black"/>
                </a:solidFill>
                <a:latin typeface="AR CENA" pitchFamily="2" charset="0"/>
              </a:rPr>
              <a:t>Pigeons are birds with a small head, plump body, short legs and smooth feathers (Smooth and compact plumage).</a:t>
            </a:r>
            <a:endParaRPr lang="en-GB" sz="4400" dirty="0">
              <a:solidFill>
                <a:prstClr val="black"/>
              </a:solidFill>
              <a:latin typeface="AR CENA" pitchFamily="2" charset="0"/>
            </a:endParaRPr>
          </a:p>
          <a:p>
            <a:pPr lvl="0" eaLnBrk="0" fontAlgn="base" hangingPunct="0">
              <a:lnSpc>
                <a:spcPct val="90000"/>
              </a:lnSpc>
              <a:spcBef>
                <a:spcPts val="1000"/>
              </a:spcBef>
              <a:spcAft>
                <a:spcPct val="0"/>
              </a:spcAft>
            </a:pPr>
            <a:r>
              <a:rPr lang="en-US" sz="4400" dirty="0">
                <a:solidFill>
                  <a:prstClr val="black"/>
                </a:solidFill>
                <a:latin typeface="AR CENA" pitchFamily="2" charset="0"/>
              </a:rPr>
              <a:t>They are birds that belong to the family </a:t>
            </a:r>
            <a:r>
              <a:rPr lang="en-US" sz="4400" dirty="0" err="1">
                <a:solidFill>
                  <a:prstClr val="black"/>
                </a:solidFill>
                <a:latin typeface="AR CENA" pitchFamily="2" charset="0"/>
              </a:rPr>
              <a:t>Columbidae</a:t>
            </a:r>
            <a:r>
              <a:rPr lang="en-US" sz="4400" dirty="0">
                <a:solidFill>
                  <a:prstClr val="black"/>
                </a:solidFill>
                <a:latin typeface="AR CENA" pitchFamily="2" charset="0"/>
              </a:rPr>
              <a:t>.</a:t>
            </a:r>
            <a:endParaRPr lang="en-GB" sz="4400" dirty="0">
              <a:solidFill>
                <a:prstClr val="black"/>
              </a:solidFill>
              <a:latin typeface="AR CENA" pitchFamily="2" charset="0"/>
            </a:endParaRPr>
          </a:p>
        </p:txBody>
      </p:sp>
    </p:spTree>
    <p:extLst>
      <p:ext uri="{BB962C8B-B14F-4D97-AF65-F5344CB8AC3E}">
        <p14:creationId xmlns:p14="http://schemas.microsoft.com/office/powerpoint/2010/main" val="36602819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1" cy="7478970"/>
          </a:xfrm>
          <a:prstGeom prst="rect">
            <a:avLst/>
          </a:prstGeom>
        </p:spPr>
        <p:txBody>
          <a:bodyPr wrap="square">
            <a:spAutoFit/>
          </a:bodyPr>
          <a:lstStyle/>
          <a:p>
            <a:r>
              <a:rPr lang="en-US" sz="4800" b="1" dirty="0">
                <a:solidFill>
                  <a:srgbClr val="00B050"/>
                </a:solidFill>
                <a:latin typeface="AR CENA" pitchFamily="2" charset="0"/>
              </a:rPr>
              <a:t>MODIFICATION FOR FLIGHT</a:t>
            </a:r>
          </a:p>
          <a:p>
            <a:endParaRPr lang="en-US" sz="3600" b="1" dirty="0">
              <a:solidFill>
                <a:srgbClr val="00B050"/>
              </a:solidFill>
              <a:latin typeface="AR CENA" pitchFamily="2" charset="0"/>
            </a:endParaRPr>
          </a:p>
          <a:p>
            <a:pPr>
              <a:defRPr/>
            </a:pPr>
            <a:r>
              <a:rPr lang="en-US" sz="3600" dirty="0"/>
              <a:t>Birds have become highly modified due to aerial life.</a:t>
            </a:r>
          </a:p>
          <a:p>
            <a:pPr>
              <a:defRPr/>
            </a:pPr>
            <a:endParaRPr lang="en-GB" sz="3600" dirty="0"/>
          </a:p>
          <a:p>
            <a:pPr>
              <a:defRPr/>
            </a:pPr>
            <a:r>
              <a:rPr lang="en-US" sz="3600" b="1" dirty="0"/>
              <a:t>A). Morphological adaptations:</a:t>
            </a:r>
            <a:endParaRPr lang="en-GB" sz="3600" dirty="0"/>
          </a:p>
          <a:p>
            <a:pPr>
              <a:defRPr/>
            </a:pPr>
            <a:r>
              <a:rPr lang="en-US" sz="3600" dirty="0"/>
              <a:t>Body form: fusiform form or spindle shaped.</a:t>
            </a:r>
            <a:endParaRPr lang="en-GB" sz="3600" dirty="0"/>
          </a:p>
          <a:p>
            <a:pPr>
              <a:defRPr/>
            </a:pPr>
            <a:r>
              <a:rPr lang="en-US" sz="3600" dirty="0"/>
              <a:t>Body covered with feathers.</a:t>
            </a:r>
            <a:endParaRPr lang="en-GB" sz="3600" dirty="0"/>
          </a:p>
          <a:p>
            <a:pPr>
              <a:defRPr/>
            </a:pPr>
            <a:r>
              <a:rPr lang="en-US" sz="3600" dirty="0"/>
              <a:t>Contour feathers make body streamlined and reduce friction to the minimum.</a:t>
            </a:r>
            <a:endParaRPr lang="en-GB" sz="3600" dirty="0"/>
          </a:p>
          <a:p>
            <a:pPr>
              <a:defRPr/>
            </a:pPr>
            <a:r>
              <a:rPr lang="en-US" sz="3600" dirty="0"/>
              <a:t>Feathers make body light.</a:t>
            </a:r>
            <a:endParaRPr lang="en-GB" sz="3600" dirty="0"/>
          </a:p>
          <a:p>
            <a:pPr>
              <a:defRPr/>
            </a:pPr>
            <a:r>
              <a:rPr lang="en-US" sz="3600" dirty="0"/>
              <a:t>Feathers hold considerable blanket of enveloping air around the body and add much to its buoyancy.</a:t>
            </a:r>
            <a:endParaRPr lang="en-GB" sz="3600" dirty="0"/>
          </a:p>
          <a:p>
            <a:endParaRPr lang="en-US" sz="3600" dirty="0"/>
          </a:p>
        </p:txBody>
      </p:sp>
    </p:spTree>
    <p:extLst>
      <p:ext uri="{BB962C8B-B14F-4D97-AF65-F5344CB8AC3E}">
        <p14:creationId xmlns:p14="http://schemas.microsoft.com/office/powerpoint/2010/main" val="327113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SUBPHYLUM CEPHALOCHORDATA e.g. </a:t>
            </a:r>
            <a:r>
              <a:rPr lang="en-US" sz="3600" b="1" i="1" dirty="0" err="1">
                <a:latin typeface="+mn-lt"/>
              </a:rPr>
              <a:t>Branchistoma</a:t>
            </a:r>
            <a:endParaRPr lang="en-US" sz="3600" b="1" i="1" dirty="0">
              <a:latin typeface="+mn-lt"/>
            </a:endParaRPr>
          </a:p>
        </p:txBody>
      </p:sp>
      <p:sp>
        <p:nvSpPr>
          <p:cNvPr id="3" name="Content Placeholder 2"/>
          <p:cNvSpPr>
            <a:spLocks noGrp="1"/>
          </p:cNvSpPr>
          <p:nvPr>
            <p:ph idx="1"/>
          </p:nvPr>
        </p:nvSpPr>
        <p:spPr>
          <a:xfrm>
            <a:off x="838200" y="1476697"/>
            <a:ext cx="10515600" cy="4351338"/>
          </a:xfrm>
        </p:spPr>
        <p:txBody>
          <a:bodyPr>
            <a:normAutofit fontScale="85000" lnSpcReduction="20000"/>
          </a:bodyPr>
          <a:lstStyle/>
          <a:p>
            <a:pPr marL="0" indent="0" algn="just">
              <a:buNone/>
            </a:pPr>
            <a:r>
              <a:rPr lang="en-US" sz="3300" b="1" dirty="0"/>
              <a:t>Also called </a:t>
            </a:r>
            <a:r>
              <a:rPr lang="en-US" sz="3300" b="1" dirty="0" err="1"/>
              <a:t>Acrania</a:t>
            </a:r>
            <a:r>
              <a:rPr lang="en-US" sz="3300" b="1" dirty="0"/>
              <a:t> or Lancelet</a:t>
            </a:r>
          </a:p>
          <a:p>
            <a:pPr algn="just"/>
            <a:r>
              <a:rPr lang="en-US" sz="3300" i="1" dirty="0" err="1"/>
              <a:t>Branchiostoma</a:t>
            </a:r>
            <a:r>
              <a:rPr lang="en-US" sz="3300" dirty="0"/>
              <a:t> was formally called </a:t>
            </a:r>
            <a:r>
              <a:rPr lang="en-US" sz="3300" i="1" dirty="0"/>
              <a:t>Amphioxus</a:t>
            </a:r>
          </a:p>
          <a:p>
            <a:pPr algn="just"/>
            <a:r>
              <a:rPr lang="en-US" sz="3300" dirty="0"/>
              <a:t>They inhabit the sandy bottoms of coastal waters around the world</a:t>
            </a:r>
          </a:p>
          <a:p>
            <a:pPr marL="0" indent="0" algn="just">
              <a:buNone/>
            </a:pPr>
            <a:r>
              <a:rPr lang="en-US" sz="3300" b="1" dirty="0"/>
              <a:t>External Features:</a:t>
            </a:r>
          </a:p>
          <a:p>
            <a:pPr algn="just"/>
            <a:r>
              <a:rPr lang="en-US" sz="3300" dirty="0"/>
              <a:t>They are small, fishlike marine invertebrates</a:t>
            </a:r>
          </a:p>
          <a:p>
            <a:pPr algn="just"/>
            <a:r>
              <a:rPr lang="en-US" sz="3300" dirty="0"/>
              <a:t>They are slender, laterally compressed, translucent animals about 5 to 7cm in length</a:t>
            </a:r>
          </a:p>
          <a:p>
            <a:pPr algn="just"/>
            <a:endParaRPr lang="en-US" sz="3300" dirty="0"/>
          </a:p>
          <a:p>
            <a:pPr marL="0" indent="0" algn="just">
              <a:buNone/>
            </a:pPr>
            <a:r>
              <a:rPr lang="en-US" sz="3300" b="1" dirty="0"/>
              <a:t>They possess the following characteristics:</a:t>
            </a:r>
          </a:p>
          <a:p>
            <a:pPr algn="just"/>
            <a:r>
              <a:rPr lang="en-US" sz="3300" dirty="0"/>
              <a:t>Elongate and bilaterally flattened</a:t>
            </a:r>
          </a:p>
          <a:p>
            <a:endParaRPr lang="en-US" dirty="0"/>
          </a:p>
        </p:txBody>
      </p:sp>
    </p:spTree>
    <p:extLst>
      <p:ext uri="{BB962C8B-B14F-4D97-AF65-F5344CB8AC3E}">
        <p14:creationId xmlns:p14="http://schemas.microsoft.com/office/powerpoint/2010/main" val="16108437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844951"/>
          </a:xfrm>
          <a:prstGeom prst="rect">
            <a:avLst/>
          </a:prstGeom>
        </p:spPr>
        <p:txBody>
          <a:bodyPr wrap="square">
            <a:spAutoFit/>
          </a:bodyPr>
          <a:lstStyle/>
          <a:p>
            <a:pPr lvl="0" fontAlgn="base">
              <a:lnSpc>
                <a:spcPct val="90000"/>
              </a:lnSpc>
              <a:spcBef>
                <a:spcPts val="1000"/>
              </a:spcBef>
              <a:spcAft>
                <a:spcPct val="0"/>
              </a:spcAft>
              <a:defRPr/>
            </a:pPr>
            <a:r>
              <a:rPr lang="en-US" sz="3600" b="1" dirty="0">
                <a:solidFill>
                  <a:prstClr val="black"/>
                </a:solidFill>
              </a:rPr>
              <a:t>A). Morphological adaptations:</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Feathers insulate body perfectly and prevent loss of heat which enables a bird to endure intense cold at high altitudes and maintain constant temperature.</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Feather forms broad surface for striking the air.</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Fore limb transformed into unique &amp; powerful propelling organ the wings.</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Mobile neck &amp; beak</a:t>
            </a:r>
            <a:r>
              <a:rPr lang="en-GB" sz="3600" dirty="0">
                <a:solidFill>
                  <a:prstClr val="black"/>
                </a:solidFill>
              </a:rPr>
              <a:t>.</a:t>
            </a: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Extreme mobility of long and flexible neck for reaching food.</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Bipedal locomotion – The anterior of body becomes modified for flight   &amp; posterior part of body becomes modified for movement on land.</a:t>
            </a:r>
            <a:endParaRPr lang="en-GB" sz="3600" dirty="0">
              <a:solidFill>
                <a:prstClr val="black"/>
              </a:solidFill>
            </a:endParaRPr>
          </a:p>
        </p:txBody>
      </p:sp>
    </p:spTree>
    <p:extLst>
      <p:ext uri="{BB962C8B-B14F-4D97-AF65-F5344CB8AC3E}">
        <p14:creationId xmlns:p14="http://schemas.microsoft.com/office/powerpoint/2010/main" val="18103568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145272"/>
          </a:xfrm>
          <a:prstGeom prst="rect">
            <a:avLst/>
          </a:prstGeom>
        </p:spPr>
        <p:txBody>
          <a:bodyPr wrap="square">
            <a:spAutoFit/>
          </a:bodyPr>
          <a:lstStyle/>
          <a:p>
            <a:pPr lvl="0" fontAlgn="base">
              <a:lnSpc>
                <a:spcPct val="90000"/>
              </a:lnSpc>
              <a:spcBef>
                <a:spcPts val="1000"/>
              </a:spcBef>
              <a:spcAft>
                <a:spcPct val="0"/>
              </a:spcAft>
              <a:defRPr/>
            </a:pPr>
            <a:r>
              <a:rPr lang="en-US" sz="4000" b="1" dirty="0">
                <a:solidFill>
                  <a:prstClr val="black"/>
                </a:solidFill>
              </a:rPr>
              <a:t>A). Morphological adaptations:</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To support the entire body weight the hind limbs occupy a somewhat exterior position on trunk &amp; become more stable.</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Perching – The hind limbs are specialized for perching.</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Short tail bears a tuff of long tail feathers or </a:t>
            </a:r>
            <a:r>
              <a:rPr lang="en-US" sz="4000" dirty="0" err="1">
                <a:solidFill>
                  <a:prstClr val="black"/>
                </a:solidFill>
              </a:rPr>
              <a:t>rectrices</a:t>
            </a:r>
            <a:r>
              <a:rPr lang="en-US" sz="4000" dirty="0">
                <a:solidFill>
                  <a:prstClr val="black"/>
                </a:solidFill>
              </a:rPr>
              <a:t> which spread out in a fan like manner &amp; serves as a rudder for flight.</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They also assist in steering lifting &amp; counter balances during flying &amp; perching.</a:t>
            </a:r>
            <a:endParaRPr lang="en-GB" sz="4000" dirty="0">
              <a:solidFill>
                <a:prstClr val="black"/>
              </a:solidFill>
            </a:endParaRPr>
          </a:p>
        </p:txBody>
      </p:sp>
    </p:spTree>
    <p:extLst>
      <p:ext uri="{BB962C8B-B14F-4D97-AF65-F5344CB8AC3E}">
        <p14:creationId xmlns:p14="http://schemas.microsoft.com/office/powerpoint/2010/main" val="3303920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001643"/>
          </a:xfrm>
          <a:prstGeom prst="rect">
            <a:avLst/>
          </a:prstGeom>
        </p:spPr>
        <p:txBody>
          <a:bodyPr wrap="square">
            <a:spAutoFit/>
          </a:bodyPr>
          <a:lstStyle/>
          <a:p>
            <a:pPr lvl="0"/>
            <a:r>
              <a:rPr lang="en-US" sz="4000" b="1" dirty="0">
                <a:solidFill>
                  <a:srgbClr val="00B050"/>
                </a:solidFill>
                <a:latin typeface="AR CENA" pitchFamily="2" charset="0"/>
              </a:rPr>
              <a:t>MODIFICATION FOR FLIGHT</a:t>
            </a:r>
          </a:p>
          <a:p>
            <a:pPr>
              <a:defRPr/>
            </a:pPr>
            <a:r>
              <a:rPr lang="en-US" sz="4000" b="1" dirty="0"/>
              <a:t>Muscle development:</a:t>
            </a:r>
            <a:endParaRPr lang="en-GB" sz="4000" dirty="0"/>
          </a:p>
          <a:p>
            <a:pPr>
              <a:defRPr/>
            </a:pPr>
            <a:r>
              <a:rPr lang="en-US" sz="4000" dirty="0"/>
              <a:t>The action of wings is controlled by flight muscles which are greatly developed.</a:t>
            </a:r>
          </a:p>
          <a:p>
            <a:pPr>
              <a:defRPr/>
            </a:pPr>
            <a:r>
              <a:rPr lang="en-US" sz="4000" dirty="0"/>
              <a:t>Flight muscles include: </a:t>
            </a:r>
            <a:endParaRPr lang="en-GB" sz="4000" dirty="0"/>
          </a:p>
          <a:p>
            <a:pPr lvl="1">
              <a:defRPr/>
            </a:pPr>
            <a:r>
              <a:rPr lang="en-US" sz="3600" dirty="0" err="1"/>
              <a:t>Pectoralis</a:t>
            </a:r>
            <a:r>
              <a:rPr lang="en-US" sz="3600" dirty="0"/>
              <a:t> major - Powerful down stroke of the wings is caused by these immense muscles.</a:t>
            </a:r>
            <a:endParaRPr lang="en-GB" sz="3600" dirty="0"/>
          </a:p>
          <a:p>
            <a:pPr lvl="1">
              <a:defRPr/>
            </a:pPr>
            <a:r>
              <a:rPr lang="en-US" sz="3600" dirty="0" err="1"/>
              <a:t>Pectoralis</a:t>
            </a:r>
            <a:r>
              <a:rPr lang="en-US" sz="3600" dirty="0"/>
              <a:t> minor – Raising or elevation of the wing caused by this muscles.</a:t>
            </a:r>
          </a:p>
          <a:p>
            <a:pPr lvl="0"/>
            <a:endParaRPr lang="en-US" sz="4000" b="1" dirty="0">
              <a:solidFill>
                <a:srgbClr val="00B050"/>
              </a:solidFill>
              <a:latin typeface="AR CENA" pitchFamily="2" charset="0"/>
            </a:endParaRPr>
          </a:p>
        </p:txBody>
      </p:sp>
    </p:spTree>
    <p:extLst>
      <p:ext uri="{BB962C8B-B14F-4D97-AF65-F5344CB8AC3E}">
        <p14:creationId xmlns:p14="http://schemas.microsoft.com/office/powerpoint/2010/main" val="9284325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450"/>
            <a:ext cx="12192001" cy="6588470"/>
          </a:xfrm>
          <a:prstGeom prst="rect">
            <a:avLst/>
          </a:prstGeom>
        </p:spPr>
        <p:txBody>
          <a:bodyPr wrap="square">
            <a:spAutoFit/>
          </a:bodyPr>
          <a:lstStyle/>
          <a:p>
            <a:pPr lvl="0" fontAlgn="base">
              <a:lnSpc>
                <a:spcPct val="90000"/>
              </a:lnSpc>
              <a:spcBef>
                <a:spcPts val="1000"/>
              </a:spcBef>
              <a:spcAft>
                <a:spcPct val="0"/>
              </a:spcAft>
              <a:defRPr/>
            </a:pPr>
            <a:r>
              <a:rPr lang="en-US" sz="3600" b="1" dirty="0">
                <a:solidFill>
                  <a:prstClr val="black"/>
                </a:solidFill>
              </a:rPr>
              <a:t>Lightness and rigidity of endoskeleton:</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The skeletal frame work of flying birds is very stout and light</a:t>
            </a:r>
            <a:r>
              <a:rPr lang="en-GB" sz="3600" dirty="0">
                <a:solidFill>
                  <a:prstClr val="black"/>
                </a:solidFill>
              </a:rPr>
              <a:t>. </a:t>
            </a:r>
            <a:r>
              <a:rPr lang="en-US" sz="3600" dirty="0">
                <a:solidFill>
                  <a:prstClr val="black"/>
                </a:solidFill>
              </a:rPr>
              <a:t>Most of the bones are pneumatic filled with air spaces and provided with a secondary plastering to make them rigid.</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The rate of metabolism in birds is very high. Food requirements are great &amp; digestion is rapid</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The dense elastic &amp; complicated lungs are supplemented by a remarkable system of air sacs which grow out from lungs and occupy all available space between internal organs, even extending to the cavities of hollow bone.</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 Air sacs reduce specific gravity of the bird and also facilitate complete aeration of the lungs.</a:t>
            </a:r>
          </a:p>
        </p:txBody>
      </p:sp>
    </p:spTree>
    <p:extLst>
      <p:ext uri="{BB962C8B-B14F-4D97-AF65-F5344CB8AC3E}">
        <p14:creationId xmlns:p14="http://schemas.microsoft.com/office/powerpoint/2010/main" val="1939727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24"/>
            <a:ext cx="12192000" cy="8098627"/>
          </a:xfrm>
          <a:prstGeom prst="rect">
            <a:avLst/>
          </a:prstGeom>
        </p:spPr>
        <p:txBody>
          <a:bodyPr wrap="square">
            <a:spAutoFit/>
          </a:bodyPr>
          <a:lstStyle/>
          <a:p>
            <a:pPr lvl="0" fontAlgn="base">
              <a:lnSpc>
                <a:spcPct val="90000"/>
              </a:lnSpc>
              <a:spcBef>
                <a:spcPts val="1000"/>
              </a:spcBef>
              <a:spcAft>
                <a:spcPct val="0"/>
              </a:spcAft>
              <a:defRPr/>
            </a:pPr>
            <a:r>
              <a:rPr lang="en-US" sz="3600" b="1" dirty="0">
                <a:solidFill>
                  <a:prstClr val="black"/>
                </a:solidFill>
              </a:rPr>
              <a:t>Blood system: </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They have efficient circulatory system because rapid metabolism requires large oxygen supply to the tissues.</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 The heart is large, powerful &amp; efficient.</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 The high &amp; constant body temperature enables the birds to take flights at high altitudes &amp; also facilitates activeness in every season.</a:t>
            </a:r>
            <a:endParaRPr lang="en-GB" sz="3600" dirty="0">
              <a:solidFill>
                <a:prstClr val="black"/>
              </a:solidFill>
            </a:endParaRPr>
          </a:p>
          <a:p>
            <a:pPr lvl="0" fontAlgn="base">
              <a:lnSpc>
                <a:spcPct val="90000"/>
              </a:lnSpc>
              <a:spcBef>
                <a:spcPts val="1000"/>
              </a:spcBef>
              <a:spcAft>
                <a:spcPct val="0"/>
              </a:spcAft>
              <a:defRPr/>
            </a:pPr>
            <a:r>
              <a:rPr lang="en-US" sz="3600" b="1" dirty="0">
                <a:solidFill>
                  <a:prstClr val="black"/>
                </a:solidFill>
              </a:rPr>
              <a:t>Excretory system:</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The excretory system is specialized for flight in 3 ways</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Efficient water absorbing organs</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No urinary bladder &amp; semisolid urine is immediately excreted out, not retained long in the body</a:t>
            </a:r>
            <a:endParaRPr lang="en-GB" sz="36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3600" dirty="0">
                <a:solidFill>
                  <a:prstClr val="black"/>
                </a:solidFill>
              </a:rPr>
              <a:t>Metabolic nitrogenous waste is converted into less toxic &amp; insoluble organic compounds such as uric acid and </a:t>
            </a:r>
            <a:r>
              <a:rPr lang="en-US" sz="3600" dirty="0" err="1">
                <a:solidFill>
                  <a:prstClr val="black"/>
                </a:solidFill>
              </a:rPr>
              <a:t>urates</a:t>
            </a:r>
            <a:r>
              <a:rPr lang="en-US" sz="3600" dirty="0">
                <a:solidFill>
                  <a:prstClr val="black"/>
                </a:solidFill>
              </a:rPr>
              <a:t>.</a:t>
            </a:r>
            <a:endParaRPr lang="en-GB" sz="3600" dirty="0">
              <a:solidFill>
                <a:prstClr val="black"/>
              </a:solidFill>
            </a:endParaRPr>
          </a:p>
        </p:txBody>
      </p:sp>
    </p:spTree>
    <p:extLst>
      <p:ext uri="{BB962C8B-B14F-4D97-AF65-F5344CB8AC3E}">
        <p14:creationId xmlns:p14="http://schemas.microsoft.com/office/powerpoint/2010/main" val="30963389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72800"/>
          </a:xfrm>
          <a:prstGeom prst="rect">
            <a:avLst/>
          </a:prstGeom>
        </p:spPr>
        <p:txBody>
          <a:bodyPr wrap="square">
            <a:spAutoFit/>
          </a:bodyPr>
          <a:lstStyle/>
          <a:p>
            <a:pPr lvl="0" fontAlgn="base">
              <a:lnSpc>
                <a:spcPct val="90000"/>
              </a:lnSpc>
              <a:spcBef>
                <a:spcPts val="1000"/>
              </a:spcBef>
              <a:spcAft>
                <a:spcPct val="0"/>
              </a:spcAft>
              <a:defRPr/>
            </a:pPr>
            <a:r>
              <a:rPr lang="en-US" sz="4000" b="1" dirty="0">
                <a:solidFill>
                  <a:prstClr val="black"/>
                </a:solidFill>
              </a:rPr>
              <a:t>The Brain</a:t>
            </a:r>
            <a:r>
              <a:rPr lang="en-US" sz="4000" dirty="0">
                <a:solidFill>
                  <a:prstClr val="black"/>
                </a:solidFill>
              </a:rPr>
              <a:t>:</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Avian brain is highly developed consisting of well-developed centers of equilibrium, muscular coordination &amp; instinct.</a:t>
            </a:r>
            <a:endParaRPr lang="en-GB" sz="4000" dirty="0">
              <a:solidFill>
                <a:prstClr val="black"/>
              </a:solidFill>
            </a:endParaRPr>
          </a:p>
          <a:p>
            <a:pPr marL="228600" lvl="0" indent="-228600" fontAlgn="base">
              <a:lnSpc>
                <a:spcPct val="90000"/>
              </a:lnSpc>
              <a:spcBef>
                <a:spcPts val="1000"/>
              </a:spcBef>
              <a:spcAft>
                <a:spcPct val="0"/>
              </a:spcAft>
              <a:buFont typeface="Arial" panose="020B0604020202020204" pitchFamily="34" charset="0"/>
              <a:buChar char="•"/>
              <a:defRPr/>
            </a:pPr>
            <a:r>
              <a:rPr lang="en-US" sz="4000" dirty="0">
                <a:solidFill>
                  <a:prstClr val="black"/>
                </a:solidFill>
              </a:rPr>
              <a:t>Ovary &amp; oviduct of one side (right-side) are preserved and this reduces the weight of body.</a:t>
            </a:r>
            <a:endParaRPr lang="en-GB" sz="4000" dirty="0">
              <a:solidFill>
                <a:prstClr val="black"/>
              </a:solidFill>
            </a:endParaRPr>
          </a:p>
        </p:txBody>
      </p:sp>
    </p:spTree>
    <p:extLst>
      <p:ext uri="{BB962C8B-B14F-4D97-AF65-F5344CB8AC3E}">
        <p14:creationId xmlns:p14="http://schemas.microsoft.com/office/powerpoint/2010/main" val="11392199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20"/>
            <a:ext cx="12192000" cy="6419193"/>
          </a:xfrm>
          <a:prstGeom prst="rect">
            <a:avLst/>
          </a:prstGeom>
        </p:spPr>
        <p:txBody>
          <a:bodyPr wrap="square">
            <a:spAutoFit/>
          </a:bodyPr>
          <a:lstStyle/>
          <a:p>
            <a:pPr lvl="0" algn="ctr" eaLnBrk="0" fontAlgn="base" hangingPunct="0">
              <a:lnSpc>
                <a:spcPct val="90000"/>
              </a:lnSpc>
              <a:spcBef>
                <a:spcPts val="1000"/>
              </a:spcBef>
              <a:spcAft>
                <a:spcPct val="0"/>
              </a:spcAft>
              <a:defRPr/>
            </a:pPr>
            <a:r>
              <a:rPr lang="en-US" sz="3600" b="1" dirty="0">
                <a:solidFill>
                  <a:srgbClr val="FF0000"/>
                </a:solidFill>
                <a:latin typeface="AR CENA" panose="02000000000000000000" pitchFamily="2" charset="0"/>
              </a:rPr>
              <a:t>Distribution:</a:t>
            </a:r>
            <a:endParaRPr lang="en-GB" sz="3600" dirty="0">
              <a:solidFill>
                <a:srgbClr val="FF0000"/>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srgbClr val="70AD47">
                    <a:lumMod val="75000"/>
                  </a:srgbClr>
                </a:solidFill>
                <a:latin typeface="AR CENA" panose="02000000000000000000" pitchFamily="2" charset="0"/>
              </a:rPr>
              <a:t>They are a widely distributed family of bird.</a:t>
            </a:r>
            <a:endParaRPr lang="en-GB" sz="3200" dirty="0">
              <a:solidFill>
                <a:srgbClr val="70AD47">
                  <a:lumMod val="75000"/>
                </a:srgbClr>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srgbClr val="70AD47">
                    <a:lumMod val="75000"/>
                  </a:srgbClr>
                </a:solidFill>
                <a:latin typeface="AR CENA" panose="02000000000000000000" pitchFamily="2" charset="0"/>
              </a:rPr>
              <a:t>Cosmopolitan in distribution, that is found almost anywhere on earth.</a:t>
            </a:r>
            <a:endParaRPr lang="en-GB" sz="3200" dirty="0">
              <a:solidFill>
                <a:srgbClr val="70AD47">
                  <a:lumMod val="75000"/>
                </a:srgbClr>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srgbClr val="70AD47">
                    <a:lumMod val="75000"/>
                  </a:srgbClr>
                </a:solidFill>
                <a:latin typeface="AR CENA" panose="02000000000000000000" pitchFamily="2" charset="0"/>
              </a:rPr>
              <a:t>Every country in the world except </a:t>
            </a:r>
            <a:r>
              <a:rPr lang="en-US" sz="3200" dirty="0" err="1">
                <a:solidFill>
                  <a:srgbClr val="70AD47">
                    <a:lumMod val="75000"/>
                  </a:srgbClr>
                </a:solidFill>
                <a:latin typeface="AR CENA" panose="02000000000000000000" pitchFamily="2" charset="0"/>
              </a:rPr>
              <a:t>Antartica</a:t>
            </a:r>
            <a:r>
              <a:rPr lang="en-US" sz="3200" dirty="0">
                <a:solidFill>
                  <a:srgbClr val="70AD47">
                    <a:lumMod val="75000"/>
                  </a:srgbClr>
                </a:solidFill>
                <a:latin typeface="AR CENA" panose="02000000000000000000" pitchFamily="2" charset="0"/>
              </a:rPr>
              <a:t> has pigeons or doves.</a:t>
            </a:r>
            <a:endParaRPr lang="en-GB" sz="3200" dirty="0">
              <a:solidFill>
                <a:srgbClr val="70AD47">
                  <a:lumMod val="75000"/>
                </a:srgbClr>
              </a:solidFill>
              <a:latin typeface="AR CENA" panose="02000000000000000000" pitchFamily="2" charset="0"/>
            </a:endParaRPr>
          </a:p>
          <a:p>
            <a:pPr lvl="0" algn="ctr" eaLnBrk="0" fontAlgn="base" hangingPunct="0">
              <a:lnSpc>
                <a:spcPct val="90000"/>
              </a:lnSpc>
              <a:spcBef>
                <a:spcPts val="1000"/>
              </a:spcBef>
              <a:spcAft>
                <a:spcPct val="0"/>
              </a:spcAft>
              <a:defRPr/>
            </a:pPr>
            <a:endParaRPr lang="en-US" sz="3200" b="1" dirty="0">
              <a:solidFill>
                <a:prstClr val="black"/>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600" b="1" dirty="0">
                <a:solidFill>
                  <a:srgbClr val="FF0000"/>
                </a:solidFill>
                <a:latin typeface="AR CENA" panose="02000000000000000000" pitchFamily="2" charset="0"/>
              </a:rPr>
              <a:t>Habit:</a:t>
            </a:r>
            <a:endParaRPr lang="en-GB" sz="3600" dirty="0">
              <a:solidFill>
                <a:srgbClr val="FF0000"/>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srgbClr val="70AD47">
                    <a:lumMod val="75000"/>
                  </a:srgbClr>
                </a:solidFill>
                <a:latin typeface="AR CENA" panose="02000000000000000000" pitchFamily="2" charset="0"/>
              </a:rPr>
              <a:t>They exist in domestication and in the feral state in cities and towns throughout most of the world.</a:t>
            </a:r>
            <a:endParaRPr lang="en-GB" sz="3200" dirty="0">
              <a:solidFill>
                <a:srgbClr val="70AD47">
                  <a:lumMod val="75000"/>
                </a:srgbClr>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srgbClr val="70AD47">
                    <a:lumMod val="75000"/>
                  </a:srgbClr>
                </a:solidFill>
                <a:latin typeface="AR CENA" panose="02000000000000000000" pitchFamily="2" charset="0"/>
              </a:rPr>
              <a:t>(Feral means existing in a wild or untamed state, or returning to an untamed state from domestication).</a:t>
            </a:r>
            <a:endParaRPr lang="en-US" dirty="0"/>
          </a:p>
        </p:txBody>
      </p:sp>
    </p:spTree>
    <p:extLst>
      <p:ext uri="{BB962C8B-B14F-4D97-AF65-F5344CB8AC3E}">
        <p14:creationId xmlns:p14="http://schemas.microsoft.com/office/powerpoint/2010/main" val="27808458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3"/>
            <a:ext cx="12192000" cy="6675674"/>
          </a:xfrm>
          <a:prstGeom prst="rect">
            <a:avLst/>
          </a:prstGeom>
        </p:spPr>
        <p:txBody>
          <a:bodyPr wrap="square">
            <a:spAutoFit/>
          </a:bodyPr>
          <a:lstStyle/>
          <a:p>
            <a:pPr lvl="0" algn="ctr" eaLnBrk="0" fontAlgn="base" hangingPunct="0">
              <a:lnSpc>
                <a:spcPct val="90000"/>
              </a:lnSpc>
              <a:spcBef>
                <a:spcPts val="1000"/>
              </a:spcBef>
              <a:spcAft>
                <a:spcPct val="0"/>
              </a:spcAft>
              <a:defRPr/>
            </a:pPr>
            <a:r>
              <a:rPr lang="en-US" sz="3600" b="1" dirty="0">
                <a:solidFill>
                  <a:srgbClr val="C00000"/>
                </a:solidFill>
                <a:latin typeface="AR CENA" panose="02000000000000000000" pitchFamily="2" charset="0"/>
              </a:rPr>
              <a:t>Pigeons and Doves:</a:t>
            </a:r>
            <a:endParaRPr lang="en-GB" sz="3600" b="1" dirty="0">
              <a:solidFill>
                <a:srgbClr val="C00000"/>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closely related to doves.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75000"/>
                  </a:srgbClr>
                </a:solidFill>
                <a:latin typeface="AR CENA" panose="02000000000000000000" pitchFamily="2" charset="0"/>
              </a:rPr>
              <a:t>Pigeons and doves belong to the family </a:t>
            </a:r>
            <a:r>
              <a:rPr lang="en-US" sz="3200" dirty="0" err="1">
                <a:solidFill>
                  <a:srgbClr val="5B9BD5">
                    <a:lumMod val="75000"/>
                  </a:srgbClr>
                </a:solidFill>
                <a:latin typeface="AR CENA" panose="02000000000000000000" pitchFamily="2" charset="0"/>
              </a:rPr>
              <a:t>Columbidae</a:t>
            </a:r>
            <a:r>
              <a:rPr lang="en-US" sz="3200" dirty="0">
                <a:solidFill>
                  <a:srgbClr val="5B9BD5">
                    <a:lumMod val="75000"/>
                  </a:srgbClr>
                </a:solidFill>
                <a:latin typeface="AR CENA" panose="02000000000000000000" pitchFamily="2" charset="0"/>
              </a:rPr>
              <a:t> and have many similar features.</a:t>
            </a:r>
            <a:endParaRPr lang="en-GB" sz="3200" dirty="0">
              <a:solidFill>
                <a:srgbClr val="5B9BD5">
                  <a:lumMod val="75000"/>
                </a:srgbClr>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600" b="1" dirty="0">
                <a:solidFill>
                  <a:srgbClr val="C00000"/>
                </a:solidFill>
                <a:latin typeface="AR CENA" panose="02000000000000000000" pitchFamily="2" charset="0"/>
              </a:rPr>
              <a:t>Differences:</a:t>
            </a:r>
            <a:endParaRPr lang="en-GB" sz="3600" b="1" dirty="0">
              <a:solidFill>
                <a:srgbClr val="C00000"/>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Doves typically have smaller bodies than pigeons.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70AD47">
                    <a:lumMod val="50000"/>
                  </a:srgbClr>
                </a:solidFill>
                <a:latin typeface="AR CENA" panose="02000000000000000000" pitchFamily="2" charset="0"/>
              </a:rPr>
              <a:t>Doves have bigger tails than pigeons.</a:t>
            </a:r>
            <a:endParaRPr lang="en-GB" sz="3200" dirty="0">
              <a:solidFill>
                <a:srgbClr val="70AD47">
                  <a:lumMod val="50000"/>
                </a:srgbClr>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Doves have pointed tails and pigeons have rounded tails.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 </a:t>
            </a:r>
            <a:r>
              <a:rPr lang="en-US" sz="3200" dirty="0">
                <a:solidFill>
                  <a:srgbClr val="FFC000">
                    <a:lumMod val="75000"/>
                  </a:srgbClr>
                </a:solidFill>
                <a:latin typeface="AR CENA" panose="02000000000000000000" pitchFamily="2" charset="0"/>
              </a:rPr>
              <a:t>Doves are wild while pigeons are urban</a:t>
            </a:r>
            <a:r>
              <a:rPr lang="en-US" sz="3200" dirty="0">
                <a:solidFill>
                  <a:prstClr val="black"/>
                </a:solidFill>
                <a:latin typeface="AR CENA" panose="02000000000000000000" pitchFamily="2" charset="0"/>
              </a:rPr>
              <a:t>.</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Doves are white while pigeons are grey.</a:t>
            </a:r>
            <a:endParaRPr lang="en-GB" sz="3200" dirty="0">
              <a:solidFill>
                <a:prstClr val="black"/>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 </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28289368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3" y="6158"/>
            <a:ext cx="12186387" cy="6273512"/>
          </a:xfrm>
          <a:prstGeom prst="rect">
            <a:avLst/>
          </a:prstGeom>
        </p:spPr>
        <p:txBody>
          <a:bodyPr wrap="square">
            <a:spAutoFit/>
          </a:bodyPr>
          <a:lstStyle/>
          <a:p>
            <a:pPr lvl="0" algn="ctr" eaLnBrk="0" fontAlgn="base" hangingPunct="0">
              <a:lnSpc>
                <a:spcPct val="90000"/>
              </a:lnSpc>
              <a:spcBef>
                <a:spcPts val="1000"/>
              </a:spcBef>
              <a:spcAft>
                <a:spcPct val="0"/>
              </a:spcAft>
              <a:defRPr/>
            </a:pPr>
            <a:r>
              <a:rPr lang="en-US" sz="4000" dirty="0">
                <a:solidFill>
                  <a:prstClr val="black"/>
                </a:solidFill>
                <a:latin typeface="AR CENA" panose="02000000000000000000" pitchFamily="2" charset="0"/>
              </a:rPr>
              <a:t> </a:t>
            </a:r>
            <a:endParaRPr lang="en-GB" sz="40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4000" dirty="0">
                <a:solidFill>
                  <a:srgbClr val="FFC000">
                    <a:lumMod val="50000"/>
                  </a:srgbClr>
                </a:solidFill>
                <a:latin typeface="AR CENA" panose="02000000000000000000" pitchFamily="2" charset="0"/>
              </a:rPr>
              <a:t>Pigeons are fruit and seed eaters.</a:t>
            </a:r>
            <a:endParaRPr lang="en-GB" sz="4000" dirty="0">
              <a:solidFill>
                <a:srgbClr val="FFC000">
                  <a:lumMod val="50000"/>
                </a:srgbClr>
              </a:solidFill>
              <a:latin typeface="AR CENA" panose="02000000000000000000" pitchFamily="2" charset="0"/>
            </a:endParaRPr>
          </a:p>
          <a:p>
            <a:pPr lvl="0" eaLnBrk="0" fontAlgn="base" hangingPunct="0">
              <a:lnSpc>
                <a:spcPct val="90000"/>
              </a:lnSpc>
              <a:spcBef>
                <a:spcPts val="1000"/>
              </a:spcBef>
              <a:spcAft>
                <a:spcPct val="0"/>
              </a:spcAft>
              <a:defRPr/>
            </a:pPr>
            <a:endParaRPr lang="en-US" sz="40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4000" dirty="0">
                <a:solidFill>
                  <a:srgbClr val="0070C0"/>
                </a:solidFill>
                <a:latin typeface="AR CENA" panose="02000000000000000000" pitchFamily="2" charset="0"/>
              </a:rPr>
              <a:t>They are unlike most other birds because both male and female produce milk for young.</a:t>
            </a:r>
            <a:endParaRPr lang="en-GB" sz="4000" dirty="0">
              <a:solidFill>
                <a:srgbClr val="0070C0"/>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40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4000" dirty="0">
                <a:solidFill>
                  <a:srgbClr val="70AD47">
                    <a:lumMod val="50000"/>
                  </a:srgbClr>
                </a:solidFill>
                <a:latin typeface="AR CENA" panose="02000000000000000000" pitchFamily="2" charset="0"/>
              </a:rPr>
              <a:t>The milk is called crop milk and contains higher level of protein and fat than milk produced by mammals.</a:t>
            </a:r>
            <a:endParaRPr lang="en-GB" sz="4000" dirty="0">
              <a:solidFill>
                <a:srgbClr val="70AD47">
                  <a:lumMod val="50000"/>
                </a:srgbClr>
              </a:solidFill>
              <a:latin typeface="AR CENA" panose="02000000000000000000" pitchFamily="2" charset="0"/>
            </a:endParaRPr>
          </a:p>
        </p:txBody>
      </p:sp>
    </p:spTree>
    <p:extLst>
      <p:ext uri="{BB962C8B-B14F-4D97-AF65-F5344CB8AC3E}">
        <p14:creationId xmlns:p14="http://schemas.microsoft.com/office/powerpoint/2010/main" val="1654463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955750"/>
          </a:xfrm>
          <a:prstGeom prst="rect">
            <a:avLst/>
          </a:prstGeom>
        </p:spPr>
        <p:txBody>
          <a:bodyPr wrap="square">
            <a:spAutoFit/>
          </a:bodyPr>
          <a:lstStyle/>
          <a:p>
            <a:r>
              <a:rPr lang="en-US" sz="4400" dirty="0">
                <a:solidFill>
                  <a:prstClr val="black"/>
                </a:solidFill>
                <a:latin typeface="Calibri Light" panose="020F0302020204030204"/>
              </a:rPr>
              <a:t> </a:t>
            </a:r>
            <a:br>
              <a:rPr lang="en-GB" sz="4400" b="1" dirty="0">
                <a:solidFill>
                  <a:prstClr val="black"/>
                </a:solidFill>
                <a:latin typeface="Calibri Light" panose="020F0302020204030204"/>
              </a:rPr>
            </a:br>
            <a:r>
              <a:rPr lang="en-US" sz="6000" b="1" dirty="0">
                <a:solidFill>
                  <a:srgbClr val="00B0F0"/>
                </a:solidFill>
                <a:latin typeface="AR CENA" panose="02000000000000000000" pitchFamily="2" charset="0"/>
              </a:rPr>
              <a:t>CLASSIFICATION</a:t>
            </a:r>
          </a:p>
          <a:p>
            <a:pPr>
              <a:defRPr/>
            </a:pPr>
            <a:r>
              <a:rPr lang="en-US" sz="3600" dirty="0">
                <a:latin typeface="AR CENA" panose="02000000000000000000" pitchFamily="2" charset="0"/>
              </a:rPr>
              <a:t>Kingdom : Animalia</a:t>
            </a:r>
            <a:endParaRPr lang="en-GB" sz="3600" dirty="0">
              <a:latin typeface="AR CENA" panose="02000000000000000000" pitchFamily="2" charset="0"/>
            </a:endParaRPr>
          </a:p>
          <a:p>
            <a:pPr>
              <a:defRPr/>
            </a:pPr>
            <a:r>
              <a:rPr lang="en-US" sz="3600" dirty="0">
                <a:latin typeface="AR CENA" panose="02000000000000000000" pitchFamily="2" charset="0"/>
              </a:rPr>
              <a:t>Phylum    : </a:t>
            </a:r>
            <a:r>
              <a:rPr lang="en-US" sz="3600" dirty="0" err="1">
                <a:latin typeface="AR CENA" panose="02000000000000000000" pitchFamily="2" charset="0"/>
              </a:rPr>
              <a:t>Chordata</a:t>
            </a:r>
            <a:endParaRPr lang="en-GB" sz="3600" dirty="0">
              <a:latin typeface="AR CENA" panose="02000000000000000000" pitchFamily="2" charset="0"/>
            </a:endParaRPr>
          </a:p>
          <a:p>
            <a:pPr>
              <a:defRPr/>
            </a:pPr>
            <a:r>
              <a:rPr lang="en-US" sz="3600" dirty="0">
                <a:latin typeface="AR CENA" panose="02000000000000000000" pitchFamily="2" charset="0"/>
              </a:rPr>
              <a:t>Class       : </a:t>
            </a:r>
            <a:r>
              <a:rPr lang="en-GB" sz="3600" dirty="0">
                <a:latin typeface="AR CENA" panose="02000000000000000000" pitchFamily="2" charset="0"/>
              </a:rPr>
              <a:t>Aves</a:t>
            </a:r>
          </a:p>
          <a:p>
            <a:pPr>
              <a:defRPr/>
            </a:pPr>
            <a:r>
              <a:rPr lang="en-US" sz="3600" dirty="0">
                <a:latin typeface="AR CENA" panose="02000000000000000000" pitchFamily="2" charset="0"/>
              </a:rPr>
              <a:t>Order        : </a:t>
            </a:r>
            <a:r>
              <a:rPr lang="en-GB" sz="3600" dirty="0" err="1">
                <a:latin typeface="AR CENA" panose="02000000000000000000" pitchFamily="2" charset="0"/>
              </a:rPr>
              <a:t>Columbiformes</a:t>
            </a:r>
            <a:endParaRPr lang="en-GB" sz="3600" dirty="0">
              <a:latin typeface="AR CENA" panose="02000000000000000000" pitchFamily="2" charset="0"/>
            </a:endParaRPr>
          </a:p>
          <a:p>
            <a:pPr>
              <a:defRPr/>
            </a:pPr>
            <a:r>
              <a:rPr lang="en-US" sz="3600" dirty="0">
                <a:latin typeface="AR CENA" panose="02000000000000000000" pitchFamily="2" charset="0"/>
              </a:rPr>
              <a:t>Family       : </a:t>
            </a:r>
            <a:r>
              <a:rPr lang="en-GB" sz="3600" dirty="0" err="1">
                <a:latin typeface="AR CENA" panose="02000000000000000000" pitchFamily="2" charset="0"/>
              </a:rPr>
              <a:t>Columbidae</a:t>
            </a:r>
            <a:endParaRPr lang="en-GB" sz="3600" dirty="0">
              <a:latin typeface="AR CENA" panose="02000000000000000000" pitchFamily="2" charset="0"/>
            </a:endParaRPr>
          </a:p>
          <a:p>
            <a:pPr>
              <a:defRPr/>
            </a:pPr>
            <a:r>
              <a:rPr lang="en-US" sz="3600" dirty="0">
                <a:latin typeface="AR CENA" panose="02000000000000000000" pitchFamily="2" charset="0"/>
              </a:rPr>
              <a:t>Genus        : </a:t>
            </a:r>
            <a:r>
              <a:rPr lang="en-GB" sz="3600" i="1" dirty="0">
                <a:latin typeface="AR CENA" panose="02000000000000000000" pitchFamily="2" charset="0"/>
              </a:rPr>
              <a:t>Columba</a:t>
            </a:r>
          </a:p>
          <a:p>
            <a:pPr>
              <a:defRPr/>
            </a:pPr>
            <a:r>
              <a:rPr lang="en-US" sz="3600" dirty="0">
                <a:latin typeface="AR CENA" panose="02000000000000000000" pitchFamily="2" charset="0"/>
              </a:rPr>
              <a:t>Species       : </a:t>
            </a:r>
            <a:r>
              <a:rPr lang="en-GB" sz="3600" i="1" dirty="0" err="1">
                <a:latin typeface="AR CENA" panose="02000000000000000000" pitchFamily="2" charset="0"/>
              </a:rPr>
              <a:t>livia</a:t>
            </a:r>
            <a:endParaRPr lang="en-GB" sz="3600" i="1" dirty="0">
              <a:latin typeface="AR CENA" panose="02000000000000000000" pitchFamily="2" charset="0"/>
            </a:endParaRPr>
          </a:p>
          <a:p>
            <a:pPr>
              <a:defRPr/>
            </a:pPr>
            <a:r>
              <a:rPr lang="en-GB" sz="3600" dirty="0">
                <a:latin typeface="AR CENA" panose="02000000000000000000" pitchFamily="2" charset="0"/>
              </a:rPr>
              <a:t>Common Name: Common pigeon</a:t>
            </a:r>
          </a:p>
          <a:p>
            <a:pPr>
              <a:defRPr/>
            </a:pPr>
            <a:r>
              <a:rPr lang="en-GB" sz="3600" dirty="0">
                <a:latin typeface="AR CENA" panose="02000000000000000000" pitchFamily="2" charset="0"/>
              </a:rPr>
              <a:t>		             Rock dove</a:t>
            </a:r>
          </a:p>
          <a:p>
            <a:endParaRPr lang="en-US" dirty="0"/>
          </a:p>
        </p:txBody>
      </p:sp>
    </p:spTree>
    <p:extLst>
      <p:ext uri="{BB962C8B-B14F-4D97-AF65-F5344CB8AC3E}">
        <p14:creationId xmlns:p14="http://schemas.microsoft.com/office/powerpoint/2010/main" val="1408207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7" y="297608"/>
            <a:ext cx="10515600" cy="4351338"/>
          </a:xfrm>
        </p:spPr>
        <p:txBody>
          <a:bodyPr>
            <a:noAutofit/>
          </a:bodyPr>
          <a:lstStyle/>
          <a:p>
            <a:pPr algn="just"/>
            <a:r>
              <a:rPr lang="en-US" dirty="0"/>
              <a:t>Possess a tail, that portion of the body that projects behind the opening of the anus</a:t>
            </a:r>
          </a:p>
          <a:p>
            <a:pPr algn="just"/>
            <a:endParaRPr lang="en-US" dirty="0"/>
          </a:p>
          <a:p>
            <a:pPr algn="just"/>
            <a:r>
              <a:rPr lang="en-US" dirty="0"/>
              <a:t>Muscles arranged in blocks (</a:t>
            </a:r>
            <a:r>
              <a:rPr lang="en-US" dirty="0" err="1"/>
              <a:t>myotomes</a:t>
            </a:r>
            <a:r>
              <a:rPr lang="en-US" dirty="0"/>
              <a:t>) that are easily visible</a:t>
            </a:r>
          </a:p>
          <a:p>
            <a:pPr algn="just"/>
            <a:endParaRPr lang="en-US" dirty="0"/>
          </a:p>
          <a:p>
            <a:pPr algn="just"/>
            <a:r>
              <a:rPr lang="en-US" dirty="0"/>
              <a:t>There is a notochord composed of muscle </a:t>
            </a:r>
            <a:r>
              <a:rPr lang="en-US" dirty="0" err="1"/>
              <a:t>fibres</a:t>
            </a:r>
            <a:endParaRPr lang="en-US" dirty="0"/>
          </a:p>
          <a:p>
            <a:pPr algn="just"/>
            <a:endParaRPr lang="en-US" dirty="0"/>
          </a:p>
          <a:p>
            <a:pPr algn="just"/>
            <a:r>
              <a:rPr lang="en-US" dirty="0"/>
              <a:t>Sense organs apparently located on cirri anterior and in a few places along the nerve cord</a:t>
            </a:r>
          </a:p>
          <a:p>
            <a:pPr algn="just"/>
            <a:endParaRPr lang="en-US" dirty="0"/>
          </a:p>
        </p:txBody>
      </p:sp>
    </p:spTree>
    <p:extLst>
      <p:ext uri="{BB962C8B-B14F-4D97-AF65-F5344CB8AC3E}">
        <p14:creationId xmlns:p14="http://schemas.microsoft.com/office/powerpoint/2010/main" val="8828338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935693" cy="707886"/>
          </a:xfrm>
          <a:prstGeom prst="rect">
            <a:avLst/>
          </a:prstGeom>
        </p:spPr>
        <p:txBody>
          <a:bodyPr wrap="none">
            <a:spAutoFit/>
          </a:bodyPr>
          <a:lstStyle/>
          <a:p>
            <a:r>
              <a:rPr lang="en-US" sz="4000" b="1" dirty="0">
                <a:solidFill>
                  <a:srgbClr val="00B050"/>
                </a:solidFill>
                <a:latin typeface="AR CENA" pitchFamily="2" charset="0"/>
              </a:rPr>
              <a:t>EXTERNAL FEATURES:</a:t>
            </a:r>
            <a:endParaRPr lang="en-US" dirty="0"/>
          </a:p>
        </p:txBody>
      </p:sp>
      <p:sp>
        <p:nvSpPr>
          <p:cNvPr id="3" name="Rectangle 2"/>
          <p:cNvSpPr/>
          <p:nvPr/>
        </p:nvSpPr>
        <p:spPr>
          <a:xfrm>
            <a:off x="1" y="825239"/>
            <a:ext cx="5715000" cy="3835922"/>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C00000"/>
                </a:solidFill>
                <a:latin typeface="AR CENA" panose="02000000000000000000" pitchFamily="2" charset="0"/>
              </a:rPr>
              <a:t>SIZE: </a:t>
            </a: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About 30 cm long.</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ED7D31">
                    <a:lumMod val="75000"/>
                  </a:srgbClr>
                </a:solidFill>
                <a:latin typeface="AR CENA" panose="02000000000000000000" pitchFamily="2" charset="0"/>
              </a:rPr>
              <a:t>BODY:</a:t>
            </a:r>
            <a:endParaRPr lang="en-GB" sz="3200" b="1"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body is streamlined and boat shaped.</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body is covered with feathers except feet and beak.</a:t>
            </a:r>
            <a:endParaRPr lang="en-GB" sz="3200" dirty="0">
              <a:solidFill>
                <a:prstClr val="black"/>
              </a:solidFill>
              <a:latin typeface="AR CENA" panose="02000000000000000000" pitchFamily="2" charset="0"/>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2188" y="1299411"/>
            <a:ext cx="5802949" cy="480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4373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3476" y="755672"/>
            <a:ext cx="7645047" cy="5346655"/>
          </a:xfrm>
          <a:prstGeom prst="rect">
            <a:avLst/>
          </a:prstGeom>
        </p:spPr>
      </p:pic>
      <p:sp>
        <p:nvSpPr>
          <p:cNvPr id="3" name="Rectangle 2"/>
          <p:cNvSpPr/>
          <p:nvPr/>
        </p:nvSpPr>
        <p:spPr>
          <a:xfrm>
            <a:off x="4072632" y="6192071"/>
            <a:ext cx="5306261" cy="523220"/>
          </a:xfrm>
          <a:prstGeom prst="rect">
            <a:avLst/>
          </a:prstGeom>
        </p:spPr>
        <p:txBody>
          <a:bodyPr wrap="none">
            <a:spAutoFit/>
          </a:bodyPr>
          <a:lstStyle/>
          <a:p>
            <a:pPr lvl="0" eaLnBrk="0" fontAlgn="base" hangingPunct="0">
              <a:spcBef>
                <a:spcPct val="0"/>
              </a:spcBef>
              <a:spcAft>
                <a:spcPct val="0"/>
              </a:spcAft>
            </a:pPr>
            <a:r>
              <a:rPr lang="en-GB" sz="2800" dirty="0">
                <a:solidFill>
                  <a:srgbClr val="FF0000"/>
                </a:solidFill>
                <a:latin typeface="AR CENA" pitchFamily="2" charset="0"/>
              </a:rPr>
              <a:t>The external features of a pigeon (</a:t>
            </a:r>
            <a:r>
              <a:rPr lang="en-GB" sz="2800" i="1" dirty="0">
                <a:solidFill>
                  <a:srgbClr val="FF0000"/>
                </a:solidFill>
                <a:latin typeface="AR CENA" pitchFamily="2" charset="0"/>
              </a:rPr>
              <a:t>Columba </a:t>
            </a:r>
            <a:r>
              <a:rPr lang="en-GB" sz="2800" i="1" dirty="0" err="1">
                <a:solidFill>
                  <a:srgbClr val="FF0000"/>
                </a:solidFill>
                <a:latin typeface="AR CENA" pitchFamily="2" charset="0"/>
              </a:rPr>
              <a:t>livia</a:t>
            </a:r>
            <a:r>
              <a:rPr lang="en-GB" sz="2800" dirty="0">
                <a:solidFill>
                  <a:srgbClr val="FF0000"/>
                </a:solidFill>
                <a:latin typeface="AR CENA" pitchFamily="2" charset="0"/>
              </a:rPr>
              <a:t>)</a:t>
            </a:r>
          </a:p>
        </p:txBody>
      </p:sp>
    </p:spTree>
    <p:extLst>
      <p:ext uri="{BB962C8B-B14F-4D97-AF65-F5344CB8AC3E}">
        <p14:creationId xmlns:p14="http://schemas.microsoft.com/office/powerpoint/2010/main" val="28925876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4" y="0"/>
            <a:ext cx="12187986" cy="1631216"/>
          </a:xfrm>
          <a:prstGeom prst="rect">
            <a:avLst/>
          </a:prstGeom>
        </p:spPr>
        <p:txBody>
          <a:bodyPr wrap="square">
            <a:spAutoFit/>
          </a:bodyPr>
          <a:lstStyle/>
          <a:p>
            <a:r>
              <a:rPr lang="en-US" sz="3600" b="1" dirty="0">
                <a:solidFill>
                  <a:srgbClr val="ED7D31">
                    <a:lumMod val="75000"/>
                  </a:srgbClr>
                </a:solidFill>
                <a:latin typeface="AR CENA" panose="02000000000000000000" pitchFamily="2" charset="0"/>
              </a:rPr>
              <a:t>BODY DIVISION:</a:t>
            </a:r>
            <a:br>
              <a:rPr lang="en-GB" sz="3600" dirty="0">
                <a:solidFill>
                  <a:prstClr val="black"/>
                </a:solidFill>
                <a:latin typeface="AR CENA" panose="02000000000000000000" pitchFamily="2" charset="0"/>
              </a:rPr>
            </a:br>
            <a:r>
              <a:rPr lang="en-US" sz="3200" dirty="0">
                <a:solidFill>
                  <a:prstClr val="black"/>
                </a:solidFill>
                <a:latin typeface="AR CENA" panose="02000000000000000000" pitchFamily="2" charset="0"/>
              </a:rPr>
              <a:t>The body is divided into a small head, a neck, compact trunk and tail.</a:t>
            </a:r>
            <a:endParaRPr lang="en-US" dirty="0"/>
          </a:p>
        </p:txBody>
      </p:sp>
      <p:pic>
        <p:nvPicPr>
          <p:cNvPr id="3" name="Content Placeholder 3" descr="http://www.fullmarks.org.za/Members/luzaan/stems/stem.2010-09-23.7326376701/image.2010-09-23.7337171415.png"/>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587500" y="1494097"/>
            <a:ext cx="8126413" cy="5349875"/>
          </a:xfrm>
          <a:prstGeom prst="rect">
            <a:avLst/>
          </a:prstGeom>
        </p:spPr>
      </p:pic>
    </p:spTree>
    <p:extLst>
      <p:ext uri="{BB962C8B-B14F-4D97-AF65-F5344CB8AC3E}">
        <p14:creationId xmlns:p14="http://schemas.microsoft.com/office/powerpoint/2010/main" val="22659824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2"/>
            <a:ext cx="6797842" cy="6623352"/>
          </a:xfrm>
          <a:prstGeom prst="rect">
            <a:avLst/>
          </a:prstGeom>
        </p:spPr>
        <p:txBody>
          <a:bodyPr wrap="square">
            <a:spAutoFit/>
          </a:bodyPr>
          <a:lstStyle/>
          <a:p>
            <a:pPr lvl="0" eaLnBrk="0" fontAlgn="base" hangingPunct="0">
              <a:lnSpc>
                <a:spcPct val="90000"/>
              </a:lnSpc>
              <a:spcBef>
                <a:spcPts val="1000"/>
              </a:spcBef>
              <a:spcAft>
                <a:spcPct val="0"/>
              </a:spcAft>
              <a:defRPr/>
            </a:pPr>
            <a:r>
              <a:rPr lang="en-GB" sz="3200" b="1" dirty="0">
                <a:solidFill>
                  <a:srgbClr val="70AD47">
                    <a:lumMod val="75000"/>
                  </a:srgbClr>
                </a:solidFill>
                <a:latin typeface="AR CENA" panose="02000000000000000000" pitchFamily="2" charset="0"/>
              </a:rPr>
              <a:t>HEAD:</a:t>
            </a: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 The head is small and round.</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0000"/>
                </a:solidFill>
                <a:latin typeface="AR CENA" panose="02000000000000000000" pitchFamily="2" charset="0"/>
              </a:rPr>
              <a:t>The lower and upper jaws are modified to form a beak or bill.</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beak is pointed horny and tough.</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On the upper portion of the jaw are two small slits the nostril.</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There are two large round eyes.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Each of the eyes lies on one side of head.</a:t>
            </a:r>
            <a:endParaRPr lang="en-US" dirty="0"/>
          </a:p>
        </p:txBody>
      </p:sp>
      <p:pic>
        <p:nvPicPr>
          <p:cNvPr id="3" name="Picture 3" descr="http://www.questionstudy.com/wp-content/uploads/2016/01/a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1530350"/>
            <a:ext cx="4968875" cy="4300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6287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9" y="3862"/>
            <a:ext cx="6096000" cy="6681829"/>
          </a:xfrm>
          <a:prstGeom prst="rect">
            <a:avLst/>
          </a:prstGeom>
        </p:spPr>
        <p:txBody>
          <a:bodyPr>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C00000"/>
                </a:solidFill>
                <a:latin typeface="AR CENA" panose="02000000000000000000" pitchFamily="2" charset="0"/>
              </a:rPr>
              <a:t>Each eye has an upper and lower eyelid and a nictitating membrane which can be drawn to cover eye ball.</a:t>
            </a:r>
            <a:endParaRPr lang="en-GB" sz="3200" dirty="0">
              <a:solidFill>
                <a:srgbClr val="C0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nictitating membrane helps to keep the eye moist and clean.</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5B9BD5">
                    <a:lumMod val="75000"/>
                  </a:srgbClr>
                </a:solidFill>
                <a:latin typeface="AR CENA" panose="02000000000000000000" pitchFamily="2" charset="0"/>
              </a:rPr>
              <a:t>The ear openings lie behind and below the eyes but are hidden by feathers.</a:t>
            </a:r>
            <a:endParaRPr lang="en-GB" sz="3200" dirty="0">
              <a:solidFill>
                <a:srgbClr val="5B9BD5">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Each of the ear opening leads by a short tube to the ear drum.</a:t>
            </a:r>
            <a:endParaRPr lang="en-GB" sz="3200" dirty="0">
              <a:solidFill>
                <a:prstClr val="black"/>
              </a:solidFill>
              <a:latin typeface="AR CENA" panose="02000000000000000000" pitchFamily="2" charset="0"/>
            </a:endParaRPr>
          </a:p>
        </p:txBody>
      </p:sp>
      <p:pic>
        <p:nvPicPr>
          <p:cNvPr id="3" name="Picture 3" descr="http://www.questionstudy.com/wp-content/uploads/2016/01/a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25" y="1530350"/>
            <a:ext cx="4968875" cy="4300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583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25"/>
            <a:ext cx="9107905" cy="6855975"/>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ED7D31">
                    <a:lumMod val="75000"/>
                  </a:srgbClr>
                </a:solidFill>
                <a:latin typeface="AR CENA" panose="02000000000000000000" pitchFamily="2" charset="0"/>
              </a:rPr>
              <a:t>NECK:</a:t>
            </a:r>
            <a:endParaRPr lang="en-GB" sz="3200" b="1"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neck is fairly long and flexible.</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The bird can therefore twist its head in all directions giving it a wide range of vision.</a:t>
            </a: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70AD47">
                    <a:lumMod val="75000"/>
                  </a:srgbClr>
                </a:solidFill>
                <a:latin typeface="AR CENA" panose="02000000000000000000" pitchFamily="2" charset="0"/>
              </a:rPr>
              <a:t>THE TRUNK:</a:t>
            </a:r>
            <a:endParaRPr lang="en-GB" sz="3200" b="1"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trunk is oval and compact.</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0000"/>
                </a:solidFill>
                <a:latin typeface="AR CENA" panose="02000000000000000000" pitchFamily="2" charset="0"/>
              </a:rPr>
              <a:t>It tapers towards the neck and tail, giving the body a streamlined shape.</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trunk consists of the forelimbs and the hind limbs.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4472C4">
                    <a:lumMod val="75000"/>
                  </a:srgbClr>
                </a:solidFill>
                <a:latin typeface="AR CENA" panose="02000000000000000000" pitchFamily="2" charset="0"/>
              </a:rPr>
              <a:t>The forelimb is Z-shaped and modified to form wings.</a:t>
            </a:r>
            <a:endParaRPr lang="en-GB" sz="3200" dirty="0">
              <a:solidFill>
                <a:srgbClr val="4472C4">
                  <a:lumMod val="75000"/>
                </a:srgbClr>
              </a:solidFill>
              <a:latin typeface="AR CENA" panose="02000000000000000000" pitchFamily="2" charset="0"/>
            </a:endParaRPr>
          </a:p>
        </p:txBody>
      </p:sp>
    </p:spTree>
    <p:extLst>
      <p:ext uri="{BB962C8B-B14F-4D97-AF65-F5344CB8AC3E}">
        <p14:creationId xmlns:p14="http://schemas.microsoft.com/office/powerpoint/2010/main" val="34112449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3742"/>
            <a:ext cx="12192000" cy="5865195"/>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wings are folded neatly against side of body when bird is at rest but are stretched out when bird is in flight.</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The </a:t>
            </a:r>
            <a:r>
              <a:rPr lang="en-US" sz="3200" dirty="0" err="1">
                <a:solidFill>
                  <a:srgbClr val="ED7D31">
                    <a:lumMod val="75000"/>
                  </a:srgbClr>
                </a:solidFill>
                <a:latin typeface="AR CENA" panose="02000000000000000000" pitchFamily="2" charset="0"/>
              </a:rPr>
              <a:t>hindlimbs</a:t>
            </a:r>
            <a:r>
              <a:rPr lang="en-US" sz="3200" dirty="0">
                <a:solidFill>
                  <a:srgbClr val="ED7D31">
                    <a:lumMod val="75000"/>
                  </a:srgbClr>
                </a:solidFill>
                <a:latin typeface="AR CENA" panose="02000000000000000000" pitchFamily="2" charset="0"/>
              </a:rPr>
              <a:t> are two in number and are not entirely straight, they are bent slightly.</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front of each </a:t>
            </a:r>
            <a:r>
              <a:rPr lang="en-US" sz="3200" dirty="0" err="1">
                <a:solidFill>
                  <a:prstClr val="black"/>
                </a:solidFill>
                <a:latin typeface="AR CENA" panose="02000000000000000000" pitchFamily="2" charset="0"/>
              </a:rPr>
              <a:t>hindlimb</a:t>
            </a:r>
            <a:r>
              <a:rPr lang="en-US" sz="3200" dirty="0">
                <a:solidFill>
                  <a:prstClr val="black"/>
                </a:solidFill>
                <a:latin typeface="AR CENA" panose="02000000000000000000" pitchFamily="2" charset="0"/>
              </a:rPr>
              <a:t> is covered with scales.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70AD47">
                    <a:lumMod val="75000"/>
                  </a:srgbClr>
                </a:solidFill>
                <a:latin typeface="AR CENA" panose="02000000000000000000" pitchFamily="2" charset="0"/>
              </a:rPr>
              <a:t>Each foot has four digits with one pointing backward and three forward.</a:t>
            </a:r>
            <a:endParaRPr lang="en-GB" sz="3200"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Each digit ends in a strong and sharp claw.</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CLOACA:</a:t>
            </a:r>
            <a:endParaRPr lang="en-GB" sz="3200" b="1"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Located a little distance from the leg on the ventral side.</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326604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45"/>
            <a:ext cx="12192000" cy="6436634"/>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TAIL:</a:t>
            </a:r>
            <a:endParaRPr lang="en-GB" sz="3200" b="1"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It has a short tail.</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70AD47">
                    <a:lumMod val="75000"/>
                  </a:srgbClr>
                </a:solidFill>
                <a:latin typeface="AR CENA" panose="02000000000000000000" pitchFamily="2" charset="0"/>
              </a:rPr>
              <a:t>On the dorsal side of the tail is a small gland, the preen or oil gland,</a:t>
            </a:r>
            <a:endParaRPr lang="en-GB" sz="3200" dirty="0">
              <a:solidFill>
                <a:srgbClr val="70AD47">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gland supplies oil for keeping feathers glossy and water proof. </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4472C4">
                    <a:lumMod val="75000"/>
                  </a:srgbClr>
                </a:solidFill>
                <a:latin typeface="AR CENA" panose="02000000000000000000" pitchFamily="2" charset="0"/>
              </a:rPr>
              <a:t>The oil also prevents the beak from becoming brittle.</a:t>
            </a:r>
            <a:endParaRPr lang="en-GB" sz="3200" dirty="0">
              <a:solidFill>
                <a:srgbClr val="4472C4">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Certain pigeons do not have this oil gland.</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FEATHERS:</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These are epidermal structures which cover the entire surface of birds.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FFC000">
                    <a:lumMod val="75000"/>
                  </a:srgbClr>
                </a:solidFill>
                <a:latin typeface="AR CENA" panose="02000000000000000000" pitchFamily="2" charset="0"/>
              </a:rPr>
              <a:t>Feathers do not grow on all parts of skin.</a:t>
            </a:r>
            <a:endParaRPr lang="en-GB" sz="3200" dirty="0">
              <a:solidFill>
                <a:srgbClr val="FFC000">
                  <a:lumMod val="75000"/>
                </a:srgbClr>
              </a:solidFill>
              <a:latin typeface="AR CENA" panose="02000000000000000000" pitchFamily="2" charset="0"/>
            </a:endParaRPr>
          </a:p>
        </p:txBody>
      </p:sp>
    </p:spTree>
    <p:extLst>
      <p:ext uri="{BB962C8B-B14F-4D97-AF65-F5344CB8AC3E}">
        <p14:creationId xmlns:p14="http://schemas.microsoft.com/office/powerpoint/2010/main" val="32397357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06"/>
            <a:ext cx="12192000" cy="6987554"/>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FUNCTION OF FEATHERS:</a:t>
            </a:r>
            <a:endParaRPr lang="en-GB" sz="3200" b="1" dirty="0">
              <a:solidFill>
                <a:srgbClr val="FF000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They form a flexible, light but resistant covering.</a:t>
            </a:r>
            <a:endParaRPr lang="en-GB" sz="30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srgbClr val="ED7D31">
                    <a:lumMod val="75000"/>
                  </a:srgbClr>
                </a:solidFill>
                <a:latin typeface="AR CENA" panose="02000000000000000000" pitchFamily="2" charset="0"/>
              </a:rPr>
              <a:t>They are used to insulate body as they trap large pockets of air among them.</a:t>
            </a:r>
            <a:endParaRPr lang="en-GB" sz="3000" dirty="0">
              <a:solidFill>
                <a:srgbClr val="ED7D31">
                  <a:lumMod val="75000"/>
                </a:srgbClr>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prstClr val="black"/>
                </a:solidFill>
                <a:latin typeface="AR CENA" panose="02000000000000000000" pitchFamily="2" charset="0"/>
              </a:rPr>
              <a:t>They protect from rain as they are water proof.</a:t>
            </a:r>
            <a:endParaRPr lang="en-GB" sz="30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000" dirty="0">
                <a:solidFill>
                  <a:srgbClr val="5B9BD5">
                    <a:lumMod val="50000"/>
                  </a:srgbClr>
                </a:solidFill>
                <a:latin typeface="AR CENA" panose="02000000000000000000" pitchFamily="2" charset="0"/>
              </a:rPr>
              <a:t>They are used in flight.</a:t>
            </a:r>
            <a:endParaRPr lang="en-GB" sz="3000" dirty="0">
              <a:solidFill>
                <a:srgbClr val="5B9BD5">
                  <a:lumMod val="50000"/>
                </a:srgbClr>
              </a:solidFill>
              <a:latin typeface="AR CENA" panose="02000000000000000000" pitchFamily="2" charset="0"/>
            </a:endParaRP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TYPES OF FEATHERS:</a:t>
            </a:r>
            <a:endParaRPr lang="en-GB" sz="3200" b="1" dirty="0">
              <a:solidFill>
                <a:srgbClr val="FF0000"/>
              </a:solidFill>
              <a:latin typeface="AR CENA" panose="02000000000000000000" pitchFamily="2" charset="0"/>
            </a:endParaRPr>
          </a:p>
          <a:p>
            <a:pPr lvl="0" eaLnBrk="0" fontAlgn="base" hangingPunct="0">
              <a:lnSpc>
                <a:spcPct val="90000"/>
              </a:lnSpc>
              <a:spcBef>
                <a:spcPts val="1000"/>
              </a:spcBef>
              <a:spcAft>
                <a:spcPct val="0"/>
              </a:spcAft>
              <a:defRPr/>
            </a:pPr>
            <a:r>
              <a:rPr lang="en-US" sz="3000" dirty="0">
                <a:solidFill>
                  <a:prstClr val="black"/>
                </a:solidFill>
                <a:latin typeface="AR CENA" panose="02000000000000000000" pitchFamily="2" charset="0"/>
              </a:rPr>
              <a:t>Quill feathers.</a:t>
            </a:r>
            <a:endParaRPr lang="en-GB" sz="30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000" dirty="0">
                <a:solidFill>
                  <a:srgbClr val="5B9BD5">
                    <a:lumMod val="75000"/>
                  </a:srgbClr>
                </a:solidFill>
                <a:latin typeface="AR CENA" panose="02000000000000000000" pitchFamily="2" charset="0"/>
              </a:rPr>
              <a:t>Contour or covert feathers.</a:t>
            </a:r>
            <a:endParaRPr lang="en-GB" sz="3000" dirty="0">
              <a:solidFill>
                <a:srgbClr val="5B9BD5">
                  <a:lumMod val="75000"/>
                </a:srgbClr>
              </a:solidFill>
              <a:latin typeface="AR CENA" panose="02000000000000000000" pitchFamily="2" charset="0"/>
            </a:endParaRPr>
          </a:p>
          <a:p>
            <a:pPr lvl="0" eaLnBrk="0" fontAlgn="base" hangingPunct="0">
              <a:lnSpc>
                <a:spcPct val="90000"/>
              </a:lnSpc>
              <a:spcBef>
                <a:spcPts val="1000"/>
              </a:spcBef>
              <a:spcAft>
                <a:spcPct val="0"/>
              </a:spcAft>
              <a:defRPr/>
            </a:pPr>
            <a:r>
              <a:rPr lang="en-US" sz="3000" dirty="0">
                <a:solidFill>
                  <a:prstClr val="black"/>
                </a:solidFill>
                <a:latin typeface="AR CENA" panose="02000000000000000000" pitchFamily="2" charset="0"/>
              </a:rPr>
              <a:t>Down feathers.</a:t>
            </a:r>
            <a:endParaRPr lang="en-GB" sz="30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000" dirty="0" err="1">
                <a:solidFill>
                  <a:srgbClr val="70AD47">
                    <a:lumMod val="75000"/>
                  </a:srgbClr>
                </a:solidFill>
                <a:latin typeface="AR CENA" panose="02000000000000000000" pitchFamily="2" charset="0"/>
              </a:rPr>
              <a:t>Filoplumes</a:t>
            </a:r>
            <a:r>
              <a:rPr lang="en-US" sz="3000" dirty="0">
                <a:solidFill>
                  <a:srgbClr val="70AD47">
                    <a:lumMod val="75000"/>
                  </a:srgbClr>
                </a:solidFill>
                <a:latin typeface="AR CENA" panose="02000000000000000000" pitchFamily="2" charset="0"/>
              </a:rPr>
              <a:t>.</a:t>
            </a:r>
            <a:endParaRPr lang="en-GB" sz="3000" dirty="0">
              <a:solidFill>
                <a:srgbClr val="70AD47">
                  <a:lumMod val="75000"/>
                </a:srgbClr>
              </a:solidFill>
              <a:latin typeface="AR CENA" panose="02000000000000000000" pitchFamily="2" charset="0"/>
            </a:endParaRPr>
          </a:p>
          <a:p>
            <a:pPr lvl="0" eaLnBrk="0" fontAlgn="base" hangingPunct="0">
              <a:lnSpc>
                <a:spcPct val="90000"/>
              </a:lnSpc>
              <a:spcBef>
                <a:spcPts val="1000"/>
              </a:spcBef>
              <a:spcAft>
                <a:spcPct val="0"/>
              </a:spcAft>
              <a:defRPr/>
            </a:pPr>
            <a:r>
              <a:rPr lang="en-US" sz="3000" dirty="0">
                <a:solidFill>
                  <a:prstClr val="black"/>
                </a:solidFill>
                <a:latin typeface="AR CENA" panose="02000000000000000000" pitchFamily="2" charset="0"/>
              </a:rPr>
              <a:t>Bristle feathers.</a:t>
            </a:r>
            <a:endParaRPr lang="en-GB" sz="30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535674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7" y="-3642"/>
            <a:ext cx="2424062" cy="830997"/>
          </a:xfrm>
          <a:prstGeom prst="rect">
            <a:avLst/>
          </a:prstGeom>
        </p:spPr>
        <p:txBody>
          <a:bodyPr wrap="none">
            <a:spAutoFit/>
          </a:bodyPr>
          <a:lstStyle/>
          <a:p>
            <a:r>
              <a:rPr lang="en-GB" sz="4800" b="1" dirty="0">
                <a:solidFill>
                  <a:srgbClr val="FF0000"/>
                </a:solidFill>
                <a:latin typeface="AR CENA" pitchFamily="2" charset="0"/>
              </a:rPr>
              <a:t>Quill</a:t>
            </a:r>
            <a:r>
              <a:rPr lang="en-GB" sz="4800" dirty="0">
                <a:solidFill>
                  <a:srgbClr val="FF0000"/>
                </a:solidFill>
                <a:latin typeface="AR CENA" pitchFamily="2" charset="0"/>
              </a:rPr>
              <a:t> </a:t>
            </a:r>
            <a:r>
              <a:rPr lang="en-GB" sz="4800" b="1" dirty="0">
                <a:solidFill>
                  <a:srgbClr val="FF0000"/>
                </a:solidFill>
                <a:latin typeface="AR CENA" pitchFamily="2" charset="0"/>
              </a:rPr>
              <a:t>feather</a:t>
            </a:r>
            <a:endParaRPr lang="en-US" sz="4800" dirty="0"/>
          </a:p>
        </p:txBody>
      </p:sp>
      <p:sp>
        <p:nvSpPr>
          <p:cNvPr id="3" name="Rectangle 2"/>
          <p:cNvSpPr/>
          <p:nvPr/>
        </p:nvSpPr>
        <p:spPr>
          <a:xfrm>
            <a:off x="0" y="989596"/>
            <a:ext cx="6096000" cy="2026196"/>
          </a:xfrm>
          <a:prstGeom prst="rect">
            <a:avLst/>
          </a:prstGeom>
        </p:spPr>
        <p:txBody>
          <a:bodyPr>
            <a:spAutoFit/>
          </a:bodyPr>
          <a:lstStyle/>
          <a:p>
            <a:pPr marL="457200" lvl="0" indent="-457200" eaLnBrk="0" fontAlgn="base" hangingPunct="0">
              <a:lnSpc>
                <a:spcPct val="90000"/>
              </a:lnSpc>
              <a:spcBef>
                <a:spcPts val="1000"/>
              </a:spcBef>
              <a:spcAft>
                <a:spcPct val="0"/>
              </a:spcAft>
              <a:buFont typeface="Arial" panose="020B0604020202020204" pitchFamily="34" charset="0"/>
              <a:buChar char="•"/>
            </a:pPr>
            <a:r>
              <a:rPr lang="en-US" sz="4000" dirty="0">
                <a:solidFill>
                  <a:prstClr val="black"/>
                </a:solidFill>
                <a:latin typeface="AR CENA" pitchFamily="2" charset="0"/>
              </a:rPr>
              <a:t>They are found on wings and tail.</a:t>
            </a:r>
            <a:endParaRPr lang="en-GB" sz="4000" dirty="0">
              <a:solidFill>
                <a:prstClr val="black"/>
              </a:solidFill>
              <a:latin typeface="AR CENA"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pPr>
            <a:endParaRPr lang="en-US" sz="4000" dirty="0">
              <a:solidFill>
                <a:prstClr val="black"/>
              </a:solidFill>
              <a:latin typeface="AR CENA"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pPr>
            <a:r>
              <a:rPr lang="en-US" sz="4000" dirty="0">
                <a:solidFill>
                  <a:prstClr val="black"/>
                </a:solidFill>
                <a:latin typeface="AR CENA" pitchFamily="2" charset="0"/>
              </a:rPr>
              <a:t>They are used for flying.</a:t>
            </a:r>
            <a:endParaRPr lang="en-GB" sz="4000" dirty="0">
              <a:solidFill>
                <a:prstClr val="black"/>
              </a:solidFill>
              <a:latin typeface="AR CENA" pitchFamily="2" charset="0"/>
            </a:endParaRPr>
          </a:p>
        </p:txBody>
      </p:sp>
      <p:pic>
        <p:nvPicPr>
          <p:cNvPr id="4" name="Picture 4" descr="http://wwx.inhs.illinois.edu/files/9113/7687/2807/feath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513" y="311150"/>
            <a:ext cx="6424612"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653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3" y="309649"/>
            <a:ext cx="10515600" cy="4351338"/>
          </a:xfrm>
        </p:spPr>
        <p:txBody>
          <a:bodyPr>
            <a:noAutofit/>
          </a:bodyPr>
          <a:lstStyle/>
          <a:p>
            <a:pPr algn="just"/>
            <a:r>
              <a:rPr lang="en-US" dirty="0"/>
              <a:t>Lancelets are streamlined bodied, swimming animals.</a:t>
            </a:r>
          </a:p>
          <a:p>
            <a:pPr algn="just"/>
            <a:endParaRPr lang="en-US" dirty="0"/>
          </a:p>
          <a:p>
            <a:pPr algn="just"/>
            <a:r>
              <a:rPr lang="en-US" dirty="0"/>
              <a:t>They have several fins; a dorsal, a caudal fin and a ventral fin.</a:t>
            </a:r>
          </a:p>
          <a:p>
            <a:pPr algn="just"/>
            <a:endParaRPr lang="en-US" dirty="0"/>
          </a:p>
          <a:p>
            <a:pPr algn="just"/>
            <a:r>
              <a:rPr lang="en-US" dirty="0"/>
              <a:t>Paired fins are absent, but </a:t>
            </a:r>
            <a:r>
              <a:rPr lang="en-US" dirty="0" err="1"/>
              <a:t>metapleural</a:t>
            </a:r>
            <a:r>
              <a:rPr lang="en-US" dirty="0"/>
              <a:t> folds are present</a:t>
            </a:r>
          </a:p>
          <a:p>
            <a:pPr algn="just"/>
            <a:endParaRPr lang="en-US" dirty="0"/>
          </a:p>
          <a:p>
            <a:pPr algn="just"/>
            <a:r>
              <a:rPr lang="en-US" dirty="0"/>
              <a:t>The anus opens well behind the </a:t>
            </a:r>
            <a:r>
              <a:rPr lang="en-US" dirty="0" err="1"/>
              <a:t>atriopore</a:t>
            </a:r>
            <a:r>
              <a:rPr lang="en-US" dirty="0"/>
              <a:t>, on the left side of the ventral fin</a:t>
            </a:r>
          </a:p>
          <a:p>
            <a:pPr algn="just"/>
            <a:endParaRPr lang="en-US" dirty="0"/>
          </a:p>
          <a:p>
            <a:pPr algn="just"/>
            <a:r>
              <a:rPr lang="en-US" dirty="0"/>
              <a:t>The general body surface is covered by a smooth cuticle layer</a:t>
            </a:r>
          </a:p>
        </p:txBody>
      </p:sp>
    </p:spTree>
    <p:extLst>
      <p:ext uri="{BB962C8B-B14F-4D97-AF65-F5344CB8AC3E}">
        <p14:creationId xmlns:p14="http://schemas.microsoft.com/office/powerpoint/2010/main" val="32856641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894289" cy="584775"/>
          </a:xfrm>
          <a:prstGeom prst="rect">
            <a:avLst/>
          </a:prstGeom>
        </p:spPr>
        <p:txBody>
          <a:bodyPr wrap="square">
            <a:spAutoFit/>
          </a:bodyPr>
          <a:lstStyle/>
          <a:p>
            <a:r>
              <a:rPr lang="en-US" sz="3200" b="1" dirty="0">
                <a:solidFill>
                  <a:srgbClr val="FF0000"/>
                </a:solidFill>
                <a:latin typeface="AR CENA" pitchFamily="2" charset="0"/>
              </a:rPr>
              <a:t>CONTOUR AND DOWN FEATHERS</a:t>
            </a:r>
            <a:endParaRPr lang="en-US" dirty="0"/>
          </a:p>
        </p:txBody>
      </p:sp>
      <p:sp>
        <p:nvSpPr>
          <p:cNvPr id="3" name="Rectangle 2"/>
          <p:cNvSpPr/>
          <p:nvPr/>
        </p:nvSpPr>
        <p:spPr>
          <a:xfrm>
            <a:off x="0" y="584775"/>
            <a:ext cx="6096000" cy="3835922"/>
          </a:xfrm>
          <a:prstGeom prst="rect">
            <a:avLst/>
          </a:prstGeom>
        </p:spPr>
        <p:txBody>
          <a:bodyPr>
            <a:spAutoFit/>
          </a:bodyPr>
          <a:lstStyle/>
          <a:p>
            <a:pPr lvl="0" eaLnBrk="0" fontAlgn="base" hangingPunct="0">
              <a:lnSpc>
                <a:spcPct val="90000"/>
              </a:lnSpc>
              <a:spcBef>
                <a:spcPts val="1000"/>
              </a:spcBef>
              <a:spcAft>
                <a:spcPct val="0"/>
              </a:spcAft>
              <a:defRPr/>
            </a:pPr>
            <a:r>
              <a:rPr lang="en-US" sz="3200" dirty="0">
                <a:solidFill>
                  <a:srgbClr val="FFC000">
                    <a:lumMod val="75000"/>
                  </a:srgbClr>
                </a:solidFill>
                <a:latin typeface="AR CENA" panose="02000000000000000000" pitchFamily="2" charset="0"/>
              </a:rPr>
              <a:t>Contour feathers:</a:t>
            </a:r>
            <a:endParaRPr lang="en-GB" sz="3200" dirty="0">
              <a:solidFill>
                <a:srgbClr val="FFC000">
                  <a:lumMod val="75000"/>
                </a:srgbClr>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also known as the covert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smaller than quill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make a light covering for most of the body of the bird (Breast) </a:t>
            </a:r>
            <a:endParaRPr lang="en-GB" sz="3200" dirty="0">
              <a:solidFill>
                <a:prstClr val="black"/>
              </a:solidFill>
              <a:latin typeface="AR CENA" panose="02000000000000000000" pitchFamily="2" charset="0"/>
            </a:endParaRPr>
          </a:p>
        </p:txBody>
      </p:sp>
      <p:pic>
        <p:nvPicPr>
          <p:cNvPr id="4" name="Picture 1" descr="http://ehav6982.weebly.com/uploads/2/5/4/6/25468972/594759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438" y="190500"/>
            <a:ext cx="6365875" cy="6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2964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865195"/>
          </a:xfrm>
          <a:prstGeom prst="rect">
            <a:avLst/>
          </a:prstGeom>
        </p:spPr>
        <p:txBody>
          <a:bodyPr>
            <a:spAutoFit/>
          </a:bodyPr>
          <a:lstStyle/>
          <a:p>
            <a:pPr lvl="0" eaLnBrk="0" fontAlgn="base" hangingPunct="0">
              <a:lnSpc>
                <a:spcPct val="90000"/>
              </a:lnSpc>
              <a:spcBef>
                <a:spcPts val="1000"/>
              </a:spcBef>
              <a:spcAft>
                <a:spcPct val="0"/>
              </a:spcAft>
              <a:defRPr/>
            </a:pPr>
            <a:r>
              <a:rPr lang="en-US" sz="3200" dirty="0">
                <a:solidFill>
                  <a:srgbClr val="FFC000">
                    <a:lumMod val="75000"/>
                  </a:srgbClr>
                </a:solidFill>
                <a:latin typeface="AR CENA" panose="02000000000000000000" pitchFamily="2" charset="0"/>
              </a:rPr>
              <a:t>Down feathers:</a:t>
            </a:r>
            <a:endParaRPr lang="en-GB" sz="3200" dirty="0">
              <a:solidFill>
                <a:srgbClr val="FFC000">
                  <a:lumMod val="75000"/>
                </a:srgbClr>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soft and fluffy.</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found beneath the quill and covert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Most of the feathers in young birds are down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Because they are soft and bushy they are used in insulation.</a:t>
            </a:r>
            <a:endParaRPr lang="en-GB" sz="3200" dirty="0">
              <a:solidFill>
                <a:prstClr val="black"/>
              </a:solidFill>
              <a:latin typeface="AR CENA" panose="02000000000000000000" pitchFamily="2" charset="0"/>
            </a:endParaRPr>
          </a:p>
        </p:txBody>
      </p:sp>
      <p:pic>
        <p:nvPicPr>
          <p:cNvPr id="3" name="Picture 1" descr="http://ehav6982.weebly.com/uploads/2/5/4/6/25468972/594759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691" y="190500"/>
            <a:ext cx="6142038" cy="6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2492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176417" cy="584775"/>
          </a:xfrm>
          <a:prstGeom prst="rect">
            <a:avLst/>
          </a:prstGeom>
        </p:spPr>
        <p:txBody>
          <a:bodyPr wrap="none">
            <a:spAutoFit/>
          </a:bodyPr>
          <a:lstStyle/>
          <a:p>
            <a:r>
              <a:rPr lang="en-US" sz="3200" dirty="0">
                <a:solidFill>
                  <a:srgbClr val="FF0000"/>
                </a:solidFill>
                <a:latin typeface="AR CENA" pitchFamily="2" charset="0"/>
              </a:rPr>
              <a:t>FILOPLUME AND BRISTLE FEATHERS</a:t>
            </a:r>
            <a:endParaRPr lang="en-US" dirty="0"/>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775" y="173038"/>
            <a:ext cx="6246813"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84775"/>
            <a:ext cx="6096000" cy="3835922"/>
          </a:xfrm>
          <a:prstGeom prst="rect">
            <a:avLst/>
          </a:prstGeom>
        </p:spPr>
        <p:txBody>
          <a:bodyPr>
            <a:spAutoFit/>
          </a:bodyPr>
          <a:lstStyle/>
          <a:p>
            <a:pPr lvl="0" eaLnBrk="0" fontAlgn="base" hangingPunct="0">
              <a:lnSpc>
                <a:spcPct val="90000"/>
              </a:lnSpc>
              <a:spcBef>
                <a:spcPts val="1000"/>
              </a:spcBef>
              <a:spcAft>
                <a:spcPct val="0"/>
              </a:spcAft>
              <a:defRPr/>
            </a:pPr>
            <a:r>
              <a:rPr lang="en-US" sz="3200" dirty="0">
                <a:solidFill>
                  <a:srgbClr val="FFC000">
                    <a:lumMod val="75000"/>
                  </a:srgbClr>
                </a:solidFill>
                <a:latin typeface="AR CENA" panose="02000000000000000000" pitchFamily="2" charset="0"/>
              </a:rPr>
              <a:t>Bristle feathers:</a:t>
            </a:r>
            <a:endParaRPr lang="en-GB" sz="3200" dirty="0">
              <a:solidFill>
                <a:srgbClr val="FFC000">
                  <a:lumMod val="75000"/>
                </a:srgbClr>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Small specialized hair like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Found around the eyes and nostrils.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help to prevent foreign bodies from the eyes and nostrils.</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5562051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835922"/>
          </a:xfrm>
          <a:prstGeom prst="rect">
            <a:avLst/>
          </a:prstGeom>
        </p:spPr>
        <p:txBody>
          <a:bodyPr>
            <a:spAutoFit/>
          </a:bodyPr>
          <a:lstStyle/>
          <a:p>
            <a:pPr lvl="0" eaLnBrk="0" fontAlgn="base" hangingPunct="0">
              <a:lnSpc>
                <a:spcPct val="90000"/>
              </a:lnSpc>
              <a:spcBef>
                <a:spcPts val="1000"/>
              </a:spcBef>
              <a:spcAft>
                <a:spcPct val="0"/>
              </a:spcAft>
              <a:defRPr/>
            </a:pPr>
            <a:r>
              <a:rPr lang="en-US" sz="3200" dirty="0">
                <a:solidFill>
                  <a:srgbClr val="FFC000">
                    <a:lumMod val="75000"/>
                  </a:srgbClr>
                </a:solidFill>
                <a:latin typeface="AR CENA" panose="02000000000000000000" pitchFamily="2" charset="0"/>
              </a:rPr>
              <a:t>Bristle feathers:</a:t>
            </a:r>
            <a:endParaRPr lang="en-GB" sz="3200" dirty="0">
              <a:solidFill>
                <a:srgbClr val="FFC000">
                  <a:lumMod val="75000"/>
                </a:srgbClr>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Small specialized hair like feathers.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Found around the eyes and nostrils.</a:t>
            </a:r>
            <a:endParaRPr lang="en-GB"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endParaRPr lang="en-US" sz="3200" dirty="0">
              <a:solidFill>
                <a:prstClr val="black"/>
              </a:solidFill>
              <a:latin typeface="AR CENA" panose="02000000000000000000" pitchFamily="2" charset="0"/>
            </a:endParaRPr>
          </a:p>
          <a:p>
            <a:pPr marL="457200" lvl="0" indent="-4572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help to prevent foreign bodies from the eyes and nostrils.</a:t>
            </a:r>
            <a:endParaRPr lang="en-GB" sz="3200" dirty="0">
              <a:solidFill>
                <a:prstClr val="black"/>
              </a:solidFill>
              <a:latin typeface="AR CENA" panose="02000000000000000000" pitchFamily="2" charset="0"/>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447" y="173038"/>
            <a:ext cx="6246813"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3670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6440"/>
          </a:xfrm>
          <a:prstGeom prst="rect">
            <a:avLst/>
          </a:prstGeom>
        </p:spPr>
        <p:txBody>
          <a:bodyPr wrap="square">
            <a:spAutoFit/>
          </a:bodyPr>
          <a:lstStyle/>
          <a:p>
            <a:r>
              <a:rPr lang="en-US" sz="6200" b="1" dirty="0">
                <a:solidFill>
                  <a:srgbClr val="00B050"/>
                </a:solidFill>
                <a:latin typeface="AR CENA" pitchFamily="2" charset="0"/>
              </a:rPr>
              <a:t>REPRESENTATIVE OF MAMMALS</a:t>
            </a:r>
            <a:endParaRPr lang="en-US" dirty="0"/>
          </a:p>
        </p:txBody>
      </p:sp>
      <p:sp>
        <p:nvSpPr>
          <p:cNvPr id="3" name="Rectangle 2"/>
          <p:cNvSpPr/>
          <p:nvPr/>
        </p:nvSpPr>
        <p:spPr>
          <a:xfrm>
            <a:off x="3048000" y="791732"/>
            <a:ext cx="6096000" cy="5591274"/>
          </a:xfrm>
          <a:prstGeom prst="rect">
            <a:avLst/>
          </a:prstGeom>
        </p:spPr>
        <p:txBody>
          <a:bodyPr>
            <a:spAutoFit/>
          </a:bodyPr>
          <a:lstStyle/>
          <a:p>
            <a:pPr lvl="0" algn="ctr" eaLnBrk="0" fontAlgn="base" hangingPunct="0">
              <a:lnSpc>
                <a:spcPct val="90000"/>
              </a:lnSpc>
              <a:spcBef>
                <a:spcPts val="1000"/>
              </a:spcBef>
              <a:spcAft>
                <a:spcPct val="0"/>
              </a:spcAft>
              <a:defRPr/>
            </a:pPr>
            <a:r>
              <a:rPr lang="en-US" sz="4000" dirty="0">
                <a:solidFill>
                  <a:srgbClr val="FF0000"/>
                </a:solidFill>
                <a:latin typeface="AR CENA" panose="02000000000000000000" pitchFamily="2" charset="0"/>
              </a:rPr>
              <a:t>Rattus </a:t>
            </a:r>
            <a:r>
              <a:rPr lang="en-US" sz="4000" dirty="0" err="1">
                <a:solidFill>
                  <a:srgbClr val="FF0000"/>
                </a:solidFill>
                <a:latin typeface="AR CENA" panose="02000000000000000000" pitchFamily="2" charset="0"/>
              </a:rPr>
              <a:t>rattus</a:t>
            </a:r>
            <a:endParaRPr lang="en-GB" sz="4000" dirty="0">
              <a:solidFill>
                <a:srgbClr val="FF0000"/>
              </a:solidFill>
              <a:latin typeface="AR CENA" panose="02000000000000000000" pitchFamily="2" charset="0"/>
            </a:endParaRPr>
          </a:p>
          <a:p>
            <a:pPr lvl="0" algn="ctr" eaLnBrk="0" fontAlgn="base" hangingPunct="0">
              <a:lnSpc>
                <a:spcPct val="90000"/>
              </a:lnSpc>
              <a:spcBef>
                <a:spcPts val="1000"/>
              </a:spcBef>
              <a:spcAft>
                <a:spcPct val="0"/>
              </a:spcAft>
              <a:defRPr/>
            </a:pPr>
            <a:r>
              <a:rPr lang="en-US" sz="4000" dirty="0">
                <a:solidFill>
                  <a:prstClr val="black"/>
                </a:solidFill>
                <a:latin typeface="AR CENA" panose="02000000000000000000" pitchFamily="2" charset="0"/>
              </a:rPr>
              <a:t>(Commonly called the black rat)</a:t>
            </a:r>
            <a:endParaRPr lang="en-GB" sz="40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4000" dirty="0">
                <a:solidFill>
                  <a:srgbClr val="ED7D31">
                    <a:lumMod val="75000"/>
                  </a:srgbClr>
                </a:solidFill>
                <a:latin typeface="AR CENA" panose="02000000000000000000" pitchFamily="2" charset="0"/>
              </a:rPr>
              <a:t>DISTRIBUTION:</a:t>
            </a:r>
            <a:r>
              <a:rPr lang="en-GB" sz="4000" dirty="0">
                <a:solidFill>
                  <a:srgbClr val="ED7D31">
                    <a:lumMod val="75000"/>
                  </a:srgbClr>
                </a:solidFill>
                <a:latin typeface="AR CENA" panose="02000000000000000000" pitchFamily="2" charset="0"/>
              </a:rPr>
              <a:t>	</a:t>
            </a:r>
            <a:r>
              <a:rPr lang="en-US" sz="4000" dirty="0">
                <a:solidFill>
                  <a:prstClr val="black"/>
                </a:solidFill>
                <a:latin typeface="AR CENA" panose="02000000000000000000" pitchFamily="2" charset="0"/>
              </a:rPr>
              <a:t>All continents of the earth.</a:t>
            </a:r>
            <a:r>
              <a:rPr lang="en-GB" sz="4000" dirty="0">
                <a:solidFill>
                  <a:prstClr val="black"/>
                </a:solidFill>
                <a:latin typeface="AR CENA" panose="02000000000000000000" pitchFamily="2" charset="0"/>
              </a:rPr>
              <a:t> </a:t>
            </a:r>
            <a:r>
              <a:rPr lang="en-US" sz="4000" dirty="0">
                <a:solidFill>
                  <a:prstClr val="black"/>
                </a:solidFill>
                <a:latin typeface="AR CENA" panose="02000000000000000000" pitchFamily="2" charset="0"/>
              </a:rPr>
              <a:t>They are native to India.</a:t>
            </a:r>
          </a:p>
          <a:p>
            <a:pPr lvl="0" eaLnBrk="0" fontAlgn="base" hangingPunct="0">
              <a:lnSpc>
                <a:spcPct val="90000"/>
              </a:lnSpc>
              <a:spcBef>
                <a:spcPts val="1000"/>
              </a:spcBef>
              <a:spcAft>
                <a:spcPct val="0"/>
              </a:spcAft>
              <a:defRPr/>
            </a:pPr>
            <a:r>
              <a:rPr lang="en-US" sz="4000" dirty="0">
                <a:solidFill>
                  <a:srgbClr val="ED7D31">
                    <a:lumMod val="75000"/>
                  </a:srgbClr>
                </a:solidFill>
                <a:latin typeface="AR CENA" panose="02000000000000000000" pitchFamily="2" charset="0"/>
              </a:rPr>
              <a:t>HABIT:</a:t>
            </a:r>
            <a:r>
              <a:rPr lang="en-GB" sz="4000" dirty="0">
                <a:solidFill>
                  <a:srgbClr val="ED7D31">
                    <a:lumMod val="75000"/>
                  </a:srgbClr>
                </a:solidFill>
                <a:latin typeface="AR CENA" panose="02000000000000000000" pitchFamily="2" charset="0"/>
              </a:rPr>
              <a:t>			</a:t>
            </a:r>
            <a:r>
              <a:rPr lang="en-US" sz="4000" dirty="0">
                <a:solidFill>
                  <a:prstClr val="black"/>
                </a:solidFill>
                <a:latin typeface="AR CENA" panose="02000000000000000000" pitchFamily="2" charset="0"/>
              </a:rPr>
              <a:t>Nocturnal.</a:t>
            </a:r>
            <a:endParaRPr lang="en-GB" sz="40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GB" sz="4000" dirty="0">
                <a:solidFill>
                  <a:prstClr val="black"/>
                </a:solidFill>
                <a:latin typeface="AR CENA" panose="02000000000000000000" pitchFamily="2" charset="0"/>
              </a:rPr>
              <a:t>				</a:t>
            </a:r>
            <a:r>
              <a:rPr lang="en-US" sz="4000" dirty="0">
                <a:solidFill>
                  <a:prstClr val="black"/>
                </a:solidFill>
                <a:latin typeface="AR CENA" panose="02000000000000000000" pitchFamily="2" charset="0"/>
              </a:rPr>
              <a:t>Climbers.</a:t>
            </a:r>
            <a:endParaRPr lang="en-GB" sz="4000" dirty="0">
              <a:solidFill>
                <a:prstClr val="black"/>
              </a:solidFill>
              <a:latin typeface="AR CENA" panose="02000000000000000000" pitchFamily="2" charset="0"/>
            </a:endParaRPr>
          </a:p>
        </p:txBody>
      </p:sp>
    </p:spTree>
    <p:extLst>
      <p:ext uri="{BB962C8B-B14F-4D97-AF65-F5344CB8AC3E}">
        <p14:creationId xmlns:p14="http://schemas.microsoft.com/office/powerpoint/2010/main" val="26612923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459579" cy="1692771"/>
          </a:xfrm>
          <a:prstGeom prst="rect">
            <a:avLst/>
          </a:prstGeom>
        </p:spPr>
        <p:txBody>
          <a:bodyPr wrap="square">
            <a:spAutoFit/>
          </a:bodyPr>
          <a:lstStyle/>
          <a:p>
            <a:r>
              <a:rPr lang="en-US" sz="4400" dirty="0">
                <a:solidFill>
                  <a:prstClr val="black"/>
                </a:solidFill>
                <a:latin typeface="Calibri Light" panose="020F0302020204030204"/>
              </a:rPr>
              <a:t> </a:t>
            </a:r>
            <a:br>
              <a:rPr lang="en-GB" sz="4400" b="1" dirty="0">
                <a:solidFill>
                  <a:prstClr val="black"/>
                </a:solidFill>
                <a:latin typeface="Calibri Light" panose="020F0302020204030204"/>
              </a:rPr>
            </a:br>
            <a:r>
              <a:rPr lang="en-US" sz="6000" b="1" dirty="0">
                <a:solidFill>
                  <a:srgbClr val="00B0F0"/>
                </a:solidFill>
                <a:latin typeface="AR CENA" panose="02000000000000000000" pitchFamily="2" charset="0"/>
              </a:rPr>
              <a:t>CLASSIFICATION</a:t>
            </a:r>
            <a:endParaRPr lang="en-US" dirty="0"/>
          </a:p>
        </p:txBody>
      </p:sp>
      <p:sp>
        <p:nvSpPr>
          <p:cNvPr id="3" name="Rectangle 2"/>
          <p:cNvSpPr/>
          <p:nvPr/>
        </p:nvSpPr>
        <p:spPr>
          <a:xfrm>
            <a:off x="3011904" y="1692771"/>
            <a:ext cx="6096000" cy="497879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endParaRPr lang="en-US"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Kingdom : Animalia</a:t>
            </a:r>
            <a:endParaRPr lang="en-GB"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Phylum    : </a:t>
            </a:r>
            <a:r>
              <a:rPr lang="en-US" sz="3600" dirty="0" err="1">
                <a:solidFill>
                  <a:prstClr val="black"/>
                </a:solidFill>
                <a:latin typeface="AR CENA" panose="02000000000000000000" pitchFamily="2" charset="0"/>
              </a:rPr>
              <a:t>Chordata</a:t>
            </a:r>
            <a:endParaRPr lang="en-GB"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Class       : </a:t>
            </a:r>
            <a:r>
              <a:rPr lang="en-GB" sz="3600" dirty="0">
                <a:solidFill>
                  <a:prstClr val="black"/>
                </a:solidFill>
                <a:latin typeface="AR CENA" panose="02000000000000000000" pitchFamily="2" charset="0"/>
              </a:rPr>
              <a:t>Mammalia</a:t>
            </a: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Order        : </a:t>
            </a:r>
            <a:r>
              <a:rPr lang="en-GB" sz="3600" dirty="0" err="1">
                <a:solidFill>
                  <a:prstClr val="black"/>
                </a:solidFill>
                <a:latin typeface="AR CENA" panose="02000000000000000000" pitchFamily="2" charset="0"/>
              </a:rPr>
              <a:t>Rodentia</a:t>
            </a:r>
            <a:endParaRPr lang="en-GB"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Family       : </a:t>
            </a:r>
            <a:r>
              <a:rPr lang="en-GB" sz="3600" dirty="0" err="1">
                <a:solidFill>
                  <a:prstClr val="black"/>
                </a:solidFill>
                <a:latin typeface="AR CENA" panose="02000000000000000000" pitchFamily="2" charset="0"/>
              </a:rPr>
              <a:t>Muridae</a:t>
            </a:r>
            <a:endParaRPr lang="en-GB"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Genus        : </a:t>
            </a:r>
            <a:r>
              <a:rPr lang="en-GB" sz="3600" i="1" dirty="0" err="1">
                <a:solidFill>
                  <a:prstClr val="black"/>
                </a:solidFill>
                <a:latin typeface="AR CENA" panose="02000000000000000000" pitchFamily="2" charset="0"/>
              </a:rPr>
              <a:t>Rattus</a:t>
            </a:r>
            <a:endParaRPr lang="en-GB" sz="3600" i="1"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Species       : </a:t>
            </a:r>
            <a:r>
              <a:rPr lang="en-GB" sz="3600" i="1" dirty="0" err="1">
                <a:solidFill>
                  <a:prstClr val="black"/>
                </a:solidFill>
                <a:latin typeface="AR CENA" panose="02000000000000000000" pitchFamily="2" charset="0"/>
              </a:rPr>
              <a:t>rattus</a:t>
            </a:r>
            <a:endParaRPr lang="en-GB" sz="3600" i="1" dirty="0">
              <a:solidFill>
                <a:prstClr val="black"/>
              </a:solidFill>
              <a:latin typeface="AR CENA" panose="02000000000000000000" pitchFamily="2" charset="0"/>
            </a:endParaRPr>
          </a:p>
        </p:txBody>
      </p:sp>
    </p:spTree>
    <p:extLst>
      <p:ext uri="{BB962C8B-B14F-4D97-AF65-F5344CB8AC3E}">
        <p14:creationId xmlns:p14="http://schemas.microsoft.com/office/powerpoint/2010/main" val="23631969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243743" cy="923330"/>
          </a:xfrm>
          <a:prstGeom prst="rect">
            <a:avLst/>
          </a:prstGeom>
        </p:spPr>
        <p:txBody>
          <a:bodyPr wrap="none">
            <a:spAutoFit/>
          </a:bodyPr>
          <a:lstStyle/>
          <a:p>
            <a:r>
              <a:rPr lang="en-US" sz="5400" b="1" dirty="0">
                <a:solidFill>
                  <a:srgbClr val="00B050"/>
                </a:solidFill>
                <a:latin typeface="AR CENA" pitchFamily="2" charset="0"/>
              </a:rPr>
              <a:t>EXTERNAL FEATURES:</a:t>
            </a:r>
            <a:endParaRPr lang="en-US" sz="5400" dirty="0"/>
          </a:p>
        </p:txBody>
      </p:sp>
      <p:sp>
        <p:nvSpPr>
          <p:cNvPr id="3" name="Rectangle 2"/>
          <p:cNvSpPr/>
          <p:nvPr/>
        </p:nvSpPr>
        <p:spPr>
          <a:xfrm>
            <a:off x="0" y="653882"/>
            <a:ext cx="12192000" cy="6104235"/>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A long tailed rodent.</a:t>
            </a:r>
          </a:p>
          <a:p>
            <a:pPr lvl="0" eaLnBrk="0" fontAlgn="base" hangingPunct="0">
              <a:lnSpc>
                <a:spcPct val="90000"/>
              </a:lnSpc>
              <a:spcBef>
                <a:spcPts val="1000"/>
              </a:spcBef>
              <a:spcAft>
                <a:spcPct val="0"/>
              </a:spcAft>
              <a:defRPr/>
            </a:pPr>
            <a:r>
              <a:rPr lang="en-US" sz="3600" b="1" dirty="0">
                <a:solidFill>
                  <a:srgbClr val="C00000"/>
                </a:solidFill>
                <a:latin typeface="AR CENA" panose="02000000000000000000" pitchFamily="2" charset="0"/>
              </a:rPr>
              <a:t>SIZE: </a:t>
            </a: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Head-body length size is 14-23cm.</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Tail length is between 17-28cm.</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Body weight of 75-230g.</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Males are longer and heavier than females.</a:t>
            </a:r>
            <a:endParaRPr lang="en-GB" sz="36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600" b="1" dirty="0">
                <a:solidFill>
                  <a:srgbClr val="ED7D31">
                    <a:lumMod val="75000"/>
                  </a:srgbClr>
                </a:solidFill>
                <a:latin typeface="AR CENA" panose="02000000000000000000" pitchFamily="2" charset="0"/>
              </a:rPr>
              <a:t>BODY:</a:t>
            </a:r>
            <a:endParaRPr lang="en-GB" sz="3600" b="1"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The body is long and slim but broader towards posterior part.</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Entire body is covered with greyish dark hairs.</a:t>
            </a:r>
            <a:endParaRPr lang="en-GB" sz="3600" dirty="0">
              <a:solidFill>
                <a:prstClr val="black"/>
              </a:solidFill>
              <a:latin typeface="AR CENA" panose="02000000000000000000" pitchFamily="2" charset="0"/>
            </a:endParaRPr>
          </a:p>
        </p:txBody>
      </p:sp>
    </p:spTree>
    <p:extLst>
      <p:ext uri="{BB962C8B-B14F-4D97-AF65-F5344CB8AC3E}">
        <p14:creationId xmlns:p14="http://schemas.microsoft.com/office/powerpoint/2010/main" val="42780255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477328"/>
          </a:xfrm>
          <a:prstGeom prst="rect">
            <a:avLst/>
          </a:prstGeom>
        </p:spPr>
        <p:txBody>
          <a:bodyPr wrap="square">
            <a:spAutoFit/>
          </a:bodyPr>
          <a:lstStyle/>
          <a:p>
            <a:r>
              <a:rPr lang="en-US" sz="3600" b="1" dirty="0">
                <a:solidFill>
                  <a:srgbClr val="ED7D31">
                    <a:lumMod val="75000"/>
                  </a:srgbClr>
                </a:solidFill>
                <a:latin typeface="AR CENA" panose="02000000000000000000" pitchFamily="2" charset="0"/>
              </a:rPr>
              <a:t>BODY DIVISION:</a:t>
            </a:r>
            <a:br>
              <a:rPr lang="en-GB" sz="3600" dirty="0">
                <a:solidFill>
                  <a:prstClr val="black"/>
                </a:solidFill>
                <a:latin typeface="AR CENA" panose="02000000000000000000" pitchFamily="2" charset="0"/>
              </a:rPr>
            </a:br>
            <a:r>
              <a:rPr lang="en-US" sz="3200" dirty="0">
                <a:solidFill>
                  <a:prstClr val="black"/>
                </a:solidFill>
                <a:latin typeface="AR CENA" panose="02000000000000000000" pitchFamily="2" charset="0"/>
              </a:rPr>
              <a:t>The body is divided into head, neck, trunk and tail.</a:t>
            </a:r>
            <a:r>
              <a:rPr lang="en-US" sz="3600" dirty="0">
                <a:solidFill>
                  <a:prstClr val="black"/>
                </a:solidFill>
                <a:latin typeface="AR CENA" panose="02000000000000000000" pitchFamily="2" charset="0"/>
              </a:rPr>
              <a:t> </a:t>
            </a:r>
            <a:br>
              <a:rPr lang="en-GB" sz="4400" dirty="0">
                <a:solidFill>
                  <a:prstClr val="black"/>
                </a:solidFill>
                <a:latin typeface="Calibri Light" panose="020F0302020204030204"/>
              </a:rPr>
            </a:br>
            <a:endParaRPr lang="en-US" dirty="0"/>
          </a:p>
        </p:txBody>
      </p:sp>
      <p:pic>
        <p:nvPicPr>
          <p:cNvPr id="3" name="Picture 2"/>
          <p:cNvPicPr>
            <a:picLocks noChangeAspect="1"/>
          </p:cNvPicPr>
          <p:nvPr/>
        </p:nvPicPr>
        <p:blipFill>
          <a:blip r:embed="rId2"/>
          <a:stretch>
            <a:fillRect/>
          </a:stretch>
        </p:blipFill>
        <p:spPr>
          <a:xfrm>
            <a:off x="1432155" y="1670758"/>
            <a:ext cx="9327688" cy="4334632"/>
          </a:xfrm>
          <a:prstGeom prst="rect">
            <a:avLst/>
          </a:prstGeom>
        </p:spPr>
      </p:pic>
      <p:sp>
        <p:nvSpPr>
          <p:cNvPr id="4" name="Rectangle 3"/>
          <p:cNvSpPr/>
          <p:nvPr/>
        </p:nvSpPr>
        <p:spPr>
          <a:xfrm>
            <a:off x="3953040" y="6198820"/>
            <a:ext cx="6567952" cy="523220"/>
          </a:xfrm>
          <a:prstGeom prst="rect">
            <a:avLst/>
          </a:prstGeom>
        </p:spPr>
        <p:txBody>
          <a:bodyPr wrap="none">
            <a:spAutoFit/>
          </a:bodyPr>
          <a:lstStyle/>
          <a:p>
            <a:pPr lvl="0" eaLnBrk="0" fontAlgn="base" hangingPunct="0">
              <a:spcBef>
                <a:spcPct val="0"/>
              </a:spcBef>
              <a:spcAft>
                <a:spcPct val="0"/>
              </a:spcAft>
            </a:pPr>
            <a:r>
              <a:rPr lang="en-GB" sz="2800" dirty="0">
                <a:solidFill>
                  <a:srgbClr val="FF0000"/>
                </a:solidFill>
                <a:latin typeface="AR CENA" pitchFamily="2" charset="0"/>
              </a:rPr>
              <a:t>The external features of a black rat</a:t>
            </a:r>
          </a:p>
        </p:txBody>
      </p:sp>
    </p:spTree>
    <p:extLst>
      <p:ext uri="{BB962C8B-B14F-4D97-AF65-F5344CB8AC3E}">
        <p14:creationId xmlns:p14="http://schemas.microsoft.com/office/powerpoint/2010/main" val="22413179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2"/>
            <a:ext cx="12192000" cy="6751592"/>
          </a:xfrm>
          <a:prstGeom prst="rect">
            <a:avLst/>
          </a:prstGeom>
        </p:spPr>
        <p:txBody>
          <a:bodyPr wrap="square">
            <a:spAutoFit/>
          </a:bodyPr>
          <a:lstStyle/>
          <a:p>
            <a:pPr lvl="0" eaLnBrk="0" fontAlgn="base" hangingPunct="0">
              <a:lnSpc>
                <a:spcPct val="90000"/>
              </a:lnSpc>
              <a:spcBef>
                <a:spcPts val="1000"/>
              </a:spcBef>
              <a:spcAft>
                <a:spcPct val="0"/>
              </a:spcAft>
              <a:defRPr/>
            </a:pPr>
            <a:r>
              <a:rPr lang="en-GB" sz="3200" b="1" dirty="0">
                <a:solidFill>
                  <a:srgbClr val="70AD47">
                    <a:lumMod val="75000"/>
                  </a:srgbClr>
                </a:solidFill>
                <a:latin typeface="AR CENA" panose="02000000000000000000" pitchFamily="2" charset="0"/>
              </a:rPr>
              <a:t>HEAD:</a:t>
            </a: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 The head is pointed and consists of mouth, nose, eyes and external ears (The external ear is making a first appearance).</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MOUTH</a:t>
            </a:r>
            <a:r>
              <a:rPr lang="en-US" sz="3200" b="1" dirty="0">
                <a:solidFill>
                  <a:srgbClr val="FF0000"/>
                </a:solidFill>
                <a:latin typeface="AR CENA" panose="02000000000000000000" pitchFamily="2" charset="0"/>
              </a:rPr>
              <a:t>:</a:t>
            </a:r>
            <a:endParaRPr lang="en-GB" sz="3200" b="1"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mouth is bound by an immovable upper and moveable lower jaw.</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F0"/>
                </a:solidFill>
                <a:latin typeface="AR CENA" panose="02000000000000000000" pitchFamily="2" charset="0"/>
              </a:rPr>
              <a:t>Both jaws are bounded by upper and lower lips.</a:t>
            </a:r>
            <a:endParaRPr lang="en-GB" sz="3200" dirty="0">
              <a:solidFill>
                <a:srgbClr val="00B0F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mouth is opened and closed by the down and upward movement to the lower jaw.</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TEETH:</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upper and lower jaw contains different kinds of teeth (</a:t>
            </a:r>
            <a:r>
              <a:rPr lang="en-US" sz="3200" dirty="0" err="1">
                <a:solidFill>
                  <a:prstClr val="black"/>
                </a:solidFill>
                <a:latin typeface="AR CENA" panose="02000000000000000000" pitchFamily="2" charset="0"/>
              </a:rPr>
              <a:t>heterodont</a:t>
            </a:r>
            <a:r>
              <a:rPr lang="en-US" sz="3200" dirty="0">
                <a:solidFill>
                  <a:prstClr val="black"/>
                </a:solidFill>
                <a:latin typeface="AR CENA" panose="02000000000000000000" pitchFamily="2" charset="0"/>
              </a:rPr>
              <a:t>), specialized for</a:t>
            </a:r>
            <a:r>
              <a:rPr lang="en-GB" sz="3200" dirty="0">
                <a:solidFill>
                  <a:prstClr val="black"/>
                </a:solidFill>
                <a:latin typeface="AR CENA" panose="02000000000000000000" pitchFamily="2" charset="0"/>
              </a:rPr>
              <a:t> </a:t>
            </a:r>
            <a:r>
              <a:rPr lang="en-US" sz="3200" dirty="0">
                <a:solidFill>
                  <a:prstClr val="black"/>
                </a:solidFill>
                <a:latin typeface="AR CENA" panose="02000000000000000000" pitchFamily="2" charset="0"/>
              </a:rPr>
              <a:t>different functions.</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40516337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1946"/>
            <a:ext cx="12192000" cy="5993436"/>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TONGUE:</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tongue is attached to the floor of the </a:t>
            </a:r>
            <a:r>
              <a:rPr lang="en-US" sz="3200" dirty="0" err="1">
                <a:solidFill>
                  <a:prstClr val="black"/>
                </a:solidFill>
                <a:latin typeface="AR CENA" panose="02000000000000000000" pitchFamily="2" charset="0"/>
              </a:rPr>
              <a:t>buccal</a:t>
            </a:r>
            <a:r>
              <a:rPr lang="en-US" sz="3200" dirty="0">
                <a:solidFill>
                  <a:prstClr val="black"/>
                </a:solidFill>
                <a:latin typeface="AR CENA" panose="02000000000000000000" pitchFamily="2" charset="0"/>
              </a:rPr>
              <a:t> cavity.</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It is muscular.</a:t>
            </a: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THE NOSTRILS:</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located above the mouth and are two in number</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On either side of the nose are the whiskers.</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long and strong hairs.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7030A0"/>
                </a:solidFill>
                <a:latin typeface="AR CENA" panose="02000000000000000000" pitchFamily="2" charset="0"/>
              </a:rPr>
              <a:t>They are sensitive to touch and help the rat to move freely at night.</a:t>
            </a:r>
            <a:endParaRPr lang="en-US" dirty="0"/>
          </a:p>
        </p:txBody>
      </p:sp>
    </p:spTree>
    <p:extLst>
      <p:ext uri="{BB962C8B-B14F-4D97-AF65-F5344CB8AC3E}">
        <p14:creationId xmlns:p14="http://schemas.microsoft.com/office/powerpoint/2010/main" val="3478159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2.bp.blogspot.com/-QwUigLPxU6g/TtRLp52fQ9I/AAAAAAAAAD4/r4POB30XGCY/s1600/Amphioxus.jpg"/>
          <p:cNvPicPr/>
          <p:nvPr/>
        </p:nvPicPr>
        <p:blipFill>
          <a:blip r:embed="rId2">
            <a:extLst>
              <a:ext uri="{28A0092B-C50C-407E-A947-70E740481C1C}">
                <a14:useLocalDpi xmlns:a14="http://schemas.microsoft.com/office/drawing/2010/main" val="0"/>
              </a:ext>
            </a:extLst>
          </a:blip>
          <a:srcRect/>
          <a:stretch>
            <a:fillRect/>
          </a:stretch>
        </p:blipFill>
        <p:spPr bwMode="auto">
          <a:xfrm>
            <a:off x="2478505" y="264693"/>
            <a:ext cx="6870032" cy="4706370"/>
          </a:xfrm>
          <a:prstGeom prst="rect">
            <a:avLst/>
          </a:prstGeom>
          <a:noFill/>
          <a:ln>
            <a:noFill/>
          </a:ln>
        </p:spPr>
      </p:pic>
      <p:sp>
        <p:nvSpPr>
          <p:cNvPr id="3" name="Rectangle 2"/>
          <p:cNvSpPr/>
          <p:nvPr/>
        </p:nvSpPr>
        <p:spPr>
          <a:xfrm>
            <a:off x="3291578" y="5277683"/>
            <a:ext cx="5608843" cy="369332"/>
          </a:xfrm>
          <a:prstGeom prst="rect">
            <a:avLst/>
          </a:prstGeom>
        </p:spPr>
        <p:txBody>
          <a:bodyPr wrap="none">
            <a:spAutoFit/>
          </a:bodyPr>
          <a:lstStyle/>
          <a:p>
            <a:r>
              <a:rPr lang="en-US" b="1" dirty="0">
                <a:latin typeface="Calibri" panose="020F0502020204030204" pitchFamily="34" charset="0"/>
                <a:ea typeface="Times New Roman" panose="02020603050405020304" pitchFamily="18" charset="0"/>
              </a:rPr>
              <a:t>Adult stage of </a:t>
            </a:r>
            <a:r>
              <a:rPr lang="en-US" b="1" i="1" dirty="0" err="1">
                <a:latin typeface="Calibri" panose="020F0502020204030204" pitchFamily="34" charset="0"/>
                <a:ea typeface="Times New Roman" panose="02020603050405020304" pitchFamily="18" charset="0"/>
              </a:rPr>
              <a:t>Branchistoma</a:t>
            </a:r>
            <a:r>
              <a:rPr lang="en-US" b="1" dirty="0">
                <a:latin typeface="Calibri" panose="020F0502020204030204" pitchFamily="34" charset="0"/>
                <a:ea typeface="Times New Roman" panose="02020603050405020304" pitchFamily="18" charset="0"/>
              </a:rPr>
              <a:t> (formally called </a:t>
            </a:r>
            <a:r>
              <a:rPr lang="en-US" b="1" i="1" dirty="0">
                <a:latin typeface="Calibri" panose="020F0502020204030204" pitchFamily="34" charset="0"/>
                <a:ea typeface="Times New Roman" panose="02020603050405020304" pitchFamily="18" charset="0"/>
              </a:rPr>
              <a:t>Amphioxus</a:t>
            </a:r>
            <a:r>
              <a:rPr lang="en-US" b="1" dirty="0">
                <a:latin typeface="Calibri" panose="020F050202020403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28824782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324"/>
            <a:ext cx="12192000" cy="4850559"/>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EYES:</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eyes are located a little farther from the nose.</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eyes are protected by nictitating membrane and eyelids.</a:t>
            </a: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srgbClr val="FF0000"/>
                </a:solidFill>
                <a:latin typeface="AR CENA" panose="02000000000000000000" pitchFamily="2" charset="0"/>
              </a:rPr>
              <a:t>EARS:</a:t>
            </a:r>
            <a:endParaRPr lang="en-GB" sz="32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Further from the eyes are the external ears called the PINNAE.</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They are located one on each side of head.</a:t>
            </a:r>
            <a:endParaRPr lang="en-GB" sz="3200" dirty="0">
              <a:solidFill>
                <a:prstClr val="black"/>
              </a:solidFill>
              <a:latin typeface="AR CENA" panose="02000000000000000000" pitchFamily="2" charset="0"/>
            </a:endParaRPr>
          </a:p>
        </p:txBody>
      </p:sp>
    </p:spTree>
    <p:extLst>
      <p:ext uri="{BB962C8B-B14F-4D97-AF65-F5344CB8AC3E}">
        <p14:creationId xmlns:p14="http://schemas.microsoft.com/office/powerpoint/2010/main" val="40142965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1763"/>
            <a:ext cx="12192000" cy="6246325"/>
          </a:xfrm>
          <a:prstGeom prst="rect">
            <a:avLst/>
          </a:prstGeom>
        </p:spPr>
        <p:txBody>
          <a:bodyPr wrap="square">
            <a:spAutoFit/>
          </a:bodyPr>
          <a:lstStyle/>
          <a:p>
            <a:pPr lvl="0" eaLnBrk="0" fontAlgn="base" hangingPunct="0">
              <a:lnSpc>
                <a:spcPct val="90000"/>
              </a:lnSpc>
              <a:spcBef>
                <a:spcPts val="1000"/>
              </a:spcBef>
              <a:spcAft>
                <a:spcPct val="0"/>
              </a:spcAft>
              <a:defRPr/>
            </a:pPr>
            <a:r>
              <a:rPr lang="en-US" sz="3600" b="1" dirty="0">
                <a:solidFill>
                  <a:srgbClr val="FFC000">
                    <a:lumMod val="50000"/>
                  </a:srgbClr>
                </a:solidFill>
                <a:latin typeface="AR CENA" panose="02000000000000000000" pitchFamily="2" charset="0"/>
              </a:rPr>
              <a:t>NECK:</a:t>
            </a:r>
            <a:endParaRPr lang="en-GB" sz="3600" b="1" dirty="0">
              <a:solidFill>
                <a:srgbClr val="FFC000">
                  <a:lumMod val="50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This connects the head with trunk.</a:t>
            </a:r>
            <a:endParaRPr lang="en-GB" sz="36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600" dirty="0">
                <a:solidFill>
                  <a:srgbClr val="ED7D31">
                    <a:lumMod val="75000"/>
                  </a:srgbClr>
                </a:solidFill>
                <a:latin typeface="AR CENA" panose="02000000000000000000" pitchFamily="2" charset="0"/>
              </a:rPr>
              <a:t>TRUNK:</a:t>
            </a:r>
            <a:endParaRPr lang="en-GB" sz="36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It carries four muscular limbs.</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Each side of the trunk has one forelimb and one </a:t>
            </a:r>
            <a:r>
              <a:rPr lang="en-US" sz="3600" dirty="0" err="1">
                <a:solidFill>
                  <a:prstClr val="black"/>
                </a:solidFill>
                <a:latin typeface="AR CENA" panose="02000000000000000000" pitchFamily="2" charset="0"/>
              </a:rPr>
              <a:t>hindlimb</a:t>
            </a:r>
            <a:r>
              <a:rPr lang="en-US" sz="3600" dirty="0">
                <a:solidFill>
                  <a:prstClr val="black"/>
                </a:solidFill>
                <a:latin typeface="AR CENA" panose="02000000000000000000" pitchFamily="2" charset="0"/>
              </a:rPr>
              <a:t>.</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0070C0"/>
                </a:solidFill>
                <a:latin typeface="AR CENA" panose="02000000000000000000" pitchFamily="2" charset="0"/>
              </a:rPr>
              <a:t>Forelimbs are shorter than </a:t>
            </a:r>
            <a:r>
              <a:rPr lang="en-US" sz="3600" dirty="0" err="1">
                <a:solidFill>
                  <a:srgbClr val="0070C0"/>
                </a:solidFill>
                <a:latin typeface="AR CENA" panose="02000000000000000000" pitchFamily="2" charset="0"/>
              </a:rPr>
              <a:t>hindlimbs</a:t>
            </a:r>
            <a:r>
              <a:rPr lang="en-US" sz="3600" dirty="0">
                <a:solidFill>
                  <a:srgbClr val="0070C0"/>
                </a:solidFill>
                <a:latin typeface="AR CENA" panose="02000000000000000000" pitchFamily="2" charset="0"/>
              </a:rPr>
              <a:t>.</a:t>
            </a:r>
            <a:endParaRPr lang="en-GB" sz="3600" dirty="0">
              <a:solidFill>
                <a:srgbClr val="0070C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0070C0"/>
                </a:solidFill>
                <a:latin typeface="AR CENA" panose="02000000000000000000" pitchFamily="2" charset="0"/>
              </a:rPr>
              <a:t>Each limb ends in five digits (toes) with claws.</a:t>
            </a:r>
            <a:endParaRPr lang="en-GB" sz="3600" dirty="0">
              <a:solidFill>
                <a:srgbClr val="0070C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Underneath the trunk is the belly.</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In female adults there are two rows of mammary gland on each side of the belly.</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70AD47">
                    <a:lumMod val="75000"/>
                  </a:srgbClr>
                </a:solidFill>
                <a:latin typeface="AR CENA" panose="02000000000000000000" pitchFamily="2" charset="0"/>
              </a:rPr>
              <a:t>Each mammary gland ends up in a teat.</a:t>
            </a:r>
            <a:endParaRPr lang="en-GB" sz="3600" dirty="0">
              <a:solidFill>
                <a:srgbClr val="70AD47">
                  <a:lumMod val="75000"/>
                </a:srgbClr>
              </a:solidFill>
              <a:latin typeface="AR CENA" panose="02000000000000000000" pitchFamily="2" charset="0"/>
            </a:endParaRPr>
          </a:p>
        </p:txBody>
      </p:sp>
    </p:spTree>
    <p:extLst>
      <p:ext uri="{BB962C8B-B14F-4D97-AF65-F5344CB8AC3E}">
        <p14:creationId xmlns:p14="http://schemas.microsoft.com/office/powerpoint/2010/main" val="26177188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04235"/>
          </a:xfrm>
          <a:prstGeom prst="rect">
            <a:avLst/>
          </a:prstGeom>
        </p:spPr>
        <p:txBody>
          <a:bodyPr wrap="square">
            <a:spAutoFit/>
          </a:bodyPr>
          <a:lstStyle/>
          <a:p>
            <a:pPr lvl="0" eaLnBrk="0" fontAlgn="base" hangingPunct="0">
              <a:lnSpc>
                <a:spcPct val="90000"/>
              </a:lnSpc>
              <a:spcBef>
                <a:spcPts val="1000"/>
              </a:spcBef>
              <a:spcAft>
                <a:spcPct val="0"/>
              </a:spcAft>
              <a:defRPr/>
            </a:pPr>
            <a:r>
              <a:rPr lang="en-US" sz="3600" dirty="0">
                <a:solidFill>
                  <a:srgbClr val="ED7D31">
                    <a:lumMod val="75000"/>
                  </a:srgbClr>
                </a:solidFill>
                <a:latin typeface="AR CENA" panose="02000000000000000000" pitchFamily="2" charset="0"/>
              </a:rPr>
              <a:t>TRUNK:</a:t>
            </a:r>
            <a:endParaRPr lang="en-GB" sz="36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The teat is where the young ones obtain milk when newly born.</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FF0000"/>
                </a:solidFill>
                <a:latin typeface="AR CENA" panose="02000000000000000000" pitchFamily="2" charset="0"/>
              </a:rPr>
              <a:t>Just below the tail is the anus.</a:t>
            </a:r>
            <a:endParaRPr lang="en-GB" sz="36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FF0000"/>
                </a:solidFill>
                <a:latin typeface="AR CENA" panose="02000000000000000000" pitchFamily="2" charset="0"/>
              </a:rPr>
              <a:t>The genital organs are located below the anus.</a:t>
            </a:r>
            <a:endParaRPr lang="en-GB" sz="3600" dirty="0">
              <a:solidFill>
                <a:srgbClr val="FF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The male genital organ consists of testes and penis.</a:t>
            </a:r>
            <a:endParaRPr lang="en-GB" sz="36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600" dirty="0">
                <a:solidFill>
                  <a:srgbClr val="7030A0"/>
                </a:solidFill>
                <a:latin typeface="AR CENA" panose="02000000000000000000" pitchFamily="2" charset="0"/>
              </a:rPr>
              <a:t>TAIL:</a:t>
            </a:r>
            <a:endParaRPr lang="en-GB" sz="3600" dirty="0">
              <a:solidFill>
                <a:srgbClr val="7030A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The tail is nearly longer than the body.</a:t>
            </a:r>
            <a:endParaRPr lang="en-GB" sz="36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srgbClr val="00B0F0"/>
                </a:solidFill>
                <a:latin typeface="AR CENA" panose="02000000000000000000" pitchFamily="2" charset="0"/>
              </a:rPr>
              <a:t>The tail is covered with scales</a:t>
            </a:r>
            <a:endParaRPr lang="en-GB" sz="3600" dirty="0">
              <a:solidFill>
                <a:srgbClr val="00B0F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600" dirty="0">
                <a:solidFill>
                  <a:prstClr val="black"/>
                </a:solidFill>
                <a:latin typeface="AR CENA" panose="02000000000000000000" pitchFamily="2" charset="0"/>
              </a:rPr>
              <a:t>It helps the animal in balancing during movement.</a:t>
            </a:r>
            <a:endParaRPr lang="en-GB" sz="3600" dirty="0">
              <a:solidFill>
                <a:prstClr val="black"/>
              </a:solidFill>
              <a:latin typeface="AR CENA" panose="02000000000000000000" pitchFamily="2" charset="0"/>
            </a:endParaRPr>
          </a:p>
        </p:txBody>
      </p:sp>
    </p:spTree>
    <p:extLst>
      <p:ext uri="{BB962C8B-B14F-4D97-AF65-F5344CB8AC3E}">
        <p14:creationId xmlns:p14="http://schemas.microsoft.com/office/powerpoint/2010/main" val="8559454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65"/>
            <a:ext cx="12192000" cy="5491247"/>
          </a:xfrm>
          <a:prstGeom prst="rect">
            <a:avLst/>
          </a:prstGeom>
        </p:spPr>
        <p:txBody>
          <a:bodyPr wrap="square">
            <a:spAutoFit/>
          </a:bodyPr>
          <a:lstStyle/>
          <a:p>
            <a:pPr lvl="0" eaLnBrk="0" fontAlgn="base" hangingPunct="0">
              <a:lnSpc>
                <a:spcPct val="90000"/>
              </a:lnSpc>
              <a:spcBef>
                <a:spcPts val="1000"/>
              </a:spcBef>
              <a:spcAft>
                <a:spcPct val="0"/>
              </a:spcAft>
              <a:defRPr/>
            </a:pPr>
            <a:r>
              <a:rPr lang="en-US" sz="3600" b="1" dirty="0">
                <a:solidFill>
                  <a:srgbClr val="FF0000"/>
                </a:solidFill>
                <a:latin typeface="AR CENA" panose="02000000000000000000" pitchFamily="2" charset="0"/>
              </a:rPr>
              <a:t>ECOLOGICAL ADAPTATIONS:</a:t>
            </a:r>
            <a:endParaRPr lang="en-US" sz="36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prstClr val="black"/>
                </a:solidFill>
                <a:latin typeface="AR CENA" panose="02000000000000000000" pitchFamily="2" charset="0"/>
              </a:rPr>
              <a:t>The small size allows it to squeeze through small openings and escape from predators.</a:t>
            </a:r>
            <a:endParaRPr lang="en-GB" sz="36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srgbClr val="00B0F0"/>
                </a:solidFill>
                <a:latin typeface="AR CENA" panose="02000000000000000000" pitchFamily="2" charset="0"/>
              </a:rPr>
              <a:t>The hair or fur keeps it warm in cold temperatures.</a:t>
            </a:r>
            <a:endParaRPr lang="en-GB" sz="3600" dirty="0">
              <a:solidFill>
                <a:srgbClr val="00B0F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srgbClr val="00B0F0"/>
                </a:solidFill>
                <a:latin typeface="AR CENA" panose="02000000000000000000" pitchFamily="2" charset="0"/>
              </a:rPr>
              <a:t>They have whiskers that help them in gathering information about the environment.</a:t>
            </a:r>
            <a:endParaRPr lang="en-GB" sz="3600" dirty="0">
              <a:solidFill>
                <a:srgbClr val="00B0F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prstClr val="black"/>
                </a:solidFill>
                <a:latin typeface="AR CENA" panose="02000000000000000000" pitchFamily="2" charset="0"/>
              </a:rPr>
              <a:t>They use the tail for balance (They balance on ropes wrapping their tails around the rope).</a:t>
            </a:r>
            <a:endParaRPr lang="en-GB" sz="3600" dirty="0">
              <a:solidFill>
                <a:prstClr val="black"/>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srgbClr val="00B050"/>
                </a:solidFill>
                <a:latin typeface="AR CENA" panose="02000000000000000000" pitchFamily="2" charset="0"/>
              </a:rPr>
              <a:t>The dentition affords them access to a variety of food and shelter.</a:t>
            </a:r>
            <a:endParaRPr lang="en-GB" sz="3600" dirty="0">
              <a:solidFill>
                <a:srgbClr val="00B05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srgbClr val="00B050"/>
                </a:solidFill>
                <a:latin typeface="AR CENA" panose="02000000000000000000" pitchFamily="2" charset="0"/>
              </a:rPr>
              <a:t>They are nocturnal and become more active at night.</a:t>
            </a:r>
            <a:endParaRPr lang="en-GB" sz="3600" dirty="0">
              <a:solidFill>
                <a:srgbClr val="00B050"/>
              </a:solidFill>
              <a:latin typeface="AR CENA" panose="02000000000000000000" pitchFamily="2" charset="0"/>
            </a:endParaRPr>
          </a:p>
          <a:p>
            <a:pPr marL="514350" lvl="0" indent="-514350" eaLnBrk="0" fontAlgn="base" hangingPunct="0">
              <a:lnSpc>
                <a:spcPct val="90000"/>
              </a:lnSpc>
              <a:spcBef>
                <a:spcPts val="1000"/>
              </a:spcBef>
              <a:spcAft>
                <a:spcPct val="0"/>
              </a:spcAft>
              <a:buFont typeface="+mj-lt"/>
              <a:buAutoNum type="arabicPeriod"/>
              <a:defRPr/>
            </a:pPr>
            <a:r>
              <a:rPr lang="en-US" sz="3600" dirty="0">
                <a:solidFill>
                  <a:prstClr val="black"/>
                </a:solidFill>
                <a:latin typeface="AR CENA" panose="02000000000000000000" pitchFamily="2" charset="0"/>
              </a:rPr>
              <a:t>They are opportunistic omnivores (They take advantage of whatever food is available).</a:t>
            </a:r>
            <a:endParaRPr lang="en-US" sz="3600" dirty="0"/>
          </a:p>
        </p:txBody>
      </p:sp>
    </p:spTree>
    <p:extLst>
      <p:ext uri="{BB962C8B-B14F-4D97-AF65-F5344CB8AC3E}">
        <p14:creationId xmlns:p14="http://schemas.microsoft.com/office/powerpoint/2010/main" val="39205875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8829"/>
            <a:ext cx="12192000" cy="6121676"/>
          </a:xfrm>
          <a:prstGeom prst="rect">
            <a:avLst/>
          </a:prstGeom>
        </p:spPr>
        <p:txBody>
          <a:bodyPr wrap="square">
            <a:spAutoFit/>
          </a:bodyPr>
          <a:lstStyle/>
          <a:p>
            <a:pPr lvl="0" eaLnBrk="0" fontAlgn="base" hangingPunct="0">
              <a:lnSpc>
                <a:spcPct val="90000"/>
              </a:lnSpc>
              <a:spcBef>
                <a:spcPts val="1000"/>
              </a:spcBef>
              <a:spcAft>
                <a:spcPct val="0"/>
              </a:spcAft>
              <a:defRPr/>
            </a:pPr>
            <a:r>
              <a:rPr lang="en-US" sz="3200" b="1" dirty="0">
                <a:solidFill>
                  <a:srgbClr val="FF0000"/>
                </a:solidFill>
                <a:latin typeface="AR CENA" panose="02000000000000000000" pitchFamily="2" charset="0"/>
              </a:rPr>
              <a:t>ECOLOGICAL ADAPTATIONS:</a:t>
            </a:r>
            <a:endParaRPr lang="en-US"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8. They live in packs and groups which make them more secure and protected.</a:t>
            </a: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GB" sz="3200" dirty="0">
                <a:solidFill>
                  <a:prstClr val="black"/>
                </a:solidFill>
                <a:latin typeface="AR CENA" panose="02000000000000000000" pitchFamily="2" charset="0"/>
              </a:rPr>
              <a:t>9. </a:t>
            </a:r>
            <a:r>
              <a:rPr lang="en-US" sz="3200" dirty="0">
                <a:solidFill>
                  <a:prstClr val="black"/>
                </a:solidFill>
                <a:latin typeface="AR CENA" panose="02000000000000000000" pitchFamily="2" charset="0"/>
              </a:rPr>
              <a:t>They are skilled climbers and swimmers.</a:t>
            </a:r>
          </a:p>
          <a:p>
            <a:pPr lvl="0" eaLnBrk="0" fontAlgn="base" hangingPunct="0">
              <a:lnSpc>
                <a:spcPct val="90000"/>
              </a:lnSpc>
              <a:spcBef>
                <a:spcPts val="1000"/>
              </a:spcBef>
              <a:spcAft>
                <a:spcPct val="0"/>
              </a:spcAft>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dirty="0">
                <a:solidFill>
                  <a:prstClr val="black"/>
                </a:solidFill>
                <a:latin typeface="AR CENA" panose="02000000000000000000" pitchFamily="2" charset="0"/>
              </a:rPr>
              <a:t>10. They are very prolific, producing 3-5 litters in a year.</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Each litter contains 1-16 young.</a:t>
            </a:r>
            <a:endParaRPr lang="en-GB" sz="3200" dirty="0">
              <a:solidFill>
                <a:srgbClr val="00B05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A Single female can produce 56 young.</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ED7D31">
                    <a:lumMod val="75000"/>
                  </a:srgbClr>
                </a:solidFill>
                <a:latin typeface="AR CENA" panose="02000000000000000000" pitchFamily="2" charset="0"/>
              </a:rPr>
              <a:t>At age 12-16 weeks females can reproduce.</a:t>
            </a:r>
            <a:endParaRPr lang="en-GB" sz="3200" dirty="0">
              <a:solidFill>
                <a:srgbClr val="ED7D31">
                  <a:lumMod val="75000"/>
                </a:srgbClr>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srgbClr val="00B050"/>
                </a:solidFill>
                <a:latin typeface="AR CENA" panose="02000000000000000000" pitchFamily="2" charset="0"/>
              </a:rPr>
              <a:t>While still suckling a litter female can conceive.</a:t>
            </a:r>
            <a:endParaRPr lang="en-GB" sz="3200" dirty="0">
              <a:solidFill>
                <a:srgbClr val="00B050"/>
              </a:solidFill>
              <a:latin typeface="AR CENA" panose="02000000000000000000" pitchFamily="2" charset="0"/>
            </a:endParaRPr>
          </a:p>
        </p:txBody>
      </p:sp>
    </p:spTree>
    <p:extLst>
      <p:ext uri="{BB962C8B-B14F-4D97-AF65-F5344CB8AC3E}">
        <p14:creationId xmlns:p14="http://schemas.microsoft.com/office/powerpoint/2010/main" val="25585860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2628"/>
            <a:ext cx="12192000" cy="5608715"/>
          </a:xfrm>
          <a:prstGeom prst="rect">
            <a:avLst/>
          </a:prstGeom>
        </p:spPr>
        <p:txBody>
          <a:bodyPr wrap="square">
            <a:spAutoFit/>
          </a:bodyPr>
          <a:lstStyle/>
          <a:p>
            <a:pPr lvl="0" eaLnBrk="0" fontAlgn="base" hangingPunct="0">
              <a:lnSpc>
                <a:spcPct val="90000"/>
              </a:lnSpc>
              <a:spcBef>
                <a:spcPts val="1000"/>
              </a:spcBef>
              <a:spcAft>
                <a:spcPct val="0"/>
              </a:spcAft>
            </a:pPr>
            <a:r>
              <a:rPr lang="en-US" sz="4400" b="1" dirty="0">
                <a:solidFill>
                  <a:srgbClr val="FF0000"/>
                </a:solidFill>
                <a:latin typeface="AR CENA" pitchFamily="2" charset="0"/>
              </a:rPr>
              <a:t>ECOLOGICAL ADAPTATIONS:</a:t>
            </a:r>
            <a:endParaRPr lang="en-US" sz="4400" dirty="0">
              <a:solidFill>
                <a:prstClr val="black"/>
              </a:solidFill>
              <a:latin typeface="AR CENA" pitchFamily="2" charset="0"/>
            </a:endParaRPr>
          </a:p>
          <a:p>
            <a:pPr lvl="0" eaLnBrk="0" fontAlgn="base" hangingPunct="0">
              <a:lnSpc>
                <a:spcPct val="90000"/>
              </a:lnSpc>
              <a:spcBef>
                <a:spcPts val="1000"/>
              </a:spcBef>
              <a:spcAft>
                <a:spcPct val="0"/>
              </a:spcAft>
            </a:pPr>
            <a:r>
              <a:rPr lang="en-US" sz="4400" dirty="0">
                <a:solidFill>
                  <a:prstClr val="black"/>
                </a:solidFill>
                <a:latin typeface="AR CENA" pitchFamily="2" charset="0"/>
              </a:rPr>
              <a:t>11. They show parental care and construct nests of grass and twig often in roof of houses (That’s where they got the name roof rat).</a:t>
            </a:r>
          </a:p>
          <a:p>
            <a:pPr lvl="0" eaLnBrk="0" fontAlgn="base" hangingPunct="0">
              <a:lnSpc>
                <a:spcPct val="90000"/>
              </a:lnSpc>
              <a:spcBef>
                <a:spcPts val="1000"/>
              </a:spcBef>
              <a:spcAft>
                <a:spcPct val="0"/>
              </a:spcAft>
            </a:pPr>
            <a:endParaRPr lang="en-GB" sz="4400" dirty="0">
              <a:solidFill>
                <a:prstClr val="black"/>
              </a:solidFill>
              <a:latin typeface="AR CENA" pitchFamily="2" charset="0"/>
            </a:endParaRPr>
          </a:p>
          <a:p>
            <a:pPr lvl="0" eaLnBrk="0" fontAlgn="base" hangingPunct="0">
              <a:lnSpc>
                <a:spcPct val="90000"/>
              </a:lnSpc>
              <a:spcBef>
                <a:spcPts val="1000"/>
              </a:spcBef>
              <a:spcAft>
                <a:spcPct val="0"/>
              </a:spcAft>
            </a:pPr>
            <a:r>
              <a:rPr lang="en-GB" sz="4400" dirty="0">
                <a:solidFill>
                  <a:prstClr val="black"/>
                </a:solidFill>
                <a:latin typeface="AR CENA" pitchFamily="2" charset="0"/>
              </a:rPr>
              <a:t>12. </a:t>
            </a:r>
            <a:r>
              <a:rPr lang="en-US" sz="4400" dirty="0">
                <a:solidFill>
                  <a:prstClr val="black"/>
                </a:solidFill>
                <a:latin typeface="AR CENA" pitchFamily="2" charset="0"/>
              </a:rPr>
              <a:t>They are very aggressive.</a:t>
            </a:r>
          </a:p>
          <a:p>
            <a:pPr lvl="0" eaLnBrk="0" fontAlgn="base" hangingPunct="0">
              <a:lnSpc>
                <a:spcPct val="90000"/>
              </a:lnSpc>
              <a:spcBef>
                <a:spcPts val="1000"/>
              </a:spcBef>
              <a:spcAft>
                <a:spcPct val="0"/>
              </a:spcAft>
            </a:pPr>
            <a:endParaRPr lang="en-GB" sz="4400" dirty="0">
              <a:solidFill>
                <a:prstClr val="black"/>
              </a:solidFill>
              <a:latin typeface="AR CENA" pitchFamily="2" charset="0"/>
            </a:endParaRPr>
          </a:p>
          <a:p>
            <a:pPr lvl="0" eaLnBrk="0" fontAlgn="base" hangingPunct="0">
              <a:lnSpc>
                <a:spcPct val="90000"/>
              </a:lnSpc>
              <a:spcBef>
                <a:spcPts val="1000"/>
              </a:spcBef>
              <a:spcAft>
                <a:spcPct val="0"/>
              </a:spcAft>
            </a:pPr>
            <a:r>
              <a:rPr lang="en-US" sz="4400" dirty="0">
                <a:solidFill>
                  <a:prstClr val="black"/>
                </a:solidFill>
                <a:latin typeface="AR CENA" pitchFamily="2" charset="0"/>
              </a:rPr>
              <a:t>13. They can survive in a wide variety of habitats and take advantage of shelters and resources provided by vacant buildings.</a:t>
            </a:r>
            <a:endParaRPr lang="en-GB" sz="4400" dirty="0">
              <a:solidFill>
                <a:prstClr val="black"/>
              </a:solidFill>
              <a:latin typeface="AR CENA" pitchFamily="2" charset="0"/>
            </a:endParaRPr>
          </a:p>
        </p:txBody>
      </p:sp>
    </p:spTree>
    <p:extLst>
      <p:ext uri="{BB962C8B-B14F-4D97-AF65-F5344CB8AC3E}">
        <p14:creationId xmlns:p14="http://schemas.microsoft.com/office/powerpoint/2010/main" val="2695279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h4.ggpht.com/_yItZwKwfM-I/TTkPTU3JDVI/AAAAAAAABCM/lNsaxgx6ah0/Amphioxus1_thumb8.jpg?imgmax=800"/>
          <p:cNvPicPr/>
          <p:nvPr/>
        </p:nvPicPr>
        <p:blipFill>
          <a:blip r:embed="rId2">
            <a:extLst>
              <a:ext uri="{28A0092B-C50C-407E-A947-70E740481C1C}">
                <a14:useLocalDpi xmlns:a14="http://schemas.microsoft.com/office/drawing/2010/main" val="0"/>
              </a:ext>
            </a:extLst>
          </a:blip>
          <a:srcRect/>
          <a:stretch>
            <a:fillRect/>
          </a:stretch>
        </p:blipFill>
        <p:spPr bwMode="auto">
          <a:xfrm>
            <a:off x="2490537" y="264698"/>
            <a:ext cx="6833937" cy="5378115"/>
          </a:xfrm>
          <a:prstGeom prst="rect">
            <a:avLst/>
          </a:prstGeom>
          <a:noFill/>
          <a:ln>
            <a:noFill/>
          </a:ln>
        </p:spPr>
      </p:pic>
      <p:sp>
        <p:nvSpPr>
          <p:cNvPr id="3" name="Rectangle 2"/>
          <p:cNvSpPr/>
          <p:nvPr/>
        </p:nvSpPr>
        <p:spPr>
          <a:xfrm>
            <a:off x="3048000" y="5969355"/>
            <a:ext cx="6096000" cy="646331"/>
          </a:xfrm>
          <a:prstGeom prst="rect">
            <a:avLst/>
          </a:prstGeom>
        </p:spPr>
        <p:txBody>
          <a:bodyPr>
            <a:spAutoFit/>
          </a:bodyPr>
          <a:lstStyle/>
          <a:p>
            <a:r>
              <a:rPr lang="en-US" b="1" dirty="0">
                <a:latin typeface="Calibri" panose="020F0502020204030204" pitchFamily="34" charset="0"/>
                <a:ea typeface="Times New Roman" panose="02020603050405020304" pitchFamily="18" charset="0"/>
              </a:rPr>
              <a:t>A diagrammatic representation of </a:t>
            </a:r>
            <a:r>
              <a:rPr lang="en-US" b="1" i="1" dirty="0" err="1">
                <a:latin typeface="Calibri" panose="020F0502020204030204" pitchFamily="34" charset="0"/>
                <a:ea typeface="Times New Roman" panose="02020603050405020304" pitchFamily="18" charset="0"/>
              </a:rPr>
              <a:t>Branchistoma</a:t>
            </a:r>
            <a:r>
              <a:rPr lang="en-US" b="1" dirty="0">
                <a:latin typeface="Calibri" panose="020F0502020204030204" pitchFamily="34" charset="0"/>
                <a:ea typeface="Times New Roman" panose="02020603050405020304" pitchFamily="18" charset="0"/>
              </a:rPr>
              <a:t> (formally called </a:t>
            </a:r>
            <a:r>
              <a:rPr lang="en-US" b="1" i="1" dirty="0">
                <a:latin typeface="Calibri" panose="020F0502020204030204" pitchFamily="34" charset="0"/>
                <a:ea typeface="Times New Roman" panose="02020603050405020304" pitchFamily="18" charset="0"/>
              </a:rPr>
              <a:t>Amphioxus</a:t>
            </a:r>
            <a:r>
              <a:rPr lang="en-US" b="1" dirty="0">
                <a:latin typeface="Calibri" panose="020F050202020403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2765649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mn-lt"/>
              </a:rPr>
              <a:t>Ecological Adaptations:</a:t>
            </a:r>
          </a:p>
        </p:txBody>
      </p:sp>
      <p:sp>
        <p:nvSpPr>
          <p:cNvPr id="3" name="Content Placeholder 2"/>
          <p:cNvSpPr>
            <a:spLocks noGrp="1"/>
          </p:cNvSpPr>
          <p:nvPr>
            <p:ph idx="1"/>
          </p:nvPr>
        </p:nvSpPr>
        <p:spPr/>
        <p:txBody>
          <a:bodyPr>
            <a:normAutofit/>
          </a:bodyPr>
          <a:lstStyle/>
          <a:p>
            <a:pPr algn="just"/>
            <a:r>
              <a:rPr lang="en-US" dirty="0" err="1"/>
              <a:t>Branchiostoma</a:t>
            </a:r>
            <a:r>
              <a:rPr lang="en-US" dirty="0"/>
              <a:t> (Amphioxus) is a suspension-feeder, feeding on microscopic </a:t>
            </a:r>
            <a:r>
              <a:rPr lang="en-US" dirty="0" err="1"/>
              <a:t>organismsm</a:t>
            </a:r>
            <a:r>
              <a:rPr lang="en-US" dirty="0"/>
              <a:t>.</a:t>
            </a:r>
          </a:p>
          <a:p>
            <a:pPr algn="just"/>
            <a:r>
              <a:rPr lang="en-US" dirty="0"/>
              <a:t>When they are buried, their head sticks out to filter out food particles from the water</a:t>
            </a:r>
          </a:p>
          <a:p>
            <a:pPr algn="just"/>
            <a:r>
              <a:rPr lang="en-US" dirty="0"/>
              <a:t>Water and food enters through the mouth, with a set of ridges lying inside the mouth</a:t>
            </a:r>
          </a:p>
          <a:p>
            <a:pPr algn="just"/>
            <a:r>
              <a:rPr lang="en-US" dirty="0"/>
              <a:t>It then passes through the pharyngeal gill slits that are enclosed in a form of body cavity known as the atrium.</a:t>
            </a:r>
          </a:p>
        </p:txBody>
      </p:sp>
    </p:spTree>
    <p:extLst>
      <p:ext uri="{BB962C8B-B14F-4D97-AF65-F5344CB8AC3E}">
        <p14:creationId xmlns:p14="http://schemas.microsoft.com/office/powerpoint/2010/main" val="1044898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4" y="285588"/>
            <a:ext cx="10515600" cy="4351338"/>
          </a:xfrm>
        </p:spPr>
        <p:txBody>
          <a:bodyPr/>
          <a:lstStyle/>
          <a:p>
            <a:pPr algn="just"/>
            <a:r>
              <a:rPr lang="en-US" dirty="0"/>
              <a:t>Food particles suspended in the water are trapped in a sheet of mucus</a:t>
            </a:r>
          </a:p>
          <a:p>
            <a:pPr algn="just"/>
            <a:endParaRPr lang="en-US" dirty="0"/>
          </a:p>
          <a:p>
            <a:pPr algn="just"/>
            <a:r>
              <a:rPr lang="en-US" dirty="0"/>
              <a:t>Water passes through the slits and out of the atrium through the atriopore</a:t>
            </a:r>
          </a:p>
          <a:p>
            <a:endParaRPr lang="en-US" dirty="0"/>
          </a:p>
          <a:p>
            <a:r>
              <a:rPr lang="en-US" dirty="0"/>
              <a:t>The food particles together with mucus are rolled into a mass that is passed on into the oesophagus where they are digested</a:t>
            </a:r>
          </a:p>
          <a:p>
            <a:pPr marL="0" indent="0">
              <a:buNone/>
            </a:pPr>
            <a:endParaRPr lang="en-US" dirty="0"/>
          </a:p>
        </p:txBody>
      </p:sp>
    </p:spTree>
    <p:extLst>
      <p:ext uri="{BB962C8B-B14F-4D97-AF65-F5344CB8AC3E}">
        <p14:creationId xmlns:p14="http://schemas.microsoft.com/office/powerpoint/2010/main" val="3797716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monsterfishkeepers.com/forums/attachments/lancelet-jpg.23609/"/>
          <p:cNvPicPr/>
          <p:nvPr/>
        </p:nvPicPr>
        <p:blipFill>
          <a:blip r:embed="rId2">
            <a:extLst>
              <a:ext uri="{28A0092B-C50C-407E-A947-70E740481C1C}">
                <a14:useLocalDpi xmlns:a14="http://schemas.microsoft.com/office/drawing/2010/main" val="0"/>
              </a:ext>
            </a:extLst>
          </a:blip>
          <a:srcRect/>
          <a:stretch>
            <a:fillRect/>
          </a:stretch>
        </p:blipFill>
        <p:spPr bwMode="auto">
          <a:xfrm>
            <a:off x="2394284" y="300793"/>
            <a:ext cx="5305927" cy="4969040"/>
          </a:xfrm>
          <a:prstGeom prst="rect">
            <a:avLst/>
          </a:prstGeom>
          <a:noFill/>
          <a:ln>
            <a:noFill/>
          </a:ln>
        </p:spPr>
      </p:pic>
      <p:sp>
        <p:nvSpPr>
          <p:cNvPr id="3" name="Rectangle 2"/>
          <p:cNvSpPr/>
          <p:nvPr/>
        </p:nvSpPr>
        <p:spPr>
          <a:xfrm>
            <a:off x="2085476" y="5444662"/>
            <a:ext cx="6096000" cy="685059"/>
          </a:xfrm>
          <a:prstGeom prst="rect">
            <a:avLst/>
          </a:prstGeom>
        </p:spPr>
        <p:txBody>
          <a:bodyPr>
            <a:spAutoFit/>
          </a:bodyPr>
          <a:lstStyle/>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 A diagrammatic representation of </a:t>
            </a:r>
            <a:r>
              <a:rPr lang="en-US" b="1" i="1" dirty="0" err="1">
                <a:latin typeface="Calibri" panose="020F0502020204030204" pitchFamily="34" charset="0"/>
                <a:ea typeface="Calibri" panose="020F0502020204030204" pitchFamily="34" charset="0"/>
                <a:cs typeface="Calibri" panose="020F0502020204030204" pitchFamily="34" charset="0"/>
              </a:rPr>
              <a:t>Branchiostoma</a:t>
            </a:r>
            <a:r>
              <a:rPr lang="en-US" b="1" dirty="0">
                <a:latin typeface="Calibri" panose="020F0502020204030204" pitchFamily="34" charset="0"/>
                <a:ea typeface="Calibri" panose="020F0502020204030204" pitchFamily="34" charset="0"/>
                <a:cs typeface="Calibri" panose="020F0502020204030204" pitchFamily="34" charset="0"/>
              </a:rPr>
              <a:t> showing some internal organs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23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r>
              <a:rPr lang="en-US" b="1" dirty="0">
                <a:latin typeface="+mn-lt"/>
              </a:rPr>
              <a:t>CHORDATES</a:t>
            </a:r>
            <a:br>
              <a:rPr lang="en-US" sz="6700" b="1" dirty="0"/>
            </a:br>
            <a:endParaRPr lang="en-US" sz="6700" b="1" dirty="0"/>
          </a:p>
        </p:txBody>
      </p:sp>
      <p:sp>
        <p:nvSpPr>
          <p:cNvPr id="3" name="Content Placeholder 2"/>
          <p:cNvSpPr>
            <a:spLocks noGrp="1"/>
          </p:cNvSpPr>
          <p:nvPr>
            <p:ph idx="1"/>
          </p:nvPr>
        </p:nvSpPr>
        <p:spPr>
          <a:xfrm>
            <a:off x="838200" y="1825624"/>
            <a:ext cx="10515600" cy="5032376"/>
          </a:xfrm>
        </p:spPr>
        <p:txBody>
          <a:bodyPr>
            <a:normAutofit fontScale="47500" lnSpcReduction="20000"/>
          </a:bodyPr>
          <a:lstStyle/>
          <a:p>
            <a:pPr marL="0" indent="0">
              <a:buNone/>
            </a:pPr>
            <a:r>
              <a:rPr lang="en-US" sz="7600" b="1" dirty="0"/>
              <a:t>THE PHYLUM CHORDATA IS DIVIDED INTO THREE SUBPHYLA:</a:t>
            </a:r>
          </a:p>
          <a:p>
            <a:pPr algn="just"/>
            <a:r>
              <a:rPr lang="en-US" sz="5900" dirty="0"/>
              <a:t>Urochordata (tunicates)</a:t>
            </a:r>
          </a:p>
          <a:p>
            <a:pPr algn="just"/>
            <a:r>
              <a:rPr lang="en-US" sz="5900" dirty="0"/>
              <a:t>Cephalachordata (lancelets)</a:t>
            </a:r>
          </a:p>
          <a:p>
            <a:pPr algn="just"/>
            <a:r>
              <a:rPr lang="en-US" sz="5900" dirty="0"/>
              <a:t>Vertebrata (vertebrates)</a:t>
            </a:r>
          </a:p>
          <a:p>
            <a:pPr marL="0" indent="0" algn="just">
              <a:buNone/>
            </a:pPr>
            <a:endParaRPr lang="en-US" dirty="0"/>
          </a:p>
          <a:p>
            <a:pPr marL="0" indent="0">
              <a:buNone/>
            </a:pPr>
            <a:r>
              <a:rPr lang="en-US" sz="7600" b="1" dirty="0"/>
              <a:t>SUBPHYLUM UROCHORDATA e.g. </a:t>
            </a:r>
            <a:r>
              <a:rPr lang="en-US" sz="7600" b="1" i="1" dirty="0"/>
              <a:t>Ciona</a:t>
            </a:r>
            <a:r>
              <a:rPr lang="en-US" sz="7600" b="1" dirty="0"/>
              <a:t> (</a:t>
            </a:r>
            <a:r>
              <a:rPr lang="en-US" sz="7600" b="1" i="1" dirty="0"/>
              <a:t>Ciona intestinalis</a:t>
            </a:r>
            <a:r>
              <a:rPr lang="en-US" sz="7600" b="1" dirty="0"/>
              <a:t>)</a:t>
            </a:r>
          </a:p>
          <a:p>
            <a:pPr algn="just"/>
            <a:r>
              <a:rPr lang="en-US" sz="5900" dirty="0"/>
              <a:t>The Urochordates are more commonly referred to as tunicates</a:t>
            </a:r>
          </a:p>
          <a:p>
            <a:pPr algn="just"/>
            <a:r>
              <a:rPr lang="en-US" sz="5900" dirty="0"/>
              <a:t>This group (also called tunicata) also includes animals known as ascidians (and commonly called sea squirts).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6707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2" y="292818"/>
            <a:ext cx="10515600" cy="7007873"/>
          </a:xfrm>
        </p:spPr>
        <p:txBody>
          <a:bodyPr/>
          <a:lstStyle/>
          <a:p>
            <a:r>
              <a:rPr lang="en-US" dirty="0"/>
              <a:t>Lancelets can swim both forward and backward</a:t>
            </a:r>
          </a:p>
          <a:p>
            <a:r>
              <a:rPr lang="en-US" dirty="0"/>
              <a:t>When undisturbed they are buried in the sand with only the anterior oral hood above the surface</a:t>
            </a:r>
          </a:p>
          <a:p>
            <a:r>
              <a:rPr lang="en-US" dirty="0"/>
              <a:t>When flushed out of the sand in which it lies, the animal swims quickly with serpentine movements</a:t>
            </a:r>
          </a:p>
          <a:p>
            <a:r>
              <a:rPr lang="en-US" dirty="0"/>
              <a:t>Burrowing is accomplished head or tail first</a:t>
            </a:r>
          </a:p>
          <a:p>
            <a:endParaRPr lang="en-US" dirty="0"/>
          </a:p>
        </p:txBody>
      </p:sp>
    </p:spTree>
    <p:extLst>
      <p:ext uri="{BB962C8B-B14F-4D97-AF65-F5344CB8AC3E}">
        <p14:creationId xmlns:p14="http://schemas.microsoft.com/office/powerpoint/2010/main" val="426212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biologia.ucr.ac.cr/profesores/Zoologia%20General/Zoologia_General/archivos%20zoologia%20general/imagenes/Cefalocordados/Introd.Cordados,%20Uro%20y%20cefalocordados_P%C3%83%C2%A1gina_20_Imagen_0007.jpg"/>
          <p:cNvPicPr/>
          <p:nvPr/>
        </p:nvPicPr>
        <p:blipFill>
          <a:blip r:embed="rId2">
            <a:extLst>
              <a:ext uri="{28A0092B-C50C-407E-A947-70E740481C1C}">
                <a14:useLocalDpi xmlns:a14="http://schemas.microsoft.com/office/drawing/2010/main" val="0"/>
              </a:ext>
            </a:extLst>
          </a:blip>
          <a:srcRect/>
          <a:stretch>
            <a:fillRect/>
          </a:stretch>
        </p:blipFill>
        <p:spPr bwMode="auto">
          <a:xfrm>
            <a:off x="2478505" y="240633"/>
            <a:ext cx="6894095" cy="5302918"/>
          </a:xfrm>
          <a:prstGeom prst="rect">
            <a:avLst/>
          </a:prstGeom>
          <a:noFill/>
          <a:ln>
            <a:noFill/>
          </a:ln>
        </p:spPr>
      </p:pic>
      <p:sp>
        <p:nvSpPr>
          <p:cNvPr id="5" name="Rectangle 4"/>
          <p:cNvSpPr/>
          <p:nvPr/>
        </p:nvSpPr>
        <p:spPr>
          <a:xfrm>
            <a:off x="3048000" y="5560282"/>
            <a:ext cx="6096000" cy="646331"/>
          </a:xfrm>
          <a:prstGeom prst="rect">
            <a:avLst/>
          </a:prstGeom>
        </p:spPr>
        <p:txBody>
          <a:bodyPr>
            <a:spAutoFit/>
          </a:bodyPr>
          <a:lstStyle/>
          <a:p>
            <a:r>
              <a:rPr lang="en-US" b="1" i="1" dirty="0" err="1">
                <a:latin typeface="Calibri" panose="020F0502020204030204" pitchFamily="34" charset="0"/>
                <a:ea typeface="Times New Roman" panose="02020603050405020304" pitchFamily="18" charset="0"/>
              </a:rPr>
              <a:t>Branchistoma</a:t>
            </a:r>
            <a:r>
              <a:rPr lang="en-US" b="1" dirty="0">
                <a:latin typeface="Calibri" panose="020F0502020204030204" pitchFamily="34" charset="0"/>
                <a:ea typeface="Times New Roman" panose="02020603050405020304" pitchFamily="18" charset="0"/>
              </a:rPr>
              <a:t> buried in the sand with only the anterior oral hood above the surface</a:t>
            </a:r>
            <a:endParaRPr lang="en-US" dirty="0"/>
          </a:p>
        </p:txBody>
      </p:sp>
    </p:spTree>
    <p:extLst>
      <p:ext uri="{BB962C8B-B14F-4D97-AF65-F5344CB8AC3E}">
        <p14:creationId xmlns:p14="http://schemas.microsoft.com/office/powerpoint/2010/main" val="303692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7" y="261526"/>
            <a:ext cx="10515600" cy="4351338"/>
          </a:xfrm>
        </p:spPr>
        <p:txBody>
          <a:bodyPr/>
          <a:lstStyle/>
          <a:p>
            <a:r>
              <a:rPr lang="en-US" dirty="0"/>
              <a:t>Lancelet sexes are separate, and asexual reproduction does not occur</a:t>
            </a:r>
          </a:p>
          <a:p>
            <a:r>
              <a:rPr lang="en-US" dirty="0"/>
              <a:t>Eggs and sperm are shed directly into the water, where fertilization occurs</a:t>
            </a:r>
          </a:p>
          <a:p>
            <a:r>
              <a:rPr lang="en-US" dirty="0"/>
              <a:t>The eggs are not yolky, and the fertilized eggs develop into free-swimming larvae</a:t>
            </a:r>
          </a:p>
        </p:txBody>
      </p:sp>
    </p:spTree>
    <p:extLst>
      <p:ext uri="{BB962C8B-B14F-4D97-AF65-F5344CB8AC3E}">
        <p14:creationId xmlns:p14="http://schemas.microsoft.com/office/powerpoint/2010/main" val="149662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a:latin typeface="+mn-lt"/>
              </a:rPr>
              <a:t>SUBPHYLUM VERTEBRATA (OR CRANIATA; VERTEBRATES)</a:t>
            </a:r>
          </a:p>
        </p:txBody>
      </p:sp>
    </p:spTree>
    <p:extLst>
      <p:ext uri="{BB962C8B-B14F-4D97-AF65-F5344CB8AC3E}">
        <p14:creationId xmlns:p14="http://schemas.microsoft.com/office/powerpoint/2010/main" val="3251384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40" y="333706"/>
            <a:ext cx="12208039" cy="6524294"/>
          </a:xfrm>
        </p:spPr>
        <p:txBody>
          <a:bodyPr>
            <a:normAutofit/>
          </a:bodyPr>
          <a:lstStyle/>
          <a:p>
            <a:pPr algn="just">
              <a:lnSpc>
                <a:spcPct val="150000"/>
              </a:lnSpc>
            </a:pPr>
            <a:r>
              <a:rPr lang="en-US" dirty="0"/>
              <a:t>Also called </a:t>
            </a:r>
            <a:r>
              <a:rPr lang="en-US" dirty="0" err="1"/>
              <a:t>Craniata</a:t>
            </a:r>
            <a:r>
              <a:rPr lang="en-US" dirty="0"/>
              <a:t>, any animal of the subphylum Vertebrata </a:t>
            </a:r>
          </a:p>
          <a:p>
            <a:pPr algn="just">
              <a:lnSpc>
                <a:spcPct val="150000"/>
              </a:lnSpc>
            </a:pPr>
            <a:r>
              <a:rPr lang="en-US" dirty="0"/>
              <a:t>The predominant subphylum of the phylum </a:t>
            </a:r>
            <a:r>
              <a:rPr lang="en-US" dirty="0" err="1"/>
              <a:t>Chordata</a:t>
            </a:r>
            <a:r>
              <a:rPr lang="en-US" dirty="0"/>
              <a:t> </a:t>
            </a:r>
          </a:p>
          <a:p>
            <a:pPr algn="just">
              <a:lnSpc>
                <a:spcPct val="150000"/>
              </a:lnSpc>
            </a:pPr>
            <a:r>
              <a:rPr lang="en-US" dirty="0"/>
              <a:t>They have backbones, from which they derive their names </a:t>
            </a:r>
          </a:p>
          <a:p>
            <a:pPr algn="just">
              <a:lnSpc>
                <a:spcPct val="150000"/>
              </a:lnSpc>
            </a:pPr>
            <a:r>
              <a:rPr lang="en-US" dirty="0"/>
              <a:t>The vertebrates are also characterized by a muscular system consisting primarily of bilaterally paired masses and a central nervous system partly enclosed within the backbone</a:t>
            </a:r>
          </a:p>
          <a:p>
            <a:pPr algn="just">
              <a:lnSpc>
                <a:spcPct val="150000"/>
              </a:lnSpc>
            </a:pPr>
            <a:r>
              <a:rPr lang="en-US" dirty="0"/>
              <a:t>They include the classes </a:t>
            </a:r>
            <a:r>
              <a:rPr lang="en-US" dirty="0" err="1"/>
              <a:t>Agnatha</a:t>
            </a:r>
            <a:r>
              <a:rPr lang="en-US" dirty="0"/>
              <a:t>, </a:t>
            </a:r>
            <a:r>
              <a:rPr lang="en-US" dirty="0" err="1"/>
              <a:t>Chondrichthyes</a:t>
            </a:r>
            <a:r>
              <a:rPr lang="en-US" dirty="0"/>
              <a:t> and </a:t>
            </a:r>
            <a:r>
              <a:rPr lang="en-US" dirty="0" err="1"/>
              <a:t>Osteichthyes</a:t>
            </a:r>
            <a:r>
              <a:rPr lang="en-US" dirty="0"/>
              <a:t> (all fishes); </a:t>
            </a:r>
            <a:r>
              <a:rPr lang="en-US" dirty="0" err="1"/>
              <a:t>Amphibia</a:t>
            </a:r>
            <a:r>
              <a:rPr lang="en-US" dirty="0"/>
              <a:t> (amphibians); </a:t>
            </a:r>
            <a:r>
              <a:rPr lang="en-US" dirty="0" err="1"/>
              <a:t>Reptilia</a:t>
            </a:r>
            <a:r>
              <a:rPr lang="en-US" dirty="0"/>
              <a:t> (reptiles); Aves (birds); and Mammalia (mammals)</a:t>
            </a:r>
          </a:p>
        </p:txBody>
      </p:sp>
    </p:spTree>
    <p:extLst>
      <p:ext uri="{BB962C8B-B14F-4D97-AF65-F5344CB8AC3E}">
        <p14:creationId xmlns:p14="http://schemas.microsoft.com/office/powerpoint/2010/main" val="155883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4" y="312814"/>
            <a:ext cx="12196013" cy="6545186"/>
          </a:xfrm>
        </p:spPr>
        <p:txBody>
          <a:bodyPr>
            <a:normAutofit/>
          </a:bodyPr>
          <a:lstStyle/>
          <a:p>
            <a:pPr algn="just"/>
            <a:r>
              <a:rPr lang="en-US" dirty="0"/>
              <a:t>Fishes are cold blooded vertebrate animals </a:t>
            </a:r>
          </a:p>
          <a:p>
            <a:pPr algn="just"/>
            <a:r>
              <a:rPr lang="en-US" dirty="0"/>
              <a:t>Found in the fresh and salt waters of the world</a:t>
            </a:r>
          </a:p>
          <a:p>
            <a:pPr algn="just"/>
            <a:r>
              <a:rPr lang="en-US" dirty="0"/>
              <a:t>Cartilaginous fishes and bony fishes</a:t>
            </a:r>
          </a:p>
          <a:p>
            <a:pPr algn="just"/>
            <a:r>
              <a:rPr lang="en-US" dirty="0"/>
              <a:t>The study of fishes is called Ichthyology</a:t>
            </a:r>
          </a:p>
          <a:p>
            <a:pPr algn="just"/>
            <a:r>
              <a:rPr lang="en-US" dirty="0"/>
              <a:t>Locomotory organs are fins – paired pectorals fins, pelvic fins, unpaired ventral fins or anal fins and caudal fins.</a:t>
            </a:r>
          </a:p>
          <a:p>
            <a:pPr algn="just"/>
            <a:r>
              <a:rPr lang="en-US" dirty="0"/>
              <a:t>Organs of respiration are gills (and “lungs” in only the lung fishes)</a:t>
            </a:r>
          </a:p>
          <a:p>
            <a:pPr algn="just"/>
            <a:r>
              <a:rPr lang="en-US" dirty="0"/>
              <a:t>Their bodies have scales which are used for various purposes e.g. protection from injury and diseases; colouration; growth and age declaration.</a:t>
            </a:r>
          </a:p>
          <a:p>
            <a:pPr algn="just"/>
            <a:r>
              <a:rPr lang="en-US" dirty="0"/>
              <a:t>All live in water</a:t>
            </a:r>
          </a:p>
          <a:p>
            <a:pPr marL="0" indent="0" algn="just">
              <a:buNone/>
            </a:pPr>
            <a:endParaRPr lang="en-US" dirty="0"/>
          </a:p>
        </p:txBody>
      </p:sp>
    </p:spTree>
    <p:extLst>
      <p:ext uri="{BB962C8B-B14F-4D97-AF65-F5344CB8AC3E}">
        <p14:creationId xmlns:p14="http://schemas.microsoft.com/office/powerpoint/2010/main" val="1983464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8" y="297614"/>
            <a:ext cx="12196177" cy="6560386"/>
          </a:xfrm>
        </p:spPr>
        <p:txBody>
          <a:bodyPr>
            <a:normAutofit/>
          </a:bodyPr>
          <a:lstStyle/>
          <a:p>
            <a:pPr marL="0" indent="0" algn="just">
              <a:buNone/>
            </a:pPr>
            <a:r>
              <a:rPr lang="en-US" b="1" dirty="0"/>
              <a:t>Classification</a:t>
            </a:r>
          </a:p>
          <a:p>
            <a:pPr algn="just"/>
            <a:r>
              <a:rPr lang="en-US" dirty="0"/>
              <a:t>Fishes are best arranged in two super classes and four classes of lower vertebrates:</a:t>
            </a:r>
          </a:p>
          <a:p>
            <a:pPr algn="just"/>
            <a:r>
              <a:rPr lang="en-US" dirty="0"/>
              <a:t>Super Class </a:t>
            </a:r>
            <a:r>
              <a:rPr lang="en-US" dirty="0" err="1"/>
              <a:t>Agnatha</a:t>
            </a:r>
            <a:r>
              <a:rPr lang="en-US" dirty="0"/>
              <a:t> (for Jawless fishes)</a:t>
            </a:r>
          </a:p>
          <a:p>
            <a:pPr algn="just"/>
            <a:r>
              <a:rPr lang="en-US" dirty="0"/>
              <a:t>Class </a:t>
            </a:r>
            <a:r>
              <a:rPr lang="en-US" dirty="0" err="1"/>
              <a:t>Myxini</a:t>
            </a:r>
            <a:r>
              <a:rPr lang="en-US" dirty="0"/>
              <a:t> (</a:t>
            </a:r>
            <a:r>
              <a:rPr lang="en-US" dirty="0" err="1"/>
              <a:t>Hagfisnes</a:t>
            </a:r>
            <a:r>
              <a:rPr lang="en-US" dirty="0"/>
              <a:t>)</a:t>
            </a:r>
          </a:p>
          <a:p>
            <a:pPr algn="just"/>
            <a:r>
              <a:rPr lang="en-US" dirty="0"/>
              <a:t>Class </a:t>
            </a:r>
            <a:r>
              <a:rPr lang="en-US" dirty="0" err="1"/>
              <a:t>Cephalaspidomorphi</a:t>
            </a:r>
            <a:r>
              <a:rPr lang="en-US" dirty="0"/>
              <a:t> (lamprey)</a:t>
            </a:r>
          </a:p>
          <a:p>
            <a:pPr algn="just"/>
            <a:r>
              <a:rPr lang="en-US" dirty="0"/>
              <a:t>Super Class </a:t>
            </a:r>
            <a:r>
              <a:rPr lang="en-US" dirty="0" err="1"/>
              <a:t>Gnathostomata</a:t>
            </a:r>
            <a:endParaRPr lang="en-US" dirty="0"/>
          </a:p>
          <a:p>
            <a:pPr algn="just"/>
            <a:r>
              <a:rPr lang="en-US" dirty="0"/>
              <a:t>Class </a:t>
            </a:r>
            <a:r>
              <a:rPr lang="en-US" dirty="0" err="1"/>
              <a:t>Chondrichthyes</a:t>
            </a:r>
            <a:r>
              <a:rPr lang="en-US" dirty="0"/>
              <a:t> (Cartilaginous fishes)</a:t>
            </a:r>
          </a:p>
          <a:p>
            <a:pPr algn="just"/>
            <a:r>
              <a:rPr lang="en-US" dirty="0"/>
              <a:t>Class </a:t>
            </a:r>
            <a:r>
              <a:rPr lang="en-US" dirty="0" err="1"/>
              <a:t>Osteichthyes</a:t>
            </a:r>
            <a:r>
              <a:rPr lang="en-US" dirty="0"/>
              <a:t> (Bony fishes)</a:t>
            </a:r>
          </a:p>
        </p:txBody>
      </p:sp>
    </p:spTree>
    <p:extLst>
      <p:ext uri="{BB962C8B-B14F-4D97-AF65-F5344CB8AC3E}">
        <p14:creationId xmlns:p14="http://schemas.microsoft.com/office/powerpoint/2010/main" val="574185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 y="322504"/>
            <a:ext cx="11650247" cy="6535495"/>
          </a:xfrm>
        </p:spPr>
        <p:txBody>
          <a:bodyPr>
            <a:normAutofit/>
          </a:bodyPr>
          <a:lstStyle/>
          <a:p>
            <a:pPr marL="0" indent="0" algn="just">
              <a:buNone/>
            </a:pPr>
            <a:r>
              <a:rPr lang="en-US" sz="3000" b="1" dirty="0"/>
              <a:t>SUPER CLASS AGNATHA - Lampreys (e.g. </a:t>
            </a:r>
            <a:r>
              <a:rPr lang="en-US" sz="3000" b="1" i="1" dirty="0" err="1"/>
              <a:t>Petromyzon</a:t>
            </a:r>
            <a:r>
              <a:rPr lang="en-US" sz="3000" b="1" i="1" dirty="0"/>
              <a:t> </a:t>
            </a:r>
            <a:r>
              <a:rPr lang="en-US" sz="3000" b="1" i="1" dirty="0" err="1"/>
              <a:t>marinus</a:t>
            </a:r>
            <a:r>
              <a:rPr lang="en-US" sz="3000" b="1" dirty="0"/>
              <a:t>)</a:t>
            </a:r>
          </a:p>
          <a:p>
            <a:pPr marL="0" indent="0" algn="just">
              <a:buNone/>
            </a:pPr>
            <a:endParaRPr lang="en-US" sz="3000" b="1" dirty="0"/>
          </a:p>
          <a:p>
            <a:pPr marL="0" indent="0" algn="just">
              <a:buNone/>
            </a:pPr>
            <a:r>
              <a:rPr lang="en-US" sz="3000" b="1" dirty="0"/>
              <a:t>External Features</a:t>
            </a:r>
          </a:p>
          <a:p>
            <a:pPr algn="just"/>
            <a:r>
              <a:rPr lang="en-US" sz="3000" dirty="0"/>
              <a:t>They possess a round sucking mouth with horny teeth and rasping tongue</a:t>
            </a:r>
          </a:p>
          <a:p>
            <a:pPr algn="just"/>
            <a:r>
              <a:rPr lang="en-US" sz="3000" dirty="0"/>
              <a:t>They have 7 pairs of pharyngeal gill pouches</a:t>
            </a:r>
          </a:p>
          <a:p>
            <a:pPr algn="just"/>
            <a:r>
              <a:rPr lang="en-US" sz="3000" dirty="0"/>
              <a:t>They are predaceous</a:t>
            </a:r>
          </a:p>
          <a:p>
            <a:pPr algn="just"/>
            <a:r>
              <a:rPr lang="en-US" sz="3000" dirty="0"/>
              <a:t>Their nostrils are located on top of the head</a:t>
            </a:r>
          </a:p>
          <a:p>
            <a:pPr algn="just"/>
            <a:r>
              <a:rPr lang="en-US" sz="3000" dirty="0"/>
              <a:t>They have a distinct freshwater larval stage called ammocoete</a:t>
            </a:r>
          </a:p>
          <a:p>
            <a:pPr algn="just"/>
            <a:r>
              <a:rPr lang="en-US" sz="3000" dirty="0"/>
              <a:t>They possess one or two median fins</a:t>
            </a:r>
          </a:p>
          <a:p>
            <a:pPr algn="just"/>
            <a:r>
              <a:rPr lang="en-US" sz="3000" dirty="0"/>
              <a:t>They have a blind olfactory sac.</a:t>
            </a:r>
          </a:p>
          <a:p>
            <a:endParaRPr lang="en-US" dirty="0"/>
          </a:p>
          <a:p>
            <a:endParaRPr lang="en-US" dirty="0"/>
          </a:p>
        </p:txBody>
      </p:sp>
    </p:spTree>
    <p:extLst>
      <p:ext uri="{BB962C8B-B14F-4D97-AF65-F5344CB8AC3E}">
        <p14:creationId xmlns:p14="http://schemas.microsoft.com/office/powerpoint/2010/main" val="727566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8" y="321664"/>
            <a:ext cx="12183981" cy="6536336"/>
          </a:xfrm>
        </p:spPr>
        <p:txBody>
          <a:bodyPr>
            <a:normAutofit/>
          </a:bodyPr>
          <a:lstStyle/>
          <a:p>
            <a:pPr algn="just"/>
            <a:r>
              <a:rPr lang="en-US" dirty="0"/>
              <a:t>Lampreys are found in cool, fresh, and coastal waters of all continents except Africa.</a:t>
            </a:r>
          </a:p>
          <a:p>
            <a:pPr algn="just"/>
            <a:r>
              <a:rPr lang="en-US" dirty="0"/>
              <a:t>They are primitive jawless, with their bodies being smooth, slimy, </a:t>
            </a:r>
            <a:r>
              <a:rPr lang="en-US" dirty="0" err="1"/>
              <a:t>scaleless</a:t>
            </a:r>
            <a:r>
              <a:rPr lang="en-US" dirty="0"/>
              <a:t>, and eel-shaped</a:t>
            </a:r>
          </a:p>
          <a:p>
            <a:pPr algn="just"/>
            <a:r>
              <a:rPr lang="en-US" dirty="0"/>
              <a:t>They have a soft, cartilaginous skeleton</a:t>
            </a:r>
          </a:p>
          <a:p>
            <a:pPr algn="just"/>
            <a:r>
              <a:rPr lang="en-US" dirty="0"/>
              <a:t>They lack paired fins but have well-developed dorsal and caudal fins</a:t>
            </a:r>
          </a:p>
          <a:p>
            <a:pPr algn="just"/>
            <a:r>
              <a:rPr lang="en-US" dirty="0"/>
              <a:t>They have seven open gill slits on each side</a:t>
            </a:r>
          </a:p>
          <a:p>
            <a:pPr algn="just"/>
            <a:r>
              <a:rPr lang="en-US" dirty="0"/>
              <a:t>In the adult the jaws are rudimentary</a:t>
            </a:r>
          </a:p>
          <a:p>
            <a:pPr algn="just"/>
            <a:r>
              <a:rPr lang="en-US" dirty="0"/>
              <a:t>The mouth is surrounded by a </a:t>
            </a:r>
            <a:r>
              <a:rPr lang="en-US" dirty="0" err="1"/>
              <a:t>suctorial</a:t>
            </a:r>
            <a:r>
              <a:rPr lang="en-US" dirty="0"/>
              <a:t> oral disk bearing horny teeth</a:t>
            </a:r>
          </a:p>
          <a:p>
            <a:pPr algn="just"/>
            <a:r>
              <a:rPr lang="en-US" dirty="0"/>
              <a:t>Well developed, and the single nostril is on the top of the head</a:t>
            </a:r>
          </a:p>
          <a:p>
            <a:pPr algn="just"/>
            <a:endParaRPr lang="en-US" dirty="0"/>
          </a:p>
        </p:txBody>
      </p:sp>
    </p:spTree>
    <p:extLst>
      <p:ext uri="{BB962C8B-B14F-4D97-AF65-F5344CB8AC3E}">
        <p14:creationId xmlns:p14="http://schemas.microsoft.com/office/powerpoint/2010/main" val="126853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9/9b/Lamprey_anatomy.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4284" y="224634"/>
            <a:ext cx="7026442" cy="1716405"/>
          </a:xfrm>
          <a:prstGeom prst="rect">
            <a:avLst/>
          </a:prstGeom>
          <a:noFill/>
          <a:ln>
            <a:noFill/>
          </a:ln>
        </p:spPr>
      </p:pic>
      <p:sp>
        <p:nvSpPr>
          <p:cNvPr id="3" name="Rectangle 2"/>
          <p:cNvSpPr/>
          <p:nvPr/>
        </p:nvSpPr>
        <p:spPr>
          <a:xfrm>
            <a:off x="2164577" y="1887107"/>
            <a:ext cx="5504648" cy="388696"/>
          </a:xfrm>
          <a:prstGeom prst="rect">
            <a:avLst/>
          </a:prstGeom>
        </p:spPr>
        <p:txBody>
          <a:bodyPr wrap="none">
            <a:spAutoFit/>
          </a:bodyPr>
          <a:lstStyle/>
          <a:p>
            <a:pPr marL="1371600" marR="0" indent="45720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Basic external anatomy of a lamprey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https://s3.amazonaws.com/classconnection/938/flashcards/5669938/jpg/petromyzon_marinus_l-14B2E0021DD2CC8DBDA.jpg"/>
          <p:cNvPicPr/>
          <p:nvPr/>
        </p:nvPicPr>
        <p:blipFill>
          <a:blip r:embed="rId3">
            <a:extLst>
              <a:ext uri="{28A0092B-C50C-407E-A947-70E740481C1C}">
                <a14:useLocalDpi xmlns:a14="http://schemas.microsoft.com/office/drawing/2010/main" val="0"/>
              </a:ext>
            </a:extLst>
          </a:blip>
          <a:srcRect/>
          <a:stretch>
            <a:fillRect/>
          </a:stretch>
        </p:blipFill>
        <p:spPr bwMode="auto">
          <a:xfrm>
            <a:off x="2779295" y="2805823"/>
            <a:ext cx="5955631" cy="3027045"/>
          </a:xfrm>
          <a:prstGeom prst="rect">
            <a:avLst/>
          </a:prstGeom>
          <a:noFill/>
          <a:ln>
            <a:noFill/>
          </a:ln>
        </p:spPr>
      </p:pic>
      <p:sp>
        <p:nvSpPr>
          <p:cNvPr id="5" name="Rectangle 4"/>
          <p:cNvSpPr/>
          <p:nvPr/>
        </p:nvSpPr>
        <p:spPr>
          <a:xfrm>
            <a:off x="3802636" y="5975515"/>
            <a:ext cx="3527953" cy="369332"/>
          </a:xfrm>
          <a:prstGeom prst="rect">
            <a:avLst/>
          </a:prstGeom>
        </p:spPr>
        <p:txBody>
          <a:bodyPr wrap="none">
            <a:spAutoFit/>
          </a:bodyPr>
          <a:lstStyle/>
          <a:p>
            <a:r>
              <a:rPr lang="en-US" b="1" dirty="0">
                <a:effectLst/>
                <a:latin typeface="Calibri" panose="020F0502020204030204" pitchFamily="34" charset="0"/>
                <a:ea typeface="Times New Roman" panose="02020603050405020304" pitchFamily="18" charset="0"/>
              </a:rPr>
              <a:t>Sea lamprey (</a:t>
            </a:r>
            <a:r>
              <a:rPr lang="en-US" b="1" i="1" dirty="0" err="1">
                <a:effectLst/>
                <a:latin typeface="Calibri" panose="020F0502020204030204" pitchFamily="34" charset="0"/>
                <a:ea typeface="Times New Roman" panose="02020603050405020304" pitchFamily="18" charset="0"/>
              </a:rPr>
              <a:t>Petromyzon</a:t>
            </a:r>
            <a:r>
              <a:rPr lang="en-US" b="1" i="1" dirty="0">
                <a:effectLst/>
                <a:latin typeface="Calibri" panose="020F0502020204030204" pitchFamily="34" charset="0"/>
                <a:ea typeface="Times New Roman" panose="02020603050405020304" pitchFamily="18" charset="0"/>
              </a:rPr>
              <a:t> </a:t>
            </a:r>
            <a:r>
              <a:rPr lang="en-US" b="1" i="1" dirty="0" err="1">
                <a:effectLst/>
                <a:latin typeface="Calibri" panose="020F0502020204030204" pitchFamily="34" charset="0"/>
                <a:ea typeface="Times New Roman" panose="02020603050405020304" pitchFamily="18" charset="0"/>
              </a:rPr>
              <a:t>marinus</a:t>
            </a:r>
            <a:r>
              <a:rPr lang="en-US" b="1" i="1" dirty="0">
                <a:effectLst/>
                <a:latin typeface="Calibri" panose="020F050202020403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199198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965"/>
            <a:ext cx="10515600" cy="1325563"/>
          </a:xfrm>
        </p:spPr>
        <p:txBody>
          <a:bodyPr>
            <a:normAutofit/>
          </a:bodyPr>
          <a:lstStyle/>
          <a:p>
            <a:r>
              <a:rPr lang="en-US" sz="3600" b="1" dirty="0">
                <a:latin typeface="+mn-lt"/>
              </a:rPr>
              <a:t>External Features:</a:t>
            </a:r>
            <a:br>
              <a:rPr lang="en-US" sz="3200" dirty="0"/>
            </a:br>
            <a:endParaRPr lang="en-US" sz="3200" dirty="0"/>
          </a:p>
        </p:txBody>
      </p:sp>
      <p:sp>
        <p:nvSpPr>
          <p:cNvPr id="3" name="Content Placeholder 2"/>
          <p:cNvSpPr>
            <a:spLocks noGrp="1"/>
          </p:cNvSpPr>
          <p:nvPr>
            <p:ph idx="1"/>
          </p:nvPr>
        </p:nvSpPr>
        <p:spPr>
          <a:xfrm>
            <a:off x="838200" y="1344345"/>
            <a:ext cx="10515600" cy="4351338"/>
          </a:xfrm>
        </p:spPr>
        <p:txBody>
          <a:bodyPr>
            <a:noAutofit/>
          </a:bodyPr>
          <a:lstStyle/>
          <a:p>
            <a:pPr algn="just"/>
            <a:r>
              <a:rPr lang="en-US" dirty="0"/>
              <a:t>All the animals in the family Cionidae are called tunicates because the body is surrounded by a test or tunic</a:t>
            </a:r>
          </a:p>
          <a:p>
            <a:pPr algn="just"/>
            <a:r>
              <a:rPr lang="en-US" dirty="0"/>
              <a:t>The tunic is composed of proteins and complex carbohydrates, and includes tunicin, a variety of cellulose.</a:t>
            </a:r>
          </a:p>
          <a:p>
            <a:pPr algn="just"/>
            <a:r>
              <a:rPr lang="en-US" dirty="0"/>
              <a:t>The tunic can grow as the animal enlarges and does not need to be periodically shed</a:t>
            </a:r>
          </a:p>
          <a:p>
            <a:pPr algn="just"/>
            <a:r>
              <a:rPr lang="en-US" dirty="0"/>
              <a:t>Two openings are found in the body wall:</a:t>
            </a:r>
          </a:p>
          <a:p>
            <a:pPr marL="0" indent="0" algn="just">
              <a:buNone/>
            </a:pPr>
            <a:r>
              <a:rPr lang="en-US" dirty="0"/>
              <a:t>	The buccal siphon at the top through which water flows into the 	interior</a:t>
            </a:r>
          </a:p>
          <a:p>
            <a:pPr marL="0" indent="0" algn="just">
              <a:buNone/>
            </a:pPr>
            <a:r>
              <a:rPr lang="en-US" dirty="0"/>
              <a:t>	The atrial siphon on the ventral side through which it is expelled</a:t>
            </a:r>
          </a:p>
        </p:txBody>
      </p:sp>
    </p:spTree>
    <p:extLst>
      <p:ext uri="{BB962C8B-B14F-4D97-AF65-F5344CB8AC3E}">
        <p14:creationId xmlns:p14="http://schemas.microsoft.com/office/powerpoint/2010/main" val="202331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Ecological Adaptations:</a:t>
            </a:r>
          </a:p>
        </p:txBody>
      </p:sp>
      <p:sp>
        <p:nvSpPr>
          <p:cNvPr id="3" name="Content Placeholder 2"/>
          <p:cNvSpPr>
            <a:spLocks noGrp="1"/>
          </p:cNvSpPr>
          <p:nvPr>
            <p:ph idx="1"/>
          </p:nvPr>
        </p:nvSpPr>
        <p:spPr>
          <a:xfrm>
            <a:off x="838200" y="1368410"/>
            <a:ext cx="11353800" cy="5489590"/>
          </a:xfrm>
        </p:spPr>
        <p:txBody>
          <a:bodyPr/>
          <a:lstStyle/>
          <a:p>
            <a:pPr algn="just"/>
            <a:r>
              <a:rPr lang="en-US" dirty="0"/>
              <a:t>Adult lampreys inhabit a saltwater marine environment but breed in freshwaters</a:t>
            </a:r>
          </a:p>
          <a:p>
            <a:pPr algn="just"/>
            <a:r>
              <a:rPr lang="en-US" dirty="0"/>
              <a:t>Lampreys are parasitic species</a:t>
            </a:r>
          </a:p>
          <a:p>
            <a:pPr algn="just"/>
            <a:r>
              <a:rPr lang="en-US" dirty="0"/>
              <a:t>The ingest blood and muscle tissue</a:t>
            </a:r>
          </a:p>
          <a:p>
            <a:pPr algn="just"/>
            <a:r>
              <a:rPr lang="en-US" dirty="0"/>
              <a:t>On attaining full adult size, the lamprey ceases to feed </a:t>
            </a:r>
          </a:p>
          <a:p>
            <a:pPr algn="just"/>
            <a:r>
              <a:rPr lang="en-US" dirty="0"/>
              <a:t>Migrates upstream to a spawning ground, mates, and dies</a:t>
            </a:r>
          </a:p>
          <a:p>
            <a:pPr marL="0" indent="0">
              <a:buNone/>
            </a:pPr>
            <a:endParaRPr lang="en-US" dirty="0"/>
          </a:p>
        </p:txBody>
      </p:sp>
    </p:spTree>
    <p:extLst>
      <p:ext uri="{BB962C8B-B14F-4D97-AF65-F5344CB8AC3E}">
        <p14:creationId xmlns:p14="http://schemas.microsoft.com/office/powerpoint/2010/main" val="342425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researchgate.net/profile/Eric_Warrant/publication/272512694/figure/fig1/AS:294694253809666@1447271993798/Figure-1-The-sea-lamprey-Petromyzon-marinus-A-The-gills-slits-and-well-developed.png"/>
          <p:cNvPicPr/>
          <p:nvPr/>
        </p:nvPicPr>
        <p:blipFill>
          <a:blip r:embed="rId2">
            <a:extLst>
              <a:ext uri="{28A0092B-C50C-407E-A947-70E740481C1C}">
                <a14:useLocalDpi xmlns:a14="http://schemas.microsoft.com/office/drawing/2010/main" val="0"/>
              </a:ext>
            </a:extLst>
          </a:blip>
          <a:srcRect/>
          <a:stretch>
            <a:fillRect/>
          </a:stretch>
        </p:blipFill>
        <p:spPr bwMode="auto">
          <a:xfrm>
            <a:off x="291006" y="255670"/>
            <a:ext cx="4391025" cy="4229100"/>
          </a:xfrm>
          <a:prstGeom prst="rect">
            <a:avLst/>
          </a:prstGeom>
          <a:noFill/>
          <a:ln>
            <a:noFill/>
          </a:ln>
        </p:spPr>
      </p:pic>
      <p:sp>
        <p:nvSpPr>
          <p:cNvPr id="3" name="Rectangle 2"/>
          <p:cNvSpPr/>
          <p:nvPr/>
        </p:nvSpPr>
        <p:spPr>
          <a:xfrm>
            <a:off x="268708" y="4614482"/>
            <a:ext cx="4413324" cy="685059"/>
          </a:xfrm>
          <a:prstGeom prst="rect">
            <a:avLst/>
          </a:prstGeom>
        </p:spPr>
        <p:txBody>
          <a:bodyPr wrap="square">
            <a:spAutoFit/>
          </a:bodyPr>
          <a:lstStyle/>
          <a:p>
            <a:pPr algn="just">
              <a:lnSpc>
                <a:spcPct val="107000"/>
              </a:lnSpc>
              <a:spcAft>
                <a:spcPts val="800"/>
              </a:spcAft>
            </a:pPr>
            <a:r>
              <a:rPr lang="en-US" b="1" dirty="0">
                <a:effectLst/>
                <a:latin typeface="Calibri" panose="020F0502020204030204" pitchFamily="34" charset="0"/>
                <a:ea typeface="Calibri" panose="020F0502020204030204" pitchFamily="34" charset="0"/>
                <a:cs typeface="Calibri" panose="020F0502020204030204" pitchFamily="34" charset="0"/>
              </a:rPr>
              <a:t>(a) </a:t>
            </a:r>
            <a:r>
              <a:rPr lang="en-US" b="1" dirty="0">
                <a:effectLst/>
                <a:latin typeface="Calibri" panose="020F0502020204030204" pitchFamily="34" charset="0"/>
                <a:ea typeface="Times New Roman" panose="02020603050405020304" pitchFamily="18" charset="0"/>
                <a:cs typeface="Calibri" panose="020F0502020204030204" pitchFamily="34" charset="0"/>
              </a:rPr>
              <a:t>Head of a lamprey (b) Sucking mouth of a lamprey with horny teeth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https://adlayasanimals.files.wordpress.com/2014/09/cyysfjjdpqgkcsz-556x313-nopad.jpg"/>
          <p:cNvPicPr/>
          <p:nvPr/>
        </p:nvPicPr>
        <p:blipFill>
          <a:blip r:embed="rId3">
            <a:extLst>
              <a:ext uri="{28A0092B-C50C-407E-A947-70E740481C1C}">
                <a14:useLocalDpi xmlns:a14="http://schemas.microsoft.com/office/drawing/2010/main" val="0"/>
              </a:ext>
            </a:extLst>
          </a:blip>
          <a:srcRect/>
          <a:stretch>
            <a:fillRect/>
          </a:stretch>
        </p:blipFill>
        <p:spPr bwMode="auto">
          <a:xfrm>
            <a:off x="5053262" y="255670"/>
            <a:ext cx="6737685" cy="4229100"/>
          </a:xfrm>
          <a:prstGeom prst="rect">
            <a:avLst/>
          </a:prstGeom>
          <a:noFill/>
          <a:ln>
            <a:noFill/>
          </a:ln>
        </p:spPr>
      </p:pic>
      <p:sp>
        <p:nvSpPr>
          <p:cNvPr id="5" name="Rectangle 4"/>
          <p:cNvSpPr/>
          <p:nvPr/>
        </p:nvSpPr>
        <p:spPr>
          <a:xfrm>
            <a:off x="5438653" y="4546095"/>
            <a:ext cx="5164812" cy="388696"/>
          </a:xfrm>
          <a:prstGeom prst="rect">
            <a:avLst/>
          </a:prstGeom>
        </p:spPr>
        <p:txBody>
          <a:bodyPr wrap="square">
            <a:spAutoFit/>
          </a:bodyPr>
          <a:lstStyle/>
          <a:p>
            <a:pPr marL="457200" marR="0" indent="45720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A fish with a pair of sea lampreys attached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9558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4" y="285586"/>
            <a:ext cx="12196024" cy="6572414"/>
          </a:xfrm>
        </p:spPr>
        <p:txBody>
          <a:bodyPr>
            <a:normAutofit/>
          </a:bodyPr>
          <a:lstStyle/>
          <a:p>
            <a:pPr algn="just"/>
            <a:r>
              <a:rPr lang="en-US" dirty="0"/>
              <a:t>They reproduce in freshwater riverbeds</a:t>
            </a:r>
          </a:p>
          <a:p>
            <a:pPr algn="just"/>
            <a:r>
              <a:rPr lang="en-US" dirty="0"/>
              <a:t>Fertilization in lampreys is external</a:t>
            </a:r>
          </a:p>
          <a:p>
            <a:pPr algn="just"/>
            <a:r>
              <a:rPr lang="en-US" dirty="0"/>
              <a:t>They mate in a </a:t>
            </a:r>
            <a:r>
              <a:rPr lang="en-US" dirty="0" err="1"/>
              <a:t>nestlike</a:t>
            </a:r>
            <a:r>
              <a:rPr lang="en-US" dirty="0"/>
              <a:t> depression excavated by the male in the gravel bed of a stream</a:t>
            </a:r>
          </a:p>
          <a:p>
            <a:pPr algn="just"/>
            <a:r>
              <a:rPr lang="en-US" dirty="0"/>
              <a:t>Lampreys breed only once in their lifetime</a:t>
            </a:r>
          </a:p>
          <a:p>
            <a:pPr algn="just"/>
            <a:r>
              <a:rPr lang="en-US" dirty="0"/>
              <a:t>The egg hatches into an ammocoete larva (a blind, wormlike animal) that burrows in silt</a:t>
            </a:r>
          </a:p>
          <a:p>
            <a:pPr algn="just"/>
            <a:r>
              <a:rPr lang="en-US" dirty="0"/>
              <a:t>The larva’s mouth is overhung by a </a:t>
            </a:r>
            <a:r>
              <a:rPr lang="en-US" dirty="0" err="1"/>
              <a:t>hoodlike</a:t>
            </a:r>
            <a:r>
              <a:rPr lang="en-US" dirty="0"/>
              <a:t> upper lip</a:t>
            </a:r>
          </a:p>
          <a:p>
            <a:pPr algn="just"/>
            <a:r>
              <a:rPr lang="en-US" dirty="0"/>
              <a:t>A continuous stream of water passes in through the mouth and out through the seven pairs of gills</a:t>
            </a:r>
          </a:p>
        </p:txBody>
      </p:sp>
    </p:spTree>
    <p:extLst>
      <p:ext uri="{BB962C8B-B14F-4D97-AF65-F5344CB8AC3E}">
        <p14:creationId xmlns:p14="http://schemas.microsoft.com/office/powerpoint/2010/main" val="204218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6" y="321688"/>
            <a:ext cx="12196025" cy="6536312"/>
          </a:xfrm>
        </p:spPr>
        <p:txBody>
          <a:bodyPr/>
          <a:lstStyle/>
          <a:p>
            <a:pPr algn="just"/>
            <a:r>
              <a:rPr lang="en-US" dirty="0"/>
              <a:t>Microscopic plants, the food of the ammocoete, are filtered from this respiratory current by strands of mucus produced by the endostyle, which is a gland in the floor of the pharynx</a:t>
            </a:r>
          </a:p>
          <a:p>
            <a:pPr algn="just"/>
            <a:r>
              <a:rPr lang="en-US" dirty="0"/>
              <a:t>After external fertilization, the lamprey's cloacas remain open, allowing a fungus to enter their intestines, killing them</a:t>
            </a:r>
          </a:p>
          <a:p>
            <a:pPr algn="just"/>
            <a:r>
              <a:rPr lang="en-US" dirty="0"/>
              <a:t>The resulting hatchlings go through four years of larval development before becoming adults</a:t>
            </a:r>
          </a:p>
        </p:txBody>
      </p:sp>
    </p:spTree>
    <p:extLst>
      <p:ext uri="{BB962C8B-B14F-4D97-AF65-F5344CB8AC3E}">
        <p14:creationId xmlns:p14="http://schemas.microsoft.com/office/powerpoint/2010/main" val="3351733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rizkyanacindylita.files.wordpress.com/2012/10/lampreylifecycle.jpg"/>
          <p:cNvPicPr/>
          <p:nvPr/>
        </p:nvPicPr>
        <p:blipFill>
          <a:blip r:embed="rId2">
            <a:extLst>
              <a:ext uri="{28A0092B-C50C-407E-A947-70E740481C1C}">
                <a14:useLocalDpi xmlns:a14="http://schemas.microsoft.com/office/drawing/2010/main" val="0"/>
              </a:ext>
            </a:extLst>
          </a:blip>
          <a:srcRect/>
          <a:stretch>
            <a:fillRect/>
          </a:stretch>
        </p:blipFill>
        <p:spPr bwMode="auto">
          <a:xfrm>
            <a:off x="-12" y="300788"/>
            <a:ext cx="7387390" cy="4391526"/>
          </a:xfrm>
          <a:prstGeom prst="rect">
            <a:avLst/>
          </a:prstGeom>
          <a:noFill/>
          <a:ln>
            <a:noFill/>
          </a:ln>
        </p:spPr>
      </p:pic>
      <p:sp>
        <p:nvSpPr>
          <p:cNvPr id="3" name="Rectangle 2"/>
          <p:cNvSpPr/>
          <p:nvPr/>
        </p:nvSpPr>
        <p:spPr>
          <a:xfrm>
            <a:off x="607976" y="4570159"/>
            <a:ext cx="4045851" cy="388696"/>
          </a:xfrm>
          <a:prstGeom prst="rect">
            <a:avLst/>
          </a:prstGeom>
        </p:spPr>
        <p:txBody>
          <a:bodyPr wrap="none">
            <a:spAutoFit/>
          </a:bodyPr>
          <a:lstStyle/>
          <a:p>
            <a:pPr marL="1371600" marR="0" indent="45720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Life Cycle of Lamprey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https://www.researchgate.net/profile/Michael_Wiley/publication/257130211/figure/fig1/AS:297648981594112@1447976455104/Fig-1-Diagram-of-the-behavior-and-life-cycle-of-sea-lamprey-adults-left-and-larvae.png"/>
          <p:cNvPicPr/>
          <p:nvPr/>
        </p:nvPicPr>
        <p:blipFill>
          <a:blip r:embed="rId3">
            <a:extLst>
              <a:ext uri="{28A0092B-C50C-407E-A947-70E740481C1C}">
                <a14:useLocalDpi xmlns:a14="http://schemas.microsoft.com/office/drawing/2010/main" val="0"/>
              </a:ext>
            </a:extLst>
          </a:blip>
          <a:srcRect/>
          <a:stretch>
            <a:fillRect/>
          </a:stretch>
        </p:blipFill>
        <p:spPr bwMode="auto">
          <a:xfrm>
            <a:off x="8254426" y="291772"/>
            <a:ext cx="3190875" cy="4229100"/>
          </a:xfrm>
          <a:prstGeom prst="rect">
            <a:avLst/>
          </a:prstGeom>
          <a:noFill/>
          <a:ln>
            <a:noFill/>
          </a:ln>
        </p:spPr>
      </p:pic>
      <p:sp>
        <p:nvSpPr>
          <p:cNvPr id="5" name="Rectangle 4"/>
          <p:cNvSpPr/>
          <p:nvPr/>
        </p:nvSpPr>
        <p:spPr>
          <a:xfrm>
            <a:off x="7471610" y="4549626"/>
            <a:ext cx="4728421" cy="646331"/>
          </a:xfrm>
          <a:prstGeom prst="rect">
            <a:avLst/>
          </a:prstGeom>
        </p:spPr>
        <p:txBody>
          <a:bodyPr wrap="square">
            <a:sp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Diagram of the behavior and life cycle of sea lamprey adults (left) and larvae (right)</a:t>
            </a:r>
            <a:endParaRPr lang="en-US" dirty="0"/>
          </a:p>
        </p:txBody>
      </p:sp>
    </p:spTree>
    <p:extLst>
      <p:ext uri="{BB962C8B-B14F-4D97-AF65-F5344CB8AC3E}">
        <p14:creationId xmlns:p14="http://schemas.microsoft.com/office/powerpoint/2010/main" val="329992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sz="4400" b="1" dirty="0">
                <a:latin typeface="+mn-lt"/>
              </a:rPr>
              <a:t>SUPER CLASS GNATHOSTOMATA</a:t>
            </a:r>
            <a:br>
              <a:rPr lang="en-US" sz="3600" b="1" dirty="0">
                <a:latin typeface="+mn-lt"/>
              </a:rPr>
            </a:br>
            <a:r>
              <a:rPr lang="en-US" sz="4000" b="1" dirty="0">
                <a:latin typeface="+mn-lt"/>
              </a:rPr>
              <a:t>CLASS CHONDRICHTHYES</a:t>
            </a:r>
            <a:br>
              <a:rPr lang="en-US" sz="3600" b="1" dirty="0">
                <a:latin typeface="+mn-lt"/>
              </a:rPr>
            </a:br>
            <a:r>
              <a:rPr lang="en-US" sz="3600" b="1" dirty="0">
                <a:latin typeface="+mn-lt"/>
              </a:rPr>
              <a:t>(E.g. Sharks, Rays and Skates)</a:t>
            </a:r>
            <a:br>
              <a:rPr lang="en-US" dirty="0"/>
            </a:br>
            <a:endParaRPr lang="en-US" dirty="0"/>
          </a:p>
        </p:txBody>
      </p:sp>
    </p:spTree>
    <p:extLst>
      <p:ext uri="{BB962C8B-B14F-4D97-AF65-F5344CB8AC3E}">
        <p14:creationId xmlns:p14="http://schemas.microsoft.com/office/powerpoint/2010/main" val="1788940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8" y="12029"/>
            <a:ext cx="12196007" cy="6857999"/>
          </a:xfrm>
        </p:spPr>
        <p:txBody>
          <a:bodyPr>
            <a:normAutofit/>
          </a:bodyPr>
          <a:lstStyle/>
          <a:p>
            <a:pPr algn="just">
              <a:lnSpc>
                <a:spcPct val="150000"/>
              </a:lnSpc>
            </a:pPr>
            <a:r>
              <a:rPr lang="en-US" dirty="0"/>
              <a:t>These are cartilaginous fishes with strong jaws lined with teeth</a:t>
            </a:r>
          </a:p>
          <a:p>
            <a:pPr algn="just">
              <a:lnSpc>
                <a:spcPct val="150000"/>
              </a:lnSpc>
            </a:pPr>
            <a:r>
              <a:rPr lang="en-US" dirty="0"/>
              <a:t>Their bodies are </a:t>
            </a:r>
            <a:r>
              <a:rPr lang="en-US" dirty="0" err="1"/>
              <a:t>dorsoventrally</a:t>
            </a:r>
            <a:r>
              <a:rPr lang="en-US" dirty="0"/>
              <a:t> flattened, fusiform (spindle shaped)</a:t>
            </a:r>
          </a:p>
          <a:p>
            <a:pPr algn="just">
              <a:lnSpc>
                <a:spcPct val="150000"/>
              </a:lnSpc>
            </a:pPr>
            <a:r>
              <a:rPr lang="en-US" dirty="0"/>
              <a:t>They possess </a:t>
            </a:r>
            <a:r>
              <a:rPr lang="en-US" dirty="0" err="1"/>
              <a:t>heterocercal</a:t>
            </a:r>
            <a:r>
              <a:rPr lang="en-US" dirty="0"/>
              <a:t> tail (</a:t>
            </a:r>
            <a:r>
              <a:rPr lang="en-US" dirty="0" err="1"/>
              <a:t>diphycercal</a:t>
            </a:r>
            <a:r>
              <a:rPr lang="en-US" dirty="0"/>
              <a:t> in chimaeras); paired fins; no swim bladder or lungs</a:t>
            </a:r>
          </a:p>
          <a:p>
            <a:pPr algn="just">
              <a:lnSpc>
                <a:spcPct val="150000"/>
              </a:lnSpc>
            </a:pPr>
            <a:r>
              <a:rPr lang="en-US" dirty="0"/>
              <a:t>The pelvic fins in males are often modified to form claspers</a:t>
            </a:r>
          </a:p>
          <a:p>
            <a:pPr algn="just">
              <a:lnSpc>
                <a:spcPct val="150000"/>
              </a:lnSpc>
            </a:pPr>
            <a:r>
              <a:rPr lang="en-US" dirty="0"/>
              <a:t>They also have gill arches which are internal to the gills</a:t>
            </a:r>
          </a:p>
          <a:p>
            <a:pPr algn="just">
              <a:lnSpc>
                <a:spcPct val="150000"/>
              </a:lnSpc>
            </a:pPr>
            <a:r>
              <a:rPr lang="en-US" dirty="0"/>
              <a:t>They have reduced notochord, lateral-line system</a:t>
            </a:r>
          </a:p>
          <a:p>
            <a:pPr algn="just">
              <a:lnSpc>
                <a:spcPct val="150000"/>
              </a:lnSpc>
            </a:pPr>
            <a:r>
              <a:rPr lang="en-US" dirty="0"/>
              <a:t>They have paired nostrils, while internal nares are absent</a:t>
            </a:r>
          </a:p>
          <a:p>
            <a:pPr algn="just">
              <a:lnSpc>
                <a:spcPct val="150000"/>
              </a:lnSpc>
            </a:pPr>
            <a:r>
              <a:rPr lang="en-US" dirty="0"/>
              <a:t>Their sexes are separate while fertilization is internal and direct development</a:t>
            </a:r>
          </a:p>
          <a:p>
            <a:pPr marL="0" indent="0">
              <a:lnSpc>
                <a:spcPct val="150000"/>
              </a:lnSpc>
              <a:buNone/>
            </a:pPr>
            <a:endParaRPr lang="en-US" dirty="0"/>
          </a:p>
        </p:txBody>
      </p:sp>
    </p:spTree>
    <p:extLst>
      <p:ext uri="{BB962C8B-B14F-4D97-AF65-F5344CB8AC3E}">
        <p14:creationId xmlns:p14="http://schemas.microsoft.com/office/powerpoint/2010/main" val="20263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 y="4165"/>
            <a:ext cx="10515600" cy="1325563"/>
          </a:xfrm>
        </p:spPr>
        <p:txBody>
          <a:bodyPr>
            <a:noAutofit/>
          </a:bodyPr>
          <a:lstStyle/>
          <a:p>
            <a:r>
              <a:rPr lang="en-US" sz="3600" b="1" dirty="0">
                <a:latin typeface="+mn-lt"/>
              </a:rPr>
              <a:t>A representative </a:t>
            </a:r>
            <a:r>
              <a:rPr lang="en-US" sz="3600" b="1" dirty="0" err="1">
                <a:latin typeface="+mn-lt"/>
              </a:rPr>
              <a:t>Chondrichthyes</a:t>
            </a:r>
            <a:r>
              <a:rPr lang="en-US" sz="3600" b="1" dirty="0">
                <a:latin typeface="+mn-lt"/>
              </a:rPr>
              <a:t> – </a:t>
            </a:r>
            <a:r>
              <a:rPr lang="en-US" sz="2800" b="1" dirty="0">
                <a:latin typeface="+mn-lt"/>
              </a:rPr>
              <a:t>Dogfish or Dogfish Shark</a:t>
            </a:r>
            <a:br>
              <a:rPr lang="en-US" sz="3600" b="1" dirty="0">
                <a:latin typeface="+mn-lt"/>
              </a:rPr>
            </a:br>
            <a:r>
              <a:rPr lang="en-US" sz="2800" b="1" dirty="0">
                <a:latin typeface="+mn-lt"/>
              </a:rPr>
              <a:t>External Features of the Dogfish or Dogfish Shark</a:t>
            </a:r>
          </a:p>
        </p:txBody>
      </p:sp>
      <p:sp>
        <p:nvSpPr>
          <p:cNvPr id="3" name="Content Placeholder 2"/>
          <p:cNvSpPr>
            <a:spLocks noGrp="1"/>
          </p:cNvSpPr>
          <p:nvPr>
            <p:ph idx="1"/>
          </p:nvPr>
        </p:nvSpPr>
        <p:spPr>
          <a:xfrm>
            <a:off x="-4019" y="1236058"/>
            <a:ext cx="12196019" cy="5621942"/>
          </a:xfrm>
        </p:spPr>
        <p:txBody>
          <a:bodyPr>
            <a:normAutofit fontScale="92500" lnSpcReduction="10000"/>
          </a:bodyPr>
          <a:lstStyle/>
          <a:p>
            <a:pPr algn="just">
              <a:lnSpc>
                <a:spcPct val="110000"/>
              </a:lnSpc>
            </a:pPr>
            <a:r>
              <a:rPr lang="en-US" sz="3000" dirty="0"/>
              <a:t>The head is bluntly pointed, and the trunk is spindle shaped</a:t>
            </a:r>
          </a:p>
          <a:p>
            <a:pPr algn="just">
              <a:lnSpc>
                <a:spcPct val="110000"/>
              </a:lnSpc>
            </a:pPr>
            <a:r>
              <a:rPr lang="en-US" sz="3000" dirty="0"/>
              <a:t>They are largest near the pectoral fin, and tapering behind</a:t>
            </a:r>
          </a:p>
          <a:p>
            <a:pPr algn="just">
              <a:lnSpc>
                <a:spcPct val="110000"/>
              </a:lnSpc>
            </a:pPr>
            <a:r>
              <a:rPr lang="en-US" sz="3000" dirty="0"/>
              <a:t>There are two separate median dorsal fins</a:t>
            </a:r>
          </a:p>
          <a:p>
            <a:pPr algn="just">
              <a:lnSpc>
                <a:spcPct val="110000"/>
              </a:lnSpc>
            </a:pPr>
            <a:r>
              <a:rPr lang="en-US" sz="3000" dirty="0"/>
              <a:t>A median caudal fin, and two pairs of lateral fins, pectoral and pelvic</a:t>
            </a:r>
          </a:p>
          <a:p>
            <a:pPr algn="just">
              <a:lnSpc>
                <a:spcPct val="110000"/>
              </a:lnSpc>
            </a:pPr>
            <a:r>
              <a:rPr lang="en-US" sz="3000" dirty="0"/>
              <a:t>The tail is </a:t>
            </a:r>
            <a:r>
              <a:rPr lang="en-US" sz="3000" dirty="0" err="1"/>
              <a:t>heterocercal</a:t>
            </a:r>
            <a:endParaRPr lang="en-US" sz="3000" dirty="0"/>
          </a:p>
          <a:p>
            <a:pPr algn="just">
              <a:lnSpc>
                <a:spcPct val="110000"/>
              </a:lnSpc>
            </a:pPr>
            <a:r>
              <a:rPr lang="en-US" sz="3000" dirty="0"/>
              <a:t>The eyes are lateral and without lids</a:t>
            </a:r>
          </a:p>
          <a:p>
            <a:pPr algn="just">
              <a:lnSpc>
                <a:spcPct val="110000"/>
              </a:lnSpc>
            </a:pPr>
            <a:r>
              <a:rPr lang="en-US" sz="3000" dirty="0"/>
              <a:t>There are five oval gill slits open anteriorly to each pectoral fin</a:t>
            </a:r>
          </a:p>
          <a:p>
            <a:pPr algn="just">
              <a:lnSpc>
                <a:spcPct val="110000"/>
              </a:lnSpc>
            </a:pPr>
            <a:r>
              <a:rPr lang="en-US" sz="3000" dirty="0"/>
              <a:t>There is a gill-like cleft, or spiracle, which opens behind each eye</a:t>
            </a:r>
          </a:p>
          <a:p>
            <a:pPr algn="just">
              <a:lnSpc>
                <a:spcPct val="110000"/>
              </a:lnSpc>
            </a:pPr>
            <a:r>
              <a:rPr lang="en-US" sz="3000" dirty="0"/>
              <a:t>The caudal fin is </a:t>
            </a:r>
            <a:r>
              <a:rPr lang="en-US" sz="3000" dirty="0" err="1"/>
              <a:t>bilobed</a:t>
            </a:r>
            <a:r>
              <a:rPr lang="en-US" sz="3000" dirty="0"/>
              <a:t>, with the upper part usually narrower than the ventral lobe</a:t>
            </a:r>
          </a:p>
          <a:p>
            <a:pPr algn="just"/>
            <a:endParaRPr lang="en-US" dirty="0"/>
          </a:p>
        </p:txBody>
      </p:sp>
    </p:spTree>
    <p:extLst>
      <p:ext uri="{BB962C8B-B14F-4D97-AF65-F5344CB8AC3E}">
        <p14:creationId xmlns:p14="http://schemas.microsoft.com/office/powerpoint/2010/main" val="3916311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3.bp.blogspot.com/-3reTV5sYtBA/Tv5x6a-VSOI/AAAAAAAAEi4/Hls5bK_d-g8/s1600/spiny_dogfish_1.jpg"/>
          <p:cNvPicPr/>
          <p:nvPr/>
        </p:nvPicPr>
        <p:blipFill>
          <a:blip r:embed="rId2">
            <a:extLst>
              <a:ext uri="{28A0092B-C50C-407E-A947-70E740481C1C}">
                <a14:useLocalDpi xmlns:a14="http://schemas.microsoft.com/office/drawing/2010/main" val="0"/>
              </a:ext>
            </a:extLst>
          </a:blip>
          <a:srcRect/>
          <a:stretch>
            <a:fillRect/>
          </a:stretch>
        </p:blipFill>
        <p:spPr bwMode="auto">
          <a:xfrm>
            <a:off x="12029" y="12021"/>
            <a:ext cx="5919539" cy="3260567"/>
          </a:xfrm>
          <a:prstGeom prst="rect">
            <a:avLst/>
          </a:prstGeom>
          <a:noFill/>
          <a:ln>
            <a:noFill/>
          </a:ln>
        </p:spPr>
      </p:pic>
      <p:sp>
        <p:nvSpPr>
          <p:cNvPr id="3" name="Rectangle 2"/>
          <p:cNvSpPr/>
          <p:nvPr/>
        </p:nvSpPr>
        <p:spPr>
          <a:xfrm>
            <a:off x="2284616" y="3186520"/>
            <a:ext cx="1077539" cy="388696"/>
          </a:xfrm>
          <a:prstGeom prst="rect">
            <a:avLst/>
          </a:prstGeom>
        </p:spPr>
        <p:txBody>
          <a:bodyPr wrap="none">
            <a:spAutoFit/>
          </a:bodyPr>
          <a:lstStyle/>
          <a:p>
            <a:pPr algn="just">
              <a:lnSpc>
                <a:spcPct val="107000"/>
              </a:lnSpc>
            </a:pPr>
            <a:r>
              <a:rPr lang="en-US" b="1" dirty="0">
                <a:effectLst/>
                <a:latin typeface="Calibri" panose="020F0502020204030204" pitchFamily="34" charset="0"/>
                <a:ea typeface="Times New Roman" panose="02020603050405020304" pitchFamily="18" charset="0"/>
                <a:cs typeface="Calibri" panose="020F0502020204030204" pitchFamily="34" charset="0"/>
              </a:rPr>
              <a:t>A dogfish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http://3w9yz8ifp462cet4q2j4fjen.wpengine.netdna-cdn.com/images/shark-anatomy-external-diagram-1.jpg"/>
          <p:cNvPicPr/>
          <p:nvPr/>
        </p:nvPicPr>
        <p:blipFill>
          <a:blip r:embed="rId3">
            <a:extLst>
              <a:ext uri="{28A0092B-C50C-407E-A947-70E740481C1C}">
                <a14:useLocalDpi xmlns:a14="http://schemas.microsoft.com/office/drawing/2010/main" val="0"/>
              </a:ext>
            </a:extLst>
          </a:blip>
          <a:srcRect/>
          <a:stretch>
            <a:fillRect/>
          </a:stretch>
        </p:blipFill>
        <p:spPr bwMode="auto">
          <a:xfrm>
            <a:off x="3212432" y="3777916"/>
            <a:ext cx="5919539" cy="2669171"/>
          </a:xfrm>
          <a:prstGeom prst="rect">
            <a:avLst/>
          </a:prstGeom>
          <a:noFill/>
          <a:ln>
            <a:noFill/>
          </a:ln>
        </p:spPr>
      </p:pic>
      <p:sp>
        <p:nvSpPr>
          <p:cNvPr id="5" name="Rectangle 4"/>
          <p:cNvSpPr/>
          <p:nvPr/>
        </p:nvSpPr>
        <p:spPr>
          <a:xfrm>
            <a:off x="3107400" y="6531303"/>
            <a:ext cx="4364977" cy="388696"/>
          </a:xfrm>
          <a:prstGeom prst="rect">
            <a:avLst/>
          </a:prstGeom>
        </p:spPr>
        <p:txBody>
          <a:bodyPr wrap="none">
            <a:spAutoFit/>
          </a:bodyPr>
          <a:lstStyle/>
          <a:p>
            <a:pPr marL="914400" marR="0" indent="457200" algn="just">
              <a:lnSpc>
                <a:spcPct val="107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External features of a dogfish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http://southshorefishing.net/fish/spiny_dogfish.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484" y="12022"/>
            <a:ext cx="5572632" cy="3260566"/>
          </a:xfrm>
          <a:prstGeom prst="rect">
            <a:avLst/>
          </a:prstGeom>
          <a:noFill/>
          <a:ln>
            <a:noFill/>
          </a:ln>
        </p:spPr>
      </p:pic>
      <p:sp>
        <p:nvSpPr>
          <p:cNvPr id="7" name="Rectangle 6"/>
          <p:cNvSpPr/>
          <p:nvPr/>
        </p:nvSpPr>
        <p:spPr>
          <a:xfrm>
            <a:off x="6692051" y="3186524"/>
            <a:ext cx="2754280" cy="388696"/>
          </a:xfrm>
          <a:prstGeom prst="rect">
            <a:avLst/>
          </a:prstGeom>
        </p:spPr>
        <p:txBody>
          <a:bodyPr wrap="none">
            <a:spAutoFit/>
          </a:bodyPr>
          <a:lstStyle/>
          <a:p>
            <a:pPr marL="1371600" marR="0" indent="457200" algn="just">
              <a:lnSpc>
                <a:spcPct val="107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Dogfish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362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 y="4167"/>
            <a:ext cx="10515600" cy="1325563"/>
          </a:xfrm>
        </p:spPr>
        <p:txBody>
          <a:bodyPr>
            <a:normAutofit/>
          </a:bodyPr>
          <a:lstStyle/>
          <a:p>
            <a:pPr algn="just"/>
            <a:r>
              <a:rPr lang="en-US" sz="3600" b="1" dirty="0">
                <a:latin typeface="+mn-lt"/>
              </a:rPr>
              <a:t>Ecological Adaptations</a:t>
            </a:r>
          </a:p>
        </p:txBody>
      </p:sp>
      <p:sp>
        <p:nvSpPr>
          <p:cNvPr id="3" name="Content Placeholder 2"/>
          <p:cNvSpPr>
            <a:spLocks noGrp="1"/>
          </p:cNvSpPr>
          <p:nvPr>
            <p:ph idx="1"/>
          </p:nvPr>
        </p:nvSpPr>
        <p:spPr>
          <a:xfrm>
            <a:off x="-1042" y="1224376"/>
            <a:ext cx="12193042" cy="5808988"/>
          </a:xfrm>
        </p:spPr>
        <p:txBody>
          <a:bodyPr>
            <a:noAutofit/>
          </a:bodyPr>
          <a:lstStyle/>
          <a:p>
            <a:pPr algn="just">
              <a:lnSpc>
                <a:spcPct val="100000"/>
              </a:lnSpc>
            </a:pPr>
            <a:r>
              <a:rPr lang="en-US" dirty="0"/>
              <a:t>The dogfish can be found in many saltwater environments around the world</a:t>
            </a:r>
          </a:p>
          <a:p>
            <a:pPr algn="just">
              <a:lnSpc>
                <a:spcPct val="100000"/>
              </a:lnSpc>
            </a:pPr>
            <a:r>
              <a:rPr lang="en-US" dirty="0"/>
              <a:t>Capable of engaging in long migrations influenced partly by the availability of food and partly by water temperatures</a:t>
            </a:r>
          </a:p>
          <a:p>
            <a:pPr algn="just">
              <a:lnSpc>
                <a:spcPct val="100000"/>
              </a:lnSpc>
            </a:pPr>
            <a:r>
              <a:rPr lang="en-US" dirty="0"/>
              <a:t>When not eating or swimming, it can be found resting on the sea floor</a:t>
            </a:r>
          </a:p>
          <a:p>
            <a:pPr algn="just">
              <a:lnSpc>
                <a:spcPct val="100000"/>
              </a:lnSpc>
            </a:pPr>
            <a:r>
              <a:rPr lang="en-US" dirty="0"/>
              <a:t>They can be found at extreme depths</a:t>
            </a:r>
          </a:p>
          <a:p>
            <a:pPr algn="just">
              <a:lnSpc>
                <a:spcPct val="100000"/>
              </a:lnSpc>
            </a:pPr>
            <a:r>
              <a:rPr lang="en-US" dirty="0"/>
              <a:t>They often live in swarms consisting of thousands of animals</a:t>
            </a:r>
          </a:p>
          <a:p>
            <a:pPr algn="just">
              <a:lnSpc>
                <a:spcPct val="100000"/>
              </a:lnSpc>
            </a:pPr>
            <a:r>
              <a:rPr lang="en-US" dirty="0"/>
              <a:t>These swarms are formed in order to hunt together, but also as protection against enemies</a:t>
            </a:r>
          </a:p>
          <a:p>
            <a:pPr algn="just">
              <a:lnSpc>
                <a:spcPct val="100000"/>
              </a:lnSpc>
            </a:pPr>
            <a:r>
              <a:rPr lang="en-US" dirty="0"/>
              <a:t>Females and males usually live in separate swarms</a:t>
            </a:r>
          </a:p>
          <a:p>
            <a:pPr>
              <a:lnSpc>
                <a:spcPct val="100000"/>
              </a:lnSpc>
            </a:pPr>
            <a:endParaRPr lang="en-US" dirty="0"/>
          </a:p>
        </p:txBody>
      </p:sp>
    </p:spTree>
    <p:extLst>
      <p:ext uri="{BB962C8B-B14F-4D97-AF65-F5344CB8AC3E}">
        <p14:creationId xmlns:p14="http://schemas.microsoft.com/office/powerpoint/2010/main" val="13382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6484" y="83402"/>
            <a:ext cx="7086590" cy="5622033"/>
          </a:xfrm>
          <a:prstGeom prst="rect">
            <a:avLst/>
          </a:prstGeom>
        </p:spPr>
      </p:pic>
      <p:sp>
        <p:nvSpPr>
          <p:cNvPr id="5" name="Rectangle 4"/>
          <p:cNvSpPr/>
          <p:nvPr/>
        </p:nvSpPr>
        <p:spPr>
          <a:xfrm>
            <a:off x="4092759" y="5918657"/>
            <a:ext cx="4006481" cy="410882"/>
          </a:xfrm>
          <a:prstGeom prst="rect">
            <a:avLst/>
          </a:prstGeom>
        </p:spPr>
        <p:txBody>
          <a:bodyPr wrap="none">
            <a:spAutoFit/>
          </a:bodyPr>
          <a:lstStyle/>
          <a:p>
            <a:pPr marL="342900" marR="0" lvl="0" indent="-342900" algn="just">
              <a:lnSpc>
                <a:spcPct val="115000"/>
              </a:lnSpc>
              <a:spcBef>
                <a:spcPts val="0"/>
              </a:spcBef>
              <a:spcAft>
                <a:spcPts val="0"/>
              </a:spcAft>
              <a:buFont typeface="+mj-lt"/>
              <a:buAutoNum type="alphaLcParenBoth"/>
            </a:pPr>
            <a:r>
              <a:rPr lang="en-US" b="1" dirty="0">
                <a:effectLst/>
                <a:latin typeface="Calibri" panose="020F0502020204030204" pitchFamily="34" charset="0"/>
                <a:ea typeface="Times New Roman" panose="02020603050405020304" pitchFamily="18" charset="0"/>
                <a:cs typeface="Calibri" panose="020F0502020204030204" pitchFamily="34" charset="0"/>
              </a:rPr>
              <a:t>Adult </a:t>
            </a:r>
            <a:r>
              <a:rPr lang="en-US" b="1" i="1" dirty="0">
                <a:effectLst/>
                <a:latin typeface="Calibri" panose="020F0502020204030204" pitchFamily="34" charset="0"/>
                <a:ea typeface="Times New Roman" panose="02020603050405020304" pitchFamily="18" charset="0"/>
                <a:cs typeface="Calibri" panose="020F0502020204030204" pitchFamily="34" charset="0"/>
              </a:rPr>
              <a:t>Ciona,</a:t>
            </a:r>
            <a:r>
              <a:rPr lang="en-US" b="1" dirty="0">
                <a:effectLst/>
                <a:latin typeface="Calibri" panose="020F0502020204030204" pitchFamily="34" charset="0"/>
                <a:ea typeface="Times New Roman" panose="02020603050405020304" pitchFamily="18" charset="0"/>
                <a:cs typeface="Calibri" panose="020F0502020204030204" pitchFamily="34" charset="0"/>
              </a:rPr>
              <a:t> (b) and (c) Larval </a:t>
            </a:r>
            <a:r>
              <a:rPr lang="en-US" b="1" i="1" dirty="0">
                <a:effectLst/>
                <a:latin typeface="Calibri" panose="020F0502020204030204" pitchFamily="34" charset="0"/>
                <a:ea typeface="Times New Roman" panose="02020603050405020304" pitchFamily="18" charset="0"/>
                <a:cs typeface="Calibri" panose="020F0502020204030204" pitchFamily="34" charset="0"/>
              </a:rPr>
              <a:t>Ciona</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6636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lgn="just">
              <a:lnSpc>
                <a:spcPct val="150000"/>
              </a:lnSpc>
            </a:pPr>
            <a:r>
              <a:rPr lang="en-US" dirty="0"/>
              <a:t>Their dorsal side is gray, and they have a white ventral side</a:t>
            </a:r>
          </a:p>
          <a:p>
            <a:pPr algn="just">
              <a:lnSpc>
                <a:spcPct val="150000"/>
              </a:lnSpc>
            </a:pPr>
            <a:r>
              <a:rPr lang="en-US" dirty="0"/>
              <a:t>They possess a lateral line</a:t>
            </a:r>
          </a:p>
          <a:p>
            <a:pPr algn="just">
              <a:lnSpc>
                <a:spcPct val="150000"/>
              </a:lnSpc>
            </a:pPr>
            <a:r>
              <a:rPr lang="en-US" dirty="0"/>
              <a:t>Their anterior dorsal fins are larger than the posterior ones</a:t>
            </a:r>
          </a:p>
          <a:p>
            <a:pPr algn="just">
              <a:lnSpc>
                <a:spcPct val="150000"/>
              </a:lnSpc>
            </a:pPr>
            <a:r>
              <a:rPr lang="en-US" dirty="0"/>
              <a:t>The pectoral fins are used to keep the fish from sinking</a:t>
            </a:r>
          </a:p>
          <a:p>
            <a:pPr algn="just">
              <a:lnSpc>
                <a:spcPct val="150000"/>
              </a:lnSpc>
            </a:pPr>
            <a:r>
              <a:rPr lang="en-US" dirty="0"/>
              <a:t>The rostrum, a pointed snout, helps the fish overcome water resistance</a:t>
            </a:r>
          </a:p>
          <a:p>
            <a:pPr algn="just">
              <a:lnSpc>
                <a:spcPct val="150000"/>
              </a:lnSpc>
            </a:pPr>
            <a:r>
              <a:rPr lang="en-US" dirty="0"/>
              <a:t>The nostrils are on the underside of the rostrum, and its mouth is located under the nostrils</a:t>
            </a:r>
          </a:p>
          <a:p>
            <a:pPr algn="just">
              <a:lnSpc>
                <a:spcPct val="150000"/>
              </a:lnSpc>
            </a:pPr>
            <a:r>
              <a:rPr lang="en-US" dirty="0"/>
              <a:t>Paired fins act as stabilizers and rudders, while the streamlined body decreases friction</a:t>
            </a:r>
          </a:p>
          <a:p>
            <a:pPr>
              <a:lnSpc>
                <a:spcPct val="150000"/>
              </a:lnSpc>
            </a:pPr>
            <a:endParaRPr lang="en-US" dirty="0"/>
          </a:p>
        </p:txBody>
      </p:sp>
    </p:spTree>
    <p:extLst>
      <p:ext uri="{BB962C8B-B14F-4D97-AF65-F5344CB8AC3E}">
        <p14:creationId xmlns:p14="http://schemas.microsoft.com/office/powerpoint/2010/main" val="1004187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352"/>
            <a:ext cx="12192000" cy="6858000"/>
          </a:xfrm>
        </p:spPr>
        <p:txBody>
          <a:bodyPr/>
          <a:lstStyle/>
          <a:p>
            <a:pPr algn="just">
              <a:lnSpc>
                <a:spcPct val="150000"/>
              </a:lnSpc>
            </a:pPr>
            <a:r>
              <a:rPr lang="en-US" dirty="0"/>
              <a:t>The gill slits at the sides of their head is the site of gas exchange</a:t>
            </a:r>
          </a:p>
          <a:p>
            <a:pPr algn="just">
              <a:lnSpc>
                <a:spcPct val="150000"/>
              </a:lnSpc>
            </a:pPr>
            <a:r>
              <a:rPr lang="en-US" dirty="0"/>
              <a:t>By opening and closing the mouth, the dogfish draws in water</a:t>
            </a:r>
          </a:p>
          <a:p>
            <a:pPr algn="just">
              <a:lnSpc>
                <a:spcPct val="150000"/>
              </a:lnSpc>
            </a:pPr>
            <a:r>
              <a:rPr lang="en-US" dirty="0"/>
              <a:t>The water is forced over the gill filaments after passing through the mouth and pharynx</a:t>
            </a:r>
          </a:p>
          <a:p>
            <a:pPr algn="just">
              <a:lnSpc>
                <a:spcPct val="150000"/>
              </a:lnSpc>
            </a:pPr>
            <a:r>
              <a:rPr lang="en-US" dirty="0"/>
              <a:t>Gas exchange occurs and the deoxygenated water leaves through the gill slits and spiracles</a:t>
            </a:r>
          </a:p>
          <a:p>
            <a:pPr algn="just">
              <a:lnSpc>
                <a:spcPct val="150000"/>
              </a:lnSpc>
            </a:pPr>
            <a:r>
              <a:rPr lang="en-US" dirty="0"/>
              <a:t>The gills are made of many parallel feathery, threadlike filaments containing capillaries</a:t>
            </a:r>
          </a:p>
          <a:p>
            <a:pPr algn="just">
              <a:lnSpc>
                <a:spcPct val="150000"/>
              </a:lnSpc>
            </a:pPr>
            <a:r>
              <a:rPr lang="en-US" dirty="0"/>
              <a:t>Blood from the ventral aorta passes through these ventral capillaries</a:t>
            </a:r>
          </a:p>
        </p:txBody>
      </p:sp>
    </p:spTree>
    <p:extLst>
      <p:ext uri="{BB962C8B-B14F-4D97-AF65-F5344CB8AC3E}">
        <p14:creationId xmlns:p14="http://schemas.microsoft.com/office/powerpoint/2010/main" val="219570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mages.slideplayer.com/26/8572109/slides/slide_6.jpg"/>
          <p:cNvPicPr/>
          <p:nvPr/>
        </p:nvPicPr>
        <p:blipFill>
          <a:blip r:embed="rId2">
            <a:extLst>
              <a:ext uri="{28A0092B-C50C-407E-A947-70E740481C1C}">
                <a14:useLocalDpi xmlns:a14="http://schemas.microsoft.com/office/drawing/2010/main" val="0"/>
              </a:ext>
            </a:extLst>
          </a:blip>
          <a:srcRect/>
          <a:stretch>
            <a:fillRect/>
          </a:stretch>
        </p:blipFill>
        <p:spPr bwMode="auto">
          <a:xfrm>
            <a:off x="1660358" y="529390"/>
            <a:ext cx="8542421" cy="5931568"/>
          </a:xfrm>
          <a:prstGeom prst="rect">
            <a:avLst/>
          </a:prstGeom>
          <a:noFill/>
          <a:ln>
            <a:noFill/>
          </a:ln>
        </p:spPr>
      </p:pic>
    </p:spTree>
    <p:extLst>
      <p:ext uri="{BB962C8B-B14F-4D97-AF65-F5344CB8AC3E}">
        <p14:creationId xmlns:p14="http://schemas.microsoft.com/office/powerpoint/2010/main" val="1955425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0" y="-3176"/>
            <a:ext cx="12196019" cy="6861175"/>
          </a:xfrm>
        </p:spPr>
        <p:txBody>
          <a:bodyPr>
            <a:noAutofit/>
          </a:bodyPr>
          <a:lstStyle/>
          <a:p>
            <a:pPr algn="just">
              <a:lnSpc>
                <a:spcPct val="150000"/>
              </a:lnSpc>
            </a:pPr>
            <a:r>
              <a:rPr lang="en-US" dirty="0"/>
              <a:t>As the tail is moved from side to side in swimming</a:t>
            </a:r>
          </a:p>
          <a:p>
            <a:pPr algn="just">
              <a:lnSpc>
                <a:spcPct val="150000"/>
              </a:lnSpc>
            </a:pPr>
            <a:r>
              <a:rPr lang="en-US" dirty="0"/>
              <a:t>They lack a swim bladder </a:t>
            </a:r>
          </a:p>
          <a:p>
            <a:pPr algn="just">
              <a:lnSpc>
                <a:spcPct val="150000"/>
              </a:lnSpc>
            </a:pPr>
            <a:r>
              <a:rPr lang="en-US" dirty="0"/>
              <a:t>The dogfish is an opportunistic feeder eating whatever prey is abundant</a:t>
            </a:r>
          </a:p>
          <a:p>
            <a:pPr algn="just">
              <a:lnSpc>
                <a:spcPct val="150000"/>
              </a:lnSpc>
            </a:pPr>
            <a:r>
              <a:rPr lang="en-US" dirty="0"/>
              <a:t>In general their diet is comprised of small fishes such as capelin, cod, herring etc.</a:t>
            </a:r>
          </a:p>
          <a:p>
            <a:pPr algn="just">
              <a:lnSpc>
                <a:spcPct val="150000"/>
              </a:lnSpc>
            </a:pPr>
            <a:r>
              <a:rPr lang="en-US" dirty="0"/>
              <a:t>They also eat invertebrates such as krill, crabs, </a:t>
            </a:r>
            <a:r>
              <a:rPr lang="en-US" dirty="0" err="1"/>
              <a:t>polychaete</a:t>
            </a:r>
            <a:r>
              <a:rPr lang="en-US" dirty="0"/>
              <a:t> worms, jellyfish, ctenophores, amphipods, squid and octopus; It also feed on small fishes</a:t>
            </a:r>
          </a:p>
          <a:p>
            <a:endParaRPr lang="en-US" dirty="0"/>
          </a:p>
        </p:txBody>
      </p:sp>
    </p:spTree>
    <p:extLst>
      <p:ext uri="{BB962C8B-B14F-4D97-AF65-F5344CB8AC3E}">
        <p14:creationId xmlns:p14="http://schemas.microsoft.com/office/powerpoint/2010/main" val="2073858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p:spPr>
        <p:txBody>
          <a:bodyPr>
            <a:normAutofit/>
          </a:bodyPr>
          <a:lstStyle/>
          <a:p>
            <a:pPr>
              <a:lnSpc>
                <a:spcPct val="100000"/>
              </a:lnSpc>
            </a:pPr>
            <a:r>
              <a:rPr lang="en-US" dirty="0"/>
              <a:t>Mouth is margined by transverse rows of sharply pointed teeth</a:t>
            </a:r>
          </a:p>
          <a:p>
            <a:pPr>
              <a:lnSpc>
                <a:spcPct val="100000"/>
              </a:lnSpc>
            </a:pPr>
            <a:r>
              <a:rPr lang="en-US" dirty="0"/>
              <a:t>The teeth are embedded in flesh and not attached in jaws as in bony fishes</a:t>
            </a:r>
          </a:p>
          <a:p>
            <a:pPr>
              <a:lnSpc>
                <a:spcPct val="100000"/>
              </a:lnSpc>
            </a:pPr>
            <a:r>
              <a:rPr lang="en-US" dirty="0"/>
              <a:t>The teeth serves to grasp prey such as small fishes, </a:t>
            </a:r>
            <a:r>
              <a:rPr lang="en-US"/>
              <a:t>which are </a:t>
            </a:r>
            <a:r>
              <a:rPr lang="en-US" dirty="0"/>
              <a:t>often swallowed entire</a:t>
            </a:r>
          </a:p>
          <a:p>
            <a:pPr>
              <a:lnSpc>
                <a:spcPct val="100000"/>
              </a:lnSpc>
            </a:pPr>
            <a:r>
              <a:rPr lang="en-US" dirty="0"/>
              <a:t>The flat tongue adheres to the floor of the mouth</a:t>
            </a:r>
          </a:p>
          <a:p>
            <a:pPr>
              <a:lnSpc>
                <a:spcPct val="100000"/>
              </a:lnSpc>
            </a:pPr>
            <a:r>
              <a:rPr lang="en-US" dirty="0"/>
              <a:t>The short </a:t>
            </a:r>
            <a:r>
              <a:rPr lang="en-US" dirty="0" err="1"/>
              <a:t>Oesophagus</a:t>
            </a:r>
            <a:r>
              <a:rPr lang="en-US" dirty="0"/>
              <a:t> leads to the J shaped stomach</a:t>
            </a:r>
          </a:p>
          <a:p>
            <a:pPr>
              <a:lnSpc>
                <a:spcPct val="100000"/>
              </a:lnSpc>
            </a:pPr>
            <a:r>
              <a:rPr lang="en-US" dirty="0"/>
              <a:t>The Intestine follows and connects directly to the cloaca and anus</a:t>
            </a:r>
          </a:p>
          <a:p>
            <a:pPr>
              <a:lnSpc>
                <a:spcPct val="100000"/>
              </a:lnSpc>
            </a:pPr>
            <a:r>
              <a:rPr lang="en-US" dirty="0"/>
              <a:t>The large liver is of two long lobes, attached at the anterior end of the body cavity</a:t>
            </a:r>
          </a:p>
          <a:p>
            <a:pPr>
              <a:lnSpc>
                <a:spcPct val="100000"/>
              </a:lnSpc>
            </a:pPr>
            <a:r>
              <a:rPr lang="en-US" dirty="0"/>
              <a:t>The pancreas lies between the stomach and the intestine</a:t>
            </a:r>
          </a:p>
          <a:p>
            <a:endParaRPr lang="en-US" dirty="0"/>
          </a:p>
        </p:txBody>
      </p:sp>
    </p:spTree>
    <p:extLst>
      <p:ext uri="{BB962C8B-B14F-4D97-AF65-F5344CB8AC3E}">
        <p14:creationId xmlns:p14="http://schemas.microsoft.com/office/powerpoint/2010/main" val="129267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ngling-ireland.com/media/uploads/dogfish_greater_spotted_DSCN1912.jpg"/>
          <p:cNvPicPr/>
          <p:nvPr/>
        </p:nvPicPr>
        <p:blipFill>
          <a:blip r:embed="rId2">
            <a:extLst>
              <a:ext uri="{28A0092B-C50C-407E-A947-70E740481C1C}">
                <a14:useLocalDpi xmlns:a14="http://schemas.microsoft.com/office/drawing/2010/main" val="0"/>
              </a:ext>
            </a:extLst>
          </a:blip>
          <a:srcRect/>
          <a:stretch>
            <a:fillRect/>
          </a:stretch>
        </p:blipFill>
        <p:spPr bwMode="auto">
          <a:xfrm>
            <a:off x="1287390" y="0"/>
            <a:ext cx="4824664" cy="3019926"/>
          </a:xfrm>
          <a:prstGeom prst="rect">
            <a:avLst/>
          </a:prstGeom>
          <a:noFill/>
          <a:ln>
            <a:noFill/>
          </a:ln>
        </p:spPr>
      </p:pic>
      <p:pic>
        <p:nvPicPr>
          <p:cNvPr id="3" name="Picture 2" descr="http://www.mediastorehouse.com/p/172/greater-spotted-dogfish-teeth-and-jaws-teeth-continuously-648152.jpg"/>
          <p:cNvPicPr/>
          <p:nvPr/>
        </p:nvPicPr>
        <p:blipFill>
          <a:blip r:embed="rId3">
            <a:extLst>
              <a:ext uri="{28A0092B-C50C-407E-A947-70E740481C1C}">
                <a14:useLocalDpi xmlns:a14="http://schemas.microsoft.com/office/drawing/2010/main" val="0"/>
              </a:ext>
            </a:extLst>
          </a:blip>
          <a:srcRect/>
          <a:stretch>
            <a:fillRect/>
          </a:stretch>
        </p:blipFill>
        <p:spPr bwMode="auto">
          <a:xfrm>
            <a:off x="6124077" y="1"/>
            <a:ext cx="4487776" cy="3019926"/>
          </a:xfrm>
          <a:prstGeom prst="rect">
            <a:avLst/>
          </a:prstGeom>
          <a:noFill/>
          <a:ln>
            <a:noFill/>
          </a:ln>
        </p:spPr>
      </p:pic>
      <p:sp>
        <p:nvSpPr>
          <p:cNvPr id="4" name="Rectangle 3"/>
          <p:cNvSpPr/>
          <p:nvPr/>
        </p:nvSpPr>
        <p:spPr>
          <a:xfrm>
            <a:off x="3985012" y="3019926"/>
            <a:ext cx="3929217" cy="388696"/>
          </a:xfrm>
          <a:prstGeom prst="rect">
            <a:avLst/>
          </a:prstGeom>
        </p:spPr>
        <p:txBody>
          <a:bodyPr wrap="none">
            <a:spAutoFit/>
          </a:bodyPr>
          <a:lstStyle/>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Mouth of the Dogfish showing its teeth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http://2.bp.blogspot.com/-5SMI7d4goSQ/UgYadvnR1nI/AAAAAAAAAv8/pa6e-iy24qY/s1600/shark1internal.jpg"/>
          <p:cNvPicPr/>
          <p:nvPr/>
        </p:nvPicPr>
        <p:blipFill>
          <a:blip r:embed="rId4">
            <a:extLst>
              <a:ext uri="{28A0092B-C50C-407E-A947-70E740481C1C}">
                <a14:useLocalDpi xmlns:a14="http://schemas.microsoft.com/office/drawing/2010/main" val="0"/>
              </a:ext>
            </a:extLst>
          </a:blip>
          <a:srcRect/>
          <a:stretch>
            <a:fillRect/>
          </a:stretch>
        </p:blipFill>
        <p:spPr bwMode="auto">
          <a:xfrm>
            <a:off x="1287389" y="3414484"/>
            <a:ext cx="9324464" cy="3275074"/>
          </a:xfrm>
          <a:prstGeom prst="rect">
            <a:avLst/>
          </a:prstGeom>
          <a:noFill/>
          <a:ln>
            <a:noFill/>
          </a:ln>
        </p:spPr>
      </p:pic>
      <p:sp>
        <p:nvSpPr>
          <p:cNvPr id="7" name="Rectangle 6"/>
          <p:cNvSpPr/>
          <p:nvPr/>
        </p:nvSpPr>
        <p:spPr>
          <a:xfrm>
            <a:off x="3305236" y="6447099"/>
            <a:ext cx="5581528" cy="388696"/>
          </a:xfrm>
          <a:prstGeom prst="rect">
            <a:avLst/>
          </a:prstGeom>
        </p:spPr>
        <p:txBody>
          <a:bodyPr wrap="none">
            <a:spAutoFit/>
          </a:bodyPr>
          <a:lstStyle/>
          <a:p>
            <a:pPr marL="914400" marR="0" indent="457200" algn="just">
              <a:lnSpc>
                <a:spcPct val="107000"/>
              </a:lnSpc>
              <a:spcBef>
                <a:spcPts val="0"/>
              </a:spcBef>
              <a:spcAft>
                <a:spcPts val="0"/>
              </a:spcAft>
            </a:pPr>
            <a:r>
              <a:rPr lang="en-US" b="1" dirty="0">
                <a:latin typeface="Calibri" panose="020F0502020204030204" pitchFamily="34" charset="0"/>
                <a:ea typeface="Times New Roman" panose="02020603050405020304" pitchFamily="18" charset="0"/>
                <a:cs typeface="Calibri" panose="020F0502020204030204" pitchFamily="34" charset="0"/>
              </a:rPr>
              <a:t>Internal and External features of a dogfish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8323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7" y="-267886"/>
            <a:ext cx="12196007" cy="6584446"/>
          </a:xfrm>
        </p:spPr>
        <p:txBody>
          <a:bodyPr>
            <a:noAutofit/>
          </a:bodyPr>
          <a:lstStyle/>
          <a:p>
            <a:pPr algn="just">
              <a:lnSpc>
                <a:spcPct val="150000"/>
              </a:lnSpc>
            </a:pPr>
            <a:r>
              <a:rPr lang="en-US" dirty="0"/>
              <a:t>The sexes are separate</a:t>
            </a:r>
          </a:p>
          <a:p>
            <a:pPr algn="just">
              <a:lnSpc>
                <a:spcPct val="150000"/>
              </a:lnSpc>
            </a:pPr>
            <a:r>
              <a:rPr lang="en-US" dirty="0"/>
              <a:t>In the male, sperm develop in two long testes anterior in the body cavity</a:t>
            </a:r>
          </a:p>
          <a:p>
            <a:pPr algn="just">
              <a:lnSpc>
                <a:spcPct val="150000"/>
              </a:lnSpc>
            </a:pPr>
            <a:r>
              <a:rPr lang="en-US" dirty="0"/>
              <a:t>Males are identified by a pair of pelvic fins modified as sperm-transfer organs, or "claspers"</a:t>
            </a:r>
          </a:p>
          <a:p>
            <a:pPr algn="just">
              <a:lnSpc>
                <a:spcPct val="150000"/>
              </a:lnSpc>
            </a:pPr>
            <a:r>
              <a:rPr lang="en-US" dirty="0"/>
              <a:t>At mating, the claspers are placed closed together, and the two organs are inserted into the cloaca</a:t>
            </a:r>
          </a:p>
          <a:p>
            <a:pPr algn="just">
              <a:lnSpc>
                <a:spcPct val="150000"/>
              </a:lnSpc>
            </a:pPr>
            <a:r>
              <a:rPr lang="en-US" dirty="0"/>
              <a:t>Dogfish usually have a life span of 25-100 years</a:t>
            </a:r>
          </a:p>
          <a:p>
            <a:pPr algn="just">
              <a:lnSpc>
                <a:spcPct val="150000"/>
              </a:lnSpc>
            </a:pPr>
            <a:r>
              <a:rPr lang="en-US" dirty="0"/>
              <a:t>Female dogfish are ovoviviparous</a:t>
            </a:r>
          </a:p>
          <a:p>
            <a:pPr algn="just">
              <a:lnSpc>
                <a:spcPct val="150000"/>
              </a:lnSpc>
            </a:pPr>
            <a:r>
              <a:rPr lang="en-US" dirty="0"/>
              <a:t>This method provides the young with protection from predators during their earliest developmental stages</a:t>
            </a:r>
          </a:p>
          <a:p>
            <a:pPr algn="just">
              <a:lnSpc>
                <a:spcPct val="150000"/>
              </a:lnSpc>
            </a:pPr>
            <a:endParaRPr lang="en-US" dirty="0"/>
          </a:p>
        </p:txBody>
      </p:sp>
    </p:spTree>
    <p:extLst>
      <p:ext uri="{BB962C8B-B14F-4D97-AF65-F5344CB8AC3E}">
        <p14:creationId xmlns:p14="http://schemas.microsoft.com/office/powerpoint/2010/main" val="809065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dfo-mpo.gc.ca/species-especes/images/sharks/info/reproduction/reproduction-fig1-eng.jpg"/>
          <p:cNvPicPr/>
          <p:nvPr/>
        </p:nvPicPr>
        <p:blipFill>
          <a:blip r:embed="rId2">
            <a:extLst>
              <a:ext uri="{28A0092B-C50C-407E-A947-70E740481C1C}">
                <a14:useLocalDpi xmlns:a14="http://schemas.microsoft.com/office/drawing/2010/main" val="0"/>
              </a:ext>
            </a:extLst>
          </a:blip>
          <a:srcRect/>
          <a:stretch>
            <a:fillRect/>
          </a:stretch>
        </p:blipFill>
        <p:spPr bwMode="auto">
          <a:xfrm>
            <a:off x="9266" y="8758"/>
            <a:ext cx="5368850" cy="3952875"/>
          </a:xfrm>
          <a:prstGeom prst="rect">
            <a:avLst/>
          </a:prstGeom>
          <a:noFill/>
          <a:ln>
            <a:noFill/>
          </a:ln>
        </p:spPr>
      </p:pic>
      <p:pic>
        <p:nvPicPr>
          <p:cNvPr id="3" name="Picture 2" descr="http://www.dfo-mpo.gc.ca/species-especes/images/sharks/info/reproduction/reproduction-fig3-eng.jpg"/>
          <p:cNvPicPr/>
          <p:nvPr/>
        </p:nvPicPr>
        <p:blipFill>
          <a:blip r:embed="rId3">
            <a:extLst>
              <a:ext uri="{28A0092B-C50C-407E-A947-70E740481C1C}">
                <a14:useLocalDpi xmlns:a14="http://schemas.microsoft.com/office/drawing/2010/main" val="0"/>
              </a:ext>
            </a:extLst>
          </a:blip>
          <a:srcRect/>
          <a:stretch>
            <a:fillRect/>
          </a:stretch>
        </p:blipFill>
        <p:spPr bwMode="auto">
          <a:xfrm>
            <a:off x="6797853" y="8758"/>
            <a:ext cx="5311693" cy="3957831"/>
          </a:xfrm>
          <a:prstGeom prst="rect">
            <a:avLst/>
          </a:prstGeom>
          <a:noFill/>
          <a:ln>
            <a:noFill/>
          </a:ln>
        </p:spPr>
      </p:pic>
    </p:spTree>
    <p:extLst>
      <p:ext uri="{BB962C8B-B14F-4D97-AF65-F5344CB8AC3E}">
        <p14:creationId xmlns:p14="http://schemas.microsoft.com/office/powerpoint/2010/main" val="1311660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8000"/>
          </a:xfrm>
        </p:spPr>
        <p:txBody>
          <a:bodyPr/>
          <a:lstStyle/>
          <a:p>
            <a:pPr algn="just">
              <a:lnSpc>
                <a:spcPct val="150000"/>
              </a:lnSpc>
            </a:pPr>
            <a:r>
              <a:rPr lang="en-US" dirty="0"/>
              <a:t>This method provides the young with protection from predators during their earliest developmental stages</a:t>
            </a:r>
          </a:p>
          <a:p>
            <a:pPr algn="just">
              <a:lnSpc>
                <a:spcPct val="150000"/>
              </a:lnSpc>
            </a:pPr>
            <a:r>
              <a:rPr lang="en-US" dirty="0"/>
              <a:t>They produce large, yolky eggs called ova</a:t>
            </a:r>
          </a:p>
          <a:p>
            <a:pPr algn="just">
              <a:lnSpc>
                <a:spcPct val="150000"/>
              </a:lnSpc>
            </a:pPr>
            <a:r>
              <a:rPr lang="en-US" dirty="0"/>
              <a:t>The number of young born in a litter is dependent on the size of the female</a:t>
            </a:r>
          </a:p>
          <a:p>
            <a:pPr algn="just">
              <a:lnSpc>
                <a:spcPct val="150000"/>
              </a:lnSpc>
            </a:pPr>
            <a:r>
              <a:rPr lang="en-US" dirty="0"/>
              <a:t>Most litters are between 2 and 16 individuals</a:t>
            </a:r>
          </a:p>
          <a:p>
            <a:pPr algn="just">
              <a:lnSpc>
                <a:spcPct val="150000"/>
              </a:lnSpc>
            </a:pPr>
            <a:r>
              <a:rPr lang="en-US" dirty="0"/>
              <a:t>Sexual maturity in males is reached at about 11 years of age</a:t>
            </a:r>
          </a:p>
          <a:p>
            <a:pPr algn="just">
              <a:lnSpc>
                <a:spcPct val="150000"/>
              </a:lnSpc>
            </a:pPr>
            <a:r>
              <a:rPr lang="en-US" dirty="0"/>
              <a:t>In the female sexual maturity is reached at between 18 and 21 years of age</a:t>
            </a:r>
          </a:p>
        </p:txBody>
      </p:sp>
    </p:spTree>
    <p:extLst>
      <p:ext uri="{BB962C8B-B14F-4D97-AF65-F5344CB8AC3E}">
        <p14:creationId xmlns:p14="http://schemas.microsoft.com/office/powerpoint/2010/main" val="130520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harkslifeblog.files.wordpress.com/2010/06/life-cycle.jpg"/>
          <p:cNvPicPr/>
          <p:nvPr/>
        </p:nvPicPr>
        <p:blipFill>
          <a:blip r:embed="rId2">
            <a:extLst>
              <a:ext uri="{28A0092B-C50C-407E-A947-70E740481C1C}">
                <a14:useLocalDpi xmlns:a14="http://schemas.microsoft.com/office/drawing/2010/main" val="0"/>
              </a:ext>
            </a:extLst>
          </a:blip>
          <a:srcRect/>
          <a:stretch>
            <a:fillRect/>
          </a:stretch>
        </p:blipFill>
        <p:spPr bwMode="auto">
          <a:xfrm>
            <a:off x="2490536" y="252663"/>
            <a:ext cx="6617369" cy="5558590"/>
          </a:xfrm>
          <a:prstGeom prst="rect">
            <a:avLst/>
          </a:prstGeom>
          <a:noFill/>
          <a:ln>
            <a:noFill/>
          </a:ln>
        </p:spPr>
      </p:pic>
      <p:sp>
        <p:nvSpPr>
          <p:cNvPr id="3" name="Rectangle 2"/>
          <p:cNvSpPr/>
          <p:nvPr/>
        </p:nvSpPr>
        <p:spPr>
          <a:xfrm>
            <a:off x="3144306" y="5953795"/>
            <a:ext cx="4074577" cy="388696"/>
          </a:xfrm>
          <a:prstGeom prst="rect">
            <a:avLst/>
          </a:prstGeom>
        </p:spPr>
        <p:txBody>
          <a:bodyPr wrap="none">
            <a:spAutoFit/>
          </a:bodyPr>
          <a:lstStyle/>
          <a:p>
            <a:pPr marL="914400" marR="0" indent="457200" algn="just">
              <a:lnSpc>
                <a:spcPct val="107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Life Cycle of Dogfish Shark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9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depts.washington.edu/fhlk12/links/StudentProjects/Images/CionaTunicateBiology/Tadult_low.gif"/>
          <p:cNvPicPr/>
          <p:nvPr/>
        </p:nvPicPr>
        <p:blipFill>
          <a:blip r:embed="rId2">
            <a:extLst>
              <a:ext uri="{28A0092B-C50C-407E-A947-70E740481C1C}">
                <a14:useLocalDpi xmlns:a14="http://schemas.microsoft.com/office/drawing/2010/main" val="0"/>
              </a:ext>
            </a:extLst>
          </a:blip>
          <a:srcRect/>
          <a:stretch>
            <a:fillRect/>
          </a:stretch>
        </p:blipFill>
        <p:spPr bwMode="auto">
          <a:xfrm>
            <a:off x="2538663" y="192505"/>
            <a:ext cx="6918158" cy="5221706"/>
          </a:xfrm>
          <a:prstGeom prst="rect">
            <a:avLst/>
          </a:prstGeom>
          <a:noFill/>
          <a:ln>
            <a:noFill/>
          </a:ln>
        </p:spPr>
      </p:pic>
      <p:sp>
        <p:nvSpPr>
          <p:cNvPr id="5" name="Rectangle 4"/>
          <p:cNvSpPr/>
          <p:nvPr/>
        </p:nvSpPr>
        <p:spPr>
          <a:xfrm>
            <a:off x="3318216" y="5678010"/>
            <a:ext cx="4039567" cy="410882"/>
          </a:xfrm>
          <a:prstGeom prst="rect">
            <a:avLst/>
          </a:prstGeom>
        </p:spPr>
        <p:txBody>
          <a:bodyPr wrap="none">
            <a:spAutoFit/>
          </a:bodyPr>
          <a:lstStyle/>
          <a:p>
            <a:pPr marL="914400" marR="0" indent="457200" algn="just">
              <a:lnSpc>
                <a:spcPct val="115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External features of </a:t>
            </a:r>
            <a:r>
              <a:rPr lang="en-US" b="1" i="1" dirty="0">
                <a:effectLst/>
                <a:latin typeface="Calibri" panose="020F0502020204030204" pitchFamily="34" charset="0"/>
                <a:ea typeface="Times New Roman" panose="02020603050405020304" pitchFamily="18" charset="0"/>
                <a:cs typeface="Calibri" panose="020F0502020204030204" pitchFamily="34" charset="0"/>
              </a:rPr>
              <a:t>Ciona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0465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latin typeface="+mn-lt"/>
              </a:rPr>
              <a:t>CLASS OSTEICHTHYES (BONY FISHES)</a:t>
            </a:r>
          </a:p>
        </p:txBody>
      </p:sp>
      <p:sp>
        <p:nvSpPr>
          <p:cNvPr id="3" name="Subtitle 2"/>
          <p:cNvSpPr>
            <a:spLocks noGrp="1"/>
          </p:cNvSpPr>
          <p:nvPr>
            <p:ph type="subTitle" idx="1"/>
          </p:nvPr>
        </p:nvSpPr>
        <p:spPr/>
        <p:txBody>
          <a:bodyPr>
            <a:normAutofit/>
          </a:bodyPr>
          <a:lstStyle/>
          <a:p>
            <a:r>
              <a:rPr lang="en-US" sz="4000" b="1" dirty="0"/>
              <a:t>E.g. Nile Perch, Tilapia, Mackerel etc.</a:t>
            </a:r>
          </a:p>
        </p:txBody>
      </p:sp>
    </p:spTree>
    <p:extLst>
      <p:ext uri="{BB962C8B-B14F-4D97-AF65-F5344CB8AC3E}">
        <p14:creationId xmlns:p14="http://schemas.microsoft.com/office/powerpoint/2010/main" val="70506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lgn="just">
              <a:lnSpc>
                <a:spcPct val="150000"/>
              </a:lnSpc>
            </a:pPr>
            <a:r>
              <a:rPr lang="en-US" dirty="0"/>
              <a:t>The body is spindle shaped, higher than wide, and of oval cross section</a:t>
            </a:r>
          </a:p>
          <a:p>
            <a:pPr algn="just">
              <a:lnSpc>
                <a:spcPct val="150000"/>
              </a:lnSpc>
            </a:pPr>
            <a:r>
              <a:rPr lang="en-US" dirty="0"/>
              <a:t>The head extends from the tip of the snout to the hind edge of the operculum</a:t>
            </a:r>
          </a:p>
          <a:p>
            <a:pPr algn="just">
              <a:lnSpc>
                <a:spcPct val="150000"/>
              </a:lnSpc>
            </a:pPr>
            <a:r>
              <a:rPr lang="en-US" dirty="0"/>
              <a:t>The trunk from point to the anus, and the remainder is the tail</a:t>
            </a:r>
          </a:p>
          <a:p>
            <a:pPr algn="just">
              <a:lnSpc>
                <a:spcPct val="150000"/>
              </a:lnSpc>
            </a:pPr>
            <a:r>
              <a:rPr lang="en-US" dirty="0"/>
              <a:t>The mouth is terminal with distinct jaws that bear teeth</a:t>
            </a:r>
          </a:p>
          <a:p>
            <a:pPr algn="just">
              <a:lnSpc>
                <a:spcPct val="150000"/>
              </a:lnSpc>
            </a:pPr>
            <a:r>
              <a:rPr lang="en-US" dirty="0"/>
              <a:t>Their skeleton are partially or fully ossified, while there are scales on the body</a:t>
            </a:r>
          </a:p>
          <a:p>
            <a:pPr algn="just">
              <a:lnSpc>
                <a:spcPct val="150000"/>
              </a:lnSpc>
            </a:pPr>
            <a:r>
              <a:rPr lang="en-US" dirty="0"/>
              <a:t>There is also the presence of a swim bladder, paired fins and gills for respiration</a:t>
            </a:r>
          </a:p>
          <a:p>
            <a:pPr algn="just">
              <a:lnSpc>
                <a:spcPct val="150000"/>
              </a:lnSpc>
            </a:pPr>
            <a:r>
              <a:rPr lang="en-US" dirty="0"/>
              <a:t>Dorsally on the snout are double nostrils, the eyes are lateral without lids</a:t>
            </a:r>
          </a:p>
          <a:p>
            <a:pPr algn="just">
              <a:lnSpc>
                <a:spcPct val="150000"/>
              </a:lnSpc>
            </a:pPr>
            <a:r>
              <a:rPr lang="en-US" dirty="0"/>
              <a:t>Behind each eye thin gill cover or operculum, with free edges below and posteriorly</a:t>
            </a:r>
          </a:p>
          <a:p>
            <a:pPr algn="just">
              <a:lnSpc>
                <a:spcPct val="150000"/>
              </a:lnSpc>
            </a:pPr>
            <a:endParaRPr lang="en-US" dirty="0"/>
          </a:p>
        </p:txBody>
      </p:sp>
    </p:spTree>
    <p:extLst>
      <p:ext uri="{BB962C8B-B14F-4D97-AF65-F5344CB8AC3E}">
        <p14:creationId xmlns:p14="http://schemas.microsoft.com/office/powerpoint/2010/main" val="1600404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00800"/>
            <a:ext cx="12091737" cy="6858000"/>
          </a:xfrm>
        </p:spPr>
        <p:txBody>
          <a:bodyPr>
            <a:noAutofit/>
          </a:bodyPr>
          <a:lstStyle/>
          <a:p>
            <a:pPr algn="just">
              <a:lnSpc>
                <a:spcPct val="100000"/>
              </a:lnSpc>
            </a:pPr>
            <a:r>
              <a:rPr lang="en-US" dirty="0"/>
              <a:t>Under each operculum are comb-like gills</a:t>
            </a:r>
          </a:p>
          <a:p>
            <a:pPr algn="just">
              <a:lnSpc>
                <a:spcPct val="100000"/>
              </a:lnSpc>
            </a:pPr>
            <a:r>
              <a:rPr lang="en-US" dirty="0"/>
              <a:t>The anus and urogenital aperture precede the anal fin</a:t>
            </a:r>
          </a:p>
          <a:p>
            <a:pPr algn="just">
              <a:lnSpc>
                <a:spcPct val="100000"/>
              </a:lnSpc>
            </a:pPr>
            <a:r>
              <a:rPr lang="en-US" dirty="0"/>
              <a:t>They possess two separate dorsal fins, a caudal fin, and an anal fin; all these are median. </a:t>
            </a:r>
          </a:p>
          <a:p>
            <a:pPr algn="just">
              <a:lnSpc>
                <a:spcPct val="100000"/>
              </a:lnSpc>
            </a:pPr>
            <a:r>
              <a:rPr lang="en-US" dirty="0"/>
              <a:t>The lateral, or paired, fins are the pectoral fins and the ventral or pelvic fins</a:t>
            </a:r>
          </a:p>
          <a:p>
            <a:pPr algn="just">
              <a:lnSpc>
                <a:spcPct val="100000"/>
              </a:lnSpc>
            </a:pPr>
            <a:r>
              <a:rPr lang="en-US" dirty="0"/>
              <a:t>The fins are membranous extensions of the body covering, supported by calcified fin rays</a:t>
            </a:r>
          </a:p>
          <a:p>
            <a:pPr algn="just">
              <a:lnSpc>
                <a:spcPct val="100000"/>
              </a:lnSpc>
            </a:pPr>
            <a:r>
              <a:rPr lang="en-US" dirty="0"/>
              <a:t>The spines are stiff and unjointed</a:t>
            </a:r>
          </a:p>
          <a:p>
            <a:pPr algn="just">
              <a:lnSpc>
                <a:spcPct val="100000"/>
              </a:lnSpc>
            </a:pPr>
            <a:r>
              <a:rPr lang="en-US" dirty="0"/>
              <a:t>The soft rays are flexible, with many joints, and are usually branched</a:t>
            </a:r>
          </a:p>
          <a:p>
            <a:pPr algn="just">
              <a:lnSpc>
                <a:spcPct val="100000"/>
              </a:lnSpc>
            </a:pPr>
            <a:r>
              <a:rPr lang="en-US" dirty="0"/>
              <a:t>The fins aid in maintaining equilibrium, in steering, and in locomotion</a:t>
            </a:r>
          </a:p>
          <a:p>
            <a:pPr algn="just">
              <a:lnSpc>
                <a:spcPct val="100000"/>
              </a:lnSpc>
            </a:pPr>
            <a:r>
              <a:rPr lang="en-US" dirty="0"/>
              <a:t>They are mostly oviparous , while some are however ovoviviparous or viviparous</a:t>
            </a:r>
          </a:p>
        </p:txBody>
      </p:sp>
    </p:spTree>
    <p:extLst>
      <p:ext uri="{BB962C8B-B14F-4D97-AF65-F5344CB8AC3E}">
        <p14:creationId xmlns:p14="http://schemas.microsoft.com/office/powerpoint/2010/main" val="673480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3.amazonaws.com/classconnection/801/flashcards/2751801/jpg/anotherperch-14B608362CC6D753BD5.jpg"/>
          <p:cNvPicPr/>
          <p:nvPr/>
        </p:nvPicPr>
        <p:blipFill>
          <a:blip r:embed="rId2">
            <a:extLst>
              <a:ext uri="{28A0092B-C50C-407E-A947-70E740481C1C}">
                <a14:useLocalDpi xmlns:a14="http://schemas.microsoft.com/office/drawing/2010/main" val="0"/>
              </a:ext>
            </a:extLst>
          </a:blip>
          <a:srcRect/>
          <a:stretch>
            <a:fillRect/>
          </a:stretch>
        </p:blipFill>
        <p:spPr bwMode="auto">
          <a:xfrm>
            <a:off x="2562726" y="493295"/>
            <a:ext cx="6761748" cy="4840706"/>
          </a:xfrm>
          <a:prstGeom prst="rect">
            <a:avLst/>
          </a:prstGeom>
          <a:noFill/>
          <a:ln>
            <a:noFill/>
          </a:ln>
        </p:spPr>
      </p:pic>
    </p:spTree>
    <p:extLst>
      <p:ext uri="{BB962C8B-B14F-4D97-AF65-F5344CB8AC3E}">
        <p14:creationId xmlns:p14="http://schemas.microsoft.com/office/powerpoint/2010/main" val="3759610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A representative </a:t>
            </a:r>
            <a:r>
              <a:rPr lang="en-US" sz="3600" b="1" dirty="0" err="1">
                <a:latin typeface="+mn-lt"/>
              </a:rPr>
              <a:t>Osteichthyes</a:t>
            </a:r>
            <a:r>
              <a:rPr lang="en-US" sz="3600" b="1" dirty="0">
                <a:latin typeface="+mn-lt"/>
              </a:rPr>
              <a:t> (Bony Fishes – Nile Perch)</a:t>
            </a:r>
          </a:p>
        </p:txBody>
      </p:sp>
      <p:sp>
        <p:nvSpPr>
          <p:cNvPr id="3" name="Content Placeholder 2"/>
          <p:cNvSpPr>
            <a:spLocks noGrp="1"/>
          </p:cNvSpPr>
          <p:nvPr>
            <p:ph idx="1"/>
          </p:nvPr>
        </p:nvSpPr>
        <p:spPr/>
        <p:txBody>
          <a:bodyPr>
            <a:normAutofit lnSpcReduction="10000"/>
          </a:bodyPr>
          <a:lstStyle/>
          <a:p>
            <a:r>
              <a:rPr lang="en-US" b="1" dirty="0"/>
              <a:t>External features</a:t>
            </a:r>
          </a:p>
          <a:p>
            <a:r>
              <a:rPr lang="en-US" dirty="0"/>
              <a:t>Nile Perch (</a:t>
            </a:r>
            <a:r>
              <a:rPr lang="en-US" i="1" dirty="0" err="1"/>
              <a:t>Lates</a:t>
            </a:r>
            <a:r>
              <a:rPr lang="en-US" i="1" dirty="0"/>
              <a:t> </a:t>
            </a:r>
            <a:r>
              <a:rPr lang="en-US" i="1" dirty="0" err="1"/>
              <a:t>niloticus</a:t>
            </a:r>
            <a:r>
              <a:rPr lang="en-US" dirty="0"/>
              <a:t>) is a large-mouthed fish</a:t>
            </a:r>
          </a:p>
          <a:p>
            <a:r>
              <a:rPr lang="en-US" dirty="0"/>
              <a:t>The Nile perch is greenish or brownish above and silvery below</a:t>
            </a:r>
          </a:p>
          <a:p>
            <a:r>
              <a:rPr lang="en-US" dirty="0"/>
              <a:t>It grows to about 6 ft. and 140 kg</a:t>
            </a:r>
          </a:p>
          <a:p>
            <a:r>
              <a:rPr lang="en-US" dirty="0"/>
              <a:t>It has an elongated body, a protruding lower jaw, a rounded tail, and two dorsal fins</a:t>
            </a:r>
          </a:p>
          <a:p>
            <a:r>
              <a:rPr lang="en-US" dirty="0"/>
              <a:t>It has distinctive dark-black eyes, with a bright-yellow outer ring</a:t>
            </a:r>
          </a:p>
          <a:p>
            <a:r>
              <a:rPr lang="en-US" dirty="0"/>
              <a:t>It is one of the largest freshwater fish </a:t>
            </a:r>
          </a:p>
          <a:p>
            <a:r>
              <a:rPr lang="en-US" dirty="0"/>
              <a:t>it reaches a maximum length of more than 6 ft. weighing up to 200 kg</a:t>
            </a:r>
          </a:p>
          <a:p>
            <a:endParaRPr lang="en-US" dirty="0"/>
          </a:p>
        </p:txBody>
      </p:sp>
    </p:spTree>
    <p:extLst>
      <p:ext uri="{BB962C8B-B14F-4D97-AF65-F5344CB8AC3E}">
        <p14:creationId xmlns:p14="http://schemas.microsoft.com/office/powerpoint/2010/main" val="558791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howtocookgreatethiopian.com/new/wp-content/uploads/nile_perch-768x384.gif"/>
          <p:cNvPicPr/>
          <p:nvPr/>
        </p:nvPicPr>
        <p:blipFill>
          <a:blip r:embed="rId2">
            <a:extLst>
              <a:ext uri="{28A0092B-C50C-407E-A947-70E740481C1C}">
                <a14:useLocalDpi xmlns:a14="http://schemas.microsoft.com/office/drawing/2010/main" val="0"/>
              </a:ext>
            </a:extLst>
          </a:blip>
          <a:srcRect/>
          <a:stretch>
            <a:fillRect/>
          </a:stretch>
        </p:blipFill>
        <p:spPr bwMode="auto">
          <a:xfrm>
            <a:off x="3296653" y="104524"/>
            <a:ext cx="5053263" cy="2602581"/>
          </a:xfrm>
          <a:prstGeom prst="rect">
            <a:avLst/>
          </a:prstGeom>
          <a:noFill/>
          <a:ln>
            <a:noFill/>
          </a:ln>
        </p:spPr>
      </p:pic>
      <p:pic>
        <p:nvPicPr>
          <p:cNvPr id="3" name="Picture 2" descr="http://i.imgur.com/gz2vRi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26" y="2978567"/>
            <a:ext cx="5525135" cy="3571875"/>
          </a:xfrm>
          <a:prstGeom prst="rect">
            <a:avLst/>
          </a:prstGeom>
          <a:noFill/>
          <a:ln>
            <a:noFill/>
          </a:ln>
        </p:spPr>
      </p:pic>
      <p:pic>
        <p:nvPicPr>
          <p:cNvPr id="4" name="Picture 3" descr="https://upload.wikimedia.org/wikipedia/commons/d/d9/Lates_niloticus_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0736" y="210820"/>
            <a:ext cx="2971800" cy="6339622"/>
          </a:xfrm>
          <a:prstGeom prst="rect">
            <a:avLst/>
          </a:prstGeom>
          <a:noFill/>
          <a:ln>
            <a:noFill/>
          </a:ln>
        </p:spPr>
      </p:pic>
      <p:sp>
        <p:nvSpPr>
          <p:cNvPr id="5" name="Rectangle 4"/>
          <p:cNvSpPr/>
          <p:nvPr/>
        </p:nvSpPr>
        <p:spPr>
          <a:xfrm>
            <a:off x="5626550" y="2654793"/>
            <a:ext cx="1203599" cy="369332"/>
          </a:xfrm>
          <a:prstGeom prst="rect">
            <a:avLst/>
          </a:prstGeom>
        </p:spPr>
        <p:txBody>
          <a:bodyPr wrap="none">
            <a:spAutoFit/>
          </a:bodyPr>
          <a:lstStyle/>
          <a:p>
            <a:r>
              <a:rPr lang="en-US" b="1" dirty="0">
                <a:effectLst/>
                <a:latin typeface="Calibri" panose="020F0502020204030204" pitchFamily="34" charset="0"/>
                <a:ea typeface="Calibri" panose="020F0502020204030204" pitchFamily="34" charset="0"/>
              </a:rPr>
              <a:t>Nile Perch </a:t>
            </a:r>
            <a:endParaRPr lang="en-US" dirty="0"/>
          </a:p>
        </p:txBody>
      </p:sp>
      <p:sp>
        <p:nvSpPr>
          <p:cNvPr id="6" name="Rectangle 5"/>
          <p:cNvSpPr/>
          <p:nvPr/>
        </p:nvSpPr>
        <p:spPr>
          <a:xfrm>
            <a:off x="-246287" y="6555371"/>
            <a:ext cx="4550220" cy="388696"/>
          </a:xfrm>
          <a:prstGeom prst="rect">
            <a:avLst/>
          </a:prstGeom>
        </p:spPr>
        <p:txBody>
          <a:bodyPr wrap="none">
            <a:spAutoFit/>
          </a:bodyPr>
          <a:lstStyle/>
          <a:p>
            <a:pPr marL="1371600" marR="0" indent="457200" algn="just">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Calibri" panose="020F0502020204030204" pitchFamily="34" charset="0"/>
              </a:rPr>
              <a:t>Nile Perch (</a:t>
            </a:r>
            <a:r>
              <a:rPr lang="en-US" b="1" i="1" dirty="0" err="1">
                <a:effectLst/>
                <a:latin typeface="Calibri" panose="020F0502020204030204" pitchFamily="34" charset="0"/>
                <a:ea typeface="Calibri" panose="020F0502020204030204" pitchFamily="34" charset="0"/>
                <a:cs typeface="Calibri" panose="020F0502020204030204" pitchFamily="34" charset="0"/>
              </a:rPr>
              <a:t>Lates</a:t>
            </a:r>
            <a:r>
              <a:rPr lang="en-US" b="1" i="1" dirty="0">
                <a:effectLst/>
                <a:latin typeface="Calibri" panose="020F0502020204030204" pitchFamily="34" charset="0"/>
                <a:ea typeface="Calibri" panose="020F0502020204030204" pitchFamily="34" charset="0"/>
                <a:cs typeface="Calibri" panose="020F0502020204030204" pitchFamily="34" charset="0"/>
              </a:rPr>
              <a:t> </a:t>
            </a:r>
            <a:r>
              <a:rPr lang="en-US" b="1" i="1" dirty="0" err="1">
                <a:effectLst/>
                <a:latin typeface="Calibri" panose="020F0502020204030204" pitchFamily="34" charset="0"/>
                <a:ea typeface="Calibri" panose="020F0502020204030204" pitchFamily="34" charset="0"/>
                <a:cs typeface="Calibri" panose="020F0502020204030204" pitchFamily="34" charset="0"/>
              </a:rPr>
              <a:t>niloticus</a:t>
            </a:r>
            <a:r>
              <a:rPr lang="en-US" b="1" dirty="0">
                <a:effectLst/>
                <a:latin typeface="Calibri" panose="020F0502020204030204" pitchFamily="34" charset="0"/>
                <a:ea typeface="Calibri" panose="020F0502020204030204" pitchFamily="34" charset="0"/>
                <a:cs typeface="Calibri" panose="020F0502020204030204" pitchFamily="34"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389506" y="6554042"/>
            <a:ext cx="2707280" cy="388696"/>
          </a:xfrm>
          <a:prstGeom prst="rect">
            <a:avLst/>
          </a:prstGeom>
        </p:spPr>
        <p:txBody>
          <a:bodyPr wrap="none">
            <a:spAutoFit/>
          </a:bodyPr>
          <a:lstStyle/>
          <a:p>
            <a:pPr algn="just">
              <a:lnSpc>
                <a:spcPct val="107000"/>
              </a:lnSpc>
              <a:spcAft>
                <a:spcPts val="800"/>
              </a:spcAft>
            </a:pPr>
            <a:r>
              <a:rPr lang="en-US" b="1" i="1" dirty="0" err="1">
                <a:effectLst/>
                <a:latin typeface="Calibri" panose="020F0502020204030204" pitchFamily="34" charset="0"/>
                <a:ea typeface="Calibri" panose="020F0502020204030204" pitchFamily="34" charset="0"/>
                <a:cs typeface="Calibri" panose="020F0502020204030204" pitchFamily="34" charset="0"/>
              </a:rPr>
              <a:t>Lates</a:t>
            </a:r>
            <a:r>
              <a:rPr lang="en-US" b="1" i="1" dirty="0">
                <a:effectLst/>
                <a:latin typeface="Calibri" panose="020F0502020204030204" pitchFamily="34" charset="0"/>
                <a:ea typeface="Calibri" panose="020F0502020204030204" pitchFamily="34" charset="0"/>
                <a:cs typeface="Calibri" panose="020F0502020204030204" pitchFamily="34" charset="0"/>
              </a:rPr>
              <a:t> </a:t>
            </a:r>
            <a:r>
              <a:rPr lang="en-US" b="1" i="1" dirty="0" err="1">
                <a:effectLst/>
                <a:latin typeface="Calibri" panose="020F0502020204030204" pitchFamily="34" charset="0"/>
                <a:ea typeface="Calibri" panose="020F0502020204030204" pitchFamily="34" charset="0"/>
                <a:cs typeface="Calibri" panose="020F0502020204030204" pitchFamily="34" charset="0"/>
              </a:rPr>
              <a:t>niloticus</a:t>
            </a:r>
            <a:r>
              <a:rPr lang="en-US" b="1" dirty="0">
                <a:effectLst/>
                <a:latin typeface="Calibri" panose="020F0502020204030204" pitchFamily="34" charset="0"/>
                <a:ea typeface="Calibri" panose="020F0502020204030204" pitchFamily="34" charset="0"/>
                <a:cs typeface="Calibri" panose="020F0502020204030204" pitchFamily="34" charset="0"/>
              </a:rPr>
              <a:t> (Nile perch)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669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pPr algn="just"/>
            <a:r>
              <a:rPr lang="en-US" b="1" dirty="0"/>
              <a:t>Ecological Adaptations</a:t>
            </a:r>
          </a:p>
          <a:p>
            <a:pPr algn="just"/>
            <a:r>
              <a:rPr lang="en-US" dirty="0"/>
              <a:t>The Nile perch is a species of freshwater fish in family </a:t>
            </a:r>
            <a:r>
              <a:rPr lang="en-US" dirty="0" err="1"/>
              <a:t>Latidae</a:t>
            </a:r>
            <a:r>
              <a:rPr lang="en-US" dirty="0"/>
              <a:t> of order </a:t>
            </a:r>
            <a:r>
              <a:rPr lang="en-US" dirty="0" err="1"/>
              <a:t>Perciformes</a:t>
            </a:r>
            <a:endParaRPr lang="en-US" dirty="0"/>
          </a:p>
          <a:p>
            <a:pPr algn="just"/>
            <a:r>
              <a:rPr lang="en-US" dirty="0"/>
              <a:t>It is widespread throughout much of the </a:t>
            </a:r>
            <a:r>
              <a:rPr lang="en-US" dirty="0" err="1"/>
              <a:t>Afrotropic</a:t>
            </a:r>
            <a:r>
              <a:rPr lang="en-US" dirty="0"/>
              <a:t> </a:t>
            </a:r>
            <a:r>
              <a:rPr lang="en-US" dirty="0" err="1"/>
              <a:t>ecozone</a:t>
            </a:r>
            <a:endParaRPr lang="en-US" dirty="0"/>
          </a:p>
          <a:p>
            <a:pPr algn="just"/>
            <a:r>
              <a:rPr lang="en-US" dirty="0"/>
              <a:t>Native to the Congo, Nile, Senegal, Niger, and Lake Chad, Volta, Lake Turkana etc.</a:t>
            </a:r>
          </a:p>
          <a:p>
            <a:pPr algn="just"/>
            <a:r>
              <a:rPr lang="en-US" dirty="0"/>
              <a:t>Not found in the Gambia</a:t>
            </a:r>
          </a:p>
          <a:p>
            <a:pPr algn="just"/>
            <a:r>
              <a:rPr lang="en-US" dirty="0"/>
              <a:t>This species is </a:t>
            </a:r>
            <a:r>
              <a:rPr lang="en-US" dirty="0" err="1"/>
              <a:t>demersal</a:t>
            </a:r>
            <a:r>
              <a:rPr lang="en-US" dirty="0"/>
              <a:t> and </a:t>
            </a:r>
            <a:r>
              <a:rPr lang="en-US" dirty="0" err="1"/>
              <a:t>potamodromous</a:t>
            </a:r>
            <a:endParaRPr lang="en-US" dirty="0"/>
          </a:p>
          <a:p>
            <a:pPr algn="just"/>
            <a:r>
              <a:rPr lang="en-US" dirty="0"/>
              <a:t>Inhabits a wide variety of habitats, including rivers and lakes</a:t>
            </a:r>
          </a:p>
          <a:p>
            <a:pPr algn="just"/>
            <a:r>
              <a:rPr lang="en-US" dirty="0"/>
              <a:t>Prefers sandy bottoms but is also found in rocky to muddy bottoms</a:t>
            </a:r>
          </a:p>
          <a:p>
            <a:pPr algn="just"/>
            <a:r>
              <a:rPr lang="en-US" dirty="0"/>
              <a:t>Relatively intolerant of low-oxygen waters</a:t>
            </a:r>
          </a:p>
          <a:p>
            <a:pPr algn="just"/>
            <a:r>
              <a:rPr lang="en-US" dirty="0"/>
              <a:t>They are somewhat restricted from entering swamps</a:t>
            </a:r>
          </a:p>
          <a:p>
            <a:pPr algn="just"/>
            <a:r>
              <a:rPr lang="en-US" dirty="0"/>
              <a:t>Zones with vegetation in calm waters provide shelter to larvae and young</a:t>
            </a:r>
          </a:p>
          <a:p>
            <a:pPr algn="just"/>
            <a:r>
              <a:rPr lang="en-US" dirty="0"/>
              <a:t>Adults inhabit deep water, while juveniles are found in shallow to or near shore environments</a:t>
            </a:r>
          </a:p>
          <a:p>
            <a:pPr algn="just"/>
            <a:endParaRPr lang="en-US" dirty="0"/>
          </a:p>
        </p:txBody>
      </p:sp>
    </p:spTree>
    <p:extLst>
      <p:ext uri="{BB962C8B-B14F-4D97-AF65-F5344CB8AC3E}">
        <p14:creationId xmlns:p14="http://schemas.microsoft.com/office/powerpoint/2010/main" val="2077347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352"/>
            <a:ext cx="11353800" cy="6176963"/>
          </a:xfrm>
        </p:spPr>
        <p:txBody>
          <a:bodyPr>
            <a:normAutofit lnSpcReduction="10000"/>
          </a:bodyPr>
          <a:lstStyle/>
          <a:p>
            <a:pPr algn="just"/>
            <a:r>
              <a:rPr lang="en-US" dirty="0"/>
              <a:t>The perch respires by means of gills (four in a common gill chamber on each side of the pharynx)</a:t>
            </a:r>
          </a:p>
          <a:p>
            <a:pPr algn="just"/>
            <a:r>
              <a:rPr lang="en-US" dirty="0"/>
              <a:t>A gill consists of a double row of slender gill filaments</a:t>
            </a:r>
          </a:p>
          <a:p>
            <a:pPr algn="just"/>
            <a:r>
              <a:rPr lang="en-US" dirty="0"/>
              <a:t>Every filament bears many minute transverse plates covered with thin epithelium and containing capillaries</a:t>
            </a:r>
          </a:p>
          <a:p>
            <a:pPr algn="just"/>
            <a:r>
              <a:rPr lang="en-US" dirty="0"/>
              <a:t>Each gill is supported on a cartilaginous gill arch, and its inner borders have expanded gill </a:t>
            </a:r>
            <a:r>
              <a:rPr lang="en-US" dirty="0" err="1"/>
              <a:t>rakers</a:t>
            </a:r>
            <a:endParaRPr lang="en-US" dirty="0"/>
          </a:p>
          <a:p>
            <a:pPr algn="just"/>
            <a:r>
              <a:rPr lang="en-US" dirty="0"/>
              <a:t>The gill rakes protect against hard particles and keep food from passing out of the gill slits</a:t>
            </a:r>
          </a:p>
          <a:p>
            <a:pPr algn="just"/>
            <a:r>
              <a:rPr lang="en-US" dirty="0"/>
              <a:t>A  swim bladder (or air bladder) occupies the dorsal portion of the body cavity</a:t>
            </a:r>
          </a:p>
          <a:p>
            <a:pPr algn="just"/>
            <a:r>
              <a:rPr lang="en-US" dirty="0"/>
              <a:t>The bladder is filled with gases (O, N, CO2) and acts as a hydrostatic organ to adjust the specific gravity of the fish</a:t>
            </a:r>
          </a:p>
          <a:p>
            <a:pPr algn="just"/>
            <a:r>
              <a:rPr lang="en-US" dirty="0"/>
              <a:t>By secreting or absorption of gases through the blood vessels in the wall, a fish makes this adjustment its depth</a:t>
            </a:r>
          </a:p>
          <a:p>
            <a:pPr algn="just"/>
            <a:endParaRPr lang="en-US" dirty="0"/>
          </a:p>
        </p:txBody>
      </p:sp>
    </p:spTree>
    <p:extLst>
      <p:ext uri="{BB962C8B-B14F-4D97-AF65-F5344CB8AC3E}">
        <p14:creationId xmlns:p14="http://schemas.microsoft.com/office/powerpoint/2010/main" val="3995619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earthlife.net/fish/images/anatomy/gills01.gif"/>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6101" cy="3380874"/>
          </a:xfrm>
          <a:prstGeom prst="rect">
            <a:avLst/>
          </a:prstGeom>
          <a:noFill/>
          <a:ln>
            <a:noFill/>
          </a:ln>
        </p:spPr>
      </p:pic>
      <p:pic>
        <p:nvPicPr>
          <p:cNvPr id="9" name="Picture 8" descr="https://upload.wikimedia.org/wikipedia/commons/f/fd/Tuna_Gills_in_Situ_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947" y="204537"/>
            <a:ext cx="4418097" cy="3176337"/>
          </a:xfrm>
          <a:prstGeom prst="rect">
            <a:avLst/>
          </a:prstGeom>
          <a:noFill/>
          <a:ln>
            <a:noFill/>
          </a:ln>
        </p:spPr>
      </p:pic>
      <p:pic>
        <p:nvPicPr>
          <p:cNvPr id="10" name="Picture 9" descr="http://www.earthlife.net/fish/images/anatomy/carp-gills.gif"/>
          <p:cNvPicPr/>
          <p:nvPr/>
        </p:nvPicPr>
        <p:blipFill>
          <a:blip r:embed="rId4">
            <a:extLst>
              <a:ext uri="{28A0092B-C50C-407E-A947-70E740481C1C}">
                <a14:useLocalDpi xmlns:a14="http://schemas.microsoft.com/office/drawing/2010/main" val="0"/>
              </a:ext>
            </a:extLst>
          </a:blip>
          <a:srcRect/>
          <a:stretch>
            <a:fillRect/>
          </a:stretch>
        </p:blipFill>
        <p:spPr bwMode="auto">
          <a:xfrm>
            <a:off x="0" y="3645568"/>
            <a:ext cx="4098843" cy="3212432"/>
          </a:xfrm>
          <a:prstGeom prst="rect">
            <a:avLst/>
          </a:prstGeom>
          <a:noFill/>
          <a:ln>
            <a:noFill/>
          </a:ln>
        </p:spPr>
      </p:pic>
      <p:sp>
        <p:nvSpPr>
          <p:cNvPr id="5" name="Rectangle 4"/>
          <p:cNvSpPr/>
          <p:nvPr/>
        </p:nvSpPr>
        <p:spPr>
          <a:xfrm>
            <a:off x="6510535" y="3388716"/>
            <a:ext cx="1480983" cy="369332"/>
          </a:xfrm>
          <a:prstGeom prst="rect">
            <a:avLst/>
          </a:prstGeom>
        </p:spPr>
        <p:txBody>
          <a:bodyPr wrap="none">
            <a:sp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Gill Filaments</a:t>
            </a:r>
            <a:endParaRPr lang="en-US" dirty="0"/>
          </a:p>
        </p:txBody>
      </p:sp>
    </p:spTree>
    <p:extLst>
      <p:ext uri="{BB962C8B-B14F-4D97-AF65-F5344CB8AC3E}">
        <p14:creationId xmlns:p14="http://schemas.microsoft.com/office/powerpoint/2010/main" val="547448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media1.britannica.com/eb-media/41/148441-004-1EC97A06.jpg"/>
          <p:cNvPicPr/>
          <p:nvPr/>
        </p:nvPicPr>
        <p:blipFill>
          <a:blip r:embed="rId2">
            <a:extLst>
              <a:ext uri="{28A0092B-C50C-407E-A947-70E740481C1C}">
                <a14:useLocalDpi xmlns:a14="http://schemas.microsoft.com/office/drawing/2010/main" val="0"/>
              </a:ext>
            </a:extLst>
          </a:blip>
          <a:srcRect/>
          <a:stretch>
            <a:fillRect/>
          </a:stretch>
        </p:blipFill>
        <p:spPr bwMode="auto">
          <a:xfrm>
            <a:off x="363889" y="469233"/>
            <a:ext cx="5278922" cy="3765884"/>
          </a:xfrm>
          <a:prstGeom prst="rect">
            <a:avLst/>
          </a:prstGeom>
          <a:noFill/>
          <a:ln>
            <a:noFill/>
          </a:ln>
        </p:spPr>
      </p:pic>
      <p:pic>
        <p:nvPicPr>
          <p:cNvPr id="3" name="Picture 2" descr="https://upload.wikimedia.org/wikipedia/commons/d/d8/Torskens_indre_organ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042" y="296656"/>
            <a:ext cx="5200650" cy="3938462"/>
          </a:xfrm>
          <a:prstGeom prst="rect">
            <a:avLst/>
          </a:prstGeom>
          <a:noFill/>
          <a:ln>
            <a:noFill/>
          </a:ln>
        </p:spPr>
      </p:pic>
      <p:sp>
        <p:nvSpPr>
          <p:cNvPr id="4" name="Rectangle 3"/>
          <p:cNvSpPr/>
          <p:nvPr/>
        </p:nvSpPr>
        <p:spPr>
          <a:xfrm>
            <a:off x="5631638" y="4233275"/>
            <a:ext cx="5693225" cy="388696"/>
          </a:xfrm>
          <a:prstGeom prst="rect">
            <a:avLst/>
          </a:prstGeom>
        </p:spPr>
        <p:txBody>
          <a:bodyPr wrap="none">
            <a:spAutoFit/>
          </a:bodyPr>
          <a:lstStyle/>
          <a:p>
            <a:pPr marL="457200" marR="0" algn="just">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Section of a bony fish showing the swim bladder (*2)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9038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38662" y="216569"/>
            <a:ext cx="6761749" cy="5522494"/>
          </a:xfrm>
          <a:prstGeom prst="rect">
            <a:avLst/>
          </a:prstGeom>
          <a:noFill/>
        </p:spPr>
      </p:pic>
      <p:sp>
        <p:nvSpPr>
          <p:cNvPr id="5" name="Rectangle 4"/>
          <p:cNvSpPr/>
          <p:nvPr/>
        </p:nvSpPr>
        <p:spPr>
          <a:xfrm>
            <a:off x="3408299" y="5954734"/>
            <a:ext cx="4003788" cy="410882"/>
          </a:xfrm>
          <a:prstGeom prst="rect">
            <a:avLst/>
          </a:prstGeom>
        </p:spPr>
        <p:txBody>
          <a:bodyPr wrap="none">
            <a:spAutoFit/>
          </a:bodyPr>
          <a:lstStyle/>
          <a:p>
            <a:pPr marL="914400" marR="0" indent="457200" algn="just">
              <a:lnSpc>
                <a:spcPct val="115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Internal features of </a:t>
            </a:r>
            <a:r>
              <a:rPr lang="en-US" b="1" i="1" dirty="0">
                <a:effectLst/>
                <a:latin typeface="Calibri" panose="020F0502020204030204" pitchFamily="34" charset="0"/>
                <a:ea typeface="Times New Roman" panose="02020603050405020304" pitchFamily="18" charset="0"/>
                <a:cs typeface="Calibri" panose="020F0502020204030204" pitchFamily="34" charset="0"/>
              </a:rPr>
              <a:t>Ciona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9397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lnSpcReduction="10000"/>
          </a:bodyPr>
          <a:lstStyle/>
          <a:p>
            <a:pPr algn="just">
              <a:lnSpc>
                <a:spcPct val="150000"/>
              </a:lnSpc>
            </a:pPr>
            <a:r>
              <a:rPr lang="en-US" dirty="0"/>
              <a:t>The jaws have many conical teeth to grasp food</a:t>
            </a:r>
          </a:p>
          <a:p>
            <a:pPr algn="just">
              <a:lnSpc>
                <a:spcPct val="150000"/>
              </a:lnSpc>
            </a:pPr>
            <a:r>
              <a:rPr lang="en-US" dirty="0"/>
              <a:t>The pharyngeal and gill raker teeth help in holding and crushing it</a:t>
            </a:r>
          </a:p>
          <a:p>
            <a:pPr algn="just">
              <a:lnSpc>
                <a:spcPct val="150000"/>
              </a:lnSpc>
            </a:pPr>
            <a:r>
              <a:rPr lang="en-US" dirty="0"/>
              <a:t>Mucous glands are numerous, but there are no salivary glands</a:t>
            </a:r>
          </a:p>
          <a:p>
            <a:pPr algn="just">
              <a:lnSpc>
                <a:spcPct val="150000"/>
              </a:lnSpc>
            </a:pPr>
            <a:r>
              <a:rPr lang="en-US" dirty="0"/>
              <a:t>The small tongue is attached to the floor of the mouth cavity and may aid in respiratory movements</a:t>
            </a:r>
          </a:p>
          <a:p>
            <a:pPr algn="just">
              <a:lnSpc>
                <a:spcPct val="150000"/>
              </a:lnSpc>
            </a:pPr>
            <a:r>
              <a:rPr lang="en-US" dirty="0"/>
              <a:t>The pharynx has no gills on the sides and leads to a short oesophagus followed by the recurved stomach</a:t>
            </a:r>
          </a:p>
          <a:p>
            <a:pPr algn="just">
              <a:lnSpc>
                <a:spcPct val="150000"/>
              </a:lnSpc>
            </a:pPr>
            <a:r>
              <a:rPr lang="en-US" dirty="0"/>
              <a:t>A pyloric valve separates the latter from the intestine </a:t>
            </a:r>
          </a:p>
          <a:p>
            <a:pPr algn="just">
              <a:lnSpc>
                <a:spcPct val="150000"/>
              </a:lnSpc>
            </a:pPr>
            <a:r>
              <a:rPr lang="en-US" dirty="0"/>
              <a:t>There are three tubular pyloric caeca, secretive or absorptive in function attached to the intestine</a:t>
            </a:r>
          </a:p>
          <a:p>
            <a:pPr algn="just">
              <a:lnSpc>
                <a:spcPct val="150000"/>
              </a:lnSpc>
            </a:pPr>
            <a:endParaRPr lang="en-US" dirty="0"/>
          </a:p>
          <a:p>
            <a:pPr algn="just">
              <a:lnSpc>
                <a:spcPct val="150000"/>
              </a:lnSpc>
            </a:pPr>
            <a:endParaRPr lang="en-US" dirty="0"/>
          </a:p>
        </p:txBody>
      </p:sp>
    </p:spTree>
    <p:extLst>
      <p:ext uri="{BB962C8B-B14F-4D97-AF65-F5344CB8AC3E}">
        <p14:creationId xmlns:p14="http://schemas.microsoft.com/office/powerpoint/2010/main" val="3093834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dirty="0"/>
              <a:t>The pancreas is diffuse</a:t>
            </a:r>
          </a:p>
          <a:p>
            <a:r>
              <a:rPr lang="en-US" dirty="0"/>
              <a:t>There is a large liver anteriorly in the body cavity, a gall bladder and a bile duct to the intestine</a:t>
            </a:r>
          </a:p>
          <a:p>
            <a:r>
              <a:rPr lang="en-US" dirty="0"/>
              <a:t>A voracious predator which predominantly feeds on fish (including its own species), crustaceans, and insects, </a:t>
            </a:r>
          </a:p>
          <a:p>
            <a:r>
              <a:rPr lang="en-US" dirty="0"/>
              <a:t>while the juveniles feed on larger crustaceans and insects (e.g., </a:t>
            </a:r>
            <a:r>
              <a:rPr lang="en-US" dirty="0" err="1"/>
              <a:t>anisopterans</a:t>
            </a:r>
            <a:r>
              <a:rPr lang="en-US" dirty="0"/>
              <a:t>, </a:t>
            </a:r>
            <a:r>
              <a:rPr lang="en-US" dirty="0" err="1"/>
              <a:t>zygopterans</a:t>
            </a:r>
            <a:r>
              <a:rPr lang="en-US" dirty="0"/>
              <a:t> and </a:t>
            </a:r>
            <a:r>
              <a:rPr lang="en-US" dirty="0" err="1"/>
              <a:t>chironomids</a:t>
            </a:r>
            <a:r>
              <a:rPr lang="en-US" dirty="0"/>
              <a:t>),</a:t>
            </a:r>
          </a:p>
          <a:p>
            <a:r>
              <a:rPr lang="en-US" dirty="0"/>
              <a:t>and are also </a:t>
            </a:r>
            <a:r>
              <a:rPr lang="en-US" dirty="0" err="1"/>
              <a:t>planktivorous</a:t>
            </a:r>
            <a:r>
              <a:rPr lang="en-US" dirty="0"/>
              <a:t>. </a:t>
            </a:r>
          </a:p>
          <a:p>
            <a:r>
              <a:rPr lang="en-US" dirty="0"/>
              <a:t>They however use schooling as a mechanism to protect themselves from other predators.</a:t>
            </a:r>
          </a:p>
        </p:txBody>
      </p:sp>
    </p:spTree>
    <p:extLst>
      <p:ext uri="{BB962C8B-B14F-4D97-AF65-F5344CB8AC3E}">
        <p14:creationId xmlns:p14="http://schemas.microsoft.com/office/powerpoint/2010/main" val="1177850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8/84/Internal_organs_of_a_fish.jpg"/>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13611"/>
            <a:ext cx="8939463" cy="4596063"/>
          </a:xfrm>
          <a:prstGeom prst="rect">
            <a:avLst/>
          </a:prstGeom>
          <a:noFill/>
          <a:ln>
            <a:noFill/>
          </a:ln>
        </p:spPr>
      </p:pic>
      <p:sp>
        <p:nvSpPr>
          <p:cNvPr id="3" name="Rectangle 2"/>
          <p:cNvSpPr/>
          <p:nvPr/>
        </p:nvSpPr>
        <p:spPr>
          <a:xfrm>
            <a:off x="2831055" y="5111579"/>
            <a:ext cx="5134226" cy="388696"/>
          </a:xfrm>
          <a:prstGeom prst="rect">
            <a:avLst/>
          </a:prstGeom>
        </p:spPr>
        <p:txBody>
          <a:bodyPr wrap="none">
            <a:spAutoFit/>
          </a:bodyPr>
          <a:lstStyle/>
          <a:p>
            <a:pPr marL="1828800" marR="0" algn="just">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A generalized bony fish anatomy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499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6256"/>
            <a:ext cx="12191999" cy="6858000"/>
          </a:xfrm>
        </p:spPr>
        <p:txBody>
          <a:bodyPr>
            <a:normAutofit/>
          </a:bodyPr>
          <a:lstStyle/>
          <a:p>
            <a:pPr>
              <a:lnSpc>
                <a:spcPct val="150000"/>
              </a:lnSpc>
            </a:pPr>
            <a:r>
              <a:rPr lang="en-US" dirty="0"/>
              <a:t>In the males the two testes enlarge greatly in the breeding season</a:t>
            </a:r>
          </a:p>
          <a:p>
            <a:pPr>
              <a:lnSpc>
                <a:spcPct val="150000"/>
              </a:lnSpc>
            </a:pPr>
            <a:r>
              <a:rPr lang="en-US" dirty="0"/>
              <a:t>At mating the “milt” or sperm passes in a </a:t>
            </a:r>
            <a:r>
              <a:rPr lang="en-US" dirty="0" err="1"/>
              <a:t>ductus</a:t>
            </a:r>
            <a:r>
              <a:rPr lang="en-US" dirty="0"/>
              <a:t> deferens from each to emerge from the urogenital aperture</a:t>
            </a:r>
          </a:p>
          <a:p>
            <a:pPr>
              <a:lnSpc>
                <a:spcPct val="150000"/>
              </a:lnSpc>
            </a:pPr>
            <a:r>
              <a:rPr lang="en-US" dirty="0"/>
              <a:t>In a female the eggs pass from the two united ovaries through the oviduct</a:t>
            </a:r>
          </a:p>
          <a:p>
            <a:pPr>
              <a:lnSpc>
                <a:spcPct val="150000"/>
              </a:lnSpc>
            </a:pPr>
            <a:r>
              <a:rPr lang="en-US" dirty="0"/>
              <a:t>It reproduces around the year, with peaks in the rainy season</a:t>
            </a:r>
          </a:p>
          <a:p>
            <a:pPr>
              <a:lnSpc>
                <a:spcPct val="150000"/>
              </a:lnSpc>
            </a:pPr>
            <a:r>
              <a:rPr lang="en-US" dirty="0"/>
              <a:t>It probably spawns in shallow sheltered areas </a:t>
            </a:r>
          </a:p>
          <a:p>
            <a:pPr>
              <a:lnSpc>
                <a:spcPct val="150000"/>
              </a:lnSpc>
            </a:pPr>
            <a:r>
              <a:rPr lang="en-US" dirty="0"/>
              <a:t>Juveniles occur over wide depth range but the highest concentration of small juveniles are found in littoral and sub-littoral zones</a:t>
            </a:r>
          </a:p>
          <a:p>
            <a:pPr>
              <a:lnSpc>
                <a:spcPct val="150000"/>
              </a:lnSpc>
            </a:pPr>
            <a:r>
              <a:rPr lang="en-US" dirty="0"/>
              <a:t>Sexual dimorphism: females larger than males</a:t>
            </a:r>
          </a:p>
        </p:txBody>
      </p:sp>
    </p:spTree>
    <p:extLst>
      <p:ext uri="{BB962C8B-B14F-4D97-AF65-F5344CB8AC3E}">
        <p14:creationId xmlns:p14="http://schemas.microsoft.com/office/powerpoint/2010/main" val="64837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lgn="just"/>
            <a:r>
              <a:rPr lang="en-US" dirty="0"/>
              <a:t>They have a lateral-line system, while the nervous system comprises of a brain with small olfactory lobes,</a:t>
            </a:r>
          </a:p>
          <a:p>
            <a:pPr algn="just"/>
            <a:r>
              <a:rPr lang="en-US" dirty="0"/>
              <a:t>large cerebellum, 10 pairs of cranial nerves and 3 semicircular canals</a:t>
            </a:r>
          </a:p>
          <a:p>
            <a:pPr algn="just"/>
            <a:r>
              <a:rPr lang="en-US" dirty="0"/>
              <a:t>There are dorsal olfactory sacs on the snout containing cells sensitive to substances dissolved in water</a:t>
            </a:r>
          </a:p>
          <a:p>
            <a:pPr algn="just"/>
            <a:r>
              <a:rPr lang="en-US" dirty="0"/>
              <a:t>Each sac has an anterior and a posterior opening</a:t>
            </a:r>
          </a:p>
          <a:p>
            <a:pPr algn="just"/>
            <a:r>
              <a:rPr lang="en-US" dirty="0"/>
              <a:t>Water enters the front nostril and flows out the rear, passing over folds of sensory epithelium on the floor of each sac as it does so</a:t>
            </a:r>
          </a:p>
          <a:p>
            <a:pPr algn="just"/>
            <a:r>
              <a:rPr lang="en-US" dirty="0"/>
              <a:t>Taste buds are present in and around the mouth</a:t>
            </a:r>
          </a:p>
          <a:p>
            <a:pPr algn="just"/>
            <a:r>
              <a:rPr lang="en-US" dirty="0"/>
              <a:t>Each internal ear contains three semicircular canals and </a:t>
            </a:r>
            <a:r>
              <a:rPr lang="en-US" dirty="0" err="1"/>
              <a:t>otoliths</a:t>
            </a:r>
            <a:r>
              <a:rPr lang="en-US" dirty="0"/>
              <a:t> serving the sense of equilibrium</a:t>
            </a:r>
          </a:p>
          <a:p>
            <a:pPr algn="just"/>
            <a:r>
              <a:rPr lang="en-US" dirty="0"/>
              <a:t>The lateral line system includes the lateral line and various extensions on the head </a:t>
            </a:r>
          </a:p>
        </p:txBody>
      </p:sp>
    </p:spTree>
    <p:extLst>
      <p:ext uri="{BB962C8B-B14F-4D97-AF65-F5344CB8AC3E}">
        <p14:creationId xmlns:p14="http://schemas.microsoft.com/office/powerpoint/2010/main" val="1223673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B050"/>
                </a:solidFill>
                <a:latin typeface="AR CENA" pitchFamily="2" charset="0"/>
              </a:rPr>
              <a:t>REPRESENTATIVE OF AMPHIBIANS</a:t>
            </a:r>
            <a:endParaRPr lang="en-US" dirty="0"/>
          </a:p>
        </p:txBody>
      </p:sp>
      <p:sp>
        <p:nvSpPr>
          <p:cNvPr id="3" name="Subtitle 2"/>
          <p:cNvSpPr>
            <a:spLocks noGrp="1"/>
          </p:cNvSpPr>
          <p:nvPr>
            <p:ph type="subTitle" idx="1"/>
          </p:nvPr>
        </p:nvSpPr>
        <p:spPr/>
        <p:txBody>
          <a:bodyPr>
            <a:normAutofit fontScale="55000" lnSpcReduction="20000"/>
          </a:bodyPr>
          <a:lstStyle/>
          <a:p>
            <a:pPr algn="just">
              <a:lnSpc>
                <a:spcPct val="150000"/>
              </a:lnSpc>
            </a:pPr>
            <a:r>
              <a:rPr lang="en-US" sz="3000" dirty="0"/>
              <a:t>The word </a:t>
            </a:r>
            <a:r>
              <a:rPr lang="en-US" sz="3000" dirty="0" err="1"/>
              <a:t>Bufo</a:t>
            </a:r>
            <a:r>
              <a:rPr lang="en-US" sz="3000" dirty="0"/>
              <a:t> is a </a:t>
            </a:r>
            <a:r>
              <a:rPr lang="en-US" sz="3000" dirty="0" err="1"/>
              <a:t>latin</a:t>
            </a:r>
            <a:r>
              <a:rPr lang="en-US" sz="3000" dirty="0"/>
              <a:t> word for toad. Toad is any of a number of species of amphibians in the order </a:t>
            </a:r>
            <a:r>
              <a:rPr lang="en-US" sz="3000" dirty="0" err="1"/>
              <a:t>Anura</a:t>
            </a:r>
            <a:r>
              <a:rPr lang="en-US" sz="3000" dirty="0"/>
              <a:t> that  are characterized by dry, leathery skin, short legs and parotoid glands.</a:t>
            </a:r>
            <a:endParaRPr lang="en-GB" sz="3000" dirty="0"/>
          </a:p>
          <a:p>
            <a:pPr algn="just">
              <a:lnSpc>
                <a:spcPct val="150000"/>
              </a:lnSpc>
            </a:pPr>
            <a:r>
              <a:rPr lang="en-US" sz="3000" dirty="0"/>
              <a:t>The Nigerian toad is </a:t>
            </a:r>
            <a:r>
              <a:rPr lang="en-US" sz="3000" dirty="0" err="1"/>
              <a:t>Bufo</a:t>
            </a:r>
            <a:r>
              <a:rPr lang="en-US" sz="3000" i="1" dirty="0"/>
              <a:t> </a:t>
            </a:r>
            <a:r>
              <a:rPr lang="en-US" sz="3000" i="1" dirty="0" err="1"/>
              <a:t>perreti</a:t>
            </a:r>
            <a:r>
              <a:rPr lang="en-US" i="1" dirty="0">
                <a:latin typeface="AR CENA" pitchFamily="2" charset="0"/>
              </a:rPr>
              <a:t>	</a:t>
            </a:r>
            <a:endParaRPr lang="en-GB" dirty="0">
              <a:latin typeface="AR CENA" pitchFamily="2" charset="0"/>
            </a:endParaRPr>
          </a:p>
          <a:p>
            <a:endParaRPr lang="en-US" dirty="0"/>
          </a:p>
        </p:txBody>
      </p:sp>
    </p:spTree>
    <p:extLst>
      <p:ext uri="{BB962C8B-B14F-4D97-AF65-F5344CB8AC3E}">
        <p14:creationId xmlns:p14="http://schemas.microsoft.com/office/powerpoint/2010/main" val="2822385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b="1" dirty="0"/>
              <a:t>Problems amphibians encountered when invading the terrestrial environment: </a:t>
            </a:r>
          </a:p>
        </p:txBody>
      </p:sp>
      <p:sp>
        <p:nvSpPr>
          <p:cNvPr id="3" name="Content Placeholder 2"/>
          <p:cNvSpPr>
            <a:spLocks noGrp="1"/>
          </p:cNvSpPr>
          <p:nvPr>
            <p:ph idx="1"/>
          </p:nvPr>
        </p:nvSpPr>
        <p:spPr/>
        <p:txBody>
          <a:bodyPr/>
          <a:lstStyle/>
          <a:p>
            <a:pPr marL="0" indent="0" algn="just">
              <a:lnSpc>
                <a:spcPct val="150000"/>
              </a:lnSpc>
              <a:buNone/>
              <a:defRPr/>
            </a:pPr>
            <a:r>
              <a:rPr lang="en-US" b="1" dirty="0"/>
              <a:t>1).The problem of utilizing atmospheric oxygen.</a:t>
            </a:r>
            <a:endParaRPr lang="en-GB" dirty="0"/>
          </a:p>
          <a:p>
            <a:pPr algn="just">
              <a:lnSpc>
                <a:spcPct val="150000"/>
              </a:lnSpc>
              <a:defRPr/>
            </a:pPr>
            <a:r>
              <a:rPr lang="en-US" dirty="0"/>
              <a:t>They developed lungs to enable them secure oxygen from the air</a:t>
            </a:r>
            <a:endParaRPr lang="en-GB" dirty="0"/>
          </a:p>
          <a:p>
            <a:pPr algn="just">
              <a:lnSpc>
                <a:spcPct val="150000"/>
              </a:lnSpc>
              <a:defRPr/>
            </a:pPr>
            <a:r>
              <a:rPr lang="en-US" dirty="0"/>
              <a:t>Their fishlike ancestors the crossopterygians had already begun the preparation by acquiring well developed and frequently used lungs.</a:t>
            </a:r>
          </a:p>
          <a:p>
            <a:pPr marL="0" indent="0" algn="just">
              <a:lnSpc>
                <a:spcPct val="150000"/>
              </a:lnSpc>
              <a:buNone/>
              <a:defRPr/>
            </a:pPr>
            <a:endParaRPr lang="en-GB" dirty="0"/>
          </a:p>
          <a:p>
            <a:pPr algn="just">
              <a:lnSpc>
                <a:spcPct val="150000"/>
              </a:lnSpc>
            </a:pPr>
            <a:endParaRPr lang="en-US" dirty="0"/>
          </a:p>
        </p:txBody>
      </p:sp>
    </p:spTree>
    <p:extLst>
      <p:ext uri="{BB962C8B-B14F-4D97-AF65-F5344CB8AC3E}">
        <p14:creationId xmlns:p14="http://schemas.microsoft.com/office/powerpoint/2010/main" val="3362045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Problems amphibians encountered when invading the terrestrial environment:</a:t>
            </a:r>
            <a:r>
              <a:rPr lang="en-US" dirty="0"/>
              <a:t> </a:t>
            </a:r>
          </a:p>
        </p:txBody>
      </p:sp>
      <p:sp>
        <p:nvSpPr>
          <p:cNvPr id="3" name="Content Placeholder 2"/>
          <p:cNvSpPr>
            <a:spLocks noGrp="1"/>
          </p:cNvSpPr>
          <p:nvPr>
            <p:ph idx="1"/>
          </p:nvPr>
        </p:nvSpPr>
        <p:spPr/>
        <p:txBody>
          <a:bodyPr/>
          <a:lstStyle/>
          <a:p>
            <a:pPr marL="0" lvl="0" indent="0" algn="just" fontAlgn="base">
              <a:spcAft>
                <a:spcPct val="0"/>
              </a:spcAft>
              <a:buNone/>
              <a:defRPr/>
            </a:pPr>
            <a:r>
              <a:rPr lang="en-US" sz="2200" b="1" dirty="0">
                <a:solidFill>
                  <a:prstClr val="black"/>
                </a:solidFill>
              </a:rPr>
              <a:t>2). The problem of gravity:</a:t>
            </a:r>
            <a:endParaRPr lang="en-GB" sz="2200" dirty="0">
              <a:solidFill>
                <a:prstClr val="black"/>
              </a:solidFill>
            </a:endParaRPr>
          </a:p>
          <a:p>
            <a:pPr lvl="0" algn="just" fontAlgn="base">
              <a:spcAft>
                <a:spcPct val="0"/>
              </a:spcAft>
              <a:defRPr/>
            </a:pPr>
            <a:r>
              <a:rPr lang="en-US" sz="2200" dirty="0">
                <a:solidFill>
                  <a:prstClr val="black"/>
                </a:solidFill>
              </a:rPr>
              <a:t>Gravity is an active force on land </a:t>
            </a:r>
            <a:endParaRPr lang="en-GB" sz="2200" dirty="0">
              <a:solidFill>
                <a:prstClr val="black"/>
              </a:solidFill>
            </a:endParaRPr>
          </a:p>
          <a:p>
            <a:pPr lvl="0" algn="just" fontAlgn="base">
              <a:spcAft>
                <a:spcPct val="0"/>
              </a:spcAft>
              <a:defRPr/>
            </a:pPr>
            <a:r>
              <a:rPr lang="en-US" sz="2200" dirty="0">
                <a:solidFill>
                  <a:prstClr val="black"/>
                </a:solidFill>
              </a:rPr>
              <a:t>They had to develop strong backbone and limbs to solve the problem of gravity</a:t>
            </a:r>
            <a:endParaRPr lang="en-GB" sz="2200" dirty="0">
              <a:solidFill>
                <a:prstClr val="black"/>
              </a:solidFill>
            </a:endParaRPr>
          </a:p>
          <a:p>
            <a:pPr lvl="0" algn="just" fontAlgn="base">
              <a:spcAft>
                <a:spcPct val="0"/>
              </a:spcAft>
              <a:defRPr/>
            </a:pPr>
            <a:r>
              <a:rPr lang="en-US" sz="2200" dirty="0">
                <a:solidFill>
                  <a:prstClr val="black"/>
                </a:solidFill>
              </a:rPr>
              <a:t>Modifications to the backbone /vertebral column</a:t>
            </a:r>
            <a:endParaRPr lang="en-GB" sz="2200" dirty="0">
              <a:solidFill>
                <a:prstClr val="black"/>
              </a:solidFill>
            </a:endParaRPr>
          </a:p>
          <a:p>
            <a:pPr lvl="0" algn="just" fontAlgn="base">
              <a:spcAft>
                <a:spcPct val="0"/>
              </a:spcAft>
              <a:defRPr/>
            </a:pPr>
            <a:r>
              <a:rPr lang="en-US" sz="2200" dirty="0">
                <a:solidFill>
                  <a:prstClr val="black"/>
                </a:solidFill>
              </a:rPr>
              <a:t>The number of vertebrae in the backbone reduced to make it stronger</a:t>
            </a:r>
            <a:endParaRPr lang="en-GB" sz="2200" dirty="0">
              <a:solidFill>
                <a:prstClr val="black"/>
              </a:solidFill>
            </a:endParaRPr>
          </a:p>
          <a:p>
            <a:pPr lvl="0" algn="just" fontAlgn="base">
              <a:spcAft>
                <a:spcPct val="0"/>
              </a:spcAft>
              <a:defRPr/>
            </a:pPr>
            <a:r>
              <a:rPr lang="en-US" sz="2200" dirty="0">
                <a:solidFill>
                  <a:prstClr val="black"/>
                </a:solidFill>
              </a:rPr>
              <a:t>The vertebrae was of the procoelous type</a:t>
            </a:r>
            <a:endParaRPr lang="en-GB" sz="2200" dirty="0">
              <a:solidFill>
                <a:prstClr val="black"/>
              </a:solidFill>
            </a:endParaRPr>
          </a:p>
          <a:p>
            <a:pPr lvl="0" algn="just" fontAlgn="base">
              <a:spcAft>
                <a:spcPct val="0"/>
              </a:spcAft>
              <a:defRPr/>
            </a:pPr>
            <a:r>
              <a:rPr lang="en-US" sz="2200" dirty="0">
                <a:solidFill>
                  <a:prstClr val="black"/>
                </a:solidFill>
              </a:rPr>
              <a:t> Procoelous cupped in front to allow preceding vertebrae to sit and fit in tightly</a:t>
            </a:r>
            <a:endParaRPr lang="en-GB" sz="2200" dirty="0">
              <a:solidFill>
                <a:prstClr val="black"/>
              </a:solidFill>
            </a:endParaRPr>
          </a:p>
          <a:p>
            <a:pPr lvl="0" algn="just" fontAlgn="base">
              <a:spcAft>
                <a:spcPct val="0"/>
              </a:spcAft>
              <a:defRPr/>
            </a:pPr>
            <a:r>
              <a:rPr lang="en-US" sz="2200" dirty="0">
                <a:solidFill>
                  <a:prstClr val="black"/>
                </a:solidFill>
              </a:rPr>
              <a:t>The vertebral column was supported at two points by structures called girdles.  The pectoral girdle in front and pelvic girdle in the back</a:t>
            </a:r>
            <a:endParaRPr lang="en-GB" sz="2200" dirty="0">
              <a:solidFill>
                <a:prstClr val="black"/>
              </a:solidFill>
            </a:endParaRPr>
          </a:p>
          <a:p>
            <a:pPr lvl="0" algn="just" fontAlgn="base">
              <a:spcAft>
                <a:spcPct val="0"/>
              </a:spcAft>
              <a:defRPr/>
            </a:pPr>
            <a:r>
              <a:rPr lang="en-US" sz="2200" dirty="0">
                <a:solidFill>
                  <a:prstClr val="black"/>
                </a:solidFill>
              </a:rPr>
              <a:t>The girdles were in turn supported by limbs and feet.</a:t>
            </a:r>
            <a:endParaRPr lang="en-GB" sz="2200" dirty="0">
              <a:solidFill>
                <a:prstClr val="black"/>
              </a:solidFill>
            </a:endParaRPr>
          </a:p>
        </p:txBody>
      </p:sp>
    </p:spTree>
    <p:extLst>
      <p:ext uri="{BB962C8B-B14F-4D97-AF65-F5344CB8AC3E}">
        <p14:creationId xmlns:p14="http://schemas.microsoft.com/office/powerpoint/2010/main" val="1776614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Problems amphibians encountered when invading the terrestrial environment: </a:t>
            </a:r>
          </a:p>
        </p:txBody>
      </p:sp>
      <p:sp>
        <p:nvSpPr>
          <p:cNvPr id="3" name="Content Placeholder 2"/>
          <p:cNvSpPr>
            <a:spLocks noGrp="1"/>
          </p:cNvSpPr>
          <p:nvPr>
            <p:ph idx="1"/>
          </p:nvPr>
        </p:nvSpPr>
        <p:spPr/>
        <p:txBody>
          <a:bodyPr>
            <a:normAutofit fontScale="92500" lnSpcReduction="20000"/>
          </a:bodyPr>
          <a:lstStyle/>
          <a:p>
            <a:pPr marL="0" indent="0">
              <a:buNone/>
              <a:defRPr/>
            </a:pPr>
            <a:r>
              <a:rPr lang="en-US" b="1" dirty="0"/>
              <a:t>3). The problem of locomotion:</a:t>
            </a:r>
            <a:endParaRPr lang="en-GB" dirty="0"/>
          </a:p>
          <a:p>
            <a:pPr>
              <a:defRPr/>
            </a:pPr>
            <a:r>
              <a:rPr lang="en-US" dirty="0"/>
              <a:t>Aquatic organisms were assisted by the media and locomotion was effected primarily by body, tail and paired fins.</a:t>
            </a:r>
            <a:endParaRPr lang="en-GB" dirty="0"/>
          </a:p>
          <a:p>
            <a:pPr>
              <a:defRPr/>
            </a:pPr>
            <a:r>
              <a:rPr lang="en-US" dirty="0"/>
              <a:t>On land however, a new method of locomotion in which the limbs and feet became of prime importance was developed.</a:t>
            </a:r>
            <a:endParaRPr lang="en-GB" dirty="0"/>
          </a:p>
          <a:p>
            <a:pPr>
              <a:defRPr/>
            </a:pPr>
            <a:r>
              <a:rPr lang="en-US" dirty="0"/>
              <a:t>Tail was reduced to a balancing organ with the paired appendages becoming  chief locomotory  organs</a:t>
            </a:r>
            <a:endParaRPr lang="en-GB" dirty="0"/>
          </a:p>
          <a:p>
            <a:pPr>
              <a:defRPr/>
            </a:pPr>
            <a:r>
              <a:rPr lang="en-US" dirty="0"/>
              <a:t>The limbs became very functional in </a:t>
            </a:r>
            <a:endParaRPr lang="en-GB" dirty="0"/>
          </a:p>
          <a:p>
            <a:pPr>
              <a:defRPr/>
            </a:pPr>
            <a:r>
              <a:rPr lang="en-US" dirty="0"/>
              <a:t>a). Propelling animal across land</a:t>
            </a:r>
            <a:endParaRPr lang="en-GB" dirty="0"/>
          </a:p>
          <a:p>
            <a:pPr>
              <a:defRPr/>
            </a:pPr>
            <a:r>
              <a:rPr lang="en-US" dirty="0"/>
              <a:t>b).Holding up body to counteract force of gravity</a:t>
            </a:r>
            <a:endParaRPr lang="en-GB" dirty="0"/>
          </a:p>
          <a:p>
            <a:pPr>
              <a:defRPr/>
            </a:pPr>
            <a:r>
              <a:rPr lang="en-US" dirty="0"/>
              <a:t>The limb type was called the PENTADACTYL  LIMB</a:t>
            </a:r>
            <a:endParaRPr lang="en-GB" dirty="0"/>
          </a:p>
          <a:p>
            <a:endParaRPr lang="en-US" dirty="0"/>
          </a:p>
        </p:txBody>
      </p:sp>
    </p:spTree>
    <p:extLst>
      <p:ext uri="{BB962C8B-B14F-4D97-AF65-F5344CB8AC3E}">
        <p14:creationId xmlns:p14="http://schemas.microsoft.com/office/powerpoint/2010/main" val="2019444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Problems amphibians encountered when invading the terrestrial environment:</a:t>
            </a:r>
          </a:p>
        </p:txBody>
      </p:sp>
      <p:sp>
        <p:nvSpPr>
          <p:cNvPr id="3" name="Content Placeholder 2"/>
          <p:cNvSpPr>
            <a:spLocks noGrp="1"/>
          </p:cNvSpPr>
          <p:nvPr>
            <p:ph idx="1"/>
          </p:nvPr>
        </p:nvSpPr>
        <p:spPr/>
        <p:txBody>
          <a:bodyPr>
            <a:normAutofit fontScale="92500" lnSpcReduction="20000"/>
          </a:bodyPr>
          <a:lstStyle/>
          <a:p>
            <a:pPr>
              <a:defRPr/>
            </a:pPr>
            <a:r>
              <a:rPr lang="en-US" b="1" dirty="0"/>
              <a:t>4). Problem of Desiccation:</a:t>
            </a:r>
            <a:endParaRPr lang="en-GB" dirty="0"/>
          </a:p>
          <a:p>
            <a:pPr>
              <a:defRPr/>
            </a:pPr>
            <a:r>
              <a:rPr lang="en-US" dirty="0"/>
              <a:t>They were faced with the necessity of retaining their body fluids when they were no longer immersed in water.</a:t>
            </a:r>
            <a:endParaRPr lang="en-GB" dirty="0"/>
          </a:p>
          <a:p>
            <a:pPr>
              <a:defRPr/>
            </a:pPr>
            <a:r>
              <a:rPr lang="en-US" dirty="0"/>
              <a:t>The earliest amphibians ICHTHYOSTEGIDS solved this problem by never venturing far away from water and returning frequently to streams and lakes as some modern forms also do.</a:t>
            </a:r>
            <a:endParaRPr lang="en-GB" dirty="0"/>
          </a:p>
          <a:p>
            <a:pPr>
              <a:defRPr/>
            </a:pPr>
            <a:r>
              <a:rPr lang="en-US" dirty="0"/>
              <a:t>They developed body coverings that would protect them against drying effects of air.</a:t>
            </a:r>
          </a:p>
          <a:p>
            <a:pPr>
              <a:defRPr/>
            </a:pPr>
            <a:r>
              <a:rPr lang="en-US" b="1" dirty="0">
                <a:solidFill>
                  <a:srgbClr val="FF0000"/>
                </a:solidFill>
              </a:rPr>
              <a:t>Note</a:t>
            </a:r>
            <a:r>
              <a:rPr lang="en-US" b="1" dirty="0"/>
              <a:t>:</a:t>
            </a:r>
            <a:r>
              <a:rPr lang="en-GB" dirty="0"/>
              <a:t> </a:t>
            </a:r>
            <a:r>
              <a:rPr lang="en-US" dirty="0"/>
              <a:t>The amphibians made several great advances in their adaptation to life on land but they never solved the problem of reproducing away from water. </a:t>
            </a:r>
            <a:endParaRPr lang="en-GB" dirty="0"/>
          </a:p>
          <a:p>
            <a:pPr>
              <a:defRPr/>
            </a:pPr>
            <a:r>
              <a:rPr lang="en-US" dirty="0"/>
              <a:t>Throughout their life history they return to water or in specialized forms, they must keep their egg in moist places.</a:t>
            </a:r>
            <a:endParaRPr lang="en-GB" dirty="0"/>
          </a:p>
          <a:p>
            <a:endParaRPr lang="en-US" dirty="0"/>
          </a:p>
        </p:txBody>
      </p:sp>
    </p:spTree>
    <p:extLst>
      <p:ext uri="{BB962C8B-B14F-4D97-AF65-F5344CB8AC3E}">
        <p14:creationId xmlns:p14="http://schemas.microsoft.com/office/powerpoint/2010/main" val="222009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upload.wikimedia.org/wikipedia/commons/thumb/3/33/Uroc004b_Jon.png/500px-Uroc004b_Jon.png"/>
          <p:cNvPicPr/>
          <p:nvPr/>
        </p:nvPicPr>
        <p:blipFill>
          <a:blip r:embed="rId2">
            <a:extLst>
              <a:ext uri="{28A0092B-C50C-407E-A947-70E740481C1C}">
                <a14:useLocalDpi xmlns:a14="http://schemas.microsoft.com/office/drawing/2010/main" val="0"/>
              </a:ext>
            </a:extLst>
          </a:blip>
          <a:srcRect/>
          <a:stretch>
            <a:fillRect/>
          </a:stretch>
        </p:blipFill>
        <p:spPr bwMode="auto">
          <a:xfrm>
            <a:off x="794085" y="312813"/>
            <a:ext cx="10347158" cy="3637547"/>
          </a:xfrm>
          <a:prstGeom prst="rect">
            <a:avLst/>
          </a:prstGeom>
          <a:noFill/>
          <a:ln>
            <a:noFill/>
          </a:ln>
        </p:spPr>
      </p:pic>
      <p:sp>
        <p:nvSpPr>
          <p:cNvPr id="5" name="Rectangle 4"/>
          <p:cNvSpPr/>
          <p:nvPr/>
        </p:nvSpPr>
        <p:spPr>
          <a:xfrm>
            <a:off x="2785602" y="4595157"/>
            <a:ext cx="3540713" cy="410882"/>
          </a:xfrm>
          <a:prstGeom prst="rect">
            <a:avLst/>
          </a:prstGeom>
        </p:spPr>
        <p:txBody>
          <a:bodyPr wrap="square">
            <a:spAutoFit/>
          </a:bodyPr>
          <a:lstStyle/>
          <a:p>
            <a:pPr marL="914400" marR="0" indent="457200" algn="just">
              <a:lnSpc>
                <a:spcPct val="115000"/>
              </a:lnSpc>
              <a:spcBef>
                <a:spcPts val="0"/>
              </a:spcBef>
              <a:spcAft>
                <a:spcPts val="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Larval stage of </a:t>
            </a:r>
            <a:r>
              <a:rPr lang="en-US" b="1" i="1" dirty="0">
                <a:effectLst/>
                <a:latin typeface="Calibri" panose="020F0502020204030204" pitchFamily="34" charset="0"/>
                <a:ea typeface="Times New Roman" panose="02020603050405020304" pitchFamily="18" charset="0"/>
                <a:cs typeface="Calibri" panose="020F0502020204030204" pitchFamily="34" charset="0"/>
              </a:rPr>
              <a:t>Ciona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470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B0F0"/>
                </a:solidFill>
                <a:latin typeface="AR CENA" panose="02000000000000000000" pitchFamily="2" charset="0"/>
              </a:rPr>
              <a:t>CLASSIFICATION</a:t>
            </a:r>
            <a:endParaRPr lang="en-US" sz="5400" dirty="0"/>
          </a:p>
        </p:txBody>
      </p:sp>
      <p:sp>
        <p:nvSpPr>
          <p:cNvPr id="3" name="Content Placeholder 2"/>
          <p:cNvSpPr>
            <a:spLocks noGrp="1"/>
          </p:cNvSpPr>
          <p:nvPr>
            <p:ph idx="1"/>
          </p:nvPr>
        </p:nvSpPr>
        <p:spPr/>
        <p:txBody>
          <a:bodyPr/>
          <a:lstStyle/>
          <a:p>
            <a:pPr>
              <a:defRPr/>
            </a:pPr>
            <a:r>
              <a:rPr lang="en-US" dirty="0">
                <a:latin typeface="AR CENA" panose="02000000000000000000" pitchFamily="2" charset="0"/>
              </a:rPr>
              <a:t>Kingdom : Animalia</a:t>
            </a:r>
            <a:endParaRPr lang="en-GB" dirty="0">
              <a:latin typeface="AR CENA" panose="02000000000000000000" pitchFamily="2" charset="0"/>
            </a:endParaRPr>
          </a:p>
          <a:p>
            <a:pPr>
              <a:defRPr/>
            </a:pPr>
            <a:r>
              <a:rPr lang="en-US" dirty="0">
                <a:latin typeface="AR CENA" panose="02000000000000000000" pitchFamily="2" charset="0"/>
              </a:rPr>
              <a:t>Phylum   : </a:t>
            </a:r>
            <a:r>
              <a:rPr lang="en-US" dirty="0" err="1">
                <a:latin typeface="AR CENA" panose="02000000000000000000" pitchFamily="2" charset="0"/>
              </a:rPr>
              <a:t>Chordata</a:t>
            </a:r>
            <a:endParaRPr lang="en-GB" dirty="0">
              <a:latin typeface="AR CENA" panose="02000000000000000000" pitchFamily="2" charset="0"/>
            </a:endParaRPr>
          </a:p>
          <a:p>
            <a:pPr>
              <a:defRPr/>
            </a:pPr>
            <a:r>
              <a:rPr lang="en-US" dirty="0">
                <a:latin typeface="AR CENA" panose="02000000000000000000" pitchFamily="2" charset="0"/>
              </a:rPr>
              <a:t>Class      : </a:t>
            </a:r>
            <a:r>
              <a:rPr lang="en-US" dirty="0" err="1">
                <a:latin typeface="AR CENA" panose="02000000000000000000" pitchFamily="2" charset="0"/>
              </a:rPr>
              <a:t>Amphibia</a:t>
            </a:r>
            <a:r>
              <a:rPr lang="en-US" dirty="0">
                <a:latin typeface="AR CENA" panose="02000000000000000000" pitchFamily="2" charset="0"/>
              </a:rPr>
              <a:t> </a:t>
            </a:r>
            <a:endParaRPr lang="en-GB" dirty="0">
              <a:latin typeface="AR CENA" panose="02000000000000000000" pitchFamily="2" charset="0"/>
            </a:endParaRPr>
          </a:p>
          <a:p>
            <a:pPr>
              <a:defRPr/>
            </a:pPr>
            <a:r>
              <a:rPr lang="en-US" dirty="0">
                <a:latin typeface="AR CENA" panose="02000000000000000000" pitchFamily="2" charset="0"/>
              </a:rPr>
              <a:t>Order     : </a:t>
            </a:r>
            <a:r>
              <a:rPr lang="en-US" dirty="0" err="1">
                <a:latin typeface="AR CENA" panose="02000000000000000000" pitchFamily="2" charset="0"/>
              </a:rPr>
              <a:t>Anura</a:t>
            </a:r>
            <a:r>
              <a:rPr lang="en-US" dirty="0">
                <a:latin typeface="AR CENA" panose="02000000000000000000" pitchFamily="2" charset="0"/>
              </a:rPr>
              <a:t> </a:t>
            </a:r>
            <a:endParaRPr lang="en-GB" dirty="0">
              <a:latin typeface="AR CENA" panose="02000000000000000000" pitchFamily="2" charset="0"/>
            </a:endParaRPr>
          </a:p>
          <a:p>
            <a:pPr>
              <a:defRPr/>
            </a:pPr>
            <a:r>
              <a:rPr lang="en-US" dirty="0">
                <a:latin typeface="AR CENA" panose="02000000000000000000" pitchFamily="2" charset="0"/>
              </a:rPr>
              <a:t>Family    : </a:t>
            </a:r>
            <a:r>
              <a:rPr lang="en-US" dirty="0" err="1">
                <a:latin typeface="AR CENA" panose="02000000000000000000" pitchFamily="2" charset="0"/>
              </a:rPr>
              <a:t>Bufonidae</a:t>
            </a:r>
            <a:endParaRPr lang="en-GB" dirty="0">
              <a:latin typeface="AR CENA" panose="02000000000000000000" pitchFamily="2" charset="0"/>
            </a:endParaRPr>
          </a:p>
          <a:p>
            <a:pPr>
              <a:defRPr/>
            </a:pPr>
            <a:r>
              <a:rPr lang="en-US" dirty="0">
                <a:latin typeface="AR CENA" panose="02000000000000000000" pitchFamily="2" charset="0"/>
              </a:rPr>
              <a:t>Genus    : </a:t>
            </a:r>
            <a:r>
              <a:rPr lang="en-US" dirty="0" err="1">
                <a:latin typeface="AR CENA" panose="02000000000000000000" pitchFamily="2" charset="0"/>
              </a:rPr>
              <a:t>Bufo</a:t>
            </a:r>
            <a:endParaRPr lang="en-GB" dirty="0">
              <a:latin typeface="AR CENA" panose="02000000000000000000" pitchFamily="2" charset="0"/>
            </a:endParaRPr>
          </a:p>
          <a:p>
            <a:pPr>
              <a:defRPr/>
            </a:pPr>
            <a:r>
              <a:rPr lang="en-US" dirty="0">
                <a:latin typeface="AR CENA" panose="02000000000000000000" pitchFamily="2" charset="0"/>
              </a:rPr>
              <a:t>Species  : </a:t>
            </a:r>
            <a:r>
              <a:rPr lang="en-US" dirty="0" err="1">
                <a:latin typeface="AR CENA" panose="02000000000000000000" pitchFamily="2" charset="0"/>
              </a:rPr>
              <a:t>perreti</a:t>
            </a:r>
            <a:endParaRPr lang="en-GB" dirty="0">
              <a:latin typeface="AR CENA" panose="02000000000000000000" pitchFamily="2" charset="0"/>
            </a:endParaRPr>
          </a:p>
          <a:p>
            <a:endParaRPr lang="en-US" dirty="0"/>
          </a:p>
        </p:txBody>
      </p:sp>
    </p:spTree>
    <p:extLst>
      <p:ext uri="{BB962C8B-B14F-4D97-AF65-F5344CB8AC3E}">
        <p14:creationId xmlns:p14="http://schemas.microsoft.com/office/powerpoint/2010/main" val="246021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B0F0"/>
                </a:solidFill>
                <a:latin typeface="AR CENA" pitchFamily="2" charset="0"/>
              </a:rPr>
              <a:t>EXTERNAL</a:t>
            </a:r>
            <a:r>
              <a:rPr lang="en-US" b="1" dirty="0">
                <a:solidFill>
                  <a:srgbClr val="00B0F0"/>
                </a:solidFill>
                <a:latin typeface="AR CENA" pitchFamily="2" charset="0"/>
              </a:rPr>
              <a:t> STRUCTURE OF </a:t>
            </a:r>
            <a:r>
              <a:rPr lang="en-US" b="1" i="1" dirty="0">
                <a:solidFill>
                  <a:srgbClr val="00B0F0"/>
                </a:solidFill>
                <a:latin typeface="AR CENA" pitchFamily="2" charset="0"/>
              </a:rPr>
              <a:t>BUFO PERRETI</a:t>
            </a:r>
            <a:endParaRPr lang="en-US" dirty="0"/>
          </a:p>
        </p:txBody>
      </p:sp>
      <p:sp>
        <p:nvSpPr>
          <p:cNvPr id="4" name="Text Placeholder 5"/>
          <p:cNvSpPr>
            <a:spLocks noGrp="1"/>
          </p:cNvSpPr>
          <p:nvPr>
            <p:ph idx="1"/>
          </p:nvPr>
        </p:nvSpPr>
        <p:spPr>
          <a:xfrm>
            <a:off x="0" y="1825624"/>
            <a:ext cx="6689558" cy="5032375"/>
          </a:xfrm>
        </p:spPr>
        <p:txBody>
          <a:bodyPr rtlCol="0">
            <a:normAutofit/>
          </a:bodyPr>
          <a:lstStyle/>
          <a:p>
            <a:pPr algn="just" eaLnBrk="1" fontAlgn="auto" hangingPunct="1">
              <a:spcAft>
                <a:spcPts val="0"/>
              </a:spcAft>
              <a:defRPr/>
            </a:pPr>
            <a:r>
              <a:rPr lang="en-US" dirty="0">
                <a:latin typeface="AR CENA" panose="02000000000000000000" pitchFamily="2" charset="0"/>
              </a:rPr>
              <a:t>APPEARANCE: They are generally warty in appearance.</a:t>
            </a:r>
          </a:p>
          <a:p>
            <a:pPr algn="just" eaLnBrk="1" fontAlgn="auto" hangingPunct="1">
              <a:spcAft>
                <a:spcPts val="0"/>
              </a:spcAft>
              <a:defRPr/>
            </a:pPr>
            <a:r>
              <a:rPr lang="en-US" dirty="0">
                <a:latin typeface="AR CENA" panose="02000000000000000000" pitchFamily="2" charset="0"/>
              </a:rPr>
              <a:t>WARTY means to have warts.</a:t>
            </a:r>
            <a:endParaRPr lang="en-GB" dirty="0">
              <a:latin typeface="AR CENA" panose="02000000000000000000" pitchFamily="2" charset="0"/>
            </a:endParaRPr>
          </a:p>
          <a:p>
            <a:pPr algn="just" eaLnBrk="1" fontAlgn="auto" hangingPunct="1">
              <a:spcAft>
                <a:spcPts val="0"/>
              </a:spcAft>
              <a:defRPr/>
            </a:pPr>
            <a:r>
              <a:rPr lang="en-US" dirty="0">
                <a:latin typeface="AR CENA" panose="02000000000000000000" pitchFamily="2" charset="0"/>
              </a:rPr>
              <a:t>Wart is a hard rough lump growing on the skin and caused by certain viruses.</a:t>
            </a:r>
            <a:endParaRPr lang="en-GB" dirty="0">
              <a:latin typeface="AR CENA" panose="02000000000000000000" pitchFamily="2" charset="0"/>
            </a:endParaRPr>
          </a:p>
          <a:p>
            <a:pPr algn="just" eaLnBrk="1" fontAlgn="auto" hangingPunct="1">
              <a:spcAft>
                <a:spcPts val="0"/>
              </a:spcAft>
              <a:defRPr/>
            </a:pPr>
            <a:r>
              <a:rPr lang="en-US" dirty="0">
                <a:latin typeface="AR CENA" panose="02000000000000000000" pitchFamily="2" charset="0"/>
              </a:rPr>
              <a:t>COLOR: Most species in the family are dull in appearance.</a:t>
            </a:r>
          </a:p>
          <a:p>
            <a:pPr algn="just" eaLnBrk="1" fontAlgn="auto" hangingPunct="1">
              <a:spcAft>
                <a:spcPts val="0"/>
              </a:spcAft>
              <a:defRPr/>
            </a:pPr>
            <a:r>
              <a:rPr lang="en-US" dirty="0">
                <a:latin typeface="AR CENA" panose="02000000000000000000" pitchFamily="2" charset="0"/>
              </a:rPr>
              <a:t>SIZE: Common toad can reach about 15cm (6 inches) in length. </a:t>
            </a:r>
            <a:endParaRPr lang="en-GB" dirty="0">
              <a:latin typeface="AR CENA" panose="02000000000000000000" pitchFamily="2" charset="0"/>
            </a:endParaRPr>
          </a:p>
          <a:p>
            <a:pPr eaLnBrk="1" fontAlgn="auto" hangingPunct="1">
              <a:spcAft>
                <a:spcPts val="0"/>
              </a:spcAft>
              <a:defRPr/>
            </a:pPr>
            <a:endParaRPr lang="en-GB" dirty="0"/>
          </a:p>
        </p:txBody>
      </p:sp>
      <p:pic>
        <p:nvPicPr>
          <p:cNvPr id="5" name="Picture 6" descr="http://agriculture.vic.gov.au/__data/assets/image/0003/312717/Toa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062" y="1422400"/>
            <a:ext cx="5221705" cy="464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71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accent4">
                    <a:lumMod val="50000"/>
                  </a:schemeClr>
                </a:solidFill>
                <a:latin typeface="AR CENA" panose="02000000000000000000" pitchFamily="2" charset="0"/>
              </a:rPr>
              <a:t>EXTERNAL STRUCTURE OF FROG</a:t>
            </a:r>
            <a:endParaRPr lang="en-US" sz="2800" dirty="0"/>
          </a:p>
        </p:txBody>
      </p:sp>
      <p:sp>
        <p:nvSpPr>
          <p:cNvPr id="3" name="Content Placeholder 2"/>
          <p:cNvSpPr>
            <a:spLocks noGrp="1"/>
          </p:cNvSpPr>
          <p:nvPr>
            <p:ph idx="1"/>
          </p:nvPr>
        </p:nvSpPr>
        <p:spPr>
          <a:xfrm>
            <a:off x="48878" y="1852863"/>
            <a:ext cx="12094244" cy="5005138"/>
          </a:xfrm>
        </p:spPr>
        <p:txBody>
          <a:bodyPr>
            <a:normAutofit fontScale="62500" lnSpcReduction="20000"/>
          </a:bodyPr>
          <a:lstStyle/>
          <a:p>
            <a:pPr marL="0" indent="0">
              <a:buNone/>
              <a:defRPr/>
            </a:pPr>
            <a:r>
              <a:rPr lang="en-US" sz="4500" b="1" dirty="0">
                <a:latin typeface="AR CENA" panose="02000000000000000000" pitchFamily="2" charset="0"/>
              </a:rPr>
              <a:t>BODY: </a:t>
            </a:r>
            <a:r>
              <a:rPr lang="en-US" sz="4500" dirty="0">
                <a:solidFill>
                  <a:schemeClr val="accent2">
                    <a:lumMod val="75000"/>
                  </a:schemeClr>
                </a:solidFill>
                <a:latin typeface="AR CENA" panose="02000000000000000000" pitchFamily="2" charset="0"/>
              </a:rPr>
              <a:t>The toad has a plump body.</a:t>
            </a:r>
            <a:endParaRPr lang="en-GB" sz="4500" dirty="0">
              <a:solidFill>
                <a:schemeClr val="accent2">
                  <a:lumMod val="75000"/>
                </a:schemeClr>
              </a:solidFill>
              <a:latin typeface="AR CENA" panose="02000000000000000000" pitchFamily="2" charset="0"/>
            </a:endParaRPr>
          </a:p>
          <a:p>
            <a:pPr marL="914400" lvl="2" indent="0">
              <a:buNone/>
              <a:defRPr/>
            </a:pPr>
            <a:r>
              <a:rPr lang="en-US" sz="4500" dirty="0">
                <a:solidFill>
                  <a:schemeClr val="accent2">
                    <a:lumMod val="75000"/>
                  </a:schemeClr>
                </a:solidFill>
                <a:latin typeface="AR CENA" panose="02000000000000000000" pitchFamily="2" charset="0"/>
              </a:rPr>
              <a:t>   The body is twice as long </a:t>
            </a:r>
          </a:p>
          <a:p>
            <a:pPr marL="914400" lvl="2" indent="0">
              <a:buNone/>
              <a:defRPr/>
            </a:pPr>
            <a:r>
              <a:rPr lang="en-US" sz="4500" dirty="0">
                <a:solidFill>
                  <a:schemeClr val="accent2">
                    <a:lumMod val="75000"/>
                  </a:schemeClr>
                </a:solidFill>
                <a:latin typeface="AR CENA" panose="02000000000000000000" pitchFamily="2" charset="0"/>
              </a:rPr>
              <a:t>   as it is wide.</a:t>
            </a:r>
            <a:endParaRPr lang="en-GB" sz="4500" dirty="0">
              <a:solidFill>
                <a:schemeClr val="accent2">
                  <a:lumMod val="75000"/>
                </a:schemeClr>
              </a:solidFill>
              <a:latin typeface="AR CENA" panose="02000000000000000000" pitchFamily="2" charset="0"/>
            </a:endParaRPr>
          </a:p>
          <a:p>
            <a:pPr marL="914400" lvl="2" indent="0">
              <a:buNone/>
              <a:defRPr/>
            </a:pPr>
            <a:r>
              <a:rPr lang="en-US" sz="4500" dirty="0">
                <a:solidFill>
                  <a:schemeClr val="accent2">
                    <a:lumMod val="75000"/>
                  </a:schemeClr>
                </a:solidFill>
                <a:latin typeface="AR CENA" panose="02000000000000000000" pitchFamily="2" charset="0"/>
              </a:rPr>
              <a:t>   Females are normally </a:t>
            </a:r>
          </a:p>
          <a:p>
            <a:pPr marL="914400" lvl="2" indent="0">
              <a:buNone/>
              <a:defRPr/>
            </a:pPr>
            <a:r>
              <a:rPr lang="en-US" sz="4500" dirty="0">
                <a:solidFill>
                  <a:schemeClr val="accent2">
                    <a:lumMod val="75000"/>
                  </a:schemeClr>
                </a:solidFill>
                <a:latin typeface="AR CENA" panose="02000000000000000000" pitchFamily="2" charset="0"/>
              </a:rPr>
              <a:t>   stouter than males.</a:t>
            </a:r>
            <a:endParaRPr lang="en-GB" sz="4500" dirty="0">
              <a:solidFill>
                <a:schemeClr val="accent2">
                  <a:lumMod val="75000"/>
                </a:schemeClr>
              </a:solidFill>
              <a:latin typeface="AR CENA" panose="02000000000000000000" pitchFamily="2" charset="0"/>
            </a:endParaRPr>
          </a:p>
          <a:p>
            <a:pPr marL="914400" lvl="2" indent="0">
              <a:buNone/>
              <a:defRPr/>
            </a:pPr>
            <a:r>
              <a:rPr lang="en-US" sz="4500" dirty="0">
                <a:solidFill>
                  <a:schemeClr val="accent2">
                    <a:lumMod val="75000"/>
                  </a:schemeClr>
                </a:solidFill>
                <a:latin typeface="AR CENA" panose="02000000000000000000" pitchFamily="2" charset="0"/>
              </a:rPr>
              <a:t>   The body is dorsoventrally </a:t>
            </a:r>
          </a:p>
          <a:p>
            <a:pPr marL="914400" lvl="2" indent="0">
              <a:buNone/>
              <a:defRPr/>
            </a:pPr>
            <a:r>
              <a:rPr lang="en-US" sz="4500" dirty="0">
                <a:solidFill>
                  <a:schemeClr val="accent2">
                    <a:lumMod val="75000"/>
                  </a:schemeClr>
                </a:solidFill>
                <a:latin typeface="AR CENA" panose="02000000000000000000" pitchFamily="2" charset="0"/>
              </a:rPr>
              <a:t>   flattened.</a:t>
            </a:r>
          </a:p>
          <a:p>
            <a:pPr marL="914400" lvl="2" indent="0">
              <a:buNone/>
              <a:defRPr/>
            </a:pPr>
            <a:endParaRPr lang="en-GB" sz="4500" dirty="0">
              <a:solidFill>
                <a:schemeClr val="accent2">
                  <a:lumMod val="75000"/>
                </a:schemeClr>
              </a:solidFill>
              <a:latin typeface="AR CENA" panose="02000000000000000000" pitchFamily="2" charset="0"/>
            </a:endParaRPr>
          </a:p>
          <a:p>
            <a:pPr marL="0" indent="0">
              <a:buNone/>
              <a:defRPr/>
            </a:pPr>
            <a:r>
              <a:rPr lang="en-US" sz="4500" b="1" dirty="0">
                <a:latin typeface="AR CENA" panose="02000000000000000000" pitchFamily="2" charset="0"/>
              </a:rPr>
              <a:t>SKIN: </a:t>
            </a:r>
            <a:r>
              <a:rPr lang="en-US" sz="4500" dirty="0">
                <a:solidFill>
                  <a:srgbClr val="0070C0"/>
                </a:solidFill>
                <a:latin typeface="AR CENA" panose="02000000000000000000" pitchFamily="2" charset="0"/>
              </a:rPr>
              <a:t>The entire body is covered </a:t>
            </a:r>
          </a:p>
          <a:p>
            <a:pPr marL="0" indent="0">
              <a:buNone/>
              <a:defRPr/>
            </a:pPr>
            <a:r>
              <a:rPr lang="en-US" sz="4500" dirty="0">
                <a:solidFill>
                  <a:srgbClr val="0070C0"/>
                </a:solidFill>
                <a:latin typeface="AR CENA" panose="02000000000000000000" pitchFamily="2" charset="0"/>
              </a:rPr>
              <a:t>          by a dry warty, loose fitting 	</a:t>
            </a:r>
          </a:p>
          <a:p>
            <a:pPr marL="0" indent="0">
              <a:buNone/>
              <a:defRPr/>
            </a:pPr>
            <a:r>
              <a:rPr lang="en-US" sz="4500" dirty="0">
                <a:solidFill>
                  <a:srgbClr val="0070C0"/>
                </a:solidFill>
                <a:latin typeface="AR CENA" panose="02000000000000000000" pitchFamily="2" charset="0"/>
              </a:rPr>
              <a:t>          skin. The skin is greyish brown in </a:t>
            </a:r>
          </a:p>
          <a:p>
            <a:pPr marL="914400" lvl="2" indent="0">
              <a:buNone/>
              <a:defRPr/>
            </a:pPr>
            <a:r>
              <a:rPr lang="en-US" sz="4500" dirty="0">
                <a:solidFill>
                  <a:srgbClr val="0070C0"/>
                </a:solidFill>
                <a:latin typeface="AR CENA" panose="02000000000000000000" pitchFamily="2" charset="0"/>
              </a:rPr>
              <a:t>   color with dark irregular </a:t>
            </a:r>
          </a:p>
          <a:p>
            <a:pPr marL="914400" lvl="2" indent="0">
              <a:buNone/>
              <a:defRPr/>
            </a:pPr>
            <a:r>
              <a:rPr lang="en-US" sz="4500" dirty="0">
                <a:solidFill>
                  <a:srgbClr val="0070C0"/>
                </a:solidFill>
                <a:latin typeface="AR CENA" panose="02000000000000000000" pitchFamily="2" charset="0"/>
              </a:rPr>
              <a:t>   patches on back and limb.</a:t>
            </a:r>
            <a:endParaRPr lang="en-GB" sz="4500" dirty="0">
              <a:solidFill>
                <a:srgbClr val="0070C0"/>
              </a:solidFill>
              <a:latin typeface="AR CENA" panose="02000000000000000000" pitchFamily="2"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312" y="1317709"/>
            <a:ext cx="5433932" cy="4079707"/>
          </a:xfrm>
          <a:prstGeom prst="rect">
            <a:avLst/>
          </a:prstGeom>
        </p:spPr>
      </p:pic>
    </p:spTree>
    <p:extLst>
      <p:ext uri="{BB962C8B-B14F-4D97-AF65-F5344CB8AC3E}">
        <p14:creationId xmlns:p14="http://schemas.microsoft.com/office/powerpoint/2010/main" val="2853595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7999"/>
          </a:xfrm>
        </p:spPr>
        <p:txBody>
          <a:bodyPr>
            <a:normAutofit/>
          </a:bodyPr>
          <a:lstStyle/>
          <a:p>
            <a:pPr marL="0" indent="0">
              <a:buNone/>
              <a:defRPr/>
            </a:pPr>
            <a:r>
              <a:rPr lang="en-US" sz="3800" b="1" dirty="0">
                <a:latin typeface="AR CENA" panose="02000000000000000000" pitchFamily="2" charset="0"/>
              </a:rPr>
              <a:t>Functions of the skin:</a:t>
            </a:r>
            <a:endParaRPr lang="en-GB" sz="3800" b="1" dirty="0">
              <a:latin typeface="AR CENA" panose="02000000000000000000" pitchFamily="2" charset="0"/>
            </a:endParaRPr>
          </a:p>
          <a:p>
            <a:pPr>
              <a:defRPr/>
            </a:pPr>
            <a:r>
              <a:rPr lang="en-US" dirty="0">
                <a:latin typeface="AR CENA" panose="02000000000000000000" pitchFamily="2" charset="0"/>
              </a:rPr>
              <a:t> </a:t>
            </a:r>
            <a:r>
              <a:rPr lang="en-US" dirty="0">
                <a:solidFill>
                  <a:schemeClr val="accent6">
                    <a:lumMod val="75000"/>
                  </a:schemeClr>
                </a:solidFill>
                <a:latin typeface="AR CENA" panose="02000000000000000000" pitchFamily="2" charset="0"/>
              </a:rPr>
              <a:t>Prevent evaporation of </a:t>
            </a:r>
          </a:p>
          <a:p>
            <a:pPr marL="0" indent="0">
              <a:buNone/>
              <a:defRPr/>
            </a:pPr>
            <a:r>
              <a:rPr lang="en-US" dirty="0">
                <a:solidFill>
                  <a:schemeClr val="accent6">
                    <a:lumMod val="75000"/>
                  </a:schemeClr>
                </a:solidFill>
                <a:latin typeface="AR CENA" panose="02000000000000000000" pitchFamily="2" charset="0"/>
              </a:rPr>
              <a:t>   water from body. </a:t>
            </a:r>
            <a:endParaRPr lang="en-GB" dirty="0">
              <a:solidFill>
                <a:schemeClr val="accent6">
                  <a:lumMod val="75000"/>
                </a:schemeClr>
              </a:solidFill>
              <a:latin typeface="AR CENA" panose="02000000000000000000" pitchFamily="2" charset="0"/>
            </a:endParaRPr>
          </a:p>
          <a:p>
            <a:pPr>
              <a:defRPr/>
            </a:pPr>
            <a:r>
              <a:rPr lang="en-US" dirty="0">
                <a:solidFill>
                  <a:schemeClr val="accent6">
                    <a:lumMod val="75000"/>
                  </a:schemeClr>
                </a:solidFill>
                <a:latin typeface="AR CENA" panose="02000000000000000000" pitchFamily="2" charset="0"/>
              </a:rPr>
              <a:t> Protect the toad. </a:t>
            </a:r>
            <a:endParaRPr lang="en-GB" dirty="0">
              <a:solidFill>
                <a:schemeClr val="accent6">
                  <a:lumMod val="75000"/>
                </a:schemeClr>
              </a:solidFill>
              <a:latin typeface="AR CENA" panose="02000000000000000000" pitchFamily="2" charset="0"/>
            </a:endParaRPr>
          </a:p>
          <a:p>
            <a:pPr>
              <a:defRPr/>
            </a:pPr>
            <a:r>
              <a:rPr lang="en-US" dirty="0">
                <a:solidFill>
                  <a:schemeClr val="accent6">
                    <a:lumMod val="75000"/>
                  </a:schemeClr>
                </a:solidFill>
                <a:latin typeface="AR CENA" panose="02000000000000000000" pitchFamily="2" charset="0"/>
              </a:rPr>
              <a:t> The color of skin can </a:t>
            </a:r>
          </a:p>
          <a:p>
            <a:pPr marL="0" indent="0">
              <a:buNone/>
              <a:defRPr/>
            </a:pPr>
            <a:r>
              <a:rPr lang="en-US" dirty="0">
                <a:solidFill>
                  <a:schemeClr val="accent6">
                    <a:lumMod val="75000"/>
                  </a:schemeClr>
                </a:solidFill>
                <a:latin typeface="AR CENA" panose="02000000000000000000" pitchFamily="2" charset="0"/>
              </a:rPr>
              <a:t>   change to blend with </a:t>
            </a:r>
          </a:p>
          <a:p>
            <a:pPr marL="0" indent="0">
              <a:buNone/>
              <a:defRPr/>
            </a:pPr>
            <a:r>
              <a:rPr lang="en-US" dirty="0">
                <a:solidFill>
                  <a:schemeClr val="accent6">
                    <a:lumMod val="75000"/>
                  </a:schemeClr>
                </a:solidFill>
                <a:latin typeface="AR CENA" panose="02000000000000000000" pitchFamily="2" charset="0"/>
              </a:rPr>
              <a:t>   environment.</a:t>
            </a:r>
            <a:endParaRPr lang="en-GB" dirty="0">
              <a:solidFill>
                <a:schemeClr val="accent6">
                  <a:lumMod val="75000"/>
                </a:schemeClr>
              </a:solidFill>
              <a:latin typeface="AR CENA" panose="02000000000000000000" pitchFamily="2" charset="0"/>
            </a:endParaRPr>
          </a:p>
          <a:p>
            <a:pPr>
              <a:defRPr/>
            </a:pPr>
            <a:r>
              <a:rPr lang="en-US" dirty="0">
                <a:solidFill>
                  <a:schemeClr val="accent6">
                    <a:lumMod val="75000"/>
                  </a:schemeClr>
                </a:solidFill>
                <a:latin typeface="AR CENA" panose="02000000000000000000" pitchFamily="2" charset="0"/>
              </a:rPr>
              <a:t> When toad is in open it </a:t>
            </a:r>
          </a:p>
          <a:p>
            <a:pPr marL="0" indent="0">
              <a:buNone/>
              <a:defRPr/>
            </a:pPr>
            <a:r>
              <a:rPr lang="en-US" dirty="0">
                <a:solidFill>
                  <a:schemeClr val="accent6">
                    <a:lumMod val="75000"/>
                  </a:schemeClr>
                </a:solidFill>
                <a:latin typeface="AR CENA" panose="02000000000000000000" pitchFamily="2" charset="0"/>
              </a:rPr>
              <a:t>   becomes light brown.</a:t>
            </a:r>
            <a:endParaRPr lang="en-GB" dirty="0">
              <a:solidFill>
                <a:schemeClr val="accent6">
                  <a:lumMod val="75000"/>
                </a:schemeClr>
              </a:solidFill>
              <a:latin typeface="AR CENA" panose="02000000000000000000" pitchFamily="2" charset="0"/>
            </a:endParaRPr>
          </a:p>
          <a:p>
            <a:pPr>
              <a:defRPr/>
            </a:pPr>
            <a:r>
              <a:rPr lang="en-US" dirty="0">
                <a:solidFill>
                  <a:schemeClr val="accent6">
                    <a:lumMod val="75000"/>
                  </a:schemeClr>
                </a:solidFill>
                <a:latin typeface="AR CENA" panose="02000000000000000000" pitchFamily="2" charset="0"/>
              </a:rPr>
              <a:t> When toad is in dark skin </a:t>
            </a:r>
          </a:p>
          <a:p>
            <a:pPr marL="0" indent="0">
              <a:buNone/>
              <a:defRPr/>
            </a:pPr>
            <a:r>
              <a:rPr lang="en-US" dirty="0">
                <a:solidFill>
                  <a:schemeClr val="accent6">
                    <a:lumMod val="75000"/>
                  </a:schemeClr>
                </a:solidFill>
                <a:latin typeface="AR CENA" panose="02000000000000000000" pitchFamily="2" charset="0"/>
              </a:rPr>
              <a:t>   becomes dark brown. </a:t>
            </a:r>
            <a:endParaRPr lang="en-GB" dirty="0">
              <a:solidFill>
                <a:schemeClr val="accent6">
                  <a:lumMod val="75000"/>
                </a:schemeClr>
              </a:solidFill>
              <a:latin typeface="AR CENA" panose="02000000000000000000" pitchFamily="2" charset="0"/>
            </a:endParaRPr>
          </a:p>
          <a:p>
            <a:pPr marL="0" indent="0">
              <a:buNone/>
            </a:pPr>
            <a:endParaRPr lang="en-US" dirty="0"/>
          </a:p>
        </p:txBody>
      </p:sp>
      <p:pic>
        <p:nvPicPr>
          <p:cNvPr id="6" name="Picture 5"/>
          <p:cNvPicPr>
            <a:picLocks noChangeAspect="1"/>
          </p:cNvPicPr>
          <p:nvPr/>
        </p:nvPicPr>
        <p:blipFill>
          <a:blip r:embed="rId2"/>
          <a:stretch>
            <a:fillRect/>
          </a:stretch>
        </p:blipFill>
        <p:spPr>
          <a:xfrm>
            <a:off x="5090467" y="685800"/>
            <a:ext cx="6347146" cy="5390147"/>
          </a:xfrm>
          <a:prstGeom prst="rect">
            <a:avLst/>
          </a:prstGeom>
        </p:spPr>
      </p:pic>
    </p:spTree>
    <p:extLst>
      <p:ext uri="{BB962C8B-B14F-4D97-AF65-F5344CB8AC3E}">
        <p14:creationId xmlns:p14="http://schemas.microsoft.com/office/powerpoint/2010/main" val="4155532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0314"/>
            <a:ext cx="12192001" cy="7062536"/>
          </a:xfrm>
          <a:prstGeom prst="rect">
            <a:avLst/>
          </a:prstGeom>
        </p:spPr>
      </p:pic>
    </p:spTree>
    <p:extLst>
      <p:ext uri="{BB962C8B-B14F-4D97-AF65-F5344CB8AC3E}">
        <p14:creationId xmlns:p14="http://schemas.microsoft.com/office/powerpoint/2010/main" val="2609748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158" y="0"/>
            <a:ext cx="5967663" cy="4475747"/>
          </a:xfrm>
          <a:prstGeom prst="rect">
            <a:avLst/>
          </a:prstGeom>
        </p:spPr>
      </p:pic>
      <p:pic>
        <p:nvPicPr>
          <p:cNvPr id="3" name="Picture 2"/>
          <p:cNvPicPr>
            <a:picLocks noChangeAspect="1"/>
          </p:cNvPicPr>
          <p:nvPr/>
        </p:nvPicPr>
        <p:blipFill>
          <a:blip r:embed="rId3"/>
          <a:stretch>
            <a:fillRect/>
          </a:stretch>
        </p:blipFill>
        <p:spPr>
          <a:xfrm>
            <a:off x="4401409" y="4824663"/>
            <a:ext cx="5169856" cy="1094875"/>
          </a:xfrm>
          <a:prstGeom prst="rect">
            <a:avLst/>
          </a:prstGeom>
        </p:spPr>
      </p:pic>
    </p:spTree>
    <p:extLst>
      <p:ext uri="{BB962C8B-B14F-4D97-AF65-F5344CB8AC3E}">
        <p14:creationId xmlns:p14="http://schemas.microsoft.com/office/powerpoint/2010/main" val="3936629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124"/>
            <a:ext cx="12192000" cy="6555641"/>
          </a:xfrm>
          <a:prstGeom prst="rect">
            <a:avLst/>
          </a:prstGeom>
        </p:spPr>
        <p:txBody>
          <a:bodyPr wrap="square">
            <a:spAutoFit/>
          </a:bodyPr>
          <a:lstStyle/>
          <a:p>
            <a:pPr>
              <a:defRPr/>
            </a:pPr>
            <a:r>
              <a:rPr lang="en-US" sz="2800" b="1" dirty="0">
                <a:solidFill>
                  <a:srgbClr val="C00000"/>
                </a:solidFill>
                <a:latin typeface="AR CENA" panose="02000000000000000000" pitchFamily="2" charset="0"/>
              </a:rPr>
              <a:t>NARES:</a:t>
            </a:r>
            <a:endParaRPr lang="en-GB" sz="2800" b="1" dirty="0">
              <a:solidFill>
                <a:srgbClr val="C00000"/>
              </a:solidFill>
              <a:latin typeface="AR CENA" panose="02000000000000000000" pitchFamily="2" charset="0"/>
            </a:endParaRPr>
          </a:p>
          <a:p>
            <a:pPr>
              <a:defRPr/>
            </a:pPr>
            <a:r>
              <a:rPr lang="en-US" sz="2800" dirty="0">
                <a:latin typeface="AR CENA" panose="02000000000000000000" pitchFamily="2" charset="0"/>
              </a:rPr>
              <a:t>The nares are made up of 3 parts:</a:t>
            </a:r>
            <a:endParaRPr lang="en-GB" sz="2800" dirty="0">
              <a:latin typeface="AR CENA" panose="02000000000000000000" pitchFamily="2" charset="0"/>
            </a:endParaRPr>
          </a:p>
          <a:p>
            <a:pPr>
              <a:defRPr/>
            </a:pPr>
            <a:r>
              <a:rPr lang="en-US" sz="2800" dirty="0">
                <a:latin typeface="AR CENA" panose="02000000000000000000" pitchFamily="2" charset="0"/>
              </a:rPr>
              <a:t>The external nares, that opens out at the tip of the snout.</a:t>
            </a:r>
            <a:endParaRPr lang="en-GB" sz="2800" dirty="0">
              <a:latin typeface="AR CENA" panose="02000000000000000000" pitchFamily="2" charset="0"/>
            </a:endParaRPr>
          </a:p>
          <a:p>
            <a:pPr>
              <a:defRPr/>
            </a:pPr>
            <a:r>
              <a:rPr lang="en-US" sz="2800" dirty="0">
                <a:latin typeface="AR CENA" panose="02000000000000000000" pitchFamily="2" charset="0"/>
              </a:rPr>
              <a:t>The nasal passage connects the external to the internal nares.</a:t>
            </a:r>
            <a:endParaRPr lang="en-GB" sz="2800" dirty="0">
              <a:latin typeface="AR CENA" panose="02000000000000000000" pitchFamily="2" charset="0"/>
            </a:endParaRPr>
          </a:p>
          <a:p>
            <a:pPr>
              <a:defRPr/>
            </a:pPr>
            <a:r>
              <a:rPr lang="en-US" sz="2800" dirty="0">
                <a:latin typeface="AR CENA" panose="02000000000000000000" pitchFamily="2" charset="0"/>
              </a:rPr>
              <a:t>The internal nares are smaller openings in the front of the mouth cavity.</a:t>
            </a:r>
            <a:endParaRPr lang="en-GB" sz="2800" dirty="0">
              <a:latin typeface="AR CENA" panose="02000000000000000000" pitchFamily="2" charset="0"/>
            </a:endParaRPr>
          </a:p>
          <a:p>
            <a:pPr>
              <a:defRPr/>
            </a:pPr>
            <a:r>
              <a:rPr lang="en-US" sz="2800" b="1" dirty="0">
                <a:solidFill>
                  <a:srgbClr val="00B050"/>
                </a:solidFill>
                <a:latin typeface="AR CENA" panose="02000000000000000000" pitchFamily="2" charset="0"/>
              </a:rPr>
              <a:t>Ecological adaptations for nares:</a:t>
            </a:r>
            <a:endParaRPr lang="en-GB" sz="2800" b="1" dirty="0">
              <a:solidFill>
                <a:srgbClr val="00B050"/>
              </a:solidFill>
              <a:latin typeface="AR CENA" panose="02000000000000000000" pitchFamily="2" charset="0"/>
            </a:endParaRPr>
          </a:p>
          <a:p>
            <a:pPr>
              <a:defRPr/>
            </a:pPr>
            <a:r>
              <a:rPr lang="en-US" sz="2800" dirty="0">
                <a:latin typeface="AR CENA" panose="02000000000000000000" pitchFamily="2" charset="0"/>
              </a:rPr>
              <a:t>Both external nares can be closed by special valves so as to prevent water from getting in.</a:t>
            </a:r>
            <a:endParaRPr lang="en-GB" sz="2800" dirty="0">
              <a:latin typeface="AR CENA" panose="02000000000000000000" pitchFamily="2" charset="0"/>
            </a:endParaRPr>
          </a:p>
          <a:p>
            <a:pPr>
              <a:defRPr/>
            </a:pPr>
            <a:r>
              <a:rPr lang="en-US" sz="2800" dirty="0">
                <a:latin typeface="AR CENA" panose="02000000000000000000" pitchFamily="2" charset="0"/>
              </a:rPr>
              <a:t>The external nares are situated in a position which allows the toad to breathe in air while it is swimming at water surface.</a:t>
            </a:r>
            <a:endParaRPr lang="en-GB" sz="2800" dirty="0">
              <a:latin typeface="AR CENA" panose="02000000000000000000" pitchFamily="2" charset="0"/>
            </a:endParaRPr>
          </a:p>
          <a:p>
            <a:pPr>
              <a:defRPr/>
            </a:pPr>
            <a:r>
              <a:rPr lang="en-US" sz="2800" b="1" dirty="0">
                <a:solidFill>
                  <a:srgbClr val="7030A0"/>
                </a:solidFill>
                <a:latin typeface="AR CENA" panose="02000000000000000000" pitchFamily="2" charset="0"/>
              </a:rPr>
              <a:t>MOUTH:</a:t>
            </a:r>
            <a:endParaRPr lang="en-GB" sz="2800" b="1" dirty="0">
              <a:solidFill>
                <a:srgbClr val="7030A0"/>
              </a:solidFill>
              <a:latin typeface="AR CENA" panose="02000000000000000000" pitchFamily="2" charset="0"/>
            </a:endParaRPr>
          </a:p>
          <a:p>
            <a:pPr>
              <a:defRPr/>
            </a:pPr>
            <a:r>
              <a:rPr lang="en-US" sz="2800" dirty="0">
                <a:latin typeface="AR CENA" panose="02000000000000000000" pitchFamily="2" charset="0"/>
              </a:rPr>
              <a:t>The head of the toad also bears a mouth.</a:t>
            </a:r>
            <a:endParaRPr lang="en-GB" sz="2800" dirty="0">
              <a:latin typeface="AR CENA" panose="02000000000000000000" pitchFamily="2" charset="0"/>
            </a:endParaRPr>
          </a:p>
          <a:p>
            <a:pPr>
              <a:defRPr/>
            </a:pPr>
            <a:r>
              <a:rPr lang="en-US" sz="2800" dirty="0">
                <a:latin typeface="AR CENA" panose="02000000000000000000" pitchFamily="2" charset="0"/>
              </a:rPr>
              <a:t>The mouth is a wide opening.</a:t>
            </a:r>
            <a:endParaRPr lang="en-GB" sz="2800" dirty="0">
              <a:latin typeface="AR CENA" panose="02000000000000000000" pitchFamily="2" charset="0"/>
            </a:endParaRPr>
          </a:p>
          <a:p>
            <a:pPr>
              <a:defRPr/>
            </a:pPr>
            <a:r>
              <a:rPr lang="en-US" sz="2800" dirty="0">
                <a:latin typeface="AR CENA" panose="02000000000000000000" pitchFamily="2" charset="0"/>
              </a:rPr>
              <a:t>It leads into a large mouth cavity called the </a:t>
            </a:r>
            <a:r>
              <a:rPr lang="en-US" sz="2800" dirty="0" err="1">
                <a:latin typeface="AR CENA" panose="02000000000000000000" pitchFamily="2" charset="0"/>
              </a:rPr>
              <a:t>buccal</a:t>
            </a:r>
            <a:r>
              <a:rPr lang="en-US" sz="2800" dirty="0">
                <a:latin typeface="AR CENA" panose="02000000000000000000" pitchFamily="2" charset="0"/>
              </a:rPr>
              <a:t> cavity.</a:t>
            </a:r>
            <a:endParaRPr lang="en-GB" sz="2800" dirty="0">
              <a:latin typeface="AR CENA" panose="02000000000000000000" pitchFamily="2" charset="0"/>
            </a:endParaRPr>
          </a:p>
        </p:txBody>
      </p:sp>
    </p:spTree>
    <p:extLst>
      <p:ext uri="{BB962C8B-B14F-4D97-AF65-F5344CB8AC3E}">
        <p14:creationId xmlns:p14="http://schemas.microsoft.com/office/powerpoint/2010/main" val="3225331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4524315"/>
          </a:xfrm>
          <a:prstGeom prst="rect">
            <a:avLst/>
          </a:prstGeom>
        </p:spPr>
        <p:txBody>
          <a:bodyPr wrap="square">
            <a:spAutoFit/>
          </a:bodyPr>
          <a:lstStyle/>
          <a:p>
            <a:pPr>
              <a:defRPr/>
            </a:pPr>
            <a:r>
              <a:rPr lang="en-US" sz="2400" b="1" dirty="0">
                <a:latin typeface="AR CENA" panose="02000000000000000000" pitchFamily="2" charset="0"/>
              </a:rPr>
              <a:t>TONGUE:</a:t>
            </a:r>
            <a:endParaRPr lang="en-GB" sz="2400" b="1" dirty="0">
              <a:latin typeface="AR CENA" panose="02000000000000000000" pitchFamily="2" charset="0"/>
            </a:endParaRPr>
          </a:p>
          <a:p>
            <a:pPr>
              <a:defRPr/>
            </a:pPr>
            <a:r>
              <a:rPr lang="en-US" sz="2400" dirty="0">
                <a:solidFill>
                  <a:schemeClr val="accent5">
                    <a:lumMod val="75000"/>
                  </a:schemeClr>
                </a:solidFill>
                <a:latin typeface="AR CENA" panose="02000000000000000000" pitchFamily="2" charset="0"/>
              </a:rPr>
              <a:t>The mouth bears a tongue.</a:t>
            </a:r>
            <a:endParaRPr lang="en-GB" sz="2400" dirty="0">
              <a:solidFill>
                <a:schemeClr val="accent5">
                  <a:lumMod val="75000"/>
                </a:schemeClr>
              </a:solidFill>
              <a:latin typeface="AR CENA" panose="02000000000000000000" pitchFamily="2" charset="0"/>
            </a:endParaRPr>
          </a:p>
          <a:p>
            <a:pPr>
              <a:defRPr/>
            </a:pPr>
            <a:r>
              <a:rPr lang="en-US" sz="2400" dirty="0">
                <a:solidFill>
                  <a:schemeClr val="accent5">
                    <a:lumMod val="75000"/>
                  </a:schemeClr>
                </a:solidFill>
                <a:latin typeface="AR CENA" panose="02000000000000000000" pitchFamily="2" charset="0"/>
              </a:rPr>
              <a:t>The tongue is fleshy and bifid at the tip. </a:t>
            </a:r>
            <a:endParaRPr lang="en-GB" sz="2400" dirty="0">
              <a:solidFill>
                <a:schemeClr val="accent5">
                  <a:lumMod val="75000"/>
                </a:schemeClr>
              </a:solidFill>
              <a:latin typeface="AR CENA" panose="02000000000000000000" pitchFamily="2" charset="0"/>
            </a:endParaRPr>
          </a:p>
          <a:p>
            <a:pPr>
              <a:defRPr/>
            </a:pPr>
            <a:r>
              <a:rPr lang="en-US" sz="2400" dirty="0">
                <a:solidFill>
                  <a:schemeClr val="accent5">
                    <a:lumMod val="75000"/>
                  </a:schemeClr>
                </a:solidFill>
                <a:latin typeface="AR CENA" panose="02000000000000000000" pitchFamily="2" charset="0"/>
              </a:rPr>
              <a:t>The tongue is attached at the front of the floor of the mouth.</a:t>
            </a:r>
            <a:endParaRPr lang="en-GB" sz="2400" dirty="0">
              <a:solidFill>
                <a:schemeClr val="accent5">
                  <a:lumMod val="75000"/>
                </a:schemeClr>
              </a:solidFill>
              <a:latin typeface="AR CENA" panose="02000000000000000000" pitchFamily="2" charset="0"/>
            </a:endParaRPr>
          </a:p>
          <a:p>
            <a:pPr>
              <a:defRPr/>
            </a:pPr>
            <a:endParaRPr lang="en-US" sz="2400" dirty="0">
              <a:latin typeface="AR CENA" panose="02000000000000000000" pitchFamily="2" charset="0"/>
            </a:endParaRPr>
          </a:p>
          <a:p>
            <a:pPr>
              <a:defRPr/>
            </a:pPr>
            <a:r>
              <a:rPr lang="en-US" sz="2400" b="1" dirty="0">
                <a:latin typeface="AR CENA" panose="02000000000000000000" pitchFamily="2" charset="0"/>
              </a:rPr>
              <a:t>ECOLOGICAL ADAPTATION:</a:t>
            </a:r>
            <a:endParaRPr lang="en-GB" sz="2400" b="1" dirty="0">
              <a:latin typeface="AR CENA" panose="02000000000000000000" pitchFamily="2" charset="0"/>
            </a:endParaRPr>
          </a:p>
          <a:p>
            <a:pPr>
              <a:defRPr/>
            </a:pPr>
            <a:r>
              <a:rPr lang="en-US" sz="2400" dirty="0">
                <a:solidFill>
                  <a:srgbClr val="00B050"/>
                </a:solidFill>
                <a:latin typeface="AR CENA" panose="02000000000000000000" pitchFamily="2" charset="0"/>
              </a:rPr>
              <a:t>The free end of the tongue that lies close to the throat can be flicked out suddenly to catch insects and other small animals.</a:t>
            </a:r>
            <a:endParaRPr lang="en-GB" sz="2400" dirty="0">
              <a:solidFill>
                <a:srgbClr val="00B050"/>
              </a:solidFill>
              <a:latin typeface="AR CENA" panose="02000000000000000000" pitchFamily="2" charset="0"/>
            </a:endParaRPr>
          </a:p>
          <a:p>
            <a:pPr>
              <a:defRPr/>
            </a:pPr>
            <a:endParaRPr lang="en-US" sz="2400" dirty="0">
              <a:latin typeface="AR CENA" panose="02000000000000000000" pitchFamily="2" charset="0"/>
            </a:endParaRPr>
          </a:p>
          <a:p>
            <a:pPr>
              <a:defRPr/>
            </a:pPr>
            <a:r>
              <a:rPr lang="en-US" sz="2400" b="1" dirty="0">
                <a:latin typeface="AR CENA" panose="02000000000000000000" pitchFamily="2" charset="0"/>
              </a:rPr>
              <a:t>TEETH:</a:t>
            </a:r>
            <a:endParaRPr lang="en-GB" sz="2400" b="1" dirty="0">
              <a:latin typeface="AR CENA" panose="02000000000000000000" pitchFamily="2" charset="0"/>
            </a:endParaRPr>
          </a:p>
          <a:p>
            <a:pPr>
              <a:defRPr/>
            </a:pPr>
            <a:r>
              <a:rPr lang="en-US" sz="2400" dirty="0">
                <a:solidFill>
                  <a:schemeClr val="accent2">
                    <a:lumMod val="75000"/>
                  </a:schemeClr>
                </a:solidFill>
                <a:latin typeface="AR CENA" panose="02000000000000000000" pitchFamily="2" charset="0"/>
              </a:rPr>
              <a:t>The toads have no teeth or breast bone.</a:t>
            </a:r>
          </a:p>
          <a:p>
            <a:pPr>
              <a:defRPr/>
            </a:pPr>
            <a:endParaRPr lang="en-GB" sz="2400" dirty="0">
              <a:solidFill>
                <a:schemeClr val="accent2">
                  <a:lumMod val="75000"/>
                </a:schemeClr>
              </a:solidFill>
              <a:latin typeface="AR CENA" panose="02000000000000000000" pitchFamily="2" charset="0"/>
            </a:endParaRPr>
          </a:p>
        </p:txBody>
      </p:sp>
    </p:spTree>
    <p:extLst>
      <p:ext uri="{BB962C8B-B14F-4D97-AF65-F5344CB8AC3E}">
        <p14:creationId xmlns:p14="http://schemas.microsoft.com/office/powerpoint/2010/main" val="28721320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555641"/>
          </a:xfrm>
          <a:prstGeom prst="rect">
            <a:avLst/>
          </a:prstGeom>
        </p:spPr>
        <p:txBody>
          <a:bodyPr wrap="square">
            <a:spAutoFit/>
          </a:bodyPr>
          <a:lstStyle/>
          <a:p>
            <a:pPr>
              <a:defRPr/>
            </a:pPr>
            <a:r>
              <a:rPr lang="en-US" sz="2800" b="1" dirty="0">
                <a:latin typeface="AR CENA" panose="02000000000000000000" pitchFamily="2" charset="0"/>
              </a:rPr>
              <a:t>EYES:</a:t>
            </a:r>
            <a:endParaRPr lang="en-GB" sz="2800" b="1" dirty="0">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toad has two large spherical eyes.</a:t>
            </a:r>
            <a:endParaRPr lang="en-GB"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eyes are bulbous and protruding.</a:t>
            </a:r>
            <a:endParaRPr lang="en-GB"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iris is yellow or copper colored.</a:t>
            </a:r>
            <a:endParaRPr lang="en-GB"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Each eye has a fleshy opaque upper eyelid as well as lower eyelid.</a:t>
            </a:r>
            <a:endParaRPr lang="en-GB" sz="2800" dirty="0">
              <a:solidFill>
                <a:schemeClr val="accent2">
                  <a:lumMod val="75000"/>
                </a:schemeClr>
              </a:solidFill>
              <a:latin typeface="AR CENA" panose="02000000000000000000" pitchFamily="2" charset="0"/>
            </a:endParaRPr>
          </a:p>
          <a:p>
            <a:pPr>
              <a:defRPr/>
            </a:pPr>
            <a:endParaRPr lang="en-US"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lower eyelid is capable of slight movement.</a:t>
            </a:r>
            <a:endParaRPr lang="en-GB" sz="2800" dirty="0">
              <a:solidFill>
                <a:schemeClr val="accent2">
                  <a:lumMod val="75000"/>
                </a:schemeClr>
              </a:solidFill>
              <a:latin typeface="AR CENA" panose="02000000000000000000" pitchFamily="2" charset="0"/>
            </a:endParaRPr>
          </a:p>
          <a:p>
            <a:pPr>
              <a:defRPr/>
            </a:pPr>
            <a:endParaRPr lang="en-US"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upper eyelid is immobile.</a:t>
            </a:r>
            <a:endParaRPr lang="en-GB" sz="2800" dirty="0">
              <a:solidFill>
                <a:schemeClr val="accent2">
                  <a:lumMod val="75000"/>
                </a:schemeClr>
              </a:solidFill>
              <a:latin typeface="AR CENA" panose="02000000000000000000" pitchFamily="2" charset="0"/>
            </a:endParaRPr>
          </a:p>
          <a:p>
            <a:pPr>
              <a:defRPr/>
            </a:pPr>
            <a:endParaRPr lang="en-US"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A transparent membrane called the nictitating membrane is attached under the lower eyelid.</a:t>
            </a:r>
            <a:endParaRPr lang="en-GB" sz="2800" dirty="0">
              <a:solidFill>
                <a:schemeClr val="accent2">
                  <a:lumMod val="75000"/>
                </a:schemeClr>
              </a:solidFill>
              <a:latin typeface="AR CENA" panose="02000000000000000000" pitchFamily="2" charset="0"/>
            </a:endParaRPr>
          </a:p>
          <a:p>
            <a:pPr>
              <a:defRPr/>
            </a:pPr>
            <a:endParaRPr lang="en-US" sz="2800" dirty="0">
              <a:solidFill>
                <a:schemeClr val="accent2">
                  <a:lumMod val="75000"/>
                </a:schemeClr>
              </a:solidFill>
              <a:latin typeface="AR CENA" panose="02000000000000000000" pitchFamily="2" charset="0"/>
            </a:endParaRPr>
          </a:p>
          <a:p>
            <a:pPr>
              <a:defRPr/>
            </a:pPr>
            <a:r>
              <a:rPr lang="en-US" sz="2800" dirty="0">
                <a:solidFill>
                  <a:schemeClr val="accent2">
                    <a:lumMod val="75000"/>
                  </a:schemeClr>
                </a:solidFill>
                <a:latin typeface="AR CENA" panose="02000000000000000000" pitchFamily="2" charset="0"/>
              </a:rPr>
              <a:t>The nictitating membrane is drawn upwards over the surface of the eye.</a:t>
            </a:r>
            <a:endParaRPr lang="en-GB" sz="2800" dirty="0">
              <a:solidFill>
                <a:schemeClr val="accent2">
                  <a:lumMod val="75000"/>
                </a:schemeClr>
              </a:solidFill>
              <a:latin typeface="AR CENA" panose="02000000000000000000" pitchFamily="2" charset="0"/>
            </a:endParaRPr>
          </a:p>
        </p:txBody>
      </p:sp>
    </p:spTree>
    <p:extLst>
      <p:ext uri="{BB962C8B-B14F-4D97-AF65-F5344CB8AC3E}">
        <p14:creationId xmlns:p14="http://schemas.microsoft.com/office/powerpoint/2010/main" val="877274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986528"/>
          </a:xfrm>
          <a:prstGeom prst="rect">
            <a:avLst/>
          </a:prstGeom>
        </p:spPr>
        <p:txBody>
          <a:bodyPr wrap="square">
            <a:spAutoFit/>
          </a:bodyPr>
          <a:lstStyle/>
          <a:p>
            <a:pPr algn="just">
              <a:defRPr/>
            </a:pPr>
            <a:r>
              <a:rPr lang="en-US" sz="2800" b="1" dirty="0">
                <a:solidFill>
                  <a:srgbClr val="FF0000"/>
                </a:solidFill>
                <a:latin typeface="AR CENA" panose="02000000000000000000" pitchFamily="2" charset="0"/>
              </a:rPr>
              <a:t>ECOLOGICAL ADAPTATIONS OF THE EYES</a:t>
            </a:r>
            <a:r>
              <a:rPr lang="en-US" sz="2800" dirty="0">
                <a:latin typeface="AR CENA" panose="02000000000000000000" pitchFamily="2" charset="0"/>
              </a:rPr>
              <a:t>:</a:t>
            </a:r>
            <a:endParaRPr lang="en-GB" sz="2800" dirty="0">
              <a:latin typeface="AR CENA" panose="02000000000000000000" pitchFamily="2" charset="0"/>
            </a:endParaRPr>
          </a:p>
          <a:p>
            <a:pPr algn="just">
              <a:defRPr/>
            </a:pPr>
            <a:r>
              <a:rPr lang="en-US" sz="2800" dirty="0">
                <a:solidFill>
                  <a:srgbClr val="00B0F0"/>
                </a:solidFill>
                <a:latin typeface="AR CENA" panose="02000000000000000000" pitchFamily="2" charset="0"/>
              </a:rPr>
              <a:t>The eyes are positioned such that they can lie above </a:t>
            </a:r>
          </a:p>
          <a:p>
            <a:pPr algn="just">
              <a:defRPr/>
            </a:pPr>
            <a:r>
              <a:rPr lang="en-US" sz="2800" dirty="0">
                <a:solidFill>
                  <a:srgbClr val="00B0F0"/>
                </a:solidFill>
                <a:latin typeface="AR CENA" panose="02000000000000000000" pitchFamily="2" charset="0"/>
              </a:rPr>
              <a:t>the water surface, while the rest of the toad’s body is </a:t>
            </a:r>
          </a:p>
          <a:p>
            <a:pPr algn="just">
              <a:defRPr/>
            </a:pPr>
            <a:r>
              <a:rPr lang="en-US" sz="2800" dirty="0">
                <a:solidFill>
                  <a:srgbClr val="00B0F0"/>
                </a:solidFill>
                <a:latin typeface="AR CENA" panose="02000000000000000000" pitchFamily="2" charset="0"/>
              </a:rPr>
              <a:t>submerged.</a:t>
            </a:r>
            <a:endParaRPr lang="en-US" sz="2800" dirty="0">
              <a:solidFill>
                <a:srgbClr val="7030A0"/>
              </a:solidFill>
              <a:latin typeface="AR CENA" panose="02000000000000000000" pitchFamily="2" charset="0"/>
            </a:endParaRPr>
          </a:p>
          <a:p>
            <a:pPr algn="just">
              <a:defRPr/>
            </a:pPr>
            <a:endParaRPr lang="en-US" sz="2800" dirty="0">
              <a:solidFill>
                <a:srgbClr val="7030A0"/>
              </a:solidFill>
              <a:latin typeface="AR CENA" panose="02000000000000000000" pitchFamily="2" charset="0"/>
            </a:endParaRPr>
          </a:p>
          <a:p>
            <a:pPr algn="just">
              <a:defRPr/>
            </a:pPr>
            <a:r>
              <a:rPr lang="en-US" sz="2800" dirty="0">
                <a:solidFill>
                  <a:srgbClr val="7030A0"/>
                </a:solidFill>
                <a:latin typeface="AR CENA" panose="02000000000000000000" pitchFamily="2" charset="0"/>
              </a:rPr>
              <a:t>The nictitating membrane is drawn upwards over the </a:t>
            </a:r>
          </a:p>
          <a:p>
            <a:pPr algn="just">
              <a:defRPr/>
            </a:pPr>
            <a:r>
              <a:rPr lang="en-US" sz="2800" dirty="0">
                <a:solidFill>
                  <a:srgbClr val="7030A0"/>
                </a:solidFill>
                <a:latin typeface="AR CENA" panose="02000000000000000000" pitchFamily="2" charset="0"/>
              </a:rPr>
              <a:t>surface of the eye to clean and moisten it when toad </a:t>
            </a:r>
          </a:p>
          <a:p>
            <a:pPr algn="just">
              <a:defRPr/>
            </a:pPr>
            <a:r>
              <a:rPr lang="en-US" sz="2800" dirty="0">
                <a:solidFill>
                  <a:srgbClr val="7030A0"/>
                </a:solidFill>
                <a:latin typeface="AR CENA" panose="02000000000000000000" pitchFamily="2" charset="0"/>
              </a:rPr>
              <a:t>is on land. </a:t>
            </a:r>
          </a:p>
          <a:p>
            <a:pPr algn="just">
              <a:defRPr/>
            </a:pPr>
            <a:r>
              <a:rPr lang="en-US" sz="2800" dirty="0">
                <a:solidFill>
                  <a:srgbClr val="7030A0"/>
                </a:solidFill>
                <a:latin typeface="AR CENA" panose="02000000000000000000" pitchFamily="2" charset="0"/>
              </a:rPr>
              <a:t>The membrane also protects the eye of toad when </a:t>
            </a:r>
          </a:p>
          <a:p>
            <a:pPr algn="just">
              <a:defRPr/>
            </a:pPr>
            <a:r>
              <a:rPr lang="en-US" sz="2800" dirty="0">
                <a:solidFill>
                  <a:srgbClr val="7030A0"/>
                </a:solidFill>
                <a:latin typeface="AR CENA" panose="02000000000000000000" pitchFamily="2" charset="0"/>
              </a:rPr>
              <a:t>it is on land.</a:t>
            </a:r>
            <a:endParaRPr lang="en-GB" sz="2800" dirty="0">
              <a:solidFill>
                <a:srgbClr val="7030A0"/>
              </a:solidFill>
              <a:latin typeface="AR CENA" panose="02000000000000000000" pitchFamily="2" charset="0"/>
            </a:endParaRPr>
          </a:p>
          <a:p>
            <a:pPr algn="just">
              <a:defRPr/>
            </a:pPr>
            <a:endParaRPr lang="en-US" sz="2800" dirty="0">
              <a:solidFill>
                <a:srgbClr val="00B0F0"/>
              </a:solidFill>
              <a:latin typeface="AR CENA" panose="02000000000000000000" pitchFamily="2" charset="0"/>
            </a:endParaRPr>
          </a:p>
          <a:p>
            <a:pPr algn="just">
              <a:defRPr/>
            </a:pPr>
            <a:r>
              <a:rPr lang="en-US" sz="2800" dirty="0">
                <a:solidFill>
                  <a:srgbClr val="00B0F0"/>
                </a:solidFill>
                <a:latin typeface="AR CENA" panose="02000000000000000000" pitchFamily="2" charset="0"/>
              </a:rPr>
              <a:t>The eyes which appear as two prominent bulges on </a:t>
            </a:r>
          </a:p>
          <a:p>
            <a:pPr algn="just">
              <a:defRPr/>
            </a:pPr>
            <a:r>
              <a:rPr lang="en-US" sz="2800" dirty="0">
                <a:solidFill>
                  <a:srgbClr val="00B0F0"/>
                </a:solidFill>
                <a:latin typeface="AR CENA" panose="02000000000000000000" pitchFamily="2" charset="0"/>
              </a:rPr>
              <a:t>the roof of mouth cavity can be partially withdrawn </a:t>
            </a:r>
          </a:p>
          <a:p>
            <a:pPr algn="just">
              <a:defRPr/>
            </a:pPr>
            <a:r>
              <a:rPr lang="en-US" sz="2800" dirty="0">
                <a:solidFill>
                  <a:srgbClr val="00B0F0"/>
                </a:solidFill>
                <a:latin typeface="AR CENA" panose="02000000000000000000" pitchFamily="2" charset="0"/>
              </a:rPr>
              <a:t>into the mouth cavity by certain muscles.</a:t>
            </a:r>
            <a:endParaRPr lang="en-GB" sz="2800" dirty="0">
              <a:solidFill>
                <a:srgbClr val="00B0F0"/>
              </a:solidFill>
              <a:latin typeface="AR CENA" panose="02000000000000000000" pitchFamily="2" charset="0"/>
            </a:endParaRPr>
          </a:p>
          <a:p>
            <a:pPr algn="just">
              <a:defRPr/>
            </a:pPr>
            <a:endParaRPr lang="en-US" sz="2800" dirty="0">
              <a:solidFill>
                <a:srgbClr val="00B0F0"/>
              </a:solidFill>
              <a:latin typeface="AR CENA" panose="02000000000000000000" pitchFamily="2" charset="0"/>
            </a:endParaRPr>
          </a:p>
          <a:p>
            <a:pPr algn="just">
              <a:defRPr/>
            </a:pPr>
            <a:r>
              <a:rPr lang="en-US" sz="2800" dirty="0">
                <a:solidFill>
                  <a:srgbClr val="7030A0"/>
                </a:solidFill>
                <a:latin typeface="AR CENA" panose="02000000000000000000" pitchFamily="2" charset="0"/>
              </a:rPr>
              <a:t>This often happen when toad swallows its food.</a:t>
            </a:r>
            <a:endParaRPr lang="en-GB" sz="2800" dirty="0">
              <a:solidFill>
                <a:srgbClr val="7030A0"/>
              </a:solidFill>
              <a:latin typeface="AR CENA" panose="02000000000000000000" pitchFamily="2" charset="0"/>
            </a:endParaRPr>
          </a:p>
        </p:txBody>
      </p:sp>
    </p:spTree>
    <p:extLst>
      <p:ext uri="{BB962C8B-B14F-4D97-AF65-F5344CB8AC3E}">
        <p14:creationId xmlns:p14="http://schemas.microsoft.com/office/powerpoint/2010/main" val="2392631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997"/>
            <a:ext cx="10515600" cy="1325563"/>
          </a:xfrm>
        </p:spPr>
        <p:txBody>
          <a:bodyPr>
            <a:normAutofit/>
          </a:bodyPr>
          <a:lstStyle/>
          <a:p>
            <a:r>
              <a:rPr lang="en-US" sz="3600" b="1" dirty="0">
                <a:latin typeface="+mn-lt"/>
              </a:rPr>
              <a:t>Ecological Adaptations of </a:t>
            </a:r>
            <a:r>
              <a:rPr lang="en-US" sz="3600" b="1" i="1" dirty="0">
                <a:latin typeface="+mn-lt"/>
              </a:rPr>
              <a:t>Ciona</a:t>
            </a:r>
            <a:r>
              <a:rPr lang="en-US" sz="3600" b="1" dirty="0">
                <a:latin typeface="+mn-lt"/>
              </a:rPr>
              <a:t> (e.g. </a:t>
            </a:r>
            <a:r>
              <a:rPr lang="en-US" sz="3600" b="1" i="1" dirty="0">
                <a:latin typeface="+mn-lt"/>
              </a:rPr>
              <a:t>Ciona intestinalis</a:t>
            </a:r>
            <a:r>
              <a:rPr lang="en-US" sz="3600" b="1" dirty="0">
                <a:latin typeface="+mn-lt"/>
              </a:rPr>
              <a:t>):</a:t>
            </a:r>
          </a:p>
        </p:txBody>
      </p:sp>
      <p:sp>
        <p:nvSpPr>
          <p:cNvPr id="3" name="Content Placeholder 2"/>
          <p:cNvSpPr>
            <a:spLocks noGrp="1"/>
          </p:cNvSpPr>
          <p:nvPr>
            <p:ph idx="1"/>
          </p:nvPr>
        </p:nvSpPr>
        <p:spPr/>
        <p:txBody>
          <a:bodyPr>
            <a:normAutofit fontScale="92500" lnSpcReduction="20000"/>
          </a:bodyPr>
          <a:lstStyle/>
          <a:p>
            <a:pPr algn="just"/>
            <a:r>
              <a:rPr lang="en-US" sz="3000" i="1" dirty="0" err="1"/>
              <a:t>Ciona</a:t>
            </a:r>
            <a:r>
              <a:rPr lang="en-US" sz="3000" i="1" dirty="0"/>
              <a:t> intestinalis</a:t>
            </a:r>
            <a:r>
              <a:rPr lang="en-US" sz="3000" dirty="0"/>
              <a:t> can be found in the marine habitat</a:t>
            </a:r>
          </a:p>
          <a:p>
            <a:pPr algn="just"/>
            <a:r>
              <a:rPr lang="en-US" sz="3000" dirty="0"/>
              <a:t>They are normally found from near shoreline areas to deeper waters, and in estuaries, and is more common in silty conditions in shallow waters</a:t>
            </a:r>
          </a:p>
          <a:p>
            <a:pPr algn="just"/>
            <a:r>
              <a:rPr lang="en-US" sz="3000" dirty="0"/>
              <a:t>Majority are sessile as adult, although some are free living</a:t>
            </a:r>
          </a:p>
          <a:p>
            <a:pPr algn="just"/>
            <a:r>
              <a:rPr lang="en-US" sz="3000" dirty="0"/>
              <a:t>They grow in dense aggregations on rocky substrate, marine plants, shells, on any floating or submerged substrate</a:t>
            </a:r>
          </a:p>
          <a:p>
            <a:pPr algn="just"/>
            <a:r>
              <a:rPr lang="en-US" sz="3000" dirty="0"/>
              <a:t>They are cylindrical, translucent ascidians, ending in a cone-shaped siphon</a:t>
            </a:r>
          </a:p>
          <a:p>
            <a:pPr algn="just"/>
            <a:r>
              <a:rPr lang="en-US" sz="3000" dirty="0"/>
              <a:t>The body wall is a pale yellow-green, translucent, and tubular with terminal inhalent and sub-terminal exhalent siphons (openings)</a:t>
            </a:r>
          </a:p>
          <a:p>
            <a:endParaRPr lang="en-US" dirty="0"/>
          </a:p>
        </p:txBody>
      </p:sp>
    </p:spTree>
    <p:extLst>
      <p:ext uri="{BB962C8B-B14F-4D97-AF65-F5344CB8AC3E}">
        <p14:creationId xmlns:p14="http://schemas.microsoft.com/office/powerpoint/2010/main" val="160518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124754"/>
          </a:xfrm>
          <a:prstGeom prst="rect">
            <a:avLst/>
          </a:prstGeom>
        </p:spPr>
        <p:txBody>
          <a:bodyPr wrap="square">
            <a:spAutoFit/>
          </a:bodyPr>
          <a:lstStyle/>
          <a:p>
            <a:pPr algn="just">
              <a:defRPr/>
            </a:pPr>
            <a:r>
              <a:rPr lang="en-US" sz="2800" b="1" dirty="0">
                <a:latin typeface="AR CENA" panose="02000000000000000000" pitchFamily="2" charset="0"/>
              </a:rPr>
              <a:t>TYMPANUM/TYMPANIC MEMBRANE/EAR DRUM:</a:t>
            </a:r>
          </a:p>
          <a:p>
            <a:pPr algn="just">
              <a:defRPr/>
            </a:pPr>
            <a:endParaRPr lang="en-GB" sz="2800" dirty="0">
              <a:latin typeface="AR CENA" panose="02000000000000000000" pitchFamily="2" charset="0"/>
            </a:endParaRPr>
          </a:p>
          <a:p>
            <a:pPr algn="just">
              <a:defRPr/>
            </a:pPr>
            <a:r>
              <a:rPr lang="en-US" sz="2800" dirty="0">
                <a:solidFill>
                  <a:schemeClr val="accent4">
                    <a:lumMod val="50000"/>
                  </a:schemeClr>
                </a:solidFill>
                <a:latin typeface="AR CENA" panose="02000000000000000000" pitchFamily="2" charset="0"/>
              </a:rPr>
              <a:t>At each side of the head behind the eye is the eardrum.</a:t>
            </a:r>
            <a:endParaRPr lang="en-GB" sz="2800" dirty="0">
              <a:solidFill>
                <a:schemeClr val="accent4">
                  <a:lumMod val="50000"/>
                </a:schemeClr>
              </a:solidFill>
              <a:latin typeface="AR CENA" panose="02000000000000000000" pitchFamily="2" charset="0"/>
            </a:endParaRPr>
          </a:p>
          <a:p>
            <a:pPr algn="just">
              <a:defRPr/>
            </a:pPr>
            <a:endParaRPr lang="en-US" sz="2800" dirty="0">
              <a:solidFill>
                <a:schemeClr val="accent4">
                  <a:lumMod val="50000"/>
                </a:schemeClr>
              </a:solidFill>
              <a:latin typeface="AR CENA" panose="02000000000000000000" pitchFamily="2" charset="0"/>
            </a:endParaRPr>
          </a:p>
          <a:p>
            <a:pPr algn="just">
              <a:defRPr/>
            </a:pPr>
            <a:endParaRPr lang="en-US" sz="2800" dirty="0">
              <a:solidFill>
                <a:schemeClr val="accent6">
                  <a:lumMod val="75000"/>
                </a:schemeClr>
              </a:solidFill>
              <a:latin typeface="AR CENA" panose="02000000000000000000" pitchFamily="2" charset="0"/>
            </a:endParaRPr>
          </a:p>
          <a:p>
            <a:pPr algn="just">
              <a:defRPr/>
            </a:pPr>
            <a:r>
              <a:rPr lang="en-US" sz="2800" dirty="0">
                <a:solidFill>
                  <a:schemeClr val="accent6">
                    <a:lumMod val="75000"/>
                  </a:schemeClr>
                </a:solidFill>
                <a:latin typeface="AR CENA" panose="02000000000000000000" pitchFamily="2" charset="0"/>
              </a:rPr>
              <a:t>It is a dark round patch of stretched skin.</a:t>
            </a:r>
            <a:endParaRPr lang="en-GB" sz="2800" dirty="0">
              <a:solidFill>
                <a:schemeClr val="accent6">
                  <a:lumMod val="75000"/>
                </a:schemeClr>
              </a:solidFill>
              <a:latin typeface="AR CENA" panose="02000000000000000000" pitchFamily="2" charset="0"/>
            </a:endParaRPr>
          </a:p>
          <a:p>
            <a:pPr algn="just">
              <a:defRPr/>
            </a:pPr>
            <a:endParaRPr lang="en-US" sz="2800" dirty="0">
              <a:solidFill>
                <a:schemeClr val="accent4">
                  <a:lumMod val="50000"/>
                </a:schemeClr>
              </a:solidFill>
              <a:latin typeface="AR CENA" panose="02000000000000000000" pitchFamily="2" charset="0"/>
            </a:endParaRPr>
          </a:p>
          <a:p>
            <a:pPr algn="just">
              <a:defRPr/>
            </a:pPr>
            <a:endParaRPr lang="en-US" sz="2800" dirty="0">
              <a:solidFill>
                <a:schemeClr val="accent4">
                  <a:lumMod val="50000"/>
                </a:schemeClr>
              </a:solidFill>
              <a:latin typeface="AR CENA" panose="02000000000000000000" pitchFamily="2" charset="0"/>
            </a:endParaRPr>
          </a:p>
          <a:p>
            <a:pPr algn="just">
              <a:defRPr/>
            </a:pPr>
            <a:r>
              <a:rPr lang="en-US" sz="2800" dirty="0">
                <a:solidFill>
                  <a:schemeClr val="accent4">
                    <a:lumMod val="50000"/>
                  </a:schemeClr>
                </a:solidFill>
                <a:latin typeface="AR CENA" panose="02000000000000000000" pitchFamily="2" charset="0"/>
              </a:rPr>
              <a:t>The toad hears when its eardrum vibrates (It picks up sound by vibration)</a:t>
            </a:r>
            <a:endParaRPr lang="en-GB" sz="2800" dirty="0">
              <a:solidFill>
                <a:schemeClr val="accent4">
                  <a:lumMod val="50000"/>
                </a:schemeClr>
              </a:solidFill>
              <a:latin typeface="AR CENA" panose="02000000000000000000" pitchFamily="2" charset="0"/>
            </a:endParaRPr>
          </a:p>
          <a:p>
            <a:pPr algn="just">
              <a:defRPr/>
            </a:pPr>
            <a:endParaRPr lang="en-US" sz="2800" dirty="0">
              <a:solidFill>
                <a:schemeClr val="accent4">
                  <a:lumMod val="50000"/>
                </a:schemeClr>
              </a:solidFill>
              <a:latin typeface="AR CENA" panose="02000000000000000000" pitchFamily="2" charset="0"/>
            </a:endParaRPr>
          </a:p>
          <a:p>
            <a:pPr algn="just">
              <a:defRPr/>
            </a:pPr>
            <a:endParaRPr lang="en-US" sz="2800" dirty="0">
              <a:solidFill>
                <a:schemeClr val="accent6">
                  <a:lumMod val="75000"/>
                </a:schemeClr>
              </a:solidFill>
              <a:latin typeface="AR CENA" panose="02000000000000000000" pitchFamily="2" charset="0"/>
            </a:endParaRPr>
          </a:p>
          <a:p>
            <a:pPr algn="just">
              <a:defRPr/>
            </a:pPr>
            <a:r>
              <a:rPr lang="en-US" sz="2800" dirty="0">
                <a:solidFill>
                  <a:schemeClr val="accent6">
                    <a:lumMod val="75000"/>
                  </a:schemeClr>
                </a:solidFill>
                <a:latin typeface="AR CENA" panose="02000000000000000000" pitchFamily="2" charset="0"/>
              </a:rPr>
              <a:t>The amphibian ear consists of a middle ear as well as an inner ear but no outer ear</a:t>
            </a:r>
            <a:r>
              <a:rPr lang="en-GB" sz="2800" dirty="0">
                <a:solidFill>
                  <a:schemeClr val="accent6">
                    <a:lumMod val="75000"/>
                  </a:schemeClr>
                </a:solidFill>
                <a:latin typeface="AR CENA" panose="02000000000000000000" pitchFamily="2" charset="0"/>
              </a:rPr>
              <a:t> </a:t>
            </a:r>
            <a:r>
              <a:rPr lang="en-US" sz="2800" dirty="0">
                <a:solidFill>
                  <a:schemeClr val="accent6">
                    <a:lumMod val="75000"/>
                  </a:schemeClr>
                </a:solidFill>
                <a:latin typeface="AR CENA" panose="02000000000000000000" pitchFamily="2" charset="0"/>
              </a:rPr>
              <a:t>(Outer ear present in mammals).</a:t>
            </a:r>
            <a:endParaRPr lang="en-GB" sz="2800" dirty="0">
              <a:solidFill>
                <a:schemeClr val="accent6">
                  <a:lumMod val="75000"/>
                </a:schemeClr>
              </a:solidFill>
              <a:latin typeface="AR CENA" panose="02000000000000000000" pitchFamily="2" charset="0"/>
            </a:endParaRPr>
          </a:p>
        </p:txBody>
      </p:sp>
    </p:spTree>
    <p:extLst>
      <p:ext uri="{BB962C8B-B14F-4D97-AF65-F5344CB8AC3E}">
        <p14:creationId xmlns:p14="http://schemas.microsoft.com/office/powerpoint/2010/main" val="454986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91"/>
            <a:ext cx="12192000" cy="6987554"/>
          </a:xfrm>
          <a:prstGeom prst="rect">
            <a:avLst/>
          </a:prstGeom>
        </p:spPr>
        <p:txBody>
          <a:bodyPr wrap="square">
            <a:spAutoFit/>
          </a:bodyPr>
          <a:lstStyle/>
          <a:p>
            <a:pPr lvl="0">
              <a:lnSpc>
                <a:spcPct val="90000"/>
              </a:lnSpc>
              <a:spcBef>
                <a:spcPts val="1000"/>
              </a:spcBef>
              <a:defRPr/>
            </a:pPr>
            <a:r>
              <a:rPr lang="en-US" sz="3200" dirty="0">
                <a:solidFill>
                  <a:prstClr val="black"/>
                </a:solidFill>
                <a:latin typeface="AR CENA" panose="02000000000000000000" pitchFamily="2" charset="0"/>
              </a:rPr>
              <a:t>PAROTOID GLANDS/POISON GLANDS:</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70AD47">
                    <a:lumMod val="75000"/>
                  </a:srgbClr>
                </a:solidFill>
                <a:latin typeface="AR CENA" panose="02000000000000000000" pitchFamily="2" charset="0"/>
              </a:rPr>
              <a:t>It is an oval bulge behind each eardrum.</a:t>
            </a:r>
            <a:endParaRPr lang="en-GB" sz="2600" dirty="0">
              <a:solidFill>
                <a:srgbClr val="70AD47">
                  <a:lumMod val="75000"/>
                </a:srgbClr>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2600" dirty="0">
              <a:solidFill>
                <a:srgbClr val="70AD47">
                  <a:lumMod val="75000"/>
                </a:srgbClr>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70AD47">
                    <a:lumMod val="75000"/>
                  </a:srgbClr>
                </a:solidFill>
                <a:latin typeface="AR CENA" panose="02000000000000000000" pitchFamily="2" charset="0"/>
              </a:rPr>
              <a:t>It is a large external gland running down from back of neck behind the eye to below shoulder in some species. (Glandular patch of skin).</a:t>
            </a:r>
            <a:endParaRPr lang="en-GB" sz="2600" dirty="0">
              <a:solidFill>
                <a:srgbClr val="70AD47">
                  <a:lumMod val="75000"/>
                </a:srgbClr>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2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0070C0"/>
                </a:solidFill>
                <a:latin typeface="AR CENA" panose="02000000000000000000" pitchFamily="2" charset="0"/>
              </a:rPr>
              <a:t>It secretes a foul tasting substance when the animal is attacked by predation.</a:t>
            </a:r>
            <a:endParaRPr lang="en-GB" sz="2600" dirty="0">
              <a:solidFill>
                <a:srgbClr val="0070C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2600" dirty="0">
              <a:solidFill>
                <a:srgbClr val="0070C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0070C0"/>
                </a:solidFill>
                <a:latin typeface="AR CENA" panose="02000000000000000000" pitchFamily="2" charset="0"/>
              </a:rPr>
              <a:t>The toad excretes it when stressed and it is released as a defense mechanism against predator.</a:t>
            </a:r>
            <a:endParaRPr lang="en-GB" sz="2600" dirty="0">
              <a:solidFill>
                <a:srgbClr val="0070C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2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C00000"/>
                </a:solidFill>
                <a:latin typeface="AR CENA" panose="02000000000000000000" pitchFamily="2" charset="0"/>
              </a:rPr>
              <a:t>The secretion is an alkaloid neurotoxin (Poison) called </a:t>
            </a:r>
            <a:r>
              <a:rPr lang="en-US" sz="2600" dirty="0" err="1">
                <a:solidFill>
                  <a:srgbClr val="C00000"/>
                </a:solidFill>
                <a:latin typeface="AR CENA" panose="02000000000000000000" pitchFamily="2" charset="0"/>
              </a:rPr>
              <a:t>bufotoxin</a:t>
            </a:r>
            <a:r>
              <a:rPr lang="en-US" sz="2600" dirty="0">
                <a:solidFill>
                  <a:srgbClr val="C00000"/>
                </a:solidFill>
                <a:latin typeface="AR CENA" panose="02000000000000000000" pitchFamily="2" charset="0"/>
              </a:rPr>
              <a:t>.</a:t>
            </a:r>
            <a:endParaRPr lang="en-GB" sz="2600" dirty="0">
              <a:solidFill>
                <a:srgbClr val="C0000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2600" dirty="0">
              <a:solidFill>
                <a:srgbClr val="C0000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600" dirty="0">
                <a:solidFill>
                  <a:srgbClr val="C00000"/>
                </a:solidFill>
                <a:latin typeface="AR CENA" panose="02000000000000000000" pitchFamily="2" charset="0"/>
              </a:rPr>
              <a:t>It causes mild to severe irritation when in contact with human skin.</a:t>
            </a:r>
            <a:endParaRPr lang="en-GB" sz="2600" dirty="0">
              <a:solidFill>
                <a:srgbClr val="C00000"/>
              </a:solidFill>
              <a:latin typeface="AR CENA" panose="02000000000000000000" pitchFamily="2" charset="0"/>
            </a:endParaRPr>
          </a:p>
        </p:txBody>
      </p:sp>
    </p:spTree>
    <p:extLst>
      <p:ext uri="{BB962C8B-B14F-4D97-AF65-F5344CB8AC3E}">
        <p14:creationId xmlns:p14="http://schemas.microsoft.com/office/powerpoint/2010/main" val="273409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24" y="164813"/>
            <a:ext cx="2744523" cy="584775"/>
          </a:xfrm>
          <a:prstGeom prst="rect">
            <a:avLst/>
          </a:prstGeom>
        </p:spPr>
        <p:txBody>
          <a:bodyPr wrap="square">
            <a:spAutoFit/>
          </a:bodyPr>
          <a:lstStyle/>
          <a:p>
            <a:r>
              <a:rPr lang="en-US" sz="3200" b="1">
                <a:solidFill>
                  <a:srgbClr val="C00000"/>
                </a:solidFill>
                <a:latin typeface="AR CENA" pitchFamily="2" charset="0"/>
              </a:rPr>
              <a:t>TRUNK</a:t>
            </a:r>
            <a:endParaRPr lang="en-US" dirty="0"/>
          </a:p>
        </p:txBody>
      </p:sp>
      <p:sp>
        <p:nvSpPr>
          <p:cNvPr id="3" name="Rectangle 2"/>
          <p:cNvSpPr/>
          <p:nvPr/>
        </p:nvSpPr>
        <p:spPr>
          <a:xfrm>
            <a:off x="0" y="1079371"/>
            <a:ext cx="6096000" cy="2028248"/>
          </a:xfrm>
          <a:prstGeom prst="rect">
            <a:avLst/>
          </a:prstGeom>
        </p:spPr>
        <p:txBody>
          <a:bodyPr>
            <a:spAutoFit/>
          </a:bodyPr>
          <a:lstStyle/>
          <a:p>
            <a:pPr lvl="0">
              <a:lnSpc>
                <a:spcPct val="90000"/>
              </a:lnSpc>
              <a:spcBef>
                <a:spcPts val="1000"/>
              </a:spcBef>
              <a:defRPr/>
            </a:pPr>
            <a:r>
              <a:rPr lang="en-US" sz="2800" dirty="0">
                <a:solidFill>
                  <a:prstClr val="black"/>
                </a:solidFill>
                <a:latin typeface="AR CENA" panose="02000000000000000000" pitchFamily="2" charset="0"/>
              </a:rPr>
              <a:t>The trunk bears two pairs of jointed limbs</a:t>
            </a:r>
          </a:p>
          <a:p>
            <a:pPr marL="228600" lvl="0" indent="-228600">
              <a:lnSpc>
                <a:spcPct val="90000"/>
              </a:lnSpc>
              <a:spcBef>
                <a:spcPts val="1000"/>
              </a:spcBef>
              <a:buFont typeface="Arial" panose="020B0604020202020204" pitchFamily="34" charset="0"/>
              <a:buChar char="•"/>
              <a:defRPr/>
            </a:pPr>
            <a:endParaRPr lang="en-GB" sz="2800" dirty="0">
              <a:solidFill>
                <a:prstClr val="black"/>
              </a:solidFill>
              <a:latin typeface="AR CENA" panose="02000000000000000000" pitchFamily="2" charset="0"/>
            </a:endParaRPr>
          </a:p>
          <a:p>
            <a:pPr lvl="0">
              <a:lnSpc>
                <a:spcPct val="90000"/>
              </a:lnSpc>
              <a:spcBef>
                <a:spcPts val="1000"/>
              </a:spcBef>
              <a:defRPr/>
            </a:pPr>
            <a:r>
              <a:rPr lang="en-US" sz="2800" dirty="0">
                <a:solidFill>
                  <a:prstClr val="black"/>
                </a:solidFill>
                <a:latin typeface="AR CENA" panose="02000000000000000000" pitchFamily="2" charset="0"/>
              </a:rPr>
              <a:t>a) Forelimb.</a:t>
            </a:r>
            <a:endParaRPr lang="en-GB" sz="2800" dirty="0">
              <a:solidFill>
                <a:prstClr val="black"/>
              </a:solidFill>
              <a:latin typeface="AR CENA" panose="02000000000000000000" pitchFamily="2" charset="0"/>
            </a:endParaRPr>
          </a:p>
          <a:p>
            <a:pPr lvl="0">
              <a:lnSpc>
                <a:spcPct val="90000"/>
              </a:lnSpc>
              <a:spcBef>
                <a:spcPts val="1000"/>
              </a:spcBef>
              <a:defRPr/>
            </a:pPr>
            <a:r>
              <a:rPr lang="en-US" sz="2800" dirty="0">
                <a:solidFill>
                  <a:prstClr val="black"/>
                </a:solidFill>
                <a:latin typeface="AR CENA" panose="02000000000000000000" pitchFamily="2" charset="0"/>
              </a:rPr>
              <a:t>b) Hind limbs. </a:t>
            </a:r>
            <a:endParaRPr lang="en-GB" sz="2800" dirty="0">
              <a:solidFill>
                <a:prstClr val="black"/>
              </a:solidFill>
              <a:latin typeface="AR CENA" panose="02000000000000000000" pitchFamily="2" charset="0"/>
            </a:endParaRPr>
          </a:p>
        </p:txBody>
      </p:sp>
      <p:pic>
        <p:nvPicPr>
          <p:cNvPr id="4" name="Picture 5" descr="http://www.visualdictionaryonline.com/images/animal-kingdom/amphibians/frog/morphology-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775" y="1060450"/>
            <a:ext cx="6630988"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0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90563" y="760413"/>
            <a:ext cx="4522787" cy="5657850"/>
          </a:xfrm>
          <a:prstGeom prst="rect">
            <a:avLst/>
          </a:prstGeom>
        </p:spPr>
      </p:pic>
      <p:pic>
        <p:nvPicPr>
          <p:cNvPr id="3" name="Content Placeholder 6" descr="C:\Users\joseph\Desktop\Diagram of forelimb and hindlimb of toad - Google Search_files\images_004.jpg"/>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546850" y="889000"/>
            <a:ext cx="4751388" cy="5400675"/>
          </a:xfrm>
          <a:prstGeom prst="rect">
            <a:avLst/>
          </a:prstGeom>
        </p:spPr>
      </p:pic>
    </p:spTree>
    <p:extLst>
      <p:ext uri="{BB962C8B-B14F-4D97-AF65-F5344CB8AC3E}">
        <p14:creationId xmlns:p14="http://schemas.microsoft.com/office/powerpoint/2010/main" val="3972008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7" y="1"/>
            <a:ext cx="9841833" cy="6858000"/>
          </a:xfrm>
          <a:prstGeom prst="rect">
            <a:avLst/>
          </a:prstGeom>
        </p:spPr>
      </p:pic>
    </p:spTree>
    <p:extLst>
      <p:ext uri="{BB962C8B-B14F-4D97-AF65-F5344CB8AC3E}">
        <p14:creationId xmlns:p14="http://schemas.microsoft.com/office/powerpoint/2010/main" val="2790057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1435"/>
            <a:ext cx="12192000" cy="5847755"/>
          </a:xfrm>
          <a:prstGeom prst="rect">
            <a:avLst/>
          </a:prstGeom>
        </p:spPr>
        <p:txBody>
          <a:bodyPr wrap="square">
            <a:spAutoFit/>
          </a:bodyPr>
          <a:lstStyle/>
          <a:p>
            <a:pPr>
              <a:defRPr/>
            </a:pPr>
            <a:r>
              <a:rPr lang="en-US" sz="3200" dirty="0">
                <a:latin typeface="AR CENA" panose="02000000000000000000" pitchFamily="2" charset="0"/>
              </a:rPr>
              <a:t>FORELIMB</a:t>
            </a:r>
            <a:r>
              <a:rPr lang="en-US" sz="3800" dirty="0">
                <a:latin typeface="AR CENA" panose="02000000000000000000" pitchFamily="2" charset="0"/>
              </a:rPr>
              <a:t>:</a:t>
            </a:r>
            <a:endParaRPr lang="en-GB" sz="3800" dirty="0">
              <a:latin typeface="AR CENA" panose="02000000000000000000" pitchFamily="2" charset="0"/>
            </a:endParaRPr>
          </a:p>
          <a:p>
            <a:pPr>
              <a:defRPr/>
            </a:pPr>
            <a:r>
              <a:rPr lang="en-US" sz="2800" dirty="0">
                <a:solidFill>
                  <a:srgbClr val="FF0000"/>
                </a:solidFill>
                <a:latin typeface="AR CENA" panose="02000000000000000000" pitchFamily="2" charset="0"/>
              </a:rPr>
              <a:t>The forelimb is short and angular.</a:t>
            </a:r>
            <a:endParaRPr lang="en-GB" sz="2800" dirty="0">
              <a:solidFill>
                <a:srgbClr val="FF0000"/>
              </a:solidFill>
              <a:latin typeface="AR CENA" panose="02000000000000000000" pitchFamily="2" charset="0"/>
            </a:endParaRPr>
          </a:p>
          <a:p>
            <a:pPr>
              <a:defRPr/>
            </a:pPr>
            <a:r>
              <a:rPr lang="en-US" sz="2800" dirty="0">
                <a:solidFill>
                  <a:srgbClr val="FF0000"/>
                </a:solidFill>
                <a:latin typeface="AR CENA" panose="02000000000000000000" pitchFamily="2" charset="0"/>
              </a:rPr>
              <a:t>The forelimb is made up of: </a:t>
            </a:r>
            <a:endParaRPr lang="en-GB" sz="2800" dirty="0">
              <a:solidFill>
                <a:srgbClr val="FF0000"/>
              </a:solidFill>
              <a:latin typeface="AR CENA" panose="02000000000000000000" pitchFamily="2" charset="0"/>
            </a:endParaRPr>
          </a:p>
          <a:p>
            <a:pPr lvl="1">
              <a:defRPr/>
            </a:pPr>
            <a:r>
              <a:rPr lang="en-US" sz="2800" dirty="0">
                <a:solidFill>
                  <a:srgbClr val="FF0000"/>
                </a:solidFill>
                <a:latin typeface="AR CENA" panose="02000000000000000000" pitchFamily="2" charset="0"/>
              </a:rPr>
              <a:t>Upper arm </a:t>
            </a:r>
            <a:endParaRPr lang="en-GB" sz="2800" dirty="0">
              <a:solidFill>
                <a:srgbClr val="FF0000"/>
              </a:solidFill>
              <a:latin typeface="AR CENA" panose="02000000000000000000" pitchFamily="2" charset="0"/>
            </a:endParaRPr>
          </a:p>
          <a:p>
            <a:pPr lvl="1">
              <a:defRPr/>
            </a:pPr>
            <a:r>
              <a:rPr lang="en-US" sz="2800" dirty="0">
                <a:solidFill>
                  <a:srgbClr val="FF0000"/>
                </a:solidFill>
                <a:latin typeface="AR CENA" panose="02000000000000000000" pitchFamily="2" charset="0"/>
              </a:rPr>
              <a:t>Forearm</a:t>
            </a:r>
            <a:endParaRPr lang="en-GB" sz="2800" dirty="0">
              <a:solidFill>
                <a:srgbClr val="FF0000"/>
              </a:solidFill>
              <a:latin typeface="AR CENA" panose="02000000000000000000" pitchFamily="2" charset="0"/>
            </a:endParaRPr>
          </a:p>
          <a:p>
            <a:pPr lvl="1">
              <a:defRPr/>
            </a:pPr>
            <a:r>
              <a:rPr lang="en-US" sz="2800" dirty="0">
                <a:solidFill>
                  <a:srgbClr val="FF0000"/>
                </a:solidFill>
                <a:latin typeface="AR CENA" panose="02000000000000000000" pitchFamily="2" charset="0"/>
              </a:rPr>
              <a:t>Forefoot. (bears 4 digits)</a:t>
            </a:r>
            <a:endParaRPr lang="en-GB" sz="2800" dirty="0">
              <a:solidFill>
                <a:srgbClr val="FF0000"/>
              </a:solidFill>
              <a:latin typeface="AR CENA" panose="02000000000000000000" pitchFamily="2" charset="0"/>
            </a:endParaRPr>
          </a:p>
          <a:p>
            <a:pPr>
              <a:defRPr/>
            </a:pPr>
            <a:r>
              <a:rPr lang="en-US" sz="2800" dirty="0">
                <a:solidFill>
                  <a:srgbClr val="FF0000"/>
                </a:solidFill>
                <a:latin typeface="AR CENA" panose="02000000000000000000" pitchFamily="2" charset="0"/>
              </a:rPr>
              <a:t>The joint between the upper arm and the forearm is the elbow.</a:t>
            </a:r>
            <a:endParaRPr lang="en-GB" sz="2800" dirty="0">
              <a:solidFill>
                <a:srgbClr val="FF0000"/>
              </a:solidFill>
              <a:latin typeface="AR CENA" panose="02000000000000000000" pitchFamily="2" charset="0"/>
            </a:endParaRPr>
          </a:p>
          <a:p>
            <a:pPr>
              <a:defRPr/>
            </a:pPr>
            <a:r>
              <a:rPr lang="en-US" sz="2800" dirty="0">
                <a:solidFill>
                  <a:srgbClr val="FF0000"/>
                </a:solidFill>
                <a:latin typeface="AR CENA" panose="02000000000000000000" pitchFamily="2" charset="0"/>
              </a:rPr>
              <a:t>The joint between the forearm and the forefoot is the wrist.</a:t>
            </a:r>
            <a:endParaRPr lang="en-GB" sz="2800" dirty="0">
              <a:solidFill>
                <a:srgbClr val="FF0000"/>
              </a:solidFill>
              <a:latin typeface="AR CENA" panose="02000000000000000000" pitchFamily="2" charset="0"/>
            </a:endParaRPr>
          </a:p>
          <a:p>
            <a:pPr>
              <a:defRPr/>
            </a:pPr>
            <a:endParaRPr lang="en-US" sz="2800" dirty="0">
              <a:latin typeface="AR CENA" panose="02000000000000000000" pitchFamily="2" charset="0"/>
            </a:endParaRPr>
          </a:p>
          <a:p>
            <a:pPr>
              <a:defRPr/>
            </a:pPr>
            <a:r>
              <a:rPr lang="en-US" sz="2800" dirty="0">
                <a:latin typeface="AR CENA" panose="02000000000000000000" pitchFamily="2" charset="0"/>
              </a:rPr>
              <a:t>FUNCTIONS OF FOREARM:</a:t>
            </a:r>
            <a:endParaRPr lang="en-GB" sz="2800" dirty="0">
              <a:latin typeface="AR CENA" panose="02000000000000000000" pitchFamily="2" charset="0"/>
            </a:endParaRPr>
          </a:p>
          <a:p>
            <a:pPr>
              <a:defRPr/>
            </a:pPr>
            <a:r>
              <a:rPr lang="en-US" sz="2800" dirty="0">
                <a:solidFill>
                  <a:srgbClr val="00B050"/>
                </a:solidFill>
                <a:latin typeface="AR CENA" panose="02000000000000000000" pitchFamily="2" charset="0"/>
              </a:rPr>
              <a:t>Brake landing =adapted to withstanding stress and shock when toad lands.</a:t>
            </a:r>
            <a:endParaRPr lang="en-GB" sz="2800" dirty="0">
              <a:solidFill>
                <a:srgbClr val="00B050"/>
              </a:solidFill>
              <a:latin typeface="AR CENA" panose="02000000000000000000" pitchFamily="2" charset="0"/>
            </a:endParaRPr>
          </a:p>
          <a:p>
            <a:pPr>
              <a:defRPr/>
            </a:pPr>
            <a:r>
              <a:rPr lang="en-US" sz="2800" dirty="0">
                <a:solidFill>
                  <a:srgbClr val="00B050"/>
                </a:solidFill>
                <a:latin typeface="AR CENA" panose="02000000000000000000" pitchFamily="2" charset="0"/>
              </a:rPr>
              <a:t>Support weight of toad on land.</a:t>
            </a:r>
            <a:endParaRPr lang="en-GB" sz="2800" dirty="0">
              <a:solidFill>
                <a:srgbClr val="00B050"/>
              </a:solidFill>
              <a:latin typeface="AR CENA" panose="02000000000000000000" pitchFamily="2" charset="0"/>
            </a:endParaRPr>
          </a:p>
          <a:p>
            <a:pPr>
              <a:defRPr/>
            </a:pPr>
            <a:r>
              <a:rPr lang="en-US" sz="2800" dirty="0">
                <a:solidFill>
                  <a:srgbClr val="00B050"/>
                </a:solidFill>
                <a:latin typeface="AR CENA" panose="02000000000000000000" pitchFamily="2" charset="0"/>
              </a:rPr>
              <a:t>Used in swimming.</a:t>
            </a:r>
            <a:endParaRPr lang="en-GB" sz="2800" dirty="0">
              <a:solidFill>
                <a:srgbClr val="00B050"/>
              </a:solidFill>
              <a:latin typeface="AR CENA" panose="02000000000000000000" pitchFamily="2" charset="0"/>
            </a:endParaRPr>
          </a:p>
        </p:txBody>
      </p:sp>
    </p:spTree>
    <p:extLst>
      <p:ext uri="{BB962C8B-B14F-4D97-AF65-F5344CB8AC3E}">
        <p14:creationId xmlns:p14="http://schemas.microsoft.com/office/powerpoint/2010/main" val="17633260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308"/>
            <a:ext cx="12192001" cy="6424836"/>
          </a:xfrm>
          <a:prstGeom prst="rect">
            <a:avLst/>
          </a:prstGeom>
        </p:spPr>
        <p:txBody>
          <a:bodyPr wrap="square">
            <a:spAutoFit/>
          </a:bodyPr>
          <a:lstStyle/>
          <a:p>
            <a:pPr lvl="0">
              <a:lnSpc>
                <a:spcPct val="90000"/>
              </a:lnSpc>
              <a:spcBef>
                <a:spcPts val="1000"/>
              </a:spcBef>
              <a:defRPr/>
            </a:pPr>
            <a:r>
              <a:rPr lang="en-US" sz="3200" b="1" dirty="0">
                <a:solidFill>
                  <a:srgbClr val="00B050"/>
                </a:solidFill>
                <a:latin typeface="AR CENA" panose="02000000000000000000" pitchFamily="2" charset="0"/>
              </a:rPr>
              <a:t>HIND LIMBS</a:t>
            </a:r>
            <a:r>
              <a:rPr lang="en-US" sz="2800" dirty="0">
                <a:solidFill>
                  <a:prstClr val="black"/>
                </a:solidFill>
                <a:latin typeface="AR CENA" panose="02000000000000000000" pitchFamily="2" charset="0"/>
              </a:rPr>
              <a:t>:</a:t>
            </a:r>
            <a:endParaRPr lang="en-GB" sz="28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The hind limb is made up of </a:t>
            </a:r>
            <a:endParaRPr lang="en-GB" sz="2800" dirty="0">
              <a:solidFill>
                <a:prstClr val="black"/>
              </a:solidFill>
              <a:latin typeface="AR CENA" panose="02000000000000000000" pitchFamily="2" charset="0"/>
            </a:endParaRPr>
          </a:p>
          <a:p>
            <a:pPr marL="685800" lvl="1" indent="-228600">
              <a:lnSpc>
                <a:spcPct val="90000"/>
              </a:lnSpc>
              <a:spcBef>
                <a:spcPts val="500"/>
              </a:spcBef>
              <a:buFont typeface="Arial" panose="020B0604020202020204" pitchFamily="34" charset="0"/>
              <a:buChar char="•"/>
              <a:defRPr/>
            </a:pPr>
            <a:r>
              <a:rPr lang="en-US" sz="2400" dirty="0">
                <a:solidFill>
                  <a:prstClr val="black"/>
                </a:solidFill>
                <a:latin typeface="AR CENA" panose="02000000000000000000" pitchFamily="2" charset="0"/>
              </a:rPr>
              <a:t>Thigh </a:t>
            </a:r>
            <a:endParaRPr lang="en-GB" sz="2400" dirty="0">
              <a:solidFill>
                <a:prstClr val="black"/>
              </a:solidFill>
              <a:latin typeface="AR CENA" panose="02000000000000000000" pitchFamily="2" charset="0"/>
            </a:endParaRPr>
          </a:p>
          <a:p>
            <a:pPr marL="685800" lvl="1" indent="-228600">
              <a:lnSpc>
                <a:spcPct val="90000"/>
              </a:lnSpc>
              <a:spcBef>
                <a:spcPts val="500"/>
              </a:spcBef>
              <a:buFont typeface="Arial" panose="020B0604020202020204" pitchFamily="34" charset="0"/>
              <a:buChar char="•"/>
              <a:defRPr/>
            </a:pPr>
            <a:r>
              <a:rPr lang="en-US" sz="2400" dirty="0">
                <a:solidFill>
                  <a:prstClr val="black"/>
                </a:solidFill>
                <a:latin typeface="AR CENA" panose="02000000000000000000" pitchFamily="2" charset="0"/>
              </a:rPr>
              <a:t>Shank </a:t>
            </a:r>
            <a:endParaRPr lang="en-GB" sz="2400" dirty="0">
              <a:solidFill>
                <a:prstClr val="black"/>
              </a:solidFill>
              <a:latin typeface="AR CENA" panose="02000000000000000000" pitchFamily="2" charset="0"/>
            </a:endParaRPr>
          </a:p>
          <a:p>
            <a:pPr marL="685800" lvl="1" indent="-228600">
              <a:lnSpc>
                <a:spcPct val="90000"/>
              </a:lnSpc>
              <a:spcBef>
                <a:spcPts val="500"/>
              </a:spcBef>
              <a:buFont typeface="Arial" panose="020B0604020202020204" pitchFamily="34" charset="0"/>
              <a:buChar char="•"/>
              <a:defRPr/>
            </a:pPr>
            <a:r>
              <a:rPr lang="en-US" sz="2400" dirty="0">
                <a:solidFill>
                  <a:prstClr val="black"/>
                </a:solidFill>
                <a:latin typeface="AR CENA" panose="02000000000000000000" pitchFamily="2" charset="0"/>
              </a:rPr>
              <a:t>Hind foot (Bears 5 long slender webbed digits)</a:t>
            </a:r>
            <a:endParaRPr lang="en-GB" sz="24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The hind foot is long and broad.</a:t>
            </a:r>
            <a:endParaRPr lang="en-GB" sz="28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The joint between thigh and shank is knee.</a:t>
            </a:r>
            <a:endParaRPr lang="en-GB" sz="28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The joint between shank and hind foot is ankle.</a:t>
            </a:r>
            <a:endParaRPr lang="en-GB" sz="2800" dirty="0">
              <a:solidFill>
                <a:prstClr val="black"/>
              </a:solidFill>
              <a:latin typeface="AR CENA" panose="02000000000000000000" pitchFamily="2" charset="0"/>
            </a:endParaRPr>
          </a:p>
          <a:p>
            <a:pPr lvl="0">
              <a:lnSpc>
                <a:spcPct val="90000"/>
              </a:lnSpc>
              <a:spcBef>
                <a:spcPts val="1000"/>
              </a:spcBef>
              <a:defRPr/>
            </a:pPr>
            <a:endParaRPr lang="en-US" sz="2800" dirty="0">
              <a:solidFill>
                <a:prstClr val="black"/>
              </a:solidFill>
              <a:latin typeface="AR CENA" panose="02000000000000000000" pitchFamily="2" charset="0"/>
            </a:endParaRPr>
          </a:p>
          <a:p>
            <a:pPr lvl="0">
              <a:lnSpc>
                <a:spcPct val="90000"/>
              </a:lnSpc>
              <a:spcBef>
                <a:spcPts val="1000"/>
              </a:spcBef>
              <a:defRPr/>
            </a:pPr>
            <a:r>
              <a:rPr lang="en-US" sz="3200" dirty="0">
                <a:solidFill>
                  <a:srgbClr val="ED7D31">
                    <a:lumMod val="75000"/>
                  </a:srgbClr>
                </a:solidFill>
                <a:latin typeface="AR CENA" panose="02000000000000000000" pitchFamily="2" charset="0"/>
              </a:rPr>
              <a:t>FUNCTION OF HINDLIMB:</a:t>
            </a:r>
            <a:endParaRPr lang="en-GB" sz="3200" dirty="0">
              <a:solidFill>
                <a:srgbClr val="ED7D31">
                  <a:lumMod val="75000"/>
                </a:srgbClr>
              </a:solidFill>
              <a:latin typeface="AR CENA" panose="02000000000000000000" pitchFamily="2" charset="0"/>
            </a:endParaRPr>
          </a:p>
          <a:p>
            <a:pPr lvl="0">
              <a:lnSpc>
                <a:spcPct val="90000"/>
              </a:lnSpc>
              <a:spcBef>
                <a:spcPts val="1000"/>
              </a:spcBef>
              <a:defRPr/>
            </a:pPr>
            <a:r>
              <a:rPr lang="en-US" sz="2800" dirty="0">
                <a:solidFill>
                  <a:prstClr val="black"/>
                </a:solidFill>
                <a:latin typeface="AR CENA" panose="02000000000000000000" pitchFamily="2" charset="0"/>
              </a:rPr>
              <a:t>1) It is adapted for leaping.</a:t>
            </a:r>
            <a:endParaRPr lang="en-GB" sz="2800" dirty="0">
              <a:solidFill>
                <a:prstClr val="black"/>
              </a:solidFill>
              <a:latin typeface="AR CENA" panose="02000000000000000000" pitchFamily="2" charset="0"/>
            </a:endParaRPr>
          </a:p>
          <a:p>
            <a:pPr lvl="0">
              <a:lnSpc>
                <a:spcPct val="90000"/>
              </a:lnSpc>
              <a:spcBef>
                <a:spcPts val="1000"/>
              </a:spcBef>
              <a:defRPr/>
            </a:pPr>
            <a:r>
              <a:rPr lang="en-US" sz="2800" dirty="0">
                <a:solidFill>
                  <a:prstClr val="black"/>
                </a:solidFill>
                <a:latin typeface="AR CENA" panose="02000000000000000000" pitchFamily="2" charset="0"/>
              </a:rPr>
              <a:t>2) It helps toad to hop on land and swim.</a:t>
            </a:r>
            <a:endParaRPr lang="en-GB" sz="28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GB" sz="2800" dirty="0">
              <a:solidFill>
                <a:prstClr val="black"/>
              </a:solidFill>
              <a:latin typeface="AR CENA" panose="02000000000000000000" pitchFamily="2" charset="0"/>
            </a:endParaRPr>
          </a:p>
        </p:txBody>
      </p:sp>
    </p:spTree>
    <p:extLst>
      <p:ext uri="{BB962C8B-B14F-4D97-AF65-F5344CB8AC3E}">
        <p14:creationId xmlns:p14="http://schemas.microsoft.com/office/powerpoint/2010/main" val="20462658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599686"/>
          </a:xfrm>
          <a:prstGeom prst="rect">
            <a:avLst/>
          </a:prstGeom>
        </p:spPr>
        <p:txBody>
          <a:bodyPr wrap="square">
            <a:spAutoFit/>
          </a:bodyPr>
          <a:lstStyle/>
          <a:p>
            <a:pPr lvl="0">
              <a:lnSpc>
                <a:spcPct val="90000"/>
              </a:lnSpc>
              <a:spcBef>
                <a:spcPts val="1000"/>
              </a:spcBef>
              <a:defRPr/>
            </a:pPr>
            <a:r>
              <a:rPr lang="en-US" sz="3200" b="1" dirty="0">
                <a:solidFill>
                  <a:srgbClr val="00B050"/>
                </a:solidFill>
                <a:latin typeface="AR CENA" panose="02000000000000000000" pitchFamily="2" charset="0"/>
              </a:rPr>
              <a:t>CLOACA:</a:t>
            </a:r>
            <a:endParaRPr lang="en-GB" sz="3200" b="1" dirty="0">
              <a:solidFill>
                <a:srgbClr val="00B050"/>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It is located at the posterior end of trunk.</a:t>
            </a:r>
          </a:p>
          <a:p>
            <a:pPr marL="228600" lvl="0" indent="-228600">
              <a:lnSpc>
                <a:spcPct val="90000"/>
              </a:lnSpc>
              <a:spcBef>
                <a:spcPts val="1000"/>
              </a:spcBef>
              <a:buFont typeface="Arial" panose="020B0604020202020204" pitchFamily="34" charset="0"/>
              <a:buChar char="•"/>
              <a:defRPr/>
            </a:pPr>
            <a:endParaRPr lang="en-GB" sz="28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2800" dirty="0">
                <a:solidFill>
                  <a:prstClr val="black"/>
                </a:solidFill>
                <a:latin typeface="AR CENA" panose="02000000000000000000" pitchFamily="2" charset="0"/>
              </a:rPr>
              <a:t>It serves as an anal opening, urinary opening and reproductive opening</a:t>
            </a:r>
            <a:r>
              <a:rPr lang="en-US" sz="2800" dirty="0">
                <a:solidFill>
                  <a:prstClr val="black"/>
                </a:solidFill>
              </a:rPr>
              <a:t>.</a:t>
            </a:r>
            <a:endParaRPr lang="en-GB" sz="2800" dirty="0">
              <a:solidFill>
                <a:prstClr val="black"/>
              </a:solidFill>
            </a:endParaRPr>
          </a:p>
          <a:p>
            <a:pPr marL="228600" lvl="0" indent="-228600">
              <a:lnSpc>
                <a:spcPct val="90000"/>
              </a:lnSpc>
              <a:spcBef>
                <a:spcPts val="1000"/>
              </a:spcBef>
              <a:buFont typeface="Arial" panose="020B0604020202020204" pitchFamily="34" charset="0"/>
              <a:buChar char="•"/>
              <a:defRPr/>
            </a:pPr>
            <a:endParaRPr lang="en-GB" sz="2800" dirty="0">
              <a:solidFill>
                <a:prstClr val="black"/>
              </a:solidFill>
            </a:endParaRPr>
          </a:p>
        </p:txBody>
      </p:sp>
    </p:spTree>
    <p:extLst>
      <p:ext uri="{BB962C8B-B14F-4D97-AF65-F5344CB8AC3E}">
        <p14:creationId xmlns:p14="http://schemas.microsoft.com/office/powerpoint/2010/main" val="2396397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555641"/>
          </a:xfrm>
          <a:prstGeom prst="rect">
            <a:avLst/>
          </a:prstGeom>
        </p:spPr>
        <p:txBody>
          <a:bodyPr wrap="square">
            <a:spAutoFit/>
          </a:bodyPr>
          <a:lstStyle/>
          <a:p>
            <a:r>
              <a:rPr lang="en-US" sz="3600" b="1" dirty="0">
                <a:solidFill>
                  <a:srgbClr val="FF0000"/>
                </a:solidFill>
                <a:latin typeface="AR CENA" pitchFamily="2" charset="0"/>
              </a:rPr>
              <a:t>DEFINE ADAPTATION</a:t>
            </a:r>
          </a:p>
          <a:p>
            <a:pPr>
              <a:defRPr/>
            </a:pPr>
            <a:r>
              <a:rPr lang="en-GB" sz="3200" dirty="0">
                <a:solidFill>
                  <a:srgbClr val="00B050"/>
                </a:solidFill>
                <a:latin typeface="AR CENA" panose="02000000000000000000" pitchFamily="2" charset="0"/>
              </a:rPr>
              <a:t>An adaptation can be defined as a characteristic of an organism that makes it suited to its environment or its particular way of life. </a:t>
            </a:r>
          </a:p>
          <a:p>
            <a:pPr>
              <a:defRPr/>
            </a:pPr>
            <a:r>
              <a:rPr lang="en-GB" sz="3200" dirty="0">
                <a:solidFill>
                  <a:srgbClr val="00B0F0"/>
                </a:solidFill>
                <a:latin typeface="AR CENA" panose="02000000000000000000" pitchFamily="2" charset="0"/>
              </a:rPr>
              <a:t>It is a structural, physiological (concerned with the body and how a body functions) or behavioural characteristic that enables the organism to survive and reproduce. </a:t>
            </a:r>
          </a:p>
          <a:p>
            <a:pPr>
              <a:defRPr/>
            </a:pPr>
            <a:r>
              <a:rPr lang="en-GB" sz="3200" dirty="0">
                <a:solidFill>
                  <a:schemeClr val="accent4">
                    <a:lumMod val="75000"/>
                  </a:schemeClr>
                </a:solidFill>
                <a:latin typeface="AR CENA" panose="02000000000000000000" pitchFamily="2" charset="0"/>
              </a:rPr>
              <a:t>Anything that helps an organism to survive and successfully reproduce in an ecosystem is regarded as an adaptation. </a:t>
            </a:r>
          </a:p>
          <a:p>
            <a:pPr>
              <a:defRPr/>
            </a:pPr>
            <a:r>
              <a:rPr lang="en-GB" sz="3200" dirty="0">
                <a:solidFill>
                  <a:srgbClr val="7030A0"/>
                </a:solidFill>
                <a:latin typeface="AR CENA" panose="02000000000000000000" pitchFamily="2" charset="0"/>
              </a:rPr>
              <a:t>Adaptation ensures that the organism has a better rate of survival by being able to reproduce, cope with the physical conditions, defend themselves from enemies and respond to changes around them.</a:t>
            </a:r>
            <a:endParaRPr lang="en-US" sz="3200" dirty="0"/>
          </a:p>
        </p:txBody>
      </p:sp>
    </p:spTree>
    <p:extLst>
      <p:ext uri="{BB962C8B-B14F-4D97-AF65-F5344CB8AC3E}">
        <p14:creationId xmlns:p14="http://schemas.microsoft.com/office/powerpoint/2010/main" val="1351238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125301"/>
          </a:xfrm>
          <a:prstGeom prst="rect">
            <a:avLst/>
          </a:prstGeom>
        </p:spPr>
        <p:txBody>
          <a:bodyPr wrap="square">
            <a:spAutoFit/>
          </a:bodyPr>
          <a:lstStyle/>
          <a:p>
            <a:r>
              <a:rPr lang="en-US" sz="3600" b="1" dirty="0">
                <a:solidFill>
                  <a:srgbClr val="00B050"/>
                </a:solidFill>
                <a:latin typeface="AR CENA" pitchFamily="2" charset="0"/>
              </a:rPr>
              <a:t>ECOLOGICAL ADAPTATIONS OF THE TOAD</a:t>
            </a:r>
          </a:p>
          <a:p>
            <a:pPr>
              <a:defRPr/>
            </a:pPr>
            <a:r>
              <a:rPr lang="en-US" sz="3600" dirty="0">
                <a:latin typeface="AR CENA" panose="02000000000000000000" pitchFamily="2" charset="0"/>
              </a:rPr>
              <a:t>The strengthening of skeletal system as gravity is a factor on land.</a:t>
            </a:r>
            <a:endParaRPr lang="en-GB" sz="3600" dirty="0">
              <a:latin typeface="AR CENA" panose="02000000000000000000" pitchFamily="2" charset="0"/>
            </a:endParaRPr>
          </a:p>
          <a:p>
            <a:pPr>
              <a:defRPr/>
            </a:pPr>
            <a:r>
              <a:rPr lang="en-US" sz="3600" dirty="0">
                <a:latin typeface="AR CENA" panose="02000000000000000000" pitchFamily="2" charset="0"/>
              </a:rPr>
              <a:t>The mode of movement on land has resulted in the development of jointed fore and hind limbs. </a:t>
            </a:r>
            <a:endParaRPr lang="en-GB" sz="3600" dirty="0">
              <a:latin typeface="AR CENA" panose="02000000000000000000" pitchFamily="2" charset="0"/>
            </a:endParaRPr>
          </a:p>
          <a:p>
            <a:pPr lvl="1">
              <a:defRPr/>
            </a:pPr>
            <a:r>
              <a:rPr lang="en-US" sz="3600" dirty="0">
                <a:solidFill>
                  <a:schemeClr val="accent5">
                    <a:lumMod val="75000"/>
                  </a:schemeClr>
                </a:solidFill>
                <a:latin typeface="AR CENA" panose="02000000000000000000" pitchFamily="2" charset="0"/>
              </a:rPr>
              <a:t>The length of the hind limb of the toad is an obvious adaptation for its hopping movement.</a:t>
            </a:r>
            <a:endParaRPr lang="en-GB" sz="3600" dirty="0">
              <a:solidFill>
                <a:schemeClr val="accent5">
                  <a:lumMod val="75000"/>
                </a:schemeClr>
              </a:solidFill>
              <a:latin typeface="AR CENA" panose="02000000000000000000" pitchFamily="2" charset="0"/>
            </a:endParaRPr>
          </a:p>
          <a:p>
            <a:pPr lvl="1">
              <a:defRPr/>
            </a:pPr>
            <a:r>
              <a:rPr lang="en-US" sz="3600" dirty="0">
                <a:solidFill>
                  <a:schemeClr val="accent5">
                    <a:lumMod val="75000"/>
                  </a:schemeClr>
                </a:solidFill>
                <a:latin typeface="AR CENA" panose="02000000000000000000" pitchFamily="2" charset="0"/>
              </a:rPr>
              <a:t>No tail which if present will interfere with its jumping movement.</a:t>
            </a:r>
            <a:endParaRPr lang="en-GB" sz="3600" dirty="0">
              <a:solidFill>
                <a:schemeClr val="accent5">
                  <a:lumMod val="75000"/>
                </a:schemeClr>
              </a:solidFill>
              <a:latin typeface="AR CENA" panose="02000000000000000000" pitchFamily="2" charset="0"/>
            </a:endParaRPr>
          </a:p>
          <a:p>
            <a:pPr lvl="1">
              <a:defRPr/>
            </a:pPr>
            <a:r>
              <a:rPr lang="en-US" sz="3600" dirty="0">
                <a:solidFill>
                  <a:schemeClr val="accent5">
                    <a:lumMod val="75000"/>
                  </a:schemeClr>
                </a:solidFill>
                <a:latin typeface="AR CENA" panose="02000000000000000000" pitchFamily="2" charset="0"/>
              </a:rPr>
              <a:t>Webbed digits of its hind feet and fairly streamlined body allows toad to swim easily in water.</a:t>
            </a:r>
            <a:endParaRPr lang="en-GB" sz="3600" dirty="0">
              <a:solidFill>
                <a:schemeClr val="accent5">
                  <a:lumMod val="75000"/>
                </a:schemeClr>
              </a:solidFill>
              <a:latin typeface="AR CENA" panose="02000000000000000000" pitchFamily="2" charset="0"/>
            </a:endParaRPr>
          </a:p>
          <a:p>
            <a:pPr>
              <a:defRPr/>
            </a:pPr>
            <a:r>
              <a:rPr lang="en-US" sz="3600" dirty="0">
                <a:latin typeface="AR CENA" panose="02000000000000000000" pitchFamily="2" charset="0"/>
              </a:rPr>
              <a:t>Positioning of the nostril and eyes are adaptations which make it possible for the toad to float in water with the nostrils and eyes just above water level.</a:t>
            </a:r>
            <a:endParaRPr lang="en-GB" sz="3600" dirty="0">
              <a:latin typeface="AR CENA" panose="02000000000000000000" pitchFamily="2" charset="0"/>
            </a:endParaRPr>
          </a:p>
          <a:p>
            <a:endParaRPr lang="en-US" dirty="0"/>
          </a:p>
        </p:txBody>
      </p:sp>
    </p:spTree>
    <p:extLst>
      <p:ext uri="{BB962C8B-B14F-4D97-AF65-F5344CB8AC3E}">
        <p14:creationId xmlns:p14="http://schemas.microsoft.com/office/powerpoint/2010/main" val="1347241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biologie.uni-rostock.de/oekologie/balticsea/03%20Animals/11%20Ascidiacea/Ciona%20intestinalis.jpg"/>
          <p:cNvPicPr/>
          <p:nvPr/>
        </p:nvPicPr>
        <p:blipFill>
          <a:blip r:embed="rId2">
            <a:extLst>
              <a:ext uri="{28A0092B-C50C-407E-A947-70E740481C1C}">
                <a14:useLocalDpi xmlns:a14="http://schemas.microsoft.com/office/drawing/2010/main" val="0"/>
              </a:ext>
            </a:extLst>
          </a:blip>
          <a:srcRect/>
          <a:stretch>
            <a:fillRect/>
          </a:stretch>
        </p:blipFill>
        <p:spPr bwMode="auto">
          <a:xfrm>
            <a:off x="2478505" y="300792"/>
            <a:ext cx="6882063" cy="5302918"/>
          </a:xfrm>
          <a:prstGeom prst="rect">
            <a:avLst/>
          </a:prstGeom>
          <a:noFill/>
          <a:ln>
            <a:noFill/>
          </a:ln>
        </p:spPr>
      </p:pic>
      <p:sp>
        <p:nvSpPr>
          <p:cNvPr id="5" name="Rectangle 4"/>
          <p:cNvSpPr/>
          <p:nvPr/>
        </p:nvSpPr>
        <p:spPr>
          <a:xfrm>
            <a:off x="4219183" y="5891289"/>
            <a:ext cx="3200171" cy="369332"/>
          </a:xfrm>
          <a:prstGeom prst="rect">
            <a:avLst/>
          </a:prstGeom>
        </p:spPr>
        <p:txBody>
          <a:bodyPr wrap="square">
            <a:spAutoFit/>
          </a:bodyPr>
          <a:lstStyle/>
          <a:p>
            <a:r>
              <a:rPr lang="en-US" b="1" dirty="0">
                <a:effectLst/>
                <a:latin typeface="Calibri" panose="020F0502020204030204" pitchFamily="34" charset="0"/>
                <a:ea typeface="Times New Roman" panose="02020603050405020304" pitchFamily="18" charset="0"/>
              </a:rPr>
              <a:t>Adult stage of </a:t>
            </a:r>
            <a:r>
              <a:rPr lang="en-US" b="1" i="1" dirty="0">
                <a:effectLst/>
                <a:latin typeface="Calibri" panose="020F0502020204030204" pitchFamily="34" charset="0"/>
                <a:ea typeface="Times New Roman" panose="02020603050405020304" pitchFamily="18" charset="0"/>
              </a:rPr>
              <a:t>Ciona intestinalis</a:t>
            </a:r>
            <a:endParaRPr lang="en-US" dirty="0"/>
          </a:p>
        </p:txBody>
      </p:sp>
    </p:spTree>
    <p:extLst>
      <p:ext uri="{BB962C8B-B14F-4D97-AF65-F5344CB8AC3E}">
        <p14:creationId xmlns:p14="http://schemas.microsoft.com/office/powerpoint/2010/main" val="16952302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139869"/>
          </a:xfrm>
          <a:prstGeom prst="rect">
            <a:avLst/>
          </a:prstGeom>
        </p:spPr>
        <p:txBody>
          <a:bodyPr wrap="square">
            <a:spAutoFit/>
          </a:bodyPr>
          <a:lstStyle/>
          <a:p>
            <a:pPr lvl="0"/>
            <a:r>
              <a:rPr lang="en-US" sz="3600" b="1" dirty="0">
                <a:solidFill>
                  <a:srgbClr val="00B050"/>
                </a:solidFill>
                <a:latin typeface="AR CENA" pitchFamily="2" charset="0"/>
              </a:rPr>
              <a:t>ECOLOGICAL ADAPTATIONS OF THE TOAD</a:t>
            </a:r>
          </a:p>
          <a:p>
            <a:pPr lvl="0"/>
            <a:endParaRPr lang="en-US" sz="3600" b="1" dirty="0">
              <a:solidFill>
                <a:srgbClr val="00B050"/>
              </a:solidFill>
              <a:latin typeface="AR CENA" pitchFamily="2" charset="0"/>
            </a:endParaRPr>
          </a:p>
          <a:p>
            <a:pPr>
              <a:defRPr/>
            </a:pPr>
            <a:r>
              <a:rPr lang="en-US" sz="3200" dirty="0">
                <a:latin typeface="AR CENA" panose="02000000000000000000" pitchFamily="2" charset="0"/>
              </a:rPr>
              <a:t>Respiratory system of toad is adapted to utilize gaseous oxygen resulting in the presence of lungs and loss of gills. </a:t>
            </a:r>
          </a:p>
          <a:p>
            <a:pPr>
              <a:defRPr/>
            </a:pPr>
            <a:r>
              <a:rPr lang="en-US" sz="3200" dirty="0">
                <a:solidFill>
                  <a:srgbClr val="FF0000"/>
                </a:solidFill>
                <a:latin typeface="AR CENA" panose="02000000000000000000" pitchFamily="2" charset="0"/>
              </a:rPr>
              <a:t>The skin of toad can resist drying up in a terrestrial environment. It is sensitive to mechanical and chemical stimuli and to temperature changes. Skin on the digits are sensitive and become increasingly so during the mating season. When the toad is swimming, its dark dorsal surface and light ventral surface make it difficult to detect. </a:t>
            </a:r>
            <a:endParaRPr lang="en-US" sz="3600" b="1" dirty="0">
              <a:solidFill>
                <a:srgbClr val="00B050"/>
              </a:solidFill>
              <a:latin typeface="AR CENA" pitchFamily="2" charset="0"/>
            </a:endParaRPr>
          </a:p>
        </p:txBody>
      </p:sp>
    </p:spTree>
    <p:extLst>
      <p:ext uri="{BB962C8B-B14F-4D97-AF65-F5344CB8AC3E}">
        <p14:creationId xmlns:p14="http://schemas.microsoft.com/office/powerpoint/2010/main" val="2330655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8FE791-726D-43DB-8952-E8FEF13F946B}"/>
              </a:ext>
            </a:extLst>
          </p:cNvPr>
          <p:cNvSpPr txBox="1"/>
          <p:nvPr/>
        </p:nvSpPr>
        <p:spPr>
          <a:xfrm>
            <a:off x="88900" y="0"/>
            <a:ext cx="12103100" cy="6740307"/>
          </a:xfrm>
          <a:prstGeom prst="rect">
            <a:avLst/>
          </a:prstGeom>
          <a:noFill/>
        </p:spPr>
        <p:txBody>
          <a:bodyPr wrap="square">
            <a:spAutoFit/>
          </a:bodyPr>
          <a:lstStyle/>
          <a:p>
            <a:r>
              <a:rPr lang="en-US" sz="4800" dirty="0"/>
              <a:t>On land, it changes its </a:t>
            </a:r>
            <a:r>
              <a:rPr lang="en-US" sz="4800" dirty="0" err="1"/>
              <a:t>colour</a:t>
            </a:r>
            <a:r>
              <a:rPr lang="en-US" sz="4800" dirty="0"/>
              <a:t> to blend with environment to escape predators.</a:t>
            </a:r>
          </a:p>
          <a:p>
            <a:r>
              <a:rPr lang="en-US" sz="4800" dirty="0"/>
              <a:t>When the toad is disturbed, the skin produces a poisonous and distasteful substance.</a:t>
            </a:r>
          </a:p>
          <a:p>
            <a:r>
              <a:rPr lang="en-US" sz="4800" dirty="0"/>
              <a:t>Various sense organs of a toad are modified to detect stimuli in terrestrial as well as aquatic environment. The toad smells its food by using special olfactory organs in the head and this functions both in water and air.</a:t>
            </a:r>
          </a:p>
        </p:txBody>
      </p:sp>
    </p:spTree>
    <p:extLst>
      <p:ext uri="{BB962C8B-B14F-4D97-AF65-F5344CB8AC3E}">
        <p14:creationId xmlns:p14="http://schemas.microsoft.com/office/powerpoint/2010/main" val="2141099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96443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r>
              <a:rPr lang="en-US" sz="3600" dirty="0">
                <a:solidFill>
                  <a:prstClr val="black"/>
                </a:solidFill>
                <a:latin typeface="AR CENA" panose="02000000000000000000" pitchFamily="2" charset="0"/>
              </a:rPr>
              <a:t>Well developed eyes that shows the animal a wide field of vision as well as sharp eyesight. It depends on good vision to obtain food, mate and avoid danger.</a:t>
            </a:r>
            <a:endParaRPr lang="en-GB"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endParaRPr lang="en-US" sz="36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600" dirty="0">
                <a:solidFill>
                  <a:srgbClr val="4472C4">
                    <a:lumMod val="75000"/>
                  </a:srgbClr>
                </a:solidFill>
                <a:latin typeface="AR CENA" panose="02000000000000000000" pitchFamily="2" charset="0"/>
              </a:rPr>
              <a:t>They possess organs that produce sound. During breeding season, females are attracted to males by loud croaking of the latter. Females must be able to preserve and recognize the croaking of males (sound perception). So that mating follows. Sound perception is also important to toads recognizing food on land. Toads are able to perceive the sound made by different insects. The ears of toad are sufficiently developed to perform all these functions.</a:t>
            </a:r>
            <a:endParaRPr lang="en-GB" sz="3600" dirty="0">
              <a:solidFill>
                <a:srgbClr val="4472C4">
                  <a:lumMod val="75000"/>
                </a:srgbClr>
              </a:solidFill>
              <a:latin typeface="AR CENA" panose="02000000000000000000" pitchFamily="2" charset="0"/>
            </a:endParaRPr>
          </a:p>
        </p:txBody>
      </p:sp>
    </p:spTree>
    <p:extLst>
      <p:ext uri="{BB962C8B-B14F-4D97-AF65-F5344CB8AC3E}">
        <p14:creationId xmlns:p14="http://schemas.microsoft.com/office/powerpoint/2010/main" val="1966806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17958" cy="5909310"/>
          </a:xfrm>
          <a:prstGeom prst="rect">
            <a:avLst/>
          </a:prstGeom>
        </p:spPr>
        <p:txBody>
          <a:bodyPr wrap="none">
            <a:spAutoFit/>
          </a:bodyPr>
          <a:lstStyle/>
          <a:p>
            <a:r>
              <a:rPr lang="en-US" sz="3600" b="1" dirty="0">
                <a:solidFill>
                  <a:srgbClr val="FF0000"/>
                </a:solidFill>
                <a:latin typeface="AR CENA" pitchFamily="2" charset="0"/>
              </a:rPr>
              <a:t>Similarities between frog and toad</a:t>
            </a:r>
          </a:p>
          <a:p>
            <a:endParaRPr lang="en-US" sz="3600" b="1" dirty="0">
              <a:solidFill>
                <a:srgbClr val="FF0000"/>
              </a:solidFill>
              <a:latin typeface="AR CENA" pitchFamily="2" charset="0"/>
            </a:endParaRPr>
          </a:p>
          <a:p>
            <a:pPr>
              <a:defRPr/>
            </a:pPr>
            <a:r>
              <a:rPr lang="en-US" sz="3200" dirty="0">
                <a:latin typeface="AR CENA" panose="02000000000000000000" pitchFamily="2" charset="0"/>
              </a:rPr>
              <a:t>Both frogs and toads have a brain.</a:t>
            </a:r>
            <a:endParaRPr lang="en-GB" sz="3200" dirty="0">
              <a:latin typeface="AR CENA" panose="02000000000000000000" pitchFamily="2" charset="0"/>
            </a:endParaRPr>
          </a:p>
          <a:p>
            <a:pPr>
              <a:defRPr/>
            </a:pPr>
            <a:endParaRPr lang="en-US" sz="3200" dirty="0">
              <a:latin typeface="AR CENA" panose="02000000000000000000" pitchFamily="2" charset="0"/>
            </a:endParaRPr>
          </a:p>
          <a:p>
            <a:pPr>
              <a:defRPr/>
            </a:pPr>
            <a:r>
              <a:rPr lang="en-US" sz="3200" dirty="0">
                <a:latin typeface="AR CENA" panose="02000000000000000000" pitchFamily="2" charset="0"/>
              </a:rPr>
              <a:t>Both are amphibians.</a:t>
            </a:r>
            <a:endParaRPr lang="en-GB" sz="3200" dirty="0">
              <a:latin typeface="AR CENA" panose="02000000000000000000" pitchFamily="2" charset="0"/>
            </a:endParaRPr>
          </a:p>
          <a:p>
            <a:pPr>
              <a:defRPr/>
            </a:pPr>
            <a:endParaRPr lang="en-US" sz="3200" dirty="0">
              <a:latin typeface="AR CENA" panose="02000000000000000000" pitchFamily="2" charset="0"/>
            </a:endParaRPr>
          </a:p>
          <a:p>
            <a:pPr>
              <a:defRPr/>
            </a:pPr>
            <a:r>
              <a:rPr lang="en-US" sz="3200" dirty="0">
                <a:latin typeface="AR CENA" panose="02000000000000000000" pitchFamily="2" charset="0"/>
              </a:rPr>
              <a:t>Both hatch from eggs.</a:t>
            </a:r>
            <a:endParaRPr lang="en-GB" sz="3200" dirty="0">
              <a:latin typeface="AR CENA" panose="02000000000000000000" pitchFamily="2" charset="0"/>
            </a:endParaRPr>
          </a:p>
          <a:p>
            <a:pPr>
              <a:defRPr/>
            </a:pPr>
            <a:endParaRPr lang="en-US" sz="3200" dirty="0">
              <a:latin typeface="AR CENA" panose="02000000000000000000" pitchFamily="2" charset="0"/>
            </a:endParaRPr>
          </a:p>
          <a:p>
            <a:pPr>
              <a:defRPr/>
            </a:pPr>
            <a:r>
              <a:rPr lang="en-US" sz="3200" dirty="0">
                <a:latin typeface="AR CENA" panose="02000000000000000000" pitchFamily="2" charset="0"/>
              </a:rPr>
              <a:t>The young of both have gills.</a:t>
            </a:r>
            <a:endParaRPr lang="en-GB" sz="3200" dirty="0">
              <a:latin typeface="AR CENA" panose="02000000000000000000" pitchFamily="2" charset="0"/>
            </a:endParaRPr>
          </a:p>
          <a:p>
            <a:pPr>
              <a:defRPr/>
            </a:pPr>
            <a:endParaRPr lang="en-US" sz="3200" dirty="0">
              <a:latin typeface="AR CENA" panose="02000000000000000000" pitchFamily="2" charset="0"/>
            </a:endParaRPr>
          </a:p>
          <a:p>
            <a:pPr>
              <a:defRPr/>
            </a:pPr>
            <a:r>
              <a:rPr lang="en-US" sz="3200" dirty="0">
                <a:latin typeface="AR CENA" panose="02000000000000000000" pitchFamily="2" charset="0"/>
              </a:rPr>
              <a:t>Both are omnivorous</a:t>
            </a:r>
            <a:endParaRPr lang="en-GB" sz="3200" dirty="0">
              <a:latin typeface="AR CENA" panose="02000000000000000000" pitchFamily="2" charset="0"/>
            </a:endParaRPr>
          </a:p>
          <a:p>
            <a:endParaRPr lang="en-US" dirty="0"/>
          </a:p>
        </p:txBody>
      </p:sp>
    </p:spTree>
    <p:extLst>
      <p:ext uri="{BB962C8B-B14F-4D97-AF65-F5344CB8AC3E}">
        <p14:creationId xmlns:p14="http://schemas.microsoft.com/office/powerpoint/2010/main" val="38665184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636206" cy="400110"/>
          </a:xfrm>
          <a:prstGeom prst="rect">
            <a:avLst/>
          </a:prstGeom>
        </p:spPr>
        <p:txBody>
          <a:bodyPr wrap="none">
            <a:spAutoFit/>
          </a:bodyPr>
          <a:lstStyle/>
          <a:p>
            <a:r>
              <a:rPr lang="en-US" sz="2000" b="1" dirty="0">
                <a:solidFill>
                  <a:srgbClr val="0070C0"/>
                </a:solidFill>
                <a:latin typeface="AR CENA" panose="02000000000000000000" pitchFamily="2" charset="0"/>
              </a:rPr>
              <a:t>Differences between frog and toad</a:t>
            </a:r>
            <a:endParaRPr lang="en-US" sz="2000" dirty="0"/>
          </a:p>
        </p:txBody>
      </p:sp>
      <p:graphicFrame>
        <p:nvGraphicFramePr>
          <p:cNvPr id="4" name="Table 3"/>
          <p:cNvGraphicFramePr>
            <a:graphicFrameLocks noGrp="1"/>
          </p:cNvGraphicFramePr>
          <p:nvPr/>
        </p:nvGraphicFramePr>
        <p:xfrm>
          <a:off x="20024" y="397028"/>
          <a:ext cx="12171976" cy="6467907"/>
        </p:xfrm>
        <a:graphic>
          <a:graphicData uri="http://schemas.openxmlformats.org/drawingml/2006/table">
            <a:tbl>
              <a:tblPr firstRow="1" bandRow="1">
                <a:tableStyleId>{5C22544A-7EE6-4342-B048-85BDC9FD1C3A}</a:tableStyleId>
              </a:tblPr>
              <a:tblGrid>
                <a:gridCol w="1776654">
                  <a:extLst>
                    <a:ext uri="{9D8B030D-6E8A-4147-A177-3AD203B41FA5}">
                      <a16:colId xmlns:a16="http://schemas.microsoft.com/office/drawing/2014/main" val="20000"/>
                    </a:ext>
                  </a:extLst>
                </a:gridCol>
                <a:gridCol w="5216563">
                  <a:extLst>
                    <a:ext uri="{9D8B030D-6E8A-4147-A177-3AD203B41FA5}">
                      <a16:colId xmlns:a16="http://schemas.microsoft.com/office/drawing/2014/main" val="20001"/>
                    </a:ext>
                  </a:extLst>
                </a:gridCol>
                <a:gridCol w="5178759">
                  <a:extLst>
                    <a:ext uri="{9D8B030D-6E8A-4147-A177-3AD203B41FA5}">
                      <a16:colId xmlns:a16="http://schemas.microsoft.com/office/drawing/2014/main" val="20002"/>
                    </a:ext>
                  </a:extLst>
                </a:gridCol>
              </a:tblGrid>
              <a:tr h="446546">
                <a:tc>
                  <a:txBody>
                    <a:bodyPr/>
                    <a:lstStyle/>
                    <a:p>
                      <a:pPr>
                        <a:lnSpc>
                          <a:spcPct val="115000"/>
                        </a:lnSpc>
                        <a:spcAft>
                          <a:spcPts val="0"/>
                        </a:spcAft>
                      </a:pPr>
                      <a:r>
                        <a:rPr lang="en-US" sz="900" dirty="0">
                          <a:effectLst/>
                          <a:latin typeface="AR CENA" panose="02000000000000000000" pitchFamily="2" charset="0"/>
                          <a:ea typeface="Calibri" panose="020F0502020204030204" pitchFamily="34" charset="0"/>
                          <a:cs typeface="Times New Roman" panose="02020603050405020304" pitchFamily="18" charset="0"/>
                        </a:rPr>
                        <a:t> </a:t>
                      </a:r>
                      <a:endParaRPr lang="en-GB" sz="9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2400" dirty="0">
                          <a:effectLst/>
                          <a:latin typeface="AR CENA" panose="02000000000000000000" pitchFamily="2" charset="0"/>
                          <a:ea typeface="Calibri" panose="020F0502020204030204" pitchFamily="34" charset="0"/>
                          <a:cs typeface="Times New Roman" panose="02020603050405020304" pitchFamily="18" charset="0"/>
                        </a:rPr>
                        <a:t>FROG</a:t>
                      </a:r>
                      <a:endParaRPr lang="en-GB" sz="24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2400" dirty="0">
                          <a:effectLst/>
                          <a:latin typeface="AR CENA" panose="02000000000000000000" pitchFamily="2" charset="0"/>
                          <a:ea typeface="Calibri" panose="020F0502020204030204" pitchFamily="34" charset="0"/>
                          <a:cs typeface="Times New Roman" panose="02020603050405020304" pitchFamily="18" charset="0"/>
                        </a:rPr>
                        <a:t>TOAD</a:t>
                      </a:r>
                      <a:endParaRPr lang="en-GB" sz="24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0"/>
                  </a:ext>
                </a:extLst>
              </a:tr>
              <a:tr h="413833">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Hind legs</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Long, powerful jumping legs</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Shorter legs for walking or hopping.</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1"/>
                  </a:ext>
                </a:extLst>
              </a:tr>
              <a:tr h="1019050">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Eggs</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Frogs lay eggs in clusters. Young live in water</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Toads lay eggs in long chains. Some toads do not lay eggs but give birth to young live in water.</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2"/>
                  </a:ext>
                </a:extLst>
              </a:tr>
              <a:tr h="667684">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Skin</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Soft, moist and smooth. Hang loosely on body</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Dry, bumpy, warty skin</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3"/>
                  </a:ext>
                </a:extLst>
              </a:tr>
              <a:tr h="836225">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Habitat</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Prefer moist environment. Keep mostly to water</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Prefer dry environment but adapt to moist conditions as well. Keep mostly on land.</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4"/>
                  </a:ext>
                </a:extLst>
              </a:tr>
              <a:tr h="667684">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Teeth </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Frogs have </a:t>
                      </a:r>
                      <a:r>
                        <a:rPr lang="en-US" sz="1700" dirty="0" err="1">
                          <a:effectLst/>
                          <a:latin typeface="AR CENA" panose="02000000000000000000" pitchFamily="2" charset="0"/>
                          <a:ea typeface="Calibri" panose="020F0502020204030204" pitchFamily="34" charset="0"/>
                          <a:cs typeface="Times New Roman" panose="02020603050405020304" pitchFamily="18" charset="0"/>
                        </a:rPr>
                        <a:t>vomerine</a:t>
                      </a:r>
                      <a:r>
                        <a:rPr lang="en-US" sz="1700" baseline="0" dirty="0">
                          <a:effectLst/>
                          <a:latin typeface="AR CENA" panose="02000000000000000000" pitchFamily="2" charset="0"/>
                          <a:ea typeface="Calibri" panose="020F0502020204030204" pitchFamily="34" charset="0"/>
                          <a:cs typeface="Times New Roman" panose="02020603050405020304" pitchFamily="18" charset="0"/>
                        </a:rPr>
                        <a:t> </a:t>
                      </a:r>
                      <a:r>
                        <a:rPr lang="en-US" sz="1700" dirty="0">
                          <a:effectLst/>
                          <a:latin typeface="AR CENA" panose="02000000000000000000" pitchFamily="2" charset="0"/>
                          <a:ea typeface="Calibri" panose="020F0502020204030204" pitchFamily="34" charset="0"/>
                          <a:cs typeface="Times New Roman" panose="02020603050405020304" pitchFamily="18" charset="0"/>
                        </a:rPr>
                        <a:t>teeth in their upper jaws</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Toads have no teeth</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5"/>
                  </a:ext>
                </a:extLst>
              </a:tr>
              <a:tr h="667684">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Eyes</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Eyes bulge out. Eyes tend to be protuberant and bulge out of bodies</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Eyes do not bulge out, poison gland behind eyes</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6"/>
                  </a:ext>
                </a:extLst>
              </a:tr>
              <a:tr h="413833">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Toes</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a:effectLst/>
                          <a:latin typeface="AR CENA" panose="02000000000000000000" pitchFamily="2" charset="0"/>
                          <a:ea typeface="Calibri" panose="020F0502020204030204" pitchFamily="34" charset="0"/>
                          <a:cs typeface="Times New Roman" panose="02020603050405020304" pitchFamily="18" charset="0"/>
                        </a:rPr>
                        <a:t>Webbed </a:t>
                      </a:r>
                      <a:endParaRPr lang="en-GB" sz="170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Not webbed</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7"/>
                  </a:ext>
                </a:extLst>
              </a:tr>
              <a:tr h="667684">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Body and legs</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a:effectLst/>
                          <a:latin typeface="AR CENA" panose="02000000000000000000" pitchFamily="2" charset="0"/>
                          <a:ea typeface="Calibri" panose="020F0502020204030204" pitchFamily="34" charset="0"/>
                          <a:cs typeface="Times New Roman" panose="02020603050405020304" pitchFamily="18" charset="0"/>
                        </a:rPr>
                        <a:t>Frogs tend to have longer legs</a:t>
                      </a:r>
                      <a:endParaRPr lang="en-GB" sz="170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Shorter body and legs are often described as stubby or muscular</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8"/>
                  </a:ext>
                </a:extLst>
              </a:tr>
              <a:tr h="667684">
                <a:tc>
                  <a:txBody>
                    <a:bodyPr/>
                    <a:lstStyle/>
                    <a:p>
                      <a:pPr>
                        <a:lnSpc>
                          <a:spcPct val="115000"/>
                        </a:lnSpc>
                        <a:spcAft>
                          <a:spcPts val="0"/>
                        </a:spcAft>
                      </a:pPr>
                      <a:r>
                        <a:rPr lang="en-US"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rPr>
                        <a:t>Movement</a:t>
                      </a:r>
                      <a:endParaRPr lang="en-GB" sz="1700" dirty="0">
                        <a:solidFill>
                          <a:srgbClr val="FF0000"/>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effectLst/>
                          <a:latin typeface="AR CENA" panose="02000000000000000000" pitchFamily="2" charset="0"/>
                          <a:ea typeface="Calibri" panose="020F0502020204030204" pitchFamily="34" charset="0"/>
                          <a:cs typeface="Times New Roman" panose="02020603050405020304" pitchFamily="18" charset="0"/>
                        </a:rPr>
                        <a:t>Due to long legs, frogs are capable of very long jumps</a:t>
                      </a:r>
                      <a:endParaRPr lang="en-GB" sz="1700" dirty="0">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tc>
                  <a:txBody>
                    <a:bodyPr/>
                    <a:lstStyle/>
                    <a:p>
                      <a:pPr>
                        <a:lnSpc>
                          <a:spcPct val="115000"/>
                        </a:lnSpc>
                        <a:spcAft>
                          <a:spcPts val="0"/>
                        </a:spcAft>
                      </a:pPr>
                      <a:r>
                        <a:rPr lang="en-US"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rPr>
                        <a:t>The typical toad moves in short hops</a:t>
                      </a:r>
                      <a:endParaRPr lang="en-GB" sz="1700" dirty="0">
                        <a:solidFill>
                          <a:schemeClr val="accent2">
                            <a:lumMod val="75000"/>
                          </a:schemeClr>
                        </a:solidFill>
                        <a:effectLst/>
                        <a:latin typeface="AR CENA" panose="02000000000000000000" pitchFamily="2"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04634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218"/>
            <a:ext cx="7464287" cy="646331"/>
          </a:xfrm>
          <a:prstGeom prst="rect">
            <a:avLst/>
          </a:prstGeom>
        </p:spPr>
        <p:txBody>
          <a:bodyPr wrap="none">
            <a:spAutoFit/>
          </a:bodyPr>
          <a:lstStyle/>
          <a:p>
            <a:r>
              <a:rPr lang="en-US" sz="3600" b="1" dirty="0">
                <a:solidFill>
                  <a:srgbClr val="00B050"/>
                </a:solidFill>
                <a:latin typeface="AR CENA" pitchFamily="2" charset="0"/>
              </a:rPr>
              <a:t>REPRESENTATIVE OF REPTILES</a:t>
            </a:r>
            <a:endParaRPr lang="en-US" sz="3600" dirty="0"/>
          </a:p>
        </p:txBody>
      </p:sp>
      <p:sp>
        <p:nvSpPr>
          <p:cNvPr id="3" name="Rectangle 2"/>
          <p:cNvSpPr/>
          <p:nvPr/>
        </p:nvSpPr>
        <p:spPr>
          <a:xfrm>
            <a:off x="0" y="798549"/>
            <a:ext cx="12192000" cy="5509200"/>
          </a:xfrm>
          <a:prstGeom prst="rect">
            <a:avLst/>
          </a:prstGeom>
        </p:spPr>
        <p:txBody>
          <a:bodyPr wrap="square">
            <a:spAutoFit/>
          </a:bodyPr>
          <a:lstStyle/>
          <a:p>
            <a:r>
              <a:rPr lang="en-US" sz="3200" b="1" i="1" dirty="0">
                <a:solidFill>
                  <a:srgbClr val="C00000"/>
                </a:solidFill>
                <a:latin typeface="AR CENA" pitchFamily="2" charset="0"/>
              </a:rPr>
              <a:t>Agama </a:t>
            </a:r>
            <a:r>
              <a:rPr lang="en-US" sz="3200" b="1" i="1" dirty="0" err="1">
                <a:solidFill>
                  <a:srgbClr val="C00000"/>
                </a:solidFill>
                <a:latin typeface="AR CENA" pitchFamily="2" charset="0"/>
              </a:rPr>
              <a:t>agama</a:t>
            </a:r>
            <a:endParaRPr lang="en-GB" sz="3200" b="1" i="1" dirty="0">
              <a:solidFill>
                <a:srgbClr val="C00000"/>
              </a:solidFill>
              <a:latin typeface="AR CENA" pitchFamily="2" charset="0"/>
            </a:endParaRPr>
          </a:p>
          <a:p>
            <a:endParaRPr lang="en-US" sz="3200" dirty="0">
              <a:latin typeface="AR CENA" pitchFamily="2" charset="0"/>
            </a:endParaRPr>
          </a:p>
          <a:p>
            <a:endParaRPr lang="en-US" sz="3200" dirty="0">
              <a:latin typeface="AR CENA" pitchFamily="2" charset="0"/>
            </a:endParaRPr>
          </a:p>
          <a:p>
            <a:endParaRPr lang="en-US" sz="3200" dirty="0">
              <a:latin typeface="AR CENA" pitchFamily="2" charset="0"/>
            </a:endParaRPr>
          </a:p>
          <a:p>
            <a:r>
              <a:rPr lang="en-US" sz="3200" dirty="0">
                <a:latin typeface="AR CENA" pitchFamily="2" charset="0"/>
              </a:rPr>
              <a:t>Commonly called the redheaded Agama or The rainbow lizard.</a:t>
            </a:r>
            <a:endParaRPr lang="en-GB" sz="3200" dirty="0">
              <a:latin typeface="AR CENA" pitchFamily="2" charset="0"/>
            </a:endParaRPr>
          </a:p>
          <a:p>
            <a:r>
              <a:rPr lang="en-US" sz="3200" dirty="0">
                <a:latin typeface="AR CENA" pitchFamily="2" charset="0"/>
              </a:rPr>
              <a:t>It is called the rainbow lizard because of the impressive colouration on the body of the dominant male.</a:t>
            </a:r>
            <a:endParaRPr lang="en-GB" sz="3200" dirty="0">
              <a:latin typeface="AR CENA" pitchFamily="2" charset="0"/>
            </a:endParaRPr>
          </a:p>
          <a:p>
            <a:r>
              <a:rPr lang="en-US" sz="3200" dirty="0">
                <a:latin typeface="AR CENA" pitchFamily="2" charset="0"/>
              </a:rPr>
              <a:t>Agama means “Unmarried”, because the animals are polygamous </a:t>
            </a:r>
            <a:endParaRPr lang="en-GB" sz="3200" dirty="0">
              <a:latin typeface="AR CENA" pitchFamily="2" charset="0"/>
            </a:endParaRPr>
          </a:p>
          <a:p>
            <a:r>
              <a:rPr lang="en-US" sz="3200" dirty="0">
                <a:latin typeface="AR CENA" pitchFamily="2" charset="0"/>
              </a:rPr>
              <a:t>The Agama lives in groups that comprise one dominant male, a couple of subordinate males and a large number of females (six or more females).</a:t>
            </a:r>
            <a:endParaRPr lang="en-GB" sz="3200" dirty="0">
              <a:latin typeface="AR CENA" pitchFamily="2" charset="0"/>
            </a:endParaRPr>
          </a:p>
        </p:txBody>
      </p:sp>
      <p:pic>
        <p:nvPicPr>
          <p:cNvPr id="5" name="Picture 4"/>
          <p:cNvPicPr>
            <a:picLocks noChangeAspect="1"/>
          </p:cNvPicPr>
          <p:nvPr/>
        </p:nvPicPr>
        <p:blipFill>
          <a:blip r:embed="rId2"/>
          <a:stretch>
            <a:fillRect/>
          </a:stretch>
        </p:blipFill>
        <p:spPr>
          <a:xfrm>
            <a:off x="7673439" y="152218"/>
            <a:ext cx="4518561" cy="2461555"/>
          </a:xfrm>
          <a:prstGeom prst="rect">
            <a:avLst/>
          </a:prstGeom>
        </p:spPr>
      </p:pic>
    </p:spTree>
    <p:extLst>
      <p:ext uri="{BB962C8B-B14F-4D97-AF65-F5344CB8AC3E}">
        <p14:creationId xmlns:p14="http://schemas.microsoft.com/office/powerpoint/2010/main" val="36225905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4112"/>
            <a:ext cx="12192001" cy="6121676"/>
          </a:xfrm>
          <a:prstGeom prst="rect">
            <a:avLst/>
          </a:prstGeom>
        </p:spPr>
        <p:txBody>
          <a:bodyPr wrap="square">
            <a:spAutoFit/>
          </a:bodyPr>
          <a:lstStyle/>
          <a:p>
            <a:pPr lvl="0" eaLnBrk="0" fontAlgn="base" hangingPunct="0">
              <a:lnSpc>
                <a:spcPct val="90000"/>
              </a:lnSpc>
              <a:spcBef>
                <a:spcPts val="1000"/>
              </a:spcBef>
              <a:spcAft>
                <a:spcPct val="0"/>
              </a:spcAft>
            </a:pPr>
            <a:r>
              <a:rPr lang="en-US" sz="3200" b="1" dirty="0">
                <a:solidFill>
                  <a:srgbClr val="C00000"/>
                </a:solidFill>
                <a:latin typeface="AR CENA" pitchFamily="2" charset="0"/>
              </a:rPr>
              <a:t>COLOUR</a:t>
            </a:r>
            <a:r>
              <a:rPr lang="en-US" sz="3200" dirty="0">
                <a:solidFill>
                  <a:prstClr val="black"/>
                </a:solidFill>
                <a:latin typeface="AR CENA" pitchFamily="2" charset="0"/>
              </a:rPr>
              <a:t>:</a:t>
            </a:r>
            <a:r>
              <a:rPr lang="en-GB" sz="3200" dirty="0">
                <a:solidFill>
                  <a:prstClr val="black"/>
                </a:solidFill>
                <a:latin typeface="AR CENA" pitchFamily="2" charset="0"/>
              </a:rPr>
              <a:t> </a:t>
            </a:r>
            <a:r>
              <a:rPr lang="en-US" sz="3200" dirty="0">
                <a:solidFill>
                  <a:prstClr val="black"/>
                </a:solidFill>
                <a:latin typeface="AR CENA" pitchFamily="2" charset="0"/>
              </a:rPr>
              <a:t>The color of the species depends on the gender and its position within the group.</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b="1" dirty="0">
                <a:solidFill>
                  <a:srgbClr val="FF0000"/>
                </a:solidFill>
                <a:latin typeface="AR CENA" pitchFamily="2" charset="0"/>
              </a:rPr>
              <a:t>Females</a:t>
            </a:r>
            <a:r>
              <a:rPr lang="en-US" sz="3200" dirty="0">
                <a:solidFill>
                  <a:prstClr val="black"/>
                </a:solidFill>
                <a:latin typeface="AR CENA" pitchFamily="2" charset="0"/>
              </a:rPr>
              <a:t>: All females are green or brown.</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b="1" dirty="0">
                <a:solidFill>
                  <a:srgbClr val="FF0000"/>
                </a:solidFill>
                <a:latin typeface="AR CENA" pitchFamily="2" charset="0"/>
              </a:rPr>
              <a:t>Subordinate males</a:t>
            </a:r>
            <a:r>
              <a:rPr lang="en-US" sz="3200" dirty="0">
                <a:solidFill>
                  <a:prstClr val="black"/>
                </a:solidFill>
                <a:latin typeface="AR CENA" pitchFamily="2" charset="0"/>
              </a:rPr>
              <a:t>:</a:t>
            </a:r>
            <a:r>
              <a:rPr lang="en-GB" sz="3200" dirty="0">
                <a:solidFill>
                  <a:prstClr val="black"/>
                </a:solidFill>
                <a:latin typeface="AR CENA" pitchFamily="2" charset="0"/>
              </a:rPr>
              <a:t> </a:t>
            </a:r>
            <a:r>
              <a:rPr lang="en-US" sz="3200" dirty="0">
                <a:solidFill>
                  <a:prstClr val="black"/>
                </a:solidFill>
                <a:latin typeface="AR CENA" pitchFamily="2" charset="0"/>
              </a:rPr>
              <a:t>They have a body that is brown, grey, red, blue or yellow in color.</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b="1" dirty="0">
                <a:solidFill>
                  <a:srgbClr val="FF0000"/>
                </a:solidFill>
                <a:latin typeface="AR CENA" pitchFamily="2" charset="0"/>
              </a:rPr>
              <a:t>Dominant male</a:t>
            </a:r>
            <a:r>
              <a:rPr lang="en-US" sz="3200" dirty="0">
                <a:solidFill>
                  <a:prstClr val="black"/>
                </a:solidFill>
                <a:latin typeface="AR CENA" pitchFamily="2" charset="0"/>
              </a:rPr>
              <a:t>:</a:t>
            </a:r>
            <a:r>
              <a:rPr lang="en-GB" sz="3200" dirty="0">
                <a:solidFill>
                  <a:prstClr val="black"/>
                </a:solidFill>
                <a:latin typeface="AR CENA" pitchFamily="2" charset="0"/>
              </a:rPr>
              <a:t> </a:t>
            </a:r>
          </a:p>
          <a:p>
            <a:pPr lvl="0" eaLnBrk="0" fontAlgn="base" hangingPunct="0">
              <a:lnSpc>
                <a:spcPct val="90000"/>
              </a:lnSpc>
              <a:spcBef>
                <a:spcPts val="1000"/>
              </a:spcBef>
              <a:spcAft>
                <a:spcPct val="0"/>
              </a:spcAft>
            </a:pPr>
            <a:r>
              <a:rPr lang="en-US" sz="3200" dirty="0">
                <a:solidFill>
                  <a:prstClr val="black"/>
                </a:solidFill>
                <a:latin typeface="AR CENA" pitchFamily="2" charset="0"/>
              </a:rPr>
              <a:t>The dominant male is brightly colored.</a:t>
            </a:r>
            <a:r>
              <a:rPr lang="en-GB" sz="3200" dirty="0">
                <a:solidFill>
                  <a:prstClr val="black"/>
                </a:solidFill>
                <a:latin typeface="AR CENA" pitchFamily="2" charset="0"/>
              </a:rPr>
              <a:t> </a:t>
            </a:r>
            <a:r>
              <a:rPr lang="en-US" sz="3200" dirty="0">
                <a:solidFill>
                  <a:prstClr val="black"/>
                </a:solidFill>
                <a:latin typeface="AR CENA" pitchFamily="2" charset="0"/>
              </a:rPr>
              <a:t>It has blue body with red or yellow head.</a:t>
            </a:r>
            <a:r>
              <a:rPr lang="en-GB" sz="3200" dirty="0">
                <a:solidFill>
                  <a:prstClr val="black"/>
                </a:solidFill>
                <a:latin typeface="AR CENA" pitchFamily="2" charset="0"/>
              </a:rPr>
              <a:t> </a:t>
            </a:r>
            <a:r>
              <a:rPr lang="en-US" sz="3200" dirty="0">
                <a:solidFill>
                  <a:prstClr val="black"/>
                </a:solidFill>
                <a:latin typeface="AR CENA" pitchFamily="2" charset="0"/>
              </a:rPr>
              <a:t>Dominance in the group is accomplished through cock fighting.</a:t>
            </a:r>
            <a:r>
              <a:rPr lang="en-GB" sz="3200" dirty="0">
                <a:solidFill>
                  <a:prstClr val="black"/>
                </a:solidFill>
                <a:latin typeface="AR CENA" pitchFamily="2" charset="0"/>
              </a:rPr>
              <a:t> </a:t>
            </a:r>
            <a:r>
              <a:rPr lang="en-US" sz="3200" dirty="0">
                <a:solidFill>
                  <a:prstClr val="black"/>
                </a:solidFill>
                <a:latin typeface="AR CENA" pitchFamily="2" charset="0"/>
              </a:rPr>
              <a:t>The dominant male is called cock and has privileges:</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a) Mates with the females.</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b) Gets the best place for rest.</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endParaRPr lang="en-US" sz="3200" b="1" dirty="0">
              <a:solidFill>
                <a:srgbClr val="C00000"/>
              </a:solidFill>
              <a:latin typeface="AR CENA" pitchFamily="2" charset="0"/>
            </a:endParaRPr>
          </a:p>
          <a:p>
            <a:pPr lvl="0" eaLnBrk="0" fontAlgn="base" hangingPunct="0">
              <a:lnSpc>
                <a:spcPct val="90000"/>
              </a:lnSpc>
              <a:spcBef>
                <a:spcPts val="1000"/>
              </a:spcBef>
              <a:spcAft>
                <a:spcPct val="0"/>
              </a:spcAft>
            </a:pPr>
            <a:r>
              <a:rPr lang="en-US" sz="3200" b="1" dirty="0">
                <a:solidFill>
                  <a:srgbClr val="C00000"/>
                </a:solidFill>
                <a:latin typeface="AR CENA" pitchFamily="2" charset="0"/>
              </a:rPr>
              <a:t>SIZE</a:t>
            </a:r>
            <a:r>
              <a:rPr lang="en-US" sz="3200" dirty="0">
                <a:solidFill>
                  <a:prstClr val="black"/>
                </a:solidFill>
                <a:latin typeface="AR CENA" pitchFamily="2" charset="0"/>
              </a:rPr>
              <a:t>:</a:t>
            </a:r>
            <a:endParaRPr lang="en-GB" sz="3200" dirty="0">
              <a:solidFill>
                <a:prstClr val="black"/>
              </a:solidFill>
              <a:latin typeface="AR CENA" pitchFamily="2" charset="0"/>
            </a:endParaRPr>
          </a:p>
          <a:p>
            <a:pPr lvl="0" eaLnBrk="0" fontAlgn="base" hangingPunct="0">
              <a:lnSpc>
                <a:spcPct val="90000"/>
              </a:lnSpc>
              <a:spcBef>
                <a:spcPts val="1000"/>
              </a:spcBef>
              <a:spcAft>
                <a:spcPct val="0"/>
              </a:spcAft>
            </a:pPr>
            <a:r>
              <a:rPr lang="en-US" sz="3200" dirty="0">
                <a:solidFill>
                  <a:prstClr val="black"/>
                </a:solidFill>
                <a:latin typeface="AR CENA" pitchFamily="2" charset="0"/>
              </a:rPr>
              <a:t>They can reach 15.7 inches in length.</a:t>
            </a:r>
            <a:endParaRPr lang="en-GB" sz="3200" dirty="0">
              <a:solidFill>
                <a:prstClr val="black"/>
              </a:solidFill>
              <a:latin typeface="AR CENA" pitchFamily="2" charset="0"/>
            </a:endParaRPr>
          </a:p>
        </p:txBody>
      </p:sp>
    </p:spTree>
    <p:extLst>
      <p:ext uri="{BB962C8B-B14F-4D97-AF65-F5344CB8AC3E}">
        <p14:creationId xmlns:p14="http://schemas.microsoft.com/office/powerpoint/2010/main" val="788121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p:spPr>
        <p:txBody>
          <a:bodyPr wrap="square">
            <a:spAutoFit/>
          </a:bodyPr>
          <a:lstStyle/>
          <a:p>
            <a:r>
              <a:rPr lang="en-US" sz="3600" b="1" dirty="0">
                <a:solidFill>
                  <a:srgbClr val="00B0F0"/>
                </a:solidFill>
                <a:latin typeface="AR CENA" panose="02000000000000000000" pitchFamily="2" charset="0"/>
              </a:rPr>
              <a:t>CLASSIFICATION</a:t>
            </a:r>
            <a:endParaRPr lang="en-US" sz="3600" dirty="0"/>
          </a:p>
        </p:txBody>
      </p:sp>
      <p:sp>
        <p:nvSpPr>
          <p:cNvPr id="3" name="Rectangle 2"/>
          <p:cNvSpPr/>
          <p:nvPr/>
        </p:nvSpPr>
        <p:spPr>
          <a:xfrm>
            <a:off x="0" y="728990"/>
            <a:ext cx="12192000" cy="567847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Kingdom</a:t>
            </a:r>
            <a:r>
              <a:rPr lang="en-US" sz="3200" dirty="0">
                <a:solidFill>
                  <a:prstClr val="black"/>
                </a:solidFill>
                <a:latin typeface="AR CENA" panose="02000000000000000000" pitchFamily="2" charset="0"/>
              </a:rPr>
              <a:t> : Animalia</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Phylum</a:t>
            </a:r>
            <a:r>
              <a:rPr lang="en-US" sz="3200" dirty="0">
                <a:solidFill>
                  <a:prstClr val="black"/>
                </a:solidFill>
                <a:latin typeface="AR CENA" panose="02000000000000000000" pitchFamily="2" charset="0"/>
              </a:rPr>
              <a:t>    : </a:t>
            </a:r>
            <a:r>
              <a:rPr lang="en-US" sz="3200" dirty="0" err="1">
                <a:solidFill>
                  <a:prstClr val="black"/>
                </a:solidFill>
                <a:latin typeface="AR CENA" panose="02000000000000000000" pitchFamily="2" charset="0"/>
              </a:rPr>
              <a:t>Chordata</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Subphylum</a:t>
            </a:r>
            <a:r>
              <a:rPr lang="en-US" sz="3200" dirty="0">
                <a:solidFill>
                  <a:prstClr val="black"/>
                </a:solidFill>
                <a:latin typeface="AR CENA" panose="02000000000000000000" pitchFamily="2" charset="0"/>
              </a:rPr>
              <a:t>: Vertebrata</a:t>
            </a: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Class</a:t>
            </a:r>
            <a:r>
              <a:rPr lang="en-US" sz="3200" dirty="0">
                <a:solidFill>
                  <a:prstClr val="black"/>
                </a:solidFill>
                <a:latin typeface="AR CENA" panose="02000000000000000000" pitchFamily="2" charset="0"/>
              </a:rPr>
              <a:t>       : </a:t>
            </a:r>
            <a:r>
              <a:rPr lang="en-GB" sz="3200" dirty="0" err="1">
                <a:solidFill>
                  <a:prstClr val="black"/>
                </a:solidFill>
                <a:latin typeface="AR CENA" panose="02000000000000000000" pitchFamily="2" charset="0"/>
              </a:rPr>
              <a:t>Reptilia</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Order</a:t>
            </a:r>
            <a:r>
              <a:rPr lang="en-US" sz="3200" dirty="0">
                <a:solidFill>
                  <a:prstClr val="black"/>
                </a:solidFill>
                <a:latin typeface="AR CENA" panose="02000000000000000000" pitchFamily="2" charset="0"/>
              </a:rPr>
              <a:t>        : </a:t>
            </a:r>
            <a:r>
              <a:rPr lang="en-GB" sz="3200" dirty="0" err="1">
                <a:solidFill>
                  <a:prstClr val="black"/>
                </a:solidFill>
                <a:latin typeface="AR CENA" panose="02000000000000000000" pitchFamily="2" charset="0"/>
              </a:rPr>
              <a:t>Squamata</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Sub Order</a:t>
            </a:r>
            <a:r>
              <a:rPr lang="en-US" sz="3200" dirty="0">
                <a:solidFill>
                  <a:prstClr val="black"/>
                </a:solidFill>
                <a:latin typeface="AR CENA" panose="02000000000000000000" pitchFamily="2" charset="0"/>
              </a:rPr>
              <a:t>: </a:t>
            </a:r>
            <a:r>
              <a:rPr lang="en-US" sz="3200" dirty="0" err="1">
                <a:solidFill>
                  <a:prstClr val="black"/>
                </a:solidFill>
                <a:latin typeface="AR CENA" panose="02000000000000000000" pitchFamily="2" charset="0"/>
              </a:rPr>
              <a:t>Lacertilia</a:t>
            </a:r>
            <a:endParaRPr lang="en-US"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Family</a:t>
            </a:r>
            <a:r>
              <a:rPr lang="en-US" sz="3200" dirty="0">
                <a:solidFill>
                  <a:prstClr val="black"/>
                </a:solidFill>
                <a:latin typeface="AR CENA" panose="02000000000000000000" pitchFamily="2" charset="0"/>
              </a:rPr>
              <a:t>       : </a:t>
            </a:r>
            <a:r>
              <a:rPr lang="en-GB" sz="3200" dirty="0" err="1">
                <a:solidFill>
                  <a:prstClr val="black"/>
                </a:solidFill>
                <a:latin typeface="AR CENA" panose="02000000000000000000" pitchFamily="2" charset="0"/>
              </a:rPr>
              <a:t>Agamidae</a:t>
            </a:r>
            <a:endParaRPr lang="en-GB"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Subfamily</a:t>
            </a:r>
            <a:r>
              <a:rPr lang="en-US" sz="3200" dirty="0">
                <a:solidFill>
                  <a:prstClr val="black"/>
                </a:solidFill>
                <a:latin typeface="AR CENA" panose="02000000000000000000" pitchFamily="2" charset="0"/>
              </a:rPr>
              <a:t>: </a:t>
            </a:r>
            <a:r>
              <a:rPr lang="en-US" sz="3200" dirty="0" err="1">
                <a:solidFill>
                  <a:prstClr val="black"/>
                </a:solidFill>
                <a:latin typeface="AR CENA" panose="02000000000000000000" pitchFamily="2" charset="0"/>
              </a:rPr>
              <a:t>Agaminae</a:t>
            </a:r>
            <a:endParaRPr lang="en-US" sz="3200" dirty="0">
              <a:solidFill>
                <a:prstClr val="black"/>
              </a:solidFill>
              <a:latin typeface="AR CENA" panose="02000000000000000000" pitchFamily="2" charset="0"/>
            </a:endParaRP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Genus</a:t>
            </a:r>
            <a:r>
              <a:rPr lang="en-US" sz="3200" dirty="0">
                <a:solidFill>
                  <a:prstClr val="black"/>
                </a:solidFill>
                <a:latin typeface="AR CENA" panose="02000000000000000000" pitchFamily="2" charset="0"/>
              </a:rPr>
              <a:t>        : </a:t>
            </a:r>
            <a:r>
              <a:rPr lang="en-GB" sz="3200" i="1" dirty="0">
                <a:solidFill>
                  <a:prstClr val="black"/>
                </a:solidFill>
                <a:latin typeface="AR CENA" panose="02000000000000000000" pitchFamily="2" charset="0"/>
              </a:rPr>
              <a:t>Agama</a:t>
            </a:r>
          </a:p>
          <a:p>
            <a:pPr marL="228600" lvl="0" indent="-228600">
              <a:lnSpc>
                <a:spcPct val="90000"/>
              </a:lnSpc>
              <a:spcBef>
                <a:spcPts val="1000"/>
              </a:spcBef>
              <a:buFont typeface="Arial" panose="020B0604020202020204" pitchFamily="34" charset="0"/>
              <a:buChar char="•"/>
              <a:defRPr/>
            </a:pPr>
            <a:r>
              <a:rPr lang="en-US" sz="3200" dirty="0">
                <a:solidFill>
                  <a:srgbClr val="C00000"/>
                </a:solidFill>
                <a:latin typeface="AR CENA" panose="02000000000000000000" pitchFamily="2" charset="0"/>
              </a:rPr>
              <a:t>Species</a:t>
            </a:r>
            <a:r>
              <a:rPr lang="en-US" sz="3200" dirty="0">
                <a:solidFill>
                  <a:prstClr val="black"/>
                </a:solidFill>
                <a:latin typeface="AR CENA" panose="02000000000000000000" pitchFamily="2" charset="0"/>
              </a:rPr>
              <a:t>       : </a:t>
            </a:r>
            <a:r>
              <a:rPr lang="en-GB" sz="3200" i="1" dirty="0">
                <a:solidFill>
                  <a:prstClr val="black"/>
                </a:solidFill>
                <a:latin typeface="AR CENA" panose="02000000000000000000" pitchFamily="2" charset="0"/>
              </a:rPr>
              <a:t>agama</a:t>
            </a:r>
          </a:p>
        </p:txBody>
      </p:sp>
    </p:spTree>
    <p:extLst>
      <p:ext uri="{BB962C8B-B14F-4D97-AF65-F5344CB8AC3E}">
        <p14:creationId xmlns:p14="http://schemas.microsoft.com/office/powerpoint/2010/main" val="1990770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84909" cy="830997"/>
          </a:xfrm>
          <a:prstGeom prst="rect">
            <a:avLst/>
          </a:prstGeom>
        </p:spPr>
        <p:txBody>
          <a:bodyPr wrap="none">
            <a:spAutoFit/>
          </a:bodyPr>
          <a:lstStyle/>
          <a:p>
            <a:r>
              <a:rPr lang="en-US" sz="4800" b="1" dirty="0">
                <a:solidFill>
                  <a:srgbClr val="00B0F0"/>
                </a:solidFill>
                <a:latin typeface="AR CENA" pitchFamily="2" charset="0"/>
              </a:rPr>
              <a:t>EXTERNAL FEATURES</a:t>
            </a:r>
            <a:endParaRPr lang="en-US" sz="4800" b="1" dirty="0"/>
          </a:p>
        </p:txBody>
      </p:sp>
      <p:sp>
        <p:nvSpPr>
          <p:cNvPr id="3" name="Rectangle 2"/>
          <p:cNvSpPr/>
          <p:nvPr/>
        </p:nvSpPr>
        <p:spPr>
          <a:xfrm>
            <a:off x="0" y="528492"/>
            <a:ext cx="12192000" cy="6041654"/>
          </a:xfrm>
          <a:prstGeom prst="rect">
            <a:avLst/>
          </a:prstGeom>
        </p:spPr>
        <p:txBody>
          <a:bodyPr wrap="square">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US" sz="34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400" dirty="0">
                <a:solidFill>
                  <a:prstClr val="black"/>
                </a:solidFill>
                <a:latin typeface="AR CENA" panose="02000000000000000000" pitchFamily="2" charset="0"/>
              </a:rPr>
              <a:t>The body is elongated.</a:t>
            </a:r>
            <a:endParaRPr lang="en-GB" sz="34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400" b="1" dirty="0">
                <a:solidFill>
                  <a:srgbClr val="C00000"/>
                </a:solidFill>
                <a:latin typeface="AR CENA" panose="02000000000000000000" pitchFamily="2" charset="0"/>
              </a:rPr>
              <a:t>THE SKIN:</a:t>
            </a:r>
            <a:endParaRPr lang="en-GB" sz="3400" dirty="0">
              <a:solidFill>
                <a:srgbClr val="C00000"/>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400" dirty="0">
                <a:solidFill>
                  <a:prstClr val="black"/>
                </a:solidFill>
                <a:latin typeface="AR CENA" panose="02000000000000000000" pitchFamily="2" charset="0"/>
              </a:rPr>
              <a:t>Agama is covered with dry, scaly skin. </a:t>
            </a:r>
            <a:endParaRPr lang="en-GB" sz="34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400" dirty="0">
                <a:solidFill>
                  <a:prstClr val="black"/>
                </a:solidFill>
                <a:latin typeface="AR CENA" panose="02000000000000000000" pitchFamily="2" charset="0"/>
              </a:rPr>
              <a:t>The skin protects the body from drying up.</a:t>
            </a:r>
            <a:endParaRPr lang="en-GB" sz="34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400" dirty="0">
                <a:solidFill>
                  <a:prstClr val="black"/>
                </a:solidFill>
                <a:latin typeface="AR CENA" panose="02000000000000000000" pitchFamily="2" charset="0"/>
              </a:rPr>
              <a:t>This is a necessary adaptation to terrestrial life, since there is a tendency to loose water from body by evaporation.</a:t>
            </a:r>
            <a:endParaRPr lang="en-GB" sz="34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400" dirty="0">
                <a:solidFill>
                  <a:prstClr val="black"/>
                </a:solidFill>
                <a:latin typeface="AR CENA" panose="02000000000000000000" pitchFamily="2" charset="0"/>
              </a:rPr>
              <a:t>The skin in lizards do not have a respiratory function, therefore they have improved on the lung and blood circulation.</a:t>
            </a:r>
            <a:endParaRPr lang="en-GB" sz="3400" dirty="0">
              <a:solidFill>
                <a:prstClr val="black"/>
              </a:solidFill>
              <a:latin typeface="AR CENA" panose="02000000000000000000" pitchFamily="2" charset="0"/>
            </a:endParaRPr>
          </a:p>
        </p:txBody>
      </p:sp>
    </p:spTree>
    <p:extLst>
      <p:ext uri="{BB962C8B-B14F-4D97-AF65-F5344CB8AC3E}">
        <p14:creationId xmlns:p14="http://schemas.microsoft.com/office/powerpoint/2010/main" val="35953932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043368" cy="646331"/>
          </a:xfrm>
          <a:prstGeom prst="rect">
            <a:avLst/>
          </a:prstGeom>
        </p:spPr>
        <p:txBody>
          <a:bodyPr wrap="none">
            <a:spAutoFit/>
          </a:bodyPr>
          <a:lstStyle/>
          <a:p>
            <a:r>
              <a:rPr lang="en-US" sz="3600" b="1" dirty="0">
                <a:solidFill>
                  <a:srgbClr val="7030A0"/>
                </a:solidFill>
                <a:latin typeface="AR CENA" pitchFamily="2" charset="0"/>
              </a:rPr>
              <a:t>DESCRIPTION OF LIZARD SKIN:</a:t>
            </a:r>
            <a:endParaRPr lang="en-US" dirty="0"/>
          </a:p>
        </p:txBody>
      </p:sp>
      <p:sp>
        <p:nvSpPr>
          <p:cNvPr id="3" name="Rectangle 2"/>
          <p:cNvSpPr/>
          <p:nvPr/>
        </p:nvSpPr>
        <p:spPr>
          <a:xfrm>
            <a:off x="0" y="646331"/>
            <a:ext cx="6096000" cy="6180153"/>
          </a:xfrm>
          <a:prstGeom prst="rect">
            <a:avLst/>
          </a:prstGeom>
        </p:spPr>
        <p:txBody>
          <a:bodyPr>
            <a:spAutoFit/>
          </a:bodyPr>
          <a:lstStyle/>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skin of lizard is scaly and has no cutaneous gland.</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The skin is divided into two layers: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a) Epidermis (Outer Layer)</a:t>
            </a:r>
            <a:br>
              <a:rPr lang="en-US" sz="3200" dirty="0">
                <a:solidFill>
                  <a:prstClr val="black"/>
                </a:solidFill>
                <a:latin typeface="AR CENA" panose="02000000000000000000" pitchFamily="2" charset="0"/>
              </a:rPr>
            </a:br>
            <a:r>
              <a:rPr lang="en-US" sz="3200" dirty="0">
                <a:solidFill>
                  <a:prstClr val="black"/>
                </a:solidFill>
                <a:latin typeface="AR CENA" panose="02000000000000000000" pitchFamily="2" charset="0"/>
              </a:rPr>
              <a:t>b) Dermis (Inner layer)</a:t>
            </a:r>
          </a:p>
          <a:p>
            <a:pPr marL="228600" lvl="0" indent="-228600" eaLnBrk="0" fontAlgn="base" hangingPunct="0">
              <a:lnSpc>
                <a:spcPct val="90000"/>
              </a:lnSpc>
              <a:spcBef>
                <a:spcPts val="1000"/>
              </a:spcBef>
              <a:spcAft>
                <a:spcPct val="0"/>
              </a:spcAft>
              <a:buFont typeface="Arial" panose="020B0604020202020204" pitchFamily="34" charset="0"/>
              <a:buChar char="•"/>
              <a:defRPr/>
            </a:pPr>
            <a:endParaRPr lang="en-GB" sz="3200" dirty="0">
              <a:solidFill>
                <a:prstClr val="black"/>
              </a:solidFill>
              <a:latin typeface="AR CENA" panose="02000000000000000000" pitchFamily="2" charset="0"/>
            </a:endParaRPr>
          </a:p>
          <a:p>
            <a:pPr lvl="0" eaLnBrk="0" fontAlgn="base" hangingPunct="0">
              <a:lnSpc>
                <a:spcPct val="90000"/>
              </a:lnSpc>
              <a:spcBef>
                <a:spcPts val="1000"/>
              </a:spcBef>
              <a:spcAft>
                <a:spcPct val="0"/>
              </a:spcAft>
              <a:defRPr/>
            </a:pPr>
            <a:r>
              <a:rPr lang="en-US" sz="3200" b="1" dirty="0">
                <a:solidFill>
                  <a:srgbClr val="ED7D31">
                    <a:lumMod val="75000"/>
                  </a:srgbClr>
                </a:solidFill>
                <a:latin typeface="AR CENA" panose="02000000000000000000" pitchFamily="2" charset="0"/>
              </a:rPr>
              <a:t>Epidermis:</a:t>
            </a:r>
            <a:r>
              <a:rPr lang="en-GB" sz="3200" b="1" dirty="0">
                <a:solidFill>
                  <a:srgbClr val="FFC000">
                    <a:lumMod val="50000"/>
                  </a:srgbClr>
                </a:solidFill>
                <a:latin typeface="AR CENA" panose="02000000000000000000" pitchFamily="2" charset="0"/>
              </a:rPr>
              <a:t> </a:t>
            </a:r>
            <a:r>
              <a:rPr lang="en-US" sz="3200" dirty="0">
                <a:solidFill>
                  <a:prstClr val="black"/>
                </a:solidFill>
                <a:latin typeface="AR CENA" panose="02000000000000000000" pitchFamily="2" charset="0"/>
              </a:rPr>
              <a:t>The epidermis is made up of two layers:</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Stratum </a:t>
            </a:r>
            <a:r>
              <a:rPr lang="en-US" sz="3200" dirty="0" err="1">
                <a:solidFill>
                  <a:prstClr val="black"/>
                </a:solidFill>
                <a:latin typeface="AR CENA" panose="02000000000000000000" pitchFamily="2" charset="0"/>
              </a:rPr>
              <a:t>corneum</a:t>
            </a:r>
            <a:r>
              <a:rPr lang="en-US" sz="3200" dirty="0">
                <a:solidFill>
                  <a:prstClr val="black"/>
                </a:solidFill>
                <a:latin typeface="AR CENA" panose="02000000000000000000" pitchFamily="2" charset="0"/>
              </a:rPr>
              <a:t>.</a:t>
            </a:r>
            <a:endParaRPr lang="en-GB" sz="3200" dirty="0">
              <a:solidFill>
                <a:prstClr val="black"/>
              </a:solidFill>
              <a:latin typeface="AR CENA" panose="02000000000000000000" pitchFamily="2" charset="0"/>
            </a:endParaRPr>
          </a:p>
          <a:p>
            <a:pPr marL="228600" lvl="0" indent="-228600" eaLnBrk="0" fontAlgn="base" hangingPunct="0">
              <a:lnSpc>
                <a:spcPct val="90000"/>
              </a:lnSpc>
              <a:spcBef>
                <a:spcPts val="1000"/>
              </a:spcBef>
              <a:spcAft>
                <a:spcPct val="0"/>
              </a:spcAft>
              <a:buFont typeface="Arial" panose="020B0604020202020204" pitchFamily="34" charset="0"/>
              <a:buChar char="•"/>
              <a:defRPr/>
            </a:pPr>
            <a:r>
              <a:rPr lang="en-US" sz="3200" dirty="0">
                <a:solidFill>
                  <a:prstClr val="black"/>
                </a:solidFill>
                <a:latin typeface="AR CENA" panose="02000000000000000000" pitchFamily="2" charset="0"/>
              </a:rPr>
              <a:t>Stratum </a:t>
            </a:r>
            <a:r>
              <a:rPr lang="en-US" sz="3200" dirty="0" err="1">
                <a:solidFill>
                  <a:prstClr val="black"/>
                </a:solidFill>
                <a:latin typeface="AR CENA" panose="02000000000000000000" pitchFamily="2" charset="0"/>
              </a:rPr>
              <a:t>germinativum</a:t>
            </a:r>
            <a:r>
              <a:rPr lang="en-US" sz="3200" dirty="0">
                <a:solidFill>
                  <a:prstClr val="black"/>
                </a:solidFill>
                <a:latin typeface="AR CENA" panose="02000000000000000000" pitchFamily="2" charset="0"/>
              </a:rPr>
              <a:t>.</a:t>
            </a:r>
            <a:endParaRPr lang="en-GB" sz="3200" dirty="0">
              <a:solidFill>
                <a:prstClr val="black"/>
              </a:solidFill>
              <a:latin typeface="AR CENA" panose="02000000000000000000" pitchFamily="2" charset="0"/>
            </a:endParaRPr>
          </a:p>
        </p:txBody>
      </p:sp>
      <p:pic>
        <p:nvPicPr>
          <p:cNvPr id="4" name="Picture 5" descr="F:\Cross Section of Repitilian S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642" y="854075"/>
            <a:ext cx="5851358" cy="4441825"/>
          </a:xfrm>
          <a:prstGeom prst="rect">
            <a:avLst/>
          </a:prstGeom>
          <a:solidFill>
            <a:srgbClr val="92D050"/>
          </a:solidFill>
          <a:ln w="19050">
            <a:solidFill>
              <a:srgbClr val="FFC000"/>
            </a:solidFill>
            <a:miter lim="800000"/>
            <a:headEnd/>
            <a:tailEnd/>
          </a:ln>
        </p:spPr>
      </p:pic>
    </p:spTree>
    <p:extLst>
      <p:ext uri="{BB962C8B-B14F-4D97-AF65-F5344CB8AC3E}">
        <p14:creationId xmlns:p14="http://schemas.microsoft.com/office/powerpoint/2010/main" val="583182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17688</TotalTime>
  <Words>9283</Words>
  <Application>Microsoft Office PowerPoint</Application>
  <PresentationFormat>Widescreen</PresentationFormat>
  <Paragraphs>992</Paragraphs>
  <Slides>155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155</vt:i4>
      </vt:variant>
    </vt:vector>
  </HeadingPairs>
  <TitlesOfParts>
    <vt:vector size="160" baseType="lpstr">
      <vt:lpstr>AR CENA</vt:lpstr>
      <vt:lpstr>Arial</vt:lpstr>
      <vt:lpstr>Calibri</vt:lpstr>
      <vt:lpstr>Calibri Light</vt:lpstr>
      <vt:lpstr>Office Theme</vt:lpstr>
      <vt:lpstr>BIO 102: GENERAL BIOLOGY 2</vt:lpstr>
      <vt:lpstr>  CHORDATES </vt:lpstr>
      <vt:lpstr>External Features: </vt:lpstr>
      <vt:lpstr>PowerPoint Presentation</vt:lpstr>
      <vt:lpstr>PowerPoint Presentation</vt:lpstr>
      <vt:lpstr>PowerPoint Presentation</vt:lpstr>
      <vt:lpstr>PowerPoint Presentation</vt:lpstr>
      <vt:lpstr>Ecological Adaptations of Ciona (e.g. Ciona intestinalis):</vt:lpstr>
      <vt:lpstr>PowerPoint Presentation</vt:lpstr>
      <vt:lpstr>Ciona intestinalis is a filter feeder, and feeds mainly on fine detrital particles and phytoplankton</vt:lpstr>
      <vt:lpstr>Ciona intestinalis is hermaphroditic</vt:lpstr>
      <vt:lpstr>SUBPHYLUM CEPHALOCHORDATA e.g. Branchistoma</vt:lpstr>
      <vt:lpstr>PowerPoint Presentation</vt:lpstr>
      <vt:lpstr>PowerPoint Presentation</vt:lpstr>
      <vt:lpstr>PowerPoint Presentation</vt:lpstr>
      <vt:lpstr>PowerPoint Presentation</vt:lpstr>
      <vt:lpstr>Ecological Adaptations:</vt:lpstr>
      <vt:lpstr>PowerPoint Presentation</vt:lpstr>
      <vt:lpstr>PowerPoint Presentation</vt:lpstr>
      <vt:lpstr>PowerPoint Presentation</vt:lpstr>
      <vt:lpstr>PowerPoint Presentation</vt:lpstr>
      <vt:lpstr>PowerPoint Presentation</vt:lpstr>
      <vt:lpstr>SUBPHYLUM VERTEBRATA (OR CRANIATA; VERTEBRATES)</vt:lpstr>
      <vt:lpstr>PowerPoint Presentation</vt:lpstr>
      <vt:lpstr>PowerPoint Presentation</vt:lpstr>
      <vt:lpstr>PowerPoint Presentation</vt:lpstr>
      <vt:lpstr>PowerPoint Presentation</vt:lpstr>
      <vt:lpstr>PowerPoint Presentation</vt:lpstr>
      <vt:lpstr>PowerPoint Presentation</vt:lpstr>
      <vt:lpstr>Ecological Adaptations:</vt:lpstr>
      <vt:lpstr>PowerPoint Presentation</vt:lpstr>
      <vt:lpstr>PowerPoint Presentation</vt:lpstr>
      <vt:lpstr>PowerPoint Presentation</vt:lpstr>
      <vt:lpstr>PowerPoint Presentation</vt:lpstr>
      <vt:lpstr>SUPER CLASS GNATHOSTOMATA CLASS CHONDRICHTHYES (E.g. Sharks, Rays and Skates) </vt:lpstr>
      <vt:lpstr>PowerPoint Presentation</vt:lpstr>
      <vt:lpstr>A representative Chondrichthyes – Dogfish or Dogfish Shark External Features of the Dogfish or Dogfish Shark</vt:lpstr>
      <vt:lpstr>PowerPoint Presentation</vt:lpstr>
      <vt:lpstr>Ecological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 OSTEICHTHYES (BONY FISHES)</vt:lpstr>
      <vt:lpstr>PowerPoint Presentation</vt:lpstr>
      <vt:lpstr>PowerPoint Presentation</vt:lpstr>
      <vt:lpstr>PowerPoint Presentation</vt:lpstr>
      <vt:lpstr>A representative Osteichthyes (Bony Fishes – Nile Perch)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REPRESENTATIVE OF AMPHIBIANS</vt:lpstr>
      <vt:lpstr>Problems amphibians encountered when invading the terrestrial environment: </vt:lpstr>
      <vt:lpstr>Problems amphibians encountered when invading the terrestrial environment: </vt:lpstr>
      <vt:lpstr>Problems amphibians encountered when invading the terrestrial environment: </vt:lpstr>
      <vt:lpstr>Problems amphibians encountered when invading the terrestrial environment:</vt:lpstr>
      <vt:lpstr>CLASSIFICATION</vt:lpstr>
      <vt:lpstr>EXTERNAL STRUCTURE OF BUFO PERRETI</vt:lpstr>
      <vt:lpstr>EXTERNAL STRUCTURE OF FROG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102: GENERAL BIOLOGY 2</dc:title>
  <dc:creator>HP</dc:creator>
  <cp:lastModifiedBy>user</cp:lastModifiedBy>
  <cp:revision>48</cp:revision>
  <dcterms:created xsi:type="dcterms:W3CDTF">2016-07-11T11:06:12Z</dcterms:created>
  <dcterms:modified xsi:type="dcterms:W3CDTF">2020-07-15T13:10:08Z</dcterms:modified>
</cp:coreProperties>
</file>