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4" r:id="rId39"/>
    <p:sldId id="295" r:id="rId40"/>
    <p:sldId id="296" r:id="rId41"/>
    <p:sldId id="297" r:id="rId42"/>
    <p:sldId id="298" r:id="rId43"/>
    <p:sldId id="299" r:id="rId44"/>
    <p:sldId id="300"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79" d="100"/>
          <a:sy n="79" d="100"/>
        </p:scale>
        <p:origin x="1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417897-8018-47E8-9908-F287106D695E}"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306166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17897-8018-47E8-9908-F287106D695E}"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28200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17897-8018-47E8-9908-F287106D695E}"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132319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17897-8018-47E8-9908-F287106D695E}"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69488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417897-8018-47E8-9908-F287106D695E}"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429461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17897-8018-47E8-9908-F287106D695E}"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349258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17897-8018-47E8-9908-F287106D695E}" type="datetimeFigureOut">
              <a:rPr lang="en-US" smtClean="0"/>
              <a:t>11/22/2019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251612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17897-8018-47E8-9908-F287106D695E}" type="datetimeFigureOut">
              <a:rPr lang="en-US" smtClean="0"/>
              <a:t>11/22/2019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245903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17897-8018-47E8-9908-F287106D695E}" type="datetimeFigureOut">
              <a:rPr lang="en-US" smtClean="0"/>
              <a:t>11/22/2019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348929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17897-8018-47E8-9908-F287106D695E}"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1631447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17897-8018-47E8-9908-F287106D695E}"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334191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17897-8018-47E8-9908-F287106D695E}" type="datetimeFigureOut">
              <a:rPr lang="en-US" smtClean="0"/>
              <a:t>11/22/2019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8F982-CD60-4A29-9ABA-6C9E197D423D}" type="slidenum">
              <a:rPr lang="en-US" smtClean="0"/>
              <a:t>‹#›</a:t>
            </a:fld>
            <a:endParaRPr lang="en-US"/>
          </a:p>
        </p:txBody>
      </p:sp>
    </p:spTree>
    <p:extLst>
      <p:ext uri="{BB962C8B-B14F-4D97-AF65-F5344CB8AC3E}">
        <p14:creationId xmlns:p14="http://schemas.microsoft.com/office/powerpoint/2010/main" val="2622054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http://rds.yahoo.com/l=IVS/SIG=12jmu5suo/EXP=1134517471/*-http:/www.biologie.uni-hamburg.de/b-online/d08_mend/mendel.jpg"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GENETICS</a:t>
            </a:r>
            <a:endParaRPr lang="en-US" dirty="0"/>
          </a:p>
        </p:txBody>
      </p:sp>
      <p:sp>
        <p:nvSpPr>
          <p:cNvPr id="3" name="Subtitle 2"/>
          <p:cNvSpPr>
            <a:spLocks noGrp="1"/>
          </p:cNvSpPr>
          <p:nvPr>
            <p:ph type="subTitle" idx="1"/>
          </p:nvPr>
        </p:nvSpPr>
        <p:spPr/>
        <p:txBody>
          <a:bodyPr/>
          <a:lstStyle/>
          <a:p>
            <a:r>
              <a:rPr lang="en-US" dirty="0" smtClean="0"/>
              <a:t>BY DR. FRANCIS H. IBADIN</a:t>
            </a:r>
            <a:endParaRPr lang="en-US" dirty="0"/>
          </a:p>
        </p:txBody>
      </p:sp>
    </p:spTree>
    <p:extLst>
      <p:ext uri="{BB962C8B-B14F-4D97-AF65-F5344CB8AC3E}">
        <p14:creationId xmlns:p14="http://schemas.microsoft.com/office/powerpoint/2010/main" val="1013681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13"/>
            <a:ext cx="12192000" cy="6986528"/>
          </a:xfrm>
          <a:prstGeom prst="rect">
            <a:avLst/>
          </a:prstGeom>
        </p:spPr>
        <p:txBody>
          <a:bodyPr wrap="square">
            <a:spAutoFit/>
          </a:bodyPr>
          <a:lstStyle/>
          <a:p>
            <a:pPr algn="just"/>
            <a:r>
              <a:rPr lang="en-US" sz="2800" dirty="0" smtClean="0"/>
              <a:t>Gametes: this is the matured sex cell which takes part in sexual reproduction</a:t>
            </a:r>
          </a:p>
          <a:p>
            <a:pPr algn="just"/>
            <a:endParaRPr lang="en-US" sz="2800" dirty="0"/>
          </a:p>
          <a:p>
            <a:pPr algn="just"/>
            <a:endParaRPr lang="en-US" sz="2800" dirty="0" smtClean="0"/>
          </a:p>
          <a:p>
            <a:pPr algn="just"/>
            <a:endParaRPr lang="en-US" sz="2800" dirty="0" smtClean="0"/>
          </a:p>
          <a:p>
            <a:pPr algn="just"/>
            <a:endParaRPr lang="en-US" sz="2800" dirty="0"/>
          </a:p>
          <a:p>
            <a:pPr algn="just"/>
            <a:endParaRPr lang="en-US" sz="2800" dirty="0" smtClean="0"/>
          </a:p>
          <a:p>
            <a:pPr algn="just"/>
            <a:endParaRPr lang="en-US" sz="2800" dirty="0"/>
          </a:p>
          <a:p>
            <a:pPr algn="just"/>
            <a:r>
              <a:rPr lang="en-US" sz="2800" dirty="0" smtClean="0"/>
              <a:t>Zygote: This is a single cell formed as a result of the union of a male and female gametes forming diploid cell</a:t>
            </a:r>
          </a:p>
          <a:p>
            <a:pPr algn="just"/>
            <a:r>
              <a:rPr lang="en-US" sz="2800" dirty="0" smtClean="0"/>
              <a:t>Heredity: This is the transmission of traits from parent to offspring.</a:t>
            </a:r>
          </a:p>
          <a:p>
            <a:pPr algn="just"/>
            <a:r>
              <a:rPr lang="en-US" sz="2800" dirty="0" smtClean="0"/>
              <a:t>Variation: This is the similarities and differences experienced in an individual organism</a:t>
            </a:r>
          </a:p>
          <a:p>
            <a:pPr algn="just"/>
            <a:r>
              <a:rPr lang="en-US" sz="2800" dirty="0" smtClean="0"/>
              <a:t>Trait:  This is a characteristic that is heritable from one generation to the next.</a:t>
            </a:r>
          </a:p>
          <a:p>
            <a:pPr algn="just"/>
            <a:r>
              <a:rPr lang="en-US" sz="2800" dirty="0" smtClean="0"/>
              <a:t>Allele: This is an alternate form of a single gene or different forms of a gene</a:t>
            </a:r>
          </a:p>
          <a:p>
            <a:pPr algn="just"/>
            <a:r>
              <a:rPr lang="en-US" sz="2800" dirty="0" smtClean="0"/>
              <a:t>Phenotype:  This is the physical appearance of a trait; the physical feature resulting from a genotype (e.g. red, white)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8233" y="655705"/>
            <a:ext cx="3312852" cy="2460474"/>
          </a:xfrm>
          <a:prstGeom prst="rect">
            <a:avLst/>
          </a:prstGeom>
        </p:spPr>
      </p:pic>
    </p:spTree>
    <p:extLst>
      <p:ext uri="{BB962C8B-B14F-4D97-AF65-F5344CB8AC3E}">
        <p14:creationId xmlns:p14="http://schemas.microsoft.com/office/powerpoint/2010/main" val="397235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3768" cy="6124754"/>
          </a:xfrm>
          <a:prstGeom prst="rect">
            <a:avLst/>
          </a:prstGeom>
        </p:spPr>
        <p:txBody>
          <a:bodyPr wrap="square">
            <a:spAutoFit/>
          </a:bodyPr>
          <a:lstStyle/>
          <a:p>
            <a:pPr lvl="0" algn="just"/>
            <a:r>
              <a:rPr lang="en-US" sz="2800" dirty="0">
                <a:solidFill>
                  <a:prstClr val="black"/>
                </a:solidFill>
              </a:rPr>
              <a:t>Genotype:  This is the letters assigned to a trait; i.e. gene combination for a trait (e.g. RR, </a:t>
            </a:r>
            <a:r>
              <a:rPr lang="en-US" sz="2800" dirty="0" err="1">
                <a:solidFill>
                  <a:prstClr val="black"/>
                </a:solidFill>
              </a:rPr>
              <a:t>Rr</a:t>
            </a:r>
            <a:r>
              <a:rPr lang="en-US" sz="2800" dirty="0">
                <a:solidFill>
                  <a:prstClr val="black"/>
                </a:solidFill>
              </a:rPr>
              <a:t>, </a:t>
            </a:r>
            <a:r>
              <a:rPr lang="en-US" sz="2800" dirty="0" err="1">
                <a:solidFill>
                  <a:prstClr val="black"/>
                </a:solidFill>
              </a:rPr>
              <a:t>rr</a:t>
            </a:r>
            <a:r>
              <a:rPr lang="en-US" sz="2800" dirty="0">
                <a:solidFill>
                  <a:prstClr val="black"/>
                </a:solidFill>
              </a:rPr>
              <a:t>). It represents the genetic make-up of an organism</a:t>
            </a:r>
            <a:r>
              <a:rPr lang="en-US" sz="2800" dirty="0" smtClean="0">
                <a:solidFill>
                  <a:prstClr val="black"/>
                </a:solidFill>
              </a:rPr>
              <a:t>.</a:t>
            </a:r>
          </a:p>
          <a:p>
            <a:pPr lvl="0" algn="just"/>
            <a:endParaRPr lang="en-US" sz="2800" dirty="0">
              <a:solidFill>
                <a:prstClr val="black"/>
              </a:solidFill>
            </a:endParaRPr>
          </a:p>
          <a:p>
            <a:pPr lvl="0" algn="just"/>
            <a:endParaRPr lang="en-US" sz="2800" dirty="0" smtClean="0">
              <a:solidFill>
                <a:prstClr val="black"/>
              </a:solidFill>
            </a:endParaRPr>
          </a:p>
          <a:p>
            <a:pPr lvl="0" algn="just"/>
            <a:endParaRPr lang="en-US" sz="2800" dirty="0">
              <a:solidFill>
                <a:prstClr val="black"/>
              </a:solidFill>
            </a:endParaRPr>
          </a:p>
          <a:p>
            <a:pPr lvl="0" algn="just"/>
            <a:endParaRPr lang="en-US" sz="2800" dirty="0" smtClean="0">
              <a:solidFill>
                <a:prstClr val="black"/>
              </a:solidFill>
            </a:endParaRPr>
          </a:p>
          <a:p>
            <a:pPr lvl="0" algn="just"/>
            <a:endParaRPr lang="en-US" sz="2800" dirty="0">
              <a:solidFill>
                <a:prstClr val="black"/>
              </a:solidFill>
            </a:endParaRPr>
          </a:p>
          <a:p>
            <a:pPr lvl="0" algn="just"/>
            <a:endParaRPr lang="en-US" sz="2800" dirty="0" smtClean="0">
              <a:solidFill>
                <a:prstClr val="black"/>
              </a:solidFill>
            </a:endParaRPr>
          </a:p>
          <a:p>
            <a:pPr lvl="0" algn="just"/>
            <a:endParaRPr lang="en-US" sz="2800" dirty="0">
              <a:solidFill>
                <a:prstClr val="black"/>
              </a:solidFill>
            </a:endParaRPr>
          </a:p>
          <a:p>
            <a:pPr lvl="0" algn="just"/>
            <a:endParaRPr lang="en-US" sz="2800" dirty="0" smtClean="0">
              <a:solidFill>
                <a:prstClr val="black"/>
              </a:solidFill>
            </a:endParaRPr>
          </a:p>
          <a:p>
            <a:pPr lvl="0" algn="just"/>
            <a:r>
              <a:rPr lang="en-US" sz="2800" dirty="0" smtClean="0">
                <a:solidFill>
                  <a:prstClr val="black"/>
                </a:solidFill>
              </a:rPr>
              <a:t>Hybrids</a:t>
            </a:r>
            <a:r>
              <a:rPr lang="en-US" sz="2800" dirty="0">
                <a:solidFill>
                  <a:prstClr val="black"/>
                </a:solidFill>
              </a:rPr>
              <a:t>: The offspring of crosses between parents with different traits</a:t>
            </a:r>
          </a:p>
          <a:p>
            <a:pPr lvl="0" algn="just"/>
            <a:r>
              <a:rPr lang="en-US" sz="2800" dirty="0">
                <a:solidFill>
                  <a:prstClr val="black"/>
                </a:solidFill>
              </a:rPr>
              <a:t>Dominant trait: This is a trait or character that is expressed in an offspring when two individuals with contrasting characters or traits are crossed. </a:t>
            </a:r>
          </a:p>
          <a:p>
            <a:pPr lvl="0" algn="just"/>
            <a:r>
              <a:rPr lang="en-US" sz="2800" dirty="0">
                <a:solidFill>
                  <a:prstClr val="black"/>
                </a:solidFill>
              </a:rPr>
              <a:t>Dominant genes: These are the genes that control dominant characters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070846"/>
            <a:ext cx="4082716" cy="3062037"/>
          </a:xfrm>
          <a:prstGeom prst="rect">
            <a:avLst/>
          </a:prstGeom>
        </p:spPr>
      </p:pic>
    </p:spTree>
    <p:extLst>
      <p:ext uri="{BB962C8B-B14F-4D97-AF65-F5344CB8AC3E}">
        <p14:creationId xmlns:p14="http://schemas.microsoft.com/office/powerpoint/2010/main" val="316866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 y="1"/>
            <a:ext cx="12191996" cy="6817251"/>
          </a:xfrm>
          <a:prstGeom prst="rect">
            <a:avLst/>
          </a:prstGeom>
        </p:spPr>
        <p:txBody>
          <a:bodyPr wrap="square">
            <a:spAutoFit/>
          </a:bodyPr>
          <a:lstStyle/>
          <a:p>
            <a:pPr algn="just"/>
            <a:r>
              <a:rPr lang="en-US" sz="2300" dirty="0" smtClean="0"/>
              <a:t>Recessive trait: This is the character or trait from one parent which is masked or does not produce the effect in the presence of dominant character. It is the trait that does not show through in the first generation</a:t>
            </a:r>
          </a:p>
          <a:p>
            <a:pPr algn="just"/>
            <a:endParaRPr lang="en-US" sz="2300" dirty="0" smtClean="0"/>
          </a:p>
          <a:p>
            <a:pPr algn="just"/>
            <a:r>
              <a:rPr lang="en-US" sz="2300" dirty="0" smtClean="0"/>
              <a:t>Recessive genes: These are the genes which control recessive characters.</a:t>
            </a:r>
          </a:p>
          <a:p>
            <a:pPr algn="just"/>
            <a:r>
              <a:rPr lang="en-US" sz="2300" dirty="0" smtClean="0"/>
              <a:t>Co-dominant: this is a condition in a heterozygote in which both alleles have equal dominance. More so, the phenotype is a mixture of the opposing characters.</a:t>
            </a:r>
          </a:p>
          <a:p>
            <a:pPr algn="just"/>
            <a:endParaRPr lang="en-US" sz="2300" dirty="0" smtClean="0"/>
          </a:p>
          <a:p>
            <a:pPr algn="just"/>
            <a:r>
              <a:rPr lang="en-US" sz="2300" dirty="0" smtClean="0"/>
              <a:t>Homozygous: Organisms that have 2 identical alleles for a trait e.g.  TT ,  </a:t>
            </a:r>
            <a:r>
              <a:rPr lang="en-US" sz="2300" dirty="0" err="1" smtClean="0"/>
              <a:t>tt</a:t>
            </a:r>
            <a:endParaRPr lang="en-US" sz="2300" dirty="0" smtClean="0"/>
          </a:p>
          <a:p>
            <a:pPr algn="just"/>
            <a:endParaRPr lang="en-US" sz="2300" dirty="0" smtClean="0"/>
          </a:p>
          <a:p>
            <a:pPr algn="just"/>
            <a:r>
              <a:rPr lang="en-US" sz="2300" dirty="0" smtClean="0"/>
              <a:t>Heterozygous: organism that have two different alleles for a trait e.g. </a:t>
            </a:r>
            <a:r>
              <a:rPr lang="en-US" sz="2300" dirty="0" err="1" smtClean="0"/>
              <a:t>Tt</a:t>
            </a:r>
            <a:endParaRPr lang="en-US" sz="2300" dirty="0" smtClean="0"/>
          </a:p>
          <a:p>
            <a:pPr algn="just"/>
            <a:endParaRPr lang="en-US" sz="2300" dirty="0" smtClean="0"/>
          </a:p>
          <a:p>
            <a:pPr algn="just"/>
            <a:r>
              <a:rPr lang="en-US" sz="2300" dirty="0" smtClean="0"/>
              <a:t>True breeding: This occurs when an organism produce offspring identical to themselves if allow to self-pollinate or self-fertilize</a:t>
            </a:r>
          </a:p>
          <a:p>
            <a:pPr algn="just"/>
            <a:endParaRPr lang="en-US" sz="2300" dirty="0" smtClean="0"/>
          </a:p>
          <a:p>
            <a:pPr algn="just"/>
            <a:r>
              <a:rPr lang="en-US" sz="2300" dirty="0" smtClean="0"/>
              <a:t>Hybridization: This is the crossing of plants with contrasting characters</a:t>
            </a:r>
          </a:p>
          <a:p>
            <a:pPr algn="just"/>
            <a:endParaRPr lang="en-US" sz="2300" dirty="0" smtClean="0"/>
          </a:p>
          <a:p>
            <a:pPr algn="just"/>
            <a:r>
              <a:rPr lang="en-US" sz="2300" dirty="0" smtClean="0"/>
              <a:t>Mutation: This is a change in the genetic make-up of an organisms resulting in a new characteristics that is inheritable.</a:t>
            </a:r>
            <a:endParaRPr lang="en-US" sz="2300" dirty="0"/>
          </a:p>
        </p:txBody>
      </p:sp>
    </p:spTree>
    <p:extLst>
      <p:ext uri="{BB962C8B-B14F-4D97-AF65-F5344CB8AC3E}">
        <p14:creationId xmlns:p14="http://schemas.microsoft.com/office/powerpoint/2010/main" val="45166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
            <a:ext cx="12191997" cy="7029617"/>
          </a:xfrm>
          <a:prstGeom prst="rect">
            <a:avLst/>
          </a:prstGeom>
        </p:spPr>
        <p:txBody>
          <a:bodyPr wrap="square">
            <a:spAutoFit/>
          </a:bodyPr>
          <a:lstStyle/>
          <a:p>
            <a:pPr algn="just" fontAlgn="base">
              <a:lnSpc>
                <a:spcPct val="115000"/>
              </a:lnSpc>
              <a:spcBef>
                <a:spcPts val="1200"/>
              </a:spcBef>
            </a:pPr>
            <a:r>
              <a:rPr lang="en-US" sz="2800" b="1" dirty="0" smtClean="0">
                <a:effectLst/>
                <a:ea typeface="Times New Roman" panose="02020603050405020304" pitchFamily="18" charset="0"/>
              </a:rPr>
              <a:t>Why is Genetics important to society?</a:t>
            </a:r>
            <a:endParaRPr lang="en-US" sz="2800" dirty="0" smtClean="0">
              <a:effectLst/>
              <a:ea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800" dirty="0" smtClean="0">
                <a:effectLst/>
                <a:ea typeface="Times New Roman" panose="02020603050405020304" pitchFamily="18" charset="0"/>
                <a:cs typeface="Times New Roman" panose="02020603050405020304" pitchFamily="18" charset="0"/>
              </a:rPr>
              <a:t>The knowledge of genetics is used in Agriculture especially in animal and crop husbandry to produce desirable breeds of animals and varieties of crops such as:</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Improvement in quality of products such as taste, </a:t>
            </a:r>
            <a:r>
              <a:rPr lang="en-US" sz="2800" dirty="0" err="1" smtClean="0">
                <a:effectLst/>
                <a:ea typeface="Times New Roman" panose="02020603050405020304" pitchFamily="18" charset="0"/>
                <a:cs typeface="Times New Roman" panose="02020603050405020304" pitchFamily="18" charset="0"/>
              </a:rPr>
              <a:t>colour</a:t>
            </a:r>
            <a:r>
              <a:rPr lang="en-US" sz="2800" dirty="0" smtClean="0">
                <a:effectLst/>
                <a:ea typeface="Times New Roman" panose="02020603050405020304" pitchFamily="18" charset="0"/>
                <a:cs typeface="Times New Roman" panose="02020603050405020304" pitchFamily="18" charset="0"/>
              </a:rPr>
              <a:t>, size and nutritive values</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Increase the yield of livestock and plant produce</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Development of early maturing varieties</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Development of disease resistant varieties</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Production of animals and crops that can adapt to climatic conditions</a:t>
            </a:r>
          </a:p>
          <a:p>
            <a:pPr marL="342900" marR="0" lvl="0" indent="-342900" algn="just">
              <a:lnSpc>
                <a:spcPct val="115000"/>
              </a:lnSpc>
              <a:spcBef>
                <a:spcPts val="0"/>
              </a:spcBef>
              <a:spcAft>
                <a:spcPts val="0"/>
              </a:spcAft>
              <a:buFont typeface="Times New Roman" panose="02020603050405020304" pitchFamily="18" charset="0"/>
              <a:buChar char="•"/>
            </a:pPr>
            <a:r>
              <a:rPr lang="en-US" sz="2800" dirty="0" smtClean="0">
                <a:effectLst/>
                <a:ea typeface="Times New Roman" panose="02020603050405020304" pitchFamily="18" charset="0"/>
                <a:cs typeface="Times New Roman" panose="02020603050405020304" pitchFamily="18" charset="0"/>
              </a:rPr>
              <a:t>In medicine, the field of genetics has contributed immensely in the treatment of diseases such as:</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The discovery of the cancer causing gene, diagnosis of diseases, gene therapy, genetic screening, etc.</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Determination of the paternity of a child</a:t>
            </a:r>
            <a:endParaRPr lang="en-US" sz="2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57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552015"/>
          </a:xfrm>
          <a:prstGeom prst="rect">
            <a:avLst/>
          </a:prstGeom>
        </p:spPr>
        <p:txBody>
          <a:bodyPr wrap="square">
            <a:spAutoFit/>
          </a:bodyPr>
          <a:lstStyle/>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Prevention of death through blood transfusion i.e. determining compatible blood groups</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Marriage counseling on hereditary diseases such as </a:t>
            </a:r>
            <a:r>
              <a:rPr lang="en-US" sz="2800" dirty="0" err="1" smtClean="0">
                <a:effectLst/>
                <a:ea typeface="Times New Roman" panose="02020603050405020304" pitchFamily="18" charset="0"/>
                <a:cs typeface="Times New Roman" panose="02020603050405020304" pitchFamily="18" charset="0"/>
              </a:rPr>
              <a:t>haemophilia</a:t>
            </a:r>
            <a:r>
              <a:rPr lang="en-US" sz="2800" dirty="0" smtClean="0">
                <a:effectLst/>
                <a:ea typeface="Times New Roman" panose="02020603050405020304" pitchFamily="18" charset="0"/>
                <a:cs typeface="Times New Roman" panose="02020603050405020304" pitchFamily="18" charset="0"/>
              </a:rPr>
              <a:t>, sickle cell </a:t>
            </a:r>
            <a:r>
              <a:rPr lang="en-US" sz="2800" dirty="0" err="1" smtClean="0">
                <a:effectLst/>
                <a:ea typeface="Times New Roman" panose="02020603050405020304" pitchFamily="18" charset="0"/>
                <a:cs typeface="Times New Roman" panose="02020603050405020304" pitchFamily="18" charset="0"/>
              </a:rPr>
              <a:t>anaemia</a:t>
            </a:r>
            <a:r>
              <a:rPr lang="en-US" sz="2800" dirty="0" smtClean="0">
                <a:effectLst/>
                <a:ea typeface="Times New Roman" panose="02020603050405020304" pitchFamily="18" charset="0"/>
                <a:cs typeface="Times New Roman" panose="02020603050405020304" pitchFamily="18" charset="0"/>
              </a:rPr>
              <a:t> etc.</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It also helpful in crime detection through the use of fingerprint and blood group</a:t>
            </a:r>
          </a:p>
          <a:p>
            <a:pPr marL="742950" marR="0" lvl="1" indent="-285750" algn="just">
              <a:lnSpc>
                <a:spcPct val="115000"/>
              </a:lnSpc>
              <a:spcBef>
                <a:spcPts val="0"/>
              </a:spcBef>
              <a:spcAft>
                <a:spcPts val="0"/>
              </a:spcAft>
              <a:buFont typeface="Courier New" panose="02070309020205020404" pitchFamily="49" charset="0"/>
              <a:buChar char="o"/>
            </a:pPr>
            <a:endParaRPr lang="en-US" sz="2800" dirty="0" smtClean="0">
              <a:ea typeface="Times New Roman" panose="02020603050405020304" pitchFamily="18"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endParaRPr lang="en-US" sz="2800" dirty="0">
              <a:effectLst/>
              <a:ea typeface="Times New Roman" panose="02020603050405020304" pitchFamily="18" charset="0"/>
              <a:cs typeface="Times New Roman" panose="02020603050405020304" pitchFamily="18" charset="0"/>
            </a:endParaRPr>
          </a:p>
          <a:p>
            <a:pPr marR="0" lvl="1" algn="just">
              <a:lnSpc>
                <a:spcPct val="115000"/>
              </a:lnSpc>
              <a:spcBef>
                <a:spcPts val="0"/>
              </a:spcBef>
              <a:spcAft>
                <a:spcPts val="0"/>
              </a:spcAft>
            </a:pPr>
            <a:endParaRPr lang="en-US" sz="2800" dirty="0" smtClean="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048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47536"/>
          </a:xfrm>
          <a:prstGeom prst="rect">
            <a:avLst/>
          </a:prstGeom>
        </p:spPr>
        <p:txBody>
          <a:bodyPr wrap="square">
            <a:spAutoFit/>
          </a:bodyPr>
          <a:lstStyle/>
          <a:p>
            <a:pPr marL="342900" marR="0" lvl="0" indent="-342900" algn="just">
              <a:lnSpc>
                <a:spcPct val="115000"/>
              </a:lnSpc>
              <a:spcBef>
                <a:spcPts val="0"/>
              </a:spcBef>
              <a:spcAft>
                <a:spcPts val="0"/>
              </a:spcAft>
              <a:buFont typeface="Times New Roman" panose="02020603050405020304" pitchFamily="18" charset="0"/>
              <a:buChar char="•"/>
            </a:pPr>
            <a:r>
              <a:rPr lang="en-US" sz="2800" dirty="0" smtClean="0">
                <a:effectLst/>
                <a:ea typeface="Calibri" panose="020F0502020204030204" pitchFamily="34" charset="0"/>
                <a:cs typeface="Times New Roman" panose="02020603050405020304" pitchFamily="18" charset="0"/>
              </a:rPr>
              <a:t>Forensics and Legal Implication: Human genetic information has been used to either match or rule out a suspect's DNA to biological evidence found at a crime scene, to identify victims and to exonerate convicted individuals using newer genetic methods not available at the time of the initial conviction. Paternity testing is another common legal application of genetic testing.</a:t>
            </a:r>
          </a:p>
          <a:p>
            <a:pPr marR="0" lvl="0" algn="just">
              <a:lnSpc>
                <a:spcPct val="115000"/>
              </a:lnSpc>
              <a:spcBef>
                <a:spcPts val="0"/>
              </a:spcBef>
              <a:spcAft>
                <a:spcPts val="0"/>
              </a:spcAft>
            </a:pPr>
            <a:endParaRPr lang="en-US" sz="2800" dirty="0" smtClean="0">
              <a:effectLs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Times New Roman" panose="02020603050405020304" pitchFamily="18" charset="0"/>
              <a:buChar char="•"/>
            </a:pPr>
            <a:r>
              <a:rPr lang="en-US" sz="2800" dirty="0" smtClean="0">
                <a:effectLst/>
                <a:ea typeface="Calibri" panose="020F0502020204030204" pitchFamily="34" charset="0"/>
                <a:cs typeface="Times New Roman" panose="02020603050405020304" pitchFamily="18" charset="0"/>
              </a:rPr>
              <a:t>Human History: Studying human DNA and genetics can help scientists better understand where humans came from as a species. It can help elucidate the connections between different groups of people and give historians and anthropologists a clearer picture of historic human migration patterns</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9320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
            <a:ext cx="12191999" cy="6863097"/>
          </a:xfrm>
          <a:prstGeom prst="rect">
            <a:avLst/>
          </a:prstGeom>
        </p:spPr>
        <p:txBody>
          <a:bodyPr wrap="square">
            <a:spAutoFit/>
          </a:bodyPr>
          <a:lstStyle/>
          <a:p>
            <a:pPr algn="just">
              <a:lnSpc>
                <a:spcPct val="115000"/>
              </a:lnSpc>
              <a:spcBef>
                <a:spcPts val="1200"/>
              </a:spcBef>
              <a:tabLst>
                <a:tab pos="274320" algn="l"/>
              </a:tabLst>
            </a:pPr>
            <a:r>
              <a:rPr lang="en-US" sz="2400" b="1" dirty="0" smtClean="0">
                <a:solidFill>
                  <a:srgbClr val="000000"/>
                </a:solidFill>
                <a:effectLst/>
                <a:ea typeface="Calibri" panose="020F0502020204030204" pitchFamily="34" charset="0"/>
                <a:cs typeface="Calibri" panose="020F0502020204030204" pitchFamily="34" charset="0"/>
              </a:rPr>
              <a:t>Scientists who have contributed to the history of genetics</a:t>
            </a:r>
            <a:endParaRPr lang="en-US" sz="2400" dirty="0" smtClean="0">
              <a:solidFill>
                <a:srgbClr val="000000"/>
              </a:solidFill>
              <a:effectLst/>
              <a:ea typeface="Calibri" panose="020F0502020204030204" pitchFamily="34" charset="0"/>
              <a:cs typeface="Calibri" panose="020F0502020204030204" pitchFamily="34" charset="0"/>
            </a:endParaRPr>
          </a:p>
          <a:p>
            <a:pPr algn="just">
              <a:lnSpc>
                <a:spcPct val="115000"/>
              </a:lnSpc>
            </a:pPr>
            <a:r>
              <a:rPr lang="en-US" sz="2400" dirty="0" smtClean="0">
                <a:effectLst/>
                <a:ea typeface="Times New Roman" panose="02020603050405020304" pitchFamily="18" charset="0"/>
                <a:cs typeface="Times New Roman" panose="02020603050405020304" pitchFamily="18" charset="0"/>
              </a:rPr>
              <a:t> </a:t>
            </a:r>
          </a:p>
          <a:p>
            <a:pPr marL="342900" marR="0" lvl="0" indent="-342900" algn="just">
              <a:lnSpc>
                <a:spcPct val="115000"/>
              </a:lnSpc>
              <a:spcBef>
                <a:spcPts val="0"/>
              </a:spcBef>
              <a:spcAft>
                <a:spcPts val="0"/>
              </a:spcAft>
              <a:buFont typeface="Symbol" panose="05050102010706020507" pitchFamily="18" charset="2"/>
              <a:buChar char=""/>
            </a:pPr>
            <a:r>
              <a:rPr lang="en-US" sz="2400" b="1" dirty="0" smtClean="0">
                <a:effectLst/>
                <a:ea typeface="Calibri" panose="020F0502020204030204" pitchFamily="34" charset="0"/>
                <a:cs typeface="Times New Roman" panose="02020603050405020304" pitchFamily="18" charset="0"/>
              </a:rPr>
              <a:t>Charles Darwin</a:t>
            </a:r>
            <a:r>
              <a:rPr lang="en-US" sz="2400" dirty="0" smtClean="0">
                <a:effectLst/>
                <a:ea typeface="Calibri" panose="020F0502020204030204" pitchFamily="34" charset="0"/>
                <a:cs typeface="Times New Roman" panose="02020603050405020304" pitchFamily="18" charset="0"/>
              </a:rPr>
              <a:t> (1809-1882): He developed the idea of natural evolution; Origin of Species and Pangenesis theory</a:t>
            </a:r>
            <a:br>
              <a:rPr lang="en-US" sz="2400" dirty="0" smtClean="0">
                <a:effectLst/>
                <a:ea typeface="Calibri" panose="020F0502020204030204" pitchFamily="34" charset="0"/>
                <a:cs typeface="Times New Roman" panose="02020603050405020304" pitchFamily="18" charset="0"/>
              </a:rPr>
            </a:br>
            <a:endParaRPr lang="en-US" sz="2400" dirty="0" smtClean="0">
              <a:effectLs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b="1" dirty="0" smtClean="0">
                <a:effectLst/>
                <a:ea typeface="Calibri" panose="020F0502020204030204" pitchFamily="34" charset="0"/>
                <a:cs typeface="Times New Roman" panose="02020603050405020304" pitchFamily="18" charset="0"/>
              </a:rPr>
              <a:t>Aristotle</a:t>
            </a:r>
            <a:r>
              <a:rPr lang="en-US" sz="2400" dirty="0" smtClean="0">
                <a:effectLst/>
                <a:ea typeface="Calibri" panose="020F0502020204030204" pitchFamily="34" charset="0"/>
                <a:cs typeface="Times New Roman" panose="02020603050405020304" pitchFamily="18" charset="0"/>
              </a:rPr>
              <a:t> (384-322 BC): He contributed in Pangenesis Theory i.e. </a:t>
            </a:r>
            <a:r>
              <a:rPr lang="en-US" sz="2400" dirty="0" err="1" smtClean="0">
                <a:effectLst/>
                <a:ea typeface="Calibri" panose="020F0502020204030204" pitchFamily="34" charset="0"/>
                <a:cs typeface="Times New Roman" panose="02020603050405020304" pitchFamily="18" charset="0"/>
              </a:rPr>
              <a:t>gemmules</a:t>
            </a:r>
            <a:r>
              <a:rPr lang="en-US" sz="2400" dirty="0" smtClean="0">
                <a:effectLst/>
                <a:ea typeface="Calibri" panose="020F0502020204030204" pitchFamily="34" charset="0"/>
                <a:cs typeface="Times New Roman" panose="02020603050405020304" pitchFamily="18" charset="0"/>
              </a:rPr>
              <a:t> (</a:t>
            </a:r>
            <a:r>
              <a:rPr lang="en-US" sz="2400" dirty="0" err="1" smtClean="0">
                <a:effectLst/>
                <a:ea typeface="Calibri" panose="020F0502020204030204" pitchFamily="34" charset="0"/>
                <a:cs typeface="Times New Roman" panose="02020603050405020304" pitchFamily="18" charset="0"/>
              </a:rPr>
              <a:t>Gemmules</a:t>
            </a:r>
            <a:r>
              <a:rPr lang="en-US" sz="2400" dirty="0" smtClean="0">
                <a:effectLst/>
                <a:ea typeface="Calibri" panose="020F0502020204030204" pitchFamily="34" charset="0"/>
                <a:cs typeface="Times New Roman" panose="02020603050405020304" pitchFamily="18" charset="0"/>
              </a:rPr>
              <a:t> were imagined particles of inheritance proposed by Charles Darwin as part of his Pangenesis theory) </a:t>
            </a:r>
            <a:br>
              <a:rPr lang="en-US" sz="2400" dirty="0" smtClean="0">
                <a:effectLst/>
                <a:ea typeface="Calibri" panose="020F0502020204030204" pitchFamily="34" charset="0"/>
                <a:cs typeface="Times New Roman" panose="02020603050405020304" pitchFamily="18" charset="0"/>
              </a:rPr>
            </a:br>
            <a:endParaRPr lang="en-US" sz="2400" dirty="0" smtClean="0">
              <a:effectLs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b="1" dirty="0" smtClean="0">
                <a:effectLst/>
                <a:ea typeface="Calibri" panose="020F0502020204030204" pitchFamily="34" charset="0"/>
                <a:cs typeface="Times New Roman" panose="02020603050405020304" pitchFamily="18" charset="0"/>
              </a:rPr>
              <a:t>Plato</a:t>
            </a:r>
            <a:r>
              <a:rPr lang="en-US" sz="2400" dirty="0" smtClean="0">
                <a:effectLst/>
                <a:ea typeface="Calibri" panose="020F0502020204030204" pitchFamily="34" charset="0"/>
                <a:cs typeface="Times New Roman" panose="02020603050405020304" pitchFamily="18" charset="0"/>
              </a:rPr>
              <a:t> (428-348 BC): Plato's idealistic views had a profound effect on biology. To him, the structure and form of organisms could be understood from their function which in turn was designed to achieve ultimate goodness and harmony imposed by an external creator.</a:t>
            </a:r>
          </a:p>
          <a:p>
            <a:pPr marL="342900" marR="0" lvl="0" indent="-342900" algn="just">
              <a:lnSpc>
                <a:spcPct val="115000"/>
              </a:lnSpc>
              <a:spcBef>
                <a:spcPts val="0"/>
              </a:spcBef>
              <a:spcAft>
                <a:spcPts val="0"/>
              </a:spcAft>
              <a:buFont typeface="Symbol" panose="05050102010706020507" pitchFamily="18" charset="2"/>
              <a:buChar char=""/>
            </a:pPr>
            <a:endParaRPr lang="en-US" sz="2400" dirty="0" smtClean="0">
              <a:effectLs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Symbol" panose="05050102010706020507" pitchFamily="18" charset="2"/>
              <a:buChar char=""/>
            </a:pPr>
            <a:r>
              <a:rPr lang="en-US" sz="2400" b="1" dirty="0" smtClean="0">
                <a:effectLst/>
                <a:ea typeface="Calibri" panose="020F0502020204030204" pitchFamily="34" charset="0"/>
                <a:cs typeface="Times New Roman" panose="02020603050405020304" pitchFamily="18" charset="0"/>
              </a:rPr>
              <a:t>Hugo Marie de </a:t>
            </a:r>
            <a:r>
              <a:rPr lang="en-US" sz="2400" b="1" dirty="0" err="1" smtClean="0">
                <a:effectLst/>
                <a:ea typeface="Calibri" panose="020F0502020204030204" pitchFamily="34" charset="0"/>
                <a:cs typeface="Times New Roman" panose="02020603050405020304" pitchFamily="18" charset="0"/>
              </a:rPr>
              <a:t>Vries</a:t>
            </a:r>
            <a:r>
              <a:rPr lang="en-US" sz="2400" dirty="0" smtClean="0">
                <a:effectLst/>
                <a:ea typeface="Calibri" panose="020F0502020204030204" pitchFamily="34" charset="0"/>
                <a:cs typeface="Times New Roman" panose="02020603050405020304" pitchFamily="18" charset="0"/>
              </a:rPr>
              <a:t> (1848 –1935): was a Dutch botanist and one of the first geneticists. He is known chiefly for suggesting the concept of genes, rediscovering the laws of heredity in the 1890s. He also introduced the term "mutation", and developed mutation theory of evolution.</a:t>
            </a:r>
            <a:endParaRPr lang="en-US" sz="2400" dirty="0"/>
          </a:p>
        </p:txBody>
      </p:sp>
    </p:spTree>
    <p:extLst>
      <p:ext uri="{BB962C8B-B14F-4D97-AF65-F5344CB8AC3E}">
        <p14:creationId xmlns:p14="http://schemas.microsoft.com/office/powerpoint/2010/main" val="111806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54"/>
            <a:ext cx="12192000" cy="7075142"/>
          </a:xfrm>
          <a:prstGeom prst="rect">
            <a:avLst/>
          </a:prstGeom>
        </p:spPr>
        <p:txBody>
          <a:bodyPr wrap="square">
            <a:spAutoFit/>
          </a:bodyPr>
          <a:lstStyle/>
          <a:p>
            <a:pPr marL="342900" lvl="0" indent="-342900" algn="just">
              <a:lnSpc>
                <a:spcPct val="115000"/>
              </a:lnSpc>
              <a:spcBef>
                <a:spcPts val="600"/>
              </a:spcBef>
              <a:spcAft>
                <a:spcPts val="600"/>
              </a:spcAft>
              <a:buFont typeface="Symbol" panose="05050102010706020507" pitchFamily="18" charset="2"/>
              <a:buChar char=""/>
            </a:pPr>
            <a:r>
              <a:rPr lang="en-US" sz="2800" b="1" dirty="0" smtClean="0">
                <a:solidFill>
                  <a:prstClr val="black"/>
                </a:solidFill>
                <a:ea typeface="Times New Roman" panose="02020603050405020304" pitchFamily="18" charset="0"/>
              </a:rPr>
              <a:t>Erwin </a:t>
            </a:r>
            <a:r>
              <a:rPr lang="en-US" sz="2800" b="1" dirty="0">
                <a:solidFill>
                  <a:prstClr val="black"/>
                </a:solidFill>
                <a:ea typeface="Times New Roman" panose="02020603050405020304" pitchFamily="18" charset="0"/>
              </a:rPr>
              <a:t>Chargaff</a:t>
            </a:r>
            <a:r>
              <a:rPr lang="en-US" sz="2800" dirty="0">
                <a:solidFill>
                  <a:prstClr val="black"/>
                </a:solidFill>
                <a:ea typeface="Times New Roman" panose="02020603050405020304" pitchFamily="18" charset="0"/>
              </a:rPr>
              <a:t> (</a:t>
            </a:r>
            <a:r>
              <a:rPr lang="en-US" sz="2800" dirty="0">
                <a:solidFill>
                  <a:srgbClr val="222222"/>
                </a:solidFill>
                <a:ea typeface="Times New Roman" panose="02020603050405020304" pitchFamily="18" charset="0"/>
              </a:rPr>
              <a:t>1905 –2002)</a:t>
            </a:r>
            <a:r>
              <a:rPr lang="en-US" sz="2800" dirty="0">
                <a:solidFill>
                  <a:prstClr val="black"/>
                </a:solidFill>
                <a:ea typeface="Times New Roman" panose="02020603050405020304" pitchFamily="18" charset="0"/>
              </a:rPr>
              <a:t>: </a:t>
            </a:r>
            <a:r>
              <a:rPr lang="en-US" sz="2800" dirty="0">
                <a:solidFill>
                  <a:srgbClr val="222222"/>
                </a:solidFill>
                <a:ea typeface="Times New Roman" panose="02020603050405020304" pitchFamily="18" charset="0"/>
              </a:rPr>
              <a:t>was an Austro-Hungarian biochemist</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that immigrated to the United States during the</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Nazi</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era and was a professor of biochemistry. H</a:t>
            </a:r>
            <a:r>
              <a:rPr lang="en-US" sz="2800" dirty="0">
                <a:solidFill>
                  <a:prstClr val="black"/>
                </a:solidFill>
                <a:ea typeface="Times New Roman" panose="02020603050405020304" pitchFamily="18" charset="0"/>
              </a:rPr>
              <a:t>is work laid the foundations for Crick and Watson's discoveries.</a:t>
            </a:r>
            <a:r>
              <a:rPr lang="en-US" sz="2800" dirty="0">
                <a:solidFill>
                  <a:srgbClr val="222222"/>
                </a:solidFill>
                <a:ea typeface="Times New Roman" panose="02020603050405020304" pitchFamily="18" charset="0"/>
              </a:rPr>
              <a:t> Chargaff discovered two</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rules</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that helped lead to the discovery of the</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double helix</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structure of</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DNA. The first rule was that in DNA the number of guanine units is equal to the number of cytosine units, and the number of adenine units is equal to the number of thymine units. This hinted at the base pair makeup of DNA. The second rule was that the relative amounts of guanine, cytosine, adenine and thymine bases vary from one species to another. This hinted that DNA rather than protein could be the genetic material.</a:t>
            </a:r>
            <a:endParaRPr lang="en-US" sz="2800" dirty="0">
              <a:solidFill>
                <a:prstClr val="black"/>
              </a:solidFill>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2800" b="1" dirty="0">
                <a:solidFill>
                  <a:prstClr val="black"/>
                </a:solidFill>
                <a:ea typeface="Calibri" panose="020F0502020204030204" pitchFamily="34" charset="0"/>
                <a:cs typeface="Times New Roman" panose="02020603050405020304" pitchFamily="18" charset="0"/>
              </a:rPr>
              <a:t>Friedrich </a:t>
            </a:r>
            <a:r>
              <a:rPr lang="en-US" sz="2800" b="1" dirty="0" err="1">
                <a:solidFill>
                  <a:prstClr val="black"/>
                </a:solidFill>
                <a:ea typeface="Calibri" panose="020F0502020204030204" pitchFamily="34" charset="0"/>
                <a:cs typeface="Times New Roman" panose="02020603050405020304" pitchFamily="18" charset="0"/>
              </a:rPr>
              <a:t>Miescher</a:t>
            </a:r>
            <a:r>
              <a:rPr lang="en-US" sz="2800" dirty="0">
                <a:solidFill>
                  <a:prstClr val="black"/>
                </a:solidFill>
                <a:ea typeface="Calibri" panose="020F0502020204030204" pitchFamily="34" charset="0"/>
                <a:cs typeface="Times New Roman" panose="02020603050405020304" pitchFamily="18" charset="0"/>
              </a:rPr>
              <a:t> – is a Swiss physiological chemist who in 1869 identified what he called "</a:t>
            </a:r>
            <a:r>
              <a:rPr lang="en-US" sz="2800" dirty="0" err="1">
                <a:solidFill>
                  <a:prstClr val="black"/>
                </a:solidFill>
                <a:ea typeface="Calibri" panose="020F0502020204030204" pitchFamily="34" charset="0"/>
                <a:cs typeface="Times New Roman" panose="02020603050405020304" pitchFamily="18" charset="0"/>
              </a:rPr>
              <a:t>nuclein</a:t>
            </a:r>
            <a:r>
              <a:rPr lang="en-US" sz="2800" dirty="0">
                <a:solidFill>
                  <a:prstClr val="black"/>
                </a:solidFill>
                <a:ea typeface="Calibri" panose="020F0502020204030204" pitchFamily="34" charset="0"/>
                <a:cs typeface="Times New Roman" panose="02020603050405020304" pitchFamily="18" charset="0"/>
              </a:rPr>
              <a:t>" inside the nuclei of human white blood cells. This term was later changed to "nucleic acid" and eventually to "deoxyribonucleic acid," or "DNA. </a:t>
            </a:r>
            <a:endParaRPr lang="en-US" sz="2800" dirty="0">
              <a:solidFill>
                <a:prstClr val="black"/>
              </a:solidFill>
            </a:endParaRPr>
          </a:p>
        </p:txBody>
      </p:sp>
    </p:spTree>
    <p:extLst>
      <p:ext uri="{BB962C8B-B14F-4D97-AF65-F5344CB8AC3E}">
        <p14:creationId xmlns:p14="http://schemas.microsoft.com/office/powerpoint/2010/main" val="1016267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5"/>
            <a:ext cx="12192000" cy="6009466"/>
          </a:xfrm>
          <a:prstGeom prst="rect">
            <a:avLst/>
          </a:prstGeom>
        </p:spPr>
        <p:txBody>
          <a:bodyPr wrap="square">
            <a:spAutoFit/>
          </a:bodyPr>
          <a:lstStyle/>
          <a:p>
            <a:pPr marL="342900" lvl="0" indent="-342900" algn="just">
              <a:lnSpc>
                <a:spcPct val="115000"/>
              </a:lnSpc>
              <a:buFont typeface="Symbol" panose="05050102010706020507" pitchFamily="18" charset="2"/>
              <a:buChar char=""/>
            </a:pPr>
            <a:r>
              <a:rPr lang="en-US" sz="2800" b="1" dirty="0" smtClean="0">
                <a:solidFill>
                  <a:srgbClr val="222222"/>
                </a:solidFill>
                <a:ea typeface="Calibri" panose="020F0502020204030204" pitchFamily="34" charset="0"/>
                <a:cs typeface="Times New Roman" panose="02020603050405020304" pitchFamily="18" charset="0"/>
              </a:rPr>
              <a:t>Francis Harry Compton Crick</a:t>
            </a:r>
            <a:r>
              <a:rPr lang="en-US" sz="2800" dirty="0" smtClean="0">
                <a:solidFill>
                  <a:srgbClr val="222222"/>
                </a:solidFill>
                <a:ea typeface="Calibri" panose="020F0502020204030204" pitchFamily="34" charset="0"/>
                <a:cs typeface="Times New Roman" panose="02020603050405020304" pitchFamily="18" charset="0"/>
              </a:rPr>
              <a:t> (1916 –2004) was a </a:t>
            </a:r>
            <a:r>
              <a:rPr lang="en-US" sz="2800" dirty="0">
                <a:solidFill>
                  <a:prstClr val="black"/>
                </a:solidFill>
                <a:ea typeface="Calibri" panose="020F0502020204030204" pitchFamily="34" charset="0"/>
                <a:cs typeface="Times New Roman" panose="02020603050405020304" pitchFamily="18" charset="0"/>
              </a:rPr>
              <a:t>British</a:t>
            </a:r>
            <a:r>
              <a:rPr lang="en-US" sz="2800" dirty="0" smtClean="0">
                <a:solidFill>
                  <a:srgbClr val="222222"/>
                </a:solidFill>
                <a:ea typeface="Calibri" panose="020F0502020204030204" pitchFamily="34" charset="0"/>
                <a:cs typeface="Times New Roman" panose="02020603050405020304" pitchFamily="18" charset="0"/>
              </a:rPr>
              <a:t> </a:t>
            </a:r>
            <a:r>
              <a:rPr lang="en-US" sz="2800" dirty="0">
                <a:solidFill>
                  <a:prstClr val="black"/>
                </a:solidFill>
                <a:ea typeface="Calibri" panose="020F0502020204030204" pitchFamily="34" charset="0"/>
                <a:cs typeface="Times New Roman" panose="02020603050405020304" pitchFamily="18" charset="0"/>
              </a:rPr>
              <a:t>molecular biologist</a:t>
            </a:r>
            <a:r>
              <a:rPr lang="en-US" sz="2800" dirty="0" smtClean="0">
                <a:solidFill>
                  <a:srgbClr val="222222"/>
                </a:solidFill>
                <a:ea typeface="Calibri" panose="020F0502020204030204" pitchFamily="34" charset="0"/>
                <a:cs typeface="Times New Roman" panose="02020603050405020304" pitchFamily="18" charset="0"/>
              </a:rPr>
              <a:t>, </a:t>
            </a:r>
            <a:r>
              <a:rPr lang="en-US" sz="2800" dirty="0">
                <a:solidFill>
                  <a:prstClr val="black"/>
                </a:solidFill>
                <a:ea typeface="Calibri" panose="020F0502020204030204" pitchFamily="34" charset="0"/>
                <a:cs typeface="Times New Roman" panose="02020603050405020304" pitchFamily="18" charset="0"/>
              </a:rPr>
              <a:t>biophysicist</a:t>
            </a:r>
            <a:r>
              <a:rPr lang="en-US" sz="2800" dirty="0" smtClean="0">
                <a:solidFill>
                  <a:srgbClr val="222222"/>
                </a:solidFill>
                <a:ea typeface="Calibri" panose="020F0502020204030204" pitchFamily="34" charset="0"/>
                <a:cs typeface="Times New Roman" panose="02020603050405020304" pitchFamily="18" charset="0"/>
              </a:rPr>
              <a:t>, and </a:t>
            </a:r>
            <a:r>
              <a:rPr lang="en-US" sz="2800" dirty="0">
                <a:solidFill>
                  <a:prstClr val="black"/>
                </a:solidFill>
                <a:ea typeface="Calibri" panose="020F0502020204030204" pitchFamily="34" charset="0"/>
                <a:cs typeface="Times New Roman" panose="02020603050405020304" pitchFamily="18" charset="0"/>
              </a:rPr>
              <a:t>neuroscientist</a:t>
            </a:r>
            <a:r>
              <a:rPr lang="en-US" sz="2800" dirty="0" smtClean="0">
                <a:solidFill>
                  <a:srgbClr val="222222"/>
                </a:solidFill>
                <a:ea typeface="Calibri" panose="020F0502020204030204" pitchFamily="34" charset="0"/>
                <a:cs typeface="Times New Roman" panose="02020603050405020304" pitchFamily="18" charset="0"/>
              </a:rPr>
              <a:t>, most noted for being a co-discoverer of the structure of the </a:t>
            </a:r>
            <a:r>
              <a:rPr lang="en-US" sz="2800" dirty="0">
                <a:solidFill>
                  <a:prstClr val="black"/>
                </a:solidFill>
                <a:ea typeface="Calibri" panose="020F0502020204030204" pitchFamily="34" charset="0"/>
                <a:cs typeface="Times New Roman" panose="02020603050405020304" pitchFamily="18" charset="0"/>
              </a:rPr>
              <a:t>DNA</a:t>
            </a:r>
            <a:r>
              <a:rPr lang="en-US" sz="2800" dirty="0" smtClean="0">
                <a:solidFill>
                  <a:srgbClr val="222222"/>
                </a:solidFill>
                <a:ea typeface="Calibri" panose="020F0502020204030204" pitchFamily="34" charset="0"/>
                <a:cs typeface="Times New Roman" panose="02020603050405020304" pitchFamily="18" charset="0"/>
              </a:rPr>
              <a:t> </a:t>
            </a:r>
            <a:r>
              <a:rPr lang="en-US" sz="2800" dirty="0">
                <a:solidFill>
                  <a:prstClr val="black"/>
                </a:solidFill>
                <a:ea typeface="Calibri" panose="020F0502020204030204" pitchFamily="34" charset="0"/>
                <a:cs typeface="Times New Roman" panose="02020603050405020304" pitchFamily="18" charset="0"/>
              </a:rPr>
              <a:t>molecule</a:t>
            </a:r>
            <a:r>
              <a:rPr lang="en-US" sz="2800" dirty="0" smtClean="0">
                <a:solidFill>
                  <a:srgbClr val="222222"/>
                </a:solidFill>
                <a:ea typeface="Calibri" panose="020F0502020204030204" pitchFamily="34" charset="0"/>
                <a:cs typeface="Times New Roman" panose="02020603050405020304" pitchFamily="18" charset="0"/>
              </a:rPr>
              <a:t> in 1953 with </a:t>
            </a:r>
            <a:r>
              <a:rPr lang="en-US" sz="2800" dirty="0">
                <a:solidFill>
                  <a:prstClr val="black"/>
                </a:solidFill>
                <a:ea typeface="Calibri" panose="020F0502020204030204" pitchFamily="34" charset="0"/>
                <a:cs typeface="Times New Roman" panose="02020603050405020304" pitchFamily="18" charset="0"/>
              </a:rPr>
              <a:t>James Watson. </a:t>
            </a:r>
            <a:r>
              <a:rPr lang="en-US" sz="2800" dirty="0" smtClean="0">
                <a:solidFill>
                  <a:srgbClr val="222222"/>
                </a:solidFill>
                <a:ea typeface="Calibri" panose="020F0502020204030204" pitchFamily="34" charset="0"/>
                <a:cs typeface="Times New Roman" panose="02020603050405020304" pitchFamily="18" charset="0"/>
              </a:rPr>
              <a:t>Crick was an important theoretical </a:t>
            </a:r>
            <a:r>
              <a:rPr lang="en-US" sz="2800" dirty="0">
                <a:solidFill>
                  <a:prstClr val="black"/>
                </a:solidFill>
                <a:ea typeface="Calibri" panose="020F0502020204030204" pitchFamily="34" charset="0"/>
                <a:cs typeface="Times New Roman" panose="02020603050405020304" pitchFamily="18" charset="0"/>
              </a:rPr>
              <a:t>molecular biologist</a:t>
            </a:r>
            <a:r>
              <a:rPr lang="en-US" sz="2800" dirty="0" smtClean="0">
                <a:solidFill>
                  <a:srgbClr val="222222"/>
                </a:solidFill>
                <a:ea typeface="Calibri" panose="020F0502020204030204" pitchFamily="34" charset="0"/>
                <a:cs typeface="Times New Roman" panose="02020603050405020304" pitchFamily="18" charset="0"/>
              </a:rPr>
              <a:t> and played a crucial role in research related to revealing the helical structure of DNA.</a:t>
            </a:r>
          </a:p>
          <a:p>
            <a:pPr lvl="0" algn="just">
              <a:lnSpc>
                <a:spcPct val="115000"/>
              </a:lnSpc>
            </a:pPr>
            <a:endParaRPr lang="en-US" sz="2800" dirty="0">
              <a:solidFill>
                <a:prstClr val="black"/>
              </a:solidFill>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2800" b="1" dirty="0">
                <a:solidFill>
                  <a:prstClr val="black"/>
                </a:solidFill>
                <a:ea typeface="Calibri" panose="020F0502020204030204" pitchFamily="34" charset="0"/>
                <a:cs typeface="Times New Roman" panose="02020603050405020304" pitchFamily="18" charset="0"/>
              </a:rPr>
              <a:t>James Dewey Watson</a:t>
            </a:r>
            <a:r>
              <a:rPr lang="en-US" sz="2800" dirty="0">
                <a:solidFill>
                  <a:prstClr val="black"/>
                </a:solidFill>
                <a:ea typeface="Calibri" panose="020F0502020204030204" pitchFamily="34" charset="0"/>
                <a:cs typeface="Times New Roman" panose="02020603050405020304" pitchFamily="18" charset="0"/>
              </a:rPr>
              <a:t> (born April 6, 1928) is an American molecular biologist, geneticist and zoologist, best known as one of the co-discoverers of the structure of DNA in 1953 with Francis Crick and Rosalind Franklin.</a:t>
            </a:r>
          </a:p>
          <a:p>
            <a:pPr marL="457200" lvl="0" algn="just">
              <a:lnSpc>
                <a:spcPct val="115000"/>
              </a:lnSpc>
              <a:spcAft>
                <a:spcPts val="800"/>
              </a:spcAft>
            </a:pPr>
            <a:r>
              <a:rPr lang="en-US" sz="2800" dirty="0">
                <a:solidFill>
                  <a:prstClr val="black"/>
                </a:solidFill>
                <a:ea typeface="Calibri" panose="020F0502020204030204" pitchFamily="34" charset="0"/>
                <a:cs typeface="Times New Roman" panose="02020603050405020304" pitchFamily="18" charset="0"/>
              </a:rPr>
              <a:t>Francis Crick and James Watson cracked the secret of life when they worked out the double helix structure. They were awarded the Nobel Prize for Physiology or Medicine in 1962</a:t>
            </a:r>
            <a:r>
              <a:rPr lang="en-US" sz="2800" dirty="0" smtClean="0">
                <a:solidFill>
                  <a:prstClr val="black"/>
                </a:solidFill>
                <a:ea typeface="Calibri" panose="020F0502020204030204" pitchFamily="34" charset="0"/>
                <a:cs typeface="Times New Roman" panose="02020603050405020304" pitchFamily="18" charset="0"/>
              </a:rPr>
              <a:t>.</a:t>
            </a:r>
            <a:endParaRPr lang="en-US" sz="28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4048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36"/>
            <a:ext cx="12192000" cy="3108543"/>
          </a:xfrm>
          <a:prstGeom prst="rect">
            <a:avLst/>
          </a:prstGeom>
        </p:spPr>
        <p:txBody>
          <a:bodyPr wrap="square">
            <a:spAutoFit/>
          </a:bodyPr>
          <a:lstStyle/>
          <a:p>
            <a:pPr lvl="0" algn="just"/>
            <a:r>
              <a:rPr lang="en-US" sz="2800" b="1" dirty="0" err="1">
                <a:solidFill>
                  <a:srgbClr val="000000"/>
                </a:solidFill>
                <a:ea typeface="Calibri" panose="020F0502020204030204" pitchFamily="34" charset="0"/>
                <a:cs typeface="Calibri" panose="020F0502020204030204" pitchFamily="34" charset="0"/>
              </a:rPr>
              <a:t>Gregor</a:t>
            </a:r>
            <a:r>
              <a:rPr lang="en-US" sz="2800" b="1" dirty="0">
                <a:solidFill>
                  <a:srgbClr val="000000"/>
                </a:solidFill>
                <a:ea typeface="Calibri" panose="020F0502020204030204" pitchFamily="34" charset="0"/>
                <a:cs typeface="Calibri" panose="020F0502020204030204" pitchFamily="34" charset="0"/>
              </a:rPr>
              <a:t> Johann Mendel</a:t>
            </a:r>
            <a:r>
              <a:rPr lang="en-US" sz="2800" dirty="0">
                <a:solidFill>
                  <a:srgbClr val="000000"/>
                </a:solidFill>
                <a:ea typeface="Calibri" panose="020F0502020204030204" pitchFamily="34" charset="0"/>
                <a:cs typeface="Calibri" panose="020F0502020204030204" pitchFamily="34" charset="0"/>
              </a:rPr>
              <a:t> (1822 - 1884): was a scientist, Augustinian friar and abbot of St. Thomas' Abbey in Brno, </a:t>
            </a:r>
            <a:r>
              <a:rPr lang="en-US" sz="2800" dirty="0" err="1">
                <a:solidFill>
                  <a:srgbClr val="000000"/>
                </a:solidFill>
                <a:ea typeface="Calibri" panose="020F0502020204030204" pitchFamily="34" charset="0"/>
                <a:cs typeface="Calibri" panose="020F0502020204030204" pitchFamily="34" charset="0"/>
              </a:rPr>
              <a:t>Margraviate</a:t>
            </a:r>
            <a:r>
              <a:rPr lang="en-US" sz="2800" dirty="0">
                <a:solidFill>
                  <a:srgbClr val="000000"/>
                </a:solidFill>
                <a:ea typeface="Calibri" panose="020F0502020204030204" pitchFamily="34" charset="0"/>
                <a:cs typeface="Calibri" panose="020F0502020204030204" pitchFamily="34" charset="0"/>
              </a:rPr>
              <a:t> of Moravia. He’s refers to as Father of modern Genetics. Mendel was born in a German-speaking family in the Silesian part of the Austrian Empire known as Czech Republic today. He gained posthumous recognition as the founder of the modern science of genetics. He carried experiment on pea plant between 1856 and 186. He established many of the rules of heredity, now referred to as the laws of </a:t>
            </a:r>
            <a:r>
              <a:rPr lang="en-US" sz="2800" dirty="0" err="1">
                <a:solidFill>
                  <a:srgbClr val="000000"/>
                </a:solidFill>
                <a:ea typeface="Calibri" panose="020F0502020204030204" pitchFamily="34" charset="0"/>
                <a:cs typeface="Calibri" panose="020F0502020204030204" pitchFamily="34" charset="0"/>
              </a:rPr>
              <a:t>Mendelian</a:t>
            </a:r>
            <a:r>
              <a:rPr lang="en-US" sz="2800" dirty="0">
                <a:solidFill>
                  <a:srgbClr val="000000"/>
                </a:solidFill>
                <a:ea typeface="Calibri" panose="020F0502020204030204" pitchFamily="34" charset="0"/>
                <a:cs typeface="Calibri" panose="020F0502020204030204" pitchFamily="34" charset="0"/>
              </a:rPr>
              <a:t> inheritance.</a:t>
            </a:r>
            <a:endParaRPr lang="en-US" sz="2800" dirty="0">
              <a:solidFill>
                <a:prstClr val="black"/>
              </a:solidFill>
            </a:endParaRPr>
          </a:p>
        </p:txBody>
      </p:sp>
    </p:spTree>
    <p:extLst>
      <p:ext uri="{BB962C8B-B14F-4D97-AF65-F5344CB8AC3E}">
        <p14:creationId xmlns:p14="http://schemas.microsoft.com/office/powerpoint/2010/main" val="97117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to Genetics</a:t>
            </a:r>
            <a:endParaRPr lang="en-US" b="1" dirty="0"/>
          </a:p>
        </p:txBody>
      </p:sp>
      <p:sp>
        <p:nvSpPr>
          <p:cNvPr id="3" name="Content Placeholder 2"/>
          <p:cNvSpPr>
            <a:spLocks noGrp="1"/>
          </p:cNvSpPr>
          <p:nvPr>
            <p:ph idx="1"/>
          </p:nvPr>
        </p:nvSpPr>
        <p:spPr/>
        <p:txBody>
          <a:bodyPr>
            <a:normAutofit lnSpcReduction="10000"/>
          </a:bodyPr>
          <a:lstStyle/>
          <a:p>
            <a:pPr algn="just"/>
            <a:r>
              <a:rPr lang="en-US" dirty="0" smtClean="0"/>
              <a:t>Genetics is a field of biology that studies how traits are passed from parents to their offspring. The passing of traits from parents to offspring is known as heredity, therefore, genetics is the study of heredity. </a:t>
            </a:r>
          </a:p>
          <a:p>
            <a:pPr algn="just"/>
            <a:r>
              <a:rPr lang="en-US" dirty="0" smtClean="0"/>
              <a:t>This introduction to genetics takes you through the basic components of genetics such as DNA, genes, chromosomes and genetic inheritance.</a:t>
            </a:r>
          </a:p>
          <a:p>
            <a:pPr algn="just"/>
            <a:r>
              <a:rPr lang="en-US" dirty="0" smtClean="0"/>
              <a:t>Genetics is built around molecules called DNA. DNA molecules hold all the genetic information for an organism. It provides cells with the information they need to perform tasks that allow an organism to grow, survive and reproduce.</a:t>
            </a:r>
            <a:endParaRPr lang="en-US" dirty="0"/>
          </a:p>
        </p:txBody>
      </p:sp>
    </p:spTree>
    <p:extLst>
      <p:ext uri="{BB962C8B-B14F-4D97-AF65-F5344CB8AC3E}">
        <p14:creationId xmlns:p14="http://schemas.microsoft.com/office/powerpoint/2010/main" val="115335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7471" y="-913"/>
            <a:ext cx="6817059" cy="558743"/>
          </a:xfrm>
          <a:prstGeom prst="rect">
            <a:avLst/>
          </a:prstGeom>
        </p:spPr>
        <p:txBody>
          <a:bodyPr wrap="none">
            <a:spAutoFit/>
          </a:bodyPr>
          <a:lstStyle/>
          <a:p>
            <a:pPr algn="just">
              <a:lnSpc>
                <a:spcPct val="115000"/>
              </a:lnSpc>
              <a:spcBef>
                <a:spcPts val="1200"/>
              </a:spcBef>
            </a:pPr>
            <a:r>
              <a:rPr lang="en-US" sz="2800" b="1" dirty="0" smtClean="0">
                <a:solidFill>
                  <a:srgbClr val="000000"/>
                </a:solidFill>
                <a:effectLst/>
                <a:ea typeface="Calibri" panose="020F0502020204030204" pitchFamily="34" charset="0"/>
                <a:cs typeface="Calibri" panose="020F0502020204030204" pitchFamily="34" charset="0"/>
              </a:rPr>
              <a:t>MENDELIAN INHERITANCE AND POSTULATES</a:t>
            </a:r>
            <a:endParaRPr lang="en-US" sz="2800" dirty="0">
              <a:solidFill>
                <a:srgbClr val="000000"/>
              </a:solidFill>
              <a:effectLst/>
              <a:ea typeface="Calibri" panose="020F0502020204030204" pitchFamily="34" charset="0"/>
              <a:cs typeface="Calibri" panose="020F0502020204030204" pitchFamily="34" charset="0"/>
            </a:endParaRPr>
          </a:p>
        </p:txBody>
      </p:sp>
      <p:sp>
        <p:nvSpPr>
          <p:cNvPr id="3" name="Rectangle 2"/>
          <p:cNvSpPr/>
          <p:nvPr/>
        </p:nvSpPr>
        <p:spPr>
          <a:xfrm>
            <a:off x="0" y="457200"/>
            <a:ext cx="12192000" cy="7309693"/>
          </a:xfrm>
          <a:prstGeom prst="rect">
            <a:avLst/>
          </a:prstGeom>
        </p:spPr>
        <p:txBody>
          <a:bodyPr wrap="square">
            <a:spAutoFit/>
          </a:bodyPr>
          <a:lstStyle/>
          <a:p>
            <a:pPr algn="just">
              <a:lnSpc>
                <a:spcPct val="115000"/>
              </a:lnSpc>
            </a:pPr>
            <a:r>
              <a:rPr lang="en-US" sz="2800" dirty="0" smtClean="0">
                <a:solidFill>
                  <a:srgbClr val="000000"/>
                </a:solidFill>
                <a:effectLst/>
                <a:ea typeface="Calibri" panose="020F0502020204030204" pitchFamily="34" charset="0"/>
                <a:cs typeface="Calibri" panose="020F0502020204030204" pitchFamily="34" charset="0"/>
              </a:rPr>
              <a:t>The breeding experiments of </a:t>
            </a:r>
            <a:r>
              <a:rPr lang="en-US" sz="2800" dirty="0" err="1" smtClean="0">
                <a:solidFill>
                  <a:srgbClr val="000000"/>
                </a:solidFill>
                <a:effectLst/>
                <a:ea typeface="Calibri" panose="020F0502020204030204" pitchFamily="34" charset="0"/>
                <a:cs typeface="Calibri" panose="020F0502020204030204" pitchFamily="34" charset="0"/>
              </a:rPr>
              <a:t>Gregor</a:t>
            </a:r>
            <a:r>
              <a:rPr lang="en-US" sz="2800" dirty="0" smtClean="0">
                <a:solidFill>
                  <a:srgbClr val="000000"/>
                </a:solidFill>
                <a:effectLst/>
                <a:ea typeface="Calibri" panose="020F0502020204030204" pitchFamily="34" charset="0"/>
                <a:cs typeface="Calibri" panose="020F0502020204030204" pitchFamily="34" charset="0"/>
              </a:rPr>
              <a:t> Mendel in the mid-1800s laid the groundwork for the science of genetics. His postulates and laws are still valid till today.</a:t>
            </a:r>
          </a:p>
          <a:p>
            <a:pPr algn="just">
              <a:lnSpc>
                <a:spcPct val="115000"/>
              </a:lnSpc>
            </a:pPr>
            <a:endParaRPr lang="en-US" sz="2800" dirty="0" smtClean="0">
              <a:solidFill>
                <a:srgbClr val="000000"/>
              </a:solidFill>
              <a:ea typeface="Calibri" panose="020F0502020204030204" pitchFamily="34" charset="0"/>
              <a:cs typeface="Calibri" panose="020F0502020204030204" pitchFamily="34" charset="0"/>
            </a:endParaRPr>
          </a:p>
          <a:p>
            <a:pPr lvl="1" algn="just"/>
            <a:r>
              <a:rPr lang="en-US" sz="2800" b="1" dirty="0" smtClean="0"/>
              <a:t>Brief history of </a:t>
            </a:r>
            <a:r>
              <a:rPr lang="en-US" sz="2800" b="1" dirty="0" err="1" smtClean="0"/>
              <a:t>Gregor</a:t>
            </a:r>
            <a:r>
              <a:rPr lang="en-US" sz="2800" b="1" dirty="0" smtClean="0"/>
              <a:t> Mendel</a:t>
            </a:r>
            <a:endParaRPr lang="en-US" sz="2800" dirty="0" smtClean="0"/>
          </a:p>
          <a:p>
            <a:pPr lvl="0" algn="just"/>
            <a:r>
              <a:rPr lang="en-US" sz="2800" dirty="0" err="1" smtClean="0"/>
              <a:t>Gregor</a:t>
            </a:r>
            <a:r>
              <a:rPr lang="en-US" sz="2800" dirty="0" smtClean="0"/>
              <a:t> </a:t>
            </a:r>
            <a:r>
              <a:rPr lang="en-US" sz="2800" dirty="0"/>
              <a:t>Johann Mendel (The Father of Genetics) lived between 1822-1884. He was born to a peasant family in </a:t>
            </a:r>
            <a:r>
              <a:rPr lang="en-US" sz="2800" dirty="0" err="1"/>
              <a:t>Heinzendorf</a:t>
            </a:r>
            <a:r>
              <a:rPr lang="en-US" sz="2800" dirty="0"/>
              <a:t> (Czech Republic) in July 22, 1822. He was an Austrian Monk who studied philosophy for several years</a:t>
            </a:r>
            <a:r>
              <a:rPr lang="en-US" sz="2800" dirty="0" smtClean="0"/>
              <a:t>.</a:t>
            </a:r>
          </a:p>
          <a:p>
            <a:pPr lvl="0"/>
            <a:r>
              <a:rPr lang="en-US" sz="2800" dirty="0"/>
              <a:t>n 1843, he was admitted to the Augustinian Monastery of St. Thomas in Brno where he took the name of </a:t>
            </a:r>
            <a:r>
              <a:rPr lang="en-US" sz="2800" dirty="0" err="1"/>
              <a:t>Gregor</a:t>
            </a:r>
            <a:r>
              <a:rPr lang="en-US" sz="2800" dirty="0"/>
              <a:t> and received important support for his studies and research. He worked at monastery and taught high school. He also tended the monastery garden</a:t>
            </a:r>
          </a:p>
          <a:p>
            <a:pPr lvl="0"/>
            <a:r>
              <a:rPr lang="en-US" sz="2800" dirty="0"/>
              <a:t>In 1849, he was relieved of his pastoral duties and accepted a teaching appointment</a:t>
            </a:r>
          </a:p>
          <a:p>
            <a:pPr lvl="0" algn="just"/>
            <a:endParaRPr lang="en-US" sz="2800" dirty="0"/>
          </a:p>
          <a:p>
            <a:pPr algn="just">
              <a:lnSpc>
                <a:spcPct val="115000"/>
              </a:lnSpc>
            </a:pPr>
            <a:endParaRPr lang="en-US" sz="2800" dirty="0" smtClean="0">
              <a:solidFill>
                <a:srgbClr val="000000"/>
              </a:solidFill>
              <a:effectLst/>
              <a:ea typeface="Calibri" panose="020F0502020204030204" pitchFamily="34" charset="0"/>
              <a:cs typeface="Calibri" panose="020F0502020204030204" pitchFamily="34" charset="0"/>
            </a:endParaRPr>
          </a:p>
          <a:p>
            <a:pPr algn="just">
              <a:lnSpc>
                <a:spcPct val="115000"/>
              </a:lnSpc>
            </a:pPr>
            <a:endParaRPr lang="en-US" sz="2800" dirty="0">
              <a:solidFill>
                <a:srgbClr val="000000"/>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9355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a:r>
              <a:rPr lang="en-US" dirty="0"/>
              <a:t>From 1851 – 1853, he attended the University of Vienna to study physics and botany</a:t>
            </a:r>
          </a:p>
          <a:p>
            <a:pPr lvl="0"/>
            <a:r>
              <a:rPr lang="en-US" dirty="0"/>
              <a:t>In 1854, he returned to Brno where he performed his first pea hybridization experiment in 1856</a:t>
            </a:r>
          </a:p>
          <a:p>
            <a:pPr lvl="0"/>
            <a:r>
              <a:rPr lang="en-US" dirty="0"/>
              <a:t>He continued to research until 1864 when he became the abbot of the monastery.</a:t>
            </a:r>
          </a:p>
          <a:p>
            <a:endParaRPr lang="en-US" dirty="0"/>
          </a:p>
        </p:txBody>
      </p:sp>
      <p:sp>
        <p:nvSpPr>
          <p:cNvPr id="4" name="Content Placeholder 3"/>
          <p:cNvSpPr>
            <a:spLocks noGrp="1"/>
          </p:cNvSpPr>
          <p:nvPr>
            <p:ph sz="half" idx="2"/>
          </p:nvPr>
        </p:nvSpPr>
        <p:spPr/>
        <p:txBody>
          <a:bodyPr/>
          <a:lstStyle/>
          <a:p>
            <a:endParaRPr lang="en-US" dirty="0"/>
          </a:p>
        </p:txBody>
      </p:sp>
      <p:pic>
        <p:nvPicPr>
          <p:cNvPr id="3074" name="Picture 4" descr="http://rds.yahoo.com/l=IVS/SIG=12jmu5suo/EXP=1134517471/*-http%3A/www.biologie.uni-hamburg.de/b-online/d08_mend/mendel.jpg"/>
          <p:cNvPicPr>
            <a:picLocks noGrp="1" noChangeAspect="1" noChangeArrowheads="1"/>
          </p:cNvPicPr>
          <p:nvPr/>
        </p:nvPicPr>
        <p:blipFill>
          <a:blip r:embed="rId2" r:link="rId3">
            <a:extLst>
              <a:ext uri="{28A0092B-C50C-407E-A947-70E740481C1C}">
                <a14:useLocalDpi xmlns:a14="http://schemas.microsoft.com/office/drawing/2010/main" val="0"/>
              </a:ext>
            </a:extLst>
          </a:blip>
          <a:srcRect l="7491" t="3947" r="14717" b="25000"/>
          <a:stretch>
            <a:fillRect/>
          </a:stretch>
        </p:blipFill>
        <p:spPr bwMode="auto">
          <a:xfrm>
            <a:off x="6292516" y="1765875"/>
            <a:ext cx="4764505" cy="468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326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38576"/>
          </a:xfrm>
          <a:prstGeom prst="rect">
            <a:avLst/>
          </a:prstGeom>
        </p:spPr>
        <p:txBody>
          <a:bodyPr wrap="square">
            <a:spAutoFit/>
          </a:bodyPr>
          <a:lstStyle/>
          <a:p>
            <a:pPr algn="just">
              <a:lnSpc>
                <a:spcPct val="115000"/>
              </a:lnSpc>
              <a:spcBef>
                <a:spcPts val="1200"/>
              </a:spcBef>
            </a:pPr>
            <a:r>
              <a:rPr lang="en-US" sz="2800" b="1" dirty="0" err="1" smtClean="0">
                <a:solidFill>
                  <a:srgbClr val="000000"/>
                </a:solidFill>
                <a:effectLst/>
                <a:ea typeface="Calibri" panose="020F0502020204030204" pitchFamily="34" charset="0"/>
                <a:cs typeface="Calibri" panose="020F0502020204030204" pitchFamily="34" charset="0"/>
              </a:rPr>
              <a:t>Gregor</a:t>
            </a:r>
            <a:r>
              <a:rPr lang="en-US" sz="2800" b="1" dirty="0" smtClean="0">
                <a:solidFill>
                  <a:srgbClr val="000000"/>
                </a:solidFill>
                <a:effectLst/>
                <a:ea typeface="Calibri" panose="020F0502020204030204" pitchFamily="34" charset="0"/>
                <a:cs typeface="Calibri" panose="020F0502020204030204" pitchFamily="34" charset="0"/>
              </a:rPr>
              <a:t> Johann Mendel Experiment</a:t>
            </a:r>
            <a:endParaRPr lang="en-US" sz="2800" dirty="0" smtClean="0">
              <a:solidFill>
                <a:srgbClr val="000000"/>
              </a:solidFill>
              <a:effectLst/>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800" dirty="0" smtClean="0">
                <a:effectLst/>
                <a:ea typeface="Times New Roman" panose="02020603050405020304" pitchFamily="18" charset="0"/>
                <a:cs typeface="Times New Roman" panose="02020603050405020304" pitchFamily="18" charset="0"/>
              </a:rPr>
              <a:t>Mendel conducted his experiments with </a:t>
            </a:r>
            <a:r>
              <a:rPr lang="en-US" sz="2800" i="1" dirty="0" err="1" smtClean="0">
                <a:effectLst/>
                <a:ea typeface="Times New Roman" panose="02020603050405020304" pitchFamily="18" charset="0"/>
                <a:cs typeface="Times New Roman" panose="02020603050405020304" pitchFamily="18" charset="0"/>
              </a:rPr>
              <a:t>Pisum</a:t>
            </a:r>
            <a:r>
              <a:rPr lang="en-US" sz="2800" i="1" dirty="0" smtClean="0">
                <a:effectLst/>
                <a:ea typeface="Times New Roman" panose="02020603050405020304" pitchFamily="18" charset="0"/>
                <a:cs typeface="Times New Roman" panose="02020603050405020304" pitchFamily="18" charset="0"/>
              </a:rPr>
              <a:t> </a:t>
            </a:r>
            <a:r>
              <a:rPr lang="en-US" sz="2800" i="1" dirty="0" err="1" smtClean="0">
                <a:effectLst/>
                <a:ea typeface="Times New Roman" panose="02020603050405020304" pitchFamily="18" charset="0"/>
                <a:cs typeface="Times New Roman" panose="02020603050405020304" pitchFamily="18" charset="0"/>
              </a:rPr>
              <a:t>sativum</a:t>
            </a:r>
            <a:r>
              <a:rPr lang="en-US" sz="2800" dirty="0" smtClean="0">
                <a:effectLst/>
                <a:ea typeface="Times New Roman" panose="02020603050405020304" pitchFamily="18" charset="0"/>
                <a:cs typeface="Times New Roman" panose="02020603050405020304" pitchFamily="18" charset="0"/>
              </a:rPr>
              <a:t> known as the garden pea. And between 1856 and 1863, Mendel cultivated and tested some 28,000 pea plants. He grew peas and became interested in the traits that were expressed in different generations of peas.</a:t>
            </a:r>
          </a:p>
          <a:p>
            <a:pPr marL="342900" marR="0" lvl="0" indent="-342900" algn="just">
              <a:lnSpc>
                <a:spcPct val="115000"/>
              </a:lnSpc>
              <a:spcBef>
                <a:spcPts val="0"/>
              </a:spcBef>
              <a:spcAft>
                <a:spcPts val="0"/>
              </a:spcAft>
              <a:buFont typeface="Symbol" panose="05050102010706020507" pitchFamily="18" charset="2"/>
              <a:buChar char=""/>
            </a:pPr>
            <a:r>
              <a:rPr lang="en-US" sz="2800" dirty="0" smtClean="0">
                <a:effectLst/>
                <a:ea typeface="Times New Roman" panose="02020603050405020304" pitchFamily="18" charset="0"/>
                <a:cs typeface="Times New Roman" panose="02020603050405020304" pitchFamily="18" charset="0"/>
              </a:rPr>
              <a:t>He wasn’t the first scientist to study the garden pea, but he was one who distinguished himself from others through;</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careful planning and </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adherence to the scientific method</a:t>
            </a:r>
          </a:p>
          <a:p>
            <a:pPr marL="342900" marR="0" lvl="0" indent="-342900" algn="just">
              <a:lnSpc>
                <a:spcPct val="115000"/>
              </a:lnSpc>
              <a:spcBef>
                <a:spcPts val="0"/>
              </a:spcBef>
              <a:spcAft>
                <a:spcPts val="0"/>
              </a:spcAft>
              <a:buFont typeface="Symbol" panose="05050102010706020507" pitchFamily="18" charset="2"/>
              <a:buChar char=""/>
            </a:pPr>
            <a:r>
              <a:rPr lang="en-US" sz="2800" dirty="0" smtClean="0">
                <a:effectLst/>
                <a:ea typeface="Times New Roman" panose="02020603050405020304" pitchFamily="18" charset="0"/>
                <a:cs typeface="Times New Roman" panose="02020603050405020304" pitchFamily="18" charset="0"/>
              </a:rPr>
              <a:t>Mendel’s work was not understood or appreciated while he was alive and it wasn’t until the 1900s and even into the 1920s and 30s when people truly understood what he had discovered.</a:t>
            </a:r>
            <a:endParaRPr lang="en-US" sz="2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146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03768" cy="7503593"/>
          </a:xfrm>
          <a:prstGeom prst="rect">
            <a:avLst/>
          </a:prstGeom>
        </p:spPr>
        <p:txBody>
          <a:bodyPr wrap="square">
            <a:spAutoFit/>
          </a:bodyPr>
          <a:lstStyle/>
          <a:p>
            <a:pPr algn="just">
              <a:lnSpc>
                <a:spcPct val="115000"/>
              </a:lnSpc>
            </a:pPr>
            <a:r>
              <a:rPr lang="en-CA" sz="2800" b="1" dirty="0" smtClean="0">
                <a:effectLst/>
                <a:ea typeface="Times New Roman" panose="02020603050405020304" pitchFamily="18" charset="0"/>
                <a:cs typeface="Times New Roman" panose="02020603050405020304" pitchFamily="18" charset="0"/>
              </a:rPr>
              <a:t>Reasons for the Selection of Garden Pea by Mendel</a:t>
            </a:r>
            <a:endParaRPr lang="en-US" sz="2800" dirty="0" smtClean="0">
              <a:effectLst/>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tabLst>
                <a:tab pos="457200" algn="l"/>
              </a:tabLst>
            </a:pPr>
            <a:r>
              <a:rPr lang="en-US" sz="2800" dirty="0" smtClean="0">
                <a:effectLst/>
                <a:ea typeface="Times New Roman" panose="02020603050405020304" pitchFamily="18" charset="0"/>
                <a:cs typeface="Times New Roman" panose="02020603050405020304" pitchFamily="18" charset="0"/>
              </a:rPr>
              <a:t>It was cheap and readily available as seed in a variety of shapes and colors.</a:t>
            </a:r>
          </a:p>
          <a:p>
            <a:pPr marL="342900" marR="0" lvl="0" indent="-342900" algn="just">
              <a:lnSpc>
                <a:spcPct val="115000"/>
              </a:lnSpc>
              <a:spcBef>
                <a:spcPts val="0"/>
              </a:spcBef>
              <a:spcAft>
                <a:spcPts val="0"/>
              </a:spcAft>
              <a:buFont typeface="+mj-lt"/>
              <a:buAutoNum type="alphaLcPeriod"/>
              <a:tabLst>
                <a:tab pos="457200" algn="l"/>
              </a:tabLst>
            </a:pPr>
            <a:r>
              <a:rPr lang="en-US" sz="2800" dirty="0" smtClean="0">
                <a:effectLst/>
                <a:ea typeface="Times New Roman" panose="02020603050405020304" pitchFamily="18" charset="0"/>
                <a:cs typeface="Times New Roman" panose="02020603050405020304" pitchFamily="18" charset="0"/>
              </a:rPr>
              <a:t>Normally self pollinates</a:t>
            </a:r>
          </a:p>
          <a:p>
            <a:pPr marL="342900" marR="0" lvl="0" indent="-342900" algn="just">
              <a:lnSpc>
                <a:spcPct val="115000"/>
              </a:lnSpc>
              <a:spcBef>
                <a:spcPts val="0"/>
              </a:spcBef>
              <a:spcAft>
                <a:spcPts val="0"/>
              </a:spcAft>
              <a:buFont typeface="+mj-lt"/>
              <a:buAutoNum type="alphaLcPeriod"/>
              <a:tabLst>
                <a:tab pos="457200" algn="l"/>
              </a:tabLst>
            </a:pPr>
            <a:r>
              <a:rPr lang="en-US" sz="2800" dirty="0" smtClean="0">
                <a:effectLst/>
                <a:ea typeface="Times New Roman" panose="02020603050405020304" pitchFamily="18" charset="0"/>
                <a:cs typeface="Times New Roman" panose="02020603050405020304" pitchFamily="18" charset="0"/>
              </a:rPr>
              <a:t>It’s easy to cross pollinate</a:t>
            </a:r>
          </a:p>
          <a:p>
            <a:pPr marL="342900" marR="0" lvl="0" indent="-342900" algn="just">
              <a:lnSpc>
                <a:spcPct val="115000"/>
              </a:lnSpc>
              <a:spcBef>
                <a:spcPts val="0"/>
              </a:spcBef>
              <a:spcAft>
                <a:spcPts val="0"/>
              </a:spcAft>
              <a:buFont typeface="+mj-lt"/>
              <a:buAutoNum type="alphaLcPeriod"/>
              <a:tabLst>
                <a:tab pos="457200" algn="l"/>
              </a:tabLst>
            </a:pPr>
            <a:r>
              <a:rPr lang="en-US" sz="2800" dirty="0" smtClean="0">
                <a:effectLst/>
                <a:ea typeface="Times New Roman" panose="02020603050405020304" pitchFamily="18" charset="0"/>
                <a:cs typeface="Times New Roman" panose="02020603050405020304" pitchFamily="18" charset="0"/>
              </a:rPr>
              <a:t>Takes up little space</a:t>
            </a:r>
          </a:p>
          <a:p>
            <a:pPr marL="342900" marR="0" lvl="0" indent="-342900" algn="just">
              <a:lnSpc>
                <a:spcPct val="115000"/>
              </a:lnSpc>
              <a:spcBef>
                <a:spcPts val="0"/>
              </a:spcBef>
              <a:spcAft>
                <a:spcPts val="0"/>
              </a:spcAft>
              <a:buFont typeface="+mj-lt"/>
              <a:buAutoNum type="alphaLcPeriod"/>
              <a:tabLst>
                <a:tab pos="457200" algn="l"/>
              </a:tabLst>
            </a:pPr>
            <a:r>
              <a:rPr lang="en-US" sz="2800" dirty="0" smtClean="0">
                <a:effectLst/>
                <a:ea typeface="Times New Roman" panose="02020603050405020304" pitchFamily="18" charset="0"/>
                <a:cs typeface="Times New Roman" panose="02020603050405020304" pitchFamily="18" charset="0"/>
              </a:rPr>
              <a:t>Have relatively short generation time (single season)</a:t>
            </a:r>
          </a:p>
          <a:p>
            <a:pPr marL="342900" marR="0" lvl="0" indent="-342900" algn="just">
              <a:lnSpc>
                <a:spcPct val="115000"/>
              </a:lnSpc>
              <a:spcBef>
                <a:spcPts val="0"/>
              </a:spcBef>
              <a:spcAft>
                <a:spcPts val="0"/>
              </a:spcAft>
              <a:buFont typeface="+mj-lt"/>
              <a:buAutoNum type="alphaLcPeriod"/>
              <a:tabLst>
                <a:tab pos="457200" algn="l"/>
              </a:tabLst>
            </a:pPr>
            <a:r>
              <a:rPr lang="en-US" sz="2800" dirty="0" smtClean="0">
                <a:effectLst/>
                <a:ea typeface="Times New Roman" panose="02020603050405020304" pitchFamily="18" charset="0"/>
                <a:cs typeface="Times New Roman" panose="02020603050405020304" pitchFamily="18" charset="0"/>
              </a:rPr>
              <a:t>Produces many offspring (1 pod = 6-10 peas)</a:t>
            </a:r>
          </a:p>
          <a:p>
            <a:r>
              <a:rPr lang="en-CA" sz="2800" b="1" dirty="0"/>
              <a:t>Selected Characteristics used by Mendel</a:t>
            </a:r>
            <a:endParaRPr lang="en-US" sz="2800" dirty="0"/>
          </a:p>
          <a:p>
            <a:pPr lvl="0"/>
            <a:r>
              <a:rPr lang="en-US" sz="2800" dirty="0"/>
              <a:t>Flower color:  purple or white</a:t>
            </a:r>
          </a:p>
          <a:p>
            <a:pPr lvl="0"/>
            <a:r>
              <a:rPr lang="en-US" sz="2800" dirty="0"/>
              <a:t>Flower position: axil or terminal</a:t>
            </a:r>
          </a:p>
          <a:p>
            <a:pPr lvl="0"/>
            <a:r>
              <a:rPr lang="en-US" sz="2800" dirty="0"/>
              <a:t>Stem length: tall or dwarf</a:t>
            </a:r>
          </a:p>
          <a:p>
            <a:pPr lvl="0"/>
            <a:r>
              <a:rPr lang="en-US" sz="2800" dirty="0"/>
              <a:t>Pod shape: inflated or constricted</a:t>
            </a:r>
          </a:p>
          <a:p>
            <a:pPr lvl="0"/>
            <a:r>
              <a:rPr lang="en-US" sz="2800" dirty="0"/>
              <a:t>Seed shape:  round or wrinkled</a:t>
            </a:r>
          </a:p>
          <a:p>
            <a:pPr lvl="0"/>
            <a:r>
              <a:rPr lang="en-US" sz="2800" dirty="0"/>
              <a:t>Seed color:  yellow or green</a:t>
            </a:r>
          </a:p>
          <a:p>
            <a:pPr lvl="0"/>
            <a:r>
              <a:rPr lang="en-US" sz="2800" dirty="0"/>
              <a:t>Pod color:  yellow or green</a:t>
            </a:r>
          </a:p>
          <a:p>
            <a:pPr marR="0" lvl="0" algn="just">
              <a:lnSpc>
                <a:spcPct val="115000"/>
              </a:lnSpc>
              <a:spcBef>
                <a:spcPts val="0"/>
              </a:spcBef>
              <a:spcAft>
                <a:spcPts val="0"/>
              </a:spcAft>
              <a:tabLst>
                <a:tab pos="457200" algn="l"/>
              </a:tabLst>
            </a:pPr>
            <a:endParaRPr lang="en-US" sz="2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50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091737" cy="3914918"/>
          </a:xfrm>
          <a:prstGeom prst="rect">
            <a:avLst/>
          </a:prstGeom>
        </p:spPr>
        <p:txBody>
          <a:bodyPr wrap="square">
            <a:spAutoFit/>
          </a:bodyPr>
          <a:lstStyle/>
          <a:p>
            <a:pPr algn="just">
              <a:lnSpc>
                <a:spcPct val="115000"/>
              </a:lnSpc>
            </a:pPr>
            <a:r>
              <a:rPr lang="en-US" sz="2400" b="1" dirty="0" smtClean="0">
                <a:effectLst/>
                <a:ea typeface="Times New Roman" panose="02020603050405020304" pitchFamily="18" charset="0"/>
                <a:cs typeface="Times New Roman" panose="02020603050405020304" pitchFamily="18" charset="0"/>
              </a:rPr>
              <a:t>Reasons for the success of </a:t>
            </a:r>
            <a:r>
              <a:rPr lang="en-CA" sz="2400" b="1" dirty="0" smtClean="0">
                <a:effectLst/>
                <a:ea typeface="Times New Roman" panose="02020603050405020304" pitchFamily="18" charset="0"/>
                <a:cs typeface="Times New Roman" panose="02020603050405020304" pitchFamily="18" charset="0"/>
              </a:rPr>
              <a:t>Mendel’s Experiments</a:t>
            </a:r>
            <a:endParaRPr lang="en-US" sz="2400" dirty="0" smtClean="0">
              <a:effectLst/>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romanLcPeriod"/>
              <a:tabLst>
                <a:tab pos="685800" algn="l"/>
              </a:tabLst>
            </a:pPr>
            <a:r>
              <a:rPr lang="en-US" sz="2400" dirty="0" smtClean="0">
                <a:effectLst/>
                <a:ea typeface="Times New Roman" panose="02020603050405020304" pitchFamily="18" charset="0"/>
                <a:cs typeface="Times New Roman" panose="02020603050405020304" pitchFamily="18" charset="0"/>
              </a:rPr>
              <a:t>He choose peas (a research organism well-suited to his objectives)</a:t>
            </a:r>
          </a:p>
          <a:p>
            <a:pPr marL="342900" marR="0" lvl="0" indent="-342900" algn="just">
              <a:lnSpc>
                <a:spcPct val="115000"/>
              </a:lnSpc>
              <a:spcBef>
                <a:spcPts val="0"/>
              </a:spcBef>
              <a:spcAft>
                <a:spcPts val="0"/>
              </a:spcAft>
              <a:buFont typeface="+mj-lt"/>
              <a:buAutoNum type="romanLcPeriod"/>
              <a:tabLst>
                <a:tab pos="685800" algn="l"/>
              </a:tabLst>
            </a:pPr>
            <a:r>
              <a:rPr lang="en-US" sz="2400" dirty="0" smtClean="0">
                <a:effectLst/>
                <a:ea typeface="Times New Roman" panose="02020603050405020304" pitchFamily="18" charset="0"/>
                <a:cs typeface="Times New Roman" panose="02020603050405020304" pitchFamily="18" charset="0"/>
              </a:rPr>
              <a:t>Experiments carefully designed</a:t>
            </a:r>
          </a:p>
          <a:p>
            <a:pPr marL="342900" marR="0" lvl="0" indent="-342900" algn="just">
              <a:lnSpc>
                <a:spcPct val="115000"/>
              </a:lnSpc>
              <a:spcBef>
                <a:spcPts val="0"/>
              </a:spcBef>
              <a:spcAft>
                <a:spcPts val="0"/>
              </a:spcAft>
              <a:buFont typeface="+mj-lt"/>
              <a:buAutoNum type="romanLcPeriod"/>
              <a:tabLst>
                <a:tab pos="685800" algn="l"/>
              </a:tabLst>
            </a:pPr>
            <a:r>
              <a:rPr lang="en-US" sz="2400" dirty="0" smtClean="0">
                <a:effectLst/>
                <a:ea typeface="Times New Roman" panose="02020603050405020304" pitchFamily="18" charset="0"/>
                <a:cs typeface="Times New Roman" panose="02020603050405020304" pitchFamily="18" charset="0"/>
              </a:rPr>
              <a:t>He restricted his study to a few contrasting traits</a:t>
            </a:r>
          </a:p>
          <a:p>
            <a:pPr marL="342900" marR="0" lvl="0" indent="-342900" algn="just">
              <a:lnSpc>
                <a:spcPct val="115000"/>
              </a:lnSpc>
              <a:spcBef>
                <a:spcPts val="0"/>
              </a:spcBef>
              <a:spcAft>
                <a:spcPts val="0"/>
              </a:spcAft>
              <a:buFont typeface="+mj-lt"/>
              <a:buAutoNum type="romanLcPeriod"/>
              <a:tabLst>
                <a:tab pos="685800" algn="l"/>
              </a:tabLst>
            </a:pPr>
            <a:r>
              <a:rPr lang="en-US" sz="2400" dirty="0" smtClean="0">
                <a:effectLst/>
                <a:ea typeface="Times New Roman" panose="02020603050405020304" pitchFamily="18" charset="0"/>
                <a:cs typeface="Times New Roman" panose="02020603050405020304" pitchFamily="18" charset="0"/>
              </a:rPr>
              <a:t>He collected large amounts of data</a:t>
            </a:r>
          </a:p>
          <a:p>
            <a:pPr marL="342900" marR="0" lvl="0" indent="-342900" algn="just">
              <a:lnSpc>
                <a:spcPct val="115000"/>
              </a:lnSpc>
              <a:spcBef>
                <a:spcPts val="0"/>
              </a:spcBef>
              <a:spcAft>
                <a:spcPts val="0"/>
              </a:spcAft>
              <a:buFont typeface="+mj-lt"/>
              <a:buAutoNum type="romanLcPeriod"/>
              <a:tabLst>
                <a:tab pos="685800" algn="l"/>
              </a:tabLst>
            </a:pPr>
            <a:r>
              <a:rPr lang="en-US" sz="2400" dirty="0" smtClean="0">
                <a:effectLst/>
                <a:ea typeface="Times New Roman" panose="02020603050405020304" pitchFamily="18" charset="0"/>
                <a:cs typeface="Times New Roman" panose="02020603050405020304" pitchFamily="18" charset="0"/>
              </a:rPr>
              <a:t>He kept accurate quantitative records </a:t>
            </a:r>
          </a:p>
          <a:p>
            <a:pPr marL="342900" marR="0" lvl="0" indent="-342900" algn="just">
              <a:lnSpc>
                <a:spcPct val="115000"/>
              </a:lnSpc>
              <a:spcBef>
                <a:spcPts val="0"/>
              </a:spcBef>
              <a:spcAft>
                <a:spcPts val="0"/>
              </a:spcAft>
              <a:buFont typeface="+mj-lt"/>
              <a:buAutoNum type="romanLcPeriod"/>
              <a:tabLst>
                <a:tab pos="685800" algn="l"/>
              </a:tabLst>
            </a:pPr>
            <a:r>
              <a:rPr lang="en-US" sz="2400" dirty="0" smtClean="0">
                <a:effectLst/>
                <a:ea typeface="Times New Roman" panose="02020603050405020304" pitchFamily="18" charset="0"/>
                <a:cs typeface="Times New Roman" panose="02020603050405020304" pitchFamily="18" charset="0"/>
              </a:rPr>
              <a:t>He used mathematical analysis to show that results were consistent with hypotheses</a:t>
            </a:r>
          </a:p>
          <a:p>
            <a:pPr marL="342900" marR="0" lvl="0" indent="-342900" algn="just">
              <a:lnSpc>
                <a:spcPct val="115000"/>
              </a:lnSpc>
              <a:spcBef>
                <a:spcPts val="0"/>
              </a:spcBef>
              <a:spcAft>
                <a:spcPts val="0"/>
              </a:spcAft>
              <a:buFont typeface="+mj-lt"/>
              <a:buAutoNum type="romanLcPeriod"/>
              <a:tabLst>
                <a:tab pos="685800" algn="l"/>
              </a:tabLst>
            </a:pPr>
            <a:r>
              <a:rPr lang="en-US" sz="2400" dirty="0" smtClean="0">
                <a:effectLst/>
                <a:ea typeface="Times New Roman" panose="02020603050405020304" pitchFamily="18" charset="0"/>
                <a:cs typeface="Times New Roman" panose="02020603050405020304" pitchFamily="18" charset="0"/>
              </a:rPr>
              <a:t>His analysis of the data allowed for certain postulates to be developed which provided the underlying basis for transmission of genes</a:t>
            </a:r>
            <a:endParaRPr lang="en-US"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001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algn="just"/>
            <a:r>
              <a:rPr lang="en-US" sz="2400" b="1" dirty="0"/>
              <a:t>Inherited and Non-Inherited Traits</a:t>
            </a:r>
          </a:p>
          <a:p>
            <a:pPr algn="just"/>
            <a:r>
              <a:rPr lang="en-US" sz="2400" dirty="0"/>
              <a:t>Traits are physical characteristics that can be displayed by animals (including human beings) and some plants. </a:t>
            </a:r>
            <a:endParaRPr lang="en-US" sz="2400" dirty="0" smtClean="0"/>
          </a:p>
          <a:p>
            <a:pPr algn="just"/>
            <a:r>
              <a:rPr lang="en-US" sz="2400" dirty="0" smtClean="0"/>
              <a:t>Inherited </a:t>
            </a:r>
            <a:r>
              <a:rPr lang="en-US" sz="2400" dirty="0"/>
              <a:t>traits are passed down genetically from one generation to the next, while non-inherited traits are usually associated with a learned behavior</a:t>
            </a:r>
            <a:r>
              <a:rPr lang="en-US" sz="2400" dirty="0" smtClean="0"/>
              <a:t>.</a:t>
            </a:r>
          </a:p>
          <a:p>
            <a:pPr algn="just"/>
            <a:endParaRPr lang="en-US" sz="2400" dirty="0"/>
          </a:p>
          <a:p>
            <a:pPr algn="just"/>
            <a:r>
              <a:rPr lang="en-US" sz="2400" b="1" dirty="0"/>
              <a:t>Inherited Traits</a:t>
            </a:r>
          </a:p>
          <a:p>
            <a:pPr algn="just"/>
            <a:r>
              <a:rPr lang="en-US" sz="2400" dirty="0"/>
              <a:t>Inherited traits are characteristics acquired through the genetic information each parent contributes to the offspring. Inherited traits can be a physical trait or a behavior. </a:t>
            </a:r>
            <a:endParaRPr lang="en-US" sz="2400" dirty="0" smtClean="0"/>
          </a:p>
          <a:p>
            <a:pPr algn="just"/>
            <a:r>
              <a:rPr lang="en-US" sz="2400" dirty="0" smtClean="0"/>
              <a:t>Examples </a:t>
            </a:r>
            <a:r>
              <a:rPr lang="en-US" sz="2400" dirty="0"/>
              <a:t>of physical inherited traits include hair, eye and skin color, facial features, height, dimples, length of toes and muscle structures. </a:t>
            </a:r>
            <a:endParaRPr lang="en-US" sz="2400" dirty="0" smtClean="0"/>
          </a:p>
          <a:p>
            <a:pPr algn="just"/>
            <a:r>
              <a:rPr lang="en-US" sz="2400" dirty="0" smtClean="0"/>
              <a:t>Examples </a:t>
            </a:r>
            <a:r>
              <a:rPr lang="en-US" sz="2400" dirty="0"/>
              <a:t>of behavioral traits include a terrier's instinct to chase small animals or a cat puffing out its hair in response to a threat. </a:t>
            </a:r>
            <a:endParaRPr lang="en-US" sz="2400" dirty="0" smtClean="0"/>
          </a:p>
          <a:p>
            <a:pPr algn="just"/>
            <a:r>
              <a:rPr lang="en-US" sz="2400" dirty="0" smtClean="0"/>
              <a:t>Although </a:t>
            </a:r>
            <a:r>
              <a:rPr lang="en-US" sz="2400" dirty="0"/>
              <a:t>inherited traits are often associated with things we can see, these traits also play an important role in how the body develops and functions. </a:t>
            </a:r>
            <a:endParaRPr lang="en-US" sz="2400" dirty="0" smtClean="0"/>
          </a:p>
          <a:p>
            <a:pPr algn="just"/>
            <a:r>
              <a:rPr lang="en-US" sz="2400" dirty="0" smtClean="0"/>
              <a:t>For </a:t>
            </a:r>
            <a:r>
              <a:rPr lang="en-US" sz="2400" dirty="0"/>
              <a:t>example, inherited traits can increase risks for heart disease, high blood pressure, glaucoma and diabetes</a:t>
            </a:r>
            <a:r>
              <a:rPr lang="en-US" sz="2400" dirty="0" smtClean="0"/>
              <a:t>.</a:t>
            </a:r>
          </a:p>
          <a:p>
            <a:pPr algn="just"/>
            <a:endParaRPr lang="en-US" sz="2400" dirty="0"/>
          </a:p>
          <a:p>
            <a:pPr algn="just"/>
            <a:endParaRPr lang="en-US" sz="2400" dirty="0"/>
          </a:p>
          <a:p>
            <a:pPr algn="just"/>
            <a:endParaRPr lang="en-US" sz="2400" dirty="0"/>
          </a:p>
        </p:txBody>
      </p:sp>
    </p:spTree>
    <p:extLst>
      <p:ext uri="{BB962C8B-B14F-4D97-AF65-F5344CB8AC3E}">
        <p14:creationId xmlns:p14="http://schemas.microsoft.com/office/powerpoint/2010/main" val="1564061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55"/>
            <a:ext cx="12192000" cy="6740307"/>
          </a:xfrm>
          <a:prstGeom prst="rect">
            <a:avLst/>
          </a:prstGeom>
        </p:spPr>
        <p:txBody>
          <a:bodyPr wrap="square">
            <a:spAutoFit/>
          </a:bodyPr>
          <a:lstStyle/>
          <a:p>
            <a:pPr lvl="0" algn="just"/>
            <a:r>
              <a:rPr lang="en-US" sz="2400" b="1" dirty="0">
                <a:solidFill>
                  <a:prstClr val="black"/>
                </a:solidFill>
              </a:rPr>
              <a:t>Non-Inherited Traits</a:t>
            </a:r>
          </a:p>
          <a:p>
            <a:pPr lvl="0" algn="just"/>
            <a:r>
              <a:rPr lang="en-US" sz="2400" dirty="0">
                <a:solidFill>
                  <a:prstClr val="black"/>
                </a:solidFill>
              </a:rPr>
              <a:t>Non-inherited traits are learned traits, and in most cases these traits are learned from close or immediate family members like parents, grandparents and siblings. </a:t>
            </a:r>
            <a:endParaRPr lang="en-US" sz="2400" dirty="0" smtClean="0">
              <a:solidFill>
                <a:prstClr val="black"/>
              </a:solidFill>
            </a:endParaRPr>
          </a:p>
          <a:p>
            <a:pPr lvl="0" algn="just"/>
            <a:r>
              <a:rPr lang="en-US" sz="2400" dirty="0" smtClean="0">
                <a:solidFill>
                  <a:prstClr val="black"/>
                </a:solidFill>
              </a:rPr>
              <a:t>Examples </a:t>
            </a:r>
            <a:r>
              <a:rPr lang="en-US" sz="2400" dirty="0">
                <a:solidFill>
                  <a:prstClr val="black"/>
                </a:solidFill>
              </a:rPr>
              <a:t>of non-inherited traits include table manners, greeting customs (for example, handshake or bow), a preference for certain types of foods, and parenting skills. </a:t>
            </a:r>
            <a:endParaRPr lang="en-US" sz="2400" dirty="0" smtClean="0">
              <a:solidFill>
                <a:prstClr val="black"/>
              </a:solidFill>
            </a:endParaRPr>
          </a:p>
          <a:p>
            <a:pPr lvl="0" algn="just"/>
            <a:r>
              <a:rPr lang="en-US" sz="2400" dirty="0" smtClean="0">
                <a:solidFill>
                  <a:prstClr val="black"/>
                </a:solidFill>
              </a:rPr>
              <a:t>These </a:t>
            </a:r>
            <a:r>
              <a:rPr lang="en-US" sz="2400" dirty="0">
                <a:solidFill>
                  <a:prstClr val="black"/>
                </a:solidFill>
              </a:rPr>
              <a:t>types of traits can also be acquired through actions; for example, a weightlifter developing large muscles, a video game player enhancing fast hand and eye coordination or a yoga student gaining flexibility.</a:t>
            </a:r>
          </a:p>
          <a:p>
            <a:pPr lvl="0" algn="just"/>
            <a:endParaRPr lang="en-US" sz="2400" dirty="0">
              <a:solidFill>
                <a:prstClr val="black"/>
              </a:solidFill>
            </a:endParaRPr>
          </a:p>
          <a:p>
            <a:pPr lvl="0" algn="just"/>
            <a:r>
              <a:rPr lang="en-US" sz="2400" b="1" dirty="0">
                <a:solidFill>
                  <a:prstClr val="black"/>
                </a:solidFill>
              </a:rPr>
              <a:t>Expression of Traits</a:t>
            </a:r>
          </a:p>
          <a:p>
            <a:pPr lvl="0" algn="just"/>
            <a:r>
              <a:rPr lang="en-US" sz="2400" dirty="0">
                <a:solidFill>
                  <a:prstClr val="black"/>
                </a:solidFill>
              </a:rPr>
              <a:t>While inherited traits are genetically driven, they can also be influenced by non-inherited traits. In many instances, a trait that an individual expresses is due to both inherited and non-inherited causes. </a:t>
            </a:r>
            <a:endParaRPr lang="en-US" sz="2400" dirty="0" smtClean="0">
              <a:solidFill>
                <a:prstClr val="black"/>
              </a:solidFill>
            </a:endParaRPr>
          </a:p>
          <a:p>
            <a:pPr lvl="0" algn="just"/>
            <a:r>
              <a:rPr lang="en-US" sz="2400" dirty="0" smtClean="0">
                <a:solidFill>
                  <a:prstClr val="black"/>
                </a:solidFill>
              </a:rPr>
              <a:t>Here </a:t>
            </a:r>
            <a:r>
              <a:rPr lang="en-US" sz="2400" dirty="0">
                <a:solidFill>
                  <a:prstClr val="black"/>
                </a:solidFill>
              </a:rPr>
              <a:t>are a few examples of how these two traits can influence one another: Height is an inherited trait, but the total height that an individual achieves can be affected by nutrition; and muscle structure is an inherited trait, but muscle development which is expressed is related to diet and physical activities. Hair color is an inherited trait, but if someone grows up in a society where it is popular to dye hair, the expression of this trait may be changed.</a:t>
            </a:r>
          </a:p>
        </p:txBody>
      </p:sp>
    </p:spTree>
    <p:extLst>
      <p:ext uri="{BB962C8B-B14F-4D97-AF65-F5344CB8AC3E}">
        <p14:creationId xmlns:p14="http://schemas.microsoft.com/office/powerpoint/2010/main" val="1736477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just"/>
            <a:r>
              <a:rPr lang="en-US" sz="2400" b="1" dirty="0"/>
              <a:t>Hints for working with genetic traits </a:t>
            </a:r>
          </a:p>
          <a:p>
            <a:pPr algn="just"/>
            <a:endParaRPr lang="en-US" sz="2400" dirty="0" smtClean="0"/>
          </a:p>
          <a:p>
            <a:pPr algn="just"/>
            <a:r>
              <a:rPr lang="en-US" sz="2400" dirty="0" smtClean="0"/>
              <a:t>Traits </a:t>
            </a:r>
            <a:r>
              <a:rPr lang="en-US" sz="2400" dirty="0"/>
              <a:t>are assigned letters</a:t>
            </a:r>
          </a:p>
          <a:p>
            <a:pPr algn="just"/>
            <a:r>
              <a:rPr lang="en-US" sz="2400" dirty="0"/>
              <a:t>The recessive trait usually provides the letter designate</a:t>
            </a:r>
          </a:p>
          <a:p>
            <a:pPr algn="just"/>
            <a:r>
              <a:rPr lang="en-US" sz="2400" dirty="0"/>
              <a:t>e.g. Round vs. Wrinkled;  W= round, w= wrinkled</a:t>
            </a:r>
          </a:p>
          <a:p>
            <a:pPr algn="just"/>
            <a:r>
              <a:rPr lang="en-US" sz="2400" dirty="0"/>
              <a:t>Be sure to keep your writing neat enough so that you can read the letters</a:t>
            </a:r>
          </a:p>
          <a:p>
            <a:pPr algn="just"/>
            <a:r>
              <a:rPr lang="en-US" sz="2400" dirty="0"/>
              <a:t>Capital letters refer to dominant traits while lower case letters refer to recessive traits</a:t>
            </a:r>
          </a:p>
          <a:p>
            <a:pPr algn="just"/>
            <a:r>
              <a:rPr lang="en-US" sz="2400" dirty="0"/>
              <a:t>Letters usually appear in pairs </a:t>
            </a:r>
          </a:p>
          <a:p>
            <a:pPr algn="just"/>
            <a:r>
              <a:rPr lang="en-US" sz="2400" dirty="0"/>
              <a:t>e.g. Round = WW </a:t>
            </a:r>
            <a:r>
              <a:rPr lang="en-US" sz="2400" dirty="0" err="1"/>
              <a:t>vs</a:t>
            </a:r>
            <a:r>
              <a:rPr lang="en-US" sz="2400" dirty="0"/>
              <a:t> wrinkled = </a:t>
            </a:r>
            <a:r>
              <a:rPr lang="en-US" sz="2400" dirty="0" err="1"/>
              <a:t>ww</a:t>
            </a:r>
            <a:endParaRPr lang="en-US" sz="2400" dirty="0"/>
          </a:p>
          <a:p>
            <a:pPr algn="just"/>
            <a:r>
              <a:rPr lang="en-US" sz="2400" dirty="0"/>
              <a:t>Remember the genotype will tell you the phenotype.</a:t>
            </a:r>
          </a:p>
        </p:txBody>
      </p:sp>
    </p:spTree>
    <p:extLst>
      <p:ext uri="{BB962C8B-B14F-4D97-AF65-F5344CB8AC3E}">
        <p14:creationId xmlns:p14="http://schemas.microsoft.com/office/powerpoint/2010/main" val="3285862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just"/>
            <a:r>
              <a:rPr lang="en-US" sz="2400" b="1" dirty="0"/>
              <a:t>Mendel’s Postulates and Laws of Inheritance</a:t>
            </a:r>
          </a:p>
          <a:p>
            <a:pPr algn="just"/>
            <a:r>
              <a:rPr lang="en-US" sz="2400" dirty="0"/>
              <a:t>The Mendel’s four postulates and laws of inheritance are: </a:t>
            </a:r>
            <a:endParaRPr lang="en-US" sz="2400" dirty="0" smtClean="0"/>
          </a:p>
          <a:p>
            <a:pPr algn="just"/>
            <a:r>
              <a:rPr lang="en-US" sz="2400" dirty="0" smtClean="0"/>
              <a:t>(1) Principles </a:t>
            </a:r>
            <a:r>
              <a:rPr lang="en-US" sz="2400" dirty="0"/>
              <a:t>of Paired Factors </a:t>
            </a:r>
            <a:endParaRPr lang="en-US" sz="2400" dirty="0" smtClean="0"/>
          </a:p>
          <a:p>
            <a:pPr algn="just"/>
            <a:r>
              <a:rPr lang="en-US" sz="2400" dirty="0" smtClean="0"/>
              <a:t>(</a:t>
            </a:r>
            <a:r>
              <a:rPr lang="en-US" sz="2400" dirty="0"/>
              <a:t>2) Principle of </a:t>
            </a:r>
            <a:r>
              <a:rPr lang="en-US" sz="2400" dirty="0" smtClean="0"/>
              <a:t>Dominance </a:t>
            </a:r>
          </a:p>
          <a:p>
            <a:pPr algn="just"/>
            <a:r>
              <a:rPr lang="en-US" sz="2400" dirty="0" smtClean="0"/>
              <a:t>(</a:t>
            </a:r>
            <a:r>
              <a:rPr lang="en-US" sz="2400" dirty="0"/>
              <a:t>3) Law of Segregation or Law of Purity of Gametes (Mendel’s First Law of Inheritance) </a:t>
            </a:r>
          </a:p>
          <a:p>
            <a:pPr algn="just"/>
            <a:r>
              <a:rPr lang="en-US" sz="2400" dirty="0" smtClean="0"/>
              <a:t>(4</a:t>
            </a:r>
            <a:r>
              <a:rPr lang="en-US" sz="2400" dirty="0"/>
              <a:t>) Law of Independent Assortment (Mendel’s Second Law of Inheritance).</a:t>
            </a:r>
          </a:p>
          <a:p>
            <a:pPr algn="just"/>
            <a:r>
              <a:rPr lang="en-US" sz="2400" dirty="0" smtClean="0"/>
              <a:t>Mendel </a:t>
            </a:r>
            <a:r>
              <a:rPr lang="en-US" sz="2400" dirty="0"/>
              <a:t>laid the foundation of the science of genetics through the discovery of basic principles of hereditary. He conducted his experiments with garden pea (</a:t>
            </a:r>
            <a:r>
              <a:rPr lang="en-US" sz="2400" i="1" dirty="0" err="1"/>
              <a:t>Pisum</a:t>
            </a:r>
            <a:r>
              <a:rPr lang="en-US" sz="2400" i="1" dirty="0"/>
              <a:t> </a:t>
            </a:r>
            <a:r>
              <a:rPr lang="en-US" sz="2400" i="1" dirty="0" err="1"/>
              <a:t>sativum</a:t>
            </a:r>
            <a:r>
              <a:rPr lang="en-US" sz="2400" dirty="0"/>
              <a:t>) for over seven years (1856-1864) and advocated four postulates, including two important laws of inheritance.</a:t>
            </a:r>
          </a:p>
          <a:p>
            <a:pPr algn="just"/>
            <a:r>
              <a:rPr lang="en-US" sz="2400" dirty="0" smtClean="0"/>
              <a:t>Appearance </a:t>
            </a:r>
            <a:r>
              <a:rPr lang="en-US" sz="2400" dirty="0"/>
              <a:t>of pea plant three </a:t>
            </a:r>
            <a:r>
              <a:rPr lang="en-US" sz="2400" dirty="0" smtClean="0"/>
              <a:t>generations </a:t>
            </a:r>
            <a:r>
              <a:rPr lang="en-US" sz="2400" dirty="0"/>
              <a:t>after a cross between a tall and a dwarf plant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 y="3681663"/>
            <a:ext cx="5278649" cy="31763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884" y="3681662"/>
            <a:ext cx="4235116" cy="3176337"/>
          </a:xfrm>
          <a:prstGeom prst="rect">
            <a:avLst/>
          </a:prstGeom>
        </p:spPr>
      </p:pic>
    </p:spTree>
    <p:extLst>
      <p:ext uri="{BB962C8B-B14F-4D97-AF65-F5344CB8AC3E}">
        <p14:creationId xmlns:p14="http://schemas.microsoft.com/office/powerpoint/2010/main" val="633757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37"/>
            <a:ext cx="12192000" cy="6740307"/>
          </a:xfrm>
          <a:prstGeom prst="rect">
            <a:avLst/>
          </a:prstGeom>
        </p:spPr>
        <p:txBody>
          <a:bodyPr wrap="square">
            <a:spAutoFit/>
          </a:bodyPr>
          <a:lstStyle/>
          <a:p>
            <a:pPr algn="just"/>
            <a:r>
              <a:rPr lang="en-US" sz="2400" b="1" dirty="0" smtClean="0"/>
              <a:t>Postulate I</a:t>
            </a:r>
            <a:r>
              <a:rPr lang="en-US" sz="2400" b="1" dirty="0"/>
              <a:t>. Principles of Paired Factors:</a:t>
            </a:r>
          </a:p>
          <a:p>
            <a:pPr algn="just"/>
            <a:r>
              <a:rPr lang="en-US" sz="2400" dirty="0"/>
              <a:t>A character is represented in an organism (diploid) [(of a cell or nucleus) containing two complete sets of chromosomes, one from each </a:t>
            </a:r>
            <a:r>
              <a:rPr lang="en-US" sz="2400" dirty="0" smtClean="0"/>
              <a:t>parent] </a:t>
            </a:r>
            <a:r>
              <a:rPr lang="en-US" sz="2400" dirty="0"/>
              <a:t>by at least two factors. </a:t>
            </a:r>
            <a:endParaRPr lang="en-US" sz="2400" dirty="0" smtClean="0"/>
          </a:p>
          <a:p>
            <a:pPr algn="just"/>
            <a:r>
              <a:rPr lang="en-US" sz="2400" dirty="0" smtClean="0"/>
              <a:t>The two factors lie on the two homologous chromosomes at the same locus (</a:t>
            </a:r>
            <a:r>
              <a:rPr lang="en-US" sz="2400" b="1" dirty="0" smtClean="0"/>
              <a:t>Homologous chromosomes</a:t>
            </a:r>
            <a:r>
              <a:rPr lang="en-US" sz="2400" dirty="0" smtClean="0"/>
              <a:t> are </a:t>
            </a:r>
            <a:r>
              <a:rPr lang="en-US" sz="2400" b="1" dirty="0" smtClean="0"/>
              <a:t>chromosome</a:t>
            </a:r>
            <a:r>
              <a:rPr lang="en-US" sz="2400" dirty="0" smtClean="0"/>
              <a:t> pairs (one from each parent) that are similar in length, gene position, and centromere location). </a:t>
            </a:r>
          </a:p>
          <a:p>
            <a:pPr algn="just"/>
            <a:r>
              <a:rPr lang="en-US" sz="2400" dirty="0" smtClean="0"/>
              <a:t>They may represent the same (homologous, e.g., TT in case of pure tall pea plants) or alternate expression (heterozygous, e.g., </a:t>
            </a:r>
            <a:r>
              <a:rPr lang="en-US" sz="2400" dirty="0" err="1" smtClean="0"/>
              <a:t>Tt</a:t>
            </a:r>
            <a:r>
              <a:rPr lang="en-US" sz="2400" dirty="0" smtClean="0"/>
              <a:t> in case of hybrid tall pea plants) of the same character.</a:t>
            </a:r>
          </a:p>
          <a:p>
            <a:pPr algn="just"/>
            <a:r>
              <a:rPr lang="en-US" sz="2400" dirty="0" smtClean="0"/>
              <a:t>Factors representing the alternate or same form of a character are called alleles or </a:t>
            </a:r>
            <a:r>
              <a:rPr lang="en-US" sz="2400" dirty="0" err="1" smtClean="0"/>
              <a:t>allelomorphs</a:t>
            </a:r>
            <a:r>
              <a:rPr lang="en-US" sz="2400" dirty="0" smtClean="0"/>
              <a:t>.</a:t>
            </a:r>
          </a:p>
          <a:p>
            <a:pPr algn="just"/>
            <a:r>
              <a:rPr lang="en-US" sz="2400" b="1" dirty="0" smtClean="0"/>
              <a:t>Postulate </a:t>
            </a:r>
            <a:r>
              <a:rPr lang="en-US" sz="2400" b="1" dirty="0"/>
              <a:t>II. Principle of Dominance:</a:t>
            </a:r>
          </a:p>
          <a:p>
            <a:pPr algn="just"/>
            <a:r>
              <a:rPr lang="en-US" sz="2400" dirty="0"/>
              <a:t>“When two homozygous individuals with one or more sets of contrasting characters are crossed, the characters which appear in the hybrids of F1 generation are always the dominant characters and those do not appear in F1 offspring’s are always the recessive characters”.</a:t>
            </a:r>
          </a:p>
          <a:p>
            <a:pPr algn="just"/>
            <a:r>
              <a:rPr lang="en-US" sz="2400" dirty="0"/>
              <a:t>During the course of investigations of the principles of inheritance, Mendel crossed plants of a variety of </a:t>
            </a:r>
            <a:r>
              <a:rPr lang="en-US" sz="2400" i="1" dirty="0" err="1"/>
              <a:t>Pisum</a:t>
            </a:r>
            <a:r>
              <a:rPr lang="en-US" sz="2400" i="1" dirty="0"/>
              <a:t> </a:t>
            </a:r>
            <a:r>
              <a:rPr lang="en-US" sz="2400" i="1" dirty="0" err="1"/>
              <a:t>sativum</a:t>
            </a:r>
            <a:r>
              <a:rPr lang="en-US" sz="2400" dirty="0"/>
              <a:t> six feet tall with plants of a variety one foot in height on an average, (i.e., parents or P generation). </a:t>
            </a:r>
            <a:r>
              <a:rPr lang="en-US" sz="2400" dirty="0" smtClean="0"/>
              <a:t>When </a:t>
            </a:r>
            <a:r>
              <a:rPr lang="en-US" sz="2400" dirty="0"/>
              <a:t>the seeds from this cross were planted they produced plants not intermediate between the two parents, as might be expected, but all tall, like the six-foot parent (Fig. 5.1</a:t>
            </a:r>
            <a:r>
              <a:rPr lang="en-US" sz="2400" dirty="0" smtClean="0"/>
              <a:t>) see previous slide</a:t>
            </a:r>
            <a:endParaRPr lang="en-US" sz="2400" dirty="0"/>
          </a:p>
        </p:txBody>
      </p:sp>
    </p:spTree>
    <p:extLst>
      <p:ext uri="{BB962C8B-B14F-4D97-AF65-F5344CB8AC3E}">
        <p14:creationId xmlns:p14="http://schemas.microsoft.com/office/powerpoint/2010/main" val="406513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lvl="0" algn="just"/>
            <a:endParaRPr lang="en-US" sz="2800" dirty="0" smtClean="0">
              <a:solidFill>
                <a:prstClr val="black"/>
              </a:solidFill>
            </a:endParaRPr>
          </a:p>
          <a:p>
            <a:pPr lvl="0" algn="just"/>
            <a:r>
              <a:rPr lang="en-US" sz="2800" dirty="0" smtClean="0">
                <a:solidFill>
                  <a:prstClr val="black"/>
                </a:solidFill>
              </a:rPr>
              <a:t> </a:t>
            </a:r>
            <a:r>
              <a:rPr lang="en-US" sz="2800" dirty="0">
                <a:solidFill>
                  <a:prstClr val="black"/>
                </a:solidFill>
              </a:rPr>
              <a:t>A gene is one particular section of a DNA molecule that tells a cell to perform one specific task.</a:t>
            </a:r>
          </a:p>
          <a:p>
            <a:pPr lvl="0" algn="just"/>
            <a:endParaRPr lang="en-US" sz="2800" dirty="0" smtClean="0">
              <a:solidFill>
                <a:prstClr val="black"/>
              </a:solidFill>
            </a:endParaRPr>
          </a:p>
          <a:p>
            <a:pPr lvl="0" algn="just"/>
            <a:r>
              <a:rPr lang="en-US" sz="2800" dirty="0" smtClean="0">
                <a:solidFill>
                  <a:prstClr val="black"/>
                </a:solidFill>
              </a:rPr>
              <a:t>Heredity </a:t>
            </a:r>
            <a:r>
              <a:rPr lang="en-US" sz="2800" dirty="0">
                <a:solidFill>
                  <a:prstClr val="black"/>
                </a:solidFill>
              </a:rPr>
              <a:t>is what makes children look like their parents. During reproduction, DNA is replicated and passed from a parent to their offspring. This inheritance of genetic material by offspring </a:t>
            </a:r>
            <a:r>
              <a:rPr lang="en-US" sz="2800" dirty="0" smtClean="0">
                <a:solidFill>
                  <a:prstClr val="black"/>
                </a:solidFill>
              </a:rPr>
              <a:t>influences </a:t>
            </a:r>
            <a:r>
              <a:rPr lang="en-US" sz="2800" dirty="0">
                <a:solidFill>
                  <a:prstClr val="black"/>
                </a:solidFill>
              </a:rPr>
              <a:t>the appearance and behavior of the offspring. The environment that an organism lives in can also influence how genes are expressed</a:t>
            </a:r>
            <a:r>
              <a:rPr lang="en-US" sz="2800" dirty="0" smtClean="0">
                <a:solidFill>
                  <a:prstClr val="black"/>
                </a:solidFill>
              </a:rPr>
              <a:t>.</a:t>
            </a:r>
          </a:p>
          <a:p>
            <a:pPr lvl="0" algn="just"/>
            <a:endParaRPr lang="en-US" sz="2800" dirty="0">
              <a:solidFill>
                <a:prstClr val="black"/>
              </a:solidFill>
            </a:endParaRPr>
          </a:p>
          <a:p>
            <a:pPr lvl="0" algn="just"/>
            <a:endParaRPr lang="en-US" sz="2800" dirty="0">
              <a:solidFill>
                <a:prstClr val="black"/>
              </a:solidFill>
            </a:endParaRPr>
          </a:p>
        </p:txBody>
      </p:sp>
    </p:spTree>
    <p:extLst>
      <p:ext uri="{BB962C8B-B14F-4D97-AF65-F5344CB8AC3E}">
        <p14:creationId xmlns:p14="http://schemas.microsoft.com/office/powerpoint/2010/main" val="705998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7109639"/>
          </a:xfrm>
          <a:prstGeom prst="rect">
            <a:avLst/>
          </a:prstGeom>
        </p:spPr>
        <p:txBody>
          <a:bodyPr wrap="square">
            <a:spAutoFit/>
          </a:bodyPr>
          <a:lstStyle/>
          <a:p>
            <a:pPr algn="just"/>
            <a:r>
              <a:rPr lang="en-US" sz="2400" dirty="0"/>
              <a:t>Mendel made crosses to study the inheritance of six other sets of characters (given below) and observed that in every case the hybrid </a:t>
            </a:r>
            <a:r>
              <a:rPr lang="en-US" sz="2400" dirty="0" smtClean="0"/>
              <a:t>resembled </a:t>
            </a:r>
            <a:r>
              <a:rPr lang="en-US" sz="2400" dirty="0"/>
              <a:t>one of the parents with respect to the character. </a:t>
            </a:r>
            <a:endParaRPr lang="en-US" sz="2400" dirty="0" smtClean="0"/>
          </a:p>
          <a:p>
            <a:pPr algn="just"/>
            <a:r>
              <a:rPr lang="en-US" sz="2400" dirty="0" smtClean="0"/>
              <a:t>It </a:t>
            </a:r>
            <a:r>
              <a:rPr lang="en-US" sz="2400" dirty="0"/>
              <a:t>follows then that one factor or gene in a pair masks or inhibits the expression </a:t>
            </a:r>
            <a:r>
              <a:rPr lang="en-US" sz="2400" dirty="0" smtClean="0"/>
              <a:t>of </a:t>
            </a:r>
            <a:r>
              <a:rPr lang="en-US" sz="2400" dirty="0"/>
              <a:t>the other. Thus, in the cross described, the tall factor masks, or inhibits the expression of the dwarf factor in the F1 (first filial generation); </a:t>
            </a:r>
            <a:r>
              <a:rPr lang="en-US" sz="2400" dirty="0" smtClean="0"/>
              <a:t>therefore</a:t>
            </a:r>
            <a:r>
              <a:rPr lang="en-US" sz="2400" dirty="0"/>
              <a:t>, the tall factor is called the dominant factor, and the dwarf factor is referred to as the recessive factor, or gene</a:t>
            </a:r>
            <a:r>
              <a:rPr lang="en-US" sz="2400" dirty="0" smtClean="0"/>
              <a:t>.</a:t>
            </a:r>
          </a:p>
          <a:p>
            <a:pPr algn="just"/>
            <a:endParaRPr lang="en-US" sz="2400" dirty="0"/>
          </a:p>
          <a:p>
            <a:pPr algn="just"/>
            <a:r>
              <a:rPr lang="en-US" sz="2400" b="1" dirty="0"/>
              <a:t>Other six sets of characters that Mendel studied and classified as dominant and recessive were as follows:</a:t>
            </a:r>
          </a:p>
          <a:p>
            <a:pPr algn="just"/>
            <a:r>
              <a:rPr lang="en-US" sz="2400" dirty="0" smtClean="0"/>
              <a:t>(</a:t>
            </a:r>
            <a:r>
              <a:rPr lang="en-US" sz="2400" dirty="0"/>
              <a:t>1) Round form of seeds dominant over wrinkled.</a:t>
            </a:r>
          </a:p>
          <a:p>
            <a:pPr algn="just"/>
            <a:r>
              <a:rPr lang="en-US" sz="2400" dirty="0" smtClean="0"/>
              <a:t>(</a:t>
            </a:r>
            <a:r>
              <a:rPr lang="en-US" sz="2400" dirty="0"/>
              <a:t>2) Yellow </a:t>
            </a:r>
            <a:r>
              <a:rPr lang="en-US" sz="2400" dirty="0" err="1"/>
              <a:t>colour</a:t>
            </a:r>
            <a:r>
              <a:rPr lang="en-US" sz="2400" dirty="0"/>
              <a:t> of cotyledons dominant over green.</a:t>
            </a:r>
          </a:p>
          <a:p>
            <a:pPr algn="just"/>
            <a:r>
              <a:rPr lang="en-US" sz="2400" dirty="0" smtClean="0"/>
              <a:t>(</a:t>
            </a:r>
            <a:r>
              <a:rPr lang="en-US" sz="2400" dirty="0"/>
              <a:t>3) Axillary position of flower dominant over terminal position.</a:t>
            </a:r>
          </a:p>
          <a:p>
            <a:pPr algn="just"/>
            <a:r>
              <a:rPr lang="en-US" sz="2400" dirty="0" smtClean="0"/>
              <a:t>(</a:t>
            </a:r>
            <a:r>
              <a:rPr lang="en-US" sz="2400" dirty="0"/>
              <a:t>4) Green </a:t>
            </a:r>
            <a:r>
              <a:rPr lang="en-US" sz="2400" dirty="0" err="1"/>
              <a:t>colour</a:t>
            </a:r>
            <a:r>
              <a:rPr lang="en-US" sz="2400" dirty="0"/>
              <a:t> of unripe pod dominant over yellow.</a:t>
            </a:r>
          </a:p>
          <a:p>
            <a:pPr algn="just"/>
            <a:r>
              <a:rPr lang="en-US" sz="2400" dirty="0" smtClean="0"/>
              <a:t>(</a:t>
            </a:r>
            <a:r>
              <a:rPr lang="en-US" sz="2400" dirty="0"/>
              <a:t>5) Inflated condition of ripe pod dominant over constricted.</a:t>
            </a:r>
          </a:p>
          <a:p>
            <a:pPr algn="just"/>
            <a:r>
              <a:rPr lang="en-US" sz="2400" dirty="0" smtClean="0"/>
              <a:t>(</a:t>
            </a:r>
            <a:r>
              <a:rPr lang="en-US" sz="2400" dirty="0"/>
              <a:t>6) Purple </a:t>
            </a:r>
            <a:r>
              <a:rPr lang="en-US" sz="2400" dirty="0" err="1"/>
              <a:t>colour</a:t>
            </a:r>
            <a:r>
              <a:rPr lang="en-US" sz="2400" dirty="0"/>
              <a:t> of flower dominant over white</a:t>
            </a:r>
            <a:r>
              <a:rPr lang="en-US" sz="2400" dirty="0" smtClean="0"/>
              <a:t>.</a:t>
            </a:r>
          </a:p>
          <a:p>
            <a:pPr algn="just"/>
            <a:endParaRPr lang="en-US" sz="2400" dirty="0"/>
          </a:p>
          <a:p>
            <a:pPr algn="just"/>
            <a:endParaRPr lang="en-US" sz="2400" dirty="0"/>
          </a:p>
          <a:p>
            <a:pPr algn="just"/>
            <a:endParaRPr lang="en-US" sz="2400" dirty="0"/>
          </a:p>
        </p:txBody>
      </p:sp>
    </p:spTree>
    <p:extLst>
      <p:ext uri="{BB962C8B-B14F-4D97-AF65-F5344CB8AC3E}">
        <p14:creationId xmlns:p14="http://schemas.microsoft.com/office/powerpoint/2010/main" val="343583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9"/>
            <a:ext cx="12192000" cy="6740307"/>
          </a:xfrm>
          <a:prstGeom prst="rect">
            <a:avLst/>
          </a:prstGeom>
        </p:spPr>
        <p:txBody>
          <a:bodyPr wrap="square">
            <a:spAutoFit/>
          </a:bodyPr>
          <a:lstStyle/>
          <a:p>
            <a:pPr lvl="0" algn="just"/>
            <a:r>
              <a:rPr lang="en-US" sz="2400" b="1" dirty="0">
                <a:solidFill>
                  <a:prstClr val="black"/>
                </a:solidFill>
              </a:rPr>
              <a:t>Postulate III. Law of Segregation or Law of Purity of Gametes (Mendel’s First Law of Inheritance):</a:t>
            </a:r>
          </a:p>
          <a:p>
            <a:pPr lvl="0" algn="just"/>
            <a:r>
              <a:rPr lang="en-US" sz="2400" dirty="0">
                <a:solidFill>
                  <a:prstClr val="black"/>
                </a:solidFill>
              </a:rPr>
              <a:t>The two factors (alleles) of a trait which remain together in an individual do not get mixed up but keep their identity distinct, separate at the time of gametogenesis (i.e., gametes formation) or </a:t>
            </a:r>
            <a:r>
              <a:rPr lang="en-US" sz="2400" dirty="0" err="1">
                <a:solidFill>
                  <a:prstClr val="black"/>
                </a:solidFill>
              </a:rPr>
              <a:t>sporogenesis</a:t>
            </a:r>
            <a:r>
              <a:rPr lang="en-US" sz="2400" dirty="0">
                <a:solidFill>
                  <a:prstClr val="black"/>
                </a:solidFill>
              </a:rPr>
              <a:t> (i.e., spores formation), get randomly distributed to different gametes and then get paired again in different offspring’s as per the principle of probability. Since two alleles remain together in pure form without mixing, affecting or blending each other, the law of segregation is also known as “law of purity of gametes”.</a:t>
            </a:r>
          </a:p>
          <a:p>
            <a:pPr lvl="0" algn="just"/>
            <a:r>
              <a:rPr lang="en-US" sz="2400" dirty="0" smtClean="0">
                <a:solidFill>
                  <a:prstClr val="black"/>
                </a:solidFill>
              </a:rPr>
              <a:t>Main </a:t>
            </a:r>
            <a:r>
              <a:rPr lang="en-US" sz="2400" dirty="0">
                <a:solidFill>
                  <a:prstClr val="black"/>
                </a:solidFill>
              </a:rPr>
              <a:t>features of this law are as follows:</a:t>
            </a:r>
          </a:p>
          <a:p>
            <a:pPr lvl="0" algn="just"/>
            <a:r>
              <a:rPr lang="en-US" sz="2400" dirty="0">
                <a:solidFill>
                  <a:prstClr val="black"/>
                </a:solidFill>
              </a:rPr>
              <a:t>1. When a dominant and a recessive allele of a gene come together in a hybrid after crossing between two plants having contrasting characters, they do not mix or blend together.</a:t>
            </a:r>
          </a:p>
          <a:p>
            <a:pPr lvl="0" algn="just"/>
            <a:r>
              <a:rPr lang="en-US" sz="2400" dirty="0">
                <a:solidFill>
                  <a:prstClr val="black"/>
                </a:solidFill>
              </a:rPr>
              <a:t>2. They separate into different gametes in equal number. Each gamete has only one type of allele (say either A or a).</a:t>
            </a:r>
          </a:p>
          <a:p>
            <a:pPr lvl="0" algn="just"/>
            <a:r>
              <a:rPr lang="en-US" sz="2400" dirty="0">
                <a:solidFill>
                  <a:prstClr val="black"/>
                </a:solidFill>
              </a:rPr>
              <a:t>3. Separation of two alleles of a gene during gamete formation takes place usually due to the separation of homologous chromosomes during meiosis (anaphase I), because alleles are located on the chromosomes.</a:t>
            </a:r>
          </a:p>
          <a:p>
            <a:pPr lvl="0" algn="just"/>
            <a:r>
              <a:rPr lang="en-US" sz="2400" dirty="0">
                <a:solidFill>
                  <a:prstClr val="black"/>
                </a:solidFill>
              </a:rPr>
              <a:t>4. With complete dominance, segregation leads to phenotypic ratio of 3: 1 in F2 generation for characters governed by a single gene, and 9: 3: 3: 1 ratio for characters controlled by two genes</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2949108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416320"/>
          </a:xfrm>
          <a:prstGeom prst="rect">
            <a:avLst/>
          </a:prstGeom>
        </p:spPr>
        <p:txBody>
          <a:bodyPr wrap="square">
            <a:spAutoFit/>
          </a:bodyPr>
          <a:lstStyle/>
          <a:p>
            <a:pPr lvl="0" algn="just"/>
            <a:r>
              <a:rPr lang="en-US" sz="2400" dirty="0" smtClean="0">
                <a:solidFill>
                  <a:prstClr val="black"/>
                </a:solidFill>
              </a:rPr>
              <a:t>5</a:t>
            </a:r>
            <a:r>
              <a:rPr lang="en-US" sz="2400" dirty="0">
                <a:solidFill>
                  <a:prstClr val="black"/>
                </a:solidFill>
              </a:rPr>
              <a:t>. If crossing over does not take place, segregation of genes takes place during anaphase I. If crossing over occurs, segregation of genes will take place during anaphase II</a:t>
            </a:r>
            <a:r>
              <a:rPr lang="en-US" sz="2400" dirty="0" smtClean="0">
                <a:solidFill>
                  <a:prstClr val="black"/>
                </a:solidFill>
              </a:rPr>
              <a:t>.</a:t>
            </a:r>
          </a:p>
          <a:p>
            <a:pPr lvl="0" algn="just"/>
            <a:r>
              <a:rPr lang="en-US" sz="2400" dirty="0">
                <a:solidFill>
                  <a:prstClr val="black"/>
                </a:solidFill>
              </a:rPr>
              <a:t>Example</a:t>
            </a:r>
            <a:r>
              <a:rPr lang="en-US" sz="2400" dirty="0" smtClean="0">
                <a:solidFill>
                  <a:prstClr val="black"/>
                </a:solidFill>
              </a:rPr>
              <a:t>: </a:t>
            </a:r>
          </a:p>
          <a:p>
            <a:pPr lvl="0" algn="just"/>
            <a:r>
              <a:rPr lang="en-US" sz="2400" dirty="0" smtClean="0">
                <a:solidFill>
                  <a:prstClr val="black"/>
                </a:solidFill>
              </a:rPr>
              <a:t>The principle of the law of segregation can be explained by means of a monohybrid cross.</a:t>
            </a:r>
          </a:p>
          <a:p>
            <a:pPr lvl="0" algn="just"/>
            <a:r>
              <a:rPr lang="en-US" sz="2400" dirty="0" smtClean="0">
                <a:solidFill>
                  <a:prstClr val="black"/>
                </a:solidFill>
              </a:rPr>
              <a:t>Analysis </a:t>
            </a:r>
            <a:r>
              <a:rPr lang="en-US" sz="2400" dirty="0">
                <a:solidFill>
                  <a:prstClr val="black"/>
                </a:solidFill>
              </a:rPr>
              <a:t>of Monohybrid Cross:</a:t>
            </a:r>
          </a:p>
          <a:p>
            <a:pPr lvl="0" algn="just"/>
            <a:r>
              <a:rPr lang="en-US" sz="2400" dirty="0">
                <a:solidFill>
                  <a:prstClr val="black"/>
                </a:solidFill>
              </a:rPr>
              <a:t>A cross in which only a single pair of alleles is considered is called a monohybrid cross. Figure 5.2 is a graphic analysis of the cross between tall and dwarf peas in terms of Mendel’s interpretation.</a:t>
            </a:r>
          </a:p>
          <a:p>
            <a:pPr lvl="0" algn="just"/>
            <a:endParaRPr lang="en-US" sz="2400" dirty="0">
              <a:solidFill>
                <a:prstClr val="black"/>
              </a:solidFill>
            </a:endParaRPr>
          </a:p>
          <a:p>
            <a:pPr lvl="0" algn="just"/>
            <a:endParaRPr lang="en-US" sz="2400"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3" y="2594753"/>
            <a:ext cx="3088844" cy="42632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147" y="2594752"/>
            <a:ext cx="5684329" cy="4263247"/>
          </a:xfrm>
          <a:prstGeom prst="rect">
            <a:avLst/>
          </a:prstGeom>
        </p:spPr>
      </p:pic>
    </p:spTree>
    <p:extLst>
      <p:ext uri="{BB962C8B-B14F-4D97-AF65-F5344CB8AC3E}">
        <p14:creationId xmlns:p14="http://schemas.microsoft.com/office/powerpoint/2010/main" val="734793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r>
              <a:rPr lang="en-US" sz="2400" dirty="0"/>
              <a:t>In this, T is the symbol which stands for the factor or gene controlling tallness, and t is the symbol used to denote the factor or gene controlling </a:t>
            </a:r>
            <a:r>
              <a:rPr lang="en-US" sz="2400" dirty="0" err="1"/>
              <a:t>dwarfness</a:t>
            </a:r>
            <a:r>
              <a:rPr lang="en-US" sz="2400" dirty="0"/>
              <a:t>. </a:t>
            </a:r>
            <a:endParaRPr lang="en-US" sz="2400" dirty="0" smtClean="0"/>
          </a:p>
          <a:p>
            <a:pPr algn="just"/>
            <a:endParaRPr lang="en-US" sz="2400" dirty="0" smtClean="0"/>
          </a:p>
          <a:p>
            <a:pPr algn="just"/>
            <a:r>
              <a:rPr lang="en-US" sz="2400" dirty="0" smtClean="0"/>
              <a:t>The </a:t>
            </a:r>
            <a:r>
              <a:rPr lang="en-US" sz="2400" dirty="0"/>
              <a:t>factors or genes as also postulated by Mendel, always occur in pairs. Both tall and the dwarf plants which are crossed are homozygous (i.e., both the genes in a pair are identical). </a:t>
            </a:r>
            <a:endParaRPr lang="en-US" sz="2400" dirty="0" smtClean="0"/>
          </a:p>
          <a:p>
            <a:pPr algn="just"/>
            <a:endParaRPr lang="en-US" sz="2400" dirty="0"/>
          </a:p>
          <a:p>
            <a:pPr algn="just"/>
            <a:r>
              <a:rPr lang="en-US" sz="2400" dirty="0" smtClean="0"/>
              <a:t>These </a:t>
            </a:r>
            <a:r>
              <a:rPr lang="en-US" sz="2400" dirty="0"/>
              <a:t>plants are “pure” for tallness and </a:t>
            </a:r>
            <a:r>
              <a:rPr lang="en-US" sz="2400" dirty="0" err="1"/>
              <a:t>dwarfness</a:t>
            </a:r>
            <a:r>
              <a:rPr lang="en-US" sz="2400" dirty="0"/>
              <a:t> respectively, and if self pollinated will always breed true, producing only tall and dwarf plants respectively.</a:t>
            </a:r>
          </a:p>
          <a:p>
            <a:pPr algn="just"/>
            <a:endParaRPr lang="en-US" sz="2400" dirty="0"/>
          </a:p>
          <a:p>
            <a:pPr algn="just"/>
            <a:r>
              <a:rPr lang="en-US" sz="2400" dirty="0"/>
              <a:t>In the present monohybrid cross the tall parent, which is homozygous, is shown as TT, and the dwarf parent is shown as </a:t>
            </a:r>
            <a:r>
              <a:rPr lang="en-US" sz="2400" dirty="0" err="1"/>
              <a:t>tt</a:t>
            </a:r>
            <a:r>
              <a:rPr lang="en-US" sz="2400" dirty="0"/>
              <a:t>. </a:t>
            </a:r>
            <a:endParaRPr lang="en-US" sz="2400" dirty="0" smtClean="0"/>
          </a:p>
          <a:p>
            <a:pPr algn="just"/>
            <a:r>
              <a:rPr lang="en-US" sz="2400" dirty="0" smtClean="0"/>
              <a:t>During </a:t>
            </a:r>
            <a:r>
              <a:rPr lang="en-US" sz="2400" dirty="0"/>
              <a:t>the course of sexual reproduction both kinds of plants produce gametes; these gametes contain but one factor of each pair (i.e., either T or t). </a:t>
            </a:r>
            <a:endParaRPr lang="en-US" sz="2400" dirty="0" smtClean="0"/>
          </a:p>
          <a:p>
            <a:pPr algn="just"/>
            <a:endParaRPr lang="en-US" sz="2400" dirty="0"/>
          </a:p>
          <a:p>
            <a:pPr algn="just"/>
            <a:r>
              <a:rPr lang="en-US" sz="2400" dirty="0" smtClean="0"/>
              <a:t>The </a:t>
            </a:r>
            <a:r>
              <a:rPr lang="en-US" sz="2400" dirty="0"/>
              <a:t>gametes produced by the tall plant contain T gene, while the gametes of dwarf plant possess t gene</a:t>
            </a:r>
            <a:r>
              <a:rPr lang="en-US" sz="2400" dirty="0" smtClean="0"/>
              <a:t>.</a:t>
            </a:r>
          </a:p>
          <a:p>
            <a:pPr algn="just"/>
            <a:endParaRPr lang="en-US" sz="2400" dirty="0"/>
          </a:p>
          <a:p>
            <a:pPr algn="just"/>
            <a:endParaRPr lang="en-US" sz="2400" dirty="0"/>
          </a:p>
        </p:txBody>
      </p:sp>
    </p:spTree>
    <p:extLst>
      <p:ext uri="{BB962C8B-B14F-4D97-AF65-F5344CB8AC3E}">
        <p14:creationId xmlns:p14="http://schemas.microsoft.com/office/powerpoint/2010/main" val="2420781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00"/>
            <a:ext cx="12192000" cy="7109639"/>
          </a:xfrm>
          <a:prstGeom prst="rect">
            <a:avLst/>
          </a:prstGeom>
        </p:spPr>
        <p:txBody>
          <a:bodyPr wrap="square">
            <a:spAutoFit/>
          </a:bodyPr>
          <a:lstStyle/>
          <a:p>
            <a:pPr lvl="0" algn="just"/>
            <a:r>
              <a:rPr lang="en-US" sz="2400" dirty="0">
                <a:solidFill>
                  <a:prstClr val="black"/>
                </a:solidFill>
              </a:rPr>
              <a:t>The fusion of a gamete from the tall plant with a gamete from the dwarf plant produces a tall plant in the F1 generation, because the gene for tallness (T) is dominant over that of </a:t>
            </a:r>
            <a:r>
              <a:rPr lang="en-US" sz="2400" dirty="0" err="1">
                <a:solidFill>
                  <a:prstClr val="black"/>
                </a:solidFill>
              </a:rPr>
              <a:t>dwarfness</a:t>
            </a:r>
            <a:r>
              <a:rPr lang="en-US" sz="2400" dirty="0">
                <a:solidFill>
                  <a:prstClr val="black"/>
                </a:solidFill>
              </a:rPr>
              <a:t> (t). </a:t>
            </a:r>
            <a:endParaRPr lang="en-US" sz="2400" dirty="0" smtClean="0">
              <a:solidFill>
                <a:prstClr val="black"/>
              </a:solidFill>
            </a:endParaRPr>
          </a:p>
          <a:p>
            <a:pPr lvl="0" algn="just"/>
            <a:r>
              <a:rPr lang="en-US" sz="2400" dirty="0" smtClean="0">
                <a:solidFill>
                  <a:prstClr val="black"/>
                </a:solidFill>
              </a:rPr>
              <a:t>The </a:t>
            </a:r>
            <a:r>
              <a:rPr lang="en-US" sz="2400" dirty="0">
                <a:solidFill>
                  <a:prstClr val="black"/>
                </a:solidFill>
              </a:rPr>
              <a:t>new plant in the F, generation is shown in the diagram as </a:t>
            </a:r>
            <a:r>
              <a:rPr lang="en-US" sz="2400" dirty="0" err="1">
                <a:solidFill>
                  <a:prstClr val="black"/>
                </a:solidFill>
              </a:rPr>
              <a:t>Tt</a:t>
            </a:r>
            <a:r>
              <a:rPr lang="en-US" sz="2400" dirty="0">
                <a:solidFill>
                  <a:prstClr val="black"/>
                </a:solidFill>
              </a:rPr>
              <a:t>. </a:t>
            </a:r>
            <a:endParaRPr lang="en-US" sz="2400" dirty="0" smtClean="0">
              <a:solidFill>
                <a:prstClr val="black"/>
              </a:solidFill>
            </a:endParaRPr>
          </a:p>
          <a:p>
            <a:pPr lvl="0" algn="just"/>
            <a:r>
              <a:rPr lang="en-US" sz="2400" dirty="0" smtClean="0">
                <a:solidFill>
                  <a:prstClr val="black"/>
                </a:solidFill>
              </a:rPr>
              <a:t>It </a:t>
            </a:r>
            <a:r>
              <a:rPr lang="en-US" sz="2400" dirty="0">
                <a:solidFill>
                  <a:prstClr val="black"/>
                </a:solidFill>
              </a:rPr>
              <a:t>is a heterozygous plant because it possess a pair of homologous chromosomes carrying one allele for tallness and one for </a:t>
            </a:r>
            <a:r>
              <a:rPr lang="en-US" sz="2400" dirty="0" err="1">
                <a:solidFill>
                  <a:prstClr val="black"/>
                </a:solidFill>
              </a:rPr>
              <a:t>dwarfness</a:t>
            </a:r>
            <a:r>
              <a:rPr lang="en-US" sz="2400" dirty="0">
                <a:solidFill>
                  <a:prstClr val="black"/>
                </a:solidFill>
              </a:rPr>
              <a:t>.</a:t>
            </a:r>
          </a:p>
          <a:p>
            <a:pPr lvl="0" algn="just"/>
            <a:endParaRPr lang="en-US" sz="2400" dirty="0">
              <a:solidFill>
                <a:prstClr val="black"/>
              </a:solidFill>
            </a:endParaRPr>
          </a:p>
          <a:p>
            <a:pPr lvl="0" algn="just"/>
            <a:r>
              <a:rPr lang="en-US" sz="2400" dirty="0">
                <a:solidFill>
                  <a:prstClr val="black"/>
                </a:solidFill>
              </a:rPr>
              <a:t>The heterozygous plants produce two kinds of gamete or sex cell, male gametes and female gametes. </a:t>
            </a:r>
            <a:endParaRPr lang="en-US" sz="2400" dirty="0" smtClean="0">
              <a:solidFill>
                <a:prstClr val="black"/>
              </a:solidFill>
            </a:endParaRPr>
          </a:p>
          <a:p>
            <a:pPr lvl="0" algn="just"/>
            <a:r>
              <a:rPr lang="en-US" sz="2400" dirty="0" smtClean="0">
                <a:solidFill>
                  <a:prstClr val="black"/>
                </a:solidFill>
              </a:rPr>
              <a:t>Half </a:t>
            </a:r>
            <a:r>
              <a:rPr lang="en-US" sz="2400" dirty="0">
                <a:solidFill>
                  <a:prstClr val="black"/>
                </a:solidFill>
              </a:rPr>
              <a:t>of the male gametes contain T gene and half possess t gene. </a:t>
            </a:r>
            <a:endParaRPr lang="en-US" sz="2400" dirty="0" smtClean="0">
              <a:solidFill>
                <a:prstClr val="black"/>
              </a:solidFill>
            </a:endParaRPr>
          </a:p>
          <a:p>
            <a:pPr lvl="0" algn="just"/>
            <a:r>
              <a:rPr lang="en-US" sz="2400" dirty="0" smtClean="0">
                <a:solidFill>
                  <a:prstClr val="black"/>
                </a:solidFill>
              </a:rPr>
              <a:t>Similarly </a:t>
            </a:r>
            <a:r>
              <a:rPr lang="en-US" sz="2400" dirty="0">
                <a:solidFill>
                  <a:prstClr val="black"/>
                </a:solidFill>
              </a:rPr>
              <a:t>half of the female gametes possess T gene and half contain t gene. </a:t>
            </a:r>
            <a:endParaRPr lang="en-US" sz="2400" dirty="0" smtClean="0">
              <a:solidFill>
                <a:prstClr val="black"/>
              </a:solidFill>
            </a:endParaRPr>
          </a:p>
          <a:p>
            <a:pPr lvl="0" algn="just"/>
            <a:r>
              <a:rPr lang="en-US" sz="2400" dirty="0" smtClean="0">
                <a:solidFill>
                  <a:prstClr val="black"/>
                </a:solidFill>
              </a:rPr>
              <a:t>During </a:t>
            </a:r>
            <a:r>
              <a:rPr lang="en-US" sz="2400" dirty="0">
                <a:solidFill>
                  <a:prstClr val="black"/>
                </a:solidFill>
              </a:rPr>
              <a:t>the process of fertilization which follows these two kinds of gametes (</a:t>
            </a:r>
            <a:r>
              <a:rPr lang="en-US" sz="2400" dirty="0" err="1">
                <a:solidFill>
                  <a:prstClr val="black"/>
                </a:solidFill>
              </a:rPr>
              <a:t>i.e</a:t>
            </a:r>
            <a:r>
              <a:rPr lang="en-US" sz="2400" dirty="0">
                <a:solidFill>
                  <a:prstClr val="black"/>
                </a:solidFill>
              </a:rPr>
              <a:t> male and female) unite at random and produce F2 (second filial) generation</a:t>
            </a:r>
            <a:r>
              <a:rPr lang="en-US" sz="2400" dirty="0" smtClean="0">
                <a:solidFill>
                  <a:prstClr val="black"/>
                </a:solidFill>
              </a:rPr>
              <a:t>.</a:t>
            </a:r>
          </a:p>
          <a:p>
            <a:pPr lvl="0" algn="just"/>
            <a:endParaRPr lang="en-US" sz="2400" dirty="0">
              <a:solidFill>
                <a:prstClr val="black"/>
              </a:solidFill>
            </a:endParaRPr>
          </a:p>
          <a:p>
            <a:pPr lvl="0" algn="just"/>
            <a:r>
              <a:rPr lang="en-US" sz="2400" dirty="0">
                <a:solidFill>
                  <a:prstClr val="black"/>
                </a:solidFill>
              </a:rPr>
              <a:t>As a result of these chance combinations, an approximate phenotypic ratio of 3 tall plants to 1 dwarf plant (i.e., 3: 1 ratio) is normally obtained. All plants with TT and </a:t>
            </a:r>
            <a:r>
              <a:rPr lang="en-US" sz="2400" dirty="0" err="1">
                <a:solidFill>
                  <a:prstClr val="black"/>
                </a:solidFill>
              </a:rPr>
              <a:t>Tt</a:t>
            </a:r>
            <a:r>
              <a:rPr lang="en-US" sz="2400" dirty="0">
                <a:solidFill>
                  <a:prstClr val="black"/>
                </a:solidFill>
              </a:rPr>
              <a:t> genes will be tall, and the plants possessing </a:t>
            </a:r>
            <a:r>
              <a:rPr lang="en-US" sz="2400" dirty="0" err="1">
                <a:solidFill>
                  <a:prstClr val="black"/>
                </a:solidFill>
              </a:rPr>
              <a:t>tt</a:t>
            </a:r>
            <a:r>
              <a:rPr lang="en-US" sz="2400" dirty="0">
                <a:solidFill>
                  <a:prstClr val="black"/>
                </a:solidFill>
              </a:rPr>
              <a:t> (both recessive) genes will be dwarf.</a:t>
            </a:r>
          </a:p>
          <a:p>
            <a:pPr lvl="0" algn="just"/>
            <a:endParaRPr lang="en-US" sz="2400" dirty="0">
              <a:solidFill>
                <a:prstClr val="black"/>
              </a:solidFill>
            </a:endParaRPr>
          </a:p>
          <a:p>
            <a:pPr lvl="0" algn="just"/>
            <a:endParaRPr lang="en-US" sz="2400" dirty="0">
              <a:solidFill>
                <a:prstClr val="black"/>
              </a:solidFill>
            </a:endParaRPr>
          </a:p>
        </p:txBody>
      </p:sp>
    </p:spTree>
    <p:extLst>
      <p:ext uri="{BB962C8B-B14F-4D97-AF65-F5344CB8AC3E}">
        <p14:creationId xmlns:p14="http://schemas.microsoft.com/office/powerpoint/2010/main" val="3978494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70975"/>
          </a:xfrm>
          <a:prstGeom prst="rect">
            <a:avLst/>
          </a:prstGeom>
        </p:spPr>
        <p:txBody>
          <a:bodyPr wrap="square">
            <a:spAutoFit/>
          </a:bodyPr>
          <a:lstStyle/>
          <a:p>
            <a:pPr lvl="0" algn="just"/>
            <a:r>
              <a:rPr lang="en-US" sz="2400" dirty="0">
                <a:solidFill>
                  <a:prstClr val="black"/>
                </a:solidFill>
              </a:rPr>
              <a:t>Further self breeding of these plants shows that the dwarf plants breed true (</a:t>
            </a:r>
            <a:r>
              <a:rPr lang="en-US" sz="2400" dirty="0" err="1">
                <a:solidFill>
                  <a:prstClr val="black"/>
                </a:solidFill>
              </a:rPr>
              <a:t>tt</a:t>
            </a:r>
            <a:r>
              <a:rPr lang="en-US" sz="2400" dirty="0">
                <a:solidFill>
                  <a:prstClr val="black"/>
                </a:solidFill>
              </a:rPr>
              <a:t>), i.e., produce only dwarf plants. </a:t>
            </a:r>
            <a:endParaRPr lang="en-US" sz="2400" dirty="0" smtClean="0">
              <a:solidFill>
                <a:prstClr val="black"/>
              </a:solidFill>
            </a:endParaRPr>
          </a:p>
          <a:p>
            <a:pPr lvl="0" algn="just"/>
            <a:r>
              <a:rPr lang="en-US" sz="2400" dirty="0" smtClean="0">
                <a:solidFill>
                  <a:prstClr val="black"/>
                </a:solidFill>
              </a:rPr>
              <a:t>Amongst </a:t>
            </a:r>
            <a:r>
              <a:rPr lang="en-US" sz="2400" dirty="0">
                <a:solidFill>
                  <a:prstClr val="black"/>
                </a:solidFill>
              </a:rPr>
              <a:t>tall plants, 1/3 breed true, that is, yield only tall plants. </a:t>
            </a:r>
            <a:endParaRPr lang="en-US" sz="2400" dirty="0" smtClean="0">
              <a:solidFill>
                <a:prstClr val="black"/>
              </a:solidFill>
            </a:endParaRPr>
          </a:p>
          <a:p>
            <a:pPr lvl="0" algn="just"/>
            <a:r>
              <a:rPr lang="en-US" sz="2400" dirty="0" smtClean="0">
                <a:solidFill>
                  <a:prstClr val="black"/>
                </a:solidFill>
              </a:rPr>
              <a:t>The </a:t>
            </a:r>
            <a:r>
              <a:rPr lang="en-US" sz="2400" dirty="0">
                <a:solidFill>
                  <a:prstClr val="black"/>
                </a:solidFill>
              </a:rPr>
              <a:t>remaining 2/3 of the F2 tall plants or 50% of the total F2 plants behave as hybrid plants and produce both tall and dwarf plants in the ratio 3: 1. </a:t>
            </a:r>
            <a:endParaRPr lang="en-US" sz="2400" dirty="0" smtClean="0">
              <a:solidFill>
                <a:prstClr val="black"/>
              </a:solidFill>
            </a:endParaRPr>
          </a:p>
          <a:p>
            <a:pPr lvl="0" algn="just"/>
            <a:r>
              <a:rPr lang="en-US" sz="2400" dirty="0" smtClean="0">
                <a:solidFill>
                  <a:prstClr val="black"/>
                </a:solidFill>
              </a:rPr>
              <a:t>Therefore</a:t>
            </a:r>
            <a:r>
              <a:rPr lang="en-US" sz="2400" dirty="0">
                <a:solidFill>
                  <a:prstClr val="black"/>
                </a:solidFill>
              </a:rPr>
              <a:t>, the F2 phenotypic ratio of 3: 1 is </a:t>
            </a:r>
            <a:r>
              <a:rPr lang="en-US" sz="2400" dirty="0" err="1">
                <a:solidFill>
                  <a:prstClr val="black"/>
                </a:solidFill>
              </a:rPr>
              <a:t>genotypically</a:t>
            </a:r>
            <a:r>
              <a:rPr lang="en-US" sz="2400" dirty="0">
                <a:solidFill>
                  <a:prstClr val="black"/>
                </a:solidFill>
              </a:rPr>
              <a:t> 1 pure tall: 2 hybrid tall: 1 dwarf (1: 2: 1 ratio is also called Mendel’s Monohybrid Genotypic Ratio</a:t>
            </a:r>
            <a:r>
              <a:rPr lang="en-US" sz="2400" dirty="0" smtClean="0">
                <a:solidFill>
                  <a:prstClr val="black"/>
                </a:solidFill>
              </a:rPr>
              <a:t>).</a:t>
            </a:r>
          </a:p>
          <a:p>
            <a:pPr lvl="0" algn="just"/>
            <a:endParaRPr lang="en-US" sz="2400" dirty="0">
              <a:solidFill>
                <a:prstClr val="black"/>
              </a:solidFill>
            </a:endParaRPr>
          </a:p>
          <a:p>
            <a:r>
              <a:rPr lang="en-US" sz="2400" b="1" dirty="0" smtClean="0"/>
              <a:t>Postulate </a:t>
            </a:r>
            <a:r>
              <a:rPr lang="en-US" sz="2400" b="1" dirty="0"/>
              <a:t>IV. Law of Independent Assortment (Mendel’s Second Law of Inheritance):</a:t>
            </a:r>
          </a:p>
          <a:p>
            <a:r>
              <a:rPr lang="en-US" sz="2400" dirty="0"/>
              <a:t>After being satisfied with monohybrid crosses, Mendel took into consideration two pairs of contrasting characters and studied their inheritance (i.e., di-hybrid cross).</a:t>
            </a:r>
          </a:p>
          <a:p>
            <a:r>
              <a:rPr lang="en-US" sz="2400" dirty="0"/>
              <a:t>According to this law “the two factors (genes) of each contrasting character (trait) assort or separate independently of the factors of other characters at the time of gamete formation and get randomly rearranged in the offspring</a:t>
            </a:r>
            <a:r>
              <a:rPr lang="en-US" sz="2400" dirty="0" smtClean="0"/>
              <a:t>”.</a:t>
            </a:r>
          </a:p>
          <a:p>
            <a:endParaRPr lang="en-US" sz="2400" dirty="0"/>
          </a:p>
          <a:p>
            <a:endParaRPr lang="en-US" sz="2400" dirty="0"/>
          </a:p>
          <a:p>
            <a:pPr lvl="0" algn="just"/>
            <a:endParaRPr lang="en-US" sz="2400" dirty="0">
              <a:solidFill>
                <a:prstClr val="black"/>
              </a:solidFill>
            </a:endParaRPr>
          </a:p>
        </p:txBody>
      </p:sp>
    </p:spTree>
    <p:extLst>
      <p:ext uri="{BB962C8B-B14F-4D97-AF65-F5344CB8AC3E}">
        <p14:creationId xmlns:p14="http://schemas.microsoft.com/office/powerpoint/2010/main" val="3980076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67"/>
            <a:ext cx="12192000" cy="6370975"/>
          </a:xfrm>
          <a:prstGeom prst="rect">
            <a:avLst/>
          </a:prstGeom>
        </p:spPr>
        <p:txBody>
          <a:bodyPr wrap="square">
            <a:spAutoFit/>
          </a:bodyPr>
          <a:lstStyle/>
          <a:p>
            <a:pPr lvl="0" algn="just"/>
            <a:r>
              <a:rPr lang="en-US" sz="2400" b="1" dirty="0">
                <a:solidFill>
                  <a:prstClr val="black"/>
                </a:solidFill>
              </a:rPr>
              <a:t>Following are the main features of this law: </a:t>
            </a:r>
            <a:endParaRPr lang="en-US" sz="2400" dirty="0">
              <a:solidFill>
                <a:prstClr val="black"/>
              </a:solidFill>
            </a:endParaRPr>
          </a:p>
          <a:p>
            <a:pPr lvl="0" algn="just"/>
            <a:r>
              <a:rPr lang="en-US" sz="2400" dirty="0">
                <a:solidFill>
                  <a:prstClr val="black"/>
                </a:solidFill>
              </a:rPr>
              <a:t>1. This law explains simultaneous inheritance of two plant characters.</a:t>
            </a:r>
          </a:p>
          <a:p>
            <a:pPr lvl="0" algn="just"/>
            <a:r>
              <a:rPr lang="en-US" sz="2400" dirty="0">
                <a:solidFill>
                  <a:prstClr val="black"/>
                </a:solidFill>
              </a:rPr>
              <a:t>2. In F</a:t>
            </a:r>
            <a:r>
              <a:rPr lang="en-US" sz="2400" baseline="-25000" dirty="0">
                <a:solidFill>
                  <a:prstClr val="black"/>
                </a:solidFill>
              </a:rPr>
              <a:t>1</a:t>
            </a:r>
            <a:r>
              <a:rPr lang="en-US" sz="2400" dirty="0">
                <a:solidFill>
                  <a:prstClr val="black"/>
                </a:solidFill>
              </a:rPr>
              <a:t> when two genes controlling two different characters, come together, each gene exhibits independent dominant </a:t>
            </a:r>
            <a:r>
              <a:rPr lang="en-US" sz="2400" dirty="0" err="1">
                <a:solidFill>
                  <a:prstClr val="black"/>
                </a:solidFill>
              </a:rPr>
              <a:t>behaviour</a:t>
            </a:r>
            <a:r>
              <a:rPr lang="en-US" sz="2400" dirty="0">
                <a:solidFill>
                  <a:prstClr val="black"/>
                </a:solidFill>
              </a:rPr>
              <a:t> without affecting or modifying the effect of other gene.</a:t>
            </a:r>
          </a:p>
          <a:p>
            <a:pPr lvl="0" algn="just"/>
            <a:r>
              <a:rPr lang="en-US" sz="2400" dirty="0">
                <a:solidFill>
                  <a:prstClr val="black"/>
                </a:solidFill>
              </a:rPr>
              <a:t>3. These gene pairs segregate during gamete formation independently.</a:t>
            </a:r>
          </a:p>
          <a:p>
            <a:pPr lvl="0" algn="just"/>
            <a:r>
              <a:rPr lang="en-US" sz="2400" dirty="0">
                <a:solidFill>
                  <a:prstClr val="black"/>
                </a:solidFill>
              </a:rPr>
              <a:t>4. The alleles of one gene can combine freely with the alleles of another gene. Thus, each allele of a gene has an equal chance to combine with each allele of another gene.</a:t>
            </a:r>
          </a:p>
          <a:p>
            <a:pPr lvl="0" algn="just"/>
            <a:r>
              <a:rPr lang="en-US" sz="2400" dirty="0">
                <a:solidFill>
                  <a:prstClr val="black"/>
                </a:solidFill>
              </a:rPr>
              <a:t>5. Each of the two gene pairs when considered separately, exhibits typical 3: 1 segregation ratio in F</a:t>
            </a:r>
            <a:r>
              <a:rPr lang="en-US" sz="2400" baseline="-25000" dirty="0">
                <a:solidFill>
                  <a:prstClr val="black"/>
                </a:solidFill>
              </a:rPr>
              <a:t>2</a:t>
            </a:r>
            <a:r>
              <a:rPr lang="en-US" sz="2400" dirty="0">
                <a:solidFill>
                  <a:prstClr val="black"/>
                </a:solidFill>
              </a:rPr>
              <a:t> generation. This is a typical di-hybrid segregation ratio.</a:t>
            </a:r>
          </a:p>
          <a:p>
            <a:pPr lvl="0" algn="just"/>
            <a:r>
              <a:rPr lang="en-US" sz="2400" dirty="0">
                <a:solidFill>
                  <a:prstClr val="black"/>
                </a:solidFill>
              </a:rPr>
              <a:t>6. Random or free assortment of alleles of two genes leads to formation of new gene combinations</a:t>
            </a:r>
            <a:r>
              <a:rPr lang="en-US" sz="2400" dirty="0" smtClean="0">
                <a:solidFill>
                  <a:prstClr val="black"/>
                </a:solidFill>
              </a:rPr>
              <a:t>.</a:t>
            </a:r>
          </a:p>
          <a:p>
            <a:pPr lvl="0" algn="just"/>
            <a:endParaRPr lang="en-US" sz="2400" dirty="0">
              <a:solidFill>
                <a:prstClr val="black"/>
              </a:solidFill>
            </a:endParaRPr>
          </a:p>
          <a:p>
            <a:r>
              <a:rPr lang="en-US" sz="2400" b="1" dirty="0"/>
              <a:t>Example:</a:t>
            </a:r>
            <a:endParaRPr lang="en-US" sz="2400" dirty="0"/>
          </a:p>
          <a:p>
            <a:r>
              <a:rPr lang="en-US" sz="2400" dirty="0"/>
              <a:t>The principle or law of independent assortment can be studied by means of di-hybrid cross.</a:t>
            </a:r>
          </a:p>
          <a:p>
            <a:r>
              <a:rPr lang="en-US" sz="2400" b="1" dirty="0"/>
              <a:t>Analysis of Di-hybrid Cross: </a:t>
            </a:r>
          </a:p>
          <a:p>
            <a:r>
              <a:rPr lang="en-US" sz="2400" dirty="0"/>
              <a:t>In the di-hybrid cross Mendel crossed pure (i.e., homozygous) plants of round seed and yellow cotyledons variety of pea with those having wrinkled seed and green cotyledons. </a:t>
            </a:r>
            <a:endParaRPr lang="en-US" sz="2400" dirty="0">
              <a:solidFill>
                <a:prstClr val="black"/>
              </a:solidFill>
            </a:endParaRPr>
          </a:p>
        </p:txBody>
      </p:sp>
    </p:spTree>
    <p:extLst>
      <p:ext uri="{BB962C8B-B14F-4D97-AF65-F5344CB8AC3E}">
        <p14:creationId xmlns:p14="http://schemas.microsoft.com/office/powerpoint/2010/main" val="62795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62979"/>
          </a:xfrm>
          <a:prstGeom prst="rect">
            <a:avLst/>
          </a:prstGeom>
        </p:spPr>
        <p:txBody>
          <a:bodyPr wrap="square">
            <a:spAutoFit/>
          </a:bodyPr>
          <a:lstStyle/>
          <a:p>
            <a:pPr lvl="0"/>
            <a:r>
              <a:rPr lang="en-US" sz="2400" dirty="0">
                <a:solidFill>
                  <a:prstClr val="black"/>
                </a:solidFill>
              </a:rPr>
              <a:t>He had already studied these characters and had observed that roundness was dominant over wrinkleless, and yellow </a:t>
            </a:r>
            <a:r>
              <a:rPr lang="en-US" sz="2400" dirty="0" err="1">
                <a:solidFill>
                  <a:prstClr val="black"/>
                </a:solidFill>
              </a:rPr>
              <a:t>colour</a:t>
            </a:r>
            <a:r>
              <a:rPr lang="en-US" sz="2400" dirty="0">
                <a:solidFill>
                  <a:prstClr val="black"/>
                </a:solidFill>
              </a:rPr>
              <a:t> of the cotyledons was dominant over green </a:t>
            </a:r>
            <a:r>
              <a:rPr lang="en-US" sz="2400" dirty="0" err="1">
                <a:solidFill>
                  <a:prstClr val="black"/>
                </a:solidFill>
              </a:rPr>
              <a:t>colour</a:t>
            </a:r>
            <a:r>
              <a:rPr lang="en-US" sz="2400" dirty="0">
                <a:solidFill>
                  <a:prstClr val="black"/>
                </a:solidFill>
              </a:rPr>
              <a:t>. </a:t>
            </a:r>
            <a:endParaRPr lang="en-US" sz="2400" dirty="0" smtClean="0">
              <a:solidFill>
                <a:prstClr val="black"/>
              </a:solidFill>
            </a:endParaRPr>
          </a:p>
          <a:p>
            <a:pPr lvl="0"/>
            <a:r>
              <a:rPr lang="en-US" sz="2400" dirty="0" smtClean="0">
                <a:solidFill>
                  <a:prstClr val="black"/>
                </a:solidFill>
              </a:rPr>
              <a:t>As shown, </a:t>
            </a:r>
            <a:r>
              <a:rPr lang="en-US" sz="2400" dirty="0">
                <a:solidFill>
                  <a:prstClr val="black"/>
                </a:solidFill>
              </a:rPr>
              <a:t>o</a:t>
            </a:r>
            <a:r>
              <a:rPr lang="en-US" sz="2400" dirty="0" smtClean="0">
                <a:solidFill>
                  <a:prstClr val="black"/>
                </a:solidFill>
              </a:rPr>
              <a:t>ne </a:t>
            </a:r>
            <a:r>
              <a:rPr lang="en-US" sz="2400" dirty="0">
                <a:solidFill>
                  <a:prstClr val="black"/>
                </a:solidFill>
              </a:rPr>
              <a:t>homozygous parent is expressed as RRYY (Round seed and yellow cotyledons) and the other is expressed as </a:t>
            </a:r>
            <a:r>
              <a:rPr lang="en-US" sz="2400" dirty="0" err="1">
                <a:solidFill>
                  <a:prstClr val="black"/>
                </a:solidFill>
              </a:rPr>
              <a:t>rryy</a:t>
            </a:r>
            <a:r>
              <a:rPr lang="en-US" sz="2400" dirty="0">
                <a:solidFill>
                  <a:prstClr val="black"/>
                </a:solidFill>
              </a:rPr>
              <a:t> (wrinkled seed and green cotyledons).</a:t>
            </a:r>
          </a:p>
          <a:p>
            <a:pPr lvl="0"/>
            <a:r>
              <a:rPr lang="en-US" sz="2400" dirty="0">
                <a:solidFill>
                  <a:prstClr val="black"/>
                </a:solidFill>
              </a:rPr>
              <a:t>The former, as expected, will produce gametes with YR genes, and the latter will produce gametes with </a:t>
            </a:r>
            <a:r>
              <a:rPr lang="en-US" sz="2400" dirty="0" err="1">
                <a:solidFill>
                  <a:prstClr val="black"/>
                </a:solidFill>
              </a:rPr>
              <a:t>ry</a:t>
            </a:r>
            <a:r>
              <a:rPr lang="en-US" sz="2400" dirty="0">
                <a:solidFill>
                  <a:prstClr val="black"/>
                </a:solidFill>
              </a:rPr>
              <a:t> genes. The two kinds of gametes fuse to produce F</a:t>
            </a:r>
            <a:r>
              <a:rPr lang="en-US" sz="2400" baseline="-25000" dirty="0">
                <a:solidFill>
                  <a:prstClr val="black"/>
                </a:solidFill>
              </a:rPr>
              <a:t>1</a:t>
            </a:r>
            <a:r>
              <a:rPr lang="en-US" sz="2400" dirty="0">
                <a:solidFill>
                  <a:prstClr val="black"/>
                </a:solidFill>
              </a:rPr>
              <a:t> individual with genetic constitution </a:t>
            </a:r>
            <a:r>
              <a:rPr lang="en-US" sz="2400" dirty="0" err="1">
                <a:solidFill>
                  <a:prstClr val="black"/>
                </a:solidFill>
              </a:rPr>
              <a:t>RrYy</a:t>
            </a:r>
            <a:r>
              <a:rPr lang="en-US" sz="2400" dirty="0">
                <a:solidFill>
                  <a:prstClr val="black"/>
                </a:solidFill>
              </a:rPr>
              <a:t>. </a:t>
            </a:r>
            <a:endParaRPr lang="en-US" sz="2400" dirty="0" smtClean="0">
              <a:solidFill>
                <a:prstClr val="black"/>
              </a:solidFill>
            </a:endParaRPr>
          </a:p>
          <a:p>
            <a:pPr lvl="0"/>
            <a:r>
              <a:rPr lang="en-US" sz="2400" dirty="0" smtClean="0">
                <a:solidFill>
                  <a:prstClr val="black"/>
                </a:solidFill>
              </a:rPr>
              <a:t>Phenotypically </a:t>
            </a:r>
            <a:r>
              <a:rPr lang="en-US" sz="2400" dirty="0">
                <a:solidFill>
                  <a:prstClr val="black"/>
                </a:solidFill>
              </a:rPr>
              <a:t>these individuals possess round seeds with yellow cotyledons because roundness is dominant over wrinkleless, and yellow </a:t>
            </a:r>
            <a:r>
              <a:rPr lang="en-US" sz="2400" dirty="0" err="1">
                <a:solidFill>
                  <a:prstClr val="black"/>
                </a:solidFill>
              </a:rPr>
              <a:t>colour</a:t>
            </a:r>
            <a:r>
              <a:rPr lang="en-US" sz="2400" dirty="0">
                <a:solidFill>
                  <a:prstClr val="black"/>
                </a:solidFill>
              </a:rPr>
              <a:t> is dominant over green. F</a:t>
            </a:r>
            <a:r>
              <a:rPr lang="en-US" sz="2400" baseline="-25000" dirty="0">
                <a:solidFill>
                  <a:prstClr val="black"/>
                </a:solidFill>
              </a:rPr>
              <a:t>1</a:t>
            </a:r>
            <a:r>
              <a:rPr lang="en-US" sz="2400" dirty="0">
                <a:solidFill>
                  <a:prstClr val="black"/>
                </a:solidFill>
              </a:rPr>
              <a:t> individuals are thus heterozygous round and heterozygous yellow.</a:t>
            </a:r>
          </a:p>
          <a:p>
            <a:pPr lvl="0"/>
            <a:r>
              <a:rPr lang="en-US" sz="2400" b="1" dirty="0">
                <a:solidFill>
                  <a:prstClr val="black"/>
                </a:solidFill>
              </a:rPr>
              <a:t>When Mendel self-fertilized the F</a:t>
            </a:r>
            <a:r>
              <a:rPr lang="en-US" sz="2400" b="1" baseline="-25000" dirty="0">
                <a:solidFill>
                  <a:prstClr val="black"/>
                </a:solidFill>
              </a:rPr>
              <a:t>1</a:t>
            </a:r>
            <a:r>
              <a:rPr lang="en-US" sz="2400" b="1" dirty="0">
                <a:solidFill>
                  <a:prstClr val="black"/>
                </a:solidFill>
              </a:rPr>
              <a:t> individuals, in F</a:t>
            </a:r>
            <a:r>
              <a:rPr lang="en-US" sz="2400" b="1" baseline="-25000" dirty="0">
                <a:solidFill>
                  <a:prstClr val="black"/>
                </a:solidFill>
              </a:rPr>
              <a:t>2</a:t>
            </a:r>
            <a:r>
              <a:rPr lang="en-US" sz="2400" b="1" dirty="0">
                <a:solidFill>
                  <a:prstClr val="black"/>
                </a:solidFill>
              </a:rPr>
              <a:t> generation he observed plants of four kinds in the following phenotypic frequencies</a:t>
            </a:r>
            <a:r>
              <a:rPr lang="en-US" sz="2400" b="1" dirty="0" smtClean="0">
                <a:solidFill>
                  <a:prstClr val="black"/>
                </a:solidFill>
              </a:rPr>
              <a:t>:</a:t>
            </a:r>
          </a:p>
          <a:p>
            <a:pPr lvl="0"/>
            <a:endParaRPr lang="en-US" sz="2400" b="1" dirty="0">
              <a:solidFill>
                <a:prstClr val="black"/>
              </a:solidFill>
            </a:endParaRPr>
          </a:p>
          <a:p>
            <a:pPr lvl="0"/>
            <a:endParaRPr lang="en-US" sz="2400"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7" y="4511837"/>
            <a:ext cx="5414926" cy="2204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231" y="4066674"/>
            <a:ext cx="5025189" cy="2791326"/>
          </a:xfrm>
          <a:prstGeom prst="rect">
            <a:avLst/>
          </a:prstGeom>
        </p:spPr>
      </p:pic>
    </p:spTree>
    <p:extLst>
      <p:ext uri="{BB962C8B-B14F-4D97-AF65-F5344CB8AC3E}">
        <p14:creationId xmlns:p14="http://schemas.microsoft.com/office/powerpoint/2010/main" val="1788391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algn="just"/>
            <a:r>
              <a:rPr lang="en-US" sz="2400" dirty="0"/>
              <a:t>Thus the four categories of plants appeared in approximate phenotypic ratio of 9: 3: 3: 1. (Called Mendel’s Di-hybrid phenotypic Ratio) (Fig. 5.3). </a:t>
            </a:r>
            <a:endParaRPr lang="en-US" sz="2400" dirty="0" smtClean="0"/>
          </a:p>
          <a:p>
            <a:pPr algn="just"/>
            <a:r>
              <a:rPr lang="en-US" sz="2400" dirty="0" smtClean="0"/>
              <a:t>The </a:t>
            </a:r>
            <a:r>
              <a:rPr lang="en-US" sz="2400" dirty="0"/>
              <a:t>most noteworthy feature of this di-hybrid cross that struck Mendel was the appearance of two new categories of plants besides the parental-ones i.e., Round Green, and wrinkled yellow. These two new categories were in fact the re-combinations of the parental characters. This led Mendel to postulate the law of independent assortment.</a:t>
            </a:r>
          </a:p>
          <a:p>
            <a:pPr algn="just"/>
            <a:endParaRPr lang="en-US" sz="2400" b="1" dirty="0" smtClean="0"/>
          </a:p>
          <a:p>
            <a:pPr algn="just"/>
            <a:r>
              <a:rPr lang="en-US" sz="2400" b="1" dirty="0" smtClean="0"/>
              <a:t>It </a:t>
            </a:r>
            <a:r>
              <a:rPr lang="en-US" sz="2400" b="1" dirty="0"/>
              <a:t>can also be proved by studying the individual character of seed </a:t>
            </a:r>
            <a:r>
              <a:rPr lang="en-US" sz="2400" b="1" dirty="0" err="1"/>
              <a:t>colour</a:t>
            </a:r>
            <a:r>
              <a:rPr lang="en-US" sz="2400" b="1" dirty="0"/>
              <a:t> and seed shape separately: </a:t>
            </a:r>
            <a:endParaRPr lang="en-US" sz="2400" dirty="0"/>
          </a:p>
          <a:p>
            <a:pPr algn="just"/>
            <a:endParaRPr lang="en-US" sz="2400" b="1" dirty="0" smtClean="0"/>
          </a:p>
          <a:p>
            <a:pPr algn="just"/>
            <a:r>
              <a:rPr lang="en-US" sz="2400" b="1" dirty="0" smtClean="0"/>
              <a:t>Seed </a:t>
            </a:r>
            <a:r>
              <a:rPr lang="en-US" sz="2400" b="1" dirty="0" err="1"/>
              <a:t>colour</a:t>
            </a:r>
            <a:r>
              <a:rPr lang="en-US" sz="2400" b="1" dirty="0"/>
              <a:t>:</a:t>
            </a:r>
            <a:endParaRPr lang="en-US" sz="2400" dirty="0"/>
          </a:p>
          <a:p>
            <a:pPr algn="just"/>
            <a:r>
              <a:rPr lang="en-US" sz="2400" dirty="0"/>
              <a:t>Yellow (9 + 3 = 12): Green (3 + 1 = 4) or 3: 1</a:t>
            </a:r>
          </a:p>
          <a:p>
            <a:pPr algn="just"/>
            <a:endParaRPr lang="en-US" sz="2400" b="1" dirty="0" smtClean="0"/>
          </a:p>
          <a:p>
            <a:pPr algn="just"/>
            <a:r>
              <a:rPr lang="en-US" sz="2400" b="1" dirty="0" smtClean="0"/>
              <a:t>Seed </a:t>
            </a:r>
            <a:r>
              <a:rPr lang="en-US" sz="2400" b="1" dirty="0"/>
              <a:t>Shape:</a:t>
            </a:r>
            <a:endParaRPr lang="en-US" sz="2400" dirty="0"/>
          </a:p>
          <a:p>
            <a:pPr algn="just"/>
            <a:r>
              <a:rPr lang="en-US" sz="2400" dirty="0"/>
              <a:t>Round (9 + 3 = 12): Wrinkled (3 + 1 = 4) or 3: 1</a:t>
            </a:r>
          </a:p>
          <a:p>
            <a:pPr algn="just"/>
            <a:r>
              <a:rPr lang="en-US" sz="2400" dirty="0"/>
              <a:t>The result of each character is similar to the monohybrid ratio.</a:t>
            </a:r>
          </a:p>
        </p:txBody>
      </p:sp>
    </p:spTree>
    <p:extLst>
      <p:ext uri="{BB962C8B-B14F-4D97-AF65-F5344CB8AC3E}">
        <p14:creationId xmlns:p14="http://schemas.microsoft.com/office/powerpoint/2010/main" val="3632023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8287" y="279714"/>
            <a:ext cx="5755426" cy="6298571"/>
          </a:xfrm>
          <a:prstGeom prst="rect">
            <a:avLst/>
          </a:prstGeom>
        </p:spPr>
      </p:pic>
    </p:spTree>
    <p:extLst>
      <p:ext uri="{BB962C8B-B14F-4D97-AF65-F5344CB8AC3E}">
        <p14:creationId xmlns:p14="http://schemas.microsoft.com/office/powerpoint/2010/main" val="263688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6019800" cy="6176963"/>
          </a:xfrm>
        </p:spPr>
        <p:txBody>
          <a:bodyPr>
            <a:normAutofit fontScale="92500" lnSpcReduction="10000"/>
          </a:bodyPr>
          <a:lstStyle/>
          <a:p>
            <a:pPr marL="0" indent="0">
              <a:buNone/>
            </a:pPr>
            <a:r>
              <a:rPr lang="en-US" dirty="0" smtClean="0"/>
              <a:t>	DNA</a:t>
            </a:r>
          </a:p>
          <a:p>
            <a:r>
              <a:rPr lang="en-US" dirty="0" smtClean="0"/>
              <a:t>DNA is the cornerstone of genetics and is the perfect place to start for an introduction to genetics. DNA stands for deoxyribonucleic acid and it is the molecule that holds the genetic </a:t>
            </a:r>
          </a:p>
          <a:p>
            <a:endParaRPr lang="en-US" dirty="0" smtClean="0"/>
          </a:p>
          <a:p>
            <a:r>
              <a:rPr lang="en-US" dirty="0" smtClean="0"/>
              <a:t>information for a cell and an organism.</a:t>
            </a:r>
          </a:p>
          <a:p>
            <a:r>
              <a:rPr lang="en-US" dirty="0" smtClean="0"/>
              <a:t>DNA - introduction to genetics. A DNA molecule contains a code that can be used by a cell to express certain genes. Specific sections of a DNA molecule provides the information to build specific </a:t>
            </a:r>
          </a:p>
          <a:p>
            <a:endParaRPr lang="en-US" dirty="0" smtClean="0"/>
          </a:p>
          <a:p>
            <a:r>
              <a:rPr lang="en-US" dirty="0" smtClean="0"/>
              <a:t>proteins which can then be used by a cell to express the desired gene.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16737" y="481263"/>
            <a:ext cx="5994525" cy="5994525"/>
          </a:xfrm>
        </p:spPr>
      </p:pic>
    </p:spTree>
    <p:extLst>
      <p:ext uri="{BB962C8B-B14F-4D97-AF65-F5344CB8AC3E}">
        <p14:creationId xmlns:p14="http://schemas.microsoft.com/office/powerpoint/2010/main" val="1403906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3768" cy="3785652"/>
          </a:xfrm>
          <a:prstGeom prst="rect">
            <a:avLst/>
          </a:prstGeom>
        </p:spPr>
        <p:txBody>
          <a:bodyPr wrap="square">
            <a:spAutoFit/>
          </a:bodyPr>
          <a:lstStyle/>
          <a:p>
            <a:pPr algn="just"/>
            <a:r>
              <a:rPr lang="en-US" sz="2400" b="1" dirty="0"/>
              <a:t>Shortcomings of the Law of Independent Assortment: </a:t>
            </a:r>
          </a:p>
          <a:p>
            <a:pPr marL="342900" indent="-342900" algn="just">
              <a:buFont typeface="Wingdings" panose="05000000000000000000" pitchFamily="2" charset="2"/>
              <a:buChar char="§"/>
            </a:pPr>
            <a:r>
              <a:rPr lang="en-US" sz="2400" dirty="0"/>
              <a:t>The principle or law of independent assortment is applicable to only those factors or genes which occur on different chromosomes. </a:t>
            </a:r>
            <a:endParaRPr lang="en-US" sz="2400" dirty="0" smtClean="0"/>
          </a:p>
          <a:p>
            <a:pPr marL="342900" indent="-342900" algn="just">
              <a:buFont typeface="Wingdings" panose="05000000000000000000" pitchFamily="2" charset="2"/>
              <a:buChar char="§"/>
            </a:pPr>
            <a:r>
              <a:rPr lang="en-US" sz="2400" dirty="0" smtClean="0"/>
              <a:t>Actually</a:t>
            </a:r>
            <a:r>
              <a:rPr lang="en-US" sz="2400" dirty="0"/>
              <a:t>, a chromosome bears hundreds of genes. </a:t>
            </a:r>
            <a:endParaRPr lang="en-US" sz="2400" dirty="0" smtClean="0"/>
          </a:p>
          <a:p>
            <a:pPr marL="342900" indent="-342900" algn="just">
              <a:buFont typeface="Wingdings" panose="05000000000000000000" pitchFamily="2" charset="2"/>
              <a:buChar char="§"/>
            </a:pPr>
            <a:r>
              <a:rPr lang="en-US" sz="2400" dirty="0" smtClean="0"/>
              <a:t>All </a:t>
            </a:r>
            <a:r>
              <a:rPr lang="en-US" sz="2400" dirty="0"/>
              <a:t>the genes or factors present on a chromosome are inherited together except when ‘crossing over’ takes place.</a:t>
            </a:r>
          </a:p>
          <a:p>
            <a:pPr marL="342900" indent="-342900" algn="just">
              <a:buFont typeface="Wingdings" panose="05000000000000000000" pitchFamily="2" charset="2"/>
              <a:buChar char="§"/>
            </a:pPr>
            <a:r>
              <a:rPr lang="en-US" sz="2400" dirty="0"/>
              <a:t>The phenomenon of inheritance of a number of genes or factors together due to their occurrence on the same chromosome is called linkage. </a:t>
            </a:r>
            <a:endParaRPr lang="en-US" sz="2400" dirty="0" smtClean="0"/>
          </a:p>
          <a:p>
            <a:pPr marL="342900" indent="-342900" algn="just">
              <a:buFont typeface="Wingdings" panose="05000000000000000000" pitchFamily="2" charset="2"/>
              <a:buChar char="§"/>
            </a:pPr>
            <a:r>
              <a:rPr lang="en-US" sz="2400" dirty="0" smtClean="0"/>
              <a:t>Mendel </a:t>
            </a:r>
            <a:r>
              <a:rPr lang="en-US" sz="2400" dirty="0"/>
              <a:t>himself found that white-flowered pea plants always produced white seeds, while red-flowered plants always yielded grey seeds.</a:t>
            </a:r>
          </a:p>
        </p:txBody>
      </p:sp>
    </p:spTree>
    <p:extLst>
      <p:ext uri="{BB962C8B-B14F-4D97-AF65-F5344CB8AC3E}">
        <p14:creationId xmlns:p14="http://schemas.microsoft.com/office/powerpoint/2010/main" val="4274027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lnSpc>
                <a:spcPct val="150000"/>
              </a:lnSpc>
            </a:pP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PROBABILITY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IN </a:t>
            </a: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GENETICS</a:t>
            </a:r>
          </a:p>
          <a:p>
            <a:pPr algn="just">
              <a:lnSpc>
                <a:spcPct val="150000"/>
              </a:lnSpc>
            </a:pPr>
            <a:r>
              <a:rPr lang="en-US" sz="2400" dirty="0"/>
              <a:t>Probability is a branch of mathematics that deals with calculating the likelihood of a given event's occurrence. Probability is quantified as a number between 0 and 1, where, loosely speaking, 0 indicates impossibility and 1 indicates certainty. Genetics is almost unique among the sciences, in that its fundamental laws were stated as probability laws. Thus the probabilities we compute have a reality as long-run frequencies, and are not just subjective.</a:t>
            </a:r>
          </a:p>
          <a:p>
            <a:endParaRPr lang="en-US" sz="2400" b="1" dirty="0" smtClean="0"/>
          </a:p>
          <a:p>
            <a:r>
              <a:rPr lang="en-US" sz="2400" b="1" dirty="0" smtClean="0"/>
              <a:t> </a:t>
            </a:r>
            <a:r>
              <a:rPr lang="en-US" sz="2400" b="1" dirty="0"/>
              <a:t>TYPES OF PROBABILITY</a:t>
            </a:r>
            <a:endParaRPr lang="en-US" sz="2400" dirty="0"/>
          </a:p>
          <a:p>
            <a:r>
              <a:rPr lang="en-US" sz="2400" b="1" dirty="0"/>
              <a:t>a. The Empirical Probability – </a:t>
            </a:r>
            <a:r>
              <a:rPr lang="en-US" sz="2400" dirty="0"/>
              <a:t>these are the events that can be calculated from real-life observations. The empirical probability of an event is calculated by counting the number of times that event occurs and dividing it by the total number of times that event could have occurred.</a:t>
            </a:r>
          </a:p>
          <a:p>
            <a:r>
              <a:rPr lang="en-US" sz="2400" b="1" dirty="0"/>
              <a:t>b. The Theoretical Probability – </a:t>
            </a:r>
            <a:r>
              <a:rPr lang="en-US" sz="2400" dirty="0"/>
              <a:t>these are the events that can be predicted using a set of rules or assumptions. The theoretical probability of an event is calculated based on information about the rules and circumstances that produce the event. It reflects the number of times an event is </a:t>
            </a:r>
            <a:r>
              <a:rPr lang="en-US" sz="2400" i="1" dirty="0"/>
              <a:t>expected</a:t>
            </a:r>
            <a:r>
              <a:rPr lang="en-US" sz="2400" dirty="0"/>
              <a:t> to occur relative to the number of times it could possibly occur</a:t>
            </a:r>
            <a:r>
              <a:rPr lang="en-US" sz="2400" dirty="0" smtClean="0"/>
              <a:t>.</a:t>
            </a:r>
          </a:p>
        </p:txBody>
      </p:sp>
    </p:spTree>
    <p:extLst>
      <p:ext uri="{BB962C8B-B14F-4D97-AF65-F5344CB8AC3E}">
        <p14:creationId xmlns:p14="http://schemas.microsoft.com/office/powerpoint/2010/main" val="6050341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370975"/>
          </a:xfrm>
          <a:prstGeom prst="rect">
            <a:avLst/>
          </a:prstGeom>
        </p:spPr>
        <p:txBody>
          <a:bodyPr wrap="square">
            <a:spAutoFit/>
          </a:bodyPr>
          <a:lstStyle/>
          <a:p>
            <a:pPr lvl="0" algn="just"/>
            <a:r>
              <a:rPr lang="en-US" sz="2400" b="1" dirty="0">
                <a:solidFill>
                  <a:prstClr val="black"/>
                </a:solidFill>
              </a:rPr>
              <a:t>RULES OF PROBABILITY</a:t>
            </a:r>
            <a:endParaRPr lang="en-US" sz="2400" dirty="0">
              <a:solidFill>
                <a:prstClr val="black"/>
              </a:solidFill>
            </a:endParaRPr>
          </a:p>
          <a:p>
            <a:pPr lvl="0" algn="just"/>
            <a:r>
              <a:rPr lang="en-US" sz="2400" b="1" dirty="0">
                <a:solidFill>
                  <a:prstClr val="black"/>
                </a:solidFill>
              </a:rPr>
              <a:t>The Product Rule of Probability: </a:t>
            </a:r>
            <a:endParaRPr lang="en-US" sz="2400" dirty="0">
              <a:solidFill>
                <a:prstClr val="black"/>
              </a:solidFill>
            </a:endParaRPr>
          </a:p>
          <a:p>
            <a:pPr lvl="0" algn="just"/>
            <a:r>
              <a:rPr lang="en-US" sz="2400" dirty="0">
                <a:solidFill>
                  <a:prstClr val="black"/>
                </a:solidFill>
              </a:rPr>
              <a:t>It states that the probability of two (or more) independent events occurring together can be calculated by multiplying the individual probabilities of the events.</a:t>
            </a:r>
          </a:p>
          <a:p>
            <a:pPr lvl="0" algn="just"/>
            <a:r>
              <a:rPr lang="en-US" sz="2400" b="1" dirty="0">
                <a:solidFill>
                  <a:prstClr val="black"/>
                </a:solidFill>
              </a:rPr>
              <a:t>Example 1:</a:t>
            </a:r>
            <a:endParaRPr lang="en-US" sz="2400" dirty="0">
              <a:solidFill>
                <a:prstClr val="black"/>
              </a:solidFill>
            </a:endParaRPr>
          </a:p>
          <a:p>
            <a:pPr lvl="0" algn="just"/>
            <a:r>
              <a:rPr lang="en-US" sz="2400" dirty="0">
                <a:solidFill>
                  <a:prstClr val="black"/>
                </a:solidFill>
              </a:rPr>
              <a:t>If you roll a six-sided </a:t>
            </a:r>
            <a:r>
              <a:rPr lang="en-US" sz="2400" dirty="0" smtClean="0">
                <a:solidFill>
                  <a:prstClr val="black"/>
                </a:solidFill>
              </a:rPr>
              <a:t>die </a:t>
            </a:r>
            <a:r>
              <a:rPr lang="en-US" sz="2400" dirty="0">
                <a:solidFill>
                  <a:prstClr val="black"/>
                </a:solidFill>
              </a:rPr>
              <a:t>once, you have a 1/6 chance of getting a six. </a:t>
            </a:r>
          </a:p>
          <a:p>
            <a:pPr lvl="0" algn="just"/>
            <a:r>
              <a:rPr lang="en-US" sz="2400" dirty="0">
                <a:solidFill>
                  <a:prstClr val="black"/>
                </a:solidFill>
              </a:rPr>
              <a:t>If you roll two dice at once, your chance of getting two sixes is: </a:t>
            </a:r>
          </a:p>
          <a:p>
            <a:pPr lvl="0" algn="just"/>
            <a:r>
              <a:rPr lang="en-US" sz="2400" dirty="0">
                <a:solidFill>
                  <a:prstClr val="black"/>
                </a:solidFill>
              </a:rPr>
              <a:t>= (Probability of a six on die 1) x (Probability of a six on die 2) </a:t>
            </a:r>
          </a:p>
          <a:p>
            <a:pPr lvl="0" algn="just"/>
            <a:r>
              <a:rPr lang="en-US" sz="2400" dirty="0">
                <a:solidFill>
                  <a:prstClr val="black"/>
                </a:solidFill>
              </a:rPr>
              <a:t>= (1/6)⋅(1/6)=</a:t>
            </a:r>
            <a:r>
              <a:rPr lang="en-US" sz="2400" dirty="0" smtClean="0">
                <a:solidFill>
                  <a:prstClr val="black"/>
                </a:solidFill>
              </a:rPr>
              <a:t>1/36</a:t>
            </a:r>
          </a:p>
          <a:p>
            <a:pPr lvl="0" algn="just"/>
            <a:endPar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r>
              <a:rPr lang="en-US" sz="2400" dirty="0"/>
              <a:t>In general;</a:t>
            </a:r>
          </a:p>
          <a:p>
            <a:pPr lvl="0"/>
            <a:r>
              <a:rPr lang="en-US" sz="2400" dirty="0"/>
              <a:t>You can think of the product rule as the “and” rule: </a:t>
            </a:r>
          </a:p>
          <a:p>
            <a:pPr lvl="0"/>
            <a:r>
              <a:rPr lang="en-US" sz="2400" dirty="0"/>
              <a:t>If both event X </a:t>
            </a:r>
            <a:r>
              <a:rPr lang="en-US" sz="2400" i="1" dirty="0"/>
              <a:t>and</a:t>
            </a:r>
            <a:r>
              <a:rPr lang="en-US" sz="2400" dirty="0"/>
              <a:t> event Y must happen in order for a certain outcome to occur, and if X and Y are independent of each other (don’t affect each other’s likelihood), then you can use the product rule to calculate the probability of the outcome by multiplying the probabilities of X and Y</a:t>
            </a:r>
          </a:p>
          <a:p>
            <a:pPr lvl="0" algn="just"/>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20418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267"/>
            <a:ext cx="12191999" cy="6001643"/>
          </a:xfrm>
          <a:prstGeom prst="rect">
            <a:avLst/>
          </a:prstGeom>
        </p:spPr>
        <p:txBody>
          <a:bodyPr wrap="square">
            <a:spAutoFit/>
          </a:bodyPr>
          <a:lstStyle/>
          <a:p>
            <a:pPr lvl="0" algn="just"/>
            <a:r>
              <a:rPr lang="en-US" sz="2400" b="1" dirty="0">
                <a:solidFill>
                  <a:prstClr val="black"/>
                </a:solidFill>
              </a:rPr>
              <a:t>Example 2:</a:t>
            </a:r>
            <a:r>
              <a:rPr lang="en-US" sz="2400" dirty="0">
                <a:solidFill>
                  <a:prstClr val="black"/>
                </a:solidFill>
              </a:rPr>
              <a:t> </a:t>
            </a:r>
          </a:p>
          <a:p>
            <a:pPr lvl="0" algn="just"/>
            <a:r>
              <a:rPr lang="en-US" sz="2400" dirty="0">
                <a:solidFill>
                  <a:prstClr val="black"/>
                </a:solidFill>
              </a:rPr>
              <a:t>Consider a cross between two heterozygous (</a:t>
            </a:r>
            <a:r>
              <a:rPr lang="en-US" sz="2400" i="1" dirty="0" err="1">
                <a:solidFill>
                  <a:prstClr val="black"/>
                </a:solidFill>
              </a:rPr>
              <a:t>Aa</a:t>
            </a:r>
            <a:r>
              <a:rPr lang="en-US" sz="2400" dirty="0">
                <a:solidFill>
                  <a:prstClr val="black"/>
                </a:solidFill>
              </a:rPr>
              <a:t>) individuals. What are the odds of getting an </a:t>
            </a:r>
            <a:r>
              <a:rPr lang="en-US" sz="2400" i="1" dirty="0" err="1">
                <a:solidFill>
                  <a:prstClr val="black"/>
                </a:solidFill>
              </a:rPr>
              <a:t>aa</a:t>
            </a:r>
            <a:r>
              <a:rPr lang="en-US" sz="2400" dirty="0">
                <a:solidFill>
                  <a:prstClr val="black"/>
                </a:solidFill>
              </a:rPr>
              <a:t> individual in the next generation? </a:t>
            </a:r>
          </a:p>
          <a:p>
            <a:pPr lvl="0" algn="just"/>
            <a:r>
              <a:rPr lang="en-US" sz="2400" dirty="0">
                <a:solidFill>
                  <a:prstClr val="black"/>
                </a:solidFill>
              </a:rPr>
              <a:t>The only way to get an </a:t>
            </a:r>
            <a:r>
              <a:rPr lang="en-US" sz="2400" i="1" dirty="0" err="1">
                <a:solidFill>
                  <a:prstClr val="black"/>
                </a:solidFill>
              </a:rPr>
              <a:t>aa</a:t>
            </a:r>
            <a:r>
              <a:rPr lang="en-US" sz="2400" dirty="0">
                <a:solidFill>
                  <a:prstClr val="black"/>
                </a:solidFill>
              </a:rPr>
              <a:t> individual is if the mother contributes an </a:t>
            </a:r>
            <a:r>
              <a:rPr lang="en-US" sz="2400" i="1" dirty="0">
                <a:solidFill>
                  <a:prstClr val="black"/>
                </a:solidFill>
              </a:rPr>
              <a:t>a</a:t>
            </a:r>
            <a:r>
              <a:rPr lang="en-US" sz="2400" dirty="0">
                <a:solidFill>
                  <a:prstClr val="black"/>
                </a:solidFill>
              </a:rPr>
              <a:t> gamete and the father contributes an </a:t>
            </a:r>
            <a:r>
              <a:rPr lang="en-US" sz="2400" i="1" dirty="0">
                <a:solidFill>
                  <a:prstClr val="black"/>
                </a:solidFill>
              </a:rPr>
              <a:t>a</a:t>
            </a:r>
            <a:r>
              <a:rPr lang="en-US" sz="2400" dirty="0">
                <a:solidFill>
                  <a:prstClr val="black"/>
                </a:solidFill>
              </a:rPr>
              <a:t> gamete.</a:t>
            </a:r>
          </a:p>
          <a:p>
            <a:pPr lvl="0" algn="just"/>
            <a:r>
              <a:rPr lang="en-US" sz="2400" dirty="0">
                <a:solidFill>
                  <a:prstClr val="black"/>
                </a:solidFill>
              </a:rPr>
              <a:t> Each parent has a 1/2 chance of making an </a:t>
            </a:r>
            <a:r>
              <a:rPr lang="en-US" sz="2400" i="1" dirty="0">
                <a:solidFill>
                  <a:prstClr val="black"/>
                </a:solidFill>
              </a:rPr>
              <a:t>a</a:t>
            </a:r>
            <a:r>
              <a:rPr lang="en-US" sz="2400" dirty="0">
                <a:solidFill>
                  <a:prstClr val="black"/>
                </a:solidFill>
              </a:rPr>
              <a:t> gamete. </a:t>
            </a:r>
          </a:p>
          <a:p>
            <a:pPr lvl="0" algn="just"/>
            <a:r>
              <a:rPr lang="en-US" sz="2400" dirty="0">
                <a:solidFill>
                  <a:prstClr val="black"/>
                </a:solidFill>
              </a:rPr>
              <a:t>Thus, the chance of an </a:t>
            </a:r>
            <a:r>
              <a:rPr lang="en-US" sz="2400" i="1" dirty="0" err="1">
                <a:solidFill>
                  <a:prstClr val="black"/>
                </a:solidFill>
              </a:rPr>
              <a:t>aa</a:t>
            </a:r>
            <a:r>
              <a:rPr lang="en-US" sz="2400" dirty="0">
                <a:solidFill>
                  <a:prstClr val="black"/>
                </a:solidFill>
              </a:rPr>
              <a:t> offspring is: </a:t>
            </a:r>
          </a:p>
          <a:p>
            <a:pPr lvl="0" algn="just"/>
            <a:r>
              <a:rPr lang="en-US" sz="2400" dirty="0">
                <a:solidFill>
                  <a:prstClr val="black"/>
                </a:solidFill>
              </a:rPr>
              <a:t>(probability of mother contributing </a:t>
            </a:r>
            <a:r>
              <a:rPr lang="en-US" sz="2400" i="1" dirty="0">
                <a:solidFill>
                  <a:prstClr val="black"/>
                </a:solidFill>
              </a:rPr>
              <a:t>a</a:t>
            </a:r>
            <a:r>
              <a:rPr lang="en-US" sz="2400" dirty="0">
                <a:solidFill>
                  <a:prstClr val="black"/>
                </a:solidFill>
              </a:rPr>
              <a:t>) x (probability of father contributing </a:t>
            </a:r>
            <a:r>
              <a:rPr lang="en-US" sz="2400" i="1" dirty="0">
                <a:solidFill>
                  <a:prstClr val="black"/>
                </a:solidFill>
              </a:rPr>
              <a:t>a</a:t>
            </a:r>
            <a:r>
              <a:rPr lang="en-US" sz="2400" dirty="0">
                <a:solidFill>
                  <a:prstClr val="black"/>
                </a:solidFill>
              </a:rPr>
              <a:t>) = (1/2)⋅(1/2)=1/4</a:t>
            </a:r>
          </a:p>
          <a:p>
            <a:pPr lvl="0" algn="just"/>
            <a:r>
              <a:rPr lang="en-US" sz="2400" b="1" dirty="0">
                <a:solidFill>
                  <a:prstClr val="black"/>
                </a:solidFill>
              </a:rPr>
              <a:t> </a:t>
            </a:r>
            <a:endParaRPr lang="en-US" sz="2400" dirty="0">
              <a:solidFill>
                <a:prstClr val="black"/>
              </a:solidFill>
            </a:endParaRPr>
          </a:p>
          <a:p>
            <a:pPr lvl="0" algn="just"/>
            <a:r>
              <a:rPr lang="en-US" sz="2400" b="1" dirty="0">
                <a:solidFill>
                  <a:prstClr val="black"/>
                </a:solidFill>
              </a:rPr>
              <a:t>2. The Sum Rule of Probability</a:t>
            </a:r>
            <a:endParaRPr lang="en-US" sz="2400" dirty="0">
              <a:solidFill>
                <a:prstClr val="black"/>
              </a:solidFill>
            </a:endParaRPr>
          </a:p>
          <a:p>
            <a:pPr lvl="0" algn="just"/>
            <a:r>
              <a:rPr lang="en-US" sz="2400" dirty="0">
                <a:solidFill>
                  <a:prstClr val="black"/>
                </a:solidFill>
              </a:rPr>
              <a:t>The sum rule states that the probability that any of several mutually exclusive events will occur is equal to the sum of the events’ individual probabilities.</a:t>
            </a:r>
          </a:p>
          <a:p>
            <a:pPr lvl="0" algn="just"/>
            <a:r>
              <a:rPr lang="en-US" sz="2400" dirty="0">
                <a:solidFill>
                  <a:prstClr val="black"/>
                </a:solidFill>
              </a:rPr>
              <a:t>For example, if you roll a six-sided die, you have a 1/6 chance of getting any given number, but you can only get one number per roll. </a:t>
            </a:r>
          </a:p>
          <a:p>
            <a:pPr lvl="0" algn="just"/>
            <a:r>
              <a:rPr lang="en-US" sz="2400" dirty="0">
                <a:solidFill>
                  <a:prstClr val="black"/>
                </a:solidFill>
              </a:rPr>
              <a:t>You could never get both a one and a six at the same time; these outcomes are mutually exclusive. </a:t>
            </a:r>
          </a:p>
        </p:txBody>
      </p:sp>
    </p:spTree>
    <p:extLst>
      <p:ext uri="{BB962C8B-B14F-4D97-AF65-F5344CB8AC3E}">
        <p14:creationId xmlns:p14="http://schemas.microsoft.com/office/powerpoint/2010/main" val="12297673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217634"/>
          </a:xfrm>
          <a:prstGeom prst="rect">
            <a:avLst/>
          </a:prstGeom>
        </p:spPr>
        <p:txBody>
          <a:bodyPr wrap="square">
            <a:spAutoFit/>
          </a:bodyPr>
          <a:lstStyle/>
          <a:p>
            <a:pPr lvl="0" algn="just"/>
            <a:r>
              <a:rPr lang="en-US" sz="2400" dirty="0">
                <a:solidFill>
                  <a:prstClr val="black"/>
                </a:solidFill>
              </a:rPr>
              <a:t>Thus, the chances of getting either a one </a:t>
            </a:r>
            <a:r>
              <a:rPr lang="en-US" sz="2400" i="1" dirty="0">
                <a:solidFill>
                  <a:prstClr val="black"/>
                </a:solidFill>
              </a:rPr>
              <a:t>or</a:t>
            </a:r>
            <a:r>
              <a:rPr lang="en-US" sz="2400" dirty="0">
                <a:solidFill>
                  <a:prstClr val="black"/>
                </a:solidFill>
              </a:rPr>
              <a:t> a six are: </a:t>
            </a:r>
          </a:p>
          <a:p>
            <a:pPr lvl="0" algn="just"/>
            <a:r>
              <a:rPr lang="en-US" sz="2400" dirty="0">
                <a:solidFill>
                  <a:prstClr val="black"/>
                </a:solidFill>
              </a:rPr>
              <a:t>= (probability of getting a 1) + (probability of getting a 6) </a:t>
            </a:r>
          </a:p>
          <a:p>
            <a:pPr lvl="0" algn="just"/>
            <a:r>
              <a:rPr lang="en-US" sz="2400" dirty="0">
                <a:solidFill>
                  <a:prstClr val="black"/>
                </a:solidFill>
              </a:rPr>
              <a:t>= (1/6) + (1/6) = 1/3</a:t>
            </a:r>
          </a:p>
          <a:p>
            <a:pPr lvl="0" algn="just"/>
            <a:r>
              <a:rPr lang="en-US" sz="2400" dirty="0">
                <a:solidFill>
                  <a:prstClr val="black"/>
                </a:solidFill>
              </a:rPr>
              <a:t>You can think of the sum rule as the “or” rule: if an outcome requires that either event X </a:t>
            </a:r>
            <a:r>
              <a:rPr lang="en-US" sz="2400" i="1" dirty="0">
                <a:solidFill>
                  <a:prstClr val="black"/>
                </a:solidFill>
              </a:rPr>
              <a:t>or</a:t>
            </a:r>
            <a:r>
              <a:rPr lang="en-US" sz="2400" dirty="0">
                <a:solidFill>
                  <a:prstClr val="black"/>
                </a:solidFill>
              </a:rPr>
              <a:t> event Y occur, and if X and Y are mutually exclusive (if only one or the other can occur in a given case), then the probability of the outcome can be calculated by adding the probabilities of X and Y</a:t>
            </a:r>
            <a:r>
              <a:rPr lang="en-US" sz="2400" dirty="0" smtClean="0">
                <a:solidFill>
                  <a:prstClr val="black"/>
                </a:solidFill>
              </a:rPr>
              <a:t>.</a:t>
            </a:r>
          </a:p>
          <a:p>
            <a:pPr lvl="0" algn="just"/>
            <a:endParaRPr lang="en-US" sz="2400" dirty="0">
              <a:solidFill>
                <a:prstClr val="black"/>
              </a:solidFill>
            </a:endParaRPr>
          </a:p>
          <a:p>
            <a:pPr algn="just"/>
            <a:r>
              <a:rPr lang="en-US" sz="2400" b="1" dirty="0"/>
              <a:t>Example 3: </a:t>
            </a:r>
            <a:endParaRPr lang="en-US" sz="2400" dirty="0"/>
          </a:p>
          <a:p>
            <a:pPr algn="just"/>
            <a:r>
              <a:rPr lang="en-US" sz="2400" dirty="0"/>
              <a:t>Let’s use the sum rule to predict the fraction of offspring from an </a:t>
            </a:r>
            <a:r>
              <a:rPr lang="en-US" sz="2400" i="1" dirty="0" err="1"/>
              <a:t>Aa</a:t>
            </a:r>
            <a:r>
              <a:rPr lang="en-US" sz="2400" dirty="0"/>
              <a:t> x </a:t>
            </a:r>
            <a:r>
              <a:rPr lang="en-US" sz="2400" i="1" dirty="0" err="1"/>
              <a:t>Aa</a:t>
            </a:r>
            <a:r>
              <a:rPr lang="en-US" sz="2400" dirty="0"/>
              <a:t> cross that will have the dominant phenotype (</a:t>
            </a:r>
            <a:r>
              <a:rPr lang="en-US" sz="2400" i="1" dirty="0"/>
              <a:t>AA</a:t>
            </a:r>
            <a:r>
              <a:rPr lang="en-US" sz="2400" dirty="0"/>
              <a:t> or </a:t>
            </a:r>
            <a:r>
              <a:rPr lang="en-US" sz="2400" i="1" dirty="0" err="1"/>
              <a:t>Aa</a:t>
            </a:r>
            <a:r>
              <a:rPr lang="en-US" sz="2400" i="1" dirty="0"/>
              <a:t> </a:t>
            </a:r>
            <a:r>
              <a:rPr lang="en-US" sz="2400" dirty="0"/>
              <a:t>genotype). </a:t>
            </a:r>
          </a:p>
          <a:p>
            <a:pPr algn="just"/>
            <a:r>
              <a:rPr lang="en-US" sz="2400" dirty="0"/>
              <a:t>In this cross, there are three events that can lead to a dominant phenotype:</a:t>
            </a:r>
          </a:p>
          <a:p>
            <a:pPr lvl="0" algn="just"/>
            <a:r>
              <a:rPr lang="en-US" sz="2400" dirty="0"/>
              <a:t>Two </a:t>
            </a:r>
            <a:r>
              <a:rPr lang="en-US" sz="2400" i="1" dirty="0"/>
              <a:t>A</a:t>
            </a:r>
            <a:r>
              <a:rPr lang="en-US" sz="2400" dirty="0"/>
              <a:t> gametes meet (giving </a:t>
            </a:r>
            <a:r>
              <a:rPr lang="en-US" sz="2400" i="1" dirty="0"/>
              <a:t>AA</a:t>
            </a:r>
            <a:r>
              <a:rPr lang="en-US" sz="2400" dirty="0"/>
              <a:t> genotype), </a:t>
            </a:r>
            <a:r>
              <a:rPr lang="en-US" sz="2400" i="1" dirty="0"/>
              <a:t>or</a:t>
            </a:r>
            <a:endParaRPr lang="en-US" sz="2400" dirty="0"/>
          </a:p>
          <a:p>
            <a:pPr lvl="0" algn="just"/>
            <a:r>
              <a:rPr lang="en-US" sz="2400" i="1" dirty="0"/>
              <a:t>A</a:t>
            </a:r>
            <a:r>
              <a:rPr lang="en-US" sz="2400" dirty="0"/>
              <a:t> gamete from Mom meets </a:t>
            </a:r>
            <a:r>
              <a:rPr lang="en-US" sz="2400" i="1" dirty="0"/>
              <a:t>a</a:t>
            </a:r>
            <a:r>
              <a:rPr lang="en-US" sz="2400" dirty="0"/>
              <a:t> gamete from Dad (giving </a:t>
            </a:r>
            <a:r>
              <a:rPr lang="en-US" sz="2400" i="1" dirty="0" err="1"/>
              <a:t>Aa</a:t>
            </a:r>
            <a:r>
              <a:rPr lang="en-US" sz="2400" dirty="0"/>
              <a:t> genotype), </a:t>
            </a:r>
            <a:r>
              <a:rPr lang="en-US" sz="2400" i="1" dirty="0"/>
              <a:t>or</a:t>
            </a:r>
            <a:endParaRPr lang="en-US" sz="2400" dirty="0"/>
          </a:p>
          <a:p>
            <a:pPr lvl="0" algn="just"/>
            <a:r>
              <a:rPr lang="en-US" sz="2400" i="1" dirty="0"/>
              <a:t>a</a:t>
            </a:r>
            <a:r>
              <a:rPr lang="en-US" sz="2400" dirty="0"/>
              <a:t> gamete from Mom meets </a:t>
            </a:r>
            <a:r>
              <a:rPr lang="en-US" sz="2400" i="1" dirty="0"/>
              <a:t>A</a:t>
            </a:r>
            <a:r>
              <a:rPr lang="en-US" sz="2400" dirty="0"/>
              <a:t> gamete from Dad (giving </a:t>
            </a:r>
            <a:r>
              <a:rPr lang="en-US" sz="2400" i="1" dirty="0" err="1"/>
              <a:t>Aa</a:t>
            </a:r>
            <a:r>
              <a:rPr lang="en-US" sz="2400" dirty="0"/>
              <a:t> genotype)</a:t>
            </a:r>
          </a:p>
          <a:p>
            <a:pPr algn="just"/>
            <a:r>
              <a:rPr lang="en-US" sz="2400" b="1" dirty="0"/>
              <a:t> </a:t>
            </a:r>
            <a:r>
              <a:rPr lang="en-US" sz="2400" b="1" dirty="0" smtClean="0"/>
              <a:t>So</a:t>
            </a:r>
            <a:r>
              <a:rPr lang="en-US" sz="2400" b="1" dirty="0"/>
              <a:t>, the probability of offspring with a dominant phenotype is: </a:t>
            </a:r>
            <a:endParaRPr lang="en-US" sz="2400" dirty="0"/>
          </a:p>
          <a:p>
            <a:pPr algn="just"/>
            <a:r>
              <a:rPr lang="en-US" sz="2400" dirty="0"/>
              <a:t>= (probability of </a:t>
            </a:r>
            <a:r>
              <a:rPr lang="en-US" sz="2400" i="1" dirty="0"/>
              <a:t>A</a:t>
            </a:r>
            <a:r>
              <a:rPr lang="en-US" sz="2400" dirty="0"/>
              <a:t> from Mom and </a:t>
            </a:r>
            <a:r>
              <a:rPr lang="en-US" sz="2400" i="1" dirty="0"/>
              <a:t>A </a:t>
            </a:r>
            <a:r>
              <a:rPr lang="en-US" sz="2400" dirty="0"/>
              <a:t>from Dad) </a:t>
            </a:r>
            <a:r>
              <a:rPr lang="en-US" sz="2400" b="1" dirty="0"/>
              <a:t>+</a:t>
            </a:r>
            <a:r>
              <a:rPr lang="en-US" sz="2400" dirty="0"/>
              <a:t> (probability of </a:t>
            </a:r>
            <a:r>
              <a:rPr lang="en-US" sz="2400" i="1" dirty="0"/>
              <a:t>A</a:t>
            </a:r>
            <a:r>
              <a:rPr lang="en-US" sz="2400" dirty="0"/>
              <a:t> from Mom and </a:t>
            </a:r>
            <a:r>
              <a:rPr lang="en-US" sz="2400" i="1" dirty="0"/>
              <a:t>a</a:t>
            </a:r>
            <a:r>
              <a:rPr lang="en-US" sz="2400" dirty="0"/>
              <a:t> from Dad) </a:t>
            </a:r>
            <a:r>
              <a:rPr lang="en-US" sz="2400" b="1" dirty="0"/>
              <a:t>+</a:t>
            </a:r>
            <a:r>
              <a:rPr lang="en-US" sz="2400" dirty="0"/>
              <a:t> (probability of </a:t>
            </a:r>
            <a:r>
              <a:rPr lang="en-US" sz="2400" i="1" dirty="0"/>
              <a:t>a</a:t>
            </a:r>
            <a:r>
              <a:rPr lang="en-US" sz="2400" dirty="0"/>
              <a:t> from Mom and </a:t>
            </a:r>
            <a:r>
              <a:rPr lang="en-US" sz="2400" i="1" dirty="0"/>
              <a:t>A</a:t>
            </a:r>
            <a:r>
              <a:rPr lang="en-US" sz="2400" dirty="0"/>
              <a:t> from Dad)</a:t>
            </a:r>
          </a:p>
          <a:p>
            <a:pPr algn="just"/>
            <a:r>
              <a:rPr lang="en-US" sz="2400" b="1" dirty="0"/>
              <a:t> = (1/4) + (1/4) + (1/4) = </a:t>
            </a:r>
            <a:r>
              <a:rPr lang="en-US" sz="2400" b="1" dirty="0" smtClean="0"/>
              <a:t>¾</a:t>
            </a:r>
          </a:p>
          <a:p>
            <a:pPr algn="just"/>
            <a:endParaRPr lang="en-US" sz="2400" b="1" dirty="0"/>
          </a:p>
          <a:p>
            <a:pPr algn="just"/>
            <a:endParaRPr lang="en-US" sz="2400" dirty="0"/>
          </a:p>
          <a:p>
            <a:pPr lvl="0" algn="just"/>
            <a:endParaRPr lang="en-US" sz="2400" dirty="0" smtClean="0">
              <a:solidFill>
                <a:prstClr val="black"/>
              </a:solidFill>
            </a:endParaRPr>
          </a:p>
          <a:p>
            <a:pPr lvl="0" algn="just"/>
            <a:endParaRPr lang="en-US" sz="2400" dirty="0">
              <a:solidFill>
                <a:prstClr val="black"/>
              </a:solidFill>
            </a:endParaRPr>
          </a:p>
        </p:txBody>
      </p:sp>
    </p:spTree>
    <p:extLst>
      <p:ext uri="{BB962C8B-B14F-4D97-AF65-F5344CB8AC3E}">
        <p14:creationId xmlns:p14="http://schemas.microsoft.com/office/powerpoint/2010/main" val="42561542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508"/>
            <a:ext cx="12191999" cy="5632311"/>
          </a:xfrm>
          <a:prstGeom prst="rect">
            <a:avLst/>
          </a:prstGeom>
        </p:spPr>
        <p:txBody>
          <a:bodyPr wrap="square">
            <a:spAutoFit/>
          </a:bodyPr>
          <a:lstStyle/>
          <a:p>
            <a:pPr lvl="0" algn="just"/>
            <a:r>
              <a:rPr lang="en-US" sz="2400" b="1" dirty="0" smtClean="0"/>
              <a:t>The Punnett Square</a:t>
            </a:r>
          </a:p>
          <a:p>
            <a:pPr lvl="0" algn="just"/>
            <a:r>
              <a:rPr lang="en-US" sz="2400" dirty="0" smtClean="0"/>
              <a:t>The </a:t>
            </a:r>
            <a:r>
              <a:rPr lang="en-US" sz="2400" dirty="0"/>
              <a:t>value of studying genetics is in understanding how we can predict the likelihood of inheriting particular traits.  This can help plant and animal breeders in developing varieties that have more desirable qualities.  It can also help people explain and predict patterns of inheritance in family lines.</a:t>
            </a:r>
          </a:p>
          <a:p>
            <a:pPr lvl="0" algn="just"/>
            <a:r>
              <a:rPr lang="en-US" sz="2400" dirty="0"/>
              <a:t>One of the easiest ways to calculate the mathematical probability of inheriting a specific trait was invented by an early 20th century English geneticist named Reginald </a:t>
            </a:r>
            <a:r>
              <a:rPr lang="en-US" sz="2400" dirty="0" smtClean="0"/>
              <a:t>Punnett.</a:t>
            </a:r>
          </a:p>
          <a:p>
            <a:pPr lvl="0" algn="just"/>
            <a:r>
              <a:rPr lang="en-US" sz="2400" dirty="0" smtClean="0"/>
              <a:t>His </a:t>
            </a:r>
            <a:r>
              <a:rPr lang="en-US" sz="2400" dirty="0"/>
              <a:t>technique employs what we now call a Punnett square.  This is a simple graphical way of discovering all of the potential combinations of genotypes that can occur in children, given the genotypes of their parents.  It also shows us the odds of each of the offspring genotypes occurring</a:t>
            </a:r>
            <a:r>
              <a:rPr lang="en-US" sz="2400" dirty="0" smtClean="0"/>
              <a:t>.</a:t>
            </a:r>
            <a:endParaRPr lang="en-US" sz="2400" dirty="0"/>
          </a:p>
          <a:p>
            <a:pPr algn="just"/>
            <a:r>
              <a:rPr lang="en-US" sz="2400" dirty="0"/>
              <a:t>Setting up and using a Punnett square is quite simple once you understand how it works.  You begin by drawing a grid of perpendicular lines</a:t>
            </a:r>
            <a:r>
              <a:rPr lang="en-US" sz="2400" dirty="0" smtClean="0"/>
              <a:t>:  </a:t>
            </a:r>
          </a:p>
          <a:p>
            <a:pPr algn="just"/>
            <a:endParaRPr lang="en-US" sz="2400" dirty="0"/>
          </a:p>
          <a:p>
            <a:pPr lvl="0" algn="just"/>
            <a:endParaRPr lang="en-US" sz="2400" dirty="0"/>
          </a:p>
        </p:txBody>
      </p:sp>
      <p:sp>
        <p:nvSpPr>
          <p:cNvPr id="10"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en-US" sz="12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7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AutoShape 6" descr="basic Punnett square grid framework--essentially the beginning of tick-tack-toe game box"/>
          <p:cNvSpPr>
            <a:spLocks noChangeAspect="1" noChangeArrowheads="1"/>
          </p:cNvSpPr>
          <p:nvPr/>
        </p:nvSpPr>
        <p:spPr bwMode="auto">
          <a:xfrm>
            <a:off x="0" y="0"/>
            <a:ext cx="13430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0821" y="4473978"/>
            <a:ext cx="2412089" cy="2069949"/>
          </a:xfrm>
          <a:prstGeom prst="rect">
            <a:avLst/>
          </a:prstGeom>
        </p:spPr>
      </p:pic>
    </p:spTree>
    <p:extLst>
      <p:ext uri="{BB962C8B-B14F-4D97-AF65-F5344CB8AC3E}">
        <p14:creationId xmlns:p14="http://schemas.microsoft.com/office/powerpoint/2010/main" val="41300907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1938992"/>
          </a:xfrm>
          <a:prstGeom prst="rect">
            <a:avLst/>
          </a:prstGeom>
        </p:spPr>
        <p:txBody>
          <a:bodyPr wrap="square">
            <a:spAutoFit/>
          </a:bodyPr>
          <a:lstStyle/>
          <a:p>
            <a:pPr algn="just"/>
            <a:r>
              <a:rPr lang="en-US" sz="2400" dirty="0" smtClean="0"/>
              <a:t>Next</a:t>
            </a:r>
            <a:r>
              <a:rPr lang="en-US" sz="2400" dirty="0"/>
              <a:t>, you put the genotype of one parent across the top and that of the other parent down the left side.  For example, if parent pea plant genotypes were YY and GG respectively, the setup would be:</a:t>
            </a:r>
          </a:p>
          <a:p>
            <a:pPr algn="just"/>
            <a:endParaRPr lang="en-US" sz="2400" dirty="0" smtClean="0"/>
          </a:p>
          <a:p>
            <a:pPr algn="just"/>
            <a:r>
              <a:rPr lang="en-US" sz="2400" dirty="0"/>
              <a:t>	</a:t>
            </a:r>
            <a:r>
              <a:rPr lang="en-US" sz="2400" dirty="0" smtClean="0"/>
              <a:t>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420" y="818144"/>
            <a:ext cx="4744994" cy="2310063"/>
          </a:xfrm>
          <a:prstGeom prst="rect">
            <a:avLst/>
          </a:prstGeom>
        </p:spPr>
      </p:pic>
      <p:sp>
        <p:nvSpPr>
          <p:cNvPr id="6" name="Rectangle 5"/>
          <p:cNvSpPr/>
          <p:nvPr/>
        </p:nvSpPr>
        <p:spPr>
          <a:xfrm>
            <a:off x="0" y="3177218"/>
            <a:ext cx="6256421" cy="3785652"/>
          </a:xfrm>
          <a:prstGeom prst="rect">
            <a:avLst/>
          </a:prstGeom>
        </p:spPr>
        <p:txBody>
          <a:bodyPr wrap="square">
            <a:spAutoFit/>
          </a:bodyPr>
          <a:lstStyle/>
          <a:p>
            <a:pPr algn="just"/>
            <a:r>
              <a:rPr lang="en-US" sz="2400" dirty="0">
                <a:latin typeface="Arial" panose="020B0604020202020204" pitchFamily="34" charset="0"/>
                <a:ea typeface="Times New Roman" panose="02020603050405020304" pitchFamily="18" charset="0"/>
              </a:rPr>
              <a:t>Note that only one letter goes in each box for the parents.   It does not matter which parent is on the side or the top of the Punnett square.  </a:t>
            </a:r>
            <a:endParaRPr lang="en-US" sz="2400" dirty="0">
              <a:latin typeface="Times New Roman" panose="02020603050405020304" pitchFamily="18" charset="0"/>
              <a:ea typeface="Times New Roman" panose="02020603050405020304" pitchFamily="18" charset="0"/>
            </a:endParaRPr>
          </a:p>
          <a:p>
            <a:pPr algn="just"/>
            <a:r>
              <a:rPr lang="en-US" sz="2400" dirty="0">
                <a:latin typeface="Arial" panose="020B0604020202020204" pitchFamily="34" charset="0"/>
                <a:ea typeface="Times New Roman" panose="02020603050405020304" pitchFamily="18" charset="0"/>
              </a:rPr>
              <a:t>Next, all you have to do is fill in the boxes by copying the row and column-head letters across or down into the empty squares.  This gives us the predicted frequency of all of the potential genotypes among the offspring each time reproduction occurs.</a:t>
            </a:r>
            <a:endParaRPr lang="en-US" sz="2400"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21" y="4030592"/>
            <a:ext cx="5935579" cy="2723654"/>
          </a:xfrm>
          <a:prstGeom prst="rect">
            <a:avLst/>
          </a:prstGeom>
        </p:spPr>
      </p:pic>
    </p:spTree>
    <p:extLst>
      <p:ext uri="{BB962C8B-B14F-4D97-AF65-F5344CB8AC3E}">
        <p14:creationId xmlns:p14="http://schemas.microsoft.com/office/powerpoint/2010/main" val="6076672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9" y="5656"/>
            <a:ext cx="12188011" cy="3785652"/>
          </a:xfrm>
          <a:prstGeom prst="rect">
            <a:avLst/>
          </a:prstGeom>
        </p:spPr>
        <p:txBody>
          <a:bodyPr wrap="square">
            <a:spAutoFit/>
          </a:bodyPr>
          <a:lstStyle/>
          <a:p>
            <a:pPr algn="just"/>
            <a:r>
              <a:rPr lang="en-US" sz="2400" dirty="0" smtClean="0"/>
              <a:t>In </a:t>
            </a:r>
            <a:r>
              <a:rPr lang="en-US" sz="2400" dirty="0"/>
              <a:t>this example, 100% of the offspring will likely be heterozygous (YG).  Since the Y (yellow) allele is dominant over the G (green) allele for pea plants, 100% of the YG offspring will have a yellow phenotype, as Mendel observed in his breeding experiments.</a:t>
            </a:r>
          </a:p>
          <a:p>
            <a:pPr algn="just"/>
            <a:endParaRPr lang="en-US" sz="2400" dirty="0" smtClean="0"/>
          </a:p>
          <a:p>
            <a:pPr algn="just"/>
            <a:r>
              <a:rPr lang="en-US" sz="2400" dirty="0" smtClean="0"/>
              <a:t>In </a:t>
            </a:r>
            <a:r>
              <a:rPr lang="en-US" sz="2400" dirty="0"/>
              <a:t>another example (shown below), if the parent plants both have heterozygous (YG) genotypes, there will be 25% YY, 50% YG, and 25% GG offspring on average.  These percentages are determined based on the fact that each of the 4 offspring boxes in a Punnett square is 25% (1 out of 4).  As to phenotypes, 75% will be Y and only 25% will be G.  These will be the odds every time a new offspring is conceived by parents with YG genotypes. </a:t>
            </a:r>
          </a:p>
          <a:p>
            <a:pPr algn="just"/>
            <a:endParaRPr lang="en-US" sz="2400" dirty="0"/>
          </a:p>
        </p:txBody>
      </p:sp>
      <p:pic>
        <p:nvPicPr>
          <p:cNvPr id="4" name="Picture 3"/>
          <p:cNvPicPr>
            <a:picLocks noChangeAspect="1"/>
          </p:cNvPicPr>
          <p:nvPr/>
        </p:nvPicPr>
        <p:blipFill>
          <a:blip r:embed="rId2"/>
          <a:stretch>
            <a:fillRect/>
          </a:stretch>
        </p:blipFill>
        <p:spPr>
          <a:xfrm>
            <a:off x="6148138" y="3374322"/>
            <a:ext cx="3681662" cy="3181888"/>
          </a:xfrm>
          <a:prstGeom prst="rect">
            <a:avLst/>
          </a:prstGeom>
        </p:spPr>
      </p:pic>
    </p:spTree>
    <p:extLst>
      <p:ext uri="{BB962C8B-B14F-4D97-AF65-F5344CB8AC3E}">
        <p14:creationId xmlns:p14="http://schemas.microsoft.com/office/powerpoint/2010/main" val="12833371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algn="just"/>
            <a:r>
              <a:rPr lang="en-US" sz="2400" dirty="0">
                <a:latin typeface="Arial" panose="020B0604020202020204" pitchFamily="34" charset="0"/>
              </a:rPr>
              <a:t>An offspring's genotype is the result of the combination of genes in the sex cells or gametes (sperm and ova) that came together in its conception.  </a:t>
            </a:r>
            <a:endParaRPr lang="en-US" sz="2400" dirty="0" smtClean="0">
              <a:latin typeface="Arial" panose="020B0604020202020204" pitchFamily="34" charset="0"/>
            </a:endParaRPr>
          </a:p>
          <a:p>
            <a:pPr algn="just"/>
            <a:endParaRPr lang="en-US" sz="2400" dirty="0">
              <a:latin typeface="Arial" panose="020B0604020202020204" pitchFamily="34" charset="0"/>
            </a:endParaRPr>
          </a:p>
          <a:p>
            <a:pPr algn="just"/>
            <a:r>
              <a:rPr lang="en-US" sz="2400" dirty="0" smtClean="0">
                <a:latin typeface="Arial" panose="020B0604020202020204" pitchFamily="34" charset="0"/>
              </a:rPr>
              <a:t>One </a:t>
            </a:r>
            <a:r>
              <a:rPr lang="en-US" sz="2400" dirty="0">
                <a:latin typeface="Arial" panose="020B0604020202020204" pitchFamily="34" charset="0"/>
              </a:rPr>
              <a:t>sex cell came from each parent.  Sex cells normally only have one copy of the gene for each trait (e.g., one copy of the Y or G form of the gene in the example above).  Each of the two Punnett square boxes in which the parent genes for a trait are placed (across the top or on the left side) actually represents one of the two possible genotypes for a parent sex cell.  </a:t>
            </a:r>
            <a:endParaRPr lang="en-US" sz="2400" dirty="0" smtClean="0">
              <a:latin typeface="Arial" panose="020B0604020202020204" pitchFamily="34" charset="0"/>
            </a:endParaRPr>
          </a:p>
          <a:p>
            <a:pPr algn="just"/>
            <a:endParaRPr lang="en-US" sz="2400" dirty="0" smtClean="0">
              <a:latin typeface="Arial" panose="020B0604020202020204" pitchFamily="34" charset="0"/>
            </a:endParaRPr>
          </a:p>
          <a:p>
            <a:pPr algn="just"/>
            <a:r>
              <a:rPr lang="en-US" sz="2400" dirty="0" smtClean="0">
                <a:latin typeface="Arial" panose="020B0604020202020204" pitchFamily="34" charset="0"/>
              </a:rPr>
              <a:t>Which </a:t>
            </a:r>
            <a:r>
              <a:rPr lang="en-US" sz="2400" dirty="0">
                <a:latin typeface="Arial" panose="020B0604020202020204" pitchFamily="34" charset="0"/>
              </a:rPr>
              <a:t>of the two parental copies of a gene is inherited depends on which sex cell is </a:t>
            </a:r>
            <a:r>
              <a:rPr lang="en-US" sz="2400" dirty="0" smtClean="0">
                <a:latin typeface="Arial" panose="020B0604020202020204" pitchFamily="34" charset="0"/>
              </a:rPr>
              <a:t>inherited - it </a:t>
            </a:r>
            <a:r>
              <a:rPr lang="en-US" sz="2400" dirty="0">
                <a:latin typeface="Arial" panose="020B0604020202020204" pitchFamily="34" charset="0"/>
              </a:rPr>
              <a:t>is a matter of chance.  </a:t>
            </a:r>
            <a:endParaRPr lang="en-US" sz="2400" dirty="0" smtClean="0">
              <a:latin typeface="Arial" panose="020B0604020202020204" pitchFamily="34" charset="0"/>
            </a:endParaRPr>
          </a:p>
          <a:p>
            <a:pPr algn="just"/>
            <a:r>
              <a:rPr lang="en-US" sz="2400" dirty="0" smtClean="0">
                <a:latin typeface="Arial" panose="020B0604020202020204" pitchFamily="34" charset="0"/>
              </a:rPr>
              <a:t>By </a:t>
            </a:r>
            <a:r>
              <a:rPr lang="en-US" sz="2400" dirty="0">
                <a:latin typeface="Arial" panose="020B0604020202020204" pitchFamily="34" charset="0"/>
              </a:rPr>
              <a:t>placing each of the two copies in its own box has the effect of giving it a 50% chance of being inherited.</a:t>
            </a:r>
            <a:endParaRPr lang="en-US" sz="2400" dirty="0"/>
          </a:p>
          <a:p>
            <a:pPr algn="just"/>
            <a:endParaRPr lang="en-US" sz="2400" dirty="0" smtClean="0">
              <a:solidFill>
                <a:schemeClr val="accent6">
                  <a:lumMod val="75000"/>
                </a:schemeClr>
              </a:solidFill>
              <a:latin typeface="Arial" panose="020B0604020202020204" pitchFamily="34" charset="0"/>
            </a:endParaRPr>
          </a:p>
          <a:p>
            <a:pPr algn="just"/>
            <a:r>
              <a:rPr lang="en-US" sz="2400" dirty="0">
                <a:latin typeface="Arial" panose="020B0604020202020204" pitchFamily="34" charset="0"/>
              </a:rPr>
              <a:t/>
            </a:r>
            <a:br>
              <a:rPr lang="en-US" sz="2400" dirty="0">
                <a:latin typeface="Arial" panose="020B0604020202020204" pitchFamily="34" charset="0"/>
              </a:rPr>
            </a:br>
            <a:endParaRPr lang="en-US" sz="2400" dirty="0"/>
          </a:p>
        </p:txBody>
      </p:sp>
    </p:spTree>
    <p:extLst>
      <p:ext uri="{BB962C8B-B14F-4D97-AF65-F5344CB8AC3E}">
        <p14:creationId xmlns:p14="http://schemas.microsoft.com/office/powerpoint/2010/main" val="2990653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1999" cy="4524315"/>
          </a:xfrm>
          <a:prstGeom prst="rect">
            <a:avLst/>
          </a:prstGeom>
        </p:spPr>
        <p:txBody>
          <a:bodyPr wrap="square">
            <a:spAutoFit/>
          </a:bodyPr>
          <a:lstStyle/>
          <a:p>
            <a:pPr algn="just"/>
            <a:r>
              <a:rPr lang="en-US" sz="2400" b="1" dirty="0" smtClean="0"/>
              <a:t>Why?</a:t>
            </a:r>
            <a:endParaRPr lang="en-US" sz="2400" b="1" dirty="0"/>
          </a:p>
          <a:p>
            <a:pPr algn="just"/>
            <a:r>
              <a:rPr lang="en-US" sz="2400" dirty="0" smtClean="0"/>
              <a:t>Why </a:t>
            </a:r>
            <a:r>
              <a:rPr lang="en-US" sz="2400" dirty="0"/>
              <a:t>is it important for you to know about Punnett squares?  The answer is that they can be used as predictive tools when considering having children.  Let us assume, for instance, that both you and your mate are carriers for a particularly unpleasant genetically inherited disease such as cystic </a:t>
            </a:r>
            <a:r>
              <a:rPr lang="en-US" sz="2400" dirty="0" smtClean="0"/>
              <a:t>fibrosis.   </a:t>
            </a:r>
            <a:r>
              <a:rPr lang="en-US" sz="2400" dirty="0"/>
              <a:t>Of course, you are worried about whether your children will be healthy and normal.   For this example, let us define "A" as being the dominant normal allele and "a" as the recessive abnormal one that is responsible for cystic fibrosis.  As carriers, you and your mate are both heterozygous (</a:t>
            </a:r>
            <a:r>
              <a:rPr lang="en-US" sz="2400" dirty="0" err="1"/>
              <a:t>Aa</a:t>
            </a:r>
            <a:r>
              <a:rPr lang="en-US" sz="2400" dirty="0"/>
              <a:t>).  This disease only afflicts those who are homozygous recessive (</a:t>
            </a:r>
            <a:r>
              <a:rPr lang="en-US" sz="2400" dirty="0" err="1"/>
              <a:t>aa</a:t>
            </a:r>
            <a:r>
              <a:rPr lang="en-US" sz="2400" dirty="0"/>
              <a:t>).  The Punnett square below makes it clear that at each birth, there will be a 25% chance of you having a normal homozygous (AA) child, a 50% chance of a healthy heterozygous (</a:t>
            </a:r>
            <a:r>
              <a:rPr lang="en-US" sz="2400" dirty="0" err="1"/>
              <a:t>Aa</a:t>
            </a:r>
            <a:r>
              <a:rPr lang="en-US" sz="2400" dirty="0"/>
              <a:t>) carrier child like you and your mate, and a 25% chance of a homozygous recessive (</a:t>
            </a:r>
            <a:r>
              <a:rPr lang="en-US" sz="2400" dirty="0" err="1"/>
              <a:t>aa</a:t>
            </a:r>
            <a:r>
              <a:rPr lang="en-US" sz="2400" dirty="0"/>
              <a:t>) child who probably will eventually die from this condition.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 y="4382723"/>
            <a:ext cx="2756752" cy="247352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832" y="4456326"/>
            <a:ext cx="2369218" cy="239742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766820761"/>
              </p:ext>
            </p:extLst>
          </p:nvPr>
        </p:nvGraphicFramePr>
        <p:xfrm>
          <a:off x="1656350" y="5028792"/>
          <a:ext cx="10515600" cy="1798320"/>
        </p:xfrm>
        <a:graphic>
          <a:graphicData uri="http://schemas.openxmlformats.org/drawingml/2006/table">
            <a:tbl>
              <a:tblPr/>
              <a:tblGrid>
                <a:gridCol w="5257800"/>
                <a:gridCol w="5257800"/>
              </a:tblGrid>
              <a:tr h="0">
                <a:tc>
                  <a:txBody>
                    <a:bodyPr/>
                    <a:lstStyle/>
                    <a:p>
                      <a:endParaRPr lang="en-US" sz="1600" dirty="0"/>
                    </a:p>
                  </a:txBody>
                  <a:tcPr anchor="ctr">
                    <a:lnL>
                      <a:noFill/>
                    </a:lnL>
                    <a:lnR>
                      <a:noFill/>
                    </a:lnR>
                    <a:lnT>
                      <a:noFill/>
                    </a:lnT>
                    <a:lnB>
                      <a:noFill/>
                    </a:lnB>
                  </a:tcPr>
                </a:tc>
                <a:tc>
                  <a:txBody>
                    <a:bodyPr/>
                    <a:lstStyle/>
                    <a:p>
                      <a:r>
                        <a:rPr lang="en-US" sz="1600" dirty="0">
                          <a:latin typeface="Arial" panose="020B0604020202020204" pitchFamily="34" charset="0"/>
                        </a:rPr>
                        <a:t>If both parents are carriers of the recessive</a:t>
                      </a:r>
                      <a:br>
                        <a:rPr lang="en-US" sz="1600" dirty="0">
                          <a:latin typeface="Arial" panose="020B0604020202020204" pitchFamily="34" charset="0"/>
                        </a:rPr>
                      </a:br>
                      <a:r>
                        <a:rPr lang="en-US" sz="1600" dirty="0">
                          <a:latin typeface="Arial" panose="020B0604020202020204" pitchFamily="34" charset="0"/>
                        </a:rPr>
                        <a:t>allele for a disorder, all of their children will</a:t>
                      </a:r>
                      <a:br>
                        <a:rPr lang="en-US" sz="1600" dirty="0">
                          <a:latin typeface="Arial" panose="020B0604020202020204" pitchFamily="34" charset="0"/>
                        </a:rPr>
                      </a:br>
                      <a:r>
                        <a:rPr lang="en-US" sz="1600" dirty="0">
                          <a:latin typeface="Arial" panose="020B0604020202020204" pitchFamily="34" charset="0"/>
                        </a:rPr>
                        <a:t>face the following odds of inheriting it:</a:t>
                      </a:r>
                      <a:br>
                        <a:rPr lang="en-US" sz="1600" dirty="0">
                          <a:latin typeface="Arial" panose="020B0604020202020204" pitchFamily="34" charset="0"/>
                        </a:rPr>
                      </a:br>
                      <a:r>
                        <a:rPr lang="en-US" sz="1600" dirty="0">
                          <a:latin typeface="Arial" panose="020B0604020202020204" pitchFamily="34" charset="0"/>
                        </a:rPr>
                        <a:t>25% chance of having the recessive disorder</a:t>
                      </a:r>
                      <a:br>
                        <a:rPr lang="en-US" sz="1600" dirty="0">
                          <a:latin typeface="Arial" panose="020B0604020202020204" pitchFamily="34" charset="0"/>
                        </a:rPr>
                      </a:br>
                      <a:r>
                        <a:rPr lang="en-US" sz="1600" dirty="0">
                          <a:latin typeface="Arial" panose="020B0604020202020204" pitchFamily="34" charset="0"/>
                        </a:rPr>
                        <a:t>50% chance of being a healthy carrier</a:t>
                      </a:r>
                      <a:br>
                        <a:rPr lang="en-US" sz="1600" dirty="0">
                          <a:latin typeface="Arial" panose="020B0604020202020204" pitchFamily="34" charset="0"/>
                        </a:rPr>
                      </a:br>
                      <a:r>
                        <a:rPr lang="en-US" sz="1600" dirty="0">
                          <a:latin typeface="Arial" panose="020B0604020202020204" pitchFamily="34" charset="0"/>
                        </a:rPr>
                        <a:t>25% chance of being healthy and not have</a:t>
                      </a:r>
                      <a:br>
                        <a:rPr lang="en-US" sz="1600" dirty="0">
                          <a:latin typeface="Arial" panose="020B0604020202020204" pitchFamily="34" charset="0"/>
                        </a:rPr>
                      </a:br>
                      <a:r>
                        <a:rPr lang="en-US" sz="1600" dirty="0" smtClean="0">
                          <a:latin typeface="Arial" panose="020B0604020202020204" pitchFamily="34" charset="0"/>
                        </a:rPr>
                        <a:t>the </a:t>
                      </a:r>
                      <a:r>
                        <a:rPr lang="en-US" sz="1600" dirty="0">
                          <a:latin typeface="Arial" panose="020B0604020202020204" pitchFamily="34" charset="0"/>
                        </a:rPr>
                        <a:t>recessive allele at all</a:t>
                      </a:r>
                      <a:endParaRPr lang="en-US" sz="1600"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648411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62979"/>
          </a:xfrm>
          <a:prstGeom prst="rect">
            <a:avLst/>
          </a:prstGeom>
        </p:spPr>
        <p:txBody>
          <a:bodyPr wrap="square">
            <a:spAutoFit/>
          </a:bodyPr>
          <a:lstStyle/>
          <a:p>
            <a:pPr algn="just"/>
            <a:r>
              <a:rPr lang="en-US" sz="2800" dirty="0" smtClean="0"/>
              <a:t>A DNA molecule is a nucleic acid, one of the four molecules of life. It comes in the form of a long, linear molecule referred to as a strand. Each strand of DNA is bonded to a second strand of </a:t>
            </a:r>
          </a:p>
          <a:p>
            <a:pPr algn="just"/>
            <a:endParaRPr lang="en-US" sz="2800" dirty="0" smtClean="0"/>
          </a:p>
          <a:p>
            <a:pPr algn="just"/>
            <a:r>
              <a:rPr lang="en-US" sz="2800" dirty="0" smtClean="0"/>
              <a:t>DNA to form a DNA double helix. In eukaryotic cells, DNA is found in the nucleus as a tightly coiled double helix.</a:t>
            </a:r>
          </a:p>
          <a:p>
            <a:pPr algn="just"/>
            <a:endParaRPr lang="en-US" sz="2800" dirty="0" smtClean="0"/>
          </a:p>
          <a:p>
            <a:pPr algn="just"/>
            <a:r>
              <a:rPr lang="en-US" sz="2800" dirty="0" smtClean="0"/>
              <a:t>DNA molecules are replicated during cell division. When a cell divides, the two new cells contain all the same DNA that the original cell had.</a:t>
            </a:r>
          </a:p>
          <a:p>
            <a:pPr algn="just"/>
            <a:r>
              <a:rPr lang="en-US" sz="2800" dirty="0" smtClean="0"/>
              <a:t>In sexual reproduction with two parents, half of the DNA of the offspring is provided by each of the parents. The genetic material of a child is made from 50% of their mother’s DNA and 50% their father’s DNA.</a:t>
            </a:r>
            <a:endParaRPr lang="en-US" sz="2800" dirty="0"/>
          </a:p>
        </p:txBody>
      </p:sp>
    </p:spTree>
    <p:extLst>
      <p:ext uri="{BB962C8B-B14F-4D97-AF65-F5344CB8AC3E}">
        <p14:creationId xmlns:p14="http://schemas.microsoft.com/office/powerpoint/2010/main" val="3800840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3768" cy="1569660"/>
          </a:xfrm>
          <a:prstGeom prst="rect">
            <a:avLst/>
          </a:prstGeom>
        </p:spPr>
        <p:txBody>
          <a:bodyPr wrap="square">
            <a:spAutoFit/>
          </a:bodyPr>
          <a:lstStyle/>
          <a:p>
            <a:pPr algn="just"/>
            <a:r>
              <a:rPr lang="en-US" sz="2400" dirty="0" smtClean="0"/>
              <a:t>If </a:t>
            </a:r>
            <a:r>
              <a:rPr lang="en-US" sz="2400" dirty="0"/>
              <a:t>a carrier (</a:t>
            </a:r>
            <a:r>
              <a:rPr lang="en-US" sz="2400" dirty="0" err="1"/>
              <a:t>Aa</a:t>
            </a:r>
            <a:r>
              <a:rPr lang="en-US" sz="2400" dirty="0"/>
              <a:t>) for such a recessive disease mates with someone who has it (</a:t>
            </a:r>
            <a:r>
              <a:rPr lang="en-US" sz="2400" dirty="0" err="1"/>
              <a:t>aa</a:t>
            </a:r>
            <a:r>
              <a:rPr lang="en-US" sz="2400" dirty="0"/>
              <a:t>), the likelihood of their children also inheriting the condition is far greater (as shown below).  On average, half of the children will be heterozygous (</a:t>
            </a:r>
            <a:r>
              <a:rPr lang="en-US" sz="2400" dirty="0" err="1"/>
              <a:t>Aa</a:t>
            </a:r>
            <a:r>
              <a:rPr lang="en-US" sz="2400" dirty="0"/>
              <a:t>) and, therefore, carriers.  The remaining half will inherit 2 recessive alleles (</a:t>
            </a:r>
            <a:r>
              <a:rPr lang="en-US" sz="2400" dirty="0" err="1"/>
              <a:t>aa</a:t>
            </a:r>
            <a:r>
              <a:rPr lang="en-US" sz="2400" dirty="0"/>
              <a:t>) and develop the disease.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896" y="1488655"/>
            <a:ext cx="2189746" cy="221581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 y="1589913"/>
            <a:ext cx="2564242" cy="2300792"/>
          </a:xfrm>
          <a:prstGeom prst="rect">
            <a:avLst/>
          </a:prstGeom>
        </p:spPr>
      </p:pic>
      <p:sp>
        <p:nvSpPr>
          <p:cNvPr id="5" name="Rectangle 4"/>
          <p:cNvSpPr/>
          <p:nvPr/>
        </p:nvSpPr>
        <p:spPr>
          <a:xfrm>
            <a:off x="5466355" y="2197037"/>
            <a:ext cx="4507824" cy="1477328"/>
          </a:xfrm>
          <a:prstGeom prst="rect">
            <a:avLst/>
          </a:prstGeom>
        </p:spPr>
        <p:txBody>
          <a:bodyPr wrap="square">
            <a:spAutoFit/>
          </a:bodyPr>
          <a:lstStyle/>
          <a:p>
            <a:r>
              <a:rPr lang="en-US" dirty="0"/>
              <a:t> If one parent is a carrier and the other has a</a:t>
            </a:r>
          </a:p>
          <a:p>
            <a:r>
              <a:rPr lang="en-US" dirty="0"/>
              <a:t> </a:t>
            </a:r>
            <a:r>
              <a:rPr lang="en-US" dirty="0" smtClean="0"/>
              <a:t>recessive </a:t>
            </a:r>
            <a:r>
              <a:rPr lang="en-US" dirty="0"/>
              <a:t>disorder, their children will have the</a:t>
            </a:r>
          </a:p>
          <a:p>
            <a:r>
              <a:rPr lang="en-US" dirty="0"/>
              <a:t> </a:t>
            </a:r>
            <a:r>
              <a:rPr lang="en-US" dirty="0" smtClean="0"/>
              <a:t>following </a:t>
            </a:r>
            <a:r>
              <a:rPr lang="en-US" dirty="0"/>
              <a:t>odds of inheriting it:</a:t>
            </a:r>
          </a:p>
          <a:p>
            <a:r>
              <a:rPr lang="en-US" dirty="0"/>
              <a:t> </a:t>
            </a:r>
            <a:r>
              <a:rPr lang="en-US" dirty="0" smtClean="0"/>
              <a:t>50</a:t>
            </a:r>
            <a:r>
              <a:rPr lang="en-US" dirty="0"/>
              <a:t>% chance of being a healthy carrier</a:t>
            </a:r>
          </a:p>
          <a:p>
            <a:r>
              <a:rPr lang="en-US" dirty="0"/>
              <a:t> </a:t>
            </a:r>
            <a:r>
              <a:rPr lang="en-US" dirty="0" smtClean="0"/>
              <a:t>50</a:t>
            </a:r>
            <a:r>
              <a:rPr lang="en-US" dirty="0"/>
              <a:t>% chance having the recessive disorder</a:t>
            </a:r>
          </a:p>
        </p:txBody>
      </p:sp>
    </p:spTree>
    <p:extLst>
      <p:ext uri="{BB962C8B-B14F-4D97-AF65-F5344CB8AC3E}">
        <p14:creationId xmlns:p14="http://schemas.microsoft.com/office/powerpoint/2010/main" val="3915472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6" y="322"/>
            <a:ext cx="12188003" cy="2677656"/>
          </a:xfrm>
          <a:prstGeom prst="rect">
            <a:avLst/>
          </a:prstGeom>
        </p:spPr>
        <p:txBody>
          <a:bodyPr wrap="square">
            <a:spAutoFit/>
          </a:bodyPr>
          <a:lstStyle/>
          <a:p>
            <a:pPr algn="just"/>
            <a:r>
              <a:rPr lang="en-US" sz="2400" dirty="0">
                <a:solidFill>
                  <a:schemeClr val="accent6"/>
                </a:solidFill>
              </a:rPr>
              <a:t>It is likely that every one of us is a carrier for a large number of recessive alleles.   Some of these alleles can cause life-threatening defects if they are inherited from both parents.  In addition to cystic fibrosis, albinism, and beta-thalassemia are recessive disorders</a:t>
            </a:r>
            <a:r>
              <a:rPr lang="en-US" sz="2400" dirty="0" smtClean="0">
                <a:solidFill>
                  <a:schemeClr val="accent6"/>
                </a:solidFill>
              </a:rPr>
              <a:t>. </a:t>
            </a:r>
            <a:endParaRPr lang="en-US" sz="2400" dirty="0">
              <a:solidFill>
                <a:schemeClr val="accent6"/>
              </a:solidFill>
            </a:endParaRPr>
          </a:p>
          <a:p>
            <a:pPr algn="just"/>
            <a:r>
              <a:rPr lang="en-US" sz="2400" dirty="0" smtClean="0">
                <a:solidFill>
                  <a:schemeClr val="accent6"/>
                </a:solidFill>
              </a:rPr>
              <a:t>Some </a:t>
            </a:r>
            <a:r>
              <a:rPr lang="en-US" sz="2400" dirty="0">
                <a:solidFill>
                  <a:schemeClr val="accent6"/>
                </a:solidFill>
              </a:rPr>
              <a:t>disorders are caused by dominant alleles for genes.  Inheriting just one copy of such a dominant allele will cause the disorder.  This is the case with Huntington disease, </a:t>
            </a:r>
            <a:r>
              <a:rPr lang="en-US" sz="2400" dirty="0" err="1">
                <a:solidFill>
                  <a:schemeClr val="accent6"/>
                </a:solidFill>
              </a:rPr>
              <a:t>achondroplastic</a:t>
            </a:r>
            <a:r>
              <a:rPr lang="en-US" sz="2400" dirty="0">
                <a:solidFill>
                  <a:schemeClr val="accent6"/>
                </a:solidFill>
              </a:rPr>
              <a:t> dwarfism, and </a:t>
            </a:r>
            <a:r>
              <a:rPr lang="en-US" sz="2400" dirty="0" err="1">
                <a:solidFill>
                  <a:schemeClr val="accent6"/>
                </a:solidFill>
              </a:rPr>
              <a:t>polydactyly</a:t>
            </a:r>
            <a:r>
              <a:rPr lang="en-US" sz="2400" dirty="0">
                <a:solidFill>
                  <a:schemeClr val="accent6"/>
                </a:solidFill>
              </a:rPr>
              <a:t>.  People who are heterozygous (</a:t>
            </a:r>
            <a:r>
              <a:rPr lang="en-US" sz="2400" dirty="0" err="1">
                <a:solidFill>
                  <a:schemeClr val="accent6"/>
                </a:solidFill>
              </a:rPr>
              <a:t>Aa</a:t>
            </a:r>
            <a:r>
              <a:rPr lang="en-US" sz="2400" dirty="0">
                <a:solidFill>
                  <a:schemeClr val="accent6"/>
                </a:solidFill>
              </a:rPr>
              <a:t>) are not healthy carriers.  They have the disorder just like homozygous dominant (AA) individuals.</a:t>
            </a:r>
          </a:p>
        </p:txBody>
      </p:sp>
      <p:pic>
        <p:nvPicPr>
          <p:cNvPr id="3" name="Picture 2"/>
          <p:cNvPicPr>
            <a:picLocks noChangeAspect="1"/>
          </p:cNvPicPr>
          <p:nvPr/>
        </p:nvPicPr>
        <p:blipFill>
          <a:blip r:embed="rId2"/>
          <a:stretch>
            <a:fillRect/>
          </a:stretch>
        </p:blipFill>
        <p:spPr>
          <a:xfrm>
            <a:off x="-1516" y="3380484"/>
            <a:ext cx="3887715" cy="34882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927" y="3691300"/>
            <a:ext cx="2875547" cy="2909780"/>
          </a:xfrm>
          <a:prstGeom prst="rect">
            <a:avLst/>
          </a:prstGeom>
        </p:spPr>
      </p:pic>
      <p:sp>
        <p:nvSpPr>
          <p:cNvPr id="6" name="Rectangle 5"/>
          <p:cNvSpPr/>
          <p:nvPr/>
        </p:nvSpPr>
        <p:spPr>
          <a:xfrm>
            <a:off x="7183407" y="5057750"/>
            <a:ext cx="6096000" cy="1477328"/>
          </a:xfrm>
          <a:prstGeom prst="rect">
            <a:avLst/>
          </a:prstGeom>
        </p:spPr>
        <p:txBody>
          <a:bodyPr>
            <a:spAutoFit/>
          </a:bodyPr>
          <a:lstStyle/>
          <a:p>
            <a:r>
              <a:rPr lang="en-US" dirty="0"/>
              <a:t>If only one parent has a single copy of a</a:t>
            </a:r>
          </a:p>
          <a:p>
            <a:r>
              <a:rPr lang="en-US" dirty="0"/>
              <a:t>dominant allele for a dominant disorder,</a:t>
            </a:r>
          </a:p>
          <a:p>
            <a:r>
              <a:rPr lang="en-US" dirty="0"/>
              <a:t>their children will have a 50% chance of</a:t>
            </a:r>
          </a:p>
          <a:p>
            <a:r>
              <a:rPr lang="en-US" dirty="0"/>
              <a:t>inheriting the disorder and 50% chance</a:t>
            </a:r>
          </a:p>
          <a:p>
            <a:r>
              <a:rPr lang="en-US" dirty="0"/>
              <a:t>of being entirely normal.</a:t>
            </a:r>
          </a:p>
        </p:txBody>
      </p:sp>
    </p:spTree>
    <p:extLst>
      <p:ext uri="{BB962C8B-B14F-4D97-AF65-F5344CB8AC3E}">
        <p14:creationId xmlns:p14="http://schemas.microsoft.com/office/powerpoint/2010/main" val="36710724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70975"/>
          </a:xfrm>
          <a:prstGeom prst="rect">
            <a:avLst/>
          </a:prstGeom>
        </p:spPr>
        <p:txBody>
          <a:bodyPr wrap="square">
            <a:spAutoFit/>
          </a:bodyPr>
          <a:lstStyle/>
          <a:p>
            <a:pPr algn="just"/>
            <a:r>
              <a:rPr lang="en-US" sz="2400" b="1" dirty="0"/>
              <a:t>Applying probability rules to </a:t>
            </a:r>
            <a:r>
              <a:rPr lang="en-US" sz="2400" b="1" dirty="0" err="1"/>
              <a:t>dihybrid</a:t>
            </a:r>
            <a:r>
              <a:rPr lang="en-US" sz="2400" b="1" dirty="0"/>
              <a:t> crosses</a:t>
            </a:r>
          </a:p>
          <a:p>
            <a:pPr algn="just"/>
            <a:r>
              <a:rPr lang="en-US" sz="2400" dirty="0"/>
              <a:t> </a:t>
            </a:r>
          </a:p>
          <a:p>
            <a:pPr algn="just"/>
            <a:r>
              <a:rPr lang="en-US" sz="2400" b="1" dirty="0"/>
              <a:t>Example 4:</a:t>
            </a:r>
          </a:p>
          <a:p>
            <a:pPr algn="just"/>
            <a:r>
              <a:rPr lang="en-US" sz="2400" dirty="0"/>
              <a:t>For instance, let’s imagine that we breed two dogs with the genotype </a:t>
            </a:r>
            <a:r>
              <a:rPr lang="en-US" sz="2400" dirty="0" err="1"/>
              <a:t>BbCc</a:t>
            </a:r>
            <a:r>
              <a:rPr lang="en-US" sz="2400" dirty="0"/>
              <a:t>, where dominant allele B specifies black coat color (versus b, yellow coat color) and dominant allele C specifies straight fur (versus c, curly fur). Assuming that the two genes assort independently and are not sex-linked, how can we predict the number of </a:t>
            </a:r>
            <a:r>
              <a:rPr lang="en-US" sz="2400" dirty="0" err="1"/>
              <a:t>BbCc</a:t>
            </a:r>
            <a:r>
              <a:rPr lang="en-US" sz="2400" dirty="0"/>
              <a:t> puppies among the offspring?</a:t>
            </a:r>
          </a:p>
          <a:p>
            <a:pPr algn="just"/>
            <a:r>
              <a:rPr lang="en-US" sz="2400" dirty="0"/>
              <a:t> </a:t>
            </a:r>
          </a:p>
          <a:p>
            <a:pPr algn="just"/>
            <a:r>
              <a:rPr lang="en-US" sz="2400" b="1" dirty="0"/>
              <a:t>Solution</a:t>
            </a:r>
          </a:p>
          <a:p>
            <a:pPr algn="just"/>
            <a:r>
              <a:rPr lang="en-US" sz="2400" dirty="0"/>
              <a:t>One approach is to draw a 16-square Punnett square. For a cross involving two genes, a Punnett square is still a good strategy. </a:t>
            </a:r>
          </a:p>
          <a:p>
            <a:pPr algn="just"/>
            <a:r>
              <a:rPr lang="en-US" sz="2400" dirty="0"/>
              <a:t>Alternatively, we can use a shortcut technique involving four-square Punnett squares and a little application of the product rule. </a:t>
            </a:r>
          </a:p>
          <a:p>
            <a:pPr algn="just"/>
            <a:r>
              <a:rPr lang="en-US" sz="2400" dirty="0"/>
              <a:t>In this technique, we break the overall question down into two smaller questions, each relating to a different genetic event:</a:t>
            </a:r>
          </a:p>
          <a:p>
            <a:pPr algn="just"/>
            <a:r>
              <a:rPr lang="en-US" sz="2400" dirty="0"/>
              <a:t>What’s the probability of getting a Bb genotype?</a:t>
            </a:r>
          </a:p>
          <a:p>
            <a:pPr algn="just"/>
            <a:r>
              <a:rPr lang="en-US" sz="2400" dirty="0"/>
              <a:t>What’s the probability of getting a Cc genotype?</a:t>
            </a:r>
          </a:p>
        </p:txBody>
      </p:sp>
    </p:spTree>
    <p:extLst>
      <p:ext uri="{BB962C8B-B14F-4D97-AF65-F5344CB8AC3E}">
        <p14:creationId xmlns:p14="http://schemas.microsoft.com/office/powerpoint/2010/main" val="41352336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961"/>
            <a:ext cx="12192000" cy="6842007"/>
          </a:xfrm>
          <a:prstGeom prst="rect">
            <a:avLst/>
          </a:prstGeom>
        </p:spPr>
      </p:pic>
    </p:spTree>
    <p:extLst>
      <p:ext uri="{BB962C8B-B14F-4D97-AF65-F5344CB8AC3E}">
        <p14:creationId xmlns:p14="http://schemas.microsoft.com/office/powerpoint/2010/main" val="15616806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17" y="0"/>
            <a:ext cx="12202426" cy="6858000"/>
          </a:xfrm>
          <a:prstGeom prst="rect">
            <a:avLst/>
          </a:prstGeom>
        </p:spPr>
      </p:pic>
    </p:spTree>
    <p:extLst>
      <p:ext uri="{BB962C8B-B14F-4D97-AF65-F5344CB8AC3E}">
        <p14:creationId xmlns:p14="http://schemas.microsoft.com/office/powerpoint/2010/main" val="4357250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217634"/>
          </a:xfrm>
          <a:prstGeom prst="rect">
            <a:avLst/>
          </a:prstGeom>
        </p:spPr>
        <p:txBody>
          <a:bodyPr wrap="square">
            <a:spAutoFit/>
          </a:bodyPr>
          <a:lstStyle/>
          <a:p>
            <a:pPr algn="just"/>
            <a:r>
              <a:rPr lang="en-US" sz="2400" b="1" dirty="0"/>
              <a:t>Beta thalassemia</a:t>
            </a:r>
            <a:r>
              <a:rPr lang="en-US" sz="2400" dirty="0"/>
              <a:t> is a blood disorder that reduces the production of hemoglobin. Hemoglobin is the iron-containing protein in red blood cells that carries oxygen to cells throughout the body. In people with </a:t>
            </a:r>
            <a:r>
              <a:rPr lang="en-US" sz="2400" b="1" dirty="0"/>
              <a:t>beta thalassemia</a:t>
            </a:r>
            <a:r>
              <a:rPr lang="en-US" sz="2400" dirty="0"/>
              <a:t>, low levels of hemoglobin lead to a lack of oxygen in many parts of the body</a:t>
            </a:r>
            <a:r>
              <a:rPr lang="en-US" sz="2400" dirty="0" smtClean="0"/>
              <a:t>.</a:t>
            </a:r>
          </a:p>
          <a:p>
            <a:pPr algn="just"/>
            <a:endParaRPr lang="en-US" sz="2400" dirty="0"/>
          </a:p>
          <a:p>
            <a:pPr algn="just"/>
            <a:r>
              <a:rPr lang="en-US" sz="2400" b="1" dirty="0"/>
              <a:t>Huntington's disease</a:t>
            </a:r>
            <a:r>
              <a:rPr lang="en-US" sz="2400" dirty="0"/>
              <a:t> is an inherited disease that causes the progressive breakdown (degeneration) of nerve cells in the brain. Huntington's disease has a broad impact on a person's functional abilities and usually results in movement, thinking (cognitive) and psychiatric disorders</a:t>
            </a:r>
            <a:r>
              <a:rPr lang="en-US" sz="2400" dirty="0" smtClean="0"/>
              <a:t>.</a:t>
            </a:r>
          </a:p>
          <a:p>
            <a:pPr algn="just"/>
            <a:endParaRPr lang="en-US" sz="2400" dirty="0"/>
          </a:p>
          <a:p>
            <a:pPr algn="just"/>
            <a:r>
              <a:rPr lang="en-US" sz="2400" b="1" dirty="0" err="1"/>
              <a:t>Achondroplasia</a:t>
            </a:r>
            <a:r>
              <a:rPr lang="en-US" sz="2400" dirty="0"/>
              <a:t> is a bone growth disorder that </a:t>
            </a:r>
            <a:r>
              <a:rPr lang="en-US" sz="2400" b="1" dirty="0"/>
              <a:t>causes</a:t>
            </a:r>
            <a:r>
              <a:rPr lang="en-US" sz="2400" dirty="0"/>
              <a:t> disproportionate </a:t>
            </a:r>
            <a:r>
              <a:rPr lang="en-US" sz="2400" b="1" dirty="0"/>
              <a:t>dwarfism</a:t>
            </a:r>
            <a:r>
              <a:rPr lang="en-US" sz="2400" dirty="0"/>
              <a:t>. </a:t>
            </a:r>
            <a:r>
              <a:rPr lang="en-US" sz="2400" b="1" dirty="0"/>
              <a:t>Dwarfism</a:t>
            </a:r>
            <a:r>
              <a:rPr lang="en-US" sz="2400" dirty="0"/>
              <a:t> is </a:t>
            </a:r>
            <a:r>
              <a:rPr lang="en-US" sz="2400" b="1" dirty="0"/>
              <a:t>defined</a:t>
            </a:r>
            <a:r>
              <a:rPr lang="en-US" sz="2400" dirty="0"/>
              <a:t> as a condition of short stature as an adult. People with </a:t>
            </a:r>
            <a:r>
              <a:rPr lang="en-US" sz="2400" b="1" dirty="0" err="1"/>
              <a:t>achondroplasia</a:t>
            </a:r>
            <a:r>
              <a:rPr lang="en-US" sz="2400" dirty="0"/>
              <a:t> are short in stature with a normal sized torso and short limbs. It's the most common type of disproportionate </a:t>
            </a:r>
            <a:r>
              <a:rPr lang="en-US" sz="2400" b="1" dirty="0" smtClean="0"/>
              <a:t>dwarfism</a:t>
            </a:r>
          </a:p>
          <a:p>
            <a:pPr algn="just"/>
            <a:endParaRPr lang="en-US" sz="2400" b="1" dirty="0"/>
          </a:p>
          <a:p>
            <a:pPr algn="just"/>
            <a:r>
              <a:rPr lang="en-US" sz="2400" b="1" dirty="0" err="1"/>
              <a:t>Polydactyly</a:t>
            </a:r>
            <a:r>
              <a:rPr lang="en-US" sz="2400" b="1" dirty="0"/>
              <a:t> (</a:t>
            </a:r>
            <a:r>
              <a:rPr lang="en-US" sz="2400" b="1" dirty="0" err="1"/>
              <a:t>hexadactyly</a:t>
            </a:r>
            <a:r>
              <a:rPr lang="en-US" sz="2400" b="1" dirty="0"/>
              <a:t>):</a:t>
            </a:r>
            <a:r>
              <a:rPr lang="en-US" sz="2400" dirty="0"/>
              <a:t> The presence of an extra, sixth finger or toe, a very common congenital </a:t>
            </a:r>
            <a:r>
              <a:rPr lang="en-US" sz="2400" dirty="0" smtClean="0"/>
              <a:t>(of </a:t>
            </a:r>
            <a:r>
              <a:rPr lang="en-US" sz="2400" dirty="0"/>
              <a:t>a disease or physical </a:t>
            </a:r>
            <a:r>
              <a:rPr lang="en-US" sz="2400" dirty="0" smtClean="0"/>
              <a:t>abnormality present </a:t>
            </a:r>
            <a:r>
              <a:rPr lang="en-US" sz="2400" dirty="0"/>
              <a:t>from </a:t>
            </a:r>
            <a:r>
              <a:rPr lang="en-US" sz="2400" dirty="0" smtClean="0"/>
              <a:t>birth) </a:t>
            </a:r>
            <a:r>
              <a:rPr lang="en-US" sz="2400" dirty="0"/>
              <a:t>malformation (birth defect). </a:t>
            </a:r>
          </a:p>
          <a:p>
            <a:pPr algn="just"/>
            <a:endParaRPr lang="en-US" sz="2400" b="1" dirty="0" smtClean="0"/>
          </a:p>
          <a:p>
            <a:pPr algn="just"/>
            <a:endParaRPr lang="en-US" sz="2400" b="1" dirty="0"/>
          </a:p>
          <a:p>
            <a:pPr algn="just"/>
            <a:endParaRPr lang="en-US" sz="2400" dirty="0"/>
          </a:p>
          <a:p>
            <a:pPr algn="just"/>
            <a:endParaRPr lang="en-US" sz="2400" dirty="0" smtClean="0"/>
          </a:p>
          <a:p>
            <a:pPr algn="just"/>
            <a:endParaRPr lang="en-US" sz="2400" dirty="0"/>
          </a:p>
        </p:txBody>
      </p:sp>
    </p:spTree>
    <p:extLst>
      <p:ext uri="{BB962C8B-B14F-4D97-AF65-F5344CB8AC3E}">
        <p14:creationId xmlns:p14="http://schemas.microsoft.com/office/powerpoint/2010/main" val="39289728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595378"/>
          </a:xfrm>
          <a:prstGeom prst="rect">
            <a:avLst/>
          </a:prstGeom>
        </p:spPr>
        <p:txBody>
          <a:bodyPr wrap="square">
            <a:spAutoFit/>
          </a:bodyPr>
          <a:lstStyle/>
          <a:p>
            <a:pPr algn="just">
              <a:lnSpc>
                <a:spcPct val="115000"/>
              </a:lnSpc>
              <a:spcBef>
                <a:spcPts val="1200"/>
              </a:spcBef>
              <a:tabLst>
                <a:tab pos="274320" algn="l"/>
              </a:tabLst>
            </a:pPr>
            <a:r>
              <a:rPr lang="en-US" sz="2400" b="1" dirty="0">
                <a:solidFill>
                  <a:srgbClr val="000000"/>
                </a:solidFill>
                <a:ea typeface="Calibri" panose="020F0502020204030204" pitchFamily="34" charset="0"/>
                <a:cs typeface="Calibri" panose="020F0502020204030204" pitchFamily="34" charset="0"/>
              </a:rPr>
              <a:t>TESTS OF GOODNESS OF FIT (CHI SQUARE)</a:t>
            </a:r>
            <a:endParaRPr lang="en-US" sz="2400" dirty="0">
              <a:solidFill>
                <a:srgbClr val="000000"/>
              </a:solidFill>
              <a:ea typeface="Calibri" panose="020F0502020204030204" pitchFamily="34" charset="0"/>
              <a:cs typeface="Calibri" panose="020F0502020204030204" pitchFamily="34" charset="0"/>
            </a:endParaRPr>
          </a:p>
          <a:p>
            <a:pPr algn="just">
              <a:lnSpc>
                <a:spcPct val="115000"/>
              </a:lnSpc>
            </a:pPr>
            <a:r>
              <a:rPr lang="en-US" sz="2400" dirty="0" smtClean="0">
                <a:solidFill>
                  <a:srgbClr val="000000"/>
                </a:solidFill>
                <a:ea typeface="Calibri" panose="020F0502020204030204" pitchFamily="34" charset="0"/>
                <a:cs typeface="Calibri" panose="020F0502020204030204" pitchFamily="34" charset="0"/>
              </a:rPr>
              <a:t>A </a:t>
            </a:r>
            <a:r>
              <a:rPr lang="en-US" sz="2400" dirty="0">
                <a:solidFill>
                  <a:srgbClr val="000000"/>
                </a:solidFill>
                <a:ea typeface="Calibri" panose="020F0502020204030204" pitchFamily="34" charset="0"/>
                <a:cs typeface="Calibri" panose="020F0502020204030204" pitchFamily="34" charset="0"/>
              </a:rPr>
              <a:t>chi-square is a statistical tool that helps us to decide if the observed ratio is close enough to the expected ratio to be acceptable. It is also referred to as “test of </a:t>
            </a:r>
            <a:r>
              <a:rPr lang="en-US" sz="2400" dirty="0" smtClean="0">
                <a:solidFill>
                  <a:srgbClr val="000000"/>
                </a:solidFill>
                <a:ea typeface="Calibri" panose="020F0502020204030204" pitchFamily="34" charset="0"/>
                <a:cs typeface="Calibri" panose="020F0502020204030204" pitchFamily="34" charset="0"/>
              </a:rPr>
              <a:t>goodness of </a:t>
            </a:r>
            <a:r>
              <a:rPr lang="en-US" sz="2400" dirty="0">
                <a:solidFill>
                  <a:srgbClr val="000000"/>
                </a:solidFill>
                <a:ea typeface="Calibri" panose="020F0502020204030204" pitchFamily="34" charset="0"/>
                <a:cs typeface="Calibri" panose="020F0502020204030204" pitchFamily="34" charset="0"/>
              </a:rPr>
              <a:t>fit”. Chi-square analysis can be used in any area, not just genetics. Chi-square be used to determine if an expected ratio fits an observed ratio</a:t>
            </a:r>
            <a:r>
              <a:rPr lang="en-US" sz="2400" dirty="0" smtClean="0">
                <a:solidFill>
                  <a:srgbClr val="000000"/>
                </a:solidFill>
                <a:ea typeface="Calibri" panose="020F0502020204030204" pitchFamily="34" charset="0"/>
                <a:cs typeface="Calibri" panose="020F0502020204030204" pitchFamily="34" charset="0"/>
              </a:rPr>
              <a:t>.</a:t>
            </a:r>
          </a:p>
          <a:p>
            <a:pPr algn="just">
              <a:lnSpc>
                <a:spcPct val="115000"/>
              </a:lnSpc>
            </a:pPr>
            <a:endParaRPr lang="en-US" sz="2400" dirty="0">
              <a:solidFill>
                <a:srgbClr val="000000"/>
              </a:solidFill>
              <a:effectLst/>
              <a:ea typeface="Calibri" panose="020F0502020204030204" pitchFamily="34" charset="0"/>
              <a:cs typeface="Calibri" panose="020F0502020204030204" pitchFamily="34" charset="0"/>
            </a:endParaRPr>
          </a:p>
          <a:p>
            <a:r>
              <a:rPr lang="en-US" sz="2400" b="1" dirty="0"/>
              <a:t>Chi-square of a monohybrid cross</a:t>
            </a:r>
            <a:endParaRPr lang="en-US" sz="2400" dirty="0"/>
          </a:p>
          <a:p>
            <a:r>
              <a:rPr lang="en-US" sz="2400" dirty="0"/>
              <a:t>For instance, Mendel's data from one experiment was ... </a:t>
            </a:r>
            <a:br>
              <a:rPr lang="en-US" sz="2400" dirty="0"/>
            </a:br>
            <a:r>
              <a:rPr lang="en-US" sz="2400" dirty="0"/>
              <a:t>P = smooth seeds crossed with wrinkled seeds </a:t>
            </a:r>
            <a:br>
              <a:rPr lang="en-US" sz="2400" dirty="0"/>
            </a:br>
            <a:r>
              <a:rPr lang="en-US" sz="2400" dirty="0"/>
              <a:t>F</a:t>
            </a:r>
            <a:r>
              <a:rPr lang="en-US" sz="2400" baseline="-25000" dirty="0"/>
              <a:t>1</a:t>
            </a:r>
            <a:r>
              <a:rPr lang="en-US" sz="2400" dirty="0"/>
              <a:t> = all smooth seeds (so smooth is dominant and wrinkled is recessive) </a:t>
            </a:r>
            <a:br>
              <a:rPr lang="en-US" sz="2400" dirty="0"/>
            </a:br>
            <a:r>
              <a:rPr lang="en-US" sz="2400" dirty="0"/>
              <a:t>F</a:t>
            </a:r>
            <a:r>
              <a:rPr lang="en-US" sz="2400" baseline="-25000" dirty="0"/>
              <a:t>2</a:t>
            </a:r>
            <a:r>
              <a:rPr lang="en-US" sz="2400" dirty="0"/>
              <a:t> = 5,474 smooth seeds and 1,850 wrinkled seeds</a:t>
            </a:r>
          </a:p>
          <a:p>
            <a:r>
              <a:rPr lang="en-US" sz="2400" b="1" dirty="0"/>
              <a:t>1.</a:t>
            </a:r>
            <a:r>
              <a:rPr lang="en-US" sz="2400" dirty="0"/>
              <a:t> What ratio did he observe?</a:t>
            </a:r>
          </a:p>
          <a:p>
            <a:r>
              <a:rPr lang="en-US" sz="2400" dirty="0"/>
              <a:t>5474 / 1850 = 2.9589189 : 1 = 2.96 : 1</a:t>
            </a:r>
          </a:p>
          <a:p>
            <a:r>
              <a:rPr lang="en-US" sz="2400" b="1" dirty="0"/>
              <a:t> </a:t>
            </a:r>
            <a:endParaRPr lang="en-US" sz="2400" dirty="0"/>
          </a:p>
        </p:txBody>
      </p:sp>
    </p:spTree>
    <p:extLst>
      <p:ext uri="{BB962C8B-B14F-4D97-AF65-F5344CB8AC3E}">
        <p14:creationId xmlns:p14="http://schemas.microsoft.com/office/powerpoint/2010/main" val="6539961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95707"/>
          </a:xfrm>
          <a:prstGeom prst="rect">
            <a:avLst/>
          </a:prstGeom>
        </p:spPr>
        <p:txBody>
          <a:bodyPr wrap="square">
            <a:spAutoFit/>
          </a:bodyPr>
          <a:lstStyle/>
          <a:p>
            <a:pPr lvl="0"/>
            <a:r>
              <a:rPr lang="en-US" sz="2400" b="1" dirty="0">
                <a:solidFill>
                  <a:prstClr val="black"/>
                </a:solidFill>
              </a:rPr>
              <a:t>2.</a:t>
            </a:r>
            <a:r>
              <a:rPr lang="en-US" sz="2400" dirty="0">
                <a:solidFill>
                  <a:prstClr val="black"/>
                </a:solidFill>
              </a:rPr>
              <a:t> What ratio did he expect?</a:t>
            </a:r>
          </a:p>
          <a:p>
            <a:pPr lvl="0"/>
            <a:r>
              <a:rPr lang="en-US" sz="2400" dirty="0">
                <a:solidFill>
                  <a:prstClr val="black"/>
                </a:solidFill>
              </a:rPr>
              <a:t>3 : 1</a:t>
            </a:r>
          </a:p>
          <a:p>
            <a:pPr lvl="0"/>
            <a:r>
              <a:rPr lang="en-US" sz="2400" dirty="0">
                <a:solidFill>
                  <a:prstClr val="black"/>
                </a:solidFill>
              </a:rPr>
              <a:t>You should understand that the chi-square compares the NUMBER (not ratio) observed to the NUMBER (not ratio) expected.</a:t>
            </a:r>
          </a:p>
          <a:p>
            <a:pPr lvl="0"/>
            <a:r>
              <a:rPr lang="en-US" sz="2400" dirty="0">
                <a:solidFill>
                  <a:prstClr val="black"/>
                </a:solidFill>
              </a:rPr>
              <a:t>Calculating the expected number is critical to doing the chi-square</a:t>
            </a:r>
          </a:p>
          <a:p>
            <a:pPr lvl="0"/>
            <a:r>
              <a:rPr lang="en-US" sz="2400" dirty="0">
                <a:solidFill>
                  <a:prstClr val="black"/>
                </a:solidFill>
              </a:rPr>
              <a:t>You already know the number </a:t>
            </a:r>
            <a:r>
              <a:rPr lang="en-US" sz="2400" b="1" dirty="0">
                <a:solidFill>
                  <a:prstClr val="black"/>
                </a:solidFill>
              </a:rPr>
              <a:t>observed</a:t>
            </a:r>
            <a:r>
              <a:rPr lang="en-US" sz="2400" dirty="0">
                <a:solidFill>
                  <a:prstClr val="black"/>
                </a:solidFill>
              </a:rPr>
              <a:t>. </a:t>
            </a:r>
            <a:br>
              <a:rPr lang="en-US" sz="2400" dirty="0">
                <a:solidFill>
                  <a:prstClr val="black"/>
                </a:solidFill>
              </a:rPr>
            </a:br>
            <a:r>
              <a:rPr lang="en-US" sz="2400" dirty="0">
                <a:solidFill>
                  <a:prstClr val="black"/>
                </a:solidFill>
              </a:rPr>
              <a:t>Smooth = 5474 </a:t>
            </a:r>
            <a:br>
              <a:rPr lang="en-US" sz="2400" dirty="0">
                <a:solidFill>
                  <a:prstClr val="black"/>
                </a:solidFill>
              </a:rPr>
            </a:br>
            <a:r>
              <a:rPr lang="en-US" sz="2400" dirty="0">
                <a:solidFill>
                  <a:prstClr val="black"/>
                </a:solidFill>
              </a:rPr>
              <a:t>Wrinkled = </a:t>
            </a:r>
            <a:r>
              <a:rPr lang="en-US" sz="2400" dirty="0" smtClean="0">
                <a:solidFill>
                  <a:prstClr val="black"/>
                </a:solidFill>
              </a:rPr>
              <a:t>1850</a:t>
            </a:r>
          </a:p>
          <a:p>
            <a:r>
              <a:rPr lang="en-US" sz="2400" b="1" dirty="0" smtClean="0"/>
              <a:t>3</a:t>
            </a:r>
            <a:r>
              <a:rPr lang="en-US" sz="2400" b="1" dirty="0"/>
              <a:t>.</a:t>
            </a:r>
            <a:r>
              <a:rPr lang="en-US" sz="2400" dirty="0"/>
              <a:t> What is the </a:t>
            </a:r>
            <a:r>
              <a:rPr lang="en-US" sz="2400" b="1" dirty="0"/>
              <a:t>total number</a:t>
            </a:r>
            <a:r>
              <a:rPr lang="en-US" sz="2400" dirty="0"/>
              <a:t> of seeds?</a:t>
            </a:r>
          </a:p>
          <a:p>
            <a:r>
              <a:rPr lang="en-US" sz="2400" dirty="0"/>
              <a:t>7324</a:t>
            </a:r>
          </a:p>
          <a:p>
            <a:r>
              <a:rPr lang="en-US" sz="2400" b="1" dirty="0"/>
              <a:t>4.</a:t>
            </a:r>
            <a:r>
              <a:rPr lang="en-US" sz="2400" dirty="0"/>
              <a:t> What number of wrinkled is </a:t>
            </a:r>
            <a:r>
              <a:rPr lang="en-US" sz="2400" b="1" dirty="0"/>
              <a:t>expected</a:t>
            </a:r>
            <a:r>
              <a:rPr lang="en-US" sz="2400" dirty="0"/>
              <a:t>?</a:t>
            </a:r>
          </a:p>
          <a:p>
            <a:r>
              <a:rPr lang="en-US" sz="2400" dirty="0"/>
              <a:t>7324 / 4 = </a:t>
            </a:r>
            <a:r>
              <a:rPr lang="en-US" sz="2400" dirty="0" smtClean="0"/>
              <a:t>1831</a:t>
            </a:r>
            <a:endParaRPr lang="en-US" sz="2400" dirty="0"/>
          </a:p>
          <a:p>
            <a:r>
              <a:rPr lang="en-US" sz="2400" b="1" dirty="0"/>
              <a:t>5.</a:t>
            </a:r>
            <a:r>
              <a:rPr lang="en-US" sz="2400" dirty="0"/>
              <a:t> What number of smooth is </a:t>
            </a:r>
            <a:r>
              <a:rPr lang="en-US" sz="2400" b="1" dirty="0"/>
              <a:t>expected</a:t>
            </a:r>
            <a:r>
              <a:rPr lang="en-US" sz="2400" dirty="0"/>
              <a:t>?</a:t>
            </a:r>
          </a:p>
          <a:p>
            <a:r>
              <a:rPr lang="en-US" sz="2400" dirty="0"/>
              <a:t>7324 X 3/4 = 5493</a:t>
            </a:r>
          </a:p>
          <a:p>
            <a:r>
              <a:rPr lang="en-US" sz="2400" dirty="0"/>
              <a:t>The best (easiest) way to COMPARE two values is to find their DIFFERENCE (by SUBTRACTION).</a:t>
            </a:r>
          </a:p>
          <a:p>
            <a:r>
              <a:rPr lang="en-US" sz="2400" b="1" dirty="0"/>
              <a:t>6. </a:t>
            </a:r>
            <a:r>
              <a:rPr lang="en-US" sz="2400" dirty="0"/>
              <a:t>What is the </a:t>
            </a:r>
            <a:r>
              <a:rPr lang="en-US" sz="2400" b="1" dirty="0"/>
              <a:t>difference</a:t>
            </a:r>
            <a:r>
              <a:rPr lang="en-US" sz="2400" dirty="0"/>
              <a:t> between observed and expected smooth?</a:t>
            </a:r>
          </a:p>
          <a:p>
            <a:r>
              <a:rPr lang="en-US" sz="2400" dirty="0"/>
              <a:t>5474 - 5493 </a:t>
            </a:r>
            <a:r>
              <a:rPr lang="en-US" sz="2400" dirty="0" smtClean="0"/>
              <a:t>= </a:t>
            </a:r>
            <a:r>
              <a:rPr lang="en-US" sz="2400" dirty="0"/>
              <a:t>-19</a:t>
            </a:r>
          </a:p>
          <a:p>
            <a:pPr lvl="0" algn="just">
              <a:lnSpc>
                <a:spcPct val="115000"/>
              </a:lnSpc>
            </a:pPr>
            <a:endParaRPr lang="en-US" sz="2400" dirty="0">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57444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lvl="0"/>
            <a:r>
              <a:rPr lang="en-US" sz="2400" b="1" dirty="0">
                <a:solidFill>
                  <a:prstClr val="black"/>
                </a:solidFill>
              </a:rPr>
              <a:t>7.</a:t>
            </a:r>
            <a:r>
              <a:rPr lang="en-US" sz="2400" dirty="0">
                <a:solidFill>
                  <a:prstClr val="black"/>
                </a:solidFill>
              </a:rPr>
              <a:t> What is the </a:t>
            </a:r>
            <a:r>
              <a:rPr lang="en-US" sz="2400" b="1" dirty="0">
                <a:solidFill>
                  <a:prstClr val="black"/>
                </a:solidFill>
              </a:rPr>
              <a:t>difference</a:t>
            </a:r>
            <a:r>
              <a:rPr lang="en-US" sz="2400" dirty="0">
                <a:solidFill>
                  <a:prstClr val="black"/>
                </a:solidFill>
              </a:rPr>
              <a:t> between observed and expected wrinkled?</a:t>
            </a:r>
          </a:p>
          <a:p>
            <a:pPr lvl="0"/>
            <a:r>
              <a:rPr lang="en-US" sz="2400" dirty="0">
                <a:solidFill>
                  <a:prstClr val="black"/>
                </a:solidFill>
              </a:rPr>
              <a:t>1850 - 1831 = 19</a:t>
            </a:r>
          </a:p>
          <a:p>
            <a:pPr lvl="0"/>
            <a:r>
              <a:rPr lang="en-US" sz="2400" dirty="0">
                <a:solidFill>
                  <a:prstClr val="black"/>
                </a:solidFill>
              </a:rPr>
              <a:t>For "statistical magnification" we INCREASE those differences by squaring them.</a:t>
            </a:r>
          </a:p>
          <a:p>
            <a:pPr lvl="0"/>
            <a:r>
              <a:rPr lang="en-US" sz="2400" b="1" dirty="0">
                <a:solidFill>
                  <a:prstClr val="black"/>
                </a:solidFill>
              </a:rPr>
              <a:t>8.</a:t>
            </a:r>
            <a:r>
              <a:rPr lang="en-US" sz="2400" dirty="0">
                <a:solidFill>
                  <a:prstClr val="black"/>
                </a:solidFill>
              </a:rPr>
              <a:t> What is the </a:t>
            </a:r>
            <a:r>
              <a:rPr lang="en-US" sz="2400" b="1" dirty="0">
                <a:solidFill>
                  <a:prstClr val="black"/>
                </a:solidFill>
              </a:rPr>
              <a:t>square of the difference</a:t>
            </a:r>
            <a:r>
              <a:rPr lang="en-US" sz="2400" dirty="0">
                <a:solidFill>
                  <a:prstClr val="black"/>
                </a:solidFill>
              </a:rPr>
              <a:t> between the observed and expected smooth?</a:t>
            </a:r>
          </a:p>
          <a:p>
            <a:pPr lvl="0"/>
            <a:r>
              <a:rPr lang="en-US" sz="2400" dirty="0">
                <a:solidFill>
                  <a:prstClr val="black"/>
                </a:solidFill>
              </a:rPr>
              <a:t>19</a:t>
            </a:r>
            <a:r>
              <a:rPr lang="en-US" sz="2400" baseline="30000" dirty="0">
                <a:solidFill>
                  <a:prstClr val="black"/>
                </a:solidFill>
              </a:rPr>
              <a:t>2</a:t>
            </a:r>
            <a:r>
              <a:rPr lang="en-US" sz="2400" dirty="0">
                <a:solidFill>
                  <a:prstClr val="black"/>
                </a:solidFill>
              </a:rPr>
              <a:t> = 361 or -19 X -19 = </a:t>
            </a:r>
            <a:r>
              <a:rPr lang="en-US" sz="2400" dirty="0" smtClean="0">
                <a:solidFill>
                  <a:prstClr val="black"/>
                </a:solidFill>
              </a:rPr>
              <a:t>361</a:t>
            </a:r>
          </a:p>
          <a:p>
            <a:r>
              <a:rPr lang="en-US" sz="2400" b="1" dirty="0"/>
              <a:t>9.</a:t>
            </a:r>
            <a:r>
              <a:rPr lang="en-US" sz="2400" dirty="0"/>
              <a:t> What is the </a:t>
            </a:r>
            <a:r>
              <a:rPr lang="en-US" sz="2400" b="1" dirty="0"/>
              <a:t>square of the difference</a:t>
            </a:r>
            <a:r>
              <a:rPr lang="en-US" sz="2400" dirty="0"/>
              <a:t> between the observed and expected wrinkled?</a:t>
            </a:r>
          </a:p>
          <a:p>
            <a:r>
              <a:rPr lang="en-US" sz="2400" dirty="0"/>
              <a:t>19</a:t>
            </a:r>
            <a:r>
              <a:rPr lang="en-US" sz="2400" baseline="30000" dirty="0"/>
              <a:t>2</a:t>
            </a:r>
            <a:r>
              <a:rPr lang="en-US" sz="2400" dirty="0"/>
              <a:t> = 361 or 19 X 19 = 361</a:t>
            </a:r>
          </a:p>
          <a:p>
            <a:r>
              <a:rPr lang="en-US" sz="2400" dirty="0"/>
              <a:t>These "square of the differences" are too large and must be "</a:t>
            </a:r>
            <a:r>
              <a:rPr lang="en-US" sz="2400" dirty="0" err="1"/>
              <a:t>Normalised</a:t>
            </a:r>
            <a:r>
              <a:rPr lang="en-US" sz="2400" dirty="0"/>
              <a:t>" by dividing each by the number Expected (NOT the number observed). This could be called the "squared differences </a:t>
            </a:r>
            <a:r>
              <a:rPr lang="en-US" sz="2400" b="1" dirty="0"/>
              <a:t>per</a:t>
            </a:r>
            <a:r>
              <a:rPr lang="en-US" sz="2400" dirty="0"/>
              <a:t> expected".</a:t>
            </a:r>
          </a:p>
          <a:p>
            <a:r>
              <a:rPr lang="en-US" sz="2400" b="1" dirty="0"/>
              <a:t>10.</a:t>
            </a:r>
            <a:r>
              <a:rPr lang="en-US" sz="2400" dirty="0"/>
              <a:t> What is the square of the difference between the observed and expected smooth, divided by the expected number of smooth?</a:t>
            </a:r>
          </a:p>
          <a:p>
            <a:r>
              <a:rPr lang="en-US" sz="2400" dirty="0"/>
              <a:t>361 / 5493 = 0.06572 = 0.066</a:t>
            </a:r>
          </a:p>
          <a:p>
            <a:r>
              <a:rPr lang="en-US" sz="2400" b="1" dirty="0"/>
              <a:t>11.</a:t>
            </a:r>
            <a:r>
              <a:rPr lang="en-US" sz="2400" dirty="0"/>
              <a:t> What is the square of the difference between the observed and expected wrinkled, </a:t>
            </a:r>
            <a:r>
              <a:rPr lang="en-US" sz="2400" b="1" dirty="0"/>
              <a:t>divided</a:t>
            </a:r>
            <a:r>
              <a:rPr lang="en-US" sz="2400" dirty="0"/>
              <a:t> by the expected number of wrinkled?</a:t>
            </a:r>
          </a:p>
          <a:p>
            <a:r>
              <a:rPr lang="en-US" sz="2400" dirty="0"/>
              <a:t>361 / 1831 = 0.19716 = 0.197</a:t>
            </a:r>
          </a:p>
          <a:p>
            <a:r>
              <a:rPr lang="en-US" sz="2400" dirty="0"/>
              <a:t>Lastly, we add together these "squared differences per expected" to give us the TOTAL "squared differences per expected</a:t>
            </a:r>
            <a:r>
              <a:rPr lang="en-US" sz="2400" dirty="0" smtClean="0"/>
              <a:t>“</a:t>
            </a:r>
            <a:endParaRPr lang="en-US" sz="2400" dirty="0"/>
          </a:p>
        </p:txBody>
      </p:sp>
    </p:spTree>
    <p:extLst>
      <p:ext uri="{BB962C8B-B14F-4D97-AF65-F5344CB8AC3E}">
        <p14:creationId xmlns:p14="http://schemas.microsoft.com/office/powerpoint/2010/main" val="577834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31"/>
            <a:ext cx="12192000" cy="5632311"/>
          </a:xfrm>
          <a:prstGeom prst="rect">
            <a:avLst/>
          </a:prstGeom>
        </p:spPr>
        <p:txBody>
          <a:bodyPr wrap="square">
            <a:spAutoFit/>
          </a:bodyPr>
          <a:lstStyle/>
          <a:p>
            <a:pPr lvl="0"/>
            <a:r>
              <a:rPr lang="en-US" sz="2400" b="1" dirty="0">
                <a:solidFill>
                  <a:prstClr val="black"/>
                </a:solidFill>
              </a:rPr>
              <a:t>12.</a:t>
            </a:r>
            <a:r>
              <a:rPr lang="en-US" sz="2400" dirty="0">
                <a:solidFill>
                  <a:prstClr val="black"/>
                </a:solidFill>
              </a:rPr>
              <a:t> What is the </a:t>
            </a:r>
            <a:r>
              <a:rPr lang="en-US" sz="2400" b="1" dirty="0">
                <a:solidFill>
                  <a:prstClr val="black"/>
                </a:solidFill>
              </a:rPr>
              <a:t>sum</a:t>
            </a:r>
            <a:r>
              <a:rPr lang="en-US" sz="2400" dirty="0">
                <a:solidFill>
                  <a:prstClr val="black"/>
                </a:solidFill>
              </a:rPr>
              <a:t> of the "squared differences per expected"?</a:t>
            </a:r>
          </a:p>
          <a:p>
            <a:pPr lvl="0"/>
            <a:r>
              <a:rPr lang="en-US" sz="2400" dirty="0">
                <a:solidFill>
                  <a:prstClr val="black"/>
                </a:solidFill>
              </a:rPr>
              <a:t>0.066 + 0.197 = 0.263</a:t>
            </a:r>
          </a:p>
          <a:p>
            <a:pPr lvl="0"/>
            <a:r>
              <a:rPr lang="en-US" sz="2400" dirty="0">
                <a:solidFill>
                  <a:prstClr val="black"/>
                </a:solidFill>
              </a:rPr>
              <a:t>Therefore the chi square calculated =0.263</a:t>
            </a:r>
          </a:p>
          <a:p>
            <a:pPr lvl="0"/>
            <a:r>
              <a:rPr lang="en-US" sz="2400" dirty="0">
                <a:solidFill>
                  <a:prstClr val="black"/>
                </a:solidFill>
              </a:rPr>
              <a:t>There are two "features" to consider. </a:t>
            </a:r>
          </a:p>
          <a:p>
            <a:pPr lvl="0"/>
            <a:r>
              <a:rPr lang="en-US" sz="2400" dirty="0">
                <a:solidFill>
                  <a:prstClr val="black"/>
                </a:solidFill>
              </a:rPr>
              <a:t>A. Significance Level…. </a:t>
            </a:r>
          </a:p>
          <a:p>
            <a:pPr lvl="0"/>
            <a:r>
              <a:rPr lang="en-US" sz="2400" dirty="0">
                <a:solidFill>
                  <a:prstClr val="black"/>
                </a:solidFill>
              </a:rPr>
              <a:t>We (scientists) like to use the level of 5% as our significant "cut-off". Any chi-square larger than the value from the 5% Table indicates an experiment in which the ratios observed are so far off the ratios expected that we have to conclude that the ratios expected are wrong! </a:t>
            </a:r>
          </a:p>
          <a:p>
            <a:pPr lvl="0"/>
            <a:r>
              <a:rPr lang="en-US" sz="2400" dirty="0">
                <a:solidFill>
                  <a:prstClr val="black"/>
                </a:solidFill>
              </a:rPr>
              <a:t>B. Degrees of Freedom… </a:t>
            </a:r>
          </a:p>
          <a:p>
            <a:pPr lvl="0"/>
            <a:r>
              <a:rPr lang="en-US" sz="2400" dirty="0">
                <a:solidFill>
                  <a:prstClr val="black"/>
                </a:solidFill>
              </a:rPr>
              <a:t>The more "classes" (categories) the more likely that a statistical "blip" will increase the acceptable limits of the chi-square. The "degrees of freedom" are one less than the number of classes. </a:t>
            </a:r>
          </a:p>
          <a:p>
            <a:pPr lvl="0"/>
            <a:r>
              <a:rPr lang="en-US" sz="2400" dirty="0" smtClean="0">
                <a:solidFill>
                  <a:prstClr val="black"/>
                </a:solidFill>
              </a:rPr>
              <a:t>i.e. </a:t>
            </a:r>
            <a:r>
              <a:rPr lang="en-US" sz="2400" dirty="0" err="1" smtClean="0">
                <a:solidFill>
                  <a:prstClr val="black"/>
                </a:solidFill>
              </a:rPr>
              <a:t>d.f</a:t>
            </a:r>
            <a:r>
              <a:rPr lang="en-US" sz="2400" dirty="0" smtClean="0">
                <a:solidFill>
                  <a:prstClr val="black"/>
                </a:solidFill>
              </a:rPr>
              <a:t> </a:t>
            </a:r>
            <a:r>
              <a:rPr lang="en-US" sz="2400" dirty="0">
                <a:solidFill>
                  <a:prstClr val="black"/>
                </a:solidFill>
              </a:rPr>
              <a:t>= n-1 (where n stands for number of classes</a:t>
            </a:r>
            <a:r>
              <a:rPr lang="en-US" sz="2400" dirty="0" smtClean="0">
                <a:solidFill>
                  <a:prstClr val="black"/>
                </a:solidFill>
              </a:rPr>
              <a:t>)</a:t>
            </a:r>
          </a:p>
          <a:p>
            <a:pPr lvl="0"/>
            <a:endParaRPr lang="en-US" sz="2400" dirty="0">
              <a:solidFill>
                <a:prstClr val="black"/>
              </a:solidFill>
            </a:endParaRPr>
          </a:p>
          <a:p>
            <a:pPr lvl="0"/>
            <a:endParaRPr lang="en-US" sz="2400" dirty="0">
              <a:solidFill>
                <a:prstClr val="black"/>
              </a:solidFill>
            </a:endParaRPr>
          </a:p>
        </p:txBody>
      </p:sp>
    </p:spTree>
    <p:extLst>
      <p:ext uri="{BB962C8B-B14F-4D97-AF65-F5344CB8AC3E}">
        <p14:creationId xmlns:p14="http://schemas.microsoft.com/office/powerpoint/2010/main" val="375129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6019800" cy="6176963"/>
          </a:xfrm>
        </p:spPr>
        <p:txBody>
          <a:bodyPr>
            <a:normAutofit fontScale="92500" lnSpcReduction="10000"/>
          </a:bodyPr>
          <a:lstStyle/>
          <a:p>
            <a:pPr marL="0" indent="0">
              <a:buNone/>
            </a:pPr>
            <a:r>
              <a:rPr lang="en-US" dirty="0" smtClean="0"/>
              <a:t>Genes</a:t>
            </a:r>
          </a:p>
          <a:p>
            <a:r>
              <a:rPr lang="en-US" dirty="0" smtClean="0"/>
              <a:t>A gene is a specific segment of a DNA molecule that holds the information for one specific protein. DNA molecules have a unique code for each gene which codes for their specific protein. </a:t>
            </a:r>
          </a:p>
          <a:p>
            <a:endParaRPr lang="en-US" dirty="0" smtClean="0"/>
          </a:p>
          <a:p>
            <a:r>
              <a:rPr lang="en-US" dirty="0" smtClean="0"/>
              <a:t>Some organisms can have more than 100,000 different genes so they will have 100,000 unique sequences of DNA ‘code’.</a:t>
            </a:r>
          </a:p>
          <a:p>
            <a:pPr marL="0" indent="0">
              <a:buNone/>
            </a:pPr>
            <a:endParaRPr lang="en-US" dirty="0" smtClean="0"/>
          </a:p>
          <a:p>
            <a:r>
              <a:rPr lang="en-US" dirty="0" smtClean="0"/>
              <a:t>Genes are the basic unit of heredity. The genes of an individual are determined by their parent or parents. A bacteria that is born by one parent cell splitting into two cells and has the exact same genes as their one parent cell.</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61360" y="2165684"/>
            <a:ext cx="6219450" cy="2902410"/>
          </a:xfrm>
        </p:spPr>
      </p:pic>
    </p:spTree>
    <p:extLst>
      <p:ext uri="{BB962C8B-B14F-4D97-AF65-F5344CB8AC3E}">
        <p14:creationId xmlns:p14="http://schemas.microsoft.com/office/powerpoint/2010/main" val="2229707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899255"/>
          </a:xfrm>
          <a:prstGeom prst="rect">
            <a:avLst/>
          </a:prstGeom>
        </p:spPr>
        <p:txBody>
          <a:bodyPr wrap="square">
            <a:spAutoFit/>
          </a:bodyPr>
          <a:lstStyle/>
          <a:p>
            <a:pPr algn="just">
              <a:lnSpc>
                <a:spcPct val="115000"/>
              </a:lnSpc>
            </a:pPr>
            <a:r>
              <a:rPr lang="en-US" sz="2400" b="1" dirty="0">
                <a:solidFill>
                  <a:srgbClr val="000000"/>
                </a:solidFill>
                <a:ea typeface="Calibri" panose="020F0502020204030204" pitchFamily="34" charset="0"/>
                <a:cs typeface="Calibri" panose="020F0502020204030204" pitchFamily="34" charset="0"/>
              </a:rPr>
              <a:t>13.</a:t>
            </a:r>
            <a:r>
              <a:rPr lang="en-US" sz="2400" dirty="0">
                <a:solidFill>
                  <a:srgbClr val="000000"/>
                </a:solidFill>
                <a:ea typeface="Calibri" panose="020F0502020204030204" pitchFamily="34" charset="0"/>
                <a:cs typeface="Calibri" panose="020F0502020204030204" pitchFamily="34" charset="0"/>
              </a:rPr>
              <a:t> Name all the different classes in the experiment (earlier)…..</a:t>
            </a:r>
          </a:p>
          <a:p>
            <a:pPr marL="685800" marR="0" algn="just">
              <a:lnSpc>
                <a:spcPct val="115000"/>
              </a:lnSpc>
              <a:spcBef>
                <a:spcPts val="0"/>
              </a:spcBef>
              <a:spcAft>
                <a:spcPts val="0"/>
              </a:spcAft>
            </a:pPr>
            <a:r>
              <a:rPr lang="en-US" sz="2400" dirty="0">
                <a:solidFill>
                  <a:srgbClr val="000000"/>
                </a:solidFill>
                <a:ea typeface="Calibri" panose="020F0502020204030204" pitchFamily="34" charset="0"/>
                <a:cs typeface="Calibri" panose="020F0502020204030204" pitchFamily="34" charset="0"/>
              </a:rPr>
              <a:t>Smooth and Wrinkled</a:t>
            </a:r>
          </a:p>
          <a:p>
            <a:pPr algn="just">
              <a:lnSpc>
                <a:spcPct val="115000"/>
              </a:lnSpc>
            </a:pPr>
            <a:r>
              <a:rPr lang="en-US" sz="2400" b="1" dirty="0">
                <a:solidFill>
                  <a:srgbClr val="000000"/>
                </a:solidFill>
                <a:ea typeface="Calibri" panose="020F0502020204030204" pitchFamily="34" charset="0"/>
                <a:cs typeface="Calibri" panose="020F0502020204030204" pitchFamily="34" charset="0"/>
              </a:rPr>
              <a:t>14.</a:t>
            </a:r>
            <a:r>
              <a:rPr lang="en-US" sz="2400" dirty="0">
                <a:solidFill>
                  <a:srgbClr val="000000"/>
                </a:solidFill>
                <a:ea typeface="Calibri" panose="020F0502020204030204" pitchFamily="34" charset="0"/>
                <a:cs typeface="Calibri" panose="020F0502020204030204" pitchFamily="34" charset="0"/>
              </a:rPr>
              <a:t> How many degrees of freedom were in that experiment?</a:t>
            </a:r>
          </a:p>
          <a:p>
            <a:pPr marL="685800" marR="0" algn="just">
              <a:lnSpc>
                <a:spcPct val="115000"/>
              </a:lnSpc>
              <a:spcBef>
                <a:spcPts val="0"/>
              </a:spcBef>
              <a:spcAft>
                <a:spcPts val="0"/>
              </a:spcAft>
            </a:pPr>
            <a:r>
              <a:rPr lang="en-US" sz="2400" dirty="0">
                <a:solidFill>
                  <a:srgbClr val="000000"/>
                </a:solidFill>
                <a:ea typeface="Calibri" panose="020F0502020204030204" pitchFamily="34" charset="0"/>
                <a:cs typeface="Calibri" panose="020F0502020204030204" pitchFamily="34" charset="0"/>
              </a:rPr>
              <a:t>2 - 1 = 1 (One degree of freedom).</a:t>
            </a:r>
          </a:p>
          <a:p>
            <a:pPr algn="just"/>
            <a:r>
              <a:rPr lang="en-US" sz="2400" dirty="0">
                <a:solidFill>
                  <a:srgbClr val="000000"/>
                </a:solidFill>
                <a:ea typeface="Calibri" panose="020F0502020204030204" pitchFamily="34" charset="0"/>
              </a:rPr>
              <a:t>Here's a portion of the Chi Square Significance Table</a:t>
            </a:r>
            <a:r>
              <a:rPr lang="en-US" sz="2400" dirty="0" smtClean="0">
                <a:solidFill>
                  <a:srgbClr val="000000"/>
                </a:solidFill>
                <a:ea typeface="Calibri" panose="020F0502020204030204" pitchFamily="34" charset="0"/>
              </a:rPr>
              <a:t>.</a:t>
            </a:r>
          </a:p>
          <a:p>
            <a:pPr algn="just"/>
            <a:endParaRPr lang="en-US" sz="2400" dirty="0">
              <a:solidFill>
                <a:srgbClr val="000000"/>
              </a:solidFill>
            </a:endParaRPr>
          </a:p>
          <a:p>
            <a:pPr algn="just"/>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808790934"/>
              </p:ext>
            </p:extLst>
          </p:nvPr>
        </p:nvGraphicFramePr>
        <p:xfrm>
          <a:off x="2992309" y="2273531"/>
          <a:ext cx="6464841" cy="2949820"/>
        </p:xfrm>
        <a:graphic>
          <a:graphicData uri="http://schemas.openxmlformats.org/drawingml/2006/table">
            <a:tbl>
              <a:tblPr>
                <a:tableStyleId>{5C22544A-7EE6-4342-B048-85BDC9FD1C3A}</a:tableStyleId>
              </a:tblPr>
              <a:tblGrid>
                <a:gridCol w="2819295"/>
                <a:gridCol w="3645546"/>
              </a:tblGrid>
              <a:tr h="852612">
                <a:tc>
                  <a:txBody>
                    <a:bodyPr/>
                    <a:lstStyle/>
                    <a:p>
                      <a:pPr marL="0" marR="0" algn="l">
                        <a:lnSpc>
                          <a:spcPct val="115000"/>
                        </a:lnSpc>
                        <a:spcBef>
                          <a:spcPts val="0"/>
                        </a:spcBef>
                        <a:spcAft>
                          <a:spcPts val="0"/>
                        </a:spcAft>
                      </a:pPr>
                      <a:r>
                        <a:rPr lang="en-US" sz="2400" dirty="0">
                          <a:effectLst/>
                        </a:rPr>
                        <a:t>Degrees of Freedom</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15000"/>
                        </a:lnSpc>
                        <a:spcBef>
                          <a:spcPts val="0"/>
                        </a:spcBef>
                        <a:spcAft>
                          <a:spcPts val="0"/>
                        </a:spcAft>
                      </a:pPr>
                      <a:r>
                        <a:rPr lang="en-US" sz="2400" dirty="0">
                          <a:effectLst/>
                        </a:rPr>
                        <a:t>95 % Significance Levels</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524302">
                <a:tc>
                  <a:txBody>
                    <a:bodyPr/>
                    <a:lstStyle/>
                    <a:p>
                      <a:pPr marL="0" marR="0" algn="l">
                        <a:lnSpc>
                          <a:spcPct val="115000"/>
                        </a:lnSpc>
                        <a:spcBef>
                          <a:spcPts val="0"/>
                        </a:spcBef>
                        <a:spcAft>
                          <a:spcPts val="0"/>
                        </a:spcAft>
                      </a:pPr>
                      <a:r>
                        <a:rPr lang="en-US" sz="2400" dirty="0">
                          <a:effectLst/>
                        </a:rPr>
                        <a:t>1</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15000"/>
                        </a:lnSpc>
                        <a:spcBef>
                          <a:spcPts val="0"/>
                        </a:spcBef>
                        <a:spcAft>
                          <a:spcPts val="0"/>
                        </a:spcAft>
                      </a:pPr>
                      <a:r>
                        <a:rPr lang="en-US" sz="2400" dirty="0">
                          <a:effectLst/>
                        </a:rPr>
                        <a:t>3.84</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524302">
                <a:tc>
                  <a:txBody>
                    <a:bodyPr/>
                    <a:lstStyle/>
                    <a:p>
                      <a:pPr marL="0" marR="0" algn="l">
                        <a:lnSpc>
                          <a:spcPct val="115000"/>
                        </a:lnSpc>
                        <a:spcBef>
                          <a:spcPts val="0"/>
                        </a:spcBef>
                        <a:spcAft>
                          <a:spcPts val="0"/>
                        </a:spcAft>
                      </a:pPr>
                      <a:r>
                        <a:rPr lang="en-US" sz="2400" dirty="0">
                          <a:effectLst/>
                        </a:rPr>
                        <a:t>2</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15000"/>
                        </a:lnSpc>
                        <a:spcBef>
                          <a:spcPts val="0"/>
                        </a:spcBef>
                        <a:spcAft>
                          <a:spcPts val="0"/>
                        </a:spcAft>
                      </a:pPr>
                      <a:r>
                        <a:rPr lang="en-US" sz="2400" dirty="0">
                          <a:effectLst/>
                        </a:rPr>
                        <a:t>5.99</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524302">
                <a:tc>
                  <a:txBody>
                    <a:bodyPr/>
                    <a:lstStyle/>
                    <a:p>
                      <a:pPr marL="0" marR="0" algn="l">
                        <a:lnSpc>
                          <a:spcPct val="115000"/>
                        </a:lnSpc>
                        <a:spcBef>
                          <a:spcPts val="0"/>
                        </a:spcBef>
                        <a:spcAft>
                          <a:spcPts val="0"/>
                        </a:spcAft>
                      </a:pPr>
                      <a:r>
                        <a:rPr lang="en-US" sz="2400" dirty="0">
                          <a:effectLst/>
                        </a:rPr>
                        <a:t>3</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15000"/>
                        </a:lnSpc>
                        <a:spcBef>
                          <a:spcPts val="0"/>
                        </a:spcBef>
                        <a:spcAft>
                          <a:spcPts val="0"/>
                        </a:spcAft>
                      </a:pPr>
                      <a:r>
                        <a:rPr lang="en-US" sz="2400" dirty="0">
                          <a:effectLst/>
                        </a:rPr>
                        <a:t>7.81</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524302">
                <a:tc>
                  <a:txBody>
                    <a:bodyPr/>
                    <a:lstStyle/>
                    <a:p>
                      <a:pPr marL="0" marR="0" algn="l">
                        <a:lnSpc>
                          <a:spcPct val="115000"/>
                        </a:lnSpc>
                        <a:spcBef>
                          <a:spcPts val="0"/>
                        </a:spcBef>
                        <a:spcAft>
                          <a:spcPts val="0"/>
                        </a:spcAft>
                      </a:pPr>
                      <a:r>
                        <a:rPr lang="en-US" sz="2400">
                          <a:effectLst/>
                        </a:rPr>
                        <a:t>4</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15000"/>
                        </a:lnSpc>
                        <a:spcBef>
                          <a:spcPts val="0"/>
                        </a:spcBef>
                        <a:spcAft>
                          <a:spcPts val="0"/>
                        </a:spcAft>
                      </a:pPr>
                      <a:r>
                        <a:rPr lang="en-US" sz="2400" dirty="0">
                          <a:effectLst/>
                        </a:rPr>
                        <a:t>9.49</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
        <p:nvSpPr>
          <p:cNvPr id="4" name="Rectangle 1"/>
          <p:cNvSpPr>
            <a:spLocks noChangeArrowheads="1"/>
          </p:cNvSpPr>
          <p:nvPr/>
        </p:nvSpPr>
        <p:spPr bwMode="auto">
          <a:xfrm>
            <a:off x="4583113" y="3376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0" y="5492624"/>
            <a:ext cx="12191999" cy="1366528"/>
          </a:xfrm>
          <a:prstGeom prst="rect">
            <a:avLst/>
          </a:prstGeom>
        </p:spPr>
        <p:txBody>
          <a:bodyPr wrap="square">
            <a:spAutoFit/>
          </a:bodyPr>
          <a:lstStyle/>
          <a:p>
            <a:pPr algn="just">
              <a:lnSpc>
                <a:spcPct val="115000"/>
              </a:lnSpc>
              <a:tabLst>
                <a:tab pos="1116330" algn="l"/>
              </a:tabLst>
            </a:pPr>
            <a:r>
              <a:rPr lang="en-US" sz="2400" b="1" dirty="0" smtClean="0">
                <a:solidFill>
                  <a:srgbClr val="000000"/>
                </a:solidFill>
                <a:ea typeface="Calibri" panose="020F0502020204030204" pitchFamily="34" charset="0"/>
                <a:cs typeface="Calibri" panose="020F0502020204030204" pitchFamily="34" charset="0"/>
              </a:rPr>
              <a:t>15.</a:t>
            </a:r>
            <a:r>
              <a:rPr lang="en-US" sz="2400" dirty="0" smtClean="0">
                <a:solidFill>
                  <a:srgbClr val="000000"/>
                </a:solidFill>
                <a:ea typeface="Calibri" panose="020F0502020204030204" pitchFamily="34" charset="0"/>
                <a:cs typeface="Calibri" panose="020F0502020204030204" pitchFamily="34" charset="0"/>
              </a:rPr>
              <a:t> Is the chi-square you calculated within the boundary of "the possible"?</a:t>
            </a:r>
          </a:p>
          <a:p>
            <a:pPr marL="342900" marR="0" lvl="0" indent="-342900" algn="just">
              <a:lnSpc>
                <a:spcPct val="115000"/>
              </a:lnSpc>
              <a:spcBef>
                <a:spcPts val="0"/>
              </a:spcBef>
              <a:spcAft>
                <a:spcPts val="0"/>
              </a:spcAft>
              <a:buFont typeface="Times New Roman" panose="02020603050405020304" pitchFamily="18" charset="0"/>
              <a:buChar char="•"/>
              <a:tabLst>
                <a:tab pos="457200" algn="l"/>
                <a:tab pos="1116330" algn="l"/>
              </a:tabLst>
            </a:pPr>
            <a:r>
              <a:rPr lang="en-US" sz="2400" dirty="0" smtClean="0">
                <a:solidFill>
                  <a:srgbClr val="000000"/>
                </a:solidFill>
                <a:ea typeface="Calibri" panose="020F0502020204030204" pitchFamily="34" charset="0"/>
                <a:cs typeface="Calibri" panose="020F0502020204030204" pitchFamily="34" charset="0"/>
              </a:rPr>
              <a:t>Yes! We calculated a CHI SQUARE = 0.263. </a:t>
            </a:r>
          </a:p>
          <a:p>
            <a:pPr marL="342900" marR="0" lvl="0" indent="-342900" algn="just">
              <a:lnSpc>
                <a:spcPct val="115000"/>
              </a:lnSpc>
              <a:spcBef>
                <a:spcPts val="0"/>
              </a:spcBef>
              <a:spcAft>
                <a:spcPts val="0"/>
              </a:spcAft>
              <a:buFont typeface="Times New Roman" panose="02020603050405020304" pitchFamily="18" charset="0"/>
              <a:buChar char="•"/>
              <a:tabLst>
                <a:tab pos="457200" algn="l"/>
                <a:tab pos="1116330" algn="l"/>
              </a:tabLst>
            </a:pPr>
            <a:r>
              <a:rPr lang="en-US" sz="2400" dirty="0" smtClean="0">
                <a:solidFill>
                  <a:srgbClr val="000000"/>
                </a:solidFill>
                <a:ea typeface="Calibri" panose="020F0502020204030204" pitchFamily="34" charset="0"/>
                <a:cs typeface="Calibri" panose="020F0502020204030204" pitchFamily="34" charset="0"/>
              </a:rPr>
              <a:t>With one degree of freedom we could have a chi-square up to 3.84 </a:t>
            </a:r>
            <a:endParaRPr lang="en-US" sz="2400" dirty="0">
              <a:solidFill>
                <a:srgbClr val="000000"/>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1273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8" y="432"/>
            <a:ext cx="12187992" cy="2845907"/>
          </a:xfrm>
          <a:prstGeom prst="rect">
            <a:avLst/>
          </a:prstGeom>
        </p:spPr>
        <p:txBody>
          <a:bodyPr wrap="square">
            <a:spAutoFit/>
          </a:bodyPr>
          <a:lstStyle/>
          <a:p>
            <a:pPr marR="0" lvl="1">
              <a:lnSpc>
                <a:spcPct val="115000"/>
              </a:lnSpc>
              <a:spcBef>
                <a:spcPts val="0"/>
              </a:spcBef>
              <a:spcAft>
                <a:spcPts val="0"/>
              </a:spcAft>
              <a:tabLst>
                <a:tab pos="1116330" algn="l"/>
              </a:tabLst>
            </a:pPr>
            <a:r>
              <a:rPr lang="en-US" sz="2400" b="1" dirty="0" smtClean="0">
                <a:ea typeface="Calibri" panose="020F0502020204030204" pitchFamily="34" charset="0"/>
                <a:cs typeface="Times New Roman" panose="02020603050405020304" pitchFamily="18" charset="0"/>
              </a:rPr>
              <a:t>1. CHI-SQUARE </a:t>
            </a:r>
            <a:r>
              <a:rPr lang="en-US" sz="2400" b="1" dirty="0">
                <a:ea typeface="Calibri" panose="020F0502020204030204" pitchFamily="34" charset="0"/>
                <a:cs typeface="Times New Roman" panose="02020603050405020304" pitchFamily="18" charset="0"/>
              </a:rPr>
              <a:t>OF A MONOHYBRID CROSS AS A QUICK </a:t>
            </a:r>
            <a:r>
              <a:rPr lang="en-US" sz="2400" b="1" dirty="0" smtClean="0">
                <a:ea typeface="Calibri" panose="020F0502020204030204" pitchFamily="34" charset="0"/>
                <a:cs typeface="Times New Roman" panose="02020603050405020304" pitchFamily="18" charset="0"/>
              </a:rPr>
              <a:t>TABLE</a:t>
            </a:r>
            <a:endParaRPr lang="en-US" sz="2400" dirty="0" smtClean="0">
              <a:ea typeface="Calibri" panose="020F0502020204030204" pitchFamily="34" charset="0"/>
              <a:cs typeface="Times New Roman" panose="02020603050405020304" pitchFamily="18" charset="0"/>
            </a:endParaRPr>
          </a:p>
          <a:p>
            <a:pPr marL="457200" marR="0">
              <a:lnSpc>
                <a:spcPct val="115000"/>
              </a:lnSpc>
              <a:spcBef>
                <a:spcPts val="0"/>
              </a:spcBef>
              <a:spcAft>
                <a:spcPts val="800"/>
              </a:spcAft>
              <a:tabLst>
                <a:tab pos="1116330" algn="l"/>
              </a:tabLst>
            </a:pPr>
            <a:r>
              <a:rPr lang="en-US" sz="2400" dirty="0" smtClean="0">
                <a:ea typeface="Calibri" panose="020F0502020204030204" pitchFamily="34" charset="0"/>
                <a:cs typeface="Times New Roman" panose="02020603050405020304" pitchFamily="18" charset="0"/>
              </a:rPr>
              <a:t>Consider these results among the F</a:t>
            </a:r>
            <a:r>
              <a:rPr lang="en-US" sz="2400" baseline="-25000" dirty="0" smtClean="0">
                <a:ea typeface="Calibri" panose="020F0502020204030204" pitchFamily="34" charset="0"/>
                <a:cs typeface="Times New Roman" panose="02020603050405020304" pitchFamily="18" charset="0"/>
              </a:rPr>
              <a:t>2</a:t>
            </a:r>
            <a:r>
              <a:rPr lang="en-US" sz="2400" dirty="0" smtClean="0">
                <a:ea typeface="Calibri" panose="020F0502020204030204" pitchFamily="34" charset="0"/>
                <a:cs typeface="Times New Roman" panose="02020603050405020304" pitchFamily="18" charset="0"/>
              </a:rPr>
              <a:t>S </a:t>
            </a:r>
            <a:br>
              <a:rPr lang="en-US" sz="2400" dirty="0" smtClean="0">
                <a:ea typeface="Calibri" panose="020F0502020204030204" pitchFamily="34" charset="0"/>
                <a:cs typeface="Times New Roman" panose="02020603050405020304" pitchFamily="18" charset="0"/>
              </a:rPr>
            </a:br>
            <a:r>
              <a:rPr lang="en-US" sz="2400" dirty="0" smtClean="0">
                <a:ea typeface="Calibri" panose="020F0502020204030204" pitchFamily="34" charset="0"/>
                <a:cs typeface="Times New Roman" panose="02020603050405020304" pitchFamily="18" charset="0"/>
              </a:rPr>
              <a:t>4,400 yellow seeds </a:t>
            </a:r>
            <a:br>
              <a:rPr lang="en-US" sz="2400" dirty="0" smtClean="0">
                <a:ea typeface="Calibri" panose="020F0502020204030204" pitchFamily="34" charset="0"/>
                <a:cs typeface="Times New Roman" panose="02020603050405020304" pitchFamily="18" charset="0"/>
              </a:rPr>
            </a:br>
            <a:r>
              <a:rPr lang="en-US" sz="2400" dirty="0" smtClean="0">
                <a:ea typeface="Calibri" panose="020F0502020204030204" pitchFamily="34" charset="0"/>
                <a:cs typeface="Times New Roman" panose="02020603050405020304" pitchFamily="18" charset="0"/>
              </a:rPr>
              <a:t>1,624 green seeds</a:t>
            </a:r>
          </a:p>
          <a:p>
            <a:pPr marL="457200">
              <a:lnSpc>
                <a:spcPct val="115000"/>
              </a:lnSpc>
              <a:spcAft>
                <a:spcPts val="800"/>
              </a:spcAft>
              <a:tabLst>
                <a:tab pos="1116330" algn="l"/>
              </a:tabLst>
            </a:pPr>
            <a:r>
              <a:rPr lang="en-US" sz="2400" b="1" dirty="0" smtClean="0"/>
              <a:t>STEP </a:t>
            </a:r>
            <a:r>
              <a:rPr lang="en-US" sz="2400" b="1" dirty="0"/>
              <a:t>1:</a:t>
            </a:r>
            <a:r>
              <a:rPr lang="en-US" sz="2400" dirty="0"/>
              <a:t> First, set up a table like the one below</a:t>
            </a:r>
          </a:p>
          <a:p>
            <a:pPr marL="457200" marR="0">
              <a:lnSpc>
                <a:spcPct val="115000"/>
              </a:lnSpc>
              <a:spcBef>
                <a:spcPts val="0"/>
              </a:spcBef>
              <a:spcAft>
                <a:spcPts val="800"/>
              </a:spcAft>
              <a:tabLst>
                <a:tab pos="1116330" algn="l"/>
              </a:tabLst>
            </a:pPr>
            <a:endParaRPr lang="en-US" sz="2400" dirty="0">
              <a:effectLst/>
              <a:ea typeface="Calibri" panose="020F0502020204030204" pitchFamily="34" charset="0"/>
              <a:cs typeface="Times New Roman" panose="02020603050405020304" pitchFamily="18" charset="0"/>
            </a:endParaRPr>
          </a:p>
        </p:txBody>
      </p:sp>
      <p:sp>
        <p:nvSpPr>
          <p:cNvPr id="4" name="Rectangle 1"/>
          <p:cNvSpPr>
            <a:spLocks noChangeArrowheads="1"/>
          </p:cNvSpPr>
          <p:nvPr/>
        </p:nvSpPr>
        <p:spPr bwMode="auto">
          <a:xfrm>
            <a:off x="-1480738" y="2961471"/>
            <a:ext cx="18141697" cy="142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3264319"/>
              </p:ext>
            </p:extLst>
          </p:nvPr>
        </p:nvGraphicFramePr>
        <p:xfrm>
          <a:off x="726511" y="2961472"/>
          <a:ext cx="9594937" cy="3790056"/>
        </p:xfrm>
        <a:graphic>
          <a:graphicData uri="http://schemas.openxmlformats.org/drawingml/2006/table">
            <a:tbl>
              <a:tblPr/>
              <a:tblGrid>
                <a:gridCol w="2409514"/>
                <a:gridCol w="1352079"/>
                <a:gridCol w="1322307"/>
                <a:gridCol w="1443449"/>
                <a:gridCol w="1533794"/>
                <a:gridCol w="1533794"/>
              </a:tblGrid>
              <a:tr h="1516023">
                <a:tc>
                  <a:txBody>
                    <a:bodyPr/>
                    <a:lstStyle/>
                    <a:p>
                      <a:pPr marL="457200" marR="0" algn="ctr">
                        <a:lnSpc>
                          <a:spcPct val="115000"/>
                        </a:lnSpc>
                        <a:spcBef>
                          <a:spcPts val="0"/>
                        </a:spcBef>
                        <a:spcAft>
                          <a:spcPts val="0"/>
                        </a:spcAft>
                        <a:tabLst>
                          <a:tab pos="1116330"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Phenotypes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0"/>
                        </a:spcAft>
                        <a:tabLst>
                          <a:tab pos="1116330" algn="l"/>
                        </a:tabLst>
                      </a:pPr>
                      <a:r>
                        <a:rPr lang="en-US" sz="2300">
                          <a:effectLst/>
                          <a:latin typeface="Times New Roman" panose="02020603050405020304" pitchFamily="18" charset="0"/>
                          <a:ea typeface="Calibri" panose="020F0502020204030204" pitchFamily="34" charset="0"/>
                          <a:cs typeface="Times New Roman" panose="02020603050405020304" pitchFamily="18" charset="0"/>
                        </a:rPr>
                        <a:t>O</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800"/>
                        </a:spcAft>
                        <a:tabLst>
                          <a:tab pos="1116330" algn="l"/>
                        </a:tabLst>
                      </a:pPr>
                      <a:r>
                        <a:rPr lang="en-US" sz="2300">
                          <a:effectLst/>
                          <a:latin typeface="Times New Roman" panose="02020603050405020304" pitchFamily="18" charset="0"/>
                          <a:ea typeface="Calibri" panose="020F0502020204030204" pitchFamily="34" charset="0"/>
                          <a:cs typeface="Times New Roman" panose="02020603050405020304" pitchFamily="18" charset="0"/>
                        </a:rPr>
                        <a:t>E</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3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endParaRPr lang="en-US" sz="23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3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r>
                        <a:rPr lang="en-US" sz="2300"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endParaRPr lang="en-US" sz="23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300" u="sng">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r>
                        <a:rPr lang="en-US" sz="2300" u="sng"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r>
                        <a:rPr lang="en-US" sz="23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r>
                      <a:br>
                        <a:rPr lang="en-US" sz="23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3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a:t>
                      </a:r>
                      <a:endParaRPr lang="en-US" sz="23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011">
                <a:tc>
                  <a:txBody>
                    <a:bodyPr/>
                    <a:lstStyle/>
                    <a:p>
                      <a:pPr marL="457200" marR="0" algn="ctr">
                        <a:lnSpc>
                          <a:spcPct val="115000"/>
                        </a:lnSpc>
                        <a:spcBef>
                          <a:spcPts val="0"/>
                        </a:spcBef>
                        <a:spcAft>
                          <a:spcPts val="0"/>
                        </a:spcAft>
                        <a:tabLst>
                          <a:tab pos="1116330" algn="l"/>
                        </a:tabLs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Yellow</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011">
                <a:tc>
                  <a:txBody>
                    <a:bodyPr/>
                    <a:lstStyle/>
                    <a:p>
                      <a:pPr marL="457200" marR="0" algn="ctr">
                        <a:lnSpc>
                          <a:spcPct val="115000"/>
                        </a:lnSpc>
                        <a:spcBef>
                          <a:spcPts val="0"/>
                        </a:spcBef>
                        <a:spcAft>
                          <a:spcPts val="0"/>
                        </a:spcAft>
                        <a:tabLst>
                          <a:tab pos="1116330" algn="l"/>
                        </a:tabLs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011">
                <a:tc>
                  <a:txBody>
                    <a:bodyPr/>
                    <a:lstStyle/>
                    <a:p>
                      <a:pPr marL="457200" marR="0" algn="ctr">
                        <a:lnSpc>
                          <a:spcPct val="115000"/>
                        </a:lnSpc>
                        <a:spcBef>
                          <a:spcPts val="0"/>
                        </a:spcBef>
                        <a:spcAft>
                          <a:spcPts val="0"/>
                        </a:spcAft>
                        <a:tabLst>
                          <a:tab pos="1116330" algn="l"/>
                        </a:tabLs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sz="23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3128963" y="3475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26157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0"/>
            <a:ext cx="8335620" cy="1019446"/>
          </a:xfrm>
          <a:prstGeom prst="rect">
            <a:avLst/>
          </a:prstGeom>
        </p:spPr>
        <p:txBody>
          <a:bodyPr wrap="square">
            <a:spAutoFit/>
          </a:bodyPr>
          <a:lstStyle/>
          <a:p>
            <a:pPr marL="457200" marR="0" algn="just">
              <a:lnSpc>
                <a:spcPct val="115000"/>
              </a:lnSpc>
              <a:spcBef>
                <a:spcPts val="0"/>
              </a:spcBef>
              <a:spcAft>
                <a:spcPts val="800"/>
              </a:spcAft>
              <a:tabLst>
                <a:tab pos="1116330" algn="l"/>
              </a:tabLst>
            </a:pPr>
            <a:r>
              <a:rPr lang="en-US" sz="2400" b="1" dirty="0">
                <a:ea typeface="Calibri" panose="020F0502020204030204" pitchFamily="34" charset="0"/>
                <a:cs typeface="Times New Roman" panose="02020603050405020304" pitchFamily="18" charset="0"/>
              </a:rPr>
              <a:t>STEP 2: </a:t>
            </a:r>
            <a:r>
              <a:rPr lang="en-US" sz="2400" dirty="0">
                <a:ea typeface="Calibri" panose="020F0502020204030204" pitchFamily="34" charset="0"/>
                <a:cs typeface="Times New Roman" panose="02020603050405020304" pitchFamily="18" charset="0"/>
              </a:rPr>
              <a:t>Enter the observe </a:t>
            </a:r>
            <a:r>
              <a:rPr lang="en-US" sz="2400" dirty="0" smtClean="0">
                <a:ea typeface="Calibri" panose="020F0502020204030204" pitchFamily="34" charset="0"/>
                <a:cs typeface="Times New Roman" panose="02020603050405020304" pitchFamily="18" charset="0"/>
              </a:rPr>
              <a:t>data</a:t>
            </a:r>
          </a:p>
          <a:p>
            <a:pPr marL="457200" marR="0" algn="just">
              <a:lnSpc>
                <a:spcPct val="115000"/>
              </a:lnSpc>
              <a:spcBef>
                <a:spcPts val="0"/>
              </a:spcBef>
              <a:spcAft>
                <a:spcPts val="800"/>
              </a:spcAft>
              <a:tabLst>
                <a:tab pos="1116330" algn="l"/>
              </a:tabLst>
            </a:pPr>
            <a:endParaRPr lang="en-US" sz="2400" dirty="0">
              <a:effectLst/>
              <a:ea typeface="Calibri" panose="020F0502020204030204" pitchFamily="34" charset="0"/>
              <a:cs typeface="Times New Roman" panose="02020603050405020304" pitchFamily="18" charset="0"/>
            </a:endParaRPr>
          </a:p>
        </p:txBody>
      </p:sp>
      <p:sp>
        <p:nvSpPr>
          <p:cNvPr id="4" name="Rectangle 1"/>
          <p:cNvSpPr>
            <a:spLocks noChangeArrowheads="1"/>
          </p:cNvSpPr>
          <p:nvPr/>
        </p:nvSpPr>
        <p:spPr bwMode="auto">
          <a:xfrm>
            <a:off x="3203575" y="3475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70280927"/>
              </p:ext>
            </p:extLst>
          </p:nvPr>
        </p:nvGraphicFramePr>
        <p:xfrm>
          <a:off x="513572" y="1265129"/>
          <a:ext cx="9507251" cy="5260930"/>
        </p:xfrm>
        <a:graphic>
          <a:graphicData uri="http://schemas.openxmlformats.org/drawingml/2006/table">
            <a:tbl>
              <a:tblPr/>
              <a:tblGrid>
                <a:gridCol w="2348114"/>
                <a:gridCol w="1626983"/>
                <a:gridCol w="1245022"/>
                <a:gridCol w="1367124"/>
                <a:gridCol w="1460004"/>
                <a:gridCol w="1460004"/>
              </a:tblGrid>
              <a:tr h="2104372">
                <a:tc>
                  <a:txBody>
                    <a:bodyPr/>
                    <a:lstStyle/>
                    <a:p>
                      <a:pPr marL="457200" marR="0" algn="ctr">
                        <a:lnSpc>
                          <a:spcPct val="115000"/>
                        </a:lnSpc>
                        <a:spcBef>
                          <a:spcPts val="0"/>
                        </a:spcBef>
                        <a:spcAft>
                          <a:spcPts val="0"/>
                        </a:spcAft>
                        <a:tabLst>
                          <a:tab pos="111633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Phenotypes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115000"/>
                        </a:lnSpc>
                        <a:spcBef>
                          <a:spcPts val="0"/>
                        </a:spcBef>
                        <a:spcAft>
                          <a:spcPts val="800"/>
                        </a:spcAft>
                        <a:tabLst>
                          <a:tab pos="111633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r>
                        <a:rPr lang="en-US" sz="2400"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u="sng">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r>
                        <a:rPr lang="en-US" sz="2400" u="sng"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2186">
                <a:tc>
                  <a:txBody>
                    <a:bodyPr/>
                    <a:lstStyle/>
                    <a:p>
                      <a:pPr marL="457200" marR="0" algn="ctr">
                        <a:lnSpc>
                          <a:spcPct val="115000"/>
                        </a:lnSpc>
                        <a:spcBef>
                          <a:spcPts val="0"/>
                        </a:spcBef>
                        <a:spcAft>
                          <a:spcPts val="0"/>
                        </a:spcAft>
                        <a:tabLst>
                          <a:tab pos="111633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Yellow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0"/>
                        </a:spcAft>
                        <a:tabLst>
                          <a:tab pos="111633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4400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2186">
                <a:tc>
                  <a:txBody>
                    <a:bodyPr/>
                    <a:lstStyle/>
                    <a:p>
                      <a:pPr marL="457200" marR="0" algn="ctr">
                        <a:lnSpc>
                          <a:spcPct val="115000"/>
                        </a:lnSpc>
                        <a:spcBef>
                          <a:spcPts val="0"/>
                        </a:spcBef>
                        <a:spcAft>
                          <a:spcPts val="0"/>
                        </a:spcAft>
                        <a:tabLst>
                          <a:tab pos="111633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0"/>
                        </a:spcAft>
                        <a:tabLst>
                          <a:tab pos="111633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1624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2186">
                <a:tc>
                  <a:txBody>
                    <a:bodyPr/>
                    <a:lstStyle/>
                    <a:p>
                      <a:pPr marL="457200" marR="0" algn="ctr">
                        <a:lnSpc>
                          <a:spcPct val="115000"/>
                        </a:lnSpc>
                        <a:spcBef>
                          <a:spcPts val="0"/>
                        </a:spcBef>
                        <a:spcAft>
                          <a:spcPts val="0"/>
                        </a:spcAft>
                        <a:tabLst>
                          <a:tab pos="111633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0"/>
                        </a:spcAft>
                        <a:tabLst>
                          <a:tab pos="111633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6024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sz="2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3203575" y="3475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06055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1996444"/>
          </a:xfrm>
          <a:prstGeom prst="rect">
            <a:avLst/>
          </a:prstGeom>
        </p:spPr>
        <p:txBody>
          <a:bodyPr wrap="square">
            <a:spAutoFit/>
          </a:bodyPr>
          <a:lstStyle/>
          <a:p>
            <a:pPr marL="457200" marR="0" algn="just">
              <a:lnSpc>
                <a:spcPct val="115000"/>
              </a:lnSpc>
              <a:spcBef>
                <a:spcPts val="0"/>
              </a:spcBef>
              <a:spcAft>
                <a:spcPts val="800"/>
              </a:spcAft>
              <a:tabLst>
                <a:tab pos="1116330" algn="l"/>
              </a:tabLst>
            </a:pPr>
            <a:r>
              <a:rPr lang="en-US" sz="2400" b="1" dirty="0">
                <a:ea typeface="Calibri" panose="020F0502020204030204" pitchFamily="34" charset="0"/>
                <a:cs typeface="Times New Roman" panose="02020603050405020304" pitchFamily="18" charset="0"/>
              </a:rPr>
              <a:t>STEP 3: </a:t>
            </a:r>
            <a:r>
              <a:rPr lang="en-US" sz="2400" dirty="0">
                <a:ea typeface="Calibri" panose="020F0502020204030204" pitchFamily="34" charset="0"/>
                <a:cs typeface="Times New Roman" panose="02020603050405020304" pitchFamily="18" charset="0"/>
              </a:rPr>
              <a:t>Determine the Expected by multiplying the Total phenotype by the </a:t>
            </a:r>
            <a:r>
              <a:rPr lang="en-US" sz="2400" dirty="0" err="1">
                <a:ea typeface="Calibri" panose="020F0502020204030204" pitchFamily="34" charset="0"/>
                <a:cs typeface="Times New Roman" panose="02020603050405020304" pitchFamily="18" charset="0"/>
              </a:rPr>
              <a:t>Mendelian</a:t>
            </a:r>
            <a:r>
              <a:rPr lang="en-US" sz="2400" dirty="0">
                <a:ea typeface="Calibri" panose="020F0502020204030204" pitchFamily="34" charset="0"/>
                <a:cs typeface="Times New Roman" panose="02020603050405020304" pitchFamily="18" charset="0"/>
              </a:rPr>
              <a:t> ratios for each of the trait</a:t>
            </a:r>
            <a:r>
              <a:rPr lang="en-US" sz="2400" dirty="0" smtClean="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marL="457200" marR="0" algn="just">
              <a:lnSpc>
                <a:spcPct val="115000"/>
              </a:lnSpc>
              <a:spcBef>
                <a:spcPts val="0"/>
              </a:spcBef>
              <a:spcAft>
                <a:spcPts val="800"/>
              </a:spcAft>
              <a:tabLst>
                <a:tab pos="1116330" algn="l"/>
              </a:tabLst>
            </a:pPr>
            <a:endParaRPr lang="en-US" sz="2400" dirty="0" smtClean="0">
              <a:effectLst/>
              <a:ea typeface="Calibri" panose="020F0502020204030204" pitchFamily="34" charset="0"/>
              <a:cs typeface="Times New Roman" panose="02020603050405020304" pitchFamily="18" charset="0"/>
            </a:endParaRPr>
          </a:p>
          <a:p>
            <a:pPr marL="457200" marR="0" algn="just">
              <a:lnSpc>
                <a:spcPct val="115000"/>
              </a:lnSpc>
              <a:spcBef>
                <a:spcPts val="0"/>
              </a:spcBef>
              <a:spcAft>
                <a:spcPts val="800"/>
              </a:spcAft>
              <a:tabLst>
                <a:tab pos="1116330" algn="l"/>
              </a:tabLst>
            </a:pPr>
            <a:endParaRPr lang="en-US" sz="2400" dirty="0">
              <a:effectLst/>
              <a:ea typeface="Calibri" panose="020F0502020204030204" pitchFamily="34" charset="0"/>
              <a:cs typeface="Times New Roman" panose="02020603050405020304" pitchFamily="18" charset="0"/>
            </a:endParaRPr>
          </a:p>
        </p:txBody>
      </p:sp>
      <p:sp>
        <p:nvSpPr>
          <p:cNvPr id="4" name="Rectangle 1"/>
          <p:cNvSpPr>
            <a:spLocks noChangeArrowheads="1"/>
          </p:cNvSpPr>
          <p:nvPr/>
        </p:nvSpPr>
        <p:spPr bwMode="auto">
          <a:xfrm>
            <a:off x="742301" y="2591442"/>
            <a:ext cx="20075959" cy="16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7174382"/>
              </p:ext>
            </p:extLst>
          </p:nvPr>
        </p:nvGraphicFramePr>
        <p:xfrm>
          <a:off x="726512" y="1365338"/>
          <a:ext cx="10246289" cy="5436294"/>
        </p:xfrm>
        <a:graphic>
          <a:graphicData uri="http://schemas.openxmlformats.org/drawingml/2006/table">
            <a:tbl>
              <a:tblPr/>
              <a:tblGrid>
                <a:gridCol w="2303132"/>
                <a:gridCol w="1790197"/>
                <a:gridCol w="1742851"/>
                <a:gridCol w="1402397"/>
                <a:gridCol w="1503856"/>
                <a:gridCol w="1503856"/>
              </a:tblGrid>
              <a:tr h="1553227">
                <a:tc>
                  <a:txBody>
                    <a:bodyPr/>
                    <a:lstStyle/>
                    <a:p>
                      <a:pPr marL="457200" marR="0">
                        <a:lnSpc>
                          <a:spcPct val="115000"/>
                        </a:lnSpc>
                        <a:spcBef>
                          <a:spcPts val="0"/>
                        </a:spcBef>
                        <a:spcAft>
                          <a:spcPts val="0"/>
                        </a:spcAft>
                        <a:tabLst>
                          <a:tab pos="111633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Phenotypes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0"/>
                        </a:spcAft>
                        <a:tabLst>
                          <a:tab pos="111633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800"/>
                        </a:spcAft>
                        <a:tabLst>
                          <a:tab pos="111633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O-E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r>
                        <a:rPr lang="en-US" sz="2400" b="1"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b="1" u="sng">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r>
                        <a:rPr lang="en-US" sz="2400" b="1" u="sng"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r>
                      <a:b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3227">
                <a:tc>
                  <a:txBody>
                    <a:bodyPr/>
                    <a:lstStyle/>
                    <a:p>
                      <a:pPr marL="457200" marR="0">
                        <a:lnSpc>
                          <a:spcPct val="115000"/>
                        </a:lnSpc>
                        <a:spcBef>
                          <a:spcPts val="0"/>
                        </a:spcBef>
                        <a:spcAft>
                          <a:spcPts val="0"/>
                        </a:spcAft>
                        <a:tabLst>
                          <a:tab pos="111633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Yellow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800"/>
                        </a:spcAft>
                        <a:tabLst>
                          <a:tab pos="111633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4400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6024 X 3/4</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4518</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3227">
                <a:tc>
                  <a:txBody>
                    <a:bodyPr/>
                    <a:lstStyle/>
                    <a:p>
                      <a:pPr marL="457200" marR="0">
                        <a:lnSpc>
                          <a:spcPct val="115000"/>
                        </a:lnSpc>
                        <a:spcBef>
                          <a:spcPts val="0"/>
                        </a:spcBef>
                        <a:spcAft>
                          <a:spcPts val="0"/>
                        </a:spcAft>
                        <a:tabLst>
                          <a:tab pos="111633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800"/>
                        </a:spcAft>
                        <a:tabLst>
                          <a:tab pos="111633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1624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6024 X 1/4</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1506</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613">
                <a:tc>
                  <a:txBody>
                    <a:bodyPr/>
                    <a:lstStyle/>
                    <a:p>
                      <a:pPr marL="457200" marR="0">
                        <a:lnSpc>
                          <a:spcPct val="115000"/>
                        </a:lnSpc>
                        <a:spcBef>
                          <a:spcPts val="0"/>
                        </a:spcBef>
                        <a:spcAft>
                          <a:spcPts val="0"/>
                        </a:spcAft>
                        <a:tabLst>
                          <a:tab pos="111633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800"/>
                        </a:spcAft>
                        <a:tabLst>
                          <a:tab pos="111633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6024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6024</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sz="2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sz="2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991730" y="2718648"/>
            <a:ext cx="21644710" cy="168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187641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30997"/>
          </a:xfrm>
          <a:prstGeom prst="rect">
            <a:avLst/>
          </a:prstGeom>
        </p:spPr>
        <p:txBody>
          <a:bodyPr wrap="square">
            <a:spAutoFit/>
          </a:bodyPr>
          <a:lstStyle/>
          <a:p>
            <a:pPr algn="just"/>
            <a:r>
              <a:rPr lang="en-US" sz="2400" b="1" dirty="0">
                <a:solidFill>
                  <a:srgbClr val="000000"/>
                </a:solidFill>
                <a:ea typeface="Calibri" panose="020F0502020204030204" pitchFamily="34" charset="0"/>
                <a:cs typeface="Calibri" panose="020F0502020204030204" pitchFamily="34" charset="0"/>
              </a:rPr>
              <a:t>STEP 4: </a:t>
            </a:r>
            <a:r>
              <a:rPr lang="en-US" sz="2400" dirty="0">
                <a:solidFill>
                  <a:srgbClr val="000000"/>
                </a:solidFill>
                <a:ea typeface="Calibri" panose="020F0502020204030204" pitchFamily="34" charset="0"/>
                <a:cs typeface="Calibri" panose="020F0502020204030204" pitchFamily="34" charset="0"/>
              </a:rPr>
              <a:t>Subtract Expected from Observe and square the outcome. Divide the result by the Expected</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825695572"/>
              </p:ext>
            </p:extLst>
          </p:nvPr>
        </p:nvGraphicFramePr>
        <p:xfrm>
          <a:off x="300626" y="1678484"/>
          <a:ext cx="10897642" cy="5135676"/>
        </p:xfrm>
        <a:graphic>
          <a:graphicData uri="http://schemas.openxmlformats.org/drawingml/2006/table">
            <a:tbl>
              <a:tblPr/>
              <a:tblGrid>
                <a:gridCol w="2418806"/>
                <a:gridCol w="1627628"/>
                <a:gridCol w="1627628"/>
                <a:gridCol w="1627628"/>
                <a:gridCol w="1832498"/>
                <a:gridCol w="1763454"/>
              </a:tblGrid>
              <a:tr h="1283919">
                <a:tc>
                  <a:txBody>
                    <a:bodyPr/>
                    <a:lstStyle/>
                    <a:p>
                      <a:pPr marL="0" marR="0" algn="ctr">
                        <a:lnSpc>
                          <a:spcPct val="115000"/>
                        </a:lnSpc>
                        <a:spcBef>
                          <a:spcPts val="0"/>
                        </a:spcBef>
                        <a:spcAft>
                          <a:spcPts val="0"/>
                        </a:spcAft>
                        <a:tabLst>
                          <a:tab pos="1116330" algn="l"/>
                        </a:tabLst>
                      </a:pPr>
                      <a:r>
                        <a:rPr lang="en-US" sz="2400" b="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Phenotypes</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800"/>
                        </a:spcAft>
                        <a:tabLst>
                          <a:tab pos="111633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(O-E)</a:t>
                      </a:r>
                      <a:r>
                        <a:rPr lang="en-US" sz="2400" b="1"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b="1" u="sng">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(O-E)</a:t>
                      </a:r>
                      <a:r>
                        <a:rPr lang="en-US" sz="2400" b="1" u="sng"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r>
                      <a:b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3919">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Yellow</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4400</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6024 X 3/4</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4518</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4400 - 4518</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-118</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-118</a:t>
                      </a:r>
                      <a:r>
                        <a:rPr lang="en-US" sz="2400"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13,924</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13924 / 4518</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3.08</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3919">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Green</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1624</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6024 X 1/4</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1506</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1624 -1506</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118</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smtClean="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118</a:t>
                      </a:r>
                      <a:r>
                        <a:rPr lang="en-US" sz="2400" baseline="30000" smtClean="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13,924</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13924 /1506</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=9.24</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3919">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Total</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6024</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0"/>
                        </a:spcAft>
                        <a:tabLst>
                          <a:tab pos="111633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6024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457200" marR="0" algn="ctr">
                        <a:lnSpc>
                          <a:spcPct val="115000"/>
                        </a:lnSpc>
                        <a:spcBef>
                          <a:spcPts val="0"/>
                        </a:spcBef>
                        <a:spcAft>
                          <a:spcPts val="800"/>
                        </a:spcAft>
                        <a:tabLst>
                          <a:tab pos="111633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=12.32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410114" y="3168614"/>
            <a:ext cx="21731904" cy="139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069065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091736" cy="2215991"/>
          </a:xfrm>
          <a:prstGeom prst="rect">
            <a:avLst/>
          </a:prstGeom>
        </p:spPr>
        <p:txBody>
          <a:bodyPr wrap="square">
            <a:spAutoFit/>
          </a:bodyPr>
          <a:lstStyle/>
          <a:p>
            <a:pPr algn="just">
              <a:lnSpc>
                <a:spcPct val="115000"/>
              </a:lnSpc>
              <a:tabLst>
                <a:tab pos="1116330" algn="l"/>
              </a:tabLst>
            </a:pPr>
            <a:r>
              <a:rPr lang="en-US" sz="2400" b="1" dirty="0">
                <a:solidFill>
                  <a:srgbClr val="000000"/>
                </a:solidFill>
                <a:ea typeface="Calibri" panose="020F0502020204030204" pitchFamily="34" charset="0"/>
                <a:cs typeface="Calibri" panose="020F0502020204030204" pitchFamily="34" charset="0"/>
              </a:rPr>
              <a:t>STEP 5: </a:t>
            </a:r>
            <a:r>
              <a:rPr lang="en-US" sz="2400" dirty="0">
                <a:solidFill>
                  <a:srgbClr val="000000"/>
                </a:solidFill>
                <a:ea typeface="Calibri" panose="020F0502020204030204" pitchFamily="34" charset="0"/>
                <a:cs typeface="Calibri" panose="020F0502020204030204" pitchFamily="34" charset="0"/>
              </a:rPr>
              <a:t>Write out the conclusion whether to accept or reject the analysis. For this experiment, the degree of freedom is n-1 = 2-1, where n=2</a:t>
            </a:r>
          </a:p>
          <a:p>
            <a:pPr algn="just">
              <a:lnSpc>
                <a:spcPct val="115000"/>
              </a:lnSpc>
              <a:tabLst>
                <a:tab pos="1116330" algn="l"/>
              </a:tabLst>
            </a:pPr>
            <a:r>
              <a:rPr lang="en-US" sz="2400" dirty="0">
                <a:solidFill>
                  <a:srgbClr val="000000"/>
                </a:solidFill>
                <a:ea typeface="Calibri" panose="020F0502020204030204" pitchFamily="34" charset="0"/>
                <a:cs typeface="Calibri" panose="020F0502020204030204" pitchFamily="34" charset="0"/>
              </a:rPr>
              <a:t>Therefore, Chi square tabulated = 3.84</a:t>
            </a:r>
          </a:p>
          <a:p>
            <a:pPr algn="just">
              <a:lnSpc>
                <a:spcPct val="115000"/>
              </a:lnSpc>
              <a:tabLst>
                <a:tab pos="1116330" algn="l"/>
              </a:tabLst>
            </a:pPr>
            <a:r>
              <a:rPr lang="en-US" sz="2400" dirty="0">
                <a:solidFill>
                  <a:srgbClr val="000000"/>
                </a:solidFill>
                <a:ea typeface="Calibri" panose="020F0502020204030204" pitchFamily="34" charset="0"/>
                <a:cs typeface="Calibri" panose="020F0502020204030204" pitchFamily="34" charset="0"/>
              </a:rPr>
              <a:t>Since the Chi square calculated (12.32) is greater than Chi square tabulated (3.84), it means the observed data does not obey </a:t>
            </a:r>
            <a:r>
              <a:rPr lang="en-US" sz="2400" dirty="0" err="1">
                <a:solidFill>
                  <a:srgbClr val="000000"/>
                </a:solidFill>
                <a:ea typeface="Calibri" panose="020F0502020204030204" pitchFamily="34" charset="0"/>
                <a:cs typeface="Calibri" panose="020F0502020204030204" pitchFamily="34" charset="0"/>
              </a:rPr>
              <a:t>Mendelian</a:t>
            </a:r>
            <a:r>
              <a:rPr lang="en-US" sz="2400" dirty="0">
                <a:solidFill>
                  <a:srgbClr val="000000"/>
                </a:solidFill>
                <a:ea typeface="Calibri" panose="020F0502020204030204" pitchFamily="34" charset="0"/>
                <a:cs typeface="Calibri" panose="020F0502020204030204" pitchFamily="34" charset="0"/>
              </a:rPr>
              <a:t> principle, as such, it should be rejected.</a:t>
            </a:r>
            <a:endParaRPr lang="en-US" sz="2400" dirty="0">
              <a:solidFill>
                <a:srgbClr val="000000"/>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68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93866"/>
          </a:xfrm>
          <a:prstGeom prst="rect">
            <a:avLst/>
          </a:prstGeom>
        </p:spPr>
        <p:txBody>
          <a:bodyPr wrap="square">
            <a:spAutoFit/>
          </a:bodyPr>
          <a:lstStyle/>
          <a:p>
            <a:pPr algn="just"/>
            <a:endParaRPr lang="en-US" sz="2800" dirty="0" smtClean="0"/>
          </a:p>
          <a:p>
            <a:pPr algn="just"/>
            <a:r>
              <a:rPr lang="en-US" sz="2800" dirty="0" smtClean="0"/>
              <a:t>Eye color - introduction to genetics</a:t>
            </a:r>
          </a:p>
          <a:p>
            <a:pPr algn="just"/>
            <a:r>
              <a:rPr lang="en-US" sz="2800" dirty="0" smtClean="0"/>
              <a:t>A human, on the other hand, has two copies of each gene – one set from their mother and a second set from their father. Different forms of the same gene are called alleles. </a:t>
            </a:r>
          </a:p>
          <a:p>
            <a:pPr algn="just"/>
            <a:endParaRPr lang="en-US" sz="2800" dirty="0"/>
          </a:p>
          <a:p>
            <a:pPr algn="just"/>
            <a:r>
              <a:rPr lang="en-US" sz="2800" dirty="0" smtClean="0"/>
              <a:t>For each gene, a human can have two different alleles or two of the same alleles – one from each parent.</a:t>
            </a:r>
          </a:p>
          <a:p>
            <a:pPr algn="just"/>
            <a:endParaRPr lang="en-US" sz="2800" dirty="0" smtClean="0"/>
          </a:p>
          <a:p>
            <a:pPr algn="just"/>
            <a:endParaRPr lang="en-US" sz="2800" dirty="0"/>
          </a:p>
          <a:p>
            <a:pPr algn="just"/>
            <a:r>
              <a:rPr lang="en-US" sz="2800" dirty="0" smtClean="0"/>
              <a:t>Physical traits such as eye color or height are often determined by the combination of multiple genes. The environment an individual lives in also impacts how genes are expressed.</a:t>
            </a:r>
            <a:endParaRPr lang="en-US" sz="2800" dirty="0"/>
          </a:p>
        </p:txBody>
      </p:sp>
    </p:spTree>
    <p:extLst>
      <p:ext uri="{BB962C8B-B14F-4D97-AF65-F5344CB8AC3E}">
        <p14:creationId xmlns:p14="http://schemas.microsoft.com/office/powerpoint/2010/main" val="65353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6172200" cy="6701589"/>
          </a:xfrm>
        </p:spPr>
        <p:txBody>
          <a:bodyPr>
            <a:normAutofit fontScale="92500" lnSpcReduction="10000"/>
          </a:bodyPr>
          <a:lstStyle/>
          <a:p>
            <a:r>
              <a:rPr lang="en-US" dirty="0" smtClean="0"/>
              <a:t>Chromosomes</a:t>
            </a:r>
          </a:p>
          <a:p>
            <a:r>
              <a:rPr lang="en-US" dirty="0" smtClean="0"/>
              <a:t>A chromosome is a structure made from tightly packed strands of DNA and proteins called histones. Strands of DNA are tightly wrapped around the histone proteins and form into long worm-shaped structures called ‘chromatids’. Two chromatids join together to form a chromosome.</a:t>
            </a:r>
          </a:p>
          <a:p>
            <a:r>
              <a:rPr lang="en-US" dirty="0" smtClean="0"/>
              <a:t>Chromosomes are formed in the nucleus of a cell when a cell is dividing. It is possible to see chromosomes under an ordinary light microscope if the cell is in the right stage of cell division.</a:t>
            </a:r>
          </a:p>
          <a:p>
            <a:r>
              <a:rPr lang="en-US" dirty="0" smtClean="0"/>
              <a:t>The number of chromosomes varies between species. Humans have 46 chromosomes. Some species can have many more than 100 chromosomes while others can have as little as two.</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41707"/>
            <a:ext cx="5181600" cy="3919173"/>
          </a:xfrm>
        </p:spPr>
      </p:pic>
    </p:spTree>
    <p:extLst>
      <p:ext uri="{BB962C8B-B14F-4D97-AF65-F5344CB8AC3E}">
        <p14:creationId xmlns:p14="http://schemas.microsoft.com/office/powerpoint/2010/main" val="96413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84221"/>
            <a:ext cx="6019800" cy="6092742"/>
          </a:xfrm>
        </p:spPr>
        <p:txBody>
          <a:bodyPr>
            <a:noAutofit/>
          </a:bodyPr>
          <a:lstStyle/>
          <a:p>
            <a:pPr marL="0" indent="0" algn="just">
              <a:buNone/>
            </a:pPr>
            <a:r>
              <a:rPr lang="en-US" sz="2200" dirty="0" smtClean="0"/>
              <a:t>Genetic inheritance</a:t>
            </a:r>
          </a:p>
          <a:p>
            <a:pPr algn="just"/>
            <a:r>
              <a:rPr lang="en-US" sz="2200" dirty="0" smtClean="0"/>
              <a:t>Inheritance is the backbone of genetics and is an important topic to cover in an introduction to genetics. Long before DNA had been discovered and the word ‘genetics’ had been invented, people were studying the inheritance of traits from one generation to the next.</a:t>
            </a:r>
          </a:p>
          <a:p>
            <a:pPr algn="just"/>
            <a:r>
              <a:rPr lang="en-US" sz="2200" dirty="0" smtClean="0"/>
              <a:t>Genetic inheritance occurs both in sexual reproduction and asexual reproduction. In sexual reproduction, two organisms contribute DNA to produce a new organism. In asexual reproduction, one organism provides all the DNA and produces a clone of themselves. In either, genetic material is passed from one generation to the next.</a:t>
            </a:r>
          </a:p>
          <a:p>
            <a:pPr algn="just"/>
            <a:r>
              <a:rPr lang="en-US" sz="2200" dirty="0" smtClean="0"/>
              <a:t>Experiments performed by a monk named </a:t>
            </a:r>
            <a:r>
              <a:rPr lang="en-US" sz="2200" dirty="0" err="1" smtClean="0"/>
              <a:t>Gregor</a:t>
            </a:r>
            <a:r>
              <a:rPr lang="en-US" sz="2200" dirty="0" smtClean="0"/>
              <a:t> Mendel provided the foundations of our current understanding of how genetic material is passed from parents to their offspring.</a:t>
            </a:r>
          </a:p>
          <a:p>
            <a:pPr marL="0" indent="0" algn="just">
              <a:buNone/>
            </a:pPr>
            <a:endParaRPr lang="en-US" sz="22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2990" y="84221"/>
            <a:ext cx="5017168" cy="6516304"/>
          </a:xfrm>
        </p:spPr>
      </p:pic>
    </p:spTree>
    <p:extLst>
      <p:ext uri="{BB962C8B-B14F-4D97-AF65-F5344CB8AC3E}">
        <p14:creationId xmlns:p14="http://schemas.microsoft.com/office/powerpoint/2010/main" val="5465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23094</TotalTime>
  <Words>6058</Words>
  <Application>Microsoft Office PowerPoint</Application>
  <PresentationFormat>Widescreen</PresentationFormat>
  <Paragraphs>520</Paragraphs>
  <Slides>65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Calibri Light</vt:lpstr>
      <vt:lpstr>Courier New</vt:lpstr>
      <vt:lpstr>Symbol</vt:lpstr>
      <vt:lpstr>Times New Roman</vt:lpstr>
      <vt:lpstr>Wingdings</vt:lpstr>
      <vt:lpstr>Office Theme</vt:lpstr>
      <vt:lpstr>GENETICS</vt:lpstr>
      <vt:lpstr>Introduction to Genetics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dc:title>
  <dc:creator>HP</dc:creator>
  <cp:lastModifiedBy>HP</cp:lastModifiedBy>
  <cp:revision>82</cp:revision>
  <dcterms:created xsi:type="dcterms:W3CDTF">2018-10-23T15:10:22Z</dcterms:created>
  <dcterms:modified xsi:type="dcterms:W3CDTF">2019-12-04T21:48:55Z</dcterms:modified>
</cp:coreProperties>
</file>