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6" r:id="rId51"/>
    <p:sldId id="307" r:id="rId52"/>
    <p:sldId id="30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6" d="100"/>
          <a:sy n="76" d="100"/>
        </p:scale>
        <p:origin x="2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86F69D-68C4-4AC4-9B4E-88270E484F76}"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689E9-90E5-4D6D-B410-82B3525E2005}" type="slidenum">
              <a:rPr lang="en-US" smtClean="0"/>
              <a:t>‹#›</a:t>
            </a:fld>
            <a:endParaRPr lang="en-US"/>
          </a:p>
        </p:txBody>
      </p:sp>
    </p:spTree>
    <p:extLst>
      <p:ext uri="{BB962C8B-B14F-4D97-AF65-F5344CB8AC3E}">
        <p14:creationId xmlns:p14="http://schemas.microsoft.com/office/powerpoint/2010/main" val="165782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86F69D-68C4-4AC4-9B4E-88270E484F76}"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689E9-90E5-4D6D-B410-82B3525E2005}" type="slidenum">
              <a:rPr lang="en-US" smtClean="0"/>
              <a:t>‹#›</a:t>
            </a:fld>
            <a:endParaRPr lang="en-US"/>
          </a:p>
        </p:txBody>
      </p:sp>
    </p:spTree>
    <p:extLst>
      <p:ext uri="{BB962C8B-B14F-4D97-AF65-F5344CB8AC3E}">
        <p14:creationId xmlns:p14="http://schemas.microsoft.com/office/powerpoint/2010/main" val="3972520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86F69D-68C4-4AC4-9B4E-88270E484F76}"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689E9-90E5-4D6D-B410-82B3525E2005}" type="slidenum">
              <a:rPr lang="en-US" smtClean="0"/>
              <a:t>‹#›</a:t>
            </a:fld>
            <a:endParaRPr lang="en-US"/>
          </a:p>
        </p:txBody>
      </p:sp>
    </p:spTree>
    <p:extLst>
      <p:ext uri="{BB962C8B-B14F-4D97-AF65-F5344CB8AC3E}">
        <p14:creationId xmlns:p14="http://schemas.microsoft.com/office/powerpoint/2010/main" val="293418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86F69D-68C4-4AC4-9B4E-88270E484F76}"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689E9-90E5-4D6D-B410-82B3525E2005}" type="slidenum">
              <a:rPr lang="en-US" smtClean="0"/>
              <a:t>‹#›</a:t>
            </a:fld>
            <a:endParaRPr lang="en-US"/>
          </a:p>
        </p:txBody>
      </p:sp>
    </p:spTree>
    <p:extLst>
      <p:ext uri="{BB962C8B-B14F-4D97-AF65-F5344CB8AC3E}">
        <p14:creationId xmlns:p14="http://schemas.microsoft.com/office/powerpoint/2010/main" val="97036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86F69D-68C4-4AC4-9B4E-88270E484F76}"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689E9-90E5-4D6D-B410-82B3525E2005}" type="slidenum">
              <a:rPr lang="en-US" smtClean="0"/>
              <a:t>‹#›</a:t>
            </a:fld>
            <a:endParaRPr lang="en-US"/>
          </a:p>
        </p:txBody>
      </p:sp>
    </p:spTree>
    <p:extLst>
      <p:ext uri="{BB962C8B-B14F-4D97-AF65-F5344CB8AC3E}">
        <p14:creationId xmlns:p14="http://schemas.microsoft.com/office/powerpoint/2010/main" val="85541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86F69D-68C4-4AC4-9B4E-88270E484F76}"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689E9-90E5-4D6D-B410-82B3525E2005}" type="slidenum">
              <a:rPr lang="en-US" smtClean="0"/>
              <a:t>‹#›</a:t>
            </a:fld>
            <a:endParaRPr lang="en-US"/>
          </a:p>
        </p:txBody>
      </p:sp>
    </p:spTree>
    <p:extLst>
      <p:ext uri="{BB962C8B-B14F-4D97-AF65-F5344CB8AC3E}">
        <p14:creationId xmlns:p14="http://schemas.microsoft.com/office/powerpoint/2010/main" val="194924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86F69D-68C4-4AC4-9B4E-88270E484F76}"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5689E9-90E5-4D6D-B410-82B3525E2005}" type="slidenum">
              <a:rPr lang="en-US" smtClean="0"/>
              <a:t>‹#›</a:t>
            </a:fld>
            <a:endParaRPr lang="en-US"/>
          </a:p>
        </p:txBody>
      </p:sp>
    </p:spTree>
    <p:extLst>
      <p:ext uri="{BB962C8B-B14F-4D97-AF65-F5344CB8AC3E}">
        <p14:creationId xmlns:p14="http://schemas.microsoft.com/office/powerpoint/2010/main" val="650681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86F69D-68C4-4AC4-9B4E-88270E484F76}"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5689E9-90E5-4D6D-B410-82B3525E2005}" type="slidenum">
              <a:rPr lang="en-US" smtClean="0"/>
              <a:t>‹#›</a:t>
            </a:fld>
            <a:endParaRPr lang="en-US"/>
          </a:p>
        </p:txBody>
      </p:sp>
    </p:spTree>
    <p:extLst>
      <p:ext uri="{BB962C8B-B14F-4D97-AF65-F5344CB8AC3E}">
        <p14:creationId xmlns:p14="http://schemas.microsoft.com/office/powerpoint/2010/main" val="34144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6F69D-68C4-4AC4-9B4E-88270E484F76}"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5689E9-90E5-4D6D-B410-82B3525E2005}" type="slidenum">
              <a:rPr lang="en-US" smtClean="0"/>
              <a:t>‹#›</a:t>
            </a:fld>
            <a:endParaRPr lang="en-US"/>
          </a:p>
        </p:txBody>
      </p:sp>
    </p:spTree>
    <p:extLst>
      <p:ext uri="{BB962C8B-B14F-4D97-AF65-F5344CB8AC3E}">
        <p14:creationId xmlns:p14="http://schemas.microsoft.com/office/powerpoint/2010/main" val="39878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86F69D-68C4-4AC4-9B4E-88270E484F76}"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689E9-90E5-4D6D-B410-82B3525E2005}" type="slidenum">
              <a:rPr lang="en-US" smtClean="0"/>
              <a:t>‹#›</a:t>
            </a:fld>
            <a:endParaRPr lang="en-US"/>
          </a:p>
        </p:txBody>
      </p:sp>
    </p:spTree>
    <p:extLst>
      <p:ext uri="{BB962C8B-B14F-4D97-AF65-F5344CB8AC3E}">
        <p14:creationId xmlns:p14="http://schemas.microsoft.com/office/powerpoint/2010/main" val="84235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86F69D-68C4-4AC4-9B4E-88270E484F76}"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689E9-90E5-4D6D-B410-82B3525E2005}" type="slidenum">
              <a:rPr lang="en-US" smtClean="0"/>
              <a:t>‹#›</a:t>
            </a:fld>
            <a:endParaRPr lang="en-US"/>
          </a:p>
        </p:txBody>
      </p:sp>
    </p:spTree>
    <p:extLst>
      <p:ext uri="{BB962C8B-B14F-4D97-AF65-F5344CB8AC3E}">
        <p14:creationId xmlns:p14="http://schemas.microsoft.com/office/powerpoint/2010/main" val="351531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6F69D-68C4-4AC4-9B4E-88270E484F76}" type="datetimeFigureOut">
              <a:rPr lang="en-US" smtClean="0"/>
              <a:t>12/6/2018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689E9-90E5-4D6D-B410-82B3525E2005}" type="slidenum">
              <a:rPr lang="en-US" smtClean="0"/>
              <a:t>‹#›</a:t>
            </a:fld>
            <a:endParaRPr lang="en-US"/>
          </a:p>
        </p:txBody>
      </p:sp>
    </p:spTree>
    <p:extLst>
      <p:ext uri="{BB962C8B-B14F-4D97-AF65-F5344CB8AC3E}">
        <p14:creationId xmlns:p14="http://schemas.microsoft.com/office/powerpoint/2010/main" val="2210811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BIO 204 BIOLOGICAL TECHNIQUES</a:t>
            </a:r>
            <a:br>
              <a:rPr lang="en-US" dirty="0" smtClean="0"/>
            </a:br>
            <a:r>
              <a:rPr lang="en-US" dirty="0" smtClean="0"/>
              <a:t/>
            </a:r>
            <a:br>
              <a:rPr lang="en-US" dirty="0" smtClean="0"/>
            </a:br>
            <a:r>
              <a:rPr lang="en-US" sz="4000" dirty="0" smtClean="0"/>
              <a:t>COLLECTION </a:t>
            </a:r>
            <a:r>
              <a:rPr lang="en-US" sz="4000" dirty="0" smtClean="0"/>
              <a:t>OF BIOLOGICAL SPECIMEN</a:t>
            </a:r>
            <a:endParaRPr lang="en-US" sz="4000" dirty="0"/>
          </a:p>
        </p:txBody>
      </p:sp>
      <p:sp>
        <p:nvSpPr>
          <p:cNvPr id="3" name="Subtitle 2"/>
          <p:cNvSpPr>
            <a:spLocks noGrp="1"/>
          </p:cNvSpPr>
          <p:nvPr>
            <p:ph type="subTitle" idx="1"/>
          </p:nvPr>
        </p:nvSpPr>
        <p:spPr/>
        <p:txBody>
          <a:bodyPr/>
          <a:lstStyle/>
          <a:p>
            <a:r>
              <a:rPr lang="en-US" dirty="0" smtClean="0"/>
              <a:t>DR. FRANCIS H. IBADIN</a:t>
            </a:r>
            <a:endParaRPr lang="en-US" dirty="0"/>
          </a:p>
        </p:txBody>
      </p:sp>
    </p:spTree>
    <p:extLst>
      <p:ext uri="{BB962C8B-B14F-4D97-AF65-F5344CB8AC3E}">
        <p14:creationId xmlns:p14="http://schemas.microsoft.com/office/powerpoint/2010/main" val="3297691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556"/>
            <a:ext cx="12191997" cy="7478970"/>
          </a:xfrm>
          <a:prstGeom prst="rect">
            <a:avLst/>
          </a:prstGeom>
        </p:spPr>
        <p:txBody>
          <a:bodyPr wrap="square">
            <a:spAutoFit/>
          </a:bodyPr>
          <a:lstStyle/>
          <a:p>
            <a:pPr algn="just">
              <a:lnSpc>
                <a:spcPct val="150000"/>
              </a:lnSpc>
            </a:pPr>
            <a:r>
              <a:rPr lang="en-US" sz="3200"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r>
              <a:rPr lang="en-US" sz="3200" b="1"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Light Trap Method</a:t>
            </a:r>
            <a:endPar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this method the collector is not required to be present. It is mainly used for nocturnal insects like moths, midges, some beetles and winged termites.</a:t>
            </a:r>
            <a:endPar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Materials Required: Light sources such as an electric bulb (200 W) or a lantern lamp, a large shallow container such as a basin sauce pan, white paper sheet and Killing jar.</a:t>
            </a:r>
            <a:endPar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Steps</a:t>
            </a:r>
            <a:endPar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Select an area where insects are abundance</a:t>
            </a:r>
            <a:endPar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endParaRPr lang="en-US" sz="3200" dirty="0"/>
          </a:p>
        </p:txBody>
      </p:sp>
    </p:spTree>
    <p:extLst>
      <p:ext uri="{BB962C8B-B14F-4D97-AF65-F5344CB8AC3E}">
        <p14:creationId xmlns:p14="http://schemas.microsoft.com/office/powerpoint/2010/main" val="4067397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61"/>
            <a:ext cx="12192000" cy="6001643"/>
          </a:xfrm>
          <a:prstGeom prst="rect">
            <a:avLst/>
          </a:prstGeom>
        </p:spPr>
        <p:txBody>
          <a:bodyPr wrap="square">
            <a:spAutoFit/>
          </a:bodyPr>
          <a:lstStyle/>
          <a:p>
            <a:pPr lvl="0" algn="just">
              <a:lnSpc>
                <a:spcPct val="150000"/>
              </a:lnSpc>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 Hang the light source with the help of a hook.</a:t>
            </a:r>
            <a:endPar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gn="just">
              <a:lnSpc>
                <a:spcPct val="150000"/>
              </a:lnSpc>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3. Put the white paper as lining in the shallow container and set the container below the light sources so that electric lamp is shining in the middle of the container.</a:t>
            </a:r>
            <a:endPar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gn="just">
              <a:lnSpc>
                <a:spcPct val="150000"/>
              </a:lnSpc>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the absence of an electric light keep a lantern lamp in the middle of the container)</a:t>
            </a:r>
            <a:endPar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gn="just">
              <a:lnSpc>
                <a:spcPct val="150000"/>
              </a:lnSpc>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4. Soon the insects will be attracted by the light and fall into the container</a:t>
            </a:r>
            <a:r>
              <a:rPr lang="en-US" sz="3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6840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lvl="0" algn="just">
              <a:lnSpc>
                <a:spcPct val="150000"/>
              </a:lnSpc>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case the shallow basin saucepan is not available you can keep a collecting jar fitted with a cone made of white sheet under the light source. The most efficient light source for insect-trapping is a mercury </a:t>
            </a:r>
            <a:r>
              <a:rPr lang="en-US" sz="3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vapour</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lamp)</a:t>
            </a:r>
            <a:endPar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gn="just"/>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5. Transfer the collected insects into the killing jar</a:t>
            </a:r>
            <a:r>
              <a:rPr lang="en-US" sz="3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algn="just"/>
            <a:r>
              <a:rPr lang="en-US" sz="3200" b="1" dirty="0" smtClean="0"/>
              <a:t>Collection </a:t>
            </a:r>
            <a:r>
              <a:rPr lang="en-US" sz="3200" b="1" dirty="0"/>
              <a:t>of Lower Plants</a:t>
            </a:r>
            <a:endParaRPr lang="en-US" sz="3200" dirty="0"/>
          </a:p>
          <a:p>
            <a:pPr algn="just"/>
            <a:r>
              <a:rPr lang="en-US" sz="3200" dirty="0"/>
              <a:t>Care is to be taken when collecting plant samples, and this is particularly done with the use of a vasculum, polythene bags or in bottles. You will need a pair of secateurs for cutting hard material, a sharp knife for cutting soft parts, pick for digging out underground parts like roots and rhizomes, scalpel and forceps for separating those plants which grow attached to the barks of trees and rocks. </a:t>
            </a:r>
            <a:endParaRPr lang="en-US" sz="3200" dirty="0">
              <a:solidFill>
                <a:prstClr val="black"/>
              </a:solidFill>
            </a:endParaRPr>
          </a:p>
        </p:txBody>
      </p:sp>
    </p:spTree>
    <p:extLst>
      <p:ext uri="{BB962C8B-B14F-4D97-AF65-F5344CB8AC3E}">
        <p14:creationId xmlns:p14="http://schemas.microsoft.com/office/powerpoint/2010/main" val="3321531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54545"/>
          </a:xfrm>
          <a:prstGeom prst="rect">
            <a:avLst/>
          </a:prstGeom>
        </p:spPr>
        <p:txBody>
          <a:bodyPr wrap="square">
            <a:spAutoFit/>
          </a:bodyPr>
          <a:lstStyle/>
          <a:p>
            <a:pPr lvl="0" algn="just"/>
            <a:r>
              <a:rPr lang="en-US" sz="3200" dirty="0">
                <a:solidFill>
                  <a:prstClr val="black"/>
                </a:solidFill>
              </a:rPr>
              <a:t>The stems and roots are cut into pieces of size about 3 cm long with the aid of sharp razor or knife. Bryophytes are made free from soil particles and debris before storing in some preservative. The smaller leaves can be preserved as such and larger ones can be cut in pieces, and then preserved.</a:t>
            </a:r>
          </a:p>
        </p:txBody>
      </p:sp>
      <p:pic>
        <p:nvPicPr>
          <p:cNvPr id="3" name="Picture 2" descr="Image result for Image of a vasculum"/>
          <p:cNvPicPr/>
          <p:nvPr/>
        </p:nvPicPr>
        <p:blipFill>
          <a:blip r:embed="rId2">
            <a:extLst>
              <a:ext uri="{28A0092B-C50C-407E-A947-70E740481C1C}">
                <a14:useLocalDpi xmlns:a14="http://schemas.microsoft.com/office/drawing/2010/main" val="0"/>
              </a:ext>
            </a:extLst>
          </a:blip>
          <a:srcRect/>
          <a:stretch>
            <a:fillRect/>
          </a:stretch>
        </p:blipFill>
        <p:spPr bwMode="auto">
          <a:xfrm>
            <a:off x="0" y="2554545"/>
            <a:ext cx="4932947" cy="3713904"/>
          </a:xfrm>
          <a:prstGeom prst="rect">
            <a:avLst/>
          </a:prstGeom>
          <a:noFill/>
          <a:ln>
            <a:noFill/>
          </a:ln>
        </p:spPr>
      </p:pic>
      <p:sp>
        <p:nvSpPr>
          <p:cNvPr id="4" name="Rectangle 3"/>
          <p:cNvSpPr/>
          <p:nvPr/>
        </p:nvSpPr>
        <p:spPr>
          <a:xfrm>
            <a:off x="202489" y="6350169"/>
            <a:ext cx="1295483" cy="507831"/>
          </a:xfrm>
          <a:prstGeom prst="rect">
            <a:avLst/>
          </a:prstGeom>
        </p:spPr>
        <p:txBody>
          <a:bodyPr wrap="none">
            <a:spAutoFit/>
          </a:bodyPr>
          <a:lstStyle/>
          <a:p>
            <a:pPr algn="just">
              <a:lnSpc>
                <a:spcPct val="150000"/>
              </a:lnSpc>
            </a:pPr>
            <a:r>
              <a:rPr lang="en-US" b="1" i="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 Vasculum</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5409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664004"/>
          </a:xfrm>
          <a:prstGeom prst="rect">
            <a:avLst/>
          </a:prstGeom>
        </p:spPr>
        <p:txBody>
          <a:bodyPr wrap="square">
            <a:spAutoFit/>
          </a:bodyPr>
          <a:lstStyle/>
          <a:p>
            <a:pPr algn="just">
              <a:lnSpc>
                <a:spcPct val="150000"/>
              </a:lnSpc>
            </a:pPr>
            <a:r>
              <a:rPr lang="en-US" sz="3200" b="1" i="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Collection of Algae</a:t>
            </a:r>
            <a:endPar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Sources: Algae occur widely on the soil surface and below it, on the bark of trees, in fresh water, sea water, and a variety of other habitats.</a:t>
            </a: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Collection from Bark:</a:t>
            </a:r>
          </a:p>
          <a:p>
            <a:pPr algn="just">
              <a:lnSpc>
                <a:spcPct val="150000"/>
              </a:lnSpc>
            </a:pPr>
            <a:r>
              <a:rPr lang="en-US" sz="3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In case of bark algae pick up the algae patches from the tree trunk with the help of iron spatula.</a:t>
            </a: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ii) Sterilize spatula by swirling it in spirit and then flaming it.</a:t>
            </a: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iii) Store various samples collected in separate sterilized bottles after fixing and labeling in their respective shelves.</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4661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40635"/>
          </a:xfrm>
          <a:prstGeom prst="rect">
            <a:avLst/>
          </a:prstGeom>
        </p:spPr>
        <p:txBody>
          <a:bodyPr wrap="square">
            <a:spAutoFit/>
          </a:bodyPr>
          <a:lstStyle/>
          <a:p>
            <a:pPr algn="just">
              <a:lnSpc>
                <a:spcPct val="150000"/>
              </a:lnSpc>
            </a:pPr>
            <a:r>
              <a:rPr lang="en-US" sz="34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Preparing Specimens for Laboratory Studies</a:t>
            </a:r>
            <a:endParaRPr lang="en-US" sz="3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Upon collection or procurement of your specimens, it is necessary to bring them into the laboratory so that they could be well studied. It is often important for the specimens to be kept for a considerable length of time for sufficient studies to be made. For this reason, it is necessary to know how best to keep them preserved. The same methods may not apply to all types of specimens. For example, bones will not be stored the same way as worms. It is however important for you to know that some storage and preservation may be necessary.</a:t>
            </a:r>
            <a:endParaRPr lang="en-US" sz="3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8069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139321"/>
          </a:xfrm>
          <a:prstGeom prst="rect">
            <a:avLst/>
          </a:prstGeom>
        </p:spPr>
        <p:txBody>
          <a:bodyPr wrap="square">
            <a:spAutoFit/>
          </a:bodyPr>
          <a:lstStyle/>
          <a:p>
            <a:pPr algn="just">
              <a:lnSpc>
                <a:spcPct val="150000"/>
              </a:lnSpc>
            </a:pPr>
            <a:r>
              <a:rPr lang="en-US" sz="36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Killing, mounting and display of insect specimens</a:t>
            </a:r>
            <a:endParaRPr lang="en-US" sz="3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3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The incest to be killed is transferred to a bottle contain the killing agent, such as ethyl acetate, chloroform, ether, </a:t>
            </a:r>
            <a:r>
              <a:rPr lang="en-US" sz="36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tetrachloroethane</a:t>
            </a:r>
            <a:r>
              <a:rPr lang="en-US" sz="3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etc. However, the safe and most efficient agent is ethyl acetate.</a:t>
            </a:r>
            <a:endParaRPr lang="en-US" sz="3600" dirty="0"/>
          </a:p>
        </p:txBody>
      </p:sp>
      <p:pic>
        <p:nvPicPr>
          <p:cNvPr id="3" name="Picture 2" descr="Image result for Image of killing jar"/>
          <p:cNvPicPr/>
          <p:nvPr/>
        </p:nvPicPr>
        <p:blipFill>
          <a:blip r:embed="rId2">
            <a:extLst>
              <a:ext uri="{28A0092B-C50C-407E-A947-70E740481C1C}">
                <a14:useLocalDpi xmlns:a14="http://schemas.microsoft.com/office/drawing/2010/main" val="0"/>
              </a:ext>
            </a:extLst>
          </a:blip>
          <a:srcRect/>
          <a:stretch>
            <a:fillRect/>
          </a:stretch>
        </p:blipFill>
        <p:spPr bwMode="auto">
          <a:xfrm>
            <a:off x="2430379" y="3115258"/>
            <a:ext cx="5602703" cy="3746753"/>
          </a:xfrm>
          <a:prstGeom prst="rect">
            <a:avLst/>
          </a:prstGeom>
          <a:noFill/>
          <a:ln>
            <a:noFill/>
          </a:ln>
        </p:spPr>
      </p:pic>
    </p:spTree>
    <p:extLst>
      <p:ext uri="{BB962C8B-B14F-4D97-AF65-F5344CB8AC3E}">
        <p14:creationId xmlns:p14="http://schemas.microsoft.com/office/powerpoint/2010/main" val="3722362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403"/>
            <a:ext cx="12192000" cy="7017306"/>
          </a:xfrm>
          <a:prstGeom prst="rect">
            <a:avLst/>
          </a:prstGeom>
        </p:spPr>
        <p:txBody>
          <a:bodyPr wrap="square">
            <a:spAutoFit/>
          </a:bodyPr>
          <a:lstStyle/>
          <a:p>
            <a:pPr algn="just">
              <a:lnSpc>
                <a:spcPct val="150000"/>
              </a:lnSpc>
            </a:pPr>
            <a:r>
              <a:rPr lang="en-US" sz="3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Materials required include an empty glass bottle with an air-tight lid (you can take a jam or Horlicks bottle), ethyl acetate, cotton, blotting paper and forceps.</a:t>
            </a:r>
          </a:p>
          <a:p>
            <a:pPr algn="just">
              <a:lnSpc>
                <a:spcPct val="150000"/>
              </a:lnSpc>
            </a:pPr>
            <a:r>
              <a:rPr lang="en-US" sz="3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Steps:</a:t>
            </a:r>
          </a:p>
          <a:p>
            <a:pPr algn="just">
              <a:lnSpc>
                <a:spcPct val="150000"/>
              </a:lnSpc>
            </a:pPr>
            <a:r>
              <a:rPr lang="en-US" sz="30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en-US" sz="3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Soak a wad of cotton in ethyl acetate. You must hold this cotton wad with forceps and not with hands.</a:t>
            </a:r>
          </a:p>
          <a:p>
            <a:pPr algn="just">
              <a:lnSpc>
                <a:spcPct val="150000"/>
              </a:lnSpc>
            </a:pPr>
            <a:r>
              <a:rPr lang="en-US" sz="3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ii) Place the soaked cotton at the bottom of the bottle and cover it with a piece of blotting paper. Blotting paper is used to avoid the direct contact of the specimens with the chemical because it will wet the specimens and spoil them. </a:t>
            </a:r>
          </a:p>
        </p:txBody>
      </p:sp>
    </p:spTree>
    <p:extLst>
      <p:ext uri="{BB962C8B-B14F-4D97-AF65-F5344CB8AC3E}">
        <p14:creationId xmlns:p14="http://schemas.microsoft.com/office/powerpoint/2010/main" val="1671284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99"/>
            <a:ext cx="12192000" cy="7448193"/>
          </a:xfrm>
          <a:prstGeom prst="rect">
            <a:avLst/>
          </a:prstGeom>
        </p:spPr>
        <p:txBody>
          <a:bodyPr wrap="square">
            <a:spAutoFit/>
          </a:bodyPr>
          <a:lstStyle/>
          <a:p>
            <a:pPr lvl="0" algn="just">
              <a:lnSpc>
                <a:spcPct val="150000"/>
              </a:lnSpc>
            </a:pPr>
            <a:r>
              <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rPr>
              <a:t>iii) Transfer the insects into the bottle and close tightly. The insects should be taken out within 20 </a:t>
            </a:r>
            <a:r>
              <a:rPr lang="en-US" sz="3000" dirty="0" err="1">
                <a:solidFill>
                  <a:srgbClr val="000000"/>
                </a:solidFill>
                <a:latin typeface="Calibri" panose="020F0502020204030204" pitchFamily="34" charset="0"/>
                <a:ea typeface="Calibri" panose="020F0502020204030204" pitchFamily="34" charset="0"/>
                <a:cs typeface="Calibri" panose="020F0502020204030204" pitchFamily="34" charset="0"/>
              </a:rPr>
              <a:t>mins</a:t>
            </a:r>
            <a:r>
              <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rPr>
              <a:t> to prevent them from being </a:t>
            </a:r>
            <a:r>
              <a:rPr lang="en-US" sz="3000" dirty="0" err="1">
                <a:solidFill>
                  <a:srgbClr val="000000"/>
                </a:solidFill>
                <a:latin typeface="Calibri" panose="020F0502020204030204" pitchFamily="34" charset="0"/>
                <a:ea typeface="Calibri" panose="020F0502020204030204" pitchFamily="34" charset="0"/>
                <a:cs typeface="Calibri" panose="020F0502020204030204" pitchFamily="34" charset="0"/>
              </a:rPr>
              <a:t>decolourised</a:t>
            </a:r>
            <a:r>
              <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rPr>
              <a:t> and get unduly hardened. The bottle should not be over crowded, and different bottles should be used for different types of insects.</a:t>
            </a:r>
          </a:p>
          <a:p>
            <a:pPr lvl="0" algn="just"/>
            <a:r>
              <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rPr>
              <a:t>iv) The bottles should be labelled ‘poison’ and kept out of reach. Bottles that are no longer in use should be buried</a:t>
            </a:r>
            <a:r>
              <a:rPr lang="en-US" sz="3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algn="just">
              <a:lnSpc>
                <a:spcPct val="150000"/>
              </a:lnSpc>
            </a:pPr>
            <a:r>
              <a:rPr lang="en-US" sz="3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Mounting of the insects</a:t>
            </a:r>
            <a:endPar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After being killed the insects are pinned with the help of entomological pins on the pinning board. You can also prepare entomological pins with sewing needles and </a:t>
            </a:r>
            <a:r>
              <a:rPr lang="en-US" sz="3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coloured</a:t>
            </a: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beads. Take thin sewing needles, heat the eye of needle on a spirit lamp flame and insert the heated end into a </a:t>
            </a:r>
            <a:r>
              <a:rPr lang="en-US" sz="3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coloured</a:t>
            </a: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bead, which forms the needle head.</a:t>
            </a:r>
            <a:endParaRPr lang="en-US" sz="3200" dirty="0" smtClean="0"/>
          </a:p>
          <a:p>
            <a:pPr lvl="0" algn="just"/>
            <a:endParaRPr lang="en-US" sz="3000" dirty="0">
              <a:solidFill>
                <a:prstClr val="black"/>
              </a:solidFill>
            </a:endParaRPr>
          </a:p>
        </p:txBody>
      </p:sp>
    </p:spTree>
    <p:extLst>
      <p:ext uri="{BB962C8B-B14F-4D97-AF65-F5344CB8AC3E}">
        <p14:creationId xmlns:p14="http://schemas.microsoft.com/office/powerpoint/2010/main" val="2656314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694140"/>
          </a:xfrm>
          <a:prstGeom prst="rect">
            <a:avLst/>
          </a:prstGeom>
        </p:spPr>
        <p:txBody>
          <a:bodyPr wrap="square">
            <a:spAutoFit/>
          </a:bodyPr>
          <a:lstStyle/>
          <a:p>
            <a:pPr algn="just"/>
            <a:r>
              <a:rPr lang="en-US" sz="3300" b="1" i="1" dirty="0"/>
              <a:t>Direct mounting:</a:t>
            </a:r>
            <a:endParaRPr lang="en-US" sz="3300" dirty="0"/>
          </a:p>
          <a:p>
            <a:pPr algn="just"/>
            <a:r>
              <a:rPr lang="en-US" sz="3300" dirty="0"/>
              <a:t>Mounting should be done immediately the insect is </a:t>
            </a:r>
            <a:r>
              <a:rPr lang="en-US" sz="3300" dirty="0" smtClean="0"/>
              <a:t>dead:</a:t>
            </a:r>
            <a:endParaRPr lang="en-US" sz="3300" dirty="0"/>
          </a:p>
          <a:p>
            <a:pPr algn="just"/>
            <a:r>
              <a:rPr lang="en-US" sz="3300" dirty="0" err="1"/>
              <a:t>i</a:t>
            </a:r>
            <a:r>
              <a:rPr lang="en-US" sz="3300" dirty="0"/>
              <a:t>) The entomological pin is pushed through the thorax region of the insect. However, the exact point in the body of the insect through which the pin should pass differs in the different groups of insects. </a:t>
            </a:r>
          </a:p>
          <a:p>
            <a:pPr algn="just"/>
            <a:r>
              <a:rPr lang="en-US" sz="3300" dirty="0"/>
              <a:t>ii) Insert the pin vertically through the body or sloping in such a way that the front part of the body is raised very slightly.</a:t>
            </a:r>
          </a:p>
          <a:p>
            <a:pPr algn="just"/>
            <a:r>
              <a:rPr lang="en-US" sz="3300" dirty="0"/>
              <a:t>iii) Push the specimen up in the pin until it’s back slightly away from the top so that it does not have any contact with the back of the insect body.</a:t>
            </a:r>
          </a:p>
          <a:p>
            <a:pPr algn="just"/>
            <a:r>
              <a:rPr lang="en-US" sz="3300" dirty="0"/>
              <a:t>iv) Mount the pinned insects on the board or on a pinning block. Take care to mount the insects uniformly so that specimens can be examined and compared easily.</a:t>
            </a:r>
          </a:p>
        </p:txBody>
      </p:sp>
    </p:spTree>
    <p:extLst>
      <p:ext uri="{BB962C8B-B14F-4D97-AF65-F5344CB8AC3E}">
        <p14:creationId xmlns:p14="http://schemas.microsoft.com/office/powerpoint/2010/main" val="2103403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0"/>
            <a:ext cx="12192003" cy="6632585"/>
          </a:xfrm>
          <a:prstGeom prst="rect">
            <a:avLst/>
          </a:prstGeom>
        </p:spPr>
        <p:txBody>
          <a:bodyPr wrap="square">
            <a:spAutoFit/>
          </a:bodyPr>
          <a:lstStyle/>
          <a:p>
            <a:pPr algn="just">
              <a:lnSpc>
                <a:spcPct val="150000"/>
              </a:lnSpc>
            </a:pPr>
            <a:r>
              <a:rPr lang="en-US" sz="34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Collection of Specimens</a:t>
            </a:r>
            <a:endParaRPr lang="en-US" sz="3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3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the collection of field samples, you may need tins or empty clean bottles to put in your specimen. Specimens that can be found readily in our immediate environment include rats, leaves, seeds, fruits, flowers, flies, fish, scorpion, ants, worms, etc. Collection of these different specimens naturally vary with the type of organism and in which state you want to have it and the kind of study you intend to do. If you want to study how a frog or toad breaths; you will have to device means of collecting it without killing it. If on the other hand you wish to collect a fragile flying insect like the butterfly in order to study the difference in their designs and </a:t>
            </a:r>
            <a:r>
              <a:rPr lang="en-US" sz="34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colours</a:t>
            </a:r>
            <a:r>
              <a:rPr lang="en-US" sz="3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you will have to device or use an instrument to reach them as they fly. </a:t>
            </a:r>
            <a:endParaRPr lang="en-US" sz="3400" dirty="0"/>
          </a:p>
        </p:txBody>
      </p:sp>
    </p:spTree>
    <p:extLst>
      <p:ext uri="{BB962C8B-B14F-4D97-AF65-F5344CB8AC3E}">
        <p14:creationId xmlns:p14="http://schemas.microsoft.com/office/powerpoint/2010/main" val="2877630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Image of direct mounting of insect"/>
          <p:cNvPicPr/>
          <p:nvPr/>
        </p:nvPicPr>
        <p:blipFill>
          <a:blip r:embed="rId2">
            <a:extLst>
              <a:ext uri="{28A0092B-C50C-407E-A947-70E740481C1C}">
                <a14:useLocalDpi xmlns:a14="http://schemas.microsoft.com/office/drawing/2010/main" val="0"/>
              </a:ext>
            </a:extLst>
          </a:blip>
          <a:srcRect/>
          <a:stretch>
            <a:fillRect/>
          </a:stretch>
        </p:blipFill>
        <p:spPr bwMode="auto">
          <a:xfrm>
            <a:off x="3258" y="4255"/>
            <a:ext cx="3774658" cy="3340523"/>
          </a:xfrm>
          <a:prstGeom prst="rect">
            <a:avLst/>
          </a:prstGeom>
          <a:noFill/>
          <a:ln>
            <a:noFill/>
          </a:ln>
        </p:spPr>
      </p:pic>
      <p:sp>
        <p:nvSpPr>
          <p:cNvPr id="3" name="Rectangle 2"/>
          <p:cNvSpPr/>
          <p:nvPr/>
        </p:nvSpPr>
        <p:spPr>
          <a:xfrm>
            <a:off x="3946358" y="4256"/>
            <a:ext cx="8121321" cy="6894195"/>
          </a:xfrm>
          <a:prstGeom prst="rect">
            <a:avLst/>
          </a:prstGeom>
        </p:spPr>
        <p:txBody>
          <a:bodyPr wrap="square">
            <a:spAutoFit/>
          </a:bodyPr>
          <a:lstStyle/>
          <a:p>
            <a:pPr algn="just">
              <a:lnSpc>
                <a:spcPct val="150000"/>
              </a:lnSpc>
            </a:pPr>
            <a:r>
              <a:rPr lang="en-US" sz="26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Displaying</a:t>
            </a:r>
            <a:endParaRPr lang="en-US" sz="2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2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Once the specimens are collected and spread, they should be given permanent labels. These labels should be small and made of white card. The following information should be there on the label of each specimen:</a:t>
            </a:r>
          </a:p>
          <a:p>
            <a:pPr algn="just">
              <a:lnSpc>
                <a:spcPct val="150000"/>
              </a:lnSpc>
            </a:pPr>
            <a:r>
              <a:rPr lang="en-US" sz="2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Name of the insect.</a:t>
            </a:r>
          </a:p>
          <a:p>
            <a:pPr algn="just">
              <a:lnSpc>
                <a:spcPct val="150000"/>
              </a:lnSpc>
            </a:pPr>
            <a:r>
              <a:rPr lang="en-US" sz="2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2. Host plant, crop or the area from where it is found.</a:t>
            </a:r>
          </a:p>
          <a:p>
            <a:pPr algn="just">
              <a:lnSpc>
                <a:spcPct val="150000"/>
              </a:lnSpc>
            </a:pPr>
            <a:r>
              <a:rPr lang="en-US" sz="2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 Locality from where it is found.</a:t>
            </a:r>
          </a:p>
          <a:p>
            <a:pPr algn="just">
              <a:lnSpc>
                <a:spcPct val="150000"/>
              </a:lnSpc>
            </a:pPr>
            <a:r>
              <a:rPr lang="en-US" sz="2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4. Date.</a:t>
            </a:r>
          </a:p>
          <a:p>
            <a:pPr algn="just">
              <a:lnSpc>
                <a:spcPct val="150000"/>
              </a:lnSpc>
            </a:pPr>
            <a:r>
              <a:rPr lang="en-US" sz="2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5. Collector's name </a:t>
            </a:r>
          </a:p>
          <a:p>
            <a:pPr algn="just"/>
            <a:r>
              <a:rPr lang="en-US" sz="2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The ink used for writing should be permanent and not spoiled when in contact with any type of liquid.</a:t>
            </a:r>
            <a:endParaRPr lang="en-US" sz="2600" dirty="0"/>
          </a:p>
        </p:txBody>
      </p:sp>
    </p:spTree>
    <p:extLst>
      <p:ext uri="{BB962C8B-B14F-4D97-AF65-F5344CB8AC3E}">
        <p14:creationId xmlns:p14="http://schemas.microsoft.com/office/powerpoint/2010/main" val="2078795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7017306"/>
          </a:xfrm>
          <a:prstGeom prst="rect">
            <a:avLst/>
          </a:prstGeom>
        </p:spPr>
        <p:txBody>
          <a:bodyPr wrap="square">
            <a:spAutoFit/>
          </a:bodyPr>
          <a:lstStyle/>
          <a:p>
            <a:pPr algn="just">
              <a:lnSpc>
                <a:spcPct val="150000"/>
              </a:lnSpc>
            </a:pPr>
            <a:r>
              <a:rPr lang="en-US" sz="36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Preservation of Animal Material</a:t>
            </a:r>
            <a:endParaRPr lang="en-US" sz="3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For preserving taxonomic material such as laboratory and museum study specimens, different preservation methods can be considered. In the field, there may be limited access to materials and equipment necessary, so preliminary preservation with more simple methods may be necessary before final preparation as a permanent collection specimen. </a:t>
            </a:r>
          </a:p>
          <a:p>
            <a:pPr algn="just"/>
            <a:r>
              <a:rPr lang="en-US" sz="36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Examples: procedures for preliminary preservation of a whole animal</a:t>
            </a:r>
            <a:r>
              <a:rPr lang="en-US" sz="36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600" dirty="0"/>
          </a:p>
        </p:txBody>
      </p:sp>
    </p:spTree>
    <p:extLst>
      <p:ext uri="{BB962C8B-B14F-4D97-AF65-F5344CB8AC3E}">
        <p14:creationId xmlns:p14="http://schemas.microsoft.com/office/powerpoint/2010/main" val="912934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algn="just"/>
            <a:r>
              <a:rPr lang="en-US" sz="3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Short-term storage without preservation (of freshly dead animals needed for mounting)</a:t>
            </a: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b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Small animals in a cold to moderate climate may be stored without refrigeration in the shade for 4 -5 hrs. After this period, in warmer climate sooner, the viscera will begin to decompose. </a:t>
            </a:r>
          </a:p>
          <a:p>
            <a:pPr algn="just"/>
            <a:r>
              <a:rPr lang="en-US" sz="3200" b="1" dirty="0"/>
              <a:t>Preparing Specimens for Laboratory Studies</a:t>
            </a:r>
            <a:endParaRPr lang="en-US" sz="3200" dirty="0"/>
          </a:p>
          <a:p>
            <a:pPr algn="just"/>
            <a:r>
              <a:rPr lang="en-US" sz="3200" dirty="0"/>
              <a:t>Upon collection or procurement of your specimens, it is necessary to bring them into the laboratory so that they could be well studied. It is often important for the specimens to be kept for a considerable length of time for sufficient studies to be made. For this reason, it is necessary to know how best to preserve them. The same methods may not apply to all types of specimens. For example, bones will not be stored the same way as worms. It is however important for you to know that some storage and preservation may be necessary.</a:t>
            </a:r>
          </a:p>
        </p:txBody>
      </p:sp>
    </p:spTree>
    <p:extLst>
      <p:ext uri="{BB962C8B-B14F-4D97-AF65-F5344CB8AC3E}">
        <p14:creationId xmlns:p14="http://schemas.microsoft.com/office/powerpoint/2010/main" val="2045392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algn="just">
              <a:lnSpc>
                <a:spcPct val="150000"/>
              </a:lnSpc>
            </a:pPr>
            <a:r>
              <a:rPr lang="en-US" sz="3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Preservation and Storage</a:t>
            </a:r>
            <a:endPar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Apart from preservation and storage, you might also need to prepare the specimen for the kind of study that is desired. For example, if you want to study the structure of a section through the root of a plant, you need a microscope to view the details of the sections. Besides, you need to make a slide.</a:t>
            </a:r>
          </a:p>
          <a:p>
            <a:pPr algn="just"/>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Specimen preservation means a long term preservation of organisms either plant or animal in the best possible condition, so that it can be accessed in future as reference collection for scientific purposes. For reference collections, mammals can be prepared as a variety of specimens. </a:t>
            </a:r>
            <a:endParaRPr lang="en-US" sz="3200" dirty="0"/>
          </a:p>
        </p:txBody>
      </p:sp>
    </p:spTree>
    <p:extLst>
      <p:ext uri="{BB962C8B-B14F-4D97-AF65-F5344CB8AC3E}">
        <p14:creationId xmlns:p14="http://schemas.microsoft.com/office/powerpoint/2010/main" val="248357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lvl="0" algn="just"/>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The condition of the specimen may determine possible ways to preserve it; if for instance decomposition of the skin has loosened the hair of a carcass so much that it can easily be pulled out or removed by rubbing, it will be very difficult or impossible to produce a study skin or mounted specimen</a:t>
            </a:r>
            <a:r>
              <a:rPr lang="en-US" sz="3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algn="just"/>
            <a:r>
              <a:rPr lang="en-US" sz="3200" dirty="0"/>
              <a:t>The some of the most usual types of specimens are:</a:t>
            </a:r>
          </a:p>
          <a:p>
            <a:pPr algn="just"/>
            <a:r>
              <a:rPr lang="en-US" sz="3200" dirty="0"/>
              <a:t>1) Entire fluid-preserved animals (for studying anatomy and histology; fluid preservation may change the fur </a:t>
            </a:r>
            <a:r>
              <a:rPr lang="en-US" sz="3200" dirty="0" err="1"/>
              <a:t>colour</a:t>
            </a:r>
            <a:r>
              <a:rPr lang="en-US" sz="3200" dirty="0"/>
              <a:t>)</a:t>
            </a:r>
          </a:p>
          <a:p>
            <a:pPr algn="just"/>
            <a:r>
              <a:rPr lang="en-US" sz="3200" dirty="0"/>
              <a:t>2) Study of skins with accompanying skulls / partial skeletons (some bones remain in the skin), for studying pelage </a:t>
            </a:r>
            <a:r>
              <a:rPr lang="en-US" sz="3200" dirty="0" err="1"/>
              <a:t>colour</a:t>
            </a:r>
            <a:r>
              <a:rPr lang="en-US" sz="3200" dirty="0"/>
              <a:t>, hair quality and </a:t>
            </a:r>
            <a:r>
              <a:rPr lang="en-US" sz="3200" dirty="0" err="1"/>
              <a:t>moulting</a:t>
            </a:r>
            <a:r>
              <a:rPr lang="en-US" sz="3200" dirty="0"/>
              <a:t> patterns,</a:t>
            </a:r>
          </a:p>
          <a:p>
            <a:pPr algn="just"/>
            <a:r>
              <a:rPr lang="en-US" sz="3200" dirty="0"/>
              <a:t>3) Mounted skins with accompanying partial or entire skeleton (some bones may remain in the skin, dependent on the method of preservation) or freeze-dried </a:t>
            </a:r>
            <a:r>
              <a:rPr lang="en-US" sz="3200" dirty="0" smtClean="0"/>
              <a:t>specimens</a:t>
            </a:r>
            <a:endParaRPr lang="en-US" sz="3200" dirty="0">
              <a:solidFill>
                <a:prstClr val="black"/>
              </a:solidFill>
            </a:endParaRPr>
          </a:p>
        </p:txBody>
      </p:sp>
    </p:spTree>
    <p:extLst>
      <p:ext uri="{BB962C8B-B14F-4D97-AF65-F5344CB8AC3E}">
        <p14:creationId xmlns:p14="http://schemas.microsoft.com/office/powerpoint/2010/main" val="3719505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632859"/>
          </a:xfrm>
          <a:prstGeom prst="rect">
            <a:avLst/>
          </a:prstGeom>
        </p:spPr>
        <p:txBody>
          <a:bodyPr wrap="square">
            <a:spAutoFit/>
          </a:bodyPr>
          <a:lstStyle/>
          <a:p>
            <a:pPr lvl="0" algn="just"/>
            <a:r>
              <a:rPr lang="en-US" sz="3500" dirty="0" smtClean="0">
                <a:solidFill>
                  <a:prstClr val="black"/>
                </a:solidFill>
              </a:rPr>
              <a:t>4</a:t>
            </a:r>
            <a:r>
              <a:rPr lang="en-US" sz="3500" dirty="0">
                <a:solidFill>
                  <a:prstClr val="black"/>
                </a:solidFill>
              </a:rPr>
              <a:t>) Entire skeletons, for instance for studying anatomy, geographic variation or for age determination (entire skeletons are poorly represented in collections, so it is recommended that preparation of at least one male and one female skeleton per species</a:t>
            </a:r>
            <a:r>
              <a:rPr lang="en-US" sz="3500" dirty="0" smtClean="0">
                <a:solidFill>
                  <a:prstClr val="black"/>
                </a:solidFill>
              </a:rPr>
              <a:t>.</a:t>
            </a:r>
          </a:p>
          <a:p>
            <a:pPr algn="just"/>
            <a:r>
              <a:rPr lang="en-US" sz="3500" dirty="0"/>
              <a:t>Many chemical methods are used to preserve both vertebrate and invertebrate specimens. </a:t>
            </a:r>
          </a:p>
          <a:p>
            <a:pPr algn="just"/>
            <a:r>
              <a:rPr lang="en-US" sz="3500" dirty="0"/>
              <a:t>Why specimens are preserved?</a:t>
            </a:r>
          </a:p>
          <a:p>
            <a:pPr algn="just"/>
            <a:r>
              <a:rPr lang="en-US" sz="3500" dirty="0"/>
              <a:t>a) Taxonomic reasons</a:t>
            </a:r>
          </a:p>
          <a:p>
            <a:pPr algn="just"/>
            <a:r>
              <a:rPr lang="en-US" sz="3500" dirty="0"/>
              <a:t>b) For detailed examination.</a:t>
            </a:r>
          </a:p>
          <a:p>
            <a:pPr algn="just"/>
            <a:r>
              <a:rPr lang="en-US" sz="3500" dirty="0"/>
              <a:t>c) For morphological study of particular animals as each and every animal can't be in researcher’s vicinity.</a:t>
            </a:r>
          </a:p>
          <a:p>
            <a:pPr algn="just"/>
            <a:r>
              <a:rPr lang="en-US" sz="3500" dirty="0"/>
              <a:t>d) For zoological museum collection</a:t>
            </a:r>
          </a:p>
          <a:p>
            <a:pPr algn="just"/>
            <a:r>
              <a:rPr lang="en-US" sz="3500" dirty="0"/>
              <a:t> </a:t>
            </a:r>
          </a:p>
          <a:p>
            <a:pPr lvl="0" algn="just"/>
            <a:endParaRPr lang="en-US" sz="3500" dirty="0">
              <a:solidFill>
                <a:prstClr val="black"/>
              </a:solidFill>
            </a:endParaRPr>
          </a:p>
        </p:txBody>
      </p:sp>
    </p:spTree>
    <p:extLst>
      <p:ext uri="{BB962C8B-B14F-4D97-AF65-F5344CB8AC3E}">
        <p14:creationId xmlns:p14="http://schemas.microsoft.com/office/powerpoint/2010/main" val="1826026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just">
              <a:lnSpc>
                <a:spcPct val="150000"/>
              </a:lnSpc>
            </a:pPr>
            <a:r>
              <a:rPr lang="en-US" sz="3200" b="1" i="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Steps for Specimen Preservation</a:t>
            </a:r>
            <a:endPar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Killing and relaxing of alcohol,</a:t>
            </a: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2. Fixation (stops cellular respiration, kills bacteria within the organism, a good penetrating ability)</a:t>
            </a: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 Storage in bottles, jar vials, trays etc.</a:t>
            </a:r>
          </a:p>
          <a:p>
            <a:pPr algn="just"/>
            <a:r>
              <a:rPr lang="en-US" sz="3200" b="1" dirty="0" smtClean="0"/>
              <a:t>Types </a:t>
            </a:r>
            <a:r>
              <a:rPr lang="en-US" sz="3200" b="1" dirty="0"/>
              <a:t>of Specimen</a:t>
            </a:r>
            <a:endParaRPr lang="en-US" sz="3200" dirty="0"/>
          </a:p>
          <a:p>
            <a:pPr algn="just"/>
            <a:r>
              <a:rPr lang="en-US" sz="3200" dirty="0"/>
              <a:t>1) </a:t>
            </a:r>
            <a:r>
              <a:rPr lang="en-US" sz="3200" b="1" dirty="0"/>
              <a:t>Entire fluid-preserved animals</a:t>
            </a:r>
            <a:endParaRPr lang="en-US" sz="3200" dirty="0"/>
          </a:p>
          <a:p>
            <a:pPr algn="just"/>
            <a:r>
              <a:rPr lang="en-US" sz="3200" dirty="0"/>
              <a:t>Purpose: (for studying anatomy and histology; fluid preservation may change the fur </a:t>
            </a:r>
            <a:r>
              <a:rPr lang="en-US" sz="3200" dirty="0" err="1"/>
              <a:t>colour</a:t>
            </a:r>
            <a:r>
              <a:rPr lang="en-US" sz="3200" dirty="0"/>
              <a:t>)</a:t>
            </a:r>
          </a:p>
          <a:p>
            <a:pPr algn="just"/>
            <a:r>
              <a:rPr lang="en-US" sz="3200" dirty="0"/>
              <a:t>2) </a:t>
            </a:r>
            <a:r>
              <a:rPr lang="en-US" sz="3200" b="1" dirty="0"/>
              <a:t>Study skins with skulls / partial skeletons (some bones in skin)</a:t>
            </a:r>
            <a:endParaRPr lang="en-US" sz="3200" dirty="0"/>
          </a:p>
          <a:p>
            <a:pPr algn="just"/>
            <a:r>
              <a:rPr lang="en-US" sz="3200" dirty="0"/>
              <a:t>Purpose: for studying </a:t>
            </a:r>
            <a:r>
              <a:rPr lang="en-US" sz="3200" dirty="0" err="1"/>
              <a:t>colour</a:t>
            </a:r>
            <a:r>
              <a:rPr lang="en-US" sz="3200" dirty="0"/>
              <a:t>, hair quality and </a:t>
            </a:r>
            <a:r>
              <a:rPr lang="en-US" sz="3200" dirty="0" err="1"/>
              <a:t>moulting</a:t>
            </a:r>
            <a:r>
              <a:rPr lang="en-US" sz="3200" dirty="0"/>
              <a:t> patterns</a:t>
            </a:r>
            <a:r>
              <a:rPr lang="en-US" sz="3200" dirty="0" smtClean="0"/>
              <a:t>.</a:t>
            </a: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dirty="0"/>
          </a:p>
        </p:txBody>
      </p:sp>
    </p:spTree>
    <p:extLst>
      <p:ext uri="{BB962C8B-B14F-4D97-AF65-F5344CB8AC3E}">
        <p14:creationId xmlns:p14="http://schemas.microsoft.com/office/powerpoint/2010/main" val="345047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940635"/>
          </a:xfrm>
          <a:prstGeom prst="rect">
            <a:avLst/>
          </a:prstGeom>
        </p:spPr>
        <p:txBody>
          <a:bodyPr wrap="square">
            <a:spAutoFit/>
          </a:bodyPr>
          <a:lstStyle/>
          <a:p>
            <a:pPr algn="just"/>
            <a:r>
              <a:rPr lang="en-US" sz="3400" dirty="0" smtClean="0"/>
              <a:t>3) </a:t>
            </a:r>
            <a:r>
              <a:rPr lang="en-US" sz="3400" b="1" dirty="0" smtClean="0"/>
              <a:t>Mounted skins with partial or entire skeleton </a:t>
            </a:r>
            <a:r>
              <a:rPr lang="en-US" sz="3400" dirty="0" smtClean="0"/>
              <a:t>(some bones may remain in the skin, dependent on the method of preservation) or freeze-dried specimens.</a:t>
            </a:r>
          </a:p>
          <a:p>
            <a:pPr algn="just"/>
            <a:r>
              <a:rPr lang="en-US" sz="3400" dirty="0" smtClean="0"/>
              <a:t>4) </a:t>
            </a:r>
            <a:r>
              <a:rPr lang="en-US" sz="3400" b="1" dirty="0" smtClean="0"/>
              <a:t>Entire skeletons,</a:t>
            </a:r>
            <a:r>
              <a:rPr lang="en-US" sz="3400" dirty="0" smtClean="0"/>
              <a:t> for instance for studying anatomy, geographic variation or for age determination.</a:t>
            </a:r>
          </a:p>
          <a:p>
            <a:pPr algn="just"/>
            <a:endParaRPr lang="en-US" sz="3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3400" b="1" dirty="0"/>
              <a:t>Preservatives and Their Usage</a:t>
            </a:r>
            <a:endParaRPr lang="en-US" sz="3400" dirty="0"/>
          </a:p>
          <a:p>
            <a:pPr algn="just"/>
            <a:r>
              <a:rPr lang="en-US" sz="3400" dirty="0"/>
              <a:t>1) </a:t>
            </a:r>
            <a:r>
              <a:rPr lang="en-US" sz="3400" b="1" dirty="0"/>
              <a:t>Formalin (Fixative mostly)</a:t>
            </a:r>
            <a:endParaRPr lang="en-US" sz="3400" dirty="0"/>
          </a:p>
          <a:p>
            <a:pPr algn="just"/>
            <a:r>
              <a:rPr lang="en-US" sz="3400" dirty="0"/>
              <a:t>Formalin is the commercial name of a solution of formaldehyde gas (CH</a:t>
            </a:r>
            <a:r>
              <a:rPr lang="en-US" sz="3400" baseline="-25000" dirty="0"/>
              <a:t>2</a:t>
            </a:r>
            <a:r>
              <a:rPr lang="en-US" sz="3400" dirty="0"/>
              <a:t>O) in water. Formalin must be diluted with water before it is used as a preservative. A strength of 10% formalin is best for most purposes. If the original strength is 40%, it should be mixed at a ratio of nine parts water to one part formalin</a:t>
            </a:r>
          </a:p>
          <a:p>
            <a:pPr algn="just"/>
            <a:endParaRPr lang="en-US" sz="3400" dirty="0"/>
          </a:p>
          <a:p>
            <a:pPr algn="just"/>
            <a:endParaRPr lang="en-US" sz="3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7241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294305"/>
          </a:xfrm>
          <a:prstGeom prst="rect">
            <a:avLst/>
          </a:prstGeom>
        </p:spPr>
        <p:txBody>
          <a:bodyPr wrap="square">
            <a:spAutoFit/>
          </a:bodyPr>
          <a:lstStyle/>
          <a:p>
            <a:pPr algn="just"/>
            <a:r>
              <a:rPr lang="en-US" sz="3600" dirty="0" smtClean="0"/>
              <a:t>Usage:</a:t>
            </a:r>
          </a:p>
          <a:p>
            <a:pPr lvl="0" algn="just"/>
            <a:r>
              <a:rPr lang="en-US" sz="3600" dirty="0" smtClean="0"/>
              <a:t>It is used for vertebrates only.</a:t>
            </a:r>
          </a:p>
          <a:p>
            <a:pPr lvl="0" algn="just"/>
            <a:r>
              <a:rPr lang="en-US" sz="3600" dirty="0" smtClean="0"/>
              <a:t>It is avoided for long-term storage since it is acidic and difficult to handle.</a:t>
            </a:r>
          </a:p>
          <a:p>
            <a:pPr lvl="0" algn="just"/>
            <a:r>
              <a:rPr lang="en-US" sz="3600" dirty="0" smtClean="0"/>
              <a:t>Mostly formalin is used where </a:t>
            </a:r>
            <a:r>
              <a:rPr lang="en-US" sz="3600" dirty="0" err="1" smtClean="0"/>
              <a:t>colour</a:t>
            </a:r>
            <a:r>
              <a:rPr lang="en-US" sz="3600" dirty="0" smtClean="0"/>
              <a:t> is important since alcohol dissolves most </a:t>
            </a:r>
            <a:r>
              <a:rPr lang="en-US" sz="3600" dirty="0" err="1" smtClean="0"/>
              <a:t>colours</a:t>
            </a:r>
            <a:r>
              <a:rPr lang="en-US" sz="3600" dirty="0" smtClean="0"/>
              <a:t> almost immediately.</a:t>
            </a:r>
          </a:p>
          <a:p>
            <a:pPr lvl="0" algn="just"/>
            <a:r>
              <a:rPr lang="en-US" sz="3600" dirty="0" smtClean="0"/>
              <a:t>It penetrates more rapidly, and internal organs remain in better condition.</a:t>
            </a:r>
          </a:p>
          <a:p>
            <a:pPr algn="just"/>
            <a:r>
              <a:rPr lang="en-US" sz="3600" dirty="0" smtClean="0"/>
              <a:t>Procedure:</a:t>
            </a:r>
          </a:p>
          <a:p>
            <a:pPr lvl="0" algn="just"/>
            <a:r>
              <a:rPr lang="en-US" sz="3600" dirty="0" smtClean="0"/>
              <a:t>Dilution </a:t>
            </a:r>
          </a:p>
          <a:p>
            <a:pPr algn="just"/>
            <a:r>
              <a:rPr lang="en-US" sz="3600" dirty="0" smtClean="0"/>
              <a:t> 	       Conc. formalin (100%) = Water saturated with 40% formaldehyde.</a:t>
            </a:r>
          </a:p>
          <a:p>
            <a:pPr algn="just"/>
            <a:r>
              <a:rPr lang="en-US" sz="3600" dirty="0" smtClean="0"/>
              <a:t>       </a:t>
            </a:r>
            <a:endParaRPr lang="en-US" sz="3600" dirty="0"/>
          </a:p>
        </p:txBody>
      </p:sp>
    </p:spTree>
    <p:extLst>
      <p:ext uri="{BB962C8B-B14F-4D97-AF65-F5344CB8AC3E}">
        <p14:creationId xmlns:p14="http://schemas.microsoft.com/office/powerpoint/2010/main" val="2380949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9"/>
            <a:ext cx="12192000" cy="7294305"/>
          </a:xfrm>
          <a:prstGeom prst="rect">
            <a:avLst/>
          </a:prstGeom>
        </p:spPr>
        <p:txBody>
          <a:bodyPr wrap="square">
            <a:spAutoFit/>
          </a:bodyPr>
          <a:lstStyle/>
          <a:p>
            <a:pPr lvl="0" algn="just"/>
            <a:r>
              <a:rPr lang="en-US" sz="3600" dirty="0">
                <a:solidFill>
                  <a:prstClr val="black"/>
                </a:solidFill>
              </a:rPr>
              <a:t>10% formalin = 4% formaldehyde (Used for preservation) </a:t>
            </a:r>
          </a:p>
          <a:p>
            <a:pPr lvl="0" algn="just"/>
            <a:r>
              <a:rPr lang="en-US" sz="3600" dirty="0">
                <a:solidFill>
                  <a:prstClr val="black"/>
                </a:solidFill>
              </a:rPr>
              <a:t>       2% formalin with seawater for small specimen</a:t>
            </a:r>
          </a:p>
          <a:p>
            <a:pPr lvl="0" algn="just"/>
            <a:r>
              <a:rPr lang="en-US" sz="3600" dirty="0">
                <a:solidFill>
                  <a:prstClr val="black"/>
                </a:solidFill>
              </a:rPr>
              <a:t>      ii. 	       Mix one part concentrated formalin to nine parts </a:t>
            </a:r>
            <a:r>
              <a:rPr lang="en-US" sz="3600" dirty="0" smtClean="0">
                <a:solidFill>
                  <a:prstClr val="black"/>
                </a:solidFill>
              </a:rPr>
              <a:t>			        water</a:t>
            </a:r>
            <a:r>
              <a:rPr lang="en-US" sz="3600" dirty="0">
                <a:solidFill>
                  <a:prstClr val="black"/>
                </a:solidFill>
              </a:rPr>
              <a:t>.</a:t>
            </a:r>
          </a:p>
          <a:p>
            <a:pPr lvl="0" algn="just"/>
            <a:r>
              <a:rPr lang="en-US" sz="3600" dirty="0">
                <a:solidFill>
                  <a:prstClr val="black"/>
                </a:solidFill>
              </a:rPr>
              <a:t>      iii.	       Fill about two-thirds the bottle's volume with 10% </a:t>
            </a:r>
            <a:r>
              <a:rPr lang="en-US" sz="3600" dirty="0" smtClean="0">
                <a:solidFill>
                  <a:prstClr val="black"/>
                </a:solidFill>
              </a:rPr>
              <a:t>		       formalin</a:t>
            </a:r>
            <a:r>
              <a:rPr lang="en-US" sz="3600" dirty="0">
                <a:solidFill>
                  <a:prstClr val="black"/>
                </a:solidFill>
              </a:rPr>
              <a:t>.</a:t>
            </a:r>
          </a:p>
          <a:p>
            <a:pPr lvl="0" algn="just"/>
            <a:r>
              <a:rPr lang="en-US" sz="3600" dirty="0">
                <a:solidFill>
                  <a:prstClr val="black"/>
                </a:solidFill>
              </a:rPr>
              <a:t>As formalin is acidic, it should be buffered by adding a pinch or two of sodium bicarbonate</a:t>
            </a:r>
            <a:r>
              <a:rPr lang="en-US" sz="3600" dirty="0" smtClean="0">
                <a:solidFill>
                  <a:prstClr val="black"/>
                </a:solidFill>
              </a:rPr>
              <a:t>.</a:t>
            </a:r>
          </a:p>
          <a:p>
            <a:r>
              <a:rPr lang="en-US" sz="3600" dirty="0"/>
              <a:t>Precaution:</a:t>
            </a:r>
          </a:p>
          <a:p>
            <a:pPr lvl="0"/>
            <a:r>
              <a:rPr lang="en-US" sz="3600" dirty="0"/>
              <a:t>Inhalation of formalin fumes is harmful and causes extreme discomfort to nose and eyes.</a:t>
            </a:r>
          </a:p>
          <a:p>
            <a:pPr lvl="0"/>
            <a:r>
              <a:rPr lang="en-US" sz="3600" dirty="0"/>
              <a:t>Contact with fluid causes severe irritation to the skin</a:t>
            </a:r>
          </a:p>
          <a:p>
            <a:pPr lvl="0" algn="just"/>
            <a:endParaRPr lang="en-US" sz="3600" dirty="0">
              <a:solidFill>
                <a:prstClr val="black"/>
              </a:solidFill>
            </a:endParaRPr>
          </a:p>
        </p:txBody>
      </p:sp>
    </p:spTree>
    <p:extLst>
      <p:ext uri="{BB962C8B-B14F-4D97-AF65-F5344CB8AC3E}">
        <p14:creationId xmlns:p14="http://schemas.microsoft.com/office/powerpoint/2010/main" val="540985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647974"/>
          </a:xfrm>
          <a:prstGeom prst="rect">
            <a:avLst/>
          </a:prstGeom>
        </p:spPr>
        <p:txBody>
          <a:bodyPr wrap="square">
            <a:spAutoFit/>
          </a:bodyPr>
          <a:lstStyle/>
          <a:p>
            <a:pPr algn="just"/>
            <a:r>
              <a:rPr lang="en-US" sz="3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methods used in the collection of specimens depends on the type of study, the type of organism, their habitats and how they live.</a:t>
            </a:r>
          </a:p>
          <a:p>
            <a:pPr algn="just"/>
            <a:r>
              <a:rPr lang="en-US" sz="3600" b="1" dirty="0"/>
              <a:t>Collection of live animals</a:t>
            </a:r>
            <a:endParaRPr lang="en-US" sz="3600" dirty="0"/>
          </a:p>
          <a:p>
            <a:pPr algn="just"/>
            <a:r>
              <a:rPr lang="en-US" sz="3600" dirty="0"/>
              <a:t>Live animals are generally collected from aquatic and land areas. For collection visit a nearby aquatic body (e.g. pond) and land area (e.g. Park/Field).</a:t>
            </a:r>
          </a:p>
          <a:p>
            <a:pPr algn="just"/>
            <a:r>
              <a:rPr lang="en-US" sz="3600" b="1" dirty="0"/>
              <a:t> </a:t>
            </a:r>
            <a:endParaRPr lang="en-US" sz="3600" dirty="0"/>
          </a:p>
          <a:p>
            <a:pPr algn="just"/>
            <a:r>
              <a:rPr lang="en-US" sz="3600" b="1" dirty="0"/>
              <a:t>8.4	Collection of Aquatic Invertebrates </a:t>
            </a:r>
            <a:endParaRPr lang="en-US" sz="3600" dirty="0"/>
          </a:p>
          <a:p>
            <a:pPr algn="just"/>
            <a:r>
              <a:rPr lang="en-US" sz="3600" b="1" dirty="0"/>
              <a:t>Sources</a:t>
            </a:r>
            <a:endParaRPr lang="en-US" sz="3600" dirty="0"/>
          </a:p>
          <a:p>
            <a:pPr algn="just"/>
            <a:r>
              <a:rPr lang="en-US" sz="3600" dirty="0"/>
              <a:t>The sources can be ponds, lakes, rivers for fresh water animals and ocean/sea coasts for marine animals. </a:t>
            </a:r>
          </a:p>
          <a:p>
            <a:pPr algn="just"/>
            <a:r>
              <a:rPr lang="en-US" sz="3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400" dirty="0"/>
          </a:p>
        </p:txBody>
      </p:sp>
    </p:spTree>
    <p:extLst>
      <p:ext uri="{BB962C8B-B14F-4D97-AF65-F5344CB8AC3E}">
        <p14:creationId xmlns:p14="http://schemas.microsoft.com/office/powerpoint/2010/main" val="1237040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lvl="0" algn="just"/>
            <a:r>
              <a:rPr lang="en-US" sz="3600" dirty="0">
                <a:solidFill>
                  <a:prstClr val="black"/>
                </a:solidFill>
              </a:rPr>
              <a:t>Contact with sore or raw spots results in extreme pain.</a:t>
            </a:r>
          </a:p>
          <a:p>
            <a:pPr lvl="0" algn="just"/>
            <a:r>
              <a:rPr lang="en-US" sz="3600" dirty="0">
                <a:solidFill>
                  <a:prstClr val="black"/>
                </a:solidFill>
              </a:rPr>
              <a:t>It is carcinogen.</a:t>
            </a:r>
          </a:p>
          <a:p>
            <a:pPr lvl="0" algn="just"/>
            <a:r>
              <a:rPr lang="en-US" sz="3600" dirty="0">
                <a:solidFill>
                  <a:prstClr val="black"/>
                </a:solidFill>
              </a:rPr>
              <a:t>Hand should be rinsed after usage</a:t>
            </a:r>
            <a:r>
              <a:rPr lang="en-US" sz="3600" dirty="0" smtClean="0">
                <a:solidFill>
                  <a:prstClr val="black"/>
                </a:solidFill>
              </a:rPr>
              <a:t>.</a:t>
            </a:r>
          </a:p>
          <a:p>
            <a:r>
              <a:rPr lang="en-US" sz="3600" dirty="0"/>
              <a:t>Storage:</a:t>
            </a:r>
          </a:p>
          <a:p>
            <a:pPr lvl="0"/>
            <a:r>
              <a:rPr lang="en-US" sz="3600" dirty="0"/>
              <a:t>It should be kept in safe, water-tight, spill-proof bottles, e.g. pep-bottles </a:t>
            </a:r>
          </a:p>
          <a:p>
            <a:r>
              <a:rPr lang="en-US" sz="3600" dirty="0"/>
              <a:t>It should always be clearly labelled</a:t>
            </a:r>
            <a:r>
              <a:rPr lang="en-US" sz="3600" dirty="0" smtClean="0"/>
              <a:t>.</a:t>
            </a:r>
          </a:p>
          <a:p>
            <a:r>
              <a:rPr lang="en-US" sz="3600" dirty="0"/>
              <a:t>2) </a:t>
            </a:r>
            <a:r>
              <a:rPr lang="en-US" sz="3600" b="1" dirty="0"/>
              <a:t>Industrial Alcohol (for both fixing and storage)</a:t>
            </a:r>
            <a:endParaRPr lang="en-US" sz="3600" dirty="0"/>
          </a:p>
          <a:p>
            <a:r>
              <a:rPr lang="en-US" sz="3600" dirty="0"/>
              <a:t>Usage: </a:t>
            </a:r>
          </a:p>
          <a:p>
            <a:r>
              <a:rPr lang="en-US" sz="3600" dirty="0"/>
              <a:t>Alcohol is usually not used for killing and fixing vertebrates. But of course used for long-term storage.</a:t>
            </a:r>
          </a:p>
          <a:p>
            <a:r>
              <a:rPr lang="en-US" sz="3600" dirty="0" err="1"/>
              <a:t>Colour</a:t>
            </a:r>
            <a:r>
              <a:rPr lang="en-US" sz="3600" dirty="0"/>
              <a:t> of specimen is lost immediately. </a:t>
            </a:r>
            <a:endParaRPr lang="en-US" sz="3600" dirty="0">
              <a:solidFill>
                <a:prstClr val="black"/>
              </a:solidFill>
            </a:endParaRPr>
          </a:p>
        </p:txBody>
      </p:sp>
    </p:spTree>
    <p:extLst>
      <p:ext uri="{BB962C8B-B14F-4D97-AF65-F5344CB8AC3E}">
        <p14:creationId xmlns:p14="http://schemas.microsoft.com/office/powerpoint/2010/main" val="4238545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7294305"/>
          </a:xfrm>
          <a:prstGeom prst="rect">
            <a:avLst/>
          </a:prstGeom>
        </p:spPr>
        <p:txBody>
          <a:bodyPr wrap="square">
            <a:spAutoFit/>
          </a:bodyPr>
          <a:lstStyle/>
          <a:p>
            <a:pPr lvl="0" algn="just"/>
            <a:r>
              <a:rPr lang="en-US" sz="3600" dirty="0" smtClean="0">
                <a:solidFill>
                  <a:prstClr val="black"/>
                </a:solidFill>
              </a:rPr>
              <a:t>A </a:t>
            </a:r>
            <a:r>
              <a:rPr lang="en-US" sz="3600" dirty="0">
                <a:solidFill>
                  <a:prstClr val="black"/>
                </a:solidFill>
              </a:rPr>
              <a:t>teaspoonful of glycerin in a quart of alcohol helps to preserve natural </a:t>
            </a:r>
            <a:r>
              <a:rPr lang="en-US" sz="3600" dirty="0" err="1">
                <a:solidFill>
                  <a:prstClr val="black"/>
                </a:solidFill>
              </a:rPr>
              <a:t>colours</a:t>
            </a:r>
            <a:r>
              <a:rPr lang="en-US" sz="3600" dirty="0">
                <a:solidFill>
                  <a:prstClr val="black"/>
                </a:solidFill>
              </a:rPr>
              <a:t> and to keep integuments flexible.</a:t>
            </a:r>
          </a:p>
          <a:p>
            <a:pPr lvl="0" algn="just"/>
            <a:r>
              <a:rPr lang="en-US" sz="3600" dirty="0">
                <a:solidFill>
                  <a:prstClr val="black"/>
                </a:solidFill>
              </a:rPr>
              <a:t>Alcohol usually comes in the 95% concentrated form. </a:t>
            </a:r>
          </a:p>
          <a:p>
            <a:pPr lvl="0" algn="just"/>
            <a:r>
              <a:rPr lang="en-US" sz="3600" dirty="0">
                <a:solidFill>
                  <a:prstClr val="black"/>
                </a:solidFill>
              </a:rPr>
              <a:t>For long-term preservation, 70-75% strength is used.</a:t>
            </a:r>
          </a:p>
          <a:p>
            <a:pPr lvl="0" algn="just"/>
            <a:r>
              <a:rPr lang="en-US" sz="3600" dirty="0">
                <a:solidFill>
                  <a:prstClr val="black"/>
                </a:solidFill>
              </a:rPr>
              <a:t>Warning: </a:t>
            </a:r>
            <a:endParaRPr lang="en-US" sz="3600" dirty="0" smtClean="0">
              <a:solidFill>
                <a:prstClr val="black"/>
              </a:solidFill>
            </a:endParaRPr>
          </a:p>
          <a:p>
            <a:r>
              <a:rPr lang="en-US" sz="3600" dirty="0"/>
              <a:t>Alcohol is usually safe to handle, it can however cause irritation to the skin in cases of prolonged contact. </a:t>
            </a:r>
            <a:r>
              <a:rPr lang="en-US" sz="3600" dirty="0" smtClean="0"/>
              <a:t>Always </a:t>
            </a:r>
            <a:r>
              <a:rPr lang="en-US" sz="3600" dirty="0"/>
              <a:t>rinse hands with water after working with alcohol. </a:t>
            </a:r>
            <a:r>
              <a:rPr lang="en-US" sz="3600" dirty="0" smtClean="0"/>
              <a:t>Industrial </a:t>
            </a:r>
            <a:r>
              <a:rPr lang="en-US" sz="3600" dirty="0"/>
              <a:t>alcohol is toxic and should never be drunk. </a:t>
            </a:r>
            <a:r>
              <a:rPr lang="en-US" sz="3600" dirty="0" smtClean="0"/>
              <a:t>Alcohol </a:t>
            </a:r>
            <a:r>
              <a:rPr lang="en-US" sz="3600" dirty="0"/>
              <a:t>is highly flammable. </a:t>
            </a:r>
            <a:r>
              <a:rPr lang="en-US" sz="3600" dirty="0" smtClean="0"/>
              <a:t>Never </a:t>
            </a:r>
            <a:r>
              <a:rPr lang="en-US" sz="3600" dirty="0"/>
              <a:t>work with this fluid in the vicinity of open flames.</a:t>
            </a:r>
          </a:p>
          <a:p>
            <a:r>
              <a:rPr lang="en-US" sz="3600" dirty="0"/>
              <a:t>It is rapidly evaporated, and receptacles holding it should be securely covered at all times, and not be opened unnecessarily.</a:t>
            </a:r>
          </a:p>
          <a:p>
            <a:pPr lvl="0" algn="just"/>
            <a:endParaRPr lang="en-US" sz="3600" dirty="0">
              <a:solidFill>
                <a:prstClr val="black"/>
              </a:solidFill>
            </a:endParaRPr>
          </a:p>
        </p:txBody>
      </p:sp>
    </p:spTree>
    <p:extLst>
      <p:ext uri="{BB962C8B-B14F-4D97-AF65-F5344CB8AC3E}">
        <p14:creationId xmlns:p14="http://schemas.microsoft.com/office/powerpoint/2010/main" val="3627593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just">
              <a:lnSpc>
                <a:spcPct val="150000"/>
              </a:lnSpc>
            </a:pPr>
            <a:r>
              <a:rPr lang="en-US" sz="3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Vertebrates Specimen Preservation</a:t>
            </a:r>
            <a:endPar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r>
              <a:rPr lang="en-US" sz="3200" b="1" i="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Fishes</a:t>
            </a:r>
            <a:endPar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After capture Fishes are placed in 10% formalin for quick killing (painful). It is not needed to relax fish. Fishes dies with its </a:t>
            </a:r>
            <a:r>
              <a:rPr lang="en-US" sz="3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finnature</a:t>
            </a: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well spread-out, and the body straight and well-stretched.</a:t>
            </a: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Examination and counting of fin rays and scales is quite easy on such well-preserved material. For 30cm fish, the following is used</a:t>
            </a:r>
          </a:p>
          <a:p>
            <a:pPr algn="just">
              <a:lnSpc>
                <a:spcPct val="150000"/>
              </a:lnSpc>
            </a:pPr>
            <a:r>
              <a:rPr lang="en-US" sz="32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Formalin - 1 week (fix soft tissue)</a:t>
            </a: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ii. Water - 1 day (leach out the formalin)</a:t>
            </a:r>
          </a:p>
        </p:txBody>
      </p:sp>
    </p:spTree>
    <p:extLst>
      <p:ext uri="{BB962C8B-B14F-4D97-AF65-F5344CB8AC3E}">
        <p14:creationId xmlns:p14="http://schemas.microsoft.com/office/powerpoint/2010/main" val="1211290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
            <a:ext cx="12192000" cy="6740307"/>
          </a:xfrm>
          <a:prstGeom prst="rect">
            <a:avLst/>
          </a:prstGeom>
        </p:spPr>
        <p:txBody>
          <a:bodyPr wrap="square">
            <a:spAutoFit/>
          </a:bodyPr>
          <a:lstStyle/>
          <a:p>
            <a:pPr lvl="0" algn="just">
              <a:lnSpc>
                <a:spcPct val="150000"/>
              </a:lnSpc>
            </a:pP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iii. Alcohol - long term storage</a:t>
            </a:r>
          </a:p>
          <a:p>
            <a:pPr lvl="0" algn="just"/>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The length of time for each step may have to be increased with increasing size of specimens</a:t>
            </a:r>
            <a:r>
              <a:rPr lang="en-US" sz="3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r>
              <a:rPr lang="en-US" sz="3200" b="1" dirty="0" smtClean="0"/>
              <a:t>Invertebrate </a:t>
            </a:r>
            <a:r>
              <a:rPr lang="en-US" sz="3200" b="1" dirty="0"/>
              <a:t>Specimen Preservation</a:t>
            </a:r>
            <a:endParaRPr lang="en-US" sz="3200" dirty="0"/>
          </a:p>
          <a:p>
            <a:r>
              <a:rPr lang="en-US" sz="3200" dirty="0"/>
              <a:t>The easiest way to preserve these animals is to use alcohol.</a:t>
            </a:r>
          </a:p>
          <a:p>
            <a:r>
              <a:rPr lang="en-US" sz="3200" dirty="0"/>
              <a:t>One should be aware of which kind of alcohol they are using as each animal requires a different concentration for preservation.  Most invertebrates, however, will be kept in bottles, and sets of tubes or jars for preservation</a:t>
            </a:r>
          </a:p>
          <a:p>
            <a:r>
              <a:rPr lang="en-US" sz="3200" b="1" dirty="0"/>
              <a:t>Arthropods</a:t>
            </a:r>
            <a:endParaRPr lang="en-US" sz="3200" dirty="0"/>
          </a:p>
          <a:p>
            <a:r>
              <a:rPr lang="en-US" sz="3200" dirty="0"/>
              <a:t>They are easy to process, as they are killed immediately and stored in alcohol.</a:t>
            </a:r>
          </a:p>
          <a:p>
            <a:r>
              <a:rPr lang="en-US" sz="3200" dirty="0"/>
              <a:t>Crabs and prawns may also be killed in formalin, but this renders </a:t>
            </a:r>
            <a:r>
              <a:rPr lang="en-US" sz="3200" dirty="0" smtClean="0"/>
              <a:t>their</a:t>
            </a:r>
            <a:endParaRPr lang="en-US" sz="3200" dirty="0">
              <a:solidFill>
                <a:prstClr val="black"/>
              </a:solidFill>
            </a:endParaRPr>
          </a:p>
        </p:txBody>
      </p:sp>
    </p:spTree>
    <p:extLst>
      <p:ext uri="{BB962C8B-B14F-4D97-AF65-F5344CB8AC3E}">
        <p14:creationId xmlns:p14="http://schemas.microsoft.com/office/powerpoint/2010/main" val="972430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44"/>
            <a:ext cx="12192000" cy="6494085"/>
          </a:xfrm>
          <a:prstGeom prst="rect">
            <a:avLst/>
          </a:prstGeom>
        </p:spPr>
        <p:txBody>
          <a:bodyPr wrap="square">
            <a:spAutoFit/>
          </a:bodyPr>
          <a:lstStyle/>
          <a:p>
            <a:pPr lvl="0" algn="just"/>
            <a:r>
              <a:rPr lang="en-US" sz="3200" dirty="0">
                <a:solidFill>
                  <a:prstClr val="black"/>
                </a:solidFill>
              </a:rPr>
              <a:t>joints hard and brittle</a:t>
            </a:r>
          </a:p>
          <a:p>
            <a:pPr lvl="0" algn="just"/>
            <a:r>
              <a:rPr lang="en-US" sz="3200" dirty="0">
                <a:solidFill>
                  <a:prstClr val="black"/>
                </a:solidFill>
              </a:rPr>
              <a:t>The larger arthropods (especially those with hard exoskeletons) sometimes need to be injected with 10% formalin to prevent them from rotting.</a:t>
            </a:r>
          </a:p>
          <a:p>
            <a:pPr lvl="0" algn="just"/>
            <a:r>
              <a:rPr lang="en-US" sz="3200" dirty="0">
                <a:solidFill>
                  <a:prstClr val="black"/>
                </a:solidFill>
              </a:rPr>
              <a:t>Industrial alcohol is used for most arthropods. Insects, crustaceans and arachnids can be simply dropped into alcohol for immediate preservation.</a:t>
            </a:r>
          </a:p>
          <a:p>
            <a:pPr lvl="0" algn="just"/>
            <a:r>
              <a:rPr lang="en-US" sz="3200" dirty="0">
                <a:solidFill>
                  <a:prstClr val="black"/>
                </a:solidFill>
              </a:rPr>
              <a:t>Liquid hand sanitizer can be used for insects. Hand sanitizer is gelled alcohol, hence the usage. Specimen will float inside the vials and do not sink or move despite any amount of handling. It is best to kill the insects in an alcohol solution then transfer them to the hand sanitizer for preservation. The gel will break down over time and become liquid, so it should be replaced occasionally.</a:t>
            </a:r>
          </a:p>
        </p:txBody>
      </p:sp>
    </p:spTree>
    <p:extLst>
      <p:ext uri="{BB962C8B-B14F-4D97-AF65-F5344CB8AC3E}">
        <p14:creationId xmlns:p14="http://schemas.microsoft.com/office/powerpoint/2010/main" val="3602262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p:spPr>
        <p:txBody>
          <a:bodyPr wrap="square">
            <a:spAutoFit/>
          </a:bodyPr>
          <a:lstStyle/>
          <a:p>
            <a:pPr algn="just">
              <a:lnSpc>
                <a:spcPct val="150000"/>
              </a:lnSpc>
            </a:pPr>
            <a:r>
              <a:rPr lang="en-US" sz="3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Precautionary Measures</a:t>
            </a:r>
            <a:endPar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 Do not crowd living animals in small containers - this will result in damage to their appendages.</a:t>
            </a: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 Features important in the taxonomic study of fish, for example, are easily damaged with contact even after preservation.</a:t>
            </a: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 Live crabs before preservation should be kept individually as some species will damage each other and other animals which will distort their morphological features.</a:t>
            </a:r>
          </a:p>
        </p:txBody>
      </p:sp>
    </p:spTree>
    <p:extLst>
      <p:ext uri="{BB962C8B-B14F-4D97-AF65-F5344CB8AC3E}">
        <p14:creationId xmlns:p14="http://schemas.microsoft.com/office/powerpoint/2010/main" val="3136908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2554545"/>
          </a:xfrm>
          <a:prstGeom prst="rect">
            <a:avLst/>
          </a:prstGeom>
        </p:spPr>
        <p:txBody>
          <a:bodyPr wrap="square">
            <a:spAutoFit/>
          </a:bodyPr>
          <a:lstStyle/>
          <a:p>
            <a:pPr lvl="0" indent="457200" algn="just">
              <a:lnSpc>
                <a:spcPct val="150000"/>
              </a:lnSpc>
            </a:pP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A reasonable number (about 95%) of the museums of the world use ethanol (drinking or grain alcohol) for long term preservation.</a:t>
            </a:r>
          </a:p>
          <a:p>
            <a:pPr lvl="0" algn="just"/>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Over 4.9% use isopropyl (rubbing alcohol), while 0.001 percent use methanol, or wood alcohol.</a:t>
            </a:r>
            <a:endParaRPr lang="en-US" sz="3200" dirty="0">
              <a:solidFill>
                <a:prstClr val="black"/>
              </a:solidFill>
            </a:endParaRPr>
          </a:p>
        </p:txBody>
      </p:sp>
    </p:spTree>
    <p:extLst>
      <p:ext uri="{BB962C8B-B14F-4D97-AF65-F5344CB8AC3E}">
        <p14:creationId xmlns:p14="http://schemas.microsoft.com/office/powerpoint/2010/main" val="3122513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HERBARIUM TECHNIQUES</a:t>
            </a:r>
            <a:r>
              <a:rPr lang="en-US" dirty="0"/>
              <a:t/>
            </a:r>
            <a:br>
              <a:rPr lang="en-US" dirty="0"/>
            </a:br>
            <a:endParaRPr lang="en-US" dirty="0"/>
          </a:p>
        </p:txBody>
      </p:sp>
      <p:sp>
        <p:nvSpPr>
          <p:cNvPr id="3" name="Rectangle 2"/>
          <p:cNvSpPr/>
          <p:nvPr/>
        </p:nvSpPr>
        <p:spPr>
          <a:xfrm>
            <a:off x="0" y="1179364"/>
            <a:ext cx="12192000" cy="5632311"/>
          </a:xfrm>
          <a:prstGeom prst="rect">
            <a:avLst/>
          </a:prstGeom>
        </p:spPr>
        <p:txBody>
          <a:bodyPr wrap="square">
            <a:spAutoFit/>
          </a:bodyPr>
          <a:lstStyle/>
          <a:p>
            <a:pPr algn="just">
              <a:lnSpc>
                <a:spcPct val="150000"/>
              </a:lnSpc>
            </a:pPr>
            <a:r>
              <a:rPr lang="en-US" sz="30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What is an Herbarium?</a:t>
            </a:r>
            <a:endParaRPr lang="en-US" sz="3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 herbarium is a collection of preserved plants stored, catalogued, and arranged systematically for scientific study by professionals and amateurs. Herbaria are a vital reference library to aid in current plant identification and future taxonomy.</a:t>
            </a:r>
          </a:p>
          <a:p>
            <a:pPr algn="just">
              <a:lnSpc>
                <a:spcPct val="150000"/>
              </a:lnSpc>
            </a:pPr>
            <a:r>
              <a:rPr lang="en-US" sz="3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 Herbarium may include some or all of the collections.</a:t>
            </a:r>
          </a:p>
          <a:p>
            <a:pPr algn="just">
              <a:lnSpc>
                <a:spcPct val="150000"/>
              </a:lnSpc>
            </a:pPr>
            <a:r>
              <a:rPr lang="en-US" sz="3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Herbarium sheets</a:t>
            </a:r>
          </a:p>
          <a:p>
            <a:pPr algn="just">
              <a:lnSpc>
                <a:spcPct val="150000"/>
              </a:lnSpc>
            </a:pPr>
            <a:r>
              <a:rPr lang="en-US" sz="3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Cryptogams on sheets</a:t>
            </a:r>
            <a:endParaRPr lang="en-US"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8510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22"/>
            <a:ext cx="12192000" cy="7017306"/>
          </a:xfrm>
          <a:prstGeom prst="rect">
            <a:avLst/>
          </a:prstGeom>
        </p:spPr>
        <p:txBody>
          <a:bodyPr wrap="square">
            <a:spAutoFit/>
          </a:bodyPr>
          <a:lstStyle/>
          <a:p>
            <a:pPr lvl="0" algn="just">
              <a:lnSpc>
                <a:spcPct val="150000"/>
              </a:lnSpc>
            </a:pPr>
            <a:r>
              <a:rPr lang="en-US" sz="3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rPr>
              <a:t>	Packets – cryptogams</a:t>
            </a:r>
          </a:p>
          <a:p>
            <a:pPr lvl="0" algn="just">
              <a:lnSpc>
                <a:spcPct val="150000"/>
              </a:lnSpc>
            </a:pPr>
            <a:r>
              <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rPr>
              <a:t>•	Lichens, fungi, fruits, seeds and related economic material (boxes of </a:t>
            </a:r>
            <a:r>
              <a:rPr lang="en-US" sz="3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bulky </a:t>
            </a:r>
            <a:r>
              <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rPr>
              <a:t>specimens)</a:t>
            </a:r>
          </a:p>
          <a:p>
            <a:pPr lvl="0" algn="just">
              <a:lnSpc>
                <a:spcPct val="150000"/>
              </a:lnSpc>
            </a:pPr>
            <a:r>
              <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rPr>
              <a:t>•	Materia </a:t>
            </a:r>
            <a:r>
              <a:rPr lang="en-US" sz="3000" dirty="0" err="1">
                <a:solidFill>
                  <a:srgbClr val="000000"/>
                </a:solidFill>
                <a:latin typeface="Calibri" panose="020F0502020204030204" pitchFamily="34" charset="0"/>
                <a:ea typeface="Calibri" panose="020F0502020204030204" pitchFamily="34" charset="0"/>
                <a:cs typeface="Calibri" panose="020F0502020204030204" pitchFamily="34" charset="0"/>
              </a:rPr>
              <a:t>medica</a:t>
            </a:r>
            <a:r>
              <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rPr>
              <a:t> (jars containing dried specimens)</a:t>
            </a:r>
          </a:p>
          <a:p>
            <a:pPr lvl="0" algn="just">
              <a:lnSpc>
                <a:spcPct val="150000"/>
              </a:lnSpc>
            </a:pPr>
            <a:r>
              <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rPr>
              <a:t>•	Diatoms (mounted in mica on herbarium sheets or slides) and in </a:t>
            </a:r>
            <a:r>
              <a:rPr lang="en-US" sz="3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ethanol</a:t>
            </a:r>
            <a:r>
              <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lvl="0" algn="just">
              <a:lnSpc>
                <a:spcPct val="150000"/>
              </a:lnSpc>
            </a:pPr>
            <a:r>
              <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rPr>
              <a:t>•	Algae (floated onto mount paper)</a:t>
            </a:r>
          </a:p>
          <a:p>
            <a:pPr lvl="0" algn="just">
              <a:lnSpc>
                <a:spcPct val="150000"/>
              </a:lnSpc>
            </a:pPr>
            <a:r>
              <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rPr>
              <a:t>•	Pith</a:t>
            </a:r>
          </a:p>
          <a:p>
            <a:pPr lvl="0" algn="just">
              <a:lnSpc>
                <a:spcPct val="150000"/>
              </a:lnSpc>
            </a:pPr>
            <a:r>
              <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rPr>
              <a:t>•	Timber (hand sections, planks, tree sections, microscopic sections)</a:t>
            </a:r>
          </a:p>
          <a:p>
            <a:pPr lvl="0" algn="just">
              <a:lnSpc>
                <a:spcPct val="150000"/>
              </a:lnSpc>
            </a:pPr>
            <a:r>
              <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rPr>
              <a:t>•	Pressed and bound </a:t>
            </a:r>
            <a:r>
              <a:rPr lang="en-US" sz="3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collections</a:t>
            </a:r>
            <a:endPar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1897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01862"/>
          </a:xfrm>
          <a:prstGeom prst="rect">
            <a:avLst/>
          </a:prstGeom>
        </p:spPr>
        <p:txBody>
          <a:bodyPr wrap="square">
            <a:spAutoFit/>
          </a:bodyPr>
          <a:lstStyle/>
          <a:p>
            <a:pPr lvl="0" algn="just">
              <a:lnSpc>
                <a:spcPct val="150000"/>
              </a:lnSpc>
            </a:pPr>
            <a:r>
              <a:rPr lang="en-US" sz="3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rPr>
              <a:t>	Palm leaf materials</a:t>
            </a:r>
          </a:p>
          <a:p>
            <a:pPr lvl="0" algn="just">
              <a:lnSpc>
                <a:spcPct val="150000"/>
              </a:lnSpc>
            </a:pPr>
            <a:r>
              <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rPr>
              <a:t>•	Mounted slide collections</a:t>
            </a:r>
          </a:p>
          <a:p>
            <a:pPr lvl="0" algn="just">
              <a:lnSpc>
                <a:spcPct val="150000"/>
              </a:lnSpc>
            </a:pPr>
            <a:r>
              <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3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Pollen</a:t>
            </a:r>
          </a:p>
          <a:p>
            <a:pPr lvl="0" algn="just">
              <a:lnSpc>
                <a:spcPct val="150000"/>
              </a:lnSpc>
            </a:pPr>
            <a:endPar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3200" b="1" dirty="0"/>
              <a:t>Methods of preparation of herbarium specimens</a:t>
            </a:r>
            <a:endParaRPr lang="en-US" sz="3200" dirty="0"/>
          </a:p>
          <a:p>
            <a:r>
              <a:rPr lang="en-US" sz="3200" dirty="0"/>
              <a:t>The preparation of a herbarium involves</a:t>
            </a:r>
          </a:p>
          <a:p>
            <a:r>
              <a:rPr lang="en-US" sz="3200" dirty="0"/>
              <a:t>(</a:t>
            </a:r>
            <a:r>
              <a:rPr lang="en-US" sz="3200" dirty="0" err="1"/>
              <a:t>i</a:t>
            </a:r>
            <a:r>
              <a:rPr lang="en-US" sz="3200" dirty="0"/>
              <a:t>) Field visit</a:t>
            </a:r>
          </a:p>
          <a:p>
            <a:r>
              <a:rPr lang="en-US" sz="3200" dirty="0"/>
              <a:t>(ii) Collection of specimens </a:t>
            </a:r>
          </a:p>
          <a:p>
            <a:r>
              <a:rPr lang="en-US" sz="3200" dirty="0"/>
              <a:t>(iii) Drying </a:t>
            </a:r>
          </a:p>
          <a:p>
            <a:r>
              <a:rPr lang="en-US" sz="3200" dirty="0"/>
              <a:t>(iv) Mounting on a herbarium sheet,</a:t>
            </a:r>
          </a:p>
          <a:p>
            <a:r>
              <a:rPr lang="en-US" sz="3200" b="1" dirty="0"/>
              <a:t> </a:t>
            </a:r>
            <a:r>
              <a:rPr lang="en-US" sz="3200" dirty="0"/>
              <a:t>(v) Preservation</a:t>
            </a:r>
          </a:p>
          <a:p>
            <a:r>
              <a:rPr lang="en-US" sz="3200" dirty="0"/>
              <a:t>(vi) Labelling </a:t>
            </a:r>
            <a:r>
              <a:rPr lang="en-US" sz="3200" dirty="0" smtClean="0"/>
              <a:t>and</a:t>
            </a:r>
            <a:endPar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289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97"/>
            <a:ext cx="12192000" cy="6370975"/>
          </a:xfrm>
          <a:prstGeom prst="rect">
            <a:avLst/>
          </a:prstGeom>
        </p:spPr>
        <p:txBody>
          <a:bodyPr wrap="square">
            <a:spAutoFit/>
          </a:bodyPr>
          <a:lstStyle/>
          <a:p>
            <a:pPr algn="just"/>
            <a:r>
              <a:rPr lang="en-US" sz="3400" dirty="0" smtClean="0"/>
              <a:t>However, in this section, as an example we will study the collection of animals from ponds.</a:t>
            </a:r>
          </a:p>
          <a:p>
            <a:pPr algn="just"/>
            <a:r>
              <a:rPr lang="en-US" sz="3400" b="1" i="1" dirty="0" smtClean="0"/>
              <a:t>Materials Required</a:t>
            </a:r>
            <a:endParaRPr lang="en-US" sz="3400" dirty="0" smtClean="0"/>
          </a:p>
          <a:p>
            <a:pPr algn="just"/>
            <a:r>
              <a:rPr lang="en-US" sz="3400" dirty="0" smtClean="0"/>
              <a:t>Nylon nets (Fine weave for small animals and coarse weave for large animals), large clean jars or buckets, shallow white pans or papers </a:t>
            </a:r>
          </a:p>
          <a:p>
            <a:pPr algn="just"/>
            <a:r>
              <a:rPr lang="en-US" sz="3400" b="1" i="1" dirty="0" smtClean="0"/>
              <a:t>Method</a:t>
            </a:r>
            <a:endParaRPr lang="en-US" sz="3400" dirty="0" smtClean="0"/>
          </a:p>
          <a:p>
            <a:pPr algn="just"/>
            <a:r>
              <a:rPr lang="en-US" sz="3400" dirty="0" smtClean="0"/>
              <a:t>1. Take a clean bucket or a jar and fill it up to about half with the pond water from which you are going to collect the samples.</a:t>
            </a:r>
          </a:p>
          <a:p>
            <a:pPr algn="just"/>
            <a:r>
              <a:rPr lang="en-US" sz="3400" dirty="0" smtClean="0"/>
              <a:t>2. With a trowel, scoop a little amount of mud from the wet edge of the pond and put it in the bucket or jar having pond water.</a:t>
            </a:r>
          </a:p>
          <a:p>
            <a:pPr algn="just"/>
            <a:r>
              <a:rPr lang="en-US" sz="3400" dirty="0" smtClean="0"/>
              <a:t>3. Also put one or two small submerged branches of aquatic plants in the bucket or jar.</a:t>
            </a:r>
          </a:p>
        </p:txBody>
      </p:sp>
    </p:spTree>
    <p:extLst>
      <p:ext uri="{BB962C8B-B14F-4D97-AF65-F5344CB8AC3E}">
        <p14:creationId xmlns:p14="http://schemas.microsoft.com/office/powerpoint/2010/main" val="3781786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185"/>
            <a:ext cx="12192000" cy="4524315"/>
          </a:xfrm>
          <a:prstGeom prst="rect">
            <a:avLst/>
          </a:prstGeom>
        </p:spPr>
        <p:txBody>
          <a:bodyPr wrap="square">
            <a:spAutoFit/>
          </a:bodyPr>
          <a:lstStyle/>
          <a:p>
            <a:pPr lvl="0" algn="just"/>
            <a:r>
              <a:rPr lang="en-US" sz="3200" dirty="0" smtClean="0">
                <a:solidFill>
                  <a:prstClr val="black"/>
                </a:solidFill>
              </a:rPr>
              <a:t>(</a:t>
            </a:r>
            <a:r>
              <a:rPr lang="en-US" sz="3200" dirty="0">
                <a:solidFill>
                  <a:prstClr val="black"/>
                </a:solidFill>
              </a:rPr>
              <a:t>vii) Proper storage</a:t>
            </a:r>
          </a:p>
          <a:p>
            <a:pPr lvl="0" algn="just"/>
            <a:r>
              <a:rPr lang="en-US" sz="3200" b="1" dirty="0">
                <a:solidFill>
                  <a:prstClr val="black"/>
                </a:solidFill>
              </a:rPr>
              <a:t>(a) Field visits and specimen collection</a:t>
            </a:r>
            <a:endParaRPr lang="en-US" sz="3200" dirty="0">
              <a:solidFill>
                <a:prstClr val="black"/>
              </a:solidFill>
            </a:endParaRPr>
          </a:p>
          <a:p>
            <a:pPr lvl="0" algn="just"/>
            <a:r>
              <a:rPr lang="en-US" sz="3200" dirty="0">
                <a:solidFill>
                  <a:prstClr val="black"/>
                </a:solidFill>
              </a:rPr>
              <a:t>A complete specimen possesses all parts including root system, flowers and fruits. Therefore, regular field visits are necessary to obtain information at every stage of growth and reproduction of a plant species. In the fields, the tools required are mainly trowel (digger) for digging roots, scissors and knife for cutting twigs, a stick with a hook for collection of parts of tall trees, a field note book, polythene bag, old newspaper and magazines.</a:t>
            </a:r>
            <a:endPar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Image result for trowel"/>
          <p:cNvPicPr/>
          <p:nvPr/>
        </p:nvPicPr>
        <p:blipFill>
          <a:blip r:embed="rId2">
            <a:extLst>
              <a:ext uri="{28A0092B-C50C-407E-A947-70E740481C1C}">
                <a14:useLocalDpi xmlns:a14="http://schemas.microsoft.com/office/drawing/2010/main" val="0"/>
              </a:ext>
            </a:extLst>
          </a:blip>
          <a:srcRect/>
          <a:stretch>
            <a:fillRect/>
          </a:stretch>
        </p:blipFill>
        <p:spPr bwMode="auto">
          <a:xfrm>
            <a:off x="4247147" y="4527500"/>
            <a:ext cx="3530015" cy="2331393"/>
          </a:xfrm>
          <a:prstGeom prst="rect">
            <a:avLst/>
          </a:prstGeom>
          <a:noFill/>
          <a:ln>
            <a:noFill/>
          </a:ln>
        </p:spPr>
      </p:pic>
      <p:sp>
        <p:nvSpPr>
          <p:cNvPr id="5" name="Rectangle 4"/>
          <p:cNvSpPr/>
          <p:nvPr/>
        </p:nvSpPr>
        <p:spPr>
          <a:xfrm>
            <a:off x="7777162" y="6488668"/>
            <a:ext cx="1054071" cy="369332"/>
          </a:xfrm>
          <a:prstGeom prst="rect">
            <a:avLst/>
          </a:prstGeom>
        </p:spPr>
        <p:txBody>
          <a:bodyPr wrap="none">
            <a:spAutoFit/>
          </a:bodyPr>
          <a:lstStyle/>
          <a:p>
            <a:r>
              <a:rPr lang="en-US" b="1" i="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 trowel</a:t>
            </a:r>
            <a:endParaRPr lang="en-US" dirty="0"/>
          </a:p>
        </p:txBody>
      </p:sp>
    </p:spTree>
    <p:extLst>
      <p:ext uri="{BB962C8B-B14F-4D97-AF65-F5344CB8AC3E}">
        <p14:creationId xmlns:p14="http://schemas.microsoft.com/office/powerpoint/2010/main" val="4000909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290"/>
            <a:ext cx="8037095" cy="6894195"/>
          </a:xfrm>
          <a:prstGeom prst="rect">
            <a:avLst/>
          </a:prstGeom>
        </p:spPr>
        <p:txBody>
          <a:bodyPr wrap="square">
            <a:spAutoFit/>
          </a:bodyPr>
          <a:lstStyle/>
          <a:p>
            <a:pPr algn="just"/>
            <a:r>
              <a:rPr lang="en-US" sz="3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The specimens selected should be vigorous, typical specimens. Insect-damaged plants should be avoided.  Specimens should be representative of the population, but should include the range of variation of the plants. In collecting large herbs, shrubs and trees, different types of foliage, flowers and fruits should be collected from the same plant. Collect sufficient material to fill an herbarium sheet (450 x 300 mm) and still leave enough room for the label. Plants too large for a single sheet may be divided and pressed as a series of sheets.</a:t>
            </a:r>
            <a:endParaRPr lang="en-US" sz="3400" dirty="0"/>
          </a:p>
        </p:txBody>
      </p:sp>
      <p:pic>
        <p:nvPicPr>
          <p:cNvPr id="4" name="Picture 3"/>
          <p:cNvPicPr>
            <a:picLocks noChangeAspect="1"/>
          </p:cNvPicPr>
          <p:nvPr/>
        </p:nvPicPr>
        <p:blipFill>
          <a:blip r:embed="rId2"/>
          <a:stretch>
            <a:fillRect/>
          </a:stretch>
        </p:blipFill>
        <p:spPr>
          <a:xfrm>
            <a:off x="8337884" y="4180"/>
            <a:ext cx="3854116" cy="5795038"/>
          </a:xfrm>
          <a:prstGeom prst="rect">
            <a:avLst/>
          </a:prstGeom>
        </p:spPr>
      </p:pic>
      <p:sp>
        <p:nvSpPr>
          <p:cNvPr id="5" name="Rectangle 4"/>
          <p:cNvSpPr/>
          <p:nvPr/>
        </p:nvSpPr>
        <p:spPr>
          <a:xfrm>
            <a:off x="9365164" y="6002506"/>
            <a:ext cx="1980029" cy="507831"/>
          </a:xfrm>
          <a:prstGeom prst="rect">
            <a:avLst/>
          </a:prstGeom>
        </p:spPr>
        <p:txBody>
          <a:bodyPr wrap="none">
            <a:spAutoFit/>
          </a:bodyPr>
          <a:lstStyle/>
          <a:p>
            <a:pPr algn="just">
              <a:lnSpc>
                <a:spcPct val="150000"/>
              </a:lnSpc>
            </a:pPr>
            <a:r>
              <a:rPr lang="en-US" b="1" i="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 Herbarium sheet</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2573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image of herbarium sheet"/>
          <p:cNvPicPr/>
          <p:nvPr/>
        </p:nvPicPr>
        <p:blipFill>
          <a:blip r:embed="rId2">
            <a:extLst>
              <a:ext uri="{28A0092B-C50C-407E-A947-70E740481C1C}">
                <a14:useLocalDpi xmlns:a14="http://schemas.microsoft.com/office/drawing/2010/main" val="0"/>
              </a:ext>
            </a:extLst>
          </a:blip>
          <a:srcRect/>
          <a:stretch>
            <a:fillRect/>
          </a:stretch>
        </p:blipFill>
        <p:spPr bwMode="auto">
          <a:xfrm>
            <a:off x="-12036" y="-12039"/>
            <a:ext cx="3814016" cy="3585418"/>
          </a:xfrm>
          <a:prstGeom prst="rect">
            <a:avLst/>
          </a:prstGeom>
          <a:noFill/>
          <a:ln>
            <a:noFill/>
          </a:ln>
        </p:spPr>
      </p:pic>
      <p:sp>
        <p:nvSpPr>
          <p:cNvPr id="4" name="Rectangle 3"/>
          <p:cNvSpPr/>
          <p:nvPr/>
        </p:nvSpPr>
        <p:spPr>
          <a:xfrm>
            <a:off x="3922296" y="1896"/>
            <a:ext cx="8265694" cy="3416320"/>
          </a:xfrm>
          <a:prstGeom prst="rect">
            <a:avLst/>
          </a:prstGeom>
        </p:spPr>
        <p:txBody>
          <a:bodyPr wrap="square">
            <a:spAutoFit/>
          </a:bodyPr>
          <a:lstStyle/>
          <a:p>
            <a:pPr algn="just">
              <a:lnSpc>
                <a:spcPct val="150000"/>
              </a:lnSpc>
            </a:pPr>
            <a:r>
              <a:rPr lang="en-US" sz="2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Bark and wood samples are often desirable additions when collecting woody plants. There are special requirements for the identification of some plants. A Eucalyptus specimen, where possible, should include mature leaves, juvenile leaves, buds, fruits, and bark.</a:t>
            </a:r>
          </a:p>
          <a:p>
            <a:pPr algn="just">
              <a:lnSpc>
                <a:spcPct val="150000"/>
              </a:lnSpc>
            </a:pPr>
            <a:r>
              <a:rPr lang="en-US" sz="2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general hints for collecting are:</a:t>
            </a:r>
          </a:p>
        </p:txBody>
      </p:sp>
      <p:sp>
        <p:nvSpPr>
          <p:cNvPr id="5" name="Rectangle 4"/>
          <p:cNvSpPr/>
          <p:nvPr/>
        </p:nvSpPr>
        <p:spPr>
          <a:xfrm>
            <a:off x="0" y="3269723"/>
            <a:ext cx="12187990" cy="3359061"/>
          </a:xfrm>
          <a:prstGeom prst="rect">
            <a:avLst/>
          </a:prstGeom>
        </p:spPr>
        <p:txBody>
          <a:bodyPr wrap="square">
            <a:spAutoFit/>
          </a:bodyPr>
          <a:lstStyle/>
          <a:p>
            <a:pPr algn="just">
              <a:lnSpc>
                <a:spcPct val="150000"/>
              </a:lnSpc>
            </a:pPr>
            <a:r>
              <a:rPr lang="en-US" sz="2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 Bulky plants or parts can often be halved or sliced before pressing. Odd fragments - bark, fruits or seeds - should be kept in numbered or labelled envelopes or packets with the main specimen.</a:t>
            </a:r>
          </a:p>
          <a:p>
            <a:pPr algn="just">
              <a:lnSpc>
                <a:spcPct val="150000"/>
              </a:lnSpc>
            </a:pPr>
            <a:r>
              <a:rPr lang="en-US" sz="2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2) Very bushy twigs should be pruned to make a flatter specimen, in such a way that it is obvious where pieces have been broken off.</a:t>
            </a:r>
          </a:p>
          <a:p>
            <a:pPr algn="just">
              <a:lnSpc>
                <a:spcPct val="150000"/>
              </a:lnSpc>
            </a:pPr>
            <a:r>
              <a:rPr lang="en-US" sz="2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3) Spiny plants may first be placed under a board and stood on before pressing to prevent tearing the paper.</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2904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306"/>
            <a:ext cx="12192000" cy="6740307"/>
          </a:xfrm>
          <a:prstGeom prst="rect">
            <a:avLst/>
          </a:prstGeom>
        </p:spPr>
        <p:txBody>
          <a:bodyPr wrap="square">
            <a:spAutoFit/>
          </a:bodyPr>
          <a:lstStyle/>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4) Succulent plants need to be killed first by soaking in methylated spirits for 15-20 minutes. Bulbs should also be killed, or may sprout on herbarium sheet.</a:t>
            </a: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5) Water plants must be floated out in a dish of water and lifted out on a sheet of stiff white paper slipped under them in the water; dry excess water, then press the plant in the usual way leaving it on the white paper on which it can remain permanently stuck. A piece of waxed paper over the top of the plant will prevent it adhering to the drying paper.</a:t>
            </a:r>
          </a:p>
        </p:txBody>
      </p:sp>
    </p:spTree>
    <p:extLst>
      <p:ext uri="{BB962C8B-B14F-4D97-AF65-F5344CB8AC3E}">
        <p14:creationId xmlns:p14="http://schemas.microsoft.com/office/powerpoint/2010/main" val="4231357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
            <a:ext cx="12192000" cy="6001643"/>
          </a:xfrm>
          <a:prstGeom prst="rect">
            <a:avLst/>
          </a:prstGeom>
        </p:spPr>
        <p:txBody>
          <a:bodyPr wrap="square">
            <a:spAutoFit/>
          </a:bodyPr>
          <a:lstStyle/>
          <a:p>
            <a:pPr lvl="0" algn="just">
              <a:lnSpc>
                <a:spcPct val="150000"/>
              </a:lnSpc>
            </a:pP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6) Tall rosette plants and grasses may be pressed complete by bending them once or more into the shape of a "V", "N" or "M".</a:t>
            </a:r>
          </a:p>
          <a:p>
            <a:pPr lvl="0" algn="just">
              <a:lnSpc>
                <a:spcPct val="150000"/>
              </a:lnSpc>
            </a:pP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7) </a:t>
            </a:r>
            <a:r>
              <a:rPr lang="en-US" sz="3200" dirty="0" err="1">
                <a:solidFill>
                  <a:srgbClr val="000000"/>
                </a:solidFill>
                <a:latin typeface="Calibri" panose="020F0502020204030204" pitchFamily="34" charset="0"/>
                <a:ea typeface="Calibri" panose="020F0502020204030204" pitchFamily="34" charset="0"/>
                <a:cs typeface="Calibri" panose="020F0502020204030204" pitchFamily="34" charset="0"/>
              </a:rPr>
              <a:t>Dioecious</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 plants should be represented by both sexes.</a:t>
            </a:r>
          </a:p>
          <a:p>
            <a:pPr lvl="0" algn="just">
              <a:lnSpc>
                <a:spcPct val="150000"/>
              </a:lnSpc>
            </a:pP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8) Palms - several herbarium sheets are necessary to show the various portions of the leaf, inflorescence and fruit of these species. Photographs of the tree and of each part are essential.</a:t>
            </a:r>
          </a:p>
          <a:p>
            <a:pPr lvl="0" algn="just">
              <a:lnSpc>
                <a:spcPct val="150000"/>
              </a:lnSpc>
            </a:pP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9) Cones of some gymnosperms and </a:t>
            </a:r>
            <a:r>
              <a:rPr lang="en-US" sz="3200" dirty="0" err="1">
                <a:solidFill>
                  <a:srgbClr val="000000"/>
                </a:solidFill>
                <a:latin typeface="Calibri" panose="020F0502020204030204" pitchFamily="34" charset="0"/>
                <a:ea typeface="Calibri" panose="020F0502020204030204" pitchFamily="34" charset="0"/>
                <a:cs typeface="Calibri" panose="020F0502020204030204" pitchFamily="34" charset="0"/>
              </a:rPr>
              <a:t>Pandanaceae</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 may need to be enclosed in a wire mesh to prevent them falling apart.</a:t>
            </a:r>
          </a:p>
        </p:txBody>
      </p:sp>
    </p:spTree>
    <p:extLst>
      <p:ext uri="{BB962C8B-B14F-4D97-AF65-F5344CB8AC3E}">
        <p14:creationId xmlns:p14="http://schemas.microsoft.com/office/powerpoint/2010/main" val="4109575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51"/>
            <a:ext cx="12192000" cy="6740307"/>
          </a:xfrm>
          <a:prstGeom prst="rect">
            <a:avLst/>
          </a:prstGeom>
        </p:spPr>
        <p:txBody>
          <a:bodyPr wrap="square">
            <a:spAutoFit/>
          </a:bodyPr>
          <a:lstStyle/>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b</a:t>
            </a:r>
            <a:r>
              <a:rPr lang="en-US" sz="3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Pressing and Care of Specimens (drying)</a:t>
            </a:r>
            <a:endPar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Specimens should be pressed as quickly as possible after collection. If this is not possible, specimens may be stored in plastic bags preferably wrapped in damp (but not wet) papers. Bags should not be packed tightly, and should be kept cool and moist. Make sure that each bag is correctly labelled for locality.</a:t>
            </a: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Place each specimen, with numbered tie-on tag attached, in a fold of several sheets of newspaper, and place in the press. If necessary, occasionally add a sheet of corrugated cardboard to act as a ventilator. </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6572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07"/>
            <a:ext cx="12192000" cy="6289863"/>
          </a:xfrm>
          <a:prstGeom prst="rect">
            <a:avLst/>
          </a:prstGeom>
        </p:spPr>
        <p:txBody>
          <a:bodyPr wrap="square">
            <a:spAutoFit/>
          </a:bodyPr>
          <a:lstStyle/>
          <a:p>
            <a:pPr lvl="0" algn="just">
              <a:lnSpc>
                <a:spcPct val="150000"/>
              </a:lnSpc>
            </a:pPr>
            <a:r>
              <a:rPr lang="en-US" sz="3400" dirty="0">
                <a:solidFill>
                  <a:srgbClr val="000000"/>
                </a:solidFill>
                <a:latin typeface="Calibri" panose="020F0502020204030204" pitchFamily="34" charset="0"/>
                <a:ea typeface="Calibri" panose="020F0502020204030204" pitchFamily="34" charset="0"/>
                <a:cs typeface="Calibri" panose="020F0502020204030204" pitchFamily="34" charset="0"/>
              </a:rPr>
              <a:t>As you fill the press, try to keep it level to allow even distribution of pressure. This may mean the use of alternate corners of the fold for bulky roots and other parts, or packing around a bulky specimen with foam. Close the press and exert pressure with the straps.</a:t>
            </a:r>
          </a:p>
          <a:p>
            <a:pPr lvl="0" algn="just">
              <a:lnSpc>
                <a:spcPct val="150000"/>
              </a:lnSpc>
            </a:pPr>
            <a:r>
              <a:rPr lang="en-US" sz="3400" dirty="0">
                <a:solidFill>
                  <a:srgbClr val="000000"/>
                </a:solidFill>
                <a:latin typeface="Calibri" panose="020F0502020204030204" pitchFamily="34" charset="0"/>
                <a:ea typeface="Calibri" panose="020F0502020204030204" pitchFamily="34" charset="0"/>
                <a:cs typeface="Calibri" panose="020F0502020204030204" pitchFamily="34" charset="0"/>
              </a:rPr>
              <a:t>The plants in the press should be dried fairly quickly, in a warm place if possible. The specimens must not be left in damp papers or they will go moldy. It is therefore necessary to go through the press daily during the first few days and change the plants into dry newspapers. </a:t>
            </a:r>
          </a:p>
        </p:txBody>
      </p:sp>
    </p:spTree>
    <p:extLst>
      <p:ext uri="{BB962C8B-B14F-4D97-AF65-F5344CB8AC3E}">
        <p14:creationId xmlns:p14="http://schemas.microsoft.com/office/powerpoint/2010/main" val="1678335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13"/>
            <a:ext cx="12192000" cy="3785652"/>
          </a:xfrm>
          <a:prstGeom prst="rect">
            <a:avLst/>
          </a:prstGeom>
        </p:spPr>
        <p:txBody>
          <a:bodyPr wrap="square">
            <a:spAutoFit/>
          </a:bodyPr>
          <a:lstStyle/>
          <a:p>
            <a:pPr lvl="0" algn="just">
              <a:lnSpc>
                <a:spcPct val="150000"/>
              </a:lnSpc>
            </a:pP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Then continue to inspect press daily and change newspapers as necessary until the plants are dry.</a:t>
            </a:r>
          </a:p>
          <a:p>
            <a:pPr lvl="0" algn="just">
              <a:lnSpc>
                <a:spcPct val="150000"/>
              </a:lnSpc>
            </a:pP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Delicate plants and petals may be lost in changing and should be kept in tissue-paper (or toilet-paper) folders throughout changes. A properly dried plant specimen is brittle.</a:t>
            </a:r>
          </a:p>
        </p:txBody>
      </p:sp>
      <p:pic>
        <p:nvPicPr>
          <p:cNvPr id="3" name="Picture 2" descr="Image result for herbarium tools for plant collection pressing of plant sample"/>
          <p:cNvPicPr/>
          <p:nvPr/>
        </p:nvPicPr>
        <p:blipFill>
          <a:blip r:embed="rId2">
            <a:extLst>
              <a:ext uri="{28A0092B-C50C-407E-A947-70E740481C1C}">
                <a14:useLocalDpi xmlns:a14="http://schemas.microsoft.com/office/drawing/2010/main" val="0"/>
              </a:ext>
            </a:extLst>
          </a:blip>
          <a:srcRect/>
          <a:stretch>
            <a:fillRect/>
          </a:stretch>
        </p:blipFill>
        <p:spPr bwMode="auto">
          <a:xfrm>
            <a:off x="-1" y="3794026"/>
            <a:ext cx="5450306" cy="2775216"/>
          </a:xfrm>
          <a:prstGeom prst="rect">
            <a:avLst/>
          </a:prstGeom>
          <a:noFill/>
          <a:ln>
            <a:noFill/>
          </a:ln>
        </p:spPr>
      </p:pic>
      <p:pic>
        <p:nvPicPr>
          <p:cNvPr id="4" name="Picture 3" descr="https://www.floridamuseum.ufl.edu/herbarium/gifs/plantpress1.jpg"/>
          <p:cNvPicPr/>
          <p:nvPr/>
        </p:nvPicPr>
        <p:blipFill>
          <a:blip r:embed="rId3">
            <a:extLst>
              <a:ext uri="{28A0092B-C50C-407E-A947-70E740481C1C}">
                <a14:useLocalDpi xmlns:a14="http://schemas.microsoft.com/office/drawing/2010/main" val="0"/>
              </a:ext>
            </a:extLst>
          </a:blip>
          <a:srcRect/>
          <a:stretch>
            <a:fillRect/>
          </a:stretch>
        </p:blipFill>
        <p:spPr bwMode="auto">
          <a:xfrm>
            <a:off x="6280484" y="2947731"/>
            <a:ext cx="5809758" cy="3477131"/>
          </a:xfrm>
          <a:prstGeom prst="rect">
            <a:avLst/>
          </a:prstGeom>
          <a:noFill/>
          <a:ln>
            <a:noFill/>
          </a:ln>
        </p:spPr>
      </p:pic>
    </p:spTree>
    <p:extLst>
      <p:ext uri="{BB962C8B-B14F-4D97-AF65-F5344CB8AC3E}">
        <p14:creationId xmlns:p14="http://schemas.microsoft.com/office/powerpoint/2010/main" val="537190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978316" cy="6632585"/>
          </a:xfrm>
          <a:prstGeom prst="rect">
            <a:avLst/>
          </a:prstGeom>
        </p:spPr>
        <p:txBody>
          <a:bodyPr wrap="square">
            <a:spAutoFit/>
          </a:bodyPr>
          <a:lstStyle/>
          <a:p>
            <a:pPr algn="just">
              <a:lnSpc>
                <a:spcPct val="150000"/>
              </a:lnSpc>
            </a:pPr>
            <a:r>
              <a:rPr lang="en-US" sz="34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 Mounting</a:t>
            </a:r>
            <a:r>
              <a:rPr lang="en-US" sz="3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just"/>
            <a:r>
              <a:rPr lang="en-US" sz="3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The dried specimens are mounted on herbarium sheets of standard size (41 x 29 cm). Mounting is done with the help of glue, adhesive or cello-tape. The bulky plant parts like dry fruits seeds, cones etc. are dried without pressing and are put in small envelops called fragment packets. Succulent plants are not mounted on herbarium sheets but are collected in 4% formalin or FAA (Formalin Acetic Alcohol).</a:t>
            </a:r>
            <a:endParaRPr lang="en-US" sz="3400" dirty="0"/>
          </a:p>
        </p:txBody>
      </p:sp>
      <p:pic>
        <p:nvPicPr>
          <p:cNvPr id="3" name="Picture 2" descr="Image result for herbarium tools for plant mounting"/>
          <p:cNvPicPr/>
          <p:nvPr/>
        </p:nvPicPr>
        <p:blipFill>
          <a:blip r:embed="rId2">
            <a:extLst>
              <a:ext uri="{28A0092B-C50C-407E-A947-70E740481C1C}">
                <a14:useLocalDpi xmlns:a14="http://schemas.microsoft.com/office/drawing/2010/main" val="0"/>
              </a:ext>
            </a:extLst>
          </a:blip>
          <a:srcRect/>
          <a:stretch>
            <a:fillRect/>
          </a:stretch>
        </p:blipFill>
        <p:spPr bwMode="auto">
          <a:xfrm>
            <a:off x="7062537" y="1010653"/>
            <a:ext cx="5129463" cy="5474367"/>
          </a:xfrm>
          <a:prstGeom prst="rect">
            <a:avLst/>
          </a:prstGeom>
          <a:noFill/>
          <a:ln>
            <a:noFill/>
          </a:ln>
        </p:spPr>
      </p:pic>
    </p:spTree>
    <p:extLst>
      <p:ext uri="{BB962C8B-B14F-4D97-AF65-F5344CB8AC3E}">
        <p14:creationId xmlns:p14="http://schemas.microsoft.com/office/powerpoint/2010/main" val="3100382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89"/>
            <a:ext cx="12192000" cy="6740307"/>
          </a:xfrm>
          <a:prstGeom prst="rect">
            <a:avLst/>
          </a:prstGeom>
        </p:spPr>
        <p:txBody>
          <a:bodyPr wrap="square">
            <a:spAutoFit/>
          </a:bodyPr>
          <a:lstStyle/>
          <a:p>
            <a:pPr algn="just">
              <a:lnSpc>
                <a:spcPct val="150000"/>
              </a:lnSpc>
            </a:pPr>
            <a:r>
              <a:rPr lang="en-US" sz="3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(d)  Preservation</a:t>
            </a:r>
            <a:endPar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The mounted specimens are sprayed with fungicides like 2% solution of mercuric chloride.</a:t>
            </a:r>
          </a:p>
          <a:p>
            <a:pPr algn="just">
              <a:lnSpc>
                <a:spcPct val="150000"/>
              </a:lnSpc>
            </a:pPr>
            <a:r>
              <a:rPr lang="en-US" sz="3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(e) Labelling</a:t>
            </a:r>
            <a:endPar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 label is pasted or printed on the lower right hand corner. The label should indicate the information about the locality, altitude, habit, date and lime of collection, name of collector, common name, complete scientific name etc.</a:t>
            </a:r>
            <a:endParaRPr lang="en-US" sz="3200" dirty="0"/>
          </a:p>
        </p:txBody>
      </p:sp>
    </p:spTree>
    <p:extLst>
      <p:ext uri="{BB962C8B-B14F-4D97-AF65-F5344CB8AC3E}">
        <p14:creationId xmlns:p14="http://schemas.microsoft.com/office/powerpoint/2010/main" val="3267508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01314"/>
          </a:xfrm>
          <a:prstGeom prst="rect">
            <a:avLst/>
          </a:prstGeom>
        </p:spPr>
        <p:txBody>
          <a:bodyPr wrap="square">
            <a:spAutoFit/>
          </a:bodyPr>
          <a:lstStyle/>
          <a:p>
            <a:pPr algn="just"/>
            <a:r>
              <a:rPr lang="en-US" sz="3400" dirty="0" smtClean="0"/>
              <a:t>4. Take the suitable net and sweep through the water in the pond. You have to sweep more than once.</a:t>
            </a:r>
          </a:p>
          <a:p>
            <a:pPr algn="just"/>
            <a:r>
              <a:rPr lang="en-US" sz="3400" dirty="0" smtClean="0"/>
              <a:t>5. Take out the net. You will see the specimens trapped in the net. Transfer the specimen into the bucket or the jar.</a:t>
            </a:r>
          </a:p>
          <a:p>
            <a:pPr algn="just"/>
            <a:r>
              <a:rPr lang="en-US" sz="3400" dirty="0" smtClean="0"/>
              <a:t>6. Take some extra pond mud, submerged branches or aquatic plants along with some pond water and carry to the laboratory for subsequent use, if needed.</a:t>
            </a:r>
          </a:p>
          <a:p>
            <a:pPr algn="just"/>
            <a:r>
              <a:rPr lang="en-US" sz="3400" dirty="0" smtClean="0"/>
              <a:t>7. In the lab, transfer the live specimens into shallow white pans or place them on a large sheet of paper and spread them out for study.</a:t>
            </a:r>
            <a:endParaRPr lang="en-US" sz="3400" dirty="0"/>
          </a:p>
        </p:txBody>
      </p:sp>
    </p:spTree>
    <p:extLst>
      <p:ext uri="{BB962C8B-B14F-4D97-AF65-F5344CB8AC3E}">
        <p14:creationId xmlns:p14="http://schemas.microsoft.com/office/powerpoint/2010/main" val="1438249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1"/>
            <a:ext cx="12192000" cy="6654450"/>
          </a:xfrm>
          <a:prstGeom prst="rect">
            <a:avLst/>
          </a:prstGeom>
        </p:spPr>
        <p:txBody>
          <a:bodyPr wrap="square">
            <a:spAutoFit/>
          </a:bodyPr>
          <a:lstStyle/>
          <a:p>
            <a:pPr lvl="0" algn="just">
              <a:lnSpc>
                <a:spcPct val="150000"/>
              </a:lnSpc>
            </a:pP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The </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collection is also recorded in the field notebook together with information about that collection. As much as possible of the following data should be included:</a:t>
            </a:r>
          </a:p>
          <a:p>
            <a:pPr lvl="0" algn="just">
              <a:lnSpc>
                <a:spcPct val="150000"/>
              </a:lnSpc>
            </a:pP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Exact locality - a good plain language description, and latitude and longitude.</a:t>
            </a:r>
          </a:p>
          <a:p>
            <a:pPr lvl="0" algn="just">
              <a:lnSpc>
                <a:spcPct val="150000"/>
              </a:lnSpc>
            </a:pP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Altitude.</a:t>
            </a:r>
          </a:p>
          <a:p>
            <a:pPr lvl="0" algn="just">
              <a:lnSpc>
                <a:spcPct val="150000"/>
              </a:lnSpc>
            </a:pP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Nature of the habitat - type of soil, topography, slope, aspect.</a:t>
            </a:r>
          </a:p>
          <a:p>
            <a:pPr lvl="0" algn="just">
              <a:lnSpc>
                <a:spcPct val="150000"/>
              </a:lnSpc>
            </a:pP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Associated species, vegetation type</a:t>
            </a:r>
            <a:r>
              <a:rPr 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30416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539430"/>
          </a:xfrm>
          <a:prstGeom prst="rect">
            <a:avLst/>
          </a:prstGeom>
        </p:spPr>
        <p:txBody>
          <a:bodyPr wrap="square">
            <a:spAutoFit/>
          </a:bodyPr>
          <a:lstStyle/>
          <a:p>
            <a:pPr lvl="0" algn="just">
              <a:lnSpc>
                <a:spcPct val="150000"/>
              </a:lnSpc>
            </a:pP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The plant proper - record features which will not be evident from the pressed specimen e.g. whether it is a tree or shrub, height, branching, notes on root system, </a:t>
            </a:r>
            <a:r>
              <a:rPr lang="en-US" sz="3200" dirty="0" err="1">
                <a:solidFill>
                  <a:srgbClr val="000000"/>
                </a:solidFill>
                <a:latin typeface="Calibri" panose="020F0502020204030204" pitchFamily="34" charset="0"/>
                <a:ea typeface="Calibri" panose="020F0502020204030204" pitchFamily="34" charset="0"/>
                <a:cs typeface="Calibri" panose="020F0502020204030204" pitchFamily="34" charset="0"/>
              </a:rPr>
              <a:t>odour</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 etc., as well as those features which may be lost on drying e.g. flower </a:t>
            </a:r>
            <a:r>
              <a:rPr lang="en-US" sz="3200" dirty="0" err="1">
                <a:solidFill>
                  <a:srgbClr val="000000"/>
                </a:solidFill>
                <a:latin typeface="Calibri" panose="020F0502020204030204" pitchFamily="34" charset="0"/>
                <a:ea typeface="Calibri" panose="020F0502020204030204" pitchFamily="34" charset="0"/>
                <a:cs typeface="Calibri" panose="020F0502020204030204" pitchFamily="34" charset="0"/>
              </a:rPr>
              <a:t>colour</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 and </a:t>
            </a:r>
            <a:r>
              <a:rPr lang="en-US" sz="3200" dirty="0" err="1">
                <a:solidFill>
                  <a:srgbClr val="000000"/>
                </a:solidFill>
                <a:latin typeface="Calibri" panose="020F0502020204030204" pitchFamily="34" charset="0"/>
                <a:ea typeface="Calibri" panose="020F0502020204030204" pitchFamily="34" charset="0"/>
                <a:cs typeface="Calibri" panose="020F0502020204030204" pitchFamily="34" charset="0"/>
              </a:rPr>
              <a:t>odour</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lvl="0" algn="just"/>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Date of collection</a:t>
            </a:r>
            <a:endParaRPr lang="en-US" dirty="0">
              <a:solidFill>
                <a:prstClr val="black"/>
              </a:solidFill>
            </a:endParaRPr>
          </a:p>
        </p:txBody>
      </p:sp>
      <p:pic>
        <p:nvPicPr>
          <p:cNvPr id="3" name="Picture 2" descr="Image result for herbarium tools labeling"/>
          <p:cNvPicPr/>
          <p:nvPr/>
        </p:nvPicPr>
        <p:blipFill>
          <a:blip r:embed="rId2">
            <a:extLst>
              <a:ext uri="{28A0092B-C50C-407E-A947-70E740481C1C}">
                <a14:useLocalDpi xmlns:a14="http://schemas.microsoft.com/office/drawing/2010/main" val="0"/>
              </a:ext>
            </a:extLst>
          </a:blip>
          <a:srcRect/>
          <a:stretch>
            <a:fillRect/>
          </a:stretch>
        </p:blipFill>
        <p:spPr bwMode="auto">
          <a:xfrm>
            <a:off x="0" y="3539430"/>
            <a:ext cx="4283242" cy="2454301"/>
          </a:xfrm>
          <a:prstGeom prst="rect">
            <a:avLst/>
          </a:prstGeom>
          <a:noFill/>
          <a:ln>
            <a:noFill/>
          </a:ln>
        </p:spPr>
      </p:pic>
      <p:pic>
        <p:nvPicPr>
          <p:cNvPr id="4" name="Picture 3" descr="Image result for herbarium tools labeling"/>
          <p:cNvPicPr/>
          <p:nvPr/>
        </p:nvPicPr>
        <p:blipFill>
          <a:blip r:embed="rId3">
            <a:extLst>
              <a:ext uri="{28A0092B-C50C-407E-A947-70E740481C1C}">
                <a14:useLocalDpi xmlns:a14="http://schemas.microsoft.com/office/drawing/2010/main" val="0"/>
              </a:ext>
            </a:extLst>
          </a:blip>
          <a:srcRect/>
          <a:stretch>
            <a:fillRect/>
          </a:stretch>
        </p:blipFill>
        <p:spPr bwMode="auto">
          <a:xfrm>
            <a:off x="7676147" y="2382253"/>
            <a:ext cx="4515853" cy="3673391"/>
          </a:xfrm>
          <a:prstGeom prst="rect">
            <a:avLst/>
          </a:prstGeom>
          <a:noFill/>
          <a:ln>
            <a:noFill/>
          </a:ln>
        </p:spPr>
      </p:pic>
    </p:spTree>
    <p:extLst>
      <p:ext uri="{BB962C8B-B14F-4D97-AF65-F5344CB8AC3E}">
        <p14:creationId xmlns:p14="http://schemas.microsoft.com/office/powerpoint/2010/main" val="3842365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293209"/>
          </a:xfrm>
          <a:prstGeom prst="rect">
            <a:avLst/>
          </a:prstGeom>
        </p:spPr>
        <p:txBody>
          <a:bodyPr wrap="square">
            <a:spAutoFit/>
          </a:bodyPr>
          <a:lstStyle/>
          <a:p>
            <a:pPr algn="just">
              <a:lnSpc>
                <a:spcPct val="150000"/>
              </a:lnSpc>
            </a:pPr>
            <a:r>
              <a:rPr lang="en-US" sz="3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f) Storage</a:t>
            </a:r>
            <a:endPar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Properly dried, pressed and identified plant specimens are placed in thin paper folds (specimen covers) which are kept together in thicker paper folders genus overs), and finally they are incorporated into the herbarium cupboards in their proper position according to a well known system of classification.</a:t>
            </a:r>
            <a:endParaRPr lang="en-US" sz="3200" dirty="0"/>
          </a:p>
        </p:txBody>
      </p:sp>
      <p:pic>
        <p:nvPicPr>
          <p:cNvPr id="3" name="Picture 2"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5316" y="2686300"/>
            <a:ext cx="5705725" cy="4171700"/>
          </a:xfrm>
          <a:prstGeom prst="rect">
            <a:avLst/>
          </a:prstGeom>
          <a:noFill/>
          <a:ln>
            <a:noFill/>
          </a:ln>
        </p:spPr>
      </p:pic>
      <p:sp>
        <p:nvSpPr>
          <p:cNvPr id="4" name="Rectangle 3"/>
          <p:cNvSpPr/>
          <p:nvPr/>
        </p:nvSpPr>
        <p:spPr>
          <a:xfrm>
            <a:off x="3408002" y="6243138"/>
            <a:ext cx="2175596" cy="507831"/>
          </a:xfrm>
          <a:prstGeom prst="rect">
            <a:avLst/>
          </a:prstGeom>
        </p:spPr>
        <p:txBody>
          <a:bodyPr wrap="none">
            <a:spAutoFit/>
          </a:bodyPr>
          <a:lstStyle/>
          <a:p>
            <a:pPr algn="just">
              <a:lnSpc>
                <a:spcPct val="150000"/>
              </a:lnSpc>
            </a:pPr>
            <a:r>
              <a:rPr lang="en-US" b="1" i="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Herbarium cupboard</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4373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IMAGE OF Types of nets used for collection of various animals"/>
          <p:cNvPicPr/>
          <p:nvPr/>
        </p:nvPicPr>
        <p:blipFill>
          <a:blip r:embed="rId2">
            <a:extLst>
              <a:ext uri="{28A0092B-C50C-407E-A947-70E740481C1C}">
                <a14:useLocalDpi xmlns:a14="http://schemas.microsoft.com/office/drawing/2010/main" val="0"/>
              </a:ext>
            </a:extLst>
          </a:blip>
          <a:srcRect/>
          <a:stretch>
            <a:fillRect/>
          </a:stretch>
        </p:blipFill>
        <p:spPr bwMode="auto">
          <a:xfrm>
            <a:off x="2252" y="1868"/>
            <a:ext cx="4930695" cy="4798731"/>
          </a:xfrm>
          <a:prstGeom prst="rect">
            <a:avLst/>
          </a:prstGeom>
          <a:noFill/>
          <a:ln>
            <a:noFill/>
          </a:ln>
        </p:spPr>
      </p:pic>
      <p:pic>
        <p:nvPicPr>
          <p:cNvPr id="3" name="Picture 2" descr="Image result for IMAGE OF insect plankton net"/>
          <p:cNvPicPr/>
          <p:nvPr/>
        </p:nvPicPr>
        <p:blipFill>
          <a:blip r:embed="rId3">
            <a:extLst>
              <a:ext uri="{28A0092B-C50C-407E-A947-70E740481C1C}">
                <a14:useLocalDpi xmlns:a14="http://schemas.microsoft.com/office/drawing/2010/main" val="0"/>
              </a:ext>
            </a:extLst>
          </a:blip>
          <a:srcRect/>
          <a:stretch>
            <a:fillRect/>
          </a:stretch>
        </p:blipFill>
        <p:spPr bwMode="auto">
          <a:xfrm>
            <a:off x="5233737" y="-12291"/>
            <a:ext cx="6953446" cy="4812890"/>
          </a:xfrm>
          <a:prstGeom prst="rect">
            <a:avLst/>
          </a:prstGeom>
          <a:noFill/>
          <a:ln>
            <a:noFill/>
          </a:ln>
        </p:spPr>
      </p:pic>
      <p:sp>
        <p:nvSpPr>
          <p:cNvPr id="4" name="Rectangle 3"/>
          <p:cNvSpPr/>
          <p:nvPr/>
        </p:nvSpPr>
        <p:spPr>
          <a:xfrm>
            <a:off x="962769" y="5003885"/>
            <a:ext cx="2518125" cy="507831"/>
          </a:xfrm>
          <a:prstGeom prst="rect">
            <a:avLst/>
          </a:prstGeom>
        </p:spPr>
        <p:txBody>
          <a:bodyPr wrap="none">
            <a:spAutoFit/>
          </a:bodyPr>
          <a:lstStyle/>
          <a:p>
            <a:pPr algn="just">
              <a:lnSpc>
                <a:spcPct val="150000"/>
              </a:lnSpc>
            </a:pPr>
            <a:r>
              <a:rPr lang="en-US" b="1"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Insect Nets (Sweep nets)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4567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586145"/>
          </a:xfrm>
          <a:prstGeom prst="rect">
            <a:avLst/>
          </a:prstGeom>
        </p:spPr>
        <p:txBody>
          <a:bodyPr wrap="square">
            <a:spAutoFit/>
          </a:bodyPr>
          <a:lstStyle/>
          <a:p>
            <a:pPr algn="just">
              <a:lnSpc>
                <a:spcPct val="150000"/>
              </a:lnSpc>
            </a:pPr>
            <a:r>
              <a:rPr lang="en-US" sz="3400" b="1"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Collection of Insects</a:t>
            </a:r>
            <a:endParaRPr lang="en-US" sz="3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400" b="1"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Sources: </a:t>
            </a:r>
            <a:r>
              <a:rPr lang="en-US" sz="3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Terrestrial insects are found in gardens especially during flowering seasons, in the fields and indoors. Aquatic insects can be collected from water bodies like ponds, lakes etc.</a:t>
            </a:r>
            <a:endParaRPr lang="en-US" sz="3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are several methods of collecting insects but in this section you will collect terrestrial insects by three methods using: a net, light trap and aspiration.</a:t>
            </a:r>
            <a:endParaRPr lang="en-US" sz="3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766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images of insect light traps"/>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343400" cy="4078705"/>
          </a:xfrm>
          <a:prstGeom prst="rect">
            <a:avLst/>
          </a:prstGeom>
          <a:noFill/>
          <a:ln>
            <a:noFill/>
          </a:ln>
        </p:spPr>
      </p:pic>
      <p:pic>
        <p:nvPicPr>
          <p:cNvPr id="3" name="Picture 2" descr="Image result for Image of aspirator insect collection"/>
          <p:cNvPicPr/>
          <p:nvPr/>
        </p:nvPicPr>
        <p:blipFill>
          <a:blip r:embed="rId3">
            <a:extLst>
              <a:ext uri="{28A0092B-C50C-407E-A947-70E740481C1C}">
                <a14:useLocalDpi xmlns:a14="http://schemas.microsoft.com/office/drawing/2010/main" val="0"/>
              </a:ext>
            </a:extLst>
          </a:blip>
          <a:srcRect/>
          <a:stretch>
            <a:fillRect/>
          </a:stretch>
        </p:blipFill>
        <p:spPr bwMode="auto">
          <a:xfrm>
            <a:off x="7952874" y="-17548"/>
            <a:ext cx="4237632" cy="4096252"/>
          </a:xfrm>
          <a:prstGeom prst="rect">
            <a:avLst/>
          </a:prstGeom>
          <a:noFill/>
          <a:ln>
            <a:noFill/>
          </a:ln>
        </p:spPr>
      </p:pic>
      <p:sp>
        <p:nvSpPr>
          <p:cNvPr id="4" name="Rectangle 3"/>
          <p:cNvSpPr/>
          <p:nvPr/>
        </p:nvSpPr>
        <p:spPr>
          <a:xfrm>
            <a:off x="3070623" y="3496997"/>
            <a:ext cx="1117807" cy="369332"/>
          </a:xfrm>
          <a:prstGeom prst="rect">
            <a:avLst/>
          </a:prstGeom>
        </p:spPr>
        <p:txBody>
          <a:bodyPr wrap="none">
            <a:spAutoFit/>
          </a:bodyPr>
          <a:lstStyle/>
          <a:p>
            <a:r>
              <a:rPr lang="en-US"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Light Trap</a:t>
            </a:r>
            <a:endParaRPr lang="en-US" dirty="0"/>
          </a:p>
        </p:txBody>
      </p:sp>
      <p:sp>
        <p:nvSpPr>
          <p:cNvPr id="5" name="Rectangle 4"/>
          <p:cNvSpPr/>
          <p:nvPr/>
        </p:nvSpPr>
        <p:spPr>
          <a:xfrm>
            <a:off x="7952874" y="3496997"/>
            <a:ext cx="1066510" cy="369332"/>
          </a:xfrm>
          <a:prstGeom prst="rect">
            <a:avLst/>
          </a:prstGeom>
        </p:spPr>
        <p:txBody>
          <a:bodyPr wrap="none">
            <a:spAutoFit/>
          </a:bodyPr>
          <a:lstStyle/>
          <a:p>
            <a:r>
              <a:rPr lang="en-US"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Aspirator</a:t>
            </a:r>
            <a:endParaRPr lang="en-US" dirty="0"/>
          </a:p>
        </p:txBody>
      </p:sp>
      <p:sp>
        <p:nvSpPr>
          <p:cNvPr id="6" name="Rectangle 5"/>
          <p:cNvSpPr/>
          <p:nvPr/>
        </p:nvSpPr>
        <p:spPr>
          <a:xfrm>
            <a:off x="0" y="3496997"/>
            <a:ext cx="12190506" cy="3231654"/>
          </a:xfrm>
          <a:prstGeom prst="rect">
            <a:avLst/>
          </a:prstGeom>
        </p:spPr>
        <p:txBody>
          <a:bodyPr wrap="square">
            <a:spAutoFit/>
          </a:bodyPr>
          <a:lstStyle/>
          <a:p>
            <a:pPr algn="just">
              <a:lnSpc>
                <a:spcPct val="150000"/>
              </a:lnSpc>
            </a:pPr>
            <a:r>
              <a:rPr lang="en-US" sz="3400" b="1"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Methods</a:t>
            </a:r>
            <a:endParaRPr lang="en-US" sz="3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a:t>
            </a:r>
            <a:r>
              <a:rPr lang="en-US" sz="3400" b="1"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Sweep Net Method:</a:t>
            </a:r>
            <a:r>
              <a:rPr lang="en-US" sz="3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method is suitable for collecting many insects.</a:t>
            </a:r>
            <a:endParaRPr lang="en-US" sz="3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4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Materials Required: Insect-collecting net and killing jar</a:t>
            </a:r>
            <a:endParaRPr lang="en-US" sz="3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2130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80"/>
            <a:ext cx="12192000" cy="7232749"/>
          </a:xfrm>
          <a:prstGeom prst="rect">
            <a:avLst/>
          </a:prstGeom>
        </p:spPr>
        <p:txBody>
          <a:bodyPr wrap="square">
            <a:spAutoFit/>
          </a:bodyPr>
          <a:lstStyle/>
          <a:p>
            <a:pPr lvl="0" algn="just">
              <a:lnSpc>
                <a:spcPct val="150000"/>
              </a:lnSpc>
            </a:pPr>
            <a:r>
              <a:rPr lang="en-US" sz="3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Steps:</a:t>
            </a:r>
            <a:endParaRPr lang="en-US" sz="3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gn="just">
              <a:lnSpc>
                <a:spcPct val="150000"/>
              </a:lnSpc>
            </a:pPr>
            <a:r>
              <a:rPr lang="en-US" sz="3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1. Go to the garden/field and identify the insects to be collected.</a:t>
            </a:r>
            <a:endParaRPr lang="en-US" sz="3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gn="just">
              <a:lnSpc>
                <a:spcPct val="150000"/>
              </a:lnSpc>
            </a:pPr>
            <a:r>
              <a:rPr lang="en-US" sz="3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 Approach the specimen(s) very quietly. You should try to avoid chasing the insects overtly as it would alert the insects and make them fly/run away.</a:t>
            </a:r>
            <a:endParaRPr lang="en-US" sz="3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gn="just">
              <a:lnSpc>
                <a:spcPct val="150000"/>
              </a:lnSpc>
            </a:pPr>
            <a:r>
              <a:rPr lang="en-US" sz="3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3. Sweep the net through the herbage over the specimen(s). You might have to sweep more than once.</a:t>
            </a:r>
            <a:endParaRPr lang="en-US" sz="3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gn="just">
              <a:lnSpc>
                <a:spcPct val="150000"/>
              </a:lnSpc>
            </a:pPr>
            <a:r>
              <a:rPr lang="en-US" sz="3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4. When the insect(s) is trapped in the net, twist the net or your wrist so that net is closed and the specimen is not able to escape.</a:t>
            </a:r>
            <a:endParaRPr lang="en-US" sz="3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gn="just"/>
            <a:r>
              <a:rPr lang="en-US" sz="3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5. Transfer the collected insects into the killing jar.</a:t>
            </a:r>
            <a:endParaRPr lang="en-US" sz="3100" dirty="0">
              <a:solidFill>
                <a:prstClr val="black"/>
              </a:solidFill>
            </a:endParaRPr>
          </a:p>
        </p:txBody>
      </p:sp>
    </p:spTree>
    <p:extLst>
      <p:ext uri="{BB962C8B-B14F-4D97-AF65-F5344CB8AC3E}">
        <p14:creationId xmlns:p14="http://schemas.microsoft.com/office/powerpoint/2010/main" val="93480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4345</Words>
  <Application>Microsoft Office PowerPoint</Application>
  <PresentationFormat>Widescreen</PresentationFormat>
  <Paragraphs>247</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Times New Roman</vt:lpstr>
      <vt:lpstr>Office Theme</vt:lpstr>
      <vt:lpstr> BIO 204 BIOLOGICAL TECHNIQUES  COLLECTION OF BIOLOGICAL SPECIMEN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HERBARIUM TECHNIQUES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 OF BIOLOGICAL SPECIMEN</dc:title>
  <dc:creator>HP</dc:creator>
  <cp:lastModifiedBy>HP</cp:lastModifiedBy>
  <cp:revision>28</cp:revision>
  <dcterms:created xsi:type="dcterms:W3CDTF">2018-06-19T21:20:56Z</dcterms:created>
  <dcterms:modified xsi:type="dcterms:W3CDTF">2018-12-06T13:33:52Z</dcterms:modified>
</cp:coreProperties>
</file>