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D806-3A98-4258-A207-C157553A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20EFA-4E33-434E-A7E5-C4E2F02A8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F5F3-5733-406B-9CC3-CE35F324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A5DF-DCF8-4A75-AB45-D06D87F8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26482-C85F-4A27-B2FD-C6721FE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B659-EC23-4E93-88E3-04866031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55802-59EA-43E4-9EF0-CF97C1E92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6109-7840-404D-B5DA-B0F5D385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84660-BF05-4554-BDFE-679C8C87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A52B4-9CC8-4B9A-95E6-189DFEE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F5706-9F8C-48DF-AE15-5BC786587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D96A1-4AB4-46B9-B1AC-9CEB3BC5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BBD1-1D5D-4832-8949-9347D15D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74BC-EB72-4E8F-9C35-0B3DB035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ABD8-4F82-41D9-8C98-E8E528C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B032-24AF-4589-9AE2-CFDFC5FD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D073-453A-4F78-BBFC-4288012F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1327-AB67-4E4F-B5E6-4F40876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0B8F-C7F0-43F3-8D40-9C88D072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F9C4-3477-482B-952D-D1069A5F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46C9-4DFA-4E78-93F4-68571AB1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70FD8-D0E8-4DB3-B0AC-81C88783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F373-A89B-4BF0-AB08-84EAE9B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24DF-5162-43F3-98A3-5ECFD91C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65B5-C3C4-4469-A6CC-3E5BECD2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F0CC-2B7C-42A7-837A-EB0B4695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3BA6-60DB-42C3-A21A-16D8161F5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2FA1F-4691-4FC2-B633-D4E99F0D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7F5F-AA43-4AE3-852C-0C57088D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58CD-8099-48BB-8170-B502303F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5BDC9-9767-4029-ABC2-7167BE5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7FA7-C152-4ED5-A214-EA2B7406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9031F-FE27-441C-B651-1C7CD699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3DD21-F192-4EC0-AE41-CB5A71DC4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8E446-F9AC-4E7E-9942-EB95DC203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F13E4-3941-44A7-B1CE-8ABFDBD3E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6AE14-4B14-4D8D-A5F1-588B2975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2C77-11DE-42CF-BD14-A69D2919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2213E-45ED-49B7-9650-911EC7F9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E719-B33C-4D15-A639-09BAC199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7F35F-D598-4A22-AD82-BC738731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A0978-829C-449C-B25B-038E5227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846F1-F88F-476C-A92A-83DE614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5FE22-91F9-4070-9664-0F0809E6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0AD6E-0F68-4823-8125-F001F25D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3F753-66A2-4354-8D42-BC504DCF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B45E-A96E-48C4-9F56-5E7A051C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A956-FBB3-45AD-8024-FF87C4D4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BFC3-2831-4499-A8A7-F21B1EEC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CA2D6-FFA2-4151-94EA-638BBD97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D9207-C0B8-42E3-B70A-2578D669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F1BC-BC78-4320-9668-BBEA13C1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EC63-FFC8-4203-979E-F17E04FC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D1AFC-D44D-449E-898C-1B74FFD7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FE37B-7074-4F3C-8741-9ECF428B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F4348-2A37-4F8F-A47F-9F948421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37C3-1D3E-45A7-AF0A-822A7CF2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68443-FC01-4078-A831-AB4892C0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28D3-C9F7-4DAE-ADBC-A1F79A8B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AE80-EB7C-47A9-A2EE-90360AC35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AE75-C743-4ECF-AB86-0A66BDA99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DC74-4A0C-4C2E-9136-F5E07ED26F2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7849-64AF-4EA6-A51A-C722CC80B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D9290-81C0-4BEB-9DCB-2C4042CBD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00CB-ECA6-4A9D-BF35-E274C81E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363B07-DFD0-4309-894E-736B20B50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93" y="550415"/>
            <a:ext cx="10821880" cy="5770485"/>
          </a:xfrm>
        </p:spPr>
        <p:txBody>
          <a:bodyPr>
            <a:norm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206: SEEDLESS  PLANT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5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81EE-9A1E-45B9-A323-7360F1B56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581"/>
            <a:ext cx="10515600" cy="5493382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 Algae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Algae is used in biofuel production.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Agar-Agar medium is gotten from algae and it is a dried, jelly like, 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nitrogeneous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which is used as a base of different culture media in laboratory for culturing microorganisms.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Its food value and ability to afford good range of temperature for culturing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7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7689-C91D-4D51-8C7E-9AA91378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426128"/>
            <a:ext cx="11523215" cy="606344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/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Alginates: • The alginates are used in rubber-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industry, Paints, ice-creams, and in presentation of flame-proof fabrics and plastic particles.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Carrageenin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a carbohydrate mucilage algae extracted from Red algae.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as clearing agent in beer preparation.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 of tooth-pastes, cosmetics, paints and in pharmaceutical industries iodine.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 of brown algae such as luminaria and focus yield iodine.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4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A724-10EC-4068-966D-AD08D0E7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39"/>
            <a:ext cx="10515600" cy="57153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Diatomite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cell wall material of diatoms.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variously such as food for many aquatic animals .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in filtration process in sugar refining and brewing industry as source of food.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100 species belonging to green-,brown-,red- algae are used as food by humans because presence of proteins, carbohydrates, minerals and vitamins.</a:t>
            </a:r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5739-005C-4678-862C-40B36770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>
            <a:normAutofit/>
          </a:bodyPr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and Medicines 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algae yield antibiotics e-g, Chlorellin which is obtained from green alga Chlorella, that inhibits the growth of certain bacteria.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algae is used in manufacture of various goiter medicines.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0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E352E-BBAB-4D59-9F9F-37A18738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990"/>
            <a:ext cx="10515600" cy="53779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Aspects of algae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cause water blooms which leads to:</a:t>
            </a: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of living organisms.</a:t>
            </a: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 in human beings parasitic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6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8A9B-9D44-41AC-845E-9A118F3C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703"/>
            <a:ext cx="10515600" cy="550226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OF FUNGI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Fungi are eukaryotic organisms.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vegetative body of a fungus is called thallus which is either unicellular ( e.g yeast) or multicellular (e.g molds).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fungal cell wall is made up of chitin.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plasmalemma covers the cytoplasm and all cell organelles.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Nucleus is usually small and mitochondria, endoplasmic reticulum and vacuoles are present.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Fungi contain filaments called the hyphae (singular: Hypha).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hyphae have internal cross walls called the septum (singular: Septa).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Fungi may be septate or aseptate.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9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ED5A-8920-4E7F-94BE-D241ECB5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septa of many species have pores, allowing cytoplasm to flow freely from one cell to the next.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Cytoplasmic movement within the hypha provides a means to transport of materials.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hyphae may be branched.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mass of hyphae that is not a reproductive structure is called a mycelium.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mycelium- hyphae that penetrate the supporting medium and absorb nutrients.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Aerial mycelium- hyphae that projects above the medium and produce reproductive structures called conidia.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D739-AB6B-4B22-BB26-9B2516F8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Yeasts as unicellular form of fungi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Yeasts occur in the form of oval or round bodies that reproduce by asexual process called budding. e.g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Saccharomyces cereviseae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grow partly as yeast and partly as elongated cells resembling hyphae. e.g Candida albicans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Filamentous fungi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It consists of Mycelium.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reproduce by the formation of spores. e.g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Aspergillus, Penicillium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Dimorphic fungi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It exhibits yeast form in the host tissue in vitro at 37° C and mycelial form in vitro at 25° C. e.g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Histoplasma capsulatum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7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 Bacteria are microscopic organisms that live in the air, soil and water, on&#10;surfaces, and in and on the human body.&#10; Th...">
            <a:extLst>
              <a:ext uri="{FF2B5EF4-FFF2-40B4-BE49-F238E27FC236}">
                <a16:creationId xmlns:a16="http://schemas.microsoft.com/office/drawing/2014/main" id="{73A20251-746F-449A-ABDD-F90AB4D3C2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" y="337351"/>
            <a:ext cx="10437180" cy="6036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39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phology Of Bacteria:&#10; Size&#10;0.2 µm – 0.1 mm&#10;Most 0.5 – 5.0 µm&#10; Shape&#10;Coccus shape (cocci); rod shape (bacillus, bacill...">
            <a:extLst>
              <a:ext uri="{FF2B5EF4-FFF2-40B4-BE49-F238E27FC236}">
                <a16:creationId xmlns:a16="http://schemas.microsoft.com/office/drawing/2014/main" id="{2A4F62CD-B078-47B5-8C0C-B1C26670DD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4" y="301842"/>
            <a:ext cx="10342486" cy="605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8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7697-F464-4045-BB6A-3206C569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435006"/>
            <a:ext cx="11087470" cy="62232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OUTLINE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and reproduction of Algae, Fungi, Bacteria, Fossil, Bryophytes and Pteridophytes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Bryophytes as indicator of atmospheric pollution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the structures and physical properties of Organic Compounds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the availability of electrons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activation and free radical substitution reaction in alkanes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 chemistry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Electrophilic and Nucleophilic substitution reaction rom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Aromacity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reactions e.g Addition free radical and elimination 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8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/16/2016&#10; ">
            <a:extLst>
              <a:ext uri="{FF2B5EF4-FFF2-40B4-BE49-F238E27FC236}">
                <a16:creationId xmlns:a16="http://schemas.microsoft.com/office/drawing/2014/main" id="{3085DE04-EAE7-47F3-BB1B-4E3B9FB0B1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1" y="381740"/>
            <a:ext cx="11105964" cy="604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3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 overview of Bacterial cell: Bacillus species&#10;7/16/2016&#10; ">
            <a:extLst>
              <a:ext uri="{FF2B5EF4-FFF2-40B4-BE49-F238E27FC236}">
                <a16:creationId xmlns:a16="http://schemas.microsoft.com/office/drawing/2014/main" id="{533D5AD2-4CC0-4EA3-BFBA-41E02D6255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3" y="363984"/>
            <a:ext cx="10591059" cy="6196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32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l wall:&#10; Outmost portion of the cell.&#10; 15-30nm in thickness&#10; 10%-25% of dry weight.&#10;Functions:&#10; Maintaining the cel...">
            <a:extLst>
              <a:ext uri="{FF2B5EF4-FFF2-40B4-BE49-F238E27FC236}">
                <a16:creationId xmlns:a16="http://schemas.microsoft.com/office/drawing/2014/main" id="{E2ABCA87-5606-475A-BFA7-8FB7B13E5C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346229"/>
            <a:ext cx="10422385" cy="6143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68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l Membrane:&#10; Site of biosynthesis of DNA, cell wall polymers and membrane lipids.&#10; Selective permeability and transpo...">
            <a:extLst>
              <a:ext uri="{FF2B5EF4-FFF2-40B4-BE49-F238E27FC236}">
                <a16:creationId xmlns:a16="http://schemas.microsoft.com/office/drawing/2014/main" id="{9B61CF89-182F-4307-84DB-C3299A73F2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" y="417250"/>
            <a:ext cx="10795246" cy="5930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8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i:&#10; Pili are hair-like projections of the cell , They are known to be receptors for&#10;certain bacterial viruses. Chemica...">
            <a:extLst>
              <a:ext uri="{FF2B5EF4-FFF2-40B4-BE49-F238E27FC236}">
                <a16:creationId xmlns:a16="http://schemas.microsoft.com/office/drawing/2014/main" id="{E17A7BC3-8B34-4919-BBE0-947A78C693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488272"/>
            <a:ext cx="10750859" cy="614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32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roduction in Bacteria:&#10;Bacteria reproduce in two ways:&#10;Asexual mode of reproduction Sexual mode of reproduction&#10;7/16/20...">
            <a:extLst>
              <a:ext uri="{FF2B5EF4-FFF2-40B4-BE49-F238E27FC236}">
                <a16:creationId xmlns:a16="http://schemas.microsoft.com/office/drawing/2014/main" id="{6219D86C-6B8A-4A88-80E3-D57B8A0F6E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" y="532660"/>
            <a:ext cx="10360239" cy="5644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74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nary Fission:&#10;One parent involved&#10;Offspring are identical to parent &amp; each other&#10;Advantages:&#10; simple: only 1 parent&#10; o...">
            <a:extLst>
              <a:ext uri="{FF2B5EF4-FFF2-40B4-BE49-F238E27FC236}">
                <a16:creationId xmlns:a16="http://schemas.microsoft.com/office/drawing/2014/main" id="{F1694C6C-45F0-4CBA-802B-92682DF6B9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" y="479394"/>
            <a:ext cx="11026065" cy="604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03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nary Fission:&#10;7/16/2016&#10; ">
            <a:extLst>
              <a:ext uri="{FF2B5EF4-FFF2-40B4-BE49-F238E27FC236}">
                <a16:creationId xmlns:a16="http://schemas.microsoft.com/office/drawing/2014/main" id="{B91C1915-10E4-4BCF-B219-0FA679822F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" y="239696"/>
            <a:ext cx="11469949" cy="622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30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 Two parents are involved&#10; Offspring are genetically different to parents &amp; to each other.&#10;Advantages:&#10;Genetic variety i...">
            <a:extLst>
              <a:ext uri="{FF2B5EF4-FFF2-40B4-BE49-F238E27FC236}">
                <a16:creationId xmlns:a16="http://schemas.microsoft.com/office/drawing/2014/main" id="{9BBD0D30-CE8C-400C-96CF-84B3EDB076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417250"/>
            <a:ext cx="11141475" cy="612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386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smid&#10;pili&#10;• plasmid copies itself&#10;• passes through pili (cytoplasmic bridge)&#10;into recipient cell&#10;• cells separate with ...">
            <a:extLst>
              <a:ext uri="{FF2B5EF4-FFF2-40B4-BE49-F238E27FC236}">
                <a16:creationId xmlns:a16="http://schemas.microsoft.com/office/drawing/2014/main" id="{7EDB6F5D-0FB4-42DA-9E16-A2CFA9564A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" y="568171"/>
            <a:ext cx="10990554" cy="560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38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B090-4B9E-414E-8D07-0D1CDA9E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417250"/>
            <a:ext cx="10980938" cy="5759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and Reproduction in Algae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 Introduction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algae known as Phycology.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 are simple, Unicellular, non-jacked sex organ and have no embryo development.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 are aquatic plants they can be present in marine or fresh water.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algae are present in Kingdom protista.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live in water attached to rocks for free floating.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Use sunlight for photosynthesis.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Main food producers in the oceans.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Important suppliers of oxygen diatoms used in detergents, paint removers, toothpaste Golden algae.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7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ormation:&#10; The alteration of a bacterial cell’s genotype and phenotype by the uptake of&#10;foreign DNA from the surrou...">
            <a:extLst>
              <a:ext uri="{FF2B5EF4-FFF2-40B4-BE49-F238E27FC236}">
                <a16:creationId xmlns:a16="http://schemas.microsoft.com/office/drawing/2014/main" id="{889CF4FC-46E4-4978-9DD5-86F8FC40C0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363984"/>
            <a:ext cx="10813001" cy="6241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789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&#10;R&#10;A&#10;N&#10;S&#10;D&#10;U&#10;C&#10;T&#10;I&#10;O&#10;N&#10;7/16/2016&#10; ">
            <a:extLst>
              <a:ext uri="{FF2B5EF4-FFF2-40B4-BE49-F238E27FC236}">
                <a16:creationId xmlns:a16="http://schemas.microsoft.com/office/drawing/2014/main" id="{4291AEA8-5BB9-4956-9966-E71D58A650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91886"/>
            <a:ext cx="11434355" cy="602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350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ed on their functions bacteria are divided into two categories:&#10; Good bacteria (Probiotic bacteria)&#10; Bad bacteria (Pa...">
            <a:extLst>
              <a:ext uri="{FF2B5EF4-FFF2-40B4-BE49-F238E27FC236}">
                <a16:creationId xmlns:a16="http://schemas.microsoft.com/office/drawing/2014/main" id="{7E02F2E9-0D4B-4143-B7B0-AE0CF516A3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478971"/>
            <a:ext cx="10389325" cy="569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95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d Bacteria (Probiotic bacteria):&#10; Supports a healthy immune system by helping to protect against harmful&#10;bacteria.&#10; P...">
            <a:extLst>
              <a:ext uri="{FF2B5EF4-FFF2-40B4-BE49-F238E27FC236}">
                <a16:creationId xmlns:a16="http://schemas.microsoft.com/office/drawing/2014/main" id="{040D0426-0505-493F-82A5-197E18518E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31224"/>
            <a:ext cx="10990217" cy="564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7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C8B899-1C91-4F55-B1F4-96E88FBD1A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18011"/>
            <a:ext cx="10598332" cy="5930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80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d bacteria or Pathogenic bacteria:&#10; These bacteria are very contagious, which means they spread very quickly,&#10;or they m...">
            <a:extLst>
              <a:ext uri="{FF2B5EF4-FFF2-40B4-BE49-F238E27FC236}">
                <a16:creationId xmlns:a16="http://schemas.microsoft.com/office/drawing/2014/main" id="{8EE4B1EA-C910-4357-8181-828FC29379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740228"/>
            <a:ext cx="10972800" cy="570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25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ist of bad bacteria that are pathogenic to humans:&#10; Streptococci sps.&#10; Staphylocococci sps.&#10; Clostridia sps.&#10; Bacil...">
            <a:extLst>
              <a:ext uri="{FF2B5EF4-FFF2-40B4-BE49-F238E27FC236}">
                <a16:creationId xmlns:a16="http://schemas.microsoft.com/office/drawing/2014/main" id="{C9FA7C38-38EC-48EF-9CD1-F82566B894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426720"/>
            <a:ext cx="1109472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452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ist of bad bacteria that are pathogenic to humans:&#10; Streptococci sps.&#10; Staphylocococci sps.&#10; Clostridia sps.&#10; Bacil...">
            <a:extLst>
              <a:ext uri="{FF2B5EF4-FFF2-40B4-BE49-F238E27FC236}">
                <a16:creationId xmlns:a16="http://schemas.microsoft.com/office/drawing/2014/main" id="{74DD1BBF-CCE7-477C-A763-9E01326CCB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74469"/>
            <a:ext cx="10424160" cy="621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205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929DD0-2F58-425A-9E52-85EC7AF724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583474"/>
            <a:ext cx="11146971" cy="580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433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EEFF0-D1C5-4807-93D2-D9277BB115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418010"/>
            <a:ext cx="10816045" cy="626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6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C14D-9683-45B6-A042-B9EDCD5F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602"/>
            <a:ext cx="10515600" cy="5422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Algae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five algal phyla are:</a:t>
            </a: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Bacillariophyta (Diatoms) </a:t>
            </a: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Chlorophyta (Green Algae) </a:t>
            </a: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Cyanopyta (Blue-Green Algae) </a:t>
            </a: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Chrysophyta (Yellow-Green Algae)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Rhodophyta (Red Algae)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 Thermophilic Bacteria or Thermophiles:&#10;Optimum temperature required for these bacteria 45°C - 55°C.&#10;Bacillus stearotherm...">
            <a:extLst>
              <a:ext uri="{FF2B5EF4-FFF2-40B4-BE49-F238E27FC236}">
                <a16:creationId xmlns:a16="http://schemas.microsoft.com/office/drawing/2014/main" id="{09B2EFF3-8153-4BB1-91F1-9898A02D5D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55022"/>
            <a:ext cx="10937965" cy="594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149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BDFB9E-7D66-4C7E-BE8D-B15FF2ECDC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600891"/>
            <a:ext cx="10458993" cy="557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6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tymology:&#10;Bryophyte is derived from a Greek word&#10;‘BRYON’ means Mosses and ‘Phyca’&#10;means Plant.&#10; ">
            <a:extLst>
              <a:ext uri="{FF2B5EF4-FFF2-40B4-BE49-F238E27FC236}">
                <a16:creationId xmlns:a16="http://schemas.microsoft.com/office/drawing/2014/main" id="{F7E03718-1D22-4A1D-8AE4-7A2D23EA6C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" y="470263"/>
            <a:ext cx="10511246" cy="587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575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 They lack leaves.&#10; However, they have leaf-like&#10;scales that contains chloroplasts&#10;in which photosynthesis occurs.&#10; ">
            <a:extLst>
              <a:ext uri="{FF2B5EF4-FFF2-40B4-BE49-F238E27FC236}">
                <a16:creationId xmlns:a16="http://schemas.microsoft.com/office/drawing/2014/main" id="{250F9162-37AB-44BC-9354-F830D3FFC4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557350"/>
            <a:ext cx="10284823" cy="515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705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y lack true roots.&#10;They anchor themselves in the soil&#10;by root-like structures called&#10;rhizoids.&#10;Rhizoids are relatively ...">
            <a:extLst>
              <a:ext uri="{FF2B5EF4-FFF2-40B4-BE49-F238E27FC236}">
                <a16:creationId xmlns:a16="http://schemas.microsoft.com/office/drawing/2014/main" id="{E7109D1D-2396-4FE9-BFC9-C26D539046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592183"/>
            <a:ext cx="10058401" cy="536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4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 Usually small and ground-hugging. Most&#10;measure between 2 to 4 inches.&#10; Lack of true stems.&#10;*Amphibians of plant kingdom...">
            <a:extLst>
              <a:ext uri="{FF2B5EF4-FFF2-40B4-BE49-F238E27FC236}">
                <a16:creationId xmlns:a16="http://schemas.microsoft.com/office/drawing/2014/main" id="{EB82E703-5E2B-47B2-BAEF-4E30A3B6DD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383177"/>
            <a:ext cx="10946673" cy="590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79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itat: lived in moist places and humid&#10;environment.&#10;9000genera,24,000species&#10;Mode of nutrition autotrohic as well as&#10;sap...">
            <a:extLst>
              <a:ext uri="{FF2B5EF4-FFF2-40B4-BE49-F238E27FC236}">
                <a16:creationId xmlns:a16="http://schemas.microsoft.com/office/drawing/2014/main" id="{5EB8436D-F5F0-4A0B-8148-E3E8F59CF4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66651"/>
            <a:ext cx="10006149" cy="512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97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ifications&#10;There are 3 classes of&#10;bryophytes:&#10;1. Class Musci (Mosses)&#10;2. Class Hepaticae (Liverworts)&#10;3. Class Anthoc...">
            <a:extLst>
              <a:ext uri="{FF2B5EF4-FFF2-40B4-BE49-F238E27FC236}">
                <a16:creationId xmlns:a16="http://schemas.microsoft.com/office/drawing/2014/main" id="{DE59EFD3-9305-46AC-960A-1C9AA0C33B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6" y="757646"/>
            <a:ext cx="9858103" cy="540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997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 Class Musci (Mosses)&#10; The body of the moss is&#10;usually leafy-like&#10; Most prefer damp, shaded&#10;locations in the temperate...">
            <a:extLst>
              <a:ext uri="{FF2B5EF4-FFF2-40B4-BE49-F238E27FC236}">
                <a16:creationId xmlns:a16="http://schemas.microsoft.com/office/drawing/2014/main" id="{72F635F7-E7DC-4E31-96E0-70F6331091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9" y="844731"/>
            <a:ext cx="9457508" cy="535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583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 Hepaticae (Liverworts)&#10; The name liverwort arose&#10;because the lobes of the&#10;thallus resemble the lobes&#10;of the liver&#10;...">
            <a:extLst>
              <a:ext uri="{FF2B5EF4-FFF2-40B4-BE49-F238E27FC236}">
                <a16:creationId xmlns:a16="http://schemas.microsoft.com/office/drawing/2014/main" id="{9E06ED89-E734-4927-80AE-463991F355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3" y="505097"/>
            <a:ext cx="10432868" cy="590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2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DB4C-AAD0-4570-AFC0-EE70393F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STRUCTURE </a:t>
            </a: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Thallic (haploid) 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Algae structure </a:t>
            </a:r>
          </a:p>
          <a:p>
            <a:pPr marL="45720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Unicellular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Colonial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Filamentous </a:t>
            </a: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multicellular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41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 Anthocerotae (Hornworts)&#10; The sporophytes of hornworts&#10;look like small green broom&#10;hancles. Its shape os unique&#10;amo...">
            <a:extLst>
              <a:ext uri="{FF2B5EF4-FFF2-40B4-BE49-F238E27FC236}">
                <a16:creationId xmlns:a16="http://schemas.microsoft.com/office/drawing/2014/main" id="{D52472CE-ED6F-4290-98DF-E0CA809DC1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827314"/>
            <a:ext cx="7375344" cy="4883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946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mbers Of Bryophytes&#10; ">
            <a:extLst>
              <a:ext uri="{FF2B5EF4-FFF2-40B4-BE49-F238E27FC236}">
                <a16:creationId xmlns:a16="http://schemas.microsoft.com/office/drawing/2014/main" id="{069A45C4-1F95-4784-8675-12651CF1B0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9" y="818606"/>
            <a:ext cx="10006148" cy="5442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174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SSES&#10;(Bryophyta)&#10; ">
            <a:extLst>
              <a:ext uri="{FF2B5EF4-FFF2-40B4-BE49-F238E27FC236}">
                <a16:creationId xmlns:a16="http://schemas.microsoft.com/office/drawing/2014/main" id="{DA2953FD-80A2-48D5-99D2-7E4B1FFB1A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687978"/>
            <a:ext cx="9953897" cy="5468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33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rtilization: Water is essential for&#10;fertilization. The jacket if mature&#10;antheridium ruptures liberating the sperms.&#10;The ...">
            <a:extLst>
              <a:ext uri="{FF2B5EF4-FFF2-40B4-BE49-F238E27FC236}">
                <a16:creationId xmlns:a16="http://schemas.microsoft.com/office/drawing/2014/main" id="{53E43483-66AB-4AC8-88E8-60B32273FA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" y="836024"/>
            <a:ext cx="9605555" cy="4875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106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ternation of generation&#10;In&#10;Bryophytes&#10; ">
            <a:extLst>
              <a:ext uri="{FF2B5EF4-FFF2-40B4-BE49-F238E27FC236}">
                <a16:creationId xmlns:a16="http://schemas.microsoft.com/office/drawing/2014/main" id="{8E1A0F36-6A40-412D-B3AF-CB07E04743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4" y="644434"/>
            <a:ext cx="10180320" cy="5477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738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st time demonstrated by Hofmeister(1851)&#10;Life cycle of a plant is called alternation of&#10;generations.&#10;Haploid and diploi...">
            <a:extLst>
              <a:ext uri="{FF2B5EF4-FFF2-40B4-BE49-F238E27FC236}">
                <a16:creationId xmlns:a16="http://schemas.microsoft.com/office/drawing/2014/main" id="{1AA15176-C73C-4FD6-8D33-3A77D37917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757646"/>
            <a:ext cx="9701349" cy="5468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946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tter chance for survival&#10;Better adapted to environment&#10;Newer varieties develop&#10;Variations are produced during meiosis&#10;Si...">
            <a:extLst>
              <a:ext uri="{FF2B5EF4-FFF2-40B4-BE49-F238E27FC236}">
                <a16:creationId xmlns:a16="http://schemas.microsoft.com/office/drawing/2014/main" id="{6B3266FE-7E70-4038-BEE2-37A930066F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496389"/>
            <a:ext cx="10345783" cy="565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12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ternation of generation in&#10;Bryophytes&#10;Haploid phase (n) is gametophytic generation or sexual&#10;phase.&#10;Bears reproductive o...">
            <a:extLst>
              <a:ext uri="{FF2B5EF4-FFF2-40B4-BE49-F238E27FC236}">
                <a16:creationId xmlns:a16="http://schemas.microsoft.com/office/drawing/2014/main" id="{9851ED5B-B2B3-4C39-AB56-E7A472F8F8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052"/>
            <a:ext cx="9899469" cy="535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6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9D83-0DE6-41A6-8A81-9FE56EFE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532660"/>
            <a:ext cx="11478827" cy="56443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ife cycle :Funaria(moss) Life cycle : Marchantia sp&#10; ">
            <a:extLst>
              <a:ext uri="{FF2B5EF4-FFF2-40B4-BE49-F238E27FC236}">
                <a16:creationId xmlns:a16="http://schemas.microsoft.com/office/drawing/2014/main" id="{7D7C2216-2A63-4DB6-B49E-AB1B35B44F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4822"/>
            <a:ext cx="5943600" cy="334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167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fference between moss and&#10;liverwort life cycle&#10;GAMETOPHYTE&#10;I. presence of protonema&#10;II. Symmetry&#10;III. Rhizoids&#10;SPOROPHYT...">
            <a:extLst>
              <a:ext uri="{FF2B5EF4-FFF2-40B4-BE49-F238E27FC236}">
                <a16:creationId xmlns:a16="http://schemas.microsoft.com/office/drawing/2014/main" id="{AC73FED6-252B-4DDA-A599-190B0D9CB0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" y="594804"/>
            <a:ext cx="10821879" cy="5539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7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FAB5-41EF-4ECC-A9A7-3EFBFE04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474"/>
            <a:ext cx="10515600" cy="6232124"/>
          </a:xfrm>
        </p:spPr>
        <p:txBody>
          <a:bodyPr>
            <a:no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Unicells: single cells, motile with flagellate (like Chlamydomonas and Euglena) or nonmotile (like Diatoms). 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Colonies: Assemblage of individual cells with variable or constant number of cells that remain constant throughout the colony life in mucilaginous matrix (containing an extracellular matrix made of a gelatinous glycoprotein).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colonies may be motile (like Volvox and Pandorina) or nonmotile (like Scendesmus and Pediastrum).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Filaments: Daughter cells remain attached after cell division and form a cell chain adjacent cells share cell wall maybe unbranched such as Zygnema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Ulthrix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branched such as Cladophora.</a:t>
            </a:r>
          </a:p>
        </p:txBody>
      </p:sp>
    </p:spTree>
    <p:extLst>
      <p:ext uri="{BB962C8B-B14F-4D97-AF65-F5344CB8AC3E}">
        <p14:creationId xmlns:p14="http://schemas.microsoft.com/office/powerpoint/2010/main" val="2409443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finities of Bryophytes with Algae&#10;The origin of bryophytes from algae is supported from following facts:&#10;1=There is a cl...">
            <a:extLst>
              <a:ext uri="{FF2B5EF4-FFF2-40B4-BE49-F238E27FC236}">
                <a16:creationId xmlns:a16="http://schemas.microsoft.com/office/drawing/2014/main" id="{7833FBC5-F03F-44FC-80D9-F2A0301B4E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2" y="870012"/>
            <a:ext cx="9392575" cy="529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993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ortance of&#10;Bryophytes&#10; ">
            <a:extLst>
              <a:ext uri="{FF2B5EF4-FFF2-40B4-BE49-F238E27FC236}">
                <a16:creationId xmlns:a16="http://schemas.microsoft.com/office/drawing/2014/main" id="{457CDEDD-25AA-4421-B75C-C006C9DF83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594804"/>
            <a:ext cx="10546671" cy="577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085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ortance's of&#10;bryophytes&#10;Ecological&#10;importance'&#10;s&#10;Economical&#10;importance's&#10; ">
            <a:extLst>
              <a:ext uri="{FF2B5EF4-FFF2-40B4-BE49-F238E27FC236}">
                <a16:creationId xmlns:a16="http://schemas.microsoft.com/office/drawing/2014/main" id="{A6A1817C-41E4-4535-B600-98B571C43B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" y="1029810"/>
            <a:ext cx="9969623" cy="5193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783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 as Fuel&#10;• Liverworts and mosses have long been&#10;tried and used as a fuel in developed&#10;countries like Finland, Sw...">
            <a:extLst>
              <a:ext uri="{FF2B5EF4-FFF2-40B4-BE49-F238E27FC236}">
                <a16:creationId xmlns:a16="http://schemas.microsoft.com/office/drawing/2014/main" id="{D02CF426-50A2-4CA7-92D2-A9910D841B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0" y="461639"/>
            <a:ext cx="10884022" cy="576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09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rticultural Uses&#10;• There is a long tradition&#10;of use of bryophytes in&#10;horticulture as soil&#10;additives, because of&#10;their hi...">
            <a:extLst>
              <a:ext uri="{FF2B5EF4-FFF2-40B4-BE49-F238E27FC236}">
                <a16:creationId xmlns:a16="http://schemas.microsoft.com/office/drawing/2014/main" id="{77189FF7-4BE8-40CF-88A5-2D10F287EB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" y="727970"/>
            <a:ext cx="10724225" cy="5610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051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e of peat in horticulture in UK&#10;to increase yield&#10; ">
            <a:extLst>
              <a:ext uri="{FF2B5EF4-FFF2-40B4-BE49-F238E27FC236}">
                <a16:creationId xmlns:a16="http://schemas.microsoft.com/office/drawing/2014/main" id="{484E6B45-C80C-4CE4-B525-7FEBD2D7A0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0" y="648070"/>
            <a:ext cx="9942989" cy="506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143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 as ornamental plant&#10;• Bryophytes have also been&#10;used for green house&#10;crops, potted ornamental&#10;plants and seedli...">
            <a:extLst>
              <a:ext uri="{FF2B5EF4-FFF2-40B4-BE49-F238E27FC236}">
                <a16:creationId xmlns:a16="http://schemas.microsoft.com/office/drawing/2014/main" id="{57FE8B20-C1F0-49F6-8699-4C09E09A25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6" y="648070"/>
            <a:ext cx="10306974" cy="556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1455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 preservative agent&#10;Bryophytes have excellent power to&#10;absorb moisture and can act as a&#10;good preservative agent . They n...">
            <a:extLst>
              <a:ext uri="{FF2B5EF4-FFF2-40B4-BE49-F238E27FC236}">
                <a16:creationId xmlns:a16="http://schemas.microsoft.com/office/drawing/2014/main" id="{3C2BFBEF-4735-4362-8FB6-AE87FB2A4E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807868"/>
            <a:ext cx="10315853" cy="529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48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use Construction&#10;•These tiny plants are used in the construction of houses and&#10;their furnishings.&#10;•At Kapkot in the Hima...">
            <a:extLst>
              <a:ext uri="{FF2B5EF4-FFF2-40B4-BE49-F238E27FC236}">
                <a16:creationId xmlns:a16="http://schemas.microsoft.com/office/drawing/2014/main" id="{3DBFBC7B-02F9-4CCE-B0E2-C61C28B654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630315"/>
            <a:ext cx="11425562" cy="581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47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bre industries&#10;•Mosses are mixed with wool to make&#10;cheap clothes.&#10;•They are used in decoration of net bags&#10;and other obj...">
            <a:extLst>
              <a:ext uri="{FF2B5EF4-FFF2-40B4-BE49-F238E27FC236}">
                <a16:creationId xmlns:a16="http://schemas.microsoft.com/office/drawing/2014/main" id="{3F17300E-81AE-44F2-B231-3524E89428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1" y="665826"/>
            <a:ext cx="10422384" cy="5726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45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4E13-B315-4594-81C3-31FD6850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68676"/>
            <a:ext cx="10989816" cy="6008287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in Algae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Sexual: gametes unite to form a zygote (sperm/egg) Most sexual reproduction is triggered by environmental stress. Sexual Reproduction Meiosis Zoospores Plus and minus gametes Zygospore.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Asexual: No gametes (no union of cells).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Mitosis (unicellular cell may divide into two new cells).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Asexual Reproduction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Fragmentation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Spores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Binary fission</a:t>
            </a:r>
          </a:p>
        </p:txBody>
      </p:sp>
    </p:spTree>
    <p:extLst>
      <p:ext uri="{BB962C8B-B14F-4D97-AF65-F5344CB8AC3E}">
        <p14:creationId xmlns:p14="http://schemas.microsoft.com/office/powerpoint/2010/main" val="25325216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icines&#10;China in the&#10;business of&#10;medicines&#10;made up of&#10;bryophytes&#10;tonsillitis&#10;cardio-&#10;vascular&#10;system&#10;cystitis&#10;bronchitis...">
            <a:extLst>
              <a:ext uri="{FF2B5EF4-FFF2-40B4-BE49-F238E27FC236}">
                <a16:creationId xmlns:a16="http://schemas.microsoft.com/office/drawing/2014/main" id="{41FF336C-9C00-433C-9EEE-E8E919E000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923278"/>
            <a:ext cx="10795246" cy="559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309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logical Importance&#10;of Bryophytes&#10; ">
            <a:extLst>
              <a:ext uri="{FF2B5EF4-FFF2-40B4-BE49-F238E27FC236}">
                <a16:creationId xmlns:a16="http://schemas.microsoft.com/office/drawing/2014/main" id="{A5F112F5-38A0-49B8-B25A-582AFE9161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39" y="621438"/>
            <a:ext cx="10164932" cy="5397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696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le of Bryophytes in&#10;Different Ways&#10;PEAT&#10;FORMATION&#10;SEED BEDS&#10;FOOD AND&#10;SHELTER&#10;POLLUTION SOIL&#10;CONSERVATION&#10;INDICATOR OF&#10;so...">
            <a:extLst>
              <a:ext uri="{FF2B5EF4-FFF2-40B4-BE49-F238E27FC236}">
                <a16:creationId xmlns:a16="http://schemas.microsoft.com/office/drawing/2014/main" id="{966D092F-D865-4480-AC6B-CEA46AB889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" y="257452"/>
            <a:ext cx="11256886" cy="601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447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T&#10;FORMATION&#10;• Peat is a brown dark&#10;colour spongy matter&#10;produce due to&#10;compression and&#10;carbonization by deposits&#10;and wa...">
            <a:extLst>
              <a:ext uri="{FF2B5EF4-FFF2-40B4-BE49-F238E27FC236}">
                <a16:creationId xmlns:a16="http://schemas.microsoft.com/office/drawing/2014/main" id="{773151F0-6CAC-435D-9C2A-0C01338783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443884"/>
            <a:ext cx="10493406" cy="5894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9556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 AND SHELTER&#10;• Many animals make use of&#10;bryophytes. Numerous&#10;invertebrates eat&#10;bryophytes, lay their eggs&#10;on them or s...">
            <a:extLst>
              <a:ext uri="{FF2B5EF4-FFF2-40B4-BE49-F238E27FC236}">
                <a16:creationId xmlns:a16="http://schemas.microsoft.com/office/drawing/2014/main" id="{AD8EE2A1-F05F-4E74-85CA-C6BF69F0B5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" y="337351"/>
            <a:ext cx="10422385" cy="598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725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• Pollutants come in many&#10;forms from both urban and&#10;rural areas. Sulfur dioxide&#10;has been a significant&#10;industrial pollutan...">
            <a:extLst>
              <a:ext uri="{FF2B5EF4-FFF2-40B4-BE49-F238E27FC236}">
                <a16:creationId xmlns:a16="http://schemas.microsoft.com/office/drawing/2014/main" id="{4F7A8248-49BF-4731-9986-11C30911D4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8" y="328474"/>
            <a:ext cx="10679837" cy="610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036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• Bryophytes form a mat and prevent soil&#10;erosion.&#10;• The intertwined moss stems and rhizoids&#10;bind soil particles firmly.&#10;• ...">
            <a:extLst>
              <a:ext uri="{FF2B5EF4-FFF2-40B4-BE49-F238E27FC236}">
                <a16:creationId xmlns:a16="http://schemas.microsoft.com/office/drawing/2014/main" id="{81C7070C-66B9-454C-B350-1E5CF75DC6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" y="852256"/>
            <a:ext cx="10449017" cy="513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1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cator of soil pH&#10;• Liverworts and mosses are good indicators of soil&#10;ph.&#10;• Some bryophytes can grow in narrow and spec...">
            <a:extLst>
              <a:ext uri="{FF2B5EF4-FFF2-40B4-BE49-F238E27FC236}">
                <a16:creationId xmlns:a16="http://schemas.microsoft.com/office/drawing/2014/main" id="{B0D5C4E7-9A4A-49E0-AE3E-7E477F6067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" y="284086"/>
            <a:ext cx="11034943" cy="605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2958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3A90E-7C35-4DB8-BDB6-3F5B1D2148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" y="603682"/>
            <a:ext cx="10857390" cy="563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4310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">
            <a:extLst>
              <a:ext uri="{FF2B5EF4-FFF2-40B4-BE49-F238E27FC236}">
                <a16:creationId xmlns:a16="http://schemas.microsoft.com/office/drawing/2014/main" id="{46122782-C6DE-465C-A12D-7673709D70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84085"/>
            <a:ext cx="10733101" cy="609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30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528EA-677B-4723-98E6-A139641D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336"/>
            <a:ext cx="10515600" cy="5475627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Spirogyra reproduce sexually by conjugation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in size from microscopic to single celled organisms to large seaweed.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Autotrophic 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reproductive structures – gametangia or gamete chambers. 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and have flagella at some point in life.</a:t>
            </a: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contain pyrenoids, organelles that synthesis and store starch.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259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">
            <a:extLst>
              <a:ext uri="{FF2B5EF4-FFF2-40B4-BE49-F238E27FC236}">
                <a16:creationId xmlns:a16="http://schemas.microsoft.com/office/drawing/2014/main" id="{3E7F3F0D-D102-468B-8DB6-BE105AA32C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6" y="577049"/>
            <a:ext cx="11283519" cy="5743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65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">
            <a:extLst>
              <a:ext uri="{FF2B5EF4-FFF2-40B4-BE49-F238E27FC236}">
                <a16:creationId xmlns:a16="http://schemas.microsoft.com/office/drawing/2014/main" id="{E5D1A39B-A9DA-40BA-AD78-413213F193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" y="612559"/>
            <a:ext cx="10981678" cy="582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498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">
            <a:extLst>
              <a:ext uri="{FF2B5EF4-FFF2-40B4-BE49-F238E27FC236}">
                <a16:creationId xmlns:a16="http://schemas.microsoft.com/office/drawing/2014/main" id="{960B5D04-D720-4F4E-8AA6-C6EA7CB4B8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1" y="683582"/>
            <a:ext cx="10475650" cy="5610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4465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yophytes">
            <a:extLst>
              <a:ext uri="{FF2B5EF4-FFF2-40B4-BE49-F238E27FC236}">
                <a16:creationId xmlns:a16="http://schemas.microsoft.com/office/drawing/2014/main" id="{330A2E80-77BD-42DB-99F8-2964EF9025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8" y="497150"/>
            <a:ext cx="10866268" cy="584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9587-4EC7-4BA5-A8EE-5612DF58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091"/>
            <a:ext cx="10515600" cy="5457872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</a:t>
            </a: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algal divisions can also be classified as bacteria, protozoa, but most are classified as protista. </a:t>
            </a:r>
          </a:p>
          <a:p>
            <a:pPr marL="0" lv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green algae are true plants in the evolutionary sense.</a:t>
            </a:r>
          </a:p>
          <a:p>
            <a:pPr marL="0" lv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primitive plants No true roots, only attachment structures (Holdfasts). </a:t>
            </a:r>
          </a:p>
          <a:p>
            <a:pPr marL="0" lv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spores (not seeds).</a:t>
            </a:r>
          </a:p>
          <a:p>
            <a:pPr lvl="0" algn="just"/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or non-motile. </a:t>
            </a:r>
          </a:p>
          <a:p>
            <a:pPr marL="0" lv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have sexual and asexual reproduction.</a:t>
            </a:r>
          </a:p>
          <a:p>
            <a:pPr marL="0" lv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Non-vascular, do not possess an internal transport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1087</Words>
  <Application>Microsoft Office PowerPoint</Application>
  <PresentationFormat>Widescreen</PresentationFormat>
  <Paragraphs>160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Abimbola Oyebanji</dc:creator>
  <cp:lastModifiedBy>user</cp:lastModifiedBy>
  <cp:revision>37</cp:revision>
  <dcterms:created xsi:type="dcterms:W3CDTF">2020-04-02T20:52:51Z</dcterms:created>
  <dcterms:modified xsi:type="dcterms:W3CDTF">2021-06-29T23:02:25Z</dcterms:modified>
</cp:coreProperties>
</file>