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7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C46F3B5-01DA-408F-9BAB-58F506DC422C}" type="datetimeFigureOut">
              <a:rPr lang="en-GB" smtClean="0"/>
              <a:pPr/>
              <a:t>20/12/2018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9BE3409-E5D2-4C14-B5F3-7C063593E03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8064896" cy="5040560"/>
          </a:xfrm>
        </p:spPr>
        <p:txBody>
          <a:bodyPr>
            <a:normAutofit/>
          </a:bodyPr>
          <a:lstStyle/>
          <a:p>
            <a:pPr algn="ctr"/>
            <a:r>
              <a:rPr lang="en-GB" sz="2800" dirty="0" smtClean="0">
                <a:solidFill>
                  <a:schemeClr val="tx1"/>
                </a:solidFill>
              </a:rPr>
              <a:t>BIOCHEMISTRY OF NUCLEIC ACIDS</a:t>
            </a:r>
          </a:p>
          <a:p>
            <a:pPr algn="ctr"/>
            <a:r>
              <a:rPr lang="en-GB" sz="2800" dirty="0" smtClean="0">
                <a:solidFill>
                  <a:schemeClr val="tx1"/>
                </a:solidFill>
              </a:rPr>
              <a:t>(Metabolism of Pyrimidine Nucleotides)</a:t>
            </a:r>
          </a:p>
          <a:p>
            <a:pPr algn="ctr"/>
            <a:r>
              <a:rPr lang="en-GB" sz="2800" dirty="0" smtClean="0">
                <a:solidFill>
                  <a:schemeClr val="tx1"/>
                </a:solidFill>
              </a:rPr>
              <a:t>(BCH 305)</a:t>
            </a:r>
            <a:br>
              <a:rPr lang="en-GB" sz="2800" dirty="0" smtClean="0">
                <a:solidFill>
                  <a:schemeClr val="tx1"/>
                </a:solidFill>
              </a:rPr>
            </a:br>
            <a:endParaRPr lang="en-GB" sz="2800" dirty="0" smtClean="0">
              <a:solidFill>
                <a:schemeClr val="tx1"/>
              </a:solidFill>
            </a:endParaRPr>
          </a:p>
          <a:p>
            <a:pPr algn="ctr"/>
            <a:r>
              <a:rPr lang="en-GB" sz="2800" dirty="0" smtClean="0">
                <a:solidFill>
                  <a:schemeClr val="tx1"/>
                </a:solidFill>
              </a:rPr>
              <a:t>BY</a:t>
            </a:r>
            <a:br>
              <a:rPr lang="en-GB" sz="2800" dirty="0" smtClean="0">
                <a:solidFill>
                  <a:schemeClr val="tx1"/>
                </a:solidFill>
              </a:rPr>
            </a:br>
            <a:endParaRPr lang="en-GB" sz="2800" dirty="0" smtClean="0">
              <a:solidFill>
                <a:schemeClr val="tx1"/>
              </a:solidFill>
            </a:endParaRPr>
          </a:p>
          <a:p>
            <a:pPr algn="ctr"/>
            <a:endParaRPr lang="en-GB" sz="2800" dirty="0" smtClean="0">
              <a:solidFill>
                <a:schemeClr val="tx1"/>
              </a:solidFill>
            </a:endParaRPr>
          </a:p>
          <a:p>
            <a:pPr algn="ctr"/>
            <a:r>
              <a:rPr lang="en-GB" sz="2800" dirty="0" smtClean="0">
                <a:solidFill>
                  <a:schemeClr val="tx1"/>
                </a:solidFill>
              </a:rPr>
              <a:t>ADEFISAN </a:t>
            </a:r>
            <a:r>
              <a:rPr lang="en-GB" sz="2800" dirty="0" smtClean="0">
                <a:solidFill>
                  <a:schemeClr val="tx1"/>
                </a:solidFill>
              </a:rPr>
              <a:t>I.O(Mrs)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GB" sz="3800" dirty="0" smtClean="0"/>
              <a:t>6. </a:t>
            </a:r>
            <a:r>
              <a:rPr lang="en-GB" sz="3800" i="1" dirty="0"/>
              <a:t>OMP ----&gt; UMP + CO</a:t>
            </a:r>
            <a:r>
              <a:rPr lang="en-GB" sz="3800" i="1" baseline="-25000" dirty="0"/>
              <a:t>2</a:t>
            </a:r>
            <a:r>
              <a:rPr lang="en-GB" sz="3800" dirty="0" smtClean="0"/>
              <a:t/>
            </a:r>
            <a:br>
              <a:rPr lang="en-GB" sz="3800" dirty="0" smtClean="0"/>
            </a:br>
            <a:r>
              <a:rPr lang="en-GB" sz="3800" dirty="0" smtClean="0"/>
              <a:t>Enzyme: OMP </a:t>
            </a:r>
            <a:r>
              <a:rPr lang="en-GB" sz="3800" dirty="0" err="1" smtClean="0"/>
              <a:t>Decarboxylase</a:t>
            </a:r>
            <a:endParaRPr lang="en-GB" sz="3800" dirty="0" smtClean="0"/>
          </a:p>
          <a:p>
            <a:pPr>
              <a:buNone/>
            </a:pPr>
            <a:r>
              <a:rPr lang="en-GB" dirty="0" smtClean="0"/>
              <a:t>	</a:t>
            </a:r>
          </a:p>
          <a:p>
            <a:pPr algn="just">
              <a:lnSpc>
                <a:spcPct val="170000"/>
              </a:lnSpc>
              <a:buNone/>
            </a:pPr>
            <a:r>
              <a:rPr lang="en-GB" dirty="0"/>
              <a:t>	</a:t>
            </a:r>
            <a:r>
              <a:rPr lang="en-GB" sz="3800" dirty="0" smtClean="0"/>
              <a:t>OMP </a:t>
            </a:r>
            <a:r>
              <a:rPr lang="en-GB" sz="3800" dirty="0"/>
              <a:t>is the first pyrimidine formed and is immediately </a:t>
            </a:r>
            <a:r>
              <a:rPr lang="en-GB" sz="3800" b="1" dirty="0" err="1"/>
              <a:t>decarboxylated</a:t>
            </a:r>
            <a:r>
              <a:rPr lang="en-GB" sz="3800" dirty="0"/>
              <a:t> to produce </a:t>
            </a:r>
            <a:r>
              <a:rPr lang="en-GB" sz="3800" b="1" dirty="0"/>
              <a:t>UMP</a:t>
            </a:r>
            <a:r>
              <a:rPr lang="en-GB" sz="3800" dirty="0"/>
              <a:t>. </a:t>
            </a:r>
            <a:endParaRPr lang="en-GB" sz="3800" dirty="0" smtClean="0"/>
          </a:p>
          <a:p>
            <a:pPr algn="just">
              <a:lnSpc>
                <a:spcPct val="170000"/>
              </a:lnSpc>
              <a:buNone/>
            </a:pPr>
            <a:r>
              <a:rPr lang="en-GB" sz="3800" dirty="0" smtClean="0"/>
              <a:t>	Nucleotides </a:t>
            </a:r>
            <a:r>
              <a:rPr lang="en-GB" sz="3800" dirty="0"/>
              <a:t>are then formed subsequently from UTP via CTP </a:t>
            </a:r>
            <a:r>
              <a:rPr lang="en-GB" sz="3800" dirty="0" err="1"/>
              <a:t>Synthetase</a:t>
            </a:r>
            <a:r>
              <a:rPr lang="en-GB" sz="3800" dirty="0" smtClean="0"/>
              <a:t>.</a:t>
            </a:r>
          </a:p>
          <a:p>
            <a:pPr algn="just">
              <a:lnSpc>
                <a:spcPct val="170000"/>
              </a:lnSpc>
              <a:buNone/>
            </a:pPr>
            <a:r>
              <a:rPr lang="en-GB" sz="3800" dirty="0" smtClean="0"/>
              <a:t>	Similar to purine nucleotides, pyrimidine nucleoside </a:t>
            </a:r>
            <a:r>
              <a:rPr lang="en-GB" sz="3800" dirty="0" err="1" smtClean="0"/>
              <a:t>monophospahtes</a:t>
            </a:r>
            <a:r>
              <a:rPr lang="en-GB" sz="3800" dirty="0" smtClean="0"/>
              <a:t> are converted to their </a:t>
            </a:r>
            <a:r>
              <a:rPr lang="en-GB" sz="3800" dirty="0" err="1" smtClean="0"/>
              <a:t>diphosphate</a:t>
            </a:r>
            <a:r>
              <a:rPr lang="en-GB" sz="3800" dirty="0" smtClean="0"/>
              <a:t> and </a:t>
            </a:r>
            <a:r>
              <a:rPr lang="en-GB" sz="3800" dirty="0" err="1" smtClean="0"/>
              <a:t>triphosphate</a:t>
            </a:r>
            <a:r>
              <a:rPr lang="en-GB" sz="3800" dirty="0" smtClean="0"/>
              <a:t> derivatives.</a:t>
            </a:r>
          </a:p>
          <a:p>
            <a:pPr algn="just">
              <a:lnSpc>
                <a:spcPct val="170000"/>
              </a:lnSpc>
            </a:pPr>
            <a:r>
              <a:rPr lang="en-GB" sz="3800" dirty="0" smtClean="0"/>
              <a:t>UTP is </a:t>
            </a:r>
            <a:r>
              <a:rPr lang="en-GB" sz="3800" b="1" dirty="0" err="1" smtClean="0"/>
              <a:t>aminated</a:t>
            </a:r>
            <a:r>
              <a:rPr lang="en-GB" sz="3800" dirty="0" smtClean="0"/>
              <a:t> to CTP(a reaction where glutamine provides the amino group and which requires ATP)</a:t>
            </a:r>
          </a:p>
          <a:p>
            <a:pPr algn="just">
              <a:lnSpc>
                <a:spcPct val="170000"/>
              </a:lnSpc>
              <a:buNone/>
            </a:pPr>
            <a:r>
              <a:rPr lang="en-GB" sz="3800" dirty="0" smtClean="0"/>
              <a:t>	</a:t>
            </a:r>
            <a:endParaRPr lang="en-GB" sz="3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GB" dirty="0" smtClean="0"/>
              <a:t>	The reduction of the pyrimidine nucleoside </a:t>
            </a:r>
            <a:r>
              <a:rPr lang="en-GB" dirty="0" err="1" smtClean="0"/>
              <a:t>diphosphates</a:t>
            </a:r>
            <a:r>
              <a:rPr lang="en-GB" dirty="0" smtClean="0"/>
              <a:t> to their </a:t>
            </a:r>
            <a:r>
              <a:rPr lang="en-GB" dirty="0" err="1" smtClean="0"/>
              <a:t>resepective</a:t>
            </a:r>
            <a:r>
              <a:rPr lang="en-GB" dirty="0" smtClean="0"/>
              <a:t> 2’ </a:t>
            </a:r>
            <a:r>
              <a:rPr lang="en-GB" dirty="0" err="1" smtClean="0"/>
              <a:t>deoxynucleoside</a:t>
            </a:r>
            <a:r>
              <a:rPr lang="en-GB" dirty="0" smtClean="0"/>
              <a:t> </a:t>
            </a:r>
            <a:r>
              <a:rPr lang="en-GB" dirty="0" err="1" smtClean="0"/>
              <a:t>diphosphate</a:t>
            </a:r>
            <a:r>
              <a:rPr lang="en-GB" dirty="0" smtClean="0"/>
              <a:t> also occurs as in the case of </a:t>
            </a:r>
            <a:r>
              <a:rPr lang="en-GB" dirty="0" err="1" smtClean="0"/>
              <a:t>purines</a:t>
            </a:r>
            <a:r>
              <a:rPr lang="en-GB" dirty="0" smtClean="0"/>
              <a:t> with the help of the enzyme –</a:t>
            </a:r>
            <a:r>
              <a:rPr lang="en-GB" b="1" dirty="0" err="1" smtClean="0"/>
              <a:t>ribonucleotide</a:t>
            </a:r>
            <a:r>
              <a:rPr lang="en-GB" b="1" dirty="0" smtClean="0"/>
              <a:t> </a:t>
            </a:r>
            <a:r>
              <a:rPr lang="en-GB" b="1" dirty="0" err="1" smtClean="0"/>
              <a:t>reductase</a:t>
            </a:r>
            <a:endParaRPr lang="en-GB" b="1" dirty="0" smtClean="0"/>
          </a:p>
          <a:p>
            <a:pPr algn="just">
              <a:lnSpc>
                <a:spcPct val="170000"/>
              </a:lnSpc>
              <a:buNone/>
            </a:pPr>
            <a:r>
              <a:rPr lang="en-GB" i="1" dirty="0" smtClean="0"/>
              <a:t>	UDP ----&gt; </a:t>
            </a:r>
            <a:r>
              <a:rPr lang="en-GB" i="1" dirty="0" err="1" smtClean="0"/>
              <a:t>dUDP</a:t>
            </a:r>
            <a:r>
              <a:rPr lang="en-GB" i="1" dirty="0" smtClean="0"/>
              <a:t> ----&gt;</a:t>
            </a:r>
            <a:r>
              <a:rPr lang="en-GB" i="1" dirty="0" err="1" smtClean="0"/>
              <a:t>dUMP</a:t>
            </a:r>
            <a:endParaRPr lang="en-GB" i="1" dirty="0" smtClean="0"/>
          </a:p>
          <a:p>
            <a:pPr algn="just">
              <a:lnSpc>
                <a:spcPct val="170000"/>
              </a:lnSpc>
              <a:buNone/>
            </a:pPr>
            <a:r>
              <a:rPr lang="en-GB" dirty="0" smtClean="0"/>
              <a:t>	</a:t>
            </a:r>
            <a:r>
              <a:rPr lang="en-GB" dirty="0" err="1" smtClean="0"/>
              <a:t>dUMP</a:t>
            </a:r>
            <a:r>
              <a:rPr lang="en-GB" dirty="0" smtClean="0"/>
              <a:t>  is </a:t>
            </a:r>
            <a:r>
              <a:rPr lang="en-GB" dirty="0" err="1" smtClean="0"/>
              <a:t>methylated</a:t>
            </a:r>
            <a:r>
              <a:rPr lang="en-GB" dirty="0" smtClean="0"/>
              <a:t> by an enzyme: </a:t>
            </a:r>
            <a:r>
              <a:rPr lang="en-GB" b="1" dirty="0" err="1" smtClean="0"/>
              <a:t>thymidylate</a:t>
            </a:r>
            <a:r>
              <a:rPr lang="en-GB" b="1" dirty="0" smtClean="0"/>
              <a:t> </a:t>
            </a:r>
            <a:r>
              <a:rPr lang="en-GB" b="1" dirty="0" err="1" smtClean="0"/>
              <a:t>synthetase</a:t>
            </a:r>
            <a:r>
              <a:rPr lang="en-GB" b="1" dirty="0" smtClean="0"/>
              <a:t> </a:t>
            </a:r>
            <a:r>
              <a:rPr lang="en-GB" dirty="0" smtClean="0"/>
              <a:t>which uses N</a:t>
            </a:r>
            <a:r>
              <a:rPr lang="en-GB" baseline="30000" dirty="0" smtClean="0"/>
              <a:t>5</a:t>
            </a:r>
            <a:r>
              <a:rPr lang="en-GB" dirty="0" smtClean="0"/>
              <a:t>,N</a:t>
            </a:r>
            <a:r>
              <a:rPr lang="en-GB" baseline="30000" dirty="0" smtClean="0"/>
              <a:t>10</a:t>
            </a:r>
            <a:r>
              <a:rPr lang="en-GB" dirty="0" smtClean="0"/>
              <a:t>-methylene-tetrahydrofolate as the methyl donor to form</a:t>
            </a:r>
            <a:r>
              <a:rPr lang="en-GB" b="1" dirty="0" smtClean="0"/>
              <a:t> TMP</a:t>
            </a:r>
          </a:p>
          <a:p>
            <a:pPr algn="just">
              <a:lnSpc>
                <a:spcPct val="170000"/>
              </a:lnSpc>
              <a:buNone/>
            </a:pPr>
            <a:r>
              <a:rPr lang="en-GB" b="1" dirty="0" smtClean="0"/>
              <a:t>i.e. </a:t>
            </a:r>
            <a:r>
              <a:rPr lang="en-GB" b="1" dirty="0" err="1" smtClean="0"/>
              <a:t>dUMP</a:t>
            </a:r>
            <a:r>
              <a:rPr lang="en-GB" i="1" dirty="0" smtClean="0"/>
              <a:t>----&gt; TMP</a:t>
            </a:r>
            <a:endParaRPr lang="en-GB" b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08912" cy="586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en-GB" b="1" dirty="0" smtClean="0"/>
              <a:t>SALVAGE PATHWAY FOR PYRIMIDINE SYNTHESIS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Just like the </a:t>
            </a:r>
            <a:r>
              <a:rPr lang="en-GB" dirty="0" err="1" smtClean="0"/>
              <a:t>purines</a:t>
            </a:r>
            <a:r>
              <a:rPr lang="en-GB" dirty="0" smtClean="0"/>
              <a:t>, pyrimidine bases can also be recovered from DNA or RNA degradation.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This recovery is catalyzed by </a:t>
            </a:r>
            <a:r>
              <a:rPr lang="en-GB" b="1" dirty="0" smtClean="0"/>
              <a:t>pyrimidine </a:t>
            </a:r>
            <a:r>
              <a:rPr lang="en-GB" b="1" dirty="0" err="1" smtClean="0"/>
              <a:t>phosphoribosyl</a:t>
            </a:r>
            <a:r>
              <a:rPr lang="en-GB" b="1" dirty="0" smtClean="0"/>
              <a:t> </a:t>
            </a:r>
            <a:r>
              <a:rPr lang="en-GB" b="1" dirty="0" err="1" smtClean="0"/>
              <a:t>transferase</a:t>
            </a:r>
            <a:r>
              <a:rPr lang="en-GB" dirty="0" smtClean="0"/>
              <a:t> which uses PRPP as source of ribose 1 phosphate.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This pathway is important because most tissues cant produce nucleotides through the de-novo pathway.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Basically, it involves the reactions of free bases with ribose 1 phosphate(with PRPP as the source)                        				</a:t>
            </a:r>
            <a:r>
              <a:rPr lang="en-GB" sz="1600" dirty="0" err="1" smtClean="0"/>
              <a:t>uridine</a:t>
            </a:r>
            <a:r>
              <a:rPr lang="en-GB" sz="1600" dirty="0" smtClean="0"/>
              <a:t> </a:t>
            </a:r>
            <a:r>
              <a:rPr lang="en-GB" sz="1600" dirty="0" err="1" smtClean="0"/>
              <a:t>phosphorylase</a:t>
            </a:r>
            <a:r>
              <a:rPr lang="en-GB" sz="1600" dirty="0" smtClean="0"/>
              <a:t> 	     </a:t>
            </a:r>
            <a:r>
              <a:rPr lang="en-GB" sz="1600" dirty="0" err="1" smtClean="0"/>
              <a:t>uridine</a:t>
            </a:r>
            <a:r>
              <a:rPr lang="en-GB" sz="1600" dirty="0" smtClean="0"/>
              <a:t> </a:t>
            </a:r>
            <a:r>
              <a:rPr lang="en-GB" sz="1600" dirty="0" err="1" smtClean="0"/>
              <a:t>kinase</a:t>
            </a:r>
            <a:endParaRPr lang="en-GB" sz="1600" dirty="0" smtClean="0"/>
          </a:p>
          <a:p>
            <a:pPr algn="just">
              <a:buNone/>
            </a:pPr>
            <a:r>
              <a:rPr lang="en-GB" sz="2800" dirty="0" smtClean="0"/>
              <a:t>Free base + ribose 1 phosphate----------</a:t>
            </a:r>
            <a:r>
              <a:rPr lang="en-GB" sz="2800" dirty="0" err="1" smtClean="0"/>
              <a:t>uridine</a:t>
            </a:r>
            <a:r>
              <a:rPr lang="en-GB" sz="2800" dirty="0" smtClean="0"/>
              <a:t>----------UMP</a:t>
            </a:r>
          </a:p>
          <a:p>
            <a:pPr algn="just">
              <a:buNone/>
            </a:pPr>
            <a:r>
              <a:rPr lang="en-GB" sz="2800" dirty="0" smtClean="0"/>
              <a:t>                					    </a:t>
            </a:r>
            <a:r>
              <a:rPr lang="en-GB" sz="1600" dirty="0" err="1" smtClean="0"/>
              <a:t>thymidine</a:t>
            </a:r>
            <a:r>
              <a:rPr lang="en-GB" sz="1600" dirty="0" smtClean="0"/>
              <a:t> </a:t>
            </a:r>
            <a:r>
              <a:rPr lang="en-GB" sz="1600" dirty="0" err="1" smtClean="0"/>
              <a:t>kinase</a:t>
            </a:r>
            <a:endParaRPr lang="en-GB" sz="1600" dirty="0" smtClean="0"/>
          </a:p>
          <a:p>
            <a:pPr algn="just">
              <a:buNone/>
            </a:pPr>
            <a:r>
              <a:rPr lang="en-GB" sz="2800" dirty="0" smtClean="0"/>
              <a:t>Thymine + ribose 1 phosphate-----------</a:t>
            </a:r>
            <a:r>
              <a:rPr lang="en-GB" sz="2800" dirty="0" err="1" smtClean="0"/>
              <a:t>thymidine</a:t>
            </a:r>
            <a:r>
              <a:rPr lang="en-GB" sz="2800" dirty="0" smtClean="0"/>
              <a:t>----------TMP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8208911" cy="5361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GB" b="1" dirty="0"/>
              <a:t>Regulation of Pyrimidine Synthesis</a:t>
            </a:r>
            <a:endParaRPr lang="en-GB" dirty="0"/>
          </a:p>
          <a:p>
            <a:pPr algn="just">
              <a:lnSpc>
                <a:spcPct val="170000"/>
              </a:lnSpc>
            </a:pPr>
            <a:r>
              <a:rPr lang="en-GB" dirty="0"/>
              <a:t>The primary site of regulation is </a:t>
            </a:r>
            <a:r>
              <a:rPr lang="en-GB" b="1" dirty="0" err="1"/>
              <a:t>Carbamoyl</a:t>
            </a:r>
            <a:r>
              <a:rPr lang="en-GB" b="1" dirty="0"/>
              <a:t> Phosphate </a:t>
            </a:r>
            <a:r>
              <a:rPr lang="en-GB" b="1" dirty="0" err="1"/>
              <a:t>Synthetase</a:t>
            </a:r>
            <a:r>
              <a:rPr lang="en-GB" b="1" dirty="0"/>
              <a:t> II </a:t>
            </a:r>
            <a:r>
              <a:rPr lang="en-GB" dirty="0"/>
              <a:t>which is </a:t>
            </a:r>
            <a:r>
              <a:rPr lang="en-GB" dirty="0" err="1"/>
              <a:t>allosterically</a:t>
            </a:r>
            <a:r>
              <a:rPr lang="en-GB" dirty="0"/>
              <a:t> inhibited by</a:t>
            </a:r>
            <a:r>
              <a:rPr lang="en-GB" b="1" dirty="0"/>
              <a:t> UTP</a:t>
            </a:r>
            <a:r>
              <a:rPr lang="en-GB" dirty="0"/>
              <a:t>. </a:t>
            </a:r>
            <a:endParaRPr lang="en-GB" dirty="0" smtClean="0"/>
          </a:p>
          <a:p>
            <a:pPr algn="just">
              <a:lnSpc>
                <a:spcPct val="170000"/>
              </a:lnSpc>
            </a:pPr>
            <a:r>
              <a:rPr lang="en-GB" dirty="0" smtClean="0"/>
              <a:t>Elevated </a:t>
            </a:r>
            <a:r>
              <a:rPr lang="en-GB" dirty="0"/>
              <a:t>PRPP increases the CPS-II activity to help control PRPP levels. </a:t>
            </a:r>
            <a:endParaRPr lang="en-GB" dirty="0" smtClean="0"/>
          </a:p>
          <a:p>
            <a:pPr algn="just">
              <a:lnSpc>
                <a:spcPct val="170000"/>
              </a:lnSpc>
            </a:pPr>
            <a:r>
              <a:rPr lang="en-GB" dirty="0" smtClean="0"/>
              <a:t>Feedback </a:t>
            </a:r>
            <a:r>
              <a:rPr lang="en-GB" dirty="0"/>
              <a:t>inhibition (control) is provided by </a:t>
            </a:r>
            <a:r>
              <a:rPr lang="en-GB" b="1" dirty="0"/>
              <a:t>TDP</a:t>
            </a:r>
            <a:r>
              <a:rPr lang="en-GB" dirty="0"/>
              <a:t> inhibition of </a:t>
            </a:r>
            <a:r>
              <a:rPr lang="en-GB" b="1" dirty="0"/>
              <a:t>PRPP synthesis </a:t>
            </a:r>
            <a:r>
              <a:rPr lang="en-GB" dirty="0"/>
              <a:t>and </a:t>
            </a:r>
            <a:r>
              <a:rPr lang="en-GB" b="1" dirty="0"/>
              <a:t>UMP </a:t>
            </a:r>
            <a:r>
              <a:rPr lang="en-GB" dirty="0"/>
              <a:t>inhibition of </a:t>
            </a:r>
            <a:r>
              <a:rPr lang="en-GB" b="1" dirty="0"/>
              <a:t>OMP </a:t>
            </a:r>
            <a:r>
              <a:rPr lang="en-GB" b="1" dirty="0" err="1"/>
              <a:t>Decarboxylase</a:t>
            </a:r>
            <a:r>
              <a:rPr lang="en-GB" b="1" dirty="0" smtClean="0"/>
              <a:t>.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GB" dirty="0" smtClean="0"/>
              <a:t>The regulation of pyrimidine synthesis occurs mainly at the first step. 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The </a:t>
            </a:r>
            <a:r>
              <a:rPr lang="en-GB" dirty="0" err="1" smtClean="0"/>
              <a:t>ATCase</a:t>
            </a:r>
            <a:r>
              <a:rPr lang="en-GB" dirty="0" smtClean="0"/>
              <a:t> activity of the enzyme is inhibited by CTP and activated by ATP.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CPS-II is activated by ATP and inhibited by UDP, UTP, </a:t>
            </a:r>
            <a:r>
              <a:rPr lang="en-GB" dirty="0" err="1" smtClean="0"/>
              <a:t>dUTP</a:t>
            </a:r>
            <a:r>
              <a:rPr lang="en-GB" dirty="0" smtClean="0"/>
              <a:t>, and CTP. 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ATP levels also regulate pyrimidine nucleotide biosynthesis at the level of PRPP formation. An increase in the level of PRPP results in an activation of pyrimidine synthesis.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The </a:t>
            </a:r>
            <a:r>
              <a:rPr lang="en-GB" dirty="0" err="1" smtClean="0"/>
              <a:t>decarboxylase</a:t>
            </a:r>
            <a:r>
              <a:rPr lang="en-GB" dirty="0" smtClean="0"/>
              <a:t> activity domain is competitively inhibited by UMP and, to a lesser degree, by CMP. Finally, CTP </a:t>
            </a:r>
            <a:r>
              <a:rPr lang="en-GB" dirty="0" err="1" smtClean="0"/>
              <a:t>synthase</a:t>
            </a:r>
            <a:r>
              <a:rPr lang="en-GB" dirty="0" smtClean="0"/>
              <a:t> is feedback-inhibited by CTP and activated by GTP.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7920880" cy="572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enovo pyrimidine synthesis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536" y="332656"/>
            <a:ext cx="8359406" cy="6141169"/>
          </a:xfrm>
          <a:prstGeom prst="rect">
            <a:avLst/>
          </a:prstGeom>
          <a:ln>
            <a:solidFill>
              <a:srgbClr val="0000FF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dirty="0" smtClean="0"/>
              <a:t>Catabolism of pyrimidine Nucleotides</a:t>
            </a:r>
          </a:p>
          <a:p>
            <a:pPr algn="just">
              <a:lnSpc>
                <a:spcPct val="160000"/>
              </a:lnSpc>
            </a:pPr>
            <a:r>
              <a:rPr lang="en-GB" dirty="0" smtClean="0"/>
              <a:t>Degradation occurs mainly in the </a:t>
            </a:r>
            <a:r>
              <a:rPr lang="en-GB" b="1" dirty="0" smtClean="0"/>
              <a:t>live</a:t>
            </a:r>
            <a:r>
              <a:rPr lang="en-GB" dirty="0" smtClean="0"/>
              <a:t>r where series of highly soluble end products are formed in contrast to the sparingly soluble end products of purine metabolism(uric acid and sodium </a:t>
            </a:r>
            <a:r>
              <a:rPr lang="en-GB" dirty="0" err="1" smtClean="0"/>
              <a:t>urate</a:t>
            </a:r>
            <a:r>
              <a:rPr lang="en-GB" dirty="0" smtClean="0"/>
              <a:t>)</a:t>
            </a:r>
          </a:p>
          <a:p>
            <a:pPr algn="just">
              <a:lnSpc>
                <a:spcPct val="160000"/>
              </a:lnSpc>
            </a:pPr>
            <a:r>
              <a:rPr lang="en-GB" dirty="0" smtClean="0"/>
              <a:t>After Pyrimidine biosynthesis</a:t>
            </a:r>
            <a:r>
              <a:rPr lang="en-GB" b="1" dirty="0" smtClean="0"/>
              <a:t>, </a:t>
            </a:r>
            <a:r>
              <a:rPr lang="en-GB" dirty="0" smtClean="0"/>
              <a:t>the newly synthesized molecules undergoes degradation after certain period. Animal </a:t>
            </a:r>
            <a:r>
              <a:rPr lang="en-GB" dirty="0"/>
              <a:t>cells degrade pyrimidine nucleotides to their component bases.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GB" b="1" dirty="0" smtClean="0"/>
              <a:t>Nucleotides</a:t>
            </a:r>
            <a:r>
              <a:rPr lang="en-GB" dirty="0" smtClean="0"/>
              <a:t> are important intracellular molecules of low molecular weight which participate in a wide variety of biochemical processes.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The best known role of the purine and pyrimidine nucleotides is to serve as precursors of DNA and RNA.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However, the purine nucleotides serve also in biologic systems as high energy source: ATP as </a:t>
            </a:r>
            <a:r>
              <a:rPr lang="en-GB" dirty="0" err="1" smtClean="0"/>
              <a:t>reguatory</a:t>
            </a:r>
            <a:r>
              <a:rPr lang="en-GB" dirty="0" smtClean="0"/>
              <a:t> signals(CAMP and CGMP) in different tissues and organisms, and as components of the widely used coenzymes FAD,NAD and NADP.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The pyrimidine nucleotides in addition to providing precursors for nucleic acids also serve as high energy intermediates like UDP-glucose and UDP-</a:t>
            </a:r>
            <a:r>
              <a:rPr lang="en-GB" dirty="0" err="1" smtClean="0"/>
              <a:t>galactose</a:t>
            </a:r>
            <a:r>
              <a:rPr lang="en-GB" dirty="0" smtClean="0"/>
              <a:t> in carbohydrate metabolism.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The3 major pyrimidine bases found in the nucleotides of prokaryotes and eukaryotes are: </a:t>
            </a:r>
            <a:r>
              <a:rPr lang="en-GB" b="1" dirty="0" smtClean="0"/>
              <a:t>cytosine, </a:t>
            </a:r>
            <a:r>
              <a:rPr lang="en-GB" b="1" dirty="0" err="1" smtClean="0"/>
              <a:t>uracil</a:t>
            </a:r>
            <a:r>
              <a:rPr lang="en-GB" b="1" dirty="0" smtClean="0"/>
              <a:t> and thymine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7992888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en-GB" smtClean="0"/>
              <a:t>Pyrimidine Catabolism</a:t>
            </a:r>
            <a:endParaRPr lang="en-GB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0728"/>
            <a:ext cx="8424862" cy="539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2800" dirty="0" smtClean="0"/>
              <a:t>The major end products of cytosine, </a:t>
            </a:r>
            <a:r>
              <a:rPr lang="en-GB" sz="2800" dirty="0" err="1" smtClean="0"/>
              <a:t>uracil</a:t>
            </a:r>
            <a:r>
              <a:rPr lang="en-GB" sz="2800" dirty="0" smtClean="0"/>
              <a:t> and thymine catabolism are beta-</a:t>
            </a:r>
            <a:r>
              <a:rPr lang="en-GB" sz="2800" dirty="0" err="1" smtClean="0"/>
              <a:t>alanine</a:t>
            </a:r>
            <a:r>
              <a:rPr lang="en-GB" sz="2800" dirty="0" smtClean="0"/>
              <a:t> and beta </a:t>
            </a:r>
            <a:r>
              <a:rPr lang="en-GB" sz="2800" dirty="0" err="1" smtClean="0"/>
              <a:t>aminoisobutyric</a:t>
            </a:r>
            <a:r>
              <a:rPr lang="en-GB" sz="2800" dirty="0" smtClean="0"/>
              <a:t> acid.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en-GB" sz="2000" dirty="0" smtClean="0"/>
              <a:t>Naturally occurring purine and pyrimidine bases and their corresponding nucleosides and nucleotides</a:t>
            </a:r>
            <a:r>
              <a:rPr lang="en-GB" dirty="0" smtClean="0"/>
              <a:t>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3568" y="1334275"/>
          <a:ext cx="7992889" cy="4233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474"/>
                <a:gridCol w="2397867"/>
                <a:gridCol w="3130548"/>
              </a:tblGrid>
              <a:tr h="720296">
                <a:tc>
                  <a:txBody>
                    <a:bodyPr/>
                    <a:lstStyle/>
                    <a:p>
                      <a:r>
                        <a:rPr lang="en-GB" dirty="0" smtClean="0"/>
                        <a:t>Base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Nucleoside(base + sugar)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Nucleotide(base + sugar +phosphoric acid)</a:t>
                      </a:r>
                      <a:endParaRPr lang="en-GB" dirty="0"/>
                    </a:p>
                  </a:txBody>
                  <a:tcPr/>
                </a:tc>
              </a:tr>
              <a:tr h="10185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Purines</a:t>
                      </a:r>
                      <a:endParaRPr lang="en-GB" b="1" dirty="0" smtClean="0"/>
                    </a:p>
                    <a:p>
                      <a:r>
                        <a:rPr lang="en-GB" dirty="0" smtClean="0"/>
                        <a:t>Adenine(6-amin purine)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Adenosine</a:t>
                      </a:r>
                    </a:p>
                    <a:p>
                      <a:r>
                        <a:rPr lang="en-GB" dirty="0" err="1" smtClean="0"/>
                        <a:t>Deoxyadenosine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Adenylate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Deoxyadenylate</a:t>
                      </a:r>
                      <a:endParaRPr lang="en-GB" dirty="0"/>
                    </a:p>
                  </a:txBody>
                  <a:tcPr/>
                </a:tc>
              </a:tr>
              <a:tr h="793551">
                <a:tc>
                  <a:txBody>
                    <a:bodyPr/>
                    <a:lstStyle/>
                    <a:p>
                      <a:r>
                        <a:rPr lang="en-GB" dirty="0" smtClean="0"/>
                        <a:t>Guanine(2-amino-6-oxypurine)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Guanosine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Deoxyguanosine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Guanylate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Deoxyguanylate</a:t>
                      </a:r>
                      <a:endParaRPr lang="en-GB" dirty="0"/>
                    </a:p>
                  </a:txBody>
                  <a:tcPr/>
                </a:tc>
              </a:tr>
              <a:tr h="793551">
                <a:tc>
                  <a:txBody>
                    <a:bodyPr/>
                    <a:lstStyle/>
                    <a:p>
                      <a:r>
                        <a:rPr lang="en-GB" dirty="0" smtClean="0"/>
                        <a:t>Hypoxanthine(6-oxypurine)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Inosine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Deoxyinosine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Inosinate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Deoxyinosinate</a:t>
                      </a:r>
                      <a:endParaRPr lang="en-GB" dirty="0"/>
                    </a:p>
                  </a:txBody>
                  <a:tcPr/>
                </a:tc>
              </a:tr>
              <a:tr h="712989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Xanthine</a:t>
                      </a:r>
                      <a:r>
                        <a:rPr lang="en-GB" dirty="0" smtClean="0"/>
                        <a:t>(2,6-dioxypurine)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Xanthosine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Xanthynilate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47247" cy="4233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749"/>
                <a:gridCol w="2715749"/>
                <a:gridCol w="2715749"/>
              </a:tblGrid>
              <a:tr h="1330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Base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Nucleoside(base + sugar)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Nucleotide(base + sugar +phosphoric acid)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1330859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Pyrimidines</a:t>
                      </a:r>
                      <a:endParaRPr lang="en-GB" b="1" dirty="0" smtClean="0"/>
                    </a:p>
                    <a:p>
                      <a:r>
                        <a:rPr lang="en-GB" dirty="0" smtClean="0"/>
                        <a:t>Cytosine(2-oxy-4-amino pyrimidine)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err="1" smtClean="0"/>
                        <a:t>Cytidine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Deoxycytidine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err="1" smtClean="0"/>
                        <a:t>Cytidylate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Deoxycytidylate</a:t>
                      </a:r>
                      <a:endParaRPr lang="en-GB" dirty="0"/>
                    </a:p>
                  </a:txBody>
                  <a:tcPr/>
                </a:tc>
              </a:tr>
              <a:tr h="931601">
                <a:tc>
                  <a:txBody>
                    <a:bodyPr/>
                    <a:lstStyle/>
                    <a:p>
                      <a:r>
                        <a:rPr lang="en-GB" dirty="0" smtClean="0"/>
                        <a:t>Thymine(2,4-dioxy-5-methyl-pyrimidine)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Thymidine</a:t>
                      </a:r>
                      <a:r>
                        <a:rPr lang="en-GB" dirty="0" smtClean="0"/>
                        <a:t>(thymine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deoxyriboside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Thymidylate</a:t>
                      </a:r>
                      <a:endParaRPr lang="en-GB" dirty="0"/>
                    </a:p>
                  </a:txBody>
                  <a:tcPr/>
                </a:tc>
              </a:tr>
              <a:tr h="539737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Uracil</a:t>
                      </a:r>
                      <a:r>
                        <a:rPr lang="en-GB" dirty="0" smtClean="0"/>
                        <a:t>(2,4-dioxypyrimidine)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Uridine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Uridylate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507288" cy="5616624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GB" dirty="0" smtClean="0"/>
              <a:t>Pyrimidine Synthesis occurs in both the body and through organic synthesis</a:t>
            </a:r>
            <a:r>
              <a:rPr lang="en-GB" dirty="0"/>
              <a:t> </a:t>
            </a:r>
            <a:r>
              <a:rPr lang="en-GB" dirty="0" smtClean="0"/>
              <a:t>and their degradation products are more water soluble than that of the </a:t>
            </a:r>
            <a:r>
              <a:rPr lang="en-GB" dirty="0" err="1" smtClean="0"/>
              <a:t>purines</a:t>
            </a:r>
            <a:r>
              <a:rPr lang="en-GB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Though </a:t>
            </a:r>
            <a:r>
              <a:rPr lang="en-GB" dirty="0" err="1" smtClean="0"/>
              <a:t>purines</a:t>
            </a:r>
            <a:r>
              <a:rPr lang="en-GB" dirty="0" smtClean="0"/>
              <a:t> and </a:t>
            </a:r>
            <a:r>
              <a:rPr lang="en-GB" dirty="0" err="1" smtClean="0"/>
              <a:t>pyrimidines</a:t>
            </a:r>
            <a:r>
              <a:rPr lang="en-GB" dirty="0" smtClean="0"/>
              <a:t> are nucleic acid components, they are synthesized differently. </a:t>
            </a:r>
            <a:r>
              <a:rPr lang="en-GB" b="1" i="1" dirty="0" smtClean="0"/>
              <a:t>In pyrimidine synthesis, the ring is synthesized first before combining with PRPP.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Although pyrimidine nucleus is simpler with a briefer synthetic pathway, the two share common precursors: PRPP, glutamine CO2 and </a:t>
            </a:r>
            <a:r>
              <a:rPr lang="en-GB" dirty="0" err="1" smtClean="0"/>
              <a:t>Aspartate</a:t>
            </a:r>
            <a:r>
              <a:rPr lang="en-GB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GB" dirty="0" smtClean="0"/>
              <a:t>The striking difference between the synthesis of both is that the synthesis of </a:t>
            </a:r>
            <a:r>
              <a:rPr lang="en-GB" dirty="0" err="1" smtClean="0"/>
              <a:t>purines</a:t>
            </a:r>
            <a:r>
              <a:rPr lang="en-GB" dirty="0" smtClean="0"/>
              <a:t> start with ribose phosphate as an earlier </a:t>
            </a:r>
            <a:r>
              <a:rPr lang="en-GB" dirty="0" err="1" smtClean="0"/>
              <a:t>precurssor</a:t>
            </a:r>
            <a:r>
              <a:rPr lang="en-GB" dirty="0" smtClean="0"/>
              <a:t> molecule while attachment of ribose phosphate comes later in the pathway after the formation of the </a:t>
            </a:r>
            <a:r>
              <a:rPr lang="en-GB" dirty="0" err="1" smtClean="0"/>
              <a:t>pryrimidine</a:t>
            </a:r>
            <a:r>
              <a:rPr lang="en-GB" dirty="0" smtClean="0"/>
              <a:t> ring.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algn="ctr">
              <a:lnSpc>
                <a:spcPct val="170000"/>
              </a:lnSpc>
              <a:buNone/>
            </a:pPr>
            <a:r>
              <a:rPr lang="en-GB" b="1" dirty="0" smtClean="0"/>
              <a:t>De-novo Pathway for pyrimidine Synthesis</a:t>
            </a:r>
            <a:endParaRPr lang="en-GB" b="1" dirty="0"/>
          </a:p>
          <a:p>
            <a:pPr>
              <a:lnSpc>
                <a:spcPct val="170000"/>
              </a:lnSpc>
              <a:buNone/>
            </a:pPr>
            <a:r>
              <a:rPr lang="en-GB" dirty="0" smtClean="0"/>
              <a:t>	Can be explained using these steps</a:t>
            </a:r>
            <a:r>
              <a:rPr lang="en-GB" dirty="0"/>
              <a:t>.</a:t>
            </a:r>
            <a:endParaRPr lang="en-GB" sz="2000" dirty="0"/>
          </a:p>
          <a:p>
            <a:pPr lvl="0"/>
            <a:r>
              <a:rPr lang="en-GB" dirty="0"/>
              <a:t>Synthesis of </a:t>
            </a:r>
            <a:r>
              <a:rPr lang="en-GB" dirty="0" err="1"/>
              <a:t>Carbamoyl</a:t>
            </a:r>
            <a:r>
              <a:rPr lang="en-GB" dirty="0"/>
              <a:t> </a:t>
            </a:r>
            <a:r>
              <a:rPr lang="en-GB" dirty="0" smtClean="0"/>
              <a:t>Phosphate</a:t>
            </a:r>
            <a:endParaRPr lang="en-GB" sz="2800" dirty="0"/>
          </a:p>
          <a:p>
            <a:pPr lvl="0"/>
            <a:r>
              <a:rPr lang="en-GB" dirty="0"/>
              <a:t>Synthesis of </a:t>
            </a:r>
            <a:r>
              <a:rPr lang="en-GB" dirty="0" err="1"/>
              <a:t>Carbamoyl</a:t>
            </a:r>
            <a:r>
              <a:rPr lang="en-GB" dirty="0"/>
              <a:t> </a:t>
            </a:r>
            <a:r>
              <a:rPr lang="en-GB" dirty="0" err="1"/>
              <a:t>Aspartate</a:t>
            </a:r>
            <a:r>
              <a:rPr lang="en-GB" dirty="0"/>
              <a:t> </a:t>
            </a:r>
            <a:endParaRPr lang="en-GB" sz="2800" dirty="0"/>
          </a:p>
          <a:p>
            <a:pPr lvl="0"/>
            <a:r>
              <a:rPr lang="en-GB" dirty="0"/>
              <a:t>Ring Closure to form </a:t>
            </a:r>
            <a:r>
              <a:rPr lang="en-GB" dirty="0" err="1"/>
              <a:t>dihydro</a:t>
            </a:r>
            <a:r>
              <a:rPr lang="en-GB" dirty="0"/>
              <a:t> </a:t>
            </a:r>
            <a:r>
              <a:rPr lang="en-GB" dirty="0" err="1"/>
              <a:t>orotate</a:t>
            </a:r>
            <a:r>
              <a:rPr lang="en-GB" dirty="0"/>
              <a:t> </a:t>
            </a:r>
            <a:endParaRPr lang="en-GB" sz="2800" dirty="0"/>
          </a:p>
          <a:p>
            <a:pPr lvl="0"/>
            <a:r>
              <a:rPr lang="en-GB" dirty="0"/>
              <a:t>Oxidation of </a:t>
            </a:r>
            <a:r>
              <a:rPr lang="en-GB" dirty="0" err="1"/>
              <a:t>Dihydro</a:t>
            </a:r>
            <a:r>
              <a:rPr lang="en-GB" dirty="0"/>
              <a:t> </a:t>
            </a:r>
            <a:r>
              <a:rPr lang="en-GB" dirty="0" err="1"/>
              <a:t>Orotate</a:t>
            </a:r>
            <a:r>
              <a:rPr lang="en-GB" dirty="0"/>
              <a:t> </a:t>
            </a:r>
            <a:endParaRPr lang="en-GB" sz="2800" dirty="0"/>
          </a:p>
          <a:p>
            <a:pPr lvl="0"/>
            <a:r>
              <a:rPr lang="en-GB" dirty="0"/>
              <a:t>Addition of ribose Phosphate moiety</a:t>
            </a:r>
            <a:endParaRPr lang="en-GB" sz="2800" dirty="0"/>
          </a:p>
          <a:p>
            <a:pPr lvl="0"/>
            <a:r>
              <a:rPr lang="en-GB" dirty="0"/>
              <a:t>De </a:t>
            </a:r>
            <a:r>
              <a:rPr lang="en-GB" dirty="0" err="1"/>
              <a:t>Carboxylation</a:t>
            </a:r>
            <a:r>
              <a:rPr lang="en-GB" dirty="0"/>
              <a:t> to form UMP</a:t>
            </a:r>
            <a:endParaRPr lang="en-GB" sz="2800" dirty="0"/>
          </a:p>
          <a:p>
            <a:pPr algn="ctr">
              <a:lnSpc>
                <a:spcPct val="170000"/>
              </a:lnSpc>
              <a:buNone/>
            </a:pPr>
            <a:endParaRPr lang="en-GB" b="1" dirty="0" smtClean="0"/>
          </a:p>
          <a:p>
            <a:pPr>
              <a:lnSpc>
                <a:spcPct val="170000"/>
              </a:lnSpc>
            </a:pPr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GB" sz="1800" dirty="0" smtClean="0"/>
              <a:t>Ring synthesis starts with the formation of </a:t>
            </a:r>
            <a:r>
              <a:rPr lang="en-GB" sz="1800" dirty="0" err="1" smtClean="0"/>
              <a:t>carbamoyl</a:t>
            </a:r>
            <a:r>
              <a:rPr lang="en-GB" sz="1800" dirty="0" smtClean="0"/>
              <a:t> </a:t>
            </a:r>
            <a:r>
              <a:rPr lang="en-GB" sz="1800" dirty="0" err="1" smtClean="0"/>
              <a:t>aspartate</a:t>
            </a:r>
            <a:r>
              <a:rPr lang="en-GB" sz="1800" dirty="0" smtClean="0"/>
              <a:t> from ATP, glutamine and CO2 in a reaction catalyzed by </a:t>
            </a:r>
            <a:r>
              <a:rPr lang="en-GB" sz="1800" dirty="0" err="1" smtClean="0"/>
              <a:t>carbamoyl</a:t>
            </a:r>
            <a:r>
              <a:rPr lang="en-GB" sz="1800" dirty="0" smtClean="0"/>
              <a:t> phosphate </a:t>
            </a:r>
            <a:r>
              <a:rPr lang="en-GB" sz="1800" dirty="0" err="1" smtClean="0"/>
              <a:t>sythetase</a:t>
            </a:r>
            <a:r>
              <a:rPr lang="en-GB" sz="1800" dirty="0" smtClean="0"/>
              <a:t> found in the </a:t>
            </a:r>
            <a:r>
              <a:rPr lang="en-GB" sz="1800" dirty="0" err="1" smtClean="0"/>
              <a:t>cytosol</a:t>
            </a:r>
            <a:r>
              <a:rPr lang="en-GB" sz="18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GB" sz="1800" dirty="0" smtClean="0"/>
              <a:t>1.</a:t>
            </a:r>
            <a:r>
              <a:rPr lang="en-GB" sz="1800" dirty="0"/>
              <a:t> </a:t>
            </a:r>
            <a:r>
              <a:rPr lang="en-GB" sz="1800" i="1" dirty="0" smtClean="0"/>
              <a:t>Glutamine + CO</a:t>
            </a:r>
            <a:r>
              <a:rPr lang="en-GB" sz="1800" i="1" baseline="-25000" dirty="0" smtClean="0"/>
              <a:t>2</a:t>
            </a:r>
            <a:r>
              <a:rPr lang="en-GB" sz="1800" i="1" dirty="0" smtClean="0"/>
              <a:t> + 2 ATP ----&gt; </a:t>
            </a:r>
            <a:r>
              <a:rPr lang="en-GB" sz="1800" b="1" i="1" dirty="0" err="1" smtClean="0"/>
              <a:t>Carbamoyl</a:t>
            </a:r>
            <a:r>
              <a:rPr lang="en-GB" sz="1800" b="1" i="1" dirty="0" smtClean="0"/>
              <a:t> phosphate </a:t>
            </a:r>
            <a:r>
              <a:rPr lang="en-GB" sz="1800" i="1" dirty="0" smtClean="0"/>
              <a:t>+ Glutamate + 2 ADP + P</a:t>
            </a:r>
            <a:r>
              <a:rPr lang="en-GB" sz="1800" i="1" baseline="-25000" dirty="0" smtClean="0"/>
              <a:t>i</a:t>
            </a:r>
          </a:p>
          <a:p>
            <a:pPr>
              <a:lnSpc>
                <a:spcPct val="170000"/>
              </a:lnSpc>
              <a:buNone/>
            </a:pPr>
            <a:r>
              <a:rPr lang="en-GB" sz="1800" i="1" baseline="-25000" dirty="0" smtClean="0"/>
              <a:t>			</a:t>
            </a:r>
            <a:r>
              <a:rPr lang="en-GB" sz="1800" dirty="0" smtClean="0"/>
              <a:t>Enzyme =</a:t>
            </a:r>
            <a:r>
              <a:rPr lang="en-GB" sz="1800" dirty="0" err="1" smtClean="0"/>
              <a:t>carbamoyl</a:t>
            </a:r>
            <a:r>
              <a:rPr lang="en-GB" sz="1800" dirty="0" smtClean="0"/>
              <a:t> phosphate </a:t>
            </a:r>
            <a:r>
              <a:rPr lang="en-GB" sz="1800" dirty="0" err="1" smtClean="0"/>
              <a:t>sythetase</a:t>
            </a:r>
            <a:r>
              <a:rPr lang="en-GB" sz="1800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147248" cy="5853264"/>
          </a:xfrm>
        </p:spPr>
        <p:txBody>
          <a:bodyPr/>
          <a:lstStyle/>
          <a:p>
            <a:pPr>
              <a:lnSpc>
                <a:spcPct val="170000"/>
              </a:lnSpc>
              <a:buNone/>
            </a:pPr>
            <a:r>
              <a:rPr lang="en-GB" sz="1800" dirty="0" smtClean="0"/>
              <a:t>Note that: </a:t>
            </a:r>
          </a:p>
          <a:p>
            <a:pPr>
              <a:lnSpc>
                <a:spcPct val="170000"/>
              </a:lnSpc>
            </a:pPr>
            <a:r>
              <a:rPr lang="en-GB" sz="1800" dirty="0" err="1" smtClean="0"/>
              <a:t>Carbamoyl</a:t>
            </a:r>
            <a:r>
              <a:rPr lang="en-GB" sz="1800" dirty="0" smtClean="0"/>
              <a:t> Phosphate </a:t>
            </a:r>
            <a:r>
              <a:rPr lang="en-GB" sz="1800" dirty="0" err="1" smtClean="0"/>
              <a:t>Synthetase</a:t>
            </a:r>
            <a:r>
              <a:rPr lang="en-GB" sz="1800" dirty="0" smtClean="0"/>
              <a:t> II (CPS-II) differs in several ways from its </a:t>
            </a:r>
            <a:r>
              <a:rPr lang="en-GB" sz="1800" dirty="0" err="1" smtClean="0"/>
              <a:t>isoform</a:t>
            </a:r>
            <a:r>
              <a:rPr lang="en-GB" sz="1800" dirty="0" smtClean="0"/>
              <a:t> (CPS-I), the enzyme which provides </a:t>
            </a:r>
            <a:r>
              <a:rPr lang="en-GB" sz="1800" dirty="0" err="1" smtClean="0"/>
              <a:t>carbamoyl</a:t>
            </a:r>
            <a:r>
              <a:rPr lang="en-GB" sz="1800" dirty="0" smtClean="0"/>
              <a:t> phosphate for the Urea cycle.</a:t>
            </a:r>
          </a:p>
          <a:p>
            <a:pPr lvl="1">
              <a:lnSpc>
                <a:spcPct val="170000"/>
              </a:lnSpc>
            </a:pPr>
            <a:r>
              <a:rPr lang="en-GB" sz="1800" dirty="0" smtClean="0"/>
              <a:t>1. CPS-II is located in the cytoplasm, CPS-I mitochondria</a:t>
            </a:r>
          </a:p>
          <a:p>
            <a:pPr lvl="1">
              <a:lnSpc>
                <a:spcPct val="170000"/>
              </a:lnSpc>
            </a:pPr>
            <a:r>
              <a:rPr lang="en-GB" sz="1800" dirty="0" smtClean="0"/>
              <a:t>Glutamine not Ammonia is the Nitrogen source</a:t>
            </a:r>
          </a:p>
          <a:p>
            <a:pPr lvl="1">
              <a:lnSpc>
                <a:spcPct val="170000"/>
              </a:lnSpc>
            </a:pPr>
            <a:r>
              <a:rPr lang="en-GB" sz="1800" dirty="0" smtClean="0"/>
              <a:t>CPS-I is found only in Liver and Kidney, CPS-II in most tissues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9046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2400" dirty="0" smtClean="0"/>
              <a:t>2. </a:t>
            </a:r>
            <a:r>
              <a:rPr lang="it-IT" sz="2400" i="1" dirty="0" smtClean="0"/>
              <a:t>Carbamoyl </a:t>
            </a:r>
            <a:r>
              <a:rPr lang="it-IT" sz="2400" i="1" dirty="0"/>
              <a:t>phosphate + Aspartate </a:t>
            </a:r>
            <a:r>
              <a:rPr lang="it-IT" sz="2400" i="1" dirty="0" smtClean="0"/>
              <a:t>---&gt; </a:t>
            </a:r>
            <a:r>
              <a:rPr lang="it-IT" sz="2400" i="1" dirty="0"/>
              <a:t>Carbamoyl aspartate + </a:t>
            </a:r>
            <a:r>
              <a:rPr lang="en-GB" sz="2400" dirty="0" smtClean="0"/>
              <a:t>P</a:t>
            </a:r>
            <a:r>
              <a:rPr lang="en-GB" sz="2400" baseline="-25000" dirty="0" smtClean="0"/>
              <a:t>i</a:t>
            </a:r>
            <a:endParaRPr lang="it-IT" sz="2400" i="1" dirty="0" smtClean="0"/>
          </a:p>
          <a:p>
            <a:pPr>
              <a:buNone/>
            </a:pPr>
            <a:r>
              <a:rPr lang="en-GB" sz="2400" dirty="0" smtClean="0"/>
              <a:t>	Enzyme=</a:t>
            </a:r>
            <a:r>
              <a:rPr lang="en-GB" sz="2400" dirty="0" err="1" smtClean="0"/>
              <a:t>Aspartate</a:t>
            </a:r>
            <a:r>
              <a:rPr lang="en-GB" sz="2400" dirty="0" smtClean="0"/>
              <a:t> </a:t>
            </a:r>
            <a:r>
              <a:rPr lang="en-GB" sz="2400" dirty="0" err="1"/>
              <a:t>Carbamoyl</a:t>
            </a:r>
            <a:r>
              <a:rPr lang="en-GB" sz="2400" dirty="0"/>
              <a:t> </a:t>
            </a:r>
            <a:r>
              <a:rPr lang="en-GB" sz="2400" dirty="0" err="1" smtClean="0"/>
              <a:t>Transferase</a:t>
            </a:r>
            <a:r>
              <a:rPr lang="en-GB" sz="2400" dirty="0" smtClean="0"/>
              <a:t>(ACT) or </a:t>
            </a:r>
            <a:r>
              <a:rPr lang="en-GB" sz="2400" dirty="0" smtClean="0"/>
              <a:t>	</a:t>
            </a:r>
            <a:r>
              <a:rPr lang="en-GB" sz="2400" dirty="0" smtClean="0"/>
              <a:t> </a:t>
            </a:r>
            <a:r>
              <a:rPr lang="en-GB" sz="2400" dirty="0" smtClean="0"/>
              <a:t>     </a:t>
            </a:r>
            <a:r>
              <a:rPr lang="en-GB" sz="2400" dirty="0" err="1" smtClean="0"/>
              <a:t>Aspartate</a:t>
            </a:r>
            <a:r>
              <a:rPr lang="en-GB" sz="2400" dirty="0" smtClean="0"/>
              <a:t> </a:t>
            </a:r>
            <a:r>
              <a:rPr lang="en-GB" sz="2400" dirty="0" err="1" smtClean="0"/>
              <a:t>transcarbamoylase</a:t>
            </a:r>
            <a:r>
              <a:rPr lang="en-GB" sz="2400" dirty="0" smtClean="0"/>
              <a:t>(ATC)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3. Ring closure involves water loss.</a:t>
            </a:r>
          </a:p>
          <a:p>
            <a:pPr>
              <a:buNone/>
            </a:pPr>
            <a:r>
              <a:rPr lang="en-GB" sz="2400" i="1" dirty="0" err="1" smtClean="0"/>
              <a:t>Carbamoyl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aspartate</a:t>
            </a:r>
            <a:r>
              <a:rPr lang="it-IT" sz="2400" i="1" dirty="0" smtClean="0"/>
              <a:t> ----&gt; dihydroorotate</a:t>
            </a:r>
          </a:p>
          <a:p>
            <a:pPr>
              <a:buNone/>
            </a:pPr>
            <a:r>
              <a:rPr lang="it-IT" sz="2400" dirty="0" smtClean="0"/>
              <a:t>Enzyme=dihydroorotase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4. Dehydrogenation/Oxidation of dihydroorotate</a:t>
            </a:r>
          </a:p>
          <a:p>
            <a:pPr>
              <a:buNone/>
            </a:pPr>
            <a:r>
              <a:rPr lang="en-GB" sz="2400" i="1" dirty="0" err="1"/>
              <a:t>Dihydroorotate</a:t>
            </a:r>
            <a:r>
              <a:rPr lang="en-GB" sz="2400" i="1" dirty="0"/>
              <a:t> + NAD</a:t>
            </a:r>
            <a:r>
              <a:rPr lang="en-GB" sz="2400" i="1" baseline="30000" dirty="0"/>
              <a:t>+</a:t>
            </a:r>
            <a:r>
              <a:rPr lang="en-GB" sz="2400" i="1" dirty="0"/>
              <a:t> ----&gt; </a:t>
            </a:r>
            <a:r>
              <a:rPr lang="en-GB" sz="2400" i="1" dirty="0" err="1"/>
              <a:t>Orotate</a:t>
            </a:r>
            <a:r>
              <a:rPr lang="en-GB" sz="2400" i="1" dirty="0"/>
              <a:t> + NADH + H</a:t>
            </a:r>
            <a:r>
              <a:rPr lang="en-GB" sz="2400" i="1" baseline="30000" dirty="0"/>
              <a:t>+</a:t>
            </a:r>
            <a:r>
              <a:rPr lang="it-IT" sz="2400" i="1" dirty="0" smtClean="0"/>
              <a:t> </a:t>
            </a:r>
          </a:p>
          <a:p>
            <a:pPr>
              <a:buNone/>
            </a:pPr>
            <a:r>
              <a:rPr lang="en-GB" sz="2400" dirty="0" smtClean="0"/>
              <a:t>Enzyme=</a:t>
            </a:r>
            <a:r>
              <a:rPr lang="en-GB" sz="2400" dirty="0" err="1" smtClean="0"/>
              <a:t>Dihydroorotate</a:t>
            </a:r>
            <a:r>
              <a:rPr lang="en-GB" sz="2400" dirty="0" smtClean="0"/>
              <a:t> </a:t>
            </a:r>
            <a:r>
              <a:rPr lang="en-GB" sz="2400" dirty="0" err="1" smtClean="0"/>
              <a:t>dehydrogenase</a:t>
            </a:r>
            <a:r>
              <a:rPr lang="en-GB" sz="2400" dirty="0" smtClean="0"/>
              <a:t> using NAD as a cofactor.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5. </a:t>
            </a:r>
            <a:r>
              <a:rPr lang="en-GB" sz="2400" i="1" dirty="0" err="1" smtClean="0"/>
              <a:t>Orotate</a:t>
            </a:r>
            <a:r>
              <a:rPr lang="en-GB" sz="2400" i="1" dirty="0" smtClean="0"/>
              <a:t> </a:t>
            </a:r>
            <a:r>
              <a:rPr lang="en-GB" sz="2400" i="1" dirty="0"/>
              <a:t>+ PRPP ----&gt; OMP + </a:t>
            </a:r>
            <a:r>
              <a:rPr lang="en-GB" sz="2400" i="1" dirty="0" err="1" smtClean="0"/>
              <a:t>PP</a:t>
            </a:r>
            <a:r>
              <a:rPr lang="en-GB" sz="2400" i="1" baseline="-25000" dirty="0" err="1" smtClean="0"/>
              <a:t>i</a:t>
            </a:r>
            <a:r>
              <a:rPr lang="en-GB" sz="2400" i="1" baseline="-25000" dirty="0" smtClean="0"/>
              <a:t>                            </a:t>
            </a:r>
          </a:p>
          <a:p>
            <a:pPr>
              <a:buNone/>
            </a:pPr>
            <a:r>
              <a:rPr lang="en-GB" sz="2400" dirty="0" smtClean="0"/>
              <a:t>Enzyme=</a:t>
            </a:r>
            <a:r>
              <a:rPr lang="en-GB" sz="2400" dirty="0" err="1" smtClean="0"/>
              <a:t>Orotate</a:t>
            </a:r>
            <a:r>
              <a:rPr lang="en-GB" sz="2400" dirty="0" smtClean="0"/>
              <a:t> </a:t>
            </a:r>
            <a:r>
              <a:rPr lang="en-GB" sz="2400" dirty="0" err="1" smtClean="0"/>
              <a:t>Phosphoribosyltransferase</a:t>
            </a: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Involves the addition of a ribose moiety(from PRPP)</a:t>
            </a:r>
          </a:p>
          <a:p>
            <a:pPr>
              <a:buNone/>
            </a:pPr>
            <a:endParaRPr lang="en-GB" sz="2400" baseline="-25000" dirty="0"/>
          </a:p>
          <a:p>
            <a:pPr>
              <a:buNone/>
            </a:pPr>
            <a:endParaRPr lang="en-GB" sz="2400" baseline="-25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</TotalTime>
  <Words>740</Words>
  <Application>Microsoft Office PowerPoint</Application>
  <PresentationFormat>On-screen Show (4:3)</PresentationFormat>
  <Paragraphs>118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Ike</dc:creator>
  <cp:lastModifiedBy>Ike</cp:lastModifiedBy>
  <cp:revision>3</cp:revision>
  <dcterms:created xsi:type="dcterms:W3CDTF">2018-12-13T14:45:20Z</dcterms:created>
  <dcterms:modified xsi:type="dcterms:W3CDTF">2018-12-20T13:53:37Z</dcterms:modified>
</cp:coreProperties>
</file>