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70" r:id="rId15"/>
    <p:sldId id="269"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4" r:id="rId29"/>
    <p:sldId id="285" r:id="rId30"/>
    <p:sldId id="286" r:id="rId31"/>
    <p:sldId id="287" r:id="rId32"/>
    <p:sldId id="288" r:id="rId33"/>
    <p:sldId id="289" r:id="rId34"/>
    <p:sldId id="291" r:id="rId35"/>
    <p:sldId id="305" r:id="rId36"/>
    <p:sldId id="292" r:id="rId37"/>
    <p:sldId id="293" r:id="rId38"/>
    <p:sldId id="294" r:id="rId39"/>
    <p:sldId id="295" r:id="rId40"/>
    <p:sldId id="297" r:id="rId41"/>
    <p:sldId id="298" r:id="rId42"/>
    <p:sldId id="299" r:id="rId43"/>
    <p:sldId id="300" r:id="rId44"/>
    <p:sldId id="301" r:id="rId45"/>
    <p:sldId id="302" r:id="rId46"/>
    <p:sldId id="303" r:id="rId47"/>
    <p:sldId id="304" r:id="rId4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34559" autoAdjust="0"/>
    <p:restoredTop sz="86444" autoAdjust="0"/>
  </p:normalViewPr>
  <p:slideViewPr>
    <p:cSldViewPr>
      <p:cViewPr varScale="1">
        <p:scale>
          <a:sx n="83" d="100"/>
          <a:sy n="83" d="100"/>
        </p:scale>
        <p:origin x="102" y="822"/>
      </p:cViewPr>
      <p:guideLst>
        <p:guide orient="horz" pos="2160"/>
        <p:guide pos="2880"/>
      </p:guideLst>
    </p:cSldViewPr>
  </p:slideViewPr>
  <p:outlineViewPr>
    <p:cViewPr>
      <p:scale>
        <a:sx n="33" d="100"/>
        <a:sy n="33" d="100"/>
      </p:scale>
      <p:origin x="216"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theme" Target="theme/theme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9" name="Rectangle 8"/>
          <p:cNvSpPr/>
          <p:nvPr/>
        </p:nvSpPr>
        <p:spPr bwMode="ltGray">
          <a:xfrm>
            <a:off x="0" y="0"/>
            <a:ext cx="9143999" cy="513543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ctrTitle"/>
          </p:nvPr>
        </p:nvSpPr>
        <p:spPr>
          <a:xfrm>
            <a:off x="685800" y="3355848"/>
            <a:ext cx="8077200" cy="1673352"/>
          </a:xfrm>
        </p:spPr>
        <p:txBody>
          <a:bodyPr vert="horz" lIns="91440" tIns="0" rIns="45720" bIns="0" rtlCol="0" anchor="t">
            <a:normAutofit/>
            <a:scene3d>
              <a:camera prst="orthographicFront"/>
              <a:lightRig rig="threePt" dir="t">
                <a:rot lat="0" lon="0" rev="4800000"/>
              </a:lightRig>
            </a:scene3d>
            <a:sp3d prstMaterial="matte">
              <a:bevelT w="50800" h="10160"/>
            </a:sp3d>
          </a:bodyPr>
          <a:lstStyle>
            <a:lvl1pPr algn="l">
              <a:defRPr sz="4700" b="1"/>
            </a:lvl1pPr>
            <a:extLst/>
          </a:lstStyle>
          <a:p>
            <a:r>
              <a:rPr kumimoji="0" lang="en-US"/>
              <a:t>Click to edit Master title style</a:t>
            </a:r>
          </a:p>
        </p:txBody>
      </p:sp>
      <p:sp>
        <p:nvSpPr>
          <p:cNvPr id="3" name="Subtitle 2"/>
          <p:cNvSpPr>
            <a:spLocks noGrp="1"/>
          </p:cNvSpPr>
          <p:nvPr>
            <p:ph type="subTitle" idx="1"/>
          </p:nvPr>
        </p:nvSpPr>
        <p:spPr>
          <a:xfrm>
            <a:off x="685800" y="1828800"/>
            <a:ext cx="8077200" cy="1499616"/>
          </a:xfrm>
        </p:spPr>
        <p:txBody>
          <a:bodyPr lIns="118872" tIns="0" rIns="45720" bIns="0" anchor="b"/>
          <a:lstStyle>
            <a:lvl1pPr marL="0" indent="0" algn="l">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extLst/>
          </a:lstStyle>
          <a:p>
            <a:r>
              <a:rPr kumimoji="0" lang="en-US"/>
              <a:t>Click to edit Master subtitle style</a:t>
            </a:r>
          </a:p>
        </p:txBody>
      </p:sp>
      <p:sp>
        <p:nvSpPr>
          <p:cNvPr id="4" name="Date Placeholder 3"/>
          <p:cNvSpPr>
            <a:spLocks noGrp="1"/>
          </p:cNvSpPr>
          <p:nvPr>
            <p:ph type="dt" sz="half" idx="10"/>
          </p:nvPr>
        </p:nvSpPr>
        <p:spPr/>
        <p:txBody>
          <a:bodyPr/>
          <a:lstStyle/>
          <a:p>
            <a:fld id="{34FA742B-B919-4303-810B-4F72250F6820}" type="datetimeFigureOut">
              <a:rPr lang="en-US" smtClean="0"/>
              <a:pPr/>
              <a:t>8/24/2021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5508F81-5FC4-4A40-9D72-2117EA8439B7}" type="slidenum">
              <a:rPr lang="en-US" smtClean="0"/>
              <a:pPr/>
              <a:t>‹#›</a:t>
            </a:fld>
            <a:endParaRPr lang="en-US"/>
          </a:p>
        </p:txBody>
      </p:sp>
      <p:sp>
        <p:nvSpPr>
          <p:cNvPr id="10" name="Rectangle 9"/>
          <p:cNvSpPr/>
          <p:nvPr/>
        </p:nvSpPr>
        <p:spPr bwMode="invGray">
          <a:xfrm>
            <a:off x="0" y="5128334"/>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34FA742B-B919-4303-810B-4F72250F6820}" type="datetimeFigureOut">
              <a:rPr lang="en-US" smtClean="0"/>
              <a:pPr/>
              <a:t>8/24/2021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5508F81-5FC4-4A40-9D72-2117EA8439B7}"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9" name="Rectangle 8"/>
          <p:cNvSpPr/>
          <p:nvPr/>
        </p:nvSpPr>
        <p:spPr bwMode="invGray">
          <a:xfrm>
            <a:off x="6598920" y="0"/>
            <a:ext cx="45720" cy="6858000"/>
          </a:xfrm>
          <a:prstGeom prst="rect">
            <a:avLst/>
          </a:prstGeom>
          <a:solidFill>
            <a:srgbClr val="FFFFFF"/>
          </a:solidFill>
          <a:ln w="48000" cap="flat" cmpd="thickThin" algn="ctr">
            <a:noFill/>
            <a:prstDash val="solid"/>
          </a:ln>
          <a:effectLst>
            <a:outerShdw blurRad="31750" dist="10160" dir="108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8" name="Rectangle 7"/>
          <p:cNvSpPr/>
          <p:nvPr/>
        </p:nvSpPr>
        <p:spPr bwMode="ltGray">
          <a:xfrm>
            <a:off x="6647687" y="0"/>
            <a:ext cx="2514601" cy="685800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Vertical Title 1"/>
          <p:cNvSpPr>
            <a:spLocks noGrp="1"/>
          </p:cNvSpPr>
          <p:nvPr>
            <p:ph type="title" orient="vert"/>
          </p:nvPr>
        </p:nvSpPr>
        <p:spPr>
          <a:xfrm>
            <a:off x="6781800" y="274640"/>
            <a:ext cx="1905000" cy="5851525"/>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304800"/>
            <a:ext cx="6019800" cy="5851525"/>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34FA742B-B919-4303-810B-4F72250F6820}" type="datetimeFigureOut">
              <a:rPr lang="en-US" smtClean="0"/>
              <a:pPr/>
              <a:t>8/24/2021</a:t>
            </a:fld>
            <a:endParaRPr lang="en-US"/>
          </a:p>
        </p:txBody>
      </p:sp>
      <p:sp>
        <p:nvSpPr>
          <p:cNvPr id="5" name="Footer Placeholder 4"/>
          <p:cNvSpPr>
            <a:spLocks noGrp="1"/>
          </p:cNvSpPr>
          <p:nvPr>
            <p:ph type="ftr" sz="quarter" idx="11"/>
          </p:nvPr>
        </p:nvSpPr>
        <p:spPr>
          <a:xfrm>
            <a:off x="2640597" y="6377459"/>
            <a:ext cx="3836404" cy="365125"/>
          </a:xfrm>
        </p:spPr>
        <p:txBody>
          <a:bodyPr/>
          <a:lstStyle/>
          <a:p>
            <a:endParaRPr lang="en-US"/>
          </a:p>
        </p:txBody>
      </p:sp>
      <p:sp>
        <p:nvSpPr>
          <p:cNvPr id="6" name="Slide Number Placeholder 5"/>
          <p:cNvSpPr>
            <a:spLocks noGrp="1"/>
          </p:cNvSpPr>
          <p:nvPr>
            <p:ph type="sldNum" sz="quarter" idx="12"/>
          </p:nvPr>
        </p:nvSpPr>
        <p:spPr/>
        <p:txBody>
          <a:bodyPr/>
          <a:lstStyle/>
          <a:p>
            <a:fld id="{65508F81-5FC4-4A40-9D72-2117EA8439B7}"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155448"/>
            <a:ext cx="8229600" cy="1252728"/>
          </a:xfrm>
        </p:spPr>
        <p:txBody>
          <a:bodyPr/>
          <a:lstStyle/>
          <a:p>
            <a:r>
              <a:rPr kumimoji="0" lang="en-US"/>
              <a:t>Click to edit Master title style</a:t>
            </a:r>
          </a:p>
        </p:txBody>
      </p:sp>
      <p:sp>
        <p:nvSpPr>
          <p:cNvPr id="3" name="Content Placeholder 2"/>
          <p:cNvSpPr>
            <a:spLocks noGrp="1"/>
          </p:cNvSpPr>
          <p:nvPr>
            <p:ph idx="1"/>
          </p:nvPr>
        </p:nvSpPr>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34FA742B-B919-4303-810B-4F72250F6820}" type="datetimeFigureOut">
              <a:rPr lang="en-US" smtClean="0"/>
              <a:pPr/>
              <a:t>8/24/2021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5508F81-5FC4-4A40-9D72-2117EA8439B7}"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9" name="Rectangle 8"/>
          <p:cNvSpPr/>
          <p:nvPr/>
        </p:nvSpPr>
        <p:spPr bwMode="ltGray">
          <a:xfrm>
            <a:off x="0" y="1"/>
            <a:ext cx="9144000" cy="2602520"/>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ectangle 11"/>
          <p:cNvSpPr/>
          <p:nvPr/>
        </p:nvSpPr>
        <p:spPr bwMode="invGray">
          <a:xfrm>
            <a:off x="0" y="2602520"/>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749808" y="118872"/>
            <a:ext cx="8013192" cy="1636776"/>
          </a:xfrm>
        </p:spPr>
        <p:txBody>
          <a:bodyPr vert="horz" lIns="91440" tIns="0" rIns="91440" bIns="0" rtlCol="0" anchor="b">
            <a:normAutofit/>
            <a:scene3d>
              <a:camera prst="orthographicFront"/>
              <a:lightRig rig="threePt" dir="t">
                <a:rot lat="0" lon="0" rev="4800000"/>
              </a:lightRig>
            </a:scene3d>
            <a:sp3d prstMaterial="matte">
              <a:bevelT w="50800" h="10160"/>
            </a:sp3d>
          </a:bodyPr>
          <a:lstStyle>
            <a:lvl1pPr algn="l">
              <a:defRPr sz="4700" b="1" cap="none" baseline="0"/>
            </a:lvl1pPr>
            <a:extLst/>
          </a:lstStyle>
          <a:p>
            <a:r>
              <a:rPr kumimoji="0" lang="en-US"/>
              <a:t>Click to edit Master title style</a:t>
            </a:r>
          </a:p>
        </p:txBody>
      </p:sp>
      <p:sp>
        <p:nvSpPr>
          <p:cNvPr id="3" name="Text Placeholder 2"/>
          <p:cNvSpPr>
            <a:spLocks noGrp="1"/>
          </p:cNvSpPr>
          <p:nvPr>
            <p:ph type="body" idx="1"/>
          </p:nvPr>
        </p:nvSpPr>
        <p:spPr>
          <a:xfrm>
            <a:off x="740664" y="1828800"/>
            <a:ext cx="8022336" cy="685800"/>
          </a:xfrm>
        </p:spPr>
        <p:txBody>
          <a:bodyPr lIns="146304" tIns="0" rIns="45720" bIns="0" anchor="t"/>
          <a:lstStyle>
            <a:lvl1pPr marL="0" indent="0">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extLst/>
          </a:lstStyle>
          <a:p>
            <a:pPr lvl="0" eaLnBrk="1" latinLnBrk="0" hangingPunct="1"/>
            <a:r>
              <a:rPr kumimoji="0" lang="en-US"/>
              <a:t>Click to edit Master text styles</a:t>
            </a:r>
          </a:p>
        </p:txBody>
      </p:sp>
      <p:sp>
        <p:nvSpPr>
          <p:cNvPr id="4" name="Date Placeholder 3"/>
          <p:cNvSpPr>
            <a:spLocks noGrp="1"/>
          </p:cNvSpPr>
          <p:nvPr>
            <p:ph type="dt" sz="half" idx="10"/>
          </p:nvPr>
        </p:nvSpPr>
        <p:spPr/>
        <p:txBody>
          <a:bodyPr/>
          <a:lstStyle/>
          <a:p>
            <a:fld id="{34FA742B-B919-4303-810B-4F72250F6820}" type="datetimeFigureOut">
              <a:rPr lang="en-US" smtClean="0"/>
              <a:pPr/>
              <a:t>8/24/2021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5508F81-5FC4-4A40-9D72-2117EA8439B7}"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Content Placeholder 2"/>
          <p:cNvSpPr>
            <a:spLocks noGrp="1"/>
          </p:cNvSpPr>
          <p:nvPr>
            <p:ph sz="half" idx="1"/>
          </p:nvPr>
        </p:nvSpPr>
        <p:spPr>
          <a:xfrm>
            <a:off x="457200" y="1773936"/>
            <a:ext cx="4038600" cy="4623816"/>
          </a:xfrm>
        </p:spPr>
        <p:txBody>
          <a:bodyPr lIns="91440"/>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Content Placeholder 3"/>
          <p:cNvSpPr>
            <a:spLocks noGrp="1"/>
          </p:cNvSpPr>
          <p:nvPr>
            <p:ph sz="half" idx="2"/>
          </p:nvPr>
        </p:nvSpPr>
        <p:spPr>
          <a:xfrm>
            <a:off x="4648200" y="1773936"/>
            <a:ext cx="4038600" cy="4623816"/>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Date Placeholder 4"/>
          <p:cNvSpPr>
            <a:spLocks noGrp="1"/>
          </p:cNvSpPr>
          <p:nvPr>
            <p:ph type="dt" sz="half" idx="10"/>
          </p:nvPr>
        </p:nvSpPr>
        <p:spPr/>
        <p:txBody>
          <a:bodyPr/>
          <a:lstStyle/>
          <a:p>
            <a:fld id="{34FA742B-B919-4303-810B-4F72250F6820}" type="datetimeFigureOut">
              <a:rPr lang="en-US" smtClean="0"/>
              <a:pPr/>
              <a:t>8/24/2021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5508F81-5FC4-4A40-9D72-2117EA8439B7}"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extLst/>
          </a:lstStyle>
          <a:p>
            <a:r>
              <a:rPr kumimoji="0" lang="en-US"/>
              <a:t>Click to edit Master title style</a:t>
            </a:r>
          </a:p>
        </p:txBody>
      </p:sp>
      <p:sp>
        <p:nvSpPr>
          <p:cNvPr id="3" name="Text Placeholder 2"/>
          <p:cNvSpPr>
            <a:spLocks noGrp="1"/>
          </p:cNvSpPr>
          <p:nvPr>
            <p:ph type="body" idx="1"/>
          </p:nvPr>
        </p:nvSpPr>
        <p:spPr>
          <a:xfrm>
            <a:off x="457200" y="1698987"/>
            <a:ext cx="4040188"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eaLnBrk="1" latinLnBrk="0" hangingPunct="1"/>
            <a:r>
              <a:rPr kumimoji="0" lang="en-US"/>
              <a:t>Click to edit Master text styles</a:t>
            </a:r>
          </a:p>
        </p:txBody>
      </p:sp>
      <p:sp>
        <p:nvSpPr>
          <p:cNvPr id="4" name="Content Placeholder 3"/>
          <p:cNvSpPr>
            <a:spLocks noGrp="1"/>
          </p:cNvSpPr>
          <p:nvPr>
            <p:ph sz="half" idx="2"/>
          </p:nvPr>
        </p:nvSpPr>
        <p:spPr>
          <a:xfrm>
            <a:off x="457200" y="2449512"/>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5" name="Text Placeholder 4"/>
          <p:cNvSpPr>
            <a:spLocks noGrp="1"/>
          </p:cNvSpPr>
          <p:nvPr>
            <p:ph type="body" sz="quarter" idx="3"/>
          </p:nvPr>
        </p:nvSpPr>
        <p:spPr>
          <a:xfrm>
            <a:off x="4645025" y="1698987"/>
            <a:ext cx="4041775" cy="715355"/>
          </a:xfrm>
        </p:spPr>
        <p:txBody>
          <a:bodyPr lIns="146304" anchor="ctr"/>
          <a:lstStyle>
            <a:lvl1pPr marL="0" indent="0">
              <a:buNone/>
              <a:defRPr sz="2300" b="1" cap="all" baseline="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extLst/>
          </a:lstStyle>
          <a:p>
            <a:pPr lvl="0" eaLnBrk="1" latinLnBrk="0" hangingPunct="1"/>
            <a:r>
              <a:rPr kumimoji="0" lang="en-US"/>
              <a:t>Click to edit Master text styles</a:t>
            </a:r>
          </a:p>
        </p:txBody>
      </p:sp>
      <p:sp>
        <p:nvSpPr>
          <p:cNvPr id="6" name="Content Placeholder 5"/>
          <p:cNvSpPr>
            <a:spLocks noGrp="1"/>
          </p:cNvSpPr>
          <p:nvPr>
            <p:ph sz="quarter" idx="4"/>
          </p:nvPr>
        </p:nvSpPr>
        <p:spPr>
          <a:xfrm>
            <a:off x="4645025" y="2449512"/>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0"/>
          </p:nvPr>
        </p:nvSpPr>
        <p:spPr/>
        <p:txBody>
          <a:bodyPr/>
          <a:lstStyle/>
          <a:p>
            <a:fld id="{34FA742B-B919-4303-810B-4F72250F6820}" type="datetimeFigureOut">
              <a:rPr lang="en-US" smtClean="0"/>
              <a:pPr/>
              <a:t>8/24/2021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5508F81-5FC4-4A40-9D72-2117EA8439B7}"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34FA742B-B919-4303-810B-4F72250F6820}" type="datetimeFigureOut">
              <a:rPr lang="en-US" smtClean="0"/>
              <a:pPr/>
              <a:t>8/24/2021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5508F81-5FC4-4A40-9D72-2117EA8439B7}"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4FA742B-B919-4303-810B-4F72250F6820}" type="datetimeFigureOut">
              <a:rPr lang="en-US" smtClean="0"/>
              <a:pPr/>
              <a:t>8/24/2021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5508F81-5FC4-4A40-9D72-2117EA8439B7}"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7838" y="152400"/>
            <a:ext cx="2523744" cy="978408"/>
          </a:xfrm>
        </p:spPr>
        <p:txBody>
          <a:bodyPr vert="horz" lIns="73152" rIns="45720" bIns="0" rtlCol="0" anchor="b">
            <a:normAutofit/>
            <a:sp3d prstMaterial="matte"/>
          </a:bodyPr>
          <a:lstStyle>
            <a:lvl1pPr algn="l">
              <a:defRPr sz="2000" b="0"/>
            </a:lvl1pPr>
            <a:extLst/>
          </a:lstStyle>
          <a:p>
            <a:r>
              <a:rPr kumimoji="0" lang="en-US"/>
              <a:t>Click to edit Master title style</a:t>
            </a:r>
          </a:p>
        </p:txBody>
      </p:sp>
      <p:sp>
        <p:nvSpPr>
          <p:cNvPr id="3" name="Content Placeholder 2"/>
          <p:cNvSpPr>
            <a:spLocks noGrp="1"/>
          </p:cNvSpPr>
          <p:nvPr>
            <p:ph idx="1"/>
          </p:nvPr>
        </p:nvSpPr>
        <p:spPr>
          <a:xfrm>
            <a:off x="3019377" y="1743133"/>
            <a:ext cx="5920641" cy="455888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extLs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Text Placeholder 3"/>
          <p:cNvSpPr>
            <a:spLocks noGrp="1"/>
          </p:cNvSpPr>
          <p:nvPr>
            <p:ph type="body" sz="half" idx="2"/>
          </p:nvPr>
        </p:nvSpPr>
        <p:spPr>
          <a:xfrm>
            <a:off x="167838" y="1730018"/>
            <a:ext cx="246888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eaLnBrk="1" latinLnBrk="0" hangingPunct="1"/>
            <a:r>
              <a:rPr kumimoji="0" lang="en-US"/>
              <a:t>Click to edit Master text styles</a:t>
            </a:r>
          </a:p>
        </p:txBody>
      </p:sp>
      <p:sp>
        <p:nvSpPr>
          <p:cNvPr id="5" name="Date Placeholder 4"/>
          <p:cNvSpPr>
            <a:spLocks noGrp="1"/>
          </p:cNvSpPr>
          <p:nvPr>
            <p:ph type="dt" sz="half" idx="10"/>
          </p:nvPr>
        </p:nvSpPr>
        <p:spPr/>
        <p:txBody>
          <a:bodyPr/>
          <a:lstStyle/>
          <a:p>
            <a:fld id="{34FA742B-B919-4303-810B-4F72250F6820}" type="datetimeFigureOut">
              <a:rPr lang="en-US" smtClean="0"/>
              <a:pPr/>
              <a:t>8/24/2021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5508F81-5FC4-4A40-9D72-2117EA8439B7}" type="slidenum">
              <a:rPr lang="en-US" smtClean="0"/>
              <a:pPr/>
              <a:t>‹#›</a:t>
            </a:fld>
            <a:endParaRPr lang="en-US"/>
          </a:p>
        </p:txBody>
      </p:sp>
      <p:sp>
        <p:nvSpPr>
          <p:cNvPr id="12" name="Rectangle 11"/>
          <p:cNvSpPr/>
          <p:nvPr/>
        </p:nvSpPr>
        <p:spPr bwMode="invGray">
          <a:xfrm>
            <a:off x="2855737" y="0"/>
            <a:ext cx="45720" cy="1453896"/>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Rectangle 8"/>
          <p:cNvSpPr/>
          <p:nvPr/>
        </p:nvSpPr>
        <p:spPr bwMode="invGray">
          <a:xfrm>
            <a:off x="2855737" y="0"/>
            <a:ext cx="45720" cy="1453896"/>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64592" y="155448"/>
            <a:ext cx="2525150" cy="978408"/>
          </a:xfrm>
        </p:spPr>
        <p:txBody>
          <a:bodyPr lIns="73152" bIns="0" anchor="b">
            <a:sp3d prstMaterial="matte"/>
          </a:bodyPr>
          <a:lstStyle>
            <a:lvl1pPr algn="l">
              <a:defRPr sz="2000" b="0"/>
            </a:lvl1pPr>
            <a:extLst/>
          </a:lstStyle>
          <a:p>
            <a:r>
              <a:rPr kumimoji="0" lang="en-US"/>
              <a:t>Click to edit Master title style</a:t>
            </a:r>
          </a:p>
        </p:txBody>
      </p:sp>
      <p:sp>
        <p:nvSpPr>
          <p:cNvPr id="3" name="Picture Placeholder 2"/>
          <p:cNvSpPr>
            <a:spLocks noGrp="1"/>
          </p:cNvSpPr>
          <p:nvPr>
            <p:ph type="pic" idx="1"/>
          </p:nvPr>
        </p:nvSpPr>
        <p:spPr>
          <a:xfrm>
            <a:off x="2903805" y="1484808"/>
            <a:ext cx="6247397" cy="5373192"/>
          </a:xfrm>
          <a:solidFill>
            <a:schemeClr val="bg2">
              <a:shade val="75000"/>
            </a:schemeClr>
          </a:solidFill>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extLst/>
          </a:lstStyle>
          <a:p>
            <a:r>
              <a:rPr kumimoji="0" lang="en-US"/>
              <a:t>Click icon to add picture</a:t>
            </a:r>
            <a:endParaRPr kumimoji="0" lang="en-US" dirty="0"/>
          </a:p>
        </p:txBody>
      </p:sp>
      <p:sp>
        <p:nvSpPr>
          <p:cNvPr id="4" name="Text Placeholder 3"/>
          <p:cNvSpPr>
            <a:spLocks noGrp="1"/>
          </p:cNvSpPr>
          <p:nvPr>
            <p:ph type="body" sz="half" idx="2"/>
          </p:nvPr>
        </p:nvSpPr>
        <p:spPr>
          <a:xfrm>
            <a:off x="164592" y="1728216"/>
            <a:ext cx="2468880" cy="45720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extLst/>
          </a:lstStyle>
          <a:p>
            <a:pPr lvl="0" eaLnBrk="1" latinLnBrk="0" hangingPunct="1"/>
            <a:r>
              <a:rPr kumimoji="0" lang="en-US"/>
              <a:t>Click to edit Master text styles</a:t>
            </a:r>
          </a:p>
        </p:txBody>
      </p:sp>
      <p:sp>
        <p:nvSpPr>
          <p:cNvPr id="5" name="Date Placeholder 4"/>
          <p:cNvSpPr>
            <a:spLocks noGrp="1"/>
          </p:cNvSpPr>
          <p:nvPr>
            <p:ph type="dt" sz="half" idx="10"/>
          </p:nvPr>
        </p:nvSpPr>
        <p:spPr>
          <a:xfrm>
            <a:off x="164592" y="1170432"/>
            <a:ext cx="2523744" cy="201168"/>
          </a:xfrm>
        </p:spPr>
        <p:txBody>
          <a:bodyPr/>
          <a:lstStyle/>
          <a:p>
            <a:fld id="{34FA742B-B919-4303-810B-4F72250F6820}" type="datetimeFigureOut">
              <a:rPr lang="en-US" smtClean="0"/>
              <a:pPr/>
              <a:t>8/24/2021</a:t>
            </a:fld>
            <a:endParaRPr lang="en-US"/>
          </a:p>
        </p:txBody>
      </p:sp>
      <p:sp>
        <p:nvSpPr>
          <p:cNvPr id="11" name="Rectangle 10"/>
          <p:cNvSpPr/>
          <p:nvPr/>
        </p:nvSpPr>
        <p:spPr>
          <a:xfrm>
            <a:off x="2855737" y="0"/>
            <a:ext cx="45720"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Rectangle 8"/>
          <p:cNvSpPr/>
          <p:nvPr/>
        </p:nvSpPr>
        <p:spPr bwMode="invGray">
          <a:xfrm>
            <a:off x="2855737" y="0"/>
            <a:ext cx="45720" cy="6858000"/>
          </a:xfrm>
          <a:prstGeom prst="rect">
            <a:avLst/>
          </a:prstGeom>
          <a:solidFill>
            <a:srgbClr val="FFFFFF"/>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6" name="Footer Placeholder 5"/>
          <p:cNvSpPr>
            <a:spLocks noGrp="1"/>
          </p:cNvSpPr>
          <p:nvPr>
            <p:ph type="ftr" sz="quarter" idx="11"/>
          </p:nvPr>
        </p:nvSpPr>
        <p:spPr>
          <a:xfrm>
            <a:off x="3035808" y="1170432"/>
            <a:ext cx="5193792" cy="201168"/>
          </a:xfrm>
        </p:spPr>
        <p:txBody>
          <a:bodyPr/>
          <a:lstStyle>
            <a:lvl1pPr>
              <a:defRPr>
                <a:solidFill>
                  <a:schemeClr val="bg1">
                    <a:shade val="50000"/>
                  </a:schemeClr>
                </a:solidFill>
              </a:defRPr>
            </a:lvl1pPr>
          </a:lstStyle>
          <a:p>
            <a:endParaRPr lang="en-US"/>
          </a:p>
        </p:txBody>
      </p:sp>
      <p:sp>
        <p:nvSpPr>
          <p:cNvPr id="7" name="Slide Number Placeholder 6"/>
          <p:cNvSpPr>
            <a:spLocks noGrp="1"/>
          </p:cNvSpPr>
          <p:nvPr>
            <p:ph type="sldNum" sz="quarter" idx="12"/>
          </p:nvPr>
        </p:nvSpPr>
        <p:spPr>
          <a:xfrm>
            <a:off x="8339328" y="1170432"/>
            <a:ext cx="733864" cy="201168"/>
          </a:xfrm>
        </p:spPr>
        <p:txBody>
          <a:bodyPr/>
          <a:lstStyle/>
          <a:p>
            <a:fld id="{65508F81-5FC4-4A40-9D72-2117EA8439B7}"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p:nvPr/>
        </p:nvSpPr>
        <p:spPr bwMode="invGray">
          <a:xfrm>
            <a:off x="0" y="1435895"/>
            <a:ext cx="9144000" cy="45720"/>
          </a:xfrm>
          <a:prstGeom prst="rect">
            <a:avLst/>
          </a:prstGeom>
          <a:solidFill>
            <a:srgbClr val="FFFFFF"/>
          </a:solidFill>
          <a:ln w="48000" cap="flat" cmpd="thickThin" algn="ctr">
            <a:noFill/>
            <a:prstDash val="solid"/>
          </a:ln>
          <a:effectLst>
            <a:outerShdw blurRad="31750" dist="10160" dir="5400000" algn="tl" rotWithShape="0">
              <a:srgbClr val="000000">
                <a:alpha val="6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7" name="Rectangle 6"/>
          <p:cNvSpPr/>
          <p:nvPr/>
        </p:nvSpPr>
        <p:spPr bwMode="ltGray">
          <a:xfrm>
            <a:off x="0" y="0"/>
            <a:ext cx="9143999" cy="1433733"/>
          </a:xfrm>
          <a:prstGeom prst="rect">
            <a:avLst/>
          </a:prstGeom>
          <a:solidFill>
            <a:srgbClr val="000000"/>
          </a:solidFill>
          <a:ln w="48000" cap="flat" cmpd="thickThin"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Placeholder 1"/>
          <p:cNvSpPr>
            <a:spLocks noGrp="1"/>
          </p:cNvSpPr>
          <p:nvPr>
            <p:ph type="title"/>
          </p:nvPr>
        </p:nvSpPr>
        <p:spPr>
          <a:xfrm>
            <a:off x="457200" y="152400"/>
            <a:ext cx="8229600" cy="1251062"/>
          </a:xfrm>
          <a:prstGeom prst="rect">
            <a:avLst/>
          </a:prstGeom>
        </p:spPr>
        <p:txBody>
          <a:bodyPr vert="horz" lIns="91440" rIns="45720" rtlCol="0" anchor="ctr">
            <a:normAutofit/>
            <a:scene3d>
              <a:camera prst="orthographicFront"/>
              <a:lightRig rig="threePt" dir="t">
                <a:rot lat="0" lon="0" rev="4800000"/>
              </a:lightRig>
            </a:scene3d>
            <a:sp3d prstMaterial="matte">
              <a:bevelT w="50800" h="10160"/>
            </a:sp3d>
          </a:bodyPr>
          <a:lstStyle/>
          <a:p>
            <a:r>
              <a:rPr kumimoji="0" lang="en-US"/>
              <a:t>Click to edit Master title style</a:t>
            </a:r>
          </a:p>
        </p:txBody>
      </p:sp>
      <p:sp>
        <p:nvSpPr>
          <p:cNvPr id="3" name="Text Placeholder 2"/>
          <p:cNvSpPr>
            <a:spLocks noGrp="1"/>
          </p:cNvSpPr>
          <p:nvPr>
            <p:ph type="body" idx="1"/>
          </p:nvPr>
        </p:nvSpPr>
        <p:spPr>
          <a:xfrm>
            <a:off x="457200" y="1775191"/>
            <a:ext cx="8229600" cy="4625609"/>
          </a:xfrm>
          <a:prstGeom prst="rect">
            <a:avLst/>
          </a:prstGeom>
        </p:spPr>
        <p:txBody>
          <a:bodyPr vert="horz" lIns="54864" tIns="91440" rtlCol="0">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4" name="Date Placeholder 3"/>
          <p:cNvSpPr>
            <a:spLocks noGrp="1"/>
          </p:cNvSpPr>
          <p:nvPr>
            <p:ph type="dt" sz="half" idx="2"/>
          </p:nvPr>
        </p:nvSpPr>
        <p:spPr>
          <a:xfrm>
            <a:off x="457200" y="6476999"/>
            <a:ext cx="2133600" cy="274320"/>
          </a:xfrm>
          <a:prstGeom prst="rect">
            <a:avLst/>
          </a:prstGeom>
        </p:spPr>
        <p:txBody>
          <a:bodyPr vert="horz" lIns="109728" rIns="45720" bIns="0" rtlCol="0" anchor="b"/>
          <a:lstStyle>
            <a:lvl1pPr algn="l" eaLnBrk="1" latinLnBrk="0" hangingPunct="1">
              <a:defRPr kumimoji="0" sz="1200">
                <a:solidFill>
                  <a:schemeClr val="tx1">
                    <a:tint val="95000"/>
                  </a:schemeClr>
                </a:solidFill>
              </a:defRPr>
            </a:lvl1pPr>
            <a:extLst/>
          </a:lstStyle>
          <a:p>
            <a:fld id="{34FA742B-B919-4303-810B-4F72250F6820}" type="datetimeFigureOut">
              <a:rPr lang="en-US" smtClean="0"/>
              <a:pPr/>
              <a:t>8/24/2021</a:t>
            </a:fld>
            <a:endParaRPr lang="en-US"/>
          </a:p>
        </p:txBody>
      </p:sp>
      <p:sp>
        <p:nvSpPr>
          <p:cNvPr id="5" name="Footer Placeholder 4"/>
          <p:cNvSpPr>
            <a:spLocks noGrp="1"/>
          </p:cNvSpPr>
          <p:nvPr>
            <p:ph type="ftr" sz="quarter" idx="3"/>
          </p:nvPr>
        </p:nvSpPr>
        <p:spPr>
          <a:xfrm>
            <a:off x="2640596" y="6476999"/>
            <a:ext cx="5507719" cy="274320"/>
          </a:xfrm>
          <a:prstGeom prst="rect">
            <a:avLst/>
          </a:prstGeom>
        </p:spPr>
        <p:txBody>
          <a:bodyPr vert="horz" lIns="45720" rIns="45720" bIns="0" rtlCol="0" anchor="b"/>
          <a:lstStyle>
            <a:lvl1pPr algn="l" eaLnBrk="1" latinLnBrk="0" hangingPunct="1">
              <a:defRPr kumimoji="0" sz="1200">
                <a:solidFill>
                  <a:schemeClr val="tx1">
                    <a:tint val="95000"/>
                  </a:schemeClr>
                </a:solidFill>
              </a:defRPr>
            </a:lvl1pPr>
            <a:extLst/>
          </a:lstStyle>
          <a:p>
            <a:endParaRPr lang="en-US"/>
          </a:p>
        </p:txBody>
      </p:sp>
      <p:sp>
        <p:nvSpPr>
          <p:cNvPr id="6" name="Slide Number Placeholder 5"/>
          <p:cNvSpPr>
            <a:spLocks noGrp="1"/>
          </p:cNvSpPr>
          <p:nvPr>
            <p:ph type="sldNum" sz="quarter" idx="4"/>
          </p:nvPr>
        </p:nvSpPr>
        <p:spPr>
          <a:xfrm>
            <a:off x="8204396" y="6476999"/>
            <a:ext cx="733864" cy="274320"/>
          </a:xfrm>
          <a:prstGeom prst="rect">
            <a:avLst/>
          </a:prstGeom>
        </p:spPr>
        <p:txBody>
          <a:bodyPr vert="horz" bIns="0" rtlCol="0" anchor="b"/>
          <a:lstStyle>
            <a:lvl1pPr algn="r" eaLnBrk="1" latinLnBrk="0" hangingPunct="1">
              <a:defRPr kumimoji="0" sz="1200">
                <a:solidFill>
                  <a:schemeClr val="tx1">
                    <a:tint val="95000"/>
                  </a:schemeClr>
                </a:solidFill>
              </a:defRPr>
            </a:lvl1pPr>
            <a:extLst/>
          </a:lstStyle>
          <a:p>
            <a:fld id="{65508F81-5FC4-4A40-9D72-2117EA8439B7}"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500" b="1" kern="1200">
          <a:solidFill>
            <a:schemeClr val="accent1">
              <a:satMod val="150000"/>
            </a:schemeClr>
          </a:solidFill>
          <a:effectLst/>
          <a:latin typeface="+mj-lt"/>
          <a:ea typeface="+mj-ea"/>
          <a:cs typeface="+mj-cs"/>
        </a:defRPr>
      </a:lvl1pPr>
      <a:extLst/>
    </p:titleStyle>
    <p:bodyStyle>
      <a:lvl1pPr marL="438912" indent="-320040" algn="l" rtl="0" eaLnBrk="1" latinLnBrk="0" hangingPunct="1">
        <a:spcBef>
          <a:spcPts val="0"/>
        </a:spcBef>
        <a:buClr>
          <a:schemeClr val="accent1"/>
        </a:buClr>
        <a:buSzPct val="80000"/>
        <a:buFont typeface="Wingdings 2"/>
        <a:buChar char=""/>
        <a:defRPr kumimoji="0" sz="3200" kern="1200">
          <a:solidFill>
            <a:schemeClr val="tx1"/>
          </a:solidFill>
          <a:latin typeface="+mn-lt"/>
          <a:ea typeface="+mn-ea"/>
          <a:cs typeface="+mn-cs"/>
        </a:defRPr>
      </a:lvl1pPr>
      <a:lvl2pPr marL="731520" indent="-274320" algn="l" rtl="0" eaLnBrk="1" latinLnBrk="0" hangingPunct="1">
        <a:spcBef>
          <a:spcPct val="20000"/>
        </a:spcBef>
        <a:buClr>
          <a:schemeClr val="accent2"/>
        </a:buClr>
        <a:buSzPct val="90000"/>
        <a:buFont typeface="Wingdings"/>
        <a:buChar char=""/>
        <a:defRPr kumimoji="0" sz="2800" kern="1200">
          <a:solidFill>
            <a:schemeClr val="tx1"/>
          </a:solidFill>
          <a:latin typeface="+mn-lt"/>
          <a:ea typeface="+mn-ea"/>
          <a:cs typeface="+mn-cs"/>
        </a:defRPr>
      </a:lvl2pPr>
      <a:lvl3pPr marL="996696" indent="-228600" algn="l" rtl="0" eaLnBrk="1" latinLnBrk="0" hangingPunct="1">
        <a:spcBef>
          <a:spcPct val="20000"/>
        </a:spcBef>
        <a:buClr>
          <a:schemeClr val="accent3"/>
        </a:buClr>
        <a:buFont typeface="Arial"/>
        <a:buChar char="▪"/>
        <a:defRPr kumimoji="0" sz="2400" kern="1200">
          <a:solidFill>
            <a:schemeClr val="tx1"/>
          </a:solidFill>
          <a:latin typeface="+mn-lt"/>
          <a:ea typeface="+mn-ea"/>
          <a:cs typeface="+mn-cs"/>
        </a:defRPr>
      </a:lvl3pPr>
      <a:lvl4pPr marL="1216152" indent="-182880" algn="l" rtl="0" eaLnBrk="1" latinLnBrk="0" hangingPunct="1">
        <a:spcBef>
          <a:spcPct val="20000"/>
        </a:spcBef>
        <a:buClr>
          <a:schemeClr val="accent4"/>
        </a:buClr>
        <a:buFont typeface="Arial"/>
        <a:buChar char="▪"/>
        <a:defRPr kumimoji="0" sz="2000" kern="1200">
          <a:solidFill>
            <a:schemeClr val="tx1"/>
          </a:solidFill>
          <a:latin typeface="+mn-lt"/>
          <a:ea typeface="+mn-ea"/>
          <a:cs typeface="+mn-cs"/>
        </a:defRPr>
      </a:lvl4pPr>
      <a:lvl5pPr marL="1426464" indent="-182880" algn="l" rtl="0" eaLnBrk="1" latinLnBrk="0" hangingPunct="1">
        <a:spcBef>
          <a:spcPct val="20000"/>
        </a:spcBef>
        <a:buClr>
          <a:schemeClr val="accent5"/>
        </a:buClr>
        <a:buFont typeface="Wingdings 3"/>
        <a:buChar char=""/>
        <a:defRPr kumimoji="0" lang="en-US" sz="2000" kern="1200" smtClean="0">
          <a:solidFill>
            <a:schemeClr val="tx1"/>
          </a:solidFill>
          <a:latin typeface="+mn-lt"/>
          <a:ea typeface="+mn-ea"/>
          <a:cs typeface="+mn-cs"/>
        </a:defRPr>
      </a:lvl5pPr>
      <a:lvl6pPr marL="1627632" indent="-182880" algn="l" rtl="0" eaLnBrk="1" latinLnBrk="0" hangingPunct="1">
        <a:spcBef>
          <a:spcPct val="20000"/>
        </a:spcBef>
        <a:buClr>
          <a:schemeClr val="accent6"/>
        </a:buClr>
        <a:buSzPct val="100000"/>
        <a:buFont typeface="Wingdings 2"/>
        <a:buChar char=""/>
        <a:defRPr kumimoji="0" sz="2000" kern="1200">
          <a:solidFill>
            <a:schemeClr val="tx1"/>
          </a:solidFill>
          <a:latin typeface="+mn-lt"/>
          <a:ea typeface="+mn-ea"/>
          <a:cs typeface="+mn-cs"/>
        </a:defRPr>
      </a:lvl6pPr>
      <a:lvl7pPr marL="1828800" indent="-182880" algn="l" rtl="0" eaLnBrk="1" latinLnBrk="0" hangingPunct="1">
        <a:spcBef>
          <a:spcPct val="20000"/>
        </a:spcBef>
        <a:buClr>
          <a:schemeClr val="accent1"/>
        </a:buClr>
        <a:buSzPct val="100000"/>
        <a:buFont typeface="Wingdings 2"/>
        <a:buChar char=""/>
        <a:defRPr kumimoji="0" sz="1800" kern="1200">
          <a:solidFill>
            <a:schemeClr val="tx1"/>
          </a:solidFill>
          <a:latin typeface="+mn-lt"/>
          <a:ea typeface="+mn-ea"/>
          <a:cs typeface="+mn-cs"/>
        </a:defRPr>
      </a:lvl7pPr>
      <a:lvl8pPr marL="2029968" indent="-182880" algn="l" rtl="0" eaLnBrk="1" latinLnBrk="0" hangingPunct="1">
        <a:spcBef>
          <a:spcPct val="20000"/>
        </a:spcBef>
        <a:buClr>
          <a:schemeClr val="accent2"/>
        </a:buClr>
        <a:buFont typeface="Wingdings 2" pitchFamily="18" charset="2"/>
        <a:buChar char=""/>
        <a:defRPr kumimoji="0" sz="1800" kern="1200">
          <a:solidFill>
            <a:schemeClr val="tx1"/>
          </a:solidFill>
          <a:latin typeface="+mn-lt"/>
          <a:ea typeface="+mn-ea"/>
          <a:cs typeface="+mn-cs"/>
        </a:defRPr>
      </a:lvl8pPr>
      <a:lvl9pPr marL="2231136" indent="-182880" algn="l" rtl="0" eaLnBrk="1" latinLnBrk="0" hangingPunct="1">
        <a:spcBef>
          <a:spcPct val="20000"/>
        </a:spcBef>
        <a:buClr>
          <a:schemeClr val="accent3"/>
        </a:buClr>
        <a:buFont typeface="Wingdings 2" pitchFamily="18" charset="2"/>
        <a:buChar char=""/>
        <a:defRPr kumimoji="0" sz="18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creativecommons.org/licenses/by-nc/4.0/"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THE CLASSICAL SCHOOL</a:t>
            </a:r>
          </a:p>
        </p:txBody>
      </p:sp>
      <p:sp>
        <p:nvSpPr>
          <p:cNvPr id="3" name="Subtitle 2"/>
          <p:cNvSpPr>
            <a:spLocks noGrp="1"/>
          </p:cNvSpPr>
          <p:nvPr>
            <p:ph type="subTitle" idx="1"/>
          </p:nvPr>
        </p:nvSpPr>
        <p:spPr/>
        <p:txBody>
          <a:bodyPr/>
          <a:lstStyle/>
          <a:p>
            <a:r>
              <a:rPr lang="en-US" dirty="0"/>
              <a:t>BUS 301</a:t>
            </a:r>
          </a:p>
          <a:p>
            <a:endParaRPr lang="en-US" dirty="0"/>
          </a:p>
          <a:p>
            <a:r>
              <a:rPr lang="en-US" dirty="0"/>
              <a:t>DR. OLANIPEKUN OJO</a:t>
            </a:r>
          </a:p>
        </p:txBody>
      </p:sp>
      <p:sp>
        <p:nvSpPr>
          <p:cNvPr id="4" name="Rectangle 3">
            <a:extLst>
              <a:ext uri="{FF2B5EF4-FFF2-40B4-BE49-F238E27FC236}">
                <a16:creationId xmlns:a16="http://schemas.microsoft.com/office/drawing/2014/main" id="{A696050B-169A-4EB8-8CBF-C44D12056D3A}"/>
              </a:ext>
            </a:extLst>
          </p:cNvPr>
          <p:cNvSpPr>
            <a:spLocks noChangeArrowheads="1"/>
          </p:cNvSpPr>
          <p:nvPr/>
        </p:nvSpPr>
        <p:spPr bwMode="auto">
          <a:xfrm>
            <a:off x="8508" y="6251683"/>
            <a:ext cx="9099996" cy="477054"/>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100" b="0" i="0" u="none" strike="noStrike" cap="none" normalizeH="0" baseline="0" dirty="0">
                <a:ln>
                  <a:noFill/>
                </a:ln>
                <a:effectLst/>
                <a:latin typeface="source sans pro"/>
                <a:hlinkClick r:id="rId2"/>
              </a:rPr>
              <a:t>  </a:t>
            </a:r>
            <a:r>
              <a:rPr kumimoji="0" lang="en-US" altLang="en-US" sz="1400" b="0" i="0" u="none" strike="noStrike" cap="none" normalizeH="0" baseline="0" dirty="0">
                <a:ln>
                  <a:noFill/>
                </a:ln>
                <a:effectLst/>
                <a:latin typeface="source sans pro"/>
              </a:rPr>
              <a:t> </a:t>
            </a:r>
            <a:r>
              <a:rPr kumimoji="0" lang="en-US" altLang="en-US" sz="1100" b="0" i="0" u="none" strike="noStrike" cap="none" normalizeH="0" baseline="0" dirty="0">
                <a:ln>
                  <a:noFill/>
                </a:ln>
                <a:effectLst/>
                <a:latin typeface="source sans pro"/>
              </a:rPr>
              <a:t>        </a:t>
            </a:r>
            <a:br>
              <a:rPr kumimoji="0" lang="en-US" altLang="en-US" sz="600" b="0" i="0" u="none" strike="noStrike" cap="none" normalizeH="0" baseline="0" dirty="0">
                <a:ln>
                  <a:noFill/>
                </a:ln>
                <a:effectLst/>
              </a:rPr>
            </a:br>
            <a:r>
              <a:rPr kumimoji="0" lang="en-US" altLang="en-US" sz="1100" b="0" i="0" u="none" strike="noStrike" cap="none" normalizeH="0" baseline="0" dirty="0">
                <a:ln>
                  <a:noFill/>
                </a:ln>
                <a:solidFill>
                  <a:srgbClr val="FF0000"/>
                </a:solidFill>
                <a:effectLst/>
                <a:latin typeface="source sans pro"/>
              </a:rPr>
              <a:t>BUS 301 – The </a:t>
            </a:r>
            <a:r>
              <a:rPr kumimoji="0" lang="en-US" altLang="en-US" sz="1100" b="0" i="0" u="none" strike="noStrike" cap="none" normalizeH="0" baseline="0">
                <a:ln>
                  <a:noFill/>
                </a:ln>
                <a:solidFill>
                  <a:srgbClr val="FF0000"/>
                </a:solidFill>
                <a:effectLst/>
                <a:latin typeface="source sans pro"/>
              </a:rPr>
              <a:t>Classical School </a:t>
            </a:r>
            <a:r>
              <a:rPr kumimoji="0" lang="en-US" altLang="en-US" sz="1100" b="0" i="0" u="none" strike="noStrike" cap="none" normalizeH="0" baseline="0" dirty="0">
                <a:ln>
                  <a:noFill/>
                </a:ln>
                <a:solidFill>
                  <a:srgbClr val="FF0000"/>
                </a:solidFill>
                <a:effectLst/>
                <a:latin typeface="source sans pro"/>
              </a:rPr>
              <a:t>by Ojo, O.J. is licensed under a </a:t>
            </a:r>
            <a:r>
              <a:rPr kumimoji="0" lang="en-US" altLang="en-US" sz="1100" b="0" i="0" u="none" strike="noStrike" cap="none" normalizeH="0" baseline="0" dirty="0">
                <a:ln>
                  <a:noFill/>
                </a:ln>
                <a:effectLst/>
                <a:latin typeface="source sans pro"/>
                <a:hlinkClick r:id="rId2"/>
              </a:rPr>
              <a:t>Creative Commons Attribution-</a:t>
            </a:r>
            <a:r>
              <a:rPr kumimoji="0" lang="en-US" altLang="en-US" sz="1100" b="0" i="0" u="none" strike="noStrike" cap="none" normalizeH="0" baseline="0" dirty="0" err="1">
                <a:ln>
                  <a:noFill/>
                </a:ln>
                <a:effectLst/>
                <a:latin typeface="source sans pro"/>
                <a:hlinkClick r:id="rId2"/>
              </a:rPr>
              <a:t>NonCommercial</a:t>
            </a:r>
            <a:r>
              <a:rPr kumimoji="0" lang="en-US" altLang="en-US" sz="1100" b="0" i="0" u="none" strike="noStrike" cap="none" normalizeH="0" baseline="0" dirty="0">
                <a:ln>
                  <a:noFill/>
                </a:ln>
                <a:effectLst/>
                <a:latin typeface="source sans pro"/>
                <a:hlinkClick r:id="rId2"/>
              </a:rPr>
              <a:t> 4.0 International License</a:t>
            </a:r>
            <a:r>
              <a:rPr kumimoji="0" lang="en-US" altLang="en-US" sz="1100" b="0" i="0" u="none" strike="noStrike" cap="none" normalizeH="0" baseline="0" dirty="0">
                <a:ln>
                  <a:noFill/>
                </a:ln>
                <a:effectLst/>
                <a:latin typeface="source sans pro"/>
              </a:rPr>
              <a:t>.</a:t>
            </a:r>
            <a:r>
              <a:rPr kumimoji="0" lang="en-US" altLang="en-US" sz="600" b="0" i="0" u="none" strike="noStrike" cap="none" normalizeH="0" baseline="0" dirty="0">
                <a:ln>
                  <a:noFill/>
                </a:ln>
                <a:effectLst/>
              </a:rPr>
              <a:t> </a:t>
            </a:r>
            <a:endParaRPr kumimoji="0" lang="en-US" altLang="en-US" sz="1100" b="0" i="0" u="none" strike="noStrike" cap="none" normalizeH="0" baseline="0" dirty="0">
              <a:ln>
                <a:noFill/>
              </a:ln>
              <a:effectLst/>
              <a:latin typeface="source sans pro"/>
            </a:endParaRPr>
          </a:p>
        </p:txBody>
      </p:sp>
      <p:pic>
        <p:nvPicPr>
          <p:cNvPr id="5" name="Picture 2" descr="Creative Commons License">
            <a:hlinkClick r:id="rId2"/>
            <a:extLst>
              <a:ext uri="{FF2B5EF4-FFF2-40B4-BE49-F238E27FC236}">
                <a16:creationId xmlns:a16="http://schemas.microsoft.com/office/drawing/2014/main" id="{D64AE5D5-D067-4C3D-AE45-CBF8DEC87AF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152900" y="6104045"/>
            <a:ext cx="838200" cy="295275"/>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400" dirty="0"/>
              <a:t>POM……..</a:t>
            </a:r>
          </a:p>
        </p:txBody>
      </p:sp>
      <p:sp>
        <p:nvSpPr>
          <p:cNvPr id="3" name="Content Placeholder 2"/>
          <p:cNvSpPr>
            <a:spLocks noGrp="1"/>
          </p:cNvSpPr>
          <p:nvPr>
            <p:ph idx="1"/>
          </p:nvPr>
        </p:nvSpPr>
        <p:spPr/>
        <p:txBody>
          <a:bodyPr>
            <a:normAutofit/>
          </a:bodyPr>
          <a:lstStyle/>
          <a:p>
            <a:r>
              <a:rPr lang="en-US" sz="2000" dirty="0"/>
              <a:t>6. Subordination of individual interest to the common good</a:t>
            </a:r>
          </a:p>
          <a:p>
            <a:r>
              <a:rPr lang="en-US" sz="2000" dirty="0"/>
              <a:t>7. Remuneration: Compensation should be fair to employees and the </a:t>
            </a:r>
            <a:r>
              <a:rPr lang="en-US" sz="2000" dirty="0" err="1"/>
              <a:t>organisation</a:t>
            </a:r>
            <a:r>
              <a:rPr lang="en-US" sz="2000" dirty="0"/>
              <a:t> as well</a:t>
            </a:r>
          </a:p>
          <a:p>
            <a:r>
              <a:rPr lang="en-US" sz="2000" dirty="0"/>
              <a:t>8. Centralization . (power and authority concentrated in management)</a:t>
            </a:r>
          </a:p>
          <a:p>
            <a:r>
              <a:rPr lang="en-US" sz="2000" dirty="0"/>
              <a:t>9.Clear chain of command</a:t>
            </a:r>
          </a:p>
          <a:p>
            <a:r>
              <a:rPr lang="en-US" sz="2000" dirty="0"/>
              <a:t>10. Order (people and material should be in the right places)</a:t>
            </a:r>
          </a:p>
          <a:p>
            <a:r>
              <a:rPr lang="en-US" sz="2000" dirty="0"/>
              <a:t>11.Equity  ( equal and fair treatment of subordinates.</a:t>
            </a:r>
          </a:p>
          <a:p>
            <a:r>
              <a:rPr lang="en-US" sz="2000" dirty="0"/>
              <a:t>12. Stability of tenure of personnel</a:t>
            </a:r>
          </a:p>
          <a:p>
            <a:r>
              <a:rPr lang="en-US" sz="2000" dirty="0"/>
              <a:t>13. Initiative : ( Managers should give subordinates the freedom to formulate and implement their plans</a:t>
            </a:r>
          </a:p>
          <a:p>
            <a:r>
              <a:rPr lang="en-US" sz="2000" dirty="0"/>
              <a:t>14. </a:t>
            </a:r>
            <a:r>
              <a:rPr lang="en-US" sz="2000" dirty="0" err="1"/>
              <a:t>Espirit</a:t>
            </a:r>
            <a:r>
              <a:rPr lang="en-US" sz="2000" dirty="0"/>
              <a:t> de Corps: Management should encourage harmony, team spirit and togetherness to give the </a:t>
            </a:r>
            <a:r>
              <a:rPr lang="en-US" sz="2000" dirty="0" err="1"/>
              <a:t>organisation</a:t>
            </a:r>
            <a:r>
              <a:rPr lang="en-US" sz="2000" dirty="0"/>
              <a:t> a sense of unity...</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400" dirty="0"/>
              <a:t>POM….</a:t>
            </a:r>
          </a:p>
        </p:txBody>
      </p:sp>
      <p:sp>
        <p:nvSpPr>
          <p:cNvPr id="3" name="Content Placeholder 2"/>
          <p:cNvSpPr>
            <a:spLocks noGrp="1"/>
          </p:cNvSpPr>
          <p:nvPr>
            <p:ph idx="1"/>
          </p:nvPr>
        </p:nvSpPr>
        <p:spPr/>
        <p:txBody>
          <a:bodyPr>
            <a:normAutofit/>
          </a:bodyPr>
          <a:lstStyle/>
          <a:p>
            <a:r>
              <a:rPr lang="en-US" sz="2000" dirty="0"/>
              <a:t>NOTE:</a:t>
            </a:r>
          </a:p>
          <a:p>
            <a:pPr>
              <a:buNone/>
            </a:pPr>
            <a:endParaRPr lang="en-US" sz="2000" dirty="0"/>
          </a:p>
          <a:p>
            <a:pPr>
              <a:buFontTx/>
              <a:buChar char="-"/>
            </a:pPr>
            <a:r>
              <a:rPr lang="en-US" sz="2000" dirty="0"/>
              <a:t>Many of </a:t>
            </a:r>
            <a:r>
              <a:rPr lang="en-US" sz="2000" dirty="0" err="1"/>
              <a:t>Fayol’s</a:t>
            </a:r>
            <a:r>
              <a:rPr lang="en-US" sz="2000" dirty="0"/>
              <a:t> principles are still useful today. Problems however come when people apply such principles as laws rather than guidelines for effective performance.</a:t>
            </a:r>
          </a:p>
          <a:p>
            <a:pPr>
              <a:buNone/>
            </a:pPr>
            <a:endParaRPr lang="en-US" sz="2000" dirty="0"/>
          </a:p>
          <a:p>
            <a:pPr>
              <a:buFontTx/>
              <a:buChar char="-"/>
            </a:pPr>
            <a:r>
              <a:rPr lang="en-US" sz="2000" dirty="0"/>
              <a:t>Major criticisms of Administrative theories are that they are a rigid and formalized approach to management.</a:t>
            </a:r>
          </a:p>
          <a:p>
            <a:pPr>
              <a:buFontTx/>
              <a:buChar char="-"/>
            </a:pPr>
            <a:r>
              <a:rPr lang="en-US" sz="2000" dirty="0"/>
              <a:t>Lacks cross functional </a:t>
            </a:r>
            <a:r>
              <a:rPr lang="en-US" sz="2000" dirty="0" err="1"/>
              <a:t>teamwork,etc</a:t>
            </a:r>
            <a:endParaRPr lang="en-US" sz="20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400" dirty="0"/>
              <a:t>CONTRIBUTIONS OF F. TAYLOR…..</a:t>
            </a:r>
          </a:p>
        </p:txBody>
      </p:sp>
      <p:sp>
        <p:nvSpPr>
          <p:cNvPr id="3" name="Content Placeholder 2"/>
          <p:cNvSpPr>
            <a:spLocks noGrp="1"/>
          </p:cNvSpPr>
          <p:nvPr>
            <p:ph idx="1"/>
          </p:nvPr>
        </p:nvSpPr>
        <p:spPr/>
        <p:txBody>
          <a:bodyPr>
            <a:normAutofit fontScale="62500" lnSpcReduction="20000"/>
          </a:bodyPr>
          <a:lstStyle/>
          <a:p>
            <a:endParaRPr lang="en-US" dirty="0"/>
          </a:p>
          <a:p>
            <a:r>
              <a:rPr lang="en-US" dirty="0"/>
              <a:t>The contributions of F. W. Taylor were spelt out clearly in the following principles:- </a:t>
            </a:r>
          </a:p>
          <a:p>
            <a:r>
              <a:rPr lang="en-US" dirty="0"/>
              <a:t>Time Study Principles: Human efforts and work done should be measured with standard time.</a:t>
            </a:r>
          </a:p>
          <a:p>
            <a:r>
              <a:rPr lang="en-US" dirty="0"/>
              <a:t>Piece – Rate Principles: Reward should be according to effort put in</a:t>
            </a:r>
          </a:p>
          <a:p>
            <a:endParaRPr lang="en-US" dirty="0"/>
          </a:p>
          <a:p>
            <a:endParaRPr lang="en-US" dirty="0"/>
          </a:p>
          <a:p>
            <a:r>
              <a:rPr lang="en-US" dirty="0"/>
              <a:t> Separation of Planning from performance principles: Management should decide on policies while work/task to be done by the workers.</a:t>
            </a:r>
          </a:p>
          <a:p>
            <a:r>
              <a:rPr lang="en-US" dirty="0"/>
              <a:t>Management Control Principles: Need for development is necessary</a:t>
            </a:r>
          </a:p>
          <a:p>
            <a:r>
              <a:rPr lang="en-US" dirty="0"/>
              <a:t>Scientific method of work principle: Responsible and accountable leadership</a:t>
            </a:r>
          </a:p>
          <a:p>
            <a:pPr>
              <a:buNone/>
            </a:pPr>
            <a:endParaRPr lang="en-US" dirty="0"/>
          </a:p>
          <a:p>
            <a:r>
              <a:rPr lang="en-US" dirty="0"/>
              <a:t> Functional Management Principles: There should be flexibility in running of organization. </a:t>
            </a:r>
          </a:p>
          <a:p>
            <a:endParaRPr lang="en-US" dirty="0"/>
          </a:p>
          <a:p>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400" dirty="0"/>
              <a:t>FT…..</a:t>
            </a:r>
          </a:p>
        </p:txBody>
      </p:sp>
      <p:sp>
        <p:nvSpPr>
          <p:cNvPr id="3" name="Content Placeholder 2"/>
          <p:cNvSpPr>
            <a:spLocks noGrp="1"/>
          </p:cNvSpPr>
          <p:nvPr>
            <p:ph idx="1"/>
          </p:nvPr>
        </p:nvSpPr>
        <p:spPr/>
        <p:txBody>
          <a:bodyPr>
            <a:normAutofit/>
          </a:bodyPr>
          <a:lstStyle/>
          <a:p>
            <a:r>
              <a:rPr lang="en-US" sz="2000" dirty="0"/>
              <a:t>He gave the following principle to guide management.</a:t>
            </a:r>
          </a:p>
          <a:p>
            <a:pPr>
              <a:buNone/>
            </a:pPr>
            <a:endParaRPr lang="en-US" sz="2000" dirty="0"/>
          </a:p>
          <a:p>
            <a:pPr>
              <a:buNone/>
            </a:pPr>
            <a:r>
              <a:rPr lang="en-US" sz="2000" dirty="0"/>
              <a:t> </a:t>
            </a:r>
          </a:p>
          <a:p>
            <a:r>
              <a:rPr lang="en-US" sz="2000" dirty="0"/>
              <a:t>1. Each worker should have a clear defined task. </a:t>
            </a:r>
          </a:p>
          <a:p>
            <a:endParaRPr lang="en-US" sz="2000" dirty="0"/>
          </a:p>
          <a:p>
            <a:r>
              <a:rPr lang="en-US" sz="2000" dirty="0"/>
              <a:t>2. Standard conditions are needed to ensure task is more easily accomplished. </a:t>
            </a:r>
          </a:p>
          <a:p>
            <a:pPr>
              <a:buNone/>
            </a:pPr>
            <a:endParaRPr lang="en-US" sz="2000" dirty="0"/>
          </a:p>
          <a:p>
            <a:r>
              <a:rPr lang="en-US" sz="2000" dirty="0"/>
              <a:t>3. High payment to be made for successful completion of task. </a:t>
            </a:r>
          </a:p>
          <a:p>
            <a:endParaRPr lang="en-US" sz="2000" dirty="0"/>
          </a:p>
          <a:p>
            <a:r>
              <a:rPr lang="en-US" sz="2000" dirty="0"/>
              <a:t>4. There should be loss in case of failure. That no one should fail in his tasks where nobody does such a failing worker must pay for it. </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168538"/>
            <a:ext cx="8229600" cy="1251062"/>
          </a:xfrm>
        </p:spPr>
        <p:txBody>
          <a:bodyPr>
            <a:normAutofit/>
          </a:bodyPr>
          <a:lstStyle/>
          <a:p>
            <a:r>
              <a:rPr lang="en-US" sz="2800" dirty="0"/>
              <a:t>         THE  BEHAVIOURAL SCHOOL MODEL</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400" dirty="0"/>
              <a:t>THE BEHAVIOURAL SCHOOL……</a:t>
            </a:r>
          </a:p>
        </p:txBody>
      </p:sp>
      <p:sp>
        <p:nvSpPr>
          <p:cNvPr id="3" name="Content Placeholder 2"/>
          <p:cNvSpPr>
            <a:spLocks noGrp="1"/>
          </p:cNvSpPr>
          <p:nvPr>
            <p:ph idx="1"/>
          </p:nvPr>
        </p:nvSpPr>
        <p:spPr/>
        <p:txBody>
          <a:bodyPr>
            <a:normAutofit/>
          </a:bodyPr>
          <a:lstStyle/>
          <a:p>
            <a:r>
              <a:rPr lang="en-US" sz="2000" dirty="0"/>
              <a:t>The BS rose and flourished partly in reaction to the impersonal nature of scientific management and the machine like nature of the Administrative theories.</a:t>
            </a:r>
          </a:p>
          <a:p>
            <a:r>
              <a:rPr lang="en-US" sz="2000" dirty="0"/>
              <a:t>The BS emphasized the importance of understanding human </a:t>
            </a:r>
            <a:r>
              <a:rPr lang="en-US" sz="2000" dirty="0" err="1"/>
              <a:t>behaviours</a:t>
            </a:r>
            <a:r>
              <a:rPr lang="en-US" sz="2000" dirty="0"/>
              <a:t>, needs, emotion and attitudes in the workplace as well as social interactions and group processes</a:t>
            </a:r>
          </a:p>
          <a:p>
            <a:r>
              <a:rPr lang="en-US" sz="2000" dirty="0"/>
              <a:t>While Munsterberg, Barnard and </a:t>
            </a:r>
            <a:r>
              <a:rPr lang="en-US" sz="2000" dirty="0" err="1"/>
              <a:t>Follet</a:t>
            </a:r>
            <a:r>
              <a:rPr lang="en-US" sz="2000" dirty="0"/>
              <a:t> set the stage , the Hawthorne studies gave credibility to the BSM</a:t>
            </a:r>
          </a:p>
          <a:p>
            <a:r>
              <a:rPr lang="en-US" sz="2000" dirty="0"/>
              <a:t>This study contradicted the traditional assumption that economic incentives were the best way to motivate people for extra effort.</a:t>
            </a:r>
          </a:p>
          <a:p>
            <a:r>
              <a:rPr lang="en-US" sz="2000" dirty="0"/>
              <a:t>Fact is people respond well when they receive the attention and support of management</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92338"/>
            <a:ext cx="8229600" cy="1251062"/>
          </a:xfrm>
        </p:spPr>
        <p:txBody>
          <a:bodyPr>
            <a:normAutofit/>
          </a:bodyPr>
          <a:lstStyle/>
          <a:p>
            <a:r>
              <a:rPr lang="en-US" sz="2800" dirty="0"/>
              <a:t>       THE QUANTITATIVE  SCHOOL MODEL</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400" dirty="0"/>
              <a:t>THE QUANTITATIVE SCHOOL</a:t>
            </a:r>
          </a:p>
        </p:txBody>
      </p:sp>
      <p:sp>
        <p:nvSpPr>
          <p:cNvPr id="3" name="Content Placeholder 2"/>
          <p:cNvSpPr>
            <a:spLocks noGrp="1"/>
          </p:cNvSpPr>
          <p:nvPr>
            <p:ph idx="1"/>
          </p:nvPr>
        </p:nvSpPr>
        <p:spPr/>
        <p:txBody>
          <a:bodyPr>
            <a:normAutofit/>
          </a:bodyPr>
          <a:lstStyle/>
          <a:p>
            <a:r>
              <a:rPr lang="en-US" sz="2000" dirty="0"/>
              <a:t>TQS believed in the application of quantitative data and  scientific methods to improve the decision making activities of  managers.</a:t>
            </a:r>
          </a:p>
          <a:p>
            <a:r>
              <a:rPr lang="en-US" sz="2000" dirty="0"/>
              <a:t>This approach includes Mathematical approach to Management, Management Science, Operations research and Industrial Statistics.</a:t>
            </a:r>
          </a:p>
          <a:p>
            <a:r>
              <a:rPr lang="en-US" sz="2000" dirty="0"/>
              <a:t>NOTE:</a:t>
            </a:r>
          </a:p>
          <a:p>
            <a:pPr>
              <a:buFontTx/>
              <a:buChar char="-"/>
            </a:pPr>
            <a:r>
              <a:rPr lang="en-US" sz="2000" dirty="0"/>
              <a:t>The key goals of this school were to eliminate uncertainty and guesswork, using symbols and  numbers to improve  the </a:t>
            </a:r>
            <a:r>
              <a:rPr lang="en-US" sz="2000" dirty="0" err="1"/>
              <a:t>precsision</a:t>
            </a:r>
            <a:r>
              <a:rPr lang="en-US" sz="2000" dirty="0"/>
              <a:t> and certainty of managerial decisions</a:t>
            </a:r>
          </a:p>
          <a:p>
            <a:pPr>
              <a:buFontTx/>
              <a:buChar char="-"/>
            </a:pPr>
            <a:r>
              <a:rPr lang="en-US" sz="2000" dirty="0"/>
              <a:t>-The Scientific method  is a universal process and involves the following steps:</a:t>
            </a:r>
          </a:p>
          <a:p>
            <a:pPr>
              <a:buFontTx/>
              <a:buChar char="-"/>
            </a:pPr>
            <a:r>
              <a:rPr lang="en-US" sz="2000" dirty="0"/>
              <a:t>1.  Observe or collect data in the real situation especially data  that can be quantified</a:t>
            </a:r>
          </a:p>
          <a:p>
            <a:pPr>
              <a:buFontTx/>
              <a:buChar char="-"/>
            </a:pPr>
            <a:r>
              <a:rPr lang="en-US" sz="2000" dirty="0"/>
              <a:t>2. Develop a model that simulates reality and make predictions based on the model</a:t>
            </a:r>
          </a:p>
          <a:p>
            <a:pPr>
              <a:buNone/>
            </a:pPr>
            <a:endParaRPr lang="en-US" sz="20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400" dirty="0">
                <a:latin typeface="+mn-lt"/>
              </a:rPr>
              <a:t>QSM…</a:t>
            </a:r>
          </a:p>
        </p:txBody>
      </p:sp>
      <p:sp>
        <p:nvSpPr>
          <p:cNvPr id="3" name="Content Placeholder 2"/>
          <p:cNvSpPr>
            <a:spLocks noGrp="1"/>
          </p:cNvSpPr>
          <p:nvPr>
            <p:ph idx="1"/>
          </p:nvPr>
        </p:nvSpPr>
        <p:spPr/>
        <p:txBody>
          <a:bodyPr>
            <a:normAutofit/>
          </a:bodyPr>
          <a:lstStyle/>
          <a:p>
            <a:endParaRPr lang="en-US" sz="2000" dirty="0"/>
          </a:p>
          <a:p>
            <a:endParaRPr lang="en-US" sz="2000" dirty="0"/>
          </a:p>
          <a:p>
            <a:endParaRPr lang="en-US" sz="2000" dirty="0"/>
          </a:p>
          <a:p>
            <a:r>
              <a:rPr lang="en-US" sz="2000" dirty="0"/>
              <a:t>3. Test the predictions to validate model</a:t>
            </a:r>
          </a:p>
          <a:p>
            <a:pPr>
              <a:buNone/>
            </a:pPr>
            <a:endParaRPr lang="en-US" sz="2000" dirty="0"/>
          </a:p>
          <a:p>
            <a:r>
              <a:rPr lang="en-US" sz="2000" dirty="0"/>
              <a:t>4. Make revisions to the model</a:t>
            </a:r>
          </a:p>
          <a:p>
            <a:pPr>
              <a:buNone/>
            </a:pPr>
            <a:endParaRPr lang="en-US" sz="2000" dirty="0"/>
          </a:p>
          <a:p>
            <a:r>
              <a:rPr lang="en-US" sz="2000" dirty="0"/>
              <a:t>5. Use the model for decision-making</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87538"/>
            <a:ext cx="8229600" cy="1251062"/>
          </a:xfrm>
        </p:spPr>
        <p:txBody>
          <a:bodyPr>
            <a:normAutofit/>
          </a:bodyPr>
          <a:lstStyle/>
          <a:p>
            <a:r>
              <a:rPr lang="en-US" sz="2800" dirty="0"/>
              <a:t>               </a:t>
            </a:r>
            <a:r>
              <a:rPr lang="en-US" sz="6000" dirty="0"/>
              <a:t>SYSTEM SCHOOL</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400" dirty="0"/>
              <a:t>SCIENTIFIC MANAGEMENT THEORY…</a:t>
            </a:r>
          </a:p>
        </p:txBody>
      </p:sp>
      <p:sp>
        <p:nvSpPr>
          <p:cNvPr id="3" name="Content Placeholder 2"/>
          <p:cNvSpPr>
            <a:spLocks noGrp="1"/>
          </p:cNvSpPr>
          <p:nvPr>
            <p:ph idx="1"/>
          </p:nvPr>
        </p:nvSpPr>
        <p:spPr/>
        <p:txBody>
          <a:bodyPr>
            <a:normAutofit/>
          </a:bodyPr>
          <a:lstStyle/>
          <a:p>
            <a:r>
              <a:rPr lang="en-US" sz="2000" dirty="0"/>
              <a:t>This was the significant effort to develop  formal theories of management for modern industrial </a:t>
            </a:r>
            <a:r>
              <a:rPr lang="en-US" sz="2000" dirty="0" err="1"/>
              <a:t>organisations</a:t>
            </a:r>
            <a:r>
              <a:rPr lang="en-US" sz="2000" dirty="0"/>
              <a:t>.</a:t>
            </a:r>
          </a:p>
          <a:p>
            <a:r>
              <a:rPr lang="en-US" sz="2000" dirty="0"/>
              <a:t>These theories of management emphasized specialization, division of </a:t>
            </a:r>
            <a:r>
              <a:rPr lang="en-US" sz="2000" dirty="0" err="1"/>
              <a:t>labour</a:t>
            </a:r>
            <a:r>
              <a:rPr lang="en-US" sz="2000" dirty="0"/>
              <a:t> and the application of scientific test or put differently “ one best way” to manage an </a:t>
            </a:r>
            <a:r>
              <a:rPr lang="en-US" sz="2000" dirty="0" err="1"/>
              <a:t>organisation</a:t>
            </a:r>
            <a:r>
              <a:rPr lang="en-US" sz="2000" dirty="0"/>
              <a:t>.</a:t>
            </a:r>
          </a:p>
          <a:p>
            <a:r>
              <a:rPr lang="en-US" sz="2000" dirty="0"/>
              <a:t>Please note that finding out that “one best way” and putting in place was the manager’s work.</a:t>
            </a:r>
          </a:p>
          <a:p>
            <a:r>
              <a:rPr lang="en-US" sz="2000" dirty="0"/>
              <a:t>They also thought of the </a:t>
            </a:r>
            <a:r>
              <a:rPr lang="en-US" sz="2000" dirty="0" err="1"/>
              <a:t>organisation</a:t>
            </a:r>
            <a:r>
              <a:rPr lang="en-US" sz="2000" dirty="0"/>
              <a:t> as if it is a machine and people were simply cogs in the machine.</a:t>
            </a:r>
          </a:p>
          <a:p>
            <a:r>
              <a:rPr lang="en-US" sz="2000" dirty="0"/>
              <a:t>Note that the Classical school treated  problems with productivity as Engineering problems that they could fix through job or </a:t>
            </a:r>
            <a:r>
              <a:rPr lang="en-US" sz="2000" dirty="0" err="1"/>
              <a:t>organisational</a:t>
            </a:r>
            <a:r>
              <a:rPr lang="en-US" sz="2000" dirty="0"/>
              <a:t> redesign. The suggestion was that only monetary incentives would motivate employees</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400" dirty="0"/>
              <a:t>SYSTEM SCHOOL…….</a:t>
            </a:r>
          </a:p>
        </p:txBody>
      </p:sp>
      <p:sp>
        <p:nvSpPr>
          <p:cNvPr id="3" name="Content Placeholder 2"/>
          <p:cNvSpPr>
            <a:spLocks noGrp="1"/>
          </p:cNvSpPr>
          <p:nvPr>
            <p:ph idx="1"/>
          </p:nvPr>
        </p:nvSpPr>
        <p:spPr/>
        <p:txBody>
          <a:bodyPr>
            <a:normAutofit/>
          </a:bodyPr>
          <a:lstStyle/>
          <a:p>
            <a:endParaRPr lang="en-US" sz="2000" dirty="0"/>
          </a:p>
          <a:p>
            <a:r>
              <a:rPr lang="en-US" sz="2000" dirty="0"/>
              <a:t>The systems school directs management to look into the relationship within the </a:t>
            </a:r>
            <a:r>
              <a:rPr lang="en-US" sz="2000" dirty="0" err="1"/>
              <a:t>organisation</a:t>
            </a:r>
            <a:r>
              <a:rPr lang="en-US" sz="2000" dirty="0"/>
              <a:t> and the relationship between the </a:t>
            </a:r>
            <a:r>
              <a:rPr lang="en-US" sz="2000" dirty="0" err="1"/>
              <a:t>organisation</a:t>
            </a:r>
            <a:r>
              <a:rPr lang="en-US" sz="2000" dirty="0"/>
              <a:t> and the environment in which  it exists.</a:t>
            </a:r>
          </a:p>
          <a:p>
            <a:pPr>
              <a:buNone/>
            </a:pPr>
            <a:endParaRPr lang="en-US" sz="2000" dirty="0"/>
          </a:p>
          <a:p>
            <a:pPr>
              <a:buNone/>
            </a:pPr>
            <a:endParaRPr lang="en-US" sz="2000" dirty="0"/>
          </a:p>
          <a:p>
            <a:endParaRPr lang="en-US" sz="2000" dirty="0"/>
          </a:p>
          <a:p>
            <a:r>
              <a:rPr lang="en-US" sz="2000" dirty="0"/>
              <a:t>The systems school has flourished because the global environment has forced  executives to continually re-examine their approach to management.</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400" dirty="0"/>
              <a:t>SS M……</a:t>
            </a:r>
          </a:p>
        </p:txBody>
      </p:sp>
      <p:sp>
        <p:nvSpPr>
          <p:cNvPr id="3" name="Content Placeholder 2"/>
          <p:cNvSpPr>
            <a:spLocks noGrp="1"/>
          </p:cNvSpPr>
          <p:nvPr>
            <p:ph idx="1"/>
          </p:nvPr>
        </p:nvSpPr>
        <p:spPr/>
        <p:txBody>
          <a:bodyPr>
            <a:normAutofit/>
          </a:bodyPr>
          <a:lstStyle/>
          <a:p>
            <a:r>
              <a:rPr lang="en-US" sz="2000" dirty="0" err="1"/>
              <a:t>Bartalanty</a:t>
            </a:r>
            <a:r>
              <a:rPr lang="en-US" sz="2000" dirty="0"/>
              <a:t>, L.V. launched the Open System Theory, whereupon he used the living organism as an analogy to explain a system view of the world.</a:t>
            </a:r>
          </a:p>
          <a:p>
            <a:pPr>
              <a:buNone/>
            </a:pPr>
            <a:endParaRPr lang="en-US" sz="2000" dirty="0"/>
          </a:p>
          <a:p>
            <a:r>
              <a:rPr lang="en-US" sz="2000" dirty="0"/>
              <a:t>Essentially, this helped to appreciate how a system can be defined as WHOLE in which each part affects every other part. Also that a  living organism exists as part of a larger system.</a:t>
            </a:r>
          </a:p>
          <a:p>
            <a:r>
              <a:rPr lang="en-US" sz="2000" dirty="0"/>
              <a:t>The open system model assumes that </a:t>
            </a:r>
            <a:r>
              <a:rPr lang="en-US" sz="2000" dirty="0" err="1"/>
              <a:t>organisation</a:t>
            </a:r>
            <a:r>
              <a:rPr lang="en-US" sz="2000" dirty="0"/>
              <a:t> is open to the environment a sit turns inputs to output through a series of transformation processes.</a:t>
            </a:r>
          </a:p>
          <a:p>
            <a:r>
              <a:rPr lang="en-US" sz="2000" dirty="0"/>
              <a:t>Open system theory also suggest that an </a:t>
            </a:r>
            <a:r>
              <a:rPr lang="en-US" sz="2000" dirty="0" err="1"/>
              <a:t>organisation</a:t>
            </a:r>
            <a:r>
              <a:rPr lang="en-US" sz="2000" dirty="0"/>
              <a:t> is composed of various subsystems  such  as strategic, technical, structural, human, cultural and managerial subsystems. Like an organic system in the body, each of these has its own processes by which things happen. </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400" dirty="0"/>
              <a:t>SSM……</a:t>
            </a:r>
          </a:p>
        </p:txBody>
      </p:sp>
      <p:sp>
        <p:nvSpPr>
          <p:cNvPr id="3" name="Content Placeholder 2"/>
          <p:cNvSpPr>
            <a:spLocks noGrp="1"/>
          </p:cNvSpPr>
          <p:nvPr>
            <p:ph idx="1"/>
          </p:nvPr>
        </p:nvSpPr>
        <p:spPr/>
        <p:txBody>
          <a:bodyPr>
            <a:normAutofit/>
          </a:bodyPr>
          <a:lstStyle/>
          <a:p>
            <a:endParaRPr lang="en-US" sz="2000" dirty="0"/>
          </a:p>
          <a:p>
            <a:endParaRPr lang="en-US" sz="2000" dirty="0"/>
          </a:p>
          <a:p>
            <a:endParaRPr lang="en-US" sz="2000" dirty="0"/>
          </a:p>
          <a:p>
            <a:r>
              <a:rPr lang="en-US" sz="2000" dirty="0"/>
              <a:t>Note that criticisms abound as well :</a:t>
            </a:r>
          </a:p>
          <a:p>
            <a:r>
              <a:rPr lang="en-US" sz="2000" dirty="0"/>
              <a:t>That  it seems like an over complicated statement.</a:t>
            </a:r>
          </a:p>
          <a:p>
            <a:r>
              <a:rPr lang="en-US" sz="2000" dirty="0"/>
              <a:t>Executives did not know how to translate these ideas into managerial actions.</a:t>
            </a:r>
          </a:p>
          <a:p>
            <a:r>
              <a:rPr lang="en-US" sz="2000" dirty="0"/>
              <a:t>Thanks to the emergence of Total Quality </a:t>
            </a:r>
            <a:r>
              <a:rPr lang="en-US" sz="2000" dirty="0" err="1"/>
              <a:t>Mnagement</a:t>
            </a:r>
            <a:r>
              <a:rPr lang="en-US" sz="2000" dirty="0"/>
              <a:t> (TQM) and its focus on process management</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11338"/>
            <a:ext cx="8229600" cy="1251062"/>
          </a:xfrm>
        </p:spPr>
        <p:txBody>
          <a:bodyPr>
            <a:normAutofit/>
          </a:bodyPr>
          <a:lstStyle/>
          <a:p>
            <a:r>
              <a:rPr lang="en-US" sz="3200" dirty="0"/>
              <a:t>  CONTIGENCY SITUATIONAL APPROACH</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400" dirty="0"/>
              <a:t>             CSA……..</a:t>
            </a:r>
          </a:p>
        </p:txBody>
      </p:sp>
      <p:sp>
        <p:nvSpPr>
          <p:cNvPr id="3" name="Content Placeholder 2"/>
          <p:cNvSpPr>
            <a:spLocks noGrp="1"/>
          </p:cNvSpPr>
          <p:nvPr>
            <p:ph idx="1"/>
          </p:nvPr>
        </p:nvSpPr>
        <p:spPr/>
        <p:txBody>
          <a:bodyPr>
            <a:normAutofit/>
          </a:bodyPr>
          <a:lstStyle/>
          <a:p>
            <a:endParaRPr lang="en-US" sz="2000" dirty="0"/>
          </a:p>
          <a:p>
            <a:endParaRPr lang="en-US" sz="2000" dirty="0"/>
          </a:p>
          <a:p>
            <a:r>
              <a:rPr lang="en-US" sz="2000" dirty="0"/>
              <a:t>The two (2) distinct approaches to the study of management remain :</a:t>
            </a:r>
          </a:p>
          <a:p>
            <a:endParaRPr lang="en-US" sz="2000" dirty="0"/>
          </a:p>
          <a:p>
            <a:r>
              <a:rPr lang="en-US" sz="2000" dirty="0"/>
              <a:t>1. The Scientific Management Approach which emphasized TASK</a:t>
            </a:r>
          </a:p>
          <a:p>
            <a:pPr>
              <a:buNone/>
            </a:pPr>
            <a:r>
              <a:rPr lang="en-US" sz="2000" dirty="0"/>
              <a:t>(Task  Accomplishment)</a:t>
            </a:r>
          </a:p>
          <a:p>
            <a:pPr>
              <a:buNone/>
            </a:pPr>
            <a:endParaRPr lang="en-US" sz="2000" dirty="0"/>
          </a:p>
          <a:p>
            <a:pPr>
              <a:buNone/>
            </a:pPr>
            <a:r>
              <a:rPr lang="en-US" sz="2000" dirty="0"/>
              <a:t>2. The Human  Relations Approach which emphasized the PERSON (Human being)</a:t>
            </a:r>
          </a:p>
          <a:p>
            <a:pPr>
              <a:buNone/>
            </a:pPr>
            <a:endParaRPr lang="en-US" sz="2000" dirty="0"/>
          </a:p>
          <a:p>
            <a:r>
              <a:rPr lang="en-US" sz="2000" dirty="0"/>
              <a:t>McGregor’s Theory X and Theory Y served to delineate clearly the dichotomy that existed in management theories. </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400" dirty="0"/>
              <a:t>THEORY  X…….</a:t>
            </a:r>
          </a:p>
        </p:txBody>
      </p:sp>
      <p:sp>
        <p:nvSpPr>
          <p:cNvPr id="3" name="Content Placeholder 2"/>
          <p:cNvSpPr>
            <a:spLocks noGrp="1"/>
          </p:cNvSpPr>
          <p:nvPr>
            <p:ph idx="1"/>
          </p:nvPr>
        </p:nvSpPr>
        <p:spPr/>
        <p:txBody>
          <a:bodyPr>
            <a:normAutofit/>
          </a:bodyPr>
          <a:lstStyle/>
          <a:p>
            <a:endParaRPr lang="en-US" sz="2000" dirty="0"/>
          </a:p>
          <a:p>
            <a:endParaRPr lang="en-US" sz="2000" dirty="0"/>
          </a:p>
          <a:p>
            <a:endParaRPr lang="en-US" sz="2000" dirty="0"/>
          </a:p>
          <a:p>
            <a:r>
              <a:rPr lang="en-US" sz="2000" dirty="0"/>
              <a:t>Theory X represents all those management theories that reflect the assumption that the worker (the person) is lazy, indolent and resistant to constructive change.</a:t>
            </a:r>
          </a:p>
          <a:p>
            <a:pPr>
              <a:buNone/>
            </a:pPr>
            <a:endParaRPr lang="en-US" sz="2000" dirty="0"/>
          </a:p>
          <a:p>
            <a:r>
              <a:rPr lang="en-US" sz="2000" dirty="0"/>
              <a:t>Therefore to make  the worker enjoy his work and become more productive, his TASK must be carefully designed a </a:t>
            </a:r>
            <a:r>
              <a:rPr lang="en-US" sz="2000" dirty="0" err="1"/>
              <a:t>sto</a:t>
            </a:r>
            <a:r>
              <a:rPr lang="en-US" sz="2000" dirty="0"/>
              <a:t> minimize the incidence of fatigue. This is the theoretical stance  of the Scientific School of thoughts.</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Theory Y……..</a:t>
            </a:r>
          </a:p>
        </p:txBody>
      </p:sp>
      <p:sp>
        <p:nvSpPr>
          <p:cNvPr id="3" name="Content Placeholder 2"/>
          <p:cNvSpPr>
            <a:spLocks noGrp="1"/>
          </p:cNvSpPr>
          <p:nvPr>
            <p:ph idx="1"/>
          </p:nvPr>
        </p:nvSpPr>
        <p:spPr/>
        <p:txBody>
          <a:bodyPr>
            <a:normAutofit/>
          </a:bodyPr>
          <a:lstStyle/>
          <a:p>
            <a:r>
              <a:rPr lang="en-US" sz="2000" dirty="0"/>
              <a:t>On the other hand, Theory Y emphasizes commitment to objectives as the mainstay of increase in productivity. This commitment is a function of the reward associated  with their achievement.</a:t>
            </a:r>
          </a:p>
          <a:p>
            <a:r>
              <a:rPr lang="en-US" sz="2000" dirty="0"/>
              <a:t>Here lies the theoretical stance of Human Relations school.</a:t>
            </a:r>
          </a:p>
          <a:p>
            <a:endParaRPr lang="en-US" sz="2000" dirty="0"/>
          </a:p>
          <a:p>
            <a:r>
              <a:rPr lang="en-US" sz="2000" dirty="0"/>
              <a:t>The Contingency Management Theorists contend that </a:t>
            </a:r>
            <a:r>
              <a:rPr lang="en-US" sz="2000" dirty="0" err="1"/>
              <a:t>organisations</a:t>
            </a:r>
            <a:r>
              <a:rPr lang="en-US" sz="2000" dirty="0"/>
              <a:t> should be  seen as a system with a tripod of variables just like the system school.</a:t>
            </a:r>
          </a:p>
          <a:p>
            <a:r>
              <a:rPr lang="en-US" sz="2000" dirty="0"/>
              <a:t>The variables are :</a:t>
            </a:r>
          </a:p>
          <a:p>
            <a:pPr marL="576072" indent="-457200">
              <a:buNone/>
            </a:pPr>
            <a:r>
              <a:rPr lang="en-US" sz="2000" dirty="0"/>
              <a:t> 1.     TASK      (Scientific)</a:t>
            </a:r>
          </a:p>
          <a:p>
            <a:pPr marL="576072" indent="-457200">
              <a:buNone/>
            </a:pPr>
            <a:r>
              <a:rPr lang="en-US" sz="2000" dirty="0"/>
              <a:t> 2.    PEOPLE  (</a:t>
            </a:r>
            <a:r>
              <a:rPr lang="en-US" sz="2000" dirty="0" err="1"/>
              <a:t>Behavioural</a:t>
            </a:r>
            <a:r>
              <a:rPr lang="en-US" sz="2000" dirty="0"/>
              <a:t>)</a:t>
            </a:r>
          </a:p>
          <a:p>
            <a:pPr marL="576072" indent="-457200">
              <a:buNone/>
            </a:pPr>
            <a:r>
              <a:rPr lang="en-US" sz="2000" dirty="0"/>
              <a:t> 3.    ORGANISATION (System)</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400" dirty="0"/>
              <a:t>CMT…………</a:t>
            </a:r>
          </a:p>
        </p:txBody>
      </p:sp>
      <p:sp>
        <p:nvSpPr>
          <p:cNvPr id="3" name="Content Placeholder 2"/>
          <p:cNvSpPr>
            <a:spLocks noGrp="1"/>
          </p:cNvSpPr>
          <p:nvPr>
            <p:ph idx="1"/>
          </p:nvPr>
        </p:nvSpPr>
        <p:spPr/>
        <p:txBody>
          <a:bodyPr>
            <a:normAutofit/>
          </a:bodyPr>
          <a:lstStyle/>
          <a:p>
            <a:r>
              <a:rPr lang="en-US" sz="2000" dirty="0"/>
              <a:t>NOTE:</a:t>
            </a:r>
          </a:p>
          <a:p>
            <a:pPr>
              <a:buFontTx/>
              <a:buChar char="-"/>
            </a:pPr>
            <a:endParaRPr lang="en-US" sz="2000" dirty="0"/>
          </a:p>
          <a:p>
            <a:pPr>
              <a:buFontTx/>
              <a:buChar char="-"/>
            </a:pPr>
            <a:r>
              <a:rPr lang="en-US" sz="2000" dirty="0"/>
              <a:t>The argument is that there is continuous interaction among these tripod TASK, PEOPLE &amp;ORGANISATION- in the functioning of the  </a:t>
            </a:r>
            <a:r>
              <a:rPr lang="en-US" sz="2000" dirty="0" err="1"/>
              <a:t>organisation</a:t>
            </a:r>
            <a:r>
              <a:rPr lang="en-US" sz="2000" dirty="0"/>
              <a:t>.</a:t>
            </a:r>
          </a:p>
          <a:p>
            <a:pPr>
              <a:buFontTx/>
              <a:buChar char="-"/>
            </a:pPr>
            <a:endParaRPr lang="en-US" sz="2000" dirty="0"/>
          </a:p>
          <a:p>
            <a:pPr>
              <a:buFontTx/>
              <a:buChar char="-"/>
            </a:pPr>
            <a:r>
              <a:rPr lang="en-US" sz="2000" dirty="0"/>
              <a:t>Contingency Theory </a:t>
            </a:r>
            <a:r>
              <a:rPr lang="en-US" sz="2000" dirty="0" err="1"/>
              <a:t>staytes</a:t>
            </a:r>
            <a:r>
              <a:rPr lang="en-US" sz="2000" dirty="0"/>
              <a:t> that there should be a proper fit among these variables in order to achieve </a:t>
            </a:r>
            <a:r>
              <a:rPr lang="en-US" sz="2000" dirty="0" err="1"/>
              <a:t>organisational</a:t>
            </a:r>
            <a:r>
              <a:rPr lang="en-US" sz="2000" dirty="0"/>
              <a:t> efficiency and effectiveness.  ( Accomplishment of tasks)</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92338"/>
            <a:ext cx="8229600" cy="1251062"/>
          </a:xfrm>
        </p:spPr>
        <p:txBody>
          <a:bodyPr>
            <a:normAutofit/>
          </a:bodyPr>
          <a:lstStyle/>
          <a:p>
            <a:r>
              <a:rPr lang="en-US" sz="3200" dirty="0"/>
              <a:t>           MANAGEMENT BY OBJECTIVE</a:t>
            </a:r>
            <a:br>
              <a:rPr lang="en-US" sz="3200" dirty="0"/>
            </a:br>
            <a:r>
              <a:rPr lang="en-US" sz="3200" dirty="0"/>
              <a:t>                                    (MBO)</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400" dirty="0"/>
              <a:t>SMT…….</a:t>
            </a:r>
          </a:p>
        </p:txBody>
      </p:sp>
      <p:sp>
        <p:nvSpPr>
          <p:cNvPr id="3" name="Content Placeholder 2"/>
          <p:cNvSpPr>
            <a:spLocks noGrp="1"/>
          </p:cNvSpPr>
          <p:nvPr>
            <p:ph idx="1"/>
          </p:nvPr>
        </p:nvSpPr>
        <p:spPr/>
        <p:txBody>
          <a:bodyPr>
            <a:normAutofit/>
          </a:bodyPr>
          <a:lstStyle/>
          <a:p>
            <a:r>
              <a:rPr lang="en-US" sz="2000" dirty="0"/>
              <a:t>The prevailing model of economic man suggested that people would work harder ONLY for personal rewards.</a:t>
            </a:r>
          </a:p>
          <a:p>
            <a:endParaRPr lang="en-US" sz="2000" dirty="0"/>
          </a:p>
          <a:p>
            <a:pPr>
              <a:buNone/>
            </a:pPr>
            <a:r>
              <a:rPr lang="en-US" sz="2000" dirty="0"/>
              <a:t>-SMT &amp; ADMIN. THEORY:</a:t>
            </a:r>
          </a:p>
          <a:p>
            <a:pPr>
              <a:buNone/>
            </a:pPr>
            <a:endParaRPr lang="en-US" sz="2000" dirty="0"/>
          </a:p>
          <a:p>
            <a:pPr>
              <a:buNone/>
            </a:pPr>
            <a:endParaRPr lang="en-US" sz="2000" dirty="0"/>
          </a:p>
          <a:p>
            <a:r>
              <a:rPr lang="en-US" sz="2000" dirty="0"/>
              <a:t>The 2 branches of the classical school focused on different aspects of the </a:t>
            </a:r>
            <a:r>
              <a:rPr lang="en-US" sz="2000" dirty="0" err="1"/>
              <a:t>organisation</a:t>
            </a:r>
            <a:endParaRPr lang="en-US" sz="2000" dirty="0"/>
          </a:p>
          <a:p>
            <a:pPr>
              <a:buNone/>
            </a:pPr>
            <a:endParaRPr lang="en-US" sz="2000" dirty="0"/>
          </a:p>
          <a:p>
            <a:r>
              <a:rPr lang="en-US" sz="2000" dirty="0"/>
              <a:t>* Scientific management focused on production work on the shop floor.</a:t>
            </a:r>
          </a:p>
          <a:p>
            <a:r>
              <a:rPr lang="en-US" sz="2000" dirty="0"/>
              <a:t>* Administrative theory focused on the bigger picture, the overall functioning  of the </a:t>
            </a:r>
            <a:r>
              <a:rPr lang="en-US" sz="2000" dirty="0" err="1"/>
              <a:t>organisation</a:t>
            </a:r>
            <a:r>
              <a:rPr lang="en-US" sz="2000" dirty="0"/>
              <a:t>.</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400" dirty="0"/>
              <a:t>MBO……..</a:t>
            </a:r>
          </a:p>
        </p:txBody>
      </p:sp>
      <p:sp>
        <p:nvSpPr>
          <p:cNvPr id="3" name="Content Placeholder 2"/>
          <p:cNvSpPr>
            <a:spLocks noGrp="1"/>
          </p:cNvSpPr>
          <p:nvPr>
            <p:ph idx="1"/>
          </p:nvPr>
        </p:nvSpPr>
        <p:spPr/>
        <p:txBody>
          <a:bodyPr>
            <a:normAutofit/>
          </a:bodyPr>
          <a:lstStyle/>
          <a:p>
            <a:r>
              <a:rPr lang="en-US" sz="2000" dirty="0"/>
              <a:t>Simply, MBO is a participative goal-setting technique used in many types of </a:t>
            </a:r>
            <a:r>
              <a:rPr lang="en-US" sz="2000" dirty="0" err="1"/>
              <a:t>organisations</a:t>
            </a:r>
            <a:r>
              <a:rPr lang="en-US" sz="2000" dirty="0"/>
              <a:t>.</a:t>
            </a:r>
          </a:p>
          <a:p>
            <a:r>
              <a:rPr lang="en-US" sz="2000" dirty="0"/>
              <a:t>Generally, the MBO process begins with a conversation between the manager and the employee. During the said conversation, past performance is reviewed and objectives (goals) for the future are identified.</a:t>
            </a:r>
          </a:p>
          <a:p>
            <a:r>
              <a:rPr lang="en-US" sz="2000" dirty="0"/>
              <a:t>Put differently, the manager and the employee agree to a set of goals that both parties accept as appropriate with the understanding that future performance evaluation and rewards will reflect the employee’s progress toward the agreed-upon goals.</a:t>
            </a:r>
          </a:p>
          <a:p>
            <a:pPr>
              <a:buNone/>
            </a:pPr>
            <a:endParaRPr lang="en-US" sz="2000" dirty="0"/>
          </a:p>
          <a:p>
            <a:r>
              <a:rPr lang="en-US" sz="2000" dirty="0"/>
              <a:t>At some other time, employees may actually set their own goals</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400" dirty="0"/>
              <a:t>MBO……</a:t>
            </a:r>
          </a:p>
        </p:txBody>
      </p:sp>
      <p:sp>
        <p:nvSpPr>
          <p:cNvPr id="3" name="Content Placeholder 2"/>
          <p:cNvSpPr>
            <a:spLocks noGrp="1"/>
          </p:cNvSpPr>
          <p:nvPr>
            <p:ph idx="1"/>
          </p:nvPr>
        </p:nvSpPr>
        <p:spPr/>
        <p:txBody>
          <a:bodyPr>
            <a:normAutofit/>
          </a:bodyPr>
          <a:lstStyle/>
          <a:p>
            <a:r>
              <a:rPr lang="en-US" sz="2000" dirty="0"/>
              <a:t>The practical importance of objectives in management can best be seen by summarizing how successful MBO works in practice :</a:t>
            </a:r>
          </a:p>
          <a:p>
            <a:r>
              <a:rPr lang="en-US" sz="2000" dirty="0"/>
              <a:t>A comprehensive system that integrates many key managerial activities in a systematic process that is consciously directed towards the effective and efficient achievement of both </a:t>
            </a:r>
            <a:r>
              <a:rPr lang="en-US" sz="2000" dirty="0" err="1"/>
              <a:t>organisational</a:t>
            </a:r>
            <a:r>
              <a:rPr lang="en-US" sz="2000" dirty="0"/>
              <a:t> and individual objectives.</a:t>
            </a:r>
          </a:p>
          <a:p>
            <a:r>
              <a:rPr lang="en-US" sz="2000" dirty="0"/>
              <a:t>There are six  (6) distinct steps  in the process :</a:t>
            </a:r>
          </a:p>
          <a:p>
            <a:r>
              <a:rPr lang="en-US" sz="2000" dirty="0"/>
              <a:t>1.Define </a:t>
            </a:r>
            <a:r>
              <a:rPr lang="en-US" sz="2000" dirty="0" err="1"/>
              <a:t>organisational</a:t>
            </a:r>
            <a:r>
              <a:rPr lang="en-US" sz="2000" dirty="0"/>
              <a:t> goals</a:t>
            </a:r>
          </a:p>
          <a:p>
            <a:r>
              <a:rPr lang="en-US" sz="2000" dirty="0"/>
              <a:t>2. Define employees’ objectives</a:t>
            </a:r>
          </a:p>
          <a:p>
            <a:r>
              <a:rPr lang="en-US" sz="2000" dirty="0"/>
              <a:t>3. Continuous monitoring performance and progress</a:t>
            </a:r>
          </a:p>
          <a:p>
            <a:r>
              <a:rPr lang="en-US" sz="2000" dirty="0"/>
              <a:t>4. Performance evaluation</a:t>
            </a:r>
          </a:p>
          <a:p>
            <a:r>
              <a:rPr lang="en-US" sz="2000" dirty="0"/>
              <a:t>5. Providing feedback</a:t>
            </a:r>
          </a:p>
          <a:p>
            <a:r>
              <a:rPr lang="en-US" sz="2000" dirty="0"/>
              <a:t>6. Performance Appraisal</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400" dirty="0"/>
              <a:t>MBO PROCESS…….</a:t>
            </a:r>
          </a:p>
        </p:txBody>
      </p:sp>
      <p:sp>
        <p:nvSpPr>
          <p:cNvPr id="3" name="Content Placeholder 2"/>
          <p:cNvSpPr>
            <a:spLocks noGrp="1"/>
          </p:cNvSpPr>
          <p:nvPr>
            <p:ph idx="1"/>
          </p:nvPr>
        </p:nvSpPr>
        <p:spPr/>
        <p:txBody>
          <a:bodyPr/>
          <a:lstStyle/>
          <a:p>
            <a:r>
              <a:rPr lang="en-US" dirty="0"/>
              <a:t>1.</a:t>
            </a:r>
            <a:r>
              <a:rPr lang="en-US" sz="2000" dirty="0"/>
              <a:t>Organisational goals must be properly managed. Goals are critical issues to </a:t>
            </a:r>
            <a:r>
              <a:rPr lang="en-US" sz="2000" dirty="0" err="1"/>
              <a:t>organisational</a:t>
            </a:r>
            <a:r>
              <a:rPr lang="en-US" sz="2000" dirty="0"/>
              <a:t> effectiveness. A number of managers must be involved in goal setting.. </a:t>
            </a:r>
            <a:r>
              <a:rPr lang="en-US" sz="2000" dirty="0" err="1"/>
              <a:t>i.e</a:t>
            </a:r>
            <a:r>
              <a:rPr lang="en-US" sz="2000" dirty="0"/>
              <a:t> What can and what </a:t>
            </a:r>
            <a:r>
              <a:rPr lang="en-US" sz="2000" dirty="0" err="1"/>
              <a:t>shoudlbe</a:t>
            </a:r>
            <a:r>
              <a:rPr lang="en-US" sz="2000" dirty="0"/>
              <a:t> accomplished by the </a:t>
            </a:r>
            <a:r>
              <a:rPr lang="en-US" sz="2000" dirty="0" err="1"/>
              <a:t>organisation</a:t>
            </a:r>
            <a:r>
              <a:rPr lang="en-US" sz="2000" dirty="0"/>
              <a:t> within a given period.</a:t>
            </a:r>
          </a:p>
          <a:p>
            <a:pPr>
              <a:buNone/>
            </a:pPr>
            <a:endParaRPr lang="en-US" sz="2000" dirty="0"/>
          </a:p>
          <a:p>
            <a:r>
              <a:rPr lang="en-US" sz="2000" dirty="0"/>
              <a:t>2. Managers should proceed to work with employees in setting their objectives. The question is what goals the employees believe they can accomplish in what time period and with what resources…</a:t>
            </a:r>
          </a:p>
          <a:p>
            <a:pPr>
              <a:buNone/>
            </a:pPr>
            <a:endParaRPr lang="en-US" sz="2000" dirty="0"/>
          </a:p>
          <a:p>
            <a:r>
              <a:rPr lang="en-US" sz="2000" dirty="0"/>
              <a:t>3. MBO process is not only essential for making line managers in business </a:t>
            </a:r>
            <a:r>
              <a:rPr lang="en-US" sz="2000" dirty="0" err="1"/>
              <a:t>organisations</a:t>
            </a:r>
            <a:r>
              <a:rPr lang="en-US" sz="2000" dirty="0"/>
              <a:t> more effective but equally important for monitoring the performance and progress of employees</a:t>
            </a:r>
            <a:endParaRPr lang="en-US" dirty="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400" dirty="0"/>
              <a:t>MBO PROCESS…</a:t>
            </a:r>
          </a:p>
        </p:txBody>
      </p:sp>
      <p:sp>
        <p:nvSpPr>
          <p:cNvPr id="3" name="Content Placeholder 2"/>
          <p:cNvSpPr>
            <a:spLocks noGrp="1"/>
          </p:cNvSpPr>
          <p:nvPr>
            <p:ph idx="1"/>
          </p:nvPr>
        </p:nvSpPr>
        <p:spPr/>
        <p:txBody>
          <a:bodyPr>
            <a:normAutofit/>
          </a:bodyPr>
          <a:lstStyle/>
          <a:p>
            <a:endParaRPr lang="en-US" sz="2000" dirty="0"/>
          </a:p>
          <a:p>
            <a:endParaRPr lang="en-US" sz="2000" dirty="0"/>
          </a:p>
          <a:p>
            <a:r>
              <a:rPr lang="en-US" sz="2000" dirty="0"/>
              <a:t>4. Under this process performance review are made by the participation of the  concerned managers</a:t>
            </a:r>
          </a:p>
          <a:p>
            <a:pPr>
              <a:buNone/>
            </a:pPr>
            <a:endParaRPr lang="en-US" sz="2000" dirty="0"/>
          </a:p>
          <a:p>
            <a:r>
              <a:rPr lang="en-US" sz="2000" dirty="0"/>
              <a:t>5. An essential ingredient in an MBO process is continuous feedback on performance and goal that allows individuals to monitor and correct their own actions.</a:t>
            </a:r>
          </a:p>
          <a:p>
            <a:pPr>
              <a:buNone/>
            </a:pPr>
            <a:endParaRPr lang="en-US" sz="2000" dirty="0"/>
          </a:p>
          <a:p>
            <a:r>
              <a:rPr lang="en-US" sz="2000" dirty="0"/>
              <a:t>6. Performance Appraisal are regular reviews of employees’ performances within </a:t>
            </a:r>
            <a:r>
              <a:rPr lang="en-US" sz="2000" dirty="0" err="1"/>
              <a:t>organisations</a:t>
            </a:r>
            <a:r>
              <a:rPr lang="en-US" sz="2000" dirty="0"/>
              <a:t>. Usually rated.</a:t>
            </a:r>
          </a:p>
          <a:p>
            <a:pPr>
              <a:buNone/>
            </a:pPr>
            <a:endParaRPr lang="en-US" sz="2000" dirty="0"/>
          </a:p>
          <a:p>
            <a:r>
              <a:rPr lang="en-US" sz="2000" dirty="0"/>
              <a:t>Done as the last stage of MBO process.</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000" dirty="0"/>
              <a:t>URWICK’S 8 PRINCIPLES OF ORGANISATION</a:t>
            </a:r>
          </a:p>
        </p:txBody>
      </p:sp>
      <p:sp>
        <p:nvSpPr>
          <p:cNvPr id="3" name="Content Placeholder 2"/>
          <p:cNvSpPr>
            <a:spLocks noGrp="1"/>
          </p:cNvSpPr>
          <p:nvPr>
            <p:ph idx="1"/>
          </p:nvPr>
        </p:nvSpPr>
        <p:spPr/>
        <p:txBody>
          <a:bodyPr>
            <a:normAutofit fontScale="62500" lnSpcReduction="20000"/>
          </a:bodyPr>
          <a:lstStyle/>
          <a:p>
            <a:pPr>
              <a:buNone/>
            </a:pPr>
            <a:endParaRPr lang="en-US" dirty="0"/>
          </a:p>
          <a:p>
            <a:r>
              <a:rPr lang="en-US" sz="4200" dirty="0" err="1"/>
              <a:t>i</a:t>
            </a:r>
            <a:r>
              <a:rPr lang="en-US" sz="4200" dirty="0"/>
              <a:t>. Principle of objective— an </a:t>
            </a:r>
            <a:r>
              <a:rPr lang="en-US" sz="4200" dirty="0" err="1"/>
              <a:t>organisation</a:t>
            </a:r>
            <a:r>
              <a:rPr lang="en-US" sz="4200" dirty="0"/>
              <a:t> should have an expressed purpose. </a:t>
            </a:r>
          </a:p>
          <a:p>
            <a:endParaRPr lang="en-US" sz="4200" dirty="0"/>
          </a:p>
          <a:p>
            <a:r>
              <a:rPr lang="en-US" sz="4200" dirty="0"/>
              <a:t>ii. Principle of correspondence—at all levels authority and responsibility must be coterminous and coequal, </a:t>
            </a:r>
          </a:p>
          <a:p>
            <a:endParaRPr lang="en-US" sz="4200" dirty="0"/>
          </a:p>
          <a:p>
            <a:r>
              <a:rPr lang="en-US" sz="4200" dirty="0"/>
              <a:t>iii. Principle of responsibility—the superiors must take absolute responsibility for the work of their subordinates. </a:t>
            </a:r>
          </a:p>
          <a:p>
            <a:endParaRPr lang="en-US" sz="4200" dirty="0"/>
          </a:p>
          <a:p>
            <a:r>
              <a:rPr lang="en-US" sz="4200" dirty="0"/>
              <a:t>iv. Scalar principle—a </a:t>
            </a:r>
            <a:r>
              <a:rPr lang="en-US" sz="4200" dirty="0" err="1"/>
              <a:t>pyramidical</a:t>
            </a:r>
            <a:r>
              <a:rPr lang="en-US" sz="4200" dirty="0"/>
              <a:t> type of structure should be built in an </a:t>
            </a:r>
            <a:r>
              <a:rPr lang="en-US" sz="4200" dirty="0" err="1"/>
              <a:t>organisation</a:t>
            </a:r>
            <a:r>
              <a:rPr lang="en-US" sz="4200" dirty="0"/>
              <a:t>. </a:t>
            </a:r>
          </a:p>
          <a:p>
            <a:endParaRPr lang="en-US" sz="4200" dirty="0"/>
          </a:p>
          <a:p>
            <a:pPr>
              <a:buNone/>
            </a:pPr>
            <a:endParaRPr lang="en-US" dirty="0"/>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244738"/>
            <a:ext cx="8229600" cy="1251062"/>
          </a:xfrm>
        </p:spPr>
        <p:txBody>
          <a:bodyPr>
            <a:normAutofit/>
          </a:bodyPr>
          <a:lstStyle/>
          <a:p>
            <a:r>
              <a:rPr lang="en-US" sz="3200" dirty="0"/>
              <a:t>             PRINCIPLES OF ORGANISATION</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400" dirty="0"/>
              <a:t>8 PRINCIPLES OF ORGANISATION….</a:t>
            </a:r>
          </a:p>
        </p:txBody>
      </p:sp>
      <p:sp>
        <p:nvSpPr>
          <p:cNvPr id="3" name="Content Placeholder 2"/>
          <p:cNvSpPr>
            <a:spLocks noGrp="1"/>
          </p:cNvSpPr>
          <p:nvPr>
            <p:ph idx="1"/>
          </p:nvPr>
        </p:nvSpPr>
        <p:spPr/>
        <p:txBody>
          <a:bodyPr>
            <a:normAutofit fontScale="77500" lnSpcReduction="20000"/>
          </a:bodyPr>
          <a:lstStyle/>
          <a:p>
            <a:r>
              <a:rPr lang="en-US" dirty="0"/>
              <a:t>v. Principle of span of control—no supervisor can supervise directly the work of more than five or at the most six subordinates whose work inter-locks. </a:t>
            </a:r>
          </a:p>
          <a:p>
            <a:endParaRPr lang="en-US" dirty="0"/>
          </a:p>
          <a:p>
            <a:r>
              <a:rPr lang="en-US" dirty="0"/>
              <a:t>vi. Principle of </a:t>
            </a:r>
            <a:r>
              <a:rPr lang="en-US" dirty="0" err="1"/>
              <a:t>specialisation</a:t>
            </a:r>
            <a:r>
              <a:rPr lang="en-US" dirty="0"/>
              <a:t>—limiting one's work to a single function. </a:t>
            </a:r>
          </a:p>
          <a:p>
            <a:endParaRPr lang="en-US" dirty="0"/>
          </a:p>
          <a:p>
            <a:r>
              <a:rPr lang="en-US" dirty="0"/>
              <a:t>vii. Principle of coordination—harmonious functioning of different parts of the </a:t>
            </a:r>
            <a:r>
              <a:rPr lang="en-US" dirty="0" err="1"/>
              <a:t>organisation</a:t>
            </a:r>
            <a:r>
              <a:rPr lang="en-US" dirty="0"/>
              <a:t>, </a:t>
            </a:r>
          </a:p>
          <a:p>
            <a:endParaRPr lang="en-US" dirty="0"/>
          </a:p>
          <a:p>
            <a:r>
              <a:rPr lang="en-US" dirty="0"/>
              <a:t>viii. Principle of definition—clear prescription (defining in writing) of duties, authority and responsibility of each position and its relationships with other positions. </a:t>
            </a:r>
          </a:p>
          <a:p>
            <a:endParaRPr lang="en-US" dirty="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400" dirty="0"/>
              <a:t>Merits and Demerits of Bureaucracy ……..</a:t>
            </a:r>
            <a:br>
              <a:rPr lang="en-US" sz="2400" dirty="0"/>
            </a:br>
            <a:endParaRPr lang="en-US" sz="2400" dirty="0"/>
          </a:p>
        </p:txBody>
      </p:sp>
      <p:sp>
        <p:nvSpPr>
          <p:cNvPr id="3" name="Content Placeholder 2"/>
          <p:cNvSpPr>
            <a:spLocks noGrp="1"/>
          </p:cNvSpPr>
          <p:nvPr>
            <p:ph idx="1"/>
          </p:nvPr>
        </p:nvSpPr>
        <p:spPr/>
        <p:txBody>
          <a:bodyPr>
            <a:normAutofit fontScale="62500" lnSpcReduction="20000"/>
          </a:bodyPr>
          <a:lstStyle/>
          <a:p>
            <a:endParaRPr lang="en-US" dirty="0"/>
          </a:p>
          <a:p>
            <a:pPr>
              <a:buNone/>
            </a:pPr>
            <a:r>
              <a:rPr lang="en-US" b="1" dirty="0"/>
              <a:t>Merits: </a:t>
            </a:r>
          </a:p>
          <a:p>
            <a:r>
              <a:rPr lang="en-US" b="1" dirty="0"/>
              <a:t>1. Simplification of Work: The work of a complex nature can be simplified through division of labor or division of work into small units, component or department. </a:t>
            </a:r>
          </a:p>
          <a:p>
            <a:endParaRPr lang="en-US" dirty="0"/>
          </a:p>
          <a:p>
            <a:r>
              <a:rPr lang="en-US" b="1" dirty="0"/>
              <a:t>2. Specialization: The division of work also encourages specialization in an organization. Employees acquires skills and specialized on a task they repeat day-in-day out within the organization. </a:t>
            </a:r>
          </a:p>
          <a:p>
            <a:endParaRPr lang="en-US" dirty="0"/>
          </a:p>
          <a:p>
            <a:r>
              <a:rPr lang="en-US" b="1" dirty="0"/>
              <a:t>3. Effective Means of Goals Realization: Through the structures and process of bureaucracy, the goal; of the organization could be easily realize. </a:t>
            </a:r>
          </a:p>
          <a:p>
            <a:endParaRPr lang="en-US" dirty="0"/>
          </a:p>
          <a:p>
            <a:r>
              <a:rPr lang="en-US" b="1" dirty="0"/>
              <a:t>4. Encourages an Increase in Objectivity: Impartial rigid rules and regulations foster objectiveness in most organization. </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400" dirty="0"/>
              <a:t>Merits and Demerits of Bureaucracy…..</a:t>
            </a:r>
          </a:p>
        </p:txBody>
      </p:sp>
      <p:sp>
        <p:nvSpPr>
          <p:cNvPr id="3" name="Content Placeholder 2"/>
          <p:cNvSpPr>
            <a:spLocks noGrp="1"/>
          </p:cNvSpPr>
          <p:nvPr>
            <p:ph idx="1"/>
          </p:nvPr>
        </p:nvSpPr>
        <p:spPr/>
        <p:txBody>
          <a:bodyPr>
            <a:normAutofit fontScale="62500" lnSpcReduction="20000"/>
          </a:bodyPr>
          <a:lstStyle/>
          <a:p>
            <a:endParaRPr lang="en-US" dirty="0"/>
          </a:p>
          <a:p>
            <a:pPr>
              <a:buNone/>
            </a:pPr>
            <a:r>
              <a:rPr lang="en-US" b="1" dirty="0"/>
              <a:t>Demerits: </a:t>
            </a:r>
          </a:p>
          <a:p>
            <a:r>
              <a:rPr lang="en-US" b="1" dirty="0"/>
              <a:t>1. Arbitrary Rules:-Impartial applications of rigid rules may be to the detriment of some employees within an organization. Some of the laid down rules may be too much stringent to the employee of an organization. </a:t>
            </a:r>
          </a:p>
          <a:p>
            <a:endParaRPr lang="en-US" dirty="0"/>
          </a:p>
          <a:p>
            <a:r>
              <a:rPr lang="en-US" b="1" dirty="0"/>
              <a:t>2. No Room for Personal Growth:- Use of official authority strictly does not allow personal growth of individual employee in an organization. </a:t>
            </a:r>
          </a:p>
          <a:p>
            <a:endParaRPr lang="en-US" dirty="0"/>
          </a:p>
          <a:p>
            <a:r>
              <a:rPr lang="en-US" b="1" dirty="0"/>
              <a:t>3. Slowness to Adopt New Technology: Stringent rigid rules make it difficult to change and sometime take long period to adopt new policies, thereby making it slow to adopt new technology. </a:t>
            </a:r>
          </a:p>
          <a:p>
            <a:endParaRPr lang="en-US" dirty="0"/>
          </a:p>
          <a:p>
            <a:r>
              <a:rPr lang="en-US" b="1" dirty="0"/>
              <a:t>4. Poor Communication: As communication has to follow the hierarchical structures, it takes time to reach its final destination in an organization</a:t>
            </a:r>
          </a:p>
          <a:p>
            <a:pPr>
              <a:buNone/>
            </a:pPr>
            <a:endParaRPr lang="en-US" dirty="0"/>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400" dirty="0"/>
              <a:t>SIGNS  OF BAD MANAGEMENT PRACTICES….TIPS</a:t>
            </a:r>
          </a:p>
        </p:txBody>
      </p:sp>
      <p:sp>
        <p:nvSpPr>
          <p:cNvPr id="3" name="Content Placeholder 2"/>
          <p:cNvSpPr>
            <a:spLocks noGrp="1"/>
          </p:cNvSpPr>
          <p:nvPr>
            <p:ph idx="1"/>
          </p:nvPr>
        </p:nvSpPr>
        <p:spPr/>
        <p:txBody>
          <a:bodyPr>
            <a:normAutofit/>
          </a:bodyPr>
          <a:lstStyle/>
          <a:p>
            <a:r>
              <a:rPr lang="en-US" sz="2000" dirty="0"/>
              <a:t>If you're looking to run a high-performance organization, you need to be able to be able to recognize the signs of bad management. If low-performing managers are not dealt with, an organization will never be able to become excellent. Here are ten habits to look out for that no organization should put up with</a:t>
            </a:r>
            <a:r>
              <a:rPr lang="en-US" dirty="0"/>
              <a:t>:</a:t>
            </a:r>
          </a:p>
          <a:p>
            <a:pPr fontAlgn="t"/>
            <a:r>
              <a:rPr lang="en-US" sz="2400" b="1" dirty="0"/>
              <a:t>Bad managers clean up the mess of their predecessors - even when there is no mess</a:t>
            </a:r>
            <a:r>
              <a:rPr lang="en-US" b="1" dirty="0"/>
              <a:t>.</a:t>
            </a:r>
          </a:p>
          <a:p>
            <a:pPr fontAlgn="t">
              <a:buNone/>
            </a:pPr>
            <a:r>
              <a:rPr lang="en-US" sz="2000" dirty="0"/>
              <a:t>    When appointed in a new position, the bad manager claims that the predecessor has made such a big mess of the department that it will take at least one year, if not more, to get everything in order, and of course the bad manager cannot possibly work yet on achieving the departmental targets this year…maybe next year too.</a:t>
            </a:r>
          </a:p>
          <a:p>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400" dirty="0"/>
              <a:t>SCIENTIFIC THOUGHTS OF FREDRICK TAYLOR…….</a:t>
            </a:r>
          </a:p>
        </p:txBody>
      </p:sp>
      <p:sp>
        <p:nvSpPr>
          <p:cNvPr id="3" name="Content Placeholder 2"/>
          <p:cNvSpPr>
            <a:spLocks noGrp="1"/>
          </p:cNvSpPr>
          <p:nvPr>
            <p:ph idx="1"/>
          </p:nvPr>
        </p:nvSpPr>
        <p:spPr/>
        <p:txBody>
          <a:bodyPr>
            <a:normAutofit/>
          </a:bodyPr>
          <a:lstStyle/>
          <a:p>
            <a:r>
              <a:rPr lang="en-US" sz="2000" dirty="0"/>
              <a:t>Fredrick Taylor conducted time and motion studies by carefully observing and timing workers’ movement. He developed many of his ideas while working as a foreman and studying three (3) men who shoveled coal loaded pig iron at a steel company.</a:t>
            </a:r>
          </a:p>
          <a:p>
            <a:r>
              <a:rPr lang="en-US" sz="2000" dirty="0"/>
              <a:t>Convinced that scientific principles could make an </a:t>
            </a:r>
            <a:r>
              <a:rPr lang="en-US" sz="2000" dirty="0" err="1"/>
              <a:t>organisation</a:t>
            </a:r>
            <a:r>
              <a:rPr lang="en-US" sz="2000" dirty="0"/>
              <a:t> more efficient, Taylor set out to determine the best way to do various jobs considering variables that might affect workers’ productivity. He monitored workers’ fatigue and productivity rates and he recommended changes in the work place and ways to eliminate wasted motion.</a:t>
            </a:r>
          </a:p>
          <a:p>
            <a:r>
              <a:rPr lang="en-US" sz="2000" dirty="0"/>
              <a:t>Taylor also developed a piece-rate wage method that pays  the worker according to how much he or she produced.</a:t>
            </a:r>
          </a:p>
          <a:p>
            <a:r>
              <a:rPr lang="en-US" sz="2000" dirty="0"/>
              <a:t>Good news: Taylor’s methods resulted in substantially increased efficiency and the managers of many </a:t>
            </a:r>
            <a:r>
              <a:rPr lang="en-US" sz="2000" dirty="0" err="1"/>
              <a:t>organisations</a:t>
            </a:r>
            <a:r>
              <a:rPr lang="en-US" sz="2000" dirty="0"/>
              <a:t> adopted his recommendations</a:t>
            </a: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SOBMP…….</a:t>
            </a:r>
          </a:p>
        </p:txBody>
      </p:sp>
      <p:sp>
        <p:nvSpPr>
          <p:cNvPr id="3" name="Content Placeholder 2"/>
          <p:cNvSpPr>
            <a:spLocks noGrp="1"/>
          </p:cNvSpPr>
          <p:nvPr>
            <p:ph idx="1"/>
          </p:nvPr>
        </p:nvSpPr>
        <p:spPr/>
        <p:txBody>
          <a:bodyPr>
            <a:normAutofit fontScale="85000" lnSpcReduction="20000"/>
          </a:bodyPr>
          <a:lstStyle/>
          <a:p>
            <a:pPr fontAlgn="t">
              <a:buNone/>
            </a:pPr>
            <a:r>
              <a:rPr lang="en-US" b="1" dirty="0"/>
              <a:t>Bad managers are always busy, busy, busy</a:t>
            </a:r>
          </a:p>
          <a:p>
            <a:pPr fontAlgn="t"/>
            <a:r>
              <a:rPr lang="en-US" sz="2200" dirty="0"/>
              <a:t>They are involved in many, many projects; in fact, they're so busy that there isn't enough time to work on regular tasks! And because these projects are vital for the success of the organization (or so they say), bad managers cannot possibly be expected to work on their departmental targets. They will get to that when their other projects are finished…which they never are.</a:t>
            </a:r>
          </a:p>
          <a:p>
            <a:pPr fontAlgn="t">
              <a:buNone/>
            </a:pPr>
            <a:endParaRPr lang="en-US" sz="2200" dirty="0"/>
          </a:p>
          <a:p>
            <a:pPr fontAlgn="t">
              <a:buNone/>
            </a:pPr>
            <a:endParaRPr lang="en-US" sz="2200" dirty="0"/>
          </a:p>
          <a:p>
            <a:pPr fontAlgn="t">
              <a:buNone/>
            </a:pPr>
            <a:r>
              <a:rPr lang="en-US" sz="2400" b="1" dirty="0"/>
              <a:t>Bad managers know how to play the goals game</a:t>
            </a:r>
          </a:p>
          <a:p>
            <a:pPr fontAlgn="t"/>
            <a:r>
              <a:rPr lang="en-US" sz="2400" dirty="0"/>
              <a:t>They know that departmental goals should be loose, with lots of slack, which means the targets will be very easy to achieve. Bad managers will never get optimal results from their departments; but that doesn't matter to them, bad managers would rather have low performance than run the risk of punishment for falling short of ambitious targets.</a:t>
            </a:r>
          </a:p>
          <a:p>
            <a:pPr fontAlgn="t"/>
            <a:endParaRPr lang="en-US" sz="2200" dirty="0"/>
          </a:p>
          <a:p>
            <a:pPr>
              <a:buNone/>
            </a:pPr>
            <a:br>
              <a:rPr lang="en-US" dirty="0"/>
            </a:br>
            <a:endParaRPr lang="en-US" dirty="0"/>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SOBMP…..</a:t>
            </a:r>
          </a:p>
        </p:txBody>
      </p:sp>
      <p:sp>
        <p:nvSpPr>
          <p:cNvPr id="3" name="Content Placeholder 2"/>
          <p:cNvSpPr>
            <a:spLocks noGrp="1"/>
          </p:cNvSpPr>
          <p:nvPr>
            <p:ph idx="1"/>
          </p:nvPr>
        </p:nvSpPr>
        <p:spPr/>
        <p:txBody>
          <a:bodyPr>
            <a:normAutofit fontScale="70000" lnSpcReduction="20000"/>
          </a:bodyPr>
          <a:lstStyle/>
          <a:p>
            <a:pPr fontAlgn="t">
              <a:buNone/>
            </a:pPr>
            <a:r>
              <a:rPr lang="en-US" b="1" dirty="0"/>
              <a:t>Bad managers only manage from a distance</a:t>
            </a:r>
          </a:p>
          <a:p>
            <a:pPr fontAlgn="t"/>
            <a:r>
              <a:rPr lang="en-US" sz="2600" dirty="0"/>
              <a:t>Bad managers love to use performance indicators because these make it possible to practice hands-off management. This in turn makes it easy for bad managers to avoid the day to day department activities altogether. And of course, if anything goes wrong, they can dodge accountability: they weren't there, after all</a:t>
            </a:r>
            <a:r>
              <a:rPr lang="en-US" sz="2000" dirty="0"/>
              <a:t>!</a:t>
            </a:r>
          </a:p>
          <a:p>
            <a:pPr fontAlgn="t">
              <a:buNone/>
            </a:pPr>
            <a:endParaRPr lang="en-US" sz="2000" dirty="0"/>
          </a:p>
          <a:p>
            <a:pPr fontAlgn="t">
              <a:buNone/>
            </a:pPr>
            <a:r>
              <a:rPr lang="en-US" b="1" dirty="0"/>
              <a:t>Bad managers always blame somebody else</a:t>
            </a:r>
          </a:p>
          <a:p>
            <a:pPr fontAlgn="t"/>
            <a:r>
              <a:rPr lang="en-US" sz="2600" dirty="0"/>
              <a:t>Bad managers have a host of excuses at their disposal when they don't achieve departmental targets. They blame the management reports because these do not accurately reflect performance; their own reports show that they did achieve the targets.</a:t>
            </a:r>
          </a:p>
          <a:p>
            <a:pPr fontAlgn="t"/>
            <a:r>
              <a:rPr lang="en-US" sz="2600" dirty="0"/>
              <a:t>Bad managers blame the outside world: the economy was going down, it has rained too much, it hasn't rained enough, whatever - but that is the reason everything was going against the department and therefore it was just impossible to achieve the targets! Next year, they say, will be better. They blame the weakest colleague, it was his or her fault the department floundered. So the organization first needs to hire someone new before they can be expected to work on achieving their targets.</a:t>
            </a:r>
          </a:p>
          <a:p>
            <a:endParaRPr lang="en-US" dirty="0"/>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SOBMP…..</a:t>
            </a:r>
          </a:p>
        </p:txBody>
      </p:sp>
      <p:sp>
        <p:nvSpPr>
          <p:cNvPr id="3" name="Content Placeholder 2"/>
          <p:cNvSpPr>
            <a:spLocks noGrp="1"/>
          </p:cNvSpPr>
          <p:nvPr>
            <p:ph idx="1"/>
          </p:nvPr>
        </p:nvSpPr>
        <p:spPr/>
        <p:txBody>
          <a:bodyPr>
            <a:normAutofit fontScale="92500"/>
          </a:bodyPr>
          <a:lstStyle/>
          <a:p>
            <a:pPr fontAlgn="t">
              <a:buNone/>
            </a:pPr>
            <a:r>
              <a:rPr lang="en-US" b="1" dirty="0"/>
              <a:t>Bad managers make lengthy, impressive plans</a:t>
            </a:r>
          </a:p>
          <a:p>
            <a:pPr fontAlgn="t"/>
            <a:r>
              <a:rPr lang="en-US" sz="2200" dirty="0"/>
              <a:t>When writing up the latest game plan, bad managers know that expansive, wordy, and complex plans always impress top management because it gives the impression that they are on top of their game and have thought of everything.</a:t>
            </a:r>
          </a:p>
          <a:p>
            <a:pPr fontAlgn="t">
              <a:buNone/>
            </a:pPr>
            <a:r>
              <a:rPr lang="en-US" sz="2200" dirty="0"/>
              <a:t>      They also know that you can bury all kinds of assumptions and preconditions in these verbose plans, which function as safeguards when top management starts complaining that goals have not been achieved </a:t>
            </a:r>
          </a:p>
          <a:p>
            <a:pPr fontAlgn="t">
              <a:buNone/>
            </a:pPr>
            <a:r>
              <a:rPr lang="en-US" sz="2200" dirty="0"/>
              <a:t>      An additional advantage is that employees will not read nor understand these, so it will take a lot of time before the department can actually start working on realizing the plan, if ever.</a:t>
            </a: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SOBMP…..</a:t>
            </a:r>
          </a:p>
        </p:txBody>
      </p:sp>
      <p:sp>
        <p:nvSpPr>
          <p:cNvPr id="3" name="Content Placeholder 2"/>
          <p:cNvSpPr>
            <a:spLocks noGrp="1"/>
          </p:cNvSpPr>
          <p:nvPr>
            <p:ph idx="1"/>
          </p:nvPr>
        </p:nvSpPr>
        <p:spPr/>
        <p:txBody>
          <a:bodyPr>
            <a:normAutofit/>
          </a:bodyPr>
          <a:lstStyle/>
          <a:p>
            <a:pPr fontAlgn="t"/>
            <a:r>
              <a:rPr lang="en-US" b="1" dirty="0"/>
              <a:t>Bad managers only communicate in one way</a:t>
            </a:r>
          </a:p>
          <a:p>
            <a:pPr fontAlgn="t">
              <a:buNone/>
            </a:pPr>
            <a:r>
              <a:rPr lang="en-US" sz="2200" dirty="0"/>
              <a:t>     </a:t>
            </a:r>
            <a:r>
              <a:rPr lang="en-US" sz="2000" dirty="0"/>
              <a:t>Bad managers are all capable of holding an open forum for employees to voice concerns, questions, and suggestions. This sounds like the mark of a good manager, right? However, the bad manager only feigns interest in employee feedback, and won't actually act on what he or she hears. Instead, bad managers stick to their own plans. If people complain, the bad manager will use open forums against the participants, claiming that any incompetency is the fault of everyone.</a:t>
            </a:r>
          </a:p>
          <a:p>
            <a:endParaRPr lang="en-US" dirty="0"/>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SOBMP…..</a:t>
            </a:r>
          </a:p>
        </p:txBody>
      </p:sp>
      <p:sp>
        <p:nvSpPr>
          <p:cNvPr id="3" name="Content Placeholder 2"/>
          <p:cNvSpPr>
            <a:spLocks noGrp="1"/>
          </p:cNvSpPr>
          <p:nvPr>
            <p:ph idx="1"/>
          </p:nvPr>
        </p:nvSpPr>
        <p:spPr/>
        <p:txBody>
          <a:bodyPr/>
          <a:lstStyle/>
          <a:p>
            <a:pPr fontAlgn="t">
              <a:buNone/>
            </a:pPr>
            <a:r>
              <a:rPr lang="en-US" b="1" dirty="0"/>
              <a:t>Bad managers only have eyes for the shareholder</a:t>
            </a:r>
          </a:p>
          <a:p>
            <a:pPr fontAlgn="t"/>
            <a:r>
              <a:rPr lang="en-US" sz="2000" dirty="0"/>
              <a:t>Bad managers know who butters their bread: the shareholder. Therefore, bad managers work diligently on satisfying these shareholders, even it this works to the detriment of the organization's long-term interests.</a:t>
            </a:r>
          </a:p>
          <a:p>
            <a:pPr fontAlgn="t">
              <a:buNone/>
            </a:pPr>
            <a:r>
              <a:rPr lang="en-US" sz="2000" b="1" dirty="0"/>
              <a:t>Bad managers are real Machiavellians</a:t>
            </a:r>
          </a:p>
          <a:p>
            <a:pPr fontAlgn="t"/>
            <a:r>
              <a:rPr lang="en-US" sz="2000" dirty="0"/>
              <a:t>They have Machiavelli's book, The Prince from 1513 , on their bedside table and turn to it often for advice on how to practice effective "divide and conquer" strategies: manipulating colleagues, employees and bosses. As a result, the targeted members in the organization become preoccupied with guarding their backs instead of focusing on growing the department.</a:t>
            </a:r>
          </a:p>
          <a:p>
            <a:pPr fontAlgn="t"/>
            <a:endParaRPr lang="en-US" sz="2000" dirty="0"/>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pPr fontAlgn="t">
              <a:buNone/>
            </a:pPr>
            <a:r>
              <a:rPr lang="en-US" b="1" dirty="0"/>
              <a:t>Bad managers have an exit strategy</a:t>
            </a:r>
          </a:p>
          <a:p>
            <a:pPr fontAlgn="t">
              <a:buNone/>
            </a:pPr>
            <a:endParaRPr lang="en-US" b="1" dirty="0"/>
          </a:p>
          <a:p>
            <a:pPr fontAlgn="t"/>
            <a:r>
              <a:rPr lang="en-US" sz="2000" dirty="0"/>
              <a:t>When the organization is on the verge of holding a bad manager accountable for his or her (in)actions, the bad manager moves on to another organization. In fact, the bad manager had plotted his or her exit strategy for a long time, and always has a fall-back organization where he could flee.</a:t>
            </a:r>
          </a:p>
          <a:p>
            <a:endParaRPr lang="en-US" dirty="0"/>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400" dirty="0"/>
              <a:t>END  NOTE….</a:t>
            </a:r>
          </a:p>
        </p:txBody>
      </p:sp>
      <p:sp>
        <p:nvSpPr>
          <p:cNvPr id="3" name="Content Placeholder 2"/>
          <p:cNvSpPr>
            <a:spLocks noGrp="1"/>
          </p:cNvSpPr>
          <p:nvPr>
            <p:ph idx="1"/>
          </p:nvPr>
        </p:nvSpPr>
        <p:spPr/>
        <p:txBody>
          <a:bodyPr/>
          <a:lstStyle/>
          <a:p>
            <a:endParaRPr lang="en-US" dirty="0"/>
          </a:p>
          <a:p>
            <a:endParaRPr lang="en-US" dirty="0"/>
          </a:p>
          <a:p>
            <a:endParaRPr lang="en-US" dirty="0"/>
          </a:p>
          <a:p>
            <a:r>
              <a:rPr lang="en-US" sz="2400" dirty="0"/>
              <a:t>ITS IMPORTANT THAT YOU GET TO KNOW THESE  INDICATIONS AS WELL AS SUCH MANAGERS  SO THAT YOU CAN DEAL WITH  THEM MORE APPROPRIATELY.</a:t>
            </a:r>
          </a:p>
          <a:p>
            <a:pPr>
              <a:buNone/>
            </a:pPr>
            <a:endParaRPr lang="en-US" sz="2400" dirty="0"/>
          </a:p>
          <a:p>
            <a:r>
              <a:rPr lang="en-US" sz="2400" dirty="0"/>
              <a:t>YOU WILL FIND THEM IN MOST ORGANISATIONS. </a:t>
            </a: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244738"/>
            <a:ext cx="8229600" cy="1251062"/>
          </a:xfrm>
        </p:spPr>
        <p:txBody>
          <a:bodyPr>
            <a:normAutofit/>
          </a:bodyPr>
          <a:lstStyle/>
          <a:p>
            <a:r>
              <a:rPr lang="en-US" sz="3200" dirty="0"/>
              <a:t>         THANK YOU FOR YOUR ATTENTION</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400" dirty="0"/>
              <a:t>CRITICISMS……</a:t>
            </a:r>
          </a:p>
        </p:txBody>
      </p:sp>
      <p:sp>
        <p:nvSpPr>
          <p:cNvPr id="3" name="Content Placeholder 2"/>
          <p:cNvSpPr>
            <a:spLocks noGrp="1"/>
          </p:cNvSpPr>
          <p:nvPr>
            <p:ph idx="1"/>
          </p:nvPr>
        </p:nvSpPr>
        <p:spPr/>
        <p:txBody>
          <a:bodyPr/>
          <a:lstStyle/>
          <a:p>
            <a:pPr>
              <a:buNone/>
            </a:pPr>
            <a:r>
              <a:rPr lang="en-US" dirty="0"/>
              <a:t>-NOTE:</a:t>
            </a:r>
          </a:p>
          <a:p>
            <a:r>
              <a:rPr lang="en-US" sz="2000" dirty="0"/>
              <a:t>A valid criticism is that Scientific Management wrongly assumed that managers could treat people  as if they are machines and that economic incentives are their main motivation.</a:t>
            </a:r>
          </a:p>
          <a:p>
            <a:r>
              <a:rPr lang="en-US" sz="2000" dirty="0"/>
              <a:t>Later, schools of management point out that they are not valid assumptions to wit : People are not machines that you can turn on and off at will.</a:t>
            </a:r>
          </a:p>
          <a:p>
            <a:r>
              <a:rPr lang="en-US" sz="2000" dirty="0"/>
              <a:t>And with a better understanding of what motivates human beings on the job, managers can create a satisfying and productive work life for everyone in the </a:t>
            </a:r>
            <a:r>
              <a:rPr lang="en-US" sz="2000" dirty="0" err="1"/>
              <a:t>organisation</a:t>
            </a:r>
            <a:r>
              <a:rPr lang="en-US" sz="2000" dirty="0"/>
              <a:t>.</a:t>
            </a:r>
          </a:p>
          <a:p>
            <a:r>
              <a:rPr lang="en-US" sz="2000" dirty="0"/>
              <a:t>These drawbacks led to the emergence of other schools of management thoughts.</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400" dirty="0"/>
              <a:t>ADMINISTRATIVE THEORIES……</a:t>
            </a:r>
          </a:p>
        </p:txBody>
      </p:sp>
      <p:sp>
        <p:nvSpPr>
          <p:cNvPr id="3" name="Content Placeholder 2"/>
          <p:cNvSpPr>
            <a:spLocks noGrp="1"/>
          </p:cNvSpPr>
          <p:nvPr>
            <p:ph idx="1"/>
          </p:nvPr>
        </p:nvSpPr>
        <p:spPr/>
        <p:txBody>
          <a:bodyPr>
            <a:normAutofit lnSpcReduction="10000"/>
          </a:bodyPr>
          <a:lstStyle/>
          <a:p>
            <a:r>
              <a:rPr lang="en-US" sz="2000" dirty="0"/>
              <a:t>The Administrative theories developed idea models of how to manage large </a:t>
            </a:r>
            <a:r>
              <a:rPr lang="en-US" sz="2000" dirty="0" err="1"/>
              <a:t>organisations</a:t>
            </a:r>
            <a:r>
              <a:rPr lang="en-US" sz="2000" dirty="0"/>
              <a:t>.</a:t>
            </a:r>
          </a:p>
          <a:p>
            <a:r>
              <a:rPr lang="en-US" sz="2000" dirty="0"/>
              <a:t>Two of the Administrative theorists, MAX WEBER and  HENRI FAYOL, helped to establish management as a field of study. They also focused on efficient way of getting the maximum output for the resources expended.</a:t>
            </a:r>
          </a:p>
          <a:p>
            <a:pPr>
              <a:buNone/>
            </a:pPr>
            <a:endParaRPr lang="en-US" sz="2000" dirty="0"/>
          </a:p>
          <a:p>
            <a:pPr>
              <a:buNone/>
            </a:pPr>
            <a:r>
              <a:rPr lang="en-US" sz="2000" dirty="0"/>
              <a:t>MAX WEBER:</a:t>
            </a:r>
          </a:p>
          <a:p>
            <a:r>
              <a:rPr lang="en-US" sz="2000" dirty="0"/>
              <a:t>The first person who formally took a holistic perspective on </a:t>
            </a:r>
            <a:r>
              <a:rPr lang="en-US" sz="2000" dirty="0" err="1"/>
              <a:t>organisations</a:t>
            </a:r>
            <a:r>
              <a:rPr lang="en-US" sz="2000" dirty="0"/>
              <a:t>. He observed many abuses by managers– </a:t>
            </a:r>
            <a:r>
              <a:rPr lang="en-US" sz="2000" dirty="0" err="1"/>
              <a:t>favouritism</a:t>
            </a:r>
            <a:r>
              <a:rPr lang="en-US" sz="2000" dirty="0"/>
              <a:t>, nepotism, inefficiency</a:t>
            </a:r>
          </a:p>
          <a:p>
            <a:r>
              <a:rPr lang="en-US" sz="2000" dirty="0"/>
              <a:t>Weber’s concern was to answer the question: How might any large </a:t>
            </a:r>
            <a:r>
              <a:rPr lang="en-US" sz="2000" dirty="0" err="1"/>
              <a:t>organisation</a:t>
            </a:r>
            <a:r>
              <a:rPr lang="en-US" sz="2000" dirty="0"/>
              <a:t> function fairly and efficiently?</a:t>
            </a:r>
          </a:p>
          <a:p>
            <a:r>
              <a:rPr lang="en-US" sz="2000" dirty="0"/>
              <a:t>He provided the answer through a model of an ideal </a:t>
            </a:r>
            <a:r>
              <a:rPr lang="en-US" sz="2000" dirty="0" err="1"/>
              <a:t>organisation</a:t>
            </a:r>
            <a:r>
              <a:rPr lang="en-US" sz="2000" dirty="0"/>
              <a:t> which he called: BUREAUCRACY ! </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400" dirty="0"/>
              <a:t>BUREAUCRACY…….</a:t>
            </a:r>
          </a:p>
        </p:txBody>
      </p:sp>
      <p:sp>
        <p:nvSpPr>
          <p:cNvPr id="3" name="Content Placeholder 2"/>
          <p:cNvSpPr>
            <a:spLocks noGrp="1"/>
          </p:cNvSpPr>
          <p:nvPr>
            <p:ph idx="1"/>
          </p:nvPr>
        </p:nvSpPr>
        <p:spPr/>
        <p:txBody>
          <a:bodyPr>
            <a:normAutofit/>
          </a:bodyPr>
          <a:lstStyle/>
          <a:p>
            <a:r>
              <a:rPr lang="en-US" sz="2000" dirty="0"/>
              <a:t>BUREAUCRACY – A blue print of structure, authority, activity and relationships. Weber’s bureaucracy has the following characteristics:</a:t>
            </a:r>
          </a:p>
          <a:p>
            <a:pPr>
              <a:buNone/>
            </a:pPr>
            <a:endParaRPr lang="en-US" sz="2000" dirty="0"/>
          </a:p>
          <a:p>
            <a:pPr>
              <a:buNone/>
            </a:pPr>
            <a:r>
              <a:rPr lang="en-US" sz="2000" dirty="0"/>
              <a:t>-Division of </a:t>
            </a:r>
            <a:r>
              <a:rPr lang="en-US" sz="2000" dirty="0" err="1"/>
              <a:t>Labour</a:t>
            </a:r>
            <a:endParaRPr lang="en-US" sz="2000" dirty="0"/>
          </a:p>
          <a:p>
            <a:pPr>
              <a:buNone/>
            </a:pPr>
            <a:r>
              <a:rPr lang="en-US" sz="2000" dirty="0"/>
              <a:t>-Rules and regulations</a:t>
            </a:r>
          </a:p>
          <a:p>
            <a:pPr>
              <a:buNone/>
            </a:pPr>
            <a:r>
              <a:rPr lang="en-US" sz="2000" dirty="0"/>
              <a:t>-Hierarchy of authority</a:t>
            </a:r>
          </a:p>
          <a:p>
            <a:pPr>
              <a:buNone/>
            </a:pPr>
            <a:r>
              <a:rPr lang="en-US" sz="2000" dirty="0"/>
              <a:t>-Formal selection</a:t>
            </a:r>
          </a:p>
          <a:p>
            <a:pPr>
              <a:buNone/>
            </a:pPr>
            <a:r>
              <a:rPr lang="en-US" sz="2000" dirty="0"/>
              <a:t>-Documentation</a:t>
            </a:r>
          </a:p>
          <a:p>
            <a:pPr>
              <a:buNone/>
            </a:pPr>
            <a:r>
              <a:rPr lang="en-US" sz="2000" dirty="0"/>
              <a:t>-Professionalism</a:t>
            </a:r>
          </a:p>
          <a:p>
            <a:pPr>
              <a:buNone/>
            </a:pPr>
            <a:r>
              <a:rPr lang="en-US" sz="2000" dirty="0"/>
              <a:t>-Impersonality</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000" dirty="0"/>
              <a:t>OTHER SIDE OF BUREAUCRACY……</a:t>
            </a:r>
          </a:p>
        </p:txBody>
      </p:sp>
      <p:sp>
        <p:nvSpPr>
          <p:cNvPr id="3" name="Content Placeholder 2"/>
          <p:cNvSpPr>
            <a:spLocks noGrp="1"/>
          </p:cNvSpPr>
          <p:nvPr>
            <p:ph idx="1"/>
          </p:nvPr>
        </p:nvSpPr>
        <p:spPr/>
        <p:txBody>
          <a:bodyPr>
            <a:normAutofit/>
          </a:bodyPr>
          <a:lstStyle/>
          <a:p>
            <a:endParaRPr lang="en-US" sz="2000" dirty="0"/>
          </a:p>
          <a:p>
            <a:endParaRPr lang="en-US" sz="2000" dirty="0"/>
          </a:p>
          <a:p>
            <a:r>
              <a:rPr lang="en-US" sz="2000" dirty="0"/>
              <a:t>Bureaucracy has a major drawback today. It has  negative connotations because excessive obedience to a fixed code of conduct breeds rigidity and inflexibility.</a:t>
            </a:r>
          </a:p>
          <a:p>
            <a:pPr>
              <a:buNone/>
            </a:pPr>
            <a:endParaRPr lang="en-US" sz="2000" dirty="0"/>
          </a:p>
          <a:p>
            <a:pPr>
              <a:buNone/>
            </a:pPr>
            <a:endParaRPr lang="en-US" sz="2000" dirty="0"/>
          </a:p>
          <a:p>
            <a:r>
              <a:rPr lang="en-US" sz="2000" dirty="0"/>
              <a:t>Bureaucracy does not adapt well to rapidly changing environments. And under pressure to meet high standards of performance and to compete for achievement, many managers display personal insecurities and engage in counter-productive and </a:t>
            </a:r>
            <a:r>
              <a:rPr lang="en-US" sz="2000" dirty="0" err="1"/>
              <a:t>ritualistc</a:t>
            </a:r>
            <a:r>
              <a:rPr lang="en-US" sz="2000" dirty="0"/>
              <a:t> </a:t>
            </a:r>
            <a:r>
              <a:rPr lang="en-US" sz="2000" dirty="0" err="1"/>
              <a:t>behaviour</a:t>
            </a:r>
            <a:r>
              <a:rPr lang="en-US" sz="2000" dirty="0"/>
              <a:t> to protect their authority and positions</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400" dirty="0"/>
              <a:t>PRINCIPLES OF MANAGEMENT…….</a:t>
            </a:r>
          </a:p>
        </p:txBody>
      </p:sp>
      <p:sp>
        <p:nvSpPr>
          <p:cNvPr id="3" name="Content Placeholder 2"/>
          <p:cNvSpPr>
            <a:spLocks noGrp="1"/>
          </p:cNvSpPr>
          <p:nvPr>
            <p:ph idx="1"/>
          </p:nvPr>
        </p:nvSpPr>
        <p:spPr/>
        <p:txBody>
          <a:bodyPr>
            <a:normAutofit/>
          </a:bodyPr>
          <a:lstStyle/>
          <a:p>
            <a:r>
              <a:rPr lang="en-US" sz="2000" dirty="0"/>
              <a:t>In 1916, </a:t>
            </a:r>
            <a:r>
              <a:rPr lang="en-US" sz="2000" dirty="0" err="1"/>
              <a:t>Fayol</a:t>
            </a:r>
            <a:r>
              <a:rPr lang="en-US" sz="2000" dirty="0"/>
              <a:t> described what managers do in their daily managerial activities. Rather than focusing on </a:t>
            </a:r>
            <a:r>
              <a:rPr lang="en-US" sz="2000" dirty="0" err="1"/>
              <a:t>organisational</a:t>
            </a:r>
            <a:r>
              <a:rPr lang="en-US" sz="2000" dirty="0"/>
              <a:t> structure  he looked at the functions managers perform. He came up with 5 categories of actions/processes: Planning, </a:t>
            </a:r>
            <a:r>
              <a:rPr lang="en-US" sz="2000" dirty="0" err="1"/>
              <a:t>Organising</a:t>
            </a:r>
            <a:r>
              <a:rPr lang="en-US" sz="2000" dirty="0"/>
              <a:t>, Coordinating, Directing and Controlling,  all of which the manager must carry out effectively .</a:t>
            </a:r>
          </a:p>
          <a:p>
            <a:r>
              <a:rPr lang="en-US" sz="2000" dirty="0"/>
              <a:t>Along the line, </a:t>
            </a:r>
            <a:r>
              <a:rPr lang="en-US" sz="2000" dirty="0" err="1"/>
              <a:t>Fayol</a:t>
            </a:r>
            <a:r>
              <a:rPr lang="en-US" sz="2000" dirty="0"/>
              <a:t> developed /described  fourteen (14) principles of management or guidelines for teaching others how to execute these actions  and they include\;</a:t>
            </a:r>
          </a:p>
          <a:p>
            <a:r>
              <a:rPr lang="en-US" sz="2000" dirty="0"/>
              <a:t>1. Division of </a:t>
            </a:r>
            <a:r>
              <a:rPr lang="en-US" sz="2000" dirty="0" err="1"/>
              <a:t>Labour</a:t>
            </a:r>
            <a:endParaRPr lang="en-US" sz="2000" dirty="0"/>
          </a:p>
          <a:p>
            <a:r>
              <a:rPr lang="en-US" sz="2000" dirty="0"/>
              <a:t>2. Authority and </a:t>
            </a:r>
            <a:r>
              <a:rPr lang="en-US" sz="2000" dirty="0" err="1"/>
              <a:t>Responsibilty</a:t>
            </a:r>
            <a:r>
              <a:rPr lang="en-US" sz="2000" dirty="0"/>
              <a:t> (</a:t>
            </a:r>
            <a:r>
              <a:rPr lang="en-US" sz="2000" dirty="0" err="1"/>
              <a:t>ie</a:t>
            </a:r>
            <a:r>
              <a:rPr lang="en-US" sz="2000" dirty="0"/>
              <a:t> right to give order)</a:t>
            </a:r>
          </a:p>
          <a:p>
            <a:r>
              <a:rPr lang="en-US" sz="2000" dirty="0"/>
              <a:t>3. Discipline</a:t>
            </a:r>
          </a:p>
          <a:p>
            <a:r>
              <a:rPr lang="en-US" sz="2000" dirty="0"/>
              <a:t>4. Unity of command (</a:t>
            </a:r>
            <a:r>
              <a:rPr lang="en-US" sz="2000" dirty="0" err="1"/>
              <a:t>i.e</a:t>
            </a:r>
            <a:r>
              <a:rPr lang="en-US" sz="2000" dirty="0"/>
              <a:t> order from only one superior)</a:t>
            </a:r>
          </a:p>
          <a:p>
            <a:r>
              <a:rPr lang="en-US" sz="2000" dirty="0"/>
              <a:t>5. Unity of Direction            </a:t>
            </a: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Module">
  <a:themeElements>
    <a:clrScheme name="Module">
      <a:dk1>
        <a:sysClr val="windowText" lastClr="000000"/>
      </a:dk1>
      <a:lt1>
        <a:sysClr val="window" lastClr="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fontScheme name="Module">
      <a:maj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rbel"/>
        <a:ea typeface=""/>
        <a:cs typeface=""/>
        <a:font script="Jpan" typeface="HGｺﾞｼｯｸM"/>
        <a:font script="Hang" typeface="HY엽서L"/>
        <a:font script="Hans" typeface="华文楷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Modul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47500"/>
                <a:satMod val="137000"/>
              </a:schemeClr>
            </a:gs>
            <a:gs pos="55000">
              <a:schemeClr val="phClr">
                <a:shade val="69000"/>
                <a:satMod val="137000"/>
              </a:schemeClr>
            </a:gs>
            <a:gs pos="100000">
              <a:schemeClr val="phClr">
                <a:shade val="98000"/>
                <a:satMod val="137000"/>
              </a:schemeClr>
            </a:gs>
          </a:gsLst>
          <a:lin ang="16200000" scaled="0"/>
        </a:gradFill>
      </a:fillStyleLst>
      <a:lnStyleLst>
        <a:ln w="6350" cap="rnd" cmpd="sng" algn="ctr">
          <a:solidFill>
            <a:schemeClr val="phClr">
              <a:shade val="95000"/>
              <a:satMod val="105000"/>
            </a:schemeClr>
          </a:solidFill>
          <a:prstDash val="solid"/>
        </a:ln>
        <a:ln w="48000" cap="flat" cmpd="thickThin" algn="ctr">
          <a:solidFill>
            <a:schemeClr val="phClr"/>
          </a:solidFill>
          <a:prstDash val="solid"/>
        </a:ln>
        <a:ln w="48500" cap="flat" cmpd="thickThin" algn="ctr">
          <a:solidFill>
            <a:schemeClr val="phClr"/>
          </a:solidFill>
          <a:prstDash val="solid"/>
        </a:ln>
      </a:lnStyleLst>
      <a:effectStyleLst>
        <a:effectStyle>
          <a:effectLst>
            <a:outerShdw blurRad="45000" dist="25000" dir="5400000" rotWithShape="0">
              <a:srgbClr val="000000">
                <a:alpha val="38000"/>
              </a:srgbClr>
            </a:outerShdw>
          </a:effectLst>
        </a:effectStyle>
        <a:effectStyle>
          <a:effectLst>
            <a:outerShdw blurRad="39000" dist="25400" dir="5400000" rotWithShape="0">
              <a:srgbClr val="000000">
                <a:alpha val="38000"/>
              </a:srgbClr>
            </a:outerShdw>
          </a:effectLst>
        </a:effectStyle>
        <a:effectStyle>
          <a:effectLst>
            <a:outerShdw blurRad="39000" dist="25400" dir="5400000" rotWithShape="0">
              <a:srgbClr val="000000">
                <a:alpha val="38000"/>
              </a:srgbClr>
            </a:outerShdw>
          </a:effectLst>
          <a:scene3d>
            <a:camera prst="orthographicFront" fov="0">
              <a:rot lat="0" lon="0" rev="0"/>
            </a:camera>
            <a:lightRig rig="threePt" dir="t">
              <a:rot lat="0" lon="0" rev="1800000"/>
            </a:lightRig>
          </a:scene3d>
          <a:sp3d prstMaterial="matte">
            <a:bevelT h="20000"/>
          </a:sp3d>
        </a:effectStyle>
      </a:effectStyleLst>
      <a:bgFillStyleLst>
        <a:solidFill>
          <a:schemeClr val="phClr"/>
        </a:solidFill>
        <a:gradFill rotWithShape="1">
          <a:gsLst>
            <a:gs pos="0">
              <a:schemeClr val="phClr">
                <a:tint val="48000"/>
                <a:satMod val="300000"/>
              </a:schemeClr>
            </a:gs>
            <a:gs pos="12000">
              <a:schemeClr val="phClr">
                <a:tint val="48000"/>
                <a:satMod val="300000"/>
              </a:schemeClr>
            </a:gs>
            <a:gs pos="20000">
              <a:schemeClr val="phClr">
                <a:tint val="49000"/>
                <a:satMod val="300000"/>
              </a:schemeClr>
            </a:gs>
            <a:gs pos="100000">
              <a:schemeClr val="phClr">
                <a:shade val="30000"/>
              </a:schemeClr>
            </a:gs>
          </a:gsLst>
          <a:path path="circle">
            <a:fillToRect l="10000" t="-25000" r="10000" b="125000"/>
          </a:path>
        </a:gradFill>
        <a:blipFill>
          <a:blip xmlns:r="http://schemas.openxmlformats.org/officeDocument/2006/relationships" r:embed="rId1">
            <a:duotone>
              <a:schemeClr val="phClr">
                <a:shade val="75000"/>
                <a:satMod val="105000"/>
              </a:schemeClr>
              <a:schemeClr val="phClr">
                <a:tint val="95000"/>
                <a:satMod val="105000"/>
              </a:schemeClr>
            </a:duotone>
          </a:blip>
          <a:tile tx="0" ty="0" sx="38000" sy="38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Module</Template>
  <TotalTime>788</TotalTime>
  <Words>3751</Words>
  <Application>Microsoft Office PowerPoint</Application>
  <PresentationFormat>On-screen Show (4:3)</PresentationFormat>
  <Paragraphs>301</Paragraphs>
  <Slides>47</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47</vt:i4>
      </vt:variant>
    </vt:vector>
  </HeadingPairs>
  <TitlesOfParts>
    <vt:vector size="54" baseType="lpstr">
      <vt:lpstr>Arial</vt:lpstr>
      <vt:lpstr>Corbel</vt:lpstr>
      <vt:lpstr>source sans pro</vt:lpstr>
      <vt:lpstr>Wingdings</vt:lpstr>
      <vt:lpstr>Wingdings 2</vt:lpstr>
      <vt:lpstr>Wingdings 3</vt:lpstr>
      <vt:lpstr>Module</vt:lpstr>
      <vt:lpstr>THE CLASSICAL SCHOOL</vt:lpstr>
      <vt:lpstr>SCIENTIFIC MANAGEMENT THEORY…</vt:lpstr>
      <vt:lpstr>SMT…….</vt:lpstr>
      <vt:lpstr>SCIENTIFIC THOUGHTS OF FREDRICK TAYLOR…….</vt:lpstr>
      <vt:lpstr>CRITICISMS……</vt:lpstr>
      <vt:lpstr>ADMINISTRATIVE THEORIES……</vt:lpstr>
      <vt:lpstr>BUREAUCRACY…….</vt:lpstr>
      <vt:lpstr>OTHER SIDE OF BUREAUCRACY……</vt:lpstr>
      <vt:lpstr>PRINCIPLES OF MANAGEMENT…….</vt:lpstr>
      <vt:lpstr>POM……..</vt:lpstr>
      <vt:lpstr>POM….</vt:lpstr>
      <vt:lpstr>CONTRIBUTIONS OF F. TAYLOR…..</vt:lpstr>
      <vt:lpstr>FT…..</vt:lpstr>
      <vt:lpstr>         THE  BEHAVIOURAL SCHOOL MODEL</vt:lpstr>
      <vt:lpstr>THE BEHAVIOURAL SCHOOL……</vt:lpstr>
      <vt:lpstr>       THE QUANTITATIVE  SCHOOL MODEL</vt:lpstr>
      <vt:lpstr>THE QUANTITATIVE SCHOOL</vt:lpstr>
      <vt:lpstr>QSM…</vt:lpstr>
      <vt:lpstr>               SYSTEM SCHOOL</vt:lpstr>
      <vt:lpstr>SYSTEM SCHOOL…….</vt:lpstr>
      <vt:lpstr>SS M……</vt:lpstr>
      <vt:lpstr>SSM……</vt:lpstr>
      <vt:lpstr>PowerPoint Presentation</vt:lpstr>
      <vt:lpstr>  CONTIGENCY SITUATIONAL APPROACH</vt:lpstr>
      <vt:lpstr>             CSA……..</vt:lpstr>
      <vt:lpstr>THEORY  X…….</vt:lpstr>
      <vt:lpstr>Theory Y……..</vt:lpstr>
      <vt:lpstr>CMT…………</vt:lpstr>
      <vt:lpstr>           MANAGEMENT BY OBJECTIVE                                     (MBO)</vt:lpstr>
      <vt:lpstr>MBO……..</vt:lpstr>
      <vt:lpstr>MBO……</vt:lpstr>
      <vt:lpstr>MBO PROCESS…….</vt:lpstr>
      <vt:lpstr>MBO PROCESS…</vt:lpstr>
      <vt:lpstr>URWICK’S 8 PRINCIPLES OF ORGANISATION</vt:lpstr>
      <vt:lpstr>             PRINCIPLES OF ORGANISATION</vt:lpstr>
      <vt:lpstr>8 PRINCIPLES OF ORGANISATION….</vt:lpstr>
      <vt:lpstr>Merits and Demerits of Bureaucracy …….. </vt:lpstr>
      <vt:lpstr>Merits and Demerits of Bureaucracy…..</vt:lpstr>
      <vt:lpstr>SIGNS  OF BAD MANAGEMENT PRACTICES….TIPS</vt:lpstr>
      <vt:lpstr>SOBMP…….</vt:lpstr>
      <vt:lpstr>SOBMP…..</vt:lpstr>
      <vt:lpstr>SOBMP…..</vt:lpstr>
      <vt:lpstr>SOBMP…..</vt:lpstr>
      <vt:lpstr>SOBMP…..</vt:lpstr>
      <vt:lpstr>PowerPoint Presentation</vt:lpstr>
      <vt:lpstr>END  NOTE….</vt:lpstr>
      <vt:lpstr>         THANK YOU FOR YOUR ATTENTION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CLASSICAL SCHOOL</dc:title>
  <dc:creator>Ojo Olanipekun</dc:creator>
  <cp:lastModifiedBy>Ademola Balogun</cp:lastModifiedBy>
  <cp:revision>68</cp:revision>
  <dcterms:created xsi:type="dcterms:W3CDTF">2021-02-03T09:10:46Z</dcterms:created>
  <dcterms:modified xsi:type="dcterms:W3CDTF">2021-08-24T12:49:25Z</dcterms:modified>
</cp:coreProperties>
</file>