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1" r:id="rId2"/>
    <p:sldId id="262" r:id="rId3"/>
    <p:sldId id="263" r:id="rId4"/>
    <p:sldId id="264" r:id="rId5"/>
    <p:sldId id="265" r:id="rId6"/>
    <p:sldId id="266" r:id="rId7"/>
    <p:sldId id="267" r:id="rId8"/>
    <p:sldId id="268" r:id="rId9"/>
    <p:sldId id="269" r:id="rId10"/>
    <p:sldId id="270" r:id="rId11"/>
    <p:sldId id="271" r:id="rId12"/>
    <p:sldId id="273" r:id="rId13"/>
    <p:sldId id="272" r:id="rId14"/>
    <p:sldId id="274" r:id="rId15"/>
    <p:sldId id="278" r:id="rId16"/>
    <p:sldId id="279" r:id="rId17"/>
    <p:sldId id="280" r:id="rId18"/>
    <p:sldId id="282" r:id="rId19"/>
    <p:sldId id="283" r:id="rId20"/>
    <p:sldId id="281"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 id="345" r:id="rId83"/>
    <p:sldId id="346" r:id="rId84"/>
    <p:sldId id="347" r:id="rId8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81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3E76F4E5-B3FC-443A-A972-138D4BB00D9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BA74D-891F-42D0-915A-BB8A210990BF}"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76F4E5-B3FC-443A-A972-138D4BB00D9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76F4E5-B3FC-443A-A972-138D4BB00D90}" type="datetimeFigureOut">
              <a:rPr lang="en-US" smtClean="0"/>
              <a:pPr/>
              <a:t>8/24/2021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76F4E5-B3FC-443A-A972-138D4BB00D9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E76F4E5-B3FC-443A-A972-138D4BB00D9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BBA74D-891F-42D0-915A-BB8A210990B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E76F4E5-B3FC-443A-A972-138D4BB00D90}"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E76F4E5-B3FC-443A-A972-138D4BB00D90}" type="datetimeFigureOut">
              <a:rPr lang="en-US" smtClean="0"/>
              <a:pPr/>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E76F4E5-B3FC-443A-A972-138D4BB00D90}" type="datetimeFigureOut">
              <a:rPr lang="en-US" smtClean="0"/>
              <a:pPr/>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6F4E5-B3FC-443A-A972-138D4BB00D90}" type="datetimeFigureOut">
              <a:rPr lang="en-US" smtClean="0"/>
              <a:pPr/>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BBA74D-891F-42D0-915A-BB8A210990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E76F4E5-B3FC-443A-A972-138D4BB00D90}"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BBA74D-891F-42D0-915A-BB8A210990BF}"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3E76F4E5-B3FC-443A-A972-138D4BB00D90}" type="datetimeFigureOut">
              <a:rPr lang="en-US" smtClean="0"/>
              <a:pPr/>
              <a:t>8/24/2021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77BBA74D-891F-42D0-915A-BB8A210990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3E76F4E5-B3FC-443A-A972-138D4BB00D90}" type="datetimeFigureOut">
              <a:rPr lang="en-US" smtClean="0"/>
              <a:pPr/>
              <a:t>8/24/2021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77BBA74D-891F-42D0-915A-BB8A210990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066800"/>
            <a:ext cx="8305800" cy="3048000"/>
          </a:xfrm>
        </p:spPr>
        <p:txBody>
          <a:bodyPr>
            <a:normAutofit fontScale="90000"/>
          </a:bodyPr>
          <a:lstStyle/>
          <a:p>
            <a:r>
              <a:rPr lang="en-US" sz="2800" dirty="0"/>
              <a:t>Mountain Top University</a:t>
            </a:r>
            <a:br>
              <a:rPr lang="en-US" sz="2800" dirty="0"/>
            </a:br>
            <a:br>
              <a:rPr lang="en-US" sz="2800" dirty="0"/>
            </a:br>
            <a:r>
              <a:rPr lang="en-US" sz="2800" dirty="0"/>
              <a:t>BUS 312</a:t>
            </a:r>
            <a:br>
              <a:rPr lang="en-US" sz="2800" dirty="0"/>
            </a:br>
            <a:br>
              <a:rPr lang="en-US" sz="2800" dirty="0"/>
            </a:br>
            <a:r>
              <a:rPr lang="en-US" sz="2800" dirty="0"/>
              <a:t>MANAGEMENT OF MULTI- NATIONAL CORPORATIONS</a:t>
            </a:r>
            <a:br>
              <a:rPr lang="en-US" sz="2800" dirty="0"/>
            </a:br>
            <a:br>
              <a:rPr lang="en-US" sz="2800" dirty="0"/>
            </a:br>
            <a:endParaRPr lang="en-US" sz="2800" dirty="0"/>
          </a:p>
        </p:txBody>
      </p:sp>
      <p:sp>
        <p:nvSpPr>
          <p:cNvPr id="3" name="Subtitle 2"/>
          <p:cNvSpPr>
            <a:spLocks noGrp="1"/>
          </p:cNvSpPr>
          <p:nvPr>
            <p:ph type="subTitle" idx="1"/>
          </p:nvPr>
        </p:nvSpPr>
        <p:spPr>
          <a:xfrm>
            <a:off x="457200" y="5029200"/>
            <a:ext cx="8305800" cy="1143000"/>
          </a:xfrm>
        </p:spPr>
        <p:txBody>
          <a:bodyPr/>
          <a:lstStyle/>
          <a:p>
            <a:r>
              <a:rPr lang="en-US" dirty="0"/>
              <a:t>Prepared by:</a:t>
            </a:r>
          </a:p>
          <a:p>
            <a:r>
              <a:rPr lang="en-US" dirty="0"/>
              <a:t>Dr. </a:t>
            </a:r>
            <a:r>
              <a:rPr lang="en-US" dirty="0" err="1"/>
              <a:t>Olanipekun</a:t>
            </a:r>
            <a:r>
              <a:rPr lang="en-US" dirty="0"/>
              <a:t> </a:t>
            </a:r>
            <a:r>
              <a:rPr lang="en-US" dirty="0" err="1"/>
              <a:t>Ojo</a:t>
            </a:r>
            <a:r>
              <a:rPr lang="en-US" dirty="0"/>
              <a:t>.</a:t>
            </a:r>
          </a:p>
        </p:txBody>
      </p:sp>
      <p:sp>
        <p:nvSpPr>
          <p:cNvPr id="4" name="Rectangle 3">
            <a:extLst>
              <a:ext uri="{FF2B5EF4-FFF2-40B4-BE49-F238E27FC236}">
                <a16:creationId xmlns:a16="http://schemas.microsoft.com/office/drawing/2014/main" id="{1FB6AE43-AF3E-4F4E-812B-2CD254C9500B}"/>
              </a:ext>
            </a:extLst>
          </p:cNvPr>
          <p:cNvSpPr>
            <a:spLocks noChangeArrowheads="1"/>
          </p:cNvSpPr>
          <p:nvPr/>
        </p:nvSpPr>
        <p:spPr bwMode="auto">
          <a:xfrm>
            <a:off x="8508" y="6211669"/>
            <a:ext cx="9099996"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effectLst/>
                <a:latin typeface="source sans pro"/>
                <a:hlinkClick r:id="rId2"/>
              </a:rPr>
              <a:t>  </a:t>
            </a:r>
            <a:r>
              <a:rPr kumimoji="0" lang="en-US" altLang="en-US" sz="1400" b="0" i="0" u="none" strike="noStrike" cap="none" normalizeH="0" baseline="0" dirty="0">
                <a:ln>
                  <a:noFill/>
                </a:ln>
                <a:effectLst/>
                <a:latin typeface="source sans pro"/>
              </a:rPr>
              <a:t> </a:t>
            </a:r>
            <a:r>
              <a:rPr kumimoji="0" lang="en-US" altLang="en-US" sz="1100" b="0" i="0" u="none" strike="noStrike" cap="none" normalizeH="0" baseline="0" dirty="0">
                <a:ln>
                  <a:noFill/>
                </a:ln>
                <a:effectLst/>
                <a:latin typeface="source sans pro"/>
              </a:rPr>
              <a:t>        </a:t>
            </a:r>
            <a:br>
              <a:rPr kumimoji="0" lang="en-US" altLang="en-US" sz="600" b="0" i="0" u="none" strike="noStrike" cap="none" normalizeH="0" baseline="0" dirty="0">
                <a:ln>
                  <a:noFill/>
                </a:ln>
                <a:effectLst/>
              </a:rPr>
            </a:br>
            <a:r>
              <a:rPr kumimoji="0" lang="en-US" altLang="en-US" sz="1100" b="0" i="0" u="none" strike="noStrike" cap="none" normalizeH="0" baseline="0" dirty="0">
                <a:ln>
                  <a:noFill/>
                </a:ln>
                <a:solidFill>
                  <a:srgbClr val="FF0000"/>
                </a:solidFill>
                <a:effectLst/>
                <a:latin typeface="source sans pro"/>
              </a:rPr>
              <a:t>BUS 312 – Management of Multi-National Corporations by Ojo, O.J. is licensed under a </a:t>
            </a:r>
            <a:r>
              <a:rPr kumimoji="0" lang="en-US" altLang="en-US" sz="1100" b="0" i="0" u="none" strike="noStrike" cap="none" normalizeH="0" baseline="0" dirty="0">
                <a:ln>
                  <a:noFill/>
                </a:ln>
                <a:effectLst/>
                <a:latin typeface="source sans pro"/>
                <a:hlinkClick r:id="rId2"/>
              </a:rPr>
              <a:t>Creative Commons Attribution-</a:t>
            </a:r>
            <a:r>
              <a:rPr kumimoji="0" lang="en-US" altLang="en-US" sz="1100" b="0" i="0" u="none" strike="noStrike" cap="none" normalizeH="0" baseline="0" dirty="0" err="1">
                <a:ln>
                  <a:noFill/>
                </a:ln>
                <a:effectLst/>
                <a:latin typeface="source sans pro"/>
                <a:hlinkClick r:id="rId2"/>
              </a:rPr>
              <a:t>NonCommercial</a:t>
            </a:r>
            <a:r>
              <a:rPr kumimoji="0" lang="en-US" altLang="en-US" sz="1100" b="0" i="0" u="none" strike="noStrike" cap="none" normalizeH="0" baseline="0" dirty="0">
                <a:ln>
                  <a:noFill/>
                </a:ln>
                <a:effectLst/>
                <a:latin typeface="source sans pro"/>
                <a:hlinkClick r:id="rId2"/>
              </a:rPr>
              <a:t> 4.0 International License</a:t>
            </a:r>
            <a:r>
              <a:rPr kumimoji="0" lang="en-US" altLang="en-US" sz="1100" b="0" i="0" u="none" strike="noStrike" cap="none" normalizeH="0" baseline="0" dirty="0">
                <a:ln>
                  <a:noFill/>
                </a:ln>
                <a:effectLst/>
                <a:latin typeface="source sans pro"/>
              </a:rPr>
              <a:t>.</a:t>
            </a:r>
            <a:r>
              <a:rPr kumimoji="0" lang="en-US" altLang="en-US" sz="600" b="0" i="0" u="none" strike="noStrike" cap="none" normalizeH="0" baseline="0" dirty="0">
                <a:ln>
                  <a:noFill/>
                </a:ln>
                <a:effectLst/>
              </a:rPr>
              <a:t> </a:t>
            </a:r>
            <a:endParaRPr kumimoji="0" lang="en-US" altLang="en-US" sz="11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6558C6F3-3505-4670-A6F7-A1C66D1DE4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2900" y="61040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2587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8305800" cy="533400"/>
          </a:xfrm>
        </p:spPr>
        <p:txBody>
          <a:bodyPr/>
          <a:lstStyle/>
          <a:p>
            <a:r>
              <a:rPr lang="en-US" sz="2400" b="1" dirty="0"/>
              <a:t>WTO   CONT’D………..</a:t>
            </a:r>
          </a:p>
        </p:txBody>
      </p:sp>
      <p:sp>
        <p:nvSpPr>
          <p:cNvPr id="3" name="Subtitle 2"/>
          <p:cNvSpPr>
            <a:spLocks noGrp="1"/>
          </p:cNvSpPr>
          <p:nvPr>
            <p:ph type="subTitle" idx="1"/>
          </p:nvPr>
        </p:nvSpPr>
        <p:spPr>
          <a:xfrm>
            <a:off x="76200" y="457200"/>
            <a:ext cx="8991600" cy="6400800"/>
          </a:xfrm>
        </p:spPr>
        <p:txBody>
          <a:bodyPr/>
          <a:lstStyle/>
          <a:p>
            <a:pPr marL="342900" indent="-342900" algn="just">
              <a:buFont typeface="Wingdings" pitchFamily="2" charset="2"/>
              <a:buChar char="q"/>
            </a:pPr>
            <a:endParaRPr lang="en-US" sz="2000" dirty="0"/>
          </a:p>
          <a:p>
            <a:pPr marL="342900" indent="-342900" algn="just">
              <a:buFont typeface="Wingdings" pitchFamily="2" charset="2"/>
              <a:buChar char="q"/>
            </a:pPr>
            <a:endParaRPr lang="en-US" sz="2000" dirty="0"/>
          </a:p>
          <a:p>
            <a:pPr marL="342900" indent="-342900" algn="just">
              <a:buFont typeface="Wingdings" pitchFamily="2" charset="2"/>
              <a:buChar char="q"/>
            </a:pPr>
            <a:r>
              <a:rPr lang="en-US" sz="2000" dirty="0"/>
              <a:t>The WTO Agreement requires that:</a:t>
            </a:r>
          </a:p>
          <a:p>
            <a:pPr marL="800100" lvl="1" indent="-342900" algn="just">
              <a:buFont typeface="Wingdings" pitchFamily="2" charset="2"/>
              <a:buChar char="v"/>
            </a:pPr>
            <a:r>
              <a:rPr lang="en-US" dirty="0"/>
              <a:t>Its members should keep to the GATT rules</a:t>
            </a:r>
          </a:p>
          <a:p>
            <a:pPr marL="800100" lvl="1" indent="-342900" algn="just">
              <a:buFont typeface="Wingdings" pitchFamily="2" charset="2"/>
              <a:buChar char="v"/>
            </a:pPr>
            <a:r>
              <a:rPr lang="en-US" dirty="0"/>
              <a:t>Its members should comply with the trade parts that had been negotiated under GATT .</a:t>
            </a:r>
          </a:p>
          <a:p>
            <a:pPr marL="342900" indent="-342900" algn="just"/>
            <a:endParaRPr lang="en-US" dirty="0"/>
          </a:p>
          <a:p>
            <a:pPr marL="342900" indent="-342900" algn="just">
              <a:buFont typeface="Wingdings" pitchFamily="2" charset="2"/>
              <a:buChar char="q"/>
            </a:pPr>
            <a:r>
              <a:rPr lang="en-US" dirty="0"/>
              <a:t>This undertaking ended the free ride of many GATT members that benefitted from GATT but refused to join in new agreement negotiated under GATT.</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The WTO has our 150 member-nations with the objective of creating a hassle free world of trade and investment.</a:t>
            </a:r>
          </a:p>
        </p:txBody>
      </p:sp>
    </p:spTree>
    <p:extLst>
      <p:ext uri="{BB962C8B-B14F-4D97-AF65-F5344CB8AC3E}">
        <p14:creationId xmlns:p14="http://schemas.microsoft.com/office/powerpoint/2010/main" val="1928627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6200"/>
            <a:ext cx="8839200" cy="6629400"/>
          </a:xfrm>
        </p:spPr>
        <p:txBody>
          <a:bodyPr/>
          <a:lstStyle/>
          <a:p>
            <a:pPr algn="just">
              <a:buFont typeface="Wingdings" pitchFamily="2" charset="2"/>
              <a:buChar char="q"/>
            </a:pPr>
            <a:r>
              <a:rPr lang="en-US" sz="2000" dirty="0">
                <a:solidFill>
                  <a:schemeClr val="tx1">
                    <a:lumMod val="95000"/>
                  </a:schemeClr>
                </a:solidFill>
              </a:rPr>
              <a:t> World economic powers such as the EU, US, Canada, Japan etc. are now part of the WTO.</a:t>
            </a:r>
          </a:p>
          <a:p>
            <a:pPr algn="just">
              <a:buFont typeface="Wingdings" pitchFamily="2" charset="2"/>
              <a:buChar char="q"/>
            </a:pPr>
            <a:endParaRPr lang="en-US" sz="2000" dirty="0">
              <a:solidFill>
                <a:schemeClr val="tx1">
                  <a:lumMod val="95000"/>
                </a:schemeClr>
              </a:solidFill>
            </a:endParaRPr>
          </a:p>
          <a:p>
            <a:pPr algn="just">
              <a:buFont typeface="Wingdings" pitchFamily="2" charset="2"/>
              <a:buChar char="q"/>
            </a:pPr>
            <a:r>
              <a:rPr lang="en-US" sz="2000" dirty="0">
                <a:solidFill>
                  <a:schemeClr val="tx1">
                    <a:lumMod val="95000"/>
                  </a:schemeClr>
                </a:solidFill>
              </a:rPr>
              <a:t>WTO members account for about 90% of World Trade.</a:t>
            </a:r>
          </a:p>
          <a:p>
            <a:pPr algn="just">
              <a:buFont typeface="Wingdings" pitchFamily="2" charset="2"/>
              <a:buChar char="q"/>
            </a:pPr>
            <a:endParaRPr lang="en-US" sz="2000" dirty="0">
              <a:solidFill>
                <a:schemeClr val="tx1">
                  <a:lumMod val="95000"/>
                </a:schemeClr>
              </a:solidFill>
            </a:endParaRPr>
          </a:p>
          <a:p>
            <a:r>
              <a:rPr lang="en-US" sz="2000" b="1" u="sng" dirty="0">
                <a:solidFill>
                  <a:schemeClr val="tx1">
                    <a:lumMod val="95000"/>
                  </a:schemeClr>
                </a:solidFill>
              </a:rPr>
              <a:t>WTO Vs GATT: A COMPARISON</a:t>
            </a:r>
          </a:p>
          <a:p>
            <a:pPr algn="just">
              <a:buFont typeface="Wingdings" pitchFamily="2" charset="2"/>
              <a:buChar char="q"/>
            </a:pPr>
            <a:r>
              <a:rPr lang="en-US" sz="2000" dirty="0">
                <a:solidFill>
                  <a:schemeClr val="tx1">
                    <a:lumMod val="95000"/>
                  </a:schemeClr>
                </a:solidFill>
              </a:rPr>
              <a:t> WTO is a full-fledged international organization with headquarter in Geneva, Switzerland. The old GATT was basically a provisional treaty serviced by an adhoc secretariat.</a:t>
            </a:r>
          </a:p>
          <a:p>
            <a:pPr algn="just">
              <a:buFont typeface="Wingdings" pitchFamily="2" charset="2"/>
              <a:buChar char="q"/>
            </a:pPr>
            <a:endParaRPr lang="en-US" sz="2000" dirty="0">
              <a:solidFill>
                <a:schemeClr val="tx1">
                  <a:lumMod val="95000"/>
                </a:schemeClr>
              </a:solidFill>
            </a:endParaRPr>
          </a:p>
          <a:p>
            <a:pPr algn="just">
              <a:buFont typeface="Wingdings" pitchFamily="2" charset="2"/>
              <a:buChar char="q"/>
            </a:pPr>
            <a:r>
              <a:rPr lang="en-US" sz="2000" dirty="0">
                <a:solidFill>
                  <a:schemeClr val="tx1">
                    <a:lumMod val="95000"/>
                  </a:schemeClr>
                </a:solidFill>
              </a:rPr>
              <a:t> WTO has a wider scope than the old GATT covering for the first time, trade in services, intellectual property and investment.</a:t>
            </a:r>
          </a:p>
          <a:p>
            <a:pPr algn="just">
              <a:buFont typeface="Wingdings" pitchFamily="2" charset="2"/>
              <a:buChar char="q"/>
            </a:pPr>
            <a:endParaRPr lang="en-US" sz="2000" dirty="0">
              <a:solidFill>
                <a:schemeClr val="tx1">
                  <a:lumMod val="95000"/>
                </a:schemeClr>
              </a:solidFill>
            </a:endParaRPr>
          </a:p>
          <a:p>
            <a:pPr algn="just">
              <a:buFont typeface="Wingdings" pitchFamily="2" charset="2"/>
              <a:buChar char="q"/>
            </a:pPr>
            <a:r>
              <a:rPr lang="en-US" sz="2000" dirty="0">
                <a:solidFill>
                  <a:schemeClr val="tx1">
                    <a:lumMod val="95000"/>
                  </a:schemeClr>
                </a:solidFill>
              </a:rPr>
              <a:t>WTO also administers a unified package of agreements to which all members are committed; GATT on the other hand had some side agreement limited to few members nations (i.e. subsidies, anti-dumping).</a:t>
            </a:r>
          </a:p>
          <a:p>
            <a:pPr algn="just">
              <a:buFont typeface="Wingdings" pitchFamily="2" charset="2"/>
              <a:buChar char="q"/>
            </a:pPr>
            <a:r>
              <a:rPr lang="en-US" sz="2000" dirty="0">
                <a:solidFill>
                  <a:schemeClr val="tx1">
                    <a:lumMod val="95000"/>
                  </a:schemeClr>
                </a:solidFill>
              </a:rPr>
              <a:t>WTO reversed policies of protection in certain sensitive areas. E.g. Agriculture and textiles. These were tolerated under GATT.</a:t>
            </a:r>
          </a:p>
        </p:txBody>
      </p:sp>
    </p:spTree>
    <p:extLst>
      <p:ext uri="{BB962C8B-B14F-4D97-AF65-F5344CB8AC3E}">
        <p14:creationId xmlns:p14="http://schemas.microsoft.com/office/powerpoint/2010/main" val="2593182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ECOWAS(</a:t>
            </a:r>
            <a:r>
              <a:rPr lang="en-US" sz="2400" dirty="0"/>
              <a:t>Economic Community of West African States)</a:t>
            </a:r>
            <a:endParaRPr lang="en-US" dirty="0"/>
          </a:p>
        </p:txBody>
      </p:sp>
      <p:sp>
        <p:nvSpPr>
          <p:cNvPr id="2" name="Content Placeholder 1"/>
          <p:cNvSpPr>
            <a:spLocks noGrp="1"/>
          </p:cNvSpPr>
          <p:nvPr>
            <p:ph idx="1"/>
          </p:nvPr>
        </p:nvSpPr>
        <p:spPr/>
        <p:txBody>
          <a:bodyPr>
            <a:norm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On 28</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May, 1975 fifteen (15) West African countries signed the treaty for an Economic Community of West African States.</a:t>
            </a: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Popularly called  or referred to as the : Treaty of Lagos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6200"/>
            <a:ext cx="8839200" cy="6629400"/>
          </a:xfrm>
        </p:spPr>
        <p:txBody>
          <a:bodyPr>
            <a:normAutofit fontScale="92500" lnSpcReduction="20000"/>
          </a:bodyPr>
          <a:lstStyle/>
          <a:p>
            <a:pPr algn="just">
              <a:buFont typeface="Wingdings" pitchFamily="2" charset="2"/>
              <a:buChar char="q"/>
            </a:pPr>
            <a:r>
              <a:rPr lang="en-US" sz="2000" dirty="0">
                <a:solidFill>
                  <a:schemeClr val="tx1">
                    <a:lumMod val="95000"/>
                  </a:schemeClr>
                </a:solidFill>
              </a:rPr>
              <a:t> These countries are:</a:t>
            </a:r>
          </a:p>
          <a:p>
            <a:pPr marL="914400" lvl="1" indent="-457200" algn="just">
              <a:buAutoNum type="arabicPeriod"/>
            </a:pPr>
            <a:r>
              <a:rPr lang="en-US" dirty="0">
                <a:solidFill>
                  <a:schemeClr val="tx1">
                    <a:lumMod val="95000"/>
                  </a:schemeClr>
                </a:solidFill>
              </a:rPr>
              <a:t>Republic of Benin</a:t>
            </a:r>
          </a:p>
          <a:p>
            <a:pPr marL="914400" lvl="1" indent="-457200" algn="just">
              <a:buAutoNum type="arabicPeriod"/>
            </a:pPr>
            <a:r>
              <a:rPr lang="en-US" dirty="0">
                <a:solidFill>
                  <a:schemeClr val="tx1">
                    <a:lumMod val="95000"/>
                  </a:schemeClr>
                </a:solidFill>
              </a:rPr>
              <a:t>Burkina Faso</a:t>
            </a:r>
          </a:p>
          <a:p>
            <a:pPr marL="914400" lvl="1" indent="-457200" algn="just">
              <a:buAutoNum type="arabicPeriod"/>
            </a:pPr>
            <a:r>
              <a:rPr lang="en-US" dirty="0">
                <a:solidFill>
                  <a:schemeClr val="tx1">
                    <a:lumMod val="95000"/>
                  </a:schemeClr>
                </a:solidFill>
              </a:rPr>
              <a:t>Cote </a:t>
            </a:r>
            <a:r>
              <a:rPr lang="en-US" dirty="0" err="1">
                <a:solidFill>
                  <a:schemeClr val="tx1">
                    <a:lumMod val="95000"/>
                  </a:schemeClr>
                </a:solidFill>
              </a:rPr>
              <a:t>d’Voire</a:t>
            </a:r>
            <a:endParaRPr lang="en-US" dirty="0">
              <a:solidFill>
                <a:schemeClr val="tx1">
                  <a:lumMod val="95000"/>
                </a:schemeClr>
              </a:solidFill>
            </a:endParaRPr>
          </a:p>
          <a:p>
            <a:pPr marL="914400" lvl="1" indent="-457200" algn="just">
              <a:buAutoNum type="arabicPeriod"/>
            </a:pPr>
            <a:r>
              <a:rPr lang="en-US" dirty="0">
                <a:solidFill>
                  <a:schemeClr val="tx1">
                    <a:lumMod val="95000"/>
                  </a:schemeClr>
                </a:solidFill>
              </a:rPr>
              <a:t>Gambia</a:t>
            </a:r>
          </a:p>
          <a:p>
            <a:pPr marL="914400" lvl="1" indent="-457200" algn="just">
              <a:buAutoNum type="arabicPeriod"/>
            </a:pPr>
            <a:r>
              <a:rPr lang="en-US" dirty="0">
                <a:solidFill>
                  <a:schemeClr val="tx1">
                    <a:lumMod val="95000"/>
                  </a:schemeClr>
                </a:solidFill>
              </a:rPr>
              <a:t>Ghana</a:t>
            </a:r>
          </a:p>
          <a:p>
            <a:pPr marL="914400" lvl="1" indent="-457200" algn="just">
              <a:buAutoNum type="arabicPeriod"/>
            </a:pPr>
            <a:r>
              <a:rPr lang="en-US" dirty="0">
                <a:solidFill>
                  <a:schemeClr val="tx1">
                    <a:lumMod val="95000"/>
                  </a:schemeClr>
                </a:solidFill>
              </a:rPr>
              <a:t>Guinea</a:t>
            </a:r>
          </a:p>
          <a:p>
            <a:pPr marL="914400" lvl="1" indent="-457200" algn="just">
              <a:buAutoNum type="arabicPeriod"/>
            </a:pPr>
            <a:r>
              <a:rPr lang="en-US" dirty="0">
                <a:solidFill>
                  <a:schemeClr val="tx1">
                    <a:lumMod val="95000"/>
                  </a:schemeClr>
                </a:solidFill>
              </a:rPr>
              <a:t>Guinea Bissau</a:t>
            </a:r>
          </a:p>
          <a:p>
            <a:pPr marL="914400" lvl="1" indent="-457200" algn="just">
              <a:buAutoNum type="arabicPeriod"/>
            </a:pPr>
            <a:r>
              <a:rPr lang="en-US" dirty="0">
                <a:solidFill>
                  <a:schemeClr val="tx1">
                    <a:lumMod val="95000"/>
                  </a:schemeClr>
                </a:solidFill>
              </a:rPr>
              <a:t>Liberia</a:t>
            </a:r>
          </a:p>
          <a:p>
            <a:pPr marL="914400" lvl="1" indent="-457200" algn="just">
              <a:buAutoNum type="arabicPeriod"/>
            </a:pPr>
            <a:r>
              <a:rPr lang="en-US" dirty="0">
                <a:solidFill>
                  <a:schemeClr val="tx1">
                    <a:lumMod val="95000"/>
                  </a:schemeClr>
                </a:solidFill>
              </a:rPr>
              <a:t>Mali</a:t>
            </a:r>
          </a:p>
          <a:p>
            <a:pPr marL="914400" lvl="1" indent="-457200" algn="just">
              <a:buAutoNum type="arabicPeriod"/>
            </a:pPr>
            <a:r>
              <a:rPr lang="en-US" dirty="0">
                <a:solidFill>
                  <a:schemeClr val="tx1">
                    <a:lumMod val="95000"/>
                  </a:schemeClr>
                </a:solidFill>
              </a:rPr>
              <a:t>Mauritania</a:t>
            </a:r>
          </a:p>
          <a:p>
            <a:pPr marL="914400" lvl="1" indent="-457200" algn="just">
              <a:buAutoNum type="arabicPeriod"/>
            </a:pPr>
            <a:r>
              <a:rPr lang="en-US" dirty="0">
                <a:solidFill>
                  <a:schemeClr val="tx1">
                    <a:lumMod val="95000"/>
                  </a:schemeClr>
                </a:solidFill>
              </a:rPr>
              <a:t>Niger</a:t>
            </a:r>
          </a:p>
          <a:p>
            <a:pPr marL="914400" lvl="1" indent="-457200" algn="just">
              <a:buAutoNum type="arabicPeriod"/>
            </a:pPr>
            <a:r>
              <a:rPr lang="en-US" dirty="0">
                <a:solidFill>
                  <a:schemeClr val="tx1">
                    <a:lumMod val="95000"/>
                  </a:schemeClr>
                </a:solidFill>
              </a:rPr>
              <a:t>Nigeria</a:t>
            </a:r>
          </a:p>
          <a:p>
            <a:pPr marL="914400" lvl="1" indent="-457200" algn="just">
              <a:buAutoNum type="arabicPeriod"/>
            </a:pPr>
            <a:r>
              <a:rPr lang="en-US" dirty="0">
                <a:solidFill>
                  <a:schemeClr val="tx1">
                    <a:lumMod val="95000"/>
                  </a:schemeClr>
                </a:solidFill>
              </a:rPr>
              <a:t>Senegal</a:t>
            </a:r>
          </a:p>
          <a:p>
            <a:pPr marL="914400" lvl="1" indent="-457200" algn="just">
              <a:buAutoNum type="arabicPeriod"/>
            </a:pPr>
            <a:r>
              <a:rPr lang="en-US" dirty="0">
                <a:solidFill>
                  <a:schemeClr val="tx1">
                    <a:lumMod val="95000"/>
                  </a:schemeClr>
                </a:solidFill>
              </a:rPr>
              <a:t>Sierra Leone</a:t>
            </a:r>
          </a:p>
          <a:p>
            <a:pPr marL="914400" lvl="1" indent="-457200" algn="just">
              <a:buAutoNum type="arabicPeriod"/>
            </a:pPr>
            <a:r>
              <a:rPr lang="en-US" dirty="0">
                <a:solidFill>
                  <a:schemeClr val="tx1">
                    <a:lumMod val="95000"/>
                  </a:schemeClr>
                </a:solidFill>
              </a:rPr>
              <a:t>Togo</a:t>
            </a:r>
          </a:p>
          <a:p>
            <a:pPr marL="914400" lvl="1" indent="-457200" algn="just">
              <a:buAutoNum type="arabicPeriod"/>
            </a:pPr>
            <a:endParaRPr lang="en-US" dirty="0">
              <a:solidFill>
                <a:schemeClr val="tx1">
                  <a:lumMod val="95000"/>
                </a:schemeClr>
              </a:solidFill>
            </a:endParaRPr>
          </a:p>
        </p:txBody>
      </p:sp>
    </p:spTree>
    <p:extLst>
      <p:ext uri="{BB962C8B-B14F-4D97-AF65-F5344CB8AC3E}">
        <p14:creationId xmlns:p14="http://schemas.microsoft.com/office/powerpoint/2010/main" val="2593182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OBJECTIVES,,,,,</a:t>
            </a:r>
          </a:p>
        </p:txBody>
      </p:sp>
      <p:sp>
        <p:nvSpPr>
          <p:cNvPr id="2" name="Content Placeholder 1"/>
          <p:cNvSpPr>
            <a:spLocks noGrp="1"/>
          </p:cNvSpPr>
          <p:nvPr>
            <p:ph idx="1"/>
          </p:nvPr>
        </p:nvSpPr>
        <p:spPr/>
        <p:txBody>
          <a:bodyPr>
            <a:normAutofit/>
          </a:bodyPr>
          <a:lstStyle/>
          <a:p>
            <a:r>
              <a:rPr lang="en-US" sz="2000" dirty="0">
                <a:latin typeface="Calibri" pitchFamily="34" charset="0"/>
                <a:cs typeface="Calibri" pitchFamily="34" charset="0"/>
              </a:rPr>
              <a:t>To promote cooperation and integration in economic, social and cultural activity, ultimately leading to the establishment of an economic and monetary union through the total integration of the national economies of member states.</a:t>
            </a:r>
          </a:p>
          <a:p>
            <a:r>
              <a:rPr lang="en-US" sz="2000" dirty="0">
                <a:latin typeface="Calibri" pitchFamily="34" charset="0"/>
                <a:cs typeface="Calibri" pitchFamily="34" charset="0"/>
              </a:rPr>
              <a:t>To raise the living standards of its people, maintain and enhance economic stability, foster relations among members and contribute to the progress and development of the African continent.</a:t>
            </a:r>
          </a:p>
          <a:p>
            <a:r>
              <a:rPr lang="en-US" sz="2000" dirty="0">
                <a:latin typeface="Calibri" pitchFamily="34" charset="0"/>
                <a:cs typeface="Calibri" pitchFamily="34" charset="0"/>
              </a:rPr>
              <a:t>To ensure the achievement of a common market and single currency for member  states</a:t>
            </a:r>
          </a:p>
          <a:p>
            <a:r>
              <a:rPr lang="en-US" sz="2000" dirty="0">
                <a:latin typeface="Calibri" pitchFamily="34" charset="0"/>
                <a:cs typeface="Calibri" pitchFamily="34" charset="0"/>
              </a:rPr>
              <a:t>To create a West African parliament (political), an economic and social council and an ECOWAS  Court of Justice to enforce community decisions.</a:t>
            </a:r>
          </a:p>
          <a:p>
            <a:r>
              <a:rPr lang="en-US" sz="2000" dirty="0">
                <a:latin typeface="Calibri" pitchFamily="34" charset="0"/>
                <a:cs typeface="Calibri" pitchFamily="34" charset="0"/>
              </a:rPr>
              <a:t>To prevent and if they occur, settle regional conflicts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TRADE POLICY REFORMS……</a:t>
            </a:r>
          </a:p>
        </p:txBody>
      </p:sp>
      <p:sp>
        <p:nvSpPr>
          <p:cNvPr id="2" name="Content Placeholder 1"/>
          <p:cNvSpPr>
            <a:spLocks noGrp="1"/>
          </p:cNvSpPr>
          <p:nvPr>
            <p:ph idx="1"/>
          </p:nvPr>
        </p:nvSpPr>
        <p:spPr/>
        <p:txBody>
          <a:bodyPr>
            <a:normAutofit/>
          </a:bodyPr>
          <a:lstStyle/>
          <a:p>
            <a:r>
              <a:rPr lang="en-US" sz="2000" dirty="0">
                <a:latin typeface="Calibri" pitchFamily="34" charset="0"/>
                <a:cs typeface="Calibri" pitchFamily="34" charset="0"/>
              </a:rPr>
              <a:t>ISI, that is Import Substitution Industrialization strategies were at the heart of many developing countries development plans during the 60s and 70s, ECOWAS was not an exception.</a:t>
            </a:r>
          </a:p>
          <a:p>
            <a:r>
              <a:rPr lang="en-US" sz="2000" dirty="0">
                <a:latin typeface="Calibri" pitchFamily="34" charset="0"/>
                <a:cs typeface="Calibri" pitchFamily="34" charset="0"/>
              </a:rPr>
              <a:t>These adopted strategies were meant to produce locally  lots of consumer goods which hitherto were imported from developed countries so as to enhance diversification of economies</a:t>
            </a:r>
          </a:p>
          <a:p>
            <a:r>
              <a:rPr lang="en-US" sz="2000" dirty="0">
                <a:latin typeface="Calibri" pitchFamily="34" charset="0"/>
                <a:cs typeface="Calibri" pitchFamily="34" charset="0"/>
              </a:rPr>
              <a:t>They were accompanied by a lot of restrictions, internal trade policies and considerable protection for emerging industries.</a:t>
            </a:r>
          </a:p>
          <a:p>
            <a:r>
              <a:rPr lang="en-US" sz="2000" dirty="0">
                <a:latin typeface="Calibri" pitchFamily="34" charset="0"/>
                <a:cs typeface="Calibri" pitchFamily="34" charset="0"/>
              </a:rPr>
              <a:t>Protection was designed to help emerging industrialists move up the learning curve during a transitional period when the domestic price of production exceeds international prices</a:t>
            </a:r>
          </a:p>
          <a:p>
            <a:endParaRPr lang="en-US" sz="2000"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EVALUATION…….</a:t>
            </a:r>
          </a:p>
        </p:txBody>
      </p:sp>
      <p:sp>
        <p:nvSpPr>
          <p:cNvPr id="2" name="Content Placeholder 1"/>
          <p:cNvSpPr>
            <a:spLocks noGrp="1"/>
          </p:cNvSpPr>
          <p:nvPr>
            <p:ph idx="1"/>
          </p:nvPr>
        </p:nvSpPr>
        <p:spPr/>
        <p:txBody>
          <a:bodyPr>
            <a:normAutofit/>
          </a:bodyPr>
          <a:lstStyle/>
          <a:p>
            <a:r>
              <a:rPr lang="en-US" sz="2000" dirty="0">
                <a:latin typeface="Calibri" pitchFamily="34" charset="0"/>
                <a:cs typeface="Calibri" pitchFamily="34" charset="0"/>
              </a:rPr>
              <a:t>Unfortunately, these strategies did not last…</a:t>
            </a:r>
          </a:p>
          <a:p>
            <a:r>
              <a:rPr lang="en-US" sz="2000" dirty="0">
                <a:latin typeface="Calibri" pitchFamily="34" charset="0"/>
                <a:cs typeface="Calibri" pitchFamily="34" charset="0"/>
              </a:rPr>
              <a:t>As  a matter of fact, they FAILED………Why?</a:t>
            </a:r>
          </a:p>
          <a:p>
            <a:pPr marL="457200" indent="-457200">
              <a:buAutoNum type="arabicPeriod"/>
            </a:pPr>
            <a:r>
              <a:rPr lang="en-US" sz="2000" dirty="0">
                <a:latin typeface="Calibri" pitchFamily="34" charset="0"/>
                <a:cs typeface="Calibri" pitchFamily="34" charset="0"/>
              </a:rPr>
              <a:t>Development of final goods production led to rapid increase in imports of intermediate and capital goods, which led to worsening trade imbalances and balance of payment deficits</a:t>
            </a:r>
          </a:p>
          <a:p>
            <a:pPr marL="457200" indent="-457200">
              <a:buAutoNum type="arabicPeriod"/>
            </a:pPr>
            <a:r>
              <a:rPr lang="en-US" sz="2000" dirty="0">
                <a:latin typeface="Calibri" pitchFamily="34" charset="0"/>
                <a:cs typeface="Calibri" pitchFamily="34" charset="0"/>
              </a:rPr>
              <a:t>Domestic markets did not generate sufficient demand for the products of emerging industries</a:t>
            </a:r>
          </a:p>
          <a:p>
            <a:pPr marL="457200" indent="-457200"/>
            <a:r>
              <a:rPr lang="en-US" sz="2000" dirty="0">
                <a:latin typeface="Calibri" pitchFamily="34" charset="0"/>
                <a:cs typeface="Calibri" pitchFamily="34" charset="0"/>
              </a:rPr>
              <a:t>All these led to new reforms focused on new consensus on the importance of trade liberalization and exports in growth strategies.</a:t>
            </a:r>
          </a:p>
          <a:p>
            <a:pPr marL="457200" indent="-457200"/>
            <a:r>
              <a:rPr lang="en-US" sz="2000" dirty="0">
                <a:latin typeface="Calibri" pitchFamily="34" charset="0"/>
                <a:cs typeface="Calibri" pitchFamily="34" charset="0"/>
              </a:rPr>
              <a:t>Trade liberalization within ECOWAS member nations is one fundamental benefit derived from this economic integration to improve economic growth and development of member nations through FREE inter regional trade and investment.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2" name="Content Placeholder 1"/>
          <p:cNvSpPr>
            <a:spLocks noGrp="1"/>
          </p:cNvSpPr>
          <p:nvPr>
            <p:ph idx="1"/>
          </p:nvPr>
        </p:nvSpPr>
        <p:spPr/>
        <p:txBody>
          <a:bodyPr>
            <a:normAutofit/>
          </a:bodyPr>
          <a:lstStyle/>
          <a:p>
            <a:r>
              <a:rPr lang="en-US" sz="2000" dirty="0">
                <a:latin typeface="Calibri" pitchFamily="34" charset="0"/>
                <a:cs typeface="Calibri" pitchFamily="34" charset="0"/>
              </a:rPr>
              <a:t>There remains a lot of radical economic approaches to be taken by ECOWAS</a:t>
            </a:r>
          </a:p>
          <a:p>
            <a:pPr>
              <a:buNone/>
            </a:pPr>
            <a:endParaRPr lang="en-US" sz="2000" dirty="0">
              <a:latin typeface="Calibri" pitchFamily="34" charset="0"/>
              <a:cs typeface="Calibri" pitchFamily="34" charset="0"/>
            </a:endParaRPr>
          </a:p>
          <a:p>
            <a:r>
              <a:rPr lang="en-US" sz="2000" dirty="0">
                <a:latin typeface="Calibri" pitchFamily="34" charset="0"/>
                <a:cs typeface="Calibri" pitchFamily="34" charset="0"/>
              </a:rPr>
              <a:t>A case in point is that of Common Currency (ECO)</a:t>
            </a:r>
          </a:p>
          <a:p>
            <a:pPr>
              <a:buNone/>
            </a:pPr>
            <a:endParaRPr lang="en-US" sz="2000" dirty="0">
              <a:latin typeface="Calibri" pitchFamily="34" charset="0"/>
              <a:cs typeface="Calibri" pitchFamily="34" charset="0"/>
            </a:endParaRPr>
          </a:p>
          <a:p>
            <a:r>
              <a:rPr lang="en-US" sz="2000" dirty="0">
                <a:latin typeface="Calibri" pitchFamily="34" charset="0"/>
                <a:cs typeface="Calibri" pitchFamily="34" charset="0"/>
              </a:rPr>
              <a:t>Issue is: Economies of these countries are still closely tied to that of developed and industrialized countries.</a:t>
            </a:r>
          </a:p>
          <a:p>
            <a:pPr>
              <a:buNone/>
            </a:pPr>
            <a:endParaRPr lang="en-US" sz="2000" dirty="0">
              <a:latin typeface="Calibri" pitchFamily="34" charset="0"/>
              <a:cs typeface="Calibri" pitchFamily="34" charset="0"/>
            </a:endParaRPr>
          </a:p>
          <a:p>
            <a:r>
              <a:rPr lang="en-US" sz="2000" dirty="0">
                <a:latin typeface="Calibri" pitchFamily="34" charset="0"/>
                <a:cs typeface="Calibri" pitchFamily="34" charset="0"/>
              </a:rPr>
              <a:t>A lot of them are heavily import-dependent……  EG..Nigeria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219200"/>
          </a:xfrm>
        </p:spPr>
        <p:txBody>
          <a:bodyPr/>
          <a:lstStyle/>
          <a:p>
            <a:r>
              <a:rPr lang="en-US" dirty="0"/>
              <a:t>      </a:t>
            </a:r>
            <a:r>
              <a:rPr lang="en-US" b="1" dirty="0"/>
              <a:t>THANK YOU FOR LISTENING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MNCs  :     DECISION MAKING   &amp;  CONTROLLING</a:t>
            </a:r>
          </a:p>
        </p:txBody>
      </p:sp>
      <p:sp>
        <p:nvSpPr>
          <p:cNvPr id="3" name="Text Placeholder 2"/>
          <p:cNvSpPr>
            <a:spLocks noGrp="1"/>
          </p:cNvSpPr>
          <p:nvPr>
            <p:ph type="body" idx="1"/>
          </p:nvPr>
        </p:nvSpPr>
        <p:spPr/>
        <p:txBody>
          <a:bodyPr/>
          <a:lstStyle/>
          <a:p>
            <a:r>
              <a:rPr lang="en-US" dirty="0"/>
              <a:t>                                       BUS 312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8305800" cy="762000"/>
          </a:xfrm>
        </p:spPr>
        <p:txBody>
          <a:bodyPr>
            <a:normAutofit fontScale="90000"/>
          </a:bodyPr>
          <a:lstStyle/>
          <a:p>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r>
              <a:rPr lang="en-US" sz="2400" dirty="0"/>
              <a:t>REGIONAL TRADE BLOCs AS  STIMULANT TO GLOBAL FREE TRADE &amp; INVESTMENT</a:t>
            </a:r>
            <a:br>
              <a:rPr lang="en-US" sz="2400" dirty="0"/>
            </a:br>
            <a:endParaRPr lang="en-US" sz="2400" b="1" dirty="0"/>
          </a:p>
        </p:txBody>
      </p:sp>
      <p:sp>
        <p:nvSpPr>
          <p:cNvPr id="3" name="Subtitle 2"/>
          <p:cNvSpPr>
            <a:spLocks noGrp="1"/>
          </p:cNvSpPr>
          <p:nvPr>
            <p:ph type="subTitle" idx="1"/>
          </p:nvPr>
        </p:nvSpPr>
        <p:spPr>
          <a:xfrm>
            <a:off x="0" y="990600"/>
            <a:ext cx="9144000" cy="5867400"/>
          </a:xfrm>
        </p:spPr>
        <p:txBody>
          <a:bodyPr/>
          <a:lstStyle/>
          <a:p>
            <a:pPr marL="342900" indent="-342900" algn="just">
              <a:buFont typeface="Wingdings" pitchFamily="2" charset="2"/>
              <a:buChar char="q"/>
            </a:pPr>
            <a:r>
              <a:rPr lang="en-US" dirty="0"/>
              <a:t> </a:t>
            </a:r>
            <a:r>
              <a:rPr lang="en-US" sz="2800" dirty="0"/>
              <a:t>Regional trade-blocs foster global market because they achieve deeper economic integration among members.</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 Regional trade-blocs increase the portion of the </a:t>
            </a:r>
            <a:r>
              <a:rPr lang="en-US" sz="2800" dirty="0" err="1"/>
              <a:t>labour</a:t>
            </a:r>
            <a:r>
              <a:rPr lang="en-US" sz="2800" dirty="0"/>
              <a:t> force that benefits from liberalized trade. This promotes political support for trade liberalization.</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As a result of enlarged market non-members are attracted to join and also receive same trade preferences as member nations</a:t>
            </a:r>
          </a:p>
        </p:txBody>
      </p:sp>
    </p:spTree>
    <p:extLst>
      <p:ext uri="{BB962C8B-B14F-4D97-AF65-F5344CB8AC3E}">
        <p14:creationId xmlns:p14="http://schemas.microsoft.com/office/powerpoint/2010/main" val="42893826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t>DECISION MAKING PROCESS</a:t>
            </a:r>
          </a:p>
        </p:txBody>
      </p:sp>
      <p:sp>
        <p:nvSpPr>
          <p:cNvPr id="2" name="Content Placeholder 1"/>
          <p:cNvSpPr>
            <a:spLocks noGrp="1"/>
          </p:cNvSpPr>
          <p:nvPr>
            <p:ph idx="1"/>
          </p:nvPr>
        </p:nvSpPr>
        <p:spPr/>
        <p:txBody>
          <a:bodyPr/>
          <a:lstStyle/>
          <a:p>
            <a:r>
              <a:rPr lang="en-US" dirty="0">
                <a:latin typeface="Calibri" pitchFamily="34" charset="0"/>
                <a:cs typeface="Calibri" pitchFamily="34" charset="0"/>
              </a:rPr>
              <a:t>R </a:t>
            </a:r>
            <a:r>
              <a:rPr lang="en-US" sz="1800" dirty="0">
                <a:latin typeface="Calibri" pitchFamily="34" charset="0"/>
                <a:cs typeface="Calibri" pitchFamily="34" charset="0"/>
              </a:rPr>
              <a:t>-</a:t>
            </a:r>
            <a:r>
              <a:rPr lang="en-US" sz="1800" dirty="0" err="1">
                <a:latin typeface="Calibri" pitchFamily="34" charset="0"/>
                <a:cs typeface="Calibri" pitchFamily="34" charset="0"/>
              </a:rPr>
              <a:t>ecognition</a:t>
            </a:r>
            <a:r>
              <a:rPr lang="en-US" sz="1800" dirty="0">
                <a:latin typeface="Calibri" pitchFamily="34" charset="0"/>
                <a:cs typeface="Calibri" pitchFamily="34" charset="0"/>
              </a:rPr>
              <a:t> of the particular stimulus requiring decision</a:t>
            </a:r>
            <a:endParaRPr lang="en-US" dirty="0"/>
          </a:p>
          <a:p>
            <a:r>
              <a:rPr lang="en-US" dirty="0"/>
              <a:t>A </a:t>
            </a:r>
            <a:r>
              <a:rPr lang="en-US" sz="1800" dirty="0">
                <a:latin typeface="Calibri" pitchFamily="34" charset="0"/>
                <a:cs typeface="Calibri" pitchFamily="34" charset="0"/>
              </a:rPr>
              <a:t>-</a:t>
            </a:r>
            <a:r>
              <a:rPr lang="en-US" sz="1800" dirty="0" err="1">
                <a:latin typeface="Calibri" pitchFamily="34" charset="0"/>
                <a:cs typeface="Calibri" pitchFamily="34" charset="0"/>
              </a:rPr>
              <a:t>analyse</a:t>
            </a:r>
            <a:r>
              <a:rPr lang="en-US" sz="1800" dirty="0">
                <a:latin typeface="Calibri" pitchFamily="34" charset="0"/>
                <a:cs typeface="Calibri" pitchFamily="34" charset="0"/>
              </a:rPr>
              <a:t> the stimulus critically</a:t>
            </a:r>
            <a:endParaRPr lang="en-US" dirty="0"/>
          </a:p>
          <a:p>
            <a:r>
              <a:rPr lang="en-US" dirty="0"/>
              <a:t>D </a:t>
            </a:r>
            <a:r>
              <a:rPr lang="en-US" sz="1800" dirty="0">
                <a:latin typeface="Calibri" pitchFamily="34" charset="0"/>
                <a:cs typeface="Calibri" pitchFamily="34" charset="0"/>
              </a:rPr>
              <a:t>-</a:t>
            </a:r>
            <a:r>
              <a:rPr lang="en-US" sz="1800" dirty="0" err="1">
                <a:latin typeface="Calibri" pitchFamily="34" charset="0"/>
                <a:cs typeface="Calibri" pitchFamily="34" charset="0"/>
              </a:rPr>
              <a:t>evelop</a:t>
            </a:r>
            <a:r>
              <a:rPr lang="en-US" sz="1800" dirty="0">
                <a:latin typeface="Calibri" pitchFamily="34" charset="0"/>
                <a:cs typeface="Calibri" pitchFamily="34" charset="0"/>
              </a:rPr>
              <a:t> alternatives</a:t>
            </a:r>
            <a:endParaRPr lang="en-US" dirty="0"/>
          </a:p>
          <a:p>
            <a:r>
              <a:rPr lang="en-US" dirty="0"/>
              <a:t>E </a:t>
            </a:r>
            <a:r>
              <a:rPr lang="en-US" sz="1800" dirty="0">
                <a:latin typeface="Calibri" pitchFamily="34" charset="0"/>
                <a:cs typeface="Calibri" pitchFamily="34" charset="0"/>
              </a:rPr>
              <a:t>-valuate all the alternatives developed</a:t>
            </a:r>
            <a:endParaRPr lang="en-US" dirty="0"/>
          </a:p>
          <a:p>
            <a:r>
              <a:rPr lang="en-US" dirty="0"/>
              <a:t>S</a:t>
            </a:r>
            <a:r>
              <a:rPr lang="en-US" sz="1800" dirty="0">
                <a:latin typeface="Calibri" pitchFamily="34" charset="0"/>
                <a:cs typeface="Calibri" pitchFamily="34" charset="0"/>
              </a:rPr>
              <a:t>-ELECT AN ALTERNATIVE</a:t>
            </a:r>
            <a:endParaRPr lang="en-US" dirty="0"/>
          </a:p>
          <a:p>
            <a:r>
              <a:rPr lang="en-US" dirty="0"/>
              <a:t>I</a:t>
            </a:r>
            <a:r>
              <a:rPr lang="en-US" sz="1800" dirty="0">
                <a:latin typeface="Calibri" pitchFamily="34" charset="0"/>
                <a:cs typeface="Calibri" pitchFamily="34" charset="0"/>
              </a:rPr>
              <a:t>-</a:t>
            </a:r>
            <a:r>
              <a:rPr lang="en-US" sz="1800" dirty="0" err="1">
                <a:latin typeface="Calibri" pitchFamily="34" charset="0"/>
                <a:cs typeface="Calibri" pitchFamily="34" charset="0"/>
              </a:rPr>
              <a:t>mplement</a:t>
            </a:r>
            <a:r>
              <a:rPr lang="en-US" sz="1800" dirty="0">
                <a:latin typeface="Calibri" pitchFamily="34" charset="0"/>
                <a:cs typeface="Calibri" pitchFamily="34" charset="0"/>
              </a:rPr>
              <a:t> the selected the alternative</a:t>
            </a:r>
            <a:endParaRPr lang="en-US" dirty="0"/>
          </a:p>
          <a:p>
            <a:r>
              <a:rPr lang="en-US" dirty="0"/>
              <a:t>M</a:t>
            </a:r>
            <a:r>
              <a:rPr lang="en-US" sz="1800" dirty="0">
                <a:latin typeface="Calibri" pitchFamily="34" charset="0"/>
                <a:cs typeface="Calibri" pitchFamily="34" charset="0"/>
              </a:rPr>
              <a:t>-</a:t>
            </a:r>
            <a:r>
              <a:rPr lang="en-US" sz="1800" dirty="0" err="1">
                <a:latin typeface="Calibri" pitchFamily="34" charset="0"/>
                <a:cs typeface="Calibri" pitchFamily="34" charset="0"/>
              </a:rPr>
              <a:t>onitor</a:t>
            </a:r>
            <a:r>
              <a:rPr lang="en-US" sz="1800" dirty="0">
                <a:latin typeface="Calibri" pitchFamily="34" charset="0"/>
                <a:cs typeface="Calibri" pitchFamily="34" charset="0"/>
              </a:rPr>
              <a:t> your choice/selection</a:t>
            </a:r>
            <a:endParaRPr lang="en-US" dirty="0"/>
          </a:p>
          <a:p>
            <a:r>
              <a:rPr lang="en-US" dirty="0"/>
              <a:t>M</a:t>
            </a:r>
            <a:r>
              <a:rPr lang="en-US" sz="1800" dirty="0">
                <a:latin typeface="Calibri" pitchFamily="34" charset="0"/>
                <a:cs typeface="Calibri" pitchFamily="34" charset="0"/>
              </a:rPr>
              <a:t>-</a:t>
            </a:r>
            <a:r>
              <a:rPr lang="en-US" sz="1800" dirty="0" err="1">
                <a:latin typeface="Calibri" pitchFamily="34" charset="0"/>
                <a:cs typeface="Calibri" pitchFamily="34" charset="0"/>
              </a:rPr>
              <a:t>odify</a:t>
            </a:r>
            <a:r>
              <a:rPr lang="en-US" sz="1800" dirty="0">
                <a:latin typeface="Calibri" pitchFamily="34" charset="0"/>
                <a:cs typeface="Calibri" pitchFamily="34" charset="0"/>
              </a:rPr>
              <a:t> it ( if need be)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a:latin typeface="Calibri" pitchFamily="34" charset="0"/>
                <a:cs typeface="Calibri" pitchFamily="34" charset="0"/>
              </a:rPr>
              <a:t>DECISION MAKING AND CONTROLLING </a:t>
            </a:r>
            <a:r>
              <a:rPr lang="en-US" sz="2400" dirty="0">
                <a:latin typeface="Calibri" pitchFamily="34" charset="0"/>
                <a:cs typeface="Calibri" pitchFamily="34" charset="0"/>
              </a:rPr>
              <a:t>……….</a:t>
            </a:r>
          </a:p>
        </p:txBody>
      </p:sp>
      <p:sp>
        <p:nvSpPr>
          <p:cNvPr id="2" name="Content Placeholder 1"/>
          <p:cNvSpPr>
            <a:spLocks noGrp="1"/>
          </p:cNvSpPr>
          <p:nvPr>
            <p:ph idx="1"/>
          </p:nvPr>
        </p:nvSpPr>
        <p:spPr/>
        <p:txBody>
          <a:bodyPr>
            <a:normAutofit fontScale="77500" lnSpcReduction="20000"/>
          </a:bodyPr>
          <a:lstStyle/>
          <a:p>
            <a:pPr>
              <a:buNone/>
            </a:pPr>
            <a:r>
              <a:rPr lang="en-US" dirty="0"/>
              <a:t> </a:t>
            </a:r>
          </a:p>
          <a:p>
            <a:pPr lvl="0"/>
            <a:r>
              <a:rPr lang="en-US" dirty="0"/>
              <a:t> </a:t>
            </a:r>
            <a:r>
              <a:rPr lang="en-US" sz="2600" dirty="0"/>
              <a:t>DECISION MAKING IS A PROCESS OF CHOOSING A CAUSE OF ACTION AMONGST ALTERNATIVES.</a:t>
            </a:r>
          </a:p>
          <a:p>
            <a:pPr lvl="0">
              <a:buNone/>
            </a:pPr>
            <a:endParaRPr lang="en-US" sz="2600" dirty="0"/>
          </a:p>
          <a:p>
            <a:pPr lvl="0"/>
            <a:r>
              <a:rPr lang="en-US" sz="2600" dirty="0"/>
              <a:t> CONTROLLING IS A PROCESS OF EVALUATING RESULTS IN RELATION TO PLANS OR OBJECTIVES AND DECIDING WHAT ACTION, IF ANY, TO TAKE</a:t>
            </a:r>
            <a:r>
              <a:rPr lang="en-US" dirty="0"/>
              <a:t>.</a:t>
            </a:r>
          </a:p>
          <a:p>
            <a:pPr lvl="0">
              <a:buNone/>
            </a:pPr>
            <a:endParaRPr lang="en-US" dirty="0"/>
          </a:p>
          <a:p>
            <a:r>
              <a:rPr lang="en-US" dirty="0"/>
              <a:t>These 2 are key management functions that play critical roles </a:t>
            </a:r>
          </a:p>
          <a:p>
            <a:r>
              <a:rPr lang="en-US" dirty="0"/>
              <a:t>Successful MNCs made their landmark achievements through effective, efficient and dynamic decision making and control.</a:t>
            </a:r>
          </a:p>
          <a:p>
            <a:r>
              <a:rPr lang="en-US" dirty="0"/>
              <a:t>With MNCs ,the decision making process comes in 2 broad ways: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DECISION MAKING &amp; CONTROLLING….</a:t>
            </a:r>
          </a:p>
        </p:txBody>
      </p:sp>
      <p:sp>
        <p:nvSpPr>
          <p:cNvPr id="2" name="Content Placeholder 1"/>
          <p:cNvSpPr>
            <a:spLocks noGrp="1"/>
          </p:cNvSpPr>
          <p:nvPr>
            <p:ph idx="1"/>
          </p:nvPr>
        </p:nvSpPr>
        <p:spPr/>
        <p:txBody>
          <a:bodyPr>
            <a:normAutofit/>
          </a:bodyPr>
          <a:lstStyle/>
          <a:p>
            <a:pPr lvl="0"/>
            <a:endParaRPr lang="en-US" sz="2000" dirty="0"/>
          </a:p>
          <a:p>
            <a:pPr lvl="0"/>
            <a:r>
              <a:rPr lang="en-US" sz="2000" dirty="0"/>
              <a:t>Centralized</a:t>
            </a:r>
          </a:p>
          <a:p>
            <a:pPr lvl="0"/>
            <a:r>
              <a:rPr lang="en-US" sz="2000" dirty="0"/>
              <a:t>De-centralized.</a:t>
            </a:r>
          </a:p>
          <a:p>
            <a:pPr lvl="0">
              <a:buNone/>
            </a:pPr>
            <a:endParaRPr lang="en-US" sz="2000" dirty="0"/>
          </a:p>
          <a:p>
            <a:pPr lvl="0">
              <a:buNone/>
            </a:pPr>
            <a:endParaRPr lang="en-US" sz="2000" dirty="0"/>
          </a:p>
          <a:p>
            <a:pPr lvl="0"/>
            <a:r>
              <a:rPr lang="en-US" sz="2000" dirty="0"/>
              <a:t>Centralized decision-making is when decision is made at the topmost level management or at the topmost echelon of organizational system</a:t>
            </a:r>
          </a:p>
          <a:p>
            <a:pPr lvl="0">
              <a:buNone/>
            </a:pPr>
            <a:endParaRPr lang="en-US" sz="2000" dirty="0"/>
          </a:p>
          <a:p>
            <a:pPr lvl="0">
              <a:buNone/>
            </a:pPr>
            <a:r>
              <a:rPr lang="en-US" sz="2000" dirty="0"/>
              <a:t>.</a:t>
            </a:r>
          </a:p>
          <a:p>
            <a:pPr lvl="0"/>
            <a:r>
              <a:rPr lang="en-US" sz="2000" dirty="0"/>
              <a:t>De-centralized decision-making is when the middle management is delegated to exercise the power of decision making by Top Management.</a:t>
            </a:r>
          </a:p>
          <a:p>
            <a:endParaRPr lang="en-US" sz="2000" dirty="0">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D &amp; C…….</a:t>
            </a:r>
          </a:p>
        </p:txBody>
      </p:sp>
      <p:sp>
        <p:nvSpPr>
          <p:cNvPr id="2" name="Content Placeholder 1"/>
          <p:cNvSpPr>
            <a:spLocks noGrp="1"/>
          </p:cNvSpPr>
          <p:nvPr>
            <p:ph idx="1"/>
          </p:nvPr>
        </p:nvSpPr>
        <p:spPr/>
        <p:txBody>
          <a:bodyPr>
            <a:normAutofit/>
          </a:bodyPr>
          <a:lstStyle/>
          <a:p>
            <a:r>
              <a:rPr lang="en-US" sz="2000" dirty="0"/>
              <a:t>Put differently, it means the foreign subsidiaries of MNCs or its joint ventures can INDEPENDENTLY take certain decisions without first getting clearance from home office.</a:t>
            </a:r>
          </a:p>
          <a:p>
            <a:r>
              <a:rPr lang="en-US" sz="2000" dirty="0"/>
              <a:t>NOTE: Decision making is highly influenced by cultural values in the foreign subsidiaries of the MNCs.</a:t>
            </a:r>
          </a:p>
          <a:p>
            <a:pPr lvl="0"/>
            <a:r>
              <a:rPr lang="en-US" sz="2000" dirty="0"/>
              <a:t>Most British organizations traditionally make use of the decentralized decision-making authority.</a:t>
            </a:r>
          </a:p>
          <a:p>
            <a:pPr lvl="0"/>
            <a:r>
              <a:rPr lang="en-US" sz="2000" dirty="0"/>
              <a:t>Most French organizations use centralized decision –making system.</a:t>
            </a:r>
          </a:p>
          <a:p>
            <a:r>
              <a:rPr lang="en-US" sz="2000" dirty="0"/>
              <a:t>However, in comparison centralized decision making is the general trend all over the world for MNCs, with particular reference to key areas such as: Marketing, Finance, Personnel and determination of Production capacity.</a:t>
            </a:r>
          </a:p>
          <a:p>
            <a:endParaRPr lang="en-US" sz="2000" dirty="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FACTORS  AFFECTING DM CHOICE…….</a:t>
            </a:r>
          </a:p>
        </p:txBody>
      </p:sp>
      <p:sp>
        <p:nvSpPr>
          <p:cNvPr id="2" name="Content Placeholder 1"/>
          <p:cNvSpPr>
            <a:spLocks noGrp="1"/>
          </p:cNvSpPr>
          <p:nvPr>
            <p:ph idx="1"/>
          </p:nvPr>
        </p:nvSpPr>
        <p:spPr/>
        <p:txBody>
          <a:bodyPr>
            <a:normAutofit/>
          </a:bodyPr>
          <a:lstStyle/>
          <a:p>
            <a:pPr>
              <a:buNone/>
            </a:pPr>
            <a:r>
              <a:rPr lang="en-US" sz="2000" dirty="0"/>
              <a:t>KEY FACTORS AFFECTING DECISION-MAKING</a:t>
            </a:r>
          </a:p>
          <a:p>
            <a:pPr>
              <a:buNone/>
            </a:pPr>
            <a:r>
              <a:rPr lang="en-US" sz="2000" dirty="0"/>
              <a:t>AUTHORITY.</a:t>
            </a:r>
          </a:p>
          <a:p>
            <a:pPr lvl="0"/>
            <a:r>
              <a:rPr lang="en-US" sz="2000" dirty="0"/>
              <a:t>SIZE: The larger the company the greater the need to integrate and coordinate operations using centralized decision-making.</a:t>
            </a:r>
          </a:p>
          <a:p>
            <a:pPr lvl="0"/>
            <a:r>
              <a:rPr lang="en-US" sz="2000" dirty="0"/>
              <a:t>FINANCIAL STRENGTH: The greater the MNC’s  capital investment the more likely that its decision-making authority will be centralized.</a:t>
            </a:r>
          </a:p>
          <a:p>
            <a:pPr lvl="0"/>
            <a:r>
              <a:rPr lang="en-US" sz="2000" dirty="0"/>
              <a:t>IMPORTANCE OF FOREIGN OPERATIONS: I f the operations is highly important to the home office the decision making is likely to be centralized.</a:t>
            </a:r>
          </a:p>
          <a:p>
            <a:pPr lvl="0"/>
            <a:r>
              <a:rPr lang="en-US" sz="2000" dirty="0"/>
              <a:t>LEVEL OF COMPETITION: If there is a growing increase in competitive activities then decision-making is decentralized. </a:t>
            </a:r>
            <a:r>
              <a:rPr lang="en-US" sz="2000" dirty="0" err="1"/>
              <a:t>i.e</a:t>
            </a:r>
            <a:r>
              <a:rPr lang="en-US" sz="2000" dirty="0"/>
              <a:t> power is delegated to subsidiary companies to make decisions that will suit or address prevailing situation/or peculiarity without wasting valuable time in the face of threats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FACTORS AFFECTING DM CHOICE……</a:t>
            </a:r>
          </a:p>
        </p:txBody>
      </p:sp>
      <p:sp>
        <p:nvSpPr>
          <p:cNvPr id="2" name="Content Placeholder 1"/>
          <p:cNvSpPr>
            <a:spLocks noGrp="1"/>
          </p:cNvSpPr>
          <p:nvPr>
            <p:ph idx="1"/>
          </p:nvPr>
        </p:nvSpPr>
        <p:spPr/>
        <p:txBody>
          <a:bodyPr>
            <a:normAutofit/>
          </a:bodyPr>
          <a:lstStyle/>
          <a:p>
            <a:pPr lvl="0"/>
            <a:r>
              <a:rPr lang="en-US" sz="2000" dirty="0"/>
              <a:t>TECHNOLOGY: If technology is highly advanced and sophisticated there is the tendency for central control from the headquarters. This is particularly true for hi-tech, research-intensive firms such as computer and pharmaceutical companies.</a:t>
            </a:r>
          </a:p>
          <a:p>
            <a:pPr lvl="0">
              <a:buNone/>
            </a:pPr>
            <a:endParaRPr lang="en-US" sz="2000" dirty="0"/>
          </a:p>
          <a:p>
            <a:pPr lvl="0"/>
            <a:r>
              <a:rPr lang="en-US" sz="2000" dirty="0"/>
              <a:t>PROTECTION OF PATENTS/BRAND NAMES: If strong importance is attached to patent rights, brand names, then there is centralization of authority in the above area  or overall management in the home office</a:t>
            </a:r>
          </a:p>
          <a:p>
            <a:pPr lvl="0">
              <a:buNone/>
            </a:pPr>
            <a:r>
              <a:rPr lang="en-US" sz="2000" dirty="0"/>
              <a:t>.</a:t>
            </a:r>
          </a:p>
          <a:p>
            <a:r>
              <a:rPr lang="en-US" sz="2000" dirty="0"/>
              <a:t>DIVERSIFIED PRODUCT BRANDS AND SERVICES: The greater the amount of products and services diversification, the greater the decentralization of the decision making process. </a:t>
            </a:r>
            <a:endParaRPr lang="en-US" sz="2000" dirty="0">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FACTORS CONTD……..</a:t>
            </a:r>
          </a:p>
        </p:txBody>
      </p:sp>
      <p:sp>
        <p:nvSpPr>
          <p:cNvPr id="2" name="Content Placeholder 1"/>
          <p:cNvSpPr>
            <a:spLocks noGrp="1"/>
          </p:cNvSpPr>
          <p:nvPr>
            <p:ph idx="1"/>
          </p:nvPr>
        </p:nvSpPr>
        <p:spPr/>
        <p:txBody>
          <a:bodyPr>
            <a:normAutofit fontScale="92500" lnSpcReduction="10000"/>
          </a:bodyPr>
          <a:lstStyle/>
          <a:p>
            <a:pPr lvl="0"/>
            <a:r>
              <a:rPr lang="en-US" sz="2000" dirty="0"/>
              <a:t>If there is product proliferation(production of numerous and diversified products) centralization of management control in this case may not augur well.</a:t>
            </a:r>
          </a:p>
          <a:p>
            <a:pPr lvl="0"/>
            <a:r>
              <a:rPr lang="en-US" sz="2000" dirty="0"/>
              <a:t>HETEROGENEOUS BACKGROUND OF HOST COUNTRY: If products and services are heterogeneous then differences often exist in the socio-economic, political, cultural and legal environments in the various countries that the firm is operating. To this end decentralized decision making is more likely.</a:t>
            </a:r>
          </a:p>
          <a:p>
            <a:pPr lvl="0"/>
            <a:r>
              <a:rPr lang="en-US" sz="2000" dirty="0"/>
              <a:t>DISTANCE: The farther away the MNCs subsidiary the more tendency of having decentralized management decision from the headquarters and the close it is to the home office the more the tendency to have centralized management decision</a:t>
            </a:r>
          </a:p>
          <a:p>
            <a:pPr lvl="0"/>
            <a:r>
              <a:rPr lang="en-US" sz="2000" dirty="0"/>
              <a:t>MANAGERIAL SKILLS&amp; COMPETENCY: If the subsidiary has highly competent local managers then there will be decentralized authority because of the confidence which the home office will have in the management of the away company in terms of the individual quality of those at the helm of affairs—their knowledge and experience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FACTORS CONTD……</a:t>
            </a:r>
          </a:p>
        </p:txBody>
      </p:sp>
      <p:sp>
        <p:nvSpPr>
          <p:cNvPr id="2" name="Content Placeholder 1"/>
          <p:cNvSpPr>
            <a:spLocks noGrp="1"/>
          </p:cNvSpPr>
          <p:nvPr>
            <p:ph idx="1"/>
          </p:nvPr>
        </p:nvSpPr>
        <p:spPr/>
        <p:txBody>
          <a:bodyPr>
            <a:normAutofit/>
          </a:bodyPr>
          <a:lstStyle/>
          <a:p>
            <a:pPr lvl="0"/>
            <a:r>
              <a:rPr lang="en-US" sz="2000" dirty="0"/>
              <a:t>INTERDEPENDENCY BETWEEN PRODUCT UNITS: The greater the degree of interdependent units the more decentralized decision making system. This is with a view to coordinating and integrating the management system into a more efficient one.</a:t>
            </a:r>
          </a:p>
          <a:p>
            <a:pPr lvl="0"/>
            <a:endParaRPr lang="en-US" sz="2000" dirty="0"/>
          </a:p>
          <a:p>
            <a:pPr lvl="0"/>
            <a:r>
              <a:rPr lang="en-US" sz="2000" dirty="0"/>
              <a:t>INTERNATIONAL EXPERIENCE: If the firm has had a great deal of international experience then its operations will be centralized.</a:t>
            </a:r>
          </a:p>
          <a:p>
            <a:pPr lvl="0">
              <a:buNone/>
            </a:pPr>
            <a:endParaRPr lang="en-US" sz="2000" dirty="0"/>
          </a:p>
          <a:p>
            <a:r>
              <a:rPr lang="en-US" sz="2000" dirty="0"/>
              <a:t>It is most common for MNCs to centralize their decision –making system(and control) in the critical areas of :</a:t>
            </a:r>
          </a:p>
          <a:p>
            <a:r>
              <a:rPr lang="en-US" sz="2000" dirty="0"/>
              <a:t>FINANCE</a:t>
            </a:r>
          </a:p>
          <a:p>
            <a:r>
              <a:rPr lang="en-US" sz="2000" dirty="0"/>
              <a:t>RESEARCH AND DEVELOPMENT</a:t>
            </a:r>
          </a:p>
          <a:p>
            <a:r>
              <a:rPr lang="en-US" sz="2000" dirty="0"/>
              <a:t>STRATEGIC PLANNING</a:t>
            </a:r>
          </a:p>
          <a:p>
            <a:endParaRPr lang="en-US" sz="2000" dirty="0">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219200"/>
          </a:xfrm>
        </p:spPr>
        <p:txBody>
          <a:bodyPr>
            <a:normAutofit fontScale="90000"/>
          </a:bodyPr>
          <a:lstStyle/>
          <a:p>
            <a:r>
              <a:rPr lang="en-US" dirty="0"/>
              <a:t>THANK YOU FOR YOUR ATTENTION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latin typeface="Calibri" pitchFamily="34" charset="0"/>
                <a:cs typeface="Calibri" pitchFamily="34" charset="0"/>
              </a:rPr>
              <a:t>MULTINATIONAL CORPORATIONS  &amp; FOREIGN  EXCHANGE MARKET</a:t>
            </a:r>
          </a:p>
        </p:txBody>
      </p:sp>
      <p:sp>
        <p:nvSpPr>
          <p:cNvPr id="3" name="Text Placeholder 2"/>
          <p:cNvSpPr>
            <a:spLocks noGrp="1"/>
          </p:cNvSpPr>
          <p:nvPr>
            <p:ph type="body" idx="1"/>
          </p:nvPr>
        </p:nvSpPr>
        <p:spPr/>
        <p:txBody>
          <a:bodyPr/>
          <a:lstStyle/>
          <a:p>
            <a:r>
              <a:rPr lang="en-US" dirty="0"/>
              <a:t>                                        BUS 312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8305800" cy="519332"/>
          </a:xfrm>
        </p:spPr>
        <p:txBody>
          <a:bodyPr/>
          <a:lstStyle/>
          <a:p>
            <a:r>
              <a:rPr lang="en-US" sz="2800" b="1" dirty="0"/>
              <a:t>TYPES</a:t>
            </a:r>
          </a:p>
        </p:txBody>
      </p:sp>
      <p:sp>
        <p:nvSpPr>
          <p:cNvPr id="3" name="Subtitle 2"/>
          <p:cNvSpPr>
            <a:spLocks noGrp="1"/>
          </p:cNvSpPr>
          <p:nvPr>
            <p:ph type="subTitle" idx="1"/>
          </p:nvPr>
        </p:nvSpPr>
        <p:spPr>
          <a:xfrm>
            <a:off x="0" y="685800"/>
            <a:ext cx="9144000" cy="6172200"/>
          </a:xfrm>
        </p:spPr>
        <p:txBody>
          <a:bodyPr/>
          <a:lstStyle/>
          <a:p>
            <a:pPr marL="457200" indent="-457200" algn="just">
              <a:buAutoNum type="arabicPeriod"/>
            </a:pPr>
            <a:r>
              <a:rPr lang="en-US" dirty="0"/>
              <a:t>ECONOMIC INTEGRATION: A process of eliminating restrictions on international trade payments. It results in uniting 2 or more national economies in a regional trading arrangement.</a:t>
            </a:r>
          </a:p>
          <a:p>
            <a:pPr marL="457200" indent="-457200" algn="just">
              <a:buAutoNum type="arabicPeriod"/>
            </a:pPr>
            <a:endParaRPr lang="en-US" dirty="0"/>
          </a:p>
          <a:p>
            <a:pPr marL="457200" indent="-457200" algn="just">
              <a:buAutoNum type="arabicPeriod"/>
            </a:pPr>
            <a:r>
              <a:rPr lang="en-US" dirty="0"/>
              <a:t>FREE TRADE AREA: An association of trading nations whereby  members agree to remove all tariff and non-tariff barriers among themselves (But maintained against outsiders)</a:t>
            </a:r>
          </a:p>
          <a:p>
            <a:pPr marL="457200" indent="-457200" algn="just">
              <a:buAutoNum type="arabicPeriod"/>
            </a:pPr>
            <a:endParaRPr lang="en-US" dirty="0"/>
          </a:p>
          <a:p>
            <a:pPr marL="457200" indent="-457200" algn="just">
              <a:buAutoNum type="arabicPeriod"/>
            </a:pPr>
            <a:r>
              <a:rPr lang="en-US" dirty="0"/>
              <a:t>CUSTOMS UNION: An agreement between 2 or more trading partners to remove all tariff and non-tariff barriers from their trading relationship. In addition, each  member nation must comply in imposing identical trade restrictions against non-participants. i.e. Free trade policy for members ONLY e.g. BENELUX (Belgium, Netherlands and Luxemburg) formed in 1948.</a:t>
            </a:r>
          </a:p>
        </p:txBody>
      </p:sp>
    </p:spTree>
    <p:extLst>
      <p:ext uri="{BB962C8B-B14F-4D97-AF65-F5344CB8AC3E}">
        <p14:creationId xmlns:p14="http://schemas.microsoft.com/office/powerpoint/2010/main" val="1362931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FOREIGN EXCHANGE   </a:t>
            </a:r>
          </a:p>
        </p:txBody>
      </p:sp>
      <p:sp>
        <p:nvSpPr>
          <p:cNvPr id="2" name="Content Placeholder 1"/>
          <p:cNvSpPr>
            <a:spLocks noGrp="1"/>
          </p:cNvSpPr>
          <p:nvPr>
            <p:ph idx="1"/>
          </p:nvPr>
        </p:nvSpPr>
        <p:spPr/>
        <p:txBody>
          <a:bodyPr>
            <a:normAutofit/>
          </a:bodyPr>
          <a:lstStyle/>
          <a:p>
            <a:r>
              <a:rPr lang="en-US" sz="2000" dirty="0"/>
              <a:t>Foreign Exchange (FX for short) is money denominated in the currency of another nation or group of nations.</a:t>
            </a:r>
          </a:p>
          <a:p>
            <a:pPr>
              <a:buNone/>
            </a:pPr>
            <a:endParaRPr lang="en-US" sz="2000" dirty="0"/>
          </a:p>
          <a:p>
            <a:r>
              <a:rPr lang="en-US" sz="2000" dirty="0"/>
              <a:t>The market in which these transactions take place is the foreign-exchange market.</a:t>
            </a:r>
          </a:p>
          <a:p>
            <a:pPr>
              <a:buNone/>
            </a:pPr>
            <a:endParaRPr lang="en-US" sz="2000" dirty="0"/>
          </a:p>
          <a:p>
            <a:pPr>
              <a:buNone/>
            </a:pPr>
            <a:endParaRPr lang="en-US" sz="2000" dirty="0"/>
          </a:p>
          <a:p>
            <a:r>
              <a:rPr lang="en-US" sz="2000" dirty="0"/>
              <a:t>**FX can be in form of the followings:</a:t>
            </a:r>
          </a:p>
          <a:p>
            <a:r>
              <a:rPr lang="en-US" sz="2000" dirty="0"/>
              <a:t>*CASH</a:t>
            </a:r>
          </a:p>
          <a:p>
            <a:r>
              <a:rPr lang="en-US" sz="2000" dirty="0"/>
              <a:t>*FUNDS AVAILABLE ON CREDIT AND DEBIT CARDS</a:t>
            </a:r>
          </a:p>
          <a:p>
            <a:r>
              <a:rPr lang="en-US" sz="2000" dirty="0"/>
              <a:t>*TRAVELLERS’ CHEQUES</a:t>
            </a:r>
          </a:p>
          <a:p>
            <a:r>
              <a:rPr lang="en-US" sz="2000" dirty="0"/>
              <a:t>*BANK DEPOSITS (DOM ACCOUNTS)</a:t>
            </a:r>
          </a:p>
          <a:p>
            <a:r>
              <a:rPr lang="en-US" sz="2000" dirty="0"/>
              <a:t>*OTHER SHORT TERM CLAIMS.</a:t>
            </a:r>
          </a:p>
          <a:p>
            <a:endParaRPr lang="en-US" sz="2000" dirty="0">
              <a:latin typeface="Calibri" pitchFamily="34" charset="0"/>
              <a:cs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EXCHANGE RATE ?..............</a:t>
            </a:r>
          </a:p>
        </p:txBody>
      </p:sp>
      <p:sp>
        <p:nvSpPr>
          <p:cNvPr id="2" name="Content Placeholder 1"/>
          <p:cNvSpPr>
            <a:spLocks noGrp="1"/>
          </p:cNvSpPr>
          <p:nvPr>
            <p:ph idx="1"/>
          </p:nvPr>
        </p:nvSpPr>
        <p:spPr/>
        <p:txBody>
          <a:bodyPr>
            <a:noAutofit/>
          </a:bodyPr>
          <a:lstStyle/>
          <a:p>
            <a:pPr>
              <a:buNone/>
            </a:pPr>
            <a:r>
              <a:rPr lang="en-US" sz="2000" dirty="0">
                <a:latin typeface="Calibri" pitchFamily="34" charset="0"/>
                <a:cs typeface="Calibri" pitchFamily="34" charset="0"/>
              </a:rPr>
              <a:t>***EXCHANGE RATE?</a:t>
            </a:r>
          </a:p>
          <a:p>
            <a:r>
              <a:rPr lang="en-US" sz="2000" dirty="0">
                <a:latin typeface="Calibri" pitchFamily="34" charset="0"/>
                <a:cs typeface="Calibri" pitchFamily="34" charset="0"/>
              </a:rPr>
              <a:t>An exchange rate is the price of one money in terms of another. It is the number of units of one currency that buys one unit of another and this number can change on a daily basis.</a:t>
            </a:r>
          </a:p>
          <a:p>
            <a:pPr>
              <a:buNone/>
            </a:pPr>
            <a:r>
              <a:rPr lang="en-US" sz="2000" dirty="0">
                <a:latin typeface="Calibri" pitchFamily="34" charset="0"/>
                <a:cs typeface="Calibri" pitchFamily="34" charset="0"/>
              </a:rPr>
              <a:t>      </a:t>
            </a:r>
            <a:r>
              <a:rPr lang="en-US" sz="2000" dirty="0" err="1">
                <a:latin typeface="Calibri" pitchFamily="34" charset="0"/>
                <a:cs typeface="Calibri" pitchFamily="34" charset="0"/>
              </a:rPr>
              <a:t>E.g</a:t>
            </a:r>
            <a:r>
              <a:rPr lang="en-US" sz="2000" dirty="0">
                <a:latin typeface="Calibri" pitchFamily="34" charset="0"/>
                <a:cs typeface="Calibri" pitchFamily="34" charset="0"/>
              </a:rPr>
              <a:t>: N420.= exchanges for 1 dollar as at yesterday</a:t>
            </a:r>
          </a:p>
          <a:p>
            <a:r>
              <a:rPr lang="en-US" sz="2000" dirty="0">
                <a:latin typeface="Calibri" pitchFamily="34" charset="0"/>
                <a:cs typeface="Calibri" pitchFamily="34" charset="0"/>
              </a:rPr>
              <a:t>Or you can put this way: $1 is given in exchange for N420.00k</a:t>
            </a:r>
          </a:p>
          <a:p>
            <a:r>
              <a:rPr lang="en-US" sz="2000" dirty="0">
                <a:latin typeface="Calibri" pitchFamily="34" charset="0"/>
                <a:cs typeface="Calibri" pitchFamily="34" charset="0"/>
              </a:rPr>
              <a:t>An exchange rate makes international price and cost comparisons possible.</a:t>
            </a:r>
          </a:p>
          <a:p>
            <a:r>
              <a:rPr lang="en-US" sz="2000" dirty="0">
                <a:latin typeface="Calibri" pitchFamily="34" charset="0"/>
                <a:cs typeface="Calibri" pitchFamily="34" charset="0"/>
              </a:rPr>
              <a:t>The foreign exchange market is made up of many different players; Players buy and sell foreign exchange for a number of reasons:</a:t>
            </a:r>
          </a:p>
          <a:p>
            <a:pPr lvl="0"/>
            <a:r>
              <a:rPr lang="en-US" sz="2000" dirty="0">
                <a:latin typeface="Calibri" pitchFamily="34" charset="0"/>
                <a:cs typeface="Calibri" pitchFamily="34" charset="0"/>
              </a:rPr>
              <a:t>Exporting and importing of goods/services</a:t>
            </a:r>
          </a:p>
          <a:p>
            <a:pPr lvl="0"/>
            <a:r>
              <a:rPr lang="en-US" sz="2000" dirty="0">
                <a:latin typeface="Calibri" pitchFamily="34" charset="0"/>
                <a:cs typeface="Calibri" pitchFamily="34" charset="0"/>
              </a:rPr>
              <a:t>Foreign direct investments (investing capital or transfer of profits out)</a:t>
            </a:r>
          </a:p>
          <a:p>
            <a:pPr lvl="0"/>
            <a:r>
              <a:rPr lang="en-US" sz="2000" dirty="0">
                <a:latin typeface="Calibri" pitchFamily="34" charset="0"/>
                <a:cs typeface="Calibri" pitchFamily="34" charset="0"/>
              </a:rPr>
              <a:t>Portfolio investments – Buying up of foreign stocks and bonds with the plan to sell them off at a more profitable exchange rate later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SEGMENTS &amp; FUNCTIONS………</a:t>
            </a:r>
          </a:p>
        </p:txBody>
      </p:sp>
      <p:sp>
        <p:nvSpPr>
          <p:cNvPr id="2" name="Content Placeholder 1"/>
          <p:cNvSpPr>
            <a:spLocks noGrp="1"/>
          </p:cNvSpPr>
          <p:nvPr>
            <p:ph idx="1"/>
          </p:nvPr>
        </p:nvSpPr>
        <p:spPr/>
        <p:txBody>
          <a:bodyPr>
            <a:normAutofit/>
          </a:bodyPr>
          <a:lstStyle/>
          <a:p>
            <a:pPr>
              <a:buNone/>
            </a:pPr>
            <a:r>
              <a:rPr lang="en-US" sz="2200" dirty="0">
                <a:latin typeface="Calibri" pitchFamily="34" charset="0"/>
                <a:cs typeface="Calibri" pitchFamily="34" charset="0"/>
              </a:rPr>
              <a:t>SEGMENTS OF FX MARKET:</a:t>
            </a:r>
          </a:p>
          <a:p>
            <a:r>
              <a:rPr lang="en-US" sz="2200" dirty="0">
                <a:latin typeface="Calibri" pitchFamily="34" charset="0"/>
                <a:cs typeface="Calibri" pitchFamily="34" charset="0"/>
              </a:rPr>
              <a:t>Foreign Exchange market has 2 main segments:</a:t>
            </a:r>
          </a:p>
          <a:p>
            <a:pPr lvl="0"/>
            <a:r>
              <a:rPr lang="en-US" sz="2200" dirty="0">
                <a:latin typeface="Calibri" pitchFamily="34" charset="0"/>
                <a:cs typeface="Calibri" pitchFamily="34" charset="0"/>
              </a:rPr>
              <a:t>Over The Counter (OTC) market</a:t>
            </a:r>
          </a:p>
          <a:p>
            <a:pPr lvl="0"/>
            <a:r>
              <a:rPr lang="en-US" sz="2200" dirty="0">
                <a:latin typeface="Calibri" pitchFamily="34" charset="0"/>
                <a:cs typeface="Calibri" pitchFamily="34" charset="0"/>
              </a:rPr>
              <a:t>Exchange-traded market (securities exchange)</a:t>
            </a:r>
          </a:p>
          <a:p>
            <a:pPr lvl="0">
              <a:buNone/>
            </a:pPr>
            <a:endParaRPr lang="en-US" sz="2200" dirty="0">
              <a:latin typeface="Calibri" pitchFamily="34" charset="0"/>
              <a:cs typeface="Calibri" pitchFamily="34" charset="0"/>
            </a:endParaRPr>
          </a:p>
          <a:p>
            <a:pPr lvl="0">
              <a:buNone/>
            </a:pPr>
            <a:endParaRPr lang="en-US" sz="2200" dirty="0">
              <a:latin typeface="Calibri" pitchFamily="34" charset="0"/>
              <a:cs typeface="Calibri" pitchFamily="34" charset="0"/>
            </a:endParaRPr>
          </a:p>
          <a:p>
            <a:pPr>
              <a:buNone/>
            </a:pPr>
            <a:r>
              <a:rPr lang="en-US" sz="2200" dirty="0">
                <a:latin typeface="Calibri" pitchFamily="34" charset="0"/>
                <a:cs typeface="Calibri" pitchFamily="34" charset="0"/>
              </a:rPr>
              <a:t>FUNCTIONS OF THE FX MARKET:</a:t>
            </a:r>
          </a:p>
          <a:p>
            <a:r>
              <a:rPr lang="en-US" sz="2200" dirty="0">
                <a:latin typeface="Calibri" pitchFamily="34" charset="0"/>
                <a:cs typeface="Calibri" pitchFamily="34" charset="0"/>
              </a:rPr>
              <a:t>The </a:t>
            </a:r>
            <a:r>
              <a:rPr lang="en-US" sz="2200" dirty="0" err="1">
                <a:latin typeface="Calibri" pitchFamily="34" charset="0"/>
                <a:cs typeface="Calibri" pitchFamily="34" charset="0"/>
              </a:rPr>
              <a:t>Fx</a:t>
            </a:r>
            <a:r>
              <a:rPr lang="en-US" sz="2200" dirty="0">
                <a:latin typeface="Calibri" pitchFamily="34" charset="0"/>
                <a:cs typeface="Calibri" pitchFamily="34" charset="0"/>
              </a:rPr>
              <a:t> market serves 2 main functions </a:t>
            </a:r>
            <a:r>
              <a:rPr lang="en-US" sz="2200" dirty="0" err="1">
                <a:latin typeface="Calibri" pitchFamily="34" charset="0"/>
                <a:cs typeface="Calibri" pitchFamily="34" charset="0"/>
              </a:rPr>
              <a:t>viz</a:t>
            </a:r>
            <a:r>
              <a:rPr lang="en-US" sz="2200" dirty="0">
                <a:latin typeface="Calibri" pitchFamily="34" charset="0"/>
                <a:cs typeface="Calibri" pitchFamily="34" charset="0"/>
              </a:rPr>
              <a:t>:</a:t>
            </a:r>
          </a:p>
          <a:p>
            <a:pPr lvl="0"/>
            <a:r>
              <a:rPr lang="en-US" sz="2200" dirty="0">
                <a:latin typeface="Calibri" pitchFamily="34" charset="0"/>
                <a:cs typeface="Calibri" pitchFamily="34" charset="0"/>
              </a:rPr>
              <a:t>Currency Conversion.. </a:t>
            </a:r>
            <a:r>
              <a:rPr lang="en-US" sz="2200" dirty="0" err="1">
                <a:latin typeface="Calibri" pitchFamily="34" charset="0"/>
                <a:cs typeface="Calibri" pitchFamily="34" charset="0"/>
              </a:rPr>
              <a:t>i.e</a:t>
            </a:r>
            <a:r>
              <a:rPr lang="en-US" sz="2200" dirty="0">
                <a:latin typeface="Calibri" pitchFamily="34" charset="0"/>
                <a:cs typeface="Calibri" pitchFamily="34" charset="0"/>
              </a:rPr>
              <a:t> To convert the currency of one country into the currency of another.</a:t>
            </a:r>
          </a:p>
          <a:p>
            <a:pPr lvl="0"/>
            <a:r>
              <a:rPr lang="en-US" sz="2200" dirty="0">
                <a:latin typeface="Calibri" pitchFamily="34" charset="0"/>
                <a:cs typeface="Calibri" pitchFamily="34" charset="0"/>
              </a:rPr>
              <a:t>Insuring against foreign exchange risk. </a:t>
            </a:r>
            <a:r>
              <a:rPr lang="en-US" sz="2200" dirty="0" err="1">
                <a:latin typeface="Calibri" pitchFamily="34" charset="0"/>
                <a:cs typeface="Calibri" pitchFamily="34" charset="0"/>
              </a:rPr>
              <a:t>i,e</a:t>
            </a:r>
            <a:r>
              <a:rPr lang="en-US" sz="2200" dirty="0">
                <a:latin typeface="Calibri" pitchFamily="34" charset="0"/>
                <a:cs typeface="Calibri" pitchFamily="34" charset="0"/>
              </a:rPr>
              <a:t> predicting against the adverse consequences of unpredictable changes in exchange rates.</a:t>
            </a:r>
          </a:p>
          <a:p>
            <a:pPr>
              <a:buNone/>
            </a:pPr>
            <a:endParaRPr lang="en-US" sz="3200" dirty="0">
              <a:latin typeface="Calibri" pitchFamily="34" charset="0"/>
              <a:cs typeface="Calibri" pitchFamily="34" charset="0"/>
            </a:endParaRPr>
          </a:p>
          <a:p>
            <a:endParaRPr lang="en-US" sz="3200" dirty="0">
              <a:latin typeface="Calibri" pitchFamily="34" charset="0"/>
              <a:cs typeface="Calibri" pitchFamily="34" charset="0"/>
            </a:endParaRPr>
          </a:p>
          <a:p>
            <a:endParaRPr lang="en-US" sz="2000" dirty="0">
              <a:latin typeface="Calibri" pitchFamily="34" charset="0"/>
              <a:cs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PLAYERS IN FX MARKET</a:t>
            </a:r>
          </a:p>
        </p:txBody>
      </p:sp>
      <p:sp>
        <p:nvSpPr>
          <p:cNvPr id="2" name="Content Placeholder 1"/>
          <p:cNvSpPr>
            <a:spLocks noGrp="1"/>
          </p:cNvSpPr>
          <p:nvPr>
            <p:ph idx="1"/>
          </p:nvPr>
        </p:nvSpPr>
        <p:spPr/>
        <p:txBody>
          <a:bodyPr>
            <a:normAutofit/>
          </a:bodyPr>
          <a:lstStyle/>
          <a:p>
            <a:pPr>
              <a:buNone/>
            </a:pPr>
            <a:r>
              <a:rPr lang="en-US" sz="2000" dirty="0">
                <a:latin typeface="Calibri" pitchFamily="34" charset="0"/>
                <a:cs typeface="Calibri" pitchFamily="34" charset="0"/>
              </a:rPr>
              <a:t>PARTICIPANTS IN THE FX MARKET:</a:t>
            </a:r>
          </a:p>
          <a:p>
            <a:r>
              <a:rPr lang="en-US" sz="2000" dirty="0">
                <a:latin typeface="Calibri" pitchFamily="34" charset="0"/>
                <a:cs typeface="Calibri" pitchFamily="34" charset="0"/>
              </a:rPr>
              <a:t>Basically 3 :</a:t>
            </a:r>
          </a:p>
          <a:p>
            <a:pPr lvl="0"/>
            <a:r>
              <a:rPr lang="en-US" sz="2000" dirty="0">
                <a:latin typeface="Calibri" pitchFamily="34" charset="0"/>
                <a:cs typeface="Calibri" pitchFamily="34" charset="0"/>
              </a:rPr>
              <a:t>TOURISTS       (Minor)</a:t>
            </a:r>
          </a:p>
          <a:p>
            <a:pPr lvl="0"/>
            <a:r>
              <a:rPr lang="en-US" sz="2000" dirty="0">
                <a:latin typeface="Calibri" pitchFamily="34" charset="0"/>
                <a:cs typeface="Calibri" pitchFamily="34" charset="0"/>
              </a:rPr>
              <a:t>COMPANIES  (Major)</a:t>
            </a:r>
          </a:p>
          <a:p>
            <a:pPr lvl="0"/>
            <a:r>
              <a:rPr lang="en-US" sz="2000" dirty="0">
                <a:latin typeface="Calibri" pitchFamily="34" charset="0"/>
                <a:cs typeface="Calibri" pitchFamily="34" charset="0"/>
              </a:rPr>
              <a:t>GOVERNMENT (Major)</a:t>
            </a:r>
          </a:p>
          <a:p>
            <a:pPr lvl="0">
              <a:buNone/>
            </a:pPr>
            <a:endParaRPr lang="en-US" sz="2000" dirty="0">
              <a:latin typeface="Calibri" pitchFamily="34" charset="0"/>
              <a:cs typeface="Calibri" pitchFamily="34" charset="0"/>
            </a:endParaRPr>
          </a:p>
          <a:p>
            <a:pPr lvl="0"/>
            <a:endParaRPr lang="en-US" sz="2000" dirty="0">
              <a:latin typeface="Calibri" pitchFamily="34" charset="0"/>
              <a:cs typeface="Calibri" pitchFamily="34" charset="0"/>
            </a:endParaRPr>
          </a:p>
          <a:p>
            <a:pPr>
              <a:buNone/>
            </a:pPr>
            <a:r>
              <a:rPr lang="en-US" sz="2000" dirty="0"/>
              <a:t>USEFULNESS OF THE FX MARKET:</a:t>
            </a:r>
          </a:p>
          <a:p>
            <a:pPr lvl="0"/>
            <a:r>
              <a:rPr lang="en-US" sz="2000" dirty="0"/>
              <a:t>Payment received from exports</a:t>
            </a:r>
          </a:p>
          <a:p>
            <a:pPr lvl="0"/>
            <a:r>
              <a:rPr lang="en-US" sz="2000" dirty="0"/>
              <a:t>Income from foreign investments</a:t>
            </a:r>
          </a:p>
          <a:p>
            <a:pPr lvl="0"/>
            <a:r>
              <a:rPr lang="en-US" sz="2000" dirty="0"/>
              <a:t>Income from licensing agreements</a:t>
            </a:r>
          </a:p>
          <a:p>
            <a:pPr lvl="0"/>
            <a:r>
              <a:rPr lang="en-US" sz="2000" dirty="0"/>
              <a:t>Payment to a foreign company for its products or services in its country currency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HOW USEFUL?……….</a:t>
            </a:r>
          </a:p>
        </p:txBody>
      </p:sp>
      <p:sp>
        <p:nvSpPr>
          <p:cNvPr id="2" name="Content Placeholder 1"/>
          <p:cNvSpPr>
            <a:spLocks noGrp="1"/>
          </p:cNvSpPr>
          <p:nvPr>
            <p:ph idx="1"/>
          </p:nvPr>
        </p:nvSpPr>
        <p:spPr/>
        <p:txBody>
          <a:bodyPr>
            <a:normAutofit/>
          </a:bodyPr>
          <a:lstStyle/>
          <a:p>
            <a:pPr lvl="0"/>
            <a:endParaRPr lang="en-US" sz="2000" dirty="0"/>
          </a:p>
          <a:p>
            <a:pPr lvl="0"/>
            <a:r>
              <a:rPr lang="en-US" sz="2000" dirty="0"/>
              <a:t>Investing spare cash for short terms in International markets. EG US dollars in South Korea to earn interest. Must be converted first and foremost</a:t>
            </a:r>
          </a:p>
          <a:p>
            <a:pPr lvl="0">
              <a:buNone/>
            </a:pPr>
            <a:endParaRPr lang="en-US" sz="2000" dirty="0"/>
          </a:p>
          <a:p>
            <a:pPr lvl="0"/>
            <a:r>
              <a:rPr lang="en-US" sz="2000" dirty="0"/>
              <a:t>Currency speculation : the short term conversion of one currency to another (N/$) to keep with the hope of profiting from fluctuations (shifts)in rates</a:t>
            </a:r>
          </a:p>
          <a:p>
            <a:pPr lvl="0">
              <a:buNone/>
            </a:pPr>
            <a:endParaRPr lang="en-US" sz="2000" dirty="0"/>
          </a:p>
          <a:p>
            <a:pPr lvl="0"/>
            <a:r>
              <a:rPr lang="en-US" sz="2000" dirty="0"/>
              <a:t>Insuring against FX risk (Hedging). Foreign exchange market is to provide insurance against possible adverse consequence of unpredictable change in exchange rates .</a:t>
            </a:r>
          </a:p>
          <a:p>
            <a:pPr>
              <a:buNone/>
            </a:pPr>
            <a:r>
              <a:rPr lang="en-US" sz="2000" dirty="0">
                <a:latin typeface="Calibri" pitchFamily="34" charset="0"/>
                <a:cs typeface="Calibri" pitchFamily="34" charset="0"/>
              </a:rPr>
              <a:t> </a:t>
            </a:r>
          </a:p>
          <a:p>
            <a:endParaRPr lang="en-US" sz="2000" dirty="0">
              <a:latin typeface="Calibri" pitchFamily="34" charset="0"/>
              <a:cs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400" dirty="0">
                <a:latin typeface="Calibri" pitchFamily="34" charset="0"/>
                <a:cs typeface="Calibri" pitchFamily="34" charset="0"/>
              </a:rPr>
              <a:t>C/W    ………..</a:t>
            </a:r>
          </a:p>
        </p:txBody>
      </p:sp>
      <p:sp>
        <p:nvSpPr>
          <p:cNvPr id="2" name="Content Placeholder 1"/>
          <p:cNvSpPr>
            <a:spLocks noGrp="1"/>
          </p:cNvSpPr>
          <p:nvPr>
            <p:ph idx="1"/>
          </p:nvPr>
        </p:nvSpPr>
        <p:spPr/>
        <p:txBody>
          <a:bodyPr>
            <a:normAutofit/>
          </a:bodyPr>
          <a:lstStyle/>
          <a:p>
            <a:endParaRPr lang="en-US" sz="2000" dirty="0"/>
          </a:p>
          <a:p>
            <a:endParaRPr lang="en-US" sz="2000" dirty="0"/>
          </a:p>
          <a:p>
            <a:pPr>
              <a:buNone/>
            </a:pPr>
            <a:r>
              <a:rPr lang="en-US" sz="2000" dirty="0"/>
              <a:t>CURRENCY SWAP:</a:t>
            </a:r>
          </a:p>
          <a:p>
            <a:r>
              <a:rPr lang="en-US" sz="2000" dirty="0"/>
              <a:t>A currency swap is the conversion of one country’s currency to another currency at one point in time, with an agreement to reconvert it back to the original currency at a specified time in the future.</a:t>
            </a:r>
          </a:p>
          <a:p>
            <a:endParaRPr lang="en-US" sz="2000" dirty="0"/>
          </a:p>
          <a:p>
            <a:pPr>
              <a:buNone/>
            </a:pPr>
            <a:endParaRPr lang="en-US" sz="2000" dirty="0"/>
          </a:p>
          <a:p>
            <a:r>
              <a:rPr lang="en-US" sz="2000" dirty="0"/>
              <a:t>Swaps provide an efficient mechanism through which banks or international traders can meet their </a:t>
            </a:r>
            <a:r>
              <a:rPr lang="en-US" sz="2000" dirty="0" err="1"/>
              <a:t>Fx</a:t>
            </a:r>
            <a:r>
              <a:rPr lang="en-US" sz="2000" dirty="0"/>
              <a:t> needs over a period of time.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2338"/>
            <a:ext cx="8229600" cy="1251062"/>
          </a:xfrm>
        </p:spPr>
        <p:txBody>
          <a:bodyPr/>
          <a:lstStyle/>
          <a:p>
            <a:r>
              <a:rPr lang="en-US" dirty="0"/>
              <a:t>THANK YOU FOR LISTENING</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6138"/>
            <a:ext cx="8229600" cy="1251062"/>
          </a:xfrm>
        </p:spPr>
        <p:txBody>
          <a:bodyPr>
            <a:normAutofit fontScale="90000"/>
          </a:bodyPr>
          <a:lstStyle/>
          <a:p>
            <a:r>
              <a:rPr lang="en-US" dirty="0"/>
              <a:t> THINGS TO NOTE :CONTROLLING</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latin typeface="Times New Roman" pitchFamily="18" charset="0"/>
                <a:cs typeface="Times New Roman" pitchFamily="18" charset="0"/>
              </a:rPr>
              <a:t>CONTROLLING  CONTD….</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The main types of control are:</a:t>
            </a:r>
          </a:p>
          <a:p>
            <a:pPr>
              <a:buNone/>
            </a:pPr>
            <a:endParaRPr lang="en-US" sz="2000" dirty="0"/>
          </a:p>
          <a:p>
            <a:pPr>
              <a:buNone/>
            </a:pPr>
            <a:endParaRPr lang="en-US" sz="2000" dirty="0"/>
          </a:p>
          <a:p>
            <a:pPr lvl="0"/>
            <a:r>
              <a:rPr lang="en-US" sz="2000" dirty="0"/>
              <a:t>Internal and External</a:t>
            </a:r>
          </a:p>
          <a:p>
            <a:pPr lvl="0"/>
            <a:r>
              <a:rPr lang="en-US" sz="2000" dirty="0"/>
              <a:t>Direct and Indirect</a:t>
            </a:r>
          </a:p>
          <a:p>
            <a:pPr lvl="0"/>
            <a:r>
              <a:rPr lang="en-US" sz="2000" dirty="0"/>
              <a:t>Internal Control focuses mainly on production of goods and services the MNC offers</a:t>
            </a:r>
          </a:p>
          <a:p>
            <a:r>
              <a:rPr lang="en-US" sz="2000" dirty="0"/>
              <a:t>External focuses mainly on marketing of goods and services. </a:t>
            </a:r>
            <a:r>
              <a:rPr lang="en-US" sz="2000" dirty="0" err="1"/>
              <a:t>i.e</a:t>
            </a:r>
            <a:r>
              <a:rPr lang="en-US" sz="2000" dirty="0"/>
              <a:t> Finding out first what the customers want and be prepared to respond appropriately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CONTROLLING ……</a:t>
            </a:r>
          </a:p>
        </p:txBody>
      </p:sp>
      <p:sp>
        <p:nvSpPr>
          <p:cNvPr id="3" name="Content Placeholder 2"/>
          <p:cNvSpPr>
            <a:spLocks noGrp="1"/>
          </p:cNvSpPr>
          <p:nvPr>
            <p:ph idx="1"/>
          </p:nvPr>
        </p:nvSpPr>
        <p:spPr/>
        <p:txBody>
          <a:bodyPr>
            <a:normAutofit lnSpcReduction="10000"/>
          </a:bodyPr>
          <a:lstStyle/>
          <a:p>
            <a:pPr lvl="0"/>
            <a:r>
              <a:rPr lang="en-US" sz="2000" dirty="0"/>
              <a:t>Direct control is when you have a face to face or personal meeting to monitor operation. This is carried out firstly through management meetings at MNCs’ headquarters. I t could also involve visits by top executives to foreign affiliates or subsidiaries. They get first hand information and decisions are taken.</a:t>
            </a:r>
          </a:p>
          <a:p>
            <a:pPr lvl="0">
              <a:buNone/>
            </a:pPr>
            <a:endParaRPr lang="en-US" sz="2000" dirty="0"/>
          </a:p>
          <a:p>
            <a:r>
              <a:rPr lang="en-US" sz="2000" dirty="0"/>
              <a:t>Indirect control is related to the use of communication to control operations. Monthly operational reports that are sent to home office constitute another form of indirect control. </a:t>
            </a:r>
          </a:p>
          <a:p>
            <a:endParaRPr lang="en-US" sz="2000" dirty="0"/>
          </a:p>
          <a:p>
            <a:r>
              <a:rPr lang="en-US" sz="2000" dirty="0"/>
              <a:t>Such reports include:</a:t>
            </a:r>
          </a:p>
          <a:p>
            <a:r>
              <a:rPr lang="en-US" sz="2000" dirty="0"/>
              <a:t>Financial statements</a:t>
            </a:r>
          </a:p>
          <a:p>
            <a:r>
              <a:rPr lang="en-US" sz="2000" dirty="0"/>
              <a:t>Balance sheets</a:t>
            </a:r>
          </a:p>
          <a:p>
            <a:r>
              <a:rPr lang="en-US" sz="2000" dirty="0"/>
              <a:t>Cash Budget</a:t>
            </a:r>
          </a:p>
          <a:p>
            <a:r>
              <a:rPr lang="en-US" sz="2000" dirty="0"/>
              <a:t>Financial ratios</a:t>
            </a:r>
          </a:p>
          <a:p>
            <a:endParaRPr lang="en-US" sz="1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76200"/>
            <a:ext cx="9144000" cy="6629400"/>
          </a:xfrm>
        </p:spPr>
        <p:txBody>
          <a:bodyPr/>
          <a:lstStyle/>
          <a:p>
            <a:pPr algn="just"/>
            <a:r>
              <a:rPr lang="en-US" dirty="0"/>
              <a:t>4. COMMON MARKET: A group of trading nations that permits:</a:t>
            </a:r>
          </a:p>
          <a:p>
            <a:pPr marL="800100" lvl="1" indent="-342900" algn="just">
              <a:buFont typeface="Wingdings" pitchFamily="2" charset="2"/>
              <a:buChar char="v"/>
            </a:pPr>
            <a:r>
              <a:rPr lang="en-US" dirty="0"/>
              <a:t> Free movement of goods and services among members nations.</a:t>
            </a:r>
          </a:p>
          <a:p>
            <a:pPr marL="800100" lvl="1" indent="-342900" algn="just">
              <a:buFont typeface="Wingdings" pitchFamily="2" charset="2"/>
              <a:buChar char="v"/>
            </a:pPr>
            <a:r>
              <a:rPr lang="en-US" dirty="0"/>
              <a:t> Free movement of factors of production across national borders within the economic bloc.</a:t>
            </a:r>
          </a:p>
          <a:p>
            <a:pPr algn="just"/>
            <a:r>
              <a:rPr lang="en-US" b="1" u="sng" dirty="0"/>
              <a:t>Note: </a:t>
            </a:r>
            <a:r>
              <a:rPr lang="en-US" dirty="0"/>
              <a:t>Common market is a more complete and sophisticated form of regional trading arrangement from custom union or free trade area.</a:t>
            </a:r>
          </a:p>
          <a:p>
            <a:pPr algn="just"/>
            <a:endParaRPr lang="en-US" dirty="0"/>
          </a:p>
          <a:p>
            <a:pPr algn="just"/>
            <a:r>
              <a:rPr lang="en-US" dirty="0"/>
              <a:t>5. ECONOMIC UNION: Economic union is an agreement  in which national, social, taxation and fiscal policies are harmonized and administered by a supra-national institution.</a:t>
            </a:r>
          </a:p>
          <a:p>
            <a:pPr marL="800100" lvl="1" indent="-342900" algn="just">
              <a:buFont typeface="Wingdings" pitchFamily="2" charset="2"/>
              <a:buChar char="v"/>
            </a:pPr>
            <a:r>
              <a:rPr lang="en-US" dirty="0"/>
              <a:t> </a:t>
            </a:r>
            <a:r>
              <a:rPr lang="en-US" sz="2200" dirty="0">
                <a:solidFill>
                  <a:schemeClr val="tx1">
                    <a:lumMod val="95000"/>
                  </a:schemeClr>
                </a:solidFill>
              </a:rPr>
              <a:t>Creating Economic Union is more ambitious than achieving the other forms of integration.</a:t>
            </a:r>
          </a:p>
          <a:p>
            <a:pPr marL="800100" lvl="1" indent="-342900" algn="just">
              <a:buFont typeface="Wingdings" pitchFamily="2" charset="2"/>
              <a:buChar char="v"/>
            </a:pPr>
            <a:r>
              <a:rPr lang="en-US" sz="2200" dirty="0">
                <a:solidFill>
                  <a:schemeClr val="tx1">
                    <a:lumMod val="95000"/>
                  </a:schemeClr>
                </a:solidFill>
              </a:rPr>
              <a:t> This is because FTA,CU,CM all result primarily from the eliminating of existing trade barriers.</a:t>
            </a:r>
          </a:p>
          <a:p>
            <a:pPr marL="800100" lvl="1" indent="-342900" algn="just">
              <a:buFont typeface="Wingdings" pitchFamily="2" charset="2"/>
              <a:buChar char="v"/>
            </a:pPr>
            <a:r>
              <a:rPr lang="en-US" sz="2200" dirty="0">
                <a:solidFill>
                  <a:schemeClr val="tx1">
                    <a:lumMod val="95000"/>
                  </a:schemeClr>
                </a:solidFill>
              </a:rPr>
              <a:t> Note that economic union requires an agreement to transfer economic sovereignty to a supra national authority.</a:t>
            </a:r>
          </a:p>
        </p:txBody>
      </p:sp>
    </p:spTree>
    <p:extLst>
      <p:ext uri="{BB962C8B-B14F-4D97-AF65-F5344CB8AC3E}">
        <p14:creationId xmlns:p14="http://schemas.microsoft.com/office/powerpoint/2010/main" val="41806758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CONTROL TECHNIQUES….</a:t>
            </a:r>
          </a:p>
        </p:txBody>
      </p:sp>
      <p:sp>
        <p:nvSpPr>
          <p:cNvPr id="3" name="Content Placeholder 2"/>
          <p:cNvSpPr>
            <a:spLocks noGrp="1"/>
          </p:cNvSpPr>
          <p:nvPr>
            <p:ph idx="1"/>
          </p:nvPr>
        </p:nvSpPr>
        <p:spPr/>
        <p:txBody>
          <a:bodyPr>
            <a:normAutofit/>
          </a:bodyPr>
          <a:lstStyle/>
          <a:p>
            <a:pPr>
              <a:buNone/>
            </a:pPr>
            <a:r>
              <a:rPr lang="en-US" sz="2000" b="1" dirty="0"/>
              <a:t>CONTROL TECHNIQUES</a:t>
            </a:r>
          </a:p>
          <a:p>
            <a:pPr>
              <a:buNone/>
            </a:pPr>
            <a:endParaRPr lang="en-US" sz="2000" b="1" dirty="0"/>
          </a:p>
          <a:p>
            <a:pPr>
              <a:buNone/>
            </a:pPr>
            <a:endParaRPr lang="en-US" sz="2000" dirty="0"/>
          </a:p>
          <a:p>
            <a:r>
              <a:rPr lang="en-US" sz="2000" dirty="0"/>
              <a:t>There are 3 types of control techniques in the literature :</a:t>
            </a:r>
          </a:p>
          <a:p>
            <a:pPr>
              <a:buNone/>
            </a:pPr>
            <a:endParaRPr lang="en-US" sz="2000" dirty="0"/>
          </a:p>
          <a:p>
            <a:pPr>
              <a:buNone/>
            </a:pPr>
            <a:endParaRPr lang="en-US" sz="2000" dirty="0"/>
          </a:p>
          <a:p>
            <a:pPr lvl="0"/>
            <a:r>
              <a:rPr lang="en-US" sz="2000" dirty="0"/>
              <a:t>Financial performance</a:t>
            </a:r>
          </a:p>
          <a:p>
            <a:pPr lvl="0"/>
            <a:r>
              <a:rPr lang="en-US" sz="2000" dirty="0"/>
              <a:t>Quality Performance</a:t>
            </a:r>
          </a:p>
          <a:p>
            <a:r>
              <a:rPr lang="en-US" sz="2000" dirty="0"/>
              <a:t>Personnel Performance</a:t>
            </a:r>
            <a:endParaRPr lang="en-US" sz="20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CONTROL TECHNIQUES……</a:t>
            </a:r>
          </a:p>
        </p:txBody>
      </p:sp>
      <p:sp>
        <p:nvSpPr>
          <p:cNvPr id="3" name="Content Placeholder 2"/>
          <p:cNvSpPr>
            <a:spLocks noGrp="1"/>
          </p:cNvSpPr>
          <p:nvPr>
            <p:ph idx="1"/>
          </p:nvPr>
        </p:nvSpPr>
        <p:spPr/>
        <p:txBody>
          <a:bodyPr>
            <a:normAutofit/>
          </a:bodyPr>
          <a:lstStyle/>
          <a:p>
            <a:pPr lvl="0">
              <a:buNone/>
            </a:pPr>
            <a:r>
              <a:rPr lang="en-US" sz="2000" dirty="0"/>
              <a:t>Volume of Profit and ROI (Return on Investment)</a:t>
            </a:r>
          </a:p>
          <a:p>
            <a:pPr lvl="0">
              <a:buNone/>
            </a:pPr>
            <a:endParaRPr lang="en-US" sz="2000" dirty="0"/>
          </a:p>
          <a:p>
            <a:pPr lvl="0"/>
            <a:r>
              <a:rPr lang="en-US" sz="2000" dirty="0"/>
              <a:t>Profit is calculated by deducting total cost of production(TC)  from the total revenue (TR) </a:t>
            </a:r>
            <a:r>
              <a:rPr lang="en-US" sz="2000" dirty="0" err="1"/>
              <a:t>i.e</a:t>
            </a:r>
            <a:r>
              <a:rPr lang="en-US" sz="2000" dirty="0"/>
              <a:t> TR-TC = PROFIT</a:t>
            </a:r>
          </a:p>
          <a:p>
            <a:pPr lvl="0"/>
            <a:r>
              <a:rPr lang="en-US" sz="2000" dirty="0"/>
              <a:t>ROI: Return on Investment is calculated as Profit divided by assets.  Profit/Assets = ROI</a:t>
            </a:r>
          </a:p>
          <a:p>
            <a:r>
              <a:rPr lang="en-US" sz="2000" dirty="0"/>
              <a:t>Note that financial performance is influenced by the followings :</a:t>
            </a:r>
          </a:p>
          <a:p>
            <a:r>
              <a:rPr lang="en-US" sz="2000" dirty="0"/>
              <a:t>*Difference in tax rates in different countries of subsidiary operations</a:t>
            </a:r>
          </a:p>
          <a:p>
            <a:r>
              <a:rPr lang="en-US" sz="2000" dirty="0"/>
              <a:t>*Currency devaluation or revaluation</a:t>
            </a:r>
          </a:p>
          <a:p>
            <a:r>
              <a:rPr lang="en-US" sz="2000" dirty="0"/>
              <a:t>*Money transfer costs</a:t>
            </a:r>
          </a:p>
          <a:p>
            <a:endParaRPr lang="en-US" sz="2000"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CONTROL TECHNIQUES…..</a:t>
            </a:r>
          </a:p>
        </p:txBody>
      </p:sp>
      <p:sp>
        <p:nvSpPr>
          <p:cNvPr id="3" name="Content Placeholder 2"/>
          <p:cNvSpPr>
            <a:spLocks noGrp="1"/>
          </p:cNvSpPr>
          <p:nvPr>
            <p:ph idx="1"/>
          </p:nvPr>
        </p:nvSpPr>
        <p:spPr/>
        <p:txBody>
          <a:bodyPr>
            <a:normAutofit/>
          </a:bodyPr>
          <a:lstStyle/>
          <a:p>
            <a:pPr lvl="0">
              <a:buNone/>
            </a:pPr>
            <a:r>
              <a:rPr lang="en-US" sz="2000" dirty="0"/>
              <a:t>QUALITY PERFORMANCE:</a:t>
            </a:r>
          </a:p>
          <a:p>
            <a:r>
              <a:rPr lang="en-US" sz="2000" dirty="0"/>
              <a:t>   QP is a major function of production and operation management.</a:t>
            </a:r>
          </a:p>
          <a:p>
            <a:r>
              <a:rPr lang="en-US" sz="2000" dirty="0"/>
              <a:t>When a  group of workers meet at/on regular basis to discuss ways of improving quality of work.</a:t>
            </a:r>
          </a:p>
          <a:p>
            <a:pPr>
              <a:buNone/>
            </a:pPr>
            <a:endParaRPr lang="en-US" sz="2000" dirty="0"/>
          </a:p>
          <a:p>
            <a:pPr>
              <a:buNone/>
            </a:pPr>
            <a:endParaRPr lang="en-US" sz="2000" dirty="0"/>
          </a:p>
          <a:p>
            <a:pPr>
              <a:buNone/>
            </a:pPr>
            <a:r>
              <a:rPr lang="en-US" sz="2000" dirty="0"/>
              <a:t>        PERSONNEL PERFORMANCE:</a:t>
            </a:r>
          </a:p>
          <a:p>
            <a:r>
              <a:rPr lang="en-US" sz="2000" dirty="0"/>
              <a:t>                     Simply, this is the periodic appraisal of work performance.  </a:t>
            </a:r>
          </a:p>
          <a:p>
            <a:r>
              <a:rPr lang="en-US" sz="2000" dirty="0"/>
              <a:t>Assessment centre is an evaluation tool used to identify           individuals with potentials to be selected or promoted to higher level positions</a:t>
            </a:r>
          </a:p>
          <a:p>
            <a:endParaRPr lang="en-US" sz="20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9938"/>
            <a:ext cx="8229600" cy="1251062"/>
          </a:xfrm>
        </p:spPr>
        <p:txBody>
          <a:bodyPr>
            <a:normAutofit/>
          </a:bodyPr>
          <a:lstStyle/>
          <a:p>
            <a:r>
              <a:rPr lang="en-US" sz="3200" dirty="0"/>
              <a:t>         THANK YOU FOR YOUR ATTENTION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63738"/>
            <a:ext cx="8229600" cy="1251062"/>
          </a:xfrm>
        </p:spPr>
        <p:txBody>
          <a:bodyPr>
            <a:normAutofit/>
          </a:bodyPr>
          <a:lstStyle/>
          <a:p>
            <a:r>
              <a:rPr lang="en-US" sz="2800" dirty="0"/>
              <a:t>      </a:t>
            </a:r>
            <a:r>
              <a:rPr lang="en-US" sz="3200" dirty="0"/>
              <a:t>MNCs AND GLOBAL COMPETITIVENESS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GLOBAL COMPETITIVENESS</a:t>
            </a:r>
          </a:p>
        </p:txBody>
      </p:sp>
      <p:sp>
        <p:nvSpPr>
          <p:cNvPr id="3" name="Content Placeholder 2"/>
          <p:cNvSpPr>
            <a:spLocks noGrp="1"/>
          </p:cNvSpPr>
          <p:nvPr>
            <p:ph idx="1"/>
          </p:nvPr>
        </p:nvSpPr>
        <p:spPr/>
        <p:txBody>
          <a:bodyPr>
            <a:normAutofit/>
          </a:bodyPr>
          <a:lstStyle/>
          <a:p>
            <a:pPr>
              <a:buNone/>
            </a:pPr>
            <a:r>
              <a:rPr lang="en-US" sz="2000" b="1" dirty="0"/>
              <a:t>MNCs AND GLOBAL COMPETITIVENESS</a:t>
            </a:r>
          </a:p>
          <a:p>
            <a:pPr>
              <a:buNone/>
            </a:pPr>
            <a:endParaRPr lang="en-US" sz="2000" b="1" dirty="0"/>
          </a:p>
          <a:p>
            <a:pPr>
              <a:buNone/>
            </a:pPr>
            <a:endParaRPr lang="en-US" sz="2000" dirty="0"/>
          </a:p>
          <a:p>
            <a:pPr lvl="0"/>
            <a:r>
              <a:rPr lang="en-US" sz="2000" dirty="0"/>
              <a:t>Today, the best MNCs have actually become World Class Organizations, WCOs</a:t>
            </a:r>
          </a:p>
          <a:p>
            <a:pPr lvl="0"/>
            <a:r>
              <a:rPr lang="en-US" sz="2000" dirty="0"/>
              <a:t>Enterprises that are able to compete with anybody, anywhere at any time</a:t>
            </a:r>
          </a:p>
          <a:p>
            <a:pPr lvl="0"/>
            <a:r>
              <a:rPr lang="en-US" sz="2000" dirty="0"/>
              <a:t>In most cases, WCOs have operations all over the globe: Honda, IBM, GE, Xerox, Coca-Cola. Etc</a:t>
            </a:r>
          </a:p>
          <a:p>
            <a:pPr lvl="0"/>
            <a:r>
              <a:rPr lang="en-US" sz="2000" dirty="0"/>
              <a:t>Concretely, WCOs are able to compete effectively against all companies whether  foreign or domestic</a:t>
            </a:r>
          </a:p>
          <a:p>
            <a:endParaRPr lang="en-US" sz="2000"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INSTRUMENTS FOR MAKING IT WORK….</a:t>
            </a:r>
          </a:p>
        </p:txBody>
      </p:sp>
      <p:sp>
        <p:nvSpPr>
          <p:cNvPr id="3" name="Content Placeholder 2"/>
          <p:cNvSpPr>
            <a:spLocks noGrp="1"/>
          </p:cNvSpPr>
          <p:nvPr>
            <p:ph idx="1"/>
          </p:nvPr>
        </p:nvSpPr>
        <p:spPr/>
        <p:txBody>
          <a:bodyPr>
            <a:normAutofit/>
          </a:bodyPr>
          <a:lstStyle/>
          <a:p>
            <a:pPr>
              <a:buNone/>
            </a:pPr>
            <a:r>
              <a:rPr lang="en-US" sz="2000" dirty="0"/>
              <a:t>WHAT INSTRUMENTS?</a:t>
            </a:r>
          </a:p>
          <a:p>
            <a:pPr lvl="0"/>
            <a:r>
              <a:rPr lang="en-US" sz="2000" dirty="0"/>
              <a:t>CUSTOMER-BASED FOCUS: Suppliers are now drawn nearer by manufacturers as an integral part of their system. More friendly to exchange information, business ideas, etc on how to reduce cost of products. WCOs are customer driven. They satisfy, delight and bond with their customers all over.</a:t>
            </a:r>
          </a:p>
          <a:p>
            <a:pPr lvl="0">
              <a:buNone/>
            </a:pPr>
            <a:endParaRPr lang="en-US" sz="2000" dirty="0"/>
          </a:p>
          <a:p>
            <a:pPr lvl="0"/>
            <a:r>
              <a:rPr lang="en-US" sz="2000" dirty="0"/>
              <a:t>CONTINOUS IMPROVEMENT: For MNCs (or as recently classified, WCOs) to retain their status and withstand competition their improvement has to be continuous or uninterrupted. Auto-makers are changing designs in shape and </a:t>
            </a:r>
            <a:r>
              <a:rPr lang="en-US" sz="2000" dirty="0" err="1"/>
              <a:t>gadgeting</a:t>
            </a:r>
            <a:r>
              <a:rPr lang="en-US" sz="2000" dirty="0"/>
              <a:t>. Even the aviation industry is not left behind.</a:t>
            </a:r>
          </a:p>
          <a:p>
            <a:pPr>
              <a:buNone/>
            </a:pPr>
            <a:endParaRPr lang="en-US" sz="2000"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INSTRUMENTS……</a:t>
            </a:r>
          </a:p>
        </p:txBody>
      </p:sp>
      <p:sp>
        <p:nvSpPr>
          <p:cNvPr id="3" name="Content Placeholder 2"/>
          <p:cNvSpPr>
            <a:spLocks noGrp="1"/>
          </p:cNvSpPr>
          <p:nvPr>
            <p:ph idx="1"/>
          </p:nvPr>
        </p:nvSpPr>
        <p:spPr/>
        <p:txBody>
          <a:bodyPr>
            <a:normAutofit/>
          </a:bodyPr>
          <a:lstStyle/>
          <a:p>
            <a:pPr lvl="0"/>
            <a:r>
              <a:rPr lang="en-US" sz="2000" dirty="0"/>
              <a:t>CREATIVE HUMAN RESOURCES: The use of effective and efficient workers is another hallmark of MNCs. Experience has shown that at managerial level when relatively less efficient executives are changed for better ones with more skill, exposure and knowledge, the end results are always outstanding.</a:t>
            </a:r>
          </a:p>
          <a:p>
            <a:pPr lvl="0">
              <a:buNone/>
            </a:pPr>
            <a:endParaRPr lang="en-US" sz="2000" dirty="0"/>
          </a:p>
          <a:p>
            <a:pPr lvl="0"/>
            <a:r>
              <a:rPr lang="en-US" sz="2000" dirty="0"/>
              <a:t>EGALITARIAN CLIMATE: Egalitarian Climate is all about the development of good relationship with the customers, cheerfulness, humility and all what it takes to establish adequate human relation. </a:t>
            </a:r>
            <a:r>
              <a:rPr lang="en-US" sz="2000" dirty="0" err="1"/>
              <a:t>E.g</a:t>
            </a:r>
            <a:r>
              <a:rPr lang="en-US" sz="2000" dirty="0"/>
              <a:t> Within the International RITZ hotel chain, workers are not called employees but </a:t>
            </a:r>
            <a:r>
              <a:rPr lang="en-US" sz="2000" b="1" dirty="0"/>
              <a:t>Associates. </a:t>
            </a:r>
            <a:r>
              <a:rPr lang="en-US" sz="2000" dirty="0"/>
              <a:t>When a guest asks for a location within the hotel immaterial of your position as an employee you take him to wherever he/she desires to go instead of describing it. What a good customer service relationship practice !</a:t>
            </a:r>
          </a:p>
          <a:p>
            <a:endParaRPr lang="en-US" sz="20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TECH. SUPPORT…….</a:t>
            </a:r>
          </a:p>
        </p:txBody>
      </p:sp>
      <p:sp>
        <p:nvSpPr>
          <p:cNvPr id="3" name="Content Placeholder 2"/>
          <p:cNvSpPr>
            <a:spLocks noGrp="1"/>
          </p:cNvSpPr>
          <p:nvPr>
            <p:ph idx="1"/>
          </p:nvPr>
        </p:nvSpPr>
        <p:spPr/>
        <p:txBody>
          <a:bodyPr>
            <a:normAutofit/>
          </a:bodyPr>
          <a:lstStyle/>
          <a:p>
            <a:pPr lvl="0"/>
            <a:endParaRPr lang="en-US" sz="2000" dirty="0"/>
          </a:p>
          <a:p>
            <a:pPr lvl="0"/>
            <a:endParaRPr lang="en-US" sz="2000" dirty="0"/>
          </a:p>
          <a:p>
            <a:pPr lvl="0"/>
            <a:endParaRPr lang="en-US" sz="2000" dirty="0"/>
          </a:p>
          <a:p>
            <a:pPr lvl="0"/>
            <a:r>
              <a:rPr lang="en-US" sz="2000" dirty="0"/>
              <a:t>TECHNOLOGICAL SUPPORT: Technology as an instrument of MNCs success cannot be overemphasized. All of them use diversified, latest modern and highly efficient technologies. A lot of resources expended on R &amp;D (research and   development) within and also on various laboratories across the globe. All these efforts save money and make their operations seamless and global nature.</a:t>
            </a:r>
          </a:p>
          <a:p>
            <a:pPr>
              <a:buNone/>
            </a:pPr>
            <a:endParaRPr lang="en-US" sz="20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Times New Roman" pitchFamily="18" charset="0"/>
                <a:cs typeface="Times New Roman" pitchFamily="18" charset="0"/>
              </a:rPr>
              <a:t>T/SUPPORT……..</a:t>
            </a:r>
          </a:p>
        </p:txBody>
      </p:sp>
      <p:sp>
        <p:nvSpPr>
          <p:cNvPr id="3" name="Content Placeholder 2"/>
          <p:cNvSpPr>
            <a:spLocks noGrp="1"/>
          </p:cNvSpPr>
          <p:nvPr>
            <p:ph idx="1"/>
          </p:nvPr>
        </p:nvSpPr>
        <p:spPr/>
        <p:txBody>
          <a:bodyPr>
            <a:normAutofit/>
          </a:bodyPr>
          <a:lstStyle/>
          <a:p>
            <a:pPr>
              <a:buNone/>
            </a:pPr>
            <a:r>
              <a:rPr lang="en-US" sz="2000" dirty="0"/>
              <a:t>Technological support can be in any of these forms/types:</a:t>
            </a:r>
          </a:p>
          <a:p>
            <a:pPr>
              <a:buNone/>
            </a:pPr>
            <a:endParaRPr lang="en-US" sz="2000" dirty="0"/>
          </a:p>
          <a:p>
            <a:pPr>
              <a:buNone/>
            </a:pPr>
            <a:endParaRPr lang="en-US" sz="2000" dirty="0"/>
          </a:p>
          <a:p>
            <a:pPr>
              <a:buNone/>
            </a:pPr>
            <a:endParaRPr lang="en-US" sz="2000" dirty="0"/>
          </a:p>
          <a:p>
            <a:r>
              <a:rPr lang="en-US" sz="2000" dirty="0"/>
              <a:t>*Computer-Aided Design (CAD)</a:t>
            </a:r>
          </a:p>
          <a:p>
            <a:r>
              <a:rPr lang="en-US" sz="2000" dirty="0"/>
              <a:t>*Computer-Aided Manufacturing (CAM)</a:t>
            </a:r>
          </a:p>
          <a:p>
            <a:r>
              <a:rPr lang="en-US" sz="2000" dirty="0"/>
              <a:t>*Telecommunication Network</a:t>
            </a:r>
          </a:p>
          <a:p>
            <a:r>
              <a:rPr lang="en-US" sz="2000" dirty="0"/>
              <a:t>* Multi-Media System</a:t>
            </a:r>
          </a:p>
          <a:p>
            <a:r>
              <a:rPr lang="en-US" sz="2000" dirty="0"/>
              <a:t>* Information Dissemination System</a:t>
            </a:r>
          </a:p>
          <a:p>
            <a:endParaRPr lang="en-US"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8305800" cy="762000"/>
          </a:xfrm>
        </p:spPr>
        <p:txBody>
          <a:bodyPr>
            <a:normAutofit fontScale="90000"/>
          </a:bodyPr>
          <a:lstStyle/>
          <a:p>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br>
              <a:rPr lang="en-US" sz="2800" dirty="0"/>
            </a:br>
            <a:r>
              <a:rPr lang="en-US" sz="2400" b="1" dirty="0"/>
              <a:t>BENEFITS/GAINS FROM REGIONAL TRADING ARRANGEMENTS</a:t>
            </a:r>
            <a:br>
              <a:rPr lang="en-US" sz="2400" dirty="0"/>
            </a:br>
            <a:endParaRPr lang="en-US" sz="2400" b="1" dirty="0"/>
          </a:p>
        </p:txBody>
      </p:sp>
      <p:sp>
        <p:nvSpPr>
          <p:cNvPr id="3" name="Subtitle 2"/>
          <p:cNvSpPr>
            <a:spLocks noGrp="1"/>
          </p:cNvSpPr>
          <p:nvPr>
            <p:ph type="subTitle" idx="1"/>
          </p:nvPr>
        </p:nvSpPr>
        <p:spPr>
          <a:xfrm>
            <a:off x="0" y="990600"/>
            <a:ext cx="9144000" cy="5867400"/>
          </a:xfrm>
        </p:spPr>
        <p:txBody>
          <a:bodyPr/>
          <a:lstStyle/>
          <a:p>
            <a:pPr marL="342900" indent="-342900" algn="just">
              <a:buFont typeface="Wingdings" pitchFamily="2" charset="2"/>
              <a:buChar char="q"/>
            </a:pPr>
            <a:r>
              <a:rPr lang="en-US" dirty="0"/>
              <a:t> Attract Foreign investments</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 Free flow of immigration</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Enhanced economic growth</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Foster specialization and learning</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Promotion of regional security</a:t>
            </a:r>
          </a:p>
          <a:p>
            <a:pPr marL="342900" indent="-342900" algn="just">
              <a:buFont typeface="Wingdings" pitchFamily="2" charset="2"/>
              <a:buChar char="q"/>
            </a:pPr>
            <a:endParaRPr lang="en-US" sz="2800" dirty="0"/>
          </a:p>
          <a:p>
            <a:pPr marL="342900" indent="-342900" algn="just">
              <a:buFont typeface="Wingdings" pitchFamily="2" charset="2"/>
              <a:buChar char="q"/>
            </a:pPr>
            <a:r>
              <a:rPr lang="en-US" sz="2800" dirty="0"/>
              <a:t>Help and enhance domestic economic reforms.</a:t>
            </a:r>
          </a:p>
        </p:txBody>
      </p:sp>
    </p:spTree>
    <p:extLst>
      <p:ext uri="{BB962C8B-B14F-4D97-AF65-F5344CB8AC3E}">
        <p14:creationId xmlns:p14="http://schemas.microsoft.com/office/powerpoint/2010/main" val="4861282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0938"/>
            <a:ext cx="8229600" cy="1251062"/>
          </a:xfrm>
        </p:spPr>
        <p:txBody>
          <a:bodyPr/>
          <a:lstStyle/>
          <a:p>
            <a:r>
              <a:rPr lang="en-US" dirty="0"/>
              <a:t>                  THANK YOU</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35138"/>
            <a:ext cx="8229600" cy="1251062"/>
          </a:xfrm>
        </p:spPr>
        <p:txBody>
          <a:bodyPr>
            <a:normAutofit/>
          </a:bodyPr>
          <a:lstStyle/>
          <a:p>
            <a:r>
              <a:rPr lang="en-US" sz="3600" dirty="0"/>
              <a:t>            LABOUR RELATIONS IN MNCs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LABOUR RELATIONS ?</a:t>
            </a:r>
          </a:p>
        </p:txBody>
      </p:sp>
      <p:sp>
        <p:nvSpPr>
          <p:cNvPr id="3" name="Content Placeholder 2"/>
          <p:cNvSpPr>
            <a:spLocks noGrp="1"/>
          </p:cNvSpPr>
          <p:nvPr>
            <p:ph idx="1"/>
          </p:nvPr>
        </p:nvSpPr>
        <p:spPr/>
        <p:txBody>
          <a:bodyPr>
            <a:normAutofit/>
          </a:bodyPr>
          <a:lstStyle/>
          <a:p>
            <a:endParaRPr lang="en-US" sz="2000" b="1" dirty="0"/>
          </a:p>
          <a:p>
            <a:r>
              <a:rPr lang="en-US" sz="2000" b="1" dirty="0"/>
              <a:t>LABOUR RELATIONS </a:t>
            </a:r>
            <a:r>
              <a:rPr lang="en-US" sz="2000" dirty="0"/>
              <a:t>can be defined as the process where management and workers identify and determine the job relationship that will take effect in the work place.</a:t>
            </a:r>
          </a:p>
          <a:p>
            <a:pPr>
              <a:buNone/>
            </a:pPr>
            <a:endParaRPr lang="en-US" sz="2000" dirty="0"/>
          </a:p>
          <a:p>
            <a:r>
              <a:rPr lang="en-US" sz="2000" dirty="0"/>
              <a:t>It involves how management-</a:t>
            </a:r>
            <a:r>
              <a:rPr lang="en-US" sz="2000" dirty="0" err="1"/>
              <a:t>labour</a:t>
            </a:r>
            <a:r>
              <a:rPr lang="en-US" sz="2000" dirty="0"/>
              <a:t> agreement is negotiated and enforced. It also includes how individual conflicts are resolved.</a:t>
            </a:r>
          </a:p>
          <a:p>
            <a:pPr>
              <a:buNone/>
            </a:pPr>
            <a:endParaRPr lang="en-US" sz="2000" dirty="0"/>
          </a:p>
          <a:p>
            <a:r>
              <a:rPr lang="en-US" sz="2000" dirty="0" err="1"/>
              <a:t>Labour</a:t>
            </a:r>
            <a:r>
              <a:rPr lang="en-US" sz="2000" dirty="0"/>
              <a:t> relationship is communicated either verbally or sometimes written in form of contract particularly when workers are represented by a union.</a:t>
            </a:r>
          </a:p>
          <a:p>
            <a:pPr>
              <a:buNone/>
            </a:pPr>
            <a:r>
              <a:rPr lang="en-US" sz="2000" dirty="0"/>
              <a:t> </a:t>
            </a:r>
          </a:p>
          <a:p>
            <a:endParaRPr lang="en-US" sz="2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ELEMENTS OF LR……..</a:t>
            </a:r>
          </a:p>
        </p:txBody>
      </p:sp>
      <p:sp>
        <p:nvSpPr>
          <p:cNvPr id="3" name="Content Placeholder 2"/>
          <p:cNvSpPr>
            <a:spLocks noGrp="1"/>
          </p:cNvSpPr>
          <p:nvPr>
            <p:ph idx="1"/>
          </p:nvPr>
        </p:nvSpPr>
        <p:spPr/>
        <p:txBody>
          <a:bodyPr>
            <a:normAutofit/>
          </a:bodyPr>
          <a:lstStyle/>
          <a:p>
            <a:r>
              <a:rPr lang="en-US" sz="2000" dirty="0"/>
              <a:t>The major element of </a:t>
            </a:r>
            <a:r>
              <a:rPr lang="en-US" sz="2000" dirty="0" err="1"/>
              <a:t>labour</a:t>
            </a:r>
            <a:r>
              <a:rPr lang="en-US" sz="2000" dirty="0"/>
              <a:t> relationship is COLLECTIVE BARGAINING. Collective Bargaining is simply the negotiation between the representative of the union and the management on wages, bonuses and conditions of service and how to administer the </a:t>
            </a:r>
            <a:r>
              <a:rPr lang="en-US" sz="2000" dirty="0" err="1"/>
              <a:t>labour</a:t>
            </a:r>
            <a:r>
              <a:rPr lang="en-US" sz="2000" dirty="0"/>
              <a:t> contract.</a:t>
            </a:r>
          </a:p>
          <a:p>
            <a:pPr>
              <a:buNone/>
            </a:pPr>
            <a:endParaRPr lang="en-US" sz="2000" dirty="0"/>
          </a:p>
          <a:p>
            <a:r>
              <a:rPr lang="en-US" sz="2000" dirty="0"/>
              <a:t>ELEMENTS OF LABOUR RELATIONS:</a:t>
            </a:r>
          </a:p>
          <a:p>
            <a:pPr lvl="0"/>
            <a:r>
              <a:rPr lang="en-US" sz="2000" dirty="0"/>
              <a:t>UNION: This consists of representatives of employees and for the collective bargaining to have the legal authority through which claims can be presented. It interprets and administers the </a:t>
            </a:r>
            <a:r>
              <a:rPr lang="en-US" sz="2000" dirty="0" err="1"/>
              <a:t>labour</a:t>
            </a:r>
            <a:r>
              <a:rPr lang="en-US" sz="2000" dirty="0"/>
              <a:t> contract.</a:t>
            </a:r>
          </a:p>
          <a:p>
            <a:pPr lvl="0"/>
            <a:r>
              <a:rPr lang="en-US" sz="2000" dirty="0"/>
              <a:t>If the union cannot successfully negotiate on behalf of the employees on a particular issue, them the employees may ignore the union and directly put across their grievances through the use of force/other means.</a:t>
            </a:r>
          </a:p>
          <a:p>
            <a:endParaRPr lang="en-US" sz="2000" dirty="0">
              <a:latin typeface="Calibri" pitchFamily="34" charset="0"/>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LRs……..</a:t>
            </a:r>
          </a:p>
        </p:txBody>
      </p:sp>
      <p:sp>
        <p:nvSpPr>
          <p:cNvPr id="3" name="Content Placeholder 2"/>
          <p:cNvSpPr>
            <a:spLocks noGrp="1"/>
          </p:cNvSpPr>
          <p:nvPr>
            <p:ph idx="1"/>
          </p:nvPr>
        </p:nvSpPr>
        <p:spPr/>
        <p:txBody>
          <a:bodyPr>
            <a:normAutofit/>
          </a:bodyPr>
          <a:lstStyle/>
          <a:p>
            <a:r>
              <a:rPr lang="en-US" sz="2000" dirty="0"/>
              <a:t>NOTE: GRIEVANCE?</a:t>
            </a:r>
          </a:p>
          <a:p>
            <a:pPr lvl="0"/>
            <a:r>
              <a:rPr lang="en-US" sz="2000" dirty="0"/>
              <a:t>A grievance is a complaint from employees over treatment meted out on them that is incompatible to the terms in the </a:t>
            </a:r>
            <a:r>
              <a:rPr lang="en-US" sz="2000" dirty="0" err="1"/>
              <a:t>labour</a:t>
            </a:r>
            <a:r>
              <a:rPr lang="en-US" sz="2000" dirty="0"/>
              <a:t> contract</a:t>
            </a:r>
          </a:p>
          <a:p>
            <a:pPr>
              <a:buNone/>
            </a:pPr>
            <a:endParaRPr lang="en-US" sz="2000" dirty="0"/>
          </a:p>
          <a:p>
            <a:r>
              <a:rPr lang="en-US" sz="2000" dirty="0"/>
              <a:t> MEDIATOR:  A person who brings both sides (union and management representatives)together and helps them to reach a settlement that is mutually acceptable to both sides.</a:t>
            </a:r>
          </a:p>
          <a:p>
            <a:pPr>
              <a:buNone/>
            </a:pPr>
            <a:endParaRPr lang="en-US" sz="2000" dirty="0"/>
          </a:p>
          <a:p>
            <a:pPr>
              <a:buNone/>
            </a:pPr>
            <a:r>
              <a:rPr lang="en-US" sz="2000" dirty="0"/>
              <a:t> </a:t>
            </a:r>
          </a:p>
          <a:p>
            <a:r>
              <a:rPr lang="en-US" sz="2000" dirty="0"/>
              <a:t>ARBITRATOR: An individual who provides a solution to a grievance which both conflicting sides have been unable to resolve themselves, both sides agree to accept the solution</a:t>
            </a:r>
          </a:p>
          <a:p>
            <a:pPr>
              <a:buNone/>
            </a:pPr>
            <a:r>
              <a:rPr lang="en-US" sz="2000" dirty="0"/>
              <a:t> </a:t>
            </a:r>
          </a:p>
          <a:p>
            <a:pPr>
              <a:buNone/>
            </a:pPr>
            <a:endParaRPr lang="en-US" sz="2000" dirty="0"/>
          </a:p>
          <a:p>
            <a:endParaRPr lang="en-US" sz="2000" dirty="0">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ILO…..</a:t>
            </a:r>
          </a:p>
        </p:txBody>
      </p:sp>
      <p:sp>
        <p:nvSpPr>
          <p:cNvPr id="3" name="Content Placeholder 2"/>
          <p:cNvSpPr>
            <a:spLocks noGrp="1"/>
          </p:cNvSpPr>
          <p:nvPr>
            <p:ph idx="1"/>
          </p:nvPr>
        </p:nvSpPr>
        <p:spPr/>
        <p:txBody>
          <a:bodyPr>
            <a:normAutofit fontScale="92500" lnSpcReduction="10000"/>
          </a:bodyPr>
          <a:lstStyle/>
          <a:p>
            <a:r>
              <a:rPr lang="en-US" sz="2000" b="1" dirty="0"/>
              <a:t>INTERNATIONAL LABOUR OFFICE</a:t>
            </a:r>
            <a:endParaRPr lang="en-US" sz="2000" dirty="0"/>
          </a:p>
          <a:p>
            <a:pPr>
              <a:buNone/>
            </a:pPr>
            <a:r>
              <a:rPr lang="en-US" sz="2000" b="1" dirty="0"/>
              <a:t> </a:t>
            </a:r>
            <a:endParaRPr lang="en-US" sz="2000" dirty="0"/>
          </a:p>
          <a:p>
            <a:r>
              <a:rPr lang="en-US" sz="2000" dirty="0"/>
              <a:t>Consists of   representatives of government, industries and unions. They support and promote the well-being of workers in terms of their health and safety, remuneration, pension matters, etc</a:t>
            </a:r>
          </a:p>
          <a:p>
            <a:pPr>
              <a:buNone/>
            </a:pPr>
            <a:r>
              <a:rPr lang="en-US" sz="2000" dirty="0"/>
              <a:t> </a:t>
            </a:r>
          </a:p>
          <a:p>
            <a:pPr>
              <a:buNone/>
            </a:pPr>
            <a:r>
              <a:rPr lang="en-US" sz="2000" dirty="0"/>
              <a:t> </a:t>
            </a:r>
          </a:p>
          <a:p>
            <a:r>
              <a:rPr lang="en-US" sz="2000" b="1" dirty="0"/>
              <a:t>ORGANISATION OF ECONOMIC CORPORATION AND DEVELOPMENT (OECD)</a:t>
            </a:r>
            <a:endParaRPr lang="en-US" sz="2000" dirty="0"/>
          </a:p>
          <a:p>
            <a:r>
              <a:rPr lang="en-US" sz="2000" dirty="0"/>
              <a:t>Founded in 1976 as a government industry and union group which has established a voluntary set of guidelines for MNCs.</a:t>
            </a:r>
          </a:p>
          <a:p>
            <a:r>
              <a:rPr lang="en-US" sz="2000" dirty="0"/>
              <a:t>A key one here covers MNCs obligations to respect the laws and regulations of foreign countries.</a:t>
            </a:r>
          </a:p>
          <a:p>
            <a:r>
              <a:rPr lang="en-US" sz="2000" dirty="0"/>
              <a:t>Foreign countries in return should provide national treatment to MNCs within their borders. They also cater for workers’ well being in their territories.</a:t>
            </a:r>
          </a:p>
          <a:p>
            <a:pPr>
              <a:buNone/>
            </a:pPr>
            <a:r>
              <a:rPr lang="en-US" sz="2000" dirty="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ID…..</a:t>
            </a:r>
          </a:p>
        </p:txBody>
      </p:sp>
      <p:sp>
        <p:nvSpPr>
          <p:cNvPr id="3" name="Content Placeholder 2"/>
          <p:cNvSpPr>
            <a:spLocks noGrp="1"/>
          </p:cNvSpPr>
          <p:nvPr>
            <p:ph idx="1"/>
          </p:nvPr>
        </p:nvSpPr>
        <p:spPr/>
        <p:txBody>
          <a:bodyPr>
            <a:normAutofit lnSpcReduction="10000"/>
          </a:bodyPr>
          <a:lstStyle/>
          <a:p>
            <a:r>
              <a:rPr lang="en-US" sz="2000" b="1" dirty="0"/>
              <a:t>INDUSTRIAL DEMOCRACY?</a:t>
            </a:r>
            <a:endParaRPr lang="en-US" sz="2000" dirty="0"/>
          </a:p>
          <a:p>
            <a:pPr>
              <a:buNone/>
            </a:pPr>
            <a:endParaRPr lang="en-US" sz="2000" dirty="0"/>
          </a:p>
          <a:p>
            <a:r>
              <a:rPr lang="en-US" sz="2000" dirty="0"/>
              <a:t>In its simplest form, this is the   RIGHT OF EMPLOYEES to participate in significant management decisions.</a:t>
            </a:r>
          </a:p>
          <a:p>
            <a:r>
              <a:rPr lang="en-US" sz="2000" dirty="0"/>
              <a:t>This is with particular reference to the determination of wages, rewards, bonuses, profit sharing, disciplinary measures, etc </a:t>
            </a:r>
            <a:r>
              <a:rPr lang="en-US" sz="2000" dirty="0" err="1"/>
              <a:t>etc</a:t>
            </a:r>
            <a:endParaRPr lang="en-US" sz="2000" dirty="0"/>
          </a:p>
          <a:p>
            <a:r>
              <a:rPr lang="en-US" sz="2000" dirty="0"/>
              <a:t>The major aim is to embrace workers as part of the system ( sense of belonginess) to share operations, ideas and great sense of belonging and togetherness with individual workers.</a:t>
            </a:r>
          </a:p>
          <a:p>
            <a:pPr>
              <a:buNone/>
            </a:pPr>
            <a:endParaRPr lang="en-US" sz="2000" dirty="0"/>
          </a:p>
          <a:p>
            <a:pPr>
              <a:buNone/>
            </a:pPr>
            <a:r>
              <a:rPr lang="en-US" sz="2000" dirty="0"/>
              <a:t>Key areas of participation include:</a:t>
            </a:r>
          </a:p>
          <a:p>
            <a:pPr lvl="0"/>
            <a:r>
              <a:rPr lang="en-US" sz="2000" dirty="0"/>
              <a:t>FINANCIAL ISSUES</a:t>
            </a:r>
          </a:p>
          <a:p>
            <a:pPr lvl="0"/>
            <a:r>
              <a:rPr lang="en-US" sz="2000" dirty="0"/>
              <a:t>COLLECTIVE BARGAINING</a:t>
            </a:r>
          </a:p>
          <a:p>
            <a:pPr lvl="0"/>
            <a:r>
              <a:rPr lang="en-US" sz="2000" dirty="0"/>
              <a:t>WORK COUNCILS</a:t>
            </a:r>
          </a:p>
          <a:p>
            <a:pPr>
              <a:buNone/>
            </a:pPr>
            <a:r>
              <a:rPr lang="en-US" sz="2000" dirty="0"/>
              <a:t> </a:t>
            </a:r>
          </a:p>
          <a:p>
            <a:endParaRPr lang="en-US" sz="2000" dirty="0">
              <a:latin typeface="Calibri" pitchFamily="34" charset="0"/>
              <a:cs typeface="Calibri"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1338"/>
            <a:ext cx="8229600" cy="1251062"/>
          </a:xfrm>
        </p:spPr>
        <p:txBody>
          <a:bodyPr/>
          <a:lstStyle/>
          <a:p>
            <a:r>
              <a:rPr lang="en-US" dirty="0"/>
              <a:t>                 THANK   YOU</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2338"/>
            <a:ext cx="8229600" cy="1251062"/>
          </a:xfrm>
        </p:spPr>
        <p:txBody>
          <a:bodyPr>
            <a:normAutofit/>
          </a:bodyPr>
          <a:lstStyle/>
          <a:p>
            <a:r>
              <a:rPr lang="en-US" sz="4000" dirty="0"/>
              <a:t>MNCs &amp; DEVELOPING ECONOMIES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MNCs AND DEVELOPING ECONOMIES</a:t>
            </a:r>
            <a:br>
              <a:rPr lang="en-US" sz="2400" dirty="0"/>
            </a:b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pPr>
              <a:buNone/>
            </a:pPr>
            <a:r>
              <a:rPr lang="en-US" sz="2000" b="1" dirty="0"/>
              <a:t> </a:t>
            </a:r>
            <a:endParaRPr lang="en-US" sz="2000" dirty="0"/>
          </a:p>
          <a:p>
            <a:r>
              <a:rPr lang="en-US" sz="2000" dirty="0"/>
              <a:t>Different perspectives are certain and available in this regard :</a:t>
            </a:r>
          </a:p>
          <a:p>
            <a:endParaRPr lang="en-US" sz="2000" dirty="0"/>
          </a:p>
          <a:p>
            <a:pPr lvl="0">
              <a:buNone/>
            </a:pPr>
            <a:r>
              <a:rPr lang="en-US" sz="2000" dirty="0"/>
              <a:t>MNCs as source of wealth creation.</a:t>
            </a:r>
          </a:p>
          <a:p>
            <a:pPr lvl="0"/>
            <a:r>
              <a:rPr lang="en-US" sz="2000" dirty="0"/>
              <a:t>MNCs engage in very useful and morally defensible activities in 3</a:t>
            </a:r>
            <a:r>
              <a:rPr lang="en-US" sz="2000" baseline="30000" dirty="0"/>
              <a:t>rd</a:t>
            </a:r>
            <a:r>
              <a:rPr lang="en-US" sz="2000" dirty="0"/>
              <a:t> world countries. More often than not they have received little or no credit</a:t>
            </a:r>
          </a:p>
          <a:p>
            <a:pPr lvl="0"/>
            <a:r>
              <a:rPr lang="en-US" sz="2000" dirty="0"/>
              <a:t>Significant among these activities is their extension of opportunities for earning higher income as well as the consumption of improved quality goods and services to people in poorer regions of the world.</a:t>
            </a:r>
          </a:p>
          <a:p>
            <a:pPr lvl="0"/>
            <a:r>
              <a:rPr lang="en-US" sz="2000" dirty="0"/>
              <a:t>Unfortunately because of the origin of these MNCs they are often seen negatively; as instruments for the imposition of Western cultural values on 3</a:t>
            </a:r>
            <a:r>
              <a:rPr lang="en-US" sz="2000" baseline="30000" dirty="0"/>
              <a:t>rd</a:t>
            </a:r>
            <a:r>
              <a:rPr lang="en-US" sz="2000" dirty="0"/>
              <a:t> World countries, rather than as allies in their economic development. Consequently, reactions ranged from move for expulsion to close supervision or regulation of their activities.</a:t>
            </a:r>
          </a:p>
          <a:p>
            <a:endParaRPr lang="en-US" sz="2000" dirty="0"/>
          </a:p>
          <a:p>
            <a:endParaRPr lang="en-US" sz="2000"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8305800" cy="762000"/>
          </a:xfrm>
        </p:spPr>
        <p:txBody>
          <a:bodyPr/>
          <a:lstStyle/>
          <a:p>
            <a:r>
              <a:rPr lang="en-US" sz="2400" b="1" dirty="0"/>
              <a:t>IMPACT OF REGIONAL ECONOMIC </a:t>
            </a:r>
            <a:br>
              <a:rPr lang="en-US" sz="2400" b="1" dirty="0"/>
            </a:br>
            <a:r>
              <a:rPr lang="en-US" sz="2400" b="1" dirty="0"/>
              <a:t>DEVELOPMENT ON MNCs</a:t>
            </a:r>
          </a:p>
        </p:txBody>
      </p:sp>
      <p:sp>
        <p:nvSpPr>
          <p:cNvPr id="3" name="Subtitle 2"/>
          <p:cNvSpPr>
            <a:spLocks noGrp="1"/>
          </p:cNvSpPr>
          <p:nvPr>
            <p:ph type="subTitle" idx="1"/>
          </p:nvPr>
        </p:nvSpPr>
        <p:spPr>
          <a:xfrm>
            <a:off x="0" y="1066800"/>
            <a:ext cx="8991600" cy="5791200"/>
          </a:xfrm>
        </p:spPr>
        <p:txBody>
          <a:bodyPr/>
          <a:lstStyle/>
          <a:p>
            <a:pPr marL="342900" indent="-342900" algn="just">
              <a:buFont typeface="Wingdings" pitchFamily="2" charset="2"/>
              <a:buChar char="q"/>
            </a:pPr>
            <a:r>
              <a:rPr lang="en-US" dirty="0"/>
              <a:t> With the emergence and existence of MNCs, there is increased internationalization of business.</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 Put differently, volume of trade has been increasing drastically the last few decades.</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In recent times, nations and higher number of companies are increasing their buying and selling activities in the international market place.</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Quite a number of development in region around the world have contributed to finally increasing internationalization.</a:t>
            </a:r>
          </a:p>
        </p:txBody>
      </p:sp>
    </p:spTree>
    <p:extLst>
      <p:ext uri="{BB962C8B-B14F-4D97-AF65-F5344CB8AC3E}">
        <p14:creationId xmlns:p14="http://schemas.microsoft.com/office/powerpoint/2010/main" val="13636198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PERSPECTIVE B……</a:t>
            </a:r>
          </a:p>
        </p:txBody>
      </p:sp>
      <p:sp>
        <p:nvSpPr>
          <p:cNvPr id="3" name="Content Placeholder 2"/>
          <p:cNvSpPr>
            <a:spLocks noGrp="1"/>
          </p:cNvSpPr>
          <p:nvPr>
            <p:ph idx="1"/>
          </p:nvPr>
        </p:nvSpPr>
        <p:spPr/>
        <p:txBody>
          <a:bodyPr>
            <a:normAutofit/>
          </a:bodyPr>
          <a:lstStyle/>
          <a:p>
            <a:pPr marL="576072" lvl="0" indent="-457200">
              <a:buAutoNum type="alphaUcPeriod" startAt="2"/>
            </a:pPr>
            <a:r>
              <a:rPr lang="en-US" sz="2000" dirty="0"/>
              <a:t>MNCs as source of Disasters.</a:t>
            </a:r>
          </a:p>
          <a:p>
            <a:pPr marL="576072" lvl="0" indent="-457200">
              <a:buNone/>
            </a:pPr>
            <a:endParaRPr lang="en-US" sz="2000" dirty="0"/>
          </a:p>
          <a:p>
            <a:pPr marL="576072" lvl="0" indent="-457200">
              <a:buNone/>
            </a:pPr>
            <a:endParaRPr lang="en-US" sz="2000" dirty="0"/>
          </a:p>
          <a:p>
            <a:pPr marL="576072" lvl="0" indent="-457200">
              <a:buNone/>
            </a:pPr>
            <a:endParaRPr lang="en-US" sz="2000" dirty="0"/>
          </a:p>
          <a:p>
            <a:pPr lvl="0"/>
            <a:r>
              <a:rPr lang="en-US" sz="2000" dirty="0"/>
              <a:t>A couple of incidents around the world had been used to uphold this claim:</a:t>
            </a:r>
          </a:p>
          <a:p>
            <a:pPr lvl="0"/>
            <a:r>
              <a:rPr lang="en-US" sz="2000" dirty="0"/>
              <a:t>Baby milk formula manufactured by Nestle</a:t>
            </a:r>
          </a:p>
          <a:p>
            <a:pPr lvl="0"/>
            <a:r>
              <a:rPr lang="en-US" sz="2000" dirty="0"/>
              <a:t>Gas leak from union carbide plant in India</a:t>
            </a:r>
          </a:p>
          <a:p>
            <a:pPr lvl="0"/>
            <a:r>
              <a:rPr lang="en-US" sz="2000" dirty="0"/>
              <a:t>Alleged involvement of foreign firms in the overthrow of the President of Chile.</a:t>
            </a:r>
          </a:p>
          <a:p>
            <a:pPr lvl="0"/>
            <a:r>
              <a:rPr lang="en-US" sz="2000" dirty="0"/>
              <a:t>They have used all these to perpetuate the ugly image of MNCs.</a:t>
            </a:r>
          </a:p>
          <a:p>
            <a:pPr lvl="0"/>
            <a:endParaRPr lang="en-US" sz="2000" dirty="0"/>
          </a:p>
          <a:p>
            <a:endParaRPr lang="en-US" sz="2000" dirty="0">
              <a:latin typeface="Calibri" pitchFamily="34" charset="0"/>
              <a:cs typeface="Calibri"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B SIDE….</a:t>
            </a:r>
          </a:p>
        </p:txBody>
      </p:sp>
      <p:sp>
        <p:nvSpPr>
          <p:cNvPr id="3" name="Content Placeholder 2"/>
          <p:cNvSpPr>
            <a:spLocks noGrp="1"/>
          </p:cNvSpPr>
          <p:nvPr>
            <p:ph idx="1"/>
          </p:nvPr>
        </p:nvSpPr>
        <p:spPr/>
        <p:txBody>
          <a:bodyPr>
            <a:normAutofit/>
          </a:bodyPr>
          <a:lstStyle/>
          <a:p>
            <a:pPr>
              <a:buNone/>
            </a:pPr>
            <a:r>
              <a:rPr lang="en-US" sz="2000" dirty="0"/>
              <a:t>NOTE:</a:t>
            </a:r>
          </a:p>
          <a:p>
            <a:pPr>
              <a:buNone/>
            </a:pPr>
            <a:endParaRPr lang="en-US" sz="2000" dirty="0"/>
          </a:p>
          <a:p>
            <a:pPr>
              <a:buNone/>
            </a:pPr>
            <a:endParaRPr lang="en-US" sz="2000" dirty="0"/>
          </a:p>
          <a:p>
            <a:r>
              <a:rPr lang="en-US" sz="2000" dirty="0"/>
              <a:t>That some MNCs command assets worth more than the national income of their host countries also reinforces this fearful image.</a:t>
            </a:r>
          </a:p>
          <a:p>
            <a:pPr>
              <a:buNone/>
            </a:pPr>
            <a:endParaRPr lang="en-US" sz="2000" dirty="0"/>
          </a:p>
          <a:p>
            <a:pPr>
              <a:buNone/>
            </a:pPr>
            <a:endParaRPr lang="en-US" sz="2000" dirty="0"/>
          </a:p>
          <a:p>
            <a:r>
              <a:rPr lang="en-US" sz="2000" dirty="0"/>
              <a:t>Some MNCs have paid bribes to government officials in order to get around obstacles erected against profitable operations of their enterprises</a:t>
            </a:r>
          </a:p>
          <a:p>
            <a:endParaRPr lang="en-US" sz="2000" dirty="0">
              <a:latin typeface="Calibri" pitchFamily="34" charset="0"/>
              <a:cs typeface="Calibri"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pPr lvl="0"/>
            <a:endParaRPr lang="en-US" sz="2000" dirty="0"/>
          </a:p>
          <a:p>
            <a:pPr lvl="0"/>
            <a:endParaRPr lang="en-US" sz="2000" dirty="0"/>
          </a:p>
          <a:p>
            <a:pPr lvl="0"/>
            <a:r>
              <a:rPr lang="en-US" sz="2000" dirty="0"/>
              <a:t>Investment activities of MNCs in developing countries cannot be wished away.</a:t>
            </a:r>
          </a:p>
          <a:p>
            <a:pPr lvl="0">
              <a:buNone/>
            </a:pPr>
            <a:endParaRPr lang="en-US" sz="2000" dirty="0"/>
          </a:p>
          <a:p>
            <a:pPr lvl="0"/>
            <a:r>
              <a:rPr lang="en-US" sz="2000" dirty="0"/>
              <a:t>It is no accident that people in those 3</a:t>
            </a:r>
            <a:r>
              <a:rPr lang="en-US" sz="2000" baseline="30000" dirty="0"/>
              <a:t>rd</a:t>
            </a:r>
            <a:r>
              <a:rPr lang="en-US" sz="2000" dirty="0"/>
              <a:t> world countries whose governments have been more open to the presence of MNCs have all experienced significant improvements in their standard of living  (Bahamas, Hongkong, Singapore, Taiwan, South Korea)</a:t>
            </a:r>
          </a:p>
          <a:p>
            <a:pPr lvl="0">
              <a:buNone/>
            </a:pPr>
            <a:endParaRPr lang="en-US" sz="2000" dirty="0"/>
          </a:p>
          <a:p>
            <a:pPr lvl="0"/>
            <a:r>
              <a:rPr lang="en-US" sz="2000" dirty="0"/>
              <a:t>But those that remain hostile continue to languish in poverty (at least relatively)</a:t>
            </a:r>
          </a:p>
          <a:p>
            <a:endParaRPr lang="en-US" sz="2000" dirty="0">
              <a:latin typeface="Calibri" pitchFamily="34" charset="0"/>
              <a:cs typeface="Calibri"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pPr lvl="0"/>
            <a:endParaRPr lang="en-US" sz="2000" dirty="0"/>
          </a:p>
          <a:p>
            <a:pPr lvl="0"/>
            <a:endParaRPr lang="en-US" sz="2000" dirty="0"/>
          </a:p>
          <a:p>
            <a:pPr lvl="0"/>
            <a:endParaRPr lang="en-US" sz="2000" dirty="0"/>
          </a:p>
          <a:p>
            <a:pPr lvl="0"/>
            <a:r>
              <a:rPr lang="en-US" sz="2000" dirty="0"/>
              <a:t>While this may not be a set out agenda or vision, but perpetuating poverty in the name of protecting their people from alleged exploitation by MNCs has little or no moral justification.</a:t>
            </a:r>
          </a:p>
          <a:p>
            <a:pPr lvl="0">
              <a:buNone/>
            </a:pPr>
            <a:endParaRPr lang="en-US" sz="2000" dirty="0"/>
          </a:p>
          <a:p>
            <a:r>
              <a:rPr lang="en-US" sz="2000" dirty="0"/>
              <a:t>NO STANDARD POSITION TO BE RIGID ABOUT EITHER OF THE VIEWS !!!</a:t>
            </a:r>
          </a:p>
          <a:p>
            <a:pPr>
              <a:buNone/>
            </a:pPr>
            <a:r>
              <a:rPr lang="en-US" sz="2000" dirty="0"/>
              <a:t> </a:t>
            </a:r>
          </a:p>
          <a:p>
            <a:endParaRPr lang="en-US" sz="2000" dirty="0">
              <a:latin typeface="Calibri" pitchFamily="34" charset="0"/>
              <a:cs typeface="Calibri"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0938"/>
            <a:ext cx="8229600" cy="1251062"/>
          </a:xfrm>
        </p:spPr>
        <p:txBody>
          <a:bodyPr/>
          <a:lstStyle/>
          <a:p>
            <a:r>
              <a:rPr lang="en-US" dirty="0"/>
              <a:t>          THANK YOU SO MUCH</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01938"/>
            <a:ext cx="8229600" cy="1251062"/>
          </a:xfrm>
        </p:spPr>
        <p:txBody>
          <a:bodyPr>
            <a:normAutofit fontScale="90000"/>
          </a:bodyPr>
          <a:lstStyle/>
          <a:p>
            <a:r>
              <a:rPr lang="en-US" sz="3600" dirty="0"/>
              <a:t>MNCs   &amp; MULTI-CULTURAL MANAGEMENT</a:t>
            </a:r>
            <a:br>
              <a:rPr lang="en-US" dirty="0"/>
            </a:b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MULTI-CULTURAL MANAGEMENT</a:t>
            </a:r>
          </a:p>
        </p:txBody>
      </p:sp>
      <p:sp>
        <p:nvSpPr>
          <p:cNvPr id="3" name="Content Placeholder 2"/>
          <p:cNvSpPr>
            <a:spLocks noGrp="1"/>
          </p:cNvSpPr>
          <p:nvPr>
            <p:ph idx="1"/>
          </p:nvPr>
        </p:nvSpPr>
        <p:spPr/>
        <p:txBody>
          <a:bodyPr>
            <a:normAutofit/>
          </a:bodyPr>
          <a:lstStyle/>
          <a:p>
            <a:pPr lvl="0"/>
            <a:r>
              <a:rPr lang="en-US" sz="2000" dirty="0"/>
              <a:t>When an organization crosses national boundaries and begins to operate in number of countries, it is faced with a wide of range of CULTURAL DIFFERENCES that can affect the attainment of business objectives</a:t>
            </a:r>
          </a:p>
          <a:p>
            <a:pPr lvl="0">
              <a:buNone/>
            </a:pPr>
            <a:endParaRPr lang="en-US" sz="2000" dirty="0"/>
          </a:p>
          <a:p>
            <a:pPr lvl="0"/>
            <a:r>
              <a:rPr lang="en-US" sz="2000" dirty="0"/>
              <a:t>It is always difficult to identify cultural differences because there is a tendency for people to observe and evaluate the behavior of others in terms of the cultural conditioning of their own country.</a:t>
            </a:r>
          </a:p>
          <a:p>
            <a:pPr lvl="0">
              <a:buNone/>
            </a:pPr>
            <a:endParaRPr lang="en-US" sz="2000" dirty="0"/>
          </a:p>
          <a:p>
            <a:pPr lvl="0"/>
            <a:r>
              <a:rPr lang="en-US" sz="2000" dirty="0"/>
              <a:t>International Managers must develop cultural sensitivity through living experience in different cultures. With cultural sensitivity a MNC will be aware of the need to identify cultural variables and to adjust its firm and its operations to align with the identified cultural differences.</a:t>
            </a:r>
          </a:p>
          <a:p>
            <a:endParaRPr lang="en-US" sz="2000" dirty="0">
              <a:latin typeface="Calibri" pitchFamily="34" charset="0"/>
              <a:cs typeface="Calibri"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CULTURE ?......</a:t>
            </a:r>
          </a:p>
        </p:txBody>
      </p:sp>
      <p:sp>
        <p:nvSpPr>
          <p:cNvPr id="3" name="Content Placeholder 2"/>
          <p:cNvSpPr>
            <a:spLocks noGrp="1"/>
          </p:cNvSpPr>
          <p:nvPr>
            <p:ph idx="1"/>
          </p:nvPr>
        </p:nvSpPr>
        <p:spPr/>
        <p:txBody>
          <a:bodyPr>
            <a:normAutofit/>
          </a:bodyPr>
          <a:lstStyle/>
          <a:p>
            <a:pPr lvl="0"/>
            <a:r>
              <a:rPr lang="en-US" sz="2000" dirty="0"/>
              <a:t>In many situations, the MNC will have to promote and champion cultural change in order to achieve its business goals.</a:t>
            </a:r>
          </a:p>
          <a:p>
            <a:pPr>
              <a:buNone/>
            </a:pPr>
            <a:endParaRPr lang="en-US" sz="2000" dirty="0"/>
          </a:p>
          <a:p>
            <a:pPr>
              <a:buNone/>
            </a:pPr>
            <a:endParaRPr lang="en-US" sz="2000" dirty="0"/>
          </a:p>
          <a:p>
            <a:pPr>
              <a:buNone/>
            </a:pPr>
            <a:r>
              <a:rPr lang="en-US" sz="2000" dirty="0"/>
              <a:t> </a:t>
            </a:r>
          </a:p>
          <a:p>
            <a:r>
              <a:rPr lang="en-US" sz="2000" dirty="0"/>
              <a:t>CULTURE? :</a:t>
            </a:r>
          </a:p>
          <a:p>
            <a:r>
              <a:rPr lang="en-US" sz="2000" dirty="0"/>
              <a:t>Is defined as the sum total of the beliefs, rules, techniques, institutions and artifacts that characterize human population.</a:t>
            </a:r>
          </a:p>
          <a:p>
            <a:pPr>
              <a:buNone/>
            </a:pPr>
            <a:endParaRPr lang="en-US" sz="2000" dirty="0"/>
          </a:p>
          <a:p>
            <a:pPr>
              <a:buNone/>
            </a:pPr>
            <a:endParaRPr lang="en-US" sz="2000" dirty="0"/>
          </a:p>
          <a:p>
            <a:r>
              <a:rPr lang="en-US" sz="2000" dirty="0"/>
              <a:t>The key elements of culture include language, religious values, attitude, custom and norms of a group or society.</a:t>
            </a:r>
          </a:p>
          <a:p>
            <a:endParaRPr lang="en-US" sz="2000" dirty="0">
              <a:latin typeface="Calibri" pitchFamily="34" charset="0"/>
              <a:cs typeface="Calibri"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latin typeface="Calibri" pitchFamily="34" charset="0"/>
                <a:cs typeface="Calibri" pitchFamily="34" charset="0"/>
              </a:rPr>
              <a:t>CC…….</a:t>
            </a:r>
          </a:p>
        </p:txBody>
      </p:sp>
      <p:sp>
        <p:nvSpPr>
          <p:cNvPr id="3" name="Content Placeholder 2"/>
          <p:cNvSpPr>
            <a:spLocks noGrp="1"/>
          </p:cNvSpPr>
          <p:nvPr>
            <p:ph idx="1"/>
          </p:nvPr>
        </p:nvSpPr>
        <p:spPr/>
        <p:txBody>
          <a:bodyPr>
            <a:normAutofit/>
          </a:bodyPr>
          <a:lstStyle/>
          <a:p>
            <a:r>
              <a:rPr lang="en-US" sz="2000" dirty="0"/>
              <a:t>CORPORATE CULTURE?</a:t>
            </a:r>
          </a:p>
          <a:p>
            <a:pPr>
              <a:buNone/>
            </a:pPr>
            <a:endParaRPr lang="en-US" sz="2000" dirty="0"/>
          </a:p>
          <a:p>
            <a:r>
              <a:rPr lang="en-US" sz="2000" dirty="0"/>
              <a:t>A term used to characterize how the managers and employees of a particular company tend to behave.</a:t>
            </a:r>
          </a:p>
          <a:p>
            <a:pPr>
              <a:buNone/>
            </a:pPr>
            <a:endParaRPr lang="en-US" sz="2000" dirty="0"/>
          </a:p>
          <a:p>
            <a:pPr>
              <a:buNone/>
            </a:pPr>
            <a:endParaRPr lang="en-US" sz="2000" dirty="0"/>
          </a:p>
          <a:p>
            <a:pPr>
              <a:buNone/>
            </a:pPr>
            <a:r>
              <a:rPr lang="en-US" sz="2000" b="1" dirty="0"/>
              <a:t>CROSS CULTURAL MANAGEMENT</a:t>
            </a:r>
          </a:p>
          <a:p>
            <a:pPr>
              <a:buNone/>
            </a:pPr>
            <a:endParaRPr lang="en-US" sz="2000" dirty="0"/>
          </a:p>
          <a:p>
            <a:pPr lvl="0"/>
            <a:r>
              <a:rPr lang="en-US" sz="2000" dirty="0"/>
              <a:t>A manager from home country headquarters serving in a foreign subsidiary need to understand that local employees from the host-country may require different organization structure and Human resource management procedures.</a:t>
            </a:r>
          </a:p>
          <a:p>
            <a:endParaRPr lang="en-US" sz="2000" dirty="0">
              <a:latin typeface="Calibri" pitchFamily="34" charset="0"/>
              <a:cs typeface="Calibri" pitchFamily="3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CC……</a:t>
            </a:r>
          </a:p>
        </p:txBody>
      </p:sp>
      <p:sp>
        <p:nvSpPr>
          <p:cNvPr id="3" name="Content Placeholder 2"/>
          <p:cNvSpPr>
            <a:spLocks noGrp="1"/>
          </p:cNvSpPr>
          <p:nvPr>
            <p:ph idx="1"/>
          </p:nvPr>
        </p:nvSpPr>
        <p:spPr/>
        <p:txBody>
          <a:bodyPr>
            <a:normAutofit/>
          </a:bodyPr>
          <a:lstStyle/>
          <a:p>
            <a:pPr lvl="0"/>
            <a:endParaRPr lang="en-US" sz="2000" dirty="0"/>
          </a:p>
          <a:p>
            <a:pPr lvl="0"/>
            <a:endParaRPr lang="en-US" sz="2000" dirty="0"/>
          </a:p>
          <a:p>
            <a:pPr lvl="0"/>
            <a:r>
              <a:rPr lang="en-US" sz="2000" dirty="0"/>
              <a:t>In mergers, structures and procedures should encompass both cultures in a balance way</a:t>
            </a:r>
          </a:p>
          <a:p>
            <a:pPr lvl="0">
              <a:buNone/>
            </a:pPr>
            <a:endParaRPr lang="en-US" sz="2000" dirty="0"/>
          </a:p>
          <a:p>
            <a:pPr lvl="0"/>
            <a:r>
              <a:rPr lang="en-US" sz="2000" dirty="0"/>
              <a:t>Cross border joint ventures, alliances or other relationship require cultural compromise.</a:t>
            </a:r>
          </a:p>
          <a:p>
            <a:pPr lvl="0">
              <a:buNone/>
            </a:pPr>
            <a:endParaRPr lang="en-US" sz="2000" dirty="0"/>
          </a:p>
          <a:p>
            <a:pPr lvl="0">
              <a:buNone/>
            </a:pPr>
            <a:endParaRPr lang="en-US" sz="2000" dirty="0"/>
          </a:p>
          <a:p>
            <a:pPr lvl="0"/>
            <a:r>
              <a:rPr lang="en-US" sz="2000" dirty="0"/>
              <a:t>Culture influences the behavior and preference of clients and customers.</a:t>
            </a:r>
          </a:p>
          <a:p>
            <a:endParaRPr lang="en-US" sz="2000"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305800" cy="533400"/>
          </a:xfrm>
        </p:spPr>
        <p:txBody>
          <a:bodyPr/>
          <a:lstStyle/>
          <a:p>
            <a:r>
              <a:rPr lang="en-US" sz="2400" b="1" dirty="0"/>
              <a:t>GENERAL AGREEMENT ON TARIFFs AND TRADE (GATT)</a:t>
            </a:r>
          </a:p>
        </p:txBody>
      </p:sp>
      <p:sp>
        <p:nvSpPr>
          <p:cNvPr id="3" name="Subtitle 2"/>
          <p:cNvSpPr>
            <a:spLocks noGrp="1"/>
          </p:cNvSpPr>
          <p:nvPr>
            <p:ph type="subTitle" idx="1"/>
          </p:nvPr>
        </p:nvSpPr>
        <p:spPr>
          <a:xfrm>
            <a:off x="76200" y="838200"/>
            <a:ext cx="8991600" cy="6172200"/>
          </a:xfrm>
        </p:spPr>
        <p:txBody>
          <a:bodyPr>
            <a:normAutofit lnSpcReduction="10000"/>
          </a:bodyPr>
          <a:lstStyle/>
          <a:p>
            <a:pPr marL="342900" indent="-342900" algn="just">
              <a:buFont typeface="Wingdings" pitchFamily="2" charset="2"/>
              <a:buChar char="q"/>
            </a:pPr>
            <a:r>
              <a:rPr lang="en-US" dirty="0"/>
              <a:t>After the 2</a:t>
            </a:r>
            <a:r>
              <a:rPr lang="en-US" baseline="30000" dirty="0"/>
              <a:t>nd</a:t>
            </a:r>
            <a:r>
              <a:rPr lang="en-US" dirty="0"/>
              <a:t>  World War (39-45) the United States and some of its allies sought to impose order on trade flows.</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One of the first major post war steps towards liberalization of World trade was the establishment of GATT in 1947.</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ACCOMPANYING PRINCIPLES:</a:t>
            </a:r>
          </a:p>
          <a:p>
            <a:pPr marL="914400" lvl="1" indent="-457200" algn="just">
              <a:buAutoNum type="arabicPeriod"/>
            </a:pPr>
            <a:r>
              <a:rPr lang="en-US" dirty="0"/>
              <a:t>Normal Trade Relations: All member-nations are bound to extend favourable treatment in trade matters to each  other as they extend to any other nation.</a:t>
            </a:r>
          </a:p>
          <a:p>
            <a:pPr marL="914400" lvl="1" indent="-457200" algn="just"/>
            <a:endParaRPr lang="en-US" dirty="0"/>
          </a:p>
          <a:p>
            <a:pPr marL="914400" lvl="1" indent="-457200" algn="just">
              <a:buAutoNum type="arabicPeriod"/>
            </a:pPr>
            <a:r>
              <a:rPr lang="en-US" dirty="0"/>
              <a:t>National Treatment: All member-nations must </a:t>
            </a:r>
            <a:r>
              <a:rPr lang="en-US" dirty="0" err="1"/>
              <a:t>favourably</a:t>
            </a:r>
            <a:r>
              <a:rPr lang="en-US" dirty="0"/>
              <a:t> treat other nations’ industries in the same way they treat their own domestic industries i.e. Foreign goods should not be treated with bias.</a:t>
            </a:r>
          </a:p>
        </p:txBody>
      </p:sp>
    </p:spTree>
    <p:extLst>
      <p:ext uri="{BB962C8B-B14F-4D97-AF65-F5344CB8AC3E}">
        <p14:creationId xmlns:p14="http://schemas.microsoft.com/office/powerpoint/2010/main" val="27283167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ADAPTATIONS…….</a:t>
            </a:r>
          </a:p>
        </p:txBody>
      </p:sp>
      <p:sp>
        <p:nvSpPr>
          <p:cNvPr id="3" name="Content Placeholder 2"/>
          <p:cNvSpPr>
            <a:spLocks noGrp="1"/>
          </p:cNvSpPr>
          <p:nvPr>
            <p:ph idx="1"/>
          </p:nvPr>
        </p:nvSpPr>
        <p:spPr/>
        <p:txBody>
          <a:bodyPr>
            <a:normAutofit/>
          </a:bodyPr>
          <a:lstStyle/>
          <a:p>
            <a:pPr>
              <a:buNone/>
            </a:pPr>
            <a:r>
              <a:rPr lang="en-US" sz="2000" dirty="0"/>
              <a:t>CULTURAL ADAPTATIONS:</a:t>
            </a:r>
          </a:p>
          <a:p>
            <a:pPr>
              <a:buNone/>
            </a:pPr>
            <a:endParaRPr lang="en-US" sz="2000" dirty="0"/>
          </a:p>
          <a:p>
            <a:r>
              <a:rPr lang="en-US" sz="2000" dirty="0"/>
              <a:t>There is the need for managers to understand the culture of the country to which they are assigned; And when preparing managers for foreign assignments, MNCs rely on three (3) basic approaches:</a:t>
            </a:r>
          </a:p>
          <a:p>
            <a:pPr>
              <a:buNone/>
            </a:pPr>
            <a:endParaRPr lang="en-US" sz="2000" dirty="0"/>
          </a:p>
          <a:p>
            <a:pPr lvl="0">
              <a:buNone/>
            </a:pPr>
            <a:r>
              <a:rPr lang="en-US" sz="2000" dirty="0"/>
              <a:t>1. Cultural Orientation:  Familiarizing individuals with the country’s  cultural institutions and value system</a:t>
            </a:r>
          </a:p>
          <a:p>
            <a:pPr lvl="0">
              <a:buNone/>
            </a:pPr>
            <a:r>
              <a:rPr lang="en-US" sz="2000" dirty="0"/>
              <a:t>2. Provision of Language Training: Individuals are trained and given a little time or orientation and acculturation. Essentially a visit is arranged.</a:t>
            </a:r>
          </a:p>
          <a:p>
            <a:pPr lvl="0">
              <a:buNone/>
            </a:pPr>
            <a:r>
              <a:rPr lang="en-US" sz="2000" dirty="0"/>
              <a:t>3. Use of Cultural Assimilators : This is a programmed learning technique designed to expose members of one culture to some of the basic concepts, attitudes, customs and value of another culture.</a:t>
            </a:r>
          </a:p>
          <a:p>
            <a:endParaRPr lang="en-US" sz="2000" dirty="0">
              <a:latin typeface="Calibri" pitchFamily="34" charset="0"/>
              <a:cs typeface="Calibri"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2338"/>
            <a:ext cx="8229600" cy="1251062"/>
          </a:xfrm>
        </p:spPr>
        <p:txBody>
          <a:bodyPr>
            <a:normAutofit/>
          </a:bodyPr>
          <a:lstStyle/>
          <a:p>
            <a:r>
              <a:rPr lang="en-US" sz="4000" dirty="0"/>
              <a:t>THANK YOU FOR YOUR ATTENTION</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4738"/>
            <a:ext cx="8229600" cy="1251062"/>
          </a:xfrm>
        </p:spPr>
        <p:txBody>
          <a:bodyPr>
            <a:normAutofit/>
          </a:bodyPr>
          <a:lstStyle/>
          <a:p>
            <a:r>
              <a:rPr lang="en-US" sz="3200" dirty="0"/>
              <a:t>GLOBALISATION &amp;INTERNATIONALISATION</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INTERNATIONALISATION AND GLOBALISATION…..</a:t>
            </a:r>
            <a:br>
              <a:rPr lang="en-US" sz="2400" dirty="0"/>
            </a:b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pPr lvl="0"/>
            <a:r>
              <a:rPr lang="en-US" sz="2000" dirty="0"/>
              <a:t>Internationalization simply is the process by which a company enters a foreign market.     </a:t>
            </a:r>
          </a:p>
          <a:p>
            <a:pPr lvl="0">
              <a:buNone/>
            </a:pPr>
            <a:endParaRPr lang="en-US" sz="2000" dirty="0"/>
          </a:p>
          <a:p>
            <a:pPr>
              <a:buNone/>
            </a:pPr>
            <a:r>
              <a:rPr lang="en-US" sz="2000" dirty="0"/>
              <a:t>  It could be arranged through a joint venture or a license</a:t>
            </a:r>
          </a:p>
          <a:p>
            <a:pPr>
              <a:buNone/>
            </a:pPr>
            <a:endParaRPr lang="en-US" sz="2000" dirty="0"/>
          </a:p>
          <a:p>
            <a:pPr lvl="0"/>
            <a:r>
              <a:rPr lang="en-US" sz="2000" dirty="0"/>
              <a:t>LICENSOR: A company that provides access to some of its patents, trademarks or technology to another firm in exchange for a fee or royalty.</a:t>
            </a:r>
          </a:p>
          <a:p>
            <a:pPr lvl="0">
              <a:buNone/>
            </a:pPr>
            <a:endParaRPr lang="en-US" sz="2000" dirty="0"/>
          </a:p>
          <a:p>
            <a:pPr lvl="0"/>
            <a:r>
              <a:rPr lang="en-US" sz="2000" dirty="0"/>
              <a:t>LICENSEE: A company that pays fees or royalty for gaining access to patents, trademarks or technology of another firm.</a:t>
            </a:r>
          </a:p>
          <a:p>
            <a:endParaRPr lang="en-US" sz="2000" dirty="0">
              <a:latin typeface="Calibri" pitchFamily="34" charset="0"/>
              <a:cs typeface="Calibri"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OTHER FORMS OF ENTRY…….</a:t>
            </a: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pPr lvl="0"/>
            <a:r>
              <a:rPr lang="en-US" sz="2000" dirty="0"/>
              <a:t>Appointment of a local agent or distributor as its representative.</a:t>
            </a:r>
          </a:p>
          <a:p>
            <a:pPr lvl="0">
              <a:buNone/>
            </a:pPr>
            <a:endParaRPr lang="en-US" sz="2000" dirty="0"/>
          </a:p>
          <a:p>
            <a:pPr lvl="0"/>
            <a:r>
              <a:rPr lang="en-US" sz="2000" dirty="0"/>
              <a:t>Later on, a subsidiary office or own sales representative</a:t>
            </a:r>
          </a:p>
          <a:p>
            <a:pPr lvl="0">
              <a:buNone/>
            </a:pPr>
            <a:endParaRPr lang="en-US" sz="2000" dirty="0"/>
          </a:p>
          <a:p>
            <a:pPr lvl="0"/>
            <a:r>
              <a:rPr lang="en-US" sz="2000" dirty="0"/>
              <a:t>If justified by sales flow, the firm can set up a separate export department.</a:t>
            </a:r>
          </a:p>
          <a:p>
            <a:pPr lvl="0">
              <a:buNone/>
            </a:pPr>
            <a:endParaRPr lang="en-US" sz="2000" dirty="0"/>
          </a:p>
          <a:p>
            <a:pPr lvl="0"/>
            <a:r>
              <a:rPr lang="en-US" sz="2000" dirty="0"/>
              <a:t>With adequate experience the next level is foreign production (using host country workers to engage in local assembly and packaging of its product lines)</a:t>
            </a:r>
          </a:p>
          <a:p>
            <a:pPr lvl="0">
              <a:buNone/>
            </a:pPr>
            <a:endParaRPr lang="en-US" sz="2000" dirty="0"/>
          </a:p>
          <a:p>
            <a:pPr lvl="0"/>
            <a:r>
              <a:rPr lang="en-US" sz="2000" dirty="0"/>
              <a:t>Finally, the firm now establishes foreign direct investment; </a:t>
            </a:r>
            <a:r>
              <a:rPr lang="en-US" sz="2000" dirty="0" err="1"/>
              <a:t>i.e</a:t>
            </a:r>
            <a:r>
              <a:rPr lang="en-US" sz="2000" dirty="0"/>
              <a:t> producing entire product line in the host country and either sells the product there or re-export back to home country.</a:t>
            </a:r>
          </a:p>
          <a:p>
            <a:endParaRPr lang="en-US" sz="2000" dirty="0">
              <a:latin typeface="Calibri" pitchFamily="34" charset="0"/>
              <a:cs typeface="Calibri"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ENTRY  CHOICE…..</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NOTE: This is justified by robust knowledge and sufficient interaction /familiarity with the host country.</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400" dirty="0"/>
              <a:t>GLOBALIZATION……..</a:t>
            </a:r>
            <a:br>
              <a:rPr lang="en-US" sz="2400" dirty="0"/>
            </a:b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r>
              <a:rPr lang="en-US" sz="2000" dirty="0"/>
              <a:t>Simply ,  globalization refers to the </a:t>
            </a:r>
            <a:r>
              <a:rPr lang="en-US" sz="2000" b="1" dirty="0"/>
              <a:t>shift </a:t>
            </a:r>
            <a:r>
              <a:rPr lang="en-US" sz="2000" dirty="0"/>
              <a:t> towards a more integrated and interdependent world economy</a:t>
            </a:r>
          </a:p>
          <a:p>
            <a:pPr>
              <a:buNone/>
            </a:pPr>
            <a:endParaRPr lang="en-US" sz="2000" dirty="0"/>
          </a:p>
          <a:p>
            <a:pPr lvl="0">
              <a:buNone/>
            </a:pPr>
            <a:r>
              <a:rPr lang="en-US" sz="2000" dirty="0"/>
              <a:t>Usually broken down into two (2) facets:</a:t>
            </a:r>
          </a:p>
          <a:p>
            <a:pPr lvl="0"/>
            <a:r>
              <a:rPr lang="en-US" sz="2000" dirty="0"/>
              <a:t>Globalization of Markets</a:t>
            </a:r>
          </a:p>
          <a:p>
            <a:pPr lvl="0">
              <a:buNone/>
            </a:pPr>
            <a:endParaRPr lang="en-US" sz="2000" dirty="0"/>
          </a:p>
          <a:p>
            <a:pPr lvl="0"/>
            <a:r>
              <a:rPr lang="en-US" sz="2000" dirty="0"/>
              <a:t>Globalization  of Production</a:t>
            </a:r>
          </a:p>
          <a:p>
            <a:pPr>
              <a:buNone/>
            </a:pPr>
            <a:endParaRPr lang="en-US" sz="2000" dirty="0"/>
          </a:p>
          <a:p>
            <a:pPr>
              <a:buNone/>
            </a:pPr>
            <a:r>
              <a:rPr lang="en-US" sz="2000" dirty="0"/>
              <a:t> </a:t>
            </a:r>
          </a:p>
          <a:p>
            <a:r>
              <a:rPr lang="en-US" sz="2000" dirty="0"/>
              <a:t>MARKETS:</a:t>
            </a:r>
          </a:p>
          <a:p>
            <a:r>
              <a:rPr lang="en-US" sz="2000" dirty="0"/>
              <a:t>The merging of historically distinct and separate national markets into ONE huge global market place .</a:t>
            </a:r>
          </a:p>
          <a:p>
            <a:endParaRPr lang="en-US" sz="2000" dirty="0">
              <a:latin typeface="Calibri" pitchFamily="34" charset="0"/>
              <a:cs typeface="Calibri"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GLOBAL MARKETS….</a:t>
            </a:r>
          </a:p>
        </p:txBody>
      </p:sp>
      <p:sp>
        <p:nvSpPr>
          <p:cNvPr id="3" name="Content Placeholder 2"/>
          <p:cNvSpPr>
            <a:spLocks noGrp="1"/>
          </p:cNvSpPr>
          <p:nvPr>
            <p:ph idx="1"/>
          </p:nvPr>
        </p:nvSpPr>
        <p:spPr/>
        <p:txBody>
          <a:bodyPr>
            <a:normAutofit/>
          </a:bodyPr>
          <a:lstStyle/>
          <a:p>
            <a:r>
              <a:rPr lang="en-US" sz="2000" dirty="0"/>
              <a:t>Consumer products  such as  :</a:t>
            </a:r>
          </a:p>
          <a:p>
            <a:pPr lvl="0"/>
            <a:r>
              <a:rPr lang="en-US" sz="2000" dirty="0"/>
              <a:t>Coca-Cola</a:t>
            </a:r>
          </a:p>
          <a:p>
            <a:pPr lvl="0"/>
            <a:r>
              <a:rPr lang="en-US" sz="2000" dirty="0"/>
              <a:t>Pepsi-Cola</a:t>
            </a:r>
          </a:p>
          <a:p>
            <a:pPr lvl="0"/>
            <a:r>
              <a:rPr lang="en-US" sz="2000" dirty="0"/>
              <a:t>McDonald's Hamburger</a:t>
            </a:r>
          </a:p>
          <a:p>
            <a:pPr lvl="0"/>
            <a:r>
              <a:rPr lang="en-US" sz="2000" dirty="0"/>
              <a:t>Sonny Video Games</a:t>
            </a:r>
          </a:p>
          <a:p>
            <a:pPr lvl="0"/>
            <a:r>
              <a:rPr lang="en-US" sz="2000" dirty="0"/>
              <a:t>Citicorp credit cards   </a:t>
            </a:r>
          </a:p>
          <a:p>
            <a:pPr>
              <a:buNone/>
            </a:pPr>
            <a:r>
              <a:rPr lang="en-US" sz="2000" dirty="0"/>
              <a:t>Are typical examples of this trend.</a:t>
            </a:r>
          </a:p>
          <a:p>
            <a:pPr>
              <a:buNone/>
            </a:pPr>
            <a:endParaRPr lang="en-US" sz="2000" dirty="0"/>
          </a:p>
          <a:p>
            <a:pPr lvl="0"/>
            <a:r>
              <a:rPr lang="en-US" sz="2000" dirty="0"/>
              <a:t>They are all </a:t>
            </a:r>
            <a:r>
              <a:rPr lang="en-US" sz="2000" b="1" dirty="0"/>
              <a:t>benefactors</a:t>
            </a:r>
            <a:r>
              <a:rPr lang="en-US" sz="2000" dirty="0"/>
              <a:t> of market globalization trend and they are also </a:t>
            </a:r>
            <a:r>
              <a:rPr lang="en-US" sz="2000" b="1" dirty="0"/>
              <a:t>facilitators</a:t>
            </a:r>
            <a:r>
              <a:rPr lang="en-US" sz="2000" dirty="0"/>
              <a:t> as well</a:t>
            </a:r>
          </a:p>
          <a:p>
            <a:pPr lvl="0">
              <a:buNone/>
            </a:pPr>
            <a:endParaRPr lang="en-US" sz="2000" dirty="0"/>
          </a:p>
          <a:p>
            <a:pPr lvl="0"/>
            <a:r>
              <a:rPr lang="en-US" sz="2000" dirty="0"/>
              <a:t>They offer </a:t>
            </a:r>
            <a:r>
              <a:rPr lang="en-US" sz="2000" b="1" dirty="0"/>
              <a:t>standardized  </a:t>
            </a:r>
            <a:r>
              <a:rPr lang="en-US" sz="2000" dirty="0"/>
              <a:t>products world-wide. Creating a global market.</a:t>
            </a:r>
          </a:p>
          <a:p>
            <a:endParaRPr lang="en-US" sz="2000" dirty="0">
              <a:latin typeface="Calibri" pitchFamily="34" charset="0"/>
              <a:cs typeface="Calibri"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STANDARDIZATION…..</a:t>
            </a:r>
          </a:p>
        </p:txBody>
      </p:sp>
      <p:sp>
        <p:nvSpPr>
          <p:cNvPr id="3" name="Content Placeholder 2"/>
          <p:cNvSpPr>
            <a:spLocks noGrp="1"/>
          </p:cNvSpPr>
          <p:nvPr>
            <p:ph idx="1"/>
          </p:nvPr>
        </p:nvSpPr>
        <p:spPr/>
        <p:txBody>
          <a:bodyPr>
            <a:normAutofit/>
          </a:bodyPr>
          <a:lstStyle/>
          <a:p>
            <a:pPr lvl="0">
              <a:buNone/>
            </a:pPr>
            <a:r>
              <a:rPr lang="en-US" sz="2000" dirty="0"/>
              <a:t>To achieve standardization, firms embark on </a:t>
            </a:r>
            <a:r>
              <a:rPr lang="en-US" sz="2000" b="1" dirty="0"/>
              <a:t>customization </a:t>
            </a:r>
            <a:r>
              <a:rPr lang="en-US" sz="2000" dirty="0"/>
              <a:t>of :</a:t>
            </a:r>
          </a:p>
          <a:p>
            <a:pPr lvl="0"/>
            <a:r>
              <a:rPr lang="en-US" sz="2000" dirty="0"/>
              <a:t>1. Marketing strategies</a:t>
            </a:r>
          </a:p>
          <a:p>
            <a:pPr lvl="0"/>
            <a:r>
              <a:rPr lang="en-US" sz="2000" dirty="0"/>
              <a:t>2. Product features</a:t>
            </a:r>
          </a:p>
          <a:p>
            <a:pPr lvl="0"/>
            <a:r>
              <a:rPr lang="en-US" sz="2000" dirty="0"/>
              <a:t>3. Operating practices</a:t>
            </a:r>
          </a:p>
          <a:p>
            <a:pPr lvl="0">
              <a:buNone/>
            </a:pPr>
            <a:endParaRPr lang="en-US" sz="2000" dirty="0"/>
          </a:p>
          <a:p>
            <a:r>
              <a:rPr lang="en-US" sz="2000" dirty="0"/>
              <a:t>-For instance, automobile companies will promote different car models using a range of factors which include:</a:t>
            </a:r>
          </a:p>
          <a:p>
            <a:r>
              <a:rPr lang="en-US" sz="2000" dirty="0"/>
              <a:t>                      - Income levels</a:t>
            </a:r>
          </a:p>
          <a:p>
            <a:r>
              <a:rPr lang="en-US" sz="2000" dirty="0"/>
              <a:t>                      - Traffic Congestion   (</a:t>
            </a:r>
            <a:r>
              <a:rPr lang="en-US" sz="2000" dirty="0" err="1"/>
              <a:t>Tropicalized</a:t>
            </a:r>
            <a:r>
              <a:rPr lang="en-US" sz="2000" dirty="0"/>
              <a:t>)</a:t>
            </a:r>
          </a:p>
          <a:p>
            <a:r>
              <a:rPr lang="en-US" sz="2000" dirty="0"/>
              <a:t>                     -  Cultural values</a:t>
            </a:r>
          </a:p>
          <a:p>
            <a:pPr>
              <a:buNone/>
            </a:pPr>
            <a:endParaRPr lang="en-US" sz="2000" dirty="0"/>
          </a:p>
          <a:p>
            <a:pPr>
              <a:buNone/>
            </a:pPr>
            <a:r>
              <a:rPr lang="en-US" sz="2000" dirty="0"/>
              <a:t>In global markets, some firm frequently confront each other as competitors across nations:</a:t>
            </a:r>
          </a:p>
          <a:p>
            <a:r>
              <a:rPr lang="en-US" sz="2000" dirty="0"/>
              <a:t>EG:     COCA-COLA Vs PEPSICOLA</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GMs……..</a:t>
            </a:r>
          </a:p>
        </p:txBody>
      </p:sp>
      <p:sp>
        <p:nvSpPr>
          <p:cNvPr id="3" name="Content Placeholder 2"/>
          <p:cNvSpPr>
            <a:spLocks noGrp="1"/>
          </p:cNvSpPr>
          <p:nvPr>
            <p:ph idx="1"/>
          </p:nvPr>
        </p:nvSpPr>
        <p:spPr/>
        <p:txBody>
          <a:bodyPr>
            <a:normAutofit/>
          </a:bodyPr>
          <a:lstStyle/>
          <a:p>
            <a:r>
              <a:rPr lang="en-US" sz="2000" dirty="0"/>
              <a:t> FORD Vs TOYOTA</a:t>
            </a:r>
          </a:p>
          <a:p>
            <a:pPr>
              <a:buNone/>
            </a:pPr>
            <a:endParaRPr lang="en-US" sz="2000" dirty="0"/>
          </a:p>
          <a:p>
            <a:r>
              <a:rPr lang="en-US" sz="2000" dirty="0"/>
              <a:t> BOEING Vs AIRBUS</a:t>
            </a:r>
          </a:p>
          <a:p>
            <a:pPr>
              <a:buNone/>
            </a:pPr>
            <a:endParaRPr lang="en-US" sz="2000" dirty="0"/>
          </a:p>
          <a:p>
            <a:r>
              <a:rPr lang="en-US" sz="2000" dirty="0"/>
              <a:t> CATERPILLAR Vs KOMATSU</a:t>
            </a:r>
          </a:p>
          <a:p>
            <a:pPr>
              <a:buNone/>
            </a:pPr>
            <a:endParaRPr lang="en-US" sz="2000" dirty="0"/>
          </a:p>
          <a:p>
            <a:r>
              <a:rPr lang="en-US" sz="2000" dirty="0"/>
              <a:t>  NINTENDO Vs SEGA, ETC</a:t>
            </a:r>
          </a:p>
          <a:p>
            <a:pPr>
              <a:buNone/>
            </a:pPr>
            <a:endParaRPr lang="en-US" sz="2000" dirty="0"/>
          </a:p>
          <a:p>
            <a:pPr>
              <a:buNone/>
            </a:pPr>
            <a:endParaRPr lang="en-US" sz="2000" dirty="0"/>
          </a:p>
          <a:p>
            <a:r>
              <a:rPr lang="en-US" sz="2000" dirty="0"/>
              <a:t>If one firm moves into a nation that is not currently served by its rivals, those rivals are sure to follow soon to reduce the ‘first’ mover advantage.</a:t>
            </a:r>
            <a:endParaRPr lang="en-US" sz="20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76200"/>
            <a:ext cx="8839200" cy="6629400"/>
          </a:xfrm>
        </p:spPr>
        <p:txBody>
          <a:bodyPr/>
          <a:lstStyle/>
          <a:p>
            <a:pPr algn="just"/>
            <a:r>
              <a:rPr lang="en-US" dirty="0"/>
              <a:t>3. Settlement of trade Dispute: Improved dispute resolution process by formulating complaint procedures and providing a conciliation panel.</a:t>
            </a:r>
          </a:p>
          <a:p>
            <a:pPr algn="just"/>
            <a:endParaRPr lang="en-US" sz="2200" dirty="0">
              <a:solidFill>
                <a:schemeClr val="tx1">
                  <a:lumMod val="95000"/>
                </a:schemeClr>
              </a:solidFill>
            </a:endParaRPr>
          </a:p>
          <a:p>
            <a:pPr algn="just"/>
            <a:r>
              <a:rPr lang="en-US" dirty="0">
                <a:solidFill>
                  <a:schemeClr val="tx1">
                    <a:lumMod val="95000"/>
                  </a:schemeClr>
                </a:solidFill>
              </a:rPr>
              <a:t>4. Prohibition of Quota: Member-nations are restricted from using quota for protection of their domestic industries but instead favour the use of tariff.</a:t>
            </a:r>
          </a:p>
          <a:p>
            <a:pPr marL="342900" indent="-342900" algn="just">
              <a:buFont typeface="Wingdings" pitchFamily="2" charset="2"/>
              <a:buChar char="q"/>
            </a:pPr>
            <a:r>
              <a:rPr lang="en-US" sz="2200" dirty="0">
                <a:solidFill>
                  <a:schemeClr val="tx1">
                    <a:lumMod val="95000"/>
                  </a:schemeClr>
                </a:solidFill>
              </a:rPr>
              <a:t> GATT position was that quotas were  more distorting and discriminating to trade than tariffs.</a:t>
            </a:r>
          </a:p>
          <a:p>
            <a:pPr algn="just"/>
            <a:endParaRPr lang="en-US" dirty="0">
              <a:solidFill>
                <a:schemeClr val="tx1">
                  <a:lumMod val="95000"/>
                </a:schemeClr>
              </a:solidFill>
            </a:endParaRPr>
          </a:p>
          <a:p>
            <a:pPr algn="just"/>
            <a:r>
              <a:rPr lang="en-US" sz="2200" dirty="0"/>
              <a:t>WEAKNESSES OF GATT”</a:t>
            </a:r>
          </a:p>
          <a:p>
            <a:pPr marL="457200" indent="-457200" algn="just">
              <a:buAutoNum type="arabicPeriod"/>
            </a:pPr>
            <a:r>
              <a:rPr lang="en-US" sz="2000" dirty="0">
                <a:solidFill>
                  <a:schemeClr val="tx1">
                    <a:lumMod val="95000"/>
                  </a:schemeClr>
                </a:solidFill>
              </a:rPr>
              <a:t>Non-Compliance: To the agreement, that is; Most developing countries maintained protectionist policies (Use of quotas, embargoes, license restriction).</a:t>
            </a:r>
          </a:p>
          <a:p>
            <a:pPr marL="457200" indent="-457200" algn="just">
              <a:buAutoNum type="arabicPeriod"/>
            </a:pPr>
            <a:r>
              <a:rPr lang="en-US" sz="2000" dirty="0">
                <a:solidFill>
                  <a:schemeClr val="tx1">
                    <a:lumMod val="95000"/>
                  </a:schemeClr>
                </a:solidFill>
              </a:rPr>
              <a:t> Lack of enforcement authority i.e. Resolution of conflicts.</a:t>
            </a:r>
          </a:p>
          <a:p>
            <a:pPr marL="457200" indent="-457200" algn="just">
              <a:buAutoNum type="arabicPeriod"/>
            </a:pPr>
            <a:r>
              <a:rPr lang="en-US" sz="2000" dirty="0">
                <a:solidFill>
                  <a:schemeClr val="tx1">
                    <a:lumMod val="95000"/>
                  </a:schemeClr>
                </a:solidFill>
              </a:rPr>
              <a:t>While quota was prohibited for domestic industries, it exceptionally allowed members to use same quota to safeguard their balance of payments and development of domestic agricultural support programme.</a:t>
            </a:r>
          </a:p>
        </p:txBody>
      </p:sp>
    </p:spTree>
    <p:extLst>
      <p:ext uri="{BB962C8B-B14F-4D97-AF65-F5344CB8AC3E}">
        <p14:creationId xmlns:p14="http://schemas.microsoft.com/office/powerpoint/2010/main" val="259318275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GLOBALIZATION OF PRODUCTION …….</a:t>
            </a: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r>
              <a:rPr lang="en-US" sz="2000" b="1" dirty="0"/>
              <a:t>GOP </a:t>
            </a:r>
            <a:r>
              <a:rPr lang="en-US" sz="2000" dirty="0"/>
              <a:t>refers to sourcing of goods and services from location around the globe to take advantage of national difference in:</a:t>
            </a:r>
          </a:p>
          <a:p>
            <a:endParaRPr lang="en-US" sz="2000" dirty="0"/>
          </a:p>
          <a:p>
            <a:r>
              <a:rPr lang="en-US" sz="2000" dirty="0"/>
              <a:t>QUALITY   of  production factors ( </a:t>
            </a:r>
            <a:r>
              <a:rPr lang="en-US" sz="2000" dirty="0" err="1"/>
              <a:t>Labour</a:t>
            </a:r>
            <a:r>
              <a:rPr lang="en-US" sz="2000" dirty="0"/>
              <a:t>, Energy, Land and capita )</a:t>
            </a:r>
          </a:p>
          <a:p>
            <a:pPr>
              <a:buNone/>
            </a:pPr>
            <a:endParaRPr lang="en-US" sz="2000" dirty="0"/>
          </a:p>
          <a:p>
            <a:r>
              <a:rPr lang="en-US" sz="2000" dirty="0"/>
              <a:t>SAMPLER: The Boeing 777 commercial model was built by receiving supplies of parts from 7 Japanese companies. A supplier in Singapore made the doors; while another in Italy handled the wings.</a:t>
            </a:r>
          </a:p>
          <a:p>
            <a:pPr>
              <a:buNone/>
            </a:pPr>
            <a:endParaRPr lang="en-US" sz="2000" dirty="0"/>
          </a:p>
          <a:p>
            <a:r>
              <a:rPr lang="en-US" sz="2000" dirty="0"/>
              <a:t>By doing this companies hope to lower overall cost structure/ or improve the quality of their products thereby able to compete more effectively.</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FACTORS FACILITATING GLOBALIZATION …….</a:t>
            </a:r>
            <a:endParaRPr lang="en-US" sz="2400" dirty="0">
              <a:latin typeface="Calibri" pitchFamily="34" charset="0"/>
              <a:cs typeface="Calibri" pitchFamily="34" charset="0"/>
            </a:endParaRPr>
          </a:p>
        </p:txBody>
      </p:sp>
      <p:sp>
        <p:nvSpPr>
          <p:cNvPr id="3" name="Content Placeholder 2"/>
          <p:cNvSpPr>
            <a:spLocks noGrp="1"/>
          </p:cNvSpPr>
          <p:nvPr>
            <p:ph idx="1"/>
          </p:nvPr>
        </p:nvSpPr>
        <p:spPr/>
        <p:txBody>
          <a:bodyPr>
            <a:normAutofit/>
          </a:bodyPr>
          <a:lstStyle/>
          <a:p>
            <a:pPr>
              <a:buNone/>
            </a:pPr>
            <a:r>
              <a:rPr lang="en-US" sz="2000" dirty="0"/>
              <a:t>Trends  towards greater globalization is facilitated by two factors:</a:t>
            </a:r>
          </a:p>
          <a:p>
            <a:pPr>
              <a:buNone/>
            </a:pPr>
            <a:endParaRPr lang="en-US" sz="2000" dirty="0"/>
          </a:p>
          <a:p>
            <a:pPr lvl="0"/>
            <a:r>
              <a:rPr lang="en-US" sz="2000" dirty="0"/>
              <a:t>General decline in barriers to the free flow of goods, services and capita</a:t>
            </a:r>
          </a:p>
          <a:p>
            <a:pPr lvl="0"/>
            <a:r>
              <a:rPr lang="en-US" sz="2000" dirty="0"/>
              <a:t>Technological changes particularly in the areas of </a:t>
            </a:r>
          </a:p>
          <a:p>
            <a:pPr>
              <a:buNone/>
            </a:pPr>
            <a:r>
              <a:rPr lang="en-US" sz="2000" dirty="0"/>
              <a:t>Communication</a:t>
            </a:r>
          </a:p>
          <a:p>
            <a:pPr>
              <a:buNone/>
            </a:pPr>
            <a:r>
              <a:rPr lang="en-US" sz="2000" dirty="0"/>
              <a:t>Information processing</a:t>
            </a:r>
          </a:p>
          <a:p>
            <a:pPr>
              <a:buNone/>
            </a:pPr>
            <a:r>
              <a:rPr lang="en-US" sz="2000" dirty="0"/>
              <a:t>Transportation technologies.</a:t>
            </a:r>
          </a:p>
          <a:p>
            <a:pPr>
              <a:buNone/>
            </a:pPr>
            <a:endParaRPr lang="en-US" sz="2000" dirty="0"/>
          </a:p>
          <a:p>
            <a:endParaRPr lang="en-US" sz="2000" dirty="0"/>
          </a:p>
          <a:p>
            <a:r>
              <a:rPr lang="en-US" sz="2000" dirty="0"/>
              <a:t>TYPICAL :  A form might design a product in one country, produce components parts in 2 other countries, assemble it in another country and then export the finished products around the world</a:t>
            </a:r>
          </a:p>
          <a:p>
            <a:endParaRPr lang="en-US" sz="2000" dirty="0">
              <a:latin typeface="Calibri" pitchFamily="34" charset="0"/>
              <a:cs typeface="Calibri"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GOM &amp; P………</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Globalization of markets  and production and the resulting growth of world trade and FDI all point to the fact that firms are finding their home markets under attack from foreign competitors.</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Calibri" pitchFamily="34" charset="0"/>
                <a:cs typeface="Calibri" pitchFamily="34" charset="0"/>
              </a:rPr>
              <a:t>END NOTES…..</a:t>
            </a:r>
          </a:p>
        </p:txBody>
      </p:sp>
      <p:sp>
        <p:nvSpPr>
          <p:cNvPr id="3" name="Content Placeholder 2"/>
          <p:cNvSpPr>
            <a:spLocks noGrp="1"/>
          </p:cNvSpPr>
          <p:nvPr>
            <p:ph idx="1"/>
          </p:nvPr>
        </p:nvSpPr>
        <p:spPr/>
        <p:txBody>
          <a:bodyPr>
            <a:normAutofit/>
          </a:bodyPr>
          <a:lstStyle/>
          <a:p>
            <a:pPr>
              <a:buNone/>
            </a:pPr>
            <a:endParaRPr lang="en-US" sz="2000" dirty="0"/>
          </a:p>
          <a:p>
            <a:r>
              <a:rPr lang="en-US" sz="2000" dirty="0"/>
              <a:t>Integration of the world economy into a single huge market place is increasing the intensity of competition in a range of manufacturing and service industries</a:t>
            </a:r>
          </a:p>
          <a:p>
            <a:pPr>
              <a:buNone/>
            </a:pPr>
            <a:endParaRPr lang="en-US" sz="2000" dirty="0"/>
          </a:p>
          <a:p>
            <a:r>
              <a:rPr lang="en-US" sz="2000" dirty="0"/>
              <a:t>Internationalization involves thinking about National identities:  With home base or headquarters in a country of origin. Ownership and control by nationals of that country </a:t>
            </a:r>
          </a:p>
          <a:p>
            <a:pPr>
              <a:buNone/>
            </a:pPr>
            <a:endParaRPr lang="en-US" sz="2000" dirty="0"/>
          </a:p>
          <a:p>
            <a:r>
              <a:rPr lang="en-US" sz="2000" dirty="0"/>
              <a:t>But globalization is viewed beyond states and their various organizations. </a:t>
            </a:r>
          </a:p>
          <a:p>
            <a:pPr>
              <a:buNone/>
            </a:pPr>
            <a:endParaRPr lang="en-US" sz="2000" dirty="0"/>
          </a:p>
          <a:p>
            <a:r>
              <a:rPr lang="en-US" sz="2000" dirty="0"/>
              <a:t>With globalizations firms lose their exclusive national identity but perform as actors on a world or global stage</a:t>
            </a:r>
          </a:p>
          <a:p>
            <a:endParaRPr lang="en-US" sz="2000" dirty="0">
              <a:latin typeface="Calibri" pitchFamily="34" charset="0"/>
              <a:cs typeface="Calibri" pitchFamily="34"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68538"/>
            <a:ext cx="8229600" cy="1251062"/>
          </a:xfrm>
        </p:spPr>
        <p:txBody>
          <a:bodyPr/>
          <a:lstStyle/>
          <a:p>
            <a:r>
              <a:rPr lang="en-US" dirty="0"/>
              <a:t>THANK YOU FOR ATTENTION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8305800" cy="533400"/>
          </a:xfrm>
        </p:spPr>
        <p:txBody>
          <a:bodyPr/>
          <a:lstStyle/>
          <a:p>
            <a:r>
              <a:rPr lang="en-US" sz="2400" b="1" dirty="0"/>
              <a:t>WORLD TRADE ORGANIZATION (WTO)</a:t>
            </a:r>
          </a:p>
        </p:txBody>
      </p:sp>
      <p:sp>
        <p:nvSpPr>
          <p:cNvPr id="3" name="Subtitle 2"/>
          <p:cNvSpPr>
            <a:spLocks noGrp="1"/>
          </p:cNvSpPr>
          <p:nvPr>
            <p:ph type="subTitle" idx="1"/>
          </p:nvPr>
        </p:nvSpPr>
        <p:spPr>
          <a:xfrm>
            <a:off x="76200" y="457200"/>
            <a:ext cx="8991600" cy="6400800"/>
          </a:xfrm>
        </p:spPr>
        <p:txBody>
          <a:bodyPr/>
          <a:lstStyle/>
          <a:p>
            <a:pPr marL="342900" indent="-342900" algn="just">
              <a:buFont typeface="Wingdings" pitchFamily="2" charset="2"/>
              <a:buChar char="q"/>
            </a:pPr>
            <a:r>
              <a:rPr lang="en-US" dirty="0"/>
              <a:t>January 1, 1995 GATT (General Agreement on Trade and Tariff) was transformed into the World Trade Organization, WTO</a:t>
            </a:r>
          </a:p>
          <a:p>
            <a:pPr marL="342900" indent="-342900" algn="just">
              <a:buFont typeface="Wingdings" pitchFamily="2" charset="2"/>
              <a:buChar char="q"/>
            </a:pPr>
            <a:endParaRPr lang="en-US" dirty="0"/>
          </a:p>
          <a:p>
            <a:pPr marL="342900" indent="-342900" algn="just">
              <a:buFont typeface="Wingdings" pitchFamily="2" charset="2"/>
              <a:buChar char="q"/>
            </a:pPr>
            <a:r>
              <a:rPr lang="en-US" dirty="0"/>
              <a:t>WTO?: A membership organization responsible for  the conduct of trade relations among its members. WTO is not a government. Individual member-nations remain free to set their own appropriate levels of environment, </a:t>
            </a:r>
            <a:r>
              <a:rPr lang="en-US" dirty="0" err="1"/>
              <a:t>labour</a:t>
            </a:r>
            <a:r>
              <a:rPr lang="en-US" dirty="0"/>
              <a:t>, health and safety protections.</a:t>
            </a:r>
          </a:p>
          <a:p>
            <a:pPr marL="342900" indent="-342900" algn="just">
              <a:buFont typeface="Wingdings" pitchFamily="2" charset="2"/>
              <a:buChar char="q"/>
            </a:pPr>
            <a:endParaRPr lang="en-US" dirty="0"/>
          </a:p>
          <a:p>
            <a:pPr marL="342900" indent="-342900" algn="just"/>
            <a:r>
              <a:rPr lang="en-US" dirty="0"/>
              <a:t>FUNCTIONS OF WTO:</a:t>
            </a:r>
          </a:p>
          <a:p>
            <a:pPr marL="342900" indent="-342900" algn="just"/>
            <a:r>
              <a:rPr lang="en-US" dirty="0"/>
              <a:t>A</a:t>
            </a:r>
            <a:r>
              <a:rPr lang="en-US" sz="2000" dirty="0"/>
              <a:t>. Settlement of Trade disputes:</a:t>
            </a:r>
          </a:p>
          <a:p>
            <a:pPr marL="800100" lvl="1" indent="-342900" algn="just">
              <a:buFont typeface="Wingdings" pitchFamily="2" charset="2"/>
              <a:buChar char="v"/>
            </a:pPr>
            <a:r>
              <a:rPr lang="en-US" sz="2000" dirty="0"/>
              <a:t>USA </a:t>
            </a:r>
            <a:r>
              <a:rPr lang="en-US" sz="2000" dirty="0" err="1"/>
              <a:t>vs</a:t>
            </a:r>
            <a:r>
              <a:rPr lang="en-US" sz="2000" dirty="0"/>
              <a:t> Venezuela/Brazil on quality standards on gasoline imported into US.</a:t>
            </a:r>
          </a:p>
          <a:p>
            <a:pPr marL="800100" lvl="1" indent="-342900" algn="just">
              <a:buFont typeface="Wingdings" pitchFamily="2" charset="2"/>
              <a:buChar char="v"/>
            </a:pPr>
            <a:r>
              <a:rPr lang="en-US" sz="2000" dirty="0"/>
              <a:t>Discrimination between domestic and imported gasoline</a:t>
            </a:r>
          </a:p>
          <a:p>
            <a:pPr marL="342900" indent="-342900" algn="just"/>
            <a:r>
              <a:rPr lang="en-US" sz="2000" dirty="0"/>
              <a:t>B. Creation of a more efficient system for monitoring trade policies</a:t>
            </a:r>
          </a:p>
          <a:p>
            <a:pPr marL="342900" indent="-342900" algn="just"/>
            <a:r>
              <a:rPr lang="en-US" sz="2000" dirty="0"/>
              <a:t>C. Enforcement of rulings – on disputing member-nations or a violating nation through sanctions.</a:t>
            </a:r>
          </a:p>
        </p:txBody>
      </p:sp>
    </p:spTree>
    <p:extLst>
      <p:ext uri="{BB962C8B-B14F-4D97-AF65-F5344CB8AC3E}">
        <p14:creationId xmlns:p14="http://schemas.microsoft.com/office/powerpoint/2010/main" val="19286272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1537</TotalTime>
  <Words>5811</Words>
  <Application>Microsoft Office PowerPoint</Application>
  <PresentationFormat>On-screen Show (4:3)</PresentationFormat>
  <Paragraphs>599</Paragraphs>
  <Slides>84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84</vt:i4>
      </vt:variant>
    </vt:vector>
  </HeadingPairs>
  <TitlesOfParts>
    <vt:vector size="93" baseType="lpstr">
      <vt:lpstr>Arial</vt:lpstr>
      <vt:lpstr>Calibri</vt:lpstr>
      <vt:lpstr>Corbel</vt:lpstr>
      <vt:lpstr>source sans pro</vt:lpstr>
      <vt:lpstr>Times New Roman</vt:lpstr>
      <vt:lpstr>Wingdings</vt:lpstr>
      <vt:lpstr>Wingdings 2</vt:lpstr>
      <vt:lpstr>Wingdings 3</vt:lpstr>
      <vt:lpstr>Module</vt:lpstr>
      <vt:lpstr>Mountain Top University  BUS 312  MANAGEMENT OF MULTI- NATIONAL CORPORATIONS  </vt:lpstr>
      <vt:lpstr>                                              REGIONAL TRADE BLOCs AS  STIMULANT TO GLOBAL FREE TRADE &amp; INVESTMENT </vt:lpstr>
      <vt:lpstr>TYPES</vt:lpstr>
      <vt:lpstr>PowerPoint Presentation</vt:lpstr>
      <vt:lpstr>                                              BENEFITS/GAINS FROM REGIONAL TRADING ARRANGEMENTS </vt:lpstr>
      <vt:lpstr>IMPACT OF REGIONAL ECONOMIC  DEVELOPMENT ON MNCs</vt:lpstr>
      <vt:lpstr>GENERAL AGREEMENT ON TARIFFs AND TRADE (GATT)</vt:lpstr>
      <vt:lpstr>PowerPoint Presentation</vt:lpstr>
      <vt:lpstr>WORLD TRADE ORGANIZATION (WTO)</vt:lpstr>
      <vt:lpstr>WTO   CONT’D………..</vt:lpstr>
      <vt:lpstr>PowerPoint Presentation</vt:lpstr>
      <vt:lpstr>ECOWAS(Economic Community of West African States)</vt:lpstr>
      <vt:lpstr>PowerPoint Presentation</vt:lpstr>
      <vt:lpstr>OBJECTIVES,,,,,</vt:lpstr>
      <vt:lpstr>TRADE POLICY REFORMS……</vt:lpstr>
      <vt:lpstr>EVALUATION…….</vt:lpstr>
      <vt:lpstr>END NOTES…….</vt:lpstr>
      <vt:lpstr>      THANK YOU FOR LISTENING</vt:lpstr>
      <vt:lpstr>MNCs  :     DECISION MAKING   &amp;  CONTROLLING</vt:lpstr>
      <vt:lpstr>DECISION MAKING PROCESS</vt:lpstr>
      <vt:lpstr>DECISION MAKING AND CONTROLLING ……….</vt:lpstr>
      <vt:lpstr>DECISION MAKING &amp; CONTROLLING….</vt:lpstr>
      <vt:lpstr>D &amp; C…….</vt:lpstr>
      <vt:lpstr>FACTORS  AFFECTING DM CHOICE…….</vt:lpstr>
      <vt:lpstr>FACTORS AFFECTING DM CHOICE……</vt:lpstr>
      <vt:lpstr>FACTORS CONTD……..</vt:lpstr>
      <vt:lpstr>FACTORS CONTD……</vt:lpstr>
      <vt:lpstr>THANK YOU FOR YOUR ATTENTION</vt:lpstr>
      <vt:lpstr>MULTINATIONAL CORPORATIONS  &amp; FOREIGN  EXCHANGE MARKET</vt:lpstr>
      <vt:lpstr>FOREIGN EXCHANGE   </vt:lpstr>
      <vt:lpstr>EXCHANGE RATE ?..............</vt:lpstr>
      <vt:lpstr>SEGMENTS &amp; FUNCTIONS………</vt:lpstr>
      <vt:lpstr>PLAYERS IN FX MARKET</vt:lpstr>
      <vt:lpstr>HOW USEFUL?……….</vt:lpstr>
      <vt:lpstr>C/W    ………..</vt:lpstr>
      <vt:lpstr>THANK YOU FOR LISTENING</vt:lpstr>
      <vt:lpstr> THINGS TO NOTE :CONTROLLING</vt:lpstr>
      <vt:lpstr>CONTROLLING  CONTD….</vt:lpstr>
      <vt:lpstr>CONTROLLING ……</vt:lpstr>
      <vt:lpstr>CONTROL TECHNIQUES….</vt:lpstr>
      <vt:lpstr>CONTROL TECHNIQUES……</vt:lpstr>
      <vt:lpstr>CONTROL TECHNIQUES…..</vt:lpstr>
      <vt:lpstr>         THANK YOU FOR YOUR ATTENTION</vt:lpstr>
      <vt:lpstr>      MNCs AND GLOBAL COMPETITIVENESS</vt:lpstr>
      <vt:lpstr>GLOBAL COMPETITIVENESS</vt:lpstr>
      <vt:lpstr>INSTRUMENTS FOR MAKING IT WORK….</vt:lpstr>
      <vt:lpstr>INSTRUMENTS……</vt:lpstr>
      <vt:lpstr>TECH. SUPPORT…….</vt:lpstr>
      <vt:lpstr>T/SUPPORT……..</vt:lpstr>
      <vt:lpstr>                  THANK YOU</vt:lpstr>
      <vt:lpstr>            LABOUR RELATIONS IN MNCs</vt:lpstr>
      <vt:lpstr>LABOUR RELATIONS ?</vt:lpstr>
      <vt:lpstr>ELEMENTS OF LR……..</vt:lpstr>
      <vt:lpstr>LRs……..</vt:lpstr>
      <vt:lpstr>ILO…..</vt:lpstr>
      <vt:lpstr>ID…..</vt:lpstr>
      <vt:lpstr>                 THANK   YOU</vt:lpstr>
      <vt:lpstr>MNCs &amp; DEVELOPING ECONOMIES</vt:lpstr>
      <vt:lpstr>MNCs AND DEVELOPING ECONOMIES </vt:lpstr>
      <vt:lpstr>PERSPECTIVE B……</vt:lpstr>
      <vt:lpstr>B SIDE….</vt:lpstr>
      <vt:lpstr>END NOTES…….</vt:lpstr>
      <vt:lpstr>END NOTES…….</vt:lpstr>
      <vt:lpstr>          THANK YOU SO MUCH</vt:lpstr>
      <vt:lpstr>MNCs   &amp; MULTI-CULTURAL MANAGEMENT </vt:lpstr>
      <vt:lpstr>MULTI-CULTURAL MANAGEMENT</vt:lpstr>
      <vt:lpstr>CULTURE ?......</vt:lpstr>
      <vt:lpstr>CC…….</vt:lpstr>
      <vt:lpstr>CC……</vt:lpstr>
      <vt:lpstr>ADAPTATIONS…….</vt:lpstr>
      <vt:lpstr>THANK YOU FOR YOUR ATTENTION</vt:lpstr>
      <vt:lpstr>GLOBALISATION &amp;INTERNATIONALISATION</vt:lpstr>
      <vt:lpstr>INTERNATIONALISATION AND GLOBALISATION….. </vt:lpstr>
      <vt:lpstr>OTHER FORMS OF ENTRY…….</vt:lpstr>
      <vt:lpstr>ENTRY  CHOICE…..</vt:lpstr>
      <vt:lpstr>GLOBALIZATION…….. </vt:lpstr>
      <vt:lpstr>GLOBAL MARKETS….</vt:lpstr>
      <vt:lpstr>STANDARDIZATION…..</vt:lpstr>
      <vt:lpstr>GMs……..</vt:lpstr>
      <vt:lpstr>GLOBALIZATION OF PRODUCTION …….</vt:lpstr>
      <vt:lpstr>FACTORS FACILITATING GLOBALIZATION …….</vt:lpstr>
      <vt:lpstr>GOM &amp; P………</vt:lpstr>
      <vt:lpstr>END NOTES…..</vt:lpstr>
      <vt:lpstr>THANK YOU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Mountain Top University  BUS 312 MANAGEMENT OF MULTI- NATIONAL</dc:title>
  <dc:creator>MAIN</dc:creator>
  <cp:lastModifiedBy>Ademola Balogun</cp:lastModifiedBy>
  <cp:revision>113</cp:revision>
  <dcterms:created xsi:type="dcterms:W3CDTF">2019-04-12T09:04:20Z</dcterms:created>
  <dcterms:modified xsi:type="dcterms:W3CDTF">2021-08-24T12:49:03Z</dcterms:modified>
</cp:coreProperties>
</file>