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810"/>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565B7E-4115-4185-8589-75EE4DE74A93}" type="datetimeFigureOut">
              <a:rPr lang="en-US" smtClean="0"/>
              <a:pPr/>
              <a:t>8/24/2021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9F61FB-9A36-49EF-BEC3-0504F3E301B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9F569D8-7B56-423C-99D7-C853A156A6E7}" type="datetimeFigureOut">
              <a:rPr lang="en-US" smtClean="0"/>
              <a:pPr/>
              <a:t>8/24/2021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52BF3D3-D111-44D1-AADB-B57482E833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9F569D8-7B56-423C-99D7-C853A156A6E7}"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2BF3D3-D111-44D1-AADB-B57482E833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9F569D8-7B56-423C-99D7-C853A156A6E7}"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2BF3D3-D111-44D1-AADB-B57482E833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9F569D8-7B56-423C-99D7-C853A156A6E7}"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2BF3D3-D111-44D1-AADB-B57482E833D1}"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9F569D8-7B56-423C-99D7-C853A156A6E7}"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2BF3D3-D111-44D1-AADB-B57482E833D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9F569D8-7B56-423C-99D7-C853A156A6E7}"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2BF3D3-D111-44D1-AADB-B57482E833D1}"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9F569D8-7B56-423C-99D7-C853A156A6E7}" type="datetimeFigureOut">
              <a:rPr lang="en-US" smtClean="0"/>
              <a:pPr/>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2BF3D3-D111-44D1-AADB-B57482E833D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9F569D8-7B56-423C-99D7-C853A156A6E7}" type="datetimeFigureOut">
              <a:rPr lang="en-US" smtClean="0"/>
              <a:pPr/>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2BF3D3-D111-44D1-AADB-B57482E833D1}"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F569D8-7B56-423C-99D7-C853A156A6E7}" type="datetimeFigureOut">
              <a:rPr lang="en-US" smtClean="0"/>
              <a:pPr/>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2BF3D3-D111-44D1-AADB-B57482E833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39F569D8-7B56-423C-99D7-C853A156A6E7}"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2BF3D3-D111-44D1-AADB-B57482E833D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9F569D8-7B56-423C-99D7-C853A156A6E7}" type="datetimeFigureOut">
              <a:rPr lang="en-US" smtClean="0"/>
              <a:pPr/>
              <a:t>8/24/2021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52BF3D3-D111-44D1-AADB-B57482E833D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9F569D8-7B56-423C-99D7-C853A156A6E7}" type="datetimeFigureOut">
              <a:rPr lang="en-US" smtClean="0"/>
              <a:pPr/>
              <a:t>8/24/2021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52BF3D3-D111-44D1-AADB-B57482E833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6705600"/>
          </a:xfrm>
        </p:spPr>
        <p:txBody>
          <a:bodyPr>
            <a:normAutofit fontScale="90000"/>
          </a:bodyPr>
          <a:lstStyle/>
          <a:p>
            <a:pPr algn="ctr"/>
            <a:r>
              <a:rPr lang="en-US" sz="3200" b="0" dirty="0">
                <a:latin typeface="Arial Black" pitchFamily="34" charset="0"/>
              </a:rPr>
              <a:t>PROJECT MANAGEMENT &amp; ANALYSIS</a:t>
            </a: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r>
              <a:rPr lang="en-US" sz="3200" b="0" dirty="0">
                <a:latin typeface="Arial Black" pitchFamily="34" charset="0"/>
              </a:rPr>
              <a:t>ATTRIBUTES OF A PROJECT</a:t>
            </a: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br>
              <a:rPr lang="en-US" sz="3200" b="0" dirty="0">
                <a:latin typeface="Arial Black" pitchFamily="34" charset="0"/>
              </a:rPr>
            </a:br>
            <a:r>
              <a:rPr lang="en-US" sz="3200" b="0" dirty="0">
                <a:solidFill>
                  <a:schemeClr val="bg1"/>
                </a:solidFill>
                <a:latin typeface="Arial Black" pitchFamily="34" charset="0"/>
              </a:rPr>
              <a:t>BY:</a:t>
            </a:r>
            <a:br>
              <a:rPr lang="en-US" sz="3200" b="0" dirty="0">
                <a:solidFill>
                  <a:schemeClr val="bg1"/>
                </a:solidFill>
                <a:latin typeface="Arial Black" pitchFamily="34" charset="0"/>
              </a:rPr>
            </a:br>
            <a:r>
              <a:rPr lang="en-US" sz="3200" b="0" dirty="0">
                <a:solidFill>
                  <a:schemeClr val="bg1"/>
                </a:solidFill>
                <a:latin typeface="Arial Black" pitchFamily="34" charset="0"/>
              </a:rPr>
              <a:t>DR. OLANIPEKUN OJO</a:t>
            </a:r>
            <a:br>
              <a:rPr lang="en-US" sz="3200" b="0" dirty="0">
                <a:solidFill>
                  <a:schemeClr val="bg1"/>
                </a:solidFill>
                <a:latin typeface="Arial Black" pitchFamily="34" charset="0"/>
              </a:rPr>
            </a:br>
            <a:endParaRPr lang="en-US" sz="3200" b="0" dirty="0">
              <a:solidFill>
                <a:schemeClr val="bg1"/>
              </a:solidFill>
              <a:latin typeface="Arial Black" pitchFamily="34" charset="0"/>
            </a:endParaRPr>
          </a:p>
        </p:txBody>
      </p:sp>
      <p:sp>
        <p:nvSpPr>
          <p:cNvPr id="3" name="Rectangle 2">
            <a:extLst>
              <a:ext uri="{FF2B5EF4-FFF2-40B4-BE49-F238E27FC236}">
                <a16:creationId xmlns:a16="http://schemas.microsoft.com/office/drawing/2014/main" id="{B65663A6-6A72-4CCB-89B7-5B32C900F0F2}"/>
              </a:ext>
            </a:extLst>
          </p:cNvPr>
          <p:cNvSpPr>
            <a:spLocks noChangeArrowheads="1"/>
          </p:cNvSpPr>
          <p:nvPr/>
        </p:nvSpPr>
        <p:spPr bwMode="auto">
          <a:xfrm>
            <a:off x="0" y="6361493"/>
            <a:ext cx="9099996" cy="4770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effectLst/>
                <a:latin typeface="source sans pro"/>
                <a:hlinkClick r:id="rId2"/>
              </a:rPr>
              <a:t>  </a:t>
            </a:r>
            <a:r>
              <a:rPr kumimoji="0" lang="en-US" altLang="en-US" sz="1400" b="0" i="0" u="none" strike="noStrike" cap="none" normalizeH="0" baseline="0" dirty="0">
                <a:ln>
                  <a:noFill/>
                </a:ln>
                <a:effectLst/>
                <a:latin typeface="source sans pro"/>
              </a:rPr>
              <a:t> </a:t>
            </a:r>
            <a:r>
              <a:rPr kumimoji="0" lang="en-US" altLang="en-US" sz="1100" b="0" i="0" u="none" strike="noStrike" cap="none" normalizeH="0" baseline="0" dirty="0">
                <a:ln>
                  <a:noFill/>
                </a:ln>
                <a:effectLst/>
                <a:latin typeface="source sans pro"/>
              </a:rPr>
              <a:t>        </a:t>
            </a:r>
            <a:br>
              <a:rPr kumimoji="0" lang="en-US" altLang="en-US" sz="600" b="0" i="0" u="none" strike="noStrike" cap="none" normalizeH="0" baseline="0" dirty="0">
                <a:ln>
                  <a:noFill/>
                </a:ln>
                <a:effectLst/>
              </a:rPr>
            </a:br>
            <a:r>
              <a:rPr kumimoji="0" lang="en-US" altLang="en-US" sz="1100" b="0" i="0" u="none" strike="noStrike" cap="none" normalizeH="0" baseline="0" dirty="0">
                <a:ln>
                  <a:noFill/>
                </a:ln>
                <a:solidFill>
                  <a:srgbClr val="FF0000"/>
                </a:solidFill>
                <a:effectLst/>
                <a:latin typeface="source sans pro"/>
              </a:rPr>
              <a:t>BUS 406 – Project Management and Analysis by Ojo, O.J. is licensed under a </a:t>
            </a:r>
            <a:r>
              <a:rPr kumimoji="0" lang="en-US" altLang="en-US" sz="1100" b="0" i="0" u="none" strike="noStrike" cap="none" normalizeH="0" baseline="0" dirty="0">
                <a:ln>
                  <a:noFill/>
                </a:ln>
                <a:effectLst/>
                <a:latin typeface="source sans pro"/>
                <a:hlinkClick r:id="rId2"/>
              </a:rPr>
              <a:t>Creative Commons Attribution-</a:t>
            </a:r>
            <a:r>
              <a:rPr kumimoji="0" lang="en-US" altLang="en-US" sz="1100" b="0" i="0" u="none" strike="noStrike" cap="none" normalizeH="0" baseline="0" dirty="0" err="1">
                <a:ln>
                  <a:noFill/>
                </a:ln>
                <a:effectLst/>
                <a:latin typeface="source sans pro"/>
                <a:hlinkClick r:id="rId2"/>
              </a:rPr>
              <a:t>NonCommercial</a:t>
            </a:r>
            <a:r>
              <a:rPr kumimoji="0" lang="en-US" altLang="en-US" sz="1100" b="0" i="0" u="none" strike="noStrike" cap="none" normalizeH="0" baseline="0" dirty="0">
                <a:ln>
                  <a:noFill/>
                </a:ln>
                <a:effectLst/>
                <a:latin typeface="source sans pro"/>
                <a:hlinkClick r:id="rId2"/>
              </a:rPr>
              <a:t> 4.0 International License</a:t>
            </a:r>
            <a:r>
              <a:rPr kumimoji="0" lang="en-US" altLang="en-US" sz="1100" b="0" i="0" u="none" strike="noStrike" cap="none" normalizeH="0" baseline="0" dirty="0">
                <a:ln>
                  <a:noFill/>
                </a:ln>
                <a:effectLst/>
                <a:latin typeface="source sans pro"/>
              </a:rPr>
              <a:t>.</a:t>
            </a:r>
            <a:r>
              <a:rPr kumimoji="0" lang="en-US" altLang="en-US" sz="600" b="0" i="0" u="none" strike="noStrike" cap="none" normalizeH="0" baseline="0" dirty="0">
                <a:ln>
                  <a:noFill/>
                </a:ln>
                <a:effectLst/>
              </a:rPr>
              <a:t> </a:t>
            </a:r>
            <a:endParaRPr kumimoji="0" lang="en-US" altLang="en-US" sz="1100" b="0" i="0" u="none" strike="noStrike" cap="none" normalizeH="0" baseline="0" dirty="0">
              <a:ln>
                <a:noFill/>
              </a:ln>
              <a:effectLst/>
              <a:latin typeface="source sans pro"/>
            </a:endParaRPr>
          </a:p>
        </p:txBody>
      </p:sp>
      <p:pic>
        <p:nvPicPr>
          <p:cNvPr id="4" name="Picture 2" descr="Creative Commons License">
            <a:hlinkClick r:id="rId2"/>
            <a:extLst>
              <a:ext uri="{FF2B5EF4-FFF2-40B4-BE49-F238E27FC236}">
                <a16:creationId xmlns:a16="http://schemas.microsoft.com/office/drawing/2014/main" id="{C183A69F-F450-4356-AE9C-1538282098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900" y="61040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685801"/>
          </a:xfrm>
        </p:spPr>
        <p:txBody>
          <a:bodyPr>
            <a:normAutofit/>
          </a:bodyPr>
          <a:lstStyle/>
          <a:p>
            <a:pPr algn="ctr"/>
            <a:r>
              <a:rPr lang="en-US" sz="3200" b="0" dirty="0">
                <a:latin typeface="Arial Black" pitchFamily="34" charset="0"/>
              </a:rPr>
              <a:t>INTRODUCTION</a:t>
            </a:r>
          </a:p>
        </p:txBody>
      </p:sp>
      <p:sp>
        <p:nvSpPr>
          <p:cNvPr id="3" name="Subtitle 2"/>
          <p:cNvSpPr>
            <a:spLocks noGrp="1"/>
          </p:cNvSpPr>
          <p:nvPr>
            <p:ph type="subTitle" idx="1"/>
          </p:nvPr>
        </p:nvSpPr>
        <p:spPr>
          <a:xfrm>
            <a:off x="0" y="838200"/>
            <a:ext cx="9144000" cy="6019800"/>
          </a:xfrm>
        </p:spPr>
        <p:txBody>
          <a:bodyPr/>
          <a:lstStyle/>
          <a:p>
            <a:pPr algn="just">
              <a:buFont typeface="Wingdings" pitchFamily="2" charset="2"/>
              <a:buChar char="q"/>
            </a:pPr>
            <a:r>
              <a:rPr lang="en-US" dirty="0"/>
              <a:t> </a:t>
            </a:r>
            <a:r>
              <a:rPr lang="en-US" sz="3200" dirty="0"/>
              <a:t>Broadly, a project is a specific task to be accomplished . Whether mega or minor, large or small scale or whether long or short run is not really important.</a:t>
            </a:r>
          </a:p>
          <a:p>
            <a:pPr algn="just"/>
            <a:endParaRPr lang="en-US" sz="3200" dirty="0"/>
          </a:p>
          <a:p>
            <a:pPr algn="just">
              <a:buFont typeface="Wingdings" pitchFamily="2" charset="2"/>
              <a:buChar char="Ø"/>
            </a:pPr>
            <a:r>
              <a:rPr lang="en-US" sz="3200" dirty="0"/>
              <a:t> What is key is that the project be seen as a unit. However, there are some attributes that normally characterize projects: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marL="514350" indent="-514350" algn="just">
              <a:buAutoNum type="arabicParenBoth"/>
            </a:pPr>
            <a:r>
              <a:rPr lang="en-US" sz="2800" b="1" dirty="0"/>
              <a:t>PURPOSE:</a:t>
            </a:r>
          </a:p>
          <a:p>
            <a:pPr marL="514350" indent="-514350" algn="just"/>
            <a:r>
              <a:rPr lang="en-US" sz="2800" dirty="0"/>
              <a:t>	A project is usually a one-time activity within a well-defined set of desired end results. It can be divided into subtasks that must be accomplished in order to achieve the project goals. Such subtasks require careful coordination and control in terms of timing, precedence, cost and performance.</a:t>
            </a:r>
          </a:p>
          <a:p>
            <a:pPr marL="514350" indent="-514350" algn="just"/>
            <a:endParaRPr lang="en-US" sz="2800" dirty="0"/>
          </a:p>
          <a:p>
            <a:pPr marL="514350" indent="-514350" algn="just"/>
            <a:r>
              <a:rPr lang="en-US" sz="2800" dirty="0"/>
              <a:t>(2) </a:t>
            </a:r>
            <a:r>
              <a:rPr lang="en-US" sz="2800" b="1" dirty="0"/>
              <a:t>LIFE CYCLE:</a:t>
            </a:r>
          </a:p>
          <a:p>
            <a:pPr marL="514350" indent="-514350" algn="just"/>
            <a:r>
              <a:rPr lang="en-US" sz="2800" dirty="0"/>
              <a:t>	Like organic entities, projects do have life cycles. Start to finish . From a slow beginning they progress to a build-up, of size then peak then </a:t>
            </a:r>
            <a:r>
              <a:rPr lang="en-US" sz="2800" dirty="0">
                <a:solidFill>
                  <a:schemeClr val="bg1"/>
                </a:solidFill>
              </a:rPr>
              <a:t>begin a decline and finally must be terminated. Some projects end by being rolled into the normal on-going operations of the sponsoring organization.</a:t>
            </a:r>
          </a:p>
          <a:p>
            <a:pPr marL="514350" indent="-514350" algn="just"/>
            <a:endParaRPr lang="en-US" sz="2800" dirty="0"/>
          </a:p>
          <a:p>
            <a:pPr marL="514350" indent="-514350" algn="just"/>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marL="514350" indent="-514350" algn="just"/>
            <a:r>
              <a:rPr lang="en-US" sz="2800" dirty="0"/>
              <a:t>(3</a:t>
            </a:r>
            <a:r>
              <a:rPr lang="en-US" sz="3000" dirty="0"/>
              <a:t>) </a:t>
            </a:r>
            <a:r>
              <a:rPr lang="en-US" sz="3000" b="1" dirty="0"/>
              <a:t>INTERDEPENDENCY:</a:t>
            </a:r>
          </a:p>
          <a:p>
            <a:pPr marL="514350" indent="-514350" algn="just"/>
            <a:r>
              <a:rPr lang="en-US" sz="3000" dirty="0"/>
              <a:t>	Projects often interact within other projects being carried out at the same time by their sponsoring organizations. Ordinarily, the functional departments of an organization (Finance, Marketing, Manufacturing etc) interact with one another in regular patterned ways, but with projects the patterns of interaction with these departments tend to be changeable.</a:t>
            </a:r>
          </a:p>
          <a:p>
            <a:pPr marL="514350" indent="-514350" algn="just"/>
            <a:endParaRPr lang="en-US" sz="3000" dirty="0"/>
          </a:p>
          <a:p>
            <a:pPr marL="514350" indent="-514350" algn="just"/>
            <a:r>
              <a:rPr lang="en-US" sz="3000" dirty="0"/>
              <a:t>	Often marketing may be involved at the </a:t>
            </a:r>
            <a:r>
              <a:rPr lang="en-US" sz="3000" dirty="0">
                <a:solidFill>
                  <a:schemeClr val="bg1"/>
                </a:solidFill>
              </a:rPr>
              <a:t>beginning and end of the project but Finance for instance has major involvement throughout.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514350" indent="-514350" algn="just"/>
            <a:endParaRPr lang="en-US" sz="2800" dirty="0"/>
          </a:p>
          <a:p>
            <a:pPr marL="514350" indent="-514350" algn="just"/>
            <a:r>
              <a:rPr lang="en-US" sz="2800" dirty="0"/>
              <a:t>(4) </a:t>
            </a:r>
            <a:r>
              <a:rPr lang="en-US" sz="2800" b="1" dirty="0">
                <a:solidFill>
                  <a:schemeClr val="tx1"/>
                </a:solidFill>
              </a:rPr>
              <a:t>UNIQUENESS</a:t>
            </a:r>
            <a:endParaRPr lang="en-US" sz="3000" b="1" dirty="0">
              <a:solidFill>
                <a:schemeClr val="tx1"/>
              </a:solidFill>
            </a:endParaRPr>
          </a:p>
          <a:p>
            <a:pPr marL="514350" indent="-514350" algn="just"/>
            <a:r>
              <a:rPr lang="en-US" sz="3000" dirty="0"/>
              <a:t>	Every project has some elements that are unique to it. No two construction or R&amp;D projects are precisely alike.</a:t>
            </a:r>
          </a:p>
          <a:p>
            <a:pPr marL="514350" indent="-514350" algn="just"/>
            <a:endParaRPr lang="en-US" sz="3000" dirty="0">
              <a:solidFill>
                <a:schemeClr val="bg1"/>
              </a:solidFill>
            </a:endParaRPr>
          </a:p>
          <a:p>
            <a:pPr marL="514350" indent="-514350" algn="just"/>
            <a:r>
              <a:rPr lang="en-US" sz="3000" dirty="0">
                <a:solidFill>
                  <a:schemeClr val="tx1"/>
                </a:solidFill>
              </a:rPr>
              <a:t>	Note that some degree of customization is a characteristic of projects. In addition to the presence of risk, this particular characteristic (uniqueness) means that projects by their nature cannot be completely reduced to routine.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514350" indent="-514350" algn="just"/>
            <a:endParaRPr lang="en-US" sz="2800" dirty="0"/>
          </a:p>
          <a:p>
            <a:pPr marL="514350" indent="-514350" algn="just"/>
            <a:r>
              <a:rPr lang="en-US" sz="2800" dirty="0"/>
              <a:t>(5) </a:t>
            </a:r>
            <a:r>
              <a:rPr lang="en-US" sz="2800" b="1" dirty="0">
                <a:solidFill>
                  <a:schemeClr val="tx1"/>
                </a:solidFill>
              </a:rPr>
              <a:t>CONFLICT:</a:t>
            </a:r>
            <a:endParaRPr lang="en-US" sz="3000" b="1" dirty="0">
              <a:solidFill>
                <a:schemeClr val="tx1"/>
              </a:solidFill>
            </a:endParaRPr>
          </a:p>
          <a:p>
            <a:pPr marL="514350" indent="-514350" algn="just"/>
            <a:r>
              <a:rPr lang="en-US" sz="3000" dirty="0"/>
              <a:t>	</a:t>
            </a:r>
            <a:r>
              <a:rPr lang="en-US" sz="2800" dirty="0"/>
              <a:t>For a project manager, unlike other managers, it is a whole world characterized by conflicts. The reason is not far-fetched. </a:t>
            </a:r>
            <a:endParaRPr lang="en-US" sz="2800" dirty="0">
              <a:solidFill>
                <a:schemeClr val="tx1"/>
              </a:solidFill>
            </a:endParaRPr>
          </a:p>
          <a:p>
            <a:pPr marL="514350" indent="-514350" algn="just"/>
            <a:r>
              <a:rPr lang="en-US" sz="2800" dirty="0">
                <a:solidFill>
                  <a:schemeClr val="tx1"/>
                </a:solidFill>
              </a:rPr>
              <a:t>	Project compete with functional departments for resources and personnel. And at times with adequate funding there could be project Vs project conflict within the organization. (Multi-projects sponsors). At times, the members of the project team are almost in constant conflict for </a:t>
            </a:r>
            <a:r>
              <a:rPr lang="en-US" sz="2800" dirty="0">
                <a:solidFill>
                  <a:schemeClr val="bg1"/>
                </a:solidFill>
              </a:rPr>
              <a:t>the projects resources and for roles as well (Leadership roles in solving project problems).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514350" indent="-514350" algn="just"/>
            <a:r>
              <a:rPr lang="en-US" sz="2800" dirty="0"/>
              <a:t>	</a:t>
            </a:r>
          </a:p>
          <a:p>
            <a:pPr marL="514350" indent="-514350" algn="just"/>
            <a:r>
              <a:rPr lang="en-US" sz="2800" dirty="0"/>
              <a:t>	</a:t>
            </a:r>
            <a:r>
              <a:rPr lang="en-US" sz="4000" dirty="0"/>
              <a:t>All these distinguish projects from mere  </a:t>
            </a:r>
            <a:r>
              <a:rPr lang="en-US" sz="4000" dirty="0" err="1"/>
              <a:t>routines;i.e</a:t>
            </a:r>
            <a:r>
              <a:rPr lang="en-US" sz="4000" dirty="0"/>
              <a:t>. managerial routine that are performed on a daily basis.</a:t>
            </a:r>
          </a:p>
          <a:p>
            <a:pPr marL="514350" indent="-514350" algn="just"/>
            <a:endParaRPr lang="en-US" sz="4000" dirty="0"/>
          </a:p>
          <a:p>
            <a:pPr marL="514350" indent="-514350" algn="just"/>
            <a:r>
              <a:rPr lang="en-US" sz="4000" dirty="0"/>
              <a:t>	Project cannot be managed adequately by the managerial skills used for routine works.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599"/>
            <a:ext cx="7772400" cy="685801"/>
          </a:xfrm>
        </p:spPr>
        <p:txBody>
          <a:bodyPr>
            <a:normAutofit fontScale="90000"/>
          </a:bodyPr>
          <a:lstStyle/>
          <a:p>
            <a:pPr algn="ctr"/>
            <a:r>
              <a:rPr lang="en-US" sz="3200" b="0" dirty="0">
                <a:latin typeface="Arial Black" pitchFamily="34" charset="0"/>
              </a:rPr>
              <a:t>PRINCIPLES OF PROJECT MANAGEMENT</a:t>
            </a:r>
          </a:p>
        </p:txBody>
      </p:sp>
      <p:sp>
        <p:nvSpPr>
          <p:cNvPr id="3" name="Subtitle 2"/>
          <p:cNvSpPr>
            <a:spLocks noGrp="1"/>
          </p:cNvSpPr>
          <p:nvPr>
            <p:ph type="subTitle" idx="1"/>
          </p:nvPr>
        </p:nvSpPr>
        <p:spPr>
          <a:xfrm>
            <a:off x="0" y="838200"/>
            <a:ext cx="9144000" cy="6019800"/>
          </a:xfrm>
        </p:spPr>
        <p:txBody>
          <a:bodyPr>
            <a:normAutofit fontScale="92500"/>
          </a:bodyPr>
          <a:lstStyle/>
          <a:p>
            <a:pPr algn="just">
              <a:buFont typeface="Wingdings" pitchFamily="2" charset="2"/>
              <a:buChar char="q"/>
            </a:pPr>
            <a:r>
              <a:rPr lang="en-US" dirty="0"/>
              <a:t> </a:t>
            </a:r>
            <a:r>
              <a:rPr lang="en-US" sz="2400" dirty="0"/>
              <a:t>A rational ‘Project Manager’ should be guided as follows:</a:t>
            </a:r>
          </a:p>
          <a:p>
            <a:pPr marL="514350" indent="-514350" algn="just">
              <a:buAutoNum type="arabicParenBoth"/>
            </a:pPr>
            <a:r>
              <a:rPr lang="en-US" sz="2400" dirty="0"/>
              <a:t>Ensure that the project chosen is driven by BENEFITS that support the strategies.</a:t>
            </a:r>
          </a:p>
          <a:p>
            <a:pPr marL="514350" indent="-514350" algn="just">
              <a:buAutoNum type="arabicParenBoth"/>
            </a:pPr>
            <a:r>
              <a:rPr lang="en-US" sz="2400" dirty="0"/>
              <a:t>Use stage and technical framework approach to manage the entire project.</a:t>
            </a:r>
          </a:p>
          <a:p>
            <a:pPr marL="514350" indent="-514350" algn="just">
              <a:buAutoNum type="arabicParenBoth"/>
            </a:pPr>
            <a:r>
              <a:rPr lang="en-US" sz="2400" dirty="0"/>
              <a:t>Place high priority or importance on the early part of the project. This is akin to having a good ‘foundation’.</a:t>
            </a:r>
          </a:p>
          <a:p>
            <a:pPr marL="514350" indent="-514350" algn="just">
              <a:buAutoNum type="arabicParenBoth"/>
            </a:pPr>
            <a:r>
              <a:rPr lang="en-US" sz="2400" dirty="0"/>
              <a:t>Engage yourself with the stakeholders and understand their current and future needs and investment profile.</a:t>
            </a:r>
          </a:p>
          <a:p>
            <a:pPr marL="514350" indent="-514350" algn="just">
              <a:buAutoNum type="arabicParenBoth"/>
            </a:pPr>
            <a:r>
              <a:rPr lang="en-US" sz="2400" dirty="0"/>
              <a:t>Obtain commitment from the start and make it continuous till the end of the project life: from start to finish.</a:t>
            </a:r>
          </a:p>
          <a:p>
            <a:pPr marL="514350" indent="-514350" algn="just">
              <a:buAutoNum type="arabicParenBoth"/>
            </a:pPr>
            <a:r>
              <a:rPr lang="en-US" sz="2400" dirty="0"/>
              <a:t>Encourage team work and use team work approach</a:t>
            </a:r>
          </a:p>
          <a:p>
            <a:pPr marL="514350" indent="-514350" algn="just">
              <a:buAutoNum type="arabicParenBoth"/>
            </a:pPr>
            <a:r>
              <a:rPr lang="en-US" sz="2400" dirty="0">
                <a:solidFill>
                  <a:schemeClr val="bg1"/>
                </a:solidFill>
              </a:rPr>
              <a:t>Ensure that project Team work across functions </a:t>
            </a:r>
            <a:r>
              <a:rPr lang="en-US" sz="2400" dirty="0" err="1">
                <a:solidFill>
                  <a:schemeClr val="bg1"/>
                </a:solidFill>
              </a:rPr>
              <a:t>i.e</a:t>
            </a:r>
            <a:r>
              <a:rPr lang="en-US" sz="2400" dirty="0">
                <a:solidFill>
                  <a:schemeClr val="bg1"/>
                </a:solidFill>
              </a:rPr>
              <a:t> coordination amongst them.</a:t>
            </a:r>
          </a:p>
          <a:p>
            <a:pPr marL="514350" indent="-514350" algn="just"/>
            <a:r>
              <a:rPr lang="en-US" sz="2400" dirty="0">
                <a:solidFill>
                  <a:schemeClr val="bg1"/>
                </a:solidFill>
              </a:rPr>
              <a:t>(8) Project manager must monitor against plans and schedules especially the time frame.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3200"/>
            <a:ext cx="7772400" cy="685801"/>
          </a:xfrm>
        </p:spPr>
        <p:txBody>
          <a:bodyPr>
            <a:noAutofit/>
          </a:bodyPr>
          <a:lstStyle/>
          <a:p>
            <a:pPr algn="ctr"/>
            <a:r>
              <a:rPr lang="en-US" sz="6600" b="0" dirty="0">
                <a:latin typeface="Arial Black" pitchFamily="34" charset="0"/>
              </a:rPr>
              <a:t>THANK YOU</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257</TotalTime>
  <Words>660</Words>
  <Application>Microsoft Office PowerPoint</Application>
  <PresentationFormat>On-screen Show (4:3)</PresentationFormat>
  <Paragraphs>39</Paragraphs>
  <Slides>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Arial</vt:lpstr>
      <vt:lpstr>Arial Black</vt:lpstr>
      <vt:lpstr>Calibri</vt:lpstr>
      <vt:lpstr>Lucida Sans Unicode</vt:lpstr>
      <vt:lpstr>source sans pro</vt:lpstr>
      <vt:lpstr>Verdana</vt:lpstr>
      <vt:lpstr>Wingdings</vt:lpstr>
      <vt:lpstr>Wingdings 2</vt:lpstr>
      <vt:lpstr>Wingdings 3</vt:lpstr>
      <vt:lpstr>Concourse</vt:lpstr>
      <vt:lpstr>PROJECT MANAGEMENT &amp; ANALYSIS     ATTRIBUTES OF A PROJECT      BY: DR. OLANIPEKUN OJO </vt:lpstr>
      <vt:lpstr>INTRODUCTION</vt:lpstr>
      <vt:lpstr>PowerPoint Presentation</vt:lpstr>
      <vt:lpstr>PowerPoint Presentation</vt:lpstr>
      <vt:lpstr>PowerPoint Presentation</vt:lpstr>
      <vt:lpstr>PowerPoint Presentation</vt:lpstr>
      <vt:lpstr>PowerPoint Presentation</vt:lpstr>
      <vt:lpstr>PRINCIPLES OF PROJECT MANAGEMENT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 &amp; ANALYSIS     ATTRIBUTE OF A PROJECT      BY: DR. OLANIPEKUN OJO</dc:title>
  <dc:creator>user</dc:creator>
  <cp:lastModifiedBy>Ademola Balogun</cp:lastModifiedBy>
  <cp:revision>38</cp:revision>
  <dcterms:created xsi:type="dcterms:W3CDTF">2019-04-01T10:58:36Z</dcterms:created>
  <dcterms:modified xsi:type="dcterms:W3CDTF">2021-08-24T12:48:17Z</dcterms:modified>
</cp:coreProperties>
</file>