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57" r:id="rId4"/>
    <p:sldId id="258" r:id="rId5"/>
    <p:sldId id="259" r:id="rId6"/>
    <p:sldId id="260" r:id="rId7"/>
    <p:sldId id="261" r:id="rId8"/>
    <p:sldId id="269" r:id="rId9"/>
    <p:sldId id="262" r:id="rId10"/>
    <p:sldId id="263" r:id="rId11"/>
    <p:sldId id="264" r:id="rId12"/>
    <p:sldId id="265" r:id="rId13"/>
    <p:sldId id="266" r:id="rId14"/>
    <p:sldId id="267" r:id="rId15"/>
    <p:sldId id="268" r:id="rId16"/>
  </p:sldIdLst>
  <p:sldSz cx="12192000" cy="68580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89E8E7-3D8D-4807-8207-D59DEF23137B}" type="doc">
      <dgm:prSet loTypeId="urn:microsoft.com/office/officeart/2005/8/layout/list1" loCatId="list" qsTypeId="urn:microsoft.com/office/officeart/2005/8/quickstyle/simple1" qsCatId="simple" csTypeId="urn:microsoft.com/office/officeart/2005/8/colors/accent0_1" csCatId="mainScheme" phldr="1"/>
      <dgm:spPr/>
      <dgm:t>
        <a:bodyPr/>
        <a:lstStyle/>
        <a:p>
          <a:endParaRPr lang="en-US"/>
        </a:p>
      </dgm:t>
    </dgm:pt>
    <dgm:pt modelId="{379E720F-B700-4650-AEEB-20D0160B8271}">
      <dgm:prSet phldrT="[Text]"/>
      <dgm:spPr/>
      <dgm:t>
        <a:bodyPr/>
        <a:lstStyle/>
        <a:p>
          <a:r>
            <a:rPr lang="en-US" b="1" dirty="0" smtClean="0"/>
            <a:t>Stakeholders Theory</a:t>
          </a:r>
          <a:endParaRPr lang="en-US" b="1" dirty="0"/>
        </a:p>
      </dgm:t>
    </dgm:pt>
    <dgm:pt modelId="{492E97FA-B21D-474A-AD09-3C802179EFA3}" type="parTrans" cxnId="{7C5D52D2-D127-40C6-A21B-D34A0EDD8A5E}">
      <dgm:prSet/>
      <dgm:spPr/>
      <dgm:t>
        <a:bodyPr/>
        <a:lstStyle/>
        <a:p>
          <a:endParaRPr lang="en-US"/>
        </a:p>
      </dgm:t>
    </dgm:pt>
    <dgm:pt modelId="{30DE0073-B976-46C9-8E3E-91CB4C6924D3}" type="sibTrans" cxnId="{7C5D52D2-D127-40C6-A21B-D34A0EDD8A5E}">
      <dgm:prSet/>
      <dgm:spPr/>
      <dgm:t>
        <a:bodyPr/>
        <a:lstStyle/>
        <a:p>
          <a:endParaRPr lang="en-US"/>
        </a:p>
      </dgm:t>
    </dgm:pt>
    <dgm:pt modelId="{3073222F-EEA8-4D9D-B989-833EB43F883D}">
      <dgm:prSet phldrT="[Text]"/>
      <dgm:spPr/>
      <dgm:t>
        <a:bodyPr/>
        <a:lstStyle/>
        <a:p>
          <a:r>
            <a:rPr lang="en-US" b="1" dirty="0" smtClean="0"/>
            <a:t>Convention Theory</a:t>
          </a:r>
          <a:endParaRPr lang="en-US" b="1" dirty="0"/>
        </a:p>
      </dgm:t>
    </dgm:pt>
    <dgm:pt modelId="{3E2D727C-78C7-4933-903E-E2A96449C991}" type="parTrans" cxnId="{E244F15B-4A08-4D64-91FB-C2E72F284551}">
      <dgm:prSet/>
      <dgm:spPr/>
      <dgm:t>
        <a:bodyPr/>
        <a:lstStyle/>
        <a:p>
          <a:endParaRPr lang="en-US"/>
        </a:p>
      </dgm:t>
    </dgm:pt>
    <dgm:pt modelId="{AAD6D46E-1410-4B56-AA51-5889752D8597}" type="sibTrans" cxnId="{E244F15B-4A08-4D64-91FB-C2E72F284551}">
      <dgm:prSet/>
      <dgm:spPr/>
      <dgm:t>
        <a:bodyPr/>
        <a:lstStyle/>
        <a:p>
          <a:endParaRPr lang="en-US"/>
        </a:p>
      </dgm:t>
    </dgm:pt>
    <dgm:pt modelId="{93B50AB5-C1CD-492C-A2CC-09A5AF41B704}">
      <dgm:prSet phldrT="[Text]"/>
      <dgm:spPr/>
      <dgm:t>
        <a:bodyPr/>
        <a:lstStyle/>
        <a:p>
          <a:r>
            <a:rPr lang="en-US" b="1" dirty="0" smtClean="0"/>
            <a:t>Resources Based View Theory</a:t>
          </a:r>
          <a:endParaRPr lang="en-US" b="1" dirty="0"/>
        </a:p>
      </dgm:t>
    </dgm:pt>
    <dgm:pt modelId="{43DEDBD6-0A64-419A-B7E1-140517C2B971}" type="parTrans" cxnId="{F271CEBF-610A-429F-AB47-5E02CA3498A9}">
      <dgm:prSet/>
      <dgm:spPr/>
      <dgm:t>
        <a:bodyPr/>
        <a:lstStyle/>
        <a:p>
          <a:endParaRPr lang="en-US"/>
        </a:p>
      </dgm:t>
    </dgm:pt>
    <dgm:pt modelId="{142EF861-B85B-4B78-9BF1-5ACC703B47C4}" type="sibTrans" cxnId="{F271CEBF-610A-429F-AB47-5E02CA3498A9}">
      <dgm:prSet/>
      <dgm:spPr/>
      <dgm:t>
        <a:bodyPr/>
        <a:lstStyle/>
        <a:p>
          <a:endParaRPr lang="en-US"/>
        </a:p>
      </dgm:t>
    </dgm:pt>
    <dgm:pt modelId="{AD24BD91-8EB4-4CBB-9955-747C0F73659B}">
      <dgm:prSet/>
      <dgm:spPr/>
      <dgm:t>
        <a:bodyPr/>
        <a:lstStyle/>
        <a:p>
          <a:r>
            <a:rPr lang="en-US" dirty="0" smtClean="0"/>
            <a:t> The emphasis of this theory is based on how business model can transform resources holders into stakeholders. </a:t>
          </a:r>
          <a:endParaRPr lang="en-US" dirty="0"/>
        </a:p>
      </dgm:t>
    </dgm:pt>
    <dgm:pt modelId="{B44C34F6-53C8-4E9C-B9F2-90CE4523CA8C}" type="parTrans" cxnId="{ECF48FDB-63EC-4583-97EC-AAA8F0B6637A}">
      <dgm:prSet/>
      <dgm:spPr/>
      <dgm:t>
        <a:bodyPr/>
        <a:lstStyle/>
        <a:p>
          <a:endParaRPr lang="en-US"/>
        </a:p>
      </dgm:t>
    </dgm:pt>
    <dgm:pt modelId="{97ABAF2F-0BDC-4DFF-AA22-FF965C3BEF56}" type="sibTrans" cxnId="{ECF48FDB-63EC-4583-97EC-AAA8F0B6637A}">
      <dgm:prSet/>
      <dgm:spPr/>
      <dgm:t>
        <a:bodyPr/>
        <a:lstStyle/>
        <a:p>
          <a:endParaRPr lang="en-US"/>
        </a:p>
      </dgm:t>
    </dgm:pt>
    <dgm:pt modelId="{C1FE3A6D-01F4-424D-817C-87CF281D3B48}">
      <dgm:prSet/>
      <dgm:spPr/>
      <dgm:t>
        <a:bodyPr/>
        <a:lstStyle/>
        <a:p>
          <a:pPr algn="just"/>
          <a:r>
            <a:rPr lang="en-US" dirty="0" smtClean="0"/>
            <a:t>This theory is an effort of articulation between individual’s behaviour and conventions, collectively accepted by the recognition of a symbolic universe system establishing the rules of the economic game and constituting a place of shared representation making it possible to set up standards of economic and social behavior’s. </a:t>
          </a:r>
          <a:endParaRPr lang="en-US" dirty="0"/>
        </a:p>
      </dgm:t>
    </dgm:pt>
    <dgm:pt modelId="{0B4E0C54-EBE3-48D8-8CAE-FC9B1EA24878}" type="parTrans" cxnId="{CF4F711B-F36A-48FA-94BB-05EB23BBDC63}">
      <dgm:prSet/>
      <dgm:spPr/>
      <dgm:t>
        <a:bodyPr/>
        <a:lstStyle/>
        <a:p>
          <a:endParaRPr lang="en-US"/>
        </a:p>
      </dgm:t>
    </dgm:pt>
    <dgm:pt modelId="{85C44B0F-C81D-4369-A245-C9D30371D068}" type="sibTrans" cxnId="{CF4F711B-F36A-48FA-94BB-05EB23BBDC63}">
      <dgm:prSet/>
      <dgm:spPr/>
      <dgm:t>
        <a:bodyPr/>
        <a:lstStyle/>
        <a:p>
          <a:endParaRPr lang="en-US"/>
        </a:p>
      </dgm:t>
    </dgm:pt>
    <dgm:pt modelId="{5DF674AB-EC14-49FB-AAAC-0E3AAEF0B3AF}">
      <dgm:prSet/>
      <dgm:spPr/>
      <dgm:t>
        <a:bodyPr/>
        <a:lstStyle/>
        <a:p>
          <a:r>
            <a:rPr lang="en-US" dirty="0" smtClean="0"/>
            <a:t>The appreciation of the business model largely depends on the competencies pointed by the appraisers (at the beginning resources holders) of the project of creation.</a:t>
          </a:r>
          <a:endParaRPr lang="en-US" dirty="0"/>
        </a:p>
      </dgm:t>
    </dgm:pt>
    <dgm:pt modelId="{BAE2C447-157B-4446-B655-73737EF2B67F}" type="parTrans" cxnId="{EF25BF34-288D-4728-A9B8-B51FEE2952A2}">
      <dgm:prSet/>
      <dgm:spPr/>
      <dgm:t>
        <a:bodyPr/>
        <a:lstStyle/>
        <a:p>
          <a:endParaRPr lang="en-US"/>
        </a:p>
      </dgm:t>
    </dgm:pt>
    <dgm:pt modelId="{F6FFBC7F-82C9-415A-8524-27A748AD5948}" type="sibTrans" cxnId="{EF25BF34-288D-4728-A9B8-B51FEE2952A2}">
      <dgm:prSet/>
      <dgm:spPr/>
      <dgm:t>
        <a:bodyPr/>
        <a:lstStyle/>
        <a:p>
          <a:endParaRPr lang="en-US"/>
        </a:p>
      </dgm:t>
    </dgm:pt>
    <dgm:pt modelId="{3BC89ED9-30DF-4990-BE04-6A29B5EEFCEF}" type="pres">
      <dgm:prSet presAssocID="{BA89E8E7-3D8D-4807-8207-D59DEF23137B}" presName="linear" presStyleCnt="0">
        <dgm:presLayoutVars>
          <dgm:dir/>
          <dgm:animLvl val="lvl"/>
          <dgm:resizeHandles val="exact"/>
        </dgm:presLayoutVars>
      </dgm:prSet>
      <dgm:spPr/>
      <dgm:t>
        <a:bodyPr/>
        <a:lstStyle/>
        <a:p>
          <a:endParaRPr lang="en-US"/>
        </a:p>
      </dgm:t>
    </dgm:pt>
    <dgm:pt modelId="{14629B11-F828-40B3-9DA7-C8EFB236429C}" type="pres">
      <dgm:prSet presAssocID="{379E720F-B700-4650-AEEB-20D0160B8271}" presName="parentLin" presStyleCnt="0"/>
      <dgm:spPr/>
    </dgm:pt>
    <dgm:pt modelId="{6D87E2DB-D08E-4460-9B91-6CA461D891DC}" type="pres">
      <dgm:prSet presAssocID="{379E720F-B700-4650-AEEB-20D0160B8271}" presName="parentLeftMargin" presStyleLbl="node1" presStyleIdx="0" presStyleCnt="3"/>
      <dgm:spPr/>
      <dgm:t>
        <a:bodyPr/>
        <a:lstStyle/>
        <a:p>
          <a:endParaRPr lang="en-US"/>
        </a:p>
      </dgm:t>
    </dgm:pt>
    <dgm:pt modelId="{4340581D-E0ED-4254-A274-B2DC48832344}" type="pres">
      <dgm:prSet presAssocID="{379E720F-B700-4650-AEEB-20D0160B8271}" presName="parentText" presStyleLbl="node1" presStyleIdx="0" presStyleCnt="3">
        <dgm:presLayoutVars>
          <dgm:chMax val="0"/>
          <dgm:bulletEnabled val="1"/>
        </dgm:presLayoutVars>
      </dgm:prSet>
      <dgm:spPr/>
      <dgm:t>
        <a:bodyPr/>
        <a:lstStyle/>
        <a:p>
          <a:endParaRPr lang="en-US"/>
        </a:p>
      </dgm:t>
    </dgm:pt>
    <dgm:pt modelId="{CE905515-D954-4CFE-9573-D59647A6453A}" type="pres">
      <dgm:prSet presAssocID="{379E720F-B700-4650-AEEB-20D0160B8271}" presName="negativeSpace" presStyleCnt="0"/>
      <dgm:spPr/>
    </dgm:pt>
    <dgm:pt modelId="{08EF29FE-2FF8-4FC6-B949-281B0B21EB82}" type="pres">
      <dgm:prSet presAssocID="{379E720F-B700-4650-AEEB-20D0160B8271}" presName="childText" presStyleLbl="conFgAcc1" presStyleIdx="0" presStyleCnt="3">
        <dgm:presLayoutVars>
          <dgm:bulletEnabled val="1"/>
        </dgm:presLayoutVars>
      </dgm:prSet>
      <dgm:spPr/>
      <dgm:t>
        <a:bodyPr/>
        <a:lstStyle/>
        <a:p>
          <a:endParaRPr lang="en-US"/>
        </a:p>
      </dgm:t>
    </dgm:pt>
    <dgm:pt modelId="{52F262FD-D2B3-4BB1-BD49-BFC629767882}" type="pres">
      <dgm:prSet presAssocID="{30DE0073-B976-46C9-8E3E-91CB4C6924D3}" presName="spaceBetweenRectangles" presStyleCnt="0"/>
      <dgm:spPr/>
    </dgm:pt>
    <dgm:pt modelId="{23A0363F-886A-408A-A20C-AB9F28D34A97}" type="pres">
      <dgm:prSet presAssocID="{3073222F-EEA8-4D9D-B989-833EB43F883D}" presName="parentLin" presStyleCnt="0"/>
      <dgm:spPr/>
    </dgm:pt>
    <dgm:pt modelId="{0EE6FB6C-22BE-497B-AD09-0B272365E2B6}" type="pres">
      <dgm:prSet presAssocID="{3073222F-EEA8-4D9D-B989-833EB43F883D}" presName="parentLeftMargin" presStyleLbl="node1" presStyleIdx="0" presStyleCnt="3"/>
      <dgm:spPr/>
      <dgm:t>
        <a:bodyPr/>
        <a:lstStyle/>
        <a:p>
          <a:endParaRPr lang="en-US"/>
        </a:p>
      </dgm:t>
    </dgm:pt>
    <dgm:pt modelId="{51EC7A53-3497-4B52-AB3D-A90CC0624322}" type="pres">
      <dgm:prSet presAssocID="{3073222F-EEA8-4D9D-B989-833EB43F883D}" presName="parentText" presStyleLbl="node1" presStyleIdx="1" presStyleCnt="3">
        <dgm:presLayoutVars>
          <dgm:chMax val="0"/>
          <dgm:bulletEnabled val="1"/>
        </dgm:presLayoutVars>
      </dgm:prSet>
      <dgm:spPr/>
      <dgm:t>
        <a:bodyPr/>
        <a:lstStyle/>
        <a:p>
          <a:endParaRPr lang="en-US"/>
        </a:p>
      </dgm:t>
    </dgm:pt>
    <dgm:pt modelId="{E7527EFA-5D6F-49D4-9515-9AF385CC63C6}" type="pres">
      <dgm:prSet presAssocID="{3073222F-EEA8-4D9D-B989-833EB43F883D}" presName="negativeSpace" presStyleCnt="0"/>
      <dgm:spPr/>
    </dgm:pt>
    <dgm:pt modelId="{3E548FC2-726A-4D62-AFE1-337BA5BF6CB0}" type="pres">
      <dgm:prSet presAssocID="{3073222F-EEA8-4D9D-B989-833EB43F883D}" presName="childText" presStyleLbl="conFgAcc1" presStyleIdx="1" presStyleCnt="3">
        <dgm:presLayoutVars>
          <dgm:bulletEnabled val="1"/>
        </dgm:presLayoutVars>
      </dgm:prSet>
      <dgm:spPr/>
      <dgm:t>
        <a:bodyPr/>
        <a:lstStyle/>
        <a:p>
          <a:endParaRPr lang="en-US"/>
        </a:p>
      </dgm:t>
    </dgm:pt>
    <dgm:pt modelId="{52C12AC1-8C27-4BA7-AB6B-90C26F3EC338}" type="pres">
      <dgm:prSet presAssocID="{AAD6D46E-1410-4B56-AA51-5889752D8597}" presName="spaceBetweenRectangles" presStyleCnt="0"/>
      <dgm:spPr/>
    </dgm:pt>
    <dgm:pt modelId="{477E9960-C96D-4C0E-BC16-BDC76D6303CE}" type="pres">
      <dgm:prSet presAssocID="{93B50AB5-C1CD-492C-A2CC-09A5AF41B704}" presName="parentLin" presStyleCnt="0"/>
      <dgm:spPr/>
    </dgm:pt>
    <dgm:pt modelId="{F7AD8111-52F9-410C-81F4-8548C1443EAC}" type="pres">
      <dgm:prSet presAssocID="{93B50AB5-C1CD-492C-A2CC-09A5AF41B704}" presName="parentLeftMargin" presStyleLbl="node1" presStyleIdx="1" presStyleCnt="3"/>
      <dgm:spPr/>
      <dgm:t>
        <a:bodyPr/>
        <a:lstStyle/>
        <a:p>
          <a:endParaRPr lang="en-US"/>
        </a:p>
      </dgm:t>
    </dgm:pt>
    <dgm:pt modelId="{5A3FCF78-2EEE-43AF-8161-FE5C5255A69E}" type="pres">
      <dgm:prSet presAssocID="{93B50AB5-C1CD-492C-A2CC-09A5AF41B704}" presName="parentText" presStyleLbl="node1" presStyleIdx="2" presStyleCnt="3">
        <dgm:presLayoutVars>
          <dgm:chMax val="0"/>
          <dgm:bulletEnabled val="1"/>
        </dgm:presLayoutVars>
      </dgm:prSet>
      <dgm:spPr/>
      <dgm:t>
        <a:bodyPr/>
        <a:lstStyle/>
        <a:p>
          <a:endParaRPr lang="en-US"/>
        </a:p>
      </dgm:t>
    </dgm:pt>
    <dgm:pt modelId="{5C0F6E25-3947-41B0-AEC8-3A4F934BE52A}" type="pres">
      <dgm:prSet presAssocID="{93B50AB5-C1CD-492C-A2CC-09A5AF41B704}" presName="negativeSpace" presStyleCnt="0"/>
      <dgm:spPr/>
    </dgm:pt>
    <dgm:pt modelId="{D6BB9250-304C-4F09-A4AC-18F1AF807670}" type="pres">
      <dgm:prSet presAssocID="{93B50AB5-C1CD-492C-A2CC-09A5AF41B704}" presName="childText" presStyleLbl="conFgAcc1" presStyleIdx="2" presStyleCnt="3">
        <dgm:presLayoutVars>
          <dgm:bulletEnabled val="1"/>
        </dgm:presLayoutVars>
      </dgm:prSet>
      <dgm:spPr/>
      <dgm:t>
        <a:bodyPr/>
        <a:lstStyle/>
        <a:p>
          <a:endParaRPr lang="en-US"/>
        </a:p>
      </dgm:t>
    </dgm:pt>
  </dgm:ptLst>
  <dgm:cxnLst>
    <dgm:cxn modelId="{E244F15B-4A08-4D64-91FB-C2E72F284551}" srcId="{BA89E8E7-3D8D-4807-8207-D59DEF23137B}" destId="{3073222F-EEA8-4D9D-B989-833EB43F883D}" srcOrd="1" destOrd="0" parTransId="{3E2D727C-78C7-4933-903E-E2A96449C991}" sibTransId="{AAD6D46E-1410-4B56-AA51-5889752D8597}"/>
    <dgm:cxn modelId="{675A885C-6539-404D-8585-9914BCE6A24F}" type="presOf" srcId="{93B50AB5-C1CD-492C-A2CC-09A5AF41B704}" destId="{5A3FCF78-2EEE-43AF-8161-FE5C5255A69E}" srcOrd="1" destOrd="0" presId="urn:microsoft.com/office/officeart/2005/8/layout/list1"/>
    <dgm:cxn modelId="{30B7C4B0-D2AC-4192-98F3-8DF70C6E14F1}" type="presOf" srcId="{3073222F-EEA8-4D9D-B989-833EB43F883D}" destId="{51EC7A53-3497-4B52-AB3D-A90CC0624322}" srcOrd="1" destOrd="0" presId="urn:microsoft.com/office/officeart/2005/8/layout/list1"/>
    <dgm:cxn modelId="{A562E176-8A1F-4E9E-BBF6-CBC63AF77072}" type="presOf" srcId="{AD24BD91-8EB4-4CBB-9955-747C0F73659B}" destId="{08EF29FE-2FF8-4FC6-B949-281B0B21EB82}" srcOrd="0" destOrd="0" presId="urn:microsoft.com/office/officeart/2005/8/layout/list1"/>
    <dgm:cxn modelId="{884AA3F0-491B-48AF-A225-F5CC3A6A20D6}" type="presOf" srcId="{3073222F-EEA8-4D9D-B989-833EB43F883D}" destId="{0EE6FB6C-22BE-497B-AD09-0B272365E2B6}" srcOrd="0" destOrd="0" presId="urn:microsoft.com/office/officeart/2005/8/layout/list1"/>
    <dgm:cxn modelId="{E92E8B31-2E2B-4BC8-88F5-80422D7D0515}" type="presOf" srcId="{5DF674AB-EC14-49FB-AAAC-0E3AAEF0B3AF}" destId="{D6BB9250-304C-4F09-A4AC-18F1AF807670}" srcOrd="0" destOrd="0" presId="urn:microsoft.com/office/officeart/2005/8/layout/list1"/>
    <dgm:cxn modelId="{7C5D52D2-D127-40C6-A21B-D34A0EDD8A5E}" srcId="{BA89E8E7-3D8D-4807-8207-D59DEF23137B}" destId="{379E720F-B700-4650-AEEB-20D0160B8271}" srcOrd="0" destOrd="0" parTransId="{492E97FA-B21D-474A-AD09-3C802179EFA3}" sibTransId="{30DE0073-B976-46C9-8E3E-91CB4C6924D3}"/>
    <dgm:cxn modelId="{EF25BF34-288D-4728-A9B8-B51FEE2952A2}" srcId="{93B50AB5-C1CD-492C-A2CC-09A5AF41B704}" destId="{5DF674AB-EC14-49FB-AAAC-0E3AAEF0B3AF}" srcOrd="0" destOrd="0" parTransId="{BAE2C447-157B-4446-B655-73737EF2B67F}" sibTransId="{F6FFBC7F-82C9-415A-8524-27A748AD5948}"/>
    <dgm:cxn modelId="{ECF48FDB-63EC-4583-97EC-AAA8F0B6637A}" srcId="{379E720F-B700-4650-AEEB-20D0160B8271}" destId="{AD24BD91-8EB4-4CBB-9955-747C0F73659B}" srcOrd="0" destOrd="0" parTransId="{B44C34F6-53C8-4E9C-B9F2-90CE4523CA8C}" sibTransId="{97ABAF2F-0BDC-4DFF-AA22-FF965C3BEF56}"/>
    <dgm:cxn modelId="{00792EFB-2CD5-4AC3-ADB6-C1EC242F87F1}" type="presOf" srcId="{93B50AB5-C1CD-492C-A2CC-09A5AF41B704}" destId="{F7AD8111-52F9-410C-81F4-8548C1443EAC}" srcOrd="0" destOrd="0" presId="urn:microsoft.com/office/officeart/2005/8/layout/list1"/>
    <dgm:cxn modelId="{5E643008-45F9-477D-A22A-1ED8313552F4}" type="presOf" srcId="{C1FE3A6D-01F4-424D-817C-87CF281D3B48}" destId="{3E548FC2-726A-4D62-AFE1-337BA5BF6CB0}" srcOrd="0" destOrd="0" presId="urn:microsoft.com/office/officeart/2005/8/layout/list1"/>
    <dgm:cxn modelId="{CF4F711B-F36A-48FA-94BB-05EB23BBDC63}" srcId="{3073222F-EEA8-4D9D-B989-833EB43F883D}" destId="{C1FE3A6D-01F4-424D-817C-87CF281D3B48}" srcOrd="0" destOrd="0" parTransId="{0B4E0C54-EBE3-48D8-8CAE-FC9B1EA24878}" sibTransId="{85C44B0F-C81D-4369-A245-C9D30371D068}"/>
    <dgm:cxn modelId="{869CA616-F6CF-46D4-9648-FFB9167A27C5}" type="presOf" srcId="{BA89E8E7-3D8D-4807-8207-D59DEF23137B}" destId="{3BC89ED9-30DF-4990-BE04-6A29B5EEFCEF}" srcOrd="0" destOrd="0" presId="urn:microsoft.com/office/officeart/2005/8/layout/list1"/>
    <dgm:cxn modelId="{D8EBE32D-067E-468A-B41D-1EAE5256DD8C}" type="presOf" srcId="{379E720F-B700-4650-AEEB-20D0160B8271}" destId="{4340581D-E0ED-4254-A274-B2DC48832344}" srcOrd="1" destOrd="0" presId="urn:microsoft.com/office/officeart/2005/8/layout/list1"/>
    <dgm:cxn modelId="{7E544555-430C-4C6D-A07B-4FAF262BF15A}" type="presOf" srcId="{379E720F-B700-4650-AEEB-20D0160B8271}" destId="{6D87E2DB-D08E-4460-9B91-6CA461D891DC}" srcOrd="0" destOrd="0" presId="urn:microsoft.com/office/officeart/2005/8/layout/list1"/>
    <dgm:cxn modelId="{F271CEBF-610A-429F-AB47-5E02CA3498A9}" srcId="{BA89E8E7-3D8D-4807-8207-D59DEF23137B}" destId="{93B50AB5-C1CD-492C-A2CC-09A5AF41B704}" srcOrd="2" destOrd="0" parTransId="{43DEDBD6-0A64-419A-B7E1-140517C2B971}" sibTransId="{142EF861-B85B-4B78-9BF1-5ACC703B47C4}"/>
    <dgm:cxn modelId="{B9DD83FC-C5CB-4B2C-BFB2-64AB9D121154}" type="presParOf" srcId="{3BC89ED9-30DF-4990-BE04-6A29B5EEFCEF}" destId="{14629B11-F828-40B3-9DA7-C8EFB236429C}" srcOrd="0" destOrd="0" presId="urn:microsoft.com/office/officeart/2005/8/layout/list1"/>
    <dgm:cxn modelId="{62232C62-7C9F-4C47-98B4-F33C3D95B266}" type="presParOf" srcId="{14629B11-F828-40B3-9DA7-C8EFB236429C}" destId="{6D87E2DB-D08E-4460-9B91-6CA461D891DC}" srcOrd="0" destOrd="0" presId="urn:microsoft.com/office/officeart/2005/8/layout/list1"/>
    <dgm:cxn modelId="{C1F90B85-8702-4894-A05F-F8D050FB6307}" type="presParOf" srcId="{14629B11-F828-40B3-9DA7-C8EFB236429C}" destId="{4340581D-E0ED-4254-A274-B2DC48832344}" srcOrd="1" destOrd="0" presId="urn:microsoft.com/office/officeart/2005/8/layout/list1"/>
    <dgm:cxn modelId="{78923169-33EF-4973-A52C-B639746B8F97}" type="presParOf" srcId="{3BC89ED9-30DF-4990-BE04-6A29B5EEFCEF}" destId="{CE905515-D954-4CFE-9573-D59647A6453A}" srcOrd="1" destOrd="0" presId="urn:microsoft.com/office/officeart/2005/8/layout/list1"/>
    <dgm:cxn modelId="{91291D94-5983-450F-849F-2F2A4D924FEF}" type="presParOf" srcId="{3BC89ED9-30DF-4990-BE04-6A29B5EEFCEF}" destId="{08EF29FE-2FF8-4FC6-B949-281B0B21EB82}" srcOrd="2" destOrd="0" presId="urn:microsoft.com/office/officeart/2005/8/layout/list1"/>
    <dgm:cxn modelId="{696F4A14-FAF0-458D-837C-6CDE1837619D}" type="presParOf" srcId="{3BC89ED9-30DF-4990-BE04-6A29B5EEFCEF}" destId="{52F262FD-D2B3-4BB1-BD49-BFC629767882}" srcOrd="3" destOrd="0" presId="urn:microsoft.com/office/officeart/2005/8/layout/list1"/>
    <dgm:cxn modelId="{1D0C6DC5-5662-4AE8-833D-B43108AE2352}" type="presParOf" srcId="{3BC89ED9-30DF-4990-BE04-6A29B5EEFCEF}" destId="{23A0363F-886A-408A-A20C-AB9F28D34A97}" srcOrd="4" destOrd="0" presId="urn:microsoft.com/office/officeart/2005/8/layout/list1"/>
    <dgm:cxn modelId="{60985DBB-F48C-4AC8-B376-573F67A4323D}" type="presParOf" srcId="{23A0363F-886A-408A-A20C-AB9F28D34A97}" destId="{0EE6FB6C-22BE-497B-AD09-0B272365E2B6}" srcOrd="0" destOrd="0" presId="urn:microsoft.com/office/officeart/2005/8/layout/list1"/>
    <dgm:cxn modelId="{92072073-335C-493B-AA14-8C697B64FF94}" type="presParOf" srcId="{23A0363F-886A-408A-A20C-AB9F28D34A97}" destId="{51EC7A53-3497-4B52-AB3D-A90CC0624322}" srcOrd="1" destOrd="0" presId="urn:microsoft.com/office/officeart/2005/8/layout/list1"/>
    <dgm:cxn modelId="{48DF4AE0-743C-4B2D-8D91-2EC116E7FF79}" type="presParOf" srcId="{3BC89ED9-30DF-4990-BE04-6A29B5EEFCEF}" destId="{E7527EFA-5D6F-49D4-9515-9AF385CC63C6}" srcOrd="5" destOrd="0" presId="urn:microsoft.com/office/officeart/2005/8/layout/list1"/>
    <dgm:cxn modelId="{A6C365E7-DA49-4F8B-9DEB-9FBD1C3294C4}" type="presParOf" srcId="{3BC89ED9-30DF-4990-BE04-6A29B5EEFCEF}" destId="{3E548FC2-726A-4D62-AFE1-337BA5BF6CB0}" srcOrd="6" destOrd="0" presId="urn:microsoft.com/office/officeart/2005/8/layout/list1"/>
    <dgm:cxn modelId="{5DB6478B-63AC-4FAF-A93C-A610EA563831}" type="presParOf" srcId="{3BC89ED9-30DF-4990-BE04-6A29B5EEFCEF}" destId="{52C12AC1-8C27-4BA7-AB6B-90C26F3EC338}" srcOrd="7" destOrd="0" presId="urn:microsoft.com/office/officeart/2005/8/layout/list1"/>
    <dgm:cxn modelId="{39D4C9E0-6817-4DAB-95B1-DBCFF3F6BCCD}" type="presParOf" srcId="{3BC89ED9-30DF-4990-BE04-6A29B5EEFCEF}" destId="{477E9960-C96D-4C0E-BC16-BDC76D6303CE}" srcOrd="8" destOrd="0" presId="urn:microsoft.com/office/officeart/2005/8/layout/list1"/>
    <dgm:cxn modelId="{9635C56C-9A40-49F7-9F73-5A60A49149D0}" type="presParOf" srcId="{477E9960-C96D-4C0E-BC16-BDC76D6303CE}" destId="{F7AD8111-52F9-410C-81F4-8548C1443EAC}" srcOrd="0" destOrd="0" presId="urn:microsoft.com/office/officeart/2005/8/layout/list1"/>
    <dgm:cxn modelId="{12D6BF27-0248-4598-A830-85C43F16BDAD}" type="presParOf" srcId="{477E9960-C96D-4C0E-BC16-BDC76D6303CE}" destId="{5A3FCF78-2EEE-43AF-8161-FE5C5255A69E}" srcOrd="1" destOrd="0" presId="urn:microsoft.com/office/officeart/2005/8/layout/list1"/>
    <dgm:cxn modelId="{F608170A-64D5-44CD-9B4C-9EC5BC4B990C}" type="presParOf" srcId="{3BC89ED9-30DF-4990-BE04-6A29B5EEFCEF}" destId="{5C0F6E25-3947-41B0-AEC8-3A4F934BE52A}" srcOrd="9" destOrd="0" presId="urn:microsoft.com/office/officeart/2005/8/layout/list1"/>
    <dgm:cxn modelId="{57E56295-CCA3-41E3-BECB-E3E7554EFB97}" type="presParOf" srcId="{3BC89ED9-30DF-4990-BE04-6A29B5EEFCEF}" destId="{D6BB9250-304C-4F09-A4AC-18F1AF807670}"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EF29FE-2FF8-4FC6-B949-281B0B21EB82}">
      <dsp:nvSpPr>
        <dsp:cNvPr id="0" name=""/>
        <dsp:cNvSpPr/>
      </dsp:nvSpPr>
      <dsp:spPr>
        <a:xfrm>
          <a:off x="0" y="435017"/>
          <a:ext cx="10856891" cy="1212750"/>
        </a:xfrm>
        <a:prstGeom prst="rect">
          <a:avLst/>
        </a:prstGeom>
        <a:solidFill>
          <a:schemeClr val="dk1">
            <a:alpha val="90000"/>
            <a:tint val="40000"/>
            <a:hueOff val="0"/>
            <a:satOff val="0"/>
            <a:lumOff val="0"/>
            <a:alphaOff val="0"/>
          </a:schemeClr>
        </a:solidFill>
        <a:ln w="12700" cap="flat" cmpd="sng" algn="in">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42615" tIns="458216" rIns="842615"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 The emphasis of this theory is based on how business model can transform resources holders into stakeholders. </a:t>
          </a:r>
          <a:endParaRPr lang="en-US" sz="2200" kern="1200" dirty="0"/>
        </a:p>
      </dsp:txBody>
      <dsp:txXfrm>
        <a:off x="0" y="435017"/>
        <a:ext cx="10856891" cy="1212750"/>
      </dsp:txXfrm>
    </dsp:sp>
    <dsp:sp modelId="{4340581D-E0ED-4254-A274-B2DC48832344}">
      <dsp:nvSpPr>
        <dsp:cNvPr id="0" name=""/>
        <dsp:cNvSpPr/>
      </dsp:nvSpPr>
      <dsp:spPr>
        <a:xfrm>
          <a:off x="542844" y="110297"/>
          <a:ext cx="7599823" cy="649440"/>
        </a:xfrm>
        <a:prstGeom prst="roundRect">
          <a:avLst/>
        </a:prstGeom>
        <a:solidFill>
          <a:schemeClr val="lt1">
            <a:hueOff val="0"/>
            <a:satOff val="0"/>
            <a:lumOff val="0"/>
            <a:alphaOff val="0"/>
          </a:schemeClr>
        </a:solidFill>
        <a:ln w="12700" cap="flat" cmpd="sng" algn="in">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7255" tIns="0" rIns="287255" bIns="0" numCol="1" spcCol="1270" anchor="ctr" anchorCtr="0">
          <a:noAutofit/>
        </a:bodyPr>
        <a:lstStyle/>
        <a:p>
          <a:pPr lvl="0" algn="l" defTabSz="977900">
            <a:lnSpc>
              <a:spcPct val="90000"/>
            </a:lnSpc>
            <a:spcBef>
              <a:spcPct val="0"/>
            </a:spcBef>
            <a:spcAft>
              <a:spcPct val="35000"/>
            </a:spcAft>
          </a:pPr>
          <a:r>
            <a:rPr lang="en-US" sz="2200" b="1" kern="1200" dirty="0" smtClean="0"/>
            <a:t>Stakeholders Theory</a:t>
          </a:r>
          <a:endParaRPr lang="en-US" sz="2200" b="1" kern="1200" dirty="0"/>
        </a:p>
      </dsp:txBody>
      <dsp:txXfrm>
        <a:off x="574547" y="142000"/>
        <a:ext cx="7536417" cy="586034"/>
      </dsp:txXfrm>
    </dsp:sp>
    <dsp:sp modelId="{3E548FC2-726A-4D62-AFE1-337BA5BF6CB0}">
      <dsp:nvSpPr>
        <dsp:cNvPr id="0" name=""/>
        <dsp:cNvSpPr/>
      </dsp:nvSpPr>
      <dsp:spPr>
        <a:xfrm>
          <a:off x="0" y="2091288"/>
          <a:ext cx="10856891" cy="2079000"/>
        </a:xfrm>
        <a:prstGeom prst="rect">
          <a:avLst/>
        </a:prstGeom>
        <a:solidFill>
          <a:schemeClr val="dk1">
            <a:alpha val="90000"/>
            <a:tint val="40000"/>
            <a:hueOff val="0"/>
            <a:satOff val="0"/>
            <a:lumOff val="0"/>
            <a:alphaOff val="0"/>
          </a:schemeClr>
        </a:solidFill>
        <a:ln w="12700" cap="flat" cmpd="sng" algn="in">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42615" tIns="458216" rIns="842615" bIns="156464" numCol="1" spcCol="1270" anchor="t" anchorCtr="0">
          <a:noAutofit/>
        </a:bodyPr>
        <a:lstStyle/>
        <a:p>
          <a:pPr marL="228600" lvl="1" indent="-228600" algn="just" defTabSz="977900">
            <a:lnSpc>
              <a:spcPct val="90000"/>
            </a:lnSpc>
            <a:spcBef>
              <a:spcPct val="0"/>
            </a:spcBef>
            <a:spcAft>
              <a:spcPct val="15000"/>
            </a:spcAft>
            <a:buChar char="••"/>
          </a:pPr>
          <a:r>
            <a:rPr lang="en-US" sz="2200" kern="1200" dirty="0" smtClean="0"/>
            <a:t>This theory is an effort of articulation between individual’s behaviour and conventions, collectively accepted by the recognition of a symbolic universe system establishing the rules of the economic game and constituting a place of shared representation making it possible to set up standards of economic and social behavior’s. </a:t>
          </a:r>
          <a:endParaRPr lang="en-US" sz="2200" kern="1200" dirty="0"/>
        </a:p>
      </dsp:txBody>
      <dsp:txXfrm>
        <a:off x="0" y="2091288"/>
        <a:ext cx="10856891" cy="2079000"/>
      </dsp:txXfrm>
    </dsp:sp>
    <dsp:sp modelId="{51EC7A53-3497-4B52-AB3D-A90CC0624322}">
      <dsp:nvSpPr>
        <dsp:cNvPr id="0" name=""/>
        <dsp:cNvSpPr/>
      </dsp:nvSpPr>
      <dsp:spPr>
        <a:xfrm>
          <a:off x="542844" y="1766567"/>
          <a:ext cx="7599823" cy="649440"/>
        </a:xfrm>
        <a:prstGeom prst="roundRect">
          <a:avLst/>
        </a:prstGeom>
        <a:solidFill>
          <a:schemeClr val="lt1">
            <a:hueOff val="0"/>
            <a:satOff val="0"/>
            <a:lumOff val="0"/>
            <a:alphaOff val="0"/>
          </a:schemeClr>
        </a:solidFill>
        <a:ln w="12700" cap="flat" cmpd="sng" algn="in">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7255" tIns="0" rIns="287255" bIns="0" numCol="1" spcCol="1270" anchor="ctr" anchorCtr="0">
          <a:noAutofit/>
        </a:bodyPr>
        <a:lstStyle/>
        <a:p>
          <a:pPr lvl="0" algn="l" defTabSz="977900">
            <a:lnSpc>
              <a:spcPct val="90000"/>
            </a:lnSpc>
            <a:spcBef>
              <a:spcPct val="0"/>
            </a:spcBef>
            <a:spcAft>
              <a:spcPct val="35000"/>
            </a:spcAft>
          </a:pPr>
          <a:r>
            <a:rPr lang="en-US" sz="2200" b="1" kern="1200" dirty="0" smtClean="0"/>
            <a:t>Convention Theory</a:t>
          </a:r>
          <a:endParaRPr lang="en-US" sz="2200" b="1" kern="1200" dirty="0"/>
        </a:p>
      </dsp:txBody>
      <dsp:txXfrm>
        <a:off x="574547" y="1798270"/>
        <a:ext cx="7536417" cy="586034"/>
      </dsp:txXfrm>
    </dsp:sp>
    <dsp:sp modelId="{D6BB9250-304C-4F09-A4AC-18F1AF807670}">
      <dsp:nvSpPr>
        <dsp:cNvPr id="0" name=""/>
        <dsp:cNvSpPr/>
      </dsp:nvSpPr>
      <dsp:spPr>
        <a:xfrm>
          <a:off x="0" y="4613808"/>
          <a:ext cx="10856891" cy="1489950"/>
        </a:xfrm>
        <a:prstGeom prst="rect">
          <a:avLst/>
        </a:prstGeom>
        <a:solidFill>
          <a:schemeClr val="dk1">
            <a:alpha val="90000"/>
            <a:tint val="40000"/>
            <a:hueOff val="0"/>
            <a:satOff val="0"/>
            <a:lumOff val="0"/>
            <a:alphaOff val="0"/>
          </a:schemeClr>
        </a:solidFill>
        <a:ln w="12700" cap="flat" cmpd="sng" algn="in">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42615" tIns="458216" rIns="842615"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The appreciation of the business model largely depends on the competencies pointed by the appraisers (at the beginning resources holders) of the project of creation.</a:t>
          </a:r>
          <a:endParaRPr lang="en-US" sz="2200" kern="1200" dirty="0"/>
        </a:p>
      </dsp:txBody>
      <dsp:txXfrm>
        <a:off x="0" y="4613808"/>
        <a:ext cx="10856891" cy="1489950"/>
      </dsp:txXfrm>
    </dsp:sp>
    <dsp:sp modelId="{5A3FCF78-2EEE-43AF-8161-FE5C5255A69E}">
      <dsp:nvSpPr>
        <dsp:cNvPr id="0" name=""/>
        <dsp:cNvSpPr/>
      </dsp:nvSpPr>
      <dsp:spPr>
        <a:xfrm>
          <a:off x="542844" y="4289088"/>
          <a:ext cx="7599823" cy="649440"/>
        </a:xfrm>
        <a:prstGeom prst="roundRect">
          <a:avLst/>
        </a:prstGeom>
        <a:solidFill>
          <a:schemeClr val="lt1">
            <a:hueOff val="0"/>
            <a:satOff val="0"/>
            <a:lumOff val="0"/>
            <a:alphaOff val="0"/>
          </a:schemeClr>
        </a:solidFill>
        <a:ln w="12700" cap="flat" cmpd="sng" algn="in">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7255" tIns="0" rIns="287255" bIns="0" numCol="1" spcCol="1270" anchor="ctr" anchorCtr="0">
          <a:noAutofit/>
        </a:bodyPr>
        <a:lstStyle/>
        <a:p>
          <a:pPr lvl="0" algn="l" defTabSz="977900">
            <a:lnSpc>
              <a:spcPct val="90000"/>
            </a:lnSpc>
            <a:spcBef>
              <a:spcPct val="0"/>
            </a:spcBef>
            <a:spcAft>
              <a:spcPct val="35000"/>
            </a:spcAft>
          </a:pPr>
          <a:r>
            <a:rPr lang="en-US" sz="2200" b="1" kern="1200" dirty="0" smtClean="0"/>
            <a:t>Resources Based View Theory</a:t>
          </a:r>
          <a:endParaRPr lang="en-US" sz="2200" b="1" kern="1200" dirty="0"/>
        </a:p>
      </dsp:txBody>
      <dsp:txXfrm>
        <a:off x="574547" y="4320791"/>
        <a:ext cx="7536417" cy="58603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smtClean="0"/>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08-Jun-19</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pPr/>
              <a:t>08-Jun-19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pPr/>
              <a:t>08-Jun-19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pPr/>
              <a:t>08-Jun-19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08-Jun-19</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p:cNvGrpSpPr/>
          <p:nvPr/>
        </p:nvGrpSpPr>
        <p:grpSpPr>
          <a:xfrm>
            <a:off x="0" y="0"/>
            <a:ext cx="2814638" cy="6858000"/>
            <a:chOff x="0" y="0"/>
            <a:chExt cx="2814638" cy="6858000"/>
          </a:xfrm>
        </p:grpSpPr>
        <p:sp>
          <p:nvSpPr>
            <p:cNvPr id="11" name="Freeform 6"/>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pPr/>
              <a:t>08-Jun-19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extLst mod="1">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pPr/>
              <a:t>08-Jun-19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extLst mod="1">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pPr/>
              <a:t>08-Jun-19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pPr/>
              <a:t>08-Jun-19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pPr/>
              <a:t>08-Jun-19</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pPr/>
              <a:t>‹#›</a:t>
            </a:fld>
            <a:endParaRPr lang="en-US" dirty="0"/>
          </a:p>
        </p:txBody>
      </p:sp>
      <p:sp>
        <p:nvSpPr>
          <p:cNvPr id="8" name="Rectangle 7"/>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xmlns="">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Freeform 11"/>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pPr/>
              <a:t>08-Jun-19</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08-Jun-19</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6210" y="51518"/>
            <a:ext cx="10318418" cy="2652493"/>
          </a:xfrm>
        </p:spPr>
        <p:txBody>
          <a:bodyPr/>
          <a:lstStyle/>
          <a:p>
            <a:r>
              <a:rPr lang="en-US" sz="2400" b="1" dirty="0" smtClean="0">
                <a:solidFill>
                  <a:schemeClr val="tx1"/>
                </a:solidFill>
                <a:latin typeface="Adobe Garamond Pro Bold" panose="02020702060506020403" pitchFamily="18" charset="0"/>
              </a:rPr>
              <a:t/>
            </a:r>
            <a:br>
              <a:rPr lang="en-US" sz="2400" b="1" dirty="0" smtClean="0">
                <a:solidFill>
                  <a:schemeClr val="tx1"/>
                </a:solidFill>
                <a:latin typeface="Adobe Garamond Pro Bold" panose="02020702060506020403" pitchFamily="18" charset="0"/>
              </a:rPr>
            </a:br>
            <a:r>
              <a:rPr lang="en-US" sz="2400" b="1" dirty="0" smtClean="0">
                <a:solidFill>
                  <a:schemeClr val="tx1"/>
                </a:solidFill>
                <a:latin typeface="Adobe Garamond Pro Bold" panose="02020702060506020403" pitchFamily="18" charset="0"/>
              </a:rPr>
              <a:t>BUSINESS </a:t>
            </a:r>
            <a:r>
              <a:rPr lang="en-US" sz="2400" b="1" dirty="0">
                <a:solidFill>
                  <a:schemeClr val="tx1"/>
                </a:solidFill>
                <a:latin typeface="Adobe Garamond Pro Bold" panose="02020702060506020403" pitchFamily="18" charset="0"/>
              </a:rPr>
              <a:t>MODEL ADOPTION AS A PANACEA FOR SUSTAINABILITY OF SMALL AND MEDIUM ENTERPRISES IN NIGERIA</a:t>
            </a:r>
            <a:r>
              <a:rPr lang="en-US" sz="2400" dirty="0">
                <a:solidFill>
                  <a:schemeClr val="tx1"/>
                </a:solidFill>
                <a:latin typeface="Adobe Garamond Pro Bold" panose="02020702060506020403" pitchFamily="18" charset="0"/>
              </a:rPr>
              <a:t/>
            </a:r>
            <a:br>
              <a:rPr lang="en-US" sz="2400" dirty="0">
                <a:solidFill>
                  <a:schemeClr val="tx1"/>
                </a:solidFill>
                <a:latin typeface="Adobe Garamond Pro Bold" panose="02020702060506020403" pitchFamily="18" charset="0"/>
              </a:rPr>
            </a:br>
            <a:endParaRPr lang="en-US" sz="2400" dirty="0">
              <a:solidFill>
                <a:schemeClr val="tx1"/>
              </a:solidFill>
              <a:latin typeface="Adobe Garamond Pro Bold" panose="02020702060506020403" pitchFamily="18" charset="0"/>
            </a:endParaRPr>
          </a:p>
        </p:txBody>
      </p:sp>
      <p:sp>
        <p:nvSpPr>
          <p:cNvPr id="3" name="Subtitle 2"/>
          <p:cNvSpPr>
            <a:spLocks noGrp="1"/>
          </p:cNvSpPr>
          <p:nvPr>
            <p:ph type="subTitle" idx="1"/>
          </p:nvPr>
        </p:nvSpPr>
        <p:spPr>
          <a:xfrm>
            <a:off x="382073" y="2401725"/>
            <a:ext cx="11809927" cy="3959886"/>
          </a:xfrm>
        </p:spPr>
        <p:txBody>
          <a:bodyPr>
            <a:normAutofit/>
          </a:bodyPr>
          <a:lstStyle/>
          <a:p>
            <a:r>
              <a:rPr lang="en-US" cap="none" dirty="0" smtClean="0">
                <a:latin typeface="Adobe Caslon Pro Bold" panose="0205070206050A020403" pitchFamily="18" charset="0"/>
              </a:rPr>
              <a:t>BY</a:t>
            </a:r>
          </a:p>
          <a:p>
            <a:endParaRPr lang="en-US" cap="none" dirty="0" smtClean="0">
              <a:latin typeface="Adobe Caslon Pro Bold" panose="0205070206050A020403" pitchFamily="18" charset="0"/>
            </a:endParaRPr>
          </a:p>
          <a:p>
            <a:r>
              <a:rPr lang="en-US" sz="1800" cap="none" dirty="0" smtClean="0">
                <a:latin typeface="Aharoni" pitchFamily="2" charset="-79"/>
                <a:cs typeface="Aharoni" pitchFamily="2" charset="-79"/>
              </a:rPr>
              <a:t>OLOGUNDUDU </a:t>
            </a:r>
            <a:r>
              <a:rPr lang="en-US" sz="1800" cap="none" dirty="0" err="1" smtClean="0">
                <a:latin typeface="Aharoni" pitchFamily="2" charset="-79"/>
                <a:cs typeface="Aharoni" pitchFamily="2" charset="-79"/>
              </a:rPr>
              <a:t>Mojeed</a:t>
            </a:r>
            <a:r>
              <a:rPr lang="en-US" sz="1800" cap="none" dirty="0" smtClean="0">
                <a:latin typeface="Aharoni" pitchFamily="2" charset="-79"/>
                <a:cs typeface="Aharoni" pitchFamily="2" charset="-79"/>
              </a:rPr>
              <a:t> </a:t>
            </a:r>
            <a:r>
              <a:rPr lang="en-US" sz="1800" cap="none" dirty="0" err="1" smtClean="0">
                <a:latin typeface="Aharoni" pitchFamily="2" charset="-79"/>
                <a:cs typeface="Aharoni" pitchFamily="2" charset="-79"/>
              </a:rPr>
              <a:t>Muhammed</a:t>
            </a:r>
            <a:r>
              <a:rPr lang="en-US" sz="1800" cap="none" dirty="0" smtClean="0">
                <a:latin typeface="Aharoni" pitchFamily="2" charset="-79"/>
                <a:cs typeface="Aharoni" pitchFamily="2" charset="-79"/>
              </a:rPr>
              <a:t> (Ph.D.)</a:t>
            </a:r>
          </a:p>
          <a:p>
            <a:r>
              <a:rPr lang="en-US" sz="1800" cap="none" dirty="0" smtClean="0">
                <a:latin typeface="Aharoni" pitchFamily="2" charset="-79"/>
                <a:cs typeface="Aharoni" pitchFamily="2" charset="-79"/>
              </a:rPr>
              <a:t>ABIORO </a:t>
            </a:r>
            <a:r>
              <a:rPr lang="en-US" sz="1800" cap="none" dirty="0" smtClean="0">
                <a:latin typeface="Aharoni" pitchFamily="2" charset="-79"/>
                <a:cs typeface="Aharoni" pitchFamily="2" charset="-79"/>
              </a:rPr>
              <a:t>Matthew Adekunle (Ph.D.)</a:t>
            </a:r>
            <a:r>
              <a:rPr lang="en-US" sz="1800" cap="none" baseline="30000" dirty="0" smtClean="0">
                <a:latin typeface="Aharoni" pitchFamily="2" charset="-79"/>
                <a:cs typeface="Aharoni" pitchFamily="2" charset="-79"/>
              </a:rPr>
              <a:t>  </a:t>
            </a:r>
            <a:r>
              <a:rPr lang="en-US" sz="1800" cap="none" dirty="0" smtClean="0">
                <a:latin typeface="Aharoni" pitchFamily="2" charset="-79"/>
                <a:cs typeface="Aharoni" pitchFamily="2" charset="-79"/>
              </a:rPr>
              <a:t> </a:t>
            </a:r>
          </a:p>
          <a:p>
            <a:r>
              <a:rPr lang="en-US" sz="1800" cap="none" dirty="0" smtClean="0">
                <a:latin typeface="Aharoni" pitchFamily="2" charset="-79"/>
                <a:cs typeface="Aharoni" pitchFamily="2" charset="-79"/>
              </a:rPr>
              <a:t>EKPUDU Jonathan </a:t>
            </a:r>
            <a:r>
              <a:rPr lang="en-US" sz="1800" cap="none" dirty="0" err="1" smtClean="0">
                <a:latin typeface="Aharoni" pitchFamily="2" charset="-79"/>
                <a:cs typeface="Aharoni" pitchFamily="2" charset="-79"/>
              </a:rPr>
              <a:t>Ehimen</a:t>
            </a:r>
            <a:r>
              <a:rPr lang="en-US" sz="1800" cap="none" dirty="0" smtClean="0">
                <a:latin typeface="Aharoni" pitchFamily="2" charset="-79"/>
                <a:cs typeface="Aharoni" pitchFamily="2" charset="-79"/>
              </a:rPr>
              <a:t> (Ph.D</a:t>
            </a:r>
            <a:r>
              <a:rPr lang="en-US" sz="1800" cap="none" dirty="0" smtClean="0">
                <a:latin typeface="Aharoni" pitchFamily="2" charset="-79"/>
                <a:cs typeface="Aharoni" pitchFamily="2" charset="-79"/>
              </a:rPr>
              <a:t>.)</a:t>
            </a:r>
            <a:endParaRPr lang="en-US" sz="1800" cap="none" dirty="0" smtClean="0">
              <a:latin typeface="Aharoni" pitchFamily="2" charset="-79"/>
              <a:cs typeface="Aharoni" pitchFamily="2" charset="-79"/>
            </a:endParaRPr>
          </a:p>
          <a:p>
            <a:endParaRPr lang="en-US" dirty="0" smtClean="0">
              <a:latin typeface="Adobe Caslon Pro Bold" panose="0205070206050A020403" pitchFamily="18" charset="0"/>
            </a:endParaRPr>
          </a:p>
          <a:p>
            <a:r>
              <a:rPr lang="en-US" dirty="0" smtClean="0">
                <a:latin typeface="Adobe Caslon Pro Bold" panose="0205070206050A020403" pitchFamily="18" charset="0"/>
              </a:rPr>
              <a:t>Being paper presented during faculty of management sciences conference, </a:t>
            </a:r>
            <a:r>
              <a:rPr lang="en-US" dirty="0" err="1" smtClean="0">
                <a:latin typeface="Adobe Caslon Pro Bold" panose="0205070206050A020403" pitchFamily="18" charset="0"/>
              </a:rPr>
              <a:t>lagos</a:t>
            </a:r>
            <a:r>
              <a:rPr lang="en-US" dirty="0" smtClean="0">
                <a:latin typeface="Adobe Caslon Pro Bold" panose="0205070206050A020403" pitchFamily="18" charset="0"/>
              </a:rPr>
              <a:t> state university- theme: strategy for managing and sustaining </a:t>
            </a:r>
            <a:r>
              <a:rPr lang="en-US" smtClean="0">
                <a:latin typeface="Adobe Caslon Pro Bold" panose="0205070206050A020403" pitchFamily="18" charset="0"/>
              </a:rPr>
              <a:t>the Nigeria </a:t>
            </a:r>
            <a:r>
              <a:rPr lang="en-US" dirty="0" smtClean="0">
                <a:latin typeface="Adobe Caslon Pro Bold" panose="0205070206050A020403" pitchFamily="18" charset="0"/>
              </a:rPr>
              <a:t>economic growth; public and private sector perspective, </a:t>
            </a:r>
            <a:r>
              <a:rPr lang="en-US" dirty="0" err="1" smtClean="0">
                <a:latin typeface="Adobe Caslon Pro Bold" panose="0205070206050A020403" pitchFamily="18" charset="0"/>
              </a:rPr>
              <a:t>april</a:t>
            </a:r>
            <a:r>
              <a:rPr lang="en-US" dirty="0" smtClean="0">
                <a:latin typeface="Adobe Caslon Pro Bold" panose="0205070206050A020403" pitchFamily="18" charset="0"/>
              </a:rPr>
              <a:t> 1</a:t>
            </a:r>
            <a:r>
              <a:rPr lang="en-US" baseline="30000" dirty="0" smtClean="0">
                <a:latin typeface="Adobe Caslon Pro Bold" panose="0205070206050A020403" pitchFamily="18" charset="0"/>
              </a:rPr>
              <a:t>st</a:t>
            </a:r>
            <a:r>
              <a:rPr lang="en-US" dirty="0" smtClean="0">
                <a:latin typeface="Adobe Caslon Pro Bold" panose="0205070206050A020403" pitchFamily="18" charset="0"/>
              </a:rPr>
              <a:t> -3</a:t>
            </a:r>
            <a:r>
              <a:rPr lang="en-US" baseline="30000" dirty="0" smtClean="0">
                <a:latin typeface="Adobe Caslon Pro Bold" panose="0205070206050A020403" pitchFamily="18" charset="0"/>
              </a:rPr>
              <a:t>rd,</a:t>
            </a:r>
            <a:r>
              <a:rPr lang="en-US" dirty="0" smtClean="0">
                <a:latin typeface="Adobe Caslon Pro Bold" panose="0205070206050A020403" pitchFamily="18" charset="0"/>
              </a:rPr>
              <a:t> 2019</a:t>
            </a:r>
            <a:endParaRPr lang="en-US" dirty="0">
              <a:latin typeface="Adobe Caslon Pro Bold" panose="0205070206050A020403" pitchFamily="18" charset="0"/>
            </a:endParaRPr>
          </a:p>
        </p:txBody>
      </p:sp>
    </p:spTree>
    <p:extLst>
      <p:ext uri="{BB962C8B-B14F-4D97-AF65-F5344CB8AC3E}">
        <p14:creationId xmlns:p14="http://schemas.microsoft.com/office/powerpoint/2010/main" xmlns="" val="26266842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8190" y="34653"/>
            <a:ext cx="10178322" cy="544896"/>
          </a:xfrm>
        </p:spPr>
        <p:txBody>
          <a:bodyPr>
            <a:noAutofit/>
          </a:bodyPr>
          <a:lstStyle/>
          <a:p>
            <a:r>
              <a:rPr lang="en-US" sz="2800" b="1" dirty="0"/>
              <a:t>RESULT AND FINDINGS</a:t>
            </a:r>
            <a:r>
              <a:rPr lang="en-US" sz="2800" dirty="0"/>
              <a:t/>
            </a:r>
            <a:br>
              <a:rPr lang="en-US" sz="2800" dirty="0"/>
            </a:br>
            <a:endParaRPr lang="en-US" sz="2800" dirty="0"/>
          </a:p>
        </p:txBody>
      </p:sp>
      <p:sp>
        <p:nvSpPr>
          <p:cNvPr id="3" name="Content Placeholder 2"/>
          <p:cNvSpPr>
            <a:spLocks noGrp="1"/>
          </p:cNvSpPr>
          <p:nvPr>
            <p:ph idx="1"/>
          </p:nvPr>
        </p:nvSpPr>
        <p:spPr>
          <a:xfrm>
            <a:off x="878190" y="470078"/>
            <a:ext cx="10983251" cy="6117463"/>
          </a:xfrm>
        </p:spPr>
        <p:txBody>
          <a:bodyPr>
            <a:normAutofit/>
          </a:bodyPr>
          <a:lstStyle/>
          <a:p>
            <a:pPr marL="0" indent="0" algn="just">
              <a:buNone/>
            </a:pPr>
            <a:r>
              <a:rPr lang="en-US" sz="2500" b="1" dirty="0">
                <a:solidFill>
                  <a:schemeClr val="tx1"/>
                </a:solidFill>
              </a:rPr>
              <a:t>Hypothesis I</a:t>
            </a:r>
            <a:endParaRPr lang="en-US" sz="2500" dirty="0">
              <a:solidFill>
                <a:schemeClr val="tx1"/>
              </a:solidFill>
            </a:endParaRPr>
          </a:p>
          <a:p>
            <a:pPr algn="just"/>
            <a:r>
              <a:rPr lang="en-US" sz="2500" b="1" dirty="0">
                <a:solidFill>
                  <a:schemeClr val="tx1"/>
                </a:solidFill>
              </a:rPr>
              <a:t>H</a:t>
            </a:r>
            <a:r>
              <a:rPr lang="en-US" sz="2500" b="1" baseline="-25000" dirty="0">
                <a:solidFill>
                  <a:schemeClr val="tx1"/>
                </a:solidFill>
              </a:rPr>
              <a:t>0</a:t>
            </a:r>
            <a:r>
              <a:rPr lang="en-US" sz="2500" dirty="0">
                <a:solidFill>
                  <a:schemeClr val="tx1"/>
                </a:solidFill>
              </a:rPr>
              <a:t>: there is no significant relationship between pricing methods and SMEs sustainability.</a:t>
            </a:r>
          </a:p>
          <a:p>
            <a:pPr marL="0" indent="0" algn="just">
              <a:buNone/>
            </a:pPr>
            <a:endParaRPr lang="en-US" sz="2500" dirty="0" smtClean="0">
              <a:solidFill>
                <a:schemeClr val="tx1"/>
              </a:solidFill>
            </a:endParaRPr>
          </a:p>
          <a:p>
            <a:pPr marL="0" indent="0" algn="just">
              <a:buNone/>
            </a:pPr>
            <a:endParaRPr lang="en-US" sz="2500" dirty="0">
              <a:solidFill>
                <a:schemeClr val="tx1"/>
              </a:solidFill>
            </a:endParaRPr>
          </a:p>
        </p:txBody>
      </p:sp>
      <p:graphicFrame>
        <p:nvGraphicFramePr>
          <p:cNvPr id="6" name="Table 5"/>
          <p:cNvGraphicFramePr>
            <a:graphicFrameLocks noGrp="1"/>
          </p:cNvGraphicFramePr>
          <p:nvPr>
            <p:extLst>
              <p:ext uri="{D42A27DB-BD31-4B8C-83A1-F6EECF244321}">
                <p14:modId xmlns:p14="http://schemas.microsoft.com/office/powerpoint/2010/main" xmlns="" val="2089000180"/>
              </p:ext>
            </p:extLst>
          </p:nvPr>
        </p:nvGraphicFramePr>
        <p:xfrm>
          <a:off x="1429554" y="1829245"/>
          <a:ext cx="9813702" cy="4876800"/>
        </p:xfrm>
        <a:graphic>
          <a:graphicData uri="http://schemas.openxmlformats.org/drawingml/2006/table">
            <a:tbl>
              <a:tblPr>
                <a:tableStyleId>{616DA210-FB5B-4158-B5E0-FEB733F419BA}</a:tableStyleId>
              </a:tblPr>
              <a:tblGrid>
                <a:gridCol w="2580766"/>
                <a:gridCol w="2580766"/>
                <a:gridCol w="2326085"/>
                <a:gridCol w="2326085"/>
              </a:tblGrid>
              <a:tr h="718820">
                <a:tc gridSpan="4">
                  <a:txBody>
                    <a:bodyPr/>
                    <a:lstStyle/>
                    <a:p>
                      <a:pPr marL="38100" marR="38100" algn="ctr">
                        <a:lnSpc>
                          <a:spcPct val="200000"/>
                        </a:lnSpc>
                        <a:spcBef>
                          <a:spcPts val="0"/>
                        </a:spcBef>
                        <a:spcAft>
                          <a:spcPts val="0"/>
                        </a:spcAft>
                      </a:pPr>
                      <a:r>
                        <a:rPr lang="en-US" sz="1600" dirty="0">
                          <a:effectLst/>
                        </a:rPr>
                        <a:t> </a:t>
                      </a:r>
                    </a:p>
                    <a:p>
                      <a:pPr marL="38100" marR="38100" algn="l">
                        <a:lnSpc>
                          <a:spcPct val="200000"/>
                        </a:lnSpc>
                        <a:spcBef>
                          <a:spcPts val="0"/>
                        </a:spcBef>
                        <a:spcAft>
                          <a:spcPts val="0"/>
                        </a:spcAft>
                      </a:pPr>
                      <a:r>
                        <a:rPr lang="en-US" sz="1600" b="1" dirty="0">
                          <a:effectLst/>
                        </a:rPr>
                        <a:t>Table 2:          </a:t>
                      </a:r>
                      <a:r>
                        <a:rPr lang="en-US" sz="1600" b="1" dirty="0" smtClean="0">
                          <a:effectLst/>
                        </a:rPr>
                        <a:t>                                                                 Correlation</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r>
              <a:tr h="359410">
                <a:tc gridSpan="2">
                  <a:txBody>
                    <a:bodyPr/>
                    <a:lstStyle/>
                    <a:p>
                      <a:pPr marL="38100" marR="38100" algn="l">
                        <a:lnSpc>
                          <a:spcPct val="200000"/>
                        </a:lnSpc>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38100" marR="38100" algn="ctr">
                        <a:lnSpc>
                          <a:spcPct val="200000"/>
                        </a:lnSpc>
                        <a:spcBef>
                          <a:spcPts val="0"/>
                        </a:spcBef>
                        <a:spcAft>
                          <a:spcPts val="0"/>
                        </a:spcAft>
                      </a:pPr>
                      <a:r>
                        <a:rPr lang="en-US" sz="1600">
                          <a:effectLst/>
                        </a:rPr>
                        <a:t>Pricing methods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200000"/>
                        </a:lnSpc>
                        <a:spcBef>
                          <a:spcPts val="0"/>
                        </a:spcBef>
                        <a:spcAft>
                          <a:spcPts val="0"/>
                        </a:spcAft>
                      </a:pPr>
                      <a:r>
                        <a:rPr lang="en-US" sz="1600">
                          <a:effectLst/>
                        </a:rPr>
                        <a:t>SME Sustainability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59410">
                <a:tc rowSpan="3">
                  <a:txBody>
                    <a:bodyPr/>
                    <a:lstStyle/>
                    <a:p>
                      <a:pPr marL="38100" marR="38100" algn="l">
                        <a:lnSpc>
                          <a:spcPct val="200000"/>
                        </a:lnSpc>
                        <a:spcBef>
                          <a:spcPts val="0"/>
                        </a:spcBef>
                        <a:spcAft>
                          <a:spcPts val="0"/>
                        </a:spcAft>
                      </a:pPr>
                      <a:r>
                        <a:rPr lang="en-US" sz="1600">
                          <a:effectLst/>
                        </a:rPr>
                        <a:t>Pricing methods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l">
                        <a:lnSpc>
                          <a:spcPct val="200000"/>
                        </a:lnSpc>
                        <a:spcBef>
                          <a:spcPts val="0"/>
                        </a:spcBef>
                        <a:spcAft>
                          <a:spcPts val="0"/>
                        </a:spcAft>
                      </a:pPr>
                      <a:r>
                        <a:rPr lang="en-US" sz="1600" dirty="0">
                          <a:effectLst/>
                        </a:rPr>
                        <a:t>Pearson Correlation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600">
                          <a:effectLst/>
                        </a:rPr>
                        <a:t>.490</a:t>
                      </a:r>
                      <a:r>
                        <a:rPr lang="en-US" sz="1600" baseline="30000">
                          <a:effectLst/>
                        </a:rPr>
                        <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359410">
                <a:tc vMerge="1">
                  <a:txBody>
                    <a:bodyPr/>
                    <a:lstStyle/>
                    <a:p>
                      <a:endParaRPr lang="en-US"/>
                    </a:p>
                  </a:txBody>
                  <a:tcPr/>
                </a:tc>
                <a:tc>
                  <a:txBody>
                    <a:bodyPr/>
                    <a:lstStyle/>
                    <a:p>
                      <a:pPr marL="38100" marR="38100" algn="l">
                        <a:lnSpc>
                          <a:spcPct val="200000"/>
                        </a:lnSpc>
                        <a:spcBef>
                          <a:spcPts val="0"/>
                        </a:spcBef>
                        <a:spcAft>
                          <a:spcPts val="0"/>
                        </a:spcAft>
                      </a:pPr>
                      <a:r>
                        <a:rPr lang="en-US" sz="1600" dirty="0">
                          <a:effectLst/>
                        </a:rPr>
                        <a:t>Sig. (2-tailed)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228600" marR="0" algn="l">
                        <a:lnSpc>
                          <a:spcPct val="200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ct val="200000"/>
                        </a:lnSpc>
                        <a:spcBef>
                          <a:spcPts val="0"/>
                        </a:spcBef>
                        <a:spcAft>
                          <a:spcPts val="0"/>
                        </a:spcAft>
                      </a:pPr>
                      <a:r>
                        <a:rPr lang="en-US" sz="1600">
                          <a:effectLst/>
                        </a:rPr>
                        <a:t>.000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359410">
                <a:tc vMerge="1">
                  <a:txBody>
                    <a:bodyPr/>
                    <a:lstStyle/>
                    <a:p>
                      <a:endParaRPr lang="en-US"/>
                    </a:p>
                  </a:txBody>
                  <a:tcPr/>
                </a:tc>
                <a:tc>
                  <a:txBody>
                    <a:bodyPr/>
                    <a:lstStyle/>
                    <a:p>
                      <a:pPr marL="38100" marR="38100" algn="l">
                        <a:lnSpc>
                          <a:spcPct val="200000"/>
                        </a:lnSpc>
                        <a:spcBef>
                          <a:spcPts val="0"/>
                        </a:spcBef>
                        <a:spcAft>
                          <a:spcPts val="0"/>
                        </a:spcAft>
                      </a:pPr>
                      <a:r>
                        <a:rPr lang="en-US" sz="1600" dirty="0">
                          <a:effectLst/>
                        </a:rPr>
                        <a:t>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600" dirty="0">
                          <a:effectLst/>
                        </a:rPr>
                        <a:t>305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600">
                          <a:effectLst/>
                        </a:rPr>
                        <a:t>305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359410">
                <a:tc rowSpan="3">
                  <a:txBody>
                    <a:bodyPr/>
                    <a:lstStyle/>
                    <a:p>
                      <a:pPr marL="38100" marR="38100" algn="l">
                        <a:lnSpc>
                          <a:spcPct val="200000"/>
                        </a:lnSpc>
                        <a:spcBef>
                          <a:spcPts val="0"/>
                        </a:spcBef>
                        <a:spcAft>
                          <a:spcPts val="0"/>
                        </a:spcAft>
                      </a:pPr>
                      <a:r>
                        <a:rPr lang="en-US" sz="1600">
                          <a:effectLst/>
                        </a:rPr>
                        <a:t>SME Sustainability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l">
                        <a:lnSpc>
                          <a:spcPct val="200000"/>
                        </a:lnSpc>
                        <a:spcBef>
                          <a:spcPts val="0"/>
                        </a:spcBef>
                        <a:spcAft>
                          <a:spcPts val="0"/>
                        </a:spcAft>
                      </a:pPr>
                      <a:r>
                        <a:rPr lang="en-US" sz="1600">
                          <a:effectLst/>
                        </a:rPr>
                        <a:t>Pearson Correlation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600" dirty="0">
                          <a:effectLst/>
                        </a:rPr>
                        <a:t>.490</a:t>
                      </a:r>
                      <a:r>
                        <a:rPr lang="en-US" sz="1600" baseline="30000" dirty="0">
                          <a:effectLst/>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359410">
                <a:tc vMerge="1">
                  <a:txBody>
                    <a:bodyPr/>
                    <a:lstStyle/>
                    <a:p>
                      <a:endParaRPr lang="en-US"/>
                    </a:p>
                  </a:txBody>
                  <a:tcPr/>
                </a:tc>
                <a:tc>
                  <a:txBody>
                    <a:bodyPr/>
                    <a:lstStyle/>
                    <a:p>
                      <a:pPr marL="38100" marR="38100" algn="l">
                        <a:lnSpc>
                          <a:spcPct val="200000"/>
                        </a:lnSpc>
                        <a:spcBef>
                          <a:spcPts val="0"/>
                        </a:spcBef>
                        <a:spcAft>
                          <a:spcPts val="0"/>
                        </a:spcAft>
                      </a:pPr>
                      <a:r>
                        <a:rPr lang="en-US" sz="1600">
                          <a:effectLst/>
                        </a:rPr>
                        <a:t>Sig. (2-tailed)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600" dirty="0">
                          <a:effectLst/>
                        </a:rPr>
                        <a:t>.000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228600" marR="0" algn="l">
                        <a:lnSpc>
                          <a:spcPct val="200000"/>
                        </a:lnSpc>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59410">
                <a:tc vMerge="1">
                  <a:txBody>
                    <a:bodyPr/>
                    <a:lstStyle/>
                    <a:p>
                      <a:endParaRPr lang="en-US"/>
                    </a:p>
                  </a:txBody>
                  <a:tcPr/>
                </a:tc>
                <a:tc>
                  <a:txBody>
                    <a:bodyPr/>
                    <a:lstStyle/>
                    <a:p>
                      <a:pPr marL="38100" marR="38100" algn="l">
                        <a:lnSpc>
                          <a:spcPct val="200000"/>
                        </a:lnSpc>
                        <a:spcBef>
                          <a:spcPts val="0"/>
                        </a:spcBef>
                        <a:spcAft>
                          <a:spcPts val="0"/>
                        </a:spcAft>
                      </a:pPr>
                      <a:r>
                        <a:rPr lang="en-US" sz="1600">
                          <a:effectLst/>
                        </a:rPr>
                        <a:t>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600">
                          <a:effectLst/>
                        </a:rPr>
                        <a:t>305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600" dirty="0">
                          <a:effectLst/>
                        </a:rPr>
                        <a:t>305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359410">
                <a:tc gridSpan="4">
                  <a:txBody>
                    <a:bodyPr/>
                    <a:lstStyle/>
                    <a:p>
                      <a:pPr marL="38100" marR="38100" algn="l">
                        <a:lnSpc>
                          <a:spcPct val="200000"/>
                        </a:lnSpc>
                        <a:spcBef>
                          <a:spcPts val="0"/>
                        </a:spcBef>
                        <a:spcAft>
                          <a:spcPts val="0"/>
                        </a:spcAft>
                      </a:pPr>
                      <a:r>
                        <a:rPr lang="en-US" sz="1600" dirty="0">
                          <a:effectLst/>
                        </a:rPr>
                        <a:t>**. Correlation is significant at the 0.01 level (2-tailed).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xmlns="" val="1359335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5464" y="137687"/>
            <a:ext cx="10178322" cy="596409"/>
          </a:xfrm>
        </p:spPr>
        <p:txBody>
          <a:bodyPr>
            <a:normAutofit fontScale="90000"/>
          </a:bodyPr>
          <a:lstStyle/>
          <a:p>
            <a:r>
              <a:rPr lang="en-US" sz="4400" dirty="0" err="1" smtClean="0"/>
              <a:t>Contd</a:t>
            </a:r>
            <a:r>
              <a:rPr lang="en-US" dirty="0" smtClean="0"/>
              <a:t>…….</a:t>
            </a:r>
            <a:endParaRPr lang="en-US" dirty="0"/>
          </a:p>
        </p:txBody>
      </p:sp>
      <p:sp>
        <p:nvSpPr>
          <p:cNvPr id="3" name="Content Placeholder 2"/>
          <p:cNvSpPr>
            <a:spLocks noGrp="1"/>
          </p:cNvSpPr>
          <p:nvPr>
            <p:ph idx="1"/>
          </p:nvPr>
        </p:nvSpPr>
        <p:spPr>
          <a:xfrm>
            <a:off x="955464" y="1030310"/>
            <a:ext cx="10815825" cy="5602310"/>
          </a:xfrm>
        </p:spPr>
        <p:txBody>
          <a:bodyPr>
            <a:normAutofit/>
          </a:bodyPr>
          <a:lstStyle/>
          <a:p>
            <a:pPr marL="0" indent="0" algn="just">
              <a:buNone/>
            </a:pPr>
            <a:r>
              <a:rPr lang="en-US" sz="2200" b="1" dirty="0">
                <a:solidFill>
                  <a:schemeClr val="tx1"/>
                </a:solidFill>
              </a:rPr>
              <a:t>Interpretation</a:t>
            </a:r>
            <a:endParaRPr lang="en-US" sz="2200" dirty="0">
              <a:solidFill>
                <a:schemeClr val="tx1"/>
              </a:solidFill>
            </a:endParaRPr>
          </a:p>
          <a:p>
            <a:pPr algn="just"/>
            <a:r>
              <a:rPr lang="en-US" sz="2200" dirty="0">
                <a:solidFill>
                  <a:schemeClr val="tx1"/>
                </a:solidFill>
              </a:rPr>
              <a:t>The result from table 2 shows the correlation of pricing methods with SME sustainability is 0.490 and the significant level of 0.05. Also, P-Value of 0.000, which is less than 0.05. On this premise, the null hypothesis is hereby rejected and conclude that pricing methods has a moderate significant relationship with SMEs sustainability (r=0.490, P&lt;0.05). This implies that the sustainability of SMEs in Nigeria is dependent upon its pricing methods as an element of a business model. The result is in line with study of </a:t>
            </a:r>
            <a:r>
              <a:rPr lang="en-US" sz="2200" dirty="0" err="1">
                <a:solidFill>
                  <a:schemeClr val="tx1"/>
                </a:solidFill>
              </a:rPr>
              <a:t>Nidumolu</a:t>
            </a:r>
            <a:r>
              <a:rPr lang="en-US" sz="2200" dirty="0">
                <a:solidFill>
                  <a:schemeClr val="tx1"/>
                </a:solidFill>
              </a:rPr>
              <a:t>, </a:t>
            </a:r>
            <a:r>
              <a:rPr lang="en-US" sz="2200" dirty="0" err="1">
                <a:solidFill>
                  <a:schemeClr val="tx1"/>
                </a:solidFill>
              </a:rPr>
              <a:t>Prahalad</a:t>
            </a:r>
            <a:r>
              <a:rPr lang="en-US" sz="2200" dirty="0">
                <a:solidFill>
                  <a:schemeClr val="tx1"/>
                </a:solidFill>
              </a:rPr>
              <a:t>, and </a:t>
            </a:r>
            <a:r>
              <a:rPr lang="en-US" sz="2200" dirty="0" err="1">
                <a:solidFill>
                  <a:schemeClr val="tx1"/>
                </a:solidFill>
              </a:rPr>
              <a:t>Rangaswami</a:t>
            </a:r>
            <a:r>
              <a:rPr lang="en-US" sz="2200" dirty="0">
                <a:solidFill>
                  <a:schemeClr val="tx1"/>
                </a:solidFill>
              </a:rPr>
              <a:t> (2009) which state that only companies that make sustainability a goal, by rethinking business models as well as products, technologies, and processes, will achieve competitive advantage.</a:t>
            </a:r>
          </a:p>
          <a:p>
            <a:pPr marL="0" indent="0" algn="just">
              <a:buNone/>
            </a:pPr>
            <a:endParaRPr lang="en-US" sz="2200" dirty="0">
              <a:solidFill>
                <a:schemeClr val="tx1"/>
              </a:solidFill>
            </a:endParaRPr>
          </a:p>
        </p:txBody>
      </p:sp>
    </p:spTree>
    <p:extLst>
      <p:ext uri="{BB962C8B-B14F-4D97-AF65-F5344CB8AC3E}">
        <p14:creationId xmlns:p14="http://schemas.microsoft.com/office/powerpoint/2010/main" xmlns="" val="2555443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1" y="135226"/>
            <a:ext cx="10869768" cy="5621627"/>
          </a:xfrm>
        </p:spPr>
        <p:txBody>
          <a:bodyPr>
            <a:normAutofit/>
          </a:bodyPr>
          <a:lstStyle/>
          <a:p>
            <a:pPr marL="0" indent="0">
              <a:buNone/>
            </a:pPr>
            <a:r>
              <a:rPr lang="en-US" sz="2200" b="1" dirty="0">
                <a:solidFill>
                  <a:schemeClr val="tx1"/>
                </a:solidFill>
              </a:rPr>
              <a:t>Hypothesis II</a:t>
            </a:r>
            <a:endParaRPr lang="en-US" sz="2200" dirty="0">
              <a:solidFill>
                <a:schemeClr val="tx1"/>
              </a:solidFill>
            </a:endParaRPr>
          </a:p>
          <a:p>
            <a:r>
              <a:rPr lang="en-US" sz="2200" b="1" dirty="0">
                <a:solidFill>
                  <a:schemeClr val="tx1"/>
                </a:solidFill>
              </a:rPr>
              <a:t>H</a:t>
            </a:r>
            <a:r>
              <a:rPr lang="en-US" sz="2200" b="1" baseline="-25000" dirty="0">
                <a:solidFill>
                  <a:schemeClr val="tx1"/>
                </a:solidFill>
              </a:rPr>
              <a:t>0</a:t>
            </a:r>
            <a:r>
              <a:rPr lang="en-US" sz="2200" dirty="0">
                <a:solidFill>
                  <a:schemeClr val="tx1"/>
                </a:solidFill>
              </a:rPr>
              <a:t>: there is no significant relationship between technological innovations and sustainability of SMEs in Nigeria.</a:t>
            </a:r>
          </a:p>
          <a:p>
            <a:pPr marL="0" indent="0">
              <a:buNone/>
            </a:pPr>
            <a:endParaRPr lang="en-US" sz="2200" dirty="0" smtClean="0">
              <a:solidFill>
                <a:schemeClr val="tx1"/>
              </a:solidFill>
            </a:endParaRPr>
          </a:p>
          <a:p>
            <a:pPr marL="0" indent="0">
              <a:buNone/>
            </a:pPr>
            <a:endParaRPr lang="en-US" sz="2200"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xmlns="" val="920627881"/>
              </p:ext>
            </p:extLst>
          </p:nvPr>
        </p:nvGraphicFramePr>
        <p:xfrm>
          <a:off x="1017428" y="1623187"/>
          <a:ext cx="10573559" cy="4829128"/>
        </p:xfrm>
        <a:graphic>
          <a:graphicData uri="http://schemas.openxmlformats.org/drawingml/2006/table">
            <a:tbl>
              <a:tblPr>
                <a:tableStyleId>{5940675A-B579-460E-94D1-54222C63F5DA}</a:tableStyleId>
              </a:tblPr>
              <a:tblGrid>
                <a:gridCol w="2839406"/>
                <a:gridCol w="2839406"/>
                <a:gridCol w="2547515"/>
                <a:gridCol w="2347232"/>
              </a:tblGrid>
              <a:tr h="489121">
                <a:tc gridSpan="4">
                  <a:txBody>
                    <a:bodyPr/>
                    <a:lstStyle/>
                    <a:p>
                      <a:pPr marL="38100" marR="38100" algn="just">
                        <a:lnSpc>
                          <a:spcPct val="200000"/>
                        </a:lnSpc>
                        <a:spcBef>
                          <a:spcPts val="0"/>
                        </a:spcBef>
                        <a:spcAft>
                          <a:spcPts val="0"/>
                        </a:spcAft>
                      </a:pPr>
                      <a:r>
                        <a:rPr lang="en-US" sz="1800" b="1" dirty="0">
                          <a:effectLst/>
                        </a:rPr>
                        <a:t>Table 3:                                                              Correlation</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r>
              <a:tr h="916160">
                <a:tc gridSpan="2">
                  <a:txBody>
                    <a:bodyPr/>
                    <a:lstStyle/>
                    <a:p>
                      <a:pPr marL="38100" marR="38100" algn="l">
                        <a:lnSpc>
                          <a:spcPct val="200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38100" marR="38100" algn="ctr">
                        <a:lnSpc>
                          <a:spcPct val="200000"/>
                        </a:lnSpc>
                        <a:spcBef>
                          <a:spcPts val="0"/>
                        </a:spcBef>
                        <a:spcAft>
                          <a:spcPts val="0"/>
                        </a:spcAft>
                      </a:pPr>
                      <a:r>
                        <a:rPr lang="en-US" sz="1800">
                          <a:effectLst/>
                        </a:rPr>
                        <a:t>Technological Innovation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200000"/>
                        </a:lnSpc>
                        <a:spcBef>
                          <a:spcPts val="0"/>
                        </a:spcBef>
                        <a:spcAft>
                          <a:spcPts val="0"/>
                        </a:spcAft>
                      </a:pPr>
                      <a:r>
                        <a:rPr lang="en-US" sz="1800">
                          <a:effectLst/>
                        </a:rPr>
                        <a:t>SME Sustainability</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489121">
                <a:tc rowSpan="3">
                  <a:txBody>
                    <a:bodyPr/>
                    <a:lstStyle/>
                    <a:p>
                      <a:pPr marL="38100" marR="38100" algn="l">
                        <a:lnSpc>
                          <a:spcPct val="200000"/>
                        </a:lnSpc>
                        <a:spcBef>
                          <a:spcPts val="0"/>
                        </a:spcBef>
                        <a:spcAft>
                          <a:spcPts val="0"/>
                        </a:spcAft>
                      </a:pPr>
                      <a:r>
                        <a:rPr lang="en-US" sz="1800">
                          <a:effectLst/>
                        </a:rPr>
                        <a:t>Technological Innovation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l">
                        <a:lnSpc>
                          <a:spcPct val="200000"/>
                        </a:lnSpc>
                        <a:spcBef>
                          <a:spcPts val="0"/>
                        </a:spcBef>
                        <a:spcAft>
                          <a:spcPts val="0"/>
                        </a:spcAft>
                      </a:pPr>
                      <a:r>
                        <a:rPr lang="en-US" sz="1800">
                          <a:effectLst/>
                        </a:rPr>
                        <a:t>Pearson Correlation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80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800">
                          <a:effectLst/>
                        </a:rPr>
                        <a:t>.639</a:t>
                      </a:r>
                      <a:r>
                        <a:rPr lang="en-US" sz="1800" baseline="30000">
                          <a:effectLst/>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489121">
                <a:tc vMerge="1">
                  <a:txBody>
                    <a:bodyPr/>
                    <a:lstStyle/>
                    <a:p>
                      <a:endParaRPr lang="en-US"/>
                    </a:p>
                  </a:txBody>
                  <a:tcPr/>
                </a:tc>
                <a:tc>
                  <a:txBody>
                    <a:bodyPr/>
                    <a:lstStyle/>
                    <a:p>
                      <a:pPr marL="38100" marR="38100" algn="l">
                        <a:lnSpc>
                          <a:spcPct val="200000"/>
                        </a:lnSpc>
                        <a:spcBef>
                          <a:spcPts val="0"/>
                        </a:spcBef>
                        <a:spcAft>
                          <a:spcPts val="0"/>
                        </a:spcAft>
                      </a:pPr>
                      <a:r>
                        <a:rPr lang="en-US" sz="1800">
                          <a:effectLst/>
                        </a:rPr>
                        <a:t>Sig. (2-tailed)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228600" marR="0" algn="l">
                        <a:lnSpc>
                          <a:spcPct val="200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ct val="200000"/>
                        </a:lnSpc>
                        <a:spcBef>
                          <a:spcPts val="0"/>
                        </a:spcBef>
                        <a:spcAft>
                          <a:spcPts val="0"/>
                        </a:spcAft>
                      </a:pPr>
                      <a:r>
                        <a:rPr lang="en-US" sz="1800">
                          <a:effectLst/>
                        </a:rPr>
                        <a:t>.000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489121">
                <a:tc vMerge="1">
                  <a:txBody>
                    <a:bodyPr/>
                    <a:lstStyle/>
                    <a:p>
                      <a:endParaRPr lang="en-US"/>
                    </a:p>
                  </a:txBody>
                  <a:tcPr/>
                </a:tc>
                <a:tc>
                  <a:txBody>
                    <a:bodyPr/>
                    <a:lstStyle/>
                    <a:p>
                      <a:pPr marL="38100" marR="38100" algn="l">
                        <a:lnSpc>
                          <a:spcPct val="200000"/>
                        </a:lnSpc>
                        <a:spcBef>
                          <a:spcPts val="0"/>
                        </a:spcBef>
                        <a:spcAft>
                          <a:spcPts val="0"/>
                        </a:spcAft>
                      </a:pPr>
                      <a:r>
                        <a:rPr lang="en-US" sz="1800">
                          <a:effectLst/>
                        </a:rPr>
                        <a:t>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800">
                          <a:effectLst/>
                        </a:rPr>
                        <a:t>305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800">
                          <a:effectLst/>
                        </a:rPr>
                        <a:t>305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489121">
                <a:tc rowSpan="3">
                  <a:txBody>
                    <a:bodyPr/>
                    <a:lstStyle/>
                    <a:p>
                      <a:pPr marL="38100" marR="38100" algn="l">
                        <a:lnSpc>
                          <a:spcPct val="200000"/>
                        </a:lnSpc>
                        <a:spcBef>
                          <a:spcPts val="0"/>
                        </a:spcBef>
                        <a:spcAft>
                          <a:spcPts val="0"/>
                        </a:spcAft>
                      </a:pPr>
                      <a:r>
                        <a:rPr lang="en-US" sz="1800">
                          <a:effectLst/>
                        </a:rPr>
                        <a:t>SME Sustainability</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l">
                        <a:lnSpc>
                          <a:spcPct val="200000"/>
                        </a:lnSpc>
                        <a:spcBef>
                          <a:spcPts val="0"/>
                        </a:spcBef>
                        <a:spcAft>
                          <a:spcPts val="0"/>
                        </a:spcAft>
                      </a:pPr>
                      <a:r>
                        <a:rPr lang="en-US" sz="1800">
                          <a:effectLst/>
                        </a:rPr>
                        <a:t>Pearson Correlation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800" dirty="0">
                          <a:effectLst/>
                        </a:rPr>
                        <a:t>.639</a:t>
                      </a:r>
                      <a:r>
                        <a:rPr lang="en-US" sz="1800" baseline="300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80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489121">
                <a:tc vMerge="1">
                  <a:txBody>
                    <a:bodyPr/>
                    <a:lstStyle/>
                    <a:p>
                      <a:endParaRPr lang="en-US"/>
                    </a:p>
                  </a:txBody>
                  <a:tcPr/>
                </a:tc>
                <a:tc>
                  <a:txBody>
                    <a:bodyPr/>
                    <a:lstStyle/>
                    <a:p>
                      <a:pPr marL="38100" marR="38100" algn="l">
                        <a:lnSpc>
                          <a:spcPct val="200000"/>
                        </a:lnSpc>
                        <a:spcBef>
                          <a:spcPts val="0"/>
                        </a:spcBef>
                        <a:spcAft>
                          <a:spcPts val="0"/>
                        </a:spcAft>
                      </a:pPr>
                      <a:r>
                        <a:rPr lang="en-US" sz="1800" dirty="0">
                          <a:effectLst/>
                        </a:rPr>
                        <a:t>Sig. (2-tailed)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800">
                          <a:effectLst/>
                        </a:rPr>
                        <a:t>.000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228600" marR="0" algn="l">
                        <a:lnSpc>
                          <a:spcPct val="200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489121">
                <a:tc vMerge="1">
                  <a:txBody>
                    <a:bodyPr/>
                    <a:lstStyle/>
                    <a:p>
                      <a:endParaRPr lang="en-US"/>
                    </a:p>
                  </a:txBody>
                  <a:tcPr/>
                </a:tc>
                <a:tc>
                  <a:txBody>
                    <a:bodyPr/>
                    <a:lstStyle/>
                    <a:p>
                      <a:pPr marL="38100" marR="38100" algn="l">
                        <a:lnSpc>
                          <a:spcPct val="200000"/>
                        </a:lnSpc>
                        <a:spcBef>
                          <a:spcPts val="0"/>
                        </a:spcBef>
                        <a:spcAft>
                          <a:spcPts val="0"/>
                        </a:spcAft>
                      </a:pPr>
                      <a:r>
                        <a:rPr lang="en-US" sz="1800">
                          <a:effectLst/>
                        </a:rPr>
                        <a:t>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800">
                          <a:effectLst/>
                        </a:rPr>
                        <a:t>305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ct val="200000"/>
                        </a:lnSpc>
                        <a:spcBef>
                          <a:spcPts val="0"/>
                        </a:spcBef>
                        <a:spcAft>
                          <a:spcPts val="0"/>
                        </a:spcAft>
                      </a:pPr>
                      <a:r>
                        <a:rPr lang="en-US" sz="1800">
                          <a:effectLst/>
                        </a:rPr>
                        <a:t>305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489121">
                <a:tc gridSpan="4">
                  <a:txBody>
                    <a:bodyPr/>
                    <a:lstStyle/>
                    <a:p>
                      <a:pPr marL="38100" marR="38100" algn="l">
                        <a:lnSpc>
                          <a:spcPct val="200000"/>
                        </a:lnSpc>
                        <a:spcBef>
                          <a:spcPts val="0"/>
                        </a:spcBef>
                        <a:spcAft>
                          <a:spcPts val="0"/>
                        </a:spcAft>
                      </a:pPr>
                      <a:r>
                        <a:rPr lang="en-US" sz="1800" dirty="0">
                          <a:effectLst/>
                        </a:rPr>
                        <a:t>**. Correlation is significant at the 0.01 level (2-tailed).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xmlns="" val="28279593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9707" y="124808"/>
            <a:ext cx="10178322" cy="583530"/>
          </a:xfrm>
        </p:spPr>
        <p:txBody>
          <a:bodyPr>
            <a:normAutofit fontScale="90000"/>
          </a:bodyPr>
          <a:lstStyle/>
          <a:p>
            <a:r>
              <a:rPr lang="en-US" dirty="0" smtClean="0"/>
              <a:t>CONTD…….</a:t>
            </a:r>
            <a:endParaRPr lang="en-US" dirty="0"/>
          </a:p>
        </p:txBody>
      </p:sp>
      <p:sp>
        <p:nvSpPr>
          <p:cNvPr id="3" name="Content Placeholder 2"/>
          <p:cNvSpPr>
            <a:spLocks noGrp="1"/>
          </p:cNvSpPr>
          <p:nvPr>
            <p:ph idx="1"/>
          </p:nvPr>
        </p:nvSpPr>
        <p:spPr>
          <a:xfrm>
            <a:off x="929707" y="1075386"/>
            <a:ext cx="10867341" cy="5183746"/>
          </a:xfrm>
        </p:spPr>
        <p:txBody>
          <a:bodyPr>
            <a:normAutofit/>
          </a:bodyPr>
          <a:lstStyle/>
          <a:p>
            <a:pPr marL="0" indent="0" algn="just">
              <a:buNone/>
            </a:pPr>
            <a:r>
              <a:rPr lang="en-US" sz="2400" b="1" dirty="0">
                <a:solidFill>
                  <a:schemeClr val="tx1"/>
                </a:solidFill>
              </a:rPr>
              <a:t>Interpretation</a:t>
            </a:r>
            <a:endParaRPr lang="en-US" sz="2400" dirty="0">
              <a:solidFill>
                <a:schemeClr val="tx1"/>
              </a:solidFill>
            </a:endParaRPr>
          </a:p>
          <a:p>
            <a:pPr algn="just"/>
            <a:r>
              <a:rPr lang="en-US" sz="2400" dirty="0">
                <a:solidFill>
                  <a:schemeClr val="tx1"/>
                </a:solidFill>
              </a:rPr>
              <a:t>The correlation coefficient obtained from the statistical analysis in the table 3 shows that there is a significant relationship between technological innovation (r= 0.639, P &lt; 0.05) and SME sustainability. Also, P-Value of 0.000, which is less than 0.05. Therefore, the null hypothesis is hereby rejected and accept the alternative hypothesis. This implies that as technological innovation increase by 64% SME sustainability also increases. The result from the analysis above shows that technological innovation as a factor under business model if adopted will bring about sustainability of businesses in Nigeria.</a:t>
            </a:r>
          </a:p>
          <a:p>
            <a:pPr algn="just"/>
            <a:endParaRPr lang="en-US" sz="2400" dirty="0">
              <a:solidFill>
                <a:schemeClr val="tx1"/>
              </a:solidFill>
            </a:endParaRPr>
          </a:p>
        </p:txBody>
      </p:sp>
    </p:spTree>
    <p:extLst>
      <p:ext uri="{BB962C8B-B14F-4D97-AF65-F5344CB8AC3E}">
        <p14:creationId xmlns:p14="http://schemas.microsoft.com/office/powerpoint/2010/main" xmlns="" val="10176460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8190" y="137687"/>
            <a:ext cx="10178322" cy="660804"/>
          </a:xfrm>
        </p:spPr>
        <p:txBody>
          <a:bodyPr>
            <a:normAutofit fontScale="90000"/>
          </a:bodyPr>
          <a:lstStyle/>
          <a:p>
            <a:r>
              <a:rPr lang="en-US" b="1" dirty="0"/>
              <a:t>Conclusion/Recommendations </a:t>
            </a:r>
            <a:r>
              <a:rPr lang="en-US" dirty="0"/>
              <a:t/>
            </a:r>
            <a:br>
              <a:rPr lang="en-US" dirty="0"/>
            </a:br>
            <a:endParaRPr lang="en-US" dirty="0"/>
          </a:p>
        </p:txBody>
      </p:sp>
      <p:sp>
        <p:nvSpPr>
          <p:cNvPr id="3" name="Content Placeholder 2"/>
          <p:cNvSpPr>
            <a:spLocks noGrp="1"/>
          </p:cNvSpPr>
          <p:nvPr>
            <p:ph idx="1"/>
          </p:nvPr>
        </p:nvSpPr>
        <p:spPr>
          <a:xfrm>
            <a:off x="878190" y="901521"/>
            <a:ext cx="10996131" cy="5808372"/>
          </a:xfrm>
        </p:spPr>
        <p:txBody>
          <a:bodyPr>
            <a:normAutofit/>
          </a:bodyPr>
          <a:lstStyle/>
          <a:p>
            <a:pPr marL="0" indent="0" algn="just">
              <a:buNone/>
            </a:pPr>
            <a:r>
              <a:rPr lang="en-US" sz="2400" dirty="0">
                <a:solidFill>
                  <a:schemeClr val="tx1"/>
                </a:solidFill>
              </a:rPr>
              <a:t>This study examined the influence of business model adoption on the sustainability of SMEs in Nigeria. A comprehensive research on this study was highly expressed and justified which shows the tremendous role of business model adoption on the performance and success of small and medium scale enterprises with focus on Supermarkets in Oyo metropolis. Two variables which are pricing methods and technological innovations was used as determinants of business model for the study. </a:t>
            </a:r>
            <a:endParaRPr lang="en-US" sz="2400" dirty="0" smtClean="0">
              <a:solidFill>
                <a:schemeClr val="tx1"/>
              </a:solidFill>
            </a:endParaRPr>
          </a:p>
          <a:p>
            <a:pPr marL="0" indent="0" algn="just">
              <a:buNone/>
            </a:pPr>
            <a:endParaRPr lang="en-US" sz="2400" dirty="0">
              <a:solidFill>
                <a:schemeClr val="tx1"/>
              </a:solidFill>
            </a:endParaRPr>
          </a:p>
          <a:p>
            <a:pPr marL="0" indent="0" algn="just">
              <a:buNone/>
            </a:pPr>
            <a:r>
              <a:rPr lang="en-US" sz="2400" dirty="0" smtClean="0">
                <a:solidFill>
                  <a:schemeClr val="tx1"/>
                </a:solidFill>
              </a:rPr>
              <a:t>However</a:t>
            </a:r>
            <a:r>
              <a:rPr lang="en-US" sz="2400" dirty="0">
                <a:solidFill>
                  <a:schemeClr val="tx1"/>
                </a:solidFill>
              </a:rPr>
              <a:t>, results from the findings revealed that both pricing methods and technological innovations as a significant impact on SMEs sustainability in Nigeria. The study concluded that organizations with good business model have high tendencies to outperform competitors and rule the market. It is therefore recommended that firms should make sustainability a goal, by rethinking business models as well as products, technologies, and processes, so as to achieve competitive advantage.</a:t>
            </a:r>
          </a:p>
          <a:p>
            <a:pPr algn="just"/>
            <a:endParaRPr lang="en-US" sz="2400" dirty="0">
              <a:solidFill>
                <a:schemeClr val="tx1"/>
              </a:solidFill>
            </a:endParaRPr>
          </a:p>
        </p:txBody>
      </p:sp>
    </p:spTree>
    <p:extLst>
      <p:ext uri="{BB962C8B-B14F-4D97-AF65-F5344CB8AC3E}">
        <p14:creationId xmlns:p14="http://schemas.microsoft.com/office/powerpoint/2010/main" xmlns="" val="1736941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1369" y="167426"/>
            <a:ext cx="10947041" cy="6690574"/>
          </a:xfrm>
        </p:spPr>
        <p:txBody>
          <a:bodyPr>
            <a:normAutofit/>
          </a:bodyPr>
          <a:lstStyle/>
          <a:p>
            <a:pPr marL="0" indent="0" algn="ctr">
              <a:buNone/>
            </a:pPr>
            <a:r>
              <a:rPr lang="en-US" sz="9600" b="1" dirty="0" smtClean="0">
                <a:solidFill>
                  <a:schemeClr val="tx1"/>
                </a:solidFill>
              </a:rPr>
              <a:t>THANKS </a:t>
            </a:r>
          </a:p>
          <a:p>
            <a:pPr marL="0" indent="0" algn="ctr">
              <a:buNone/>
            </a:pPr>
            <a:r>
              <a:rPr lang="en-US" sz="9600" b="1" dirty="0" smtClean="0">
                <a:solidFill>
                  <a:schemeClr val="tx1"/>
                </a:solidFill>
              </a:rPr>
              <a:t>FOR </a:t>
            </a:r>
          </a:p>
          <a:p>
            <a:pPr marL="0" indent="0" algn="ctr">
              <a:buNone/>
            </a:pPr>
            <a:r>
              <a:rPr lang="en-US" sz="9600" b="1" dirty="0" smtClean="0">
                <a:solidFill>
                  <a:schemeClr val="tx1"/>
                </a:solidFill>
              </a:rPr>
              <a:t>LISTENING</a:t>
            </a:r>
            <a:endParaRPr lang="en-US" sz="9600" b="1" dirty="0">
              <a:solidFill>
                <a:schemeClr val="tx1"/>
              </a:solidFill>
            </a:endParaRPr>
          </a:p>
        </p:txBody>
      </p:sp>
    </p:spTree>
    <p:extLst>
      <p:ext uri="{BB962C8B-B14F-4D97-AF65-F5344CB8AC3E}">
        <p14:creationId xmlns:p14="http://schemas.microsoft.com/office/powerpoint/2010/main" xmlns="" val="1626089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79714" y="339635"/>
            <a:ext cx="10450286" cy="6230982"/>
          </a:xfrm>
        </p:spPr>
        <p:txBody>
          <a:bodyPr>
            <a:normAutofit lnSpcReduction="10000"/>
          </a:bodyPr>
          <a:lstStyle/>
          <a:p>
            <a:pPr algn="ctr">
              <a:buNone/>
            </a:pPr>
            <a:r>
              <a:rPr lang="en-US" b="1" dirty="0" smtClean="0">
                <a:solidFill>
                  <a:schemeClr val="tx1"/>
                </a:solidFill>
              </a:rPr>
              <a:t>Abstract</a:t>
            </a:r>
          </a:p>
          <a:p>
            <a:pPr algn="just">
              <a:buNone/>
            </a:pPr>
            <a:r>
              <a:rPr lang="en-US" dirty="0" smtClean="0">
                <a:solidFill>
                  <a:schemeClr val="tx1"/>
                </a:solidFill>
              </a:rPr>
              <a:t>	There is a notion that the life span of most small and medium enterprises is between five to ten years of operations, while only about ten percent strive and grow into maturity. Based on this assertions, this study therefore examined business model adoption as a panacea for sustainability of SMEs in Nigeria. The specific objective of the study is to evaluate the relationship between pricing methods, technological innovation and SMEs sustainability in Nigeria. A random sampling technique was used to select a sample of three hundred and ninety one (391) respondents from the total working population. A structured questionnaire was administered to elicit information from the respondents. The data obtained were analyzed using both descriptive and inferential statistics. Finding revealed that there is  significant influence at P&lt;0.05 of  business model adoption on SMEs sustainability. The result indicated a positive relationship between pricing methods (r=0.490, P&lt;0.05), technological innovation (r=0.639, P&lt;0.05) on SMEs sustainability in Nigeria. The study confirmed that only organizations that make sustainability their goal by a well structured business strategies in terms of pricing, products, technologies and processes will achieve a competitive advantage. It was therefore recommended that business owners should design a structure that will create new values and deliver them to all stakeholders efficiently in order to sustain their business.</a:t>
            </a:r>
          </a:p>
          <a:p>
            <a:pPr algn="just">
              <a:buNone/>
            </a:pPr>
            <a:endParaRPr lang="en-US" dirty="0" smtClean="0">
              <a:solidFill>
                <a:schemeClr val="tx1"/>
              </a:solidFill>
            </a:endParaRPr>
          </a:p>
          <a:p>
            <a:pPr algn="just">
              <a:buNone/>
            </a:pPr>
            <a:r>
              <a:rPr lang="en-US" sz="1700" b="1" dirty="0" smtClean="0">
                <a:solidFill>
                  <a:schemeClr val="tx1"/>
                </a:solidFill>
              </a:rPr>
              <a:t>Keywords: Business Model, Technological innovation, Sustainability, SMEs, Customer Segment.</a:t>
            </a:r>
            <a:endParaRPr lang="en-US" sz="1700"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2585" y="60414"/>
            <a:ext cx="10178322" cy="596410"/>
          </a:xfrm>
        </p:spPr>
        <p:txBody>
          <a:bodyPr>
            <a:normAutofit fontScale="90000"/>
          </a:bodyPr>
          <a:lstStyle/>
          <a:p>
            <a:r>
              <a:rPr lang="en-US" sz="4000" dirty="0" smtClean="0"/>
              <a:t>Introduction</a:t>
            </a:r>
            <a:endParaRPr lang="en-US" sz="4000" dirty="0"/>
          </a:p>
        </p:txBody>
      </p:sp>
      <p:sp>
        <p:nvSpPr>
          <p:cNvPr id="3" name="Content Placeholder 2"/>
          <p:cNvSpPr>
            <a:spLocks noGrp="1"/>
          </p:cNvSpPr>
          <p:nvPr>
            <p:ph idx="1"/>
          </p:nvPr>
        </p:nvSpPr>
        <p:spPr>
          <a:xfrm>
            <a:off x="811371" y="566669"/>
            <a:ext cx="11217498" cy="6143223"/>
          </a:xfrm>
        </p:spPr>
        <p:txBody>
          <a:bodyPr>
            <a:noAutofit/>
          </a:bodyPr>
          <a:lstStyle/>
          <a:p>
            <a:pPr algn="just">
              <a:buFont typeface="Wingdings" panose="05000000000000000000" pitchFamily="2" charset="2"/>
              <a:buChar char="Ø"/>
            </a:pPr>
            <a:r>
              <a:rPr lang="en-US" sz="2400" dirty="0">
                <a:solidFill>
                  <a:schemeClr val="tx1"/>
                </a:solidFill>
              </a:rPr>
              <a:t>The desire of any business conglomerate is to be in existence over a long period of time; </a:t>
            </a:r>
            <a:r>
              <a:rPr lang="en-US" sz="2400" dirty="0" smtClean="0">
                <a:solidFill>
                  <a:schemeClr val="tx1"/>
                </a:solidFill>
              </a:rPr>
              <a:t>which </a:t>
            </a:r>
            <a:r>
              <a:rPr lang="en-US" sz="2400" dirty="0">
                <a:solidFill>
                  <a:schemeClr val="tx1"/>
                </a:solidFill>
              </a:rPr>
              <a:t>is refer to as a going concern concept. Hence, organizations this days are placing more priority towards ensuring the sustainability of their products and services in the market </a:t>
            </a:r>
            <a:r>
              <a:rPr lang="en-US" sz="2400" dirty="0" smtClean="0">
                <a:solidFill>
                  <a:schemeClr val="tx1"/>
                </a:solidFill>
              </a:rPr>
              <a:t>amidst </a:t>
            </a:r>
            <a:r>
              <a:rPr lang="en-US" sz="2400" dirty="0">
                <a:solidFill>
                  <a:schemeClr val="tx1"/>
                </a:solidFill>
              </a:rPr>
              <a:t>differs competitors</a:t>
            </a:r>
            <a:r>
              <a:rPr lang="en-US" sz="2400" dirty="0" smtClean="0">
                <a:solidFill>
                  <a:schemeClr val="tx1"/>
                </a:solidFill>
              </a:rPr>
              <a:t>.</a:t>
            </a:r>
          </a:p>
          <a:p>
            <a:pPr algn="just">
              <a:buFont typeface="Wingdings" panose="05000000000000000000" pitchFamily="2" charset="2"/>
              <a:buChar char="Ø"/>
            </a:pPr>
            <a:endParaRPr lang="en-US" sz="2400" dirty="0">
              <a:solidFill>
                <a:schemeClr val="tx1"/>
              </a:solidFill>
            </a:endParaRPr>
          </a:p>
          <a:p>
            <a:pPr algn="just">
              <a:buFont typeface="Wingdings" panose="05000000000000000000" pitchFamily="2" charset="2"/>
              <a:buChar char="Ø"/>
            </a:pPr>
            <a:r>
              <a:rPr lang="en-US" sz="2400" dirty="0" smtClean="0">
                <a:solidFill>
                  <a:schemeClr val="tx1"/>
                </a:solidFill>
              </a:rPr>
              <a:t>One </a:t>
            </a:r>
            <a:r>
              <a:rPr lang="en-US" sz="2400" dirty="0">
                <a:solidFill>
                  <a:schemeClr val="tx1"/>
                </a:solidFill>
              </a:rPr>
              <a:t>strategy adopted for achieving this goal is through developing a good business model. </a:t>
            </a:r>
            <a:endParaRPr lang="en-US" sz="2400" dirty="0" smtClean="0">
              <a:solidFill>
                <a:schemeClr val="tx1"/>
              </a:solidFill>
            </a:endParaRPr>
          </a:p>
          <a:p>
            <a:pPr algn="just">
              <a:buFont typeface="Wingdings" panose="05000000000000000000" pitchFamily="2" charset="2"/>
              <a:buChar char="Ø"/>
            </a:pPr>
            <a:endParaRPr lang="en-US" sz="2400" dirty="0">
              <a:solidFill>
                <a:schemeClr val="tx1"/>
              </a:solidFill>
            </a:endParaRPr>
          </a:p>
          <a:p>
            <a:pPr algn="just">
              <a:buFont typeface="Wingdings" panose="05000000000000000000" pitchFamily="2" charset="2"/>
              <a:buChar char="Ø"/>
            </a:pPr>
            <a:r>
              <a:rPr lang="en-US" sz="2400" dirty="0" smtClean="0">
                <a:solidFill>
                  <a:schemeClr val="tx1"/>
                </a:solidFill>
              </a:rPr>
              <a:t>    </a:t>
            </a:r>
            <a:r>
              <a:rPr lang="en-US" sz="2400" dirty="0">
                <a:solidFill>
                  <a:schemeClr val="tx1"/>
                </a:solidFill>
              </a:rPr>
              <a:t>A study by Al-</a:t>
            </a:r>
            <a:r>
              <a:rPr lang="en-US" sz="2400" dirty="0" err="1">
                <a:solidFill>
                  <a:schemeClr val="tx1"/>
                </a:solidFill>
              </a:rPr>
              <a:t>Debei</a:t>
            </a:r>
            <a:r>
              <a:rPr lang="en-US" sz="2400" dirty="0">
                <a:solidFill>
                  <a:schemeClr val="tx1"/>
                </a:solidFill>
              </a:rPr>
              <a:t>, El-</a:t>
            </a:r>
            <a:r>
              <a:rPr lang="en-US" sz="2400" dirty="0" err="1">
                <a:solidFill>
                  <a:schemeClr val="tx1"/>
                </a:solidFill>
              </a:rPr>
              <a:t>Haddadeh</a:t>
            </a:r>
            <a:r>
              <a:rPr lang="en-US" sz="2400" dirty="0">
                <a:solidFill>
                  <a:schemeClr val="tx1"/>
                </a:solidFill>
              </a:rPr>
              <a:t> and Avison (2008) explains that a business model is an abstract representation of a business, idea, concept, of all core interrelated architecture or design, co-operational and financial arrangements designed and developed by an organization presently and in the future, as well as all core products and/or services the organization offers, or will offer, based on these arrangements that are needed to achieve its strategic goals and objectives.</a:t>
            </a:r>
          </a:p>
          <a:p>
            <a:pPr algn="just"/>
            <a:endParaRPr lang="en-US" sz="2400" dirty="0">
              <a:solidFill>
                <a:schemeClr val="tx1"/>
              </a:solidFill>
            </a:endParaRPr>
          </a:p>
        </p:txBody>
      </p:sp>
    </p:spTree>
    <p:extLst>
      <p:ext uri="{BB962C8B-B14F-4D97-AF65-F5344CB8AC3E}">
        <p14:creationId xmlns:p14="http://schemas.microsoft.com/office/powerpoint/2010/main" xmlns="" val="8001126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858" y="99049"/>
            <a:ext cx="10178322" cy="416105"/>
          </a:xfrm>
        </p:spPr>
        <p:txBody>
          <a:bodyPr>
            <a:noAutofit/>
          </a:bodyPr>
          <a:lstStyle/>
          <a:p>
            <a:r>
              <a:rPr lang="en-US" sz="4000" dirty="0" smtClean="0"/>
              <a:t>Research objective</a:t>
            </a:r>
            <a:endParaRPr lang="en-US" sz="4000" dirty="0"/>
          </a:p>
        </p:txBody>
      </p:sp>
      <p:sp>
        <p:nvSpPr>
          <p:cNvPr id="3" name="Content Placeholder 2"/>
          <p:cNvSpPr>
            <a:spLocks noGrp="1"/>
          </p:cNvSpPr>
          <p:nvPr>
            <p:ph idx="1"/>
          </p:nvPr>
        </p:nvSpPr>
        <p:spPr>
          <a:xfrm>
            <a:off x="1019857" y="669700"/>
            <a:ext cx="10880221" cy="6027313"/>
          </a:xfrm>
        </p:spPr>
        <p:txBody>
          <a:bodyPr>
            <a:normAutofit lnSpcReduction="10000"/>
          </a:bodyPr>
          <a:lstStyle/>
          <a:p>
            <a:pPr algn="just">
              <a:buFont typeface="Wingdings" panose="05000000000000000000" pitchFamily="2" charset="2"/>
              <a:buChar char="Ø"/>
            </a:pPr>
            <a:r>
              <a:rPr lang="en-US" sz="2800" dirty="0">
                <a:solidFill>
                  <a:schemeClr val="tx1"/>
                </a:solidFill>
              </a:rPr>
              <a:t>T</a:t>
            </a:r>
            <a:r>
              <a:rPr lang="en-US" sz="2800" dirty="0" smtClean="0">
                <a:solidFill>
                  <a:schemeClr val="tx1"/>
                </a:solidFill>
              </a:rPr>
              <a:t>he </a:t>
            </a:r>
            <a:r>
              <a:rPr lang="en-US" sz="2800" dirty="0">
                <a:solidFill>
                  <a:schemeClr val="tx1"/>
                </a:solidFill>
              </a:rPr>
              <a:t>challenge of sustainable development for small business to contribute to a better quality of life today without compromising the quality of life of future generations as called for this research</a:t>
            </a:r>
            <a:r>
              <a:rPr lang="en-US" sz="2800" dirty="0" smtClean="0">
                <a:solidFill>
                  <a:schemeClr val="tx1"/>
                </a:solidFill>
              </a:rPr>
              <a:t>.</a:t>
            </a:r>
          </a:p>
          <a:p>
            <a:pPr algn="just">
              <a:buFont typeface="Wingdings" panose="05000000000000000000" pitchFamily="2" charset="2"/>
              <a:buChar char="Ø"/>
            </a:pPr>
            <a:endParaRPr lang="en-US" sz="2800" dirty="0">
              <a:solidFill>
                <a:schemeClr val="tx1"/>
              </a:solidFill>
            </a:endParaRPr>
          </a:p>
          <a:p>
            <a:pPr algn="just">
              <a:buFont typeface="Wingdings" panose="05000000000000000000" pitchFamily="2" charset="2"/>
              <a:buChar char="Ø"/>
            </a:pPr>
            <a:r>
              <a:rPr lang="en-US" sz="2800" dirty="0">
                <a:solidFill>
                  <a:schemeClr val="tx1"/>
                </a:solidFill>
              </a:rPr>
              <a:t>In addressing this identified challenges, this study therefore seeks to examine the effect of business model adoption measured by (Pricing methods and Technological innovations) as a panacea for sustainability of small and medium enterprises in Nigeria. </a:t>
            </a:r>
            <a:endParaRPr lang="en-US" sz="2800" dirty="0" smtClean="0">
              <a:solidFill>
                <a:schemeClr val="tx1"/>
              </a:solidFill>
            </a:endParaRPr>
          </a:p>
          <a:p>
            <a:pPr algn="just">
              <a:buFont typeface="Wingdings" panose="05000000000000000000" pitchFamily="2" charset="2"/>
              <a:buChar char="Ø"/>
            </a:pPr>
            <a:endParaRPr lang="en-US" sz="2800" dirty="0">
              <a:solidFill>
                <a:schemeClr val="tx1"/>
              </a:solidFill>
            </a:endParaRPr>
          </a:p>
          <a:p>
            <a:pPr algn="just">
              <a:buFont typeface="Wingdings" panose="05000000000000000000" pitchFamily="2" charset="2"/>
              <a:buChar char="Ø"/>
            </a:pPr>
            <a:r>
              <a:rPr lang="en-US" sz="2800" dirty="0" smtClean="0">
                <a:solidFill>
                  <a:schemeClr val="tx1"/>
                </a:solidFill>
              </a:rPr>
              <a:t>The </a:t>
            </a:r>
            <a:r>
              <a:rPr lang="en-US" sz="2800" dirty="0">
                <a:solidFill>
                  <a:schemeClr val="tx1"/>
                </a:solidFill>
              </a:rPr>
              <a:t>specific objectives is to investigate the relationship between pricing methods and SMEs performance, and finally to determine the relationship between technological innovations and SMEs sustainability in Nigeria.</a:t>
            </a:r>
          </a:p>
          <a:p>
            <a:pPr algn="just">
              <a:buFont typeface="Wingdings" panose="05000000000000000000" pitchFamily="2" charset="2"/>
              <a:buChar char="Ø"/>
            </a:pPr>
            <a:endParaRPr lang="en-US" sz="2800" dirty="0">
              <a:solidFill>
                <a:schemeClr val="tx1"/>
              </a:solidFill>
            </a:endParaRPr>
          </a:p>
        </p:txBody>
      </p:sp>
    </p:spTree>
    <p:extLst>
      <p:ext uri="{BB962C8B-B14F-4D97-AF65-F5344CB8AC3E}">
        <p14:creationId xmlns:p14="http://schemas.microsoft.com/office/powerpoint/2010/main" xmlns="" val="1667258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312" y="51516"/>
            <a:ext cx="10178322" cy="532015"/>
          </a:xfrm>
        </p:spPr>
        <p:txBody>
          <a:bodyPr>
            <a:noAutofit/>
          </a:bodyPr>
          <a:lstStyle/>
          <a:p>
            <a:r>
              <a:rPr lang="en-US" sz="4000" dirty="0"/>
              <a:t>Research </a:t>
            </a:r>
            <a:r>
              <a:rPr lang="en-US" sz="4000" dirty="0" smtClean="0"/>
              <a:t>HYPOTHESES</a:t>
            </a:r>
            <a:endParaRPr lang="en-US" sz="4000" dirty="0"/>
          </a:p>
        </p:txBody>
      </p:sp>
      <p:sp>
        <p:nvSpPr>
          <p:cNvPr id="3" name="Content Placeholder 2"/>
          <p:cNvSpPr>
            <a:spLocks noGrp="1"/>
          </p:cNvSpPr>
          <p:nvPr>
            <p:ph idx="1"/>
          </p:nvPr>
        </p:nvSpPr>
        <p:spPr>
          <a:xfrm>
            <a:off x="865312" y="869325"/>
            <a:ext cx="10931736" cy="5673143"/>
          </a:xfrm>
        </p:spPr>
        <p:txBody>
          <a:bodyPr>
            <a:normAutofit/>
          </a:bodyPr>
          <a:lstStyle/>
          <a:p>
            <a:pPr marL="0" indent="0" algn="just">
              <a:buNone/>
            </a:pPr>
            <a:r>
              <a:rPr lang="en-US" sz="2800" dirty="0">
                <a:solidFill>
                  <a:schemeClr val="tx1"/>
                </a:solidFill>
              </a:rPr>
              <a:t>The following hypotheses were stated in a null form. These are</a:t>
            </a:r>
            <a:r>
              <a:rPr lang="en-US" sz="2800" dirty="0" smtClean="0">
                <a:solidFill>
                  <a:schemeClr val="tx1"/>
                </a:solidFill>
              </a:rPr>
              <a:t>;</a:t>
            </a:r>
          </a:p>
          <a:p>
            <a:pPr marL="0" indent="0" algn="just">
              <a:buNone/>
            </a:pPr>
            <a:endParaRPr lang="en-US" sz="2800" dirty="0">
              <a:solidFill>
                <a:schemeClr val="tx1"/>
              </a:solidFill>
            </a:endParaRPr>
          </a:p>
          <a:p>
            <a:pPr marL="0" lvl="0" indent="0" algn="just">
              <a:buNone/>
            </a:pPr>
            <a:r>
              <a:rPr lang="en-US" sz="2800" b="1" dirty="0" smtClean="0">
                <a:solidFill>
                  <a:schemeClr val="tx1"/>
                </a:solidFill>
              </a:rPr>
              <a:t>i.  H</a:t>
            </a:r>
            <a:r>
              <a:rPr lang="en-US" sz="2800" b="1" baseline="-25000" dirty="0" smtClean="0">
                <a:solidFill>
                  <a:schemeClr val="tx1"/>
                </a:solidFill>
              </a:rPr>
              <a:t>0</a:t>
            </a:r>
            <a:r>
              <a:rPr lang="en-US" sz="2800" dirty="0">
                <a:solidFill>
                  <a:schemeClr val="tx1"/>
                </a:solidFill>
              </a:rPr>
              <a:t>: there is no significant relationship between pricing methods and </a:t>
            </a:r>
            <a:r>
              <a:rPr lang="en-US" sz="2800" dirty="0" smtClean="0">
                <a:solidFill>
                  <a:schemeClr val="tx1"/>
                </a:solidFill>
              </a:rPr>
              <a:t>   SMEs </a:t>
            </a:r>
            <a:r>
              <a:rPr lang="en-US" sz="2800" dirty="0">
                <a:solidFill>
                  <a:schemeClr val="tx1"/>
                </a:solidFill>
              </a:rPr>
              <a:t>sustainability</a:t>
            </a:r>
            <a:r>
              <a:rPr lang="en-US" sz="2800" dirty="0" smtClean="0">
                <a:solidFill>
                  <a:schemeClr val="tx1"/>
                </a:solidFill>
              </a:rPr>
              <a:t>.</a:t>
            </a:r>
          </a:p>
          <a:p>
            <a:pPr marL="0" lvl="0" indent="0" algn="just">
              <a:buNone/>
            </a:pPr>
            <a:endParaRPr lang="en-US" sz="2800" dirty="0">
              <a:solidFill>
                <a:schemeClr val="tx1"/>
              </a:solidFill>
            </a:endParaRPr>
          </a:p>
          <a:p>
            <a:pPr marL="0" lvl="0" indent="0" algn="just">
              <a:buNone/>
            </a:pPr>
            <a:r>
              <a:rPr lang="en-US" sz="2800" b="1" dirty="0" smtClean="0">
                <a:solidFill>
                  <a:schemeClr val="tx1"/>
                </a:solidFill>
              </a:rPr>
              <a:t>ii. H</a:t>
            </a:r>
            <a:r>
              <a:rPr lang="en-US" sz="2800" b="1" baseline="-25000" dirty="0" smtClean="0">
                <a:solidFill>
                  <a:schemeClr val="tx1"/>
                </a:solidFill>
              </a:rPr>
              <a:t>0</a:t>
            </a:r>
            <a:r>
              <a:rPr lang="en-US" sz="2800" dirty="0">
                <a:solidFill>
                  <a:schemeClr val="tx1"/>
                </a:solidFill>
              </a:rPr>
              <a:t>: there is no significant relationship between technological innovations and sustainability of SMEs in Nigeria. </a:t>
            </a:r>
          </a:p>
          <a:p>
            <a:pPr algn="just"/>
            <a:endParaRPr lang="en-US" sz="2800" dirty="0">
              <a:solidFill>
                <a:schemeClr val="tx1"/>
              </a:solidFill>
            </a:endParaRPr>
          </a:p>
        </p:txBody>
      </p:sp>
    </p:spTree>
    <p:extLst>
      <p:ext uri="{BB962C8B-B14F-4D97-AF65-F5344CB8AC3E}">
        <p14:creationId xmlns:p14="http://schemas.microsoft.com/office/powerpoint/2010/main" xmlns="" val="2810827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Arrow 5"/>
          <p:cNvSpPr/>
          <p:nvPr/>
        </p:nvSpPr>
        <p:spPr>
          <a:xfrm>
            <a:off x="4608629" y="3145664"/>
            <a:ext cx="2614411" cy="13394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2432" y="163444"/>
            <a:ext cx="10178322" cy="750957"/>
          </a:xfrm>
        </p:spPr>
        <p:txBody>
          <a:bodyPr>
            <a:normAutofit/>
          </a:bodyPr>
          <a:lstStyle/>
          <a:p>
            <a:r>
              <a:rPr lang="en-US" sz="4000" dirty="0" smtClean="0"/>
              <a:t>LITERATURE REVIEW</a:t>
            </a:r>
            <a:endParaRPr lang="en-US" sz="4000" dirty="0"/>
          </a:p>
        </p:txBody>
      </p:sp>
      <p:sp>
        <p:nvSpPr>
          <p:cNvPr id="3" name="Content Placeholder 2"/>
          <p:cNvSpPr>
            <a:spLocks noGrp="1"/>
          </p:cNvSpPr>
          <p:nvPr>
            <p:ph idx="1"/>
          </p:nvPr>
        </p:nvSpPr>
        <p:spPr>
          <a:xfrm>
            <a:off x="1251678" y="1081826"/>
            <a:ext cx="10178322" cy="5280338"/>
          </a:xfrm>
        </p:spPr>
        <p:txBody>
          <a:bodyPr>
            <a:normAutofit/>
          </a:bodyPr>
          <a:lstStyle/>
          <a:p>
            <a:endParaRPr lang="en-US" dirty="0" smtClean="0"/>
          </a:p>
          <a:p>
            <a:pPr marL="0" indent="0" algn="ctr">
              <a:buNone/>
            </a:pPr>
            <a:r>
              <a:rPr lang="en-US" sz="2800" b="1" dirty="0">
                <a:solidFill>
                  <a:schemeClr val="tx1"/>
                </a:solidFill>
              </a:rPr>
              <a:t>CONCEPTUAL MODEL</a:t>
            </a:r>
          </a:p>
          <a:p>
            <a:pPr marL="0" indent="0">
              <a:buNone/>
            </a:pPr>
            <a:endParaRPr lang="en-US" dirty="0" smtClean="0"/>
          </a:p>
          <a:p>
            <a:endParaRPr lang="en-US" dirty="0"/>
          </a:p>
          <a:p>
            <a:endParaRPr lang="en-US" dirty="0" smtClean="0"/>
          </a:p>
          <a:p>
            <a:endParaRPr lang="en-US" dirty="0"/>
          </a:p>
          <a:p>
            <a:endParaRPr lang="en-US" dirty="0" smtClean="0"/>
          </a:p>
          <a:p>
            <a:endParaRPr lang="en-US" dirty="0" smtClean="0"/>
          </a:p>
          <a:p>
            <a:pPr marL="0" indent="0">
              <a:buNone/>
            </a:pPr>
            <a:endParaRPr lang="en-US" dirty="0" smtClean="0"/>
          </a:p>
          <a:p>
            <a:endParaRPr lang="en-US" dirty="0"/>
          </a:p>
          <a:p>
            <a:pPr marL="0" indent="0">
              <a:buNone/>
            </a:pPr>
            <a:r>
              <a:rPr lang="en-US" dirty="0" smtClean="0"/>
              <a:t>                 </a:t>
            </a:r>
          </a:p>
          <a:p>
            <a:pPr marL="0" indent="0">
              <a:buNone/>
            </a:pPr>
            <a:r>
              <a:rPr lang="en-US" dirty="0">
                <a:solidFill>
                  <a:schemeClr val="tx1"/>
                </a:solidFill>
              </a:rPr>
              <a:t>	</a:t>
            </a:r>
            <a:r>
              <a:rPr lang="en-US" dirty="0" smtClean="0">
                <a:solidFill>
                  <a:schemeClr val="tx1"/>
                </a:solidFill>
              </a:rPr>
              <a:t>       Independent Variables			</a:t>
            </a:r>
            <a:r>
              <a:rPr lang="en-US" dirty="0">
                <a:solidFill>
                  <a:schemeClr val="tx1"/>
                </a:solidFill>
              </a:rPr>
              <a:t> </a:t>
            </a:r>
            <a:r>
              <a:rPr lang="en-US" dirty="0" smtClean="0">
                <a:solidFill>
                  <a:schemeClr val="tx1"/>
                </a:solidFill>
              </a:rPr>
              <a:t>        Dependent </a:t>
            </a:r>
            <a:r>
              <a:rPr lang="en-US" dirty="0">
                <a:solidFill>
                  <a:schemeClr val="tx1"/>
                </a:solidFill>
              </a:rPr>
              <a:t>Variables</a:t>
            </a:r>
            <a:r>
              <a:rPr lang="en-US" dirty="0" smtClean="0"/>
              <a:t>	</a:t>
            </a:r>
          </a:p>
        </p:txBody>
      </p:sp>
      <p:sp>
        <p:nvSpPr>
          <p:cNvPr id="4" name="Rounded Rectangle 3"/>
          <p:cNvSpPr/>
          <p:nvPr/>
        </p:nvSpPr>
        <p:spPr>
          <a:xfrm>
            <a:off x="2730321" y="2279561"/>
            <a:ext cx="2331076" cy="13651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PRICING </a:t>
            </a:r>
          </a:p>
          <a:p>
            <a:pPr algn="ctr"/>
            <a:r>
              <a:rPr lang="en-US" b="1" dirty="0" smtClean="0"/>
              <a:t>METHODS</a:t>
            </a:r>
            <a:endParaRPr lang="en-US" b="1" dirty="0"/>
          </a:p>
        </p:txBody>
      </p:sp>
      <p:sp>
        <p:nvSpPr>
          <p:cNvPr id="5" name="Rounded Rectangle 4"/>
          <p:cNvSpPr/>
          <p:nvPr/>
        </p:nvSpPr>
        <p:spPr>
          <a:xfrm>
            <a:off x="2665926" y="3973132"/>
            <a:ext cx="2446986" cy="13651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700" b="1" dirty="0" smtClean="0"/>
              <a:t>TECHNOLOGICAL INNOVATIONS</a:t>
            </a:r>
            <a:endParaRPr lang="en-US" sz="1700" b="1" dirty="0"/>
          </a:p>
        </p:txBody>
      </p:sp>
      <p:sp>
        <p:nvSpPr>
          <p:cNvPr id="7" name="Rounded Rectangle 6"/>
          <p:cNvSpPr/>
          <p:nvPr/>
        </p:nvSpPr>
        <p:spPr>
          <a:xfrm>
            <a:off x="7214173" y="3161762"/>
            <a:ext cx="2331076" cy="13651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SME SUSTAINABILITY</a:t>
            </a:r>
            <a:endParaRPr lang="en-US" b="1" dirty="0"/>
          </a:p>
        </p:txBody>
      </p:sp>
    </p:spTree>
    <p:extLst>
      <p:ext uri="{BB962C8B-B14F-4D97-AF65-F5344CB8AC3E}">
        <p14:creationId xmlns:p14="http://schemas.microsoft.com/office/powerpoint/2010/main" xmlns="" val="11054184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6980" y="60413"/>
            <a:ext cx="10178322" cy="506257"/>
          </a:xfrm>
        </p:spPr>
        <p:txBody>
          <a:bodyPr>
            <a:noAutofit/>
          </a:bodyPr>
          <a:lstStyle/>
          <a:p>
            <a:r>
              <a:rPr lang="en-US" sz="4000" dirty="0" smtClean="0"/>
              <a:t>THEORETICAL FRAMEWORK</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885146818"/>
              </p:ext>
            </p:extLst>
          </p:nvPr>
        </p:nvGraphicFramePr>
        <p:xfrm>
          <a:off x="875763" y="643944"/>
          <a:ext cx="10856891" cy="6214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0862340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2433" y="73290"/>
            <a:ext cx="10178322" cy="841108"/>
          </a:xfrm>
        </p:spPr>
        <p:txBody>
          <a:bodyPr>
            <a:normAutofit/>
          </a:bodyPr>
          <a:lstStyle/>
          <a:p>
            <a:r>
              <a:rPr lang="en-US" sz="4000" b="1" dirty="0"/>
              <a:t>Challenges of SMEs in Nigeria</a:t>
            </a:r>
            <a:endParaRPr lang="en-US" sz="4000" dirty="0"/>
          </a:p>
        </p:txBody>
      </p:sp>
      <p:sp>
        <p:nvSpPr>
          <p:cNvPr id="3" name="Content Placeholder 2"/>
          <p:cNvSpPr>
            <a:spLocks noGrp="1"/>
          </p:cNvSpPr>
          <p:nvPr>
            <p:ph idx="1"/>
          </p:nvPr>
        </p:nvSpPr>
        <p:spPr>
          <a:xfrm>
            <a:off x="852434" y="772732"/>
            <a:ext cx="10944614" cy="6085268"/>
          </a:xfrm>
        </p:spPr>
        <p:txBody>
          <a:bodyPr/>
          <a:lstStyle/>
          <a:p>
            <a:pPr marL="0" indent="0" algn="just">
              <a:buNone/>
            </a:pPr>
            <a:r>
              <a:rPr lang="en-US" b="1" dirty="0">
                <a:solidFill>
                  <a:schemeClr val="tx1"/>
                </a:solidFill>
              </a:rPr>
              <a:t>i. Insufficient capital</a:t>
            </a:r>
            <a:endParaRPr lang="en-US" dirty="0">
              <a:solidFill>
                <a:schemeClr val="tx1"/>
              </a:solidFill>
            </a:endParaRPr>
          </a:p>
          <a:p>
            <a:pPr marL="0" indent="0" algn="just">
              <a:buNone/>
            </a:pPr>
            <a:r>
              <a:rPr lang="en-US" dirty="0" smtClean="0">
                <a:solidFill>
                  <a:schemeClr val="tx1"/>
                </a:solidFill>
              </a:rPr>
              <a:t>A </a:t>
            </a:r>
            <a:r>
              <a:rPr lang="en-US" dirty="0">
                <a:solidFill>
                  <a:schemeClr val="tx1"/>
                </a:solidFill>
              </a:rPr>
              <a:t>major barrier to rapid development of SME sector is a shortage of both debt and equity financing. Accessing finance has been identified as a key element for small and medium enterprises to succeed in their drive to build productive capacity, to compete, to create jobs and to contribute to poverty alleviation in developing countries</a:t>
            </a:r>
            <a:r>
              <a:rPr lang="en-US" dirty="0" smtClean="0">
                <a:solidFill>
                  <a:schemeClr val="tx1"/>
                </a:solidFill>
              </a:rPr>
              <a:t>.</a:t>
            </a:r>
          </a:p>
          <a:p>
            <a:pPr marL="0" indent="0" algn="just">
              <a:buNone/>
            </a:pPr>
            <a:endParaRPr lang="en-US" dirty="0">
              <a:solidFill>
                <a:schemeClr val="tx1"/>
              </a:solidFill>
            </a:endParaRPr>
          </a:p>
          <a:p>
            <a:pPr marL="0" indent="0" algn="just">
              <a:buNone/>
            </a:pPr>
            <a:r>
              <a:rPr lang="en-US" b="1" dirty="0">
                <a:solidFill>
                  <a:schemeClr val="tx1"/>
                </a:solidFill>
              </a:rPr>
              <a:t>ii. Inadequate Market Research</a:t>
            </a:r>
            <a:endParaRPr lang="en-US" dirty="0">
              <a:solidFill>
                <a:schemeClr val="tx1"/>
              </a:solidFill>
            </a:endParaRPr>
          </a:p>
          <a:p>
            <a:pPr marL="0" indent="0" algn="just">
              <a:buNone/>
            </a:pPr>
            <a:r>
              <a:rPr lang="en-US" dirty="0">
                <a:solidFill>
                  <a:schemeClr val="tx1"/>
                </a:solidFill>
              </a:rPr>
              <a:t>Research and planning are vital to ensure that a business idea is viable and that the pricing is both competitive in the market place and provides an adequate return. Lack of in-depth market research is one of the major problems for new business. It is easy to get carried away with a business idea and set up a business without testing its viability</a:t>
            </a:r>
            <a:r>
              <a:rPr lang="en-US" dirty="0" smtClean="0">
                <a:solidFill>
                  <a:schemeClr val="tx1"/>
                </a:solidFill>
              </a:rPr>
              <a:t>.</a:t>
            </a:r>
          </a:p>
          <a:p>
            <a:pPr marL="0" indent="0" algn="just">
              <a:buNone/>
            </a:pPr>
            <a:endParaRPr lang="en-US" dirty="0">
              <a:solidFill>
                <a:schemeClr val="tx1"/>
              </a:solidFill>
            </a:endParaRPr>
          </a:p>
          <a:p>
            <a:pPr marL="0" indent="0" algn="just">
              <a:buNone/>
            </a:pPr>
            <a:r>
              <a:rPr lang="en-US" b="1" dirty="0">
                <a:solidFill>
                  <a:schemeClr val="tx1"/>
                </a:solidFill>
              </a:rPr>
              <a:t>iii. Poor Access to Information Technology</a:t>
            </a:r>
            <a:endParaRPr lang="en-US" dirty="0">
              <a:solidFill>
                <a:schemeClr val="tx1"/>
              </a:solidFill>
            </a:endParaRPr>
          </a:p>
          <a:p>
            <a:pPr marL="0" indent="0" algn="just">
              <a:buNone/>
            </a:pPr>
            <a:r>
              <a:rPr lang="en-US" dirty="0">
                <a:solidFill>
                  <a:schemeClr val="tx1"/>
                </a:solidFill>
              </a:rPr>
              <a:t>UNCTAD (2002) opined that small business especially in Africa can rarely meet the conditions set by financial institutions, which sees SMEs as a risk because of poor guarantees and lack of information about their ability to repay loans.</a:t>
            </a:r>
          </a:p>
          <a:p>
            <a:pPr marL="0" indent="0" algn="just">
              <a:buNone/>
            </a:pPr>
            <a:endParaRPr lang="en-US" dirty="0">
              <a:solidFill>
                <a:schemeClr val="tx1"/>
              </a:solidFill>
            </a:endParaRPr>
          </a:p>
        </p:txBody>
      </p:sp>
    </p:spTree>
    <p:extLst>
      <p:ext uri="{BB962C8B-B14F-4D97-AF65-F5344CB8AC3E}">
        <p14:creationId xmlns:p14="http://schemas.microsoft.com/office/powerpoint/2010/main" xmlns="" val="1785412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675" y="8897"/>
            <a:ext cx="10178322" cy="635046"/>
          </a:xfrm>
        </p:spPr>
        <p:txBody>
          <a:bodyPr>
            <a:noAutofit/>
          </a:bodyPr>
          <a:lstStyle/>
          <a:p>
            <a:r>
              <a:rPr lang="en-US" sz="4000" dirty="0" smtClean="0"/>
              <a:t>METHODOLOGY</a:t>
            </a:r>
            <a:endParaRPr lang="en-US" sz="4000" dirty="0"/>
          </a:p>
        </p:txBody>
      </p:sp>
      <p:sp>
        <p:nvSpPr>
          <p:cNvPr id="3" name="Content Placeholder 2"/>
          <p:cNvSpPr>
            <a:spLocks noGrp="1"/>
          </p:cNvSpPr>
          <p:nvPr>
            <p:ph idx="1"/>
          </p:nvPr>
        </p:nvSpPr>
        <p:spPr>
          <a:xfrm>
            <a:off x="826675" y="611743"/>
            <a:ext cx="10921283" cy="6246257"/>
          </a:xfrm>
        </p:spPr>
        <p:txBody>
          <a:bodyPr>
            <a:noAutofit/>
          </a:bodyPr>
          <a:lstStyle/>
          <a:p>
            <a:pPr algn="just">
              <a:buFont typeface="Wingdings" panose="05000000000000000000" pitchFamily="2" charset="2"/>
              <a:buChar char="Ø"/>
            </a:pPr>
            <a:r>
              <a:rPr lang="en-US" sz="2600" dirty="0">
                <a:solidFill>
                  <a:schemeClr val="tx1"/>
                </a:solidFill>
              </a:rPr>
              <a:t>T</a:t>
            </a:r>
            <a:r>
              <a:rPr lang="en-US" sz="2600" dirty="0" smtClean="0">
                <a:solidFill>
                  <a:schemeClr val="tx1"/>
                </a:solidFill>
              </a:rPr>
              <a:t>he </a:t>
            </a:r>
            <a:r>
              <a:rPr lang="en-US" sz="2600" dirty="0">
                <a:solidFill>
                  <a:schemeClr val="tx1"/>
                </a:solidFill>
              </a:rPr>
              <a:t>survey research design was used to obtain primary data from respondents. </a:t>
            </a:r>
            <a:endParaRPr lang="en-US" sz="2600" dirty="0" smtClean="0">
              <a:solidFill>
                <a:schemeClr val="tx1"/>
              </a:solidFill>
            </a:endParaRPr>
          </a:p>
          <a:p>
            <a:pPr algn="just">
              <a:buFont typeface="Wingdings" panose="05000000000000000000" pitchFamily="2" charset="2"/>
              <a:buChar char="Ø"/>
            </a:pPr>
            <a:endParaRPr lang="en-US" sz="2600" dirty="0">
              <a:solidFill>
                <a:schemeClr val="tx1"/>
              </a:solidFill>
            </a:endParaRPr>
          </a:p>
          <a:p>
            <a:pPr algn="just">
              <a:buFont typeface="Wingdings" panose="05000000000000000000" pitchFamily="2" charset="2"/>
              <a:buChar char="Ø"/>
            </a:pPr>
            <a:r>
              <a:rPr lang="en-US" sz="2600" dirty="0">
                <a:solidFill>
                  <a:schemeClr val="tx1"/>
                </a:solidFill>
              </a:rPr>
              <a:t>The Mark </a:t>
            </a:r>
            <a:r>
              <a:rPr lang="en-US" sz="2600" dirty="0" err="1">
                <a:solidFill>
                  <a:schemeClr val="tx1"/>
                </a:solidFill>
              </a:rPr>
              <a:t>Slovin’s</a:t>
            </a:r>
            <a:r>
              <a:rPr lang="en-US" sz="2600" dirty="0">
                <a:solidFill>
                  <a:schemeClr val="tx1"/>
                </a:solidFill>
              </a:rPr>
              <a:t> formula was adopted to get a sample of 391 from the population of 16,780 registered Small and Medium Enterprises Supermarkets in Oyo States, Nigeria, obtained from Corporate Affairs Commission (CAC) data</a:t>
            </a:r>
            <a:r>
              <a:rPr lang="en-US" sz="2600" dirty="0" smtClean="0">
                <a:solidFill>
                  <a:schemeClr val="tx1"/>
                </a:solidFill>
              </a:rPr>
              <a:t>.</a:t>
            </a:r>
          </a:p>
          <a:p>
            <a:pPr algn="just">
              <a:buFont typeface="Wingdings" panose="05000000000000000000" pitchFamily="2" charset="2"/>
              <a:buChar char="Ø"/>
            </a:pPr>
            <a:endParaRPr lang="en-US" sz="2600" dirty="0">
              <a:solidFill>
                <a:schemeClr val="tx1"/>
              </a:solidFill>
            </a:endParaRPr>
          </a:p>
          <a:p>
            <a:pPr algn="just">
              <a:buFont typeface="Wingdings" panose="05000000000000000000" pitchFamily="2" charset="2"/>
              <a:buChar char="Ø"/>
            </a:pPr>
            <a:r>
              <a:rPr lang="en-US" sz="2600" dirty="0">
                <a:solidFill>
                  <a:schemeClr val="tx1"/>
                </a:solidFill>
              </a:rPr>
              <a:t>However, only 305 questionnaires were returned, which represents a 78% response rate. </a:t>
            </a:r>
            <a:endParaRPr lang="en-US" sz="2600" dirty="0" smtClean="0">
              <a:solidFill>
                <a:schemeClr val="tx1"/>
              </a:solidFill>
            </a:endParaRPr>
          </a:p>
          <a:p>
            <a:pPr algn="just">
              <a:buFont typeface="Wingdings" panose="05000000000000000000" pitchFamily="2" charset="2"/>
              <a:buChar char="Ø"/>
            </a:pPr>
            <a:endParaRPr lang="en-US" sz="2600" dirty="0">
              <a:solidFill>
                <a:schemeClr val="tx1"/>
              </a:solidFill>
            </a:endParaRPr>
          </a:p>
          <a:p>
            <a:pPr algn="just">
              <a:buFont typeface="Wingdings" panose="05000000000000000000" pitchFamily="2" charset="2"/>
              <a:buChar char="Ø"/>
            </a:pPr>
            <a:r>
              <a:rPr lang="en-US" sz="2600" dirty="0">
                <a:solidFill>
                  <a:schemeClr val="tx1"/>
                </a:solidFill>
              </a:rPr>
              <a:t>For data analysis, the researcher used Pearson product moment correlation (PPMC) for the formulated hypotheses.</a:t>
            </a:r>
          </a:p>
          <a:p>
            <a:pPr algn="just">
              <a:buFont typeface="Wingdings" panose="05000000000000000000" pitchFamily="2" charset="2"/>
              <a:buChar char="Ø"/>
            </a:pPr>
            <a:endParaRPr lang="en-US" sz="2600" dirty="0">
              <a:solidFill>
                <a:schemeClr val="tx1"/>
              </a:solidFill>
            </a:endParaRPr>
          </a:p>
        </p:txBody>
      </p:sp>
    </p:spTree>
    <p:extLst>
      <p:ext uri="{BB962C8B-B14F-4D97-AF65-F5344CB8AC3E}">
        <p14:creationId xmlns:p14="http://schemas.microsoft.com/office/powerpoint/2010/main" xmlns="" val="3375422736"/>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2364</TotalTime>
  <Words>1301</Words>
  <Application>Microsoft Office PowerPoint</Application>
  <PresentationFormat>Custom</PresentationFormat>
  <Paragraphs>140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Badge</vt:lpstr>
      <vt:lpstr> BUSINESS MODEL ADOPTION AS A PANACEA FOR SUSTAINABILITY OF SMALL AND MEDIUM ENTERPRISES IN NIGERIA </vt:lpstr>
      <vt:lpstr>Slide 2</vt:lpstr>
      <vt:lpstr>Introduction</vt:lpstr>
      <vt:lpstr>Research objective</vt:lpstr>
      <vt:lpstr>Research HYPOTHESES</vt:lpstr>
      <vt:lpstr>LITERATURE REVIEW</vt:lpstr>
      <vt:lpstr>THEORETICAL FRAMEWORK</vt:lpstr>
      <vt:lpstr>Challenges of SMEs in Nigeria</vt:lpstr>
      <vt:lpstr>METHODOLOGY</vt:lpstr>
      <vt:lpstr>RESULT AND FINDINGS </vt:lpstr>
      <vt:lpstr>Contd…….</vt:lpstr>
      <vt:lpstr>Slide 12</vt:lpstr>
      <vt:lpstr>CONTD…….</vt:lpstr>
      <vt:lpstr>Conclusion/Recommendations  </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Presentation   on  BUSINESS MODEL ADOPTION AS A PANACEA FOR SUSTAINABILITY OF SMALL AND MEDIUM ENTERPRISES IN NIGERIA</dc:title>
  <dc:creator>Abi</dc:creator>
  <cp:lastModifiedBy>user</cp:lastModifiedBy>
  <cp:revision>43</cp:revision>
  <cp:lastPrinted>2019-03-29T09:47:56Z</cp:lastPrinted>
  <dcterms:created xsi:type="dcterms:W3CDTF">2019-03-27T21:26:22Z</dcterms:created>
  <dcterms:modified xsi:type="dcterms:W3CDTF">2019-06-08T16:18:38Z</dcterms:modified>
</cp:coreProperties>
</file>