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Lst>
  <p:notesMasterIdLst>
    <p:notesMasterId r:id="rId357"/>
  </p:notesMasterIdLst>
  <p:sldIdLst>
    <p:sldId id="256" r:id="rId4"/>
    <p:sldId id="257" r:id="rId5"/>
    <p:sldId id="258" r:id="rId6"/>
    <p:sldId id="25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9" r:id="rId20"/>
    <p:sldId id="277" r:id="rId21"/>
    <p:sldId id="274" r:id="rId22"/>
    <p:sldId id="275" r:id="rId23"/>
    <p:sldId id="280" r:id="rId24"/>
    <p:sldId id="281" r:id="rId25"/>
    <p:sldId id="282" r:id="rId26"/>
    <p:sldId id="283"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565" r:id="rId60"/>
    <p:sldId id="567" r:id="rId61"/>
    <p:sldId id="568" r:id="rId62"/>
    <p:sldId id="569" r:id="rId63"/>
    <p:sldId id="570" r:id="rId64"/>
    <p:sldId id="571" r:id="rId65"/>
    <p:sldId id="572" r:id="rId66"/>
    <p:sldId id="573" r:id="rId67"/>
    <p:sldId id="574" r:id="rId68"/>
    <p:sldId id="575" r:id="rId69"/>
    <p:sldId id="576" r:id="rId70"/>
    <p:sldId id="577" r:id="rId71"/>
    <p:sldId id="578" r:id="rId72"/>
    <p:sldId id="579" r:id="rId73"/>
    <p:sldId id="580" r:id="rId74"/>
    <p:sldId id="581" r:id="rId75"/>
    <p:sldId id="582" r:id="rId76"/>
    <p:sldId id="583" r:id="rId77"/>
    <p:sldId id="584" r:id="rId78"/>
    <p:sldId id="585" r:id="rId79"/>
    <p:sldId id="586" r:id="rId80"/>
    <p:sldId id="587" r:id="rId81"/>
    <p:sldId id="588" r:id="rId82"/>
    <p:sldId id="589" r:id="rId83"/>
    <p:sldId id="590" r:id="rId84"/>
    <p:sldId id="591" r:id="rId85"/>
    <p:sldId id="592" r:id="rId86"/>
    <p:sldId id="593" r:id="rId87"/>
    <p:sldId id="594" r:id="rId88"/>
    <p:sldId id="595" r:id="rId89"/>
    <p:sldId id="596" r:id="rId90"/>
    <p:sldId id="597" r:id="rId91"/>
    <p:sldId id="598" r:id="rId92"/>
    <p:sldId id="599" r:id="rId93"/>
    <p:sldId id="600" r:id="rId94"/>
    <p:sldId id="601" r:id="rId95"/>
    <p:sldId id="602" r:id="rId96"/>
    <p:sldId id="603" r:id="rId97"/>
    <p:sldId id="604" r:id="rId98"/>
    <p:sldId id="605" r:id="rId99"/>
    <p:sldId id="606" r:id="rId100"/>
    <p:sldId id="607" r:id="rId101"/>
    <p:sldId id="608" r:id="rId102"/>
    <p:sldId id="609" r:id="rId103"/>
    <p:sldId id="610" r:id="rId104"/>
    <p:sldId id="611" r:id="rId105"/>
    <p:sldId id="612" r:id="rId106"/>
    <p:sldId id="613" r:id="rId107"/>
    <p:sldId id="614" r:id="rId108"/>
    <p:sldId id="615" r:id="rId109"/>
    <p:sldId id="616" r:id="rId110"/>
    <p:sldId id="617" r:id="rId111"/>
    <p:sldId id="618" r:id="rId112"/>
    <p:sldId id="619" r:id="rId113"/>
    <p:sldId id="620" r:id="rId114"/>
    <p:sldId id="621" r:id="rId115"/>
    <p:sldId id="622" r:id="rId116"/>
    <p:sldId id="623" r:id="rId117"/>
    <p:sldId id="624" r:id="rId118"/>
    <p:sldId id="625" r:id="rId119"/>
    <p:sldId id="626" r:id="rId120"/>
    <p:sldId id="627" r:id="rId121"/>
    <p:sldId id="628" r:id="rId122"/>
    <p:sldId id="629" r:id="rId123"/>
    <p:sldId id="630" r:id="rId124"/>
    <p:sldId id="631" r:id="rId125"/>
    <p:sldId id="632" r:id="rId126"/>
    <p:sldId id="633" r:id="rId127"/>
    <p:sldId id="634" r:id="rId128"/>
    <p:sldId id="635" r:id="rId129"/>
    <p:sldId id="636" r:id="rId130"/>
    <p:sldId id="637" r:id="rId131"/>
    <p:sldId id="638" r:id="rId132"/>
    <p:sldId id="322" r:id="rId133"/>
    <p:sldId id="323" r:id="rId134"/>
    <p:sldId id="531" r:id="rId135"/>
    <p:sldId id="532" r:id="rId136"/>
    <p:sldId id="533" r:id="rId137"/>
    <p:sldId id="534" r:id="rId138"/>
    <p:sldId id="535" r:id="rId139"/>
    <p:sldId id="536" r:id="rId140"/>
    <p:sldId id="537" r:id="rId141"/>
    <p:sldId id="538" r:id="rId142"/>
    <p:sldId id="539" r:id="rId143"/>
    <p:sldId id="540" r:id="rId144"/>
    <p:sldId id="541" r:id="rId145"/>
    <p:sldId id="542" r:id="rId146"/>
    <p:sldId id="543" r:id="rId147"/>
    <p:sldId id="544" r:id="rId148"/>
    <p:sldId id="545" r:id="rId149"/>
    <p:sldId id="546" r:id="rId150"/>
    <p:sldId id="547" r:id="rId151"/>
    <p:sldId id="548" r:id="rId152"/>
    <p:sldId id="549" r:id="rId153"/>
    <p:sldId id="550" r:id="rId154"/>
    <p:sldId id="551" r:id="rId155"/>
    <p:sldId id="552" r:id="rId156"/>
    <p:sldId id="553" r:id="rId157"/>
    <p:sldId id="554" r:id="rId158"/>
    <p:sldId id="555" r:id="rId159"/>
    <p:sldId id="556" r:id="rId160"/>
    <p:sldId id="557" r:id="rId161"/>
    <p:sldId id="558" r:id="rId162"/>
    <p:sldId id="559" r:id="rId163"/>
    <p:sldId id="560" r:id="rId164"/>
    <p:sldId id="561" r:id="rId165"/>
    <p:sldId id="562" r:id="rId166"/>
    <p:sldId id="563" r:id="rId167"/>
    <p:sldId id="564" r:id="rId168"/>
    <p:sldId id="324" r:id="rId169"/>
    <p:sldId id="326" r:id="rId170"/>
    <p:sldId id="327" r:id="rId171"/>
    <p:sldId id="328" r:id="rId172"/>
    <p:sldId id="329" r:id="rId173"/>
    <p:sldId id="330" r:id="rId174"/>
    <p:sldId id="331" r:id="rId175"/>
    <p:sldId id="332" r:id="rId176"/>
    <p:sldId id="333" r:id="rId177"/>
    <p:sldId id="334" r:id="rId178"/>
    <p:sldId id="335" r:id="rId179"/>
    <p:sldId id="336" r:id="rId180"/>
    <p:sldId id="337" r:id="rId181"/>
    <p:sldId id="338" r:id="rId182"/>
    <p:sldId id="339" r:id="rId183"/>
    <p:sldId id="340" r:id="rId184"/>
    <p:sldId id="341" r:id="rId185"/>
    <p:sldId id="343" r:id="rId186"/>
    <p:sldId id="344" r:id="rId187"/>
    <p:sldId id="345" r:id="rId188"/>
    <p:sldId id="346" r:id="rId189"/>
    <p:sldId id="347" r:id="rId190"/>
    <p:sldId id="348" r:id="rId191"/>
    <p:sldId id="349" r:id="rId192"/>
    <p:sldId id="350" r:id="rId193"/>
    <p:sldId id="351" r:id="rId194"/>
    <p:sldId id="352" r:id="rId195"/>
    <p:sldId id="353" r:id="rId196"/>
    <p:sldId id="354" r:id="rId197"/>
    <p:sldId id="355" r:id="rId198"/>
    <p:sldId id="356" r:id="rId199"/>
    <p:sldId id="357" r:id="rId200"/>
    <p:sldId id="358" r:id="rId201"/>
    <p:sldId id="359" r:id="rId202"/>
    <p:sldId id="360" r:id="rId203"/>
    <p:sldId id="361" r:id="rId204"/>
    <p:sldId id="362" r:id="rId205"/>
    <p:sldId id="363" r:id="rId206"/>
    <p:sldId id="364" r:id="rId207"/>
    <p:sldId id="365" r:id="rId208"/>
    <p:sldId id="366" r:id="rId209"/>
    <p:sldId id="367" r:id="rId210"/>
    <p:sldId id="368" r:id="rId211"/>
    <p:sldId id="369" r:id="rId212"/>
    <p:sldId id="370" r:id="rId213"/>
    <p:sldId id="371" r:id="rId214"/>
    <p:sldId id="372" r:id="rId215"/>
    <p:sldId id="373" r:id="rId216"/>
    <p:sldId id="374" r:id="rId217"/>
    <p:sldId id="375" r:id="rId218"/>
    <p:sldId id="376" r:id="rId219"/>
    <p:sldId id="377" r:id="rId220"/>
    <p:sldId id="378" r:id="rId221"/>
    <p:sldId id="379" r:id="rId222"/>
    <p:sldId id="380" r:id="rId223"/>
    <p:sldId id="381" r:id="rId224"/>
    <p:sldId id="382" r:id="rId225"/>
    <p:sldId id="383" r:id="rId226"/>
    <p:sldId id="384" r:id="rId227"/>
    <p:sldId id="385" r:id="rId228"/>
    <p:sldId id="388" r:id="rId229"/>
    <p:sldId id="389" r:id="rId230"/>
    <p:sldId id="390" r:id="rId231"/>
    <p:sldId id="391" r:id="rId232"/>
    <p:sldId id="392" r:id="rId233"/>
    <p:sldId id="393" r:id="rId234"/>
    <p:sldId id="394" r:id="rId235"/>
    <p:sldId id="395" r:id="rId236"/>
    <p:sldId id="396" r:id="rId237"/>
    <p:sldId id="397" r:id="rId238"/>
    <p:sldId id="398" r:id="rId239"/>
    <p:sldId id="399" r:id="rId240"/>
    <p:sldId id="400" r:id="rId241"/>
    <p:sldId id="401" r:id="rId242"/>
    <p:sldId id="402" r:id="rId243"/>
    <p:sldId id="403" r:id="rId244"/>
    <p:sldId id="404" r:id="rId245"/>
    <p:sldId id="405" r:id="rId246"/>
    <p:sldId id="406" r:id="rId247"/>
    <p:sldId id="407" r:id="rId248"/>
    <p:sldId id="408" r:id="rId249"/>
    <p:sldId id="409" r:id="rId250"/>
    <p:sldId id="410" r:id="rId251"/>
    <p:sldId id="411" r:id="rId252"/>
    <p:sldId id="412" r:id="rId253"/>
    <p:sldId id="413" r:id="rId254"/>
    <p:sldId id="386" r:id="rId255"/>
    <p:sldId id="415" r:id="rId256"/>
    <p:sldId id="416" r:id="rId257"/>
    <p:sldId id="417" r:id="rId258"/>
    <p:sldId id="419" r:id="rId259"/>
    <p:sldId id="421" r:id="rId260"/>
    <p:sldId id="422" r:id="rId261"/>
    <p:sldId id="423" r:id="rId262"/>
    <p:sldId id="424" r:id="rId263"/>
    <p:sldId id="425" r:id="rId264"/>
    <p:sldId id="426" r:id="rId265"/>
    <p:sldId id="427" r:id="rId266"/>
    <p:sldId id="428" r:id="rId267"/>
    <p:sldId id="429" r:id="rId268"/>
    <p:sldId id="430" r:id="rId269"/>
    <p:sldId id="431" r:id="rId270"/>
    <p:sldId id="432" r:id="rId271"/>
    <p:sldId id="433" r:id="rId272"/>
    <p:sldId id="434" r:id="rId273"/>
    <p:sldId id="435" r:id="rId274"/>
    <p:sldId id="436" r:id="rId275"/>
    <p:sldId id="437" r:id="rId276"/>
    <p:sldId id="438" r:id="rId277"/>
    <p:sldId id="439" r:id="rId278"/>
    <p:sldId id="440" r:id="rId279"/>
    <p:sldId id="441" r:id="rId280"/>
    <p:sldId id="444" r:id="rId281"/>
    <p:sldId id="445" r:id="rId282"/>
    <p:sldId id="452" r:id="rId283"/>
    <p:sldId id="453" r:id="rId284"/>
    <p:sldId id="454" r:id="rId285"/>
    <p:sldId id="455" r:id="rId286"/>
    <p:sldId id="456" r:id="rId287"/>
    <p:sldId id="457" r:id="rId288"/>
    <p:sldId id="458" r:id="rId289"/>
    <p:sldId id="461" r:id="rId290"/>
    <p:sldId id="463" r:id="rId291"/>
    <p:sldId id="464" r:id="rId292"/>
    <p:sldId id="465" r:id="rId293"/>
    <p:sldId id="466" r:id="rId294"/>
    <p:sldId id="467" r:id="rId295"/>
    <p:sldId id="468" r:id="rId296"/>
    <p:sldId id="469" r:id="rId297"/>
    <p:sldId id="470" r:id="rId298"/>
    <p:sldId id="471" r:id="rId299"/>
    <p:sldId id="472" r:id="rId300"/>
    <p:sldId id="473" r:id="rId301"/>
    <p:sldId id="474" r:id="rId302"/>
    <p:sldId id="475" r:id="rId303"/>
    <p:sldId id="476" r:id="rId304"/>
    <p:sldId id="477" r:id="rId305"/>
    <p:sldId id="478" r:id="rId306"/>
    <p:sldId id="479" r:id="rId307"/>
    <p:sldId id="480" r:id="rId308"/>
    <p:sldId id="481" r:id="rId309"/>
    <p:sldId id="482" r:id="rId310"/>
    <p:sldId id="483" r:id="rId311"/>
    <p:sldId id="484" r:id="rId312"/>
    <p:sldId id="485" r:id="rId313"/>
    <p:sldId id="486" r:id="rId314"/>
    <p:sldId id="487" r:id="rId315"/>
    <p:sldId id="488" r:id="rId316"/>
    <p:sldId id="489" r:id="rId317"/>
    <p:sldId id="490" r:id="rId318"/>
    <p:sldId id="491" r:id="rId319"/>
    <p:sldId id="492" r:id="rId320"/>
    <p:sldId id="493" r:id="rId321"/>
    <p:sldId id="494" r:id="rId322"/>
    <p:sldId id="496" r:id="rId323"/>
    <p:sldId id="497" r:id="rId324"/>
    <p:sldId id="498" r:id="rId325"/>
    <p:sldId id="499" r:id="rId326"/>
    <p:sldId id="500" r:id="rId327"/>
    <p:sldId id="501" r:id="rId328"/>
    <p:sldId id="502" r:id="rId329"/>
    <p:sldId id="503" r:id="rId330"/>
    <p:sldId id="504" r:id="rId331"/>
    <p:sldId id="505" r:id="rId332"/>
    <p:sldId id="506" r:id="rId333"/>
    <p:sldId id="507" r:id="rId334"/>
    <p:sldId id="508" r:id="rId335"/>
    <p:sldId id="509" r:id="rId336"/>
    <p:sldId id="510" r:id="rId337"/>
    <p:sldId id="511" r:id="rId338"/>
    <p:sldId id="512" r:id="rId339"/>
    <p:sldId id="513" r:id="rId340"/>
    <p:sldId id="514" r:id="rId341"/>
    <p:sldId id="515" r:id="rId342"/>
    <p:sldId id="516" r:id="rId343"/>
    <p:sldId id="517" r:id="rId344"/>
    <p:sldId id="518" r:id="rId345"/>
    <p:sldId id="519" r:id="rId346"/>
    <p:sldId id="520" r:id="rId347"/>
    <p:sldId id="521" r:id="rId348"/>
    <p:sldId id="522" r:id="rId349"/>
    <p:sldId id="523" r:id="rId350"/>
    <p:sldId id="524" r:id="rId351"/>
    <p:sldId id="525" r:id="rId352"/>
    <p:sldId id="527" r:id="rId353"/>
    <p:sldId id="528" r:id="rId354"/>
    <p:sldId id="529" r:id="rId355"/>
    <p:sldId id="530" r:id="rId3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64" d="100"/>
          <a:sy n="64" d="100"/>
        </p:scale>
        <p:origin x="156"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303" Type="http://schemas.openxmlformats.org/officeDocument/2006/relationships/slide" Target="slides/slide300.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324" Type="http://schemas.openxmlformats.org/officeDocument/2006/relationships/slide" Target="slides/slide321.xml"/><Relationship Id="rId345" Type="http://schemas.openxmlformats.org/officeDocument/2006/relationships/slide" Target="slides/slide342.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268" Type="http://schemas.openxmlformats.org/officeDocument/2006/relationships/slide" Target="slides/slide265.xml"/><Relationship Id="rId289" Type="http://schemas.openxmlformats.org/officeDocument/2006/relationships/slide" Target="slides/slide286.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314" Type="http://schemas.openxmlformats.org/officeDocument/2006/relationships/slide" Target="slides/slide311.xml"/><Relationship Id="rId335" Type="http://schemas.openxmlformats.org/officeDocument/2006/relationships/slide" Target="slides/slide332.xml"/><Relationship Id="rId356" Type="http://schemas.openxmlformats.org/officeDocument/2006/relationships/slide" Target="slides/slide353.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slide" Target="slides/slide255.xml"/><Relationship Id="rId279" Type="http://schemas.openxmlformats.org/officeDocument/2006/relationships/slide" Target="slides/slide276.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325" Type="http://schemas.openxmlformats.org/officeDocument/2006/relationships/slide" Target="slides/slide322.xml"/><Relationship Id="rId346" Type="http://schemas.openxmlformats.org/officeDocument/2006/relationships/slide" Target="slides/slide343.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269" Type="http://schemas.openxmlformats.org/officeDocument/2006/relationships/slide" Target="slides/slide266.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280" Type="http://schemas.openxmlformats.org/officeDocument/2006/relationships/slide" Target="slides/slide277.xml"/><Relationship Id="rId315" Type="http://schemas.openxmlformats.org/officeDocument/2006/relationships/slide" Target="slides/slide312.xml"/><Relationship Id="rId336" Type="http://schemas.openxmlformats.org/officeDocument/2006/relationships/slide" Target="slides/slide333.xml"/><Relationship Id="rId357" Type="http://schemas.openxmlformats.org/officeDocument/2006/relationships/notesMaster" Target="notesMasters/notesMaster1.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291" Type="http://schemas.openxmlformats.org/officeDocument/2006/relationships/slide" Target="slides/slide288.xml"/><Relationship Id="rId305" Type="http://schemas.openxmlformats.org/officeDocument/2006/relationships/slide" Target="slides/slide302.xml"/><Relationship Id="rId326" Type="http://schemas.openxmlformats.org/officeDocument/2006/relationships/slide" Target="slides/slide323.xml"/><Relationship Id="rId347" Type="http://schemas.openxmlformats.org/officeDocument/2006/relationships/slide" Target="slides/slide344.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281" Type="http://schemas.openxmlformats.org/officeDocument/2006/relationships/slide" Target="slides/slide278.xml"/><Relationship Id="rId316" Type="http://schemas.openxmlformats.org/officeDocument/2006/relationships/slide" Target="slides/slide313.xml"/><Relationship Id="rId337" Type="http://schemas.openxmlformats.org/officeDocument/2006/relationships/slide" Target="slides/slide334.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358" Type="http://schemas.openxmlformats.org/officeDocument/2006/relationships/presProps" Target="presProps.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slide" Target="slides/slide247.xml"/><Relationship Id="rId271" Type="http://schemas.openxmlformats.org/officeDocument/2006/relationships/slide" Target="slides/slide268.xml"/><Relationship Id="rId292" Type="http://schemas.openxmlformats.org/officeDocument/2006/relationships/slide" Target="slides/slide289.xml"/><Relationship Id="rId306" Type="http://schemas.openxmlformats.org/officeDocument/2006/relationships/slide" Target="slides/slide303.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327" Type="http://schemas.openxmlformats.org/officeDocument/2006/relationships/slide" Target="slides/slide324.xml"/><Relationship Id="rId348" Type="http://schemas.openxmlformats.org/officeDocument/2006/relationships/slide" Target="slides/slide345.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261" Type="http://schemas.openxmlformats.org/officeDocument/2006/relationships/slide" Target="slides/slide258.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slide" Target="slides/slide279.xml"/><Relationship Id="rId317" Type="http://schemas.openxmlformats.org/officeDocument/2006/relationships/slide" Target="slides/slide314.xml"/><Relationship Id="rId338" Type="http://schemas.openxmlformats.org/officeDocument/2006/relationships/slide" Target="slides/slide335.xml"/><Relationship Id="rId359" Type="http://schemas.openxmlformats.org/officeDocument/2006/relationships/viewProps" Target="viewProps.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1" Type="http://schemas.openxmlformats.org/officeDocument/2006/relationships/slide" Target="slides/slide248.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72" Type="http://schemas.openxmlformats.org/officeDocument/2006/relationships/slide" Target="slides/slide269.xml"/><Relationship Id="rId293" Type="http://schemas.openxmlformats.org/officeDocument/2006/relationships/slide" Target="slides/slide290.xml"/><Relationship Id="rId307" Type="http://schemas.openxmlformats.org/officeDocument/2006/relationships/slide" Target="slides/slide304.xml"/><Relationship Id="rId328" Type="http://schemas.openxmlformats.org/officeDocument/2006/relationships/slide" Target="slides/slide325.xml"/><Relationship Id="rId349" Type="http://schemas.openxmlformats.org/officeDocument/2006/relationships/slide" Target="slides/slide346.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360" Type="http://schemas.openxmlformats.org/officeDocument/2006/relationships/theme" Target="theme/theme1.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openxmlformats.org/officeDocument/2006/relationships/slide" Target="slides/slide259.xml"/><Relationship Id="rId283" Type="http://schemas.openxmlformats.org/officeDocument/2006/relationships/slide" Target="slides/slide280.xml"/><Relationship Id="rId313" Type="http://schemas.openxmlformats.org/officeDocument/2006/relationships/slide" Target="slides/slide310.xml"/><Relationship Id="rId318" Type="http://schemas.openxmlformats.org/officeDocument/2006/relationships/slide" Target="slides/slide315.xml"/><Relationship Id="rId339" Type="http://schemas.openxmlformats.org/officeDocument/2006/relationships/slide" Target="slides/slide336.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334" Type="http://schemas.openxmlformats.org/officeDocument/2006/relationships/slide" Target="slides/slide331.xml"/><Relationship Id="rId350" Type="http://schemas.openxmlformats.org/officeDocument/2006/relationships/slide" Target="slides/slide347.xml"/><Relationship Id="rId355" Type="http://schemas.openxmlformats.org/officeDocument/2006/relationships/slide" Target="slides/slide35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slide" Target="slides/slide291.xml"/><Relationship Id="rId308" Type="http://schemas.openxmlformats.org/officeDocument/2006/relationships/slide" Target="slides/slide305.xml"/><Relationship Id="rId329" Type="http://schemas.openxmlformats.org/officeDocument/2006/relationships/slide" Target="slides/slide326.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340" Type="http://schemas.openxmlformats.org/officeDocument/2006/relationships/slide" Target="slides/slide337.xml"/><Relationship Id="rId361" Type="http://schemas.openxmlformats.org/officeDocument/2006/relationships/tableStyles" Target="tableStyles.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19" Type="http://schemas.openxmlformats.org/officeDocument/2006/relationships/slide" Target="slides/slide316.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330" Type="http://schemas.openxmlformats.org/officeDocument/2006/relationships/slide" Target="slides/slide327.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351" Type="http://schemas.openxmlformats.org/officeDocument/2006/relationships/slide" Target="slides/slide348.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slide" Target="slides/slide306.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320" Type="http://schemas.openxmlformats.org/officeDocument/2006/relationships/slide" Target="slides/slide317.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341" Type="http://schemas.openxmlformats.org/officeDocument/2006/relationships/slide" Target="slides/slide338.xml"/><Relationship Id="rId362" Type="http://schemas.microsoft.com/office/2015/10/relationships/revisionInfo" Target="revisionInfo.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slide" Target="slides/slide307.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331" Type="http://schemas.openxmlformats.org/officeDocument/2006/relationships/slide" Target="slides/slide328.xml"/><Relationship Id="rId352" Type="http://schemas.openxmlformats.org/officeDocument/2006/relationships/slide" Target="slides/slide349.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321" Type="http://schemas.openxmlformats.org/officeDocument/2006/relationships/slide" Target="slides/slide318.xml"/><Relationship Id="rId342" Type="http://schemas.openxmlformats.org/officeDocument/2006/relationships/slide" Target="slides/slide339.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slide" Target="slides/slide308.xml"/><Relationship Id="rId332" Type="http://schemas.openxmlformats.org/officeDocument/2006/relationships/slide" Target="slides/slide329.xml"/><Relationship Id="rId353" Type="http://schemas.openxmlformats.org/officeDocument/2006/relationships/slide" Target="slides/slide350.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 Id="rId322" Type="http://schemas.openxmlformats.org/officeDocument/2006/relationships/slide" Target="slides/slide319.xml"/><Relationship Id="rId343" Type="http://schemas.openxmlformats.org/officeDocument/2006/relationships/slide" Target="slides/slide340.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287" Type="http://schemas.openxmlformats.org/officeDocument/2006/relationships/slide" Target="slides/slide284.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312" Type="http://schemas.openxmlformats.org/officeDocument/2006/relationships/slide" Target="slides/slide309.xml"/><Relationship Id="rId333" Type="http://schemas.openxmlformats.org/officeDocument/2006/relationships/slide" Target="slides/slide330.xml"/><Relationship Id="rId354" Type="http://schemas.openxmlformats.org/officeDocument/2006/relationships/slide" Target="slides/slide351.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302" Type="http://schemas.openxmlformats.org/officeDocument/2006/relationships/slide" Target="slides/slide299.xml"/><Relationship Id="rId323" Type="http://schemas.openxmlformats.org/officeDocument/2006/relationships/slide" Target="slides/slide320.xml"/><Relationship Id="rId344" Type="http://schemas.openxmlformats.org/officeDocument/2006/relationships/slide" Target="slides/slide34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9B5E5-F1A1-4850-B420-6ECF2F91E3A7}" type="datetimeFigureOut">
              <a:rPr lang="en-US" smtClean="0"/>
              <a:t>10/30/2017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56F1B-AA03-43F3-897E-7B886CC9E387}" type="slidenum">
              <a:rPr lang="en-US" smtClean="0"/>
              <a:t>‹#›</a:t>
            </a:fld>
            <a:endParaRPr lang="en-US"/>
          </a:p>
        </p:txBody>
      </p:sp>
    </p:spTree>
    <p:extLst>
      <p:ext uri="{BB962C8B-B14F-4D97-AF65-F5344CB8AC3E}">
        <p14:creationId xmlns:p14="http://schemas.microsoft.com/office/powerpoint/2010/main" val="1338977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C56F1B-AA03-43F3-897E-7B886CC9E387}" type="slidenum">
              <a:rPr lang="en-US" smtClean="0"/>
              <a:t>1</a:t>
            </a:fld>
            <a:endParaRPr lang="en-US"/>
          </a:p>
        </p:txBody>
      </p:sp>
    </p:spTree>
    <p:extLst>
      <p:ext uri="{BB962C8B-B14F-4D97-AF65-F5344CB8AC3E}">
        <p14:creationId xmlns:p14="http://schemas.microsoft.com/office/powerpoint/2010/main" val="1453923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8A0071-EE06-48DC-BB80-26AE8A5FB09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162645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E66832-C8C7-42B2-A985-6836D27B1AFD}" type="datetime1">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038E8-A078-4E6C-89D7-57B007698DA4}" type="slidenum">
              <a:rPr lang="en-US" smtClean="0"/>
              <a:t>‹#›</a:t>
            </a:fld>
            <a:endParaRPr lang="en-US"/>
          </a:p>
        </p:txBody>
      </p:sp>
    </p:spTree>
    <p:extLst>
      <p:ext uri="{BB962C8B-B14F-4D97-AF65-F5344CB8AC3E}">
        <p14:creationId xmlns:p14="http://schemas.microsoft.com/office/powerpoint/2010/main" val="1134243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A29F08-2CB6-4052-B860-F7932B557C1A}" type="datetime1">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038E8-A078-4E6C-89D7-57B007698DA4}" type="slidenum">
              <a:rPr lang="en-US" smtClean="0"/>
              <a:t>‹#›</a:t>
            </a:fld>
            <a:endParaRPr lang="en-US"/>
          </a:p>
        </p:txBody>
      </p:sp>
    </p:spTree>
    <p:extLst>
      <p:ext uri="{BB962C8B-B14F-4D97-AF65-F5344CB8AC3E}">
        <p14:creationId xmlns:p14="http://schemas.microsoft.com/office/powerpoint/2010/main" val="2025372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8C821-C497-441B-B2ED-B154D7248D2B}" type="datetime1">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038E8-A078-4E6C-89D7-57B007698DA4}" type="slidenum">
              <a:rPr lang="en-US" smtClean="0"/>
              <a:t>‹#›</a:t>
            </a:fld>
            <a:endParaRPr lang="en-US"/>
          </a:p>
        </p:txBody>
      </p:sp>
    </p:spTree>
    <p:extLst>
      <p:ext uri="{BB962C8B-B14F-4D97-AF65-F5344CB8AC3E}">
        <p14:creationId xmlns:p14="http://schemas.microsoft.com/office/powerpoint/2010/main" val="220370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9551F9-2456-4461-9A8E-2453BDDBA14C}" type="datetime1">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55A41E-9877-4632-8745-52BFD4C504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332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C48AD8-5215-481C-9974-BBE3C6B4FB06}" type="datetime1">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55A41E-9877-4632-8745-52BFD4C504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610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DFD866-11F5-4F99-9D08-427676EF8866}" type="datetime1">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55A41E-9877-4632-8745-52BFD4C504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40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649876-E162-4AEF-8698-968E70DB44D1}" type="datetime1">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55A41E-9877-4632-8745-52BFD4C504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069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32BB0C-02CB-4FD4-9979-31806F2F2578}" type="datetime1">
              <a:rPr lang="en-US" smtClean="0">
                <a:solidFill>
                  <a:prstClr val="black">
                    <a:tint val="75000"/>
                  </a:prstClr>
                </a:solidFill>
              </a:rPr>
              <a:pPr/>
              <a:t>10/30/2017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55A41E-9877-4632-8745-52BFD4C504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331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74DB5F-7B60-4374-825E-7817CD0E32E4}" type="datetime1">
              <a:rPr lang="en-US" smtClean="0">
                <a:solidFill>
                  <a:prstClr val="black">
                    <a:tint val="75000"/>
                  </a:prstClr>
                </a:solidFill>
              </a:rPr>
              <a:pPr/>
              <a:t>10/30/2017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102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1C98C6-C7D6-442C-AED3-88696C8A03F6}" type="datetime1">
              <a:rPr lang="en-US" smtClean="0">
                <a:solidFill>
                  <a:prstClr val="black">
                    <a:tint val="75000"/>
                  </a:prstClr>
                </a:solidFill>
              </a:rPr>
              <a:pPr/>
              <a:t>10/30/2017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55A41E-9877-4632-8745-52BFD4C504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731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0C2514-ADAD-44F7-A472-E7FBA5AD4CF4}" type="datetime1">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55A41E-9877-4632-8745-52BFD4C504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25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FD3C83-E693-42EB-890F-295EE379761D}" type="datetime1">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038E8-A078-4E6C-89D7-57B007698DA4}" type="slidenum">
              <a:rPr lang="en-US" smtClean="0"/>
              <a:t>‹#›</a:t>
            </a:fld>
            <a:endParaRPr lang="en-US"/>
          </a:p>
        </p:txBody>
      </p:sp>
    </p:spTree>
    <p:extLst>
      <p:ext uri="{BB962C8B-B14F-4D97-AF65-F5344CB8AC3E}">
        <p14:creationId xmlns:p14="http://schemas.microsoft.com/office/powerpoint/2010/main" val="3513060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1F5D2C-235E-4244-87C4-7D9AF243F37C}" type="datetime1">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55A41E-9877-4632-8745-52BFD4C504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739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ECC053-81FB-4FB2-830B-70FEDF29CF52}" type="datetime1">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55A41E-9877-4632-8745-52BFD4C504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163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31736-4D7F-4AC4-BEC7-9FDD85C086A9}" type="datetime1">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55A41E-9877-4632-8745-52BFD4C504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971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2C33CF-4AFF-4AEE-991D-76777AEEC7F4}"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BEE62-32D7-49CF-B967-CC2A5BCB9A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525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2C33CF-4AFF-4AEE-991D-76777AEEC7F4}"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BEE62-32D7-49CF-B967-CC2A5BCB9A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187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2C33CF-4AFF-4AEE-991D-76777AEEC7F4}"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BEE62-32D7-49CF-B967-CC2A5BCB9A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512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2C33CF-4AFF-4AEE-991D-76777AEEC7F4}"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BEE62-32D7-49CF-B967-CC2A5BCB9A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659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2C33CF-4AFF-4AEE-991D-76777AEEC7F4}" type="datetimeFigureOut">
              <a:rPr lang="en-US" smtClean="0">
                <a:solidFill>
                  <a:prstClr val="black">
                    <a:tint val="75000"/>
                  </a:prstClr>
                </a:solidFill>
              </a:rPr>
              <a:pPr/>
              <a:t>10/30/2017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FBEE62-32D7-49CF-B967-CC2A5BCB9A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961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2C33CF-4AFF-4AEE-991D-76777AEEC7F4}" type="datetimeFigureOut">
              <a:rPr lang="en-US" smtClean="0">
                <a:solidFill>
                  <a:prstClr val="black">
                    <a:tint val="75000"/>
                  </a:prstClr>
                </a:solidFill>
              </a:rPr>
              <a:pPr/>
              <a:t>10/30/2017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FBEE62-32D7-49CF-B967-CC2A5BCB9A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49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2C33CF-4AFF-4AEE-991D-76777AEEC7F4}" type="datetimeFigureOut">
              <a:rPr lang="en-US" smtClean="0">
                <a:solidFill>
                  <a:prstClr val="black">
                    <a:tint val="75000"/>
                  </a:prstClr>
                </a:solidFill>
              </a:rPr>
              <a:pPr/>
              <a:t>10/30/2017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FBEE62-32D7-49CF-B967-CC2A5BCB9A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47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D288C5-1E75-439C-9123-28B7BA7893F9}" type="datetime1">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038E8-A078-4E6C-89D7-57B007698DA4}" type="slidenum">
              <a:rPr lang="en-US" smtClean="0"/>
              <a:t>‹#›</a:t>
            </a:fld>
            <a:endParaRPr lang="en-US"/>
          </a:p>
        </p:txBody>
      </p:sp>
    </p:spTree>
    <p:extLst>
      <p:ext uri="{BB962C8B-B14F-4D97-AF65-F5344CB8AC3E}">
        <p14:creationId xmlns:p14="http://schemas.microsoft.com/office/powerpoint/2010/main" val="872584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2C33CF-4AFF-4AEE-991D-76777AEEC7F4}"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BEE62-32D7-49CF-B967-CC2A5BCB9A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633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2C33CF-4AFF-4AEE-991D-76777AEEC7F4}"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BEE62-32D7-49CF-B967-CC2A5BCB9A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547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2C33CF-4AFF-4AEE-991D-76777AEEC7F4}"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BEE62-32D7-49CF-B967-CC2A5BCB9A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181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2C33CF-4AFF-4AEE-991D-76777AEEC7F4}"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BEE62-32D7-49CF-B967-CC2A5BCB9A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0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82607B-1393-4312-9EBE-5E77CE07B964}" type="datetime1">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038E8-A078-4E6C-89D7-57B007698DA4}" type="slidenum">
              <a:rPr lang="en-US" smtClean="0"/>
              <a:t>‹#›</a:t>
            </a:fld>
            <a:endParaRPr lang="en-US"/>
          </a:p>
        </p:txBody>
      </p:sp>
    </p:spTree>
    <p:extLst>
      <p:ext uri="{BB962C8B-B14F-4D97-AF65-F5344CB8AC3E}">
        <p14:creationId xmlns:p14="http://schemas.microsoft.com/office/powerpoint/2010/main" val="1319854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50F38D-646F-48CB-AF2A-A05D677A1847}" type="datetime1">
              <a:rPr lang="en-US" smtClean="0"/>
              <a:t>10/30/2017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8038E8-A078-4E6C-89D7-57B007698DA4}" type="slidenum">
              <a:rPr lang="en-US" smtClean="0"/>
              <a:t>‹#›</a:t>
            </a:fld>
            <a:endParaRPr lang="en-US"/>
          </a:p>
        </p:txBody>
      </p:sp>
    </p:spTree>
    <p:extLst>
      <p:ext uri="{BB962C8B-B14F-4D97-AF65-F5344CB8AC3E}">
        <p14:creationId xmlns:p14="http://schemas.microsoft.com/office/powerpoint/2010/main" val="3924057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09D15E-B27F-4E6E-B3A6-15583A78B5E3}" type="datetime1">
              <a:rPr lang="en-US" smtClean="0"/>
              <a:t>10/30/2017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8038E8-A078-4E6C-89D7-57B007698DA4}" type="slidenum">
              <a:rPr lang="en-US" smtClean="0"/>
              <a:t>‹#›</a:t>
            </a:fld>
            <a:endParaRPr lang="en-US"/>
          </a:p>
        </p:txBody>
      </p:sp>
    </p:spTree>
    <p:extLst>
      <p:ext uri="{BB962C8B-B14F-4D97-AF65-F5344CB8AC3E}">
        <p14:creationId xmlns:p14="http://schemas.microsoft.com/office/powerpoint/2010/main" val="3835287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053718-1531-4A26-A5AB-37807A758BCC}" type="datetime1">
              <a:rPr lang="en-US" smtClean="0"/>
              <a:t>10/30/2017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8038E8-A078-4E6C-89D7-57B007698DA4}" type="slidenum">
              <a:rPr lang="en-US" smtClean="0"/>
              <a:t>‹#›</a:t>
            </a:fld>
            <a:endParaRPr lang="en-US"/>
          </a:p>
        </p:txBody>
      </p:sp>
    </p:spTree>
    <p:extLst>
      <p:ext uri="{BB962C8B-B14F-4D97-AF65-F5344CB8AC3E}">
        <p14:creationId xmlns:p14="http://schemas.microsoft.com/office/powerpoint/2010/main" val="3398751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37DDA7-0D58-4E5F-845C-4393404D06B7}" type="datetime1">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038E8-A078-4E6C-89D7-57B007698DA4}" type="slidenum">
              <a:rPr lang="en-US" smtClean="0"/>
              <a:t>‹#›</a:t>
            </a:fld>
            <a:endParaRPr lang="en-US"/>
          </a:p>
        </p:txBody>
      </p:sp>
    </p:spTree>
    <p:extLst>
      <p:ext uri="{BB962C8B-B14F-4D97-AF65-F5344CB8AC3E}">
        <p14:creationId xmlns:p14="http://schemas.microsoft.com/office/powerpoint/2010/main" val="1748976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C32F13-70D8-4B65-B61A-57ACE2274E49}" type="datetime1">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038E8-A078-4E6C-89D7-57B007698DA4}" type="slidenum">
              <a:rPr lang="en-US" smtClean="0"/>
              <a:t>‹#›</a:t>
            </a:fld>
            <a:endParaRPr lang="en-US"/>
          </a:p>
        </p:txBody>
      </p:sp>
    </p:spTree>
    <p:extLst>
      <p:ext uri="{BB962C8B-B14F-4D97-AF65-F5344CB8AC3E}">
        <p14:creationId xmlns:p14="http://schemas.microsoft.com/office/powerpoint/2010/main" val="421632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B7A1A-3C2D-422E-9729-257B18698F66}" type="datetime1">
              <a:rPr lang="en-US" smtClean="0"/>
              <a:t>10/30/2017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038E8-A078-4E6C-89D7-57B007698DA4}" type="slidenum">
              <a:rPr lang="en-US" smtClean="0"/>
              <a:t>‹#›</a:t>
            </a:fld>
            <a:endParaRPr lang="en-US"/>
          </a:p>
        </p:txBody>
      </p:sp>
    </p:spTree>
    <p:extLst>
      <p:ext uri="{BB962C8B-B14F-4D97-AF65-F5344CB8AC3E}">
        <p14:creationId xmlns:p14="http://schemas.microsoft.com/office/powerpoint/2010/main" val="3429723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926F7-BCE5-4AB0-AE0F-2D0F1B2F7D1E}" type="datetime1">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5A41E-9877-4632-8745-52BFD4C504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559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C33CF-4AFF-4AEE-991D-76777AEEC7F4}"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BEE62-32D7-49CF-B967-CC2A5BCB9A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4118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9.xml"/></Relationships>
</file>

<file path=ppt/slides/_rels/slide1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1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hyperlink" Target="http://www.diffen.com/difference/Cilia_vs_Flagella" TargetMode="Externa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9.xml"/><Relationship Id="rId4" Type="http://schemas.openxmlformats.org/officeDocument/2006/relationships/image" Target="../media/image85.jpeg"/></Relationships>
</file>

<file path=ppt/slides/_rels/slide1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1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9.xml"/></Relationships>
</file>

<file path=ppt/slides/_rels/slide1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9.xml"/></Relationships>
</file>

<file path=ppt/slides/_rels/slide1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9.xml"/></Relationships>
</file>

<file path=ppt/slides/_rels/slide1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9.xml"/></Relationships>
</file>

<file path=ppt/slides/_rels/slide19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9.xml"/></Relationships>
</file>

<file path=ppt/slides/_rels/slide19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9.xml"/></Relationships>
</file>

<file path=ppt/slides/_rels/slide1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9.xml"/><Relationship Id="rId5" Type="http://schemas.openxmlformats.org/officeDocument/2006/relationships/image" Target="../media/image106.jpeg"/><Relationship Id="rId4" Type="http://schemas.openxmlformats.org/officeDocument/2006/relationships/image" Target="../media/image105.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9.xml"/><Relationship Id="rId5" Type="http://schemas.openxmlformats.org/officeDocument/2006/relationships/image" Target="../media/image110.jpeg"/><Relationship Id="rId4" Type="http://schemas.openxmlformats.org/officeDocument/2006/relationships/image" Target="../media/image109.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9.xml"/></Relationships>
</file>

<file path=ppt/slides/_rels/slide21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9.xml"/><Relationship Id="rId5" Type="http://schemas.openxmlformats.org/officeDocument/2006/relationships/image" Target="../media/image117.jpeg"/><Relationship Id="rId4" Type="http://schemas.openxmlformats.org/officeDocument/2006/relationships/image" Target="../media/image116.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9.xml"/><Relationship Id="rId4" Type="http://schemas.openxmlformats.org/officeDocument/2006/relationships/image" Target="../media/image120.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9.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9.xml"/></Relationships>
</file>

<file path=ppt/slides/_rels/slide27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9.xml"/></Relationships>
</file>

<file path=ppt/slides/_rels/slide27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9.xml"/></Relationships>
</file>

<file path=ppt/slides/_rels/slide27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9.xml"/></Relationships>
</file>

<file path=ppt/slides/_rels/slide27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9.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9.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9.xml"/></Relationships>
</file>

<file path=ppt/slides/_rels/slide29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9.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9.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9.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9.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9.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9.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9.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9.xml"/></Relationships>
</file>

<file path=ppt/slides/_rels/slide32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9.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9.xml"/></Relationships>
</file>

<file path=ppt/slides/_rels/slide32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9.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9.xml"/></Relationships>
</file>

<file path=ppt/slides/_rels/slide33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9.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9.xml"/></Relationships>
</file>

<file path=ppt/slides/_rels/slide33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9.xml"/></Relationships>
</file>

<file path=ppt/slides/_rels/slide33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9.xml"/></Relationships>
</file>

<file path=ppt/slides/_rels/slide33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9.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9.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9.xml"/></Relationships>
</file>

<file path=ppt/slides/_rels/slide34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en.wikipedia.org/wiki/History_of_Animals" TargetMode="External"/><Relationship Id="rId2" Type="http://schemas.openxmlformats.org/officeDocument/2006/relationships/hyperlink" Target="https://en.wikipedia.org/wiki/Aristotle" TargetMode="External"/><Relationship Id="rId1" Type="http://schemas.openxmlformats.org/officeDocument/2006/relationships/slideLayout" Target="../slideLayouts/slideLayout2.xml"/><Relationship Id="rId5" Type="http://schemas.openxmlformats.org/officeDocument/2006/relationships/hyperlink" Target="https://en.wikipedia.org/wiki/Historia_Plantarum_(Theophrastus)" TargetMode="External"/><Relationship Id="rId4" Type="http://schemas.openxmlformats.org/officeDocument/2006/relationships/hyperlink" Target="https://en.wikipedia.org/wiki/Theophrastus"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en.wikipedia.org/wiki/Mineralia" TargetMode="External"/><Relationship Id="rId13" Type="http://schemas.openxmlformats.org/officeDocument/2006/relationships/hyperlink" Target="https://en.wikipedia.org/wiki/United_States" TargetMode="External"/><Relationship Id="rId18" Type="http://schemas.openxmlformats.org/officeDocument/2006/relationships/hyperlink" Target="https://en.wikipedia.org/wiki/Archaeabacteria" TargetMode="External"/><Relationship Id="rId3" Type="http://schemas.openxmlformats.org/officeDocument/2006/relationships/hyperlink" Target="https://en.wikipedia.org/wiki/Biological_nomenclature" TargetMode="External"/><Relationship Id="rId21" Type="http://schemas.openxmlformats.org/officeDocument/2006/relationships/hyperlink" Target="https://en.wikipedia.org/wiki/Monera" TargetMode="External"/><Relationship Id="rId7" Type="http://schemas.openxmlformats.org/officeDocument/2006/relationships/hyperlink" Target="https://en.wikipedia.org/wiki/Mineral" TargetMode="External"/><Relationship Id="rId12" Type="http://schemas.openxmlformats.org/officeDocument/2006/relationships/hyperlink" Target="https://en.wikipedia.org/wiki/Phylum" TargetMode="External"/><Relationship Id="rId17" Type="http://schemas.openxmlformats.org/officeDocument/2006/relationships/hyperlink" Target="https://en.wikipedia.org/wiki/Archaea" TargetMode="External"/><Relationship Id="rId2" Type="http://schemas.openxmlformats.org/officeDocument/2006/relationships/hyperlink" Target="https://en.wikipedia.org/wiki/Carl_Linnaeus" TargetMode="External"/><Relationship Id="rId16" Type="http://schemas.openxmlformats.org/officeDocument/2006/relationships/hyperlink" Target="https://en.wikipedia.org/wiki/Protista" TargetMode="External"/><Relationship Id="rId20" Type="http://schemas.openxmlformats.org/officeDocument/2006/relationships/hyperlink" Target="https://en.wikipedia.org/wiki/Eubacteria" TargetMode="External"/><Relationship Id="rId1" Type="http://schemas.openxmlformats.org/officeDocument/2006/relationships/slideLayout" Target="../slideLayouts/slideLayout2.xml"/><Relationship Id="rId6" Type="http://schemas.openxmlformats.org/officeDocument/2006/relationships/hyperlink" Target="https://en.wikipedia.org/wiki/Plant" TargetMode="External"/><Relationship Id="rId11" Type="http://schemas.openxmlformats.org/officeDocument/2006/relationships/hyperlink" Target="https://en.wikipedia.org/wiki/Domain_(biology)" TargetMode="External"/><Relationship Id="rId5" Type="http://schemas.openxmlformats.org/officeDocument/2006/relationships/hyperlink" Target="https://en.wikipedia.org/wiki/Animal" TargetMode="External"/><Relationship Id="rId15" Type="http://schemas.openxmlformats.org/officeDocument/2006/relationships/hyperlink" Target="https://en.wikipedia.org/wiki/Fungi" TargetMode="External"/><Relationship Id="rId10" Type="http://schemas.openxmlformats.org/officeDocument/2006/relationships/hyperlink" Target="https://en.wikipedia.org/wiki/Taxonomic_rank" TargetMode="External"/><Relationship Id="rId19" Type="http://schemas.openxmlformats.org/officeDocument/2006/relationships/hyperlink" Target="https://en.wikipedia.org/wiki/Bacteria" TargetMode="External"/><Relationship Id="rId4" Type="http://schemas.openxmlformats.org/officeDocument/2006/relationships/hyperlink" Target="https://en.wikipedia.org/wiki/Nomenclature_Codes" TargetMode="External"/><Relationship Id="rId9" Type="http://schemas.openxmlformats.org/officeDocument/2006/relationships/hyperlink" Target="https://en.wikipedia.org/wiki/Biology" TargetMode="External"/><Relationship Id="rId14" Type="http://schemas.openxmlformats.org/officeDocument/2006/relationships/hyperlink" Target="https://en.wikipedia.org/wiki/Plantae"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en.wikipedia.org/wiki/Taxonomic_rank" TargetMode="External"/><Relationship Id="rId2" Type="http://schemas.openxmlformats.org/officeDocument/2006/relationships/hyperlink" Target="https://en.wikipedia.org/wiki/Biological_classification"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en.wikipedia.org/wiki/Paul_Tournier" TargetMode="External"/><Relationship Id="rId2" Type="http://schemas.openxmlformats.org/officeDocument/2006/relationships/hyperlink" Target="https://en.wikipedia.org/wiki/Andr%C3%A9_Lwoff" TargetMode="External"/><Relationship Id="rId1" Type="http://schemas.openxmlformats.org/officeDocument/2006/relationships/slideLayout" Target="../slideLayouts/slideLayout2.xml"/><Relationship Id="rId5" Type="http://schemas.openxmlformats.org/officeDocument/2006/relationships/hyperlink" Target="https://en.wikipedia.org/wiki/International_Committee_on_Taxonomy_of_Viruses" TargetMode="External"/><Relationship Id="rId4" Type="http://schemas.openxmlformats.org/officeDocument/2006/relationships/hyperlink" Target="https://en.wikipedia.org/wiki/Linnaean_taxonomy"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en.wikipedia.org/wiki/Family_(biology)" TargetMode="External"/><Relationship Id="rId2" Type="http://schemas.openxmlformats.org/officeDocument/2006/relationships/hyperlink" Target="https://en.wikipedia.org/wiki/Order_(biology)" TargetMode="External"/><Relationship Id="rId1" Type="http://schemas.openxmlformats.org/officeDocument/2006/relationships/slideLayout" Target="../slideLayouts/slideLayout2.xml"/><Relationship Id="rId6" Type="http://schemas.openxmlformats.org/officeDocument/2006/relationships/hyperlink" Target="https://en.wikipedia.org/wiki/Species" TargetMode="External"/><Relationship Id="rId5" Type="http://schemas.openxmlformats.org/officeDocument/2006/relationships/hyperlink" Target="https://en.wikipedia.org/wiki/Genus" TargetMode="External"/><Relationship Id="rId4" Type="http://schemas.openxmlformats.org/officeDocument/2006/relationships/hyperlink" Target="https://en.wikipedia.org/wiki/Subfamily"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en.wikipedia.org/wiki/David_Baltimore" TargetMode="External"/><Relationship Id="rId2" Type="http://schemas.openxmlformats.org/officeDocument/2006/relationships/hyperlink" Target="https://en.wikipedia.org/wiki/Nobel_Prize" TargetMode="External"/><Relationship Id="rId1" Type="http://schemas.openxmlformats.org/officeDocument/2006/relationships/slideLayout" Target="../slideLayouts/slideLayout2.xml"/><Relationship Id="rId5" Type="http://schemas.openxmlformats.org/officeDocument/2006/relationships/hyperlink" Target="https://en.wikipedia.org/wiki/MRNA" TargetMode="External"/><Relationship Id="rId4" Type="http://schemas.openxmlformats.org/officeDocument/2006/relationships/hyperlink" Target="https://en.wikipedia.org/wiki/Virus_classification"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en.wikipedia.org/wiki/DsRNA_virus" TargetMode="External"/><Relationship Id="rId13" Type="http://schemas.openxmlformats.org/officeDocument/2006/relationships/hyperlink" Target="https://en.wikipedia.org/wiki/Orthomyxovirus" TargetMode="External"/><Relationship Id="rId18" Type="http://schemas.openxmlformats.org/officeDocument/2006/relationships/hyperlink" Target="https://en.wikipedia.org/wiki/Hepadnavirus" TargetMode="External"/><Relationship Id="rId3" Type="http://schemas.openxmlformats.org/officeDocument/2006/relationships/hyperlink" Target="https://en.wikipedia.org/wiki/Adenovirus" TargetMode="External"/><Relationship Id="rId7" Type="http://schemas.openxmlformats.org/officeDocument/2006/relationships/hyperlink" Target="https://en.wikipedia.org/wiki/Parvovirus" TargetMode="External"/><Relationship Id="rId12" Type="http://schemas.openxmlformats.org/officeDocument/2006/relationships/hyperlink" Target="https://en.wikipedia.org/wiki/Negative-sense_ssRNA_virus" TargetMode="External"/><Relationship Id="rId17" Type="http://schemas.openxmlformats.org/officeDocument/2006/relationships/hyperlink" Target="https://en.wikipedia.org/wiki/DsDNA-RT_virus" TargetMode="External"/><Relationship Id="rId2" Type="http://schemas.openxmlformats.org/officeDocument/2006/relationships/hyperlink" Target="https://en.wikipedia.org/wiki/DsDNA_virus" TargetMode="External"/><Relationship Id="rId16" Type="http://schemas.openxmlformats.org/officeDocument/2006/relationships/hyperlink" Target="https://en.wikipedia.org/wiki/Retrovirus" TargetMode="External"/><Relationship Id="rId1" Type="http://schemas.openxmlformats.org/officeDocument/2006/relationships/slideLayout" Target="../slideLayouts/slideLayout2.xml"/><Relationship Id="rId6" Type="http://schemas.openxmlformats.org/officeDocument/2006/relationships/hyperlink" Target="https://en.wikipedia.org/wiki/SsDNA_virus" TargetMode="External"/><Relationship Id="rId11" Type="http://schemas.openxmlformats.org/officeDocument/2006/relationships/hyperlink" Target="https://en.wikipedia.org/wiki/Togavirus" TargetMode="External"/><Relationship Id="rId5" Type="http://schemas.openxmlformats.org/officeDocument/2006/relationships/hyperlink" Target="https://en.wikipedia.org/wiki/Poxvirus" TargetMode="External"/><Relationship Id="rId15" Type="http://schemas.openxmlformats.org/officeDocument/2006/relationships/hyperlink" Target="https://en.wikipedia.org/wiki/SsRNA-RT_virus" TargetMode="External"/><Relationship Id="rId10" Type="http://schemas.openxmlformats.org/officeDocument/2006/relationships/hyperlink" Target="https://en.wikipedia.org/wiki/Picornavirus" TargetMode="External"/><Relationship Id="rId4" Type="http://schemas.openxmlformats.org/officeDocument/2006/relationships/hyperlink" Target="https://en.wikipedia.org/wiki/Herpesvirus" TargetMode="External"/><Relationship Id="rId9" Type="http://schemas.openxmlformats.org/officeDocument/2006/relationships/hyperlink" Target="https://en.wikipedia.org/wiki/Positive-sense_ssRNA_virus" TargetMode="External"/><Relationship Id="rId14" Type="http://schemas.openxmlformats.org/officeDocument/2006/relationships/hyperlink" Target="https://en.wikipedia.org/wiki/Rhabdovirus"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739688"/>
          </a:xfrm>
        </p:spPr>
        <p:txBody>
          <a:bodyPr>
            <a:normAutofit fontScale="90000"/>
          </a:bodyPr>
          <a:lstStyle/>
          <a:p>
            <a:r>
              <a:rPr lang="en-US" dirty="0"/>
              <a:t>MOUNTAIN TOP UNIVERSITY</a:t>
            </a:r>
          </a:p>
        </p:txBody>
      </p:sp>
      <p:sp>
        <p:nvSpPr>
          <p:cNvPr id="3" name="Subtitle 2"/>
          <p:cNvSpPr>
            <a:spLocks noGrp="1"/>
          </p:cNvSpPr>
          <p:nvPr>
            <p:ph type="subTitle" idx="1"/>
          </p:nvPr>
        </p:nvSpPr>
        <p:spPr>
          <a:xfrm>
            <a:off x="1524000" y="2793076"/>
            <a:ext cx="9144000" cy="2464724"/>
          </a:xfrm>
        </p:spPr>
        <p:txBody>
          <a:bodyPr>
            <a:normAutofit fontScale="92500" lnSpcReduction="20000"/>
          </a:bodyPr>
          <a:lstStyle/>
          <a:p>
            <a:r>
              <a:rPr lang="en-US" sz="3600" dirty="0"/>
              <a:t>COLLEGE OF BASIC AND APPLIED SCIENCES</a:t>
            </a:r>
          </a:p>
          <a:p>
            <a:r>
              <a:rPr lang="en-US" sz="3600" dirty="0"/>
              <a:t>DEPARTMENT OF BIOLOGICAL SCIENCES</a:t>
            </a:r>
          </a:p>
          <a:p>
            <a:endParaRPr lang="en-US" sz="3600" dirty="0"/>
          </a:p>
          <a:p>
            <a:r>
              <a:rPr lang="en-US" sz="3600" dirty="0"/>
              <a:t>GENERAL BIOLOGY I</a:t>
            </a:r>
          </a:p>
          <a:p>
            <a:r>
              <a:rPr lang="en-US" sz="3600" dirty="0"/>
              <a:t>(BIO 101)</a:t>
            </a:r>
          </a:p>
        </p:txBody>
      </p:sp>
    </p:spTree>
    <p:extLst>
      <p:ext uri="{BB962C8B-B14F-4D97-AF65-F5344CB8AC3E}">
        <p14:creationId xmlns:p14="http://schemas.microsoft.com/office/powerpoint/2010/main" val="2792733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1" y="0"/>
            <a:ext cx="11870574" cy="6863417"/>
          </a:xfrm>
          <a:prstGeom prst="rect">
            <a:avLst/>
          </a:prstGeom>
        </p:spPr>
        <p:txBody>
          <a:bodyPr wrap="square">
            <a:spAutoFit/>
          </a:bodyPr>
          <a:lstStyle/>
          <a:p>
            <a:pPr algn="just"/>
            <a:r>
              <a:rPr lang="en-US" sz="2600" dirty="0"/>
              <a:t>TYPES OF CELLS</a:t>
            </a:r>
          </a:p>
          <a:p>
            <a:pPr algn="just"/>
            <a:endParaRPr lang="en-US" sz="2400" dirty="0"/>
          </a:p>
          <a:p>
            <a:pPr algn="just"/>
            <a:r>
              <a:rPr lang="en-US" sz="2600" dirty="0"/>
              <a:t>The two main types of cells are the Prokaryotic and Eukaryotic cells. The Archaea which were originally thought to be prokaryotes and very related to the Eukaryotes was recently added.</a:t>
            </a:r>
          </a:p>
          <a:p>
            <a:pPr algn="just"/>
            <a:endParaRPr lang="en-US" sz="2600" dirty="0"/>
          </a:p>
          <a:p>
            <a:pPr algn="just"/>
            <a:r>
              <a:rPr lang="en-US" sz="2600" dirty="0"/>
              <a:t>1. Prokaryotes </a:t>
            </a:r>
          </a:p>
          <a:p>
            <a:pPr marL="457200" indent="-457200" algn="just">
              <a:buFont typeface="Wingdings" panose="05000000000000000000" pitchFamily="2" charset="2"/>
              <a:buChar char="Ø"/>
            </a:pPr>
            <a:r>
              <a:rPr lang="en-US" sz="2600" dirty="0"/>
              <a:t>Pro = before; </a:t>
            </a:r>
            <a:r>
              <a:rPr lang="en-US" sz="2600" dirty="0" err="1"/>
              <a:t>karyon</a:t>
            </a:r>
            <a:r>
              <a:rPr lang="en-US" sz="2600" dirty="0"/>
              <a:t> = nucleus </a:t>
            </a:r>
          </a:p>
          <a:p>
            <a:pPr marL="457200" indent="-457200" algn="just">
              <a:buFont typeface="Wingdings" panose="05000000000000000000" pitchFamily="2" charset="2"/>
              <a:buChar char="Ø"/>
            </a:pPr>
            <a:r>
              <a:rPr lang="en-US" sz="2600" dirty="0"/>
              <a:t>relatively small - 5 to 10 µm </a:t>
            </a:r>
          </a:p>
          <a:p>
            <a:pPr marL="457200" indent="-457200" algn="just">
              <a:buFont typeface="Wingdings" panose="05000000000000000000" pitchFamily="2" charset="2"/>
              <a:buChar char="Ø"/>
            </a:pPr>
            <a:r>
              <a:rPr lang="en-US" sz="2600" dirty="0"/>
              <a:t>lack membrane-bound organelles </a:t>
            </a:r>
          </a:p>
          <a:p>
            <a:pPr marL="457200" indent="-457200" algn="just">
              <a:buFont typeface="Wingdings" panose="05000000000000000000" pitchFamily="2" charset="2"/>
              <a:buChar char="Ø"/>
            </a:pPr>
            <a:r>
              <a:rPr lang="en-US" sz="2600" dirty="0"/>
              <a:t>earliest cell type.</a:t>
            </a:r>
          </a:p>
          <a:p>
            <a:pPr algn="just"/>
            <a:r>
              <a:rPr lang="en-US" sz="2600" dirty="0"/>
              <a:t>The prokaryotes consist of Bacteria (Eubacteria) and Archaea (</a:t>
            </a:r>
            <a:r>
              <a:rPr lang="en-US" sz="2600" dirty="0" err="1"/>
              <a:t>Archaeabacteria</a:t>
            </a:r>
            <a:r>
              <a:rPr lang="en-US" sz="2600" dirty="0"/>
              <a:t>).</a:t>
            </a:r>
          </a:p>
          <a:p>
            <a:pPr algn="just"/>
            <a:endParaRPr lang="en-US" sz="2600" dirty="0"/>
          </a:p>
          <a:p>
            <a:pPr algn="just"/>
            <a:r>
              <a:rPr lang="en-US" sz="2600" dirty="0"/>
              <a:t>The Archaea: </a:t>
            </a:r>
          </a:p>
          <a:p>
            <a:pPr marL="457200" indent="-457200" algn="just">
              <a:buFont typeface="Wingdings" panose="05000000000000000000" pitchFamily="2" charset="2"/>
              <a:buChar char="Ø"/>
            </a:pPr>
            <a:r>
              <a:rPr lang="en-US" sz="2600" dirty="0"/>
              <a:t>relatively small - 5 to 10 µm </a:t>
            </a:r>
          </a:p>
          <a:p>
            <a:pPr marL="457200" indent="-457200" algn="just">
              <a:buFont typeface="Wingdings" panose="05000000000000000000" pitchFamily="2" charset="2"/>
              <a:buChar char="Ø"/>
            </a:pPr>
            <a:r>
              <a:rPr lang="en-US" sz="2600" dirty="0"/>
              <a:t>lack membrane-bound organelles </a:t>
            </a:r>
          </a:p>
          <a:p>
            <a:pPr marL="457200" indent="-457200" algn="just">
              <a:buFont typeface="Wingdings" panose="05000000000000000000" pitchFamily="2" charset="2"/>
              <a:buChar char="Ø"/>
            </a:pPr>
            <a:r>
              <a:rPr lang="en-US" sz="2600" dirty="0"/>
              <a:t>Usually live in extreme environments (e.g. thermophiles, halophiles, </a:t>
            </a:r>
            <a:r>
              <a:rPr lang="en-US" sz="2600" dirty="0" err="1"/>
              <a:t>etc</a:t>
            </a:r>
            <a:r>
              <a:rPr lang="en-US" sz="2600" dirty="0"/>
              <a:t>)</a:t>
            </a:r>
          </a:p>
        </p:txBody>
      </p:sp>
      <p:sp>
        <p:nvSpPr>
          <p:cNvPr id="3" name="Slide Number Placeholder 2"/>
          <p:cNvSpPr>
            <a:spLocks noGrp="1"/>
          </p:cNvSpPr>
          <p:nvPr>
            <p:ph type="sldNum" sz="quarter" idx="12"/>
          </p:nvPr>
        </p:nvSpPr>
        <p:spPr/>
        <p:txBody>
          <a:bodyPr/>
          <a:lstStyle/>
          <a:p>
            <a:fld id="{CF8038E8-A078-4E6C-89D7-57B007698DA4}" type="slidenum">
              <a:rPr lang="en-US" smtClean="0"/>
              <a:t>10</a:t>
            </a:fld>
            <a:endParaRPr lang="en-US"/>
          </a:p>
        </p:txBody>
      </p:sp>
    </p:spTree>
    <p:extLst>
      <p:ext uri="{BB962C8B-B14F-4D97-AF65-F5344CB8AC3E}">
        <p14:creationId xmlns:p14="http://schemas.microsoft.com/office/powerpoint/2010/main" val="2059273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487362"/>
          </a:xfrm>
        </p:spPr>
        <p:txBody>
          <a:bodyPr>
            <a:noAutofit/>
          </a:bodyPr>
          <a:lstStyle/>
          <a:p>
            <a:r>
              <a:rPr lang="en-US" sz="2400" b="1" dirty="0"/>
              <a:t> </a:t>
            </a:r>
            <a:r>
              <a:rPr lang="en-US" sz="2400" dirty="0"/>
              <a:t/>
            </a:r>
            <a:br>
              <a:rPr lang="en-US" sz="2400" dirty="0"/>
            </a:br>
            <a:r>
              <a:rPr lang="en-US" sz="2400" b="1" dirty="0"/>
              <a:t>DIFFERENCES BETWEEN PROKARYOTES AND EUKARYOTES</a:t>
            </a:r>
            <a:r>
              <a:rPr lang="en-US" sz="2400" dirty="0"/>
              <a:t/>
            </a:r>
            <a:br>
              <a:rPr lang="en-US" sz="2400" dirty="0"/>
            </a:br>
            <a:endParaRPr lang="en-US" sz="2400" dirty="0"/>
          </a:p>
        </p:txBody>
      </p:sp>
      <p:graphicFrame>
        <p:nvGraphicFramePr>
          <p:cNvPr id="4" name="Content Placeholder 3"/>
          <p:cNvGraphicFramePr>
            <a:graphicFrameLocks noGrp="1"/>
          </p:cNvGraphicFramePr>
          <p:nvPr>
            <p:ph idx="1"/>
          </p:nvPr>
        </p:nvGraphicFramePr>
        <p:xfrm>
          <a:off x="1524000" y="533400"/>
          <a:ext cx="9144000" cy="6324596"/>
        </p:xfrm>
        <a:graphic>
          <a:graphicData uri="http://schemas.openxmlformats.org/drawingml/2006/table">
            <a:tbl>
              <a:tblPr firstRow="1" bandRow="1">
                <a:tableStyleId>{5940675A-B579-460E-94D1-54222C63F5DA}</a:tableStyleId>
              </a:tblPr>
              <a:tblGrid>
                <a:gridCol w="3048000"/>
                <a:gridCol w="3048000"/>
                <a:gridCol w="3048000"/>
              </a:tblGrid>
              <a:tr h="423794">
                <a:tc>
                  <a:txBody>
                    <a:bodyPr/>
                    <a:lstStyle/>
                    <a:p>
                      <a:pPr marL="0" marR="0" algn="just">
                        <a:lnSpc>
                          <a:spcPct val="150000"/>
                        </a:lnSpc>
                        <a:spcBef>
                          <a:spcPts val="0"/>
                        </a:spcBef>
                        <a:spcAft>
                          <a:spcPts val="1000"/>
                        </a:spcAft>
                      </a:pPr>
                      <a:r>
                        <a:rPr lang="en-US" sz="1600" dirty="0"/>
                        <a:t>Characteristic</a:t>
                      </a:r>
                      <a:endParaRPr lang="en-US" sz="1400" dirty="0">
                        <a:latin typeface="Calibri"/>
                        <a:ea typeface="Times New Roman"/>
                        <a:cs typeface="Times New Roman"/>
                      </a:endParaRPr>
                    </a:p>
                  </a:txBody>
                  <a:tcPr marL="68580" marR="68580" marT="0" marB="0"/>
                </a:tc>
                <a:tc>
                  <a:txBody>
                    <a:bodyPr/>
                    <a:lstStyle/>
                    <a:p>
                      <a:pPr marL="0" marR="0" algn="just">
                        <a:lnSpc>
                          <a:spcPct val="150000"/>
                        </a:lnSpc>
                        <a:spcBef>
                          <a:spcPts val="0"/>
                        </a:spcBef>
                        <a:spcAft>
                          <a:spcPts val="1000"/>
                        </a:spcAft>
                      </a:pPr>
                      <a:r>
                        <a:rPr lang="en-US" sz="1600"/>
                        <a:t>Prokaryotes</a:t>
                      </a:r>
                      <a:endParaRPr lang="en-US" sz="1400">
                        <a:latin typeface="Calibri"/>
                        <a:ea typeface="Times New Roman"/>
                        <a:cs typeface="Times New Roman"/>
                      </a:endParaRPr>
                    </a:p>
                  </a:txBody>
                  <a:tcPr marL="68580" marR="68580" marT="0" marB="0"/>
                </a:tc>
                <a:tc>
                  <a:txBody>
                    <a:bodyPr/>
                    <a:lstStyle/>
                    <a:p>
                      <a:pPr marL="0" marR="0" algn="just">
                        <a:lnSpc>
                          <a:spcPct val="150000"/>
                        </a:lnSpc>
                        <a:spcBef>
                          <a:spcPts val="0"/>
                        </a:spcBef>
                        <a:spcAft>
                          <a:spcPts val="1000"/>
                        </a:spcAft>
                      </a:pPr>
                      <a:r>
                        <a:rPr lang="en-US" sz="1600"/>
                        <a:t>Eukaryotes</a:t>
                      </a:r>
                      <a:endParaRPr lang="en-US" sz="1400">
                        <a:latin typeface="Calibri"/>
                        <a:ea typeface="Times New Roman"/>
                        <a:cs typeface="Times New Roman"/>
                      </a:endParaRPr>
                    </a:p>
                  </a:txBody>
                  <a:tcPr marL="68580" marR="68580" marT="0" marB="0"/>
                </a:tc>
              </a:tr>
              <a:tr h="423794">
                <a:tc>
                  <a:txBody>
                    <a:bodyPr/>
                    <a:lstStyle/>
                    <a:p>
                      <a:pPr marL="0" marR="0" algn="just">
                        <a:lnSpc>
                          <a:spcPct val="150000"/>
                        </a:lnSpc>
                        <a:spcBef>
                          <a:spcPts val="0"/>
                        </a:spcBef>
                        <a:spcAft>
                          <a:spcPts val="1000"/>
                        </a:spcAft>
                      </a:pPr>
                      <a:r>
                        <a:rPr lang="en-US" sz="1600" dirty="0"/>
                        <a:t>Size of cell</a:t>
                      </a:r>
                      <a:endParaRPr lang="en-US" sz="1400" dirty="0">
                        <a:latin typeface="Calibri"/>
                        <a:ea typeface="Times New Roman"/>
                        <a:cs typeface="Times New Roman"/>
                      </a:endParaRPr>
                    </a:p>
                  </a:txBody>
                  <a:tcPr marL="68580" marR="68580" marT="0" marB="0"/>
                </a:tc>
                <a:tc>
                  <a:txBody>
                    <a:bodyPr/>
                    <a:lstStyle/>
                    <a:p>
                      <a:pPr marL="0" marR="0" algn="just">
                        <a:lnSpc>
                          <a:spcPct val="150000"/>
                        </a:lnSpc>
                        <a:spcBef>
                          <a:spcPts val="0"/>
                        </a:spcBef>
                        <a:spcAft>
                          <a:spcPts val="1000"/>
                        </a:spcAft>
                      </a:pPr>
                      <a:r>
                        <a:rPr lang="en-US" sz="1600"/>
                        <a:t>Typically 0.2-2.0 m m in diameter</a:t>
                      </a:r>
                      <a:endParaRPr lang="en-US" sz="1400">
                        <a:latin typeface="Calibri"/>
                        <a:ea typeface="Times New Roman"/>
                        <a:cs typeface="Times New Roman"/>
                      </a:endParaRPr>
                    </a:p>
                  </a:txBody>
                  <a:tcPr marL="68580" marR="68580" marT="0" marB="0"/>
                </a:tc>
                <a:tc>
                  <a:txBody>
                    <a:bodyPr/>
                    <a:lstStyle/>
                    <a:p>
                      <a:pPr marL="0" marR="0" algn="just">
                        <a:lnSpc>
                          <a:spcPct val="150000"/>
                        </a:lnSpc>
                        <a:spcBef>
                          <a:spcPts val="0"/>
                        </a:spcBef>
                        <a:spcAft>
                          <a:spcPts val="1000"/>
                        </a:spcAft>
                      </a:pPr>
                      <a:r>
                        <a:rPr lang="en-US" sz="1600"/>
                        <a:t>Typically 10-100 m m in diameter</a:t>
                      </a:r>
                      <a:endParaRPr lang="en-US" sz="1400">
                        <a:latin typeface="Calibri"/>
                        <a:ea typeface="Times New Roman"/>
                        <a:cs typeface="Times New Roman"/>
                      </a:endParaRPr>
                    </a:p>
                  </a:txBody>
                  <a:tcPr marL="68580" marR="68580" marT="0" marB="0"/>
                </a:tc>
              </a:tr>
              <a:tr h="459383">
                <a:tc>
                  <a:txBody>
                    <a:bodyPr/>
                    <a:lstStyle/>
                    <a:p>
                      <a:pPr marL="0" marR="0" algn="just">
                        <a:lnSpc>
                          <a:spcPct val="150000"/>
                        </a:lnSpc>
                        <a:spcBef>
                          <a:spcPts val="0"/>
                        </a:spcBef>
                        <a:spcAft>
                          <a:spcPts val="1000"/>
                        </a:spcAft>
                      </a:pPr>
                      <a:r>
                        <a:rPr lang="en-US" sz="1600" dirty="0"/>
                        <a:t>Nucleus</a:t>
                      </a:r>
                      <a:endParaRPr lang="en-US" sz="1400" dirty="0">
                        <a:latin typeface="Calibri"/>
                        <a:ea typeface="Times New Roman"/>
                        <a:cs typeface="Times New Roman"/>
                      </a:endParaRPr>
                    </a:p>
                  </a:txBody>
                  <a:tcPr marL="68580" marR="68580" marT="0" marB="0"/>
                </a:tc>
                <a:tc>
                  <a:txBody>
                    <a:bodyPr/>
                    <a:lstStyle/>
                    <a:p>
                      <a:pPr marL="0" marR="0" algn="just"/>
                      <a:r>
                        <a:rPr lang="en-US" sz="1400" dirty="0"/>
                        <a:t>No nuclear membrane or nucleoli (</a:t>
                      </a:r>
                      <a:r>
                        <a:rPr lang="en-US" sz="1400" dirty="0" err="1"/>
                        <a:t>nucleoid</a:t>
                      </a:r>
                      <a:r>
                        <a:rPr lang="en-US" sz="1400" dirty="0"/>
                        <a:t>)</a:t>
                      </a:r>
                      <a:endParaRPr lang="en-US" sz="1400" dirty="0">
                        <a:latin typeface="Calibri"/>
                        <a:ea typeface="Times New Roman"/>
                      </a:endParaRPr>
                    </a:p>
                  </a:txBody>
                  <a:tcPr marL="68580" marR="68580" marT="0" marB="0"/>
                </a:tc>
                <a:tc>
                  <a:txBody>
                    <a:bodyPr/>
                    <a:lstStyle/>
                    <a:p>
                      <a:pPr marL="0" marR="0" algn="just"/>
                      <a:r>
                        <a:rPr lang="en-US" sz="1400"/>
                        <a:t>True nucleus, consisting of nuclear membrane &amp; nucleoli</a:t>
                      </a:r>
                      <a:endParaRPr lang="en-US" sz="1400">
                        <a:latin typeface="Calibri"/>
                        <a:ea typeface="Times New Roman"/>
                      </a:endParaRPr>
                    </a:p>
                  </a:txBody>
                  <a:tcPr marL="68580" marR="68580" marT="0" marB="0"/>
                </a:tc>
              </a:tr>
              <a:tr h="689075">
                <a:tc>
                  <a:txBody>
                    <a:bodyPr/>
                    <a:lstStyle/>
                    <a:p>
                      <a:pPr marL="0" marR="0" algn="just">
                        <a:lnSpc>
                          <a:spcPct val="150000"/>
                        </a:lnSpc>
                        <a:spcBef>
                          <a:spcPts val="0"/>
                        </a:spcBef>
                        <a:spcAft>
                          <a:spcPts val="1000"/>
                        </a:spcAft>
                      </a:pPr>
                      <a:r>
                        <a:rPr lang="en-US" sz="1600" dirty="0"/>
                        <a:t>Membrane-enclosed organelles </a:t>
                      </a:r>
                      <a:endParaRPr lang="en-US" sz="1400" dirty="0">
                        <a:latin typeface="Calibri"/>
                        <a:ea typeface="Times New Roman"/>
                        <a:cs typeface="Times New Roman"/>
                      </a:endParaRPr>
                    </a:p>
                  </a:txBody>
                  <a:tcPr marL="68580" marR="68580" marT="0" marB="0"/>
                </a:tc>
                <a:tc>
                  <a:txBody>
                    <a:bodyPr/>
                    <a:lstStyle/>
                    <a:p>
                      <a:pPr marL="0" marR="0" algn="just">
                        <a:lnSpc>
                          <a:spcPct val="150000"/>
                        </a:lnSpc>
                        <a:spcBef>
                          <a:spcPts val="0"/>
                        </a:spcBef>
                        <a:spcAft>
                          <a:spcPts val="1000"/>
                        </a:spcAft>
                      </a:pPr>
                      <a:r>
                        <a:rPr lang="en-US" sz="1600"/>
                        <a:t>Absent</a:t>
                      </a:r>
                      <a:endParaRPr lang="en-US" sz="1400">
                        <a:latin typeface="Calibri"/>
                        <a:ea typeface="Times New Roman"/>
                        <a:cs typeface="Times New Roman"/>
                      </a:endParaRPr>
                    </a:p>
                  </a:txBody>
                  <a:tcPr marL="68580" marR="68580" marT="0" marB="0"/>
                </a:tc>
                <a:tc>
                  <a:txBody>
                    <a:bodyPr/>
                    <a:lstStyle/>
                    <a:p>
                      <a:pPr marL="0" marR="0" algn="just"/>
                      <a:r>
                        <a:rPr lang="en-US" sz="1400"/>
                        <a:t>Present; examples include lysosomes, Golgi complex, endoplasmic reticulum, mitochondria &amp; chloroplasts</a:t>
                      </a:r>
                      <a:endParaRPr lang="en-US" sz="1400">
                        <a:latin typeface="Calibri"/>
                        <a:ea typeface="Times New Roman"/>
                      </a:endParaRPr>
                    </a:p>
                  </a:txBody>
                  <a:tcPr marL="68580" marR="68580" marT="0" marB="0"/>
                </a:tc>
              </a:tr>
              <a:tr h="459383">
                <a:tc>
                  <a:txBody>
                    <a:bodyPr/>
                    <a:lstStyle/>
                    <a:p>
                      <a:pPr marL="0" marR="0" algn="just">
                        <a:lnSpc>
                          <a:spcPct val="150000"/>
                        </a:lnSpc>
                        <a:spcBef>
                          <a:spcPts val="0"/>
                        </a:spcBef>
                        <a:spcAft>
                          <a:spcPts val="1000"/>
                        </a:spcAft>
                      </a:pPr>
                      <a:r>
                        <a:rPr lang="en-US" sz="1600"/>
                        <a:t>Flagella</a:t>
                      </a:r>
                      <a:endParaRPr lang="en-US" sz="1400">
                        <a:latin typeface="Calibri"/>
                        <a:ea typeface="Times New Roman"/>
                        <a:cs typeface="Times New Roman"/>
                      </a:endParaRPr>
                    </a:p>
                  </a:txBody>
                  <a:tcPr marL="68580" marR="68580" marT="0" marB="0"/>
                </a:tc>
                <a:tc>
                  <a:txBody>
                    <a:bodyPr/>
                    <a:lstStyle/>
                    <a:p>
                      <a:pPr marL="0" marR="0" algn="just"/>
                      <a:r>
                        <a:rPr lang="en-US" sz="1400"/>
                        <a:t>Consist of two protein building blocks</a:t>
                      </a:r>
                      <a:endParaRPr lang="en-US" sz="1400">
                        <a:latin typeface="Calibri"/>
                        <a:ea typeface="Times New Roman"/>
                      </a:endParaRPr>
                    </a:p>
                  </a:txBody>
                  <a:tcPr marL="68580" marR="68580" marT="0" marB="0"/>
                </a:tc>
                <a:tc>
                  <a:txBody>
                    <a:bodyPr/>
                    <a:lstStyle/>
                    <a:p>
                      <a:pPr marL="0" marR="0" algn="just"/>
                      <a:r>
                        <a:rPr lang="en-US" sz="1400"/>
                        <a:t>Complex; consist of multiple microtubules</a:t>
                      </a:r>
                      <a:endParaRPr lang="en-US" sz="1400">
                        <a:latin typeface="Calibri"/>
                        <a:ea typeface="Times New Roman"/>
                      </a:endParaRPr>
                    </a:p>
                  </a:txBody>
                  <a:tcPr marL="68580" marR="68580" marT="0" marB="0"/>
                </a:tc>
              </a:tr>
              <a:tr h="459383">
                <a:tc>
                  <a:txBody>
                    <a:bodyPr/>
                    <a:lstStyle/>
                    <a:p>
                      <a:pPr marL="0" marR="0" algn="just">
                        <a:lnSpc>
                          <a:spcPct val="150000"/>
                        </a:lnSpc>
                        <a:spcBef>
                          <a:spcPts val="0"/>
                        </a:spcBef>
                        <a:spcAft>
                          <a:spcPts val="1000"/>
                        </a:spcAft>
                      </a:pPr>
                      <a:r>
                        <a:rPr lang="en-US" sz="1600"/>
                        <a:t>Glycocalyx</a:t>
                      </a:r>
                      <a:endParaRPr lang="en-US" sz="1400">
                        <a:latin typeface="Calibri"/>
                        <a:ea typeface="Times New Roman"/>
                        <a:cs typeface="Times New Roman"/>
                      </a:endParaRPr>
                    </a:p>
                  </a:txBody>
                  <a:tcPr marL="68580" marR="68580" marT="0" marB="0"/>
                </a:tc>
                <a:tc>
                  <a:txBody>
                    <a:bodyPr/>
                    <a:lstStyle/>
                    <a:p>
                      <a:pPr marL="0" marR="0" algn="just"/>
                      <a:r>
                        <a:rPr lang="en-US" sz="1400" dirty="0"/>
                        <a:t>Present as a capsule or slime layer</a:t>
                      </a:r>
                      <a:endParaRPr lang="en-US" sz="1400" dirty="0">
                        <a:latin typeface="Calibri"/>
                        <a:ea typeface="Times New Roman"/>
                      </a:endParaRPr>
                    </a:p>
                  </a:txBody>
                  <a:tcPr marL="68580" marR="68580" marT="0" marB="0"/>
                </a:tc>
                <a:tc>
                  <a:txBody>
                    <a:bodyPr/>
                    <a:lstStyle/>
                    <a:p>
                      <a:pPr marL="0" marR="0" algn="just"/>
                      <a:r>
                        <a:rPr lang="en-US" sz="1400"/>
                        <a:t>Present in some cells that lack a cell wall</a:t>
                      </a:r>
                      <a:endParaRPr lang="en-US" sz="1400">
                        <a:latin typeface="Calibri"/>
                        <a:ea typeface="Times New Roman"/>
                      </a:endParaRPr>
                    </a:p>
                  </a:txBody>
                  <a:tcPr marL="68580" marR="68580" marT="0" marB="0"/>
                </a:tc>
              </a:tr>
              <a:tr h="689075">
                <a:tc>
                  <a:txBody>
                    <a:bodyPr/>
                    <a:lstStyle/>
                    <a:p>
                      <a:pPr marL="0" marR="0" algn="just">
                        <a:lnSpc>
                          <a:spcPct val="150000"/>
                        </a:lnSpc>
                        <a:spcBef>
                          <a:spcPts val="0"/>
                        </a:spcBef>
                        <a:spcAft>
                          <a:spcPts val="1000"/>
                        </a:spcAft>
                      </a:pPr>
                      <a:r>
                        <a:rPr lang="en-US" sz="1600"/>
                        <a:t>Cell wall</a:t>
                      </a:r>
                      <a:endParaRPr lang="en-US" sz="1400">
                        <a:latin typeface="Calibri"/>
                        <a:ea typeface="Times New Roman"/>
                        <a:cs typeface="Times New Roman"/>
                      </a:endParaRPr>
                    </a:p>
                  </a:txBody>
                  <a:tcPr marL="68580" marR="68580" marT="0" marB="0"/>
                </a:tc>
                <a:tc>
                  <a:txBody>
                    <a:bodyPr/>
                    <a:lstStyle/>
                    <a:p>
                      <a:pPr marL="0" marR="0" algn="just"/>
                      <a:r>
                        <a:rPr lang="en-US" sz="1400" dirty="0"/>
                        <a:t>Usually present; chemically complex (typical bacterial cell wall includes </a:t>
                      </a:r>
                      <a:r>
                        <a:rPr lang="en-US" sz="1400" dirty="0" err="1"/>
                        <a:t>peptidoglycan</a:t>
                      </a:r>
                      <a:r>
                        <a:rPr lang="en-US" sz="1400" dirty="0"/>
                        <a:t>)</a:t>
                      </a:r>
                      <a:endParaRPr lang="en-US" sz="1400" dirty="0">
                        <a:latin typeface="Calibri"/>
                        <a:ea typeface="Times New Roman"/>
                      </a:endParaRPr>
                    </a:p>
                  </a:txBody>
                  <a:tcPr marL="68580" marR="68580" marT="0" marB="0"/>
                </a:tc>
                <a:tc>
                  <a:txBody>
                    <a:bodyPr/>
                    <a:lstStyle/>
                    <a:p>
                      <a:pPr marL="0" marR="0" algn="just">
                        <a:lnSpc>
                          <a:spcPct val="150000"/>
                        </a:lnSpc>
                        <a:spcBef>
                          <a:spcPts val="0"/>
                        </a:spcBef>
                        <a:spcAft>
                          <a:spcPts val="1000"/>
                        </a:spcAft>
                      </a:pPr>
                      <a:r>
                        <a:rPr lang="en-US" sz="1600"/>
                        <a:t>When present, chemically simple</a:t>
                      </a:r>
                      <a:endParaRPr lang="en-US" sz="1400">
                        <a:latin typeface="Calibri"/>
                        <a:ea typeface="Times New Roman"/>
                        <a:cs typeface="Times New Roman"/>
                      </a:endParaRPr>
                    </a:p>
                  </a:txBody>
                  <a:tcPr marL="68580" marR="68580" marT="0" marB="0"/>
                </a:tc>
              </a:tr>
              <a:tr h="459383">
                <a:tc>
                  <a:txBody>
                    <a:bodyPr/>
                    <a:lstStyle/>
                    <a:p>
                      <a:pPr marL="0" marR="0" algn="just">
                        <a:lnSpc>
                          <a:spcPct val="150000"/>
                        </a:lnSpc>
                        <a:spcBef>
                          <a:spcPts val="0"/>
                        </a:spcBef>
                        <a:spcAft>
                          <a:spcPts val="1000"/>
                        </a:spcAft>
                      </a:pPr>
                      <a:r>
                        <a:rPr lang="en-US" sz="1600"/>
                        <a:t>Plasma membrane</a:t>
                      </a:r>
                      <a:endParaRPr lang="en-US" sz="1400">
                        <a:latin typeface="Calibri"/>
                        <a:ea typeface="Times New Roman"/>
                        <a:cs typeface="Times New Roman"/>
                      </a:endParaRPr>
                    </a:p>
                  </a:txBody>
                  <a:tcPr marL="68580" marR="68580" marT="0" marB="0"/>
                </a:tc>
                <a:tc>
                  <a:txBody>
                    <a:bodyPr/>
                    <a:lstStyle/>
                    <a:p>
                      <a:pPr marL="0" marR="0" algn="just"/>
                      <a:r>
                        <a:rPr lang="en-US" sz="1400" dirty="0"/>
                        <a:t>No carbohydrates and generally lacks sterols</a:t>
                      </a:r>
                      <a:endParaRPr lang="en-US" sz="1400" dirty="0">
                        <a:latin typeface="Calibri"/>
                        <a:ea typeface="Times New Roman"/>
                      </a:endParaRPr>
                    </a:p>
                  </a:txBody>
                  <a:tcPr marL="68580" marR="68580" marT="0" marB="0"/>
                </a:tc>
                <a:tc>
                  <a:txBody>
                    <a:bodyPr/>
                    <a:lstStyle/>
                    <a:p>
                      <a:pPr marL="0" marR="0" algn="just"/>
                      <a:r>
                        <a:rPr lang="en-US" sz="1400"/>
                        <a:t>Sterols and carbohydrates that serve as receptors present</a:t>
                      </a:r>
                      <a:endParaRPr lang="en-US" sz="1400">
                        <a:latin typeface="Calibri"/>
                        <a:ea typeface="Times New Roman"/>
                      </a:endParaRPr>
                    </a:p>
                  </a:txBody>
                  <a:tcPr marL="68580" marR="68580" marT="0" marB="0"/>
                </a:tc>
              </a:tr>
              <a:tr h="459383">
                <a:tc>
                  <a:txBody>
                    <a:bodyPr/>
                    <a:lstStyle/>
                    <a:p>
                      <a:pPr marL="0" marR="0" algn="just">
                        <a:lnSpc>
                          <a:spcPct val="150000"/>
                        </a:lnSpc>
                        <a:spcBef>
                          <a:spcPts val="0"/>
                        </a:spcBef>
                        <a:spcAft>
                          <a:spcPts val="1000"/>
                        </a:spcAft>
                      </a:pPr>
                      <a:r>
                        <a:rPr lang="en-US" sz="1600"/>
                        <a:t>Cytoplasm</a:t>
                      </a:r>
                      <a:endParaRPr lang="en-US" sz="1400">
                        <a:latin typeface="Calibri"/>
                        <a:ea typeface="Times New Roman"/>
                        <a:cs typeface="Times New Roman"/>
                      </a:endParaRPr>
                    </a:p>
                  </a:txBody>
                  <a:tcPr marL="68580" marR="68580" marT="0" marB="0"/>
                </a:tc>
                <a:tc>
                  <a:txBody>
                    <a:bodyPr/>
                    <a:lstStyle/>
                    <a:p>
                      <a:pPr marL="0" marR="0" algn="just"/>
                      <a:r>
                        <a:rPr lang="en-US" sz="1400"/>
                        <a:t>No </a:t>
                      </a:r>
                      <a:r>
                        <a:rPr lang="en-US" sz="1400" smtClean="0"/>
                        <a:t>cytoskeleton </a:t>
                      </a:r>
                      <a:r>
                        <a:rPr lang="en-US" sz="1400" dirty="0"/>
                        <a:t>or </a:t>
                      </a:r>
                      <a:r>
                        <a:rPr lang="en-US" sz="1400" dirty="0" err="1"/>
                        <a:t>cytoplasmic</a:t>
                      </a:r>
                      <a:r>
                        <a:rPr lang="en-US" sz="1400" dirty="0"/>
                        <a:t> streaming</a:t>
                      </a:r>
                      <a:endParaRPr lang="en-US" sz="1400" dirty="0">
                        <a:latin typeface="Calibri"/>
                        <a:ea typeface="Times New Roman"/>
                      </a:endParaRPr>
                    </a:p>
                  </a:txBody>
                  <a:tcPr marL="68580" marR="68580" marT="0" marB="0"/>
                </a:tc>
                <a:tc>
                  <a:txBody>
                    <a:bodyPr/>
                    <a:lstStyle/>
                    <a:p>
                      <a:pPr marL="0" marR="0" algn="just"/>
                      <a:r>
                        <a:rPr lang="en-US" sz="1400"/>
                        <a:t>Cytoskeleton; cytoplasmic streaming</a:t>
                      </a:r>
                      <a:endParaRPr lang="en-US" sz="1400">
                        <a:latin typeface="Calibri"/>
                        <a:ea typeface="Times New Roman"/>
                      </a:endParaRPr>
                    </a:p>
                  </a:txBody>
                  <a:tcPr marL="68580" marR="68580" marT="0" marB="0"/>
                </a:tc>
              </a:tr>
              <a:tr h="459383">
                <a:tc>
                  <a:txBody>
                    <a:bodyPr/>
                    <a:lstStyle/>
                    <a:p>
                      <a:pPr marL="0" marR="0" algn="just">
                        <a:lnSpc>
                          <a:spcPct val="150000"/>
                        </a:lnSpc>
                        <a:spcBef>
                          <a:spcPts val="0"/>
                        </a:spcBef>
                        <a:spcAft>
                          <a:spcPts val="1000"/>
                        </a:spcAft>
                      </a:pPr>
                      <a:r>
                        <a:rPr lang="en-US" sz="1600"/>
                        <a:t>Ribosomes</a:t>
                      </a:r>
                      <a:endParaRPr lang="en-US" sz="1400">
                        <a:latin typeface="Calibri"/>
                        <a:ea typeface="Times New Roman"/>
                        <a:cs typeface="Times New Roman"/>
                      </a:endParaRPr>
                    </a:p>
                  </a:txBody>
                  <a:tcPr marL="68580" marR="68580" marT="0" marB="0"/>
                </a:tc>
                <a:tc>
                  <a:txBody>
                    <a:bodyPr/>
                    <a:lstStyle/>
                    <a:p>
                      <a:pPr marL="0" marR="0" algn="just"/>
                      <a:r>
                        <a:rPr lang="en-US" sz="1400" dirty="0"/>
                        <a:t>Smaller size (70S)</a:t>
                      </a:r>
                      <a:endParaRPr lang="en-US" sz="1400" dirty="0">
                        <a:latin typeface="Calibri"/>
                        <a:ea typeface="Times New Roman"/>
                      </a:endParaRPr>
                    </a:p>
                  </a:txBody>
                  <a:tcPr marL="68580" marR="68580" marT="0" marB="0"/>
                </a:tc>
                <a:tc>
                  <a:txBody>
                    <a:bodyPr/>
                    <a:lstStyle/>
                    <a:p>
                      <a:pPr marL="0" marR="0" algn="just"/>
                      <a:r>
                        <a:rPr lang="en-US" sz="1400"/>
                        <a:t>Larger size (80S); smaller size (70S) in organelles</a:t>
                      </a:r>
                      <a:endParaRPr lang="en-US" sz="1400">
                        <a:latin typeface="Calibri"/>
                        <a:ea typeface="Times New Roman"/>
                      </a:endParaRPr>
                    </a:p>
                  </a:txBody>
                  <a:tcPr marL="68580" marR="68580" marT="0" marB="0"/>
                </a:tc>
              </a:tr>
              <a:tr h="459383">
                <a:tc>
                  <a:txBody>
                    <a:bodyPr/>
                    <a:lstStyle/>
                    <a:p>
                      <a:pPr marL="0" marR="0" algn="just"/>
                      <a:r>
                        <a:rPr lang="en-US" sz="1400"/>
                        <a:t>Chromosome (DNA) arrangement</a:t>
                      </a:r>
                      <a:endParaRPr lang="en-US" sz="1400">
                        <a:latin typeface="Calibri"/>
                        <a:ea typeface="Times New Roman"/>
                      </a:endParaRPr>
                    </a:p>
                  </a:txBody>
                  <a:tcPr marL="68580" marR="68580" marT="0" marB="0"/>
                </a:tc>
                <a:tc>
                  <a:txBody>
                    <a:bodyPr/>
                    <a:lstStyle/>
                    <a:p>
                      <a:pPr marL="0" marR="0" algn="just"/>
                      <a:r>
                        <a:rPr lang="en-US" sz="1400"/>
                        <a:t>Single circular chromosome; lacks histones</a:t>
                      </a:r>
                      <a:endParaRPr lang="en-US" sz="1400">
                        <a:latin typeface="Calibri"/>
                        <a:ea typeface="Times New Roman"/>
                      </a:endParaRPr>
                    </a:p>
                  </a:txBody>
                  <a:tcPr marL="68580" marR="68580" marT="0" marB="0"/>
                </a:tc>
                <a:tc>
                  <a:txBody>
                    <a:bodyPr/>
                    <a:lstStyle/>
                    <a:p>
                      <a:pPr marL="0" marR="0" algn="just"/>
                      <a:r>
                        <a:rPr lang="en-US" sz="1400" dirty="0"/>
                        <a:t>Multiple linear chromosomes with </a:t>
                      </a:r>
                      <a:r>
                        <a:rPr lang="en-US" sz="1400" dirty="0" err="1"/>
                        <a:t>histones</a:t>
                      </a:r>
                      <a:endParaRPr lang="en-US" sz="1400" dirty="0">
                        <a:latin typeface="Calibri"/>
                        <a:ea typeface="Times New Roman"/>
                      </a:endParaRPr>
                    </a:p>
                  </a:txBody>
                  <a:tcPr marL="68580" marR="68580" marT="0" marB="0"/>
                </a:tc>
              </a:tr>
              <a:tr h="423794">
                <a:tc>
                  <a:txBody>
                    <a:bodyPr/>
                    <a:lstStyle/>
                    <a:p>
                      <a:pPr marL="0" marR="0" algn="just"/>
                      <a:r>
                        <a:rPr lang="en-US" sz="1400"/>
                        <a:t>Cell division</a:t>
                      </a:r>
                      <a:endParaRPr lang="en-US" sz="1400">
                        <a:latin typeface="Calibri"/>
                        <a:ea typeface="Times New Roman"/>
                      </a:endParaRPr>
                    </a:p>
                  </a:txBody>
                  <a:tcPr marL="68580" marR="68580" marT="0" marB="0"/>
                </a:tc>
                <a:tc>
                  <a:txBody>
                    <a:bodyPr/>
                    <a:lstStyle/>
                    <a:p>
                      <a:pPr marL="0" marR="0" algn="just"/>
                      <a:r>
                        <a:rPr lang="en-US" sz="1400"/>
                        <a:t>Binary fission</a:t>
                      </a:r>
                      <a:endParaRPr lang="en-US" sz="1400">
                        <a:latin typeface="Calibri"/>
                        <a:ea typeface="Times New Roman"/>
                      </a:endParaRPr>
                    </a:p>
                  </a:txBody>
                  <a:tcPr marL="68580" marR="68580" marT="0" marB="0"/>
                </a:tc>
                <a:tc>
                  <a:txBody>
                    <a:bodyPr/>
                    <a:lstStyle/>
                    <a:p>
                      <a:pPr marL="0" marR="0" algn="just"/>
                      <a:r>
                        <a:rPr lang="en-US" sz="1400" dirty="0"/>
                        <a:t>Mitosis</a:t>
                      </a:r>
                      <a:endParaRPr lang="en-US" sz="1400" dirty="0">
                        <a:latin typeface="Calibri"/>
                        <a:ea typeface="Times New Roman"/>
                      </a:endParaRPr>
                    </a:p>
                  </a:txBody>
                  <a:tcPr marL="68580" marR="68580" marT="0" marB="0"/>
                </a:tc>
              </a:tr>
              <a:tr h="459383">
                <a:tc>
                  <a:txBody>
                    <a:bodyPr/>
                    <a:lstStyle/>
                    <a:p>
                      <a:pPr marL="0" marR="0" algn="just"/>
                      <a:r>
                        <a:rPr lang="en-US" sz="1400"/>
                        <a:t>Sexual reproduction</a:t>
                      </a:r>
                      <a:endParaRPr lang="en-US" sz="1400">
                        <a:latin typeface="Calibri"/>
                        <a:ea typeface="Times New Roman"/>
                      </a:endParaRPr>
                    </a:p>
                  </a:txBody>
                  <a:tcPr marL="68580" marR="68580" marT="0" marB="0"/>
                </a:tc>
                <a:tc>
                  <a:txBody>
                    <a:bodyPr/>
                    <a:lstStyle/>
                    <a:p>
                      <a:pPr marL="0" marR="0" algn="just"/>
                      <a:r>
                        <a:rPr lang="en-US" sz="1400"/>
                        <a:t>No meiosis; transfer of DNA fragments only (conjugation</a:t>
                      </a:r>
                      <a:endParaRPr lang="en-US" sz="1400">
                        <a:latin typeface="Calibri"/>
                        <a:ea typeface="Times New Roman"/>
                      </a:endParaRPr>
                    </a:p>
                  </a:txBody>
                  <a:tcPr marL="68580" marR="68580" marT="0" marB="0"/>
                </a:tc>
                <a:tc>
                  <a:txBody>
                    <a:bodyPr/>
                    <a:lstStyle/>
                    <a:p>
                      <a:pPr marL="0" marR="0" algn="just"/>
                      <a:r>
                        <a:rPr lang="en-US" sz="1400" dirty="0"/>
                        <a:t>Involves meiosis</a:t>
                      </a:r>
                      <a:endParaRPr lang="en-US" sz="1400" dirty="0">
                        <a:latin typeface="Calibri"/>
                        <a:ea typeface="Times New Roman"/>
                      </a:endParaRPr>
                    </a:p>
                  </a:txBody>
                  <a:tcPr marL="68580" marR="68580" marT="0" marB="0"/>
                </a:tc>
              </a:tr>
            </a:tbl>
          </a:graphicData>
        </a:graphic>
      </p:graphicFrame>
    </p:spTree>
    <p:extLst>
      <p:ext uri="{BB962C8B-B14F-4D97-AF65-F5344CB8AC3E}">
        <p14:creationId xmlns:p14="http://schemas.microsoft.com/office/powerpoint/2010/main" val="3863310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t>THE KINGDOM PROTISTA</a:t>
            </a:r>
            <a:r>
              <a:rPr lang="en-US" dirty="0"/>
              <a:t/>
            </a:r>
            <a:br>
              <a:rPr lang="en-US" dirty="0"/>
            </a:br>
            <a:endParaRPr lang="en-US" dirty="0"/>
          </a:p>
        </p:txBody>
      </p:sp>
      <p:sp>
        <p:nvSpPr>
          <p:cNvPr id="3" name="Content Placeholder 2"/>
          <p:cNvSpPr>
            <a:spLocks noGrp="1"/>
          </p:cNvSpPr>
          <p:nvPr>
            <p:ph idx="1"/>
          </p:nvPr>
        </p:nvSpPr>
        <p:spPr>
          <a:xfrm>
            <a:off x="1524000" y="1219200"/>
            <a:ext cx="8763000" cy="5638800"/>
          </a:xfrm>
        </p:spPr>
        <p:txBody>
          <a:bodyPr>
            <a:noAutofit/>
          </a:bodyPr>
          <a:lstStyle/>
          <a:p>
            <a:r>
              <a:rPr lang="en-US" sz="2400" dirty="0"/>
              <a:t>The term Protista was first used by </a:t>
            </a:r>
            <a:r>
              <a:rPr lang="en-US" sz="2400" b="1" u="sng" dirty="0"/>
              <a:t>Ernst Haeckel </a:t>
            </a:r>
            <a:r>
              <a:rPr lang="en-US" sz="2400" dirty="0"/>
              <a:t>in the year 1886. </a:t>
            </a:r>
            <a:endParaRPr lang="en-US" sz="2400" dirty="0"/>
          </a:p>
          <a:p>
            <a:r>
              <a:rPr lang="en-US" sz="2400" dirty="0"/>
              <a:t>Kingdom Protista is a diverse group of eukaryotic organisms. </a:t>
            </a:r>
            <a:endParaRPr lang="en-US" sz="2400" dirty="0"/>
          </a:p>
          <a:p>
            <a:r>
              <a:rPr lang="en-US" sz="2400" dirty="0" err="1"/>
              <a:t>Protists</a:t>
            </a:r>
            <a:r>
              <a:rPr lang="en-US" sz="2400" dirty="0"/>
              <a:t> </a:t>
            </a:r>
            <a:r>
              <a:rPr lang="en-US" sz="2400" dirty="0"/>
              <a:t>are </a:t>
            </a:r>
            <a:r>
              <a:rPr lang="en-US" sz="2400" b="1" dirty="0"/>
              <a:t>unicellular</a:t>
            </a:r>
            <a:r>
              <a:rPr lang="en-US" sz="2400" dirty="0"/>
              <a:t>, some are </a:t>
            </a:r>
            <a:r>
              <a:rPr lang="en-US" sz="2400" b="1" dirty="0"/>
              <a:t>colonial</a:t>
            </a:r>
            <a:r>
              <a:rPr lang="en-US" sz="2400" dirty="0"/>
              <a:t> </a:t>
            </a:r>
            <a:r>
              <a:rPr lang="en-US" sz="2400" b="1" dirty="0"/>
              <a:t>or</a:t>
            </a:r>
            <a:r>
              <a:rPr lang="en-US" sz="2400" dirty="0"/>
              <a:t> </a:t>
            </a:r>
            <a:r>
              <a:rPr lang="en-US" sz="2400" b="1" dirty="0"/>
              <a:t>multicellular</a:t>
            </a:r>
            <a:r>
              <a:rPr lang="en-US" sz="2400" dirty="0"/>
              <a:t>, they do not have specialized tissue organization. </a:t>
            </a:r>
            <a:endParaRPr lang="en-US" sz="2400" dirty="0"/>
          </a:p>
          <a:p>
            <a:r>
              <a:rPr lang="en-US" sz="2400" dirty="0"/>
              <a:t>The </a:t>
            </a:r>
            <a:r>
              <a:rPr lang="en-US" sz="2400" dirty="0"/>
              <a:t>simple cellular organization distinguishes the </a:t>
            </a:r>
            <a:r>
              <a:rPr lang="en-US" sz="2400" dirty="0" err="1"/>
              <a:t>protists</a:t>
            </a:r>
            <a:r>
              <a:rPr lang="en-US" sz="2400" dirty="0"/>
              <a:t> from other eukaryotes. </a:t>
            </a:r>
            <a:endParaRPr lang="en-US" sz="2400" dirty="0"/>
          </a:p>
          <a:p>
            <a:r>
              <a:rPr lang="en-US" sz="2400" dirty="0"/>
              <a:t>The </a:t>
            </a:r>
            <a:r>
              <a:rPr lang="en-US" sz="2400" dirty="0"/>
              <a:t>cell body of the </a:t>
            </a:r>
            <a:r>
              <a:rPr lang="en-US" sz="2400" dirty="0" err="1"/>
              <a:t>protists</a:t>
            </a:r>
            <a:r>
              <a:rPr lang="en-US" sz="2400" dirty="0"/>
              <a:t> contain have a nucleus which is well defined and membrane bound organelles. </a:t>
            </a:r>
            <a:endParaRPr lang="en-US" sz="2400" dirty="0"/>
          </a:p>
          <a:p>
            <a:r>
              <a:rPr lang="en-US" sz="2400" dirty="0"/>
              <a:t>Some </a:t>
            </a:r>
            <a:r>
              <a:rPr lang="en-US" sz="2400" dirty="0"/>
              <a:t>have flagella or cilia for locomotion. </a:t>
            </a:r>
            <a:endParaRPr lang="en-US" sz="2400" dirty="0"/>
          </a:p>
          <a:p>
            <a:r>
              <a:rPr lang="en-US" sz="2400" dirty="0"/>
              <a:t>Reproduction </a:t>
            </a:r>
            <a:r>
              <a:rPr lang="en-US" sz="2400" dirty="0"/>
              <a:t>in </a:t>
            </a:r>
            <a:r>
              <a:rPr lang="en-US" sz="2400" dirty="0" err="1"/>
              <a:t>protists</a:t>
            </a:r>
            <a:r>
              <a:rPr lang="en-US" sz="2400" dirty="0"/>
              <a:t> is both asexual and sexual. </a:t>
            </a:r>
            <a:endParaRPr lang="en-US" sz="2400" dirty="0"/>
          </a:p>
          <a:p>
            <a:r>
              <a:rPr lang="en-US" sz="2400" dirty="0"/>
              <a:t>They </a:t>
            </a:r>
            <a:r>
              <a:rPr lang="en-US" sz="2400" dirty="0"/>
              <a:t>live in any environment that contains water.</a:t>
            </a:r>
          </a:p>
          <a:p>
            <a:r>
              <a:rPr lang="en-US" sz="2400" dirty="0"/>
              <a:t>All single celled organisms are placed under the Kingdom Protista</a:t>
            </a:r>
          </a:p>
        </p:txBody>
      </p:sp>
    </p:spTree>
    <p:extLst>
      <p:ext uri="{BB962C8B-B14F-4D97-AF65-F5344CB8AC3E}">
        <p14:creationId xmlns:p14="http://schemas.microsoft.com/office/powerpoint/2010/main" val="39098898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1" nodeType="clickEffect">
                                  <p:stCondLst>
                                    <p:cond delay="0"/>
                                  </p:stCondLst>
                                  <p:childTnLst>
                                    <p:animScale>
                                      <p:cBhvr>
                                        <p:cTn id="12" dur="2000" fill="hold"/>
                                        <p:tgtEl>
                                          <p:spTgt spid="2"/>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additive="base">
                                        <p:cTn id="5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 calcmode="lin" valueType="num">
                                      <p:cBhvr additive="base">
                                        <p:cTn id="6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8229600" cy="639762"/>
          </a:xfrm>
        </p:spPr>
        <p:txBody>
          <a:bodyPr>
            <a:normAutofit fontScale="90000"/>
          </a:bodyPr>
          <a:lstStyle/>
          <a:p>
            <a:r>
              <a:rPr lang="en-US" b="1" dirty="0" smtClean="0"/>
              <a:t/>
            </a:r>
            <a:br>
              <a:rPr lang="en-US" b="1" dirty="0" smtClean="0"/>
            </a:br>
            <a:r>
              <a:rPr lang="en-US" b="1" dirty="0" smtClean="0"/>
              <a:t>Characteristics </a:t>
            </a:r>
            <a:r>
              <a:rPr lang="en-US" b="1" dirty="0"/>
              <a:t>of Kingdom Protista</a:t>
            </a:r>
            <a:br>
              <a:rPr lang="en-US" b="1" dirty="0"/>
            </a:br>
            <a:endParaRPr lang="en-US" dirty="0"/>
          </a:p>
        </p:txBody>
      </p:sp>
      <p:sp>
        <p:nvSpPr>
          <p:cNvPr id="3" name="Content Placeholder 2"/>
          <p:cNvSpPr>
            <a:spLocks noGrp="1"/>
          </p:cNvSpPr>
          <p:nvPr>
            <p:ph idx="1"/>
          </p:nvPr>
        </p:nvSpPr>
        <p:spPr>
          <a:xfrm>
            <a:off x="1524000" y="609600"/>
            <a:ext cx="8763000" cy="6248400"/>
          </a:xfrm>
        </p:spPr>
        <p:txBody>
          <a:bodyPr>
            <a:noAutofit/>
          </a:bodyPr>
          <a:lstStyle/>
          <a:p>
            <a:pPr lvl="0"/>
            <a:r>
              <a:rPr lang="en-US" sz="2400" dirty="0"/>
              <a:t>They are simple eukaryotic organisms.</a:t>
            </a:r>
          </a:p>
          <a:p>
            <a:pPr lvl="0"/>
            <a:r>
              <a:rPr lang="en-US" sz="2400" dirty="0"/>
              <a:t>Most of the organisms are </a:t>
            </a:r>
            <a:r>
              <a:rPr lang="en-US" sz="2400" b="1" dirty="0"/>
              <a:t>unicellular</a:t>
            </a:r>
            <a:r>
              <a:rPr lang="en-US" sz="2400" dirty="0"/>
              <a:t>, some are </a:t>
            </a:r>
            <a:r>
              <a:rPr lang="en-US" sz="2400" b="1" dirty="0"/>
              <a:t>colonial</a:t>
            </a:r>
            <a:r>
              <a:rPr lang="en-US" sz="2400" dirty="0"/>
              <a:t> and some are </a:t>
            </a:r>
            <a:r>
              <a:rPr lang="en-US" sz="2400" b="1" dirty="0"/>
              <a:t>multicellular</a:t>
            </a:r>
            <a:r>
              <a:rPr lang="en-US" sz="2400" dirty="0"/>
              <a:t> like algae.</a:t>
            </a:r>
          </a:p>
          <a:p>
            <a:pPr lvl="0"/>
            <a:r>
              <a:rPr lang="en-US" sz="2400" dirty="0"/>
              <a:t>Most of the </a:t>
            </a:r>
            <a:r>
              <a:rPr lang="en-US" sz="2400" dirty="0" err="1"/>
              <a:t>protists</a:t>
            </a:r>
            <a:r>
              <a:rPr lang="en-US" sz="2400" dirty="0"/>
              <a:t> live in </a:t>
            </a:r>
            <a:r>
              <a:rPr lang="en-US" sz="2400" b="1" dirty="0"/>
              <a:t>water</a:t>
            </a:r>
            <a:r>
              <a:rPr lang="en-US" sz="2400" dirty="0"/>
              <a:t>, some in moist soil or even the body of human and plants.</a:t>
            </a:r>
          </a:p>
          <a:p>
            <a:pPr lvl="0"/>
            <a:r>
              <a:rPr lang="en-US" sz="2400" dirty="0"/>
              <a:t>These organisms are </a:t>
            </a:r>
            <a:r>
              <a:rPr lang="en-US" sz="2400" b="1" dirty="0"/>
              <a:t>eukaryotic</a:t>
            </a:r>
            <a:r>
              <a:rPr lang="en-US" sz="2400" dirty="0"/>
              <a:t>, since they have a membrane bound nucleus and </a:t>
            </a:r>
            <a:r>
              <a:rPr lang="en-US" sz="2400" dirty="0" err="1"/>
              <a:t>endo</a:t>
            </a:r>
            <a:r>
              <a:rPr lang="en-US" sz="2400" dirty="0"/>
              <a:t>-membrane systems.</a:t>
            </a:r>
          </a:p>
          <a:p>
            <a:pPr lvl="0"/>
            <a:r>
              <a:rPr lang="en-US" sz="2400" dirty="0"/>
              <a:t>They have </a:t>
            </a:r>
            <a:r>
              <a:rPr lang="en-US" sz="2400" b="1" dirty="0"/>
              <a:t>mitochondria</a:t>
            </a:r>
            <a:r>
              <a:rPr lang="en-US" sz="2400" dirty="0"/>
              <a:t> for cellular respiration and some have </a:t>
            </a:r>
            <a:r>
              <a:rPr lang="en-US" sz="2400" b="1" dirty="0"/>
              <a:t>chloroplasts</a:t>
            </a:r>
            <a:r>
              <a:rPr lang="en-US" sz="2400" dirty="0"/>
              <a:t> for photosynthesis. </a:t>
            </a:r>
          </a:p>
          <a:p>
            <a:pPr lvl="0"/>
            <a:r>
              <a:rPr lang="en-US" sz="2400" dirty="0"/>
              <a:t>Nuclei of </a:t>
            </a:r>
            <a:r>
              <a:rPr lang="en-US" sz="2400" dirty="0" err="1"/>
              <a:t>protists</a:t>
            </a:r>
            <a:r>
              <a:rPr lang="en-US" sz="2400" dirty="0"/>
              <a:t> contain </a:t>
            </a:r>
            <a:r>
              <a:rPr lang="en-US" sz="2400" b="1" dirty="0"/>
              <a:t>multiple DNA strands</a:t>
            </a:r>
            <a:r>
              <a:rPr lang="en-US" sz="2400" dirty="0"/>
              <a:t>; the number of nucleotides is significantly less than complex eukaryotes.</a:t>
            </a:r>
          </a:p>
          <a:p>
            <a:pPr lvl="0"/>
            <a:r>
              <a:rPr lang="en-US" sz="2400" b="1" u="sng" dirty="0"/>
              <a:t>Movement</a:t>
            </a:r>
            <a:r>
              <a:rPr lang="en-US" sz="2400" dirty="0"/>
              <a:t> is often by </a:t>
            </a:r>
            <a:r>
              <a:rPr lang="en-US" sz="2400" b="1" dirty="0"/>
              <a:t>flagella</a:t>
            </a:r>
            <a:r>
              <a:rPr lang="en-US" sz="2400" dirty="0"/>
              <a:t> or </a:t>
            </a:r>
            <a:r>
              <a:rPr lang="en-US" sz="2400" b="1" dirty="0"/>
              <a:t>cilia</a:t>
            </a:r>
            <a:r>
              <a:rPr lang="en-US" sz="2400" dirty="0"/>
              <a:t>.</a:t>
            </a:r>
          </a:p>
          <a:p>
            <a:pPr lvl="0"/>
            <a:r>
              <a:rPr lang="en-US" sz="2400" b="1" dirty="0"/>
              <a:t>Note that</a:t>
            </a:r>
            <a:r>
              <a:rPr lang="en-US" sz="2400" dirty="0"/>
              <a:t>: </a:t>
            </a:r>
            <a:r>
              <a:rPr lang="en-US" sz="2400" dirty="0" err="1"/>
              <a:t>Protists</a:t>
            </a:r>
            <a:r>
              <a:rPr lang="en-US" sz="2400" dirty="0"/>
              <a:t> </a:t>
            </a:r>
            <a:r>
              <a:rPr lang="en-US" sz="2400" dirty="0"/>
              <a:t>are multicellular organisms; they are not a plant, animal or fungus.</a:t>
            </a:r>
          </a:p>
          <a:p>
            <a:endParaRPr lang="en-US" sz="2400" dirty="0"/>
          </a:p>
        </p:txBody>
      </p:sp>
    </p:spTree>
    <p:extLst>
      <p:ext uri="{BB962C8B-B14F-4D97-AF65-F5344CB8AC3E}">
        <p14:creationId xmlns:p14="http://schemas.microsoft.com/office/powerpoint/2010/main" val="2002626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33400"/>
          </a:xfrm>
        </p:spPr>
        <p:txBody>
          <a:bodyPr>
            <a:noAutofit/>
          </a:bodyPr>
          <a:lstStyle/>
          <a:p>
            <a:r>
              <a:rPr lang="en-US" sz="3200" b="1" dirty="0"/>
              <a:t/>
            </a:r>
            <a:br>
              <a:rPr lang="en-US" sz="3200" b="1" dirty="0"/>
            </a:br>
            <a:r>
              <a:rPr lang="en-US" sz="3200" b="1" dirty="0"/>
              <a:t>Characteristics of Kingdom Protista cont’d…</a:t>
            </a:r>
            <a:br>
              <a:rPr lang="en-US" sz="3200" b="1" dirty="0"/>
            </a:br>
            <a:endParaRPr lang="en-US" sz="3200" dirty="0"/>
          </a:p>
        </p:txBody>
      </p:sp>
      <p:sp>
        <p:nvSpPr>
          <p:cNvPr id="3" name="Content Placeholder 2"/>
          <p:cNvSpPr>
            <a:spLocks noGrp="1"/>
          </p:cNvSpPr>
          <p:nvPr>
            <p:ph idx="1"/>
          </p:nvPr>
        </p:nvSpPr>
        <p:spPr>
          <a:xfrm>
            <a:off x="1524000" y="685800"/>
            <a:ext cx="8915400" cy="6172200"/>
          </a:xfrm>
        </p:spPr>
        <p:txBody>
          <a:bodyPr>
            <a:noAutofit/>
          </a:bodyPr>
          <a:lstStyle/>
          <a:p>
            <a:pPr lvl="0"/>
            <a:r>
              <a:rPr lang="en-US" sz="2300" b="1" u="sng" dirty="0"/>
              <a:t>Respiration</a:t>
            </a:r>
            <a:r>
              <a:rPr lang="en-US" sz="2300" dirty="0"/>
              <a:t> - cellular respiration is primarily </a:t>
            </a:r>
            <a:r>
              <a:rPr lang="en-US" sz="2300" b="1" dirty="0"/>
              <a:t>aerobic</a:t>
            </a:r>
            <a:r>
              <a:rPr lang="en-US" sz="2300" dirty="0"/>
              <a:t> process, but some living in mud below ponds or in digestive tracts of animals are strict </a:t>
            </a:r>
            <a:r>
              <a:rPr lang="en-US" sz="2300" b="1" dirty="0"/>
              <a:t>facultative anaerobes</a:t>
            </a:r>
            <a:r>
              <a:rPr lang="en-US" sz="2300" dirty="0"/>
              <a:t>.</a:t>
            </a:r>
          </a:p>
          <a:p>
            <a:pPr lvl="0"/>
            <a:r>
              <a:rPr lang="en-US" sz="2300" b="1" u="sng" dirty="0"/>
              <a:t>Nutrition</a:t>
            </a:r>
            <a:r>
              <a:rPr lang="en-US" sz="2300" dirty="0"/>
              <a:t> - they can be both </a:t>
            </a:r>
            <a:r>
              <a:rPr lang="en-US" sz="2300" b="1" dirty="0" err="1"/>
              <a:t>hetreotrophic</a:t>
            </a:r>
            <a:r>
              <a:rPr lang="en-US" sz="2300" dirty="0"/>
              <a:t> or </a:t>
            </a:r>
            <a:r>
              <a:rPr lang="en-US" sz="2300" b="1" dirty="0"/>
              <a:t>autotrophic</a:t>
            </a:r>
            <a:r>
              <a:rPr lang="en-US" sz="2300" dirty="0"/>
              <a:t>. </a:t>
            </a:r>
          </a:p>
          <a:p>
            <a:pPr lvl="0"/>
            <a:r>
              <a:rPr lang="en-US" sz="2300" dirty="0"/>
              <a:t>Flagellates are filter feeding, some </a:t>
            </a:r>
            <a:r>
              <a:rPr lang="en-US" sz="2300" dirty="0" err="1"/>
              <a:t>protists</a:t>
            </a:r>
            <a:r>
              <a:rPr lang="en-US" sz="2300" dirty="0"/>
              <a:t> feed by the process of </a:t>
            </a:r>
            <a:r>
              <a:rPr lang="en-US" sz="2300" dirty="0" err="1"/>
              <a:t>endocytosis</a:t>
            </a:r>
            <a:r>
              <a:rPr lang="en-US" sz="2300" dirty="0"/>
              <a:t> (formation of food vacuole by engulfing a bacteria and extending their cell membrane).</a:t>
            </a:r>
          </a:p>
          <a:p>
            <a:pPr lvl="0"/>
            <a:r>
              <a:rPr lang="en-US" sz="2300" b="1" u="sng" dirty="0"/>
              <a:t>Reproduction</a:t>
            </a:r>
            <a:r>
              <a:rPr lang="en-US" sz="2300" dirty="0"/>
              <a:t> - some species have complex life cycle involving multiple organisms. Example: Plasmodium. Some reproduce sexually and others asexually. </a:t>
            </a:r>
          </a:p>
          <a:p>
            <a:pPr lvl="0"/>
            <a:r>
              <a:rPr lang="en-US" sz="2300" dirty="0"/>
              <a:t>They can reproduce by </a:t>
            </a:r>
            <a:r>
              <a:rPr lang="en-US" sz="2300" b="1" dirty="0"/>
              <a:t>mitosis</a:t>
            </a:r>
            <a:r>
              <a:rPr lang="en-US" sz="2300" dirty="0"/>
              <a:t> and some are capable of </a:t>
            </a:r>
            <a:r>
              <a:rPr lang="en-US" sz="2300" b="1" dirty="0"/>
              <a:t>meiosis</a:t>
            </a:r>
            <a:r>
              <a:rPr lang="en-US" sz="2300" dirty="0"/>
              <a:t> for sexual reproduction.</a:t>
            </a:r>
          </a:p>
          <a:p>
            <a:pPr lvl="0"/>
            <a:r>
              <a:rPr lang="en-US" sz="2300" dirty="0"/>
              <a:t>They form cysts in adverse conditions.</a:t>
            </a:r>
          </a:p>
          <a:p>
            <a:pPr lvl="0"/>
            <a:r>
              <a:rPr lang="en-US" sz="2300" dirty="0"/>
              <a:t>Some </a:t>
            </a:r>
            <a:r>
              <a:rPr lang="en-US" sz="2300" dirty="0" err="1"/>
              <a:t>protists</a:t>
            </a:r>
            <a:r>
              <a:rPr lang="en-US" sz="2300" dirty="0"/>
              <a:t> are </a:t>
            </a:r>
            <a:r>
              <a:rPr lang="en-US" sz="2300" b="1" dirty="0"/>
              <a:t>pathogens</a:t>
            </a:r>
            <a:r>
              <a:rPr lang="en-US" sz="2300" dirty="0"/>
              <a:t> of both animals and plants. Example: </a:t>
            </a:r>
            <a:r>
              <a:rPr lang="en-US" sz="2300" b="1" i="1" dirty="0"/>
              <a:t>Plasmodium </a:t>
            </a:r>
            <a:r>
              <a:rPr lang="en-US" sz="2300" b="1" i="1" dirty="0" err="1"/>
              <a:t>falciparum</a:t>
            </a:r>
            <a:r>
              <a:rPr lang="en-US" sz="2300" b="1" i="1" dirty="0"/>
              <a:t> </a:t>
            </a:r>
            <a:r>
              <a:rPr lang="en-US" sz="2300" dirty="0"/>
              <a:t>causes malaria in humans.</a:t>
            </a:r>
          </a:p>
          <a:p>
            <a:pPr lvl="0"/>
            <a:r>
              <a:rPr lang="en-US" sz="2300" dirty="0" err="1"/>
              <a:t>Protists</a:t>
            </a:r>
            <a:r>
              <a:rPr lang="en-US" sz="2300" dirty="0"/>
              <a:t> are major component of plankton.</a:t>
            </a:r>
          </a:p>
          <a:p>
            <a:endParaRPr lang="en-US" sz="2300" dirty="0"/>
          </a:p>
        </p:txBody>
      </p:sp>
    </p:spTree>
    <p:extLst>
      <p:ext uri="{BB962C8B-B14F-4D97-AF65-F5344CB8AC3E}">
        <p14:creationId xmlns:p14="http://schemas.microsoft.com/office/powerpoint/2010/main" val="32763719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Classification of Kingdom Protista</a:t>
            </a:r>
            <a:br>
              <a:rPr lang="en-US" b="1" dirty="0"/>
            </a:br>
            <a:endParaRPr lang="en-US" dirty="0"/>
          </a:p>
        </p:txBody>
      </p:sp>
      <p:sp>
        <p:nvSpPr>
          <p:cNvPr id="3" name="Content Placeholder 2"/>
          <p:cNvSpPr>
            <a:spLocks noGrp="1"/>
          </p:cNvSpPr>
          <p:nvPr>
            <p:ph idx="1"/>
          </p:nvPr>
        </p:nvSpPr>
        <p:spPr/>
        <p:txBody>
          <a:bodyPr>
            <a:normAutofit/>
          </a:bodyPr>
          <a:lstStyle/>
          <a:p>
            <a:pPr>
              <a:buNone/>
            </a:pPr>
            <a:r>
              <a:rPr lang="en-US" dirty="0"/>
              <a:t>Kingdom Protista are categorized into two </a:t>
            </a:r>
            <a:r>
              <a:rPr lang="en-US" dirty="0" err="1" smtClean="0"/>
              <a:t>taxons</a:t>
            </a:r>
            <a:r>
              <a:rPr lang="en-US" dirty="0" smtClean="0"/>
              <a:t>:</a:t>
            </a:r>
          </a:p>
          <a:p>
            <a:r>
              <a:rPr lang="en-US" b="1" i="1" dirty="0" err="1"/>
              <a:t>Protozoans</a:t>
            </a:r>
            <a:r>
              <a:rPr lang="en-US" b="1" i="1" dirty="0"/>
              <a:t> </a:t>
            </a:r>
            <a:r>
              <a:rPr lang="en-US" i="1" dirty="0"/>
              <a:t>- animal-like single-celled </a:t>
            </a:r>
            <a:r>
              <a:rPr lang="en-US" i="1" dirty="0" smtClean="0"/>
              <a:t>organisms: </a:t>
            </a:r>
            <a:r>
              <a:rPr lang="en-US" dirty="0" smtClean="0"/>
              <a:t>They </a:t>
            </a:r>
            <a:r>
              <a:rPr lang="en-US" dirty="0"/>
              <a:t>differ from animals; being unicellular while animals are multicellular.</a:t>
            </a:r>
          </a:p>
          <a:p>
            <a:endParaRPr lang="en-US" i="1" dirty="0" smtClean="0"/>
          </a:p>
          <a:p>
            <a:r>
              <a:rPr lang="en-US" b="1" i="1" dirty="0"/>
              <a:t>Algae</a:t>
            </a:r>
            <a:r>
              <a:rPr lang="en-US" i="1" dirty="0"/>
              <a:t> - plant-like single or multi-celled organisms.</a:t>
            </a:r>
            <a:endParaRPr lang="en-US" dirty="0"/>
          </a:p>
          <a:p>
            <a:endParaRPr lang="en-US" dirty="0"/>
          </a:p>
        </p:txBody>
      </p:sp>
    </p:spTree>
    <p:extLst>
      <p:ext uri="{BB962C8B-B14F-4D97-AF65-F5344CB8AC3E}">
        <p14:creationId xmlns:p14="http://schemas.microsoft.com/office/powerpoint/2010/main" val="2193247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noAutofit/>
          </a:bodyPr>
          <a:lstStyle/>
          <a:p>
            <a:r>
              <a:rPr lang="en-US" sz="3600" b="1" dirty="0"/>
              <a:t/>
            </a:r>
            <a:br>
              <a:rPr lang="en-US" sz="3600" b="1" dirty="0"/>
            </a:br>
            <a:r>
              <a:rPr lang="en-US" sz="4800" b="1" dirty="0"/>
              <a:t> PROTOZOANS:</a:t>
            </a:r>
            <a:r>
              <a:rPr lang="en-US" sz="3600" b="1" dirty="0"/>
              <a:t> Animal-like </a:t>
            </a:r>
            <a:r>
              <a:rPr lang="en-US" sz="3600" b="1" dirty="0" err="1"/>
              <a:t>Protists</a:t>
            </a:r>
            <a:r>
              <a:rPr lang="en-US" sz="3600" b="1" dirty="0"/>
              <a:t> </a:t>
            </a:r>
            <a:br>
              <a:rPr lang="en-US" sz="3600" b="1" dirty="0"/>
            </a:br>
            <a:endParaRPr lang="en-US" sz="3600" b="1" dirty="0"/>
          </a:p>
        </p:txBody>
      </p:sp>
      <p:sp>
        <p:nvSpPr>
          <p:cNvPr id="3" name="Content Placeholder 2"/>
          <p:cNvSpPr>
            <a:spLocks noGrp="1"/>
          </p:cNvSpPr>
          <p:nvPr>
            <p:ph idx="1"/>
          </p:nvPr>
        </p:nvSpPr>
        <p:spPr>
          <a:xfrm>
            <a:off x="1828800" y="990600"/>
            <a:ext cx="8534400" cy="5562600"/>
          </a:xfrm>
        </p:spPr>
        <p:txBody>
          <a:bodyPr>
            <a:noAutofit/>
          </a:bodyPr>
          <a:lstStyle/>
          <a:p>
            <a:pPr marL="457200" indent="-457200" algn="just">
              <a:buNone/>
            </a:pPr>
            <a:r>
              <a:rPr lang="en-US" sz="2400" dirty="0" err="1"/>
              <a:t>Protozoans</a:t>
            </a:r>
            <a:r>
              <a:rPr lang="en-US" sz="2400" dirty="0"/>
              <a:t> are classified on the way they move into four categories:</a:t>
            </a:r>
          </a:p>
          <a:p>
            <a:pPr marL="457200" indent="-457200" algn="just">
              <a:buNone/>
            </a:pPr>
            <a:endParaRPr lang="en-US" sz="2400" b="1" u="sng" dirty="0">
              <a:latin typeface="Times New Roman" pitchFamily="18" charset="0"/>
              <a:cs typeface="Times New Roman" pitchFamily="18" charset="0"/>
            </a:endParaRPr>
          </a:p>
          <a:p>
            <a:pPr marL="457200" indent="-457200" algn="just">
              <a:buFont typeface="+mj-lt"/>
              <a:buAutoNum type="arabicPeriod"/>
            </a:pPr>
            <a:r>
              <a:rPr lang="en-US" sz="2400" b="1" u="sng" dirty="0">
                <a:latin typeface="Times New Roman" pitchFamily="18" charset="0"/>
                <a:cs typeface="Times New Roman" pitchFamily="18" charset="0"/>
              </a:rPr>
              <a:t>Phylum</a:t>
            </a:r>
            <a:r>
              <a:rPr lang="en-US" sz="2400" b="1" u="sng" dirty="0">
                <a:latin typeface="Times New Roman" pitchFamily="18" charset="0"/>
                <a:cs typeface="Times New Roman" pitchFamily="18" charset="0"/>
              </a:rPr>
              <a:t> </a:t>
            </a:r>
            <a:r>
              <a:rPr lang="en-US" sz="2400" b="1" i="1" u="sng" dirty="0" err="1">
                <a:latin typeface="Times New Roman" pitchFamily="18" charset="0"/>
                <a:cs typeface="Times New Roman" pitchFamily="18" charset="0"/>
              </a:rPr>
              <a:t>Sarcodina</a:t>
            </a:r>
            <a:r>
              <a:rPr lang="en-US" sz="2400" dirty="0">
                <a:latin typeface="Times New Roman" pitchFamily="18" charset="0"/>
                <a:cs typeface="Times New Roman" pitchFamily="18" charset="0"/>
              </a:rPr>
              <a:t>  - move using </a:t>
            </a:r>
            <a:r>
              <a:rPr lang="en-US" sz="2400" dirty="0" err="1">
                <a:latin typeface="Times New Roman" pitchFamily="18" charset="0"/>
                <a:cs typeface="Times New Roman" pitchFamily="18" charset="0"/>
              </a:rPr>
              <a:t>pseudopod</a:t>
            </a:r>
            <a:r>
              <a:rPr lang="en-US" sz="2400"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rPr>
              <a:t>Example are</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Amoeba,</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Foraminiferans</a:t>
            </a:r>
            <a:r>
              <a:rPr lang="en-US"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marL="457200" indent="-457200" algn="just">
              <a:buFont typeface="+mj-lt"/>
              <a:buAutoNum type="arabicPeriod"/>
            </a:pPr>
            <a:r>
              <a:rPr lang="en-US" sz="2400" b="1" u="sng" dirty="0">
                <a:latin typeface="Times New Roman" pitchFamily="18" charset="0"/>
                <a:cs typeface="Times New Roman" pitchFamily="18" charset="0"/>
              </a:rPr>
              <a:t>Phylum </a:t>
            </a:r>
            <a:r>
              <a:rPr lang="en-US" sz="2400" b="1" i="1" u="sng" dirty="0" err="1">
                <a:latin typeface="Times New Roman" pitchFamily="18" charset="0"/>
                <a:cs typeface="Times New Roman" pitchFamily="18" charset="0"/>
              </a:rPr>
              <a:t>Mastigophora</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Zooflagellata</a:t>
            </a:r>
            <a:r>
              <a:rPr lang="en-US" sz="2400" b="1" u="sng" dirty="0">
                <a:latin typeface="Times New Roman" pitchFamily="18" charset="0"/>
                <a:cs typeface="Times New Roman" pitchFamily="18" charset="0"/>
              </a:rPr>
              <a:t>)</a:t>
            </a:r>
            <a:r>
              <a:rPr lang="en-US" sz="2400" dirty="0">
                <a:latin typeface="Times New Roman" pitchFamily="18" charset="0"/>
                <a:cs typeface="Times New Roman" pitchFamily="18" charset="0"/>
              </a:rPr>
              <a:t>  - move using flagella</a:t>
            </a:r>
            <a:r>
              <a:rPr lang="en-US" sz="2400"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rPr>
              <a:t>Examples are: </a:t>
            </a:r>
            <a:r>
              <a:rPr lang="en-US" sz="2400" i="1" dirty="0" err="1">
                <a:latin typeface="Times New Roman" pitchFamily="18" charset="0"/>
                <a:cs typeface="Times New Roman" pitchFamily="18" charset="0"/>
              </a:rPr>
              <a:t>Trypanosoma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gambiense</a:t>
            </a:r>
            <a:r>
              <a:rPr lang="en-US" sz="2400" i="1" dirty="0">
                <a:latin typeface="Times New Roman" pitchFamily="18" charset="0"/>
                <a:cs typeface="Times New Roman" pitchFamily="18" charset="0"/>
              </a:rPr>
              <a:t>,</a:t>
            </a:r>
            <a:r>
              <a:rPr lang="en-US" sz="2400" dirty="0"/>
              <a:t> </a:t>
            </a:r>
            <a:r>
              <a:rPr lang="en-US" sz="2400" dirty="0">
                <a:latin typeface="Times New Roman" pitchFamily="18" charset="0"/>
                <a:cs typeface="Times New Roman" pitchFamily="18" charset="0"/>
              </a:rPr>
              <a:t> causes sleeping sickness in cattle and </a:t>
            </a:r>
            <a:r>
              <a:rPr lang="en-US" sz="2400" dirty="0">
                <a:latin typeface="Times New Roman" pitchFamily="18" charset="0"/>
                <a:cs typeface="Times New Roman" pitchFamily="18" charset="0"/>
              </a:rPr>
              <a:t>human and</a:t>
            </a:r>
            <a:r>
              <a:rPr lang="en-US" sz="2400" i="1" dirty="0"/>
              <a:t> </a:t>
            </a:r>
            <a:r>
              <a:rPr lang="en-US" sz="2400" i="1" dirty="0" err="1"/>
              <a:t>Trichonympha</a:t>
            </a:r>
            <a:r>
              <a:rPr lang="en-US" sz="2400" i="1" dirty="0"/>
              <a:t> sp.</a:t>
            </a:r>
            <a:endParaRPr lang="en-US" sz="2400" dirty="0">
              <a:latin typeface="Times New Roman" pitchFamily="18" charset="0"/>
              <a:cs typeface="Times New Roman" pitchFamily="18" charset="0"/>
            </a:endParaRPr>
          </a:p>
          <a:p>
            <a:pPr marL="457200" indent="-457200" algn="just">
              <a:buFont typeface="+mj-lt"/>
              <a:buAutoNum type="arabicPeriod"/>
            </a:pPr>
            <a:r>
              <a:rPr lang="en-US" sz="2400" b="1" u="sng" dirty="0">
                <a:latin typeface="Times New Roman" pitchFamily="18" charset="0"/>
                <a:cs typeface="Times New Roman" pitchFamily="18" charset="0"/>
              </a:rPr>
              <a:t>Phylum </a:t>
            </a:r>
            <a:r>
              <a:rPr lang="en-US" sz="2400" b="1" i="1" u="sng" dirty="0" err="1">
                <a:latin typeface="Times New Roman" pitchFamily="18" charset="0"/>
                <a:cs typeface="Times New Roman" pitchFamily="18" charset="0"/>
              </a:rPr>
              <a:t>Ciliophora</a:t>
            </a:r>
            <a:r>
              <a:rPr lang="en-US" sz="2400" b="1" u="sng" dirty="0">
                <a:latin typeface="Times New Roman" pitchFamily="18" charset="0"/>
                <a:cs typeface="Times New Roman" pitchFamily="18" charset="0"/>
              </a:rPr>
              <a:t> (Ciliates)</a:t>
            </a:r>
            <a:r>
              <a:rPr lang="en-US" sz="2400" dirty="0">
                <a:latin typeface="Times New Roman" pitchFamily="18" charset="0"/>
                <a:cs typeface="Times New Roman" pitchFamily="18" charset="0"/>
              </a:rPr>
              <a:t>  - move using cilia</a:t>
            </a:r>
            <a:r>
              <a:rPr lang="en-US" sz="2400"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rPr>
              <a:t>Examples are:</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Paramecium</a:t>
            </a:r>
            <a:r>
              <a:rPr lang="en-US" sz="2400" dirty="0">
                <a:latin typeface="Times New Roman" pitchFamily="18" charset="0"/>
                <a:cs typeface="Times New Roman" pitchFamily="18" charset="0"/>
              </a:rPr>
              <a:t> </a:t>
            </a:r>
            <a:r>
              <a:rPr lang="en-US" sz="2400" i="1" dirty="0"/>
              <a:t> and </a:t>
            </a:r>
            <a:r>
              <a:rPr lang="en-US" sz="2400" i="1" dirty="0" err="1"/>
              <a:t>Vorticella</a:t>
            </a:r>
            <a:endParaRPr lang="en-US" sz="2400" dirty="0">
              <a:latin typeface="Times New Roman" pitchFamily="18" charset="0"/>
              <a:cs typeface="Times New Roman" pitchFamily="18" charset="0"/>
            </a:endParaRPr>
          </a:p>
          <a:p>
            <a:pPr marL="457200" indent="-457200" algn="just">
              <a:buFont typeface="+mj-lt"/>
              <a:buAutoNum type="arabicPeriod"/>
            </a:pPr>
            <a:r>
              <a:rPr lang="en-US" sz="2400" b="1" u="sng" dirty="0">
                <a:latin typeface="Times New Roman" pitchFamily="18" charset="0"/>
                <a:cs typeface="Times New Roman" pitchFamily="18" charset="0"/>
              </a:rPr>
              <a:t>Phylum </a:t>
            </a:r>
            <a:r>
              <a:rPr lang="en-US" sz="2400" b="1" i="1" u="sng" dirty="0" err="1">
                <a:latin typeface="Times New Roman" pitchFamily="18" charset="0"/>
                <a:cs typeface="Times New Roman" pitchFamily="18" charset="0"/>
              </a:rPr>
              <a:t>Sporozoa</a:t>
            </a:r>
            <a:r>
              <a:rPr lang="en-US" sz="2400" dirty="0">
                <a:latin typeface="Times New Roman" pitchFamily="18" charset="0"/>
                <a:cs typeface="Times New Roman" pitchFamily="18" charset="0"/>
              </a:rPr>
              <a:t>  - They forms spores and hence the name </a:t>
            </a:r>
            <a:r>
              <a:rPr lang="en-US" sz="2400" dirty="0" err="1">
                <a:latin typeface="Times New Roman" pitchFamily="18" charset="0"/>
                <a:cs typeface="Times New Roman" pitchFamily="18" charset="0"/>
              </a:rPr>
              <a:t>sporozoa</a:t>
            </a:r>
            <a:r>
              <a:rPr lang="en-US" sz="2400"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rPr>
              <a:t>All members of this phylum are non-motile and </a:t>
            </a:r>
            <a:r>
              <a:rPr lang="en-US" sz="2400" dirty="0">
                <a:latin typeface="Times New Roman" pitchFamily="18" charset="0"/>
                <a:cs typeface="Times New Roman" pitchFamily="18" charset="0"/>
              </a:rPr>
              <a:t>parasitic.</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rPr>
              <a:t>Example is</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Plasmodium</a:t>
            </a:r>
            <a:r>
              <a:rPr lang="en-US" sz="2400" dirty="0">
                <a:latin typeface="Times New Roman" pitchFamily="18" charset="0"/>
                <a:cs typeface="Times New Roman" pitchFamily="18" charset="0"/>
              </a:rPr>
              <a:t> - this parasite causes malaria in humans. </a:t>
            </a:r>
          </a:p>
          <a:p>
            <a:pPr lvl="0" algn="just"/>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0783899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8686800" cy="639762"/>
          </a:xfrm>
        </p:spPr>
        <p:txBody>
          <a:bodyPr>
            <a:normAutofit fontScale="90000"/>
          </a:bodyPr>
          <a:lstStyle/>
          <a:p>
            <a:r>
              <a:rPr lang="en-US" dirty="0" smtClean="0"/>
              <a:t>Some common examples of Protozoan </a:t>
            </a:r>
            <a:endParaRPr lang="en-US" dirty="0"/>
          </a:p>
        </p:txBody>
      </p:sp>
      <p:pic>
        <p:nvPicPr>
          <p:cNvPr id="5122" name="Picture 2" descr="C:\Users\GBOYEGA\Desktop\BIOLOGY\PIXTURESSS\paramecium-kingdom.png.jpg"/>
          <p:cNvPicPr>
            <a:picLocks noGrp="1" noChangeAspect="1" noChangeArrowheads="1"/>
          </p:cNvPicPr>
          <p:nvPr>
            <p:ph idx="1"/>
          </p:nvPr>
        </p:nvPicPr>
        <p:blipFill>
          <a:blip r:embed="rId2"/>
          <a:srcRect/>
          <a:stretch>
            <a:fillRect/>
          </a:stretch>
        </p:blipFill>
        <p:spPr bwMode="auto">
          <a:xfrm>
            <a:off x="1524000" y="1219200"/>
            <a:ext cx="2540000" cy="5181600"/>
          </a:xfrm>
          <a:prstGeom prst="rect">
            <a:avLst/>
          </a:prstGeom>
          <a:noFill/>
        </p:spPr>
      </p:pic>
      <p:pic>
        <p:nvPicPr>
          <p:cNvPr id="5123" name="Picture 3" descr="C:\Users\GBOYEGA\Desktop\BIOLOGY\PIXTURESSS\amoeba-sarcodina1.jpg"/>
          <p:cNvPicPr>
            <a:picLocks noChangeAspect="1" noChangeArrowheads="1"/>
          </p:cNvPicPr>
          <p:nvPr/>
        </p:nvPicPr>
        <p:blipFill>
          <a:blip r:embed="rId3"/>
          <a:srcRect/>
          <a:stretch>
            <a:fillRect/>
          </a:stretch>
        </p:blipFill>
        <p:spPr bwMode="auto">
          <a:xfrm>
            <a:off x="3962401" y="1371600"/>
            <a:ext cx="3124201" cy="4953000"/>
          </a:xfrm>
          <a:prstGeom prst="rect">
            <a:avLst/>
          </a:prstGeom>
          <a:noFill/>
        </p:spPr>
      </p:pic>
      <p:pic>
        <p:nvPicPr>
          <p:cNvPr id="5124" name="Picture 4" descr="C:\Users\GBOYEGA\Desktop\BIOLOGY\PIXTURESSS\trypanosoma-zooflagellata.png"/>
          <p:cNvPicPr>
            <a:picLocks noChangeAspect="1" noChangeArrowheads="1"/>
          </p:cNvPicPr>
          <p:nvPr/>
        </p:nvPicPr>
        <p:blipFill>
          <a:blip r:embed="rId4"/>
          <a:srcRect t="2899" b="5797"/>
          <a:stretch>
            <a:fillRect/>
          </a:stretch>
        </p:blipFill>
        <p:spPr bwMode="auto">
          <a:xfrm>
            <a:off x="7239000" y="1371600"/>
            <a:ext cx="3429000" cy="4800600"/>
          </a:xfrm>
          <a:prstGeom prst="rect">
            <a:avLst/>
          </a:prstGeom>
          <a:noFill/>
        </p:spPr>
      </p:pic>
    </p:spTree>
    <p:extLst>
      <p:ext uri="{BB962C8B-B14F-4D97-AF65-F5344CB8AC3E}">
        <p14:creationId xmlns:p14="http://schemas.microsoft.com/office/powerpoint/2010/main" val="141746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diamond(in)">
                                      <p:cBhvr>
                                        <p:cTn id="12" dur="2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dissolve">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715962"/>
          </a:xfrm>
        </p:spPr>
        <p:txBody>
          <a:bodyPr>
            <a:normAutofit fontScale="90000"/>
          </a:bodyPr>
          <a:lstStyle/>
          <a:p>
            <a:pPr lvl="0"/>
            <a:r>
              <a:rPr lang="en-US" b="1" dirty="0" smtClean="0"/>
              <a:t/>
            </a:r>
            <a:br>
              <a:rPr lang="en-US" b="1" dirty="0" smtClean="0"/>
            </a:br>
            <a:r>
              <a:rPr lang="en-US" b="1" dirty="0" smtClean="0"/>
              <a:t>ALGAE</a:t>
            </a:r>
            <a:r>
              <a:rPr lang="en-US" b="1" dirty="0"/>
              <a:t>: Plant-like </a:t>
            </a:r>
            <a:r>
              <a:rPr lang="en-US" b="1" dirty="0" err="1"/>
              <a:t>Protists</a:t>
            </a:r>
            <a:r>
              <a:rPr lang="en-US" dirty="0"/>
              <a:t/>
            </a:r>
            <a:br>
              <a:rPr lang="en-US" dirty="0"/>
            </a:br>
            <a:endParaRPr lang="en-US" dirty="0"/>
          </a:p>
        </p:txBody>
      </p:sp>
      <p:sp>
        <p:nvSpPr>
          <p:cNvPr id="3" name="Content Placeholder 2"/>
          <p:cNvSpPr>
            <a:spLocks noGrp="1"/>
          </p:cNvSpPr>
          <p:nvPr>
            <p:ph idx="1"/>
          </p:nvPr>
        </p:nvSpPr>
        <p:spPr>
          <a:xfrm>
            <a:off x="1524000" y="685800"/>
            <a:ext cx="8763000" cy="6172200"/>
          </a:xfrm>
        </p:spPr>
        <p:txBody>
          <a:bodyPr>
            <a:noAutofit/>
          </a:bodyPr>
          <a:lstStyle/>
          <a:p>
            <a:pPr>
              <a:buNone/>
            </a:pPr>
            <a:r>
              <a:rPr lang="en-US" sz="2000" dirty="0"/>
              <a:t>Plant-like </a:t>
            </a:r>
            <a:r>
              <a:rPr lang="en-US" sz="2000" dirty="0" err="1"/>
              <a:t>protists</a:t>
            </a:r>
            <a:r>
              <a:rPr lang="en-US" sz="2000" dirty="0"/>
              <a:t> have </a:t>
            </a:r>
            <a:r>
              <a:rPr lang="en-US" sz="2000" b="1" dirty="0"/>
              <a:t>chlorophyll</a:t>
            </a:r>
            <a:r>
              <a:rPr lang="en-US" sz="2000" dirty="0"/>
              <a:t> like that in plants. The green substances in their cells enable them to make food through photosynthesis. </a:t>
            </a:r>
            <a:endParaRPr lang="en-US" sz="2000" dirty="0"/>
          </a:p>
          <a:p>
            <a:pPr>
              <a:buNone/>
            </a:pPr>
            <a:r>
              <a:rPr lang="en-US" sz="2000" dirty="0"/>
              <a:t>They are Classified as follows:</a:t>
            </a:r>
          </a:p>
          <a:p>
            <a:pPr marL="457200" indent="-457200">
              <a:buFont typeface="+mj-lt"/>
              <a:buAutoNum type="arabicPeriod"/>
            </a:pPr>
            <a:r>
              <a:rPr lang="en-US" sz="2000" b="1" dirty="0"/>
              <a:t>Phylum </a:t>
            </a:r>
            <a:r>
              <a:rPr lang="en-US" sz="2000" b="1" i="1" dirty="0" err="1"/>
              <a:t>Chlorophyta</a:t>
            </a:r>
            <a:r>
              <a:rPr lang="en-US" sz="2000" b="1" dirty="0"/>
              <a:t> </a:t>
            </a:r>
            <a:r>
              <a:rPr lang="en-US" sz="2000" b="1" dirty="0"/>
              <a:t>(Green Algae). </a:t>
            </a:r>
            <a:r>
              <a:rPr lang="en-US" sz="2000" dirty="0"/>
              <a:t>Example</a:t>
            </a:r>
            <a:r>
              <a:rPr lang="en-US" sz="2000" dirty="0"/>
              <a:t>: </a:t>
            </a:r>
            <a:r>
              <a:rPr lang="en-US" sz="2000" i="1" dirty="0"/>
              <a:t>Spirogyra</a:t>
            </a:r>
            <a:r>
              <a:rPr lang="en-US" sz="2000" dirty="0"/>
              <a:t> </a:t>
            </a:r>
            <a:r>
              <a:rPr lang="en-US" sz="2000" dirty="0"/>
              <a:t>,</a:t>
            </a:r>
            <a:r>
              <a:rPr lang="en-US" sz="2000" i="1" dirty="0"/>
              <a:t> </a:t>
            </a:r>
            <a:r>
              <a:rPr lang="en-US" sz="2000" i="1" dirty="0" err="1"/>
              <a:t>Ulva</a:t>
            </a:r>
            <a:r>
              <a:rPr lang="en-US" sz="2000" i="1" dirty="0"/>
              <a:t>, </a:t>
            </a:r>
            <a:r>
              <a:rPr lang="en-US" sz="2000" i="1" dirty="0" err="1"/>
              <a:t>Chlamydomonas</a:t>
            </a:r>
            <a:r>
              <a:rPr lang="en-US" sz="2000" i="1" dirty="0"/>
              <a:t>, </a:t>
            </a:r>
            <a:r>
              <a:rPr lang="en-US" sz="2000" i="1" dirty="0" err="1"/>
              <a:t>Volvox</a:t>
            </a:r>
            <a:r>
              <a:rPr lang="en-US" sz="2000" i="1" dirty="0"/>
              <a:t>.</a:t>
            </a:r>
            <a:endParaRPr lang="en-US" sz="2000" dirty="0"/>
          </a:p>
          <a:p>
            <a:pPr marL="457200" indent="-457200">
              <a:buFont typeface="+mj-lt"/>
              <a:buAutoNum type="arabicPeriod"/>
            </a:pPr>
            <a:r>
              <a:rPr lang="en-US" sz="2000" b="1" dirty="0"/>
              <a:t>Phylum </a:t>
            </a:r>
            <a:r>
              <a:rPr lang="en-US" sz="2000" b="1" i="1" dirty="0" err="1"/>
              <a:t>Rhodophyta</a:t>
            </a:r>
            <a:r>
              <a:rPr lang="en-US" sz="2000" b="1" dirty="0"/>
              <a:t> (Red Algae)</a:t>
            </a:r>
            <a:r>
              <a:rPr lang="en-US" sz="2000" dirty="0"/>
              <a:t> The algae </a:t>
            </a:r>
            <a:r>
              <a:rPr lang="en-US" sz="2000" b="1" dirty="0"/>
              <a:t>'</a:t>
            </a:r>
            <a:r>
              <a:rPr lang="en-US" sz="2000" b="1" dirty="0" err="1"/>
              <a:t>Nori</a:t>
            </a:r>
            <a:r>
              <a:rPr lang="en-US" sz="2000" dirty="0"/>
              <a:t>' and </a:t>
            </a:r>
            <a:r>
              <a:rPr lang="en-US" sz="2000" b="1" dirty="0" err="1"/>
              <a:t>Gelidium</a:t>
            </a:r>
            <a:r>
              <a:rPr lang="en-US" sz="2000" dirty="0"/>
              <a:t> are used as food, in parts of </a:t>
            </a:r>
            <a:r>
              <a:rPr lang="en-US" sz="2000" dirty="0"/>
              <a:t>Asia.</a:t>
            </a:r>
            <a:r>
              <a:rPr lang="en-US" sz="2000" dirty="0"/>
              <a:t> </a:t>
            </a:r>
            <a:r>
              <a:rPr lang="en-US" sz="2000" b="1" dirty="0" err="1"/>
              <a:t>Carragean</a:t>
            </a:r>
            <a:r>
              <a:rPr lang="en-US" sz="2000" dirty="0"/>
              <a:t> and </a:t>
            </a:r>
            <a:r>
              <a:rPr lang="en-US" sz="2000" b="1" dirty="0"/>
              <a:t>agar</a:t>
            </a:r>
            <a:r>
              <a:rPr lang="en-US" sz="2000" dirty="0"/>
              <a:t> are glue-like substances in </a:t>
            </a:r>
            <a:r>
              <a:rPr lang="en-US" sz="2000" dirty="0"/>
              <a:t>red-algae.</a:t>
            </a:r>
            <a:r>
              <a:rPr lang="en-US" sz="2000" dirty="0"/>
              <a:t> </a:t>
            </a:r>
            <a:r>
              <a:rPr lang="en-US" sz="2000" dirty="0"/>
              <a:t> More examples are: </a:t>
            </a:r>
            <a:r>
              <a:rPr lang="en-US" sz="2000" i="1" dirty="0" err="1"/>
              <a:t>Porphyra</a:t>
            </a:r>
            <a:r>
              <a:rPr lang="en-US" sz="2000" i="1" dirty="0"/>
              <a:t>, </a:t>
            </a:r>
            <a:r>
              <a:rPr lang="en-US" sz="2000" i="1" dirty="0" err="1"/>
              <a:t>Rotalgen</a:t>
            </a:r>
            <a:r>
              <a:rPr lang="en-US" sz="2000" i="1" dirty="0"/>
              <a:t>.</a:t>
            </a:r>
            <a:endParaRPr lang="en-US" sz="2000" dirty="0"/>
          </a:p>
          <a:p>
            <a:pPr marL="457200" indent="-457200">
              <a:buFont typeface="+mj-lt"/>
              <a:buAutoNum type="arabicPeriod"/>
            </a:pPr>
            <a:r>
              <a:rPr lang="en-US" sz="2000" b="1" dirty="0"/>
              <a:t>Phylum </a:t>
            </a:r>
            <a:r>
              <a:rPr lang="en-US" sz="2000" b="1" i="1" dirty="0" err="1"/>
              <a:t>Phaeophyta</a:t>
            </a:r>
            <a:r>
              <a:rPr lang="en-US" sz="2000" b="1" dirty="0"/>
              <a:t> (Brown Algae)</a:t>
            </a:r>
            <a:r>
              <a:rPr lang="en-US" sz="2000" dirty="0"/>
              <a:t> </a:t>
            </a:r>
            <a:r>
              <a:rPr lang="en-US" sz="2000" dirty="0"/>
              <a:t>.</a:t>
            </a:r>
            <a:r>
              <a:rPr lang="en-US" sz="2000" dirty="0"/>
              <a:t> Example of rockweed is </a:t>
            </a:r>
            <a:r>
              <a:rPr lang="en-US" sz="2000" i="1" dirty="0" err="1"/>
              <a:t>Sargassum</a:t>
            </a:r>
            <a:r>
              <a:rPr lang="en-US" sz="2000" dirty="0"/>
              <a:t>. </a:t>
            </a:r>
            <a:r>
              <a:rPr lang="en-US" sz="2000" b="1" dirty="0" err="1"/>
              <a:t>Algin</a:t>
            </a:r>
            <a:r>
              <a:rPr lang="en-US" sz="2000" dirty="0"/>
              <a:t> is a substance derived from some algae which is used in making ice cream, lotion and plastics</a:t>
            </a:r>
            <a:r>
              <a:rPr lang="en-US" sz="2000" dirty="0"/>
              <a:t>. More examples are:  </a:t>
            </a:r>
            <a:r>
              <a:rPr lang="en-US" sz="2000" i="1" dirty="0" err="1"/>
              <a:t>Laminaria</a:t>
            </a:r>
            <a:r>
              <a:rPr lang="en-US" sz="2000" i="1" dirty="0"/>
              <a:t>, </a:t>
            </a:r>
            <a:r>
              <a:rPr lang="en-US" sz="2000" i="1" dirty="0" err="1"/>
              <a:t>Nereocystis</a:t>
            </a:r>
            <a:r>
              <a:rPr lang="en-US" sz="2000" i="1" dirty="0"/>
              <a:t> </a:t>
            </a:r>
            <a:r>
              <a:rPr lang="en-US" sz="2000" dirty="0"/>
              <a:t> </a:t>
            </a:r>
          </a:p>
          <a:p>
            <a:pPr marL="457200" indent="-457200">
              <a:buFont typeface="+mj-lt"/>
              <a:buAutoNum type="arabicPeriod"/>
            </a:pPr>
            <a:r>
              <a:rPr lang="en-US" sz="2000" b="1" dirty="0"/>
              <a:t>Phylum </a:t>
            </a:r>
            <a:r>
              <a:rPr lang="en-US" sz="2000" b="1" i="1" dirty="0" err="1"/>
              <a:t>Chrysophyta</a:t>
            </a:r>
            <a:r>
              <a:rPr lang="en-US" sz="2000" b="1" dirty="0"/>
              <a:t> (Golden algae</a:t>
            </a:r>
            <a:r>
              <a:rPr lang="en-US" sz="2000" b="1" dirty="0"/>
              <a:t>).</a:t>
            </a:r>
            <a:r>
              <a:rPr lang="en-US" sz="2000" dirty="0"/>
              <a:t> There are three types of golden-algae: </a:t>
            </a:r>
            <a:endParaRPr lang="en-US" sz="2000" dirty="0"/>
          </a:p>
          <a:p>
            <a:pPr marL="857250" lvl="1" indent="-457200">
              <a:buFont typeface="+mj-lt"/>
              <a:buAutoNum type="romanLcPeriod"/>
            </a:pPr>
            <a:r>
              <a:rPr lang="en-US" sz="1600" b="1" dirty="0"/>
              <a:t>yellow-green </a:t>
            </a:r>
            <a:r>
              <a:rPr lang="en-US" sz="1600" b="1" dirty="0"/>
              <a:t>algae, </a:t>
            </a:r>
            <a:endParaRPr lang="en-US" sz="1600" b="1" dirty="0"/>
          </a:p>
          <a:p>
            <a:pPr marL="857250" lvl="1" indent="-457200">
              <a:buFont typeface="+mj-lt"/>
              <a:buAutoNum type="romanLcPeriod"/>
            </a:pPr>
            <a:r>
              <a:rPr lang="en-US" sz="1600" b="1" dirty="0"/>
              <a:t>golden </a:t>
            </a:r>
            <a:r>
              <a:rPr lang="en-US" sz="1600" b="1" dirty="0"/>
              <a:t>brown algae, </a:t>
            </a:r>
            <a:endParaRPr lang="en-US" sz="1600" b="1" dirty="0"/>
          </a:p>
          <a:p>
            <a:pPr marL="857250" lvl="1" indent="-457200">
              <a:buFont typeface="+mj-lt"/>
              <a:buAutoNum type="romanLcPeriod"/>
            </a:pPr>
            <a:r>
              <a:rPr lang="en-US" sz="1600" b="1" dirty="0"/>
              <a:t>diatoms.</a:t>
            </a:r>
          </a:p>
          <a:p>
            <a:pPr marL="457200" indent="-457200">
              <a:buFont typeface="+mj-lt"/>
              <a:buAutoNum type="arabicPeriod"/>
            </a:pPr>
            <a:r>
              <a:rPr lang="en-US" sz="2000" b="1" dirty="0"/>
              <a:t>Phylum </a:t>
            </a:r>
            <a:r>
              <a:rPr lang="en-US" sz="2000" b="1" i="1" dirty="0" err="1"/>
              <a:t>Pyrrophyta</a:t>
            </a:r>
            <a:r>
              <a:rPr lang="en-US" sz="2000" b="1" dirty="0"/>
              <a:t> (Fire </a:t>
            </a:r>
            <a:r>
              <a:rPr lang="en-US" sz="2000" b="1" dirty="0"/>
              <a:t>Algae). </a:t>
            </a:r>
            <a:r>
              <a:rPr lang="en-US" sz="2000" dirty="0"/>
              <a:t>Also called Phylum </a:t>
            </a:r>
            <a:r>
              <a:rPr lang="en-US" sz="2000" dirty="0" err="1"/>
              <a:t>Dinoflagellata</a:t>
            </a:r>
            <a:r>
              <a:rPr lang="en-US" sz="2000" dirty="0"/>
              <a:t> e.g. </a:t>
            </a:r>
            <a:r>
              <a:rPr lang="en-US" sz="2000" i="1" dirty="0" err="1"/>
              <a:t>Ceratium</a:t>
            </a:r>
            <a:r>
              <a:rPr lang="en-US" sz="2000" i="1" dirty="0"/>
              <a:t>, </a:t>
            </a:r>
            <a:r>
              <a:rPr lang="en-US" sz="2000" i="1" dirty="0" err="1"/>
              <a:t>Gonyaulax</a:t>
            </a:r>
            <a:r>
              <a:rPr lang="en-US" sz="2000" i="1" dirty="0"/>
              <a:t>.</a:t>
            </a:r>
          </a:p>
          <a:p>
            <a:pPr marL="457200" indent="-457200">
              <a:buFont typeface="+mj-lt"/>
              <a:buAutoNum type="arabicPeriod"/>
            </a:pPr>
            <a:r>
              <a:rPr lang="en-US" sz="2000" b="1" dirty="0"/>
              <a:t>Fungus-like </a:t>
            </a:r>
            <a:r>
              <a:rPr lang="en-US" sz="2000" b="1" dirty="0" err="1"/>
              <a:t>Protists</a:t>
            </a:r>
            <a:r>
              <a:rPr lang="en-US" sz="2000" b="1" dirty="0"/>
              <a:t>- </a:t>
            </a:r>
            <a:r>
              <a:rPr lang="en-US" sz="2000" dirty="0"/>
              <a:t>Slime </a:t>
            </a:r>
            <a:r>
              <a:rPr lang="en-US" sz="2000" dirty="0"/>
              <a:t>Molds, Water molds e.g.  </a:t>
            </a:r>
            <a:r>
              <a:rPr lang="en-US" sz="2000" i="1" dirty="0" err="1"/>
              <a:t>Saprolegnia</a:t>
            </a:r>
            <a:r>
              <a:rPr lang="en-US" sz="2000" i="1" dirty="0"/>
              <a:t> </a:t>
            </a:r>
            <a:r>
              <a:rPr lang="en-US" sz="2000" dirty="0"/>
              <a:t> </a:t>
            </a:r>
          </a:p>
        </p:txBody>
      </p:sp>
    </p:spTree>
    <p:extLst>
      <p:ext uri="{BB962C8B-B14F-4D97-AF65-F5344CB8AC3E}">
        <p14:creationId xmlns:p14="http://schemas.microsoft.com/office/powerpoint/2010/main" val="3426222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additive="base">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020762"/>
          </a:xfrm>
        </p:spPr>
        <p:txBody>
          <a:bodyPr>
            <a:normAutofit fontScale="90000"/>
          </a:bodyPr>
          <a:lstStyle/>
          <a:p>
            <a:r>
              <a:rPr lang="en-US" dirty="0" smtClean="0"/>
              <a:t/>
            </a:r>
            <a:br>
              <a:rPr lang="en-US" dirty="0" smtClean="0"/>
            </a:br>
            <a:r>
              <a:rPr lang="en-US" dirty="0" smtClean="0"/>
              <a:t>Some common examples of Algae</a:t>
            </a:r>
            <a:br>
              <a:rPr lang="en-US" dirty="0" smtClean="0"/>
            </a:br>
            <a:r>
              <a:rPr lang="en-US" b="1" dirty="0" smtClean="0"/>
              <a:t> </a:t>
            </a:r>
            <a:r>
              <a:rPr lang="en-US" sz="2200" b="1" dirty="0"/>
              <a:t>Green Algae , Red Algae , Brown Algae , Golden algae , Fire Algae  &amp; Slime Molds </a:t>
            </a:r>
            <a:r>
              <a:rPr lang="en-US" b="1" dirty="0" smtClean="0"/>
              <a:t/>
            </a:r>
            <a:br>
              <a:rPr lang="en-US" b="1" dirty="0" smtClean="0"/>
            </a:br>
            <a:endParaRPr lang="en-US" b="1" dirty="0"/>
          </a:p>
        </p:txBody>
      </p:sp>
      <p:pic>
        <p:nvPicPr>
          <p:cNvPr id="6146" name="Picture 2" descr="C:\Users\GBOYEGA\Desktop\BIOLOGY\PIXTURESSS\brown-algae.jpg"/>
          <p:cNvPicPr>
            <a:picLocks noGrp="1" noChangeAspect="1" noChangeArrowheads="1"/>
          </p:cNvPicPr>
          <p:nvPr>
            <p:ph idx="1"/>
          </p:nvPr>
        </p:nvPicPr>
        <p:blipFill>
          <a:blip r:embed="rId2"/>
          <a:srcRect/>
          <a:stretch>
            <a:fillRect/>
          </a:stretch>
        </p:blipFill>
        <p:spPr bwMode="auto">
          <a:xfrm>
            <a:off x="7823200" y="1447800"/>
            <a:ext cx="2844800" cy="2362200"/>
          </a:xfrm>
          <a:prstGeom prst="rect">
            <a:avLst/>
          </a:prstGeom>
          <a:noFill/>
        </p:spPr>
      </p:pic>
      <p:pic>
        <p:nvPicPr>
          <p:cNvPr id="6147" name="Picture 3" descr="C:\Users\GBOYEGA\Desktop\BIOLOGY\PIXTURESSS\golden-algae1.jpg"/>
          <p:cNvPicPr>
            <a:picLocks noChangeAspect="1" noChangeArrowheads="1"/>
          </p:cNvPicPr>
          <p:nvPr/>
        </p:nvPicPr>
        <p:blipFill>
          <a:blip r:embed="rId3"/>
          <a:srcRect/>
          <a:stretch>
            <a:fillRect/>
          </a:stretch>
        </p:blipFill>
        <p:spPr bwMode="auto">
          <a:xfrm>
            <a:off x="1524000" y="4114800"/>
            <a:ext cx="2743200" cy="2743200"/>
          </a:xfrm>
          <a:prstGeom prst="rect">
            <a:avLst/>
          </a:prstGeom>
          <a:noFill/>
        </p:spPr>
      </p:pic>
      <p:pic>
        <p:nvPicPr>
          <p:cNvPr id="6148" name="Picture 4" descr="C:\Users\GBOYEGA\Desktop\BIOLOGY\PIXTURESSS\marine-dinoflagellates.jpg"/>
          <p:cNvPicPr>
            <a:picLocks noChangeAspect="1" noChangeArrowheads="1"/>
          </p:cNvPicPr>
          <p:nvPr/>
        </p:nvPicPr>
        <p:blipFill>
          <a:blip r:embed="rId4"/>
          <a:srcRect/>
          <a:stretch>
            <a:fillRect/>
          </a:stretch>
        </p:blipFill>
        <p:spPr bwMode="auto">
          <a:xfrm>
            <a:off x="4495800" y="4191000"/>
            <a:ext cx="2667000" cy="2667000"/>
          </a:xfrm>
          <a:prstGeom prst="rect">
            <a:avLst/>
          </a:prstGeom>
          <a:noFill/>
        </p:spPr>
      </p:pic>
      <p:pic>
        <p:nvPicPr>
          <p:cNvPr id="6149" name="Picture 5" descr="C:\Users\GBOYEGA\Desktop\BIOLOGY\PIXTURESSS\slime-molds.jpg"/>
          <p:cNvPicPr>
            <a:picLocks noChangeAspect="1" noChangeArrowheads="1"/>
          </p:cNvPicPr>
          <p:nvPr/>
        </p:nvPicPr>
        <p:blipFill>
          <a:blip r:embed="rId5"/>
          <a:srcRect/>
          <a:stretch>
            <a:fillRect/>
          </a:stretch>
        </p:blipFill>
        <p:spPr bwMode="auto">
          <a:xfrm>
            <a:off x="7620000" y="4402608"/>
            <a:ext cx="3048000" cy="2455392"/>
          </a:xfrm>
          <a:prstGeom prst="rect">
            <a:avLst/>
          </a:prstGeom>
          <a:noFill/>
        </p:spPr>
      </p:pic>
      <p:pic>
        <p:nvPicPr>
          <p:cNvPr id="6150" name="Picture 6" descr="C:\Users\GBOYEGA\Desktop\BIOLOGY\PIXTURESSS\red-algae.jpg"/>
          <p:cNvPicPr>
            <a:picLocks noChangeAspect="1" noChangeArrowheads="1"/>
          </p:cNvPicPr>
          <p:nvPr/>
        </p:nvPicPr>
        <p:blipFill>
          <a:blip r:embed="rId6"/>
          <a:srcRect/>
          <a:stretch>
            <a:fillRect/>
          </a:stretch>
        </p:blipFill>
        <p:spPr bwMode="auto">
          <a:xfrm>
            <a:off x="4724400" y="1371600"/>
            <a:ext cx="2895600" cy="2362200"/>
          </a:xfrm>
          <a:prstGeom prst="rect">
            <a:avLst/>
          </a:prstGeom>
          <a:noFill/>
        </p:spPr>
      </p:pic>
      <p:pic>
        <p:nvPicPr>
          <p:cNvPr id="6151" name="Picture 7" descr="C:\Users\GBOYEGA\Desktop\BIOLOGY\PIXTURESSS\green-algae.jpg"/>
          <p:cNvPicPr>
            <a:picLocks noChangeAspect="1" noChangeArrowheads="1"/>
          </p:cNvPicPr>
          <p:nvPr/>
        </p:nvPicPr>
        <p:blipFill>
          <a:blip r:embed="rId7"/>
          <a:srcRect/>
          <a:stretch>
            <a:fillRect/>
          </a:stretch>
        </p:blipFill>
        <p:spPr bwMode="auto">
          <a:xfrm>
            <a:off x="1524000" y="1219200"/>
            <a:ext cx="2895600" cy="2514600"/>
          </a:xfrm>
          <a:prstGeom prst="rect">
            <a:avLst/>
          </a:prstGeom>
          <a:noFill/>
        </p:spPr>
      </p:pic>
    </p:spTree>
    <p:extLst>
      <p:ext uri="{BB962C8B-B14F-4D97-AF65-F5344CB8AC3E}">
        <p14:creationId xmlns:p14="http://schemas.microsoft.com/office/powerpoint/2010/main" val="4136840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additive="base">
                                        <p:cTn id="7" dur="500" fill="hold"/>
                                        <p:tgtEl>
                                          <p:spTgt spid="6151"/>
                                        </p:tgtEl>
                                        <p:attrNameLst>
                                          <p:attrName>ppt_x</p:attrName>
                                        </p:attrNameLst>
                                      </p:cBhvr>
                                      <p:tavLst>
                                        <p:tav tm="0">
                                          <p:val>
                                            <p:strVal val="#ppt_x"/>
                                          </p:val>
                                        </p:tav>
                                        <p:tav tm="100000">
                                          <p:val>
                                            <p:strVal val="#ppt_x"/>
                                          </p:val>
                                        </p:tav>
                                      </p:tavLst>
                                    </p:anim>
                                    <p:anim calcmode="lin" valueType="num">
                                      <p:cBhvr additive="base">
                                        <p:cTn id="8" dur="500" fill="hold"/>
                                        <p:tgtEl>
                                          <p:spTgt spid="61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6150"/>
                                        </p:tgtEl>
                                        <p:attrNameLst>
                                          <p:attrName>style.visibility</p:attrName>
                                        </p:attrNameLst>
                                      </p:cBhvr>
                                      <p:to>
                                        <p:strVal val="visible"/>
                                      </p:to>
                                    </p:set>
                                    <p:animEffect transition="in" filter="checkerboard(across)">
                                      <p:cBhvr>
                                        <p:cTn id="13" dur="500"/>
                                        <p:tgtEl>
                                          <p:spTgt spid="6150"/>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box(in)">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6147"/>
                                        </p:tgtEl>
                                        <p:attrNameLst>
                                          <p:attrName>style.visibility</p:attrName>
                                        </p:attrNameLst>
                                      </p:cBhvr>
                                      <p:to>
                                        <p:strVal val="visible"/>
                                      </p:to>
                                    </p:set>
                                    <p:animEffect transition="in" filter="plus(in)">
                                      <p:cBhvr>
                                        <p:cTn id="23" dur="2000"/>
                                        <p:tgtEl>
                                          <p:spTgt spid="614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6148"/>
                                        </p:tgtEl>
                                        <p:attrNameLst>
                                          <p:attrName>style.visibility</p:attrName>
                                        </p:attrNameLst>
                                      </p:cBhvr>
                                      <p:to>
                                        <p:strVal val="visible"/>
                                      </p:to>
                                    </p:set>
                                    <p:animEffect transition="in" filter="circle(in)">
                                      <p:cBhvr>
                                        <p:cTn id="28" dur="2000"/>
                                        <p:tgtEl>
                                          <p:spTgt spid="614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149"/>
                                        </p:tgtEl>
                                        <p:attrNameLst>
                                          <p:attrName>style.visibility</p:attrName>
                                        </p:attrNameLst>
                                      </p:cBhvr>
                                      <p:to>
                                        <p:strVal val="visible"/>
                                      </p:to>
                                    </p:set>
                                    <p:animEffect transition="in" filter="circle(in)">
                                      <p:cBhvr>
                                        <p:cTn id="33"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THE KINGDOM FUNGI</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Fungi are heterotrophic organisms; they obtain their nutrients by absorption.</a:t>
            </a:r>
          </a:p>
          <a:p>
            <a:r>
              <a:rPr lang="en-US" dirty="0" smtClean="0"/>
              <a:t>The </a:t>
            </a:r>
            <a:r>
              <a:rPr lang="en-US" b="1" dirty="0" smtClean="0"/>
              <a:t>'fruit'</a:t>
            </a:r>
            <a:r>
              <a:rPr lang="en-US" dirty="0" smtClean="0"/>
              <a:t> body of fungus is only seen, while the Vegetative body of the fungus is a </a:t>
            </a:r>
            <a:r>
              <a:rPr lang="en-US" b="1" dirty="0" smtClean="0"/>
              <a:t>mycelium, </a:t>
            </a:r>
            <a:r>
              <a:rPr lang="en-US" dirty="0" smtClean="0"/>
              <a:t>it is made of tiny filaments called </a:t>
            </a:r>
            <a:r>
              <a:rPr lang="en-US" b="1" dirty="0" err="1" smtClean="0"/>
              <a:t>hyphae</a:t>
            </a:r>
            <a:endParaRPr lang="en-US" b="1" dirty="0" smtClean="0"/>
          </a:p>
          <a:p>
            <a:r>
              <a:rPr lang="en-US" dirty="0" smtClean="0"/>
              <a:t>The organisms in kingdom fungi include mushrooms, yeasts, molds, rusts, smuts, puffballs, truffles, morels, and molds. </a:t>
            </a:r>
          </a:p>
          <a:p>
            <a:r>
              <a:rPr lang="en-US" dirty="0" smtClean="0"/>
              <a:t>More than 70,000 species of fungi have been identified</a:t>
            </a:r>
          </a:p>
          <a:p>
            <a:r>
              <a:rPr lang="en-US" b="1" dirty="0" smtClean="0"/>
              <a:t>Mycology</a:t>
            </a:r>
            <a:r>
              <a:rPr lang="en-US" dirty="0" smtClean="0"/>
              <a:t> is a discipline of biology which deals with the study of fungi.</a:t>
            </a:r>
          </a:p>
          <a:p>
            <a:r>
              <a:rPr lang="en-US" dirty="0" smtClean="0"/>
              <a:t>Fungi are not capable of producing their own food, so they get their nourishment from other sources</a:t>
            </a:r>
            <a:endParaRPr lang="en-US" dirty="0"/>
          </a:p>
        </p:txBody>
      </p:sp>
    </p:spTree>
    <p:extLst>
      <p:ext uri="{BB962C8B-B14F-4D97-AF65-F5344CB8AC3E}">
        <p14:creationId xmlns:p14="http://schemas.microsoft.com/office/powerpoint/2010/main" val="574645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 y="257524"/>
            <a:ext cx="11787447" cy="6494085"/>
          </a:xfrm>
          <a:prstGeom prst="rect">
            <a:avLst/>
          </a:prstGeom>
        </p:spPr>
        <p:txBody>
          <a:bodyPr wrap="square">
            <a:spAutoFit/>
          </a:bodyPr>
          <a:lstStyle/>
          <a:p>
            <a:pPr algn="just"/>
            <a:r>
              <a:rPr lang="en-US" sz="2600" dirty="0"/>
              <a:t>2. Eukaryotes</a:t>
            </a:r>
          </a:p>
          <a:p>
            <a:pPr marL="457200" indent="-457200" algn="just">
              <a:buFont typeface="Wingdings" panose="05000000000000000000" pitchFamily="2" charset="2"/>
              <a:buChar char="Ø"/>
            </a:pPr>
            <a:r>
              <a:rPr lang="en-US" sz="2600" dirty="0" err="1"/>
              <a:t>Eu</a:t>
            </a:r>
            <a:r>
              <a:rPr lang="en-US" sz="2600" dirty="0"/>
              <a:t> = true; </a:t>
            </a:r>
            <a:r>
              <a:rPr lang="en-US" sz="2600" dirty="0" err="1"/>
              <a:t>karyon</a:t>
            </a:r>
            <a:r>
              <a:rPr lang="en-US" sz="2600" dirty="0"/>
              <a:t> = nucleus </a:t>
            </a:r>
          </a:p>
          <a:p>
            <a:pPr marL="457200" indent="-457200" algn="just">
              <a:buFont typeface="Wingdings" panose="05000000000000000000" pitchFamily="2" charset="2"/>
              <a:buChar char="Ø"/>
            </a:pPr>
            <a:r>
              <a:rPr lang="en-US" sz="2600" dirty="0"/>
              <a:t>contain membrane-bound organelles </a:t>
            </a:r>
          </a:p>
          <a:p>
            <a:pPr marL="457200" indent="-457200" algn="just">
              <a:buFont typeface="Wingdings" panose="05000000000000000000" pitchFamily="2" charset="2"/>
              <a:buChar char="Ø"/>
            </a:pPr>
            <a:r>
              <a:rPr lang="en-US" sz="2600" dirty="0"/>
              <a:t>Evolved from prokaryotes by </a:t>
            </a:r>
            <a:r>
              <a:rPr lang="en-US" sz="2600" dirty="0" err="1"/>
              <a:t>endosymbiotic</a:t>
            </a:r>
            <a:r>
              <a:rPr lang="en-US" sz="2600" dirty="0"/>
              <a:t> association of two or more prokaryotes </a:t>
            </a:r>
          </a:p>
          <a:p>
            <a:pPr marL="457200" indent="-457200" algn="just">
              <a:buFont typeface="Wingdings" panose="05000000000000000000" pitchFamily="2" charset="2"/>
              <a:buChar char="Ø"/>
            </a:pPr>
            <a:r>
              <a:rPr lang="en-US" sz="2600" dirty="0"/>
              <a:t>Include </a:t>
            </a:r>
            <a:r>
              <a:rPr lang="en-US" sz="2600" dirty="0" err="1"/>
              <a:t>Protists</a:t>
            </a:r>
            <a:r>
              <a:rPr lang="en-US" sz="2600" dirty="0"/>
              <a:t>, Fungi, Animals, and Plants.</a:t>
            </a:r>
          </a:p>
          <a:p>
            <a:pPr algn="just"/>
            <a:endParaRPr lang="en-US" sz="2600" dirty="0"/>
          </a:p>
          <a:p>
            <a:pPr algn="just"/>
            <a:r>
              <a:rPr lang="en-US" sz="2600" b="1" dirty="0"/>
              <a:t>PROKARYOTIC CELLS</a:t>
            </a:r>
          </a:p>
          <a:p>
            <a:pPr algn="just"/>
            <a:endParaRPr lang="en-US" sz="2600" dirty="0"/>
          </a:p>
          <a:p>
            <a:pPr marL="457200" indent="-457200" algn="just">
              <a:buFont typeface="Wingdings" panose="05000000000000000000" pitchFamily="2" charset="2"/>
              <a:buChar char="§"/>
            </a:pPr>
            <a:r>
              <a:rPr lang="en-US" sz="2600" dirty="0"/>
              <a:t>Prokaryotic cells are less complex and are unicellular. They do not have a nucleus and membrane-bound organelles</a:t>
            </a:r>
          </a:p>
          <a:p>
            <a:pPr marL="457200" indent="-457200" algn="just">
              <a:buFont typeface="Wingdings" panose="05000000000000000000" pitchFamily="2" charset="2"/>
              <a:buChar char="§"/>
            </a:pPr>
            <a:endParaRPr lang="en-US" sz="2600" dirty="0"/>
          </a:p>
          <a:p>
            <a:pPr marL="457200" indent="-457200" algn="just">
              <a:buFont typeface="Wingdings" panose="05000000000000000000" pitchFamily="2" charset="2"/>
              <a:buChar char="§"/>
            </a:pPr>
            <a:r>
              <a:rPr lang="en-US" sz="2600" dirty="0"/>
              <a:t>Most have a cell wall surrounding the cell membrane and a single, looped chromosome (genetic material) in the cytoplasm</a:t>
            </a:r>
          </a:p>
          <a:p>
            <a:pPr marL="457200" indent="-457200" algn="just">
              <a:buFont typeface="Wingdings" panose="05000000000000000000" pitchFamily="2" charset="2"/>
              <a:buChar char="§"/>
            </a:pPr>
            <a:endParaRPr lang="en-US" sz="2600" dirty="0"/>
          </a:p>
          <a:p>
            <a:pPr marL="457200" indent="-457200" algn="just">
              <a:buFont typeface="Wingdings" panose="05000000000000000000" pitchFamily="2" charset="2"/>
              <a:buChar char="§"/>
            </a:pPr>
            <a:r>
              <a:rPr lang="en-US" sz="2600" dirty="0"/>
              <a:t>Example Include bacteria and blue-green algae; Found in the kingdom </a:t>
            </a:r>
            <a:r>
              <a:rPr lang="en-US" sz="2600" dirty="0" err="1"/>
              <a:t>Monera</a:t>
            </a:r>
            <a:endParaRPr lang="en-US" sz="2600" dirty="0"/>
          </a:p>
        </p:txBody>
      </p:sp>
      <p:sp>
        <p:nvSpPr>
          <p:cNvPr id="2" name="Slide Number Placeholder 1"/>
          <p:cNvSpPr>
            <a:spLocks noGrp="1"/>
          </p:cNvSpPr>
          <p:nvPr>
            <p:ph type="sldNum" sz="quarter" idx="12"/>
          </p:nvPr>
        </p:nvSpPr>
        <p:spPr/>
        <p:txBody>
          <a:bodyPr/>
          <a:lstStyle/>
          <a:p>
            <a:fld id="{CF8038E8-A078-4E6C-89D7-57B007698DA4}" type="slidenum">
              <a:rPr lang="en-US" smtClean="0"/>
              <a:t>11</a:t>
            </a:fld>
            <a:endParaRPr lang="en-US"/>
          </a:p>
        </p:txBody>
      </p:sp>
    </p:spTree>
    <p:extLst>
      <p:ext uri="{BB962C8B-B14F-4D97-AF65-F5344CB8AC3E}">
        <p14:creationId xmlns:p14="http://schemas.microsoft.com/office/powerpoint/2010/main" val="10645860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Characteristics of Kingdom Fungi</a:t>
            </a:r>
            <a:r>
              <a:rPr lang="en-US" dirty="0" smtClean="0"/>
              <a:t/>
            </a:r>
            <a:br>
              <a:rPr lang="en-US" dirty="0" smtClean="0"/>
            </a:br>
            <a:endParaRPr lang="en-US" dirty="0"/>
          </a:p>
        </p:txBody>
      </p:sp>
      <p:sp>
        <p:nvSpPr>
          <p:cNvPr id="3" name="Content Placeholder 2"/>
          <p:cNvSpPr>
            <a:spLocks noGrp="1"/>
          </p:cNvSpPr>
          <p:nvPr>
            <p:ph idx="1"/>
          </p:nvPr>
        </p:nvSpPr>
        <p:spPr>
          <a:xfrm>
            <a:off x="1981200" y="1219200"/>
            <a:ext cx="8229600" cy="4876800"/>
          </a:xfrm>
        </p:spPr>
        <p:txBody>
          <a:bodyPr>
            <a:noAutofit/>
          </a:bodyPr>
          <a:lstStyle/>
          <a:p>
            <a:pPr lvl="0"/>
            <a:r>
              <a:rPr lang="en-US" sz="2400" dirty="0"/>
              <a:t>Fungi are </a:t>
            </a:r>
            <a:r>
              <a:rPr lang="en-US" sz="2400" b="1" dirty="0"/>
              <a:t>eukaryotic</a:t>
            </a:r>
            <a:r>
              <a:rPr lang="en-US" sz="2400" dirty="0"/>
              <a:t> organisms.</a:t>
            </a:r>
          </a:p>
          <a:p>
            <a:pPr lvl="0"/>
            <a:r>
              <a:rPr lang="en-US" sz="2400" dirty="0"/>
              <a:t>They are </a:t>
            </a:r>
            <a:r>
              <a:rPr lang="en-US" sz="2400" b="1" dirty="0"/>
              <a:t>non-vascular</a:t>
            </a:r>
            <a:r>
              <a:rPr lang="en-US" sz="2400" dirty="0"/>
              <a:t> organisms. </a:t>
            </a:r>
          </a:p>
          <a:p>
            <a:pPr lvl="0"/>
            <a:r>
              <a:rPr lang="en-US" sz="2400" dirty="0"/>
              <a:t>They </a:t>
            </a:r>
            <a:r>
              <a:rPr lang="en-US" sz="2400" b="1" dirty="0"/>
              <a:t>reproduce</a:t>
            </a:r>
            <a:r>
              <a:rPr lang="en-US" sz="2400" dirty="0"/>
              <a:t> by means of spores. </a:t>
            </a:r>
          </a:p>
          <a:p>
            <a:pPr lvl="0"/>
            <a:r>
              <a:rPr lang="en-US" sz="2400" dirty="0"/>
              <a:t>Depending on the species and conditions both sexual and asexual spores may be produced. </a:t>
            </a:r>
          </a:p>
          <a:p>
            <a:pPr lvl="0"/>
            <a:r>
              <a:rPr lang="en-US" sz="2400" dirty="0"/>
              <a:t>They are typically </a:t>
            </a:r>
            <a:r>
              <a:rPr lang="en-US" sz="2400" b="1" dirty="0"/>
              <a:t>non-motile</a:t>
            </a:r>
            <a:r>
              <a:rPr lang="en-US" sz="2400" dirty="0"/>
              <a:t>.</a:t>
            </a:r>
          </a:p>
          <a:p>
            <a:pPr lvl="0"/>
            <a:r>
              <a:rPr lang="en-US" sz="2400" dirty="0"/>
              <a:t>Fungi exhibit the phenomenon of </a:t>
            </a:r>
            <a:r>
              <a:rPr lang="en-US" sz="2400" b="1" dirty="0"/>
              <a:t>alteration of generation</a:t>
            </a:r>
            <a:r>
              <a:rPr lang="en-US" sz="2400" dirty="0"/>
              <a:t>.</a:t>
            </a:r>
          </a:p>
          <a:p>
            <a:pPr lvl="0"/>
            <a:r>
              <a:rPr lang="en-US" sz="2400" dirty="0"/>
              <a:t>The vegetative body of the fungi may be unicellular or composed of microscopic threads called </a:t>
            </a:r>
            <a:r>
              <a:rPr lang="en-US" sz="2400" b="1" dirty="0" err="1"/>
              <a:t>hyphae</a:t>
            </a:r>
            <a:r>
              <a:rPr lang="en-US" sz="2400" dirty="0"/>
              <a:t>.</a:t>
            </a:r>
          </a:p>
          <a:p>
            <a:pPr lvl="0"/>
            <a:r>
              <a:rPr lang="en-US" sz="2400" dirty="0"/>
              <a:t> The structure of cell wall is similar to plants but chemically the fungi cell wall are composed of </a:t>
            </a:r>
            <a:r>
              <a:rPr lang="en-US" sz="2400" b="1" dirty="0"/>
              <a:t>chitin</a:t>
            </a:r>
            <a:r>
              <a:rPr lang="en-US" sz="2400" dirty="0"/>
              <a:t>.</a:t>
            </a:r>
          </a:p>
          <a:p>
            <a:endParaRPr lang="en-US" sz="2400" dirty="0"/>
          </a:p>
        </p:txBody>
      </p:sp>
    </p:spTree>
    <p:extLst>
      <p:ext uri="{BB962C8B-B14F-4D97-AF65-F5344CB8AC3E}">
        <p14:creationId xmlns:p14="http://schemas.microsoft.com/office/powerpoint/2010/main" val="2789467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763000" cy="914400"/>
          </a:xfrm>
        </p:spPr>
        <p:txBody>
          <a:bodyPr>
            <a:normAutofit/>
          </a:bodyPr>
          <a:lstStyle/>
          <a:p>
            <a:r>
              <a:rPr lang="en-US" sz="3600" b="1" dirty="0"/>
              <a:t>Characteristics of Kingdom Fungi cont’d…</a:t>
            </a:r>
            <a:endParaRPr lang="en-US" sz="3600" dirty="0"/>
          </a:p>
        </p:txBody>
      </p:sp>
      <p:sp>
        <p:nvSpPr>
          <p:cNvPr id="3" name="Content Placeholder 2"/>
          <p:cNvSpPr>
            <a:spLocks noGrp="1"/>
          </p:cNvSpPr>
          <p:nvPr>
            <p:ph idx="1"/>
          </p:nvPr>
        </p:nvSpPr>
        <p:spPr>
          <a:xfrm>
            <a:off x="1905000" y="914400"/>
            <a:ext cx="8534400" cy="5486400"/>
          </a:xfrm>
        </p:spPr>
        <p:txBody>
          <a:bodyPr>
            <a:noAutofit/>
          </a:bodyPr>
          <a:lstStyle/>
          <a:p>
            <a:pPr lvl="0"/>
            <a:r>
              <a:rPr lang="en-US" sz="2400" dirty="0"/>
              <a:t>Fungi are heterotrophic organisms.</a:t>
            </a:r>
          </a:p>
          <a:p>
            <a:pPr lvl="0"/>
            <a:r>
              <a:rPr lang="en-US" sz="2400" dirty="0"/>
              <a:t>They fungi digest the food first and then ingest the food, to accomplish this, fungi produce </a:t>
            </a:r>
            <a:r>
              <a:rPr lang="en-US" sz="2400" dirty="0" err="1"/>
              <a:t>exo</a:t>
            </a:r>
            <a:r>
              <a:rPr lang="en-US" sz="2400" dirty="0"/>
              <a:t>-enzymes (Extracellular digestion). </a:t>
            </a:r>
          </a:p>
          <a:p>
            <a:pPr lvl="0"/>
            <a:r>
              <a:rPr lang="en-US" sz="2400" dirty="0"/>
              <a:t>Fungi store their food as </a:t>
            </a:r>
            <a:r>
              <a:rPr lang="en-US" sz="2400" b="1" dirty="0"/>
              <a:t>starch</a:t>
            </a:r>
            <a:r>
              <a:rPr lang="en-US" sz="2400" dirty="0"/>
              <a:t>.</a:t>
            </a:r>
          </a:p>
          <a:p>
            <a:pPr lvl="0"/>
            <a:r>
              <a:rPr lang="en-US" sz="2400" dirty="0"/>
              <a:t>Biosynthesis of chitin occurs in fungi.</a:t>
            </a:r>
          </a:p>
          <a:p>
            <a:pPr lvl="0"/>
            <a:r>
              <a:rPr lang="en-US" sz="2400" dirty="0"/>
              <a:t>The </a:t>
            </a:r>
            <a:r>
              <a:rPr lang="en-US" sz="2400" b="1" dirty="0"/>
              <a:t>nuclei</a:t>
            </a:r>
            <a:r>
              <a:rPr lang="en-US" sz="2400" dirty="0"/>
              <a:t> of the fungi are very small.</a:t>
            </a:r>
          </a:p>
          <a:p>
            <a:pPr lvl="0"/>
            <a:r>
              <a:rPr lang="en-US" sz="2400" dirty="0"/>
              <a:t>During mitosis the </a:t>
            </a:r>
            <a:r>
              <a:rPr lang="en-US" sz="2400" b="1" dirty="0"/>
              <a:t>nuclear envelope </a:t>
            </a:r>
            <a:r>
              <a:rPr lang="en-US" sz="2400" dirty="0"/>
              <a:t>is not dissolved.</a:t>
            </a:r>
          </a:p>
          <a:p>
            <a:pPr lvl="0"/>
            <a:r>
              <a:rPr lang="en-US" sz="2400" b="1" dirty="0"/>
              <a:t>Nutrition</a:t>
            </a:r>
            <a:r>
              <a:rPr lang="en-US" sz="2400" dirty="0"/>
              <a:t> in fungi are either saprophytes, parasites or </a:t>
            </a:r>
            <a:r>
              <a:rPr lang="en-US" sz="2400" dirty="0" err="1"/>
              <a:t>symbionts</a:t>
            </a:r>
            <a:r>
              <a:rPr lang="en-US" sz="2400" dirty="0"/>
              <a:t>.</a:t>
            </a:r>
          </a:p>
          <a:p>
            <a:pPr lvl="0"/>
            <a:r>
              <a:rPr lang="en-US" sz="2400" b="1" dirty="0"/>
              <a:t>Reproduction</a:t>
            </a:r>
            <a:r>
              <a:rPr lang="en-US" sz="2400" dirty="0"/>
              <a:t> in fungi is both by sexual and asexual means. </a:t>
            </a:r>
          </a:p>
          <a:p>
            <a:pPr lvl="1"/>
            <a:r>
              <a:rPr lang="en-US" dirty="0"/>
              <a:t>Sexual state is referred to as </a:t>
            </a:r>
            <a:r>
              <a:rPr lang="en-US" b="1" dirty="0" err="1"/>
              <a:t>teleomorph</a:t>
            </a:r>
            <a:r>
              <a:rPr lang="en-US" dirty="0"/>
              <a:t>, </a:t>
            </a:r>
          </a:p>
          <a:p>
            <a:pPr lvl="1"/>
            <a:r>
              <a:rPr lang="en-US" dirty="0"/>
              <a:t>Asexual state is referred to as </a:t>
            </a:r>
            <a:r>
              <a:rPr lang="en-US" b="1" dirty="0" err="1"/>
              <a:t>anamorph</a:t>
            </a:r>
            <a:r>
              <a:rPr lang="en-US" dirty="0"/>
              <a:t>.</a:t>
            </a:r>
          </a:p>
          <a:p>
            <a:endParaRPr lang="en-US" sz="2400" dirty="0"/>
          </a:p>
        </p:txBody>
      </p:sp>
    </p:spTree>
    <p:extLst>
      <p:ext uri="{BB962C8B-B14F-4D97-AF65-F5344CB8AC3E}">
        <p14:creationId xmlns:p14="http://schemas.microsoft.com/office/powerpoint/2010/main" val="16423158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15962"/>
          </a:xfrm>
        </p:spPr>
        <p:txBody>
          <a:bodyPr>
            <a:normAutofit fontScale="90000"/>
          </a:bodyPr>
          <a:lstStyle/>
          <a:p>
            <a:r>
              <a:rPr lang="en-US" b="1" dirty="0" smtClean="0"/>
              <a:t/>
            </a:r>
            <a:br>
              <a:rPr lang="en-US" b="1" dirty="0" smtClean="0"/>
            </a:br>
            <a:r>
              <a:rPr lang="en-US" b="1" dirty="0" smtClean="0"/>
              <a:t>Classification of Kingdom Fungi</a:t>
            </a:r>
            <a:br>
              <a:rPr lang="en-US" b="1" dirty="0" smtClean="0"/>
            </a:br>
            <a:endParaRPr lang="en-US" dirty="0"/>
          </a:p>
        </p:txBody>
      </p:sp>
      <p:sp>
        <p:nvSpPr>
          <p:cNvPr id="3" name="Content Placeholder 2"/>
          <p:cNvSpPr>
            <a:spLocks noGrp="1"/>
          </p:cNvSpPr>
          <p:nvPr>
            <p:ph idx="1"/>
          </p:nvPr>
        </p:nvSpPr>
        <p:spPr>
          <a:xfrm>
            <a:off x="1524000" y="685800"/>
            <a:ext cx="9144000" cy="6172200"/>
          </a:xfrm>
        </p:spPr>
        <p:txBody>
          <a:bodyPr>
            <a:noAutofit/>
          </a:bodyPr>
          <a:lstStyle/>
          <a:p>
            <a:pPr algn="just">
              <a:buNone/>
            </a:pPr>
            <a:r>
              <a:rPr lang="en-US" sz="2000" dirty="0"/>
              <a:t>Based on the spore case in which the spores are produced, fungi are classified into four divisions.</a:t>
            </a:r>
          </a:p>
          <a:p>
            <a:pPr marL="457200" indent="-457200" algn="just">
              <a:buFont typeface="+mj-lt"/>
              <a:buAutoNum type="arabicPeriod"/>
            </a:pPr>
            <a:r>
              <a:rPr lang="en-US" sz="2000" b="1" dirty="0"/>
              <a:t>Division </a:t>
            </a:r>
            <a:r>
              <a:rPr lang="en-US" sz="2000" b="1" dirty="0" err="1"/>
              <a:t>Ascomycota</a:t>
            </a:r>
            <a:r>
              <a:rPr lang="en-US" sz="2000" b="1" dirty="0"/>
              <a:t> (Sac Fungi): </a:t>
            </a:r>
            <a:r>
              <a:rPr lang="en-US" sz="2000" dirty="0"/>
              <a:t>The sac-fungi produce spores in small cup-shaped sacs called </a:t>
            </a:r>
            <a:r>
              <a:rPr lang="en-US" sz="2000" b="1" dirty="0" err="1"/>
              <a:t>asci</a:t>
            </a:r>
            <a:r>
              <a:rPr lang="en-US" sz="2000" dirty="0"/>
              <a:t>, hence the name </a:t>
            </a:r>
            <a:r>
              <a:rPr lang="en-US" sz="2000" dirty="0" err="1"/>
              <a:t>ascomycota</a:t>
            </a:r>
            <a:r>
              <a:rPr lang="en-US" sz="2000" dirty="0"/>
              <a:t>. The mature sac fungi spores are known as </a:t>
            </a:r>
            <a:r>
              <a:rPr lang="en-US" sz="2000" dirty="0" err="1"/>
              <a:t>ascospores</a:t>
            </a:r>
            <a:r>
              <a:rPr lang="en-US" sz="2000" dirty="0"/>
              <a:t>. Example: </a:t>
            </a:r>
            <a:r>
              <a:rPr lang="en-US" sz="2000" i="1" dirty="0" err="1"/>
              <a:t>Aspergillus</a:t>
            </a:r>
            <a:r>
              <a:rPr lang="en-US" sz="2000" i="1" dirty="0"/>
              <a:t>, </a:t>
            </a:r>
            <a:r>
              <a:rPr lang="en-US" sz="2000" i="1" dirty="0" err="1"/>
              <a:t>Claviceps</a:t>
            </a:r>
            <a:r>
              <a:rPr lang="en-US" sz="2000" i="1" dirty="0"/>
              <a:t>, </a:t>
            </a:r>
            <a:r>
              <a:rPr lang="en-US" sz="2000" i="1" dirty="0" err="1"/>
              <a:t>Neurospora</a:t>
            </a:r>
            <a:r>
              <a:rPr lang="en-US" sz="2000" i="1" dirty="0"/>
              <a:t>. </a:t>
            </a:r>
            <a:endParaRPr lang="en-US" sz="2000" dirty="0"/>
          </a:p>
          <a:p>
            <a:pPr marL="457200" indent="-457200" algn="just">
              <a:buFont typeface="+mj-lt"/>
              <a:buAutoNum type="arabicPeriod"/>
            </a:pPr>
            <a:r>
              <a:rPr lang="en-US" sz="2000" b="1" dirty="0"/>
              <a:t> Division </a:t>
            </a:r>
            <a:r>
              <a:rPr lang="en-US" sz="2000" b="1" dirty="0" err="1"/>
              <a:t>Basidiomycota</a:t>
            </a:r>
            <a:r>
              <a:rPr lang="en-US" sz="2000" b="1" dirty="0"/>
              <a:t> (Club Fungi): </a:t>
            </a:r>
            <a:r>
              <a:rPr lang="en-US" sz="2000" dirty="0" err="1"/>
              <a:t>Basidiomycota</a:t>
            </a:r>
            <a:r>
              <a:rPr lang="en-US" sz="2000" dirty="0"/>
              <a:t> includes the mushrooms, puff-balls, smuts, rusts and toadstools. The spores are borne on a club-shaped spore case called </a:t>
            </a:r>
            <a:r>
              <a:rPr lang="en-US" sz="2000" b="1" dirty="0" err="1"/>
              <a:t>basidium</a:t>
            </a:r>
            <a:r>
              <a:rPr lang="en-US" sz="2000" dirty="0"/>
              <a:t>. In mushrooms the </a:t>
            </a:r>
            <a:r>
              <a:rPr lang="en-US" sz="2000" dirty="0" err="1"/>
              <a:t>basidia</a:t>
            </a:r>
            <a:r>
              <a:rPr lang="en-US" sz="2000" dirty="0"/>
              <a:t>. Example: </a:t>
            </a:r>
            <a:r>
              <a:rPr lang="en-US" sz="2000" i="1" dirty="0" err="1"/>
              <a:t>Agaricus</a:t>
            </a:r>
            <a:r>
              <a:rPr lang="en-US" sz="2000" i="1" dirty="0"/>
              <a:t> </a:t>
            </a:r>
            <a:r>
              <a:rPr lang="en-US" sz="2000" dirty="0"/>
              <a:t>(mushroom), </a:t>
            </a:r>
            <a:r>
              <a:rPr lang="en-US" sz="2000" i="1" dirty="0" err="1"/>
              <a:t>Ustilago</a:t>
            </a:r>
            <a:r>
              <a:rPr lang="en-US" sz="2000" dirty="0"/>
              <a:t>(smut), and </a:t>
            </a:r>
            <a:r>
              <a:rPr lang="en-US" sz="2000" i="1" dirty="0" err="1"/>
              <a:t>Puccinia</a:t>
            </a:r>
            <a:r>
              <a:rPr lang="en-US" sz="2000" i="1" dirty="0"/>
              <a:t> </a:t>
            </a:r>
            <a:r>
              <a:rPr lang="en-US" sz="2000" dirty="0"/>
              <a:t>(rust fungus). </a:t>
            </a:r>
          </a:p>
          <a:p>
            <a:pPr marL="457200" indent="-457200" algn="just">
              <a:buFont typeface="+mj-lt"/>
              <a:buAutoNum type="arabicPeriod"/>
            </a:pPr>
            <a:r>
              <a:rPr lang="en-US" sz="2000" b="1" dirty="0"/>
              <a:t>Division </a:t>
            </a:r>
            <a:r>
              <a:rPr lang="en-US" sz="2000" b="1" dirty="0" err="1"/>
              <a:t>Zygomycota</a:t>
            </a:r>
            <a:r>
              <a:rPr lang="en-US" sz="2000" b="1" dirty="0"/>
              <a:t> (Zygote forming Fungi): </a:t>
            </a:r>
            <a:r>
              <a:rPr lang="en-US" sz="2000" dirty="0"/>
              <a:t>The spores are produced in round-shaped case called </a:t>
            </a:r>
            <a:r>
              <a:rPr lang="en-US" sz="2000" b="1" dirty="0"/>
              <a:t>sporangium</a:t>
            </a:r>
            <a:r>
              <a:rPr lang="en-US" sz="2000" dirty="0"/>
              <a:t>. These fungi are usually found on cheese, bread, and other decaying food. Example: </a:t>
            </a:r>
            <a:r>
              <a:rPr lang="en-US" sz="2000" i="1" dirty="0" err="1"/>
              <a:t>Mucor</a:t>
            </a:r>
            <a:r>
              <a:rPr lang="en-US" sz="2000" dirty="0"/>
              <a:t>, </a:t>
            </a:r>
            <a:r>
              <a:rPr lang="en-US" sz="2000" i="1" dirty="0" err="1"/>
              <a:t>Rhizopus</a:t>
            </a:r>
            <a:r>
              <a:rPr lang="en-US" sz="2000" i="1" dirty="0"/>
              <a:t> </a:t>
            </a:r>
            <a:r>
              <a:rPr lang="en-US" sz="2000" dirty="0"/>
              <a:t>(the bread mould) and </a:t>
            </a:r>
            <a:r>
              <a:rPr lang="en-US" sz="2000" i="1" dirty="0" err="1"/>
              <a:t>Albugo</a:t>
            </a:r>
            <a:r>
              <a:rPr lang="en-US" sz="2000" dirty="0"/>
              <a:t>. </a:t>
            </a:r>
          </a:p>
          <a:p>
            <a:pPr marL="457200" indent="-457200" algn="just">
              <a:buFont typeface="+mj-lt"/>
              <a:buAutoNum type="arabicPeriod"/>
            </a:pPr>
            <a:r>
              <a:rPr lang="en-US" sz="2000" b="1" dirty="0"/>
              <a:t>Division </a:t>
            </a:r>
            <a:r>
              <a:rPr lang="en-US" sz="2000" b="1" dirty="0" err="1"/>
              <a:t>Deuteromycota</a:t>
            </a:r>
            <a:r>
              <a:rPr lang="en-US" sz="2000" b="1" dirty="0"/>
              <a:t> (Imperfect Fungi): </a:t>
            </a:r>
            <a:r>
              <a:rPr lang="en-US" sz="2000" dirty="0"/>
              <a:t>These organisms are known as imperfect fungi because they lack sexual reproduction. They reproduce by asexual spores known as </a:t>
            </a:r>
            <a:r>
              <a:rPr lang="en-US" sz="2000" b="1" dirty="0"/>
              <a:t>conidia</a:t>
            </a:r>
            <a:r>
              <a:rPr lang="en-US" sz="2000" dirty="0"/>
              <a:t>. Most of the fungi causes diseases to humans like ringworm, athlete's foot. Economically important imperfect fungi are </a:t>
            </a:r>
            <a:r>
              <a:rPr lang="en-US" sz="2000" i="1" dirty="0" err="1"/>
              <a:t>Penicillium</a:t>
            </a:r>
            <a:r>
              <a:rPr lang="en-US" sz="2000" i="1" dirty="0"/>
              <a:t> </a:t>
            </a:r>
            <a:r>
              <a:rPr lang="en-US" sz="2000" dirty="0"/>
              <a:t>and </a:t>
            </a:r>
            <a:r>
              <a:rPr lang="en-US" sz="2000" i="1" dirty="0" err="1"/>
              <a:t>Aspergillus</a:t>
            </a:r>
            <a:r>
              <a:rPr lang="en-US" sz="2000" dirty="0"/>
              <a:t>. Other examples are </a:t>
            </a:r>
            <a:r>
              <a:rPr lang="en-US" sz="2000" i="1" dirty="0" err="1"/>
              <a:t>Alternaria</a:t>
            </a:r>
            <a:r>
              <a:rPr lang="en-US" sz="2000" i="1" dirty="0"/>
              <a:t>, </a:t>
            </a:r>
            <a:r>
              <a:rPr lang="en-US" sz="2000" i="1" dirty="0" err="1"/>
              <a:t>Colletotrichum</a:t>
            </a:r>
            <a:r>
              <a:rPr lang="en-US" sz="2000" i="1" dirty="0"/>
              <a:t> and </a:t>
            </a:r>
            <a:r>
              <a:rPr lang="en-US" sz="2000" i="1" dirty="0" err="1"/>
              <a:t>Trichoderma</a:t>
            </a:r>
            <a:endParaRPr lang="en-US" sz="2000" dirty="0"/>
          </a:p>
        </p:txBody>
      </p:sp>
    </p:spTree>
    <p:extLst>
      <p:ext uri="{BB962C8B-B14F-4D97-AF65-F5344CB8AC3E}">
        <p14:creationId xmlns:p14="http://schemas.microsoft.com/office/powerpoint/2010/main" val="22454224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020762"/>
          </a:xfrm>
        </p:spPr>
        <p:txBody>
          <a:bodyPr>
            <a:noAutofit/>
          </a:bodyPr>
          <a:lstStyle/>
          <a:p>
            <a:r>
              <a:rPr lang="en-US" sz="3200" dirty="0"/>
              <a:t>Some Varieties of Fungi</a:t>
            </a:r>
            <a:br>
              <a:rPr lang="en-US" sz="3200" dirty="0"/>
            </a:br>
            <a:r>
              <a:rPr lang="en-US" sz="2400" dirty="0"/>
              <a:t>varieties, yeast (</a:t>
            </a:r>
            <a:r>
              <a:rPr lang="en-US" sz="2400" dirty="0" err="1"/>
              <a:t>ascomyces</a:t>
            </a:r>
            <a:r>
              <a:rPr lang="en-US" sz="2400" dirty="0"/>
              <a:t>),smut on maize, mushroom, </a:t>
            </a:r>
            <a:endParaRPr lang="en-US" sz="3200" dirty="0"/>
          </a:p>
        </p:txBody>
      </p:sp>
      <p:pic>
        <p:nvPicPr>
          <p:cNvPr id="7170" name="Picture 2" descr="C:\Users\GBOYEGA\Desktop\BIOLOGY\PIXTURESSS\different-forms-of-fungi.jpg"/>
          <p:cNvPicPr>
            <a:picLocks noGrp="1" noChangeAspect="1" noChangeArrowheads="1"/>
          </p:cNvPicPr>
          <p:nvPr>
            <p:ph idx="1"/>
          </p:nvPr>
        </p:nvPicPr>
        <p:blipFill>
          <a:blip r:embed="rId2"/>
          <a:srcRect/>
          <a:stretch>
            <a:fillRect/>
          </a:stretch>
        </p:blipFill>
        <p:spPr bwMode="auto">
          <a:xfrm>
            <a:off x="1524000" y="1828801"/>
            <a:ext cx="4267200" cy="2289969"/>
          </a:xfrm>
          <a:prstGeom prst="rect">
            <a:avLst/>
          </a:prstGeom>
          <a:noFill/>
        </p:spPr>
      </p:pic>
      <p:pic>
        <p:nvPicPr>
          <p:cNvPr id="7171" name="Picture 3" descr="C:\Users\GBOYEGA\Desktop\BIOLOGY\PIXTURESSS\yeast-cell-ascomycota.jpg"/>
          <p:cNvPicPr>
            <a:picLocks noChangeAspect="1" noChangeArrowheads="1"/>
          </p:cNvPicPr>
          <p:nvPr/>
        </p:nvPicPr>
        <p:blipFill>
          <a:blip r:embed="rId3"/>
          <a:srcRect/>
          <a:stretch>
            <a:fillRect/>
          </a:stretch>
        </p:blipFill>
        <p:spPr bwMode="auto">
          <a:xfrm>
            <a:off x="5943600" y="1447800"/>
            <a:ext cx="4724400" cy="2514600"/>
          </a:xfrm>
          <a:prstGeom prst="rect">
            <a:avLst/>
          </a:prstGeom>
          <a:noFill/>
        </p:spPr>
      </p:pic>
      <p:pic>
        <p:nvPicPr>
          <p:cNvPr id="7173" name="Picture 5" descr="C:\Users\GBOYEGA\Desktop\BIOLOGY\PIXTURESSS\smuts-on-corn.jpg"/>
          <p:cNvPicPr>
            <a:picLocks noChangeAspect="1" noChangeArrowheads="1"/>
          </p:cNvPicPr>
          <p:nvPr/>
        </p:nvPicPr>
        <p:blipFill>
          <a:blip r:embed="rId4"/>
          <a:srcRect/>
          <a:stretch>
            <a:fillRect/>
          </a:stretch>
        </p:blipFill>
        <p:spPr bwMode="auto">
          <a:xfrm>
            <a:off x="1524000" y="4191000"/>
            <a:ext cx="3048000" cy="2438400"/>
          </a:xfrm>
          <a:prstGeom prst="rect">
            <a:avLst/>
          </a:prstGeom>
          <a:noFill/>
        </p:spPr>
      </p:pic>
      <p:pic>
        <p:nvPicPr>
          <p:cNvPr id="7174" name="Picture 6" descr="C:\Users\GBOYEGA\Desktop\BIOLOGY\PIXTURESSS\mushroom.jpg"/>
          <p:cNvPicPr>
            <a:picLocks noChangeAspect="1" noChangeArrowheads="1"/>
          </p:cNvPicPr>
          <p:nvPr/>
        </p:nvPicPr>
        <p:blipFill>
          <a:blip r:embed="rId5"/>
          <a:srcRect/>
          <a:stretch>
            <a:fillRect/>
          </a:stretch>
        </p:blipFill>
        <p:spPr bwMode="auto">
          <a:xfrm>
            <a:off x="4724400" y="4114800"/>
            <a:ext cx="2590800" cy="2743200"/>
          </a:xfrm>
          <a:prstGeom prst="rect">
            <a:avLst/>
          </a:prstGeom>
          <a:noFill/>
        </p:spPr>
      </p:pic>
      <p:pic>
        <p:nvPicPr>
          <p:cNvPr id="7175" name="Picture 7" descr="C:\Users\GBOYEGA\Desktop\BIOLOGY\PIXTURESSS\disease-caused-by-alternaria-fungi.jpg"/>
          <p:cNvPicPr>
            <a:picLocks noChangeAspect="1" noChangeArrowheads="1"/>
          </p:cNvPicPr>
          <p:nvPr/>
        </p:nvPicPr>
        <p:blipFill>
          <a:blip r:embed="rId6"/>
          <a:srcRect/>
          <a:stretch>
            <a:fillRect/>
          </a:stretch>
        </p:blipFill>
        <p:spPr bwMode="auto">
          <a:xfrm>
            <a:off x="7543800" y="4114800"/>
            <a:ext cx="3124200" cy="2743200"/>
          </a:xfrm>
          <a:prstGeom prst="rect">
            <a:avLst/>
          </a:prstGeom>
          <a:noFill/>
        </p:spPr>
      </p:pic>
    </p:spTree>
    <p:extLst>
      <p:ext uri="{BB962C8B-B14F-4D97-AF65-F5344CB8AC3E}">
        <p14:creationId xmlns:p14="http://schemas.microsoft.com/office/powerpoint/2010/main" val="2701127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linds(horizontal)">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173"/>
                                        </p:tgtEl>
                                        <p:attrNameLst>
                                          <p:attrName>style.visibility</p:attrName>
                                        </p:attrNameLst>
                                      </p:cBhvr>
                                      <p:to>
                                        <p:strVal val="visible"/>
                                      </p:to>
                                    </p:set>
                                    <p:anim calcmode="lin" valueType="num">
                                      <p:cBhvr additive="base">
                                        <p:cTn id="17" dur="500" fill="hold"/>
                                        <p:tgtEl>
                                          <p:spTgt spid="7173"/>
                                        </p:tgtEl>
                                        <p:attrNameLst>
                                          <p:attrName>ppt_x</p:attrName>
                                        </p:attrNameLst>
                                      </p:cBhvr>
                                      <p:tavLst>
                                        <p:tav tm="0">
                                          <p:val>
                                            <p:strVal val="#ppt_x"/>
                                          </p:val>
                                        </p:tav>
                                        <p:tav tm="100000">
                                          <p:val>
                                            <p:strVal val="#ppt_x"/>
                                          </p:val>
                                        </p:tav>
                                      </p:tavLst>
                                    </p:anim>
                                    <p:anim calcmode="lin" valueType="num">
                                      <p:cBhvr additive="base">
                                        <p:cTn id="18"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174"/>
                                        </p:tgtEl>
                                        <p:attrNameLst>
                                          <p:attrName>style.visibility</p:attrName>
                                        </p:attrNameLst>
                                      </p:cBhvr>
                                      <p:to>
                                        <p:strVal val="visible"/>
                                      </p:to>
                                    </p:set>
                                    <p:anim calcmode="lin" valueType="num">
                                      <p:cBhvr additive="base">
                                        <p:cTn id="23" dur="500" fill="hold"/>
                                        <p:tgtEl>
                                          <p:spTgt spid="7174"/>
                                        </p:tgtEl>
                                        <p:attrNameLst>
                                          <p:attrName>ppt_x</p:attrName>
                                        </p:attrNameLst>
                                      </p:cBhvr>
                                      <p:tavLst>
                                        <p:tav tm="0">
                                          <p:val>
                                            <p:strVal val="#ppt_x"/>
                                          </p:val>
                                        </p:tav>
                                        <p:tav tm="100000">
                                          <p:val>
                                            <p:strVal val="#ppt_x"/>
                                          </p:val>
                                        </p:tav>
                                      </p:tavLst>
                                    </p:anim>
                                    <p:anim calcmode="lin" valueType="num">
                                      <p:cBhvr additive="base">
                                        <p:cTn id="24"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4" fill="hold" nodeType="clickEffect">
                                  <p:stCondLst>
                                    <p:cond delay="0"/>
                                  </p:stCondLst>
                                  <p:childTnLst>
                                    <p:set>
                                      <p:cBhvr>
                                        <p:cTn id="28" dur="1" fill="hold">
                                          <p:stCondLst>
                                            <p:cond delay="0"/>
                                          </p:stCondLst>
                                        </p:cTn>
                                        <p:tgtEl>
                                          <p:spTgt spid="7175"/>
                                        </p:tgtEl>
                                        <p:attrNameLst>
                                          <p:attrName>style.visibility</p:attrName>
                                        </p:attrNameLst>
                                      </p:cBhvr>
                                      <p:to>
                                        <p:strVal val="visible"/>
                                      </p:to>
                                    </p:set>
                                    <p:anim calcmode="lin" valueType="num">
                                      <p:cBhvr additive="base">
                                        <p:cTn id="29" dur="5000" fill="hold"/>
                                        <p:tgtEl>
                                          <p:spTgt spid="7175"/>
                                        </p:tgtEl>
                                        <p:attrNameLst>
                                          <p:attrName>ppt_x</p:attrName>
                                        </p:attrNameLst>
                                      </p:cBhvr>
                                      <p:tavLst>
                                        <p:tav tm="0">
                                          <p:val>
                                            <p:strVal val="#ppt_x"/>
                                          </p:val>
                                        </p:tav>
                                        <p:tav tm="100000">
                                          <p:val>
                                            <p:strVal val="#ppt_x"/>
                                          </p:val>
                                        </p:tav>
                                      </p:tavLst>
                                    </p:anim>
                                    <p:anim calcmode="lin" valueType="num">
                                      <p:cBhvr additive="base">
                                        <p:cTn id="30" dur="5000" fill="hold"/>
                                        <p:tgtEl>
                                          <p:spTgt spid="71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GBOYEGA\Desktop\BIOLOGY\PIXTURESSS\mushrooms.jpg"/>
          <p:cNvPicPr>
            <a:picLocks noGrp="1" noChangeAspect="1" noChangeArrowheads="1"/>
          </p:cNvPicPr>
          <p:nvPr>
            <p:ph idx="1"/>
          </p:nvPr>
        </p:nvPicPr>
        <p:blipFill>
          <a:blip r:embed="rId2"/>
          <a:srcRect/>
          <a:stretch>
            <a:fillRect/>
          </a:stretch>
        </p:blipFill>
        <p:spPr bwMode="auto">
          <a:xfrm>
            <a:off x="4724401" y="-170231"/>
            <a:ext cx="5943601" cy="7028231"/>
          </a:xfrm>
          <a:prstGeom prst="rect">
            <a:avLst/>
          </a:prstGeom>
          <a:noFill/>
        </p:spPr>
      </p:pic>
      <p:pic>
        <p:nvPicPr>
          <p:cNvPr id="8197" name="Picture 5" descr="C:\Users\GBOYEGA\Desktop\BIOLOGY\PIXTURESSS\very poisonous mushroom.jpg"/>
          <p:cNvPicPr>
            <a:picLocks noChangeAspect="1" noChangeArrowheads="1"/>
          </p:cNvPicPr>
          <p:nvPr/>
        </p:nvPicPr>
        <p:blipFill>
          <a:blip r:embed="rId3"/>
          <a:srcRect/>
          <a:stretch>
            <a:fillRect/>
          </a:stretch>
        </p:blipFill>
        <p:spPr bwMode="auto">
          <a:xfrm>
            <a:off x="1524000" y="0"/>
            <a:ext cx="3124200" cy="6858000"/>
          </a:xfrm>
          <a:prstGeom prst="rect">
            <a:avLst/>
          </a:prstGeom>
          <a:noFill/>
        </p:spPr>
      </p:pic>
    </p:spTree>
    <p:extLst>
      <p:ext uri="{BB962C8B-B14F-4D97-AF65-F5344CB8AC3E}">
        <p14:creationId xmlns:p14="http://schemas.microsoft.com/office/powerpoint/2010/main" val="4256057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dissolve">
                                      <p:cBhvr>
                                        <p:cTn id="7" dur="500"/>
                                        <p:tgtEl>
                                          <p:spTgt spid="81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additive="base">
                                        <p:cTn id="12" dur="500" fill="hold"/>
                                        <p:tgtEl>
                                          <p:spTgt spid="8194"/>
                                        </p:tgtEl>
                                        <p:attrNameLst>
                                          <p:attrName>ppt_x</p:attrName>
                                        </p:attrNameLst>
                                      </p:cBhvr>
                                      <p:tavLst>
                                        <p:tav tm="0">
                                          <p:val>
                                            <p:strVal val="#ppt_x"/>
                                          </p:val>
                                        </p:tav>
                                        <p:tav tm="100000">
                                          <p:val>
                                            <p:strVal val="#ppt_x"/>
                                          </p:val>
                                        </p:tav>
                                      </p:tavLst>
                                    </p:anim>
                                    <p:anim calcmode="lin" valueType="num">
                                      <p:cBhvr additive="base">
                                        <p:cTn id="13"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KINGDOM PLANTAE</a:t>
            </a:r>
            <a:r>
              <a:rPr lang="en-US" dirty="0" smtClean="0"/>
              <a:t/>
            </a:r>
            <a:br>
              <a:rPr lang="en-US" dirty="0" smtClean="0"/>
            </a:br>
            <a:endParaRPr lang="en-US" dirty="0"/>
          </a:p>
        </p:txBody>
      </p:sp>
      <p:sp>
        <p:nvSpPr>
          <p:cNvPr id="3" name="Content Placeholder 2"/>
          <p:cNvSpPr>
            <a:spLocks noGrp="1"/>
          </p:cNvSpPr>
          <p:nvPr>
            <p:ph idx="1"/>
          </p:nvPr>
        </p:nvSpPr>
        <p:spPr>
          <a:xfrm>
            <a:off x="1828800" y="1447800"/>
            <a:ext cx="8610600" cy="4953000"/>
          </a:xfrm>
        </p:spPr>
        <p:txBody>
          <a:bodyPr>
            <a:noAutofit/>
          </a:bodyPr>
          <a:lstStyle/>
          <a:p>
            <a:r>
              <a:rPr lang="en-US" dirty="0"/>
              <a:t>The Kingdom </a:t>
            </a:r>
            <a:r>
              <a:rPr lang="en-US" dirty="0" err="1"/>
              <a:t>plantae</a:t>
            </a:r>
            <a:r>
              <a:rPr lang="en-US" dirty="0"/>
              <a:t> can be defined as multicellular, autotrophic eukaryotes, which conduct photosynthesis. </a:t>
            </a:r>
          </a:p>
          <a:p>
            <a:r>
              <a:rPr lang="en-US" dirty="0"/>
              <a:t>The Kingdom </a:t>
            </a:r>
            <a:r>
              <a:rPr lang="en-US" dirty="0" err="1"/>
              <a:t>plantae</a:t>
            </a:r>
            <a:r>
              <a:rPr lang="en-US" dirty="0"/>
              <a:t> is also called as kingdom </a:t>
            </a:r>
            <a:r>
              <a:rPr lang="en-US" b="1" dirty="0" err="1"/>
              <a:t>Metaphyta</a:t>
            </a:r>
            <a:endParaRPr lang="en-US" b="1" dirty="0"/>
          </a:p>
          <a:p>
            <a:r>
              <a:rPr lang="en-US" dirty="0"/>
              <a:t>All member of this family comprises of true nucleus and advanced membrane bound organelles. They are quite different from animals.</a:t>
            </a:r>
          </a:p>
          <a:p>
            <a:r>
              <a:rPr lang="en-US" dirty="0"/>
              <a:t> The Kingdom Plantae contains about 300,000 different species of plants. </a:t>
            </a:r>
            <a:endParaRPr lang="en-US" dirty="0"/>
          </a:p>
        </p:txBody>
      </p:sp>
    </p:spTree>
    <p:extLst>
      <p:ext uri="{BB962C8B-B14F-4D97-AF65-F5344CB8AC3E}">
        <p14:creationId xmlns:p14="http://schemas.microsoft.com/office/powerpoint/2010/main" val="3303083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1" nodeType="clickEffect">
                                  <p:stCondLst>
                                    <p:cond delay="0"/>
                                  </p:stCondLst>
                                  <p:childTnLst>
                                    <p:animScale>
                                      <p:cBhvr>
                                        <p:cTn id="12" dur="2000" fill="hold"/>
                                        <p:tgtEl>
                                          <p:spTgt spid="2"/>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Mango tree as an example of Kingdom Plantae</a:t>
            </a:r>
            <a:endParaRPr lang="en-US" dirty="0"/>
          </a:p>
        </p:txBody>
      </p:sp>
      <p:pic>
        <p:nvPicPr>
          <p:cNvPr id="13314" name="Picture 2" descr="C:\Users\GBOYEGA\Desktop\BIOLOGY\PIXTURESSS\mango-trees.png.jpg"/>
          <p:cNvPicPr>
            <a:picLocks noGrp="1" noChangeAspect="1" noChangeArrowheads="1"/>
          </p:cNvPicPr>
          <p:nvPr>
            <p:ph idx="1"/>
          </p:nvPr>
        </p:nvPicPr>
        <p:blipFill>
          <a:blip r:embed="rId2"/>
          <a:srcRect/>
          <a:stretch>
            <a:fillRect/>
          </a:stretch>
        </p:blipFill>
        <p:spPr bwMode="auto">
          <a:xfrm>
            <a:off x="1828800" y="1752600"/>
            <a:ext cx="8458200" cy="4876800"/>
          </a:xfrm>
          <a:prstGeom prst="rect">
            <a:avLst/>
          </a:prstGeom>
          <a:noFill/>
        </p:spPr>
      </p:pic>
    </p:spTree>
    <p:extLst>
      <p:ext uri="{BB962C8B-B14F-4D97-AF65-F5344CB8AC3E}">
        <p14:creationId xmlns:p14="http://schemas.microsoft.com/office/powerpoint/2010/main" val="2779741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0" fill="hold"/>
                                        <p:tgtEl>
                                          <p:spTgt spid="13314"/>
                                        </p:tgtEl>
                                        <p:attrNameLst>
                                          <p:attrName>ppt_x</p:attrName>
                                        </p:attrNameLst>
                                      </p:cBhvr>
                                      <p:tavLst>
                                        <p:tav tm="0">
                                          <p:val>
                                            <p:strVal val="#ppt_x"/>
                                          </p:val>
                                        </p:tav>
                                        <p:tav tm="100000">
                                          <p:val>
                                            <p:strVal val="#ppt_x"/>
                                          </p:val>
                                        </p:tav>
                                      </p:tavLst>
                                    </p:anim>
                                    <p:anim calcmode="lin" valueType="num">
                                      <p:cBhvr additive="base">
                                        <p:cTn id="8" dur="50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68362"/>
          </a:xfrm>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Characteristics of Kingdom Plantae</a:t>
            </a:r>
            <a:br>
              <a:rPr lang="en-US" b="1" dirty="0" smtClean="0"/>
            </a:br>
            <a:r>
              <a:rPr lang="en-US" dirty="0" smtClean="0"/>
              <a:t/>
            </a:r>
            <a:br>
              <a:rPr lang="en-US" dirty="0" smtClean="0"/>
            </a:br>
            <a:endParaRPr lang="en-US" dirty="0"/>
          </a:p>
        </p:txBody>
      </p:sp>
      <p:sp>
        <p:nvSpPr>
          <p:cNvPr id="3" name="Content Placeholder 2"/>
          <p:cNvSpPr>
            <a:spLocks noGrp="1"/>
          </p:cNvSpPr>
          <p:nvPr>
            <p:ph idx="1"/>
          </p:nvPr>
        </p:nvSpPr>
        <p:spPr>
          <a:xfrm>
            <a:off x="1752600" y="914400"/>
            <a:ext cx="8458200" cy="5943600"/>
          </a:xfrm>
        </p:spPr>
        <p:txBody>
          <a:bodyPr>
            <a:noAutofit/>
          </a:bodyPr>
          <a:lstStyle/>
          <a:p>
            <a:pPr lvl="0"/>
            <a:r>
              <a:rPr lang="en-US" sz="2400" dirty="0"/>
              <a:t>Most of the plants are eukaryotic and chlorophyll containing organisms.</a:t>
            </a:r>
          </a:p>
          <a:p>
            <a:pPr lvl="0"/>
            <a:r>
              <a:rPr lang="en-US" sz="2400" dirty="0"/>
              <a:t>Cell walls of plant cells are comprised of cellulose.</a:t>
            </a:r>
          </a:p>
          <a:p>
            <a:pPr lvl="0"/>
            <a:r>
              <a:rPr lang="en-US" sz="2400" dirty="0"/>
              <a:t>They have an ability to grow by cell division. </a:t>
            </a:r>
          </a:p>
          <a:p>
            <a:pPr lvl="0"/>
            <a:r>
              <a:rPr lang="en-US" sz="2400" dirty="0"/>
              <a:t>In life cycle of plant cells, the interchanges occur from the embryos and are supported by other tissues and self produce.</a:t>
            </a:r>
          </a:p>
          <a:p>
            <a:pPr lvl="0"/>
            <a:r>
              <a:rPr lang="en-US" sz="2400" dirty="0"/>
              <a:t>Plants have both organs and organ systems.</a:t>
            </a:r>
          </a:p>
          <a:p>
            <a:pPr lvl="0"/>
            <a:r>
              <a:rPr lang="en-US" sz="2400" dirty="0"/>
              <a:t>They obtain their energy from sun through photosynthesis. </a:t>
            </a:r>
          </a:p>
          <a:p>
            <a:pPr lvl="0"/>
            <a:r>
              <a:rPr lang="en-US" sz="2400" dirty="0"/>
              <a:t>Plants reproduce both by sexual and asexual.</a:t>
            </a:r>
          </a:p>
          <a:p>
            <a:pPr lvl="0"/>
            <a:r>
              <a:rPr lang="en-US" sz="2400" dirty="0"/>
              <a:t>Plants develop a self defense mechanism to protect them from being destroyed by animals, fungi and other plants.</a:t>
            </a:r>
          </a:p>
          <a:p>
            <a:pPr lvl="0"/>
            <a:r>
              <a:rPr lang="en-US" sz="2400" dirty="0"/>
              <a:t>Organisms within Kingdom Plantae are multicellular, eukaryotic and autotrophic.</a:t>
            </a:r>
          </a:p>
          <a:p>
            <a:pPr lvl="0"/>
            <a:r>
              <a:rPr lang="en-US" sz="2400" dirty="0"/>
              <a:t>They lack motility.</a:t>
            </a:r>
          </a:p>
          <a:p>
            <a:endParaRPr lang="en-US" sz="2400" dirty="0"/>
          </a:p>
        </p:txBody>
      </p:sp>
    </p:spTree>
    <p:extLst>
      <p:ext uri="{BB962C8B-B14F-4D97-AF65-F5344CB8AC3E}">
        <p14:creationId xmlns:p14="http://schemas.microsoft.com/office/powerpoint/2010/main" val="3518726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792162"/>
          </a:xfrm>
        </p:spPr>
        <p:txBody>
          <a:bodyPr>
            <a:normAutofit fontScale="90000"/>
          </a:bodyPr>
          <a:lstStyle/>
          <a:p>
            <a:r>
              <a:rPr lang="en-US" b="1" dirty="0" smtClean="0"/>
              <a:t/>
            </a:r>
            <a:br>
              <a:rPr lang="en-US" b="1" dirty="0" smtClean="0"/>
            </a:br>
            <a:r>
              <a:rPr lang="en-US" b="1" dirty="0" smtClean="0"/>
              <a:t>Non Flowering Plants</a:t>
            </a:r>
            <a:br>
              <a:rPr lang="en-US" b="1" dirty="0" smtClean="0"/>
            </a:br>
            <a:endParaRPr lang="en-US" dirty="0"/>
          </a:p>
        </p:txBody>
      </p:sp>
      <p:sp>
        <p:nvSpPr>
          <p:cNvPr id="3" name="Content Placeholder 2"/>
          <p:cNvSpPr>
            <a:spLocks noGrp="1"/>
          </p:cNvSpPr>
          <p:nvPr>
            <p:ph idx="1"/>
          </p:nvPr>
        </p:nvSpPr>
        <p:spPr>
          <a:xfrm>
            <a:off x="1524000" y="838200"/>
            <a:ext cx="8686800" cy="5410200"/>
          </a:xfrm>
        </p:spPr>
        <p:txBody>
          <a:bodyPr>
            <a:noAutofit/>
          </a:bodyPr>
          <a:lstStyle/>
          <a:p>
            <a:pPr algn="just"/>
            <a:r>
              <a:rPr lang="en-US" dirty="0"/>
              <a:t>Non flowering plants can be defined as those plants, which cannot produce flowers and most of them reproduce through spores.</a:t>
            </a:r>
          </a:p>
          <a:p>
            <a:pPr algn="just"/>
            <a:r>
              <a:rPr lang="en-US" dirty="0"/>
              <a:t>These types of plants cannot produce flowers and seeds. </a:t>
            </a:r>
          </a:p>
          <a:p>
            <a:pPr algn="just"/>
            <a:r>
              <a:rPr lang="en-US" dirty="0"/>
              <a:t>Non flowering plants have vascular tissues and they reproduce by spores</a:t>
            </a:r>
          </a:p>
          <a:p>
            <a:pPr algn="just"/>
            <a:r>
              <a:rPr lang="en-US" b="1" dirty="0"/>
              <a:t>Examples</a:t>
            </a:r>
            <a:r>
              <a:rPr lang="en-US" dirty="0"/>
              <a:t> of non flowering plants are Moses. Liverworts, Cut-leaved Grape Fern, Royal Fern, Cinnamon Fern, Curly-grass Fern, Bead Fern, Lichens, Conifers, Cycads, Algae, </a:t>
            </a:r>
            <a:r>
              <a:rPr lang="en-US" dirty="0" err="1"/>
              <a:t>Rosidae</a:t>
            </a:r>
            <a:r>
              <a:rPr lang="en-US" dirty="0"/>
              <a:t>, </a:t>
            </a:r>
            <a:r>
              <a:rPr lang="en-US" dirty="0" err="1"/>
              <a:t>Magnoliidae</a:t>
            </a:r>
            <a:r>
              <a:rPr lang="en-US" dirty="0"/>
              <a:t>, Gingko, Hornworts, Whisk ferns, Club mosses, etc.</a:t>
            </a:r>
          </a:p>
          <a:p>
            <a:pPr algn="just"/>
            <a:endParaRPr lang="en-US" dirty="0"/>
          </a:p>
        </p:txBody>
      </p:sp>
    </p:spTree>
    <p:extLst>
      <p:ext uri="{BB962C8B-B14F-4D97-AF65-F5344CB8AC3E}">
        <p14:creationId xmlns:p14="http://schemas.microsoft.com/office/powerpoint/2010/main" val="7755904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normAutofit fontScale="90000"/>
          </a:bodyPr>
          <a:lstStyle/>
          <a:p>
            <a:r>
              <a:rPr lang="en-US" b="1" dirty="0" smtClean="0"/>
              <a:t/>
            </a:r>
            <a:br>
              <a:rPr lang="en-US" b="1" dirty="0" smtClean="0"/>
            </a:br>
            <a:r>
              <a:rPr lang="en-US" b="1" dirty="0" smtClean="0"/>
              <a:t>Phylum  Bryophyta (Mosses) </a:t>
            </a:r>
            <a:br>
              <a:rPr lang="en-US" b="1" dirty="0" smtClean="0"/>
            </a:br>
            <a:endParaRPr lang="en-US" dirty="0"/>
          </a:p>
        </p:txBody>
      </p:sp>
      <p:sp>
        <p:nvSpPr>
          <p:cNvPr id="3" name="Content Placeholder 2"/>
          <p:cNvSpPr>
            <a:spLocks noGrp="1"/>
          </p:cNvSpPr>
          <p:nvPr>
            <p:ph idx="1"/>
          </p:nvPr>
        </p:nvSpPr>
        <p:spPr>
          <a:xfrm>
            <a:off x="1828800" y="1295400"/>
            <a:ext cx="8458200" cy="4876800"/>
          </a:xfrm>
        </p:spPr>
        <p:txBody>
          <a:bodyPr>
            <a:noAutofit/>
          </a:bodyPr>
          <a:lstStyle/>
          <a:p>
            <a:pPr>
              <a:buNone/>
            </a:pPr>
            <a:r>
              <a:rPr lang="en-US" b="1" dirty="0"/>
              <a:t>General Characteristics of Mosses</a:t>
            </a:r>
            <a:endParaRPr lang="en-US" dirty="0"/>
          </a:p>
          <a:p>
            <a:pPr lvl="0"/>
            <a:r>
              <a:rPr lang="en-US" dirty="0"/>
              <a:t>They are the simplest plants with the absence of true roots and vascular tissues.</a:t>
            </a:r>
          </a:p>
          <a:p>
            <a:pPr lvl="0"/>
            <a:r>
              <a:rPr lang="en-US" dirty="0"/>
              <a:t>They have simple stems, leaves and they do not produce flowers, fruits and seeds.</a:t>
            </a:r>
          </a:p>
          <a:p>
            <a:pPr lvl="0"/>
            <a:r>
              <a:rPr lang="en-US" dirty="0"/>
              <a:t>They reproduce through spores.</a:t>
            </a:r>
          </a:p>
          <a:p>
            <a:pPr lvl="0"/>
            <a:r>
              <a:rPr lang="en-US" dirty="0"/>
              <a:t>They are small green coloured plants, which prepares their own food.</a:t>
            </a:r>
          </a:p>
          <a:p>
            <a:pPr lvl="0"/>
            <a:r>
              <a:rPr lang="en-US" dirty="0"/>
              <a:t>They live in damp shady places.</a:t>
            </a:r>
          </a:p>
          <a:p>
            <a:pPr lvl="0"/>
            <a:r>
              <a:rPr lang="en-US" b="1" dirty="0"/>
              <a:t>Examples</a:t>
            </a:r>
            <a:r>
              <a:rPr lang="en-US" dirty="0"/>
              <a:t> are</a:t>
            </a:r>
            <a:r>
              <a:rPr lang="en-US" b="1" dirty="0"/>
              <a:t>: </a:t>
            </a:r>
            <a:r>
              <a:rPr lang="en-US" dirty="0"/>
              <a:t>Mosses, Liverworts and Hornworts.</a:t>
            </a:r>
          </a:p>
          <a:p>
            <a:endParaRPr lang="en-US" dirty="0"/>
          </a:p>
        </p:txBody>
      </p:sp>
    </p:spTree>
    <p:extLst>
      <p:ext uri="{BB962C8B-B14F-4D97-AF65-F5344CB8AC3E}">
        <p14:creationId xmlns:p14="http://schemas.microsoft.com/office/powerpoint/2010/main" val="2143319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760" y="182881"/>
            <a:ext cx="5054137" cy="5087388"/>
          </a:xfrm>
          <a:prstGeom prst="rect">
            <a:avLst/>
          </a:prstGeom>
        </p:spPr>
      </p:pic>
      <p:sp>
        <p:nvSpPr>
          <p:cNvPr id="3" name="Rectangle 2"/>
          <p:cNvSpPr/>
          <p:nvPr/>
        </p:nvSpPr>
        <p:spPr>
          <a:xfrm>
            <a:off x="985130" y="5438894"/>
            <a:ext cx="2721835" cy="492443"/>
          </a:xfrm>
          <a:prstGeom prst="rect">
            <a:avLst/>
          </a:prstGeom>
        </p:spPr>
        <p:txBody>
          <a:bodyPr wrap="none">
            <a:spAutoFit/>
          </a:bodyPr>
          <a:lstStyle/>
          <a:p>
            <a:r>
              <a:rPr lang="en-US" sz="2600" dirty="0"/>
              <a:t>Fig: A bacterial cell</a:t>
            </a:r>
          </a:p>
        </p:txBody>
      </p:sp>
      <p:sp>
        <p:nvSpPr>
          <p:cNvPr id="4" name="Rectangle 3"/>
          <p:cNvSpPr/>
          <p:nvPr/>
        </p:nvSpPr>
        <p:spPr>
          <a:xfrm>
            <a:off x="5863243" y="335849"/>
            <a:ext cx="6073833" cy="6001643"/>
          </a:xfrm>
          <a:prstGeom prst="rect">
            <a:avLst/>
          </a:prstGeom>
        </p:spPr>
        <p:txBody>
          <a:bodyPr wrap="square">
            <a:spAutoFit/>
          </a:bodyPr>
          <a:lstStyle/>
          <a:p>
            <a:pPr marL="342900" indent="-342900" algn="just">
              <a:buFont typeface="Wingdings" panose="05000000000000000000" pitchFamily="2" charset="2"/>
              <a:buChar char="§"/>
            </a:pPr>
            <a:r>
              <a:rPr lang="en-US" sz="2400" dirty="0"/>
              <a:t>Capsule - outer sticky protective layer </a:t>
            </a:r>
          </a:p>
          <a:p>
            <a:pPr marL="342900" indent="-342900" algn="just">
              <a:buFont typeface="Wingdings" panose="05000000000000000000" pitchFamily="2" charset="2"/>
              <a:buChar char="§"/>
            </a:pPr>
            <a:r>
              <a:rPr lang="en-US" sz="2400" dirty="0"/>
              <a:t>Cell Wall - rigid structure which helps the bacterium maintain its shape </a:t>
            </a:r>
          </a:p>
          <a:p>
            <a:pPr algn="just"/>
            <a:r>
              <a:rPr lang="en-US" sz="2400" dirty="0"/>
              <a:t>    this is not the same as the cell wall of a plant  cell</a:t>
            </a:r>
          </a:p>
          <a:p>
            <a:pPr marL="342900" indent="-342900" algn="just">
              <a:buFont typeface="Wingdings" panose="05000000000000000000" pitchFamily="2" charset="2"/>
              <a:buChar char="§"/>
            </a:pPr>
            <a:r>
              <a:rPr lang="en-US" sz="2400" dirty="0"/>
              <a:t>Plasma membrane - separates the cell from the environment </a:t>
            </a:r>
          </a:p>
          <a:p>
            <a:pPr marL="342900" indent="-342900" algn="just">
              <a:buFont typeface="Wingdings" panose="05000000000000000000" pitchFamily="2" charset="2"/>
              <a:buChar char="§"/>
            </a:pPr>
            <a:r>
              <a:rPr lang="en-US" sz="2400" dirty="0" err="1"/>
              <a:t>Mesosome</a:t>
            </a:r>
            <a:r>
              <a:rPr lang="en-US" sz="2400" dirty="0"/>
              <a:t> - </a:t>
            </a:r>
            <a:r>
              <a:rPr lang="en-US" sz="2400" dirty="0" err="1"/>
              <a:t>infolding</a:t>
            </a:r>
            <a:r>
              <a:rPr lang="en-US" sz="2400" dirty="0"/>
              <a:t> of plasma membrane to aid in compartmentalization </a:t>
            </a:r>
          </a:p>
          <a:p>
            <a:pPr marL="342900" indent="-342900" algn="just">
              <a:buFont typeface="Wingdings" panose="05000000000000000000" pitchFamily="2" charset="2"/>
              <a:buChar char="§"/>
            </a:pPr>
            <a:r>
              <a:rPr lang="en-US" sz="2400" dirty="0"/>
              <a:t>Nucleoid - region where the naked DNA is found </a:t>
            </a:r>
          </a:p>
          <a:p>
            <a:pPr marL="342900" indent="-342900" algn="just">
              <a:buFont typeface="Wingdings" panose="05000000000000000000" pitchFamily="2" charset="2"/>
              <a:buChar char="§"/>
            </a:pPr>
            <a:r>
              <a:rPr lang="en-US" sz="2400" dirty="0"/>
              <a:t>Cytoplasm: </a:t>
            </a:r>
          </a:p>
          <a:p>
            <a:pPr marL="342900" indent="-342900" algn="just">
              <a:buFont typeface="Wingdings" panose="05000000000000000000" pitchFamily="2" charset="2"/>
              <a:buChar char="ü"/>
            </a:pPr>
            <a:r>
              <a:rPr lang="en-US" sz="2400" dirty="0"/>
              <a:t>semi-fluid cell interior </a:t>
            </a:r>
          </a:p>
          <a:p>
            <a:pPr marL="342900" indent="-342900" algn="just">
              <a:buFont typeface="Wingdings" panose="05000000000000000000" pitchFamily="2" charset="2"/>
              <a:buChar char="ü"/>
            </a:pPr>
            <a:r>
              <a:rPr lang="en-US" sz="2400" dirty="0"/>
              <a:t>no membrane-bound organelles </a:t>
            </a:r>
          </a:p>
          <a:p>
            <a:pPr marL="342900" indent="-342900" algn="just">
              <a:buFont typeface="Wingdings" panose="05000000000000000000" pitchFamily="2" charset="2"/>
              <a:buChar char="ü"/>
            </a:pPr>
            <a:r>
              <a:rPr lang="en-US" sz="2400" dirty="0"/>
              <a:t>location for metabolic enzymes </a:t>
            </a:r>
          </a:p>
          <a:p>
            <a:pPr marL="342900" indent="-342900" algn="just">
              <a:buFont typeface="Wingdings" panose="05000000000000000000" pitchFamily="2" charset="2"/>
              <a:buChar char="ü"/>
            </a:pPr>
            <a:r>
              <a:rPr lang="en-US" sz="2400" dirty="0"/>
              <a:t>location of ribosomes for protein synthesis</a:t>
            </a:r>
          </a:p>
        </p:txBody>
      </p:sp>
      <p:sp>
        <p:nvSpPr>
          <p:cNvPr id="5" name="Slide Number Placeholder 4"/>
          <p:cNvSpPr>
            <a:spLocks noGrp="1"/>
          </p:cNvSpPr>
          <p:nvPr>
            <p:ph type="sldNum" sz="quarter" idx="12"/>
          </p:nvPr>
        </p:nvSpPr>
        <p:spPr/>
        <p:txBody>
          <a:bodyPr/>
          <a:lstStyle/>
          <a:p>
            <a:fld id="{CF8038E8-A078-4E6C-89D7-57B007698DA4}" type="slidenum">
              <a:rPr lang="en-US" smtClean="0"/>
              <a:t>12</a:t>
            </a:fld>
            <a:endParaRPr lang="en-US"/>
          </a:p>
        </p:txBody>
      </p:sp>
    </p:spTree>
    <p:extLst>
      <p:ext uri="{BB962C8B-B14F-4D97-AF65-F5344CB8AC3E}">
        <p14:creationId xmlns:p14="http://schemas.microsoft.com/office/powerpoint/2010/main" val="37811408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8686800" cy="792162"/>
          </a:xfrm>
        </p:spPr>
        <p:txBody>
          <a:bodyPr>
            <a:noAutofit/>
          </a:bodyPr>
          <a:lstStyle/>
          <a:p>
            <a:r>
              <a:rPr lang="en-US" sz="3200" b="1" dirty="0"/>
              <a:t>Characteristics of Phylum Pteridophyta (Ferns)</a:t>
            </a:r>
            <a:endParaRPr lang="en-US" sz="3200" dirty="0"/>
          </a:p>
        </p:txBody>
      </p:sp>
      <p:sp>
        <p:nvSpPr>
          <p:cNvPr id="3" name="Content Placeholder 2"/>
          <p:cNvSpPr>
            <a:spLocks noGrp="1"/>
          </p:cNvSpPr>
          <p:nvPr>
            <p:ph idx="1"/>
          </p:nvPr>
        </p:nvSpPr>
        <p:spPr>
          <a:xfrm>
            <a:off x="1981200" y="1066800"/>
            <a:ext cx="8229600" cy="5791200"/>
          </a:xfrm>
        </p:spPr>
        <p:txBody>
          <a:bodyPr>
            <a:noAutofit/>
          </a:bodyPr>
          <a:lstStyle/>
          <a:p>
            <a:pPr lvl="0"/>
            <a:r>
              <a:rPr lang="en-US" sz="2500" dirty="0"/>
              <a:t>They are the simplest plants with the presence of roots, feathery leaves and underground stems.</a:t>
            </a:r>
          </a:p>
          <a:p>
            <a:pPr lvl="0"/>
            <a:r>
              <a:rPr lang="en-US" sz="2500" dirty="0"/>
              <a:t>They have vascular tissues, which helps in the transportation of water, minerals and sugars throughout the plant.</a:t>
            </a:r>
          </a:p>
          <a:p>
            <a:pPr lvl="0"/>
            <a:r>
              <a:rPr lang="en-US" sz="2500" dirty="0"/>
              <a:t>They have spore producing organs, which is present at the bottom of the leaves.</a:t>
            </a:r>
          </a:p>
          <a:p>
            <a:pPr lvl="0"/>
            <a:r>
              <a:rPr lang="en-US" sz="2500" dirty="0"/>
              <a:t>They live in damp shady places.</a:t>
            </a:r>
          </a:p>
          <a:p>
            <a:pPr lvl="0"/>
            <a:r>
              <a:rPr lang="en-US" sz="2500" dirty="0"/>
              <a:t>There are approximately 12,000 varieties of ferns around the globe. </a:t>
            </a:r>
          </a:p>
          <a:p>
            <a:pPr lvl="0"/>
            <a:r>
              <a:rPr lang="en-US" sz="2500" dirty="0"/>
              <a:t>They are large green coloured plants, which prepares their own food.</a:t>
            </a:r>
          </a:p>
          <a:p>
            <a:pPr lvl="0"/>
            <a:r>
              <a:rPr lang="en-US" sz="2500" dirty="0"/>
              <a:t>They reproduce through spores.</a:t>
            </a:r>
          </a:p>
          <a:p>
            <a:endParaRPr lang="en-US" sz="2500" dirty="0"/>
          </a:p>
        </p:txBody>
      </p:sp>
    </p:spTree>
    <p:extLst>
      <p:ext uri="{BB962C8B-B14F-4D97-AF65-F5344CB8AC3E}">
        <p14:creationId xmlns:p14="http://schemas.microsoft.com/office/powerpoint/2010/main" val="369327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Diagram of Pteridophyta (Fern)</a:t>
            </a:r>
            <a:endParaRPr lang="en-US" dirty="0"/>
          </a:p>
        </p:txBody>
      </p:sp>
      <p:pic>
        <p:nvPicPr>
          <p:cNvPr id="12290" name="Picture 2" descr="C:\Users\GBOYEGA\Desktop\BIOLOGY\PIXTURESSS\fern.jpg"/>
          <p:cNvPicPr>
            <a:picLocks noGrp="1" noChangeAspect="1" noChangeArrowheads="1"/>
          </p:cNvPicPr>
          <p:nvPr>
            <p:ph idx="1"/>
          </p:nvPr>
        </p:nvPicPr>
        <p:blipFill>
          <a:blip r:embed="rId2"/>
          <a:srcRect/>
          <a:stretch>
            <a:fillRect/>
          </a:stretch>
        </p:blipFill>
        <p:spPr bwMode="auto">
          <a:xfrm>
            <a:off x="3078692" y="1600201"/>
            <a:ext cx="6034617" cy="4525963"/>
          </a:xfrm>
          <a:prstGeom prst="rect">
            <a:avLst/>
          </a:prstGeom>
          <a:noFill/>
        </p:spPr>
      </p:pic>
    </p:spTree>
    <p:extLst>
      <p:ext uri="{BB962C8B-B14F-4D97-AF65-F5344CB8AC3E}">
        <p14:creationId xmlns:p14="http://schemas.microsoft.com/office/powerpoint/2010/main" val="33051953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dissolve">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868362"/>
          </a:xfrm>
        </p:spPr>
        <p:txBody>
          <a:bodyPr>
            <a:normAutofit fontScale="90000"/>
          </a:bodyPr>
          <a:lstStyle/>
          <a:p>
            <a:r>
              <a:rPr lang="en-US" b="1" dirty="0" smtClean="0"/>
              <a:t/>
            </a:r>
            <a:br>
              <a:rPr lang="en-US" b="1" dirty="0" smtClean="0"/>
            </a:br>
            <a:r>
              <a:rPr lang="en-US" b="1" dirty="0" smtClean="0"/>
              <a:t>Phylum Gymnosperms</a:t>
            </a:r>
            <a:r>
              <a:rPr lang="en-US" dirty="0" smtClean="0"/>
              <a:t/>
            </a:r>
            <a:br>
              <a:rPr lang="en-US" dirty="0" smtClean="0"/>
            </a:br>
            <a:endParaRPr lang="en-US" dirty="0"/>
          </a:p>
        </p:txBody>
      </p:sp>
      <p:sp>
        <p:nvSpPr>
          <p:cNvPr id="3" name="Content Placeholder 2"/>
          <p:cNvSpPr>
            <a:spLocks noGrp="1"/>
          </p:cNvSpPr>
          <p:nvPr>
            <p:ph idx="1"/>
          </p:nvPr>
        </p:nvSpPr>
        <p:spPr>
          <a:xfrm>
            <a:off x="1524000" y="1066800"/>
            <a:ext cx="8763000" cy="5791200"/>
          </a:xfrm>
        </p:spPr>
        <p:txBody>
          <a:bodyPr>
            <a:noAutofit/>
          </a:bodyPr>
          <a:lstStyle/>
          <a:p>
            <a:pPr lvl="0"/>
            <a:r>
              <a:rPr lang="en-US" sz="2600" dirty="0"/>
              <a:t>They are tall evergreen trees with the presence of roots, woody stems and needle shaped leaves.</a:t>
            </a:r>
          </a:p>
          <a:p>
            <a:pPr lvl="0"/>
            <a:r>
              <a:rPr lang="en-US" sz="2600" dirty="0"/>
              <a:t>They have vascular tissues, which helps in the transportation of water, minerals and sugars throughout the plant.</a:t>
            </a:r>
          </a:p>
          <a:p>
            <a:pPr lvl="0"/>
            <a:r>
              <a:rPr lang="en-US" sz="2600" dirty="0"/>
              <a:t>They contain naked seeds in female cones.</a:t>
            </a:r>
          </a:p>
          <a:p>
            <a:pPr lvl="0"/>
            <a:r>
              <a:rPr lang="en-US" sz="2600" dirty="0"/>
              <a:t>They reproduce seeds from cones in non-flowering plants.</a:t>
            </a:r>
          </a:p>
          <a:p>
            <a:pPr lvl="0"/>
            <a:r>
              <a:rPr lang="en-US" sz="2600" dirty="0"/>
              <a:t>They are cone-bearing plants, which resembles to palm trees.</a:t>
            </a:r>
          </a:p>
          <a:p>
            <a:pPr lvl="0"/>
            <a:r>
              <a:rPr lang="en-US" sz="2600" dirty="0"/>
              <a:t>These trees grow up to 20 feet tall and are found in Mediterranean climates.</a:t>
            </a:r>
          </a:p>
          <a:p>
            <a:pPr lvl="0"/>
            <a:r>
              <a:rPr lang="en-US" sz="2600" b="1" dirty="0"/>
              <a:t>Examples of Gymnosperms are:</a:t>
            </a:r>
            <a:r>
              <a:rPr lang="en-US" sz="2600" dirty="0"/>
              <a:t> hemlock, pine and redwood trees.</a:t>
            </a:r>
          </a:p>
          <a:p>
            <a:endParaRPr lang="en-US" sz="2600" dirty="0"/>
          </a:p>
        </p:txBody>
      </p:sp>
    </p:spTree>
    <p:extLst>
      <p:ext uri="{BB962C8B-B14F-4D97-AF65-F5344CB8AC3E}">
        <p14:creationId xmlns:p14="http://schemas.microsoft.com/office/powerpoint/2010/main" val="2653194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44562"/>
          </a:xfrm>
        </p:spPr>
        <p:txBody>
          <a:bodyPr>
            <a:normAutofit/>
          </a:bodyPr>
          <a:lstStyle/>
          <a:p>
            <a:r>
              <a:rPr lang="en-US" b="1" dirty="0" smtClean="0"/>
              <a:t>FLOWERING PLANTS(Angiosperms)</a:t>
            </a:r>
            <a:endParaRPr lang="en-US" b="1" dirty="0"/>
          </a:p>
        </p:txBody>
      </p:sp>
      <p:sp>
        <p:nvSpPr>
          <p:cNvPr id="3" name="Content Placeholder 2"/>
          <p:cNvSpPr>
            <a:spLocks noGrp="1"/>
          </p:cNvSpPr>
          <p:nvPr>
            <p:ph idx="1"/>
          </p:nvPr>
        </p:nvSpPr>
        <p:spPr>
          <a:xfrm>
            <a:off x="1524000" y="1295400"/>
            <a:ext cx="8686800" cy="5562600"/>
          </a:xfrm>
        </p:spPr>
        <p:txBody>
          <a:bodyPr>
            <a:noAutofit/>
          </a:bodyPr>
          <a:lstStyle/>
          <a:p>
            <a:r>
              <a:rPr lang="en-US" dirty="0"/>
              <a:t>A flower is the reproductive organ of all flowering plants. </a:t>
            </a:r>
          </a:p>
          <a:p>
            <a:r>
              <a:rPr lang="en-US" dirty="0"/>
              <a:t>A single flower produces egg and sperm and the entire process of fertilization in plants occurs inside the flower</a:t>
            </a:r>
          </a:p>
          <a:p>
            <a:r>
              <a:rPr lang="en-US" dirty="0"/>
              <a:t>Flowering plants (also called angiosperms). can be defined as those plants, which can produce flowers, fruits and seeds. </a:t>
            </a:r>
          </a:p>
          <a:p>
            <a:r>
              <a:rPr lang="en-US" dirty="0"/>
              <a:t>Flowering plants are the largest groups within the plant kingdom. </a:t>
            </a:r>
          </a:p>
          <a:p>
            <a:r>
              <a:rPr lang="en-US" dirty="0"/>
              <a:t>There are around 260,000 species of flowering plant and about 90% species are identified</a:t>
            </a:r>
            <a:endParaRPr lang="en-US" dirty="0"/>
          </a:p>
        </p:txBody>
      </p:sp>
    </p:spTree>
    <p:extLst>
      <p:ext uri="{BB962C8B-B14F-4D97-AF65-F5344CB8AC3E}">
        <p14:creationId xmlns:p14="http://schemas.microsoft.com/office/powerpoint/2010/main" val="1332825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lstStyle/>
          <a:p>
            <a:r>
              <a:rPr lang="en-US" dirty="0" smtClean="0"/>
              <a:t>Flowers</a:t>
            </a:r>
            <a:endParaRPr lang="en-US" dirty="0"/>
          </a:p>
        </p:txBody>
      </p:sp>
      <p:pic>
        <p:nvPicPr>
          <p:cNvPr id="15362" name="Picture 2" descr="C:\Users\GBOYEGA\Desktop\BIOLOGY\PIXTURESSS\hibiscus.jpg"/>
          <p:cNvPicPr>
            <a:picLocks noGrp="1" noChangeAspect="1" noChangeArrowheads="1"/>
          </p:cNvPicPr>
          <p:nvPr>
            <p:ph idx="1"/>
          </p:nvPr>
        </p:nvPicPr>
        <p:blipFill>
          <a:blip r:embed="rId2"/>
          <a:srcRect/>
          <a:stretch>
            <a:fillRect/>
          </a:stretch>
        </p:blipFill>
        <p:spPr bwMode="auto">
          <a:xfrm>
            <a:off x="1828800" y="1447800"/>
            <a:ext cx="4114800" cy="2590800"/>
          </a:xfrm>
          <a:prstGeom prst="rect">
            <a:avLst/>
          </a:prstGeom>
          <a:noFill/>
        </p:spPr>
      </p:pic>
      <p:pic>
        <p:nvPicPr>
          <p:cNvPr id="15364" name="Picture 4" descr="C:\Users\GBOYEGA\Desktop\BIOLOGY\PIXTURESSS\flower2.jpg"/>
          <p:cNvPicPr>
            <a:picLocks noChangeAspect="1" noChangeArrowheads="1"/>
          </p:cNvPicPr>
          <p:nvPr/>
        </p:nvPicPr>
        <p:blipFill>
          <a:blip r:embed="rId3"/>
          <a:srcRect/>
          <a:stretch>
            <a:fillRect/>
          </a:stretch>
        </p:blipFill>
        <p:spPr bwMode="auto">
          <a:xfrm>
            <a:off x="6324600" y="4187038"/>
            <a:ext cx="4114800" cy="2670962"/>
          </a:xfrm>
          <a:prstGeom prst="rect">
            <a:avLst/>
          </a:prstGeom>
          <a:noFill/>
        </p:spPr>
      </p:pic>
      <p:pic>
        <p:nvPicPr>
          <p:cNvPr id="15365" name="Picture 5" descr="C:\Users\GBOYEGA\Desktop\BIOLOGY\PIXTURESSS\geranium flower.jpg"/>
          <p:cNvPicPr>
            <a:picLocks noChangeAspect="1" noChangeArrowheads="1"/>
          </p:cNvPicPr>
          <p:nvPr/>
        </p:nvPicPr>
        <p:blipFill>
          <a:blip r:embed="rId4"/>
          <a:srcRect/>
          <a:stretch>
            <a:fillRect/>
          </a:stretch>
        </p:blipFill>
        <p:spPr bwMode="auto">
          <a:xfrm>
            <a:off x="6172200" y="1447800"/>
            <a:ext cx="4216400" cy="2457450"/>
          </a:xfrm>
          <a:prstGeom prst="rect">
            <a:avLst/>
          </a:prstGeom>
          <a:noFill/>
        </p:spPr>
      </p:pic>
      <p:pic>
        <p:nvPicPr>
          <p:cNvPr id="15366" name="Picture 6" descr="C:\Users\GBOYEGA\Desktop\BIOLOGY\PIXTURESSS\amaris flower.jpg"/>
          <p:cNvPicPr>
            <a:picLocks noChangeAspect="1" noChangeArrowheads="1"/>
          </p:cNvPicPr>
          <p:nvPr/>
        </p:nvPicPr>
        <p:blipFill>
          <a:blip r:embed="rId5"/>
          <a:srcRect/>
          <a:stretch>
            <a:fillRect/>
          </a:stretch>
        </p:blipFill>
        <p:spPr bwMode="auto">
          <a:xfrm>
            <a:off x="1905000" y="4341266"/>
            <a:ext cx="4114800" cy="2516734"/>
          </a:xfrm>
          <a:prstGeom prst="rect">
            <a:avLst/>
          </a:prstGeom>
          <a:noFill/>
        </p:spPr>
      </p:pic>
    </p:spTree>
    <p:extLst>
      <p:ext uri="{BB962C8B-B14F-4D97-AF65-F5344CB8AC3E}">
        <p14:creationId xmlns:p14="http://schemas.microsoft.com/office/powerpoint/2010/main" val="41570303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diamond(in)">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blinds(horizontal)">
                                      <p:cBhvr>
                                        <p:cTn id="12" dur="5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5366"/>
                                        </p:tgtEl>
                                        <p:attrNameLst>
                                          <p:attrName>style.visibility</p:attrName>
                                        </p:attrNameLst>
                                      </p:cBhvr>
                                      <p:to>
                                        <p:strVal val="visible"/>
                                      </p:to>
                                    </p:set>
                                    <p:animEffect transition="in" filter="diamond(in)">
                                      <p:cBhvr>
                                        <p:cTn id="17" dur="2000"/>
                                        <p:tgtEl>
                                          <p:spTgt spid="1536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364"/>
                                        </p:tgtEl>
                                        <p:attrNameLst>
                                          <p:attrName>style.visibility</p:attrName>
                                        </p:attrNameLst>
                                      </p:cBhvr>
                                      <p:to>
                                        <p:strVal val="visible"/>
                                      </p:to>
                                    </p:set>
                                    <p:anim calcmode="lin" valueType="num">
                                      <p:cBhvr additive="base">
                                        <p:cTn id="22" dur="500" fill="hold"/>
                                        <p:tgtEl>
                                          <p:spTgt spid="15364"/>
                                        </p:tgtEl>
                                        <p:attrNameLst>
                                          <p:attrName>ppt_x</p:attrName>
                                        </p:attrNameLst>
                                      </p:cBhvr>
                                      <p:tavLst>
                                        <p:tav tm="0">
                                          <p:val>
                                            <p:strVal val="#ppt_x"/>
                                          </p:val>
                                        </p:tav>
                                        <p:tav tm="100000">
                                          <p:val>
                                            <p:strVal val="#ppt_x"/>
                                          </p:val>
                                        </p:tav>
                                      </p:tavLst>
                                    </p:anim>
                                    <p:anim calcmode="lin" valueType="num">
                                      <p:cBhvr additive="base">
                                        <p:cTn id="23"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Characteristics of Flowering Plants</a:t>
            </a:r>
            <a:br>
              <a:rPr lang="en-US" b="1" dirty="0" smtClean="0"/>
            </a:br>
            <a:endParaRPr lang="en-US" dirty="0"/>
          </a:p>
        </p:txBody>
      </p:sp>
      <p:sp>
        <p:nvSpPr>
          <p:cNvPr id="3" name="Content Placeholder 2"/>
          <p:cNvSpPr>
            <a:spLocks noGrp="1"/>
          </p:cNvSpPr>
          <p:nvPr>
            <p:ph idx="1"/>
          </p:nvPr>
        </p:nvSpPr>
        <p:spPr>
          <a:xfrm>
            <a:off x="1828800" y="1143000"/>
            <a:ext cx="8458200" cy="5257800"/>
          </a:xfrm>
        </p:spPr>
        <p:txBody>
          <a:bodyPr>
            <a:noAutofit/>
          </a:bodyPr>
          <a:lstStyle/>
          <a:p>
            <a:pPr lvl="0"/>
            <a:r>
              <a:rPr lang="en-US" sz="2600" dirty="0"/>
              <a:t>They are characterized by a root system and a shoot system.</a:t>
            </a:r>
          </a:p>
          <a:p>
            <a:pPr lvl="0"/>
            <a:r>
              <a:rPr lang="en-US" sz="2600" dirty="0"/>
              <a:t>They are the main producers.</a:t>
            </a:r>
          </a:p>
          <a:p>
            <a:pPr lvl="0"/>
            <a:r>
              <a:rPr lang="en-US" sz="2600" dirty="0"/>
              <a:t>Reproduction in flowering plants is by sexually.</a:t>
            </a:r>
          </a:p>
          <a:p>
            <a:pPr lvl="0"/>
            <a:r>
              <a:rPr lang="en-US" sz="2600" dirty="0"/>
              <a:t>Flowering plants make up nearly 90 percent of all plant species found in this biosphere.</a:t>
            </a:r>
          </a:p>
          <a:p>
            <a:pPr lvl="0"/>
            <a:r>
              <a:rPr lang="en-US" sz="2600" dirty="0"/>
              <a:t>They are present from 130 million years on this biosphere.</a:t>
            </a:r>
          </a:p>
          <a:p>
            <a:pPr lvl="0"/>
            <a:r>
              <a:rPr lang="en-US" sz="2600" dirty="0"/>
              <a:t>The three largest families of flowering plants are the sunflower, orchid and pea families.</a:t>
            </a:r>
          </a:p>
          <a:p>
            <a:pPr lvl="0"/>
            <a:r>
              <a:rPr lang="en-US" sz="2600" b="1" dirty="0"/>
              <a:t>Examples of Flowering Plants are</a:t>
            </a:r>
            <a:r>
              <a:rPr lang="en-US" sz="2600" dirty="0"/>
              <a:t>: Sunflower, tulips, marigold, lily, jasmine, rose, lotus, hibiscus, Petunia, daisy, water lilies, Orchid, hibiscus, etc.</a:t>
            </a:r>
            <a:endParaRPr lang="en-US" sz="2600" dirty="0"/>
          </a:p>
        </p:txBody>
      </p:sp>
    </p:spTree>
    <p:extLst>
      <p:ext uri="{BB962C8B-B14F-4D97-AF65-F5344CB8AC3E}">
        <p14:creationId xmlns:p14="http://schemas.microsoft.com/office/powerpoint/2010/main" val="175957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Types of Flowering Plants</a:t>
            </a:r>
            <a:br>
              <a:rPr lang="en-US" b="1" dirty="0" smtClean="0"/>
            </a:br>
            <a:endParaRPr lang="en-US" dirty="0"/>
          </a:p>
        </p:txBody>
      </p:sp>
      <p:sp>
        <p:nvSpPr>
          <p:cNvPr id="3" name="Content Placeholder 2"/>
          <p:cNvSpPr>
            <a:spLocks noGrp="1"/>
          </p:cNvSpPr>
          <p:nvPr>
            <p:ph idx="1"/>
          </p:nvPr>
        </p:nvSpPr>
        <p:spPr>
          <a:xfrm>
            <a:off x="1981200" y="1600200"/>
            <a:ext cx="8229600" cy="4876800"/>
          </a:xfrm>
        </p:spPr>
        <p:txBody>
          <a:bodyPr>
            <a:noAutofit/>
          </a:bodyPr>
          <a:lstStyle/>
          <a:p>
            <a:pPr>
              <a:buNone/>
            </a:pPr>
            <a:r>
              <a:rPr lang="en-US" sz="3600" dirty="0"/>
              <a:t>There are </a:t>
            </a:r>
            <a:r>
              <a:rPr lang="en-US" sz="3600" b="1" dirty="0"/>
              <a:t>two types </a:t>
            </a:r>
            <a:r>
              <a:rPr lang="en-US" sz="3600" dirty="0"/>
              <a:t>of flowering plants. These classifications was based on:</a:t>
            </a:r>
          </a:p>
          <a:p>
            <a:pPr>
              <a:buNone/>
            </a:pPr>
            <a:endParaRPr lang="en-US" sz="3600" dirty="0"/>
          </a:p>
          <a:p>
            <a:pPr lvl="0"/>
            <a:r>
              <a:rPr lang="en-US" sz="3600" dirty="0"/>
              <a:t>The physical structure of roots, stem and leaves.</a:t>
            </a:r>
          </a:p>
          <a:p>
            <a:pPr lvl="0"/>
            <a:r>
              <a:rPr lang="en-US" sz="3600" dirty="0"/>
              <a:t>Types of seeds – </a:t>
            </a:r>
          </a:p>
          <a:p>
            <a:pPr lvl="2">
              <a:buFont typeface="Wingdings" pitchFamily="2" charset="2"/>
              <a:buChar char="Ø"/>
            </a:pPr>
            <a:r>
              <a:rPr lang="en-US" sz="3200" dirty="0"/>
              <a:t>Monocot and</a:t>
            </a:r>
          </a:p>
          <a:p>
            <a:pPr lvl="2">
              <a:buFont typeface="Wingdings" pitchFamily="2" charset="2"/>
              <a:buChar char="Ø"/>
            </a:pPr>
            <a:r>
              <a:rPr lang="en-US" sz="3200" dirty="0"/>
              <a:t> </a:t>
            </a:r>
            <a:r>
              <a:rPr lang="en-US" sz="3200" dirty="0" err="1"/>
              <a:t>Dicot</a:t>
            </a:r>
            <a:endParaRPr lang="en-US" sz="2800" dirty="0"/>
          </a:p>
          <a:p>
            <a:endParaRPr lang="en-US" sz="3600" dirty="0"/>
          </a:p>
        </p:txBody>
      </p:sp>
    </p:spTree>
    <p:extLst>
      <p:ext uri="{BB962C8B-B14F-4D97-AF65-F5344CB8AC3E}">
        <p14:creationId xmlns:p14="http://schemas.microsoft.com/office/powerpoint/2010/main" val="14148311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MONOCOTS</a:t>
            </a:r>
            <a:r>
              <a:rPr lang="en-US" dirty="0" smtClean="0"/>
              <a:t/>
            </a:r>
            <a:br>
              <a:rPr lang="en-US" dirty="0" smtClean="0"/>
            </a:br>
            <a:endParaRPr lang="en-US" dirty="0"/>
          </a:p>
        </p:txBody>
      </p:sp>
      <p:sp>
        <p:nvSpPr>
          <p:cNvPr id="3" name="Content Placeholder 2"/>
          <p:cNvSpPr>
            <a:spLocks noGrp="1"/>
          </p:cNvSpPr>
          <p:nvPr>
            <p:ph idx="1"/>
          </p:nvPr>
        </p:nvSpPr>
        <p:spPr>
          <a:xfrm>
            <a:off x="1524000" y="1600200"/>
            <a:ext cx="8686800" cy="5257800"/>
          </a:xfrm>
        </p:spPr>
        <p:txBody>
          <a:bodyPr>
            <a:noAutofit/>
          </a:bodyPr>
          <a:lstStyle/>
          <a:p>
            <a:pPr>
              <a:buNone/>
            </a:pPr>
            <a:r>
              <a:rPr lang="en-US" b="1" dirty="0"/>
              <a:t>General characteristics of monocots</a:t>
            </a:r>
            <a:endParaRPr lang="en-US" dirty="0"/>
          </a:p>
          <a:p>
            <a:pPr lvl="0"/>
            <a:r>
              <a:rPr lang="en-US" dirty="0"/>
              <a:t>They are one seeded plant.</a:t>
            </a:r>
          </a:p>
          <a:p>
            <a:pPr lvl="0"/>
            <a:r>
              <a:rPr lang="en-US" dirty="0"/>
              <a:t>The leaves of monocotyledons have parallel veins.</a:t>
            </a:r>
          </a:p>
          <a:p>
            <a:pPr lvl="0"/>
            <a:r>
              <a:rPr lang="en-US" dirty="0"/>
              <a:t>They are herbaceous plants.</a:t>
            </a:r>
          </a:p>
          <a:p>
            <a:pPr lvl="0"/>
            <a:r>
              <a:rPr lang="en-US" dirty="0"/>
              <a:t>The parts of the flowers of monocotyledons are arranged in threes or more. It may contain flowers with three petals, flowers with six petals and the stamens also follow this pattern.</a:t>
            </a:r>
          </a:p>
          <a:p>
            <a:pPr lvl="0"/>
            <a:r>
              <a:rPr lang="en-US" dirty="0"/>
              <a:t>Monocotyledons make a seed with a seed coat.</a:t>
            </a:r>
          </a:p>
          <a:p>
            <a:pPr lvl="0"/>
            <a:r>
              <a:rPr lang="en-US" b="1" dirty="0"/>
              <a:t>Examples of Monocot are:</a:t>
            </a:r>
            <a:r>
              <a:rPr lang="en-US" dirty="0"/>
              <a:t> grass, corn, rice, wheat, etc. </a:t>
            </a:r>
          </a:p>
          <a:p>
            <a:endParaRPr lang="en-US" dirty="0"/>
          </a:p>
        </p:txBody>
      </p:sp>
    </p:spTree>
    <p:extLst>
      <p:ext uri="{BB962C8B-B14F-4D97-AF65-F5344CB8AC3E}">
        <p14:creationId xmlns:p14="http://schemas.microsoft.com/office/powerpoint/2010/main" val="2230620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Monocot is Maize</a:t>
            </a:r>
            <a:endParaRPr lang="en-US" dirty="0"/>
          </a:p>
        </p:txBody>
      </p:sp>
      <p:pic>
        <p:nvPicPr>
          <p:cNvPr id="14338" name="Picture 2" descr="C:\Users\GBOYEGA\Desktop\BIOLOGY\PIXTURESSS\monocot.maize.jpg"/>
          <p:cNvPicPr>
            <a:picLocks noGrp="1" noChangeAspect="1" noChangeArrowheads="1"/>
          </p:cNvPicPr>
          <p:nvPr>
            <p:ph idx="1"/>
          </p:nvPr>
        </p:nvPicPr>
        <p:blipFill>
          <a:blip r:embed="rId2"/>
          <a:srcRect/>
          <a:stretch>
            <a:fillRect/>
          </a:stretch>
        </p:blipFill>
        <p:spPr bwMode="auto">
          <a:xfrm>
            <a:off x="3062513" y="1600201"/>
            <a:ext cx="6066975" cy="4525963"/>
          </a:xfrm>
          <a:prstGeom prst="rect">
            <a:avLst/>
          </a:prstGeom>
          <a:noFill/>
        </p:spPr>
      </p:pic>
    </p:spTree>
    <p:extLst>
      <p:ext uri="{BB962C8B-B14F-4D97-AF65-F5344CB8AC3E}">
        <p14:creationId xmlns:p14="http://schemas.microsoft.com/office/powerpoint/2010/main" val="3174801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heckerboard(across)">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DICOTS</a:t>
            </a:r>
            <a:r>
              <a:rPr lang="en-US" dirty="0" smtClean="0"/>
              <a:t/>
            </a:r>
            <a:br>
              <a:rPr lang="en-US" dirty="0" smtClean="0"/>
            </a:br>
            <a:endParaRPr lang="en-US" dirty="0"/>
          </a:p>
        </p:txBody>
      </p:sp>
      <p:sp>
        <p:nvSpPr>
          <p:cNvPr id="3" name="Content Placeholder 2"/>
          <p:cNvSpPr>
            <a:spLocks noGrp="1"/>
          </p:cNvSpPr>
          <p:nvPr>
            <p:ph idx="1"/>
          </p:nvPr>
        </p:nvSpPr>
        <p:spPr>
          <a:xfrm>
            <a:off x="1524000" y="1295400"/>
            <a:ext cx="8686800" cy="5562600"/>
          </a:xfrm>
        </p:spPr>
        <p:txBody>
          <a:bodyPr>
            <a:noAutofit/>
          </a:bodyPr>
          <a:lstStyle/>
          <a:p>
            <a:pPr>
              <a:buNone/>
            </a:pPr>
            <a:r>
              <a:rPr lang="en-US" b="1" dirty="0"/>
              <a:t>General characteristics of </a:t>
            </a:r>
            <a:r>
              <a:rPr lang="en-US" b="1" dirty="0" err="1"/>
              <a:t>dicot</a:t>
            </a:r>
            <a:endParaRPr lang="en-US" dirty="0"/>
          </a:p>
          <a:p>
            <a:pPr lvl="0"/>
            <a:r>
              <a:rPr lang="en-US" dirty="0"/>
              <a:t>They are two seeded plant.</a:t>
            </a:r>
          </a:p>
          <a:p>
            <a:pPr lvl="0"/>
            <a:r>
              <a:rPr lang="en-US" dirty="0"/>
              <a:t>The leaves of </a:t>
            </a:r>
            <a:r>
              <a:rPr lang="en-US" dirty="0" err="1"/>
              <a:t>dicotyledons</a:t>
            </a:r>
            <a:r>
              <a:rPr lang="en-US" dirty="0"/>
              <a:t> have veins in network.</a:t>
            </a:r>
          </a:p>
          <a:p>
            <a:pPr lvl="0"/>
            <a:r>
              <a:rPr lang="en-US" dirty="0" err="1"/>
              <a:t>Dicotyledons</a:t>
            </a:r>
            <a:r>
              <a:rPr lang="en-US" dirty="0"/>
              <a:t> seeds also contain an embryonic plant.</a:t>
            </a:r>
          </a:p>
          <a:p>
            <a:pPr lvl="0"/>
            <a:r>
              <a:rPr lang="en-US" dirty="0"/>
              <a:t>The flowers of </a:t>
            </a:r>
            <a:r>
              <a:rPr lang="en-US" dirty="0" err="1"/>
              <a:t>dicotyledons</a:t>
            </a:r>
            <a:r>
              <a:rPr lang="en-US" dirty="0"/>
              <a:t> have petals and other parts of flower are arranged in four or five or six. It may contain flowers with four petals, flowers with five petals, flowers have six petals and the stamens also follow this pattern.</a:t>
            </a:r>
          </a:p>
          <a:p>
            <a:pPr lvl="0"/>
            <a:r>
              <a:rPr lang="en-US" dirty="0"/>
              <a:t>The seed is protected by a seed coat.</a:t>
            </a:r>
          </a:p>
          <a:p>
            <a:pPr lvl="0"/>
            <a:r>
              <a:rPr lang="en-US" b="1" dirty="0"/>
              <a:t>Examples of </a:t>
            </a:r>
            <a:r>
              <a:rPr lang="en-US" b="1" dirty="0" err="1"/>
              <a:t>Dicot</a:t>
            </a:r>
            <a:r>
              <a:rPr lang="en-US" b="1" dirty="0"/>
              <a:t> are:</a:t>
            </a:r>
            <a:r>
              <a:rPr lang="en-US" dirty="0"/>
              <a:t> trees, sunflower, rose, etc.</a:t>
            </a:r>
          </a:p>
          <a:p>
            <a:endParaRPr lang="en-US" dirty="0"/>
          </a:p>
        </p:txBody>
      </p:sp>
    </p:spTree>
    <p:extLst>
      <p:ext uri="{BB962C8B-B14F-4D97-AF65-F5344CB8AC3E}">
        <p14:creationId xmlns:p14="http://schemas.microsoft.com/office/powerpoint/2010/main" val="1534447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5" y="0"/>
            <a:ext cx="11870573" cy="6894195"/>
          </a:xfrm>
          <a:prstGeom prst="rect">
            <a:avLst/>
          </a:prstGeom>
        </p:spPr>
        <p:txBody>
          <a:bodyPr wrap="square">
            <a:spAutoFit/>
          </a:bodyPr>
          <a:lstStyle/>
          <a:p>
            <a:pPr algn="just"/>
            <a:r>
              <a:rPr lang="en-US" sz="2600" b="1" dirty="0"/>
              <a:t>EUKARYOTIC CELLS</a:t>
            </a:r>
          </a:p>
          <a:p>
            <a:pPr algn="just"/>
            <a:endParaRPr lang="en-US" sz="2600" dirty="0"/>
          </a:p>
          <a:p>
            <a:pPr marL="457200" indent="-457200" algn="just">
              <a:buFont typeface="Wingdings" panose="05000000000000000000" pitchFamily="2" charset="2"/>
              <a:buChar char="§"/>
            </a:pPr>
            <a:r>
              <a:rPr lang="en-US" sz="2600" dirty="0"/>
              <a:t>These are more complex cells</a:t>
            </a:r>
          </a:p>
          <a:p>
            <a:pPr algn="just"/>
            <a:endParaRPr lang="en-US" sz="2600" dirty="0"/>
          </a:p>
          <a:p>
            <a:pPr marL="457200" indent="-457200" algn="just">
              <a:buFont typeface="Wingdings" panose="05000000000000000000" pitchFamily="2" charset="2"/>
              <a:buChar char="§"/>
            </a:pPr>
            <a:r>
              <a:rPr lang="en-US" sz="2600" dirty="0"/>
              <a:t>Includes both unicellular and multicellular organisms.</a:t>
            </a:r>
          </a:p>
          <a:p>
            <a:pPr algn="just"/>
            <a:endParaRPr lang="en-US" sz="2600" dirty="0"/>
          </a:p>
          <a:p>
            <a:pPr marL="457200" indent="-457200" algn="just">
              <a:buFont typeface="Wingdings" panose="05000000000000000000" pitchFamily="2" charset="2"/>
              <a:buChar char="§"/>
            </a:pPr>
            <a:r>
              <a:rPr lang="en-US" sz="2600" dirty="0"/>
              <a:t>They possess a true nucleus and membrane-bound organelles.</a:t>
            </a:r>
          </a:p>
          <a:p>
            <a:pPr algn="just"/>
            <a:endParaRPr lang="en-US" sz="2600" dirty="0"/>
          </a:p>
          <a:p>
            <a:pPr marL="457200" indent="-457200" algn="just">
              <a:buFont typeface="Wingdings" panose="05000000000000000000" pitchFamily="2" charset="2"/>
              <a:buChar char="§"/>
            </a:pPr>
            <a:r>
              <a:rPr lang="en-US" sz="2600" dirty="0"/>
              <a:t>Organelles are internal structures in cell that perform specific functions.</a:t>
            </a:r>
          </a:p>
          <a:p>
            <a:pPr algn="just"/>
            <a:endParaRPr lang="en-US" sz="2600" dirty="0"/>
          </a:p>
          <a:p>
            <a:pPr marL="457200" indent="-457200" algn="just">
              <a:buFont typeface="Wingdings" panose="05000000000000000000" pitchFamily="2" charset="2"/>
              <a:buChar char="§"/>
            </a:pPr>
            <a:r>
              <a:rPr lang="en-US" sz="2600" dirty="0"/>
              <a:t>Organelles are surrounded by a single or double membrane.</a:t>
            </a:r>
          </a:p>
          <a:p>
            <a:pPr marL="457200" indent="-457200" algn="just">
              <a:buFont typeface="Wingdings" panose="05000000000000000000" pitchFamily="2" charset="2"/>
              <a:buChar char="§"/>
            </a:pPr>
            <a:endParaRPr lang="en-US" sz="2600" dirty="0"/>
          </a:p>
          <a:p>
            <a:pPr marL="457200" indent="-457200" algn="just">
              <a:buFont typeface="Wingdings" panose="05000000000000000000" pitchFamily="2" charset="2"/>
              <a:buChar char="§"/>
            </a:pPr>
            <a:r>
              <a:rPr lang="en-US" sz="2600" dirty="0"/>
              <a:t>The entire cell is surrounded by a thin cell membrane that controls what enters and leaves the cell.</a:t>
            </a:r>
          </a:p>
          <a:p>
            <a:pPr algn="just"/>
            <a:endParaRPr lang="en-US" sz="2600" dirty="0"/>
          </a:p>
          <a:p>
            <a:pPr marL="457200" indent="-457200" algn="just">
              <a:buFont typeface="Wingdings" panose="05000000000000000000" pitchFamily="2" charset="2"/>
              <a:buChar char="§"/>
            </a:pPr>
            <a:r>
              <a:rPr lang="en-US" sz="2600" dirty="0"/>
              <a:t>The Nucleus is located in the center of the cell and contains the genetic material (DNA). It controls the cell’s activities</a:t>
            </a:r>
          </a:p>
        </p:txBody>
      </p:sp>
      <p:sp>
        <p:nvSpPr>
          <p:cNvPr id="3" name="Slide Number Placeholder 2"/>
          <p:cNvSpPr>
            <a:spLocks noGrp="1"/>
          </p:cNvSpPr>
          <p:nvPr>
            <p:ph type="sldNum" sz="quarter" idx="12"/>
          </p:nvPr>
        </p:nvSpPr>
        <p:spPr/>
        <p:txBody>
          <a:bodyPr/>
          <a:lstStyle/>
          <a:p>
            <a:fld id="{CF8038E8-A078-4E6C-89D7-57B007698DA4}" type="slidenum">
              <a:rPr lang="en-US" smtClean="0"/>
              <a:t>13</a:t>
            </a:fld>
            <a:endParaRPr lang="en-US"/>
          </a:p>
        </p:txBody>
      </p:sp>
    </p:spTree>
    <p:extLst>
      <p:ext uri="{BB962C8B-B14F-4D97-AF65-F5344CB8AC3E}">
        <p14:creationId xmlns:p14="http://schemas.microsoft.com/office/powerpoint/2010/main" val="12063358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5A41E-9877-4632-8745-52BFD4C50415}" type="slidenum">
              <a:rPr lang="en-US" smtClean="0">
                <a:solidFill>
                  <a:prstClr val="black">
                    <a:tint val="75000"/>
                  </a:prstClr>
                </a:solidFill>
              </a:rPr>
              <a:pPr/>
              <a:t>130</a:t>
            </a:fld>
            <a:endParaRPr lang="en-US">
              <a:solidFill>
                <a:prstClr val="black">
                  <a:tint val="75000"/>
                </a:prstClr>
              </a:solidFill>
            </a:endParaRPr>
          </a:p>
        </p:txBody>
      </p:sp>
      <p:sp>
        <p:nvSpPr>
          <p:cNvPr id="3" name="Rectangle 2"/>
          <p:cNvSpPr/>
          <p:nvPr/>
        </p:nvSpPr>
        <p:spPr>
          <a:xfrm>
            <a:off x="3048000" y="2151728"/>
            <a:ext cx="6096000" cy="1938992"/>
          </a:xfrm>
          <a:prstGeom prst="rect">
            <a:avLst/>
          </a:prstGeom>
        </p:spPr>
        <p:txBody>
          <a:bodyPr>
            <a:spAutoFit/>
          </a:bodyPr>
          <a:lstStyle/>
          <a:p>
            <a:pPr lvl="0"/>
            <a:r>
              <a:rPr lang="en-US" sz="4000" b="1" dirty="0">
                <a:ln/>
                <a:solidFill>
                  <a:srgbClr val="A5A5A5"/>
                </a:solidFill>
              </a:rPr>
              <a:t>NEXT LECTURE:</a:t>
            </a:r>
          </a:p>
          <a:p>
            <a:pPr lvl="0"/>
            <a:r>
              <a:rPr lang="en-US" sz="4000" b="1" dirty="0">
                <a:ln/>
                <a:solidFill>
                  <a:srgbClr val="A5A5A5"/>
                </a:solidFill>
              </a:rPr>
              <a:t> </a:t>
            </a:r>
          </a:p>
          <a:p>
            <a:pPr lvl="0"/>
            <a:r>
              <a:rPr lang="en-US" sz="4000" b="1" dirty="0" smtClean="0">
                <a:ln/>
                <a:solidFill>
                  <a:srgbClr val="A5A5A5"/>
                </a:solidFill>
              </a:rPr>
              <a:t>Dr. </a:t>
            </a:r>
            <a:r>
              <a:rPr lang="en-US" sz="4000" b="1" dirty="0" err="1" smtClean="0">
                <a:ln/>
                <a:solidFill>
                  <a:srgbClr val="A5A5A5"/>
                </a:solidFill>
              </a:rPr>
              <a:t>Abiala</a:t>
            </a:r>
            <a:endParaRPr lang="en-US" sz="4000" b="1" dirty="0">
              <a:ln/>
              <a:solidFill>
                <a:srgbClr val="A5A5A5"/>
              </a:solidFill>
            </a:endParaRPr>
          </a:p>
        </p:txBody>
      </p:sp>
    </p:spTree>
    <p:extLst>
      <p:ext uri="{BB962C8B-B14F-4D97-AF65-F5344CB8AC3E}">
        <p14:creationId xmlns:p14="http://schemas.microsoft.com/office/powerpoint/2010/main" val="31881892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5A41E-9877-4632-8745-52BFD4C50415}" type="slidenum">
              <a:rPr lang="en-US" smtClean="0">
                <a:solidFill>
                  <a:prstClr val="black">
                    <a:tint val="75000"/>
                  </a:prstClr>
                </a:solidFill>
              </a:rPr>
              <a:pPr/>
              <a:t>131</a:t>
            </a:fld>
            <a:endParaRPr lang="en-US">
              <a:solidFill>
                <a:prstClr val="black">
                  <a:tint val="75000"/>
                </a:prstClr>
              </a:solidFill>
            </a:endParaRPr>
          </a:p>
        </p:txBody>
      </p:sp>
      <p:sp>
        <p:nvSpPr>
          <p:cNvPr id="3" name="Rectangle 2"/>
          <p:cNvSpPr/>
          <p:nvPr/>
        </p:nvSpPr>
        <p:spPr>
          <a:xfrm>
            <a:off x="3048000" y="2151728"/>
            <a:ext cx="6096000" cy="4401205"/>
          </a:xfrm>
          <a:prstGeom prst="rect">
            <a:avLst/>
          </a:prstGeom>
        </p:spPr>
        <p:txBody>
          <a:bodyPr>
            <a:spAutoFit/>
          </a:bodyPr>
          <a:lstStyle/>
          <a:p>
            <a:pPr lvl="0"/>
            <a:r>
              <a:rPr lang="en-US" sz="4000" b="1" dirty="0">
                <a:ln/>
                <a:solidFill>
                  <a:srgbClr val="A5A5A5"/>
                </a:solidFill>
              </a:rPr>
              <a:t>NEXT LECTURE:</a:t>
            </a:r>
          </a:p>
          <a:p>
            <a:pPr lvl="0"/>
            <a:r>
              <a:rPr lang="en-US" sz="4000" b="1" dirty="0">
                <a:ln/>
                <a:solidFill>
                  <a:srgbClr val="A5A5A5"/>
                </a:solidFill>
              </a:rPr>
              <a:t> </a:t>
            </a:r>
          </a:p>
          <a:p>
            <a:pPr lvl="0"/>
            <a:r>
              <a:rPr lang="en-US" sz="4000" b="1" dirty="0" smtClean="0">
                <a:ln/>
                <a:solidFill>
                  <a:srgbClr val="A5A5A5"/>
                </a:solidFill>
              </a:rPr>
              <a:t>DIVERSITY CHARACTERISTICS AND CLASSIFICATION OF (PROTOZOANS TO ECHINODERMS)</a:t>
            </a:r>
            <a:endParaRPr lang="en-US" sz="4000" b="1" dirty="0">
              <a:ln/>
              <a:solidFill>
                <a:srgbClr val="A5A5A5"/>
              </a:solidFill>
            </a:endParaRPr>
          </a:p>
        </p:txBody>
      </p:sp>
    </p:spTree>
    <p:extLst>
      <p:ext uri="{BB962C8B-B14F-4D97-AF65-F5344CB8AC3E}">
        <p14:creationId xmlns:p14="http://schemas.microsoft.com/office/powerpoint/2010/main" val="2824711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132</a:t>
            </a:fld>
            <a:endParaRPr lang="en-US"/>
          </a:p>
        </p:txBody>
      </p:sp>
      <p:sp>
        <p:nvSpPr>
          <p:cNvPr id="3" name="Rectangle 2"/>
          <p:cNvSpPr/>
          <p:nvPr/>
        </p:nvSpPr>
        <p:spPr>
          <a:xfrm>
            <a:off x="0" y="-4443"/>
            <a:ext cx="12192000" cy="6945491"/>
          </a:xfrm>
          <a:prstGeom prst="rect">
            <a:avLst/>
          </a:prstGeom>
        </p:spPr>
        <p:txBody>
          <a:bodyPr wrap="square">
            <a:spAutoFit/>
          </a:bodyPr>
          <a:lstStyle/>
          <a:p>
            <a:pPr algn="ctr">
              <a:lnSpc>
                <a:spcPct val="150000"/>
              </a:lnSpc>
              <a:spcAft>
                <a:spcPts val="800"/>
              </a:spcAft>
            </a:pPr>
            <a:r>
              <a:rPr lang="en-GB" sz="2400" b="1" dirty="0">
                <a:latin typeface="Times New Roman" panose="02020603050405020304" pitchFamily="18" charset="0"/>
                <a:ea typeface="Calibri" panose="020F0502020204030204" pitchFamily="34" charset="0"/>
                <a:cs typeface="Times New Roman" panose="02020603050405020304" pitchFamily="18" charset="0"/>
              </a:rPr>
              <a:t>DIVERSITY IN NATURE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The Earth is enriched with so much flora and fauna thus requiring a means of classification to distinguish one from another. This practice of classifying organisms is called taxonomy. The modern taxonomic system was developed by the Swedish botanist Carl Linnaeus (1707-1788</a:t>
            </a:r>
            <a:r>
              <a:rPr lang="en-GB"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smtClean="0">
                <a:latin typeface="Times New Roman" panose="02020603050405020304" pitchFamily="18" charset="0"/>
                <a:ea typeface="Calibri" panose="020F0502020204030204" pitchFamily="34" charset="0"/>
                <a:cs typeface="Times New Roman" panose="02020603050405020304" pitchFamily="18" charset="0"/>
              </a:rPr>
              <a:t>Domain – </a:t>
            </a:r>
            <a:r>
              <a:rPr lang="en-GB" sz="2400" dirty="0" err="1" smtClean="0">
                <a:latin typeface="Times New Roman" panose="02020603050405020304" pitchFamily="18" charset="0"/>
                <a:ea typeface="Calibri" panose="020F0502020204030204" pitchFamily="34" charset="0"/>
                <a:cs typeface="Times New Roman" panose="02020603050405020304" pitchFamily="18" charset="0"/>
              </a:rPr>
              <a:t>Archea</a:t>
            </a:r>
            <a:r>
              <a:rPr lang="en-GB" sz="2400" dirty="0" smtClean="0">
                <a:latin typeface="Times New Roman" panose="02020603050405020304" pitchFamily="18" charset="0"/>
                <a:ea typeface="Calibri" panose="020F0502020204030204" pitchFamily="34" charset="0"/>
                <a:cs typeface="Times New Roman" panose="02020603050405020304" pitchFamily="18" charset="0"/>
              </a:rPr>
              <a:t>, Eubacteria, Eukaryote</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smtClean="0">
                <a:latin typeface="Times New Roman" panose="02020603050405020304" pitchFamily="18" charset="0"/>
                <a:ea typeface="Calibri" panose="020F0502020204030204" pitchFamily="34" charset="0"/>
                <a:cs typeface="Times New Roman" panose="02020603050405020304" pitchFamily="18" charset="0"/>
              </a:rPr>
              <a:t>Kingdom </a:t>
            </a:r>
            <a:r>
              <a:rPr lang="en-GB" sz="2400" dirty="0">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latin typeface="Times New Roman" panose="02020603050405020304" pitchFamily="18" charset="0"/>
                <a:ea typeface="Calibri" panose="020F0502020204030204" pitchFamily="34" charset="0"/>
                <a:cs typeface="Times New Roman" panose="02020603050405020304" pitchFamily="18" charset="0"/>
              </a:rPr>
              <a:t>Monera</a:t>
            </a:r>
            <a:r>
              <a:rPr lang="en-GB" sz="2400" dirty="0">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latin typeface="Times New Roman" panose="02020603050405020304" pitchFamily="18" charset="0"/>
                <a:ea typeface="Calibri" panose="020F0502020204030204" pitchFamily="34" charset="0"/>
                <a:cs typeface="Times New Roman" panose="02020603050405020304" pitchFamily="18" charset="0"/>
              </a:rPr>
              <a:t>Protists</a:t>
            </a:r>
            <a:r>
              <a:rPr lang="en-GB" sz="2400" dirty="0">
                <a:latin typeface="Times New Roman" panose="02020603050405020304" pitchFamily="18" charset="0"/>
                <a:ea typeface="Calibri" panose="020F0502020204030204" pitchFamily="34" charset="0"/>
                <a:cs typeface="Times New Roman" panose="02020603050405020304" pitchFamily="18" charset="0"/>
              </a:rPr>
              <a:t>, Fungi, Plants, Animals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Phylum</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Class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Order</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Family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Genus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Species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88225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133</a:t>
            </a:fld>
            <a:endParaRPr lang="en-US"/>
          </a:p>
        </p:txBody>
      </p:sp>
      <p:sp>
        <p:nvSpPr>
          <p:cNvPr id="3" name="Rectangle 2"/>
          <p:cNvSpPr/>
          <p:nvPr/>
        </p:nvSpPr>
        <p:spPr>
          <a:xfrm>
            <a:off x="0" y="-1648"/>
            <a:ext cx="12192000" cy="5960606"/>
          </a:xfrm>
          <a:prstGeom prst="rect">
            <a:avLst/>
          </a:prstGeom>
        </p:spPr>
        <p:txBody>
          <a:bodyPr wrap="square">
            <a:spAutoFit/>
          </a:bodyPr>
          <a:lstStyle/>
          <a:p>
            <a:pPr algn="just">
              <a:lnSpc>
                <a:spcPct val="150000"/>
              </a:lnSpc>
              <a:spcAft>
                <a:spcPts val="80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The domain is the broadest category, while species is the most specific category available. Living things are named using the binomial nomenclature where the first word beginning with a capital is the genus of the organism and the second word beginning with lower-case letter is the species of the organism. The name must be in italics (or underlined in writings) and in Latin. For example, European hare, </a:t>
            </a:r>
            <a:r>
              <a:rPr lang="en-GB" sz="2400" i="1" dirty="0" err="1">
                <a:latin typeface="Times New Roman" panose="02020603050405020304" pitchFamily="18" charset="0"/>
                <a:ea typeface="Calibri" panose="020F0502020204030204" pitchFamily="34" charset="0"/>
                <a:cs typeface="Times New Roman" panose="02020603050405020304" pitchFamily="18" charset="0"/>
              </a:rPr>
              <a:t>Lepus</a:t>
            </a:r>
            <a:r>
              <a:rPr lang="en-GB" sz="2400" i="1" dirty="0">
                <a:latin typeface="Times New Roman" panose="02020603050405020304" pitchFamily="18" charset="0"/>
                <a:ea typeface="Calibri" panose="020F0502020204030204" pitchFamily="34" charset="0"/>
                <a:cs typeface="Times New Roman" panose="02020603050405020304" pitchFamily="18" charset="0"/>
              </a:rPr>
              <a:t> </a:t>
            </a:r>
            <a:r>
              <a:rPr lang="en-GB" sz="2400" i="1" dirty="0" err="1">
                <a:latin typeface="Times New Roman" panose="02020603050405020304" pitchFamily="18" charset="0"/>
                <a:ea typeface="Calibri" panose="020F0502020204030204" pitchFamily="34" charset="0"/>
                <a:cs typeface="Times New Roman" panose="02020603050405020304" pitchFamily="18" charset="0"/>
              </a:rPr>
              <a:t>europaeus</a:t>
            </a:r>
            <a:r>
              <a:rPr lang="en-GB" sz="2400" i="1" dirty="0">
                <a:latin typeface="Times New Roman" panose="02020603050405020304" pitchFamily="18" charset="0"/>
                <a:ea typeface="Calibri" panose="020F0502020204030204" pitchFamily="34" charset="0"/>
                <a:cs typeface="Times New Roman" panose="02020603050405020304" pitchFamily="18" charset="0"/>
              </a:rPr>
              <a:t> </a:t>
            </a:r>
            <a:r>
              <a:rPr lang="en-GB" sz="2400" dirty="0">
                <a:latin typeface="Times New Roman" panose="02020603050405020304" pitchFamily="18" charset="0"/>
                <a:ea typeface="Calibri" panose="020F0502020204030204" pitchFamily="34" charset="0"/>
                <a:cs typeface="Times New Roman" panose="02020603050405020304" pitchFamily="18" charset="0"/>
              </a:rPr>
              <a:t>or </a:t>
            </a:r>
            <a:r>
              <a:rPr lang="en-GB" sz="2400" i="1" dirty="0">
                <a:latin typeface="Times New Roman" panose="02020603050405020304" pitchFamily="18" charset="0"/>
                <a:ea typeface="Calibri" panose="020F0502020204030204" pitchFamily="34" charset="0"/>
                <a:cs typeface="Times New Roman" panose="02020603050405020304" pitchFamily="18" charset="0"/>
              </a:rPr>
              <a:t>L. </a:t>
            </a:r>
            <a:r>
              <a:rPr lang="en-GB" sz="2400" i="1" dirty="0" err="1">
                <a:latin typeface="Times New Roman" panose="02020603050405020304" pitchFamily="18" charset="0"/>
                <a:ea typeface="Calibri" panose="020F0502020204030204" pitchFamily="34" charset="0"/>
                <a:cs typeface="Times New Roman" panose="02020603050405020304" pitchFamily="18" charset="0"/>
              </a:rPr>
              <a:t>europaeus</a:t>
            </a:r>
            <a:r>
              <a:rPr lang="en-GB" sz="2400" i="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400" b="1" dirty="0">
                <a:latin typeface="Times New Roman" panose="02020603050405020304" pitchFamily="18" charset="0"/>
                <a:ea typeface="Calibri" panose="020F0502020204030204" pitchFamily="34" charset="0"/>
                <a:cs typeface="Times New Roman" panose="02020603050405020304" pitchFamily="18" charset="0"/>
              </a:rPr>
              <a:t>The Domains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The three domains are organised based on the difference between eukaryotes and prokaryotes.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400" b="1" i="1" dirty="0" err="1">
                <a:latin typeface="Times New Roman" panose="02020603050405020304" pitchFamily="18" charset="0"/>
                <a:ea typeface="Calibri" panose="020F0502020204030204" pitchFamily="34" charset="0"/>
                <a:cs typeface="Times New Roman" panose="02020603050405020304" pitchFamily="18" charset="0"/>
              </a:rPr>
              <a:t>Archea</a:t>
            </a:r>
            <a:r>
              <a:rPr lang="en-GB" sz="2400" b="1" i="1" dirty="0">
                <a:latin typeface="Times New Roman" panose="02020603050405020304" pitchFamily="18" charset="0"/>
                <a:ea typeface="Calibri" panose="020F0502020204030204" pitchFamily="34" charset="0"/>
                <a:cs typeface="Times New Roman" panose="02020603050405020304" pitchFamily="18" charset="0"/>
              </a:rPr>
              <a:t> (</a:t>
            </a:r>
            <a:r>
              <a:rPr lang="en-GB" sz="2400" b="1" i="1" dirty="0" err="1">
                <a:latin typeface="Times New Roman" panose="02020603050405020304" pitchFamily="18" charset="0"/>
                <a:ea typeface="Calibri" panose="020F0502020204030204" pitchFamily="34" charset="0"/>
                <a:cs typeface="Times New Roman" panose="02020603050405020304" pitchFamily="18" charset="0"/>
              </a:rPr>
              <a:t>Archeabacteria</a:t>
            </a:r>
            <a:r>
              <a:rPr lang="en-GB" sz="2400" b="1" i="1" dirty="0">
                <a:latin typeface="Times New Roman" panose="02020603050405020304" pitchFamily="18" charset="0"/>
                <a:ea typeface="Calibri" panose="020F0502020204030204" pitchFamily="34" charset="0"/>
                <a:cs typeface="Times New Roman" panose="02020603050405020304" pitchFamily="18" charset="0"/>
              </a:rPr>
              <a:t>)</a:t>
            </a:r>
            <a:r>
              <a:rPr lang="en-GB" sz="2400" dirty="0">
                <a:latin typeface="Times New Roman" panose="02020603050405020304" pitchFamily="18" charset="0"/>
                <a:ea typeface="Calibri" panose="020F0502020204030204" pitchFamily="34" charset="0"/>
                <a:cs typeface="Times New Roman" panose="02020603050405020304" pitchFamily="18" charset="0"/>
              </a:rPr>
              <a:t> – kingdom </a:t>
            </a:r>
            <a:r>
              <a:rPr lang="en-GB" sz="2400" dirty="0" err="1">
                <a:latin typeface="Times New Roman" panose="02020603050405020304" pitchFamily="18" charset="0"/>
                <a:ea typeface="Calibri" panose="020F0502020204030204" pitchFamily="34" charset="0"/>
                <a:cs typeface="Times New Roman" panose="02020603050405020304" pitchFamily="18" charset="0"/>
              </a:rPr>
              <a:t>Archea</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400" b="1" i="1" dirty="0">
                <a:latin typeface="Times New Roman" panose="02020603050405020304" pitchFamily="18" charset="0"/>
                <a:ea typeface="Calibri" panose="020F0502020204030204" pitchFamily="34" charset="0"/>
                <a:cs typeface="Times New Roman" panose="02020603050405020304" pitchFamily="18" charset="0"/>
              </a:rPr>
              <a:t>Eubacteria</a:t>
            </a:r>
            <a:r>
              <a:rPr lang="en-GB" sz="2400" dirty="0">
                <a:latin typeface="Times New Roman" panose="02020603050405020304" pitchFamily="18" charset="0"/>
                <a:ea typeface="Calibri" panose="020F0502020204030204" pitchFamily="34" charset="0"/>
                <a:cs typeface="Times New Roman" panose="02020603050405020304" pitchFamily="18" charset="0"/>
              </a:rPr>
              <a:t> – kingdom Eubacteria</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GB" sz="2400" b="1" i="1" dirty="0">
                <a:latin typeface="Times New Roman" panose="02020603050405020304" pitchFamily="18" charset="0"/>
                <a:ea typeface="Calibri" panose="020F0502020204030204" pitchFamily="34" charset="0"/>
              </a:rPr>
              <a:t>Eukaryote</a:t>
            </a:r>
            <a:r>
              <a:rPr lang="en-GB" sz="2400" dirty="0">
                <a:latin typeface="Times New Roman" panose="02020603050405020304" pitchFamily="18" charset="0"/>
                <a:ea typeface="Calibri" panose="020F0502020204030204" pitchFamily="34" charset="0"/>
              </a:rPr>
              <a:t> – kingdoms Protista, Fungi, Plantae and Animalia</a:t>
            </a:r>
            <a:endParaRPr lang="en-US" sz="2400" dirty="0"/>
          </a:p>
        </p:txBody>
      </p:sp>
    </p:spTree>
    <p:extLst>
      <p:ext uri="{BB962C8B-B14F-4D97-AF65-F5344CB8AC3E}">
        <p14:creationId xmlns:p14="http://schemas.microsoft.com/office/powerpoint/2010/main" val="36873661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134</a:t>
            </a:fld>
            <a:endParaRPr lang="en-US"/>
          </a:p>
        </p:txBody>
      </p:sp>
      <p:sp>
        <p:nvSpPr>
          <p:cNvPr id="3" name="Rectangle 2"/>
          <p:cNvSpPr/>
          <p:nvPr/>
        </p:nvSpPr>
        <p:spPr>
          <a:xfrm>
            <a:off x="0" y="-2009"/>
            <a:ext cx="12192000" cy="6988901"/>
          </a:xfrm>
          <a:prstGeom prst="rect">
            <a:avLst/>
          </a:prstGeom>
        </p:spPr>
        <p:txBody>
          <a:bodyPr wrap="square">
            <a:spAutoFit/>
          </a:bodyPr>
          <a:lstStyle/>
          <a:p>
            <a:pPr algn="ctr">
              <a:lnSpc>
                <a:spcPct val="150000"/>
              </a:lnSpc>
              <a:spcAft>
                <a:spcPts val="800"/>
              </a:spcAft>
            </a:pPr>
            <a:r>
              <a:rPr lang="en-GB" sz="2400" b="1" dirty="0">
                <a:latin typeface="Times New Roman" panose="02020603050405020304" pitchFamily="18" charset="0"/>
                <a:ea typeface="Calibri" panose="020F0502020204030204" pitchFamily="34" charset="0"/>
                <a:cs typeface="Times New Roman" panose="02020603050405020304" pitchFamily="18" charset="0"/>
              </a:rPr>
              <a:t>KINGDOM – ANIMALIA</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The Animal kingdom is a diverse group of organisms that share certain characteristics.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400" b="1" u="sng" dirty="0">
                <a:latin typeface="Times New Roman" panose="02020603050405020304" pitchFamily="18" charset="0"/>
                <a:ea typeface="Calibri" panose="020F0502020204030204" pitchFamily="34" charset="0"/>
                <a:cs typeface="Times New Roman" panose="02020603050405020304" pitchFamily="18" charset="0"/>
              </a:rPr>
              <a:t>Characteristics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They are multicellular, heterotrophic, eukaryotes.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They lack a distinctive cell wall.</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Times New Roman" panose="02020603050405020304" pitchFamily="18" charset="0"/>
                <a:cs typeface="Times New Roman" panose="02020603050405020304" pitchFamily="18" charset="0"/>
              </a:rPr>
              <a:t>Most of the animals are bilaterally symmetrical, while primitive animals are asymmetrical and cnidarians and echinoderms are radially symmetrical.</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Times New Roman" panose="02020603050405020304" pitchFamily="18" charset="0"/>
                <a:cs typeface="Times New Roman" panose="02020603050405020304" pitchFamily="18" charset="0"/>
              </a:rPr>
              <a:t>Bodies of animals are made of cells organized into tissues which perform specific functions. In most animals, tissue are organized into complex organs, which form organ systems. These organ systems aid in performing specific functions that are necessary for the survival of the organism.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GB" sz="2400" dirty="0">
                <a:latin typeface="Times New Roman" panose="02020603050405020304" pitchFamily="18" charset="0"/>
                <a:ea typeface="Times New Roman" panose="02020603050405020304" pitchFamily="18" charset="0"/>
                <a:cs typeface="Times New Roman" panose="02020603050405020304" pitchFamily="18" charset="0"/>
              </a:rPr>
              <a:t>Most of the animals inhabit seas, fewer are seen in fresh water and even fewer on land.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28270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135</a:t>
            </a:fld>
            <a:endParaRPr lang="en-US"/>
          </a:p>
        </p:txBody>
      </p:sp>
      <p:sp>
        <p:nvSpPr>
          <p:cNvPr id="3" name="Rectangle 2"/>
          <p:cNvSpPr/>
          <p:nvPr/>
        </p:nvSpPr>
        <p:spPr>
          <a:xfrm>
            <a:off x="0" y="1949"/>
            <a:ext cx="12192000" cy="6984028"/>
          </a:xfrm>
          <a:prstGeom prst="rect">
            <a:avLst/>
          </a:prstGeom>
        </p:spPr>
        <p:txBody>
          <a:bodyPr wrap="square">
            <a:spAutoFit/>
          </a:bodyPr>
          <a:lstStyle/>
          <a:p>
            <a:pPr marL="342900" marR="0" lvl="0" indent="-342900" algn="just">
              <a:lnSpc>
                <a:spcPct val="150000"/>
              </a:lnSpc>
              <a:spcBef>
                <a:spcPts val="0"/>
              </a:spcBef>
              <a:spcAft>
                <a:spcPts val="0"/>
              </a:spcAft>
              <a:buFont typeface="Wingdings" panose="05000000000000000000" pitchFamily="2" charset="2"/>
              <a:buChar char=""/>
            </a:pPr>
            <a:r>
              <a:rPr lang="en-GB" sz="2700" dirty="0" smtClean="0">
                <a:latin typeface="Times New Roman" panose="02020603050405020304" pitchFamily="18" charset="0"/>
                <a:ea typeface="Times New Roman" panose="02020603050405020304" pitchFamily="18" charset="0"/>
                <a:cs typeface="Times New Roman" panose="02020603050405020304" pitchFamily="18" charset="0"/>
              </a:rPr>
              <a:t>Animals </a:t>
            </a:r>
            <a:r>
              <a:rPr lang="en-GB" sz="2700" dirty="0">
                <a:latin typeface="Times New Roman" panose="02020603050405020304" pitchFamily="18" charset="0"/>
                <a:ea typeface="Times New Roman" panose="02020603050405020304" pitchFamily="18" charset="0"/>
                <a:cs typeface="Times New Roman" panose="02020603050405020304" pitchFamily="18" charset="0"/>
              </a:rPr>
              <a:t>ingest food, and digestion takes place in the internal cavity like the digestive system in animals. In primitive animals, vacuoles are for digestion.</a:t>
            </a:r>
            <a:endParaRPr lang="en-US" sz="27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700" dirty="0">
                <a:latin typeface="Times New Roman" panose="02020603050405020304" pitchFamily="18" charset="0"/>
                <a:ea typeface="Times New Roman" panose="02020603050405020304" pitchFamily="18" charset="0"/>
                <a:cs typeface="Times New Roman" panose="02020603050405020304" pitchFamily="18" charset="0"/>
              </a:rPr>
              <a:t>Most animals have the ability to move. They show rapid movement when compared to plants and other organisms.</a:t>
            </a:r>
            <a:endParaRPr lang="en-US" sz="27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700" dirty="0">
                <a:latin typeface="Times New Roman" panose="02020603050405020304" pitchFamily="18" charset="0"/>
                <a:ea typeface="Times New Roman" panose="02020603050405020304" pitchFamily="18" charset="0"/>
                <a:cs typeface="Times New Roman" panose="02020603050405020304" pitchFamily="18" charset="0"/>
              </a:rPr>
              <a:t>Respiration is a gaseous exchange of taking in oxygen and giving out carbon dioxide.</a:t>
            </a:r>
            <a:endParaRPr lang="en-US" sz="27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700" dirty="0">
                <a:latin typeface="Times New Roman" panose="02020603050405020304" pitchFamily="18" charset="0"/>
                <a:ea typeface="Calibri" panose="020F0502020204030204" pitchFamily="34" charset="0"/>
                <a:cs typeface="Times New Roman" panose="02020603050405020304" pitchFamily="18" charset="0"/>
              </a:rPr>
              <a:t>Most animals reproduce sexually.</a:t>
            </a:r>
            <a:endParaRPr lang="en-US" sz="27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GB" sz="2700" dirty="0">
                <a:latin typeface="Times New Roman" panose="02020603050405020304" pitchFamily="18" charset="0"/>
                <a:ea typeface="Calibri" panose="020F0502020204030204" pitchFamily="34" charset="0"/>
                <a:cs typeface="Times New Roman" panose="02020603050405020304" pitchFamily="18" charset="0"/>
              </a:rPr>
              <a:t>The developmental growth may be direct to adult form, or there may be a sexually immature stage (or stages) that are distinct from the adult called a larva.</a:t>
            </a:r>
            <a:r>
              <a:rPr lang="en-GB" sz="27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700" dirty="0">
                <a:latin typeface="Times New Roman" panose="02020603050405020304" pitchFamily="18" charset="0"/>
                <a:ea typeface="Calibri" panose="020F0502020204030204" pitchFamily="34" charset="0"/>
                <a:cs typeface="Times New Roman" panose="02020603050405020304" pitchFamily="18" charset="0"/>
              </a:rPr>
              <a:t>Kingdom Animalia is generally recognized to have about 30 phyla but there are nine major phyla.</a:t>
            </a: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5338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136</a:t>
            </a:fld>
            <a:endParaRPr lang="en-US"/>
          </a:p>
        </p:txBody>
      </p:sp>
      <p:sp>
        <p:nvSpPr>
          <p:cNvPr id="3" name="Rectangle 2"/>
          <p:cNvSpPr/>
          <p:nvPr/>
        </p:nvSpPr>
        <p:spPr>
          <a:xfrm>
            <a:off x="0" y="0"/>
            <a:ext cx="12192000" cy="5909310"/>
          </a:xfrm>
          <a:prstGeom prst="rect">
            <a:avLst/>
          </a:prstGeom>
        </p:spPr>
        <p:txBody>
          <a:bodyPr wrap="square">
            <a:spAutoFit/>
          </a:bodyPr>
          <a:lstStyle/>
          <a:p>
            <a:pPr marL="342900" marR="0" lvl="0" indent="-342900" algn="just">
              <a:lnSpc>
                <a:spcPct val="150000"/>
              </a:lnSpc>
              <a:spcBef>
                <a:spcPts val="0"/>
              </a:spcBef>
              <a:spcAft>
                <a:spcPts val="0"/>
              </a:spcAft>
              <a:buFont typeface="Wingdings" panose="05000000000000000000" pitchFamily="2" charset="2"/>
              <a:buChar char=""/>
            </a:pPr>
            <a:r>
              <a:rPr lang="en-GB" sz="2800" dirty="0" err="1">
                <a:latin typeface="Times New Roman" panose="02020603050405020304" pitchFamily="18" charset="0"/>
                <a:ea typeface="Calibri" panose="020F0502020204030204" pitchFamily="34" charset="0"/>
                <a:cs typeface="Times New Roman" panose="02020603050405020304" pitchFamily="18" charset="0"/>
              </a:rPr>
              <a:t>Porifera</a:t>
            </a:r>
            <a:r>
              <a:rPr lang="en-GB" sz="2800" dirty="0">
                <a:latin typeface="Times New Roman" panose="02020603050405020304" pitchFamily="18" charset="0"/>
                <a:ea typeface="Calibri" panose="020F0502020204030204" pitchFamily="34" charset="0"/>
                <a:cs typeface="Times New Roman" panose="02020603050405020304" pitchFamily="18" charset="0"/>
              </a:rPr>
              <a:t> (sponges)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err="1">
                <a:latin typeface="Times New Roman" panose="02020603050405020304" pitchFamily="18" charset="0"/>
                <a:ea typeface="Calibri" panose="020F0502020204030204" pitchFamily="34" charset="0"/>
                <a:cs typeface="Times New Roman" panose="02020603050405020304" pitchFamily="18" charset="0"/>
              </a:rPr>
              <a:t>Cnidaria</a:t>
            </a:r>
            <a:r>
              <a:rPr lang="en-GB" sz="2800" dirty="0">
                <a:latin typeface="Times New Roman" panose="02020603050405020304" pitchFamily="18" charset="0"/>
                <a:ea typeface="Calibri" panose="020F0502020204030204" pitchFamily="34" charset="0"/>
                <a:cs typeface="Times New Roman" panose="02020603050405020304" pitchFamily="18" charset="0"/>
              </a:rPr>
              <a:t> (corals)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Platyhelminthes (flatworms)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err="1">
                <a:latin typeface="Times New Roman" panose="02020603050405020304" pitchFamily="18" charset="0"/>
                <a:ea typeface="Calibri" panose="020F0502020204030204" pitchFamily="34" charset="0"/>
                <a:cs typeface="Times New Roman" panose="02020603050405020304" pitchFamily="18" charset="0"/>
              </a:rPr>
              <a:t>Nematoda</a:t>
            </a:r>
            <a:r>
              <a:rPr lang="en-GB" sz="2800" dirty="0">
                <a:latin typeface="Times New Roman" panose="02020603050405020304" pitchFamily="18" charset="0"/>
                <a:ea typeface="Calibri" panose="020F0502020204030204" pitchFamily="34" charset="0"/>
                <a:cs typeface="Times New Roman" panose="02020603050405020304" pitchFamily="18" charset="0"/>
              </a:rPr>
              <a:t> (roundworms)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Annelida (segmented worms)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err="1">
                <a:latin typeface="Times New Roman" panose="02020603050405020304" pitchFamily="18" charset="0"/>
                <a:ea typeface="Calibri" panose="020F0502020204030204" pitchFamily="34" charset="0"/>
                <a:cs typeface="Times New Roman" panose="02020603050405020304" pitchFamily="18" charset="0"/>
              </a:rPr>
              <a:t>Arthropoda</a:t>
            </a:r>
            <a:r>
              <a:rPr lang="en-GB" sz="2800" dirty="0">
                <a:latin typeface="Times New Roman" panose="02020603050405020304" pitchFamily="18" charset="0"/>
                <a:ea typeface="Calibri" panose="020F0502020204030204" pitchFamily="34" charset="0"/>
                <a:cs typeface="Times New Roman" panose="02020603050405020304" pitchFamily="18" charset="0"/>
              </a:rPr>
              <a:t> (arthropods)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Mollusca (molluscs)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Echinodermata (echinoderms)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GB" sz="2800" dirty="0" err="1">
                <a:latin typeface="Times New Roman" panose="02020603050405020304" pitchFamily="18" charset="0"/>
                <a:ea typeface="Calibri" panose="020F0502020204030204" pitchFamily="34" charset="0"/>
                <a:cs typeface="Times New Roman" panose="02020603050405020304" pitchFamily="18" charset="0"/>
              </a:rPr>
              <a:t>Chordata</a:t>
            </a:r>
            <a:r>
              <a:rPr lang="en-GB" sz="2800" dirty="0">
                <a:latin typeface="Times New Roman" panose="02020603050405020304" pitchFamily="18" charset="0"/>
                <a:ea typeface="Calibri" panose="020F0502020204030204" pitchFamily="34" charset="0"/>
                <a:cs typeface="Times New Roman" panose="02020603050405020304" pitchFamily="18" charset="0"/>
              </a:rPr>
              <a:t> (chordates)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96440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137</a:t>
            </a:fld>
            <a:endParaRPr lang="en-US"/>
          </a:p>
        </p:txBody>
      </p:sp>
      <p:sp>
        <p:nvSpPr>
          <p:cNvPr id="3" name="Rectangle 2"/>
          <p:cNvSpPr/>
          <p:nvPr/>
        </p:nvSpPr>
        <p:spPr>
          <a:xfrm>
            <a:off x="0" y="-1757035"/>
            <a:ext cx="12192000" cy="8156079"/>
          </a:xfrm>
          <a:prstGeom prst="rect">
            <a:avLst/>
          </a:prstGeom>
        </p:spPr>
        <p:txBody>
          <a:bodyPr wrap="square">
            <a:spAutoFit/>
          </a:bodyPr>
          <a:lstStyle/>
          <a:p>
            <a:pPr algn="just">
              <a:lnSpc>
                <a:spcPct val="150000"/>
              </a:lnSpc>
              <a:spcAft>
                <a:spcPts val="800"/>
              </a:spcAft>
            </a:pPr>
            <a:r>
              <a:rPr lang="en-GB" sz="2400" b="1" dirty="0">
                <a:latin typeface="Times New Roman" panose="02020603050405020304" pitchFamily="18" charset="0"/>
                <a:ea typeface="Calibri" panose="020F0502020204030204" pitchFamily="34" charset="0"/>
                <a:cs typeface="Times New Roman" panose="02020603050405020304" pitchFamily="18" charset="0"/>
              </a:rPr>
              <a:t>PHYLUM PORIFERA</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Sponges are an ancient group. They are abundant in reef ecosystems and are somehow protected from predators. Most organisms are commensals of sponges </a:t>
            </a:r>
            <a:r>
              <a:rPr lang="en-GB" sz="2400" dirty="0" err="1">
                <a:latin typeface="Times New Roman" panose="02020603050405020304" pitchFamily="18" charset="0"/>
                <a:ea typeface="Calibri" panose="020F0502020204030204" pitchFamily="34" charset="0"/>
                <a:cs typeface="Times New Roman" panose="02020603050405020304" pitchFamily="18" charset="0"/>
              </a:rPr>
              <a:t>eg</a:t>
            </a:r>
            <a:r>
              <a:rPr lang="en-GB" sz="2400" dirty="0">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latin typeface="Times New Roman" panose="02020603050405020304" pitchFamily="18" charset="0"/>
                <a:ea typeface="Calibri" panose="020F0502020204030204" pitchFamily="34" charset="0"/>
                <a:cs typeface="Times New Roman" panose="02020603050405020304" pitchFamily="18" charset="0"/>
              </a:rPr>
              <a:t>endosymbiotic</a:t>
            </a:r>
            <a:r>
              <a:rPr lang="en-GB" sz="2400" dirty="0">
                <a:latin typeface="Times New Roman" panose="02020603050405020304" pitchFamily="18" charset="0"/>
                <a:ea typeface="Calibri" panose="020F0502020204030204" pitchFamily="34" charset="0"/>
                <a:cs typeface="Times New Roman" panose="02020603050405020304" pitchFamily="18" charset="0"/>
              </a:rPr>
              <a:t> cyanobacteria or algae. E.g. </a:t>
            </a:r>
            <a:r>
              <a:rPr lang="en-GB" sz="2400" i="1" dirty="0" err="1">
                <a:latin typeface="Times New Roman" panose="02020603050405020304" pitchFamily="18" charset="0"/>
                <a:ea typeface="Calibri" panose="020F0502020204030204" pitchFamily="34" charset="0"/>
                <a:cs typeface="Times New Roman" panose="02020603050405020304" pitchFamily="18" charset="0"/>
              </a:rPr>
              <a:t>Sycon</a:t>
            </a:r>
            <a:r>
              <a:rPr lang="en-GB" sz="2400" i="1" dirty="0">
                <a:latin typeface="Times New Roman" panose="02020603050405020304" pitchFamily="18" charset="0"/>
                <a:ea typeface="Calibri" panose="020F0502020204030204" pitchFamily="34" charset="0"/>
                <a:cs typeface="Times New Roman" panose="02020603050405020304" pitchFamily="18" charset="0"/>
              </a:rPr>
              <a:t>, </a:t>
            </a:r>
            <a:r>
              <a:rPr lang="en-GB" sz="2400" i="1" dirty="0" err="1">
                <a:latin typeface="Times New Roman" panose="02020603050405020304" pitchFamily="18" charset="0"/>
                <a:ea typeface="Calibri" panose="020F0502020204030204" pitchFamily="34" charset="0"/>
                <a:cs typeface="Times New Roman" panose="02020603050405020304" pitchFamily="18" charset="0"/>
              </a:rPr>
              <a:t>Euspongia</a:t>
            </a:r>
            <a:r>
              <a:rPr lang="en-GB" sz="2400" i="1" dirty="0">
                <a:latin typeface="Times New Roman" panose="02020603050405020304" pitchFamily="18" charset="0"/>
                <a:ea typeface="Calibri" panose="020F0502020204030204" pitchFamily="34" charset="0"/>
                <a:cs typeface="Times New Roman" panose="02020603050405020304" pitchFamily="18" charset="0"/>
              </a:rPr>
              <a:t>, </a:t>
            </a:r>
            <a:r>
              <a:rPr lang="en-GB" sz="2400" i="1" dirty="0" err="1">
                <a:latin typeface="Times New Roman" panose="02020603050405020304" pitchFamily="18" charset="0"/>
                <a:ea typeface="Calibri" panose="020F0502020204030204" pitchFamily="34" charset="0"/>
                <a:cs typeface="Times New Roman" panose="02020603050405020304" pitchFamily="18" charset="0"/>
              </a:rPr>
              <a:t>Hyalonema</a:t>
            </a:r>
            <a:r>
              <a:rPr lang="en-GB" sz="2400" i="1" dirty="0">
                <a:latin typeface="Times New Roman" panose="02020603050405020304" pitchFamily="18" charset="0"/>
                <a:ea typeface="Calibri" panose="020F0502020204030204" pitchFamily="34" charset="0"/>
                <a:cs typeface="Times New Roman" panose="02020603050405020304" pitchFamily="18" charset="0"/>
              </a:rPr>
              <a:t>, </a:t>
            </a:r>
            <a:r>
              <a:rPr lang="en-GB" sz="2400" i="1" dirty="0" err="1">
                <a:latin typeface="Times New Roman" panose="02020603050405020304" pitchFamily="18" charset="0"/>
                <a:ea typeface="Calibri" panose="020F0502020204030204" pitchFamily="34" charset="0"/>
                <a:cs typeface="Times New Roman" panose="02020603050405020304" pitchFamily="18" charset="0"/>
              </a:rPr>
              <a:t>Spongilla</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400" b="1" u="sng" dirty="0">
                <a:latin typeface="Times New Roman" panose="02020603050405020304" pitchFamily="18" charset="0"/>
                <a:ea typeface="Calibri" panose="020F0502020204030204" pitchFamily="34" charset="0"/>
                <a:cs typeface="Times New Roman" panose="02020603050405020304" pitchFamily="18" charset="0"/>
              </a:rPr>
              <a:t>Characteristics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err="1">
                <a:latin typeface="Times New Roman" panose="02020603050405020304" pitchFamily="18" charset="0"/>
                <a:ea typeface="Calibri" panose="020F0502020204030204" pitchFamily="34" charset="0"/>
                <a:cs typeface="Times New Roman" panose="02020603050405020304" pitchFamily="18" charset="0"/>
              </a:rPr>
              <a:t>Porifera</a:t>
            </a:r>
            <a:r>
              <a:rPr lang="en-GB" sz="2400" dirty="0">
                <a:latin typeface="Times New Roman" panose="02020603050405020304" pitchFamily="18" charset="0"/>
                <a:ea typeface="Calibri" panose="020F0502020204030204" pitchFamily="34" charset="0"/>
                <a:cs typeface="Times New Roman" panose="02020603050405020304" pitchFamily="18" charset="0"/>
              </a:rPr>
              <a:t> is the simplest of animals having porous body wall called </a:t>
            </a:r>
            <a:r>
              <a:rPr lang="en-GB" sz="2400" dirty="0" err="1">
                <a:latin typeface="Times New Roman" panose="02020603050405020304" pitchFamily="18" charset="0"/>
                <a:ea typeface="Calibri" panose="020F0502020204030204" pitchFamily="34" charset="0"/>
                <a:cs typeface="Times New Roman" panose="02020603050405020304" pitchFamily="18" charset="0"/>
              </a:rPr>
              <a:t>ostia</a:t>
            </a:r>
            <a:r>
              <a:rPr lang="en-GB" sz="2400" dirty="0">
                <a:latin typeface="Times New Roman" panose="02020603050405020304" pitchFamily="18" charset="0"/>
                <a:ea typeface="Calibri" panose="020F0502020204030204" pitchFamily="34" charset="0"/>
                <a:cs typeface="Times New Roman" panose="02020603050405020304" pitchFamily="18" charset="0"/>
              </a:rPr>
              <a:t>. The pores or holes allow water to pass through this animal. Water flows out through the </a:t>
            </a:r>
            <a:r>
              <a:rPr lang="en-GB" sz="2400" dirty="0" err="1">
                <a:latin typeface="Times New Roman" panose="02020603050405020304" pitchFamily="18" charset="0"/>
                <a:ea typeface="Calibri" panose="020F0502020204030204" pitchFamily="34" charset="0"/>
                <a:cs typeface="Times New Roman" panose="02020603050405020304" pitchFamily="18" charset="0"/>
              </a:rPr>
              <a:t>osculum</a:t>
            </a:r>
            <a:r>
              <a:rPr lang="en-GB"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They are asymmetrical.</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They are aquatic and mostly marine.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No true tissues.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Sessile as adults but have a free swimming larva.</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They are filter feeders. Floating food particles are caught once they are inside the sponge. They possess flagellated cells called </a:t>
            </a:r>
            <a:r>
              <a:rPr lang="en-GB" sz="2400" dirty="0" err="1">
                <a:latin typeface="Times New Roman" panose="02020603050405020304" pitchFamily="18" charset="0"/>
                <a:ea typeface="Calibri" panose="020F0502020204030204" pitchFamily="34" charset="0"/>
                <a:cs typeface="Times New Roman" panose="02020603050405020304" pitchFamily="18" charset="0"/>
              </a:rPr>
              <a:t>choanocytes</a:t>
            </a:r>
            <a:r>
              <a:rPr lang="en-GB" sz="2400" dirty="0">
                <a:latin typeface="Times New Roman" panose="02020603050405020304" pitchFamily="18" charset="0"/>
                <a:ea typeface="Calibri" panose="020F0502020204030204" pitchFamily="34" charset="0"/>
                <a:cs typeface="Times New Roman" panose="02020603050405020304" pitchFamily="18" charset="0"/>
              </a:rPr>
              <a:t> lining the inside of the body that generate a current, and trap and phagocytize food particles. They feed on small organisms or nutrients.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60740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138</a:t>
            </a:fld>
            <a:endParaRPr lang="en-US"/>
          </a:p>
        </p:txBody>
      </p:sp>
      <p:sp>
        <p:nvSpPr>
          <p:cNvPr id="3" name="Rectangle 2"/>
          <p:cNvSpPr/>
          <p:nvPr/>
        </p:nvSpPr>
        <p:spPr>
          <a:xfrm>
            <a:off x="0" y="216563"/>
            <a:ext cx="12192000" cy="4257576"/>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en-GB"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They have great regenerative power due to their cells being totipotent (developmentally flexible) enabling them to become any type of cell at any point in the sponge’s development.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pPr>
            <a:r>
              <a:rPr lang="en-GB"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Asexual reproduction occurs by budding</a:t>
            </a:r>
            <a:r>
              <a:rPr lang="en-GB"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r>
              <a:rPr lang="en-GB" sz="2400" b="1" u="sng" dirty="0">
                <a:latin typeface="Times New Roman" panose="02020603050405020304" pitchFamily="18" charset="0"/>
                <a:cs typeface="Times New Roman" panose="02020603050405020304" pitchFamily="18" charset="0"/>
              </a:rPr>
              <a:t>Classifications</a:t>
            </a:r>
            <a:endParaRPr lang="en-US"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Class </a:t>
            </a:r>
            <a:r>
              <a:rPr lang="en-GB" sz="2400" dirty="0" err="1">
                <a:latin typeface="Times New Roman" panose="02020603050405020304" pitchFamily="18" charset="0"/>
                <a:cs typeface="Times New Roman" panose="02020603050405020304" pitchFamily="18" charset="0"/>
              </a:rPr>
              <a:t>Calcarea</a:t>
            </a:r>
            <a:r>
              <a:rPr lang="en-GB" sz="2400" dirty="0">
                <a:latin typeface="Times New Roman" panose="02020603050405020304" pitchFamily="18" charset="0"/>
                <a:cs typeface="Times New Roman" panose="02020603050405020304" pitchFamily="18" charset="0"/>
              </a:rPr>
              <a:t> (chalk sponges) with calcareous spicules.</a:t>
            </a:r>
            <a:endParaRPr lang="en-US"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Class </a:t>
            </a:r>
            <a:r>
              <a:rPr lang="en-GB" sz="2400" dirty="0" err="1">
                <a:latin typeface="Times New Roman" panose="02020603050405020304" pitchFamily="18" charset="0"/>
                <a:cs typeface="Times New Roman" panose="02020603050405020304" pitchFamily="18" charset="0"/>
              </a:rPr>
              <a:t>Hexactinellida</a:t>
            </a:r>
            <a:r>
              <a:rPr lang="en-GB" sz="2400" dirty="0">
                <a:latin typeface="Times New Roman" panose="02020603050405020304" pitchFamily="18" charset="0"/>
                <a:cs typeface="Times New Roman" panose="02020603050405020304" pitchFamily="18" charset="0"/>
              </a:rPr>
              <a:t> (glass sponges) with siliceous spicules.</a:t>
            </a:r>
            <a:endParaRPr lang="en-US"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Class </a:t>
            </a:r>
            <a:r>
              <a:rPr lang="en-GB" sz="2400" dirty="0" err="1">
                <a:latin typeface="Times New Roman" panose="02020603050405020304" pitchFamily="18" charset="0"/>
                <a:cs typeface="Times New Roman" panose="02020603050405020304" pitchFamily="18" charset="0"/>
              </a:rPr>
              <a:t>Demospongiae</a:t>
            </a:r>
            <a:r>
              <a:rPr lang="en-GB" sz="2400" dirty="0">
                <a:latin typeface="Times New Roman" panose="02020603050405020304" pitchFamily="18" charset="0"/>
                <a:cs typeface="Times New Roman" panose="02020603050405020304" pitchFamily="18" charset="0"/>
              </a:rPr>
              <a:t> (horn sponges) with a skeleton of </a:t>
            </a:r>
            <a:r>
              <a:rPr lang="en-GB" sz="2400" dirty="0" err="1">
                <a:latin typeface="Times New Roman" panose="02020603050405020304" pitchFamily="18" charset="0"/>
                <a:cs typeface="Times New Roman" panose="02020603050405020304" pitchFamily="18" charset="0"/>
              </a:rPr>
              <a:t>spongin</a:t>
            </a:r>
            <a:r>
              <a:rPr lang="en-GB" sz="2400" dirty="0">
                <a:latin typeface="Times New Roman" panose="02020603050405020304" pitchFamily="18" charset="0"/>
                <a:cs typeface="Times New Roman" panose="02020603050405020304" pitchFamily="18" charset="0"/>
              </a:rPr>
              <a:t> or none. </a:t>
            </a:r>
            <a:endParaRPr lang="en-US"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Class </a:t>
            </a:r>
            <a:r>
              <a:rPr lang="en-GB" sz="2400" dirty="0" err="1">
                <a:latin typeface="Times New Roman" panose="02020603050405020304" pitchFamily="18" charset="0"/>
                <a:cs typeface="Times New Roman" panose="02020603050405020304" pitchFamily="18" charset="0"/>
              </a:rPr>
              <a:t>Scleropongiae</a:t>
            </a:r>
            <a:r>
              <a:rPr lang="en-GB" sz="2400" dirty="0">
                <a:latin typeface="Times New Roman" panose="02020603050405020304" pitchFamily="18" charset="0"/>
                <a:cs typeface="Times New Roman" panose="02020603050405020304" pitchFamily="18" charset="0"/>
              </a:rPr>
              <a:t> (coralline or tropical reef sponges) with CaCO</a:t>
            </a:r>
            <a:r>
              <a:rPr lang="en-GB" sz="2400" baseline="-25000" dirty="0">
                <a:latin typeface="Times New Roman" panose="02020603050405020304" pitchFamily="18" charset="0"/>
                <a:cs typeface="Times New Roman" panose="02020603050405020304" pitchFamily="18" charset="0"/>
              </a:rPr>
              <a:t>3</a:t>
            </a:r>
            <a:r>
              <a:rPr lang="en-GB" sz="2400" dirty="0">
                <a:latin typeface="Times New Roman" panose="02020603050405020304" pitchFamily="18" charset="0"/>
                <a:cs typeface="Times New Roman" panose="02020603050405020304" pitchFamily="18" charset="0"/>
              </a:rPr>
              <a:t> spicules.</a:t>
            </a:r>
            <a:endParaRPr lang="en-GB"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pP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4" descr="https://encrypted-tbn3.gstatic.com/images?q=tbn:ANd9GcQ7Q2e2X7-13MC3TgMNhFwZSgwK23VU59iv5eVmGrsjqxlQvHuUD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3950" y="3784261"/>
            <a:ext cx="3302334" cy="273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22620" y="6351426"/>
            <a:ext cx="3961341" cy="507831"/>
          </a:xfrm>
          <a:prstGeom prst="rect">
            <a:avLst/>
          </a:prstGeom>
        </p:spPr>
        <p:txBody>
          <a:bodyPr wrap="none">
            <a:spAutoFit/>
          </a:bodyPr>
          <a:lstStyle/>
          <a:p>
            <a:pPr marL="1828800" marR="0">
              <a:lnSpc>
                <a:spcPct val="150000"/>
              </a:lnSpc>
              <a:spcBef>
                <a:spcPts val="0"/>
              </a:spcBef>
              <a:spcAft>
                <a:spcPts val="800"/>
              </a:spcAft>
            </a:pPr>
            <a:r>
              <a:rPr lang="en-GB"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Diagram of a </a:t>
            </a:r>
            <a:r>
              <a:rPr lang="en-GB"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Sycon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81086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139</a:t>
            </a:fld>
            <a:endParaRPr lang="en-US"/>
          </a:p>
        </p:txBody>
      </p:sp>
      <p:sp>
        <p:nvSpPr>
          <p:cNvPr id="3" name="Rectangle 2"/>
          <p:cNvSpPr/>
          <p:nvPr/>
        </p:nvSpPr>
        <p:spPr>
          <a:xfrm>
            <a:off x="6" y="0"/>
            <a:ext cx="12191994" cy="6863417"/>
          </a:xfrm>
          <a:prstGeom prst="rect">
            <a:avLst/>
          </a:prstGeom>
        </p:spPr>
        <p:txBody>
          <a:bodyPr wrap="square">
            <a:spAutoFit/>
          </a:bodyPr>
          <a:lstStyle/>
          <a:p>
            <a:pPr algn="just">
              <a:lnSpc>
                <a:spcPct val="150000"/>
              </a:lnSpc>
              <a:spcAft>
                <a:spcPts val="800"/>
              </a:spcAft>
            </a:pPr>
            <a:r>
              <a:rPr lang="en-GB" sz="2800" b="1" dirty="0">
                <a:latin typeface="Times New Roman" panose="02020603050405020304" pitchFamily="18" charset="0"/>
                <a:ea typeface="Calibri" panose="020F0502020204030204" pitchFamily="34" charset="0"/>
                <a:cs typeface="Times New Roman" panose="02020603050405020304" pitchFamily="18" charset="0"/>
              </a:rPr>
              <a:t>PHYLUM COELENTERATA (CNIDARIA)</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err="1">
                <a:latin typeface="Times New Roman" panose="02020603050405020304" pitchFamily="18" charset="0"/>
                <a:ea typeface="Calibri" panose="020F0502020204030204" pitchFamily="34" charset="0"/>
                <a:cs typeface="Times New Roman" panose="02020603050405020304" pitchFamily="18" charset="0"/>
              </a:rPr>
              <a:t>Coelenterata</a:t>
            </a:r>
            <a:r>
              <a:rPr lang="en-GB" sz="2800" dirty="0">
                <a:latin typeface="Times New Roman" panose="02020603050405020304" pitchFamily="18" charset="0"/>
                <a:ea typeface="Calibri" panose="020F0502020204030204" pitchFamily="34" charset="0"/>
                <a:cs typeface="Times New Roman" panose="02020603050405020304" pitchFamily="18" charset="0"/>
              </a:rPr>
              <a:t> is the characterization of cylindrical (polyp) or umbrella (medusa) like animals. Many cnidarians have intracellular algae living within them in a mutualistic symbiotic relationship.</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b="1" u="sng" dirty="0">
                <a:latin typeface="Times New Roman" panose="02020603050405020304" pitchFamily="18" charset="0"/>
                <a:ea typeface="Calibri" panose="020F0502020204030204" pitchFamily="34" charset="0"/>
                <a:cs typeface="Times New Roman" panose="02020603050405020304" pitchFamily="18" charset="0"/>
              </a:rPr>
              <a:t>Characteristics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Radially symmetrical.</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They live in marine habitats.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Cnidarians have two basic body plans: polyp and medusa. Some only have the polyp stage, some have only the medusa stage, and others have both. The polyp is sessile and attaches to substrate by the </a:t>
            </a:r>
            <a:r>
              <a:rPr lang="en-GB" sz="2800" dirty="0" err="1">
                <a:latin typeface="Times New Roman" panose="02020603050405020304" pitchFamily="18" charset="0"/>
                <a:ea typeface="Calibri" panose="020F0502020204030204" pitchFamily="34" charset="0"/>
                <a:cs typeface="Times New Roman" panose="02020603050405020304" pitchFamily="18" charset="0"/>
              </a:rPr>
              <a:t>aboral</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smtClean="0">
                <a:latin typeface="Times New Roman" panose="02020603050405020304" pitchFamily="18" charset="0"/>
                <a:ea typeface="Calibri" panose="020F0502020204030204" pitchFamily="34" charset="0"/>
                <a:cs typeface="Times New Roman" panose="02020603050405020304" pitchFamily="18" charset="0"/>
              </a:rPr>
              <a:t>end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5658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2015" y="299258"/>
            <a:ext cx="10291155" cy="4954385"/>
          </a:xfrm>
          <a:prstGeom prst="rect">
            <a:avLst/>
          </a:prstGeom>
        </p:spPr>
      </p:pic>
      <p:sp>
        <p:nvSpPr>
          <p:cNvPr id="3" name="Rectangle 2"/>
          <p:cNvSpPr/>
          <p:nvPr/>
        </p:nvSpPr>
        <p:spPr>
          <a:xfrm>
            <a:off x="1097280" y="5721527"/>
            <a:ext cx="6916189" cy="492443"/>
          </a:xfrm>
          <a:prstGeom prst="rect">
            <a:avLst/>
          </a:prstGeom>
        </p:spPr>
        <p:txBody>
          <a:bodyPr wrap="square">
            <a:spAutoFit/>
          </a:bodyPr>
          <a:lstStyle/>
          <a:p>
            <a:r>
              <a:rPr lang="en-US" sz="2600" dirty="0"/>
              <a:t>Fig: Structure of a typical Eukaryotic cell</a:t>
            </a:r>
          </a:p>
        </p:txBody>
      </p:sp>
      <p:sp>
        <p:nvSpPr>
          <p:cNvPr id="4" name="Slide Number Placeholder 3"/>
          <p:cNvSpPr>
            <a:spLocks noGrp="1"/>
          </p:cNvSpPr>
          <p:nvPr>
            <p:ph type="sldNum" sz="quarter" idx="12"/>
          </p:nvPr>
        </p:nvSpPr>
        <p:spPr/>
        <p:txBody>
          <a:bodyPr/>
          <a:lstStyle/>
          <a:p>
            <a:fld id="{CF8038E8-A078-4E6C-89D7-57B007698DA4}" type="slidenum">
              <a:rPr lang="en-US" smtClean="0"/>
              <a:t>14</a:t>
            </a:fld>
            <a:endParaRPr lang="en-US"/>
          </a:p>
        </p:txBody>
      </p:sp>
    </p:spTree>
    <p:extLst>
      <p:ext uri="{BB962C8B-B14F-4D97-AF65-F5344CB8AC3E}">
        <p14:creationId xmlns:p14="http://schemas.microsoft.com/office/powerpoint/2010/main" val="334462341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140</a:t>
            </a:fld>
            <a:endParaRPr lang="en-US"/>
          </a:p>
        </p:txBody>
      </p:sp>
      <p:sp>
        <p:nvSpPr>
          <p:cNvPr id="3" name="Rectangle 2"/>
          <p:cNvSpPr/>
          <p:nvPr/>
        </p:nvSpPr>
        <p:spPr>
          <a:xfrm>
            <a:off x="0" y="0"/>
            <a:ext cx="12192000" cy="6555641"/>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(i.e. the end away from the mouth). The medusa (“jellyfish”) is a floating form, and looks like an upside-down version of the polyp.</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They are diploblastic. Their body wall is made of 2 cell layers called the ectoderm and endoderm. The ectoderm is the outside layer while the endoderm is found on the inside layer.</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digestive system is incomplete which means that coelenterates have just one opening to the digestive cavity. This serves as both mouth and anus.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Their mouth is surrounded by tentacles for capturing food and the tentacles are armed with stinging cells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cnidae</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or nematocysts) for the purpose of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defense</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and prey capture</a:t>
            </a:r>
            <a:r>
              <a:rPr lang="en-GB"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92588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141</a:t>
            </a:fld>
            <a:endParaRPr lang="en-US"/>
          </a:p>
        </p:txBody>
      </p:sp>
      <p:sp>
        <p:nvSpPr>
          <p:cNvPr id="3" name="Rectangle 2"/>
          <p:cNvSpPr/>
          <p:nvPr/>
        </p:nvSpPr>
        <p:spPr>
          <a:xfrm>
            <a:off x="0" y="-4635"/>
            <a:ext cx="12192000" cy="6863417"/>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en-GB"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life cycle alternates between an asexual polyp stage and a sexual medusa stage called alternation of generation.</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No head, no centralized nervous system, and no specialized organs for gas exchange, excretion, or circulation. They do have a ‘nerve net.’</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They have a great regenerative power.</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Asexual reproduction occurs by budding.</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Classifications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Hydrozoa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hydras and Portuguese man-of-war</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Scyphozoa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jellyfish. The medusa stage is dominant and the polyp stage often is reduced</a:t>
            </a:r>
            <a:r>
              <a:rPr lang="en-GB"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68621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142</a:t>
            </a:fld>
            <a:endParaRPr lang="en-US"/>
          </a:p>
        </p:txBody>
      </p:sp>
      <p:sp>
        <p:nvSpPr>
          <p:cNvPr id="3" name="Rectangle 2"/>
          <p:cNvSpPr/>
          <p:nvPr/>
        </p:nvSpPr>
        <p:spPr>
          <a:xfrm>
            <a:off x="0" y="0"/>
            <a:ext cx="12192000" cy="2031325"/>
          </a:xfrm>
          <a:prstGeom prst="rect">
            <a:avLst/>
          </a:prstGeom>
        </p:spPr>
        <p:txBody>
          <a:bodyPr wrap="square">
            <a:spAutoFit/>
          </a:bodyPr>
          <a:lstStyle/>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Anthozoa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sea anemones and most corals. No medusa stage, so sexual reproduction occurs in the polyp stage in this group. The polyp also can reproduce asexually, which is how individual ‘corals’ grow.</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13" descr="http://www.biologyjunction.com/images/hydra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917770"/>
            <a:ext cx="41148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 y="5052012"/>
            <a:ext cx="4275529" cy="507831"/>
          </a:xfrm>
          <a:prstGeom prst="rect">
            <a:avLst/>
          </a:prstGeom>
        </p:spPr>
        <p:txBody>
          <a:bodyPr wrap="none">
            <a:spAutoFit/>
          </a:bodyPr>
          <a:lstStyle/>
          <a:p>
            <a:pPr marL="1828800" marR="0" indent="457200" algn="just">
              <a:lnSpc>
                <a:spcPct val="150000"/>
              </a:lnSpc>
              <a:spcBef>
                <a:spcPts val="0"/>
              </a:spcBef>
              <a:spcAft>
                <a:spcPts val="800"/>
              </a:spcAft>
            </a:pPr>
            <a:r>
              <a:rPr lang="en-GB" b="1" dirty="0">
                <a:latin typeface="Times New Roman" panose="02020603050405020304" pitchFamily="18" charset="0"/>
                <a:ea typeface="Calibri" panose="020F0502020204030204" pitchFamily="34" charset="0"/>
                <a:cs typeface="Times New Roman" panose="02020603050405020304" pitchFamily="18" charset="0"/>
              </a:rPr>
              <a:t>Diagram of </a:t>
            </a:r>
            <a:r>
              <a:rPr lang="en-GB" b="1" i="1" dirty="0">
                <a:latin typeface="Times New Roman" panose="02020603050405020304" pitchFamily="18" charset="0"/>
                <a:ea typeface="Calibri" panose="020F0502020204030204" pitchFamily="34" charset="0"/>
                <a:cs typeface="Times New Roman" panose="02020603050405020304" pitchFamily="18" charset="0"/>
              </a:rPr>
              <a:t>Hydra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1" name="Picture 1" descr="http://www.biologyjunction.com/images/polp__medusa_for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706" y="2002006"/>
            <a:ext cx="57340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311469" y="5121261"/>
            <a:ext cx="2691763" cy="369332"/>
          </a:xfrm>
          <a:prstGeom prst="rect">
            <a:avLst/>
          </a:prstGeom>
        </p:spPr>
        <p:txBody>
          <a:bodyPr wrap="none">
            <a:spAutoFit/>
          </a:bodyPr>
          <a:lstStyle/>
          <a:p>
            <a:r>
              <a:rPr lang="en-GB" b="1" dirty="0">
                <a:latin typeface="Times New Roman" panose="02020603050405020304" pitchFamily="18" charset="0"/>
                <a:ea typeface="Calibri" panose="020F0502020204030204" pitchFamily="34" charset="0"/>
              </a:rPr>
              <a:t>Body plans of Cnidarians</a:t>
            </a:r>
            <a:endParaRPr lang="en-US" dirty="0"/>
          </a:p>
        </p:txBody>
      </p:sp>
    </p:spTree>
    <p:extLst>
      <p:ext uri="{BB962C8B-B14F-4D97-AF65-F5344CB8AC3E}">
        <p14:creationId xmlns:p14="http://schemas.microsoft.com/office/powerpoint/2010/main" val="20444247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143</a:t>
            </a:fld>
            <a:endParaRPr lang="en-US"/>
          </a:p>
        </p:txBody>
      </p:sp>
      <p:sp>
        <p:nvSpPr>
          <p:cNvPr id="3" name="Rectangle 2"/>
          <p:cNvSpPr/>
          <p:nvPr/>
        </p:nvSpPr>
        <p:spPr>
          <a:xfrm>
            <a:off x="0" y="-2609"/>
            <a:ext cx="12192000" cy="6863417"/>
          </a:xfrm>
          <a:prstGeom prst="rect">
            <a:avLst/>
          </a:prstGeom>
        </p:spPr>
        <p:txBody>
          <a:bodyPr wrap="square">
            <a:spAutoFit/>
          </a:bodyPr>
          <a:lstStyle/>
          <a:p>
            <a:pPr algn="just">
              <a:lnSpc>
                <a:spcPct val="150000"/>
              </a:lnSpc>
              <a:spcAft>
                <a:spcPts val="800"/>
              </a:spcAft>
            </a:pPr>
            <a:r>
              <a:rPr lang="en-GB" sz="2800" b="1" dirty="0">
                <a:latin typeface="Times New Roman" panose="02020603050405020304" pitchFamily="18" charset="0"/>
                <a:ea typeface="Calibri" panose="020F0502020204030204" pitchFamily="34" charset="0"/>
                <a:cs typeface="Times New Roman" panose="02020603050405020304" pitchFamily="18" charset="0"/>
              </a:rPr>
              <a:t>PHYLUM PLATYHELMINTHES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The name means flatworms. Most members of this phylum are parasitic (flukes and tapeworms), but some are free-living (e.g. </a:t>
            </a:r>
            <a:r>
              <a:rPr lang="en-GB" sz="2800" dirty="0" err="1">
                <a:latin typeface="Times New Roman" panose="02020603050405020304" pitchFamily="18" charset="0"/>
                <a:ea typeface="Calibri" panose="020F0502020204030204" pitchFamily="34" charset="0"/>
                <a:cs typeface="Times New Roman" panose="02020603050405020304" pitchFamily="18" charset="0"/>
              </a:rPr>
              <a:t>planaria</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b="1" u="sng" dirty="0">
                <a:latin typeface="Times New Roman" panose="02020603050405020304" pitchFamily="18" charset="0"/>
                <a:ea typeface="Calibri" panose="020F0502020204030204" pitchFamily="34" charset="0"/>
                <a:cs typeface="Times New Roman" panose="02020603050405020304" pitchFamily="18" charset="0"/>
              </a:rPr>
              <a:t>Characteristics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They are </a:t>
            </a:r>
            <a:r>
              <a:rPr lang="en-GB" sz="2800" dirty="0" err="1">
                <a:latin typeface="Times New Roman" panose="02020603050405020304" pitchFamily="18" charset="0"/>
                <a:ea typeface="Calibri" panose="020F0502020204030204" pitchFamily="34" charset="0"/>
                <a:cs typeface="Times New Roman" panose="02020603050405020304" pitchFamily="18" charset="0"/>
              </a:rPr>
              <a:t>dorsoventrally</a:t>
            </a:r>
            <a:r>
              <a:rPr lang="en-GB" sz="2800" dirty="0">
                <a:latin typeface="Times New Roman" panose="02020603050405020304" pitchFamily="18" charset="0"/>
                <a:ea typeface="Calibri" panose="020F0502020204030204" pitchFamily="34" charset="0"/>
                <a:cs typeface="Times New Roman" panose="02020603050405020304" pitchFamily="18" charset="0"/>
              </a:rPr>
              <a:t> compressed </a:t>
            </a:r>
            <a:r>
              <a:rPr lang="en-GB" sz="2800" dirty="0" err="1">
                <a:latin typeface="Times New Roman" panose="02020603050405020304" pitchFamily="18" charset="0"/>
                <a:ea typeface="Calibri" panose="020F0502020204030204" pitchFamily="34" charset="0"/>
                <a:cs typeface="Times New Roman" panose="02020603050405020304" pitchFamily="18" charset="0"/>
              </a:rPr>
              <a:t>i.e</a:t>
            </a:r>
            <a:r>
              <a:rPr lang="en-GB" sz="2800" dirty="0">
                <a:latin typeface="Times New Roman" panose="02020603050405020304" pitchFamily="18" charset="0"/>
                <a:ea typeface="Calibri" panose="020F0502020204030204" pitchFamily="34" charset="0"/>
                <a:cs typeface="Times New Roman" panose="02020603050405020304" pitchFamily="18" charset="0"/>
              </a:rPr>
              <a:t> flattened bodies.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Animals in this phylum are acoelomate, triploblastic, bilaterally symmetrical, and </a:t>
            </a:r>
            <a:r>
              <a:rPr lang="en-GB" sz="2800" dirty="0" err="1">
                <a:latin typeface="Times New Roman" panose="02020603050405020304" pitchFamily="18" charset="0"/>
                <a:ea typeface="Calibri" panose="020F0502020204030204" pitchFamily="34" charset="0"/>
                <a:cs typeface="Times New Roman" panose="02020603050405020304" pitchFamily="18" charset="0"/>
              </a:rPr>
              <a:t>unsegmented</a:t>
            </a:r>
            <a:r>
              <a:rPr lang="en-GB"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Flatworms have a definite head and tail region.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They live in fresh and salt water. Some are also terrestrial (land).</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They have a simple anterior ‘brain’ and a simple ladder-like nervous system</a:t>
            </a:r>
            <a:r>
              <a:rPr lang="en-GB"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70361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144</a:t>
            </a:fld>
            <a:endParaRPr lang="en-US"/>
          </a:p>
        </p:txBody>
      </p:sp>
      <p:sp>
        <p:nvSpPr>
          <p:cNvPr id="3" name="Rectangle 2"/>
          <p:cNvSpPr/>
          <p:nvPr/>
        </p:nvSpPr>
        <p:spPr>
          <a:xfrm>
            <a:off x="-3" y="2559"/>
            <a:ext cx="12192003" cy="6863417"/>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en-GB"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digestive system is incomplete. It absorbs nutrients that are already digested by the host in which it lives.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Flatworms have NO circulatory or gas exchange systems.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They do have simple excretory/</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osmoregulatory</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structures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protonephridia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or ‘flame cells’).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Platyhelminthes are hermaphroditic, and the parasitic species often have VERY complex reproductive (life) cycles.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Classifications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Turbellaria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planaria</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Monogenea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ectoparasites</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of mostly fish e.g. </a:t>
            </a:r>
            <a:r>
              <a:rPr lang="en-GB"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Botulus</a:t>
            </a:r>
            <a:r>
              <a:rPr lang="en-GB"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microporus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11105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145</a:t>
            </a:fld>
            <a:endParaRPr lang="en-US"/>
          </a:p>
        </p:txBody>
      </p:sp>
      <p:sp>
        <p:nvSpPr>
          <p:cNvPr id="3" name="Rectangle 2"/>
          <p:cNvSpPr/>
          <p:nvPr/>
        </p:nvSpPr>
        <p:spPr>
          <a:xfrm>
            <a:off x="0" y="0"/>
            <a:ext cx="12192000" cy="2780248"/>
          </a:xfrm>
          <a:prstGeom prst="rect">
            <a:avLst/>
          </a:prstGeom>
        </p:spPr>
        <p:txBody>
          <a:bodyPr wrap="square">
            <a:spAutoFit/>
          </a:bodyPr>
          <a:lstStyle/>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Trematoda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parasitic flukes, e.g. liver fluke (</a:t>
            </a:r>
            <a:r>
              <a:rPr lang="en-GB"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Fasciola</a:t>
            </a:r>
            <a:r>
              <a:rPr lang="en-GB"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sp</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and the human blood fluke, </a:t>
            </a:r>
            <a:r>
              <a:rPr lang="en-GB"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Schistosoma</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Cestoda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tapeworms (</a:t>
            </a:r>
            <a:r>
              <a:rPr lang="en-GB"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Taenia</a:t>
            </a:r>
            <a:r>
              <a:rPr lang="en-GB"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sp</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cestodes</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are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endoparasitic</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in the gut of vertebrates. They do not have a mouth or digestive system.</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74" name="Picture 7" descr="https://o.quizlet.com/6jU29raJE5.QpSlCyGVZWw_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2964539"/>
            <a:ext cx="33813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4" y="5533276"/>
            <a:ext cx="3616305" cy="507831"/>
          </a:xfrm>
          <a:prstGeom prst="rect">
            <a:avLst/>
          </a:prstGeom>
        </p:spPr>
        <p:txBody>
          <a:bodyPr wrap="square">
            <a:spAutoFit/>
          </a:bodyPr>
          <a:lstStyle/>
          <a:p>
            <a:pPr marL="914400" marR="0" indent="457200" algn="just">
              <a:lnSpc>
                <a:spcPct val="150000"/>
              </a:lnSpc>
              <a:spcBef>
                <a:spcPts val="0"/>
              </a:spcBef>
              <a:spcAft>
                <a:spcPts val="800"/>
              </a:spcAft>
            </a:pPr>
            <a:r>
              <a:rPr lang="en-GB" b="1" dirty="0">
                <a:latin typeface="Times New Roman" panose="02020603050405020304" pitchFamily="18" charset="0"/>
                <a:ea typeface="Calibri" panose="020F0502020204030204" pitchFamily="34" charset="0"/>
                <a:cs typeface="Times New Roman" panose="02020603050405020304" pitchFamily="18" charset="0"/>
              </a:rPr>
              <a:t>Diagram of </a:t>
            </a:r>
            <a:r>
              <a:rPr lang="en-GB" b="1" i="1" dirty="0" err="1">
                <a:latin typeface="Times New Roman" panose="02020603050405020304" pitchFamily="18" charset="0"/>
                <a:ea typeface="Calibri" panose="020F0502020204030204" pitchFamily="34" charset="0"/>
                <a:cs typeface="Times New Roman" panose="02020603050405020304" pitchFamily="18" charset="0"/>
              </a:rPr>
              <a:t>Planaria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5" name="Picture 13" descr="https://www.ncsu.edu/project/bio402_315/platyhelminthes/platy%20pics/cestoda/good-cestode-diagra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8619" y="2278737"/>
            <a:ext cx="31051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730969" y="6480841"/>
            <a:ext cx="3446456" cy="369332"/>
          </a:xfrm>
          <a:prstGeom prst="rect">
            <a:avLst/>
          </a:prstGeom>
        </p:spPr>
        <p:txBody>
          <a:bodyPr wrap="none">
            <a:spAutoFit/>
          </a:bodyPr>
          <a:lstStyle/>
          <a:p>
            <a:r>
              <a:rPr lang="en-GB" b="1" dirty="0">
                <a:latin typeface="Times New Roman" panose="02020603050405020304" pitchFamily="18" charset="0"/>
                <a:ea typeface="Calibri" panose="020F0502020204030204" pitchFamily="34" charset="0"/>
              </a:rPr>
              <a:t>Diagram of tapeworm, </a:t>
            </a:r>
            <a:r>
              <a:rPr lang="en-GB" b="1" i="1" dirty="0" err="1">
                <a:latin typeface="Times New Roman" panose="02020603050405020304" pitchFamily="18" charset="0"/>
                <a:ea typeface="Calibri" panose="020F0502020204030204" pitchFamily="34" charset="0"/>
              </a:rPr>
              <a:t>Taenia</a:t>
            </a:r>
            <a:r>
              <a:rPr lang="en-GB" b="1" i="1" dirty="0">
                <a:latin typeface="Times New Roman" panose="02020603050405020304" pitchFamily="18" charset="0"/>
                <a:ea typeface="Calibri" panose="020F0502020204030204" pitchFamily="34" charset="0"/>
              </a:rPr>
              <a:t> sp.</a:t>
            </a:r>
            <a:endParaRPr lang="en-US" dirty="0"/>
          </a:p>
        </p:txBody>
      </p:sp>
    </p:spTree>
    <p:extLst>
      <p:ext uri="{BB962C8B-B14F-4D97-AF65-F5344CB8AC3E}">
        <p14:creationId xmlns:p14="http://schemas.microsoft.com/office/powerpoint/2010/main" val="38182682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146</a:t>
            </a:fld>
            <a:endParaRPr lang="en-US"/>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3" descr="http://sphweb.bumc.bu.edu/otlt/MPH-Modules/PH/PH709_InfectiousAgents/hookworm_anatom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4410075" cy="3962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156206" y="4478923"/>
            <a:ext cx="38795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Diagram of male and female </a:t>
            </a:r>
            <a:r>
              <a:rPr kumimoji="0" lang="en-GB" sz="16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Schistosomes</a:t>
            </a:r>
            <a:endParaRPr kumimoji="0" lang="en-GB" sz="1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147528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147</a:t>
            </a:fld>
            <a:endParaRPr lang="en-US"/>
          </a:p>
        </p:txBody>
      </p:sp>
      <p:sp>
        <p:nvSpPr>
          <p:cNvPr id="3" name="Rectangle 2"/>
          <p:cNvSpPr/>
          <p:nvPr/>
        </p:nvSpPr>
        <p:spPr>
          <a:xfrm>
            <a:off x="0" y="0"/>
            <a:ext cx="12192000" cy="6863417"/>
          </a:xfrm>
          <a:prstGeom prst="rect">
            <a:avLst/>
          </a:prstGeom>
        </p:spPr>
        <p:txBody>
          <a:bodyPr wrap="square">
            <a:spAutoFit/>
          </a:bodyPr>
          <a:lstStyle/>
          <a:p>
            <a:pPr algn="just">
              <a:lnSpc>
                <a:spcPct val="150000"/>
              </a:lnSpc>
              <a:spcAft>
                <a:spcPts val="800"/>
              </a:spcAft>
            </a:pPr>
            <a:r>
              <a:rPr lang="en-GB" sz="2800" b="1" dirty="0">
                <a:latin typeface="Times New Roman" panose="02020603050405020304" pitchFamily="18" charset="0"/>
                <a:ea typeface="Calibri" panose="020F0502020204030204" pitchFamily="34" charset="0"/>
                <a:cs typeface="Times New Roman" panose="02020603050405020304" pitchFamily="18" charset="0"/>
              </a:rPr>
              <a:t>PHYLUM NEMATODA (ASCHELMINTHES)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This consist of the roundworms. They are widespread and of great medical and economic importance. They are parasites of humans and crops. Nematodes can be free-living or parasitic.</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b="1" u="sng" dirty="0">
                <a:latin typeface="Times New Roman" panose="02020603050405020304" pitchFamily="18" charset="0"/>
                <a:ea typeface="Calibri" panose="020F0502020204030204" pitchFamily="34" charset="0"/>
                <a:cs typeface="Times New Roman" panose="02020603050405020304" pitchFamily="18" charset="0"/>
              </a:rPr>
              <a:t>Characteristics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Triploblastic, bilaterally symmetrical and </a:t>
            </a:r>
            <a:r>
              <a:rPr lang="en-GB" sz="2800" dirty="0" err="1">
                <a:latin typeface="Times New Roman" panose="02020603050405020304" pitchFamily="18" charset="0"/>
                <a:ea typeface="Calibri" panose="020F0502020204030204" pitchFamily="34" charset="0"/>
                <a:cs typeface="Times New Roman" panose="02020603050405020304" pitchFamily="18" charset="0"/>
              </a:rPr>
              <a:t>unsegmented</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pseudocoelomates</a:t>
            </a:r>
            <a:r>
              <a:rPr lang="en-GB"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They live in fresh and salt water as well as terrestrial.</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They are vermiform or worm-like.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Their cylindrical bodies are tapered at both ends and are covered by a protective cuticle</a:t>
            </a:r>
            <a:r>
              <a:rPr lang="en-GB"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58288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148</a:t>
            </a:fld>
            <a:endParaRPr lang="en-US"/>
          </a:p>
        </p:txBody>
      </p:sp>
      <p:sp>
        <p:nvSpPr>
          <p:cNvPr id="3" name="Rectangle 2"/>
          <p:cNvSpPr/>
          <p:nvPr/>
        </p:nvSpPr>
        <p:spPr>
          <a:xfrm>
            <a:off x="0" y="-4820"/>
            <a:ext cx="12192000" cy="5468164"/>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en-GB"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gut is complete.</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They have a unique excretory system but they lack special circulatory or gas-exchange structures.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body has only longitudinal muscle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fibers</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sexes are separate.</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Classifications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Chromadorea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hookworm, Guinea worm, </a:t>
            </a:r>
            <a:r>
              <a:rPr lang="en-GB"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Wuchereria</a:t>
            </a:r>
            <a:r>
              <a:rPr lang="en-GB"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bancrofti</a:t>
            </a:r>
            <a:r>
              <a:rPr lang="en-GB"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Loa </a:t>
            </a:r>
            <a:r>
              <a:rPr lang="en-GB"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loa</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Enoplea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GB"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Mermis</a:t>
            </a:r>
            <a:r>
              <a:rPr lang="en-GB"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Trichinella</a:t>
            </a:r>
            <a:r>
              <a:rPr lang="en-GB"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GB"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spiralis</a:t>
            </a:r>
            <a:r>
              <a:rPr lang="en-GB"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whip worm, roundworms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26592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149</a:t>
            </a:fld>
            <a:endParaRPr lang="en-US"/>
          </a:p>
        </p:txBody>
      </p:sp>
      <p:pic>
        <p:nvPicPr>
          <p:cNvPr id="3" name="Picture 2"/>
          <p:cNvPicPr>
            <a:picLocks noChangeAspect="1"/>
          </p:cNvPicPr>
          <p:nvPr/>
        </p:nvPicPr>
        <p:blipFill>
          <a:blip r:embed="rId2"/>
          <a:stretch>
            <a:fillRect/>
          </a:stretch>
        </p:blipFill>
        <p:spPr>
          <a:xfrm>
            <a:off x="1624263" y="504619"/>
            <a:ext cx="8410074" cy="5499933"/>
          </a:xfrm>
          <a:prstGeom prst="rect">
            <a:avLst/>
          </a:prstGeom>
        </p:spPr>
      </p:pic>
      <p:sp>
        <p:nvSpPr>
          <p:cNvPr id="4" name="Rectangle 3"/>
          <p:cNvSpPr/>
          <p:nvPr/>
        </p:nvSpPr>
        <p:spPr>
          <a:xfrm>
            <a:off x="3867468" y="5855189"/>
            <a:ext cx="3157659" cy="369332"/>
          </a:xfrm>
          <a:prstGeom prst="rect">
            <a:avLst/>
          </a:prstGeom>
        </p:spPr>
        <p:txBody>
          <a:bodyPr wrap="none">
            <a:spAutoFit/>
          </a:bodyPr>
          <a:lstStyle/>
          <a:p>
            <a:r>
              <a:rPr lang="en-GB" b="1" dirty="0">
                <a:latin typeface="Times New Roman" panose="02020603050405020304" pitchFamily="18" charset="0"/>
                <a:ea typeface="Calibri" panose="020F0502020204030204" pitchFamily="34" charset="0"/>
              </a:rPr>
              <a:t>Diagram of </a:t>
            </a:r>
            <a:r>
              <a:rPr lang="en-GB" b="1" i="1" dirty="0" err="1">
                <a:latin typeface="Times New Roman" panose="02020603050405020304" pitchFamily="18" charset="0"/>
                <a:ea typeface="Calibri" panose="020F0502020204030204" pitchFamily="34" charset="0"/>
              </a:rPr>
              <a:t>Trichuris</a:t>
            </a:r>
            <a:r>
              <a:rPr lang="en-GB" b="1" i="1" dirty="0">
                <a:latin typeface="Times New Roman" panose="02020603050405020304" pitchFamily="18" charset="0"/>
                <a:ea typeface="Calibri" panose="020F0502020204030204" pitchFamily="34" charset="0"/>
              </a:rPr>
              <a:t> </a:t>
            </a:r>
            <a:r>
              <a:rPr lang="en-GB" b="1" i="1" dirty="0" err="1">
                <a:latin typeface="Times New Roman" panose="02020603050405020304" pitchFamily="18" charset="0"/>
                <a:ea typeface="Calibri" panose="020F0502020204030204" pitchFamily="34" charset="0"/>
              </a:rPr>
              <a:t>trichiura</a:t>
            </a:r>
            <a:endParaRPr lang="en-US" dirty="0"/>
          </a:p>
        </p:txBody>
      </p:sp>
    </p:spTree>
    <p:extLst>
      <p:ext uri="{BB962C8B-B14F-4D97-AF65-F5344CB8AC3E}">
        <p14:creationId xmlns:p14="http://schemas.microsoft.com/office/powerpoint/2010/main" val="369284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9933" y="168624"/>
            <a:ext cx="8717771" cy="492443"/>
          </a:xfrm>
          <a:prstGeom prst="rect">
            <a:avLst/>
          </a:prstGeom>
        </p:spPr>
        <p:txBody>
          <a:bodyPr wrap="none">
            <a:spAutoFit/>
          </a:bodyPr>
          <a:lstStyle/>
          <a:p>
            <a:r>
              <a:rPr lang="en-US" sz="2600" dirty="0"/>
              <a:t>DIFFERENCES BETWEEN PROKARYOTIC AND EUKARYOTIC CELLS</a:t>
            </a:r>
          </a:p>
        </p:txBody>
      </p:sp>
      <p:pic>
        <p:nvPicPr>
          <p:cNvPr id="3" name="Picture 2"/>
          <p:cNvPicPr>
            <a:picLocks noChangeAspect="1"/>
          </p:cNvPicPr>
          <p:nvPr/>
        </p:nvPicPr>
        <p:blipFill>
          <a:blip r:embed="rId2"/>
          <a:stretch>
            <a:fillRect/>
          </a:stretch>
        </p:blipFill>
        <p:spPr>
          <a:xfrm>
            <a:off x="914400" y="674319"/>
            <a:ext cx="10341033" cy="6022366"/>
          </a:xfrm>
          <a:prstGeom prst="rect">
            <a:avLst/>
          </a:prstGeom>
        </p:spPr>
      </p:pic>
      <p:sp>
        <p:nvSpPr>
          <p:cNvPr id="4" name="Slide Number Placeholder 3"/>
          <p:cNvSpPr>
            <a:spLocks noGrp="1"/>
          </p:cNvSpPr>
          <p:nvPr>
            <p:ph type="sldNum" sz="quarter" idx="12"/>
          </p:nvPr>
        </p:nvSpPr>
        <p:spPr/>
        <p:txBody>
          <a:bodyPr/>
          <a:lstStyle/>
          <a:p>
            <a:fld id="{CF8038E8-A078-4E6C-89D7-57B007698DA4}" type="slidenum">
              <a:rPr lang="en-US" smtClean="0"/>
              <a:t>15</a:t>
            </a:fld>
            <a:endParaRPr lang="en-US"/>
          </a:p>
        </p:txBody>
      </p:sp>
    </p:spTree>
    <p:extLst>
      <p:ext uri="{BB962C8B-B14F-4D97-AF65-F5344CB8AC3E}">
        <p14:creationId xmlns:p14="http://schemas.microsoft.com/office/powerpoint/2010/main" val="33045266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150</a:t>
            </a:fld>
            <a:endParaRPr lang="en-US"/>
          </a:p>
        </p:txBody>
      </p:sp>
      <p:sp>
        <p:nvSpPr>
          <p:cNvPr id="3" name="Rectangle 2"/>
          <p:cNvSpPr/>
          <p:nvPr/>
        </p:nvSpPr>
        <p:spPr>
          <a:xfrm>
            <a:off x="-6" y="1"/>
            <a:ext cx="12192005" cy="6863417"/>
          </a:xfrm>
          <a:prstGeom prst="rect">
            <a:avLst/>
          </a:prstGeom>
        </p:spPr>
        <p:txBody>
          <a:bodyPr wrap="square">
            <a:spAutoFit/>
          </a:bodyPr>
          <a:lstStyle/>
          <a:p>
            <a:pPr algn="just">
              <a:lnSpc>
                <a:spcPct val="150000"/>
              </a:lnSpc>
              <a:spcAft>
                <a:spcPts val="800"/>
              </a:spcAft>
            </a:pPr>
            <a:r>
              <a:rPr lang="en-GB" sz="2800" b="1" dirty="0">
                <a:latin typeface="Times New Roman" panose="02020603050405020304" pitchFamily="18" charset="0"/>
                <a:ea typeface="Calibri" panose="020F0502020204030204" pitchFamily="34" charset="0"/>
                <a:cs typeface="Times New Roman" panose="02020603050405020304" pitchFamily="18" charset="0"/>
              </a:rPr>
              <a:t>PHYLUM ANNELIDA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Annelida are elongated, cylindrical, metameric segmented animals. This consist of earthworms, leeches and various marine worms. They can be free living, parasitic, mutualistic, or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commensalistic</a:t>
            </a:r>
            <a:r>
              <a:rPr lang="en-GB" sz="2800" dirty="0">
                <a:latin typeface="Times New Roman" panose="02020603050405020304" pitchFamily="18" charset="0"/>
                <a:ea typeface="Calibri" panose="020F0502020204030204" pitchFamily="34" charset="0"/>
                <a:cs typeface="Times New Roman" panose="02020603050405020304" pitchFamily="18" charset="0"/>
              </a:rPr>
              <a:t>. Major advances of this phylum include the true coelom, segmentation, both longitudinal and circulatory muscles, closed circulatory system and, for most, a more advanced excretory system (</a:t>
            </a:r>
            <a:r>
              <a:rPr lang="en-GB" sz="2800" dirty="0" err="1">
                <a:latin typeface="Times New Roman" panose="02020603050405020304" pitchFamily="18" charset="0"/>
                <a:ea typeface="Calibri" panose="020F0502020204030204" pitchFamily="34" charset="0"/>
                <a:cs typeface="Times New Roman" panose="02020603050405020304" pitchFamily="18" charset="0"/>
              </a:rPr>
              <a:t>metanephridia</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b="1" u="sng" dirty="0">
                <a:latin typeface="Times New Roman" panose="02020603050405020304" pitchFamily="18" charset="0"/>
                <a:ea typeface="Calibri" panose="020F0502020204030204" pitchFamily="34" charset="0"/>
                <a:cs typeface="Times New Roman" panose="02020603050405020304" pitchFamily="18" charset="0"/>
              </a:rPr>
              <a:t>Characteristics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Triploblastic, bilaterally symmetrical and segmented coelomates.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They are mostly marine but they are successful occupants of almost anywhere sufficient water is available.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0131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151</a:t>
            </a:fld>
            <a:endParaRPr lang="en-US"/>
          </a:p>
        </p:txBody>
      </p:sp>
      <p:sp>
        <p:nvSpPr>
          <p:cNvPr id="3" name="Rectangle 2"/>
          <p:cNvSpPr/>
          <p:nvPr/>
        </p:nvSpPr>
        <p:spPr>
          <a:xfrm>
            <a:off x="0" y="13801"/>
            <a:ext cx="12192000" cy="5262979"/>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en-GB"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Their </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locomotive organs are setae,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parapodia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and suckers.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Segmented worms have a complete digestive system and this set-up is often referred to as a tube-within-a-tube body plan.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Development is typically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protostomous</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They have a complete circulatory system and a well-developed nervous system.</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Most of them have a more advanced excretory system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metanephridia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Typically, each segment has paired epidermal chaetae or setae (bristles).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They are hermaphrodite or separate sexes</a:t>
            </a:r>
            <a:r>
              <a:rPr lang="en-GB"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54145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152</a:t>
            </a:fld>
            <a:endParaRPr lang="en-US"/>
          </a:p>
        </p:txBody>
      </p:sp>
      <p:sp>
        <p:nvSpPr>
          <p:cNvPr id="3" name="Rectangle 2"/>
          <p:cNvSpPr/>
          <p:nvPr/>
        </p:nvSpPr>
        <p:spPr>
          <a:xfrm>
            <a:off x="0" y="0"/>
            <a:ext cx="12192000" cy="2769989"/>
          </a:xfrm>
          <a:prstGeom prst="rect">
            <a:avLst/>
          </a:prstGeom>
        </p:spPr>
        <p:txBody>
          <a:bodyPr wrap="square">
            <a:spAutoFit/>
          </a:bodyPr>
          <a:lstStyle/>
          <a:p>
            <a:pPr lvl="0" algn="just">
              <a:lnSpc>
                <a:spcPct val="150000"/>
              </a:lnSpc>
              <a:spcAft>
                <a:spcPts val="800"/>
              </a:spcAft>
            </a:pPr>
            <a:r>
              <a:rPr lang="en-GB" sz="2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Classifications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Oligochaeta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(earthworms)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Polychaeta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(marine worms)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Hirudinea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(leeches)</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5122" name="Picture 7" descr="https://encrypted-tbn2.gstatic.com/images?q=tbn:ANd9GcSyM1-HdTOzT3AIf5OksnsFRX4OKXOatc6-hXiXyRSSnKZ_RbiW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3048758"/>
            <a:ext cx="54959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20502" y="5915347"/>
            <a:ext cx="2467342" cy="369332"/>
          </a:xfrm>
          <a:prstGeom prst="rect">
            <a:avLst/>
          </a:prstGeom>
        </p:spPr>
        <p:txBody>
          <a:bodyPr wrap="none">
            <a:spAutoFit/>
          </a:bodyPr>
          <a:lstStyle/>
          <a:p>
            <a:r>
              <a:rPr lang="en-GB" b="1" dirty="0">
                <a:latin typeface="Times New Roman" panose="02020603050405020304" pitchFamily="18" charset="0"/>
                <a:ea typeface="Calibri" panose="020F0502020204030204" pitchFamily="34" charset="0"/>
              </a:rPr>
              <a:t>Diagram of earthworm</a:t>
            </a:r>
            <a:endParaRPr lang="en-US" dirty="0"/>
          </a:p>
        </p:txBody>
      </p:sp>
      <p:pic>
        <p:nvPicPr>
          <p:cNvPr id="5123" name="Picture 8" descr="https://encrypted-tbn1.gstatic.com/images?q=tbn:ANd9GcTMJ33LoUkLP6PR54KgyZABWRIL-QOSDnhbOisha2J8_qQ8QZ8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785" y="1063543"/>
            <a:ext cx="229552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156508" y="5903321"/>
            <a:ext cx="2884123" cy="369332"/>
          </a:xfrm>
          <a:prstGeom prst="rect">
            <a:avLst/>
          </a:prstGeom>
        </p:spPr>
        <p:txBody>
          <a:bodyPr wrap="none">
            <a:spAutoFit/>
          </a:bodyPr>
          <a:lstStyle/>
          <a:p>
            <a:r>
              <a:rPr lang="en-GB" b="1" dirty="0">
                <a:latin typeface="Times New Roman" panose="02020603050405020304" pitchFamily="18" charset="0"/>
                <a:ea typeface="Calibri" panose="020F0502020204030204" pitchFamily="34" charset="0"/>
              </a:rPr>
              <a:t>Diagram of </a:t>
            </a:r>
            <a:r>
              <a:rPr lang="en-GB" b="1" i="1" dirty="0" err="1">
                <a:latin typeface="Times New Roman" panose="02020603050405020304" pitchFamily="18" charset="0"/>
                <a:ea typeface="Calibri" panose="020F0502020204030204" pitchFamily="34" charset="0"/>
              </a:rPr>
              <a:t>Hirudo</a:t>
            </a:r>
            <a:r>
              <a:rPr lang="en-GB" b="1" i="1" dirty="0">
                <a:latin typeface="Times New Roman" panose="02020603050405020304" pitchFamily="18" charset="0"/>
                <a:ea typeface="Calibri" panose="020F0502020204030204" pitchFamily="34" charset="0"/>
              </a:rPr>
              <a:t> </a:t>
            </a:r>
            <a:r>
              <a:rPr lang="en-GB" b="1" i="1" dirty="0" err="1">
                <a:latin typeface="Times New Roman" panose="02020603050405020304" pitchFamily="18" charset="0"/>
                <a:ea typeface="Calibri" panose="020F0502020204030204" pitchFamily="34" charset="0"/>
              </a:rPr>
              <a:t>verbana</a:t>
            </a:r>
            <a:endParaRPr lang="en-US" dirty="0"/>
          </a:p>
        </p:txBody>
      </p:sp>
    </p:spTree>
    <p:extLst>
      <p:ext uri="{BB962C8B-B14F-4D97-AF65-F5344CB8AC3E}">
        <p14:creationId xmlns:p14="http://schemas.microsoft.com/office/powerpoint/2010/main" val="1890442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153</a:t>
            </a:fld>
            <a:endParaRPr lang="en-US"/>
          </a:p>
        </p:txBody>
      </p:sp>
      <p:sp>
        <p:nvSpPr>
          <p:cNvPr id="3" name="Rectangle 2"/>
          <p:cNvSpPr/>
          <p:nvPr/>
        </p:nvSpPr>
        <p:spPr>
          <a:xfrm>
            <a:off x="0" y="1753"/>
            <a:ext cx="12192000" cy="6217087"/>
          </a:xfrm>
          <a:prstGeom prst="rect">
            <a:avLst/>
          </a:prstGeom>
        </p:spPr>
        <p:txBody>
          <a:bodyPr wrap="square">
            <a:spAutoFit/>
          </a:bodyPr>
          <a:lstStyle/>
          <a:p>
            <a:pPr algn="just">
              <a:lnSpc>
                <a:spcPct val="150000"/>
              </a:lnSpc>
              <a:spcAft>
                <a:spcPts val="800"/>
              </a:spcAft>
            </a:pPr>
            <a:r>
              <a:rPr lang="en-GB" sz="2800" b="1" dirty="0">
                <a:latin typeface="Times New Roman" panose="02020603050405020304" pitchFamily="18" charset="0"/>
                <a:ea typeface="Calibri" panose="020F0502020204030204" pitchFamily="34" charset="0"/>
                <a:cs typeface="Times New Roman" panose="02020603050405020304" pitchFamily="18" charset="0"/>
              </a:rPr>
              <a:t>PHYLUM ARTHROPODA</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Arthropods are found in all environments. This means jointed feet. This phylum consists of spiders, ticks, mites, insects, lobsters, crabs, and shrimps, and is the largest of all the phyla. This phylum includes the extinct trilobites.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b="1" u="sng" dirty="0">
                <a:latin typeface="Times New Roman" panose="02020603050405020304" pitchFamily="18" charset="0"/>
                <a:ea typeface="Calibri" panose="020F0502020204030204" pitchFamily="34" charset="0"/>
                <a:cs typeface="Times New Roman" panose="02020603050405020304" pitchFamily="18" charset="0"/>
              </a:rPr>
              <a:t>Characteristics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Triploblastic, bilaterally symmetrical and segmented protostome coelomates.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The coelom is generally reduced to portions of the reproductive and excretory systems.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They have an open circulatory system</a:t>
            </a:r>
            <a:r>
              <a:rPr lang="en-GB"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57543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154</a:t>
            </a:fld>
            <a:endParaRPr lang="en-US"/>
          </a:p>
        </p:txBody>
      </p:sp>
      <p:sp>
        <p:nvSpPr>
          <p:cNvPr id="3" name="Rectangle 2"/>
          <p:cNvSpPr/>
          <p:nvPr/>
        </p:nvSpPr>
        <p:spPr>
          <a:xfrm>
            <a:off x="0" y="0"/>
            <a:ext cx="12192000" cy="6966010"/>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en-GB"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Arthropods </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have a segmented body with paired jointed appendages that provide excellent movement for walking, swimming, flying, biting etc.</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 most arthropods the body is divided into a head, abdomen and thorax.</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exoskeleton of arthropods is made of chitin which protects the soft body of this animal and prevents water loss allowing them to live successfully on land. </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sexes are separate.</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Classifications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major subphyla and classes include</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Subphylum </a:t>
            </a:r>
            <a:r>
              <a:rPr lang="en-GB"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Trilobita</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749176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155</a:t>
            </a:fld>
            <a:endParaRPr lang="en-US"/>
          </a:p>
        </p:txBody>
      </p:sp>
      <p:sp>
        <p:nvSpPr>
          <p:cNvPr id="3" name="Rectangle 2"/>
          <p:cNvSpPr/>
          <p:nvPr/>
        </p:nvSpPr>
        <p:spPr>
          <a:xfrm>
            <a:off x="0" y="-2780"/>
            <a:ext cx="12192000" cy="6524863"/>
          </a:xfrm>
          <a:prstGeom prst="rect">
            <a:avLst/>
          </a:prstGeom>
        </p:spPr>
        <p:txBody>
          <a:bodyPr wrap="square">
            <a:spAutoFit/>
          </a:bodyPr>
          <a:lstStyle/>
          <a:p>
            <a:pPr lvl="0" algn="just">
              <a:lnSpc>
                <a:spcPct val="150000"/>
              </a:lnSpc>
              <a:spcAft>
                <a:spcPts val="800"/>
              </a:spcAft>
            </a:pPr>
            <a:r>
              <a:rPr lang="en-GB"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Subphylum </a:t>
            </a:r>
            <a:r>
              <a:rPr lang="en-GB"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Chelicerata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They have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clawlike</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feeding appendages. They lack antennae and usually have simple eyes.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Pycnogonida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(sea spiders)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Merostomata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(horse shoe crabs)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Arachnida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(mites, scorpions, spiders, ticks)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Subphylum </a:t>
            </a:r>
            <a:r>
              <a:rPr lang="en-GB"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Crustacea</a:t>
            </a:r>
            <a:r>
              <a:rPr lang="en-GB"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have two pairs of antennae and branched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biramous</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appendages.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Branchiopoda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(water fleas, fairy shrimp)</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Maxillopoda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barnacles,copepods</a:t>
            </a:r>
            <a:r>
              <a:rPr lang="en-GB"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p>
        </p:txBody>
      </p:sp>
    </p:spTree>
    <p:extLst>
      <p:ext uri="{BB962C8B-B14F-4D97-AF65-F5344CB8AC3E}">
        <p14:creationId xmlns:p14="http://schemas.microsoft.com/office/powerpoint/2010/main" val="27913146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156</a:t>
            </a:fld>
            <a:endParaRPr lang="en-US"/>
          </a:p>
        </p:txBody>
      </p:sp>
      <p:sp>
        <p:nvSpPr>
          <p:cNvPr id="3" name="Rectangle 2"/>
          <p:cNvSpPr/>
          <p:nvPr/>
        </p:nvSpPr>
        <p:spPr>
          <a:xfrm>
            <a:off x="0" y="-3049696"/>
            <a:ext cx="12192000" cy="8771632"/>
          </a:xfrm>
          <a:prstGeom prst="rect">
            <a:avLst/>
          </a:prstGeom>
        </p:spPr>
        <p:txBody>
          <a:bodyPr wrap="square">
            <a:spAutoFit/>
          </a:bodyPr>
          <a:lstStyle/>
          <a:p>
            <a:pPr marL="342900" lvl="0" indent="-342900" algn="just">
              <a:lnSpc>
                <a:spcPct val="150000"/>
              </a:lnSpc>
              <a:spcAft>
                <a:spcPts val="800"/>
              </a:spcAft>
              <a:buFont typeface="Wingdings" panose="05000000000000000000" pitchFamily="2" charset="2"/>
              <a:buChar char=""/>
              <a:tabLst>
                <a:tab pos="457200" algn="l"/>
              </a:tabLst>
            </a:pP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Malacostraca (crabs, lobsters, shrimp)</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Cephalocarida</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Remipedia</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Subphylum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Uniramia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(centipedes, millipedes, insects) have one pair of antennae and unbranched (uniramous) appendages. It was regrouped as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Myriapoda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and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Hexapoda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Subphylum </a:t>
            </a:r>
            <a:r>
              <a:rPr lang="en-GB"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Myriapoda</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Chilopoda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(centipedes)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Diplopoda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(millipedes)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Pauropoda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pauropods</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Symphyla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(garden centipedes</a:t>
            </a:r>
            <a:r>
              <a:rPr lang="en-GB"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32915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157</a:t>
            </a:fld>
            <a:endParaRPr lang="en-US"/>
          </a:p>
        </p:txBody>
      </p:sp>
      <p:sp>
        <p:nvSpPr>
          <p:cNvPr id="3" name="Rectangle 2"/>
          <p:cNvSpPr/>
          <p:nvPr/>
        </p:nvSpPr>
        <p:spPr>
          <a:xfrm>
            <a:off x="0" y="0"/>
            <a:ext cx="12192000" cy="2236510"/>
          </a:xfrm>
          <a:prstGeom prst="rect">
            <a:avLst/>
          </a:prstGeom>
        </p:spPr>
        <p:txBody>
          <a:bodyPr wrap="square">
            <a:spAutoFit/>
          </a:bodyPr>
          <a:lstStyle/>
          <a:p>
            <a:pPr lvl="0" algn="just">
              <a:lnSpc>
                <a:spcPct val="150000"/>
              </a:lnSpc>
              <a:spcAft>
                <a:spcPts val="800"/>
              </a:spcAft>
            </a:pPr>
            <a:r>
              <a:rPr lang="en-GB"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Subphylum </a:t>
            </a:r>
            <a:r>
              <a:rPr lang="en-GB"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Hexapoda</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Insecta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(insects)</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tabLst>
                <a:tab pos="457200" algn="l"/>
              </a:tabLs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Entognatha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(springtails)</a:t>
            </a:r>
            <a:endParaRPr lang="en-US" dirty="0">
              <a:solidFill>
                <a:prstClr val="black"/>
              </a:solidFill>
            </a:endParaRPr>
          </a:p>
        </p:txBody>
      </p:sp>
      <p:pic>
        <p:nvPicPr>
          <p:cNvPr id="6146" name="Picture 9" descr="http://diagrama.xyz/wp-content/uploads/2014/11/spider-diagram-boo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2289168"/>
            <a:ext cx="6444904" cy="456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376259" y="6480837"/>
            <a:ext cx="3409908" cy="369332"/>
          </a:xfrm>
          <a:prstGeom prst="rect">
            <a:avLst/>
          </a:prstGeom>
        </p:spPr>
        <p:txBody>
          <a:bodyPr wrap="none">
            <a:spAutoFit/>
          </a:bodyPr>
          <a:lstStyle/>
          <a:p>
            <a:r>
              <a:rPr lang="en-GB" b="1" dirty="0">
                <a:latin typeface="Times New Roman" panose="02020603050405020304" pitchFamily="18" charset="0"/>
                <a:ea typeface="Calibri" panose="020F0502020204030204" pitchFamily="34" charset="0"/>
              </a:rPr>
              <a:t>Diagram of dorsal view of spider</a:t>
            </a:r>
            <a:endParaRPr lang="en-US" dirty="0"/>
          </a:p>
        </p:txBody>
      </p:sp>
    </p:spTree>
    <p:extLst>
      <p:ext uri="{BB962C8B-B14F-4D97-AF65-F5344CB8AC3E}">
        <p14:creationId xmlns:p14="http://schemas.microsoft.com/office/powerpoint/2010/main" val="413881204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158</a:t>
            </a:fld>
            <a:endParaRPr lang="en-US"/>
          </a:p>
        </p:txBody>
      </p:sp>
      <p:pic>
        <p:nvPicPr>
          <p:cNvPr id="7170" name="Picture 10" descr="https://s-media-cache-ak0.pinimg.com/originals/e5/cb/8e/e5cb8e5547ecafc36adbc097910cf8c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19" y="125083"/>
            <a:ext cx="5844576" cy="3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29756" y="3869971"/>
            <a:ext cx="2242922" cy="369332"/>
          </a:xfrm>
          <a:prstGeom prst="rect">
            <a:avLst/>
          </a:prstGeom>
        </p:spPr>
        <p:txBody>
          <a:bodyPr wrap="none">
            <a:spAutoFit/>
          </a:bodyPr>
          <a:lstStyle/>
          <a:p>
            <a:r>
              <a:rPr lang="en-GB" b="1" dirty="0">
                <a:latin typeface="Times New Roman" panose="02020603050405020304" pitchFamily="18" charset="0"/>
                <a:ea typeface="Calibri" panose="020F0502020204030204" pitchFamily="34" charset="0"/>
              </a:rPr>
              <a:t>Diagram of a shrimp</a:t>
            </a:r>
            <a:endParaRPr lang="en-US" dirty="0"/>
          </a:p>
        </p:txBody>
      </p:sp>
      <p:pic>
        <p:nvPicPr>
          <p:cNvPr id="7171" name="Picture 11" descr="http://www.qm.qld.gov.au/Find+out+about/Animals+of+Queensland/~/media/0FBDF2CB55964EB78D8BFFBF45C53945.ashx?w=440&amp;h=209&amp;a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451" y="161179"/>
            <a:ext cx="6026983" cy="341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835067" y="3942166"/>
            <a:ext cx="2826415" cy="369332"/>
          </a:xfrm>
          <a:prstGeom prst="rect">
            <a:avLst/>
          </a:prstGeom>
        </p:spPr>
        <p:txBody>
          <a:bodyPr wrap="none">
            <a:spAutoFit/>
          </a:bodyPr>
          <a:lstStyle/>
          <a:p>
            <a:r>
              <a:rPr lang="en-GB" b="1" dirty="0">
                <a:latin typeface="Times New Roman" panose="02020603050405020304" pitchFamily="18" charset="0"/>
                <a:ea typeface="Calibri" panose="020F0502020204030204" pitchFamily="34" charset="0"/>
              </a:rPr>
              <a:t>Diagram of a typical insect</a:t>
            </a:r>
            <a:endParaRPr lang="en-US" dirty="0"/>
          </a:p>
        </p:txBody>
      </p:sp>
    </p:spTree>
    <p:extLst>
      <p:ext uri="{BB962C8B-B14F-4D97-AF65-F5344CB8AC3E}">
        <p14:creationId xmlns:p14="http://schemas.microsoft.com/office/powerpoint/2010/main" val="17763030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159</a:t>
            </a:fld>
            <a:endParaRPr lang="en-US"/>
          </a:p>
        </p:txBody>
      </p:sp>
      <p:sp>
        <p:nvSpPr>
          <p:cNvPr id="3" name="Rectangle 2"/>
          <p:cNvSpPr/>
          <p:nvPr/>
        </p:nvSpPr>
        <p:spPr>
          <a:xfrm>
            <a:off x="0" y="-4525"/>
            <a:ext cx="12192000" cy="5698483"/>
          </a:xfrm>
          <a:prstGeom prst="rect">
            <a:avLst/>
          </a:prstGeom>
        </p:spPr>
        <p:txBody>
          <a:bodyPr wrap="square">
            <a:spAutoFit/>
          </a:bodyPr>
          <a:lstStyle/>
          <a:p>
            <a:pPr algn="just">
              <a:lnSpc>
                <a:spcPct val="150000"/>
              </a:lnSpc>
              <a:spcAft>
                <a:spcPts val="800"/>
              </a:spcAft>
              <a:tabLst>
                <a:tab pos="4343400" algn="l"/>
              </a:tabLst>
            </a:pPr>
            <a:r>
              <a:rPr lang="en-GB" sz="2800" b="1" dirty="0">
                <a:latin typeface="Times New Roman" panose="02020603050405020304" pitchFamily="18" charset="0"/>
                <a:ea typeface="Calibri" panose="020F0502020204030204" pitchFamily="34" charset="0"/>
                <a:cs typeface="Times New Roman" panose="02020603050405020304" pitchFamily="18" charset="0"/>
              </a:rPr>
              <a:t>PHYLUM MOLLUSCA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This means soft. This phylum consists of snails, slugs, bivalves,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chitons</a:t>
            </a:r>
            <a:r>
              <a:rPr lang="en-GB" sz="2800" dirty="0">
                <a:latin typeface="Times New Roman" panose="02020603050405020304" pitchFamily="18" charset="0"/>
                <a:ea typeface="Calibri" panose="020F0502020204030204" pitchFamily="34" charset="0"/>
                <a:cs typeface="Times New Roman" panose="02020603050405020304" pitchFamily="18" charset="0"/>
              </a:rPr>
              <a:t>, squids, octopus, and many others. All molluscs have a similar body plan of:</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A muscular foot, usually used for movement.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A visceral mass, containing most of the internal organs.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A mantle, a fold of tissue that drapes over the visceral mass and secretes the shell, if present.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Most have a radula, or a rasping organ to scrape food</a:t>
            </a:r>
            <a:r>
              <a:rPr lang="en-GB"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4779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004" y="1080654"/>
            <a:ext cx="5610195" cy="5142004"/>
          </a:xfrm>
          <a:prstGeom prst="rect">
            <a:avLst/>
          </a:prstGeom>
        </p:spPr>
      </p:pic>
      <p:pic>
        <p:nvPicPr>
          <p:cNvPr id="3" name="Picture 2"/>
          <p:cNvPicPr>
            <a:picLocks noChangeAspect="1"/>
          </p:cNvPicPr>
          <p:nvPr/>
        </p:nvPicPr>
        <p:blipFill>
          <a:blip r:embed="rId3"/>
          <a:stretch>
            <a:fillRect/>
          </a:stretch>
        </p:blipFill>
        <p:spPr>
          <a:xfrm>
            <a:off x="6052822" y="943700"/>
            <a:ext cx="5917505" cy="5195041"/>
          </a:xfrm>
          <a:prstGeom prst="rect">
            <a:avLst/>
          </a:prstGeom>
        </p:spPr>
      </p:pic>
      <p:sp>
        <p:nvSpPr>
          <p:cNvPr id="4" name="Rectangle 3"/>
          <p:cNvSpPr/>
          <p:nvPr/>
        </p:nvSpPr>
        <p:spPr>
          <a:xfrm>
            <a:off x="1053451" y="451258"/>
            <a:ext cx="9952600" cy="492443"/>
          </a:xfrm>
          <a:prstGeom prst="rect">
            <a:avLst/>
          </a:prstGeom>
        </p:spPr>
        <p:txBody>
          <a:bodyPr wrap="square">
            <a:spAutoFit/>
          </a:bodyPr>
          <a:lstStyle/>
          <a:p>
            <a:r>
              <a:rPr lang="en-US" sz="2600" b="1" dirty="0"/>
              <a:t>PLANT AND ANIMAL CELLS </a:t>
            </a:r>
          </a:p>
        </p:txBody>
      </p:sp>
      <p:sp>
        <p:nvSpPr>
          <p:cNvPr id="5" name="Rectangle 4"/>
          <p:cNvSpPr/>
          <p:nvPr/>
        </p:nvSpPr>
        <p:spPr>
          <a:xfrm>
            <a:off x="1271396" y="6138742"/>
            <a:ext cx="2004203" cy="492443"/>
          </a:xfrm>
          <a:prstGeom prst="rect">
            <a:avLst/>
          </a:prstGeom>
        </p:spPr>
        <p:txBody>
          <a:bodyPr wrap="none">
            <a:spAutoFit/>
          </a:bodyPr>
          <a:lstStyle/>
          <a:p>
            <a:r>
              <a:rPr lang="en-US" sz="2600" dirty="0"/>
              <a:t>a. A plant cell</a:t>
            </a:r>
          </a:p>
        </p:txBody>
      </p:sp>
      <p:sp>
        <p:nvSpPr>
          <p:cNvPr id="6" name="Rectangle 5"/>
          <p:cNvSpPr/>
          <p:nvPr/>
        </p:nvSpPr>
        <p:spPr>
          <a:xfrm>
            <a:off x="7121723" y="6222658"/>
            <a:ext cx="2412840" cy="492443"/>
          </a:xfrm>
          <a:prstGeom prst="rect">
            <a:avLst/>
          </a:prstGeom>
        </p:spPr>
        <p:txBody>
          <a:bodyPr wrap="none">
            <a:spAutoFit/>
          </a:bodyPr>
          <a:lstStyle/>
          <a:p>
            <a:r>
              <a:rPr lang="en-US" sz="2600" dirty="0"/>
              <a:t>b. An animal cell</a:t>
            </a:r>
          </a:p>
        </p:txBody>
      </p:sp>
      <p:sp>
        <p:nvSpPr>
          <p:cNvPr id="7" name="Slide Number Placeholder 6"/>
          <p:cNvSpPr>
            <a:spLocks noGrp="1"/>
          </p:cNvSpPr>
          <p:nvPr>
            <p:ph type="sldNum" sz="quarter" idx="12"/>
          </p:nvPr>
        </p:nvSpPr>
        <p:spPr/>
        <p:txBody>
          <a:bodyPr/>
          <a:lstStyle/>
          <a:p>
            <a:fld id="{CF8038E8-A078-4E6C-89D7-57B007698DA4}" type="slidenum">
              <a:rPr lang="en-US" smtClean="0"/>
              <a:t>16</a:t>
            </a:fld>
            <a:endParaRPr lang="en-US"/>
          </a:p>
        </p:txBody>
      </p:sp>
    </p:spTree>
    <p:extLst>
      <p:ext uri="{BB962C8B-B14F-4D97-AF65-F5344CB8AC3E}">
        <p14:creationId xmlns:p14="http://schemas.microsoft.com/office/powerpoint/2010/main" val="213524331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160</a:t>
            </a:fld>
            <a:endParaRPr lang="en-US"/>
          </a:p>
        </p:txBody>
      </p:sp>
      <p:sp>
        <p:nvSpPr>
          <p:cNvPr id="3" name="Rectangle 2"/>
          <p:cNvSpPr/>
          <p:nvPr/>
        </p:nvSpPr>
        <p:spPr>
          <a:xfrm>
            <a:off x="0" y="4633"/>
            <a:ext cx="12192000" cy="6011902"/>
          </a:xfrm>
          <a:prstGeom prst="rect">
            <a:avLst/>
          </a:prstGeom>
        </p:spPr>
        <p:txBody>
          <a:bodyPr wrap="square">
            <a:spAutoFit/>
          </a:bodyPr>
          <a:lstStyle/>
          <a:p>
            <a:pPr lvl="0" algn="just">
              <a:lnSpc>
                <a:spcPct val="150000"/>
              </a:lnSpc>
              <a:spcAft>
                <a:spcPts val="800"/>
              </a:spcAft>
            </a:pPr>
            <a:r>
              <a:rPr lang="en-GB" sz="2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Characteristics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They are bilaterally symmetrical, or secondarily asymmetrical.</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Molluscs are aquatic or terrestrial.</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They are coelomates but this has been greatly reduced. The main body cavity is a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haemocoel</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Development is typically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protostomous</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Molluscs have a soft,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unsegmented</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body and often move with a strong muscular foot on its ventral surface.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gut is complete with marked regional specialization</a:t>
            </a:r>
            <a:r>
              <a:rPr lang="en-GB"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47582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161</a:t>
            </a:fld>
            <a:endParaRPr lang="en-US"/>
          </a:p>
        </p:txBody>
      </p:sp>
      <p:sp>
        <p:nvSpPr>
          <p:cNvPr id="3" name="Rectangle 2"/>
          <p:cNvSpPr/>
          <p:nvPr/>
        </p:nvSpPr>
        <p:spPr>
          <a:xfrm>
            <a:off x="0" y="-2106"/>
            <a:ext cx="12192000" cy="7407156"/>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en-GB"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Molluscs </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are well known for their tongue-like organ called the radula which has many rows of teeth and is used to scrape food from the surface of plants and rocks.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Their body is enclosed in membranous structures (mantle) secreting calcareous protective shells.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Large, complex,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metanephridia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(excretion).</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Many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molluscan</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life cycles include a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trochophore</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larva. This stage is characteristic of annelids.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Their sexes are separate.</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56391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162</a:t>
            </a:fld>
            <a:endParaRPr lang="en-US"/>
          </a:p>
        </p:txBody>
      </p:sp>
      <p:sp>
        <p:nvSpPr>
          <p:cNvPr id="3" name="Rectangle 2"/>
          <p:cNvSpPr/>
          <p:nvPr/>
        </p:nvSpPr>
        <p:spPr>
          <a:xfrm>
            <a:off x="0" y="0"/>
            <a:ext cx="12192000" cy="3734356"/>
          </a:xfrm>
          <a:prstGeom prst="rect">
            <a:avLst/>
          </a:prstGeom>
        </p:spPr>
        <p:txBody>
          <a:bodyPr wrap="square">
            <a:spAutoFit/>
          </a:bodyPr>
          <a:lstStyle/>
          <a:p>
            <a:pPr lvl="0" algn="just">
              <a:lnSpc>
                <a:spcPct val="150000"/>
              </a:lnSpc>
              <a:spcAft>
                <a:spcPts val="800"/>
              </a:spcAft>
            </a:pPr>
            <a:r>
              <a:rPr lang="en-GB" sz="2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Classifications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Polyplacophora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chitons</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Gastropoda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(snails, slugs,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nudibranchs</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Bivalvia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(clams, mussels, scallops, oysters)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800"/>
              </a:spcAft>
            </a:pP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Cephalopoda</a:t>
            </a:r>
            <a:r>
              <a:rPr lang="en-GB"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(squids, octopuses, chambered nautiluses)</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194" name="Picture 12" descr="http://www.thesnailwrangler.com/wp-content/uploads/2013/10/snail_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3150"/>
            <a:ext cx="530116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350" y="6536830"/>
            <a:ext cx="1999265" cy="369332"/>
          </a:xfrm>
          <a:prstGeom prst="rect">
            <a:avLst/>
          </a:prstGeom>
        </p:spPr>
        <p:txBody>
          <a:bodyPr wrap="none">
            <a:spAutoFit/>
          </a:bodyPr>
          <a:lstStyle/>
          <a:p>
            <a:r>
              <a:rPr lang="en-GB" b="1" dirty="0">
                <a:latin typeface="Times New Roman" panose="02020603050405020304" pitchFamily="18" charset="0"/>
                <a:ea typeface="Calibri" panose="020F0502020204030204" pitchFamily="34" charset="0"/>
              </a:rPr>
              <a:t>Diagram of a snail</a:t>
            </a:r>
            <a:endParaRPr lang="en-US" dirty="0"/>
          </a:p>
        </p:txBody>
      </p:sp>
      <p:pic>
        <p:nvPicPr>
          <p:cNvPr id="8195" name="Picture 14" descr="https://molluscaphylum.wikispaces.com/file/view/Octopus_Diagram.gif/259876978/427x248/Octopus_Diagra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3561" y="3613150"/>
            <a:ext cx="46640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394402" y="6492869"/>
            <a:ext cx="2422458" cy="369332"/>
          </a:xfrm>
          <a:prstGeom prst="rect">
            <a:avLst/>
          </a:prstGeom>
        </p:spPr>
        <p:txBody>
          <a:bodyPr wrap="none">
            <a:spAutoFit/>
          </a:bodyPr>
          <a:lstStyle/>
          <a:p>
            <a:pPr lvl="0"/>
            <a:r>
              <a:rPr lang="en-GB" b="1" dirty="0">
                <a:solidFill>
                  <a:prstClr val="black"/>
                </a:solidFill>
                <a:latin typeface="Times New Roman" panose="02020603050405020304" pitchFamily="18" charset="0"/>
                <a:ea typeface="Calibri" panose="020F0502020204030204" pitchFamily="34" charset="0"/>
              </a:rPr>
              <a:t>Diagram of </a:t>
            </a:r>
            <a:r>
              <a:rPr lang="en-GB" b="1" dirty="0" smtClean="0">
                <a:solidFill>
                  <a:prstClr val="black"/>
                </a:solidFill>
                <a:latin typeface="Times New Roman" panose="02020603050405020304" pitchFamily="18" charset="0"/>
                <a:ea typeface="Calibri" panose="020F0502020204030204" pitchFamily="34" charset="0"/>
              </a:rPr>
              <a:t>an octopus</a:t>
            </a:r>
            <a:endParaRPr lang="en-US" dirty="0">
              <a:solidFill>
                <a:prstClr val="black"/>
              </a:solidFill>
            </a:endParaRPr>
          </a:p>
        </p:txBody>
      </p:sp>
    </p:spTree>
    <p:extLst>
      <p:ext uri="{BB962C8B-B14F-4D97-AF65-F5344CB8AC3E}">
        <p14:creationId xmlns:p14="http://schemas.microsoft.com/office/powerpoint/2010/main" val="5461422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163</a:t>
            </a:fld>
            <a:endParaRPr lang="en-US"/>
          </a:p>
        </p:txBody>
      </p:sp>
      <p:sp>
        <p:nvSpPr>
          <p:cNvPr id="3" name="Rectangle 2"/>
          <p:cNvSpPr/>
          <p:nvPr/>
        </p:nvSpPr>
        <p:spPr>
          <a:xfrm>
            <a:off x="0" y="3816"/>
            <a:ext cx="12192000" cy="6391493"/>
          </a:xfrm>
          <a:prstGeom prst="rect">
            <a:avLst/>
          </a:prstGeom>
        </p:spPr>
        <p:txBody>
          <a:bodyPr wrap="square">
            <a:spAutoFit/>
          </a:bodyPr>
          <a:lstStyle/>
          <a:p>
            <a:pPr algn="just">
              <a:lnSpc>
                <a:spcPct val="150000"/>
              </a:lnSpc>
              <a:spcAft>
                <a:spcPts val="800"/>
              </a:spcAft>
            </a:pPr>
            <a:r>
              <a:rPr lang="en-GB" sz="2400" b="1" dirty="0">
                <a:latin typeface="Times New Roman" panose="02020603050405020304" pitchFamily="18" charset="0"/>
                <a:ea typeface="Calibri" panose="020F0502020204030204" pitchFamily="34" charset="0"/>
                <a:cs typeface="Times New Roman" panose="02020603050405020304" pitchFamily="18" charset="0"/>
              </a:rPr>
              <a:t>PHYLUM ECHINODERMATA</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This means spiny skin. Echinoderms are mostly sessile or very slow moving animals. Examples are </a:t>
            </a:r>
            <a:r>
              <a:rPr lang="en-GB" sz="2400" i="1" dirty="0" err="1">
                <a:latin typeface="Times New Roman" panose="02020603050405020304" pitchFamily="18" charset="0"/>
                <a:ea typeface="Calibri" panose="020F0502020204030204" pitchFamily="34" charset="0"/>
                <a:cs typeface="Times New Roman" panose="02020603050405020304" pitchFamily="18" charset="0"/>
              </a:rPr>
              <a:t>Ascarias</a:t>
            </a:r>
            <a:r>
              <a:rPr lang="en-GB" sz="2400" i="1" dirty="0">
                <a:latin typeface="Times New Roman" panose="02020603050405020304" pitchFamily="18" charset="0"/>
                <a:ea typeface="Calibri" panose="020F0502020204030204" pitchFamily="34" charset="0"/>
                <a:cs typeface="Times New Roman" panose="02020603050405020304" pitchFamily="18" charset="0"/>
              </a:rPr>
              <a:t> </a:t>
            </a:r>
            <a:r>
              <a:rPr lang="en-GB" sz="2400" dirty="0">
                <a:latin typeface="Times New Roman" panose="02020603050405020304" pitchFamily="18" charset="0"/>
                <a:ea typeface="Calibri" panose="020F0502020204030204" pitchFamily="34" charset="0"/>
                <a:cs typeface="Times New Roman" panose="02020603050405020304" pitchFamily="18" charset="0"/>
              </a:rPr>
              <a:t>(star fish), </a:t>
            </a:r>
            <a:r>
              <a:rPr lang="en-GB" sz="2400" i="1" dirty="0">
                <a:latin typeface="Times New Roman" panose="02020603050405020304" pitchFamily="18" charset="0"/>
                <a:ea typeface="Calibri" panose="020F0502020204030204" pitchFamily="34" charset="0"/>
                <a:cs typeface="Times New Roman" panose="02020603050405020304" pitchFamily="18" charset="0"/>
              </a:rPr>
              <a:t>Echinus </a:t>
            </a:r>
            <a:r>
              <a:rPr lang="en-GB" sz="2400" dirty="0">
                <a:latin typeface="Times New Roman" panose="02020603050405020304" pitchFamily="18" charset="0"/>
                <a:ea typeface="Calibri" panose="020F0502020204030204" pitchFamily="34" charset="0"/>
                <a:cs typeface="Times New Roman" panose="02020603050405020304" pitchFamily="18" charset="0"/>
              </a:rPr>
              <a:t>(sea urchin), </a:t>
            </a:r>
            <a:r>
              <a:rPr lang="en-GB" sz="2400" i="1" dirty="0" err="1">
                <a:latin typeface="Times New Roman" panose="02020603050405020304" pitchFamily="18" charset="0"/>
                <a:ea typeface="Calibri" panose="020F0502020204030204" pitchFamily="34" charset="0"/>
                <a:cs typeface="Times New Roman" panose="02020603050405020304" pitchFamily="18" charset="0"/>
              </a:rPr>
              <a:t>Antedon</a:t>
            </a:r>
            <a:r>
              <a:rPr lang="en-GB" sz="2400" i="1" dirty="0">
                <a:latin typeface="Times New Roman" panose="02020603050405020304" pitchFamily="18" charset="0"/>
                <a:ea typeface="Calibri" panose="020F0502020204030204" pitchFamily="34" charset="0"/>
                <a:cs typeface="Times New Roman" panose="02020603050405020304" pitchFamily="18" charset="0"/>
              </a:rPr>
              <a:t> </a:t>
            </a:r>
            <a:r>
              <a:rPr lang="en-GB" sz="2400" dirty="0">
                <a:latin typeface="Times New Roman" panose="02020603050405020304" pitchFamily="18" charset="0"/>
                <a:ea typeface="Calibri" panose="020F0502020204030204" pitchFamily="34" charset="0"/>
                <a:cs typeface="Times New Roman" panose="02020603050405020304" pitchFamily="18" charset="0"/>
              </a:rPr>
              <a:t>(Sea lily), </a:t>
            </a:r>
            <a:r>
              <a:rPr lang="en-GB" sz="2400" i="1" dirty="0" err="1">
                <a:latin typeface="Times New Roman" panose="02020603050405020304" pitchFamily="18" charset="0"/>
                <a:ea typeface="Calibri" panose="020F0502020204030204" pitchFamily="34" charset="0"/>
                <a:cs typeface="Times New Roman" panose="02020603050405020304" pitchFamily="18" charset="0"/>
              </a:rPr>
              <a:t>Cucumaria</a:t>
            </a:r>
            <a:r>
              <a:rPr lang="en-GB" sz="2400" i="1" dirty="0">
                <a:latin typeface="Times New Roman" panose="02020603050405020304" pitchFamily="18" charset="0"/>
                <a:ea typeface="Calibri" panose="020F0502020204030204" pitchFamily="34" charset="0"/>
                <a:cs typeface="Times New Roman" panose="02020603050405020304" pitchFamily="18" charset="0"/>
              </a:rPr>
              <a:t> </a:t>
            </a:r>
            <a:r>
              <a:rPr lang="en-GB" sz="2400" dirty="0">
                <a:latin typeface="Times New Roman" panose="02020603050405020304" pitchFamily="18" charset="0"/>
                <a:ea typeface="Calibri" panose="020F0502020204030204" pitchFamily="34" charset="0"/>
                <a:cs typeface="Times New Roman" panose="02020603050405020304" pitchFamily="18" charset="0"/>
              </a:rPr>
              <a:t>(sea cucumber).</a:t>
            </a:r>
            <a:br>
              <a:rPr lang="en-GB" sz="2400" dirty="0">
                <a:latin typeface="Times New Roman" panose="02020603050405020304" pitchFamily="18" charset="0"/>
                <a:ea typeface="Calibri" panose="020F0502020204030204" pitchFamily="34" charset="0"/>
                <a:cs typeface="Times New Roman" panose="02020603050405020304" pitchFamily="18" charset="0"/>
              </a:rPr>
            </a:br>
            <a:r>
              <a:rPr lang="en-GB" sz="2400" b="1" u="sng" dirty="0">
                <a:latin typeface="Times New Roman" panose="02020603050405020304" pitchFamily="18" charset="0"/>
                <a:ea typeface="Calibri" panose="020F0502020204030204" pitchFamily="34" charset="0"/>
                <a:cs typeface="Times New Roman" panose="02020603050405020304" pitchFamily="18" charset="0"/>
              </a:rPr>
              <a:t>Characteristics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They are all marine living on the ocean floor.</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As adults, they are triploblastic, coelomate and radially symmetrical, but in the larval stage, they are bilaterally symmetrical. They are considered </a:t>
            </a:r>
            <a:r>
              <a:rPr lang="en-GB" sz="2400" dirty="0" err="1">
                <a:latin typeface="Times New Roman" panose="02020603050405020304" pitchFamily="18" charset="0"/>
                <a:ea typeface="Calibri" panose="020F0502020204030204" pitchFamily="34" charset="0"/>
                <a:cs typeface="Times New Roman" panose="02020603050405020304" pitchFamily="18" charset="0"/>
              </a:rPr>
              <a:t>deuterostomes</a:t>
            </a:r>
            <a:r>
              <a:rPr lang="en-GB"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Few are sessile.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Echinoderms have an internal, limy skeleton and a spiny outside surface or skin. These structures give both support and protection.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The digestive system is complete</a:t>
            </a:r>
            <a:r>
              <a:rPr lang="en-GB"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75592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164</a:t>
            </a:fld>
            <a:endParaRPr lang="en-US"/>
          </a:p>
        </p:txBody>
      </p:sp>
      <p:sp>
        <p:nvSpPr>
          <p:cNvPr id="3" name="Rectangle 2"/>
          <p:cNvSpPr/>
          <p:nvPr/>
        </p:nvSpPr>
        <p:spPr>
          <a:xfrm>
            <a:off x="0" y="0"/>
            <a:ext cx="12103768" cy="6524863"/>
          </a:xfrm>
          <a:prstGeom prst="rect">
            <a:avLst/>
          </a:prstGeom>
        </p:spPr>
        <p:txBody>
          <a:bodyPr wrap="square">
            <a:spAutoFit/>
          </a:bodyPr>
          <a:lstStyle/>
          <a:p>
            <a:pPr marL="342900" marR="0" lvl="0" indent="-342900" algn="just">
              <a:lnSpc>
                <a:spcPct val="150000"/>
              </a:lnSpc>
              <a:spcBef>
                <a:spcPts val="0"/>
              </a:spcBef>
              <a:spcAft>
                <a:spcPts val="0"/>
              </a:spcAft>
              <a:buFont typeface="Wingdings" panose="05000000000000000000" pitchFamily="2" charset="2"/>
              <a:buChar char=""/>
            </a:pPr>
            <a:r>
              <a:rPr lang="en-GB" sz="2800" dirty="0" smtClean="0">
                <a:latin typeface="Times New Roman" panose="02020603050405020304" pitchFamily="18" charset="0"/>
                <a:ea typeface="Calibri" panose="020F0502020204030204" pitchFamily="34" charset="0"/>
                <a:cs typeface="Times New Roman" panose="02020603050405020304" pitchFamily="18" charset="0"/>
              </a:rPr>
              <a:t>They have </a:t>
            </a:r>
            <a:r>
              <a:rPr lang="en-GB" sz="2800" dirty="0">
                <a:latin typeface="Times New Roman" panose="02020603050405020304" pitchFamily="18" charset="0"/>
                <a:ea typeface="Calibri" panose="020F0502020204030204" pitchFamily="34" charset="0"/>
                <a:cs typeface="Times New Roman" panose="02020603050405020304" pitchFamily="18" charset="0"/>
              </a:rPr>
              <a:t>a water vascular system composed of a system of fluid-filled </a:t>
            </a:r>
            <a:r>
              <a:rPr lang="en-GB" sz="2800" dirty="0" smtClean="0">
                <a:latin typeface="Times New Roman" panose="02020603050405020304" pitchFamily="18" charset="0"/>
                <a:ea typeface="Calibri" panose="020F0502020204030204" pitchFamily="34" charset="0"/>
                <a:cs typeface="Times New Roman" panose="02020603050405020304" pitchFamily="18" charset="0"/>
              </a:rPr>
              <a:t>canals </a:t>
            </a:r>
            <a:r>
              <a:rPr lang="en-GB" sz="2800" dirty="0" err="1" smtClean="0">
                <a:latin typeface="Times New Roman" panose="02020603050405020304" pitchFamily="18" charset="0"/>
                <a:ea typeface="Calibri" panose="020F0502020204030204" pitchFamily="34" charset="0"/>
                <a:cs typeface="Times New Roman" panose="02020603050405020304" pitchFamily="18" charset="0"/>
              </a:rPr>
              <a:t>thatbranch</a:t>
            </a:r>
            <a:r>
              <a:rPr lang="en-GB"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2800" dirty="0">
                <a:latin typeface="Times New Roman" panose="02020603050405020304" pitchFamily="18" charset="0"/>
                <a:ea typeface="Calibri" panose="020F0502020204030204" pitchFamily="34" charset="0"/>
                <a:cs typeface="Times New Roman" panose="02020603050405020304" pitchFamily="18" charset="0"/>
              </a:rPr>
              <a:t>into the tube feet, </a:t>
            </a:r>
            <a:r>
              <a:rPr lang="en-GB" sz="2800" dirty="0" smtClean="0">
                <a:latin typeface="Times New Roman" panose="02020603050405020304" pitchFamily="18" charset="0"/>
                <a:ea typeface="Calibri" panose="020F0502020204030204" pitchFamily="34" charset="0"/>
                <a:cs typeface="Times New Roman" panose="02020603050405020304" pitchFamily="18" charset="0"/>
              </a:rPr>
              <a:t>for </a:t>
            </a:r>
            <a:r>
              <a:rPr lang="en-GB" sz="2800" dirty="0">
                <a:latin typeface="Times New Roman" panose="02020603050405020304" pitchFamily="18" charset="0"/>
                <a:ea typeface="Calibri" panose="020F0502020204030204" pitchFamily="34" charset="0"/>
                <a:cs typeface="Times New Roman" panose="02020603050405020304" pitchFamily="18" charset="0"/>
              </a:rPr>
              <a:t>feeding, locomotion, and gas exchange.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Sexes are separate.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b="1" u="sng" dirty="0">
                <a:latin typeface="Times New Roman" panose="02020603050405020304" pitchFamily="18" charset="0"/>
                <a:ea typeface="Calibri" panose="020F0502020204030204" pitchFamily="34" charset="0"/>
                <a:cs typeface="Times New Roman" panose="02020603050405020304" pitchFamily="18" charset="0"/>
              </a:rPr>
              <a:t>Classifications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latin typeface="Times New Roman" panose="02020603050405020304" pitchFamily="18" charset="0"/>
                <a:ea typeface="Calibri" panose="020F0502020204030204" pitchFamily="34" charset="0"/>
                <a:cs typeface="Times New Roman" panose="02020603050405020304" pitchFamily="18" charset="0"/>
              </a:rPr>
              <a:t>Asteroidea</a:t>
            </a:r>
            <a:r>
              <a:rPr lang="en-GB" sz="2800" dirty="0">
                <a:latin typeface="Times New Roman" panose="02020603050405020304" pitchFamily="18" charset="0"/>
                <a:ea typeface="Calibri" panose="020F0502020204030204" pitchFamily="34" charset="0"/>
                <a:cs typeface="Times New Roman" panose="02020603050405020304" pitchFamily="18" charset="0"/>
              </a:rPr>
              <a:t> (sea stars or star fish)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latin typeface="Times New Roman" panose="02020603050405020304" pitchFamily="18" charset="0"/>
                <a:ea typeface="Calibri" panose="020F0502020204030204" pitchFamily="34" charset="0"/>
                <a:cs typeface="Times New Roman" panose="02020603050405020304" pitchFamily="18" charset="0"/>
              </a:rPr>
              <a:t>Ophiuroidea</a:t>
            </a:r>
            <a:r>
              <a:rPr lang="en-GB" sz="2800" dirty="0">
                <a:latin typeface="Times New Roman" panose="02020603050405020304" pitchFamily="18" charset="0"/>
                <a:ea typeface="Calibri" panose="020F0502020204030204" pitchFamily="34" charset="0"/>
                <a:cs typeface="Times New Roman" panose="02020603050405020304" pitchFamily="18" charset="0"/>
              </a:rPr>
              <a:t> (brittle stars)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latin typeface="Times New Roman" panose="02020603050405020304" pitchFamily="18" charset="0"/>
                <a:ea typeface="Calibri" panose="020F0502020204030204" pitchFamily="34" charset="0"/>
                <a:cs typeface="Times New Roman" panose="02020603050405020304" pitchFamily="18" charset="0"/>
              </a:rPr>
              <a:t>Echinoidea</a:t>
            </a:r>
            <a:r>
              <a:rPr lang="en-GB" sz="2800" dirty="0">
                <a:latin typeface="Times New Roman" panose="02020603050405020304" pitchFamily="18" charset="0"/>
                <a:ea typeface="Calibri" panose="020F0502020204030204" pitchFamily="34" charset="0"/>
                <a:cs typeface="Times New Roman" panose="02020603050405020304" pitchFamily="18" charset="0"/>
              </a:rPr>
              <a:t> (sea urchins, sand dollars)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Crinoidea</a:t>
            </a:r>
            <a:r>
              <a:rPr lang="en-GB" sz="2800" dirty="0">
                <a:latin typeface="Times New Roman" panose="02020603050405020304" pitchFamily="18" charset="0"/>
                <a:ea typeface="Calibri" panose="020F0502020204030204" pitchFamily="34" charset="0"/>
                <a:cs typeface="Times New Roman" panose="02020603050405020304" pitchFamily="18" charset="0"/>
              </a:rPr>
              <a:t> (sea lilies)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Class </a:t>
            </a:r>
            <a:r>
              <a:rPr lang="en-GB" sz="2800" dirty="0" err="1">
                <a:latin typeface="Times New Roman" panose="02020603050405020304" pitchFamily="18" charset="0"/>
                <a:ea typeface="Calibri" panose="020F0502020204030204" pitchFamily="34" charset="0"/>
                <a:cs typeface="Times New Roman" panose="02020603050405020304" pitchFamily="18" charset="0"/>
              </a:rPr>
              <a:t>Holothuroidea</a:t>
            </a:r>
            <a:r>
              <a:rPr lang="en-GB" sz="2800" dirty="0">
                <a:latin typeface="Times New Roman" panose="02020603050405020304" pitchFamily="18" charset="0"/>
                <a:ea typeface="Calibri" panose="020F0502020204030204" pitchFamily="34" charset="0"/>
                <a:cs typeface="Times New Roman" panose="02020603050405020304" pitchFamily="18" charset="0"/>
              </a:rPr>
              <a:t> (sea cucumbers)</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898349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165</a:t>
            </a:fld>
            <a:endParaRPr lang="en-US"/>
          </a:p>
        </p:txBody>
      </p:sp>
      <p:pic>
        <p:nvPicPr>
          <p:cNvPr id="9218" name="Picture 15" descr="http://gotmuscle.weebly.com/uploads/1/1/5/0/11500479/113259325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8" y="16795"/>
            <a:ext cx="573405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7466" y="4387346"/>
            <a:ext cx="3931525" cy="369332"/>
          </a:xfrm>
          <a:prstGeom prst="rect">
            <a:avLst/>
          </a:prstGeom>
        </p:spPr>
        <p:txBody>
          <a:bodyPr wrap="none">
            <a:spAutoFit/>
          </a:bodyPr>
          <a:lstStyle/>
          <a:p>
            <a:r>
              <a:rPr lang="en-GB" b="1" dirty="0">
                <a:latin typeface="Times New Roman" panose="02020603050405020304" pitchFamily="18" charset="0"/>
                <a:ea typeface="Calibri" panose="020F0502020204030204" pitchFamily="34" charset="0"/>
              </a:rPr>
              <a:t>Diagram of a star fish, </a:t>
            </a:r>
            <a:r>
              <a:rPr lang="en-GB" b="1" i="1" dirty="0" err="1">
                <a:latin typeface="Times New Roman" panose="02020603050405020304" pitchFamily="18" charset="0"/>
                <a:ea typeface="Calibri" panose="020F0502020204030204" pitchFamily="34" charset="0"/>
              </a:rPr>
              <a:t>Asterias</a:t>
            </a:r>
            <a:r>
              <a:rPr lang="en-GB" b="1" i="1" dirty="0">
                <a:latin typeface="Times New Roman" panose="02020603050405020304" pitchFamily="18" charset="0"/>
                <a:ea typeface="Calibri" panose="020F0502020204030204" pitchFamily="34" charset="0"/>
              </a:rPr>
              <a:t> </a:t>
            </a:r>
            <a:r>
              <a:rPr lang="en-GB" b="1" i="1" dirty="0" err="1">
                <a:latin typeface="Times New Roman" panose="02020603050405020304" pitchFamily="18" charset="0"/>
                <a:ea typeface="Calibri" panose="020F0502020204030204" pitchFamily="34" charset="0"/>
              </a:rPr>
              <a:t>rubens</a:t>
            </a:r>
            <a:endParaRPr lang="en-US" dirty="0"/>
          </a:p>
        </p:txBody>
      </p:sp>
      <p:pic>
        <p:nvPicPr>
          <p:cNvPr id="9219" name="Picture 4" descr="http://images.slideplayer.com/24/7479349/slides/slid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795"/>
            <a:ext cx="6172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107198" y="5614566"/>
            <a:ext cx="2282163" cy="369332"/>
          </a:xfrm>
          <a:prstGeom prst="rect">
            <a:avLst/>
          </a:prstGeom>
        </p:spPr>
        <p:txBody>
          <a:bodyPr wrap="none">
            <a:spAutoFit/>
          </a:bodyPr>
          <a:lstStyle/>
          <a:p>
            <a:r>
              <a:rPr lang="en-GB" b="1" dirty="0">
                <a:latin typeface="Times New Roman" panose="02020603050405020304" pitchFamily="18" charset="0"/>
                <a:ea typeface="Calibri" panose="020F0502020204030204" pitchFamily="34" charset="0"/>
              </a:rPr>
              <a:t>SUMMARY CHART</a:t>
            </a:r>
            <a:endParaRPr lang="en-US" dirty="0"/>
          </a:p>
        </p:txBody>
      </p:sp>
    </p:spTree>
    <p:extLst>
      <p:ext uri="{BB962C8B-B14F-4D97-AF65-F5344CB8AC3E}">
        <p14:creationId xmlns:p14="http://schemas.microsoft.com/office/powerpoint/2010/main" val="341812843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5A41E-9877-4632-8745-52BFD4C50415}" type="slidenum">
              <a:rPr lang="en-US" smtClean="0">
                <a:solidFill>
                  <a:prstClr val="black">
                    <a:tint val="75000"/>
                  </a:prstClr>
                </a:solidFill>
              </a:rPr>
              <a:pPr/>
              <a:t>166</a:t>
            </a:fld>
            <a:endParaRPr lang="en-US">
              <a:solidFill>
                <a:prstClr val="black">
                  <a:tint val="75000"/>
                </a:prstClr>
              </a:solidFill>
            </a:endParaRPr>
          </a:p>
        </p:txBody>
      </p:sp>
      <p:sp>
        <p:nvSpPr>
          <p:cNvPr id="3" name="Rectangle 2"/>
          <p:cNvSpPr/>
          <p:nvPr/>
        </p:nvSpPr>
        <p:spPr>
          <a:xfrm>
            <a:off x="3048000" y="2151728"/>
            <a:ext cx="6096000" cy="4401205"/>
          </a:xfrm>
          <a:prstGeom prst="rect">
            <a:avLst/>
          </a:prstGeom>
        </p:spPr>
        <p:txBody>
          <a:bodyPr>
            <a:spAutoFit/>
          </a:bodyPr>
          <a:lstStyle/>
          <a:p>
            <a:pPr lvl="0"/>
            <a:r>
              <a:rPr lang="en-US" sz="4000" b="1" dirty="0">
                <a:ln/>
                <a:solidFill>
                  <a:srgbClr val="A5A5A5"/>
                </a:solidFill>
              </a:rPr>
              <a:t>NEXT LECTURE:</a:t>
            </a:r>
          </a:p>
          <a:p>
            <a:pPr lvl="0"/>
            <a:r>
              <a:rPr lang="en-US" sz="4000" b="1" dirty="0">
                <a:ln/>
                <a:solidFill>
                  <a:srgbClr val="A5A5A5"/>
                </a:solidFill>
              </a:rPr>
              <a:t> </a:t>
            </a:r>
          </a:p>
          <a:p>
            <a:pPr lvl="0"/>
            <a:r>
              <a:rPr lang="en-US" sz="4000" b="1" dirty="0" smtClean="0">
                <a:ln/>
                <a:solidFill>
                  <a:srgbClr val="A5A5A5"/>
                </a:solidFill>
              </a:rPr>
              <a:t>DIVERSITY CHARACTERISTICS AND CLASSIFICATION OF CHORDATA – DR. FRANCIS IBADIN</a:t>
            </a:r>
            <a:endParaRPr lang="en-US" sz="4000" b="1" dirty="0">
              <a:ln/>
              <a:solidFill>
                <a:srgbClr val="A5A5A5"/>
              </a:solidFill>
            </a:endParaRPr>
          </a:p>
        </p:txBody>
      </p:sp>
    </p:spTree>
    <p:extLst>
      <p:ext uri="{BB962C8B-B14F-4D97-AF65-F5344CB8AC3E}">
        <p14:creationId xmlns:p14="http://schemas.microsoft.com/office/powerpoint/2010/main" val="216627315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31758"/>
            <a:ext cx="12067674" cy="5426242"/>
          </a:xfrm>
        </p:spPr>
        <p:txBody>
          <a:bodyPr>
            <a:normAutofit/>
          </a:bodyPr>
          <a:lstStyle/>
          <a:p>
            <a:pPr marL="182880" indent="-182880" algn="just">
              <a:defRPr/>
            </a:pPr>
            <a:r>
              <a:rPr lang="en-US" sz="3600" dirty="0"/>
              <a:t>The word </a:t>
            </a:r>
            <a:r>
              <a:rPr lang="en-US" sz="3600" dirty="0" err="1"/>
              <a:t>Chordata</a:t>
            </a:r>
            <a:r>
              <a:rPr lang="en-US" sz="3600" dirty="0"/>
              <a:t> is derived from the possession of the notochord</a:t>
            </a:r>
            <a:endParaRPr lang="en-GB" sz="3600" dirty="0"/>
          </a:p>
          <a:p>
            <a:pPr marL="182880" indent="-182880" algn="just">
              <a:defRPr/>
            </a:pPr>
            <a:r>
              <a:rPr lang="en-US" sz="3600" b="1" dirty="0"/>
              <a:t>Notochord</a:t>
            </a:r>
            <a:r>
              <a:rPr lang="en-GB" sz="3600" dirty="0"/>
              <a:t> - </a:t>
            </a:r>
            <a:r>
              <a:rPr lang="en-US" sz="3600" dirty="0"/>
              <a:t>This can be divided into two words:</a:t>
            </a:r>
            <a:endParaRPr lang="en-GB" sz="3600" dirty="0"/>
          </a:p>
          <a:p>
            <a:pPr lvl="1" indent="-182880" algn="just">
              <a:defRPr/>
            </a:pPr>
            <a:r>
              <a:rPr lang="en-US" sz="3600" dirty="0" err="1"/>
              <a:t>Noton</a:t>
            </a:r>
            <a:r>
              <a:rPr lang="en-US" sz="3600" dirty="0"/>
              <a:t> - Back</a:t>
            </a:r>
            <a:endParaRPr lang="en-GB" sz="3600" dirty="0"/>
          </a:p>
          <a:p>
            <a:pPr lvl="1" indent="-182880" algn="just">
              <a:defRPr/>
            </a:pPr>
            <a:r>
              <a:rPr lang="en-US" sz="3600" dirty="0"/>
              <a:t>Chorda - Cord</a:t>
            </a:r>
            <a:endParaRPr lang="en-GB" sz="3600" dirty="0"/>
          </a:p>
          <a:p>
            <a:pPr marL="182880" indent="-182880" algn="just">
              <a:defRPr/>
            </a:pPr>
            <a:r>
              <a:rPr lang="en-US" sz="3600" dirty="0"/>
              <a:t>The notochord is a structure possessed by all members of the phylum at one stage of its development.</a:t>
            </a:r>
            <a:endParaRPr lang="en-GB" sz="3600" dirty="0"/>
          </a:p>
          <a:p>
            <a:pPr marL="182880" indent="-182880" algn="just">
              <a:defRPr/>
            </a:pPr>
            <a:r>
              <a:rPr lang="en-US" sz="3600" dirty="0"/>
              <a:t>It may be in the </a:t>
            </a:r>
            <a:r>
              <a:rPr lang="en-US" sz="3600" u="sng" dirty="0"/>
              <a:t>larval</a:t>
            </a:r>
            <a:r>
              <a:rPr lang="en-US" sz="3600" dirty="0"/>
              <a:t> or the </a:t>
            </a:r>
            <a:r>
              <a:rPr lang="en-US" sz="3600" u="sng" dirty="0"/>
              <a:t>embryonic</a:t>
            </a:r>
            <a:r>
              <a:rPr lang="en-US" sz="3600" dirty="0"/>
              <a:t> stage or it may persist throughout life.</a:t>
            </a:r>
          </a:p>
          <a:p>
            <a:endParaRPr lang="en-US" dirty="0"/>
          </a:p>
        </p:txBody>
      </p:sp>
      <p:sp>
        <p:nvSpPr>
          <p:cNvPr id="4" name="Title 3"/>
          <p:cNvSpPr>
            <a:spLocks noGrp="1"/>
          </p:cNvSpPr>
          <p:nvPr>
            <p:ph type="title"/>
          </p:nvPr>
        </p:nvSpPr>
        <p:spPr>
          <a:xfrm>
            <a:off x="0" y="1"/>
            <a:ext cx="12192000" cy="1690688"/>
          </a:xfrm>
        </p:spPr>
        <p:txBody>
          <a:bodyPr>
            <a:normAutofit/>
          </a:bodyPr>
          <a:lstStyle/>
          <a:p>
            <a:pPr algn="just"/>
            <a:r>
              <a:rPr lang="en-US" sz="5400" dirty="0" smtClean="0">
                <a:latin typeface="+mn-lt"/>
              </a:rPr>
              <a:t>Definition:</a:t>
            </a:r>
            <a:endParaRPr lang="en-US" sz="5400" dirty="0">
              <a:latin typeface="+mn-lt"/>
            </a:endParaRPr>
          </a:p>
        </p:txBody>
      </p:sp>
    </p:spTree>
    <p:extLst>
      <p:ext uri="{BB962C8B-B14F-4D97-AF65-F5344CB8AC3E}">
        <p14:creationId xmlns:p14="http://schemas.microsoft.com/office/powerpoint/2010/main" val="12141088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nside.ucumberlands.edu/academics/biology/faculty/kuss/courses/vertbraeribssternum/LampreyVerteb1color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682"/>
            <a:ext cx="11511419" cy="67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73065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0860066" cy="1455875"/>
          </a:xfrm>
          <a:prstGeom prst="rect">
            <a:avLst/>
          </a:prstGeom>
        </p:spPr>
      </p:pic>
      <p:sp>
        <p:nvSpPr>
          <p:cNvPr id="3" name="Rectangle 2"/>
          <p:cNvSpPr/>
          <p:nvPr/>
        </p:nvSpPr>
        <p:spPr>
          <a:xfrm>
            <a:off x="0" y="629082"/>
            <a:ext cx="12192000" cy="5682068"/>
          </a:xfrm>
          <a:prstGeom prst="rect">
            <a:avLst/>
          </a:prstGeom>
        </p:spPr>
        <p:txBody>
          <a:bodyPr wrap="square">
            <a:spAutoFit/>
          </a:bodyPr>
          <a:lstStyle/>
          <a:p>
            <a:pPr marL="182880" indent="-182880">
              <a:lnSpc>
                <a:spcPct val="95000"/>
              </a:lnSpc>
              <a:spcBef>
                <a:spcPts val="1400"/>
              </a:spcBef>
              <a:spcAft>
                <a:spcPts val="200"/>
              </a:spcAft>
              <a:buClr>
                <a:srgbClr val="D34817"/>
              </a:buClr>
              <a:buSzPct val="80000"/>
              <a:buFont typeface="Arial" pitchFamily="34" charset="0"/>
              <a:buChar char="•"/>
              <a:defRPr/>
            </a:pPr>
            <a:endParaRPr lang="en-US" sz="3200" b="1" spc="10" dirty="0" smtClean="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4000" b="1" spc="10" dirty="0" smtClean="0">
                <a:solidFill>
                  <a:prstClr val="black"/>
                </a:solidFill>
                <a:latin typeface="Century Schoolbook" panose="02040604050505020304"/>
              </a:rPr>
              <a:t>Habit</a:t>
            </a:r>
            <a:endParaRPr lang="en-GB" sz="4000" spc="10" dirty="0">
              <a:solidFill>
                <a:prstClr val="black"/>
              </a:solidFill>
              <a:latin typeface="Century Schoolbook" panose="02040604050505020304"/>
            </a:endParaRPr>
          </a:p>
          <a:p>
            <a:pPr lvl="1" indent="-182880">
              <a:lnSpc>
                <a:spcPct val="90000"/>
              </a:lnSpc>
              <a:spcBef>
                <a:spcPts val="300"/>
              </a:spcBef>
              <a:spcAft>
                <a:spcPts val="300"/>
              </a:spcAft>
              <a:buClr>
                <a:srgbClr val="D34817"/>
              </a:buClr>
              <a:buFont typeface="Wingdings 2" panose="05020102010507070707" pitchFamily="18" charset="2"/>
              <a:buChar char=""/>
              <a:defRPr/>
            </a:pPr>
            <a:r>
              <a:rPr lang="en-US" sz="4000" dirty="0">
                <a:solidFill>
                  <a:prstClr val="black"/>
                </a:solidFill>
                <a:latin typeface="Century Schoolbook" panose="02040604050505020304"/>
              </a:rPr>
              <a:t>Chordates are mostly free living and none is strictly parasitic</a:t>
            </a:r>
            <a:endParaRPr lang="en-GB" sz="400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4000" b="1" spc="10" dirty="0">
                <a:solidFill>
                  <a:prstClr val="black"/>
                </a:solidFill>
                <a:latin typeface="Century Schoolbook" panose="02040604050505020304"/>
              </a:rPr>
              <a:t>Size and habitat</a:t>
            </a:r>
            <a:endParaRPr lang="en-GB" sz="4000" spc="10" dirty="0">
              <a:solidFill>
                <a:prstClr val="black"/>
              </a:solidFill>
              <a:latin typeface="Century Schoolbook" panose="02040604050505020304"/>
            </a:endParaRPr>
          </a:p>
          <a:p>
            <a:pPr lvl="1" indent="-182880">
              <a:lnSpc>
                <a:spcPct val="90000"/>
              </a:lnSpc>
              <a:spcBef>
                <a:spcPts val="300"/>
              </a:spcBef>
              <a:spcAft>
                <a:spcPts val="300"/>
              </a:spcAft>
              <a:buClr>
                <a:srgbClr val="D34817"/>
              </a:buClr>
              <a:buFont typeface="Wingdings 2" panose="05020102010507070707" pitchFamily="18" charset="2"/>
              <a:buChar char=""/>
              <a:defRPr/>
            </a:pPr>
            <a:r>
              <a:rPr lang="en-US" sz="4000" dirty="0">
                <a:solidFill>
                  <a:prstClr val="black"/>
                </a:solidFill>
                <a:latin typeface="Century Schoolbook" panose="02040604050505020304"/>
              </a:rPr>
              <a:t>Largest animals in existence.</a:t>
            </a:r>
            <a:endParaRPr lang="en-GB" sz="4000" dirty="0">
              <a:solidFill>
                <a:prstClr val="black"/>
              </a:solidFill>
              <a:latin typeface="Century Schoolbook" panose="02040604050505020304"/>
            </a:endParaRPr>
          </a:p>
          <a:p>
            <a:pPr lvl="1" indent="-182880">
              <a:lnSpc>
                <a:spcPct val="90000"/>
              </a:lnSpc>
              <a:spcBef>
                <a:spcPts val="300"/>
              </a:spcBef>
              <a:spcAft>
                <a:spcPts val="300"/>
              </a:spcAft>
              <a:buClr>
                <a:srgbClr val="D34817"/>
              </a:buClr>
              <a:buFont typeface="Wingdings 2" panose="05020102010507070707" pitchFamily="18" charset="2"/>
              <a:buChar char=""/>
              <a:defRPr/>
            </a:pPr>
            <a:r>
              <a:rPr lang="en-US" sz="4000" dirty="0">
                <a:solidFill>
                  <a:prstClr val="black"/>
                </a:solidFill>
                <a:latin typeface="Century Schoolbook" panose="02040604050505020304"/>
              </a:rPr>
              <a:t>They are ecologically the most adaptable of organic forms and are able to occupy most kinds of </a:t>
            </a:r>
            <a:r>
              <a:rPr lang="en-US" sz="4000" dirty="0" smtClean="0">
                <a:solidFill>
                  <a:prstClr val="black"/>
                </a:solidFill>
                <a:latin typeface="Century Schoolbook" panose="02040604050505020304"/>
              </a:rPr>
              <a:t>habitat</a:t>
            </a:r>
            <a:endParaRPr lang="en-GB" sz="4000" dirty="0">
              <a:solidFill>
                <a:prstClr val="black"/>
              </a:solidFill>
              <a:latin typeface="Century Schoolbook" panose="02040604050505020304"/>
            </a:endParaRPr>
          </a:p>
        </p:txBody>
      </p:sp>
    </p:spTree>
    <p:extLst>
      <p:ext uri="{BB962C8B-B14F-4D97-AF65-F5344CB8AC3E}">
        <p14:creationId xmlns:p14="http://schemas.microsoft.com/office/powerpoint/2010/main" val="3629992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4" y="149629"/>
            <a:ext cx="11820697" cy="6494085"/>
          </a:xfrm>
          <a:prstGeom prst="rect">
            <a:avLst/>
          </a:prstGeom>
        </p:spPr>
        <p:txBody>
          <a:bodyPr wrap="square">
            <a:spAutoFit/>
          </a:bodyPr>
          <a:lstStyle/>
          <a:p>
            <a:pPr marL="457200" indent="-457200" algn="just">
              <a:buFont typeface="Wingdings" panose="05000000000000000000" pitchFamily="2" charset="2"/>
              <a:buChar char="§"/>
            </a:pPr>
            <a:r>
              <a:rPr lang="en-US" sz="2600" dirty="0"/>
              <a:t>Most of the organelles and other parts of the cell are common to all Eukaryotic cells. Cells from different organisms have an even greater difference in structure.</a:t>
            </a:r>
          </a:p>
          <a:p>
            <a:pPr marL="457200" indent="-457200" algn="just">
              <a:buFont typeface="Wingdings" panose="05000000000000000000" pitchFamily="2" charset="2"/>
              <a:buChar char="§"/>
            </a:pPr>
            <a:endParaRPr lang="en-US" sz="2600" dirty="0"/>
          </a:p>
          <a:p>
            <a:pPr marL="457200" indent="-457200" algn="just">
              <a:buFont typeface="Wingdings" panose="05000000000000000000" pitchFamily="2" charset="2"/>
              <a:buChar char="§"/>
            </a:pPr>
            <a:r>
              <a:rPr lang="en-US" sz="2600" dirty="0"/>
              <a:t>Plant and animal cells have several differences and similarities. For example, animal cells do not have a cell wall or chloroplasts but plant cells do. Animal cells are round and irregular in shape while plant cells have fixed, rectangular shapes. </a:t>
            </a:r>
          </a:p>
          <a:p>
            <a:pPr marL="457200" indent="-457200" algn="just">
              <a:buFont typeface="Wingdings" panose="05000000000000000000" pitchFamily="2" charset="2"/>
              <a:buChar char="§"/>
            </a:pPr>
            <a:endParaRPr lang="en-US" sz="2600" dirty="0"/>
          </a:p>
          <a:p>
            <a:pPr marL="457200" indent="-457200" algn="just">
              <a:buFont typeface="Wingdings" panose="05000000000000000000" pitchFamily="2" charset="2"/>
              <a:buChar char="§"/>
            </a:pPr>
            <a:r>
              <a:rPr lang="en-US" sz="2600" dirty="0"/>
              <a:t>Plant and animal cells are both eukaryotic cells, so they have several features in common, such as the presence of a cell membrane, and cell organelles like the nucleus, mitochondria and endoplasmic reticulum. </a:t>
            </a:r>
          </a:p>
          <a:p>
            <a:pPr algn="just"/>
            <a:endParaRPr lang="en-US" sz="2600" dirty="0"/>
          </a:p>
          <a:p>
            <a:pPr marL="457200" indent="-457200" algn="just">
              <a:buFont typeface="Wingdings" panose="05000000000000000000" pitchFamily="2" charset="2"/>
              <a:buChar char="§"/>
            </a:pPr>
            <a:r>
              <a:rPr lang="en-US" sz="2600" dirty="0"/>
              <a:t>Plant cells have three additional structures not found in animal cells:</a:t>
            </a:r>
          </a:p>
          <a:p>
            <a:pPr algn="just"/>
            <a:r>
              <a:rPr lang="en-US" sz="2600" dirty="0"/>
              <a:t>• Cellulose cell walls</a:t>
            </a:r>
          </a:p>
          <a:p>
            <a:pPr algn="just"/>
            <a:r>
              <a:rPr lang="en-US" sz="2600" dirty="0"/>
              <a:t>• Chloroplasts (and other plastids)</a:t>
            </a:r>
          </a:p>
          <a:p>
            <a:pPr algn="just"/>
            <a:r>
              <a:rPr lang="en-US" sz="2600" dirty="0"/>
              <a:t>• A central vacuole.</a:t>
            </a:r>
          </a:p>
          <a:p>
            <a:endParaRPr lang="en-US" sz="2600" dirty="0"/>
          </a:p>
        </p:txBody>
      </p:sp>
      <p:sp>
        <p:nvSpPr>
          <p:cNvPr id="3" name="Slide Number Placeholder 2"/>
          <p:cNvSpPr>
            <a:spLocks noGrp="1"/>
          </p:cNvSpPr>
          <p:nvPr>
            <p:ph type="sldNum" sz="quarter" idx="12"/>
          </p:nvPr>
        </p:nvSpPr>
        <p:spPr/>
        <p:txBody>
          <a:bodyPr/>
          <a:lstStyle/>
          <a:p>
            <a:fld id="{CF8038E8-A078-4E6C-89D7-57B007698DA4}" type="slidenum">
              <a:rPr lang="en-US" smtClean="0"/>
              <a:t>17</a:t>
            </a:fld>
            <a:endParaRPr lang="en-US"/>
          </a:p>
        </p:txBody>
      </p:sp>
    </p:spTree>
    <p:extLst>
      <p:ext uri="{BB962C8B-B14F-4D97-AF65-F5344CB8AC3E}">
        <p14:creationId xmlns:p14="http://schemas.microsoft.com/office/powerpoint/2010/main" val="311925939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824"/>
            <a:ext cx="12192000" cy="6130396"/>
          </a:xfrm>
          <a:prstGeom prst="rect">
            <a:avLst/>
          </a:prstGeom>
        </p:spPr>
        <p:txBody>
          <a:bodyPr wrap="square">
            <a:spAutoFit/>
          </a:bodyPr>
          <a:lstStyle/>
          <a:p>
            <a:pPr marL="182880" indent="-182880">
              <a:lnSpc>
                <a:spcPct val="95000"/>
              </a:lnSpc>
              <a:spcBef>
                <a:spcPts val="1400"/>
              </a:spcBef>
              <a:spcAft>
                <a:spcPts val="200"/>
              </a:spcAft>
              <a:buClr>
                <a:srgbClr val="D34817"/>
              </a:buClr>
              <a:buSzPct val="80000"/>
              <a:buFont typeface="Arial" pitchFamily="34" charset="0"/>
              <a:buChar char="•"/>
              <a:defRPr/>
            </a:pPr>
            <a:r>
              <a:rPr lang="en-US" sz="3600" b="1" spc="10" dirty="0">
                <a:solidFill>
                  <a:prstClr val="black"/>
                </a:solidFill>
                <a:latin typeface="Century Schoolbook" panose="02040604050505020304"/>
              </a:rPr>
              <a:t>Diversity</a:t>
            </a:r>
            <a:endParaRPr lang="en-GB" sz="3600" spc="10" dirty="0">
              <a:solidFill>
                <a:prstClr val="black"/>
              </a:solidFill>
              <a:latin typeface="Century Schoolbook" panose="02040604050505020304"/>
            </a:endParaRPr>
          </a:p>
          <a:p>
            <a:pPr lvl="1" indent="-182880">
              <a:lnSpc>
                <a:spcPct val="90000"/>
              </a:lnSpc>
              <a:spcBef>
                <a:spcPts val="300"/>
              </a:spcBef>
              <a:spcAft>
                <a:spcPts val="300"/>
              </a:spcAft>
              <a:buClr>
                <a:srgbClr val="D34817"/>
              </a:buClr>
              <a:buFont typeface="Wingdings 2" panose="05020102010507070707" pitchFamily="18" charset="2"/>
              <a:buChar char=""/>
              <a:defRPr/>
            </a:pPr>
            <a:r>
              <a:rPr lang="en-US" sz="3600" dirty="0">
                <a:solidFill>
                  <a:prstClr val="black"/>
                </a:solidFill>
                <a:latin typeface="Century Schoolbook" panose="02040604050505020304"/>
              </a:rPr>
              <a:t>The phylum includes animals familiar to most </a:t>
            </a:r>
            <a:r>
              <a:rPr lang="en-US" sz="3600" dirty="0" smtClean="0">
                <a:solidFill>
                  <a:prstClr val="black"/>
                </a:solidFill>
                <a:latin typeface="Century Schoolbook" panose="02040604050505020304"/>
              </a:rPr>
              <a:t>people</a:t>
            </a:r>
          </a:p>
          <a:p>
            <a:pPr marL="274320" lvl="1">
              <a:lnSpc>
                <a:spcPct val="90000"/>
              </a:lnSpc>
              <a:spcBef>
                <a:spcPts val="300"/>
              </a:spcBef>
              <a:spcAft>
                <a:spcPts val="300"/>
              </a:spcAft>
              <a:buClr>
                <a:srgbClr val="D34817"/>
              </a:buClr>
              <a:defRPr/>
            </a:pPr>
            <a:endParaRPr lang="en-GB" sz="3600" dirty="0">
              <a:solidFill>
                <a:prstClr val="black"/>
              </a:solidFill>
              <a:latin typeface="Century Schoolbook" panose="02040604050505020304"/>
            </a:endParaRPr>
          </a:p>
          <a:p>
            <a:pPr lvl="1" indent="-182880">
              <a:lnSpc>
                <a:spcPct val="90000"/>
              </a:lnSpc>
              <a:spcBef>
                <a:spcPts val="300"/>
              </a:spcBef>
              <a:spcAft>
                <a:spcPts val="300"/>
              </a:spcAft>
              <a:buClr>
                <a:srgbClr val="D34817"/>
              </a:buClr>
              <a:buFont typeface="Wingdings 2" panose="05020102010507070707" pitchFamily="18" charset="2"/>
              <a:buChar char=""/>
              <a:defRPr/>
            </a:pPr>
            <a:r>
              <a:rPr lang="en-US" sz="3600" dirty="0">
                <a:solidFill>
                  <a:prstClr val="black"/>
                </a:solidFill>
                <a:latin typeface="Century Schoolbook" panose="02040604050505020304"/>
              </a:rPr>
              <a:t>Human beings are members and share with other </a:t>
            </a:r>
            <a:r>
              <a:rPr lang="en-US" sz="3600" dirty="0" smtClean="0">
                <a:solidFill>
                  <a:prstClr val="black"/>
                </a:solidFill>
                <a:latin typeface="Century Schoolbook" panose="02040604050505020304"/>
              </a:rPr>
              <a:t>chordates </a:t>
            </a:r>
            <a:r>
              <a:rPr lang="en-US" sz="3600" dirty="0">
                <a:solidFill>
                  <a:prstClr val="black"/>
                </a:solidFill>
                <a:latin typeface="Century Schoolbook" panose="02040604050505020304"/>
              </a:rPr>
              <a:t>(Notochord</a:t>
            </a:r>
            <a:r>
              <a:rPr lang="en-US" sz="3600" dirty="0" smtClean="0">
                <a:solidFill>
                  <a:prstClr val="black"/>
                </a:solidFill>
                <a:latin typeface="Century Schoolbook" panose="02040604050505020304"/>
              </a:rPr>
              <a:t>)</a:t>
            </a:r>
          </a:p>
          <a:p>
            <a:pPr marL="274320" lvl="1">
              <a:lnSpc>
                <a:spcPct val="90000"/>
              </a:lnSpc>
              <a:spcBef>
                <a:spcPts val="300"/>
              </a:spcBef>
              <a:spcAft>
                <a:spcPts val="300"/>
              </a:spcAft>
              <a:buClr>
                <a:srgbClr val="D34817"/>
              </a:buClr>
              <a:defRPr/>
            </a:pPr>
            <a:endParaRPr lang="en-GB" sz="3600" dirty="0">
              <a:solidFill>
                <a:prstClr val="black"/>
              </a:solidFill>
              <a:latin typeface="Century Schoolbook" panose="02040604050505020304"/>
            </a:endParaRPr>
          </a:p>
          <a:p>
            <a:pPr lvl="1" indent="-182880">
              <a:lnSpc>
                <a:spcPct val="90000"/>
              </a:lnSpc>
              <a:spcBef>
                <a:spcPts val="300"/>
              </a:spcBef>
              <a:spcAft>
                <a:spcPts val="300"/>
              </a:spcAft>
              <a:buClr>
                <a:srgbClr val="D34817"/>
              </a:buClr>
              <a:buFont typeface="Wingdings 2" panose="05020102010507070707" pitchFamily="18" charset="2"/>
              <a:buChar char=""/>
              <a:defRPr/>
            </a:pPr>
            <a:r>
              <a:rPr lang="en-US" sz="3600" dirty="0">
                <a:solidFill>
                  <a:prstClr val="black"/>
                </a:solidFill>
                <a:latin typeface="Century Schoolbook" panose="02040604050505020304"/>
              </a:rPr>
              <a:t>They exhibit an astonishing diversity in form, physiology and habit </a:t>
            </a:r>
            <a:endParaRPr lang="en-US" sz="3600" dirty="0" smtClean="0">
              <a:solidFill>
                <a:prstClr val="black"/>
              </a:solidFill>
              <a:latin typeface="Century Schoolbook" panose="02040604050505020304"/>
            </a:endParaRPr>
          </a:p>
          <a:p>
            <a:pPr marL="274320" lvl="1">
              <a:lnSpc>
                <a:spcPct val="90000"/>
              </a:lnSpc>
              <a:spcBef>
                <a:spcPts val="300"/>
              </a:spcBef>
              <a:spcAft>
                <a:spcPts val="300"/>
              </a:spcAft>
              <a:buClr>
                <a:srgbClr val="D34817"/>
              </a:buClr>
              <a:defRPr/>
            </a:pPr>
            <a:endParaRPr lang="en-US" sz="3600" dirty="0" smtClean="0">
              <a:solidFill>
                <a:prstClr val="black"/>
              </a:solidFill>
              <a:latin typeface="Century Schoolbook" panose="02040604050505020304"/>
            </a:endParaRPr>
          </a:p>
          <a:p>
            <a:pPr lvl="1" indent="-182880">
              <a:lnSpc>
                <a:spcPct val="90000"/>
              </a:lnSpc>
              <a:spcBef>
                <a:spcPts val="300"/>
              </a:spcBef>
              <a:spcAft>
                <a:spcPts val="300"/>
              </a:spcAft>
              <a:buClr>
                <a:srgbClr val="D34817"/>
              </a:buClr>
              <a:buFont typeface="Wingdings 2" panose="05020102010507070707" pitchFamily="18" charset="2"/>
              <a:buChar char=""/>
              <a:defRPr/>
            </a:pPr>
            <a:r>
              <a:rPr lang="en-US" sz="3600" dirty="0" smtClean="0">
                <a:solidFill>
                  <a:prstClr val="black"/>
                </a:solidFill>
                <a:latin typeface="Century Schoolbook" panose="02040604050505020304"/>
              </a:rPr>
              <a:t>The </a:t>
            </a:r>
            <a:r>
              <a:rPr lang="en-US" sz="3600" dirty="0">
                <a:solidFill>
                  <a:prstClr val="black"/>
                </a:solidFill>
                <a:latin typeface="Century Schoolbook" panose="02040604050505020304"/>
              </a:rPr>
              <a:t>phylum includes such apparently unrelated animals such as sea squirts and man. </a:t>
            </a:r>
            <a:endParaRPr lang="en-GB" sz="3600" dirty="0">
              <a:solidFill>
                <a:prstClr val="black"/>
              </a:solidFill>
              <a:latin typeface="Century Schoolbook" panose="02040604050505020304"/>
            </a:endParaRPr>
          </a:p>
        </p:txBody>
      </p:sp>
    </p:spTree>
    <p:extLst>
      <p:ext uri="{BB962C8B-B14F-4D97-AF65-F5344CB8AC3E}">
        <p14:creationId xmlns:p14="http://schemas.microsoft.com/office/powerpoint/2010/main" val="168229322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llustration shows a fish-shaped chordate. A long, thin dorsal hollow nerve cord runs the length of the chordate, along the top. Immediately beneath the nerve cord is a notochord that also runs the length of the organism. Beneath the notochord, pharyngeal slits cut diagonally into tissue toward the front of the organism. A post-anal tail occurs at the r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488" y="1265238"/>
            <a:ext cx="7862887"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3005445" y="5664236"/>
            <a:ext cx="5980694" cy="640135"/>
          </a:xfrm>
          <a:prstGeom prst="rect">
            <a:avLst/>
          </a:prstGeom>
        </p:spPr>
      </p:pic>
    </p:spTree>
    <p:extLst>
      <p:ext uri="{BB962C8B-B14F-4D97-AF65-F5344CB8AC3E}">
        <p14:creationId xmlns:p14="http://schemas.microsoft.com/office/powerpoint/2010/main" val="29347156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563" y="1226"/>
            <a:ext cx="9528874" cy="1176630"/>
          </a:xfrm>
          <a:prstGeom prst="rect">
            <a:avLst/>
          </a:prstGeom>
        </p:spPr>
      </p:pic>
      <p:sp>
        <p:nvSpPr>
          <p:cNvPr id="3" name="Rectangle 2"/>
          <p:cNvSpPr/>
          <p:nvPr/>
        </p:nvSpPr>
        <p:spPr>
          <a:xfrm>
            <a:off x="0" y="817211"/>
            <a:ext cx="12192000" cy="6001643"/>
          </a:xfrm>
          <a:prstGeom prst="rect">
            <a:avLst/>
          </a:prstGeom>
        </p:spPr>
        <p:txBody>
          <a:bodyPr wrap="square">
            <a:spAutoFit/>
          </a:bodyPr>
          <a:lstStyle/>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These are the distinctive features that set chordates apart from all other </a:t>
            </a:r>
            <a:r>
              <a:rPr lang="en-US" sz="3200" spc="10" dirty="0" smtClean="0">
                <a:solidFill>
                  <a:prstClr val="black"/>
                </a:solidFill>
                <a:latin typeface="Century Schoolbook" panose="02040604050505020304"/>
              </a:rPr>
              <a:t>phyla. These </a:t>
            </a:r>
            <a:r>
              <a:rPr lang="en-US" sz="3200" spc="10" dirty="0">
                <a:solidFill>
                  <a:prstClr val="black"/>
                </a:solidFill>
                <a:latin typeface="Century Schoolbook" panose="02040604050505020304"/>
              </a:rPr>
              <a:t>characters are always found at some embryonic stage although they may be altered, they may disappear in later stages of the life cycle.</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They are:</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Possession of Notochord</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Possession of hollow dorsal nerve chord</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Possession of pharyngeal slit/pouches</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Possession of post anal tail</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Possession of </a:t>
            </a:r>
            <a:r>
              <a:rPr lang="en-US" sz="3200" spc="10" dirty="0" err="1">
                <a:solidFill>
                  <a:prstClr val="black"/>
                </a:solidFill>
                <a:latin typeface="Century Schoolbook" panose="02040604050505020304"/>
              </a:rPr>
              <a:t>endostyle</a:t>
            </a:r>
            <a:endParaRPr lang="en-GB" sz="3200" spc="10" dirty="0">
              <a:solidFill>
                <a:prstClr val="black"/>
              </a:solidFill>
              <a:latin typeface="Century Schoolbook" panose="02040604050505020304"/>
            </a:endParaRPr>
          </a:p>
        </p:txBody>
      </p:sp>
    </p:spTree>
    <p:extLst>
      <p:ext uri="{BB962C8B-B14F-4D97-AF65-F5344CB8AC3E}">
        <p14:creationId xmlns:p14="http://schemas.microsoft.com/office/powerpoint/2010/main" val="37862584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24823"/>
            <a:ext cx="12192000" cy="5970865"/>
          </a:xfrm>
          <a:prstGeom prst="rect">
            <a:avLst/>
          </a:prstGeom>
        </p:spPr>
        <p:txBody>
          <a:bodyPr wrap="square">
            <a:spAutoFit/>
          </a:bodyPr>
          <a:lstStyle/>
          <a:p>
            <a:pPr marL="182880" indent="-182880" algn="just">
              <a:lnSpc>
                <a:spcPct val="95000"/>
              </a:lnSpc>
              <a:spcBef>
                <a:spcPts val="1400"/>
              </a:spcBef>
              <a:spcAft>
                <a:spcPts val="200"/>
              </a:spcAft>
              <a:buClr>
                <a:srgbClr val="D34817"/>
              </a:buClr>
              <a:buSzPct val="80000"/>
              <a:buFont typeface="Arial" pitchFamily="34" charset="0"/>
              <a:buChar char="•"/>
              <a:defRPr/>
            </a:pPr>
            <a:r>
              <a:rPr lang="en-US" sz="4000" spc="10" dirty="0">
                <a:solidFill>
                  <a:prstClr val="black"/>
                </a:solidFill>
                <a:latin typeface="Century Schoolbook" panose="02040604050505020304"/>
              </a:rPr>
              <a:t>Well represented in marine, fresh water and terrestrial habitats.</a:t>
            </a:r>
            <a:endParaRPr lang="en-GB" sz="40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4000" spc="10" dirty="0">
                <a:solidFill>
                  <a:prstClr val="black"/>
                </a:solidFill>
                <a:latin typeface="Century Schoolbook" panose="02040604050505020304"/>
              </a:rPr>
              <a:t>They have bilaterally symmetrical bodies that are longitudinally differentiated into head, trunk and tail.</a:t>
            </a:r>
            <a:endParaRPr lang="en-GB" sz="40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4000" spc="10" dirty="0">
                <a:solidFill>
                  <a:prstClr val="black"/>
                </a:solidFill>
                <a:latin typeface="Century Schoolbook" panose="02040604050505020304"/>
              </a:rPr>
              <a:t>Bilateral symmetry – left &amp; right sides are mirror images of each other</a:t>
            </a:r>
            <a:endParaRPr lang="en-GB" sz="40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4000" spc="10" dirty="0">
                <a:solidFill>
                  <a:prstClr val="black"/>
                </a:solidFill>
                <a:latin typeface="Century Schoolbook" panose="02040604050505020304"/>
              </a:rPr>
              <a:t>Have segmented body with 3 germ layers and well developed coelom.</a:t>
            </a:r>
            <a:endParaRPr lang="en-GB" sz="4000" spc="10" dirty="0">
              <a:solidFill>
                <a:prstClr val="black"/>
              </a:solidFill>
              <a:latin typeface="Century Schoolbook" panose="02040604050505020304"/>
            </a:endParaRPr>
          </a:p>
        </p:txBody>
      </p:sp>
    </p:spTree>
    <p:extLst>
      <p:ext uri="{BB962C8B-B14F-4D97-AF65-F5344CB8AC3E}">
        <p14:creationId xmlns:p14="http://schemas.microsoft.com/office/powerpoint/2010/main" val="30557281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9809"/>
            <a:ext cx="12191999" cy="6176050"/>
          </a:xfrm>
          <a:prstGeom prst="rect">
            <a:avLst/>
          </a:prstGeom>
        </p:spPr>
        <p:txBody>
          <a:bodyPr wrap="square">
            <a:spAutoFit/>
          </a:bodyPr>
          <a:lstStyle/>
          <a:p>
            <a:pPr marL="182880" indent="-182880" algn="just">
              <a:lnSpc>
                <a:spcPct val="95000"/>
              </a:lnSpc>
              <a:spcBef>
                <a:spcPts val="1400"/>
              </a:spcBef>
              <a:spcAft>
                <a:spcPts val="200"/>
              </a:spcAft>
              <a:buClr>
                <a:srgbClr val="D34817"/>
              </a:buClr>
              <a:buSzPct val="80000"/>
              <a:buFont typeface="Arial" pitchFamily="34" charset="0"/>
              <a:buChar char="•"/>
              <a:defRPr/>
            </a:pPr>
            <a:r>
              <a:rPr lang="en-US" sz="3600" spc="10" dirty="0">
                <a:solidFill>
                  <a:prstClr val="black"/>
                </a:solidFill>
                <a:latin typeface="Century Schoolbook" panose="02040604050505020304"/>
              </a:rPr>
              <a:t>(Have segmented muscles in an </a:t>
            </a:r>
            <a:r>
              <a:rPr lang="en-US" sz="3600" spc="10" dirty="0" err="1">
                <a:solidFill>
                  <a:prstClr val="black"/>
                </a:solidFill>
                <a:latin typeface="Century Schoolbook" panose="02040604050505020304"/>
              </a:rPr>
              <a:t>unsegmented</a:t>
            </a:r>
            <a:r>
              <a:rPr lang="en-US" sz="3600" spc="10" dirty="0">
                <a:solidFill>
                  <a:prstClr val="black"/>
                </a:solidFill>
                <a:latin typeface="Century Schoolbook" panose="02040604050505020304"/>
              </a:rPr>
              <a:t> trunk, segmentation reflected in arrangement of muscle and in vertebral column </a:t>
            </a:r>
            <a:endParaRPr lang="en-GB" sz="36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600" spc="10" dirty="0">
                <a:solidFill>
                  <a:prstClr val="black"/>
                </a:solidFill>
                <a:latin typeface="Century Schoolbook" panose="02040604050505020304"/>
              </a:rPr>
              <a:t>Cartilaginous or bony endoskeleton present in majority of members</a:t>
            </a:r>
            <a:endParaRPr lang="en-GB" sz="36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600" spc="10" dirty="0">
                <a:solidFill>
                  <a:prstClr val="black"/>
                </a:solidFill>
                <a:latin typeface="Century Schoolbook" panose="02040604050505020304"/>
              </a:rPr>
              <a:t>Ventral heart with dorsal and ventral blood vessels, closed body system</a:t>
            </a:r>
            <a:endParaRPr lang="en-GB" sz="36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600" spc="10" dirty="0">
                <a:solidFill>
                  <a:prstClr val="black"/>
                </a:solidFill>
                <a:latin typeface="Century Schoolbook" panose="02040604050505020304"/>
              </a:rPr>
              <a:t>Complete digestive system with an opening at both ends</a:t>
            </a:r>
            <a:endParaRPr lang="en-GB" sz="36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600" spc="10" dirty="0">
                <a:solidFill>
                  <a:prstClr val="black"/>
                </a:solidFill>
                <a:latin typeface="Century Schoolbook" panose="02040604050505020304"/>
              </a:rPr>
              <a:t>Sexes are separate always</a:t>
            </a:r>
            <a:endParaRPr lang="en-GB" sz="3600" spc="10" dirty="0">
              <a:solidFill>
                <a:prstClr val="black"/>
              </a:solidFill>
              <a:latin typeface="Century Schoolbook" panose="02040604050505020304"/>
            </a:endParaRPr>
          </a:p>
        </p:txBody>
      </p:sp>
    </p:spTree>
    <p:extLst>
      <p:ext uri="{BB962C8B-B14F-4D97-AF65-F5344CB8AC3E}">
        <p14:creationId xmlns:p14="http://schemas.microsoft.com/office/powerpoint/2010/main" val="388404639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1"/>
          <p:cNvGrpSpPr>
            <a:grpSpLocks/>
          </p:cNvGrpSpPr>
          <p:nvPr/>
        </p:nvGrpSpPr>
        <p:grpSpPr bwMode="auto">
          <a:xfrm>
            <a:off x="500063" y="457200"/>
            <a:ext cx="10591800" cy="4870450"/>
            <a:chOff x="-99816" y="0"/>
            <a:chExt cx="7299131" cy="4870405"/>
          </a:xfrm>
        </p:grpSpPr>
        <p:sp>
          <p:nvSpPr>
            <p:cNvPr id="5" name="Text Box 9236"/>
            <p:cNvSpPr txBox="1"/>
            <p:nvPr/>
          </p:nvSpPr>
          <p:spPr>
            <a:xfrm>
              <a:off x="3134032" y="0"/>
              <a:ext cx="1100558" cy="257173"/>
            </a:xfrm>
            <a:prstGeom prst="rect">
              <a:avLst/>
            </a:prstGeom>
            <a:solidFill>
              <a:sysClr val="window" lastClr="FFFFFF"/>
            </a:solidFill>
            <a:ln w="6350">
              <a:solidFill>
                <a:prstClr val="black"/>
              </a:solidFill>
            </a:ln>
            <a:effectLst/>
          </p:spPr>
          <p:txBody>
            <a:bodyPr/>
            <a:lstStyle/>
            <a:p>
              <a:pPr algn="ctr">
                <a:lnSpc>
                  <a:spcPct val="115000"/>
                </a:lnSpc>
                <a:spcAft>
                  <a:spcPts val="1000"/>
                </a:spcAft>
                <a:defRPr/>
              </a:pPr>
              <a:r>
                <a:rPr lang="en-US" sz="1200" b="1"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CHORDATA</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p:txBody>
        </p:sp>
        <p:sp>
          <p:nvSpPr>
            <p:cNvPr id="6" name="Text Box 9237"/>
            <p:cNvSpPr txBox="1"/>
            <p:nvPr/>
          </p:nvSpPr>
          <p:spPr>
            <a:xfrm>
              <a:off x="4527781" y="869942"/>
              <a:ext cx="1983412" cy="638169"/>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Group II</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a:p>
              <a:pPr>
                <a:lnSpc>
                  <a:spcPct val="115000"/>
                </a:lnSpc>
                <a:spcAft>
                  <a:spcPts val="1000"/>
                </a:spcAft>
                <a:defRPr/>
              </a:pP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 Vertebrata (</a:t>
              </a: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Craniata</a:t>
              </a: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 or </a:t>
              </a: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Euchordata</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p:txBody>
        </p:sp>
        <p:cxnSp>
          <p:nvCxnSpPr>
            <p:cNvPr id="7" name="Straight Connector 6"/>
            <p:cNvCxnSpPr/>
            <p:nvPr/>
          </p:nvCxnSpPr>
          <p:spPr>
            <a:xfrm>
              <a:off x="2718314" y="1379525"/>
              <a:ext cx="353360" cy="449258"/>
            </a:xfrm>
            <a:prstGeom prst="line">
              <a:avLst/>
            </a:prstGeom>
            <a:noFill/>
            <a:ln w="9525" cap="flat" cmpd="sng" algn="ctr">
              <a:solidFill>
                <a:srgbClr val="D34817"/>
              </a:solidFill>
              <a:prstDash val="solid"/>
            </a:ln>
            <a:effectLst/>
          </p:spPr>
        </p:cxnSp>
        <p:cxnSp>
          <p:nvCxnSpPr>
            <p:cNvPr id="8" name="Straight Connector 7"/>
            <p:cNvCxnSpPr/>
            <p:nvPr/>
          </p:nvCxnSpPr>
          <p:spPr>
            <a:xfrm>
              <a:off x="4154728" y="257173"/>
              <a:ext cx="798616" cy="612769"/>
            </a:xfrm>
            <a:prstGeom prst="line">
              <a:avLst/>
            </a:prstGeom>
            <a:noFill/>
            <a:ln w="9525" cap="flat" cmpd="sng" algn="ctr">
              <a:solidFill>
                <a:srgbClr val="D34817"/>
              </a:solidFill>
              <a:prstDash val="solid"/>
            </a:ln>
            <a:effectLst/>
          </p:spPr>
        </p:cxnSp>
        <p:cxnSp>
          <p:nvCxnSpPr>
            <p:cNvPr id="9" name="Straight Connector 8"/>
            <p:cNvCxnSpPr/>
            <p:nvPr/>
          </p:nvCxnSpPr>
          <p:spPr>
            <a:xfrm flipV="1">
              <a:off x="2565154" y="257173"/>
              <a:ext cx="799710" cy="512758"/>
            </a:xfrm>
            <a:prstGeom prst="line">
              <a:avLst/>
            </a:prstGeom>
            <a:noFill/>
            <a:ln w="9525" cap="flat" cmpd="sng" algn="ctr">
              <a:solidFill>
                <a:srgbClr val="D34817"/>
              </a:solidFill>
              <a:prstDash val="solid"/>
            </a:ln>
            <a:effectLst/>
          </p:spPr>
        </p:cxnSp>
        <p:sp>
          <p:nvSpPr>
            <p:cNvPr id="10" name="Text Box 9241"/>
            <p:cNvSpPr txBox="1"/>
            <p:nvPr/>
          </p:nvSpPr>
          <p:spPr>
            <a:xfrm>
              <a:off x="5956537" y="1828783"/>
              <a:ext cx="994441" cy="452434"/>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a:solidFill>
                    <a:prstClr val="black"/>
                  </a:solidFill>
                  <a:latin typeface="Book Antiqua" panose="02040602050305030304" pitchFamily="18" charset="0"/>
                  <a:ea typeface="Calibri" panose="020F0502020204030204" pitchFamily="34" charset="0"/>
                  <a:cs typeface="Times New Roman" panose="02020603050405020304" pitchFamily="18" charset="0"/>
                </a:rPr>
                <a:t>Super class Gnathostomata</a:t>
              </a:r>
              <a:endParaRPr lang="en-GB" sz="1200" kern="0">
                <a:solidFill>
                  <a:prstClr val="black"/>
                </a:solidFill>
                <a:latin typeface="Century Schoolbook" panose="02040604050505020304"/>
                <a:ea typeface="Calibri" panose="020F0502020204030204" pitchFamily="34" charset="0"/>
                <a:cs typeface="Times New Roman" panose="02020603050405020304" pitchFamily="18" charset="0"/>
              </a:endParaRPr>
            </a:p>
          </p:txBody>
        </p:sp>
        <p:cxnSp>
          <p:nvCxnSpPr>
            <p:cNvPr id="11" name="Straight Connector 10"/>
            <p:cNvCxnSpPr/>
            <p:nvPr/>
          </p:nvCxnSpPr>
          <p:spPr>
            <a:xfrm>
              <a:off x="5956537" y="1403337"/>
              <a:ext cx="310694" cy="425446"/>
            </a:xfrm>
            <a:prstGeom prst="line">
              <a:avLst/>
            </a:prstGeom>
            <a:noFill/>
            <a:ln w="9525" cap="flat" cmpd="sng" algn="ctr">
              <a:solidFill>
                <a:srgbClr val="D34817"/>
              </a:solidFill>
              <a:prstDash val="solid"/>
            </a:ln>
            <a:effectLst/>
          </p:spPr>
        </p:cxnSp>
        <p:cxnSp>
          <p:nvCxnSpPr>
            <p:cNvPr id="12" name="Straight Connector 11"/>
            <p:cNvCxnSpPr/>
            <p:nvPr/>
          </p:nvCxnSpPr>
          <p:spPr>
            <a:xfrm>
              <a:off x="2193196" y="1403337"/>
              <a:ext cx="0" cy="425446"/>
            </a:xfrm>
            <a:prstGeom prst="line">
              <a:avLst/>
            </a:prstGeom>
            <a:noFill/>
            <a:ln w="9525" cap="flat" cmpd="sng" algn="ctr">
              <a:solidFill>
                <a:srgbClr val="D34817"/>
              </a:solidFill>
              <a:prstDash val="solid"/>
            </a:ln>
            <a:effectLst/>
          </p:spPr>
        </p:cxnSp>
        <p:sp>
          <p:nvSpPr>
            <p:cNvPr id="13" name="Text Box 9244"/>
            <p:cNvSpPr txBox="1"/>
            <p:nvPr/>
          </p:nvSpPr>
          <p:spPr>
            <a:xfrm>
              <a:off x="1395674" y="1828783"/>
              <a:ext cx="1276692" cy="460371"/>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Subphylum </a:t>
              </a: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Urochordata</a:t>
              </a: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 / </a:t>
              </a: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Tunicata</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p:txBody>
        </p:sp>
        <p:sp>
          <p:nvSpPr>
            <p:cNvPr id="14" name="Text Box 9245"/>
            <p:cNvSpPr txBox="1"/>
            <p:nvPr/>
          </p:nvSpPr>
          <p:spPr>
            <a:xfrm>
              <a:off x="2769731" y="1828783"/>
              <a:ext cx="1055705" cy="452434"/>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a:solidFill>
                    <a:prstClr val="black"/>
                  </a:solidFill>
                  <a:latin typeface="Book Antiqua" panose="02040602050305030304" pitchFamily="18" charset="0"/>
                  <a:ea typeface="Calibri" panose="020F0502020204030204" pitchFamily="34" charset="0"/>
                  <a:cs typeface="Times New Roman" panose="02020603050405020304" pitchFamily="18" charset="0"/>
                </a:rPr>
                <a:t>Subphylum Cephalochordata</a:t>
              </a:r>
              <a:endParaRPr lang="en-GB" sz="1200" kern="0">
                <a:solidFill>
                  <a:prstClr val="black"/>
                </a:solidFill>
                <a:latin typeface="Century Schoolbook" panose="02040604050505020304"/>
                <a:ea typeface="Calibri" panose="020F0502020204030204" pitchFamily="34" charset="0"/>
                <a:cs typeface="Times New Roman" panose="02020603050405020304" pitchFamily="18" charset="0"/>
              </a:endParaRPr>
            </a:p>
          </p:txBody>
        </p:sp>
        <p:sp>
          <p:nvSpPr>
            <p:cNvPr id="15" name="Text Box 9246"/>
            <p:cNvSpPr txBox="1"/>
            <p:nvPr/>
          </p:nvSpPr>
          <p:spPr>
            <a:xfrm>
              <a:off x="4616394" y="1828783"/>
              <a:ext cx="816120" cy="452434"/>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a:solidFill>
                    <a:prstClr val="black"/>
                  </a:solidFill>
                  <a:latin typeface="Book Antiqua" panose="02040602050305030304" pitchFamily="18" charset="0"/>
                  <a:ea typeface="Calibri" panose="020F0502020204030204" pitchFamily="34" charset="0"/>
                  <a:cs typeface="Times New Roman" panose="02020603050405020304" pitchFamily="18" charset="0"/>
                </a:rPr>
                <a:t>Super class Agnatha</a:t>
              </a:r>
              <a:endParaRPr lang="en-GB" sz="1200" kern="0">
                <a:solidFill>
                  <a:prstClr val="black"/>
                </a:solidFill>
                <a:latin typeface="Century Schoolbook" panose="02040604050505020304"/>
                <a:ea typeface="Calibri" panose="020F0502020204030204" pitchFamily="34" charset="0"/>
                <a:cs typeface="Times New Roman" panose="02020603050405020304" pitchFamily="18" charset="0"/>
              </a:endParaRPr>
            </a:p>
          </p:txBody>
        </p:sp>
        <p:cxnSp>
          <p:nvCxnSpPr>
            <p:cNvPr id="16" name="Straight Connector 15"/>
            <p:cNvCxnSpPr/>
            <p:nvPr/>
          </p:nvCxnSpPr>
          <p:spPr>
            <a:xfrm flipH="1">
              <a:off x="4847227" y="1403337"/>
              <a:ext cx="293191" cy="425446"/>
            </a:xfrm>
            <a:prstGeom prst="line">
              <a:avLst/>
            </a:prstGeom>
            <a:noFill/>
            <a:ln w="9525" cap="flat" cmpd="sng" algn="ctr">
              <a:solidFill>
                <a:srgbClr val="D34817"/>
              </a:solidFill>
              <a:prstDash val="solid"/>
            </a:ln>
            <a:effectLst/>
          </p:spPr>
        </p:cxnSp>
        <p:sp>
          <p:nvSpPr>
            <p:cNvPr id="17" name="Text Box 9248"/>
            <p:cNvSpPr txBox="1"/>
            <p:nvPr/>
          </p:nvSpPr>
          <p:spPr>
            <a:xfrm>
              <a:off x="408891" y="1828783"/>
              <a:ext cx="913486" cy="452434"/>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Subphylum </a:t>
              </a: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Hemichordata</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p:txBody>
        </p:sp>
        <p:cxnSp>
          <p:nvCxnSpPr>
            <p:cNvPr id="18" name="Straight Connector 17"/>
            <p:cNvCxnSpPr/>
            <p:nvPr/>
          </p:nvCxnSpPr>
          <p:spPr>
            <a:xfrm flipH="1">
              <a:off x="1233763" y="1379525"/>
              <a:ext cx="366488" cy="449258"/>
            </a:xfrm>
            <a:prstGeom prst="line">
              <a:avLst/>
            </a:prstGeom>
            <a:noFill/>
            <a:ln w="9525" cap="flat" cmpd="sng" algn="ctr">
              <a:solidFill>
                <a:srgbClr val="D34817"/>
              </a:solidFill>
              <a:prstDash val="solid"/>
            </a:ln>
            <a:effectLst/>
          </p:spPr>
        </p:cxnSp>
        <p:sp>
          <p:nvSpPr>
            <p:cNvPr id="19" name="Text Box 9250"/>
            <p:cNvSpPr txBox="1"/>
            <p:nvPr/>
          </p:nvSpPr>
          <p:spPr>
            <a:xfrm>
              <a:off x="-99816" y="2614589"/>
              <a:ext cx="853316" cy="425446"/>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Class </a:t>
              </a: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Enteropneusta</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p:txBody>
        </p:sp>
        <p:sp>
          <p:nvSpPr>
            <p:cNvPr id="20" name="Text Box 9251"/>
            <p:cNvSpPr txBox="1"/>
            <p:nvPr/>
          </p:nvSpPr>
          <p:spPr>
            <a:xfrm>
              <a:off x="797259" y="2601889"/>
              <a:ext cx="816120" cy="425446"/>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Class </a:t>
              </a: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Pterobranchia</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p:txBody>
        </p:sp>
        <p:cxnSp>
          <p:nvCxnSpPr>
            <p:cNvPr id="21" name="Straight Connector 20"/>
            <p:cNvCxnSpPr/>
            <p:nvPr/>
          </p:nvCxnSpPr>
          <p:spPr>
            <a:xfrm flipH="1">
              <a:off x="408891" y="2281217"/>
              <a:ext cx="185979" cy="320672"/>
            </a:xfrm>
            <a:prstGeom prst="line">
              <a:avLst/>
            </a:prstGeom>
            <a:noFill/>
            <a:ln w="9525" cap="flat" cmpd="sng" algn="ctr">
              <a:solidFill>
                <a:srgbClr val="D34817"/>
              </a:solidFill>
              <a:prstDash val="solid"/>
            </a:ln>
            <a:effectLst/>
          </p:spPr>
        </p:cxnSp>
        <p:cxnSp>
          <p:nvCxnSpPr>
            <p:cNvPr id="22" name="Straight Connector 21"/>
            <p:cNvCxnSpPr/>
            <p:nvPr/>
          </p:nvCxnSpPr>
          <p:spPr>
            <a:xfrm>
              <a:off x="1065288" y="2281217"/>
              <a:ext cx="168475" cy="320672"/>
            </a:xfrm>
            <a:prstGeom prst="line">
              <a:avLst/>
            </a:prstGeom>
            <a:noFill/>
            <a:ln w="9525" cap="flat" cmpd="sng" algn="ctr">
              <a:solidFill>
                <a:srgbClr val="D34817"/>
              </a:solidFill>
              <a:prstDash val="solid"/>
            </a:ln>
            <a:effectLst/>
          </p:spPr>
        </p:cxnSp>
        <p:cxnSp>
          <p:nvCxnSpPr>
            <p:cNvPr id="23" name="Straight Connector 22"/>
            <p:cNvCxnSpPr/>
            <p:nvPr/>
          </p:nvCxnSpPr>
          <p:spPr>
            <a:xfrm>
              <a:off x="2193196" y="2289154"/>
              <a:ext cx="0" cy="1244589"/>
            </a:xfrm>
            <a:prstGeom prst="line">
              <a:avLst/>
            </a:prstGeom>
            <a:noFill/>
            <a:ln w="9525" cap="flat" cmpd="sng" algn="ctr">
              <a:solidFill>
                <a:srgbClr val="D34817"/>
              </a:solidFill>
              <a:prstDash val="solid"/>
            </a:ln>
            <a:effectLst/>
          </p:spPr>
        </p:cxnSp>
        <p:cxnSp>
          <p:nvCxnSpPr>
            <p:cNvPr id="24" name="Straight Connector 23"/>
            <p:cNvCxnSpPr/>
            <p:nvPr/>
          </p:nvCxnSpPr>
          <p:spPr>
            <a:xfrm flipH="1">
              <a:off x="1526953" y="2289154"/>
              <a:ext cx="318353" cy="1190614"/>
            </a:xfrm>
            <a:prstGeom prst="line">
              <a:avLst/>
            </a:prstGeom>
            <a:noFill/>
            <a:ln w="9525" cap="flat" cmpd="sng" algn="ctr">
              <a:solidFill>
                <a:srgbClr val="D34817"/>
              </a:solidFill>
              <a:prstDash val="solid"/>
            </a:ln>
            <a:effectLst/>
          </p:spPr>
        </p:cxnSp>
        <p:cxnSp>
          <p:nvCxnSpPr>
            <p:cNvPr id="25" name="Straight Connector 24"/>
            <p:cNvCxnSpPr/>
            <p:nvPr/>
          </p:nvCxnSpPr>
          <p:spPr>
            <a:xfrm>
              <a:off x="2376987" y="2289154"/>
              <a:ext cx="534963" cy="1296976"/>
            </a:xfrm>
            <a:prstGeom prst="line">
              <a:avLst/>
            </a:prstGeom>
            <a:noFill/>
            <a:ln w="9525" cap="flat" cmpd="sng" algn="ctr">
              <a:solidFill>
                <a:srgbClr val="D34817"/>
              </a:solidFill>
              <a:prstDash val="solid"/>
            </a:ln>
            <a:effectLst/>
          </p:spPr>
        </p:cxnSp>
        <p:cxnSp>
          <p:nvCxnSpPr>
            <p:cNvPr id="26" name="Straight Connector 25"/>
            <p:cNvCxnSpPr/>
            <p:nvPr/>
          </p:nvCxnSpPr>
          <p:spPr>
            <a:xfrm>
              <a:off x="3293755" y="2281217"/>
              <a:ext cx="0" cy="204785"/>
            </a:xfrm>
            <a:prstGeom prst="line">
              <a:avLst/>
            </a:prstGeom>
            <a:noFill/>
            <a:ln w="9525" cap="flat" cmpd="sng" algn="ctr">
              <a:solidFill>
                <a:srgbClr val="D34817"/>
              </a:solidFill>
              <a:prstDash val="solid"/>
            </a:ln>
            <a:effectLst/>
          </p:spPr>
        </p:cxnSp>
        <p:sp>
          <p:nvSpPr>
            <p:cNvPr id="27" name="Text Box 9258"/>
            <p:cNvSpPr txBox="1"/>
            <p:nvPr/>
          </p:nvSpPr>
          <p:spPr>
            <a:xfrm>
              <a:off x="2983060" y="2476477"/>
              <a:ext cx="763608" cy="452434"/>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a:solidFill>
                    <a:prstClr val="black"/>
                  </a:solidFill>
                  <a:latin typeface="Book Antiqua" panose="02040602050305030304" pitchFamily="18" charset="0"/>
                  <a:ea typeface="Calibri" panose="020F0502020204030204" pitchFamily="34" charset="0"/>
                  <a:cs typeface="Times New Roman" panose="02020603050405020304" pitchFamily="18" charset="0"/>
                </a:rPr>
                <a:t>Class Leppocardii</a:t>
              </a:r>
              <a:endParaRPr lang="en-GB" sz="1200" kern="0">
                <a:solidFill>
                  <a:prstClr val="black"/>
                </a:solidFill>
                <a:latin typeface="Century Schoolbook" panose="02040604050505020304"/>
                <a:ea typeface="Calibri" panose="020F0502020204030204" pitchFamily="34" charset="0"/>
                <a:cs typeface="Times New Roman" panose="02020603050405020304" pitchFamily="18" charset="0"/>
              </a:endParaRPr>
            </a:p>
          </p:txBody>
        </p:sp>
        <p:sp>
          <p:nvSpPr>
            <p:cNvPr id="28" name="Text Box 9259"/>
            <p:cNvSpPr txBox="1"/>
            <p:nvPr/>
          </p:nvSpPr>
          <p:spPr>
            <a:xfrm>
              <a:off x="1100296" y="3479768"/>
              <a:ext cx="666243" cy="568320"/>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a:solidFill>
                    <a:prstClr val="black"/>
                  </a:solidFill>
                  <a:latin typeface="Book Antiqua" panose="02040602050305030304" pitchFamily="18" charset="0"/>
                  <a:ea typeface="Calibri" panose="020F0502020204030204" pitchFamily="34" charset="0"/>
                  <a:cs typeface="Times New Roman" panose="02020603050405020304" pitchFamily="18" charset="0"/>
                </a:rPr>
                <a:t>Class Larvacea</a:t>
              </a:r>
              <a:endParaRPr lang="en-GB" sz="1200" kern="0">
                <a:solidFill>
                  <a:prstClr val="black"/>
                </a:solidFill>
                <a:latin typeface="Century Schoolbook" panose="02040604050505020304"/>
                <a:ea typeface="Calibri" panose="020F0502020204030204" pitchFamily="34" charset="0"/>
                <a:cs typeface="Times New Roman" panose="02020603050405020304" pitchFamily="18" charset="0"/>
              </a:endParaRPr>
            </a:p>
          </p:txBody>
        </p:sp>
        <p:sp>
          <p:nvSpPr>
            <p:cNvPr id="29" name="Text Box 9260"/>
            <p:cNvSpPr txBox="1"/>
            <p:nvPr/>
          </p:nvSpPr>
          <p:spPr>
            <a:xfrm>
              <a:off x="1900006" y="3479768"/>
              <a:ext cx="665149" cy="568320"/>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a:solidFill>
                    <a:prstClr val="black"/>
                  </a:solidFill>
                  <a:latin typeface="Book Antiqua" panose="02040602050305030304" pitchFamily="18" charset="0"/>
                  <a:ea typeface="Calibri" panose="020F0502020204030204" pitchFamily="34" charset="0"/>
                  <a:cs typeface="Times New Roman" panose="02020603050405020304" pitchFamily="18" charset="0"/>
                </a:rPr>
                <a:t>Class Ascidacea</a:t>
              </a:r>
              <a:endParaRPr lang="en-GB" sz="1200" kern="0">
                <a:solidFill>
                  <a:prstClr val="black"/>
                </a:solidFill>
                <a:latin typeface="Century Schoolbook" panose="02040604050505020304"/>
                <a:ea typeface="Calibri" panose="020F0502020204030204" pitchFamily="34" charset="0"/>
                <a:cs typeface="Times New Roman" panose="02020603050405020304" pitchFamily="18" charset="0"/>
              </a:endParaRPr>
            </a:p>
          </p:txBody>
        </p:sp>
        <p:sp>
          <p:nvSpPr>
            <p:cNvPr id="30" name="Text Box 9261"/>
            <p:cNvSpPr txBox="1"/>
            <p:nvPr/>
          </p:nvSpPr>
          <p:spPr>
            <a:xfrm>
              <a:off x="2698622" y="3479768"/>
              <a:ext cx="665149" cy="568320"/>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a:solidFill>
                    <a:prstClr val="black"/>
                  </a:solidFill>
                  <a:latin typeface="Book Antiqua" panose="02040602050305030304" pitchFamily="18" charset="0"/>
                  <a:ea typeface="Calibri" panose="020F0502020204030204" pitchFamily="34" charset="0"/>
                  <a:cs typeface="Times New Roman" panose="02020603050405020304" pitchFamily="18" charset="0"/>
                </a:rPr>
                <a:t>Class Thaliacea</a:t>
              </a:r>
              <a:endParaRPr lang="en-GB" sz="1200" kern="0">
                <a:solidFill>
                  <a:prstClr val="black"/>
                </a:solidFill>
                <a:latin typeface="Century Schoolbook" panose="02040604050505020304"/>
                <a:ea typeface="Calibri" panose="020F0502020204030204" pitchFamily="34" charset="0"/>
                <a:cs typeface="Times New Roman" panose="02020603050405020304" pitchFamily="18" charset="0"/>
              </a:endParaRPr>
            </a:p>
          </p:txBody>
        </p:sp>
        <p:sp>
          <p:nvSpPr>
            <p:cNvPr id="31" name="Text Box 9262"/>
            <p:cNvSpPr txBox="1"/>
            <p:nvPr/>
          </p:nvSpPr>
          <p:spPr>
            <a:xfrm>
              <a:off x="3897640" y="2547914"/>
              <a:ext cx="816120" cy="452433"/>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Mixini</a:t>
              </a:r>
              <a:r>
                <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rPr>
                <a:t> </a:t>
              </a: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t>
              </a: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Hyperotreti</a:t>
              </a: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p:txBody>
        </p:sp>
        <p:sp>
          <p:nvSpPr>
            <p:cNvPr id="32" name="Text Box 9263"/>
            <p:cNvSpPr txBox="1"/>
            <p:nvPr/>
          </p:nvSpPr>
          <p:spPr>
            <a:xfrm>
              <a:off x="4847227" y="2547914"/>
              <a:ext cx="1277786" cy="452433"/>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a:solidFill>
                    <a:prstClr val="black"/>
                  </a:solidFill>
                  <a:latin typeface="Book Antiqua" panose="02040602050305030304" pitchFamily="18" charset="0"/>
                  <a:ea typeface="Calibri" panose="020F0502020204030204" pitchFamily="34" charset="0"/>
                  <a:cs typeface="Times New Roman" panose="02020603050405020304" pitchFamily="18" charset="0"/>
                </a:rPr>
                <a:t>Cephalospidimorphi (Hyperoarti)</a:t>
              </a:r>
              <a:endParaRPr lang="en-GB" sz="1200" kern="0">
                <a:solidFill>
                  <a:prstClr val="black"/>
                </a:solidFill>
                <a:latin typeface="Century Schoolbook" panose="02040604050505020304"/>
                <a:ea typeface="Calibri" panose="020F0502020204030204" pitchFamily="34" charset="0"/>
                <a:cs typeface="Times New Roman" panose="02020603050405020304" pitchFamily="18" charset="0"/>
              </a:endParaRPr>
            </a:p>
          </p:txBody>
        </p:sp>
        <p:cxnSp>
          <p:nvCxnSpPr>
            <p:cNvPr id="33" name="Straight Connector 32"/>
            <p:cNvCxnSpPr/>
            <p:nvPr/>
          </p:nvCxnSpPr>
          <p:spPr>
            <a:xfrm flipH="1">
              <a:off x="4527781" y="2281217"/>
              <a:ext cx="319446" cy="266698"/>
            </a:xfrm>
            <a:prstGeom prst="line">
              <a:avLst/>
            </a:prstGeom>
            <a:noFill/>
            <a:ln w="9525" cap="flat" cmpd="sng" algn="ctr">
              <a:solidFill>
                <a:srgbClr val="D34817"/>
              </a:solidFill>
              <a:prstDash val="solid"/>
            </a:ln>
            <a:effectLst/>
          </p:spPr>
        </p:cxnSp>
        <p:cxnSp>
          <p:nvCxnSpPr>
            <p:cNvPr id="34" name="Straight Connector 33"/>
            <p:cNvCxnSpPr/>
            <p:nvPr/>
          </p:nvCxnSpPr>
          <p:spPr>
            <a:xfrm>
              <a:off x="5264038" y="2281217"/>
              <a:ext cx="284439" cy="266698"/>
            </a:xfrm>
            <a:prstGeom prst="line">
              <a:avLst/>
            </a:prstGeom>
            <a:noFill/>
            <a:ln w="9525" cap="flat" cmpd="sng" algn="ctr">
              <a:solidFill>
                <a:srgbClr val="D34817"/>
              </a:solidFill>
              <a:prstDash val="solid"/>
            </a:ln>
            <a:effectLst/>
          </p:spPr>
        </p:cxnSp>
        <p:grpSp>
          <p:nvGrpSpPr>
            <p:cNvPr id="35" name="Group 112"/>
            <p:cNvGrpSpPr>
              <a:grpSpLocks/>
            </p:cNvGrpSpPr>
            <p:nvPr/>
          </p:nvGrpSpPr>
          <p:grpSpPr bwMode="auto">
            <a:xfrm>
              <a:off x="6054571" y="2281561"/>
              <a:ext cx="594563" cy="985157"/>
              <a:chOff x="0" y="0"/>
              <a:chExt cx="594563" cy="985157"/>
            </a:xfrm>
          </p:grpSpPr>
          <p:cxnSp>
            <p:nvCxnSpPr>
              <p:cNvPr id="38" name="Straight Connector 37"/>
              <p:cNvCxnSpPr/>
              <p:nvPr/>
            </p:nvCxnSpPr>
            <p:spPr>
              <a:xfrm>
                <a:off x="319872" y="-344"/>
                <a:ext cx="0" cy="719130"/>
              </a:xfrm>
              <a:prstGeom prst="line">
                <a:avLst/>
              </a:prstGeom>
              <a:noFill/>
              <a:ln w="9525" cap="flat" cmpd="sng" algn="ctr">
                <a:solidFill>
                  <a:srgbClr val="D34817"/>
                </a:solidFill>
                <a:prstDash val="solid"/>
              </a:ln>
              <a:effectLst/>
            </p:spPr>
          </p:cxnSp>
          <p:cxnSp>
            <p:nvCxnSpPr>
              <p:cNvPr id="39" name="Straight Connector 38"/>
              <p:cNvCxnSpPr/>
              <p:nvPr/>
            </p:nvCxnSpPr>
            <p:spPr>
              <a:xfrm flipH="1">
                <a:off x="426" y="718786"/>
                <a:ext cx="319446" cy="266698"/>
              </a:xfrm>
              <a:prstGeom prst="line">
                <a:avLst/>
              </a:prstGeom>
              <a:noFill/>
              <a:ln w="9525" cap="flat" cmpd="sng" algn="ctr">
                <a:solidFill>
                  <a:srgbClr val="D34817"/>
                </a:solidFill>
                <a:prstDash val="solid"/>
              </a:ln>
              <a:effectLst/>
            </p:spPr>
          </p:cxnSp>
          <p:cxnSp>
            <p:nvCxnSpPr>
              <p:cNvPr id="40" name="Straight Connector 39"/>
              <p:cNvCxnSpPr/>
              <p:nvPr/>
            </p:nvCxnSpPr>
            <p:spPr>
              <a:xfrm>
                <a:off x="311120" y="718786"/>
                <a:ext cx="283344" cy="266698"/>
              </a:xfrm>
              <a:prstGeom prst="line">
                <a:avLst/>
              </a:prstGeom>
              <a:noFill/>
              <a:ln w="9525" cap="flat" cmpd="sng" algn="ctr">
                <a:solidFill>
                  <a:srgbClr val="D34817"/>
                </a:solidFill>
                <a:prstDash val="solid"/>
              </a:ln>
              <a:effectLst/>
            </p:spPr>
          </p:cxnSp>
        </p:grpSp>
        <p:sp>
          <p:nvSpPr>
            <p:cNvPr id="36" name="Text Box 9270"/>
            <p:cNvSpPr txBox="1"/>
            <p:nvPr/>
          </p:nvSpPr>
          <p:spPr>
            <a:xfrm>
              <a:off x="5140417" y="3267045"/>
              <a:ext cx="1073208" cy="1603360"/>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Pisces </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a:p>
              <a:pPr marL="342900" indent="-342900">
                <a:lnSpc>
                  <a:spcPct val="115000"/>
                </a:lnSpc>
                <a:spcAft>
                  <a:spcPts val="1000"/>
                </a:spcAft>
                <a:buFont typeface="+mj-lt"/>
                <a:buAutoNum type="romanLcPeriod"/>
                <a:defRPr/>
              </a:pP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Acanthodi</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a:p>
              <a:pPr marL="342900" indent="-342900">
                <a:lnSpc>
                  <a:spcPct val="115000"/>
                </a:lnSpc>
                <a:spcAft>
                  <a:spcPts val="1000"/>
                </a:spcAft>
                <a:buFont typeface="+mj-lt"/>
                <a:buAutoNum type="romanLcPeriod"/>
                <a:defRPr/>
              </a:pP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Placoderms</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a:p>
              <a:pPr marL="342900" indent="-342900">
                <a:lnSpc>
                  <a:spcPct val="115000"/>
                </a:lnSpc>
                <a:spcAft>
                  <a:spcPts val="1000"/>
                </a:spcAft>
                <a:buFont typeface="+mj-lt"/>
                <a:buAutoNum type="romanLcPeriod"/>
                <a:defRPr/>
              </a:pP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Chondricthyes</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a:p>
              <a:pPr marL="342900" indent="-342900">
                <a:lnSpc>
                  <a:spcPct val="115000"/>
                </a:lnSpc>
                <a:spcAft>
                  <a:spcPts val="1000"/>
                </a:spcAft>
                <a:buFont typeface="+mj-lt"/>
                <a:buAutoNum type="romanLcPeriod"/>
                <a:defRPr/>
              </a:pP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Osteicthyes</a:t>
              </a: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 </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p:txBody>
        </p:sp>
        <p:sp>
          <p:nvSpPr>
            <p:cNvPr id="37" name="Text Box 9271"/>
            <p:cNvSpPr txBox="1"/>
            <p:nvPr/>
          </p:nvSpPr>
          <p:spPr>
            <a:xfrm>
              <a:off x="6285829" y="3267045"/>
              <a:ext cx="913486" cy="1603360"/>
            </a:xfrm>
            <a:prstGeom prst="rect">
              <a:avLst/>
            </a:prstGeom>
            <a:solidFill>
              <a:sysClr val="window" lastClr="FFFFFF"/>
            </a:solidFill>
            <a:ln w="6350">
              <a:solidFill>
                <a:prstClr val="black"/>
              </a:solidFill>
            </a:ln>
            <a:effectLst/>
          </p:spPr>
          <p:txBody>
            <a:bodyPr/>
            <a:lstStyle/>
            <a:p>
              <a:pPr>
                <a:lnSpc>
                  <a:spcPct val="115000"/>
                </a:lnSpc>
                <a:spcAft>
                  <a:spcPts val="1000"/>
                </a:spcAft>
                <a:defRPr/>
              </a:pP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Tetrapoda</a:t>
              </a: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 </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a:p>
              <a:pPr marL="342900" indent="-342900">
                <a:lnSpc>
                  <a:spcPct val="115000"/>
                </a:lnSpc>
                <a:spcAft>
                  <a:spcPts val="1000"/>
                </a:spcAft>
                <a:buFont typeface="+mj-lt"/>
                <a:buAutoNum type="romanLcPeriod"/>
                <a:defRPr/>
              </a:pP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Amphibia</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a:p>
              <a:pPr marL="342900" indent="-342900">
                <a:lnSpc>
                  <a:spcPct val="115000"/>
                </a:lnSpc>
                <a:spcAft>
                  <a:spcPts val="1000"/>
                </a:spcAft>
                <a:buFont typeface="+mj-lt"/>
                <a:buAutoNum type="romanLcPeriod"/>
                <a:defRPr/>
              </a:pPr>
              <a:r>
                <a:rPr lang="en-US" sz="1200" kern="0" dirty="0" err="1">
                  <a:solidFill>
                    <a:prstClr val="black"/>
                  </a:solidFill>
                  <a:latin typeface="Book Antiqua" panose="02040602050305030304" pitchFamily="18" charset="0"/>
                  <a:ea typeface="Calibri" panose="020F0502020204030204" pitchFamily="34" charset="0"/>
                  <a:cs typeface="Times New Roman" panose="02020603050405020304" pitchFamily="18" charset="0"/>
                </a:rPr>
                <a:t>Reptilia</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a:p>
              <a:pPr marL="342900" indent="-342900">
                <a:lnSpc>
                  <a:spcPct val="115000"/>
                </a:lnSpc>
                <a:spcAft>
                  <a:spcPts val="1000"/>
                </a:spcAft>
                <a:buFont typeface="+mj-lt"/>
                <a:buAutoNum type="romanLcPeriod"/>
                <a:defRPr/>
              </a:pP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Aves</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a:p>
              <a:pPr marL="342900" indent="-342900">
                <a:lnSpc>
                  <a:spcPct val="115000"/>
                </a:lnSpc>
                <a:spcAft>
                  <a:spcPts val="1000"/>
                </a:spcAft>
                <a:buFont typeface="+mj-lt"/>
                <a:buAutoNum type="romanLcPeriod"/>
                <a:defRPr/>
              </a:pPr>
              <a:r>
                <a:rPr lang="en-US" sz="1200" kern="0"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Mammalia </a:t>
              </a:r>
              <a:endParaRPr lang="en-GB" sz="1200" kern="0" dirty="0">
                <a:solidFill>
                  <a:prstClr val="black"/>
                </a:solidFill>
                <a:latin typeface="Century Schoolbook" panose="02040604050505020304"/>
                <a:ea typeface="Calibri" panose="020F0502020204030204" pitchFamily="34" charset="0"/>
                <a:cs typeface="Times New Roman" panose="02020603050405020304" pitchFamily="18" charset="0"/>
              </a:endParaRPr>
            </a:p>
          </p:txBody>
        </p:sp>
      </p:grpSp>
      <p:sp>
        <p:nvSpPr>
          <p:cNvPr id="41" name="Rectangle 40"/>
          <p:cNvSpPr/>
          <p:nvPr/>
        </p:nvSpPr>
        <p:spPr>
          <a:xfrm>
            <a:off x="4000" y="5102545"/>
            <a:ext cx="12188000" cy="1477328"/>
          </a:xfrm>
          <a:prstGeom prst="rect">
            <a:avLst/>
          </a:prstGeom>
        </p:spPr>
        <p:txBody>
          <a:bodyPr wrap="square">
            <a:spAutoFit/>
          </a:bodyPr>
          <a:lstStyle/>
          <a:p>
            <a:pPr fontAlgn="base">
              <a:spcBef>
                <a:spcPct val="0"/>
              </a:spcBef>
              <a:spcAft>
                <a:spcPct val="0"/>
              </a:spcAft>
            </a:pPr>
            <a:r>
              <a:rPr lang="en-US" b="1" dirty="0">
                <a:solidFill>
                  <a:prstClr val="black"/>
                </a:solidFill>
                <a:latin typeface="Century Schoolbook" panose="02040604050505020304" pitchFamily="18" charset="0"/>
              </a:rPr>
              <a:t>Note</a:t>
            </a:r>
            <a:endParaRPr lang="en-GB" dirty="0">
              <a:solidFill>
                <a:prstClr val="black"/>
              </a:solidFill>
              <a:latin typeface="Century Schoolbook" panose="02040604050505020304" pitchFamily="18" charset="0"/>
            </a:endParaRPr>
          </a:p>
          <a:p>
            <a:pPr fontAlgn="base">
              <a:spcBef>
                <a:spcPct val="0"/>
              </a:spcBef>
              <a:spcAft>
                <a:spcPct val="0"/>
              </a:spcAft>
            </a:pPr>
            <a:r>
              <a:rPr lang="en-US" dirty="0">
                <a:solidFill>
                  <a:prstClr val="black"/>
                </a:solidFill>
                <a:latin typeface="Century Schoolbook" panose="02040604050505020304" pitchFamily="18" charset="0"/>
              </a:rPr>
              <a:t>The </a:t>
            </a:r>
            <a:r>
              <a:rPr lang="en-US" dirty="0" err="1">
                <a:solidFill>
                  <a:prstClr val="black"/>
                </a:solidFill>
                <a:latin typeface="Century Schoolbook" panose="02040604050505020304" pitchFamily="18" charset="0"/>
              </a:rPr>
              <a:t>Hemichordata</a:t>
            </a:r>
            <a:r>
              <a:rPr lang="en-US" dirty="0">
                <a:solidFill>
                  <a:prstClr val="black"/>
                </a:solidFill>
                <a:latin typeface="Century Schoolbook" panose="02040604050505020304" pitchFamily="18" charset="0"/>
              </a:rPr>
              <a:t> has been placed in a separate group</a:t>
            </a:r>
            <a:endParaRPr lang="en-GB" dirty="0">
              <a:solidFill>
                <a:prstClr val="black"/>
              </a:solidFill>
              <a:latin typeface="Century Schoolbook" panose="02040604050505020304" pitchFamily="18" charset="0"/>
            </a:endParaRPr>
          </a:p>
          <a:p>
            <a:pPr fontAlgn="base">
              <a:spcBef>
                <a:spcPct val="0"/>
              </a:spcBef>
              <a:spcAft>
                <a:spcPct val="0"/>
              </a:spcAft>
            </a:pPr>
            <a:r>
              <a:rPr lang="en-US" dirty="0">
                <a:solidFill>
                  <a:prstClr val="black"/>
                </a:solidFill>
                <a:latin typeface="Century Schoolbook" panose="02040604050505020304" pitchFamily="18" charset="0"/>
              </a:rPr>
              <a:t>So recent classifications have </a:t>
            </a:r>
            <a:r>
              <a:rPr lang="en-US" dirty="0" err="1">
                <a:solidFill>
                  <a:prstClr val="black"/>
                </a:solidFill>
                <a:latin typeface="Century Schoolbook" panose="02040604050505020304" pitchFamily="18" charset="0"/>
              </a:rPr>
              <a:t>Protochordates</a:t>
            </a:r>
            <a:r>
              <a:rPr lang="en-US" dirty="0">
                <a:solidFill>
                  <a:prstClr val="black"/>
                </a:solidFill>
                <a:latin typeface="Century Schoolbook" panose="02040604050505020304" pitchFamily="18" charset="0"/>
              </a:rPr>
              <a:t> with 2 </a:t>
            </a:r>
            <a:r>
              <a:rPr lang="en-US" dirty="0" smtClean="0">
                <a:solidFill>
                  <a:prstClr val="black"/>
                </a:solidFill>
                <a:latin typeface="Century Schoolbook" panose="02040604050505020304" pitchFamily="18" charset="0"/>
              </a:rPr>
              <a:t>subphyla</a:t>
            </a:r>
            <a:endParaRPr lang="en-GB" dirty="0">
              <a:solidFill>
                <a:prstClr val="black"/>
              </a:solidFill>
              <a:latin typeface="Century Schoolbook" panose="02040604050505020304" pitchFamily="18" charset="0"/>
            </a:endParaRPr>
          </a:p>
          <a:p>
            <a:pPr fontAlgn="base">
              <a:spcBef>
                <a:spcPct val="0"/>
              </a:spcBef>
              <a:spcAft>
                <a:spcPct val="0"/>
              </a:spcAft>
            </a:pPr>
            <a:r>
              <a:rPr lang="en-US" dirty="0" err="1">
                <a:solidFill>
                  <a:prstClr val="black"/>
                </a:solidFill>
                <a:latin typeface="Century Schoolbook" panose="02040604050505020304" pitchFamily="18" charset="0"/>
              </a:rPr>
              <a:t>Urochordata</a:t>
            </a:r>
            <a:endParaRPr lang="en-GB" dirty="0">
              <a:solidFill>
                <a:prstClr val="black"/>
              </a:solidFill>
              <a:latin typeface="Century Schoolbook" panose="02040604050505020304" pitchFamily="18" charset="0"/>
            </a:endParaRPr>
          </a:p>
          <a:p>
            <a:pPr fontAlgn="base">
              <a:spcBef>
                <a:spcPct val="0"/>
              </a:spcBef>
              <a:spcAft>
                <a:spcPct val="0"/>
              </a:spcAft>
            </a:pPr>
            <a:r>
              <a:rPr lang="en-US" dirty="0" err="1">
                <a:solidFill>
                  <a:prstClr val="black"/>
                </a:solidFill>
                <a:latin typeface="Century Schoolbook" panose="02040604050505020304" pitchFamily="18" charset="0"/>
              </a:rPr>
              <a:t>Cephalochordata</a:t>
            </a:r>
            <a:endParaRPr lang="en-GB" dirty="0">
              <a:solidFill>
                <a:prstClr val="black"/>
              </a:solidFill>
              <a:latin typeface="Century Schoolbook" panose="02040604050505020304" pitchFamily="18" charset="0"/>
            </a:endParaRPr>
          </a:p>
        </p:txBody>
      </p:sp>
    </p:spTree>
    <p:extLst>
      <p:ext uri="{BB962C8B-B14F-4D97-AF65-F5344CB8AC3E}">
        <p14:creationId xmlns:p14="http://schemas.microsoft.com/office/powerpoint/2010/main" val="9579500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4" y="-5038"/>
            <a:ext cx="4232249" cy="707886"/>
          </a:xfrm>
          <a:prstGeom prst="rect">
            <a:avLst/>
          </a:prstGeom>
        </p:spPr>
        <p:txBody>
          <a:bodyPr wrap="none">
            <a:spAutoFit/>
          </a:bodyPr>
          <a:lstStyle/>
          <a:p>
            <a:pPr>
              <a:defRPr/>
            </a:pPr>
            <a:r>
              <a:rPr lang="en-US" sz="4000" b="1" kern="0" spc="-50" dirty="0" err="1" smtClean="0">
                <a:solidFill>
                  <a:srgbClr val="D34817"/>
                </a:solidFill>
                <a:latin typeface="Century Schoolbook" panose="02040604050505020304"/>
              </a:rPr>
              <a:t>Protochordates</a:t>
            </a:r>
            <a:endParaRPr lang="en-US" kern="0" dirty="0" smtClean="0">
              <a:solidFill>
                <a:sysClr val="windowText" lastClr="000000"/>
              </a:solidFill>
            </a:endParaRPr>
          </a:p>
        </p:txBody>
      </p:sp>
      <p:sp>
        <p:nvSpPr>
          <p:cNvPr id="3" name="Rectangle 2"/>
          <p:cNvSpPr/>
          <p:nvPr/>
        </p:nvSpPr>
        <p:spPr>
          <a:xfrm>
            <a:off x="0" y="556253"/>
            <a:ext cx="12192000" cy="6412012"/>
          </a:xfrm>
          <a:prstGeom prst="rect">
            <a:avLst/>
          </a:prstGeom>
        </p:spPr>
        <p:txBody>
          <a:bodyPr wrap="square">
            <a:spAutoFit/>
          </a:bodyPr>
          <a:lstStyle/>
          <a:p>
            <a:pPr marL="182880" indent="-182880">
              <a:lnSpc>
                <a:spcPct val="95000"/>
              </a:lnSpc>
              <a:spcBef>
                <a:spcPts val="1400"/>
              </a:spcBef>
              <a:spcAft>
                <a:spcPts val="200"/>
              </a:spcAft>
              <a:buClr>
                <a:srgbClr val="D34817"/>
              </a:buClr>
              <a:buSzPct val="80000"/>
              <a:buFont typeface="Arial" pitchFamily="34" charset="0"/>
              <a:buChar char="•"/>
              <a:defRPr/>
            </a:pPr>
            <a:r>
              <a:rPr lang="en-US" sz="3200" spc="10" dirty="0" err="1">
                <a:solidFill>
                  <a:prstClr val="black"/>
                </a:solidFill>
                <a:latin typeface="Century Schoolbook" panose="02040604050505020304"/>
              </a:rPr>
              <a:t>Protos</a:t>
            </a:r>
            <a:r>
              <a:rPr lang="en-US" sz="3200" spc="10" dirty="0">
                <a:solidFill>
                  <a:prstClr val="black"/>
                </a:solidFill>
                <a:latin typeface="Century Schoolbook" panose="02040604050505020304"/>
              </a:rPr>
              <a:t> – First       Animals indicated as chordate predecessor</a:t>
            </a:r>
          </a:p>
          <a:p>
            <a:pPr marL="182880" indent="-182880">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Chorda – Cord</a:t>
            </a:r>
          </a:p>
          <a:p>
            <a:pPr marL="182880" indent="-182880">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Also called the </a:t>
            </a:r>
            <a:r>
              <a:rPr lang="en-US" sz="3200" spc="10" dirty="0" err="1">
                <a:solidFill>
                  <a:prstClr val="black"/>
                </a:solidFill>
                <a:latin typeface="Century Schoolbook" panose="02040604050505020304"/>
              </a:rPr>
              <a:t>Acraniata</a:t>
            </a:r>
            <a:r>
              <a:rPr lang="en-US" sz="3200" spc="10" dirty="0">
                <a:solidFill>
                  <a:prstClr val="black"/>
                </a:solidFill>
                <a:latin typeface="Century Schoolbook" panose="02040604050505020304"/>
              </a:rPr>
              <a:t> (lack the cranium) </a:t>
            </a:r>
            <a:endParaRPr lang="en-GB" sz="3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Also lack vertebral column and jaw</a:t>
            </a:r>
            <a:endParaRPr lang="en-GB" sz="3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They are referred to as invertebrate chordates</a:t>
            </a:r>
            <a:endParaRPr lang="en-GB" sz="3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They are the simplest chordates alive today</a:t>
            </a:r>
            <a:endParaRPr lang="en-GB" sz="3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They are mostly of small size</a:t>
            </a:r>
            <a:endParaRPr lang="en-GB" sz="3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They are all marine</a:t>
            </a:r>
            <a:endParaRPr lang="en-GB" sz="3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Adult or larvae have notochord, dorsal nerve chord, pharyngeal gill slit and post anal tail</a:t>
            </a:r>
            <a:endParaRPr lang="en-GB" sz="3200" spc="10" dirty="0">
              <a:solidFill>
                <a:prstClr val="black"/>
              </a:solidFill>
              <a:latin typeface="Century Schoolbook" panose="02040604050505020304"/>
            </a:endParaRPr>
          </a:p>
        </p:txBody>
      </p:sp>
    </p:spTree>
    <p:extLst>
      <p:ext uri="{BB962C8B-B14F-4D97-AF65-F5344CB8AC3E}">
        <p14:creationId xmlns:p14="http://schemas.microsoft.com/office/powerpoint/2010/main" val="393498294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4" y="-5032"/>
            <a:ext cx="4232249" cy="707886"/>
          </a:xfrm>
          <a:prstGeom prst="rect">
            <a:avLst/>
          </a:prstGeom>
        </p:spPr>
        <p:txBody>
          <a:bodyPr wrap="none">
            <a:spAutoFit/>
          </a:bodyPr>
          <a:lstStyle/>
          <a:p>
            <a:pPr>
              <a:defRPr/>
            </a:pPr>
            <a:r>
              <a:rPr lang="en-US" sz="4000" b="1" kern="0" spc="-50" dirty="0" err="1" smtClean="0">
                <a:solidFill>
                  <a:srgbClr val="D34817"/>
                </a:solidFill>
                <a:latin typeface="Century Schoolbook" panose="02040604050505020304"/>
              </a:rPr>
              <a:t>Protochordates</a:t>
            </a:r>
            <a:endParaRPr lang="en-US" kern="0" dirty="0" smtClean="0">
              <a:solidFill>
                <a:sysClr val="windowText" lastClr="000000"/>
              </a:solidFill>
            </a:endParaRPr>
          </a:p>
        </p:txBody>
      </p:sp>
      <p:sp>
        <p:nvSpPr>
          <p:cNvPr id="3" name="Rectangle 2"/>
          <p:cNvSpPr/>
          <p:nvPr/>
        </p:nvSpPr>
        <p:spPr>
          <a:xfrm>
            <a:off x="4012" y="970018"/>
            <a:ext cx="12187987" cy="2841804"/>
          </a:xfrm>
          <a:prstGeom prst="rect">
            <a:avLst/>
          </a:prstGeom>
        </p:spPr>
        <p:txBody>
          <a:bodyPr wrap="square">
            <a:spAutoFit/>
          </a:bodyPr>
          <a:lstStyle/>
          <a:p>
            <a:pPr>
              <a:lnSpc>
                <a:spcPct val="95000"/>
              </a:lnSpc>
              <a:spcBef>
                <a:spcPts val="1400"/>
              </a:spcBef>
              <a:spcAft>
                <a:spcPts val="200"/>
              </a:spcAft>
              <a:buClr>
                <a:srgbClr val="D34817"/>
              </a:buClr>
              <a:buSzPct val="80000"/>
              <a:defRPr/>
            </a:pPr>
            <a:r>
              <a:rPr lang="en-US" sz="3200" b="1" spc="10" dirty="0">
                <a:solidFill>
                  <a:prstClr val="black"/>
                </a:solidFill>
                <a:latin typeface="Century Schoolbook" panose="02040604050505020304"/>
              </a:rPr>
              <a:t>Classification</a:t>
            </a:r>
            <a:endParaRPr lang="en-GB" sz="3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They include the Hemichordates, </a:t>
            </a:r>
            <a:r>
              <a:rPr lang="en-US" sz="3200" spc="10" dirty="0" err="1">
                <a:solidFill>
                  <a:prstClr val="black"/>
                </a:solidFill>
                <a:latin typeface="Century Schoolbook" panose="02040604050505020304"/>
              </a:rPr>
              <a:t>Urochordates</a:t>
            </a:r>
            <a:r>
              <a:rPr lang="en-US" sz="3200" spc="10" dirty="0">
                <a:solidFill>
                  <a:prstClr val="black"/>
                </a:solidFill>
                <a:latin typeface="Century Schoolbook" panose="02040604050505020304"/>
              </a:rPr>
              <a:t> and Cephalochordates.</a:t>
            </a:r>
            <a:endParaRPr lang="en-GB" sz="3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The hemichordates have been removed and placed in a separate phylum of their own.</a:t>
            </a:r>
            <a:endParaRPr lang="en-GB" sz="3200" spc="10" dirty="0">
              <a:solidFill>
                <a:prstClr val="black"/>
              </a:solidFill>
              <a:latin typeface="Century Schoolbook" panose="02040604050505020304"/>
            </a:endParaRPr>
          </a:p>
        </p:txBody>
      </p:sp>
    </p:spTree>
    <p:extLst>
      <p:ext uri="{BB962C8B-B14F-4D97-AF65-F5344CB8AC3E}">
        <p14:creationId xmlns:p14="http://schemas.microsoft.com/office/powerpoint/2010/main" val="351241005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9" y="-5037"/>
            <a:ext cx="3930884" cy="707886"/>
          </a:xfrm>
          <a:prstGeom prst="rect">
            <a:avLst/>
          </a:prstGeom>
        </p:spPr>
        <p:txBody>
          <a:bodyPr wrap="none">
            <a:spAutoFit/>
          </a:bodyPr>
          <a:lstStyle/>
          <a:p>
            <a:pPr>
              <a:defRPr/>
            </a:pPr>
            <a:r>
              <a:rPr lang="en-US" sz="4000" b="1" kern="0" spc="-50" dirty="0" err="1" smtClean="0">
                <a:solidFill>
                  <a:srgbClr val="D34817"/>
                </a:solidFill>
                <a:latin typeface="Century Schoolbook" panose="02040604050505020304"/>
              </a:rPr>
              <a:t>Hemichordata</a:t>
            </a:r>
            <a:endParaRPr lang="en-US" kern="0" dirty="0" smtClean="0">
              <a:solidFill>
                <a:sysClr val="windowText" lastClr="000000"/>
              </a:solidFill>
            </a:endParaRPr>
          </a:p>
        </p:txBody>
      </p:sp>
      <p:sp>
        <p:nvSpPr>
          <p:cNvPr id="3" name="Rectangle 2"/>
          <p:cNvSpPr/>
          <p:nvPr/>
        </p:nvSpPr>
        <p:spPr>
          <a:xfrm>
            <a:off x="-1" y="703467"/>
            <a:ext cx="12308305" cy="6158609"/>
          </a:xfrm>
          <a:prstGeom prst="rect">
            <a:avLst/>
          </a:prstGeom>
        </p:spPr>
        <p:txBody>
          <a:bodyPr wrap="square">
            <a:spAutoFit/>
          </a:bodyPr>
          <a:lstStyle/>
          <a:p>
            <a:pPr algn="just">
              <a:lnSpc>
                <a:spcPct val="95000"/>
              </a:lnSpc>
              <a:spcBef>
                <a:spcPts val="1400"/>
              </a:spcBef>
              <a:spcAft>
                <a:spcPts val="200"/>
              </a:spcAft>
              <a:buClr>
                <a:srgbClr val="D34817"/>
              </a:buClr>
              <a:buSzPct val="80000"/>
              <a:defRPr/>
            </a:pPr>
            <a:r>
              <a:rPr lang="en-US" sz="3200" spc="10" dirty="0" err="1">
                <a:solidFill>
                  <a:prstClr val="black"/>
                </a:solidFill>
                <a:latin typeface="Century Schoolbook" panose="02040604050505020304"/>
              </a:rPr>
              <a:t>Hemichordata</a:t>
            </a:r>
            <a:r>
              <a:rPr lang="en-US" sz="3200" spc="10" dirty="0">
                <a:solidFill>
                  <a:prstClr val="black"/>
                </a:solidFill>
                <a:latin typeface="Century Schoolbook" panose="02040604050505020304"/>
              </a:rPr>
              <a:t> means half chordates.</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They are worm like benthic marine organisms.</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They live on sea floor in adult forms.</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The body is divided into 3 sections:</a:t>
            </a:r>
            <a:endParaRPr lang="en-GB" sz="3200" spc="10" dirty="0">
              <a:solidFill>
                <a:prstClr val="black"/>
              </a:solidFill>
              <a:latin typeface="Century Schoolbook" panose="02040604050505020304"/>
            </a:endParaRPr>
          </a:p>
          <a:p>
            <a:pPr lvl="1" indent="-182880" algn="just">
              <a:lnSpc>
                <a:spcPct val="90000"/>
              </a:lnSpc>
              <a:spcBef>
                <a:spcPts val="300"/>
              </a:spcBef>
              <a:spcAft>
                <a:spcPts val="300"/>
              </a:spcAft>
              <a:buClr>
                <a:srgbClr val="D34817"/>
              </a:buClr>
              <a:buFont typeface="Wingdings 2" panose="05020102010507070707" pitchFamily="18" charset="2"/>
              <a:buChar char=""/>
              <a:defRPr/>
            </a:pPr>
            <a:r>
              <a:rPr lang="en-US" sz="3200" dirty="0">
                <a:solidFill>
                  <a:prstClr val="black"/>
                </a:solidFill>
                <a:latin typeface="Century Schoolbook" panose="02040604050505020304"/>
              </a:rPr>
              <a:t>Proboscis</a:t>
            </a:r>
            <a:endParaRPr lang="en-GB" sz="3200" dirty="0">
              <a:solidFill>
                <a:prstClr val="black"/>
              </a:solidFill>
              <a:latin typeface="Century Schoolbook" panose="02040604050505020304"/>
            </a:endParaRPr>
          </a:p>
          <a:p>
            <a:pPr lvl="1" indent="-182880" algn="just">
              <a:lnSpc>
                <a:spcPct val="90000"/>
              </a:lnSpc>
              <a:spcBef>
                <a:spcPts val="300"/>
              </a:spcBef>
              <a:spcAft>
                <a:spcPts val="300"/>
              </a:spcAft>
              <a:buClr>
                <a:srgbClr val="D34817"/>
              </a:buClr>
              <a:buFont typeface="Wingdings 2" panose="05020102010507070707" pitchFamily="18" charset="2"/>
              <a:buChar char=""/>
              <a:defRPr/>
            </a:pPr>
            <a:r>
              <a:rPr lang="en-US" sz="3200" dirty="0">
                <a:solidFill>
                  <a:prstClr val="black"/>
                </a:solidFill>
                <a:latin typeface="Century Schoolbook" panose="02040604050505020304"/>
              </a:rPr>
              <a:t>Collar</a:t>
            </a:r>
            <a:endParaRPr lang="en-GB" sz="3200" dirty="0">
              <a:solidFill>
                <a:prstClr val="black"/>
              </a:solidFill>
              <a:latin typeface="Century Schoolbook" panose="02040604050505020304"/>
            </a:endParaRPr>
          </a:p>
          <a:p>
            <a:pPr lvl="1" indent="-182880" algn="just">
              <a:lnSpc>
                <a:spcPct val="90000"/>
              </a:lnSpc>
              <a:spcBef>
                <a:spcPts val="300"/>
              </a:spcBef>
              <a:spcAft>
                <a:spcPts val="300"/>
              </a:spcAft>
              <a:buClr>
                <a:srgbClr val="D34817"/>
              </a:buClr>
              <a:buFont typeface="Wingdings 2" panose="05020102010507070707" pitchFamily="18" charset="2"/>
              <a:buChar char=""/>
              <a:defRPr/>
            </a:pPr>
            <a:r>
              <a:rPr lang="en-US" sz="3200" dirty="0">
                <a:solidFill>
                  <a:prstClr val="black"/>
                </a:solidFill>
                <a:latin typeface="Century Schoolbook" panose="02040604050505020304"/>
              </a:rPr>
              <a:t>Trunk</a:t>
            </a:r>
            <a:endParaRPr lang="en-GB" sz="3200" dirty="0">
              <a:solidFill>
                <a:prstClr val="black"/>
              </a:solidFill>
              <a:latin typeface="Century Schoolbook" panose="02040604050505020304"/>
            </a:endParaRPr>
          </a:p>
          <a:p>
            <a:pPr algn="just">
              <a:lnSpc>
                <a:spcPct val="95000"/>
              </a:lnSpc>
              <a:spcBef>
                <a:spcPts val="1400"/>
              </a:spcBef>
              <a:spcAft>
                <a:spcPts val="200"/>
              </a:spcAft>
              <a:buClr>
                <a:srgbClr val="D34817"/>
              </a:buClr>
              <a:buSzPct val="80000"/>
              <a:defRPr/>
            </a:pPr>
            <a:r>
              <a:rPr lang="en-US" sz="3200" spc="10" dirty="0">
                <a:solidFill>
                  <a:prstClr val="black"/>
                </a:solidFill>
                <a:latin typeface="Century Schoolbook" panose="02040604050505020304"/>
              </a:rPr>
              <a:t>CLASSIFICATION OF HEMICHORDATES:</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b="1" spc="10" dirty="0">
                <a:solidFill>
                  <a:prstClr val="black"/>
                </a:solidFill>
                <a:latin typeface="Century Schoolbook" panose="02040604050505020304"/>
              </a:rPr>
              <a:t>1).CLASS ENTEROPNEUSTA</a:t>
            </a:r>
            <a:r>
              <a:rPr lang="en-GB" sz="3200" spc="10" dirty="0">
                <a:solidFill>
                  <a:prstClr val="black"/>
                </a:solidFill>
                <a:latin typeface="Century Schoolbook" panose="02040604050505020304"/>
              </a:rPr>
              <a:t> - </a:t>
            </a:r>
            <a:r>
              <a:rPr lang="en-US" sz="3200" spc="10" dirty="0">
                <a:solidFill>
                  <a:prstClr val="black"/>
                </a:solidFill>
                <a:latin typeface="Century Schoolbook" panose="02040604050505020304"/>
              </a:rPr>
              <a:t>Example: </a:t>
            </a:r>
            <a:r>
              <a:rPr lang="en-US" sz="3200" i="1" spc="10" dirty="0" err="1">
                <a:solidFill>
                  <a:prstClr val="black"/>
                </a:solidFill>
                <a:latin typeface="Century Schoolbook" panose="02040604050505020304"/>
              </a:rPr>
              <a:t>Balanoglossus</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b="1" spc="10" dirty="0">
                <a:solidFill>
                  <a:prstClr val="black"/>
                </a:solidFill>
                <a:latin typeface="Century Schoolbook" panose="02040604050505020304"/>
              </a:rPr>
              <a:t>2). CLASS PTEROBRANCHIA</a:t>
            </a:r>
            <a:r>
              <a:rPr lang="en-GB" sz="3200" spc="10" dirty="0">
                <a:solidFill>
                  <a:prstClr val="black"/>
                </a:solidFill>
                <a:latin typeface="Century Schoolbook" panose="02040604050505020304"/>
              </a:rPr>
              <a:t> - </a:t>
            </a:r>
            <a:r>
              <a:rPr lang="en-US" sz="3200" spc="10" dirty="0">
                <a:solidFill>
                  <a:prstClr val="black"/>
                </a:solidFill>
                <a:latin typeface="Century Schoolbook" panose="02040604050505020304"/>
              </a:rPr>
              <a:t>Example:</a:t>
            </a:r>
            <a:r>
              <a:rPr lang="en-US" sz="3200" i="1" spc="10" dirty="0">
                <a:solidFill>
                  <a:prstClr val="black"/>
                </a:solidFill>
                <a:latin typeface="Century Schoolbook" panose="02040604050505020304"/>
              </a:rPr>
              <a:t> </a:t>
            </a:r>
            <a:r>
              <a:rPr lang="en-US" sz="3200" i="1" spc="10" dirty="0" err="1">
                <a:solidFill>
                  <a:prstClr val="black"/>
                </a:solidFill>
                <a:latin typeface="Century Schoolbook" panose="02040604050505020304"/>
              </a:rPr>
              <a:t>Cephalodiscus</a:t>
            </a:r>
            <a:endParaRPr lang="en-GB" sz="3200" spc="10" dirty="0">
              <a:solidFill>
                <a:prstClr val="black"/>
              </a:solidFill>
              <a:latin typeface="Century Schoolbook" panose="02040604050505020304"/>
            </a:endParaRPr>
          </a:p>
        </p:txBody>
      </p:sp>
    </p:spTree>
    <p:extLst>
      <p:ext uri="{BB962C8B-B14F-4D97-AF65-F5344CB8AC3E}">
        <p14:creationId xmlns:p14="http://schemas.microsoft.com/office/powerpoint/2010/main" val="209856299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4" y="-5032"/>
            <a:ext cx="3520516" cy="707886"/>
          </a:xfrm>
          <a:prstGeom prst="rect">
            <a:avLst/>
          </a:prstGeom>
        </p:spPr>
        <p:txBody>
          <a:bodyPr wrap="none">
            <a:spAutoFit/>
          </a:bodyPr>
          <a:lstStyle/>
          <a:p>
            <a:pPr>
              <a:defRPr/>
            </a:pPr>
            <a:r>
              <a:rPr lang="en-US" sz="4000" b="1" kern="0" spc="-50" dirty="0" err="1" smtClean="0">
                <a:solidFill>
                  <a:srgbClr val="D34817"/>
                </a:solidFill>
                <a:latin typeface="Century Schoolbook" panose="02040604050505020304"/>
              </a:rPr>
              <a:t>Urochordata</a:t>
            </a:r>
            <a:endParaRPr lang="en-US" kern="0" dirty="0" smtClean="0">
              <a:solidFill>
                <a:sysClr val="windowText" lastClr="000000"/>
              </a:solidFill>
            </a:endParaRPr>
          </a:p>
        </p:txBody>
      </p:sp>
      <p:sp>
        <p:nvSpPr>
          <p:cNvPr id="3" name="Rectangle 2"/>
          <p:cNvSpPr/>
          <p:nvPr/>
        </p:nvSpPr>
        <p:spPr>
          <a:xfrm>
            <a:off x="4002" y="509173"/>
            <a:ext cx="12187997" cy="6497163"/>
          </a:xfrm>
          <a:prstGeom prst="rect">
            <a:avLst/>
          </a:prstGeom>
        </p:spPr>
        <p:txBody>
          <a:bodyPr wrap="square">
            <a:spAutoFit/>
          </a:bodyPr>
          <a:lstStyle/>
          <a:p>
            <a:pPr marL="182880" indent="-182880" algn="just">
              <a:lnSpc>
                <a:spcPct val="95000"/>
              </a:lnSpc>
              <a:spcBef>
                <a:spcPts val="1400"/>
              </a:spcBef>
              <a:spcAft>
                <a:spcPts val="200"/>
              </a:spcAft>
              <a:buClr>
                <a:srgbClr val="D34817"/>
              </a:buClr>
              <a:buSzPct val="80000"/>
              <a:buFont typeface="Arial" pitchFamily="34" charset="0"/>
              <a:buChar char="•"/>
              <a:defRPr/>
            </a:pPr>
            <a:r>
              <a:rPr lang="en-US" sz="4400" spc="10" dirty="0">
                <a:solidFill>
                  <a:prstClr val="black"/>
                </a:solidFill>
                <a:latin typeface="Century Schoolbook" panose="02040604050505020304"/>
              </a:rPr>
              <a:t>Commonly called Tailed Chordates or Tunicates</a:t>
            </a:r>
            <a:endParaRPr lang="en-GB" sz="44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4400" spc="10" dirty="0">
                <a:solidFill>
                  <a:prstClr val="black"/>
                </a:solidFill>
                <a:latin typeface="Century Schoolbook" panose="02040604050505020304"/>
              </a:rPr>
              <a:t>The name tunicate or </a:t>
            </a:r>
            <a:r>
              <a:rPr lang="en-US" sz="4400" spc="10" dirty="0" err="1">
                <a:solidFill>
                  <a:prstClr val="black"/>
                </a:solidFill>
                <a:latin typeface="Century Schoolbook" panose="02040604050505020304"/>
              </a:rPr>
              <a:t>tunicata</a:t>
            </a:r>
            <a:r>
              <a:rPr lang="en-US" sz="4400" spc="10" dirty="0">
                <a:solidFill>
                  <a:prstClr val="black"/>
                </a:solidFill>
                <a:latin typeface="Century Schoolbook" panose="02040604050505020304"/>
              </a:rPr>
              <a:t> is suggested by the usually tough, nonliving coat called test or tunic that surrounds the body of the animal</a:t>
            </a:r>
            <a:r>
              <a:rPr lang="en-GB" sz="4400" spc="10" dirty="0">
                <a:solidFill>
                  <a:prstClr val="black"/>
                </a:solidFill>
                <a:latin typeface="Century Schoolbook" panose="02040604050505020304"/>
              </a:rPr>
              <a:t>. </a:t>
            </a:r>
            <a:r>
              <a:rPr lang="en-US" sz="4400" spc="10" dirty="0">
                <a:solidFill>
                  <a:prstClr val="black"/>
                </a:solidFill>
                <a:latin typeface="Century Schoolbook" panose="02040604050505020304"/>
              </a:rPr>
              <a:t>The tunic contains cellulose.</a:t>
            </a:r>
            <a:endParaRPr lang="en-GB" sz="44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4400" spc="10" dirty="0">
                <a:solidFill>
                  <a:prstClr val="black"/>
                </a:solidFill>
                <a:latin typeface="Century Schoolbook" panose="02040604050505020304"/>
              </a:rPr>
              <a:t>They  include the sea squirts and the Ascidians</a:t>
            </a:r>
            <a:endParaRPr lang="en-GB" sz="44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4400" spc="10" dirty="0">
                <a:solidFill>
                  <a:prstClr val="black"/>
                </a:solidFill>
                <a:latin typeface="Century Schoolbook" panose="02040604050505020304"/>
              </a:rPr>
              <a:t>2,200 </a:t>
            </a:r>
            <a:r>
              <a:rPr lang="en-US" sz="4400" spc="10" dirty="0" err="1">
                <a:solidFill>
                  <a:prstClr val="black"/>
                </a:solidFill>
                <a:latin typeface="Century Schoolbook" panose="02040604050505020304"/>
              </a:rPr>
              <a:t>Urochordates</a:t>
            </a:r>
            <a:r>
              <a:rPr lang="en-US" sz="4400" spc="10" dirty="0">
                <a:solidFill>
                  <a:prstClr val="black"/>
                </a:solidFill>
                <a:latin typeface="Century Schoolbook" panose="02040604050505020304"/>
              </a:rPr>
              <a:t> are known</a:t>
            </a:r>
            <a:endParaRPr lang="en-GB" sz="4400" spc="10" dirty="0">
              <a:solidFill>
                <a:prstClr val="black"/>
              </a:solidFill>
              <a:latin typeface="Century Schoolbook" panose="02040604050505020304"/>
            </a:endParaRPr>
          </a:p>
        </p:txBody>
      </p:sp>
    </p:spTree>
    <p:extLst>
      <p:ext uri="{BB962C8B-B14F-4D97-AF65-F5344CB8AC3E}">
        <p14:creationId xmlns:p14="http://schemas.microsoft.com/office/powerpoint/2010/main" val="1784978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75401125"/>
              </p:ext>
            </p:extLst>
          </p:nvPr>
        </p:nvGraphicFramePr>
        <p:xfrm>
          <a:off x="149628" y="0"/>
          <a:ext cx="11870575" cy="6716687"/>
        </p:xfrm>
        <a:graphic>
          <a:graphicData uri="http://schemas.openxmlformats.org/drawingml/2006/table">
            <a:tbl>
              <a:tblPr/>
              <a:tblGrid>
                <a:gridCol w="4676288">
                  <a:extLst>
                    <a:ext uri="{9D8B030D-6E8A-4147-A177-3AD203B41FA5}">
                      <a16:colId xmlns="" xmlns:a16="http://schemas.microsoft.com/office/drawing/2014/main" val="20000"/>
                    </a:ext>
                  </a:extLst>
                </a:gridCol>
                <a:gridCol w="4676288">
                  <a:extLst>
                    <a:ext uri="{9D8B030D-6E8A-4147-A177-3AD203B41FA5}">
                      <a16:colId xmlns="" xmlns:a16="http://schemas.microsoft.com/office/drawing/2014/main" val="20001"/>
                    </a:ext>
                  </a:extLst>
                </a:gridCol>
                <a:gridCol w="2517999">
                  <a:extLst>
                    <a:ext uri="{9D8B030D-6E8A-4147-A177-3AD203B41FA5}">
                      <a16:colId xmlns="" xmlns:a16="http://schemas.microsoft.com/office/drawing/2014/main" val="20002"/>
                    </a:ext>
                  </a:extLst>
                </a:gridCol>
              </a:tblGrid>
              <a:tr h="308104">
                <a:tc>
                  <a:txBody>
                    <a:bodyPr/>
                    <a:lstStyle/>
                    <a:p>
                      <a:pPr marL="0" algn="l" fontAlgn="t">
                        <a:spcBef>
                          <a:spcPts val="0"/>
                        </a:spcBef>
                        <a:spcAft>
                          <a:spcPts val="0"/>
                        </a:spcAft>
                      </a:pPr>
                      <a:r>
                        <a:rPr lang="en-US" sz="1600" b="1" dirty="0">
                          <a:effectLst/>
                          <a:latin typeface="+mn-lt"/>
                        </a:rPr>
                        <a:t>                                                                              Animal Cell</a:t>
                      </a:r>
                    </a:p>
                  </a:txBody>
                  <a:tcPr marL="21587" marR="21587" marT="2698" marB="53967">
                    <a:lnL>
                      <a:noFill/>
                    </a:lnL>
                    <a:lnR>
                      <a:noFill/>
                    </a:lnR>
                    <a:lnT>
                      <a:noFill/>
                    </a:lnT>
                    <a:lnB>
                      <a:noFill/>
                    </a:lnB>
                  </a:tcPr>
                </a:tc>
                <a:tc>
                  <a:txBody>
                    <a:bodyPr/>
                    <a:lstStyle/>
                    <a:p>
                      <a:pPr marL="0" algn="l" fontAlgn="t">
                        <a:spcBef>
                          <a:spcPts val="0"/>
                        </a:spcBef>
                        <a:spcAft>
                          <a:spcPts val="0"/>
                        </a:spcAft>
                      </a:pPr>
                      <a:r>
                        <a:rPr lang="en-US" sz="1600" b="1" dirty="0">
                          <a:effectLst/>
                          <a:latin typeface="+mn-lt"/>
                        </a:rPr>
                        <a:t>                                                                                 Plant Cell</a:t>
                      </a:r>
                    </a:p>
                  </a:txBody>
                  <a:tcPr marL="21587" marR="21587" marT="2698" marB="53967">
                    <a:lnL>
                      <a:noFill/>
                    </a:lnL>
                    <a:lnR>
                      <a:noFill/>
                    </a:lnR>
                    <a:lnT>
                      <a:noFill/>
                    </a:lnT>
                    <a:lnB>
                      <a:noFill/>
                    </a:lnB>
                  </a:tcPr>
                </a:tc>
                <a:tc>
                  <a:txBody>
                    <a:bodyPr/>
                    <a:lstStyle/>
                    <a:p>
                      <a:endParaRPr lang="en-US" sz="1600">
                        <a:latin typeface="+mn-lt"/>
                      </a:endParaRPr>
                    </a:p>
                  </a:txBody>
                  <a:tcPr marL="25904" marR="25904" marT="12952" marB="12952">
                    <a:lnL>
                      <a:noFill/>
                    </a:lnL>
                  </a:tcPr>
                </a:tc>
                <a:extLst>
                  <a:ext uri="{0D108BD9-81ED-4DB2-BD59-A6C34878D82A}">
                    <a16:rowId xmlns="" xmlns:a16="http://schemas.microsoft.com/office/drawing/2014/main" val="10000"/>
                  </a:ext>
                </a:extLst>
              </a:tr>
              <a:tr h="288738">
                <a:tc>
                  <a:txBody>
                    <a:bodyPr/>
                    <a:lstStyle/>
                    <a:p>
                      <a:pPr>
                        <a:spcBef>
                          <a:spcPts val="0"/>
                        </a:spcBef>
                        <a:spcAft>
                          <a:spcPts val="0"/>
                        </a:spcAft>
                      </a:pPr>
                      <a:r>
                        <a:rPr lang="en-US" sz="1600">
                          <a:effectLst/>
                          <a:latin typeface="+mn-lt"/>
                        </a:rPr>
                        <a:t>Cell wall</a:t>
                      </a:r>
                    </a:p>
                  </a:txBody>
                  <a:tcPr marL="25904" marR="13492" marT="18888" marB="18888">
                    <a:lnL>
                      <a:noFill/>
                    </a:lnL>
                    <a:lnR>
                      <a:noFill/>
                    </a:lnR>
                    <a:lnT>
                      <a:noFill/>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Absent</a:t>
                      </a:r>
                    </a:p>
                  </a:txBody>
                  <a:tcPr marL="26983" marR="26983" marT="18888" marB="18888">
                    <a:lnL>
                      <a:noFill/>
                    </a:lnL>
                    <a:lnR>
                      <a:noFill/>
                    </a:lnR>
                    <a:lnT>
                      <a:noFill/>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 (formed of cellulose)</a:t>
                      </a:r>
                    </a:p>
                  </a:txBody>
                  <a:tcPr marL="26983" marR="26983" marT="18888" marB="18888">
                    <a:lnL>
                      <a:noFill/>
                    </a:lnL>
                    <a:lnR>
                      <a:noFill/>
                    </a:lnR>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01"/>
                  </a:ext>
                </a:extLst>
              </a:tr>
              <a:tr h="288738">
                <a:tc>
                  <a:txBody>
                    <a:bodyPr/>
                    <a:lstStyle/>
                    <a:p>
                      <a:pPr>
                        <a:spcBef>
                          <a:spcPts val="0"/>
                        </a:spcBef>
                        <a:spcAft>
                          <a:spcPts val="0"/>
                        </a:spcAft>
                      </a:pPr>
                      <a:r>
                        <a:rPr lang="en-US" sz="1600">
                          <a:effectLst/>
                          <a:latin typeface="+mn-lt"/>
                        </a:rPr>
                        <a:t>Shape</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dirty="0">
                          <a:effectLst/>
                          <a:latin typeface="+mn-lt"/>
                        </a:rPr>
                        <a:t>Round (irregular shape)</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Rectangular (fixed shape)</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02"/>
                  </a:ext>
                </a:extLst>
              </a:tr>
              <a:tr h="538744">
                <a:tc>
                  <a:txBody>
                    <a:bodyPr/>
                    <a:lstStyle/>
                    <a:p>
                      <a:pPr>
                        <a:spcBef>
                          <a:spcPts val="0"/>
                        </a:spcBef>
                        <a:spcAft>
                          <a:spcPts val="0"/>
                        </a:spcAft>
                      </a:pPr>
                      <a:r>
                        <a:rPr lang="en-US" sz="1600">
                          <a:effectLst/>
                          <a:latin typeface="+mn-lt"/>
                        </a:rPr>
                        <a:t>Vacuole</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dirty="0">
                          <a:effectLst/>
                          <a:latin typeface="+mn-lt"/>
                        </a:rPr>
                        <a:t>One or more small vacuoles (much smaller than plant cells).</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One, large central vacuole taking up 90% of cell volume.</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03"/>
                  </a:ext>
                </a:extLst>
              </a:tr>
              <a:tr h="538744">
                <a:tc>
                  <a:txBody>
                    <a:bodyPr/>
                    <a:lstStyle/>
                    <a:p>
                      <a:pPr>
                        <a:spcBef>
                          <a:spcPts val="0"/>
                        </a:spcBef>
                        <a:spcAft>
                          <a:spcPts val="0"/>
                        </a:spcAft>
                      </a:pPr>
                      <a:r>
                        <a:rPr lang="en-US" sz="1600">
                          <a:effectLst/>
                          <a:latin typeface="+mn-lt"/>
                        </a:rPr>
                        <a:t>Centrioles</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 in all animal cells</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Only present in lower plant forms.</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04"/>
                  </a:ext>
                </a:extLst>
              </a:tr>
              <a:tr h="788751">
                <a:tc>
                  <a:txBody>
                    <a:bodyPr/>
                    <a:lstStyle/>
                    <a:p>
                      <a:pPr>
                        <a:spcBef>
                          <a:spcPts val="0"/>
                        </a:spcBef>
                        <a:spcAft>
                          <a:spcPts val="0"/>
                        </a:spcAft>
                      </a:pPr>
                      <a:r>
                        <a:rPr lang="en-US" sz="1600">
                          <a:effectLst/>
                          <a:latin typeface="+mn-lt"/>
                        </a:rPr>
                        <a:t>Chloroplast</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Animal cells don't have chloroplasts.</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Plant cells have chloroplasts because they make their own food.</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05"/>
                  </a:ext>
                </a:extLst>
              </a:tr>
              <a:tr h="288738">
                <a:tc>
                  <a:txBody>
                    <a:bodyPr/>
                    <a:lstStyle/>
                    <a:p>
                      <a:pPr>
                        <a:spcBef>
                          <a:spcPts val="0"/>
                        </a:spcBef>
                        <a:spcAft>
                          <a:spcPts val="0"/>
                        </a:spcAft>
                      </a:pPr>
                      <a:r>
                        <a:rPr lang="en-US" sz="1600">
                          <a:effectLst/>
                          <a:latin typeface="+mn-lt"/>
                        </a:rPr>
                        <a:t>Cytoplasm</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dirty="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06"/>
                  </a:ext>
                </a:extLst>
              </a:tr>
              <a:tr h="288738">
                <a:tc>
                  <a:txBody>
                    <a:bodyPr/>
                    <a:lstStyle/>
                    <a:p>
                      <a:pPr>
                        <a:spcBef>
                          <a:spcPts val="0"/>
                        </a:spcBef>
                        <a:spcAft>
                          <a:spcPts val="0"/>
                        </a:spcAft>
                      </a:pPr>
                      <a:r>
                        <a:rPr lang="en-US" sz="1600">
                          <a:effectLst/>
                          <a:latin typeface="+mn-lt"/>
                        </a:rPr>
                        <a:t>Endoplasmic Reticulum (Smooth and Rough)</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07"/>
                  </a:ext>
                </a:extLst>
              </a:tr>
              <a:tr h="288738">
                <a:tc>
                  <a:txBody>
                    <a:bodyPr/>
                    <a:lstStyle/>
                    <a:p>
                      <a:pPr>
                        <a:spcBef>
                          <a:spcPts val="0"/>
                        </a:spcBef>
                        <a:spcAft>
                          <a:spcPts val="0"/>
                        </a:spcAft>
                      </a:pPr>
                      <a:r>
                        <a:rPr lang="en-US" sz="1600">
                          <a:effectLst/>
                          <a:latin typeface="+mn-lt"/>
                        </a:rPr>
                        <a:t>Ribosomes</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08"/>
                  </a:ext>
                </a:extLst>
              </a:tr>
              <a:tr h="288738">
                <a:tc>
                  <a:txBody>
                    <a:bodyPr/>
                    <a:lstStyle/>
                    <a:p>
                      <a:pPr>
                        <a:spcBef>
                          <a:spcPts val="0"/>
                        </a:spcBef>
                        <a:spcAft>
                          <a:spcPts val="0"/>
                        </a:spcAft>
                      </a:pPr>
                      <a:r>
                        <a:rPr lang="en-US" sz="1600">
                          <a:effectLst/>
                          <a:latin typeface="+mn-lt"/>
                        </a:rPr>
                        <a:t>Mitochondria</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09"/>
                  </a:ext>
                </a:extLst>
              </a:tr>
              <a:tr h="288738">
                <a:tc>
                  <a:txBody>
                    <a:bodyPr/>
                    <a:lstStyle/>
                    <a:p>
                      <a:pPr>
                        <a:spcBef>
                          <a:spcPts val="0"/>
                        </a:spcBef>
                        <a:spcAft>
                          <a:spcPts val="0"/>
                        </a:spcAft>
                      </a:pPr>
                      <a:r>
                        <a:rPr lang="en-US" sz="1600">
                          <a:effectLst/>
                          <a:latin typeface="+mn-lt"/>
                        </a:rPr>
                        <a:t>Plastids</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Absent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10"/>
                  </a:ext>
                </a:extLst>
              </a:tr>
              <a:tr h="288738">
                <a:tc>
                  <a:txBody>
                    <a:bodyPr/>
                    <a:lstStyle/>
                    <a:p>
                      <a:pPr>
                        <a:spcBef>
                          <a:spcPts val="0"/>
                        </a:spcBef>
                        <a:spcAft>
                          <a:spcPts val="0"/>
                        </a:spcAft>
                      </a:pPr>
                      <a:r>
                        <a:rPr lang="en-US" sz="1600">
                          <a:effectLst/>
                          <a:latin typeface="+mn-lt"/>
                        </a:rPr>
                        <a:t>Golgi Apparatus</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11"/>
                  </a:ext>
                </a:extLst>
              </a:tr>
              <a:tr h="288738">
                <a:tc>
                  <a:txBody>
                    <a:bodyPr/>
                    <a:lstStyle/>
                    <a:p>
                      <a:pPr>
                        <a:spcBef>
                          <a:spcPts val="0"/>
                        </a:spcBef>
                        <a:spcAft>
                          <a:spcPts val="0"/>
                        </a:spcAft>
                      </a:pPr>
                      <a:r>
                        <a:rPr lang="en-US" sz="1600">
                          <a:effectLst/>
                          <a:latin typeface="+mn-lt"/>
                        </a:rPr>
                        <a:t>Plasma Membrane</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Only cell membrane</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Cell wall and a cell membrane</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12"/>
                  </a:ext>
                </a:extLst>
              </a:tr>
              <a:tr h="288738">
                <a:tc>
                  <a:txBody>
                    <a:bodyPr/>
                    <a:lstStyle/>
                    <a:p>
                      <a:pPr>
                        <a:spcBef>
                          <a:spcPts val="0"/>
                        </a:spcBef>
                        <a:spcAft>
                          <a:spcPts val="0"/>
                        </a:spcAft>
                      </a:pPr>
                      <a:r>
                        <a:rPr lang="en-US" sz="1600">
                          <a:effectLst/>
                          <a:latin typeface="+mn-lt"/>
                        </a:rPr>
                        <a:t>Microtubules/ Microfilaments</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13"/>
                  </a:ext>
                </a:extLst>
              </a:tr>
              <a:tr h="288738">
                <a:tc>
                  <a:txBody>
                    <a:bodyPr/>
                    <a:lstStyle/>
                    <a:p>
                      <a:pPr>
                        <a:spcBef>
                          <a:spcPts val="0"/>
                        </a:spcBef>
                        <a:spcAft>
                          <a:spcPts val="0"/>
                        </a:spcAft>
                      </a:pPr>
                      <a:r>
                        <a:rPr lang="en-US" sz="1600">
                          <a:effectLst/>
                          <a:latin typeface="+mn-lt"/>
                        </a:rPr>
                        <a:t>Flagella</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May be found in some cells</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May be found in some cells</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14"/>
                  </a:ext>
                </a:extLst>
              </a:tr>
              <a:tr h="538744">
                <a:tc>
                  <a:txBody>
                    <a:bodyPr/>
                    <a:lstStyle/>
                    <a:p>
                      <a:pPr>
                        <a:spcBef>
                          <a:spcPts val="0"/>
                        </a:spcBef>
                        <a:spcAft>
                          <a:spcPts val="0"/>
                        </a:spcAft>
                      </a:pPr>
                      <a:r>
                        <a:rPr lang="en-US" sz="1600">
                          <a:effectLst/>
                          <a:latin typeface="+mn-lt"/>
                        </a:rPr>
                        <a:t>Lysosomes</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Lysosomes occur in cytoplasm.</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Lysosomes usually not evident.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15"/>
                  </a:ext>
                </a:extLst>
              </a:tr>
              <a:tr h="288738">
                <a:tc>
                  <a:txBody>
                    <a:bodyPr/>
                    <a:lstStyle/>
                    <a:p>
                      <a:pPr>
                        <a:spcBef>
                          <a:spcPts val="0"/>
                        </a:spcBef>
                        <a:spcAft>
                          <a:spcPts val="0"/>
                        </a:spcAft>
                      </a:pPr>
                      <a:r>
                        <a:rPr lang="en-US" sz="1600">
                          <a:effectLst/>
                          <a:latin typeface="+mn-lt"/>
                        </a:rPr>
                        <a:t>Nucleus</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16"/>
                  </a:ext>
                </a:extLst>
              </a:tr>
              <a:tr h="538744">
                <a:tc>
                  <a:txBody>
                    <a:bodyPr/>
                    <a:lstStyle/>
                    <a:p>
                      <a:pPr>
                        <a:spcBef>
                          <a:spcPts val="0"/>
                        </a:spcBef>
                        <a:spcAft>
                          <a:spcPts val="0"/>
                        </a:spcAft>
                      </a:pPr>
                      <a:r>
                        <a:rPr lang="en-US" sz="1600" dirty="0">
                          <a:effectLst/>
                          <a:latin typeface="+mn-lt"/>
                        </a:rPr>
                        <a:t>Cilia</a:t>
                      </a:r>
                    </a:p>
                  </a:txBody>
                  <a:tcPr marL="25904" marR="13492"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a:effectLst/>
                          <a:latin typeface="+mn-lt"/>
                        </a:rPr>
                        <a:t>Present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tc>
                  <a:txBody>
                    <a:bodyPr/>
                    <a:lstStyle/>
                    <a:p>
                      <a:pPr>
                        <a:spcBef>
                          <a:spcPts val="0"/>
                        </a:spcBef>
                        <a:spcAft>
                          <a:spcPts val="0"/>
                        </a:spcAft>
                      </a:pPr>
                      <a:r>
                        <a:rPr lang="en-US" sz="1600" dirty="0">
                          <a:effectLst/>
                          <a:latin typeface="+mn-lt"/>
                        </a:rPr>
                        <a:t>Most plant cells do not contain </a:t>
                      </a:r>
                      <a:r>
                        <a:rPr lang="en-US" sz="1600" dirty="0">
                          <a:solidFill>
                            <a:srgbClr val="205493"/>
                          </a:solidFill>
                          <a:effectLst/>
                          <a:latin typeface="+mn-lt"/>
                          <a:hlinkClick r:id="rId2"/>
                        </a:rPr>
                        <a:t>cilia</a:t>
                      </a:r>
                      <a:r>
                        <a:rPr lang="en-US" sz="1600" dirty="0">
                          <a:effectLst/>
                          <a:latin typeface="+mn-lt"/>
                        </a:rPr>
                        <a:t>.</a:t>
                      </a:r>
                    </a:p>
                  </a:txBody>
                  <a:tcPr marL="26983" marR="26983" marT="18888" marB="18888">
                    <a:lnL>
                      <a:noFill/>
                    </a:lnL>
                    <a:lnR>
                      <a:noFill/>
                    </a:lnR>
                    <a:lnT w="19050" cap="flat" cmpd="sng" algn="ctr">
                      <a:solidFill>
                        <a:srgbClr val="EDEDED"/>
                      </a:solidFill>
                      <a:prstDash val="solid"/>
                      <a:round/>
                      <a:headEnd type="none" w="med" len="med"/>
                      <a:tailEnd type="none" w="med" len="med"/>
                    </a:lnT>
                    <a:lnB w="19050" cap="flat" cmpd="sng" algn="ctr">
                      <a:solidFill>
                        <a:srgbClr val="EDEDED"/>
                      </a:solidFill>
                      <a:prstDash val="solid"/>
                      <a:round/>
                      <a:headEnd type="none" w="med" len="med"/>
                      <a:tailEnd type="none" w="med" len="med"/>
                    </a:lnB>
                  </a:tcPr>
                </a:tc>
                <a:extLst>
                  <a:ext uri="{0D108BD9-81ED-4DB2-BD59-A6C34878D82A}">
                    <a16:rowId xmlns="" xmlns:a16="http://schemas.microsoft.com/office/drawing/2014/main" val="10017"/>
                  </a:ext>
                </a:extLst>
              </a:tr>
            </a:tbl>
          </a:graphicData>
        </a:graphic>
      </p:graphicFrame>
      <p:sp>
        <p:nvSpPr>
          <p:cNvPr id="2" name="Slide Number Placeholder 1"/>
          <p:cNvSpPr>
            <a:spLocks noGrp="1"/>
          </p:cNvSpPr>
          <p:nvPr>
            <p:ph type="sldNum" sz="quarter" idx="12"/>
          </p:nvPr>
        </p:nvSpPr>
        <p:spPr/>
        <p:txBody>
          <a:bodyPr/>
          <a:lstStyle/>
          <a:p>
            <a:fld id="{CF8038E8-A078-4E6C-89D7-57B007698DA4}" type="slidenum">
              <a:rPr lang="en-US" smtClean="0"/>
              <a:t>18</a:t>
            </a:fld>
            <a:endParaRPr lang="en-US"/>
          </a:p>
        </p:txBody>
      </p:sp>
    </p:spTree>
    <p:extLst>
      <p:ext uri="{BB962C8B-B14F-4D97-AF65-F5344CB8AC3E}">
        <p14:creationId xmlns:p14="http://schemas.microsoft.com/office/powerpoint/2010/main" val="120860636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44" y="10"/>
            <a:ext cx="12175956" cy="707886"/>
          </a:xfrm>
          <a:prstGeom prst="rect">
            <a:avLst/>
          </a:prstGeom>
        </p:spPr>
        <p:txBody>
          <a:bodyPr wrap="square">
            <a:spAutoFit/>
          </a:bodyPr>
          <a:lstStyle/>
          <a:p>
            <a:pPr>
              <a:defRPr/>
            </a:pPr>
            <a:r>
              <a:rPr lang="en-US" sz="4000" b="1" kern="0" spc="-50" dirty="0" smtClean="0">
                <a:solidFill>
                  <a:srgbClr val="D34817"/>
                </a:solidFill>
                <a:latin typeface="Century Schoolbook" panose="02040604050505020304"/>
              </a:rPr>
              <a:t>Classification of </a:t>
            </a:r>
            <a:r>
              <a:rPr lang="en-US" sz="4000" b="1" kern="0" spc="-50" dirty="0" err="1" smtClean="0">
                <a:solidFill>
                  <a:srgbClr val="D34817"/>
                </a:solidFill>
                <a:latin typeface="Century Schoolbook" panose="02040604050505020304"/>
              </a:rPr>
              <a:t>Urochordates</a:t>
            </a:r>
            <a:endParaRPr lang="en-US" kern="0" dirty="0" smtClean="0">
              <a:solidFill>
                <a:sysClr val="windowText" lastClr="000000"/>
              </a:solidFill>
            </a:endParaRPr>
          </a:p>
        </p:txBody>
      </p:sp>
      <p:sp>
        <p:nvSpPr>
          <p:cNvPr id="3" name="Rectangle 2"/>
          <p:cNvSpPr/>
          <p:nvPr/>
        </p:nvSpPr>
        <p:spPr>
          <a:xfrm>
            <a:off x="0" y="1320731"/>
            <a:ext cx="12192000" cy="4391972"/>
          </a:xfrm>
          <a:prstGeom prst="rect">
            <a:avLst/>
          </a:prstGeom>
        </p:spPr>
        <p:txBody>
          <a:bodyPr wrap="square">
            <a:spAutoFit/>
          </a:bodyPr>
          <a:lstStyle/>
          <a:p>
            <a:pPr algn="just">
              <a:lnSpc>
                <a:spcPct val="95000"/>
              </a:lnSpc>
              <a:spcBef>
                <a:spcPts val="1400"/>
              </a:spcBef>
              <a:spcAft>
                <a:spcPts val="200"/>
              </a:spcAft>
              <a:buClr>
                <a:srgbClr val="D34817"/>
              </a:buClr>
              <a:buSzPct val="80000"/>
              <a:defRPr/>
            </a:pPr>
            <a:r>
              <a:rPr lang="en-US" sz="3600" spc="10" dirty="0">
                <a:solidFill>
                  <a:prstClr val="black"/>
                </a:solidFill>
                <a:latin typeface="Century Schoolbook" panose="02040604050505020304"/>
              </a:rPr>
              <a:t>1. </a:t>
            </a:r>
            <a:r>
              <a:rPr lang="en-US" sz="3600" spc="10" dirty="0" err="1">
                <a:solidFill>
                  <a:prstClr val="black"/>
                </a:solidFill>
                <a:latin typeface="Century Schoolbook" panose="02040604050505020304"/>
              </a:rPr>
              <a:t>Ascidacea</a:t>
            </a:r>
            <a:r>
              <a:rPr lang="en-US" sz="3600" spc="10" dirty="0">
                <a:solidFill>
                  <a:prstClr val="black"/>
                </a:solidFill>
                <a:latin typeface="Century Schoolbook" panose="02040604050505020304"/>
              </a:rPr>
              <a:t> (Little bag)</a:t>
            </a:r>
            <a:endParaRPr lang="en-GB" sz="36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600" spc="10" dirty="0">
                <a:solidFill>
                  <a:prstClr val="black"/>
                </a:solidFill>
                <a:latin typeface="Century Schoolbook" panose="02040604050505020304"/>
              </a:rPr>
              <a:t>They are called sea squirts because some species discharge a jet of water from the </a:t>
            </a:r>
            <a:r>
              <a:rPr lang="en-US" sz="3600" spc="10" dirty="0" err="1">
                <a:solidFill>
                  <a:prstClr val="black"/>
                </a:solidFill>
                <a:latin typeface="Century Schoolbook" panose="02040604050505020304"/>
              </a:rPr>
              <a:t>excurrent</a:t>
            </a:r>
            <a:r>
              <a:rPr lang="en-US" sz="3600" spc="10" dirty="0">
                <a:solidFill>
                  <a:prstClr val="black"/>
                </a:solidFill>
                <a:latin typeface="Century Schoolbook" panose="02040604050505020304"/>
              </a:rPr>
              <a:t> siphon when irritated.</a:t>
            </a:r>
            <a:r>
              <a:rPr lang="en-GB" sz="3600" spc="10" dirty="0">
                <a:solidFill>
                  <a:prstClr val="black"/>
                </a:solidFill>
                <a:latin typeface="Century Schoolbook" panose="02040604050505020304"/>
              </a:rPr>
              <a:t> </a:t>
            </a:r>
            <a:r>
              <a:rPr lang="en-US" sz="3600" spc="10" dirty="0">
                <a:solidFill>
                  <a:prstClr val="black"/>
                </a:solidFill>
                <a:latin typeface="Century Schoolbook" panose="02040604050505020304"/>
              </a:rPr>
              <a:t>Examples are</a:t>
            </a:r>
            <a:r>
              <a:rPr lang="en-GB" sz="3600" spc="10" dirty="0">
                <a:solidFill>
                  <a:prstClr val="black"/>
                </a:solidFill>
                <a:latin typeface="Century Schoolbook" panose="02040604050505020304"/>
              </a:rPr>
              <a:t> </a:t>
            </a:r>
            <a:r>
              <a:rPr lang="en-US" sz="3600" i="1" spc="10" dirty="0" err="1">
                <a:solidFill>
                  <a:prstClr val="black"/>
                </a:solidFill>
                <a:latin typeface="Century Schoolbook" panose="02040604050505020304"/>
              </a:rPr>
              <a:t>Ciona</a:t>
            </a:r>
            <a:r>
              <a:rPr lang="en-GB" sz="3600" spc="10" dirty="0">
                <a:solidFill>
                  <a:prstClr val="black"/>
                </a:solidFill>
                <a:latin typeface="Century Schoolbook" panose="02040604050505020304"/>
              </a:rPr>
              <a:t>, </a:t>
            </a:r>
            <a:r>
              <a:rPr lang="en-US" sz="3600" i="1" spc="10" dirty="0">
                <a:solidFill>
                  <a:prstClr val="black"/>
                </a:solidFill>
                <a:latin typeface="Century Schoolbook" panose="02040604050505020304"/>
              </a:rPr>
              <a:t>Ascidia</a:t>
            </a:r>
            <a:endParaRPr lang="en-GB" sz="3600" spc="10" dirty="0">
              <a:solidFill>
                <a:prstClr val="black"/>
              </a:solidFill>
              <a:latin typeface="Century Schoolbook" panose="02040604050505020304"/>
            </a:endParaRPr>
          </a:p>
          <a:p>
            <a:pPr algn="just">
              <a:lnSpc>
                <a:spcPct val="95000"/>
              </a:lnSpc>
              <a:spcBef>
                <a:spcPts val="1400"/>
              </a:spcBef>
              <a:spcAft>
                <a:spcPts val="200"/>
              </a:spcAft>
              <a:buClr>
                <a:srgbClr val="D34817"/>
              </a:buClr>
              <a:buSzPct val="80000"/>
              <a:defRPr/>
            </a:pPr>
            <a:r>
              <a:rPr lang="en-US" sz="3600" spc="10" dirty="0">
                <a:solidFill>
                  <a:prstClr val="black"/>
                </a:solidFill>
                <a:latin typeface="Century Schoolbook" panose="02040604050505020304"/>
              </a:rPr>
              <a:t>2. </a:t>
            </a:r>
            <a:r>
              <a:rPr lang="en-US" sz="3600" spc="10" dirty="0" err="1">
                <a:solidFill>
                  <a:prstClr val="black"/>
                </a:solidFill>
                <a:latin typeface="Century Schoolbook" panose="02040604050505020304"/>
              </a:rPr>
              <a:t>Larvacea</a:t>
            </a:r>
            <a:r>
              <a:rPr lang="en-GB" sz="3600" spc="10" dirty="0">
                <a:solidFill>
                  <a:prstClr val="black"/>
                </a:solidFill>
                <a:latin typeface="Century Schoolbook" panose="02040604050505020304"/>
              </a:rPr>
              <a:t> (</a:t>
            </a:r>
            <a:r>
              <a:rPr lang="en-US" sz="3600" spc="10" dirty="0">
                <a:solidFill>
                  <a:prstClr val="black"/>
                </a:solidFill>
                <a:latin typeface="Century Schoolbook" panose="02040604050505020304"/>
              </a:rPr>
              <a:t>Resemble the larvae stage).</a:t>
            </a:r>
            <a:r>
              <a:rPr lang="en-GB" sz="3600" spc="10" dirty="0">
                <a:solidFill>
                  <a:prstClr val="black"/>
                </a:solidFill>
                <a:latin typeface="Century Schoolbook" panose="02040604050505020304"/>
              </a:rPr>
              <a:t> </a:t>
            </a:r>
            <a:r>
              <a:rPr lang="en-US" sz="3600" spc="10" dirty="0">
                <a:solidFill>
                  <a:prstClr val="black"/>
                </a:solidFill>
                <a:latin typeface="Century Schoolbook" panose="02040604050505020304"/>
              </a:rPr>
              <a:t>Examples are</a:t>
            </a:r>
            <a:r>
              <a:rPr lang="en-GB" sz="3600" spc="10" dirty="0">
                <a:solidFill>
                  <a:prstClr val="black"/>
                </a:solidFill>
                <a:latin typeface="Century Schoolbook" panose="02040604050505020304"/>
              </a:rPr>
              <a:t> </a:t>
            </a:r>
            <a:r>
              <a:rPr lang="en-US" sz="3600" i="1" spc="10" dirty="0" err="1">
                <a:solidFill>
                  <a:prstClr val="black"/>
                </a:solidFill>
                <a:latin typeface="Century Schoolbook" panose="02040604050505020304"/>
              </a:rPr>
              <a:t>Oikpleura</a:t>
            </a:r>
            <a:r>
              <a:rPr lang="en-GB" sz="3600" spc="10" dirty="0">
                <a:solidFill>
                  <a:prstClr val="black"/>
                </a:solidFill>
                <a:latin typeface="Century Schoolbook" panose="02040604050505020304"/>
              </a:rPr>
              <a:t>, </a:t>
            </a:r>
            <a:r>
              <a:rPr lang="en-US" sz="3600" i="1" spc="10" dirty="0" err="1">
                <a:solidFill>
                  <a:prstClr val="black"/>
                </a:solidFill>
                <a:latin typeface="Century Schoolbook" panose="02040604050505020304"/>
              </a:rPr>
              <a:t>Appendicularia</a:t>
            </a:r>
            <a:r>
              <a:rPr lang="en-GB" sz="3600" spc="10" dirty="0">
                <a:solidFill>
                  <a:prstClr val="black"/>
                </a:solidFill>
                <a:latin typeface="Century Schoolbook" panose="02040604050505020304"/>
              </a:rPr>
              <a:t>, </a:t>
            </a:r>
            <a:r>
              <a:rPr lang="en-US" sz="3600" i="1" spc="10" dirty="0" err="1">
                <a:solidFill>
                  <a:prstClr val="black"/>
                </a:solidFill>
                <a:latin typeface="Century Schoolbook" panose="02040604050505020304"/>
              </a:rPr>
              <a:t>Fritallaria</a:t>
            </a:r>
            <a:endParaRPr lang="en-GB" sz="3600" spc="10" dirty="0">
              <a:solidFill>
                <a:prstClr val="black"/>
              </a:solidFill>
              <a:latin typeface="Century Schoolbook" panose="02040604050505020304"/>
            </a:endParaRPr>
          </a:p>
          <a:p>
            <a:pPr algn="just">
              <a:lnSpc>
                <a:spcPct val="95000"/>
              </a:lnSpc>
              <a:spcBef>
                <a:spcPts val="1400"/>
              </a:spcBef>
              <a:spcAft>
                <a:spcPts val="200"/>
              </a:spcAft>
              <a:buClr>
                <a:srgbClr val="D34817"/>
              </a:buClr>
              <a:buSzPct val="80000"/>
              <a:defRPr/>
            </a:pPr>
            <a:r>
              <a:rPr lang="en-US" sz="3600" spc="10" dirty="0">
                <a:solidFill>
                  <a:prstClr val="black"/>
                </a:solidFill>
                <a:latin typeface="Century Schoolbook" panose="02040604050505020304"/>
              </a:rPr>
              <a:t>3. </a:t>
            </a:r>
            <a:r>
              <a:rPr lang="en-US" sz="3600" spc="10" dirty="0" err="1">
                <a:solidFill>
                  <a:prstClr val="black"/>
                </a:solidFill>
                <a:latin typeface="Century Schoolbook" panose="02040604050505020304"/>
              </a:rPr>
              <a:t>Thaliacea</a:t>
            </a:r>
            <a:r>
              <a:rPr lang="en-GB" sz="3600" spc="10" dirty="0">
                <a:solidFill>
                  <a:prstClr val="black"/>
                </a:solidFill>
                <a:latin typeface="Century Schoolbook" panose="02040604050505020304"/>
              </a:rPr>
              <a:t>. </a:t>
            </a:r>
            <a:r>
              <a:rPr lang="en-US" sz="3600" spc="10" dirty="0">
                <a:solidFill>
                  <a:prstClr val="black"/>
                </a:solidFill>
                <a:latin typeface="Century Schoolbook" panose="02040604050505020304"/>
              </a:rPr>
              <a:t>Examples are</a:t>
            </a:r>
            <a:r>
              <a:rPr lang="en-GB" sz="3600" spc="10" dirty="0">
                <a:solidFill>
                  <a:prstClr val="black"/>
                </a:solidFill>
                <a:latin typeface="Century Schoolbook" panose="02040604050505020304"/>
              </a:rPr>
              <a:t> </a:t>
            </a:r>
            <a:r>
              <a:rPr lang="en-US" sz="3600" i="1" spc="10" dirty="0" err="1">
                <a:solidFill>
                  <a:prstClr val="black"/>
                </a:solidFill>
                <a:latin typeface="Century Schoolbook" panose="02040604050505020304"/>
              </a:rPr>
              <a:t>Salpa</a:t>
            </a:r>
            <a:r>
              <a:rPr lang="en-GB" sz="3600" spc="10" dirty="0">
                <a:solidFill>
                  <a:prstClr val="black"/>
                </a:solidFill>
                <a:latin typeface="Century Schoolbook" panose="02040604050505020304"/>
              </a:rPr>
              <a:t>, </a:t>
            </a:r>
            <a:r>
              <a:rPr lang="en-US" sz="3600" i="1" spc="10" dirty="0" err="1">
                <a:solidFill>
                  <a:prstClr val="black"/>
                </a:solidFill>
                <a:latin typeface="Century Schoolbook" panose="02040604050505020304"/>
              </a:rPr>
              <a:t>Doliolum</a:t>
            </a:r>
            <a:r>
              <a:rPr lang="en-US" sz="3600" i="1" spc="10" dirty="0">
                <a:solidFill>
                  <a:prstClr val="black"/>
                </a:solidFill>
                <a:latin typeface="Century Schoolbook" panose="02040604050505020304"/>
              </a:rPr>
              <a:t>.	</a:t>
            </a:r>
            <a:endParaRPr lang="en-GB" sz="3600" spc="10" dirty="0">
              <a:solidFill>
                <a:prstClr val="black"/>
              </a:solidFill>
              <a:latin typeface="Century Schoolbook" panose="02040604050505020304"/>
            </a:endParaRPr>
          </a:p>
        </p:txBody>
      </p:sp>
    </p:spTree>
    <p:extLst>
      <p:ext uri="{BB962C8B-B14F-4D97-AF65-F5344CB8AC3E}">
        <p14:creationId xmlns:p14="http://schemas.microsoft.com/office/powerpoint/2010/main" val="65428028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encrypted-tbn1.gstatic.com/images?q=tbn:ANd9GcSAeKVR8bPt8KjC9mxOo_JPo6hqVbAaN6EWwb7apCqYP5P04xj_Z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449263"/>
            <a:ext cx="41306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725613" y="2563813"/>
            <a:ext cx="2241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defRPr/>
            </a:pPr>
            <a:r>
              <a:rPr lang="en-GB" i="1" kern="0" smtClean="0">
                <a:solidFill>
                  <a:prstClr val="black"/>
                </a:solidFill>
              </a:rPr>
              <a:t>Ascidia</a:t>
            </a:r>
            <a:r>
              <a:rPr lang="en-GB" kern="0" smtClean="0">
                <a:solidFill>
                  <a:prstClr val="black"/>
                </a:solidFill>
              </a:rPr>
              <a:t> (sea squirt)</a:t>
            </a:r>
          </a:p>
        </p:txBody>
      </p:sp>
      <p:pic>
        <p:nvPicPr>
          <p:cNvPr id="4" name="Picture 6" descr="https://encrypted-tbn3.gstatic.com/images?q=tbn:ANd9GcT9q3Fn5nT_3JTT5JwVcQ3tdQXSTZpo7gpgKIHGV_8KsPFox2N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3114675"/>
            <a:ext cx="231616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1836738" y="6042025"/>
            <a:ext cx="1265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defRPr/>
            </a:pPr>
            <a:r>
              <a:rPr lang="en-GB" i="1" kern="0" smtClean="0">
                <a:solidFill>
                  <a:prstClr val="black"/>
                </a:solidFill>
              </a:rPr>
              <a:t>Oikpleura</a:t>
            </a:r>
          </a:p>
        </p:txBody>
      </p:sp>
      <p:sp>
        <p:nvSpPr>
          <p:cNvPr id="6" name="TextBox 5"/>
          <p:cNvSpPr txBox="1">
            <a:spLocks noChangeArrowheads="1"/>
          </p:cNvSpPr>
          <p:nvPr/>
        </p:nvSpPr>
        <p:spPr bwMode="auto">
          <a:xfrm>
            <a:off x="8075613" y="3041650"/>
            <a:ext cx="814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defRPr/>
            </a:pPr>
            <a:r>
              <a:rPr lang="en-GB" i="1" kern="0" smtClean="0">
                <a:solidFill>
                  <a:prstClr val="black"/>
                </a:solidFill>
              </a:rPr>
              <a:t>Salpa</a:t>
            </a:r>
          </a:p>
        </p:txBody>
      </p:sp>
      <p:pic>
        <p:nvPicPr>
          <p:cNvPr id="7" name="Picture 10" descr="http://bio.rutgers.edu/~gb102/lab_3/chordata/urochordata/salpa_k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8838" y="449263"/>
            <a:ext cx="48133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565115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4" y="14"/>
            <a:ext cx="12187995" cy="707886"/>
          </a:xfrm>
          <a:prstGeom prst="rect">
            <a:avLst/>
          </a:prstGeom>
        </p:spPr>
        <p:txBody>
          <a:bodyPr wrap="square">
            <a:spAutoFit/>
          </a:bodyPr>
          <a:lstStyle/>
          <a:p>
            <a:pPr>
              <a:defRPr/>
            </a:pPr>
            <a:r>
              <a:rPr lang="en-US" sz="4000" b="1" kern="0" spc="-50" dirty="0" smtClean="0">
                <a:solidFill>
                  <a:srgbClr val="D34817"/>
                </a:solidFill>
                <a:latin typeface="Century Schoolbook" panose="02040604050505020304"/>
              </a:rPr>
              <a:t>CEPHALOCHORDATES</a:t>
            </a:r>
            <a:endParaRPr lang="en-US" kern="0" dirty="0" smtClean="0">
              <a:solidFill>
                <a:sysClr val="windowText" lastClr="000000"/>
              </a:solidFill>
            </a:endParaRPr>
          </a:p>
        </p:txBody>
      </p:sp>
      <p:pic>
        <p:nvPicPr>
          <p:cNvPr id="3" name="Picture 2"/>
          <p:cNvPicPr>
            <a:picLocks noChangeAspect="1"/>
          </p:cNvPicPr>
          <p:nvPr/>
        </p:nvPicPr>
        <p:blipFill>
          <a:blip r:embed="rId2"/>
          <a:stretch>
            <a:fillRect/>
          </a:stretch>
        </p:blipFill>
        <p:spPr>
          <a:xfrm>
            <a:off x="0" y="707900"/>
            <a:ext cx="12191999" cy="6053847"/>
          </a:xfrm>
          <a:prstGeom prst="rect">
            <a:avLst/>
          </a:prstGeom>
        </p:spPr>
      </p:pic>
    </p:spTree>
    <p:extLst>
      <p:ext uri="{BB962C8B-B14F-4D97-AF65-F5344CB8AC3E}">
        <p14:creationId xmlns:p14="http://schemas.microsoft.com/office/powerpoint/2010/main" val="179409138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2" y="10"/>
            <a:ext cx="12187988" cy="707886"/>
          </a:xfrm>
          <a:prstGeom prst="rect">
            <a:avLst/>
          </a:prstGeom>
        </p:spPr>
        <p:txBody>
          <a:bodyPr wrap="square">
            <a:spAutoFit/>
          </a:bodyPr>
          <a:lstStyle/>
          <a:p>
            <a:pPr algn="just">
              <a:defRPr/>
            </a:pPr>
            <a:r>
              <a:rPr lang="en-US" sz="4000" b="1" kern="0" spc="-50" dirty="0" smtClean="0">
                <a:solidFill>
                  <a:srgbClr val="D34817"/>
                </a:solidFill>
                <a:latin typeface="Century Schoolbook" panose="02040604050505020304"/>
              </a:rPr>
              <a:t>CEPHALOCHORDATES (Classification)</a:t>
            </a:r>
            <a:endParaRPr lang="en-US" kern="0" dirty="0" smtClean="0">
              <a:solidFill>
                <a:sysClr val="windowText" lastClr="000000"/>
              </a:solidFill>
            </a:endParaRPr>
          </a:p>
        </p:txBody>
      </p:sp>
      <p:sp>
        <p:nvSpPr>
          <p:cNvPr id="3" name="Rectangle 2"/>
          <p:cNvSpPr/>
          <p:nvPr/>
        </p:nvSpPr>
        <p:spPr>
          <a:xfrm>
            <a:off x="4012" y="720566"/>
            <a:ext cx="12187988" cy="6060121"/>
          </a:xfrm>
          <a:prstGeom prst="rect">
            <a:avLst/>
          </a:prstGeom>
        </p:spPr>
        <p:txBody>
          <a:bodyPr wrap="square">
            <a:spAutoFit/>
          </a:bodyPr>
          <a:lstStyle/>
          <a:p>
            <a:pPr marL="182880" indent="-182880" algn="just">
              <a:lnSpc>
                <a:spcPct val="95000"/>
              </a:lnSpc>
              <a:spcBef>
                <a:spcPts val="1400"/>
              </a:spcBef>
              <a:spcAft>
                <a:spcPts val="200"/>
              </a:spcAft>
              <a:buClr>
                <a:srgbClr val="D34817"/>
              </a:buClr>
              <a:buSzPct val="80000"/>
              <a:buFont typeface="Arial" pitchFamily="34" charset="0"/>
              <a:buChar char="•"/>
              <a:defRPr/>
            </a:pPr>
            <a:r>
              <a:rPr lang="en-US" sz="3600" spc="10" dirty="0">
                <a:solidFill>
                  <a:prstClr val="black"/>
                </a:solidFill>
                <a:latin typeface="Century Schoolbook" panose="02040604050505020304"/>
              </a:rPr>
              <a:t>Comprises a single genus </a:t>
            </a:r>
            <a:r>
              <a:rPr lang="en-US" sz="3600" spc="10" dirty="0" err="1">
                <a:solidFill>
                  <a:prstClr val="black"/>
                </a:solidFill>
                <a:latin typeface="Century Schoolbook" panose="02040604050505020304"/>
              </a:rPr>
              <a:t>Branchiostoma</a:t>
            </a:r>
            <a:r>
              <a:rPr lang="en-US" sz="3600" spc="10" dirty="0">
                <a:solidFill>
                  <a:prstClr val="black"/>
                </a:solidFill>
                <a:latin typeface="Century Schoolbook" panose="02040604050505020304"/>
              </a:rPr>
              <a:t> belonging to Order </a:t>
            </a:r>
            <a:r>
              <a:rPr lang="en-US" sz="3600" spc="10" dirty="0" err="1">
                <a:solidFill>
                  <a:prstClr val="black"/>
                </a:solidFill>
                <a:latin typeface="Century Schoolbook" panose="02040604050505020304"/>
              </a:rPr>
              <a:t>Branchiostomida</a:t>
            </a:r>
            <a:endParaRPr lang="en-GB" sz="3600" spc="10" dirty="0">
              <a:solidFill>
                <a:prstClr val="black"/>
              </a:solidFill>
              <a:latin typeface="Century Schoolbook" panose="02040604050505020304"/>
            </a:endParaRPr>
          </a:p>
          <a:p>
            <a:pPr algn="just">
              <a:lnSpc>
                <a:spcPct val="95000"/>
              </a:lnSpc>
              <a:spcBef>
                <a:spcPts val="1400"/>
              </a:spcBef>
              <a:spcAft>
                <a:spcPts val="200"/>
              </a:spcAft>
              <a:buClr>
                <a:srgbClr val="D34817"/>
              </a:buClr>
              <a:buSzPct val="80000"/>
              <a:defRPr/>
            </a:pPr>
            <a:r>
              <a:rPr lang="en-US" sz="3600" spc="10" dirty="0">
                <a:solidFill>
                  <a:prstClr val="black"/>
                </a:solidFill>
                <a:latin typeface="Century Schoolbook" panose="02040604050505020304"/>
              </a:rPr>
              <a:t>Examples are</a:t>
            </a:r>
            <a:endParaRPr lang="en-GB" sz="36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600" i="1" spc="10" dirty="0" err="1">
                <a:solidFill>
                  <a:prstClr val="black"/>
                </a:solidFill>
                <a:latin typeface="Century Schoolbook" panose="02040604050505020304"/>
              </a:rPr>
              <a:t>Branchiostoma</a:t>
            </a:r>
            <a:r>
              <a:rPr lang="en-US" sz="3600" i="1" spc="10" dirty="0">
                <a:solidFill>
                  <a:prstClr val="black"/>
                </a:solidFill>
                <a:latin typeface="Century Schoolbook" panose="02040604050505020304"/>
              </a:rPr>
              <a:t> </a:t>
            </a:r>
            <a:r>
              <a:rPr lang="en-US" sz="3600" i="1" spc="10" dirty="0" err="1">
                <a:solidFill>
                  <a:prstClr val="black"/>
                </a:solidFill>
                <a:latin typeface="Century Schoolbook" panose="02040604050505020304"/>
              </a:rPr>
              <a:t>nigeriense</a:t>
            </a:r>
            <a:r>
              <a:rPr lang="en-GB" sz="3600" spc="10" dirty="0">
                <a:solidFill>
                  <a:prstClr val="black"/>
                </a:solidFill>
                <a:latin typeface="Century Schoolbook" panose="02040604050505020304"/>
              </a:rPr>
              <a:t> </a:t>
            </a:r>
            <a:r>
              <a:rPr lang="en-US" sz="3600" spc="10" dirty="0">
                <a:solidFill>
                  <a:prstClr val="black"/>
                </a:solidFill>
                <a:latin typeface="Century Schoolbook" panose="02040604050505020304"/>
              </a:rPr>
              <a:t>(found in Lagos lagoon and pink in color when fresh</a:t>
            </a:r>
            <a:endParaRPr lang="en-GB" sz="36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600" i="1" spc="10" dirty="0" err="1">
                <a:solidFill>
                  <a:prstClr val="black"/>
                </a:solidFill>
                <a:latin typeface="Century Schoolbook" panose="02040604050505020304"/>
              </a:rPr>
              <a:t>B.leonense</a:t>
            </a:r>
            <a:endParaRPr lang="en-GB" sz="36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600" i="1" spc="10" dirty="0">
                <a:solidFill>
                  <a:prstClr val="black"/>
                </a:solidFill>
                <a:latin typeface="Century Schoolbook" panose="02040604050505020304"/>
              </a:rPr>
              <a:t>B</a:t>
            </a:r>
            <a:r>
              <a:rPr lang="en-US" sz="3600" b="1" spc="10" dirty="0">
                <a:solidFill>
                  <a:prstClr val="black"/>
                </a:solidFill>
                <a:latin typeface="Century Schoolbook" panose="02040604050505020304"/>
              </a:rPr>
              <a:t>.</a:t>
            </a:r>
            <a:r>
              <a:rPr lang="en-US" sz="3600" spc="10" dirty="0">
                <a:solidFill>
                  <a:prstClr val="black"/>
                </a:solidFill>
                <a:latin typeface="Century Schoolbook" panose="02040604050505020304"/>
              </a:rPr>
              <a:t> </a:t>
            </a:r>
            <a:r>
              <a:rPr lang="en-US" sz="3600" i="1" spc="10" dirty="0" err="1">
                <a:solidFill>
                  <a:prstClr val="black"/>
                </a:solidFill>
                <a:latin typeface="Century Schoolbook" panose="02040604050505020304"/>
              </a:rPr>
              <a:t>senegalense</a:t>
            </a:r>
            <a:endParaRPr lang="en-GB" sz="36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600" i="1" spc="10" dirty="0">
                <a:solidFill>
                  <a:prstClr val="black"/>
                </a:solidFill>
                <a:latin typeface="Century Schoolbook" panose="02040604050505020304"/>
              </a:rPr>
              <a:t>B. </a:t>
            </a:r>
            <a:r>
              <a:rPr lang="en-US" sz="3600" i="1" spc="10" dirty="0" err="1">
                <a:solidFill>
                  <a:prstClr val="black"/>
                </a:solidFill>
                <a:latin typeface="Century Schoolbook" panose="02040604050505020304"/>
              </a:rPr>
              <a:t>gambiense</a:t>
            </a:r>
            <a:endParaRPr lang="en-GB" sz="36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endParaRPr lang="en-GB" sz="3600" spc="10" dirty="0">
              <a:solidFill>
                <a:prstClr val="black"/>
              </a:solidFill>
              <a:latin typeface="Century Schoolbook" panose="02040604050505020304"/>
            </a:endParaRPr>
          </a:p>
        </p:txBody>
      </p:sp>
    </p:spTree>
    <p:extLst>
      <p:ext uri="{BB962C8B-B14F-4D97-AF65-F5344CB8AC3E}">
        <p14:creationId xmlns:p14="http://schemas.microsoft.com/office/powerpoint/2010/main" val="345958385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oocities.org/zoo102wad/protochor/amphio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438" y="1403350"/>
            <a:ext cx="6973887"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5144941" y="5431997"/>
            <a:ext cx="1902117" cy="493819"/>
          </a:xfrm>
          <a:prstGeom prst="rect">
            <a:avLst/>
          </a:prstGeom>
        </p:spPr>
      </p:pic>
    </p:spTree>
    <p:extLst>
      <p:ext uri="{BB962C8B-B14F-4D97-AF65-F5344CB8AC3E}">
        <p14:creationId xmlns:p14="http://schemas.microsoft.com/office/powerpoint/2010/main" val="247770990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0" y="-5038"/>
            <a:ext cx="5371983" cy="707886"/>
          </a:xfrm>
          <a:prstGeom prst="rect">
            <a:avLst/>
          </a:prstGeom>
        </p:spPr>
        <p:txBody>
          <a:bodyPr wrap="none">
            <a:spAutoFit/>
          </a:bodyPr>
          <a:lstStyle/>
          <a:p>
            <a:pPr algn="just">
              <a:defRPr/>
            </a:pPr>
            <a:r>
              <a:rPr lang="en-US" sz="4000" b="1" kern="0" spc="-50" dirty="0" smtClean="0">
                <a:solidFill>
                  <a:srgbClr val="D34817"/>
                </a:solidFill>
                <a:latin typeface="Century Schoolbook" panose="02040604050505020304"/>
              </a:rPr>
              <a:t>THE VERTEBRATA</a:t>
            </a:r>
            <a:endParaRPr lang="en-US" kern="0" dirty="0" smtClean="0">
              <a:solidFill>
                <a:sysClr val="windowText" lastClr="000000"/>
              </a:solidFill>
            </a:endParaRPr>
          </a:p>
        </p:txBody>
      </p:sp>
      <p:pic>
        <p:nvPicPr>
          <p:cNvPr id="3" name="Picture 2"/>
          <p:cNvPicPr>
            <a:picLocks noChangeAspect="1"/>
          </p:cNvPicPr>
          <p:nvPr/>
        </p:nvPicPr>
        <p:blipFill>
          <a:blip r:embed="rId2"/>
          <a:stretch>
            <a:fillRect/>
          </a:stretch>
        </p:blipFill>
        <p:spPr>
          <a:xfrm>
            <a:off x="5070" y="959906"/>
            <a:ext cx="12186930" cy="5898094"/>
          </a:xfrm>
          <a:prstGeom prst="rect">
            <a:avLst/>
          </a:prstGeom>
        </p:spPr>
      </p:pic>
    </p:spTree>
    <p:extLst>
      <p:ext uri="{BB962C8B-B14F-4D97-AF65-F5344CB8AC3E}">
        <p14:creationId xmlns:p14="http://schemas.microsoft.com/office/powerpoint/2010/main" val="164108731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96" y="-4058"/>
            <a:ext cx="5742930" cy="1066892"/>
          </a:xfrm>
          <a:prstGeom prst="rect">
            <a:avLst/>
          </a:prstGeom>
        </p:spPr>
      </p:pic>
      <p:pic>
        <p:nvPicPr>
          <p:cNvPr id="3" name="Picture 2"/>
          <p:cNvPicPr>
            <a:picLocks noChangeAspect="1"/>
          </p:cNvPicPr>
          <p:nvPr/>
        </p:nvPicPr>
        <p:blipFill>
          <a:blip r:embed="rId3"/>
          <a:stretch>
            <a:fillRect/>
          </a:stretch>
        </p:blipFill>
        <p:spPr>
          <a:xfrm>
            <a:off x="10502" y="780058"/>
            <a:ext cx="5432007" cy="5297883"/>
          </a:xfrm>
          <a:prstGeom prst="rect">
            <a:avLst/>
          </a:prstGeom>
        </p:spPr>
      </p:pic>
    </p:spTree>
    <p:extLst>
      <p:ext uri="{BB962C8B-B14F-4D97-AF65-F5344CB8AC3E}">
        <p14:creationId xmlns:p14="http://schemas.microsoft.com/office/powerpoint/2010/main" val="37664345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4" y="-4066"/>
            <a:ext cx="8010838" cy="1066892"/>
          </a:xfrm>
          <a:prstGeom prst="rect">
            <a:avLst/>
          </a:prstGeom>
        </p:spPr>
      </p:pic>
      <p:pic>
        <p:nvPicPr>
          <p:cNvPr id="3" name="Picture 2"/>
          <p:cNvPicPr>
            <a:picLocks noChangeAspect="1"/>
          </p:cNvPicPr>
          <p:nvPr/>
        </p:nvPicPr>
        <p:blipFill>
          <a:blip r:embed="rId3"/>
          <a:stretch>
            <a:fillRect/>
          </a:stretch>
        </p:blipFill>
        <p:spPr>
          <a:xfrm>
            <a:off x="10411" y="1075877"/>
            <a:ext cx="10992041" cy="5596613"/>
          </a:xfrm>
          <a:prstGeom prst="rect">
            <a:avLst/>
          </a:prstGeom>
        </p:spPr>
      </p:pic>
    </p:spTree>
    <p:extLst>
      <p:ext uri="{BB962C8B-B14F-4D97-AF65-F5344CB8AC3E}">
        <p14:creationId xmlns:p14="http://schemas.microsoft.com/office/powerpoint/2010/main" val="8112443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7" y="-5034"/>
            <a:ext cx="2981907" cy="707886"/>
          </a:xfrm>
          <a:prstGeom prst="rect">
            <a:avLst/>
          </a:prstGeom>
        </p:spPr>
        <p:txBody>
          <a:bodyPr wrap="none">
            <a:spAutoFit/>
          </a:bodyPr>
          <a:lstStyle/>
          <a:p>
            <a:pPr>
              <a:defRPr/>
            </a:pPr>
            <a:r>
              <a:rPr lang="en-US" sz="4000" b="1" kern="0" spc="-50" dirty="0" err="1" smtClean="0">
                <a:solidFill>
                  <a:srgbClr val="D34817"/>
                </a:solidFill>
                <a:latin typeface="Century Schoolbook" panose="02040604050505020304"/>
              </a:rPr>
              <a:t>Agnathans</a:t>
            </a:r>
            <a:endParaRPr lang="en-US" kern="0" dirty="0" smtClean="0">
              <a:solidFill>
                <a:sysClr val="windowText" lastClr="000000"/>
              </a:solidFill>
            </a:endParaRPr>
          </a:p>
        </p:txBody>
      </p:sp>
      <p:sp>
        <p:nvSpPr>
          <p:cNvPr id="3" name="Rectangle 2"/>
          <p:cNvSpPr/>
          <p:nvPr/>
        </p:nvSpPr>
        <p:spPr>
          <a:xfrm>
            <a:off x="0" y="981751"/>
            <a:ext cx="12192000" cy="5037276"/>
          </a:xfrm>
          <a:prstGeom prst="rect">
            <a:avLst/>
          </a:prstGeom>
        </p:spPr>
        <p:txBody>
          <a:bodyPr wrap="square">
            <a:spAutoFit/>
          </a:bodyPr>
          <a:lstStyle/>
          <a:p>
            <a:pPr marL="182880" indent="-182880">
              <a:lnSpc>
                <a:spcPct val="95000"/>
              </a:lnSpc>
              <a:spcBef>
                <a:spcPts val="1400"/>
              </a:spcBef>
              <a:spcAft>
                <a:spcPts val="200"/>
              </a:spcAft>
              <a:buClr>
                <a:srgbClr val="D34817"/>
              </a:buClr>
              <a:buSzPct val="80000"/>
              <a:buFont typeface="Arial" pitchFamily="34" charset="0"/>
              <a:buChar char="•"/>
              <a:defRPr/>
            </a:pPr>
            <a:r>
              <a:rPr lang="en-US" sz="2400" spc="10" dirty="0" err="1">
                <a:solidFill>
                  <a:prstClr val="black"/>
                </a:solidFill>
                <a:latin typeface="Century Schoolbook" panose="02040604050505020304"/>
              </a:rPr>
              <a:t>Agnathan</a:t>
            </a:r>
            <a:r>
              <a:rPr lang="en-US" sz="2400" spc="10" dirty="0">
                <a:solidFill>
                  <a:prstClr val="black"/>
                </a:solidFill>
                <a:latin typeface="Century Schoolbook" panose="02040604050505020304"/>
              </a:rPr>
              <a:t> – without jaws</a:t>
            </a:r>
            <a:endParaRPr lang="en-GB" sz="2400" spc="10" dirty="0">
              <a:solidFill>
                <a:prstClr val="black"/>
              </a:solidFill>
              <a:latin typeface="Century Schoolbook" panose="02040604050505020304"/>
            </a:endParaRPr>
          </a:p>
          <a:p>
            <a:pPr>
              <a:lnSpc>
                <a:spcPct val="95000"/>
              </a:lnSpc>
              <a:spcBef>
                <a:spcPts val="1400"/>
              </a:spcBef>
              <a:spcAft>
                <a:spcPts val="200"/>
              </a:spcAft>
              <a:buClr>
                <a:srgbClr val="D34817"/>
              </a:buClr>
              <a:buSzPct val="80000"/>
              <a:defRPr/>
            </a:pPr>
            <a:r>
              <a:rPr lang="en-US" sz="2400" b="1" spc="10" dirty="0">
                <a:solidFill>
                  <a:prstClr val="black"/>
                </a:solidFill>
                <a:latin typeface="Century Schoolbook" panose="02040604050505020304"/>
              </a:rPr>
              <a:t>Characters</a:t>
            </a:r>
            <a:endParaRPr lang="en-GB" sz="24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2400" spc="10" dirty="0">
                <a:solidFill>
                  <a:prstClr val="black"/>
                </a:solidFill>
                <a:latin typeface="Century Schoolbook" panose="02040604050505020304"/>
              </a:rPr>
              <a:t>They are the earliest known vertebrates characterized by the absence of jaws.</a:t>
            </a:r>
            <a:endParaRPr lang="en-GB" sz="24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2400" spc="10" dirty="0">
                <a:solidFill>
                  <a:prstClr val="black"/>
                </a:solidFill>
                <a:latin typeface="Century Schoolbook" panose="02040604050505020304"/>
              </a:rPr>
              <a:t>They are currently regarded as the most primitive living vertebrates because as far as vertebrate features are concerned they haven’t changed from the old basic functions</a:t>
            </a:r>
            <a:endParaRPr lang="en-GB" sz="24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2400" spc="10" dirty="0">
                <a:solidFill>
                  <a:prstClr val="black"/>
                </a:solidFill>
                <a:latin typeface="Century Schoolbook" panose="02040604050505020304"/>
              </a:rPr>
              <a:t>Many extinct and just few are alive.</a:t>
            </a:r>
            <a:endParaRPr lang="en-GB" sz="24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2400" spc="10" dirty="0">
                <a:solidFill>
                  <a:prstClr val="black"/>
                </a:solidFill>
                <a:latin typeface="Century Schoolbook" panose="02040604050505020304"/>
              </a:rPr>
              <a:t>Living representatives of the group: Lamprey and Hag fishes</a:t>
            </a:r>
            <a:endParaRPr lang="en-GB" sz="24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2400" spc="10" dirty="0">
                <a:solidFill>
                  <a:prstClr val="black"/>
                </a:solidFill>
                <a:latin typeface="Century Schoolbook" panose="02040604050505020304"/>
              </a:rPr>
              <a:t>Lamprey</a:t>
            </a:r>
            <a:r>
              <a:rPr lang="en-GB" sz="2400" spc="10" dirty="0">
                <a:solidFill>
                  <a:prstClr val="black"/>
                </a:solidFill>
                <a:latin typeface="Century Schoolbook" panose="02040604050505020304"/>
              </a:rPr>
              <a:t> - </a:t>
            </a:r>
            <a:r>
              <a:rPr lang="en-US" sz="2400" i="1" spc="10" dirty="0" err="1">
                <a:solidFill>
                  <a:prstClr val="black"/>
                </a:solidFill>
                <a:latin typeface="Century Schoolbook" panose="02040604050505020304"/>
              </a:rPr>
              <a:t>Lampetra</a:t>
            </a:r>
            <a:r>
              <a:rPr lang="en-US" sz="2400" i="1" spc="10" dirty="0">
                <a:solidFill>
                  <a:prstClr val="black"/>
                </a:solidFill>
                <a:latin typeface="Century Schoolbook" panose="02040604050505020304"/>
              </a:rPr>
              <a:t> </a:t>
            </a:r>
            <a:r>
              <a:rPr lang="en-US" sz="2400" i="1" spc="10" dirty="0" err="1">
                <a:solidFill>
                  <a:prstClr val="black"/>
                </a:solidFill>
                <a:latin typeface="Century Schoolbook" panose="02040604050505020304"/>
              </a:rPr>
              <a:t>fluviatilis</a:t>
            </a:r>
            <a:r>
              <a:rPr lang="en-US" sz="2400" i="1" spc="10" dirty="0">
                <a:solidFill>
                  <a:prstClr val="black"/>
                </a:solidFill>
                <a:latin typeface="Century Schoolbook" panose="02040604050505020304"/>
              </a:rPr>
              <a:t> –</a:t>
            </a:r>
            <a:r>
              <a:rPr lang="en-US" sz="2400" spc="10" dirty="0">
                <a:solidFill>
                  <a:prstClr val="black"/>
                </a:solidFill>
                <a:latin typeface="Century Schoolbook" panose="02040604050505020304"/>
              </a:rPr>
              <a:t> freshwater</a:t>
            </a:r>
            <a:r>
              <a:rPr lang="en-GB" sz="2400" spc="10" dirty="0">
                <a:solidFill>
                  <a:prstClr val="black"/>
                </a:solidFill>
                <a:latin typeface="Century Schoolbook" panose="02040604050505020304"/>
              </a:rPr>
              <a:t> </a:t>
            </a:r>
            <a:r>
              <a:rPr lang="en-US" sz="2400" i="1" spc="10" dirty="0" err="1">
                <a:solidFill>
                  <a:prstClr val="black"/>
                </a:solidFill>
                <a:latin typeface="Century Schoolbook" panose="02040604050505020304"/>
              </a:rPr>
              <a:t>Petromyzon</a:t>
            </a:r>
            <a:r>
              <a:rPr lang="en-US" sz="2400" i="1" spc="10" dirty="0">
                <a:solidFill>
                  <a:prstClr val="black"/>
                </a:solidFill>
                <a:latin typeface="Century Schoolbook" panose="02040604050505020304"/>
              </a:rPr>
              <a:t> </a:t>
            </a:r>
            <a:r>
              <a:rPr lang="en-US" sz="2400" i="1" spc="10" dirty="0" err="1">
                <a:solidFill>
                  <a:prstClr val="black"/>
                </a:solidFill>
                <a:latin typeface="Century Schoolbook" panose="02040604050505020304"/>
              </a:rPr>
              <a:t>marinus</a:t>
            </a:r>
            <a:r>
              <a:rPr lang="en-US" sz="2400" spc="10" dirty="0">
                <a:solidFill>
                  <a:prstClr val="black"/>
                </a:solidFill>
                <a:latin typeface="Century Schoolbook" panose="02040604050505020304"/>
              </a:rPr>
              <a:t> – marine</a:t>
            </a:r>
            <a:endParaRPr lang="en-GB" sz="24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2400" spc="10" dirty="0">
                <a:solidFill>
                  <a:prstClr val="black"/>
                </a:solidFill>
                <a:latin typeface="Century Schoolbook" panose="02040604050505020304"/>
              </a:rPr>
              <a:t>Hag fishes</a:t>
            </a:r>
            <a:r>
              <a:rPr lang="en-GB" sz="2400" spc="10" dirty="0">
                <a:solidFill>
                  <a:prstClr val="black"/>
                </a:solidFill>
                <a:latin typeface="Century Schoolbook" panose="02040604050505020304"/>
              </a:rPr>
              <a:t> - </a:t>
            </a:r>
            <a:r>
              <a:rPr lang="en-US" sz="2400" spc="10" dirty="0">
                <a:solidFill>
                  <a:prstClr val="black"/>
                </a:solidFill>
                <a:latin typeface="Century Schoolbook" panose="02040604050505020304"/>
              </a:rPr>
              <a:t>Atlantic hag fish – </a:t>
            </a:r>
            <a:r>
              <a:rPr lang="en-US" sz="2400" i="1" spc="10" dirty="0" err="1">
                <a:solidFill>
                  <a:prstClr val="black"/>
                </a:solidFill>
                <a:latin typeface="Century Schoolbook" panose="02040604050505020304"/>
              </a:rPr>
              <a:t>Myxine</a:t>
            </a:r>
            <a:r>
              <a:rPr lang="en-US" sz="2400" i="1" spc="10" dirty="0">
                <a:solidFill>
                  <a:prstClr val="black"/>
                </a:solidFill>
                <a:latin typeface="Century Schoolbook" panose="02040604050505020304"/>
              </a:rPr>
              <a:t> </a:t>
            </a:r>
            <a:r>
              <a:rPr lang="en-US" sz="2400" i="1" spc="10" dirty="0" err="1">
                <a:solidFill>
                  <a:prstClr val="black"/>
                </a:solidFill>
                <a:latin typeface="Century Schoolbook" panose="02040604050505020304"/>
              </a:rPr>
              <a:t>glutinosa</a:t>
            </a:r>
            <a:endParaRPr lang="en-GB" sz="2400" spc="10" dirty="0">
              <a:solidFill>
                <a:prstClr val="black"/>
              </a:solidFill>
              <a:latin typeface="Century Schoolbook" panose="02040604050505020304"/>
            </a:endParaRPr>
          </a:p>
        </p:txBody>
      </p:sp>
    </p:spTree>
    <p:extLst>
      <p:ext uri="{BB962C8B-B14F-4D97-AF65-F5344CB8AC3E}">
        <p14:creationId xmlns:p14="http://schemas.microsoft.com/office/powerpoint/2010/main" val="38667432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651"/>
            <a:ext cx="12192000" cy="6266331"/>
          </a:xfrm>
          <a:prstGeom prst="rect">
            <a:avLst/>
          </a:prstGeom>
        </p:spPr>
        <p:txBody>
          <a:bodyPr wrap="square">
            <a:spAutoFit/>
          </a:bodyPr>
          <a:lstStyle/>
          <a:p>
            <a:pPr algn="just">
              <a:lnSpc>
                <a:spcPct val="95000"/>
              </a:lnSpc>
              <a:spcBef>
                <a:spcPts val="1400"/>
              </a:spcBef>
              <a:spcAft>
                <a:spcPts val="200"/>
              </a:spcAft>
              <a:buClr>
                <a:srgbClr val="D34817"/>
              </a:buClr>
              <a:buSzPct val="80000"/>
              <a:defRPr/>
            </a:pPr>
            <a:r>
              <a:rPr lang="en-US" sz="2400" spc="10" dirty="0">
                <a:solidFill>
                  <a:prstClr val="black"/>
                </a:solidFill>
                <a:latin typeface="Century Schoolbook" panose="02040604050505020304"/>
              </a:rPr>
              <a:t>Divided into two:</a:t>
            </a:r>
            <a:endParaRPr lang="en-GB" sz="2400" spc="10" dirty="0">
              <a:solidFill>
                <a:prstClr val="black"/>
              </a:solidFill>
              <a:latin typeface="Century Schoolbook" panose="02040604050505020304"/>
            </a:endParaRPr>
          </a:p>
          <a:p>
            <a:pPr algn="just">
              <a:lnSpc>
                <a:spcPct val="95000"/>
              </a:lnSpc>
              <a:spcBef>
                <a:spcPts val="1400"/>
              </a:spcBef>
              <a:spcAft>
                <a:spcPts val="200"/>
              </a:spcAft>
              <a:buClr>
                <a:srgbClr val="D34817"/>
              </a:buClr>
              <a:buSzPct val="80000"/>
              <a:defRPr/>
            </a:pPr>
            <a:r>
              <a:rPr lang="en-US" sz="2400" b="1" spc="10" dirty="0" err="1">
                <a:solidFill>
                  <a:prstClr val="black"/>
                </a:solidFill>
                <a:latin typeface="Century Schoolbook" panose="02040604050505020304"/>
              </a:rPr>
              <a:t>Ostracodermi</a:t>
            </a:r>
            <a:r>
              <a:rPr lang="en-US" sz="2400" b="1" spc="10" dirty="0">
                <a:solidFill>
                  <a:prstClr val="black"/>
                </a:solidFill>
                <a:latin typeface="Century Schoolbook" panose="02040604050505020304"/>
              </a:rPr>
              <a:t> – </a:t>
            </a:r>
            <a:r>
              <a:rPr lang="en-US" sz="2400" b="1" spc="10" dirty="0" err="1">
                <a:solidFill>
                  <a:prstClr val="black"/>
                </a:solidFill>
                <a:latin typeface="Century Schoolbook" panose="02040604050505020304"/>
              </a:rPr>
              <a:t>Cephalaspis</a:t>
            </a:r>
            <a:endParaRPr lang="en-GB" sz="2400" b="1"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2400" spc="10" dirty="0">
                <a:solidFill>
                  <a:prstClr val="black"/>
                </a:solidFill>
                <a:latin typeface="Century Schoolbook" panose="02040604050505020304"/>
              </a:rPr>
              <a:t>They are extinct and are found as fossils.</a:t>
            </a:r>
            <a:endParaRPr lang="en-GB" sz="24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2400" spc="10" dirty="0">
                <a:solidFill>
                  <a:prstClr val="black"/>
                </a:solidFill>
                <a:latin typeface="Century Schoolbook" panose="02040604050505020304"/>
              </a:rPr>
              <a:t>They have head with heavy armor and bony dermal plates on skin.</a:t>
            </a:r>
            <a:endParaRPr lang="en-GB" sz="2400" spc="10" dirty="0">
              <a:solidFill>
                <a:prstClr val="black"/>
              </a:solidFill>
              <a:latin typeface="Century Schoolbook" panose="02040604050505020304"/>
            </a:endParaRPr>
          </a:p>
          <a:p>
            <a:pPr algn="just">
              <a:lnSpc>
                <a:spcPct val="95000"/>
              </a:lnSpc>
              <a:spcBef>
                <a:spcPts val="1400"/>
              </a:spcBef>
              <a:spcAft>
                <a:spcPts val="200"/>
              </a:spcAft>
              <a:buClr>
                <a:srgbClr val="D34817"/>
              </a:buClr>
              <a:buSzPct val="80000"/>
              <a:defRPr/>
            </a:pPr>
            <a:r>
              <a:rPr lang="en-US" sz="2400" b="1" spc="10" dirty="0" err="1">
                <a:solidFill>
                  <a:prstClr val="black"/>
                </a:solidFill>
                <a:latin typeface="Century Schoolbook" panose="02040604050505020304"/>
              </a:rPr>
              <a:t>Cyclostoma</a:t>
            </a:r>
            <a:endParaRPr lang="en-US" sz="24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2400" spc="10" dirty="0" err="1">
                <a:solidFill>
                  <a:prstClr val="black"/>
                </a:solidFill>
                <a:latin typeface="Century Schoolbook" panose="02040604050505020304"/>
              </a:rPr>
              <a:t>Petromyzontia</a:t>
            </a:r>
            <a:r>
              <a:rPr lang="en-US" sz="2400" spc="10" dirty="0">
                <a:solidFill>
                  <a:prstClr val="black"/>
                </a:solidFill>
                <a:latin typeface="Century Schoolbook" panose="02040604050505020304"/>
              </a:rPr>
              <a:t> (Commonly called LAMPREY)</a:t>
            </a:r>
          </a:p>
          <a:p>
            <a:pPr lvl="1" indent="-182880" algn="just">
              <a:lnSpc>
                <a:spcPct val="90000"/>
              </a:lnSpc>
              <a:spcBef>
                <a:spcPts val="300"/>
              </a:spcBef>
              <a:spcAft>
                <a:spcPts val="300"/>
              </a:spcAft>
              <a:buClr>
                <a:srgbClr val="D34817"/>
              </a:buClr>
              <a:buFont typeface="Wingdings 2" panose="05020102010507070707" pitchFamily="18" charset="2"/>
              <a:buChar char=""/>
              <a:defRPr/>
            </a:pPr>
            <a:r>
              <a:rPr lang="en-US" sz="2400" i="1" dirty="0" err="1">
                <a:solidFill>
                  <a:prstClr val="black"/>
                </a:solidFill>
                <a:latin typeface="Century Schoolbook" panose="02040604050505020304"/>
              </a:rPr>
              <a:t>Lampetra</a:t>
            </a:r>
            <a:r>
              <a:rPr lang="en-US" sz="2400" i="1" dirty="0">
                <a:solidFill>
                  <a:prstClr val="black"/>
                </a:solidFill>
                <a:latin typeface="Century Schoolbook" panose="02040604050505020304"/>
              </a:rPr>
              <a:t> </a:t>
            </a:r>
            <a:r>
              <a:rPr lang="en-US" sz="2400" i="1" dirty="0" err="1">
                <a:solidFill>
                  <a:prstClr val="black"/>
                </a:solidFill>
                <a:latin typeface="Century Schoolbook" panose="02040604050505020304"/>
              </a:rPr>
              <a:t>fluviatilis</a:t>
            </a:r>
            <a:r>
              <a:rPr lang="en-US" sz="2400" i="1" dirty="0">
                <a:solidFill>
                  <a:prstClr val="black"/>
                </a:solidFill>
                <a:latin typeface="Century Schoolbook" panose="02040604050505020304"/>
              </a:rPr>
              <a:t>,</a:t>
            </a:r>
            <a:r>
              <a:rPr lang="en-US" sz="2400" dirty="0">
                <a:solidFill>
                  <a:prstClr val="black"/>
                </a:solidFill>
                <a:latin typeface="Century Schoolbook" panose="02040604050505020304"/>
              </a:rPr>
              <a:t> (Freshwater),  </a:t>
            </a:r>
            <a:r>
              <a:rPr lang="en-US" sz="2400" i="1" dirty="0" err="1">
                <a:solidFill>
                  <a:prstClr val="black"/>
                </a:solidFill>
                <a:latin typeface="Century Schoolbook" panose="02040604050505020304"/>
              </a:rPr>
              <a:t>Petromyzon</a:t>
            </a:r>
            <a:r>
              <a:rPr lang="en-US" sz="2400" i="1" dirty="0">
                <a:solidFill>
                  <a:prstClr val="black"/>
                </a:solidFill>
                <a:latin typeface="Century Schoolbook" panose="02040604050505020304"/>
              </a:rPr>
              <a:t> </a:t>
            </a:r>
            <a:r>
              <a:rPr lang="en-US" sz="2400" i="1" dirty="0" err="1">
                <a:solidFill>
                  <a:prstClr val="black"/>
                </a:solidFill>
                <a:latin typeface="Century Schoolbook" panose="02040604050505020304"/>
              </a:rPr>
              <a:t>marinus</a:t>
            </a:r>
            <a:r>
              <a:rPr lang="en-US" sz="2400" dirty="0">
                <a:solidFill>
                  <a:prstClr val="black"/>
                </a:solidFill>
                <a:latin typeface="Century Schoolbook" panose="02040604050505020304"/>
              </a:rPr>
              <a:t> (Marine). </a:t>
            </a: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2400" spc="10" dirty="0" err="1">
                <a:solidFill>
                  <a:prstClr val="black"/>
                </a:solidFill>
                <a:latin typeface="Century Schoolbook" panose="02040604050505020304"/>
              </a:rPr>
              <a:t>Myxinoidea</a:t>
            </a:r>
            <a:r>
              <a:rPr lang="en-US" sz="2400" spc="10" dirty="0">
                <a:solidFill>
                  <a:prstClr val="black"/>
                </a:solidFill>
                <a:latin typeface="Century Schoolbook" panose="02040604050505020304"/>
              </a:rPr>
              <a:t> (Commonly called HAG FISHES).</a:t>
            </a:r>
            <a:endParaRPr lang="en-GB" sz="2400" spc="10" dirty="0">
              <a:solidFill>
                <a:prstClr val="black"/>
              </a:solidFill>
              <a:latin typeface="Century Schoolbook" panose="02040604050505020304"/>
            </a:endParaRPr>
          </a:p>
          <a:p>
            <a:pPr lvl="1" indent="-182880" algn="just">
              <a:lnSpc>
                <a:spcPct val="90000"/>
              </a:lnSpc>
              <a:spcBef>
                <a:spcPts val="300"/>
              </a:spcBef>
              <a:spcAft>
                <a:spcPts val="300"/>
              </a:spcAft>
              <a:buClr>
                <a:srgbClr val="D34817"/>
              </a:buClr>
              <a:buFont typeface="Wingdings 2" panose="05020102010507070707" pitchFamily="18" charset="2"/>
              <a:buChar char=""/>
              <a:defRPr/>
            </a:pPr>
            <a:r>
              <a:rPr lang="en-US" sz="2400" i="1" dirty="0" err="1">
                <a:solidFill>
                  <a:prstClr val="black"/>
                </a:solidFill>
                <a:latin typeface="Century Schoolbook" panose="02040604050505020304"/>
              </a:rPr>
              <a:t>Myxine</a:t>
            </a:r>
            <a:r>
              <a:rPr lang="en-US" sz="2400" i="1" dirty="0">
                <a:solidFill>
                  <a:prstClr val="black"/>
                </a:solidFill>
                <a:latin typeface="Century Schoolbook" panose="02040604050505020304"/>
              </a:rPr>
              <a:t> </a:t>
            </a:r>
            <a:r>
              <a:rPr lang="en-US" sz="2400" i="1" dirty="0" err="1">
                <a:solidFill>
                  <a:prstClr val="black"/>
                </a:solidFill>
                <a:latin typeface="Century Schoolbook" panose="02040604050505020304"/>
              </a:rPr>
              <a:t>glutinosa</a:t>
            </a:r>
            <a:r>
              <a:rPr lang="en-GB" sz="2400" dirty="0">
                <a:solidFill>
                  <a:prstClr val="black"/>
                </a:solidFill>
                <a:latin typeface="Century Schoolbook" panose="02040604050505020304"/>
              </a:rPr>
              <a:t>,  </a:t>
            </a:r>
            <a:r>
              <a:rPr lang="en-US" sz="2400" i="1" dirty="0" err="1">
                <a:solidFill>
                  <a:prstClr val="black"/>
                </a:solidFill>
                <a:latin typeface="Century Schoolbook" panose="02040604050505020304"/>
              </a:rPr>
              <a:t>Bdellostoma</a:t>
            </a:r>
            <a:endParaRPr lang="en-GB" sz="240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2400" spc="10" dirty="0">
                <a:solidFill>
                  <a:prstClr val="black"/>
                </a:solidFill>
                <a:latin typeface="Century Schoolbook" panose="02040604050505020304"/>
              </a:rPr>
              <a:t>The </a:t>
            </a:r>
            <a:r>
              <a:rPr lang="en-US" sz="2400" spc="10" dirty="0" err="1">
                <a:solidFill>
                  <a:prstClr val="black"/>
                </a:solidFill>
                <a:latin typeface="Century Schoolbook" panose="02040604050505020304"/>
              </a:rPr>
              <a:t>cyclostomata</a:t>
            </a:r>
            <a:r>
              <a:rPr lang="en-US" sz="2400" spc="10" dirty="0">
                <a:solidFill>
                  <a:prstClr val="black"/>
                </a:solidFill>
                <a:latin typeface="Century Schoolbook" panose="02040604050505020304"/>
              </a:rPr>
              <a:t> have long rounded and eel like bodies.</a:t>
            </a:r>
            <a:endParaRPr lang="en-GB" sz="24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2400" spc="10" dirty="0">
                <a:solidFill>
                  <a:prstClr val="black"/>
                </a:solidFill>
                <a:latin typeface="Century Schoolbook" panose="02040604050505020304"/>
              </a:rPr>
              <a:t> They are rounded mouth, from which the name </a:t>
            </a:r>
            <a:r>
              <a:rPr lang="en-US" sz="2400" spc="10" dirty="0" err="1">
                <a:solidFill>
                  <a:prstClr val="black"/>
                </a:solidFill>
                <a:latin typeface="Century Schoolbook" panose="02040604050505020304"/>
              </a:rPr>
              <a:t>Cyclostomata</a:t>
            </a:r>
            <a:r>
              <a:rPr lang="en-US" sz="2400" spc="10" dirty="0">
                <a:solidFill>
                  <a:prstClr val="black"/>
                </a:solidFill>
                <a:latin typeface="Century Schoolbook" panose="02040604050505020304"/>
              </a:rPr>
              <a:t> is derived,       </a:t>
            </a:r>
            <a:endParaRPr lang="en-GB" sz="24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2400" spc="10" dirty="0">
                <a:solidFill>
                  <a:prstClr val="black"/>
                </a:solidFill>
                <a:latin typeface="Century Schoolbook" panose="02040604050505020304"/>
              </a:rPr>
              <a:t> The mouth is also </a:t>
            </a:r>
            <a:r>
              <a:rPr lang="en-US" sz="2400" spc="10" dirty="0" err="1">
                <a:solidFill>
                  <a:prstClr val="black"/>
                </a:solidFill>
                <a:latin typeface="Century Schoolbook" panose="02040604050505020304"/>
              </a:rPr>
              <a:t>suctorial</a:t>
            </a:r>
            <a:r>
              <a:rPr lang="en-US" sz="2400" spc="10" dirty="0">
                <a:solidFill>
                  <a:prstClr val="black"/>
                </a:solidFill>
                <a:latin typeface="Century Schoolbook" panose="02040604050505020304"/>
              </a:rPr>
              <a:t>. </a:t>
            </a:r>
            <a:endParaRPr lang="en-GB" sz="2400" spc="10" dirty="0">
              <a:solidFill>
                <a:prstClr val="black"/>
              </a:solidFill>
              <a:latin typeface="Century Schoolbook" panose="02040604050505020304"/>
            </a:endParaRPr>
          </a:p>
        </p:txBody>
      </p:sp>
    </p:spTree>
    <p:extLst>
      <p:ext uri="{BB962C8B-B14F-4D97-AF65-F5344CB8AC3E}">
        <p14:creationId xmlns:p14="http://schemas.microsoft.com/office/powerpoint/2010/main" val="773906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4894" y="1496291"/>
            <a:ext cx="10407534" cy="5361709"/>
          </a:xfrm>
          <a:prstGeom prst="rect">
            <a:avLst/>
          </a:prstGeom>
        </p:spPr>
      </p:pic>
      <p:sp>
        <p:nvSpPr>
          <p:cNvPr id="4" name="Rectangle 3"/>
          <p:cNvSpPr/>
          <p:nvPr/>
        </p:nvSpPr>
        <p:spPr>
          <a:xfrm>
            <a:off x="1608987" y="667389"/>
            <a:ext cx="8619347" cy="523220"/>
          </a:xfrm>
          <a:prstGeom prst="rect">
            <a:avLst/>
          </a:prstGeom>
        </p:spPr>
        <p:txBody>
          <a:bodyPr wrap="none">
            <a:spAutoFit/>
          </a:bodyPr>
          <a:lstStyle/>
          <a:p>
            <a:r>
              <a:rPr lang="en-US" sz="2800" b="1" dirty="0"/>
              <a:t>Comparison between Prokaryotic, Plant and Animal cells</a:t>
            </a:r>
          </a:p>
        </p:txBody>
      </p:sp>
      <p:sp>
        <p:nvSpPr>
          <p:cNvPr id="2" name="Slide Number Placeholder 1"/>
          <p:cNvSpPr>
            <a:spLocks noGrp="1"/>
          </p:cNvSpPr>
          <p:nvPr>
            <p:ph type="sldNum" sz="quarter" idx="12"/>
          </p:nvPr>
        </p:nvSpPr>
        <p:spPr/>
        <p:txBody>
          <a:bodyPr/>
          <a:lstStyle/>
          <a:p>
            <a:fld id="{CF8038E8-A078-4E6C-89D7-57B007698DA4}" type="slidenum">
              <a:rPr lang="en-US" smtClean="0"/>
              <a:t>19</a:t>
            </a:fld>
            <a:endParaRPr lang="en-US"/>
          </a:p>
        </p:txBody>
      </p:sp>
    </p:spTree>
    <p:extLst>
      <p:ext uri="{BB962C8B-B14F-4D97-AF65-F5344CB8AC3E}">
        <p14:creationId xmlns:p14="http://schemas.microsoft.com/office/powerpoint/2010/main" val="223179444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321175" y="2560638"/>
            <a:ext cx="2333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defRPr/>
            </a:pPr>
            <a:r>
              <a:rPr lang="en-GB" i="1" kern="0" smtClean="0">
                <a:solidFill>
                  <a:prstClr val="black"/>
                </a:solidFill>
              </a:rPr>
              <a:t>Lampetra fluviatilis</a:t>
            </a:r>
          </a:p>
        </p:txBody>
      </p:sp>
      <p:sp>
        <p:nvSpPr>
          <p:cNvPr id="3" name="TextBox 2"/>
          <p:cNvSpPr txBox="1">
            <a:spLocks noChangeArrowheads="1"/>
          </p:cNvSpPr>
          <p:nvPr/>
        </p:nvSpPr>
        <p:spPr bwMode="auto">
          <a:xfrm>
            <a:off x="4975225" y="5924550"/>
            <a:ext cx="1025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defRPr/>
            </a:pPr>
            <a:r>
              <a:rPr lang="en-GB" kern="0" smtClean="0">
                <a:solidFill>
                  <a:prstClr val="black"/>
                </a:solidFill>
              </a:rPr>
              <a:t>Hagfish</a:t>
            </a:r>
          </a:p>
        </p:txBody>
      </p:sp>
      <p:pic>
        <p:nvPicPr>
          <p:cNvPr id="4" name="Picture 2" descr="https://www.wpclipart.com/animals/aquatic/fish/E/eel/lamprey/European_river_lamprey__Lampetra_fluviatil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538" y="392113"/>
            <a:ext cx="8062912"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s://upload.wikimedia.org/wikipedia/commons/d/dc/Myxine_glutinosa_Gerva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3243263"/>
            <a:ext cx="8961438"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40575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2" y="-5039"/>
            <a:ext cx="4198585" cy="707886"/>
          </a:xfrm>
          <a:prstGeom prst="rect">
            <a:avLst/>
          </a:prstGeom>
        </p:spPr>
        <p:txBody>
          <a:bodyPr wrap="none">
            <a:spAutoFit/>
          </a:bodyPr>
          <a:lstStyle/>
          <a:p>
            <a:pPr>
              <a:defRPr/>
            </a:pPr>
            <a:r>
              <a:rPr lang="en-US" sz="4000" b="1" kern="0" spc="-50" dirty="0" err="1" smtClean="0">
                <a:solidFill>
                  <a:srgbClr val="D34817"/>
                </a:solidFill>
                <a:latin typeface="Century Schoolbook" panose="02040604050505020304"/>
              </a:rPr>
              <a:t>Gnathostomata</a:t>
            </a:r>
            <a:endParaRPr lang="en-US" kern="0" dirty="0" smtClean="0">
              <a:solidFill>
                <a:sysClr val="windowText" lastClr="000000"/>
              </a:solidFill>
            </a:endParaRPr>
          </a:p>
        </p:txBody>
      </p:sp>
      <p:sp>
        <p:nvSpPr>
          <p:cNvPr id="3" name="Rectangle 2"/>
          <p:cNvSpPr/>
          <p:nvPr/>
        </p:nvSpPr>
        <p:spPr>
          <a:xfrm>
            <a:off x="4010" y="802072"/>
            <a:ext cx="6096000" cy="6120137"/>
          </a:xfrm>
          <a:prstGeom prst="rect">
            <a:avLst/>
          </a:prstGeom>
        </p:spPr>
        <p:txBody>
          <a:bodyPr>
            <a:spAutoFit/>
          </a:bodyPr>
          <a:lstStyle/>
          <a:p>
            <a:pPr marL="182880" indent="-182880">
              <a:lnSpc>
                <a:spcPct val="95000"/>
              </a:lnSpc>
              <a:spcBef>
                <a:spcPts val="1400"/>
              </a:spcBef>
              <a:spcAft>
                <a:spcPts val="200"/>
              </a:spcAft>
              <a:buClr>
                <a:srgbClr val="D34817"/>
              </a:buClr>
              <a:buSzPct val="80000"/>
              <a:buFont typeface="Arial" pitchFamily="34" charset="0"/>
              <a:buChar char="•"/>
              <a:defRPr/>
            </a:pPr>
            <a:r>
              <a:rPr lang="en-US" sz="2200" spc="10" dirty="0">
                <a:solidFill>
                  <a:prstClr val="black"/>
                </a:solidFill>
                <a:latin typeface="Century Schoolbook" panose="02040604050505020304"/>
              </a:rPr>
              <a:t>Acanthodians </a:t>
            </a:r>
            <a:endParaRPr lang="en-GB" sz="2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2200" spc="10" dirty="0" err="1">
                <a:solidFill>
                  <a:prstClr val="black"/>
                </a:solidFill>
                <a:latin typeface="Century Schoolbook" panose="02040604050505020304"/>
              </a:rPr>
              <a:t>Placoderm</a:t>
            </a:r>
            <a:r>
              <a:rPr lang="en-US" sz="2200" spc="10" dirty="0">
                <a:solidFill>
                  <a:prstClr val="black"/>
                </a:solidFill>
                <a:latin typeface="Century Schoolbook" panose="02040604050505020304"/>
              </a:rPr>
              <a:t>.</a:t>
            </a:r>
            <a:endParaRPr lang="en-GB" sz="2200" spc="10" dirty="0">
              <a:solidFill>
                <a:prstClr val="black"/>
              </a:solidFill>
              <a:latin typeface="Century Schoolbook" panose="02040604050505020304"/>
            </a:endParaRPr>
          </a:p>
          <a:p>
            <a:pPr>
              <a:lnSpc>
                <a:spcPct val="95000"/>
              </a:lnSpc>
              <a:spcBef>
                <a:spcPts val="1400"/>
              </a:spcBef>
              <a:spcAft>
                <a:spcPts val="200"/>
              </a:spcAft>
              <a:buClr>
                <a:srgbClr val="D34817"/>
              </a:buClr>
              <a:buSzPct val="80000"/>
              <a:defRPr/>
            </a:pPr>
            <a:r>
              <a:rPr lang="en-US" sz="2200" spc="10" dirty="0">
                <a:solidFill>
                  <a:prstClr val="black"/>
                </a:solidFill>
                <a:latin typeface="Century Schoolbook" panose="02040604050505020304"/>
              </a:rPr>
              <a:t>(The </a:t>
            </a:r>
            <a:r>
              <a:rPr lang="en-US" sz="2200" spc="10" dirty="0" err="1">
                <a:solidFill>
                  <a:prstClr val="black"/>
                </a:solidFill>
                <a:latin typeface="Century Schoolbook" panose="02040604050505020304"/>
              </a:rPr>
              <a:t>Placoderm</a:t>
            </a:r>
            <a:r>
              <a:rPr lang="en-US" sz="2200" spc="10" dirty="0">
                <a:solidFill>
                  <a:prstClr val="black"/>
                </a:solidFill>
                <a:latin typeface="Century Schoolbook" panose="02040604050505020304"/>
              </a:rPr>
              <a:t> and Acanthodian are the extinct forms).</a:t>
            </a:r>
            <a:endParaRPr lang="en-GB" sz="2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2200" spc="10" dirty="0" err="1">
                <a:solidFill>
                  <a:prstClr val="black"/>
                </a:solidFill>
                <a:latin typeface="Century Schoolbook" panose="02040604050505020304"/>
              </a:rPr>
              <a:t>Chondrichthyes</a:t>
            </a:r>
            <a:r>
              <a:rPr lang="en-US" sz="2200" spc="10" dirty="0">
                <a:solidFill>
                  <a:prstClr val="black"/>
                </a:solidFill>
                <a:latin typeface="Century Schoolbook" panose="02040604050505020304"/>
              </a:rPr>
              <a:t>.</a:t>
            </a:r>
            <a:endParaRPr lang="en-GB" sz="2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2200" spc="10" dirty="0" err="1">
                <a:solidFill>
                  <a:prstClr val="black"/>
                </a:solidFill>
                <a:latin typeface="Century Schoolbook" panose="02040604050505020304"/>
              </a:rPr>
              <a:t>Osteichthyes</a:t>
            </a:r>
            <a:r>
              <a:rPr lang="en-US" sz="2200" spc="10" dirty="0">
                <a:solidFill>
                  <a:prstClr val="black"/>
                </a:solidFill>
                <a:latin typeface="Century Schoolbook" panose="02040604050505020304"/>
              </a:rPr>
              <a:t>.</a:t>
            </a:r>
            <a:endParaRPr lang="en-GB" sz="2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2200" spc="10" dirty="0" err="1">
                <a:solidFill>
                  <a:prstClr val="black"/>
                </a:solidFill>
                <a:latin typeface="Century Schoolbook" panose="02040604050505020304"/>
              </a:rPr>
              <a:t>Amphibia</a:t>
            </a:r>
            <a:r>
              <a:rPr lang="en-US" sz="2200" spc="10" dirty="0">
                <a:solidFill>
                  <a:prstClr val="black"/>
                </a:solidFill>
                <a:latin typeface="Century Schoolbook" panose="02040604050505020304"/>
              </a:rPr>
              <a:t>.</a:t>
            </a:r>
            <a:endParaRPr lang="en-GB" sz="2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2200" spc="10" dirty="0" err="1">
                <a:solidFill>
                  <a:prstClr val="black"/>
                </a:solidFill>
                <a:latin typeface="Century Schoolbook" panose="02040604050505020304"/>
              </a:rPr>
              <a:t>Reptilia</a:t>
            </a:r>
            <a:r>
              <a:rPr lang="en-US" sz="2200" spc="10" dirty="0">
                <a:solidFill>
                  <a:prstClr val="black"/>
                </a:solidFill>
                <a:latin typeface="Century Schoolbook" panose="02040604050505020304"/>
              </a:rPr>
              <a:t>.</a:t>
            </a:r>
            <a:endParaRPr lang="en-GB" sz="2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2200" spc="10" dirty="0">
                <a:solidFill>
                  <a:prstClr val="black"/>
                </a:solidFill>
                <a:latin typeface="Century Schoolbook" panose="02040604050505020304"/>
              </a:rPr>
              <a:t>Aves.</a:t>
            </a:r>
            <a:endParaRPr lang="en-GB" sz="2200" spc="10" dirty="0">
              <a:solidFill>
                <a:prstClr val="black"/>
              </a:solidFill>
              <a:latin typeface="Century Schoolbook" panose="02040604050505020304"/>
            </a:endParaRPr>
          </a:p>
          <a:p>
            <a:pPr marL="182880" indent="-182880">
              <a:lnSpc>
                <a:spcPct val="95000"/>
              </a:lnSpc>
              <a:spcBef>
                <a:spcPts val="1400"/>
              </a:spcBef>
              <a:spcAft>
                <a:spcPts val="200"/>
              </a:spcAft>
              <a:buClr>
                <a:srgbClr val="D34817"/>
              </a:buClr>
              <a:buSzPct val="80000"/>
              <a:buFont typeface="Arial" pitchFamily="34" charset="0"/>
              <a:buChar char="•"/>
              <a:defRPr/>
            </a:pPr>
            <a:r>
              <a:rPr lang="en-US" sz="2200" spc="10" dirty="0">
                <a:solidFill>
                  <a:prstClr val="black"/>
                </a:solidFill>
                <a:latin typeface="Century Schoolbook" panose="02040604050505020304"/>
              </a:rPr>
              <a:t>Mammalia</a:t>
            </a:r>
            <a:endParaRPr lang="en-GB" sz="2200" spc="10" dirty="0">
              <a:solidFill>
                <a:prstClr val="black"/>
              </a:solidFill>
              <a:latin typeface="Century Schoolbook" panose="02040604050505020304"/>
            </a:endParaRPr>
          </a:p>
          <a:p>
            <a:pPr>
              <a:lnSpc>
                <a:spcPct val="95000"/>
              </a:lnSpc>
              <a:spcBef>
                <a:spcPts val="1400"/>
              </a:spcBef>
              <a:spcAft>
                <a:spcPts val="200"/>
              </a:spcAft>
              <a:buClr>
                <a:srgbClr val="D34817"/>
              </a:buClr>
              <a:buSzPct val="80000"/>
              <a:defRPr/>
            </a:pPr>
            <a:r>
              <a:rPr lang="en-US" sz="2200" spc="10" dirty="0">
                <a:solidFill>
                  <a:prstClr val="black"/>
                </a:solidFill>
                <a:latin typeface="Century Schoolbook" panose="02040604050505020304"/>
              </a:rPr>
              <a:t>(The </a:t>
            </a:r>
            <a:r>
              <a:rPr lang="en-US" sz="2200" spc="10" dirty="0" err="1">
                <a:solidFill>
                  <a:prstClr val="black"/>
                </a:solidFill>
                <a:latin typeface="Century Schoolbook" panose="02040604050505020304"/>
              </a:rPr>
              <a:t>Chondrichthyes</a:t>
            </a:r>
            <a:r>
              <a:rPr lang="en-US" sz="2200" spc="10" dirty="0">
                <a:solidFill>
                  <a:prstClr val="black"/>
                </a:solidFill>
                <a:latin typeface="Century Schoolbook" panose="02040604050505020304"/>
              </a:rPr>
              <a:t> ,</a:t>
            </a:r>
            <a:r>
              <a:rPr lang="en-US" sz="2200" spc="10" dirty="0" err="1">
                <a:solidFill>
                  <a:prstClr val="black"/>
                </a:solidFill>
                <a:latin typeface="Century Schoolbook" panose="02040604050505020304"/>
              </a:rPr>
              <a:t>Osteichthyes</a:t>
            </a:r>
            <a:r>
              <a:rPr lang="en-US" sz="2200" spc="10" dirty="0">
                <a:solidFill>
                  <a:prstClr val="black"/>
                </a:solidFill>
                <a:latin typeface="Century Schoolbook" panose="02040604050505020304"/>
              </a:rPr>
              <a:t>, </a:t>
            </a:r>
            <a:r>
              <a:rPr lang="en-US" sz="2200" spc="10" dirty="0" err="1">
                <a:solidFill>
                  <a:prstClr val="black"/>
                </a:solidFill>
                <a:latin typeface="Century Schoolbook" panose="02040604050505020304"/>
              </a:rPr>
              <a:t>Amphibia</a:t>
            </a:r>
            <a:r>
              <a:rPr lang="en-US" sz="2200" spc="10" dirty="0">
                <a:solidFill>
                  <a:prstClr val="black"/>
                </a:solidFill>
                <a:latin typeface="Century Schoolbook" panose="02040604050505020304"/>
              </a:rPr>
              <a:t>, </a:t>
            </a:r>
            <a:r>
              <a:rPr lang="en-US" sz="2200" spc="10" dirty="0" err="1">
                <a:solidFill>
                  <a:prstClr val="black"/>
                </a:solidFill>
                <a:latin typeface="Century Schoolbook" panose="02040604050505020304"/>
              </a:rPr>
              <a:t>Reptilia</a:t>
            </a:r>
            <a:r>
              <a:rPr lang="en-US" sz="2200" spc="10" dirty="0">
                <a:solidFill>
                  <a:prstClr val="black"/>
                </a:solidFill>
                <a:latin typeface="Century Schoolbook" panose="02040604050505020304"/>
              </a:rPr>
              <a:t> , Aves  and Mammalia are the living forms)</a:t>
            </a:r>
            <a:endParaRPr lang="en-GB" sz="2200" spc="10" dirty="0">
              <a:solidFill>
                <a:prstClr val="black"/>
              </a:solidFill>
              <a:latin typeface="Century Schoolbook" panose="02040604050505020304"/>
            </a:endParaRPr>
          </a:p>
        </p:txBody>
      </p:sp>
    </p:spTree>
    <p:extLst>
      <p:ext uri="{BB962C8B-B14F-4D97-AF65-F5344CB8AC3E}">
        <p14:creationId xmlns:p14="http://schemas.microsoft.com/office/powerpoint/2010/main" val="284381320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0" y="-1672"/>
            <a:ext cx="4164923" cy="677108"/>
          </a:xfrm>
          <a:prstGeom prst="rect">
            <a:avLst/>
          </a:prstGeom>
        </p:spPr>
        <p:txBody>
          <a:bodyPr wrap="none">
            <a:spAutoFit/>
          </a:bodyPr>
          <a:lstStyle/>
          <a:p>
            <a:pPr>
              <a:defRPr/>
            </a:pPr>
            <a:r>
              <a:rPr lang="en-US" sz="3800" b="1" kern="0" spc="-50" dirty="0" err="1" smtClean="0">
                <a:solidFill>
                  <a:srgbClr val="D34817"/>
                </a:solidFill>
                <a:latin typeface="Century Schoolbook" panose="02040604050505020304"/>
              </a:rPr>
              <a:t>Chondrichthyes</a:t>
            </a:r>
            <a:endParaRPr lang="en-US" kern="0" dirty="0" smtClean="0">
              <a:solidFill>
                <a:sysClr val="windowText" lastClr="000000"/>
              </a:solidFill>
            </a:endParaRPr>
          </a:p>
        </p:txBody>
      </p:sp>
      <p:pic>
        <p:nvPicPr>
          <p:cNvPr id="3" name="Picture 2"/>
          <p:cNvPicPr>
            <a:picLocks noChangeAspect="1"/>
          </p:cNvPicPr>
          <p:nvPr/>
        </p:nvPicPr>
        <p:blipFill>
          <a:blip r:embed="rId2"/>
          <a:stretch>
            <a:fillRect/>
          </a:stretch>
        </p:blipFill>
        <p:spPr>
          <a:xfrm>
            <a:off x="-965" y="659741"/>
            <a:ext cx="12619814" cy="5889246"/>
          </a:xfrm>
          <a:prstGeom prst="rect">
            <a:avLst/>
          </a:prstGeom>
        </p:spPr>
      </p:pic>
    </p:spTree>
    <p:extLst>
      <p:ext uri="{BB962C8B-B14F-4D97-AF65-F5344CB8AC3E}">
        <p14:creationId xmlns:p14="http://schemas.microsoft.com/office/powerpoint/2010/main" val="108172139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2" y="-3731"/>
            <a:ext cx="8602202" cy="1018120"/>
          </a:xfrm>
          <a:prstGeom prst="rect">
            <a:avLst/>
          </a:prstGeom>
        </p:spPr>
      </p:pic>
      <p:pic>
        <p:nvPicPr>
          <p:cNvPr id="3" name="Picture 2"/>
          <p:cNvPicPr>
            <a:picLocks noChangeAspect="1"/>
          </p:cNvPicPr>
          <p:nvPr/>
        </p:nvPicPr>
        <p:blipFill>
          <a:blip r:embed="rId3"/>
          <a:stretch>
            <a:fillRect/>
          </a:stretch>
        </p:blipFill>
        <p:spPr>
          <a:xfrm>
            <a:off x="1755272" y="819686"/>
            <a:ext cx="8681456" cy="5218628"/>
          </a:xfrm>
          <a:prstGeom prst="rect">
            <a:avLst/>
          </a:prstGeom>
        </p:spPr>
      </p:pic>
    </p:spTree>
    <p:extLst>
      <p:ext uri="{BB962C8B-B14F-4D97-AF65-F5344CB8AC3E}">
        <p14:creationId xmlns:p14="http://schemas.microsoft.com/office/powerpoint/2010/main" val="182930242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ictioterm.es/especies/fotos_principales/L/Torpedo_torpedo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0388" y="3108325"/>
            <a:ext cx="54467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7818438" y="5848350"/>
            <a:ext cx="1922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defRPr>
            </a:lvl9pPr>
          </a:lstStyle>
          <a:p>
            <a:r>
              <a:rPr lang="en-GB" i="1">
                <a:solidFill>
                  <a:prstClr val="black"/>
                </a:solidFill>
              </a:rPr>
              <a:t>Torpedo torpedo</a:t>
            </a:r>
          </a:p>
        </p:txBody>
      </p:sp>
      <p:pic>
        <p:nvPicPr>
          <p:cNvPr id="4" name="Picture 8" descr="https://upload.wikimedia.org/wikipedia/commons/d/d0/Scyliorhinus_canicu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220663"/>
            <a:ext cx="597852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28440" y="2886156"/>
            <a:ext cx="3689572" cy="646331"/>
          </a:xfrm>
          <a:prstGeom prst="rect">
            <a:avLst/>
          </a:prstGeom>
          <a:noFill/>
        </p:spPr>
        <p:txBody>
          <a:bodyPr>
            <a:spAutoFit/>
          </a:bodyPr>
          <a:lstStyle/>
          <a:p>
            <a:pPr marL="0" lvl="8">
              <a:defRPr/>
            </a:pPr>
            <a:r>
              <a:rPr lang="en-US" i="1" dirty="0" err="1">
                <a:solidFill>
                  <a:prstClr val="black"/>
                </a:solidFill>
              </a:rPr>
              <a:t>Scyliorhinus</a:t>
            </a:r>
            <a:r>
              <a:rPr lang="en-US" i="1" dirty="0">
                <a:solidFill>
                  <a:prstClr val="black"/>
                </a:solidFill>
              </a:rPr>
              <a:t> </a:t>
            </a:r>
            <a:r>
              <a:rPr lang="en-US" i="1" dirty="0" err="1">
                <a:solidFill>
                  <a:prstClr val="black"/>
                </a:solidFill>
              </a:rPr>
              <a:t>canicula</a:t>
            </a:r>
            <a:endParaRPr lang="en-GB" dirty="0">
              <a:solidFill>
                <a:prstClr val="black"/>
              </a:solidFill>
            </a:endParaRPr>
          </a:p>
          <a:p>
            <a:pPr>
              <a:defRPr/>
            </a:pPr>
            <a:endParaRPr lang="en-GB" dirty="0">
              <a:solidFill>
                <a:prstClr val="black"/>
              </a:solidFill>
            </a:endParaRPr>
          </a:p>
        </p:txBody>
      </p:sp>
    </p:spTree>
    <p:extLst>
      <p:ext uri="{BB962C8B-B14F-4D97-AF65-F5344CB8AC3E}">
        <p14:creationId xmlns:p14="http://schemas.microsoft.com/office/powerpoint/2010/main" val="125250288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5" y="-4057"/>
            <a:ext cx="3956647" cy="1066892"/>
          </a:xfrm>
          <a:prstGeom prst="rect">
            <a:avLst/>
          </a:prstGeom>
        </p:spPr>
      </p:pic>
      <p:sp>
        <p:nvSpPr>
          <p:cNvPr id="3" name="Rectangle 2"/>
          <p:cNvSpPr/>
          <p:nvPr/>
        </p:nvSpPr>
        <p:spPr>
          <a:xfrm>
            <a:off x="0" y="1035715"/>
            <a:ext cx="12192000" cy="5271187"/>
          </a:xfrm>
          <a:prstGeom prst="rect">
            <a:avLst/>
          </a:prstGeom>
        </p:spPr>
        <p:txBody>
          <a:bodyPr wrap="square">
            <a:spAutoFit/>
          </a:bodyPr>
          <a:lstStyle/>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Inhabit both fresh and marine waters.</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Skeleton is made up of bone</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Skin covered by cycloid, </a:t>
            </a:r>
            <a:r>
              <a:rPr lang="en-US" sz="3200" spc="10" dirty="0" err="1">
                <a:solidFill>
                  <a:prstClr val="black"/>
                </a:solidFill>
                <a:latin typeface="Century Schoolbook" panose="02040604050505020304"/>
              </a:rPr>
              <a:t>ctenoid</a:t>
            </a:r>
            <a:r>
              <a:rPr lang="en-US" sz="3200" spc="10" dirty="0">
                <a:solidFill>
                  <a:prstClr val="black"/>
                </a:solidFill>
                <a:latin typeface="Century Schoolbook" panose="02040604050505020304"/>
              </a:rPr>
              <a:t> or ganoid scales</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Mouth located terminally / sub terminally</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Gills are covered by Operculum or gill cover</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Presence of bladder in many species</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Tail usually </a:t>
            </a:r>
            <a:r>
              <a:rPr lang="en-US" sz="3200" spc="10" dirty="0" err="1">
                <a:solidFill>
                  <a:prstClr val="black"/>
                </a:solidFill>
                <a:latin typeface="Century Schoolbook" panose="02040604050505020304"/>
              </a:rPr>
              <a:t>homocercal</a:t>
            </a:r>
            <a:endParaRPr lang="en-GB" sz="32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3200" spc="10" dirty="0">
                <a:solidFill>
                  <a:prstClr val="black"/>
                </a:solidFill>
                <a:latin typeface="Century Schoolbook" panose="02040604050505020304"/>
              </a:rPr>
              <a:t>Pelvic fins not modified to form claspers</a:t>
            </a:r>
            <a:endParaRPr lang="en-GB" sz="3200" spc="10" dirty="0">
              <a:solidFill>
                <a:prstClr val="black"/>
              </a:solidFill>
              <a:latin typeface="Century Schoolbook" panose="02040604050505020304"/>
            </a:endParaRPr>
          </a:p>
        </p:txBody>
      </p:sp>
    </p:spTree>
    <p:extLst>
      <p:ext uri="{BB962C8B-B14F-4D97-AF65-F5344CB8AC3E}">
        <p14:creationId xmlns:p14="http://schemas.microsoft.com/office/powerpoint/2010/main" val="212709546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59" y="-4070"/>
            <a:ext cx="8260796" cy="1066892"/>
          </a:xfrm>
          <a:prstGeom prst="rect">
            <a:avLst/>
          </a:prstGeom>
        </p:spPr>
      </p:pic>
      <p:sp>
        <p:nvSpPr>
          <p:cNvPr id="3" name="Rectangle 2"/>
          <p:cNvSpPr/>
          <p:nvPr/>
        </p:nvSpPr>
        <p:spPr>
          <a:xfrm>
            <a:off x="0" y="669270"/>
            <a:ext cx="12192000" cy="5898025"/>
          </a:xfrm>
          <a:prstGeom prst="rect">
            <a:avLst/>
          </a:prstGeom>
        </p:spPr>
        <p:txBody>
          <a:bodyPr wrap="square">
            <a:spAutoFit/>
          </a:bodyPr>
          <a:lstStyle/>
          <a:p>
            <a:pPr algn="just">
              <a:lnSpc>
                <a:spcPct val="95000"/>
              </a:lnSpc>
              <a:spcBef>
                <a:spcPts val="1400"/>
              </a:spcBef>
              <a:spcAft>
                <a:spcPts val="200"/>
              </a:spcAft>
              <a:buClr>
                <a:srgbClr val="D34817"/>
              </a:buClr>
              <a:buSzPct val="80000"/>
              <a:defRPr/>
            </a:pPr>
            <a:r>
              <a:rPr lang="en-US" sz="2800" b="1" spc="10" dirty="0" err="1">
                <a:solidFill>
                  <a:prstClr val="black"/>
                </a:solidFill>
                <a:latin typeface="Century Schoolbook" panose="02040604050505020304"/>
              </a:rPr>
              <a:t>Sarcopterygii</a:t>
            </a:r>
            <a:r>
              <a:rPr lang="en-US" sz="2800" b="1" spc="10" dirty="0">
                <a:solidFill>
                  <a:prstClr val="black"/>
                </a:solidFill>
                <a:latin typeface="Century Schoolbook" panose="02040604050505020304"/>
              </a:rPr>
              <a:t> </a:t>
            </a:r>
            <a:r>
              <a:rPr lang="en-US" sz="2800" spc="10" dirty="0">
                <a:solidFill>
                  <a:prstClr val="black"/>
                </a:solidFill>
                <a:latin typeface="Century Schoolbook" panose="02040604050505020304"/>
              </a:rPr>
              <a:t>– flesh finned fishes</a:t>
            </a:r>
            <a:endParaRPr lang="en-GB" sz="2800" spc="10" dirty="0">
              <a:solidFill>
                <a:prstClr val="black"/>
              </a:solidFill>
              <a:latin typeface="Century Schoolbook" panose="02040604050505020304"/>
            </a:endParaRPr>
          </a:p>
          <a:p>
            <a:pPr lvl="1" indent="-182880" algn="just">
              <a:lnSpc>
                <a:spcPct val="90000"/>
              </a:lnSpc>
              <a:spcBef>
                <a:spcPts val="300"/>
              </a:spcBef>
              <a:spcAft>
                <a:spcPts val="300"/>
              </a:spcAft>
              <a:buClr>
                <a:srgbClr val="D34817"/>
              </a:buClr>
              <a:buFont typeface="Wingdings 2" panose="05020102010507070707" pitchFamily="18" charset="2"/>
              <a:buChar char=""/>
              <a:defRPr/>
            </a:pPr>
            <a:r>
              <a:rPr lang="en-US" sz="2800" dirty="0" err="1">
                <a:solidFill>
                  <a:prstClr val="black"/>
                </a:solidFill>
                <a:latin typeface="Century Schoolbook" panose="02040604050505020304"/>
              </a:rPr>
              <a:t>Crossopterygii</a:t>
            </a:r>
            <a:r>
              <a:rPr lang="en-US" sz="2800" dirty="0">
                <a:solidFill>
                  <a:prstClr val="black"/>
                </a:solidFill>
                <a:latin typeface="Century Schoolbook" panose="02040604050505020304"/>
              </a:rPr>
              <a:t> – lobe fins e.g. </a:t>
            </a:r>
            <a:r>
              <a:rPr lang="en-US" sz="2800" i="1" dirty="0" err="1">
                <a:solidFill>
                  <a:prstClr val="black"/>
                </a:solidFill>
                <a:latin typeface="Century Schoolbook" panose="02040604050505020304"/>
              </a:rPr>
              <a:t>Latimeria</a:t>
            </a:r>
            <a:r>
              <a:rPr lang="en-US" sz="2800" dirty="0">
                <a:solidFill>
                  <a:prstClr val="black"/>
                </a:solidFill>
                <a:latin typeface="Century Schoolbook" panose="02040604050505020304"/>
              </a:rPr>
              <a:t> </a:t>
            </a:r>
            <a:r>
              <a:rPr lang="en-US" sz="2800" dirty="0" err="1">
                <a:solidFill>
                  <a:prstClr val="black"/>
                </a:solidFill>
                <a:latin typeface="Century Schoolbook" panose="02040604050505020304"/>
              </a:rPr>
              <a:t>sp</a:t>
            </a:r>
            <a:endParaRPr lang="en-GB" sz="2800" dirty="0">
              <a:solidFill>
                <a:prstClr val="black"/>
              </a:solidFill>
              <a:latin typeface="Century Schoolbook" panose="02040604050505020304"/>
            </a:endParaRPr>
          </a:p>
          <a:p>
            <a:pPr lvl="1" indent="-182880" algn="just">
              <a:lnSpc>
                <a:spcPct val="90000"/>
              </a:lnSpc>
              <a:spcBef>
                <a:spcPts val="300"/>
              </a:spcBef>
              <a:spcAft>
                <a:spcPts val="300"/>
              </a:spcAft>
              <a:buClr>
                <a:srgbClr val="D34817"/>
              </a:buClr>
              <a:buFont typeface="Wingdings 2" panose="05020102010507070707" pitchFamily="18" charset="2"/>
              <a:buChar char=""/>
              <a:defRPr/>
            </a:pPr>
            <a:r>
              <a:rPr lang="en-US" sz="2800" dirty="0" err="1">
                <a:solidFill>
                  <a:prstClr val="black"/>
                </a:solidFill>
                <a:latin typeface="Century Schoolbook" panose="02040604050505020304"/>
              </a:rPr>
              <a:t>Dipnoi</a:t>
            </a:r>
            <a:r>
              <a:rPr lang="en-US" sz="2800" dirty="0">
                <a:solidFill>
                  <a:prstClr val="black"/>
                </a:solidFill>
                <a:latin typeface="Century Schoolbook" panose="02040604050505020304"/>
              </a:rPr>
              <a:t> – lung fishes e.g</a:t>
            </a:r>
            <a:r>
              <a:rPr lang="en-US" sz="2800" i="1" dirty="0">
                <a:solidFill>
                  <a:prstClr val="black"/>
                </a:solidFill>
                <a:latin typeface="Century Schoolbook" panose="02040604050505020304"/>
              </a:rPr>
              <a:t>. </a:t>
            </a:r>
            <a:r>
              <a:rPr lang="en-US" sz="2800" i="1" dirty="0" err="1">
                <a:solidFill>
                  <a:prstClr val="black"/>
                </a:solidFill>
                <a:latin typeface="Century Schoolbook" panose="02040604050505020304"/>
              </a:rPr>
              <a:t>Protopterus</a:t>
            </a:r>
            <a:endParaRPr lang="en-GB" sz="2800" dirty="0">
              <a:solidFill>
                <a:prstClr val="black"/>
              </a:solidFill>
              <a:latin typeface="Century Schoolbook" panose="02040604050505020304"/>
            </a:endParaRPr>
          </a:p>
          <a:p>
            <a:pPr algn="just">
              <a:lnSpc>
                <a:spcPct val="95000"/>
              </a:lnSpc>
              <a:spcBef>
                <a:spcPts val="1400"/>
              </a:spcBef>
              <a:spcAft>
                <a:spcPts val="200"/>
              </a:spcAft>
              <a:buClr>
                <a:srgbClr val="D34817"/>
              </a:buClr>
              <a:buSzPct val="80000"/>
              <a:defRPr/>
            </a:pPr>
            <a:endParaRPr lang="en-US" sz="2800" b="1" spc="10" dirty="0">
              <a:solidFill>
                <a:prstClr val="black"/>
              </a:solidFill>
              <a:latin typeface="Century Schoolbook" panose="02040604050505020304"/>
            </a:endParaRPr>
          </a:p>
          <a:p>
            <a:pPr algn="just">
              <a:lnSpc>
                <a:spcPct val="95000"/>
              </a:lnSpc>
              <a:spcBef>
                <a:spcPts val="1400"/>
              </a:spcBef>
              <a:spcAft>
                <a:spcPts val="200"/>
              </a:spcAft>
              <a:buClr>
                <a:srgbClr val="D34817"/>
              </a:buClr>
              <a:buSzPct val="80000"/>
              <a:defRPr/>
            </a:pPr>
            <a:r>
              <a:rPr lang="en-US" sz="2800" b="1" spc="10" dirty="0" err="1">
                <a:solidFill>
                  <a:prstClr val="black"/>
                </a:solidFill>
                <a:latin typeface="Century Schoolbook" panose="02040604050505020304"/>
              </a:rPr>
              <a:t>Actinopterygii</a:t>
            </a:r>
            <a:endParaRPr lang="en-GB" sz="2800" b="1" spc="10" dirty="0">
              <a:solidFill>
                <a:prstClr val="black"/>
              </a:solidFill>
              <a:latin typeface="Century Schoolbook" panose="02040604050505020304"/>
            </a:endParaRPr>
          </a:p>
          <a:p>
            <a:pPr lvl="1" indent="-182880" algn="just">
              <a:lnSpc>
                <a:spcPct val="90000"/>
              </a:lnSpc>
              <a:spcBef>
                <a:spcPts val="300"/>
              </a:spcBef>
              <a:spcAft>
                <a:spcPts val="300"/>
              </a:spcAft>
              <a:buClr>
                <a:srgbClr val="D34817"/>
              </a:buClr>
              <a:buFont typeface="Wingdings 2" panose="05020102010507070707" pitchFamily="18" charset="2"/>
              <a:buChar char=""/>
              <a:defRPr/>
            </a:pPr>
            <a:r>
              <a:rPr lang="en-US" sz="2800" dirty="0" err="1">
                <a:solidFill>
                  <a:prstClr val="black"/>
                </a:solidFill>
                <a:latin typeface="Century Schoolbook" panose="02040604050505020304"/>
              </a:rPr>
              <a:t>Chondrostei</a:t>
            </a:r>
            <a:endParaRPr lang="en-GB" sz="2800" dirty="0">
              <a:solidFill>
                <a:prstClr val="black"/>
              </a:solidFill>
              <a:latin typeface="Century Schoolbook" panose="02040604050505020304"/>
            </a:endParaRPr>
          </a:p>
          <a:p>
            <a:pPr lvl="1" indent="-182880" algn="just">
              <a:lnSpc>
                <a:spcPct val="90000"/>
              </a:lnSpc>
              <a:spcBef>
                <a:spcPts val="300"/>
              </a:spcBef>
              <a:spcAft>
                <a:spcPts val="300"/>
              </a:spcAft>
              <a:buClr>
                <a:srgbClr val="D34817"/>
              </a:buClr>
              <a:buFont typeface="Wingdings 2" panose="05020102010507070707" pitchFamily="18" charset="2"/>
              <a:buChar char=""/>
              <a:defRPr/>
            </a:pPr>
            <a:r>
              <a:rPr lang="en-US" sz="2800" dirty="0" err="1">
                <a:solidFill>
                  <a:prstClr val="black"/>
                </a:solidFill>
                <a:latin typeface="Century Schoolbook" panose="02040604050505020304"/>
              </a:rPr>
              <a:t>Holostei</a:t>
            </a:r>
            <a:endParaRPr lang="en-GB" sz="2800" dirty="0">
              <a:solidFill>
                <a:prstClr val="black"/>
              </a:solidFill>
              <a:latin typeface="Century Schoolbook" panose="02040604050505020304"/>
            </a:endParaRPr>
          </a:p>
          <a:p>
            <a:pPr lvl="1" indent="-182880" algn="just">
              <a:lnSpc>
                <a:spcPct val="90000"/>
              </a:lnSpc>
              <a:spcBef>
                <a:spcPts val="300"/>
              </a:spcBef>
              <a:spcAft>
                <a:spcPts val="300"/>
              </a:spcAft>
              <a:buClr>
                <a:srgbClr val="D34817"/>
              </a:buClr>
              <a:buFont typeface="Wingdings 2" panose="05020102010507070707" pitchFamily="18" charset="2"/>
              <a:buChar char=""/>
              <a:defRPr/>
            </a:pPr>
            <a:r>
              <a:rPr lang="en-US" sz="2800" dirty="0" err="1">
                <a:solidFill>
                  <a:prstClr val="black"/>
                </a:solidFill>
                <a:latin typeface="Century Schoolbook" panose="02040604050505020304"/>
              </a:rPr>
              <a:t>Telostei</a:t>
            </a:r>
            <a:endParaRPr lang="en-GB" sz="2800" dirty="0">
              <a:solidFill>
                <a:prstClr val="black"/>
              </a:solidFill>
              <a:latin typeface="Century Schoolbook" panose="02040604050505020304"/>
            </a:endParaRPr>
          </a:p>
          <a:p>
            <a:pPr algn="just">
              <a:lnSpc>
                <a:spcPct val="95000"/>
              </a:lnSpc>
              <a:spcBef>
                <a:spcPts val="1400"/>
              </a:spcBef>
              <a:spcAft>
                <a:spcPts val="200"/>
              </a:spcAft>
              <a:buClr>
                <a:srgbClr val="D34817"/>
              </a:buClr>
              <a:buSzPct val="80000"/>
              <a:defRPr/>
            </a:pPr>
            <a:r>
              <a:rPr lang="en-US" sz="2800" spc="10" dirty="0">
                <a:solidFill>
                  <a:prstClr val="black"/>
                </a:solidFill>
                <a:latin typeface="Century Schoolbook" panose="02040604050505020304"/>
              </a:rPr>
              <a:t>Examples</a:t>
            </a:r>
            <a:endParaRPr lang="en-GB" sz="28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2800" i="1" spc="10" dirty="0" err="1">
                <a:solidFill>
                  <a:prstClr val="black"/>
                </a:solidFill>
                <a:latin typeface="Century Schoolbook" panose="02040604050505020304"/>
              </a:rPr>
              <a:t>Oreochromis</a:t>
            </a:r>
            <a:r>
              <a:rPr lang="en-US" sz="2800" i="1" spc="10" dirty="0">
                <a:solidFill>
                  <a:prstClr val="black"/>
                </a:solidFill>
                <a:latin typeface="Century Schoolbook" panose="02040604050505020304"/>
              </a:rPr>
              <a:t> </a:t>
            </a:r>
            <a:r>
              <a:rPr lang="en-US" sz="2800" i="1" spc="10" dirty="0" err="1">
                <a:solidFill>
                  <a:prstClr val="black"/>
                </a:solidFill>
                <a:latin typeface="Century Schoolbook" panose="02040604050505020304"/>
              </a:rPr>
              <a:t>niloticus</a:t>
            </a:r>
            <a:r>
              <a:rPr lang="en-US" sz="2800" spc="10" dirty="0">
                <a:solidFill>
                  <a:prstClr val="black"/>
                </a:solidFill>
                <a:latin typeface="Century Schoolbook" panose="02040604050505020304"/>
              </a:rPr>
              <a:t> - Tilapia</a:t>
            </a:r>
            <a:endParaRPr lang="en-GB" sz="2800" spc="10" dirty="0">
              <a:solidFill>
                <a:prstClr val="black"/>
              </a:solidFill>
              <a:latin typeface="Century Schoolbook" panose="02040604050505020304"/>
            </a:endParaRPr>
          </a:p>
          <a:p>
            <a:pPr marL="182880" indent="-182880" algn="just">
              <a:lnSpc>
                <a:spcPct val="95000"/>
              </a:lnSpc>
              <a:spcBef>
                <a:spcPts val="1400"/>
              </a:spcBef>
              <a:spcAft>
                <a:spcPts val="200"/>
              </a:spcAft>
              <a:buClr>
                <a:srgbClr val="D34817"/>
              </a:buClr>
              <a:buSzPct val="80000"/>
              <a:buFont typeface="Arial" pitchFamily="34" charset="0"/>
              <a:buChar char="•"/>
              <a:defRPr/>
            </a:pPr>
            <a:r>
              <a:rPr lang="en-US" sz="2800" i="1" spc="10" dirty="0" err="1">
                <a:solidFill>
                  <a:prstClr val="black"/>
                </a:solidFill>
                <a:latin typeface="Century Schoolbook" panose="02040604050505020304"/>
              </a:rPr>
              <a:t>Clarias</a:t>
            </a:r>
            <a:r>
              <a:rPr lang="en-US" sz="2800" i="1" spc="10" dirty="0">
                <a:solidFill>
                  <a:prstClr val="black"/>
                </a:solidFill>
                <a:latin typeface="Century Schoolbook" panose="02040604050505020304"/>
              </a:rPr>
              <a:t> </a:t>
            </a:r>
            <a:r>
              <a:rPr lang="en-US" sz="2800" i="1" spc="10" dirty="0" err="1">
                <a:solidFill>
                  <a:prstClr val="black"/>
                </a:solidFill>
                <a:latin typeface="Century Schoolbook" panose="02040604050505020304"/>
              </a:rPr>
              <a:t>gariepinus</a:t>
            </a:r>
            <a:r>
              <a:rPr lang="en-US" sz="2800" i="1" spc="10" dirty="0">
                <a:solidFill>
                  <a:prstClr val="black"/>
                </a:solidFill>
                <a:latin typeface="Century Schoolbook" panose="02040604050505020304"/>
              </a:rPr>
              <a:t> </a:t>
            </a:r>
            <a:r>
              <a:rPr lang="en-US" sz="2800" spc="10" dirty="0">
                <a:solidFill>
                  <a:prstClr val="black"/>
                </a:solidFill>
                <a:latin typeface="Century Schoolbook" panose="02040604050505020304"/>
              </a:rPr>
              <a:t>- Catfish.</a:t>
            </a:r>
            <a:endParaRPr lang="en-GB" sz="2800" spc="10" dirty="0">
              <a:solidFill>
                <a:prstClr val="black"/>
              </a:solidFill>
              <a:latin typeface="Century Schoolbook" panose="02040604050505020304"/>
            </a:endParaRPr>
          </a:p>
        </p:txBody>
      </p:sp>
    </p:spTree>
    <p:extLst>
      <p:ext uri="{BB962C8B-B14F-4D97-AF65-F5344CB8AC3E}">
        <p14:creationId xmlns:p14="http://schemas.microsoft.com/office/powerpoint/2010/main" val="5893281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2.bp.blogspot.com/-2hpvE-6jhVU/TzN0nFMOevI/AAAAAAAAKro/3xJDY5NnHQ4/s400/Latimeria_chalumnae-Art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404813"/>
            <a:ext cx="51974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p:cNvSpPr txBox="1">
            <a:spLocks noChangeArrowheads="1"/>
          </p:cNvSpPr>
          <p:nvPr/>
        </p:nvSpPr>
        <p:spPr bwMode="auto">
          <a:xfrm>
            <a:off x="2319338" y="2376488"/>
            <a:ext cx="1550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defRPr/>
            </a:pPr>
            <a:r>
              <a:rPr lang="en-GB" i="1" kern="0" smtClean="0">
                <a:solidFill>
                  <a:prstClr val="black"/>
                </a:solidFill>
              </a:rPr>
              <a:t>Latimeria sp</a:t>
            </a:r>
          </a:p>
        </p:txBody>
      </p:sp>
      <p:sp>
        <p:nvSpPr>
          <p:cNvPr id="4" name="TextBox 2"/>
          <p:cNvSpPr txBox="1">
            <a:spLocks noChangeArrowheads="1"/>
          </p:cNvSpPr>
          <p:nvPr/>
        </p:nvSpPr>
        <p:spPr bwMode="auto">
          <a:xfrm>
            <a:off x="2319338" y="5084763"/>
            <a:ext cx="1417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defRPr/>
            </a:pPr>
            <a:r>
              <a:rPr lang="en-GB" i="1" kern="0" smtClean="0">
                <a:solidFill>
                  <a:prstClr val="black"/>
                </a:solidFill>
              </a:rPr>
              <a:t>Protopterus</a:t>
            </a:r>
          </a:p>
        </p:txBody>
      </p:sp>
      <p:sp>
        <p:nvSpPr>
          <p:cNvPr id="5" name="TextBox 10"/>
          <p:cNvSpPr txBox="1">
            <a:spLocks noChangeArrowheads="1"/>
          </p:cNvSpPr>
          <p:nvPr/>
        </p:nvSpPr>
        <p:spPr bwMode="auto">
          <a:xfrm>
            <a:off x="7410450" y="2843213"/>
            <a:ext cx="2559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defRPr/>
            </a:pPr>
            <a:r>
              <a:rPr lang="en-GB" i="1" kern="0" smtClean="0">
                <a:solidFill>
                  <a:prstClr val="black"/>
                </a:solidFill>
              </a:rPr>
              <a:t>Clarias gariepinus</a:t>
            </a:r>
          </a:p>
        </p:txBody>
      </p:sp>
      <p:pic>
        <p:nvPicPr>
          <p:cNvPr id="6" name="Picture 30" descr="http://www.briancoad.com/Species%20Accounts/Oniloticus-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855" y="3611563"/>
            <a:ext cx="451961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5"/>
          <p:cNvSpPr txBox="1">
            <a:spLocks noChangeArrowheads="1"/>
          </p:cNvSpPr>
          <p:nvPr/>
        </p:nvSpPr>
        <p:spPr bwMode="auto">
          <a:xfrm>
            <a:off x="7434263" y="5932488"/>
            <a:ext cx="251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defRPr>
            </a:lvl9pPr>
          </a:lstStyle>
          <a:p>
            <a:pPr fontAlgn="base">
              <a:spcBef>
                <a:spcPct val="0"/>
              </a:spcBef>
              <a:spcAft>
                <a:spcPct val="0"/>
              </a:spcAft>
              <a:defRPr/>
            </a:pPr>
            <a:r>
              <a:rPr lang="en-GB" i="1" kern="0" smtClean="0">
                <a:solidFill>
                  <a:prstClr val="black"/>
                </a:solidFill>
              </a:rPr>
              <a:t>Oreochromis niloticus</a:t>
            </a:r>
          </a:p>
        </p:txBody>
      </p:sp>
      <p:pic>
        <p:nvPicPr>
          <p:cNvPr id="8" name="Picture 18" descr="http://www.kalapeedia.ee/u/kalad/angers%C3%A4g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688" y="242888"/>
            <a:ext cx="54864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s://encrypted-tbn1.gstatic.com/images?q=tbn:ANd9GcQWDkDSy193TOez4ElQO7BhG1gm9USYFe2zM5IS5GJNSTWFVP4S&amp;reload=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0" y="3881438"/>
            <a:ext cx="61849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47422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5" y="285"/>
            <a:ext cx="4665060" cy="769441"/>
          </a:xfrm>
          <a:prstGeom prst="rect">
            <a:avLst/>
          </a:prstGeom>
        </p:spPr>
        <p:txBody>
          <a:bodyPr wrap="none">
            <a:spAutoFit/>
          </a:bodyPr>
          <a:lstStyle/>
          <a:p>
            <a:pPr>
              <a:defRPr/>
            </a:pPr>
            <a:r>
              <a:rPr lang="en-US" sz="4400" b="1" kern="0" spc="-50" dirty="0" smtClean="0">
                <a:solidFill>
                  <a:srgbClr val="D34817"/>
                </a:solidFill>
                <a:latin typeface="Century Schoolbook"/>
              </a:rPr>
              <a:t>Class </a:t>
            </a:r>
            <a:r>
              <a:rPr lang="en-US" sz="4400" b="1" kern="0" spc="-50" dirty="0" err="1" smtClean="0">
                <a:solidFill>
                  <a:srgbClr val="D34817"/>
                </a:solidFill>
                <a:latin typeface="Century Schoolbook"/>
              </a:rPr>
              <a:t>Amphibia</a:t>
            </a:r>
            <a:endParaRPr lang="en-US" kern="0" dirty="0" smtClean="0">
              <a:solidFill>
                <a:sysClr val="windowText" lastClr="000000"/>
              </a:solidFill>
            </a:endParaRPr>
          </a:p>
        </p:txBody>
      </p:sp>
      <p:sp>
        <p:nvSpPr>
          <p:cNvPr id="3" name="Rectangle 2"/>
          <p:cNvSpPr/>
          <p:nvPr/>
        </p:nvSpPr>
        <p:spPr>
          <a:xfrm>
            <a:off x="-2425" y="1327546"/>
            <a:ext cx="12194425" cy="5211683"/>
          </a:xfrm>
          <a:prstGeom prst="rect">
            <a:avLst/>
          </a:prstGeom>
        </p:spPr>
        <p:txBody>
          <a:bodyPr wrap="square">
            <a:spAutoFit/>
          </a:bodyPr>
          <a:lstStyle/>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The word Amphibian means vertebrates that live two lives, leaving partly on land and partly on fresh water.</a:t>
            </a:r>
            <a:endParaRPr lang="en-GB" sz="28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err="1">
                <a:solidFill>
                  <a:prstClr val="black"/>
                </a:solidFill>
                <a:latin typeface="Century Schoolbook"/>
              </a:rPr>
              <a:t>Amphi</a:t>
            </a:r>
            <a:r>
              <a:rPr lang="en-US" sz="2800" spc="10" dirty="0">
                <a:solidFill>
                  <a:prstClr val="black"/>
                </a:solidFill>
                <a:latin typeface="Century Schoolbook"/>
              </a:rPr>
              <a:t> – dual;</a:t>
            </a:r>
            <a:endParaRPr lang="en-GB" sz="28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Bio – life</a:t>
            </a:r>
            <a:endParaRPr lang="en-GB" sz="28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They are the lowest and earliest tetrapod’s which first of all successfully descended on land from fish like ancestors possibly in Devonian times.</a:t>
            </a:r>
            <a:endParaRPr lang="en-GB" sz="28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The present day representatives of the class are: Toads, Frogs, Salamanders and limbless tropical caecilians</a:t>
            </a:r>
            <a:endParaRPr lang="en-GB" sz="28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They consist of 2000 species comprising of 250 genera</a:t>
            </a:r>
            <a:endParaRPr lang="en-GB" sz="2800" spc="10" dirty="0">
              <a:solidFill>
                <a:prstClr val="black"/>
              </a:solidFill>
              <a:latin typeface="Century Schoolbook"/>
            </a:endParaRPr>
          </a:p>
        </p:txBody>
      </p:sp>
    </p:spTree>
    <p:extLst>
      <p:ext uri="{BB962C8B-B14F-4D97-AF65-F5344CB8AC3E}">
        <p14:creationId xmlns:p14="http://schemas.microsoft.com/office/powerpoint/2010/main" val="266211906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96"/>
            <a:ext cx="9144000" cy="769441"/>
          </a:xfrm>
          <a:prstGeom prst="rect">
            <a:avLst/>
          </a:prstGeom>
        </p:spPr>
        <p:txBody>
          <a:bodyPr wrap="square">
            <a:spAutoFit/>
          </a:bodyPr>
          <a:lstStyle/>
          <a:p>
            <a:pPr>
              <a:defRPr/>
            </a:pPr>
            <a:r>
              <a:rPr lang="en-US" sz="4400" b="1" kern="0" spc="-50" dirty="0" smtClean="0">
                <a:solidFill>
                  <a:srgbClr val="D34817"/>
                </a:solidFill>
                <a:latin typeface="Century Schoolbook"/>
              </a:rPr>
              <a:t>Characteristics of Amphibians</a:t>
            </a:r>
            <a:endParaRPr lang="en-US" kern="0" dirty="0" smtClean="0">
              <a:solidFill>
                <a:sysClr val="windowText" lastClr="000000"/>
              </a:solidFill>
            </a:endParaRPr>
          </a:p>
        </p:txBody>
      </p:sp>
      <p:sp>
        <p:nvSpPr>
          <p:cNvPr id="4" name="Rectangle 3"/>
          <p:cNvSpPr/>
          <p:nvPr/>
        </p:nvSpPr>
        <p:spPr>
          <a:xfrm>
            <a:off x="2" y="1405697"/>
            <a:ext cx="12191998" cy="4598182"/>
          </a:xfrm>
          <a:prstGeom prst="rect">
            <a:avLst/>
          </a:prstGeom>
        </p:spPr>
        <p:txBody>
          <a:bodyPr wrap="square">
            <a:spAutoFit/>
          </a:bodyPr>
          <a:lstStyle/>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They are coldblooded, (poikilothermic or ectothermic)</a:t>
            </a:r>
            <a:endParaRPr lang="en-GB" sz="28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The skin lacks scales, the skin are smooth or rough and kept moist by glands for cutaneous respiration</a:t>
            </a:r>
            <a:endParaRPr lang="en-GB" sz="28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They respire by lungs, skin or the mouth lining or</a:t>
            </a:r>
            <a:endParaRPr lang="en-GB" sz="2800" spc="10" dirty="0">
              <a:solidFill>
                <a:prstClr val="black"/>
              </a:solidFill>
              <a:latin typeface="Century Schoolbook"/>
            </a:endParaRPr>
          </a:p>
          <a:p>
            <a:pPr fontAlgn="base">
              <a:lnSpc>
                <a:spcPct val="95000"/>
              </a:lnSpc>
              <a:spcBef>
                <a:spcPts val="1400"/>
              </a:spcBef>
              <a:spcAft>
                <a:spcPts val="200"/>
              </a:spcAft>
              <a:buClr>
                <a:srgbClr val="D34817"/>
              </a:buClr>
              <a:buSzPct val="80000"/>
              <a:defRPr/>
            </a:pPr>
            <a:r>
              <a:rPr lang="en-US" sz="2800" spc="10" dirty="0">
                <a:solidFill>
                  <a:prstClr val="black"/>
                </a:solidFill>
                <a:latin typeface="Century Schoolbook"/>
              </a:rPr>
              <a:t> gills in the developmental stage</a:t>
            </a:r>
            <a:endParaRPr lang="en-GB" sz="28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The skull is provided with two occipital condyles. </a:t>
            </a:r>
            <a:endParaRPr lang="en-GB" sz="28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Heart is 3 chambered (2 atria and one ventricle)</a:t>
            </a:r>
            <a:endParaRPr lang="en-GB" sz="28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 Red blood corpuscles are biconvex, oval and nucleated.</a:t>
            </a:r>
            <a:endParaRPr lang="en-GB" sz="2800" spc="10" dirty="0">
              <a:solidFill>
                <a:prstClr val="black"/>
              </a:solidFill>
              <a:latin typeface="Century Schoolbook"/>
            </a:endParaRPr>
          </a:p>
        </p:txBody>
      </p:sp>
    </p:spTree>
    <p:extLst>
      <p:ext uri="{BB962C8B-B14F-4D97-AF65-F5344CB8AC3E}">
        <p14:creationId xmlns:p14="http://schemas.microsoft.com/office/powerpoint/2010/main" val="3542449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502" y="389466"/>
            <a:ext cx="10515600" cy="5966883"/>
          </a:xfrm>
        </p:spPr>
        <p:txBody>
          <a:bodyPr>
            <a:normAutofit fontScale="90000"/>
          </a:bodyPr>
          <a:lstStyle/>
          <a:p>
            <a:pPr algn="ctr"/>
            <a:r>
              <a:rPr lang="en-US" sz="6600" b="1" dirty="0"/>
              <a:t/>
            </a:r>
            <a:br>
              <a:rPr lang="en-US" sz="6600" b="1" dirty="0"/>
            </a:br>
            <a:r>
              <a:rPr lang="en-US" sz="6600" b="1" dirty="0"/>
              <a:t/>
            </a:r>
            <a:br>
              <a:rPr lang="en-US" sz="6600" b="1" dirty="0"/>
            </a:br>
            <a:r>
              <a:rPr lang="en-US" sz="6600" b="1" dirty="0"/>
              <a:t/>
            </a:r>
            <a:br>
              <a:rPr lang="en-US" sz="6600" b="1" dirty="0"/>
            </a:br>
            <a:r>
              <a:rPr lang="en-US" sz="6600" b="1" dirty="0"/>
              <a:t>CELL STRUCTURE ORGANIZATION</a:t>
            </a:r>
            <a:r>
              <a:rPr lang="en-US" sz="4800" b="1" dirty="0"/>
              <a:t/>
            </a:r>
            <a:br>
              <a:rPr lang="en-US" sz="4800" b="1" dirty="0"/>
            </a:br>
            <a:r>
              <a:rPr lang="en-US" sz="4800" b="1" dirty="0"/>
              <a:t/>
            </a:r>
            <a:br>
              <a:rPr lang="en-US" sz="4800" b="1" dirty="0"/>
            </a:br>
            <a:r>
              <a:rPr lang="en-US" sz="4800" b="1" dirty="0"/>
              <a:t/>
            </a:r>
            <a:br>
              <a:rPr lang="en-US" sz="4800" b="1" dirty="0"/>
            </a:br>
            <a:r>
              <a:rPr lang="en-US" sz="4800" b="1" dirty="0"/>
              <a:t>                                </a:t>
            </a:r>
            <a:br>
              <a:rPr lang="en-US" sz="4800" b="1" dirty="0"/>
            </a:br>
            <a:r>
              <a:rPr lang="en-US" sz="4800" b="1" dirty="0"/>
              <a:t/>
            </a:r>
            <a:br>
              <a:rPr lang="en-US" sz="4800" b="1" dirty="0"/>
            </a:br>
            <a:r>
              <a:rPr lang="en-US" sz="4800" b="1" dirty="0"/>
              <a:t>                        </a:t>
            </a:r>
            <a:endParaRPr lang="en-US" sz="4000" b="1" dirty="0"/>
          </a:p>
        </p:txBody>
      </p:sp>
      <p:sp>
        <p:nvSpPr>
          <p:cNvPr id="3" name="Slide Number Placeholder 2"/>
          <p:cNvSpPr>
            <a:spLocks noGrp="1"/>
          </p:cNvSpPr>
          <p:nvPr>
            <p:ph type="sldNum" sz="quarter" idx="12"/>
          </p:nvPr>
        </p:nvSpPr>
        <p:spPr/>
        <p:txBody>
          <a:bodyPr/>
          <a:lstStyle/>
          <a:p>
            <a:fld id="{CF8038E8-A078-4E6C-89D7-57B007698DA4}" type="slidenum">
              <a:rPr lang="en-US" smtClean="0"/>
              <a:t>2</a:t>
            </a:fld>
            <a:endParaRPr lang="en-US"/>
          </a:p>
        </p:txBody>
      </p:sp>
    </p:spTree>
    <p:extLst>
      <p:ext uri="{BB962C8B-B14F-4D97-AF65-F5344CB8AC3E}">
        <p14:creationId xmlns:p14="http://schemas.microsoft.com/office/powerpoint/2010/main" val="1525294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9909" y="2313309"/>
            <a:ext cx="8480398" cy="1938992"/>
          </a:xfrm>
          <a:prstGeom prst="rect">
            <a:avLst/>
          </a:prstGeom>
          <a:effectLst>
            <a:outerShdw blurRad="50800" dist="38100" dir="8100000" algn="tr" rotWithShape="0">
              <a:prstClr val="black">
                <a:alpha val="40000"/>
              </a:prstClr>
            </a:outerShdw>
          </a:effectLst>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dirty="0">
                <a:ln/>
                <a:solidFill>
                  <a:schemeClr val="accent3"/>
                </a:solidFill>
              </a:rPr>
              <a:t>NEXT LECTURE:</a:t>
            </a:r>
          </a:p>
          <a:p>
            <a:r>
              <a:rPr lang="en-US" sz="4000" b="1" dirty="0">
                <a:ln/>
                <a:solidFill>
                  <a:schemeClr val="accent3"/>
                </a:solidFill>
              </a:rPr>
              <a:t> </a:t>
            </a:r>
          </a:p>
          <a:p>
            <a:r>
              <a:rPr lang="en-US" sz="4000" b="1" dirty="0">
                <a:ln/>
                <a:solidFill>
                  <a:schemeClr val="accent3"/>
                </a:solidFill>
              </a:rPr>
              <a:t>FUNCTIONS OF CELLULAR ORGANELLES</a:t>
            </a:r>
          </a:p>
        </p:txBody>
      </p:sp>
      <p:sp>
        <p:nvSpPr>
          <p:cNvPr id="3" name="Slide Number Placeholder 2"/>
          <p:cNvSpPr>
            <a:spLocks noGrp="1"/>
          </p:cNvSpPr>
          <p:nvPr>
            <p:ph type="sldNum" sz="quarter" idx="12"/>
          </p:nvPr>
        </p:nvSpPr>
        <p:spPr/>
        <p:txBody>
          <a:bodyPr/>
          <a:lstStyle/>
          <a:p>
            <a:fld id="{CF8038E8-A078-4E6C-89D7-57B007698DA4}" type="slidenum">
              <a:rPr lang="en-US" smtClean="0"/>
              <a:t>20</a:t>
            </a:fld>
            <a:endParaRPr lang="en-US"/>
          </a:p>
        </p:txBody>
      </p:sp>
    </p:spTree>
    <p:extLst>
      <p:ext uri="{BB962C8B-B14F-4D97-AF65-F5344CB8AC3E}">
        <p14:creationId xmlns:p14="http://schemas.microsoft.com/office/powerpoint/2010/main" val="90758300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7"/>
            <a:ext cx="12192000" cy="4158574"/>
          </a:xfrm>
          <a:prstGeom prst="rect">
            <a:avLst/>
          </a:prstGeom>
        </p:spPr>
        <p:txBody>
          <a:bodyPr wrap="square">
            <a:spAutoFit/>
          </a:bodyPr>
          <a:lstStyle/>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They possess 4 </a:t>
            </a:r>
            <a:r>
              <a:rPr lang="en-US" sz="2800" spc="10" dirty="0" err="1">
                <a:solidFill>
                  <a:prstClr val="black"/>
                </a:solidFill>
                <a:latin typeface="Century Schoolbook"/>
              </a:rPr>
              <a:t>pentadactyl</a:t>
            </a:r>
            <a:r>
              <a:rPr lang="en-US" sz="2800" spc="10" dirty="0">
                <a:solidFill>
                  <a:prstClr val="black"/>
                </a:solidFill>
                <a:latin typeface="Century Schoolbook"/>
              </a:rPr>
              <a:t> limbs which are supported by girdles and are adapted for locomotion both on land and water as well.</a:t>
            </a:r>
            <a:endParaRPr lang="en-GB" sz="28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May produce distinctive sounds.</a:t>
            </a:r>
            <a:endParaRPr lang="en-GB" sz="28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800" spc="10" dirty="0">
                <a:solidFill>
                  <a:prstClr val="black"/>
                </a:solidFill>
                <a:latin typeface="Century Schoolbook"/>
              </a:rPr>
              <a:t>Fertilization external</a:t>
            </a:r>
            <a:endParaRPr lang="en-GB" sz="2800" spc="10" dirty="0">
              <a:solidFill>
                <a:prstClr val="black"/>
              </a:solidFill>
              <a:latin typeface="Century Schoolbook"/>
            </a:endParaRPr>
          </a:p>
          <a:p>
            <a:pPr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2600" dirty="0">
                <a:solidFill>
                  <a:prstClr val="black"/>
                </a:solidFill>
                <a:latin typeface="Century Schoolbook"/>
              </a:rPr>
              <a:t>Most are oviparous</a:t>
            </a:r>
            <a:endParaRPr lang="en-GB" sz="2600" dirty="0">
              <a:solidFill>
                <a:prstClr val="black"/>
              </a:solidFill>
              <a:latin typeface="Century Schoolbook"/>
            </a:endParaRPr>
          </a:p>
          <a:p>
            <a:pPr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2600" dirty="0">
                <a:solidFill>
                  <a:prstClr val="black"/>
                </a:solidFill>
                <a:latin typeface="Century Schoolbook"/>
              </a:rPr>
              <a:t>Egg with some yolk and enclosed in gelatinous  covering usually laid in water</a:t>
            </a:r>
            <a:endParaRPr lang="en-GB" sz="2600" dirty="0">
              <a:solidFill>
                <a:prstClr val="black"/>
              </a:solidFill>
              <a:latin typeface="Century Schoolbook"/>
            </a:endParaRPr>
          </a:p>
          <a:p>
            <a:pPr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2600" dirty="0">
                <a:solidFill>
                  <a:prstClr val="black"/>
                </a:solidFill>
                <a:latin typeface="Century Schoolbook"/>
              </a:rPr>
              <a:t>Development is always indirect as larva is formed during life cycle which is generally known as Tadpole.</a:t>
            </a:r>
            <a:endParaRPr lang="en-GB" sz="2600" dirty="0">
              <a:solidFill>
                <a:prstClr val="black"/>
              </a:solidFill>
              <a:latin typeface="Century Schoolbook"/>
            </a:endParaRPr>
          </a:p>
        </p:txBody>
      </p:sp>
    </p:spTree>
    <p:extLst>
      <p:ext uri="{BB962C8B-B14F-4D97-AF65-F5344CB8AC3E}">
        <p14:creationId xmlns:p14="http://schemas.microsoft.com/office/powerpoint/2010/main" val="210278804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2" y="-1390"/>
            <a:ext cx="12187997" cy="769441"/>
          </a:xfrm>
          <a:prstGeom prst="rect">
            <a:avLst/>
          </a:prstGeom>
        </p:spPr>
        <p:txBody>
          <a:bodyPr wrap="square">
            <a:spAutoFit/>
          </a:bodyPr>
          <a:lstStyle/>
          <a:p>
            <a:pPr>
              <a:defRPr/>
            </a:pPr>
            <a:r>
              <a:rPr lang="en-US" sz="4400" b="1" kern="0" spc="-50" dirty="0" smtClean="0">
                <a:solidFill>
                  <a:srgbClr val="D34817"/>
                </a:solidFill>
                <a:latin typeface="Century Schoolbook"/>
              </a:rPr>
              <a:t>Classification of Amphibians</a:t>
            </a:r>
            <a:endParaRPr lang="en-US" kern="0" dirty="0" smtClean="0">
              <a:solidFill>
                <a:sysClr val="windowText" lastClr="000000"/>
              </a:solidFill>
            </a:endParaRPr>
          </a:p>
        </p:txBody>
      </p:sp>
      <p:sp>
        <p:nvSpPr>
          <p:cNvPr id="3" name="Rectangle 2"/>
          <p:cNvSpPr/>
          <p:nvPr/>
        </p:nvSpPr>
        <p:spPr>
          <a:xfrm>
            <a:off x="4001" y="1228654"/>
            <a:ext cx="12187997" cy="4646913"/>
          </a:xfrm>
          <a:prstGeom prst="rect">
            <a:avLst/>
          </a:prstGeom>
        </p:spPr>
        <p:txBody>
          <a:bodyPr wrap="square">
            <a:spAutoFit/>
          </a:bodyPr>
          <a:lstStyle/>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PRO ANURANS</a:t>
            </a:r>
            <a:r>
              <a:rPr lang="en-GB" sz="3200" spc="10" dirty="0">
                <a:solidFill>
                  <a:prstClr val="black"/>
                </a:solidFill>
                <a:latin typeface="Century Schoolbook"/>
              </a:rPr>
              <a:t> - </a:t>
            </a:r>
            <a:r>
              <a:rPr lang="en-US" sz="3200" spc="10" dirty="0">
                <a:solidFill>
                  <a:prstClr val="black"/>
                </a:solidFill>
                <a:latin typeface="Century Schoolbook"/>
              </a:rPr>
              <a:t>Extinct forms</a:t>
            </a:r>
            <a:endParaRPr lang="en-GB" sz="3200" spc="10" dirty="0">
              <a:solidFill>
                <a:prstClr val="black"/>
              </a:solidFill>
              <a:latin typeface="Century Schoolbook"/>
            </a:endParaRPr>
          </a:p>
          <a:p>
            <a:pPr lvl="1" indent="-182563" algn="just" fontAlgn="base">
              <a:lnSpc>
                <a:spcPct val="90000"/>
              </a:lnSpc>
              <a:spcBef>
                <a:spcPts val="300"/>
              </a:spcBef>
              <a:spcAft>
                <a:spcPts val="300"/>
              </a:spcAft>
              <a:buClr>
                <a:srgbClr val="D34817"/>
              </a:buClr>
              <a:buFont typeface="Wingdings 2" panose="05020102010507070707" pitchFamily="18" charset="2"/>
              <a:buChar char=""/>
              <a:defRPr/>
            </a:pPr>
            <a:r>
              <a:rPr lang="en-US" sz="3200" dirty="0">
                <a:solidFill>
                  <a:prstClr val="black"/>
                </a:solidFill>
                <a:latin typeface="Century Schoolbook"/>
              </a:rPr>
              <a:t>Example</a:t>
            </a:r>
            <a:r>
              <a:rPr lang="en-US" sz="3200" i="1" dirty="0">
                <a:solidFill>
                  <a:prstClr val="black"/>
                </a:solidFill>
                <a:latin typeface="Century Schoolbook"/>
              </a:rPr>
              <a:t>: </a:t>
            </a:r>
            <a:r>
              <a:rPr lang="en-US" sz="3200" i="1" dirty="0" err="1">
                <a:solidFill>
                  <a:prstClr val="black"/>
                </a:solidFill>
                <a:latin typeface="Century Schoolbook"/>
              </a:rPr>
              <a:t>Eryops</a:t>
            </a:r>
            <a:endParaRPr lang="en-GB" sz="320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ANURANS</a:t>
            </a:r>
            <a:r>
              <a:rPr lang="en-GB" sz="3200" spc="10" dirty="0">
                <a:solidFill>
                  <a:prstClr val="black"/>
                </a:solidFill>
                <a:latin typeface="Century Schoolbook"/>
              </a:rPr>
              <a:t> - </a:t>
            </a:r>
            <a:r>
              <a:rPr lang="en-US" sz="3200" spc="10" dirty="0">
                <a:solidFill>
                  <a:prstClr val="black"/>
                </a:solidFill>
                <a:latin typeface="Century Schoolbook"/>
              </a:rPr>
              <a:t>Frogs and Toads</a:t>
            </a:r>
            <a:endParaRPr lang="en-GB" sz="3200" spc="10" dirty="0">
              <a:solidFill>
                <a:prstClr val="black"/>
              </a:solidFill>
              <a:latin typeface="Century Schoolbook"/>
            </a:endParaRPr>
          </a:p>
          <a:p>
            <a:pPr lvl="1" indent="-182563" algn="just" fontAlgn="base">
              <a:lnSpc>
                <a:spcPct val="90000"/>
              </a:lnSpc>
              <a:spcBef>
                <a:spcPts val="300"/>
              </a:spcBef>
              <a:spcAft>
                <a:spcPts val="300"/>
              </a:spcAft>
              <a:buClr>
                <a:srgbClr val="D34817"/>
              </a:buClr>
              <a:buFont typeface="Wingdings 2" panose="05020102010507070707" pitchFamily="18" charset="2"/>
              <a:buChar char=""/>
              <a:defRPr/>
            </a:pPr>
            <a:r>
              <a:rPr lang="en-US" sz="3200" dirty="0">
                <a:solidFill>
                  <a:prstClr val="black"/>
                </a:solidFill>
                <a:latin typeface="Century Schoolbook"/>
              </a:rPr>
              <a:t>Example – </a:t>
            </a:r>
            <a:r>
              <a:rPr lang="en-US" sz="3200" i="1" dirty="0" err="1">
                <a:solidFill>
                  <a:prstClr val="black"/>
                </a:solidFill>
                <a:latin typeface="Century Schoolbook"/>
              </a:rPr>
              <a:t>Bufo</a:t>
            </a:r>
            <a:endParaRPr lang="en-GB" sz="320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 URODELA</a:t>
            </a:r>
            <a:r>
              <a:rPr lang="en-GB" sz="3200" spc="10" dirty="0">
                <a:solidFill>
                  <a:prstClr val="black"/>
                </a:solidFill>
                <a:latin typeface="Century Schoolbook"/>
              </a:rPr>
              <a:t> - </a:t>
            </a:r>
            <a:r>
              <a:rPr lang="en-US" sz="3200" spc="10" dirty="0">
                <a:solidFill>
                  <a:prstClr val="black"/>
                </a:solidFill>
                <a:latin typeface="Century Schoolbook"/>
              </a:rPr>
              <a:t>Newts and Salamanders</a:t>
            </a:r>
            <a:endParaRPr lang="en-GB" sz="3200" spc="10" dirty="0">
              <a:solidFill>
                <a:prstClr val="black"/>
              </a:solidFill>
              <a:latin typeface="Century Schoolbook"/>
            </a:endParaRPr>
          </a:p>
          <a:p>
            <a:pPr lvl="1" indent="-182563" algn="just" fontAlgn="base">
              <a:lnSpc>
                <a:spcPct val="90000"/>
              </a:lnSpc>
              <a:spcBef>
                <a:spcPts val="300"/>
              </a:spcBef>
              <a:spcAft>
                <a:spcPts val="300"/>
              </a:spcAft>
              <a:buClr>
                <a:srgbClr val="D34817"/>
              </a:buClr>
              <a:buFont typeface="Wingdings 2" panose="05020102010507070707" pitchFamily="18" charset="2"/>
              <a:buChar char=""/>
              <a:defRPr/>
            </a:pPr>
            <a:r>
              <a:rPr lang="en-US" sz="3200" dirty="0">
                <a:solidFill>
                  <a:prstClr val="black"/>
                </a:solidFill>
                <a:latin typeface="Century Schoolbook"/>
              </a:rPr>
              <a:t>Example:</a:t>
            </a:r>
            <a:r>
              <a:rPr lang="en-GB" sz="3200" dirty="0">
                <a:solidFill>
                  <a:prstClr val="black"/>
                </a:solidFill>
                <a:latin typeface="Century Schoolbook"/>
              </a:rPr>
              <a:t> </a:t>
            </a:r>
            <a:r>
              <a:rPr lang="en-US" sz="3200" i="1" dirty="0" err="1">
                <a:solidFill>
                  <a:prstClr val="black"/>
                </a:solidFill>
                <a:latin typeface="Century Schoolbook"/>
              </a:rPr>
              <a:t>Salamandra</a:t>
            </a:r>
            <a:r>
              <a:rPr lang="en-US" sz="3200" i="1" dirty="0">
                <a:solidFill>
                  <a:prstClr val="black"/>
                </a:solidFill>
                <a:latin typeface="Century Schoolbook"/>
              </a:rPr>
              <a:t>, </a:t>
            </a:r>
            <a:r>
              <a:rPr lang="en-US" sz="3200" i="1" dirty="0" err="1">
                <a:solidFill>
                  <a:prstClr val="black"/>
                </a:solidFill>
                <a:latin typeface="Century Schoolbook"/>
              </a:rPr>
              <a:t>Amphiuma</a:t>
            </a:r>
            <a:r>
              <a:rPr lang="en-GB" sz="3200" dirty="0">
                <a:solidFill>
                  <a:prstClr val="black"/>
                </a:solidFill>
                <a:latin typeface="Century Schoolbook"/>
              </a:rPr>
              <a:t>, </a:t>
            </a:r>
            <a:r>
              <a:rPr lang="en-US" sz="3200" i="1" dirty="0">
                <a:solidFill>
                  <a:prstClr val="black"/>
                </a:solidFill>
                <a:latin typeface="Century Schoolbook"/>
              </a:rPr>
              <a:t>Triton</a:t>
            </a:r>
            <a:endParaRPr lang="en-GB" sz="320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 APODA</a:t>
            </a:r>
            <a:r>
              <a:rPr lang="en-GB" sz="3200" spc="10" dirty="0">
                <a:solidFill>
                  <a:prstClr val="black"/>
                </a:solidFill>
                <a:latin typeface="Century Schoolbook"/>
              </a:rPr>
              <a:t> - </a:t>
            </a:r>
            <a:r>
              <a:rPr lang="en-US" sz="3200" spc="10" dirty="0">
                <a:solidFill>
                  <a:prstClr val="black"/>
                </a:solidFill>
                <a:latin typeface="Century Schoolbook"/>
              </a:rPr>
              <a:t>Caecilians</a:t>
            </a:r>
            <a:endParaRPr lang="en-GB" sz="3200" spc="10" dirty="0">
              <a:solidFill>
                <a:prstClr val="black"/>
              </a:solidFill>
              <a:latin typeface="Century Schoolbook"/>
            </a:endParaRPr>
          </a:p>
          <a:p>
            <a:pPr lvl="1" indent="-182563" algn="just" fontAlgn="base">
              <a:lnSpc>
                <a:spcPct val="90000"/>
              </a:lnSpc>
              <a:spcBef>
                <a:spcPts val="300"/>
              </a:spcBef>
              <a:spcAft>
                <a:spcPts val="300"/>
              </a:spcAft>
              <a:buClr>
                <a:srgbClr val="D34817"/>
              </a:buClr>
              <a:buFont typeface="Wingdings 2" panose="05020102010507070707" pitchFamily="18" charset="2"/>
              <a:buChar char=""/>
              <a:defRPr/>
            </a:pPr>
            <a:r>
              <a:rPr lang="en-US" sz="3200" dirty="0">
                <a:solidFill>
                  <a:prstClr val="black"/>
                </a:solidFill>
                <a:latin typeface="Century Schoolbook"/>
              </a:rPr>
              <a:t>Example:</a:t>
            </a:r>
            <a:r>
              <a:rPr lang="en-GB" sz="3200" dirty="0">
                <a:solidFill>
                  <a:prstClr val="black"/>
                </a:solidFill>
                <a:latin typeface="Century Schoolbook"/>
              </a:rPr>
              <a:t> </a:t>
            </a:r>
            <a:r>
              <a:rPr lang="en-US" sz="3200" i="1" dirty="0" err="1">
                <a:solidFill>
                  <a:prstClr val="black"/>
                </a:solidFill>
                <a:latin typeface="Century Schoolbook"/>
              </a:rPr>
              <a:t>Icthyophis</a:t>
            </a:r>
            <a:r>
              <a:rPr lang="en-US" sz="3200" i="1" dirty="0">
                <a:solidFill>
                  <a:prstClr val="black"/>
                </a:solidFill>
                <a:latin typeface="Century Schoolbook"/>
              </a:rPr>
              <a:t>, </a:t>
            </a:r>
            <a:r>
              <a:rPr lang="en-US" sz="3200" i="1" dirty="0" err="1">
                <a:solidFill>
                  <a:prstClr val="black"/>
                </a:solidFill>
                <a:latin typeface="Century Schoolbook"/>
              </a:rPr>
              <a:t>Uraeotyphlus</a:t>
            </a:r>
            <a:r>
              <a:rPr lang="en-GB" sz="3200" dirty="0">
                <a:solidFill>
                  <a:prstClr val="black"/>
                </a:solidFill>
                <a:latin typeface="Century Schoolbook"/>
              </a:rPr>
              <a:t>, </a:t>
            </a:r>
            <a:r>
              <a:rPr lang="en-US" sz="3200" i="1" dirty="0" err="1">
                <a:solidFill>
                  <a:prstClr val="black"/>
                </a:solidFill>
                <a:latin typeface="Century Schoolbook"/>
              </a:rPr>
              <a:t>Siphonops</a:t>
            </a:r>
            <a:endParaRPr lang="en-GB" sz="3200" dirty="0">
              <a:solidFill>
                <a:prstClr val="black"/>
              </a:solidFill>
              <a:latin typeface="Century Schoolbook"/>
            </a:endParaRPr>
          </a:p>
        </p:txBody>
      </p:sp>
    </p:spTree>
    <p:extLst>
      <p:ext uri="{BB962C8B-B14F-4D97-AF65-F5344CB8AC3E}">
        <p14:creationId xmlns:p14="http://schemas.microsoft.com/office/powerpoint/2010/main" val="382009792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edia-2.web.britannica.com/eb-media/18/125918-004-0CF15C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88" y="285750"/>
            <a:ext cx="484663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p:cNvSpPr txBox="1">
            <a:spLocks noChangeArrowheads="1"/>
          </p:cNvSpPr>
          <p:nvPr/>
        </p:nvSpPr>
        <p:spPr bwMode="auto">
          <a:xfrm>
            <a:off x="4127500" y="2359025"/>
            <a:ext cx="13938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Schoolbook" panose="02040604050505020304" pitchFamily="18" charset="0"/>
                <a:cs typeface="Arial" panose="020B0604020202020204" pitchFamily="34" charset="0"/>
              </a:defRPr>
            </a:lvl1pPr>
            <a:lvl2pPr marL="742950" indent="-285750" eaLnBrk="0" hangingPunct="0">
              <a:defRPr>
                <a:solidFill>
                  <a:schemeClr val="tx1"/>
                </a:solidFill>
                <a:latin typeface="Century Schoolbook" panose="02040604050505020304" pitchFamily="18" charset="0"/>
                <a:cs typeface="Arial" panose="020B0604020202020204" pitchFamily="34" charset="0"/>
              </a:defRPr>
            </a:lvl2pPr>
            <a:lvl3pPr marL="1143000" indent="-228600" eaLnBrk="0" hangingPunct="0">
              <a:defRPr>
                <a:solidFill>
                  <a:schemeClr val="tx1"/>
                </a:solidFill>
                <a:latin typeface="Century Schoolbook" panose="02040604050505020304" pitchFamily="18" charset="0"/>
                <a:cs typeface="Arial" panose="020B0604020202020204" pitchFamily="34" charset="0"/>
              </a:defRPr>
            </a:lvl3pPr>
            <a:lvl4pPr marL="1600200" indent="-228600" eaLnBrk="0" hangingPunct="0">
              <a:defRPr>
                <a:solidFill>
                  <a:schemeClr val="tx1"/>
                </a:solidFill>
                <a:latin typeface="Century Schoolbook" panose="02040604050505020304" pitchFamily="18" charset="0"/>
                <a:cs typeface="Arial" panose="020B0604020202020204" pitchFamily="34" charset="0"/>
              </a:defRPr>
            </a:lvl4pPr>
            <a:lvl5pPr marL="2057400" indent="-228600" eaLnBrk="0" hangingPunct="0">
              <a:defRPr>
                <a:solidFill>
                  <a:schemeClr val="tx1"/>
                </a:solidFill>
                <a:latin typeface="Century Schoolbook" panose="02040604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9pPr>
          </a:lstStyle>
          <a:p>
            <a:endParaRPr lang="en-GB">
              <a:solidFill>
                <a:prstClr val="black"/>
              </a:solidFill>
            </a:endParaRPr>
          </a:p>
        </p:txBody>
      </p:sp>
      <p:sp>
        <p:nvSpPr>
          <p:cNvPr id="4" name="TextBox 2"/>
          <p:cNvSpPr txBox="1">
            <a:spLocks noChangeArrowheads="1"/>
          </p:cNvSpPr>
          <p:nvPr/>
        </p:nvSpPr>
        <p:spPr bwMode="auto">
          <a:xfrm>
            <a:off x="957263" y="512763"/>
            <a:ext cx="42703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Schoolbook" panose="02040604050505020304" pitchFamily="18" charset="0"/>
                <a:cs typeface="Arial" panose="020B0604020202020204" pitchFamily="34" charset="0"/>
              </a:defRPr>
            </a:lvl1pPr>
            <a:lvl2pPr marL="742950" indent="-285750" eaLnBrk="0" hangingPunct="0">
              <a:defRPr>
                <a:solidFill>
                  <a:schemeClr val="tx1"/>
                </a:solidFill>
                <a:latin typeface="Century Schoolbook" panose="02040604050505020304" pitchFamily="18" charset="0"/>
                <a:cs typeface="Arial" panose="020B0604020202020204" pitchFamily="34" charset="0"/>
              </a:defRPr>
            </a:lvl2pPr>
            <a:lvl3pPr marL="1143000" indent="-228600" eaLnBrk="0" hangingPunct="0">
              <a:defRPr>
                <a:solidFill>
                  <a:schemeClr val="tx1"/>
                </a:solidFill>
                <a:latin typeface="Century Schoolbook" panose="02040604050505020304" pitchFamily="18" charset="0"/>
                <a:cs typeface="Arial" panose="020B0604020202020204" pitchFamily="34" charset="0"/>
              </a:defRPr>
            </a:lvl3pPr>
            <a:lvl4pPr marL="1600200" indent="-228600" eaLnBrk="0" hangingPunct="0">
              <a:defRPr>
                <a:solidFill>
                  <a:schemeClr val="tx1"/>
                </a:solidFill>
                <a:latin typeface="Century Schoolbook" panose="02040604050505020304" pitchFamily="18" charset="0"/>
                <a:cs typeface="Arial" panose="020B0604020202020204" pitchFamily="34" charset="0"/>
              </a:defRPr>
            </a:lvl4pPr>
            <a:lvl5pPr marL="2057400" indent="-228600" eaLnBrk="0" hangingPunct="0">
              <a:defRPr>
                <a:solidFill>
                  <a:schemeClr val="tx1"/>
                </a:solidFill>
                <a:latin typeface="Century Schoolbook" panose="02040604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9pPr>
          </a:lstStyle>
          <a:p>
            <a:endParaRPr lang="en-GB">
              <a:solidFill>
                <a:prstClr val="black"/>
              </a:solidFill>
            </a:endParaRPr>
          </a:p>
        </p:txBody>
      </p:sp>
      <p:sp>
        <p:nvSpPr>
          <p:cNvPr id="5" name="TextBox 3"/>
          <p:cNvSpPr txBox="1">
            <a:spLocks noChangeArrowheads="1"/>
          </p:cNvSpPr>
          <p:nvPr/>
        </p:nvSpPr>
        <p:spPr bwMode="auto">
          <a:xfrm>
            <a:off x="2325688" y="2327275"/>
            <a:ext cx="920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cs typeface="Arial" panose="020B0604020202020204" pitchFamily="34" charset="0"/>
              </a:defRPr>
            </a:lvl1pPr>
            <a:lvl2pPr marL="742950" indent="-285750" eaLnBrk="0" hangingPunct="0">
              <a:defRPr>
                <a:solidFill>
                  <a:schemeClr val="tx1"/>
                </a:solidFill>
                <a:latin typeface="Century Schoolbook" panose="02040604050505020304" pitchFamily="18" charset="0"/>
                <a:cs typeface="Arial" panose="020B0604020202020204" pitchFamily="34" charset="0"/>
              </a:defRPr>
            </a:lvl2pPr>
            <a:lvl3pPr marL="1143000" indent="-228600" eaLnBrk="0" hangingPunct="0">
              <a:defRPr>
                <a:solidFill>
                  <a:schemeClr val="tx1"/>
                </a:solidFill>
                <a:latin typeface="Century Schoolbook" panose="02040604050505020304" pitchFamily="18" charset="0"/>
                <a:cs typeface="Arial" panose="020B0604020202020204" pitchFamily="34" charset="0"/>
              </a:defRPr>
            </a:lvl3pPr>
            <a:lvl4pPr marL="1600200" indent="-228600" eaLnBrk="0" hangingPunct="0">
              <a:defRPr>
                <a:solidFill>
                  <a:schemeClr val="tx1"/>
                </a:solidFill>
                <a:latin typeface="Century Schoolbook" panose="02040604050505020304" pitchFamily="18" charset="0"/>
                <a:cs typeface="Arial" panose="020B0604020202020204" pitchFamily="34" charset="0"/>
              </a:defRPr>
            </a:lvl4pPr>
            <a:lvl5pPr marL="2057400" indent="-228600" eaLnBrk="0" hangingPunct="0">
              <a:defRPr>
                <a:solidFill>
                  <a:schemeClr val="tx1"/>
                </a:solidFill>
                <a:latin typeface="Century Schoolbook" panose="02040604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9pPr>
          </a:lstStyle>
          <a:p>
            <a:r>
              <a:rPr lang="en-GB" i="1">
                <a:solidFill>
                  <a:prstClr val="black"/>
                </a:solidFill>
              </a:rPr>
              <a:t>Eryops</a:t>
            </a:r>
          </a:p>
        </p:txBody>
      </p:sp>
      <p:pic>
        <p:nvPicPr>
          <p:cNvPr id="6" name="Picture 4" descr="https://encrypted-tbn3.gstatic.com/images?q=tbn:ANd9GcT7JTuRRwUVvPT8fi2Jre2zKOYcuCtmP0bHZjPiGQFBhiOgdx5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763" y="230188"/>
            <a:ext cx="3271837"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8156575" y="2346325"/>
            <a:ext cx="684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cs typeface="Arial" panose="020B0604020202020204" pitchFamily="34" charset="0"/>
              </a:defRPr>
            </a:lvl1pPr>
            <a:lvl2pPr marL="742950" indent="-285750" eaLnBrk="0" hangingPunct="0">
              <a:defRPr>
                <a:solidFill>
                  <a:schemeClr val="tx1"/>
                </a:solidFill>
                <a:latin typeface="Century Schoolbook" panose="02040604050505020304" pitchFamily="18" charset="0"/>
                <a:cs typeface="Arial" panose="020B0604020202020204" pitchFamily="34" charset="0"/>
              </a:defRPr>
            </a:lvl2pPr>
            <a:lvl3pPr marL="1143000" indent="-228600" eaLnBrk="0" hangingPunct="0">
              <a:defRPr>
                <a:solidFill>
                  <a:schemeClr val="tx1"/>
                </a:solidFill>
                <a:latin typeface="Century Schoolbook" panose="02040604050505020304" pitchFamily="18" charset="0"/>
                <a:cs typeface="Arial" panose="020B0604020202020204" pitchFamily="34" charset="0"/>
              </a:defRPr>
            </a:lvl3pPr>
            <a:lvl4pPr marL="1600200" indent="-228600" eaLnBrk="0" hangingPunct="0">
              <a:defRPr>
                <a:solidFill>
                  <a:schemeClr val="tx1"/>
                </a:solidFill>
                <a:latin typeface="Century Schoolbook" panose="02040604050505020304" pitchFamily="18" charset="0"/>
                <a:cs typeface="Arial" panose="020B0604020202020204" pitchFamily="34" charset="0"/>
              </a:defRPr>
            </a:lvl4pPr>
            <a:lvl5pPr marL="2057400" indent="-228600" eaLnBrk="0" hangingPunct="0">
              <a:defRPr>
                <a:solidFill>
                  <a:schemeClr val="tx1"/>
                </a:solidFill>
                <a:latin typeface="Century Schoolbook" panose="02040604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9pPr>
          </a:lstStyle>
          <a:p>
            <a:r>
              <a:rPr lang="en-GB" i="1">
                <a:solidFill>
                  <a:prstClr val="black"/>
                </a:solidFill>
              </a:rPr>
              <a:t>Bufo</a:t>
            </a:r>
          </a:p>
        </p:txBody>
      </p:sp>
      <p:pic>
        <p:nvPicPr>
          <p:cNvPr id="8" name="Picture 6" descr="http://geoweb2.sbg.ac.at/alpensalamander/blog/wp-content/uploads/2013/08/Salamandra-atra-pasubiens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88" y="2974975"/>
            <a:ext cx="4846637"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2017713" y="5970588"/>
            <a:ext cx="1536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cs typeface="Arial" panose="020B0604020202020204" pitchFamily="34" charset="0"/>
              </a:defRPr>
            </a:lvl1pPr>
            <a:lvl2pPr marL="742950" indent="-285750" eaLnBrk="0" hangingPunct="0">
              <a:defRPr>
                <a:solidFill>
                  <a:schemeClr val="tx1"/>
                </a:solidFill>
                <a:latin typeface="Century Schoolbook" panose="02040604050505020304" pitchFamily="18" charset="0"/>
                <a:cs typeface="Arial" panose="020B0604020202020204" pitchFamily="34" charset="0"/>
              </a:defRPr>
            </a:lvl2pPr>
            <a:lvl3pPr marL="1143000" indent="-228600" eaLnBrk="0" hangingPunct="0">
              <a:defRPr>
                <a:solidFill>
                  <a:schemeClr val="tx1"/>
                </a:solidFill>
                <a:latin typeface="Century Schoolbook" panose="02040604050505020304" pitchFamily="18" charset="0"/>
                <a:cs typeface="Arial" panose="020B0604020202020204" pitchFamily="34" charset="0"/>
              </a:defRPr>
            </a:lvl3pPr>
            <a:lvl4pPr marL="1600200" indent="-228600" eaLnBrk="0" hangingPunct="0">
              <a:defRPr>
                <a:solidFill>
                  <a:schemeClr val="tx1"/>
                </a:solidFill>
                <a:latin typeface="Century Schoolbook" panose="02040604050505020304" pitchFamily="18" charset="0"/>
                <a:cs typeface="Arial" panose="020B0604020202020204" pitchFamily="34" charset="0"/>
              </a:defRPr>
            </a:lvl4pPr>
            <a:lvl5pPr marL="2057400" indent="-228600" eaLnBrk="0" hangingPunct="0">
              <a:defRPr>
                <a:solidFill>
                  <a:schemeClr val="tx1"/>
                </a:solidFill>
                <a:latin typeface="Century Schoolbook" panose="02040604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9pPr>
          </a:lstStyle>
          <a:p>
            <a:r>
              <a:rPr lang="en-GB" i="1">
                <a:solidFill>
                  <a:prstClr val="black"/>
                </a:solidFill>
              </a:rPr>
              <a:t>Salamandra</a:t>
            </a:r>
          </a:p>
        </p:txBody>
      </p:sp>
      <p:pic>
        <p:nvPicPr>
          <p:cNvPr id="10" name="Picture 8" descr="http://www.indianbirdsandanimals.com/console/statenewsimg/ichthypph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138" y="2905125"/>
            <a:ext cx="4938712"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7512050" y="5970588"/>
            <a:ext cx="1289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cs typeface="Arial" panose="020B0604020202020204" pitchFamily="34" charset="0"/>
              </a:defRPr>
            </a:lvl1pPr>
            <a:lvl2pPr marL="742950" indent="-285750" eaLnBrk="0" hangingPunct="0">
              <a:defRPr>
                <a:solidFill>
                  <a:schemeClr val="tx1"/>
                </a:solidFill>
                <a:latin typeface="Century Schoolbook" panose="02040604050505020304" pitchFamily="18" charset="0"/>
                <a:cs typeface="Arial" panose="020B0604020202020204" pitchFamily="34" charset="0"/>
              </a:defRPr>
            </a:lvl2pPr>
            <a:lvl3pPr marL="1143000" indent="-228600" eaLnBrk="0" hangingPunct="0">
              <a:defRPr>
                <a:solidFill>
                  <a:schemeClr val="tx1"/>
                </a:solidFill>
                <a:latin typeface="Century Schoolbook" panose="02040604050505020304" pitchFamily="18" charset="0"/>
                <a:cs typeface="Arial" panose="020B0604020202020204" pitchFamily="34" charset="0"/>
              </a:defRPr>
            </a:lvl3pPr>
            <a:lvl4pPr marL="1600200" indent="-228600" eaLnBrk="0" hangingPunct="0">
              <a:defRPr>
                <a:solidFill>
                  <a:schemeClr val="tx1"/>
                </a:solidFill>
                <a:latin typeface="Century Schoolbook" panose="02040604050505020304" pitchFamily="18" charset="0"/>
                <a:cs typeface="Arial" panose="020B0604020202020204" pitchFamily="34" charset="0"/>
              </a:defRPr>
            </a:lvl4pPr>
            <a:lvl5pPr marL="2057400" indent="-228600" eaLnBrk="0" hangingPunct="0">
              <a:defRPr>
                <a:solidFill>
                  <a:schemeClr val="tx1"/>
                </a:solidFill>
                <a:latin typeface="Century Schoolbook" panose="02040604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9pPr>
          </a:lstStyle>
          <a:p>
            <a:r>
              <a:rPr lang="en-GB" i="1">
                <a:solidFill>
                  <a:prstClr val="black"/>
                </a:solidFill>
              </a:rPr>
              <a:t>Icthyophis</a:t>
            </a:r>
          </a:p>
        </p:txBody>
      </p:sp>
    </p:spTree>
    <p:extLst>
      <p:ext uri="{BB962C8B-B14F-4D97-AF65-F5344CB8AC3E}">
        <p14:creationId xmlns:p14="http://schemas.microsoft.com/office/powerpoint/2010/main" val="161895290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3" y="-5034"/>
            <a:ext cx="3793026" cy="707886"/>
          </a:xfrm>
          <a:prstGeom prst="rect">
            <a:avLst/>
          </a:prstGeom>
        </p:spPr>
        <p:txBody>
          <a:bodyPr wrap="none">
            <a:spAutoFit/>
          </a:bodyPr>
          <a:lstStyle/>
          <a:p>
            <a:pPr>
              <a:defRPr/>
            </a:pPr>
            <a:r>
              <a:rPr lang="en-US" sz="4000" b="1" kern="0" spc="-50" dirty="0" smtClean="0">
                <a:solidFill>
                  <a:srgbClr val="D34817"/>
                </a:solidFill>
                <a:latin typeface="Century Schoolbook"/>
              </a:rPr>
              <a:t>Class </a:t>
            </a:r>
            <a:r>
              <a:rPr lang="en-US" sz="4000" b="1" kern="0" spc="-50" dirty="0" err="1" smtClean="0">
                <a:solidFill>
                  <a:srgbClr val="D34817"/>
                </a:solidFill>
                <a:latin typeface="Century Schoolbook"/>
              </a:rPr>
              <a:t>Reptilia</a:t>
            </a:r>
            <a:endParaRPr lang="en-US" kern="0" dirty="0" smtClean="0">
              <a:solidFill>
                <a:sysClr val="windowText" lastClr="000000"/>
              </a:solidFill>
            </a:endParaRPr>
          </a:p>
        </p:txBody>
      </p:sp>
      <p:sp>
        <p:nvSpPr>
          <p:cNvPr id="3" name="Rectangle 2"/>
          <p:cNvSpPr/>
          <p:nvPr/>
        </p:nvSpPr>
        <p:spPr>
          <a:xfrm>
            <a:off x="0" y="654942"/>
            <a:ext cx="12192000" cy="5388142"/>
          </a:xfrm>
          <a:prstGeom prst="rect">
            <a:avLst/>
          </a:prstGeom>
        </p:spPr>
        <p:txBody>
          <a:bodyPr wrap="square">
            <a:spAutoFit/>
          </a:bodyPr>
          <a:lstStyle/>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400" spc="10" dirty="0">
                <a:solidFill>
                  <a:prstClr val="black"/>
                </a:solidFill>
                <a:latin typeface="Century Schoolbook"/>
              </a:rPr>
              <a:t>They are coldblooded terrestrial or aquatic animals</a:t>
            </a:r>
            <a:endParaRPr lang="en-GB" sz="24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400" spc="10" dirty="0">
                <a:solidFill>
                  <a:prstClr val="black"/>
                </a:solidFill>
                <a:latin typeface="Century Schoolbook"/>
              </a:rPr>
              <a:t>5000 known species</a:t>
            </a:r>
            <a:endParaRPr lang="en-GB" sz="24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400" spc="10" dirty="0">
                <a:solidFill>
                  <a:prstClr val="black"/>
                </a:solidFill>
                <a:latin typeface="Century Schoolbook"/>
              </a:rPr>
              <a:t>They originated from amphibians</a:t>
            </a:r>
            <a:endParaRPr lang="en-GB" sz="24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400" spc="10" dirty="0">
                <a:solidFill>
                  <a:prstClr val="black"/>
                </a:solidFill>
                <a:latin typeface="Century Schoolbook"/>
              </a:rPr>
              <a:t>The earliest reptiles the </a:t>
            </a:r>
            <a:r>
              <a:rPr lang="en-US" sz="2400" spc="10" dirty="0" err="1">
                <a:solidFill>
                  <a:prstClr val="black"/>
                </a:solidFill>
                <a:latin typeface="Century Schoolbook"/>
              </a:rPr>
              <a:t>cotylosaur</a:t>
            </a:r>
            <a:r>
              <a:rPr lang="en-US" sz="2400" spc="10" dirty="0">
                <a:solidFill>
                  <a:prstClr val="black"/>
                </a:solidFill>
                <a:latin typeface="Century Schoolbook"/>
              </a:rPr>
              <a:t> called the stem reptile resembled the </a:t>
            </a:r>
            <a:r>
              <a:rPr lang="en-US" sz="2400" spc="10" dirty="0" err="1">
                <a:solidFill>
                  <a:prstClr val="black"/>
                </a:solidFill>
                <a:latin typeface="Century Schoolbook"/>
              </a:rPr>
              <a:t>labyrinthodont</a:t>
            </a:r>
            <a:r>
              <a:rPr lang="en-US" sz="2400" spc="10" dirty="0">
                <a:solidFill>
                  <a:prstClr val="black"/>
                </a:solidFill>
                <a:latin typeface="Century Schoolbook"/>
              </a:rPr>
              <a:t> amphibians.</a:t>
            </a:r>
            <a:endParaRPr lang="en-GB" sz="24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400" spc="10" dirty="0">
                <a:solidFill>
                  <a:prstClr val="black"/>
                </a:solidFill>
                <a:latin typeface="Century Schoolbook"/>
              </a:rPr>
              <a:t>Reptiles are believed to have given rise to birds and mammals.</a:t>
            </a:r>
            <a:endParaRPr lang="en-GB" sz="24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400" spc="10" dirty="0">
                <a:solidFill>
                  <a:prstClr val="black"/>
                </a:solidFill>
                <a:latin typeface="Century Schoolbook"/>
              </a:rPr>
              <a:t>Reptiles flourished in the Mesozoic.  The Mesozoic era is called the age of reptiles</a:t>
            </a:r>
            <a:endParaRPr lang="en-GB" sz="24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400" spc="10" dirty="0">
                <a:solidFill>
                  <a:prstClr val="black"/>
                </a:solidFill>
                <a:latin typeface="Century Schoolbook"/>
              </a:rPr>
              <a:t>They are regarded as the first true land vertebrates’.</a:t>
            </a:r>
            <a:endParaRPr lang="en-GB" sz="24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400" spc="10" dirty="0">
                <a:solidFill>
                  <a:prstClr val="black"/>
                </a:solidFill>
                <a:latin typeface="Century Schoolbook"/>
              </a:rPr>
              <a:t>Whereas the amphibians are imperfectly adapted for life on land, the reptiles are perfectly adapted to living on dry land.  They have become totally emancipated from water.</a:t>
            </a:r>
            <a:endParaRPr lang="en-GB" sz="2400" spc="10" dirty="0">
              <a:solidFill>
                <a:prstClr val="black"/>
              </a:solidFill>
              <a:latin typeface="Century Schoolbook"/>
            </a:endParaRPr>
          </a:p>
        </p:txBody>
      </p:sp>
    </p:spTree>
    <p:extLst>
      <p:ext uri="{BB962C8B-B14F-4D97-AF65-F5344CB8AC3E}">
        <p14:creationId xmlns:p14="http://schemas.microsoft.com/office/powerpoint/2010/main" val="152827064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0" y="6"/>
            <a:ext cx="12187999" cy="707886"/>
          </a:xfrm>
          <a:prstGeom prst="rect">
            <a:avLst/>
          </a:prstGeom>
        </p:spPr>
        <p:txBody>
          <a:bodyPr wrap="square">
            <a:spAutoFit/>
          </a:bodyPr>
          <a:lstStyle/>
          <a:p>
            <a:pPr>
              <a:defRPr/>
            </a:pPr>
            <a:r>
              <a:rPr lang="en-US" sz="4000" b="1" kern="0" spc="-50" dirty="0" smtClean="0">
                <a:solidFill>
                  <a:srgbClr val="D34817"/>
                </a:solidFill>
                <a:latin typeface="Century Schoolbook"/>
              </a:rPr>
              <a:t>Characteristics of Reptiles</a:t>
            </a:r>
            <a:endParaRPr lang="en-US" kern="0" dirty="0" smtClean="0">
              <a:solidFill>
                <a:sysClr val="windowText" lastClr="000000"/>
              </a:solidFill>
            </a:endParaRPr>
          </a:p>
        </p:txBody>
      </p:sp>
      <p:sp>
        <p:nvSpPr>
          <p:cNvPr id="3" name="Rectangle 2"/>
          <p:cNvSpPr/>
          <p:nvPr/>
        </p:nvSpPr>
        <p:spPr>
          <a:xfrm>
            <a:off x="3999" y="634313"/>
            <a:ext cx="12187999" cy="3623556"/>
          </a:xfrm>
          <a:prstGeom prst="rect">
            <a:avLst/>
          </a:prstGeom>
        </p:spPr>
        <p:txBody>
          <a:bodyPr wrap="square">
            <a:spAutoFit/>
          </a:bodyPr>
          <a:lstStyle/>
          <a:p>
            <a:pPr fontAlgn="base">
              <a:lnSpc>
                <a:spcPct val="95000"/>
              </a:lnSpc>
              <a:spcBef>
                <a:spcPts val="1400"/>
              </a:spcBef>
              <a:spcAft>
                <a:spcPts val="200"/>
              </a:spcAft>
              <a:buClr>
                <a:srgbClr val="D34817"/>
              </a:buClr>
              <a:buSzPct val="80000"/>
              <a:defRPr/>
            </a:pPr>
            <a:r>
              <a:rPr lang="en-US" sz="2400" b="1" spc="10" dirty="0">
                <a:solidFill>
                  <a:prstClr val="black"/>
                </a:solidFill>
                <a:latin typeface="Century Schoolbook"/>
              </a:rPr>
              <a:t>A).Characteristics that have made them truly successful on land.</a:t>
            </a:r>
            <a:endParaRPr lang="en-GB" sz="2400" spc="10" dirty="0">
              <a:solidFill>
                <a:prstClr val="black"/>
              </a:solidFill>
              <a:latin typeface="Century Schoolbook"/>
            </a:endParaRPr>
          </a:p>
          <a:p>
            <a:pPr marL="182563" indent="-182563" fontAlgn="base">
              <a:lnSpc>
                <a:spcPct val="150000"/>
              </a:lnSpc>
              <a:spcBef>
                <a:spcPts val="1400"/>
              </a:spcBef>
              <a:spcAft>
                <a:spcPts val="200"/>
              </a:spcAft>
              <a:buClr>
                <a:srgbClr val="D34817"/>
              </a:buClr>
              <a:buSzPct val="80000"/>
              <a:buFont typeface="Arial" panose="020B0604020202020204" pitchFamily="34" charset="0"/>
              <a:buChar char="•"/>
              <a:defRPr/>
            </a:pPr>
            <a:r>
              <a:rPr lang="en-US" sz="2400" spc="10" dirty="0">
                <a:solidFill>
                  <a:prstClr val="black"/>
                </a:solidFill>
                <a:latin typeface="Century Schoolbook"/>
              </a:rPr>
              <a:t>The body is covered by horny scales or </a:t>
            </a:r>
            <a:r>
              <a:rPr lang="en-US" sz="2400" spc="10" dirty="0" err="1">
                <a:solidFill>
                  <a:prstClr val="black"/>
                </a:solidFill>
                <a:latin typeface="Century Schoolbook"/>
              </a:rPr>
              <a:t>scutes</a:t>
            </a:r>
            <a:r>
              <a:rPr lang="en-US" sz="2400" spc="10" dirty="0">
                <a:solidFill>
                  <a:prstClr val="black"/>
                </a:solidFill>
                <a:latin typeface="Century Schoolbook"/>
              </a:rPr>
              <a:t> without epidermal glands (Some have bony dermal plates). The skin is relatively water proof. The scales are dead structures produced from epidermis by hardening or keratinization.</a:t>
            </a:r>
            <a:endParaRPr lang="en-GB" sz="2400" spc="10" dirty="0">
              <a:solidFill>
                <a:prstClr val="black"/>
              </a:solidFill>
              <a:latin typeface="Century Schoolbook"/>
            </a:endParaRPr>
          </a:p>
          <a:p>
            <a:pPr marL="182563" indent="-182563" fontAlgn="base">
              <a:lnSpc>
                <a:spcPct val="150000"/>
              </a:lnSpc>
              <a:spcBef>
                <a:spcPts val="1400"/>
              </a:spcBef>
              <a:spcAft>
                <a:spcPts val="200"/>
              </a:spcAft>
              <a:buClr>
                <a:srgbClr val="D34817"/>
              </a:buClr>
              <a:buSzPct val="80000"/>
              <a:buFont typeface="Arial" panose="020B0604020202020204" pitchFamily="34" charset="0"/>
              <a:buChar char="•"/>
              <a:defRPr/>
            </a:pPr>
            <a:r>
              <a:rPr lang="en-US" sz="2400" spc="10" dirty="0" smtClean="0">
                <a:solidFill>
                  <a:prstClr val="black"/>
                </a:solidFill>
                <a:latin typeface="Century Schoolbook"/>
              </a:rPr>
              <a:t>They developed an </a:t>
            </a:r>
            <a:r>
              <a:rPr lang="en-US" sz="2400" spc="10" dirty="0" err="1" smtClean="0">
                <a:solidFill>
                  <a:prstClr val="black"/>
                </a:solidFill>
                <a:latin typeface="Century Schoolbook"/>
              </a:rPr>
              <a:t>intromittent</a:t>
            </a:r>
            <a:r>
              <a:rPr lang="en-US" sz="2400" spc="10" dirty="0" smtClean="0">
                <a:solidFill>
                  <a:prstClr val="black"/>
                </a:solidFill>
                <a:latin typeface="Century Schoolbook"/>
              </a:rPr>
              <a:t>  organ in form of a penis which allowed for internal fertilization.</a:t>
            </a:r>
            <a:endParaRPr lang="en-GB" sz="2400" spc="10" dirty="0">
              <a:solidFill>
                <a:prstClr val="black"/>
              </a:solidFill>
              <a:latin typeface="Century Schoolbook"/>
            </a:endParaRPr>
          </a:p>
        </p:txBody>
      </p:sp>
    </p:spTree>
    <p:extLst>
      <p:ext uri="{BB962C8B-B14F-4D97-AF65-F5344CB8AC3E}">
        <p14:creationId xmlns:p14="http://schemas.microsoft.com/office/powerpoint/2010/main" val="20748392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5804"/>
            <a:ext cx="12192000" cy="4480714"/>
          </a:xfrm>
          <a:prstGeom prst="rect">
            <a:avLst/>
          </a:prstGeom>
        </p:spPr>
        <p:txBody>
          <a:bodyPr wrap="square">
            <a:spAutoFit/>
          </a:bodyPr>
          <a:lstStyle/>
          <a:p>
            <a:pPr marL="182563" indent="-182563" fontAlgn="base">
              <a:lnSpc>
                <a:spcPct val="150000"/>
              </a:lnSpc>
              <a:spcBef>
                <a:spcPts val="1400"/>
              </a:spcBef>
              <a:spcAft>
                <a:spcPts val="200"/>
              </a:spcAft>
              <a:buClr>
                <a:srgbClr val="D34817"/>
              </a:buClr>
              <a:buSzPct val="80000"/>
              <a:buFont typeface="Arial" panose="020B0604020202020204" pitchFamily="34" charset="0"/>
              <a:buChar char="•"/>
              <a:defRPr/>
            </a:pPr>
            <a:r>
              <a:rPr lang="en-US" sz="2400" spc="10" dirty="0">
                <a:solidFill>
                  <a:prstClr val="black"/>
                </a:solidFill>
                <a:latin typeface="Century Schoolbook"/>
              </a:rPr>
              <a:t>They developed a </a:t>
            </a:r>
            <a:r>
              <a:rPr lang="en-US" sz="2400" spc="10" dirty="0" err="1">
                <a:solidFill>
                  <a:prstClr val="black"/>
                </a:solidFill>
                <a:latin typeface="Century Schoolbook"/>
              </a:rPr>
              <a:t>cledoic</a:t>
            </a:r>
            <a:r>
              <a:rPr lang="en-US" sz="2400" spc="10" dirty="0">
                <a:solidFill>
                  <a:prstClr val="black"/>
                </a:solidFill>
                <a:latin typeface="Century Schoolbook"/>
              </a:rPr>
              <a:t> egg.</a:t>
            </a:r>
            <a:r>
              <a:rPr lang="en-GB" sz="2400" spc="10" dirty="0">
                <a:solidFill>
                  <a:prstClr val="black"/>
                </a:solidFill>
                <a:latin typeface="Century Schoolbook"/>
              </a:rPr>
              <a:t> </a:t>
            </a:r>
            <a:r>
              <a:rPr lang="en-US" sz="2400" spc="10" dirty="0">
                <a:solidFill>
                  <a:prstClr val="black"/>
                </a:solidFill>
                <a:latin typeface="Century Schoolbook"/>
              </a:rPr>
              <a:t>The </a:t>
            </a:r>
            <a:r>
              <a:rPr lang="en-US" sz="2400" spc="10" dirty="0" err="1">
                <a:solidFill>
                  <a:prstClr val="black"/>
                </a:solidFill>
                <a:latin typeface="Century Schoolbook"/>
              </a:rPr>
              <a:t>cledoic</a:t>
            </a:r>
            <a:r>
              <a:rPr lang="en-US" sz="2400" spc="10" dirty="0">
                <a:solidFill>
                  <a:prstClr val="black"/>
                </a:solidFill>
                <a:latin typeface="Century Schoolbook"/>
              </a:rPr>
              <a:t> egg is a large yolky egg covered in most cases by a shell of calcium carbonate.</a:t>
            </a:r>
            <a:r>
              <a:rPr lang="en-GB" sz="2400" spc="10" dirty="0">
                <a:solidFill>
                  <a:prstClr val="black"/>
                </a:solidFill>
                <a:latin typeface="Century Schoolbook"/>
              </a:rPr>
              <a:t> </a:t>
            </a:r>
            <a:r>
              <a:rPr lang="en-US" sz="2400" spc="10" dirty="0">
                <a:solidFill>
                  <a:prstClr val="black"/>
                </a:solidFill>
                <a:latin typeface="Century Schoolbook"/>
              </a:rPr>
              <a:t>The shell functions to protect the egg from desiccation and also to protect the embryo.</a:t>
            </a:r>
            <a:endParaRPr lang="en-GB" sz="2400" spc="10" dirty="0">
              <a:solidFill>
                <a:prstClr val="black"/>
              </a:solidFill>
              <a:latin typeface="Century Schoolbook"/>
            </a:endParaRPr>
          </a:p>
          <a:p>
            <a:pPr lvl="1" indent="-182563" fontAlgn="base">
              <a:lnSpc>
                <a:spcPct val="150000"/>
              </a:lnSpc>
              <a:spcBef>
                <a:spcPts val="300"/>
              </a:spcBef>
              <a:spcAft>
                <a:spcPts val="300"/>
              </a:spcAft>
              <a:buClr>
                <a:srgbClr val="D34817"/>
              </a:buClr>
              <a:buFont typeface="Wingdings 2" panose="05020102010507070707" pitchFamily="18" charset="2"/>
              <a:buChar char=""/>
              <a:defRPr/>
            </a:pPr>
            <a:r>
              <a:rPr lang="en-US" sz="2200" dirty="0">
                <a:solidFill>
                  <a:prstClr val="black"/>
                </a:solidFill>
                <a:latin typeface="Century Schoolbook"/>
              </a:rPr>
              <a:t>Parts of the </a:t>
            </a:r>
            <a:r>
              <a:rPr lang="en-US" sz="2200" dirty="0" err="1">
                <a:solidFill>
                  <a:prstClr val="black"/>
                </a:solidFill>
                <a:latin typeface="Century Schoolbook"/>
              </a:rPr>
              <a:t>cledoic</a:t>
            </a:r>
            <a:r>
              <a:rPr lang="en-US" sz="2200" dirty="0">
                <a:solidFill>
                  <a:prstClr val="black"/>
                </a:solidFill>
                <a:latin typeface="Century Schoolbook"/>
              </a:rPr>
              <a:t> egg are:</a:t>
            </a:r>
            <a:endParaRPr lang="en-GB" sz="2200" dirty="0">
              <a:solidFill>
                <a:prstClr val="black"/>
              </a:solidFill>
              <a:latin typeface="Century Schoolbook"/>
            </a:endParaRPr>
          </a:p>
          <a:p>
            <a:pPr marL="730250" lvl="2" indent="-182563" fontAlgn="base">
              <a:lnSpc>
                <a:spcPct val="150000"/>
              </a:lnSpc>
              <a:spcBef>
                <a:spcPts val="300"/>
              </a:spcBef>
              <a:spcAft>
                <a:spcPts val="300"/>
              </a:spcAft>
              <a:buClr>
                <a:srgbClr val="D34817"/>
              </a:buClr>
              <a:buFont typeface="Wingdings 2" panose="05020102010507070707" pitchFamily="18" charset="2"/>
              <a:buChar char=""/>
              <a:defRPr/>
            </a:pPr>
            <a:r>
              <a:rPr lang="en-US" sz="2000" dirty="0">
                <a:solidFill>
                  <a:prstClr val="black"/>
                </a:solidFill>
                <a:latin typeface="Century Schoolbook"/>
              </a:rPr>
              <a:t>Amnion – forms a pond around the embryo</a:t>
            </a:r>
            <a:endParaRPr lang="en-GB" sz="2000" dirty="0">
              <a:solidFill>
                <a:prstClr val="black"/>
              </a:solidFill>
              <a:latin typeface="Century Schoolbook"/>
            </a:endParaRPr>
          </a:p>
          <a:p>
            <a:pPr marL="730250" lvl="2" indent="-182563" fontAlgn="base">
              <a:lnSpc>
                <a:spcPct val="150000"/>
              </a:lnSpc>
              <a:spcBef>
                <a:spcPts val="300"/>
              </a:spcBef>
              <a:spcAft>
                <a:spcPts val="300"/>
              </a:spcAft>
              <a:buClr>
                <a:srgbClr val="D34817"/>
              </a:buClr>
              <a:buFont typeface="Wingdings 2" panose="05020102010507070707" pitchFamily="18" charset="2"/>
              <a:buChar char=""/>
              <a:defRPr/>
            </a:pPr>
            <a:r>
              <a:rPr lang="en-US" sz="2000" dirty="0" err="1">
                <a:solidFill>
                  <a:prstClr val="black"/>
                </a:solidFill>
                <a:latin typeface="Century Schoolbook"/>
              </a:rPr>
              <a:t>Chorion</a:t>
            </a:r>
            <a:r>
              <a:rPr lang="en-US" sz="2000" dirty="0">
                <a:solidFill>
                  <a:prstClr val="black"/>
                </a:solidFill>
                <a:latin typeface="Century Schoolbook"/>
              </a:rPr>
              <a:t> – serves for protection and respiration</a:t>
            </a:r>
            <a:endParaRPr lang="en-GB" sz="2000" dirty="0">
              <a:solidFill>
                <a:prstClr val="black"/>
              </a:solidFill>
              <a:latin typeface="Century Schoolbook"/>
            </a:endParaRPr>
          </a:p>
          <a:p>
            <a:pPr marL="730250" lvl="2" indent="-182563" fontAlgn="base">
              <a:lnSpc>
                <a:spcPct val="150000"/>
              </a:lnSpc>
              <a:spcBef>
                <a:spcPts val="300"/>
              </a:spcBef>
              <a:spcAft>
                <a:spcPts val="300"/>
              </a:spcAft>
              <a:buClr>
                <a:srgbClr val="D34817"/>
              </a:buClr>
              <a:buFont typeface="Wingdings 2" panose="05020102010507070707" pitchFamily="18" charset="2"/>
              <a:buChar char=""/>
              <a:defRPr/>
            </a:pPr>
            <a:r>
              <a:rPr lang="en-US" sz="2000" dirty="0">
                <a:solidFill>
                  <a:prstClr val="black"/>
                </a:solidFill>
                <a:latin typeface="Century Schoolbook"/>
              </a:rPr>
              <a:t>Allantois – serves for storage of waste products for respiration</a:t>
            </a:r>
            <a:endParaRPr lang="en-GB" sz="2000" dirty="0">
              <a:solidFill>
                <a:prstClr val="black"/>
              </a:solidFill>
              <a:latin typeface="Century Schoolbook"/>
            </a:endParaRPr>
          </a:p>
          <a:p>
            <a:pPr marL="730250" lvl="2" indent="-182563" fontAlgn="base">
              <a:lnSpc>
                <a:spcPct val="150000"/>
              </a:lnSpc>
              <a:spcBef>
                <a:spcPts val="300"/>
              </a:spcBef>
              <a:spcAft>
                <a:spcPts val="300"/>
              </a:spcAft>
              <a:buClr>
                <a:srgbClr val="D34817"/>
              </a:buClr>
              <a:buFont typeface="Wingdings 2" panose="05020102010507070707" pitchFamily="18" charset="2"/>
              <a:buChar char=""/>
              <a:defRPr/>
            </a:pPr>
            <a:r>
              <a:rPr lang="en-US" sz="2000" dirty="0" err="1">
                <a:solidFill>
                  <a:prstClr val="black"/>
                </a:solidFill>
                <a:latin typeface="Century Schoolbook"/>
              </a:rPr>
              <a:t>Yolksac</a:t>
            </a:r>
            <a:r>
              <a:rPr lang="en-US" sz="2000" dirty="0">
                <a:solidFill>
                  <a:prstClr val="black"/>
                </a:solidFill>
                <a:latin typeface="Century Schoolbook"/>
              </a:rPr>
              <a:t> – digest the yolk and pass product to embryo</a:t>
            </a:r>
            <a:endParaRPr lang="en-GB" sz="2000" dirty="0">
              <a:solidFill>
                <a:prstClr val="black"/>
              </a:solidFill>
              <a:latin typeface="Century Schoolbook"/>
            </a:endParaRPr>
          </a:p>
        </p:txBody>
      </p:sp>
    </p:spTree>
    <p:extLst>
      <p:ext uri="{BB962C8B-B14F-4D97-AF65-F5344CB8AC3E}">
        <p14:creationId xmlns:p14="http://schemas.microsoft.com/office/powerpoint/2010/main" val="413537008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03"/>
            <a:ext cx="12192000" cy="4836709"/>
          </a:xfrm>
          <a:prstGeom prst="rect">
            <a:avLst/>
          </a:prstGeom>
        </p:spPr>
        <p:txBody>
          <a:bodyPr wrap="square">
            <a:spAutoFit/>
          </a:bodyPr>
          <a:lstStyle/>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3400" kern="0" spc="10" dirty="0" smtClean="0">
                <a:solidFill>
                  <a:prstClr val="black"/>
                </a:solidFill>
                <a:latin typeface="Century Schoolbook"/>
              </a:rPr>
              <a:t>Reptiles </a:t>
            </a:r>
            <a:r>
              <a:rPr lang="en-US" sz="3400" kern="0" spc="10" dirty="0">
                <a:solidFill>
                  <a:prstClr val="black"/>
                </a:solidFill>
                <a:latin typeface="Century Schoolbook"/>
              </a:rPr>
              <a:t>developed a true neck. </a:t>
            </a:r>
            <a:endParaRPr lang="en-GB" sz="3400" kern="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3400" kern="0" spc="10" dirty="0">
                <a:solidFill>
                  <a:prstClr val="black"/>
                </a:solidFill>
                <a:latin typeface="Century Schoolbook"/>
              </a:rPr>
              <a:t>Endoskeleton more completely bony than in amphibians.</a:t>
            </a:r>
            <a:endParaRPr lang="en-GB" sz="3400" kern="0" spc="10" dirty="0">
              <a:solidFill>
                <a:prstClr val="black"/>
              </a:solidFill>
              <a:latin typeface="Century Schoolbook"/>
            </a:endParaRPr>
          </a:p>
          <a:p>
            <a:pPr marL="0"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3400" kern="0" dirty="0">
                <a:solidFill>
                  <a:prstClr val="black"/>
                </a:solidFill>
                <a:latin typeface="Century Schoolbook"/>
              </a:rPr>
              <a:t>The vertebral column is differentiated into regions</a:t>
            </a:r>
            <a:endParaRPr lang="en-GB" sz="3400" kern="0" dirty="0">
              <a:solidFill>
                <a:prstClr val="black"/>
              </a:solidFill>
              <a:latin typeface="Century Schoolbook"/>
            </a:endParaRPr>
          </a:p>
          <a:p>
            <a:pPr marL="0"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3400" kern="0" dirty="0">
                <a:solidFill>
                  <a:prstClr val="black"/>
                </a:solidFill>
                <a:latin typeface="Century Schoolbook"/>
              </a:rPr>
              <a:t> Limbs are </a:t>
            </a:r>
            <a:r>
              <a:rPr lang="en-US" sz="3400" kern="0" dirty="0" err="1">
                <a:solidFill>
                  <a:prstClr val="black"/>
                </a:solidFill>
                <a:latin typeface="Century Schoolbook"/>
              </a:rPr>
              <a:t>pentadactyl</a:t>
            </a:r>
            <a:r>
              <a:rPr lang="en-US" sz="3400" kern="0" dirty="0">
                <a:solidFill>
                  <a:prstClr val="black"/>
                </a:solidFill>
                <a:latin typeface="Century Schoolbook"/>
              </a:rPr>
              <a:t> ending in claws</a:t>
            </a:r>
            <a:endParaRPr lang="en-GB" sz="3400" kern="0" dirty="0">
              <a:solidFill>
                <a:prstClr val="black"/>
              </a:solidFill>
              <a:latin typeface="Century Schoolbook"/>
            </a:endParaRPr>
          </a:p>
          <a:p>
            <a:pPr marL="0"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3400" kern="0" dirty="0">
                <a:solidFill>
                  <a:prstClr val="black"/>
                </a:solidFill>
                <a:latin typeface="Century Schoolbook"/>
              </a:rPr>
              <a:t> Skull has one single median occipital condyle.</a:t>
            </a:r>
            <a:endParaRPr lang="en-GB" sz="3400" kern="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3400" kern="0" spc="10" dirty="0">
                <a:solidFill>
                  <a:prstClr val="black"/>
                </a:solidFill>
                <a:latin typeface="Century Schoolbook"/>
              </a:rPr>
              <a:t>Lung is better developed than in </a:t>
            </a:r>
            <a:r>
              <a:rPr lang="en-US" sz="3400" kern="0" spc="10" dirty="0" smtClean="0">
                <a:solidFill>
                  <a:prstClr val="black"/>
                </a:solidFill>
                <a:latin typeface="Century Schoolbook"/>
              </a:rPr>
              <a:t>amphibians. </a:t>
            </a: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3400" kern="0" spc="10" dirty="0" smtClean="0">
                <a:solidFill>
                  <a:prstClr val="black"/>
                </a:solidFill>
                <a:latin typeface="Century Schoolbook"/>
              </a:rPr>
              <a:t>In </a:t>
            </a:r>
            <a:r>
              <a:rPr lang="en-US" sz="3400" kern="0" spc="10" dirty="0">
                <a:solidFill>
                  <a:prstClr val="black"/>
                </a:solidFill>
                <a:latin typeface="Century Schoolbook"/>
              </a:rPr>
              <a:t>aquatic </a:t>
            </a:r>
            <a:r>
              <a:rPr lang="en-US" sz="3400" kern="0" spc="10" dirty="0" err="1">
                <a:solidFill>
                  <a:prstClr val="black"/>
                </a:solidFill>
                <a:latin typeface="Century Schoolbook"/>
              </a:rPr>
              <a:t>chelonia</a:t>
            </a:r>
            <a:r>
              <a:rPr lang="en-US" sz="3400" kern="0" spc="10" dirty="0">
                <a:solidFill>
                  <a:prstClr val="black"/>
                </a:solidFill>
                <a:latin typeface="Century Schoolbook"/>
              </a:rPr>
              <a:t> the cloaca serves a respiratory function</a:t>
            </a:r>
            <a:endParaRPr lang="en-US" sz="3400" kern="0" dirty="0">
              <a:solidFill>
                <a:sysClr val="windowText" lastClr="000000"/>
              </a:solidFill>
            </a:endParaRPr>
          </a:p>
        </p:txBody>
      </p:sp>
    </p:spTree>
    <p:extLst>
      <p:ext uri="{BB962C8B-B14F-4D97-AF65-F5344CB8AC3E}">
        <p14:creationId xmlns:p14="http://schemas.microsoft.com/office/powerpoint/2010/main" val="126145264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52"/>
            <a:ext cx="12192000" cy="7522252"/>
          </a:xfrm>
          <a:prstGeom prst="rect">
            <a:avLst/>
          </a:prstGeom>
        </p:spPr>
        <p:txBody>
          <a:bodyPr wrap="square">
            <a:spAutoFit/>
          </a:bodyPr>
          <a:lstStyle/>
          <a:p>
            <a:pPr algn="just" fontAlgn="base">
              <a:lnSpc>
                <a:spcPct val="95000"/>
              </a:lnSpc>
              <a:spcBef>
                <a:spcPts val="1400"/>
              </a:spcBef>
              <a:spcAft>
                <a:spcPts val="200"/>
              </a:spcAft>
              <a:buClr>
                <a:srgbClr val="D34817"/>
              </a:buClr>
              <a:buSzPct val="80000"/>
              <a:defRPr/>
            </a:pPr>
            <a:r>
              <a:rPr lang="en-US" sz="3200" b="1" spc="10" dirty="0">
                <a:solidFill>
                  <a:prstClr val="black"/>
                </a:solidFill>
                <a:latin typeface="Century Schoolbook"/>
              </a:rPr>
              <a:t>B). Other characteristics:</a:t>
            </a:r>
            <a:endParaRPr lang="en-GB" sz="3200" spc="10" dirty="0">
              <a:solidFill>
                <a:prstClr val="black"/>
              </a:solidFill>
              <a:latin typeface="Century Schoolbook"/>
            </a:endParaRPr>
          </a:p>
          <a:p>
            <a:pPr marL="182563" indent="-182563" algn="just" fontAlgn="base">
              <a:lnSpc>
                <a:spcPct val="150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Heart divided into 2 auricles and incompletely divided ventricle (ventricle begins to divide into 2 parts)</a:t>
            </a:r>
            <a:r>
              <a:rPr lang="en-GB" sz="3200" spc="10" dirty="0">
                <a:solidFill>
                  <a:prstClr val="black"/>
                </a:solidFill>
                <a:latin typeface="Century Schoolbook"/>
              </a:rPr>
              <a:t>. </a:t>
            </a:r>
            <a:r>
              <a:rPr lang="en-US" sz="3200" spc="10" dirty="0">
                <a:solidFill>
                  <a:prstClr val="black"/>
                </a:solidFill>
                <a:latin typeface="Century Schoolbook"/>
              </a:rPr>
              <a:t>The division complete in crocodiles</a:t>
            </a:r>
            <a:r>
              <a:rPr lang="en-GB" sz="3200" spc="10" dirty="0">
                <a:solidFill>
                  <a:prstClr val="black"/>
                </a:solidFill>
                <a:latin typeface="Century Schoolbook"/>
              </a:rPr>
              <a:t>. </a:t>
            </a:r>
            <a:r>
              <a:rPr lang="en-US" sz="3200" spc="10" dirty="0">
                <a:solidFill>
                  <a:prstClr val="black"/>
                </a:solidFill>
                <a:latin typeface="Century Schoolbook"/>
              </a:rPr>
              <a:t>Red blood cells are nucleated, oval and biconvex. </a:t>
            </a:r>
            <a:endParaRPr lang="en-GB" sz="3200" spc="10" dirty="0">
              <a:solidFill>
                <a:prstClr val="black"/>
              </a:solidFill>
              <a:latin typeface="Century Schoolbook"/>
            </a:endParaRPr>
          </a:p>
          <a:p>
            <a:pPr marL="182563" indent="-182563" algn="just" fontAlgn="base">
              <a:lnSpc>
                <a:spcPct val="150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Kidneys are </a:t>
            </a:r>
            <a:r>
              <a:rPr lang="en-US" sz="3200" spc="10" dirty="0" err="1">
                <a:solidFill>
                  <a:prstClr val="black"/>
                </a:solidFill>
                <a:latin typeface="Century Schoolbook"/>
              </a:rPr>
              <a:t>metanephric</a:t>
            </a:r>
            <a:r>
              <a:rPr lang="en-US" sz="3200" spc="10" dirty="0">
                <a:solidFill>
                  <a:prstClr val="black"/>
                </a:solidFill>
                <a:latin typeface="Century Schoolbook"/>
              </a:rPr>
              <a:t> (</a:t>
            </a:r>
            <a:r>
              <a:rPr lang="en-US" sz="3200" spc="10" dirty="0" err="1">
                <a:solidFill>
                  <a:prstClr val="black"/>
                </a:solidFill>
                <a:latin typeface="Century Schoolbook"/>
              </a:rPr>
              <a:t>mesonephric</a:t>
            </a:r>
            <a:r>
              <a:rPr lang="en-US" sz="3200" spc="10" dirty="0">
                <a:solidFill>
                  <a:prstClr val="black"/>
                </a:solidFill>
                <a:latin typeface="Century Schoolbook"/>
              </a:rPr>
              <a:t> in amphibians)</a:t>
            </a:r>
            <a:r>
              <a:rPr lang="en-GB" sz="3200" spc="10" dirty="0">
                <a:solidFill>
                  <a:prstClr val="black"/>
                </a:solidFill>
                <a:latin typeface="Century Schoolbook"/>
              </a:rPr>
              <a:t>. </a:t>
            </a:r>
            <a:r>
              <a:rPr lang="en-US" sz="3200" spc="10" dirty="0">
                <a:solidFill>
                  <a:prstClr val="black"/>
                </a:solidFill>
                <a:latin typeface="Century Schoolbook"/>
              </a:rPr>
              <a:t>No </a:t>
            </a:r>
            <a:r>
              <a:rPr lang="en-US" sz="3200" spc="10" dirty="0" err="1">
                <a:solidFill>
                  <a:prstClr val="black"/>
                </a:solidFill>
                <a:latin typeface="Century Schoolbook"/>
              </a:rPr>
              <a:t>nephrostomes</a:t>
            </a:r>
            <a:r>
              <a:rPr lang="en-GB" sz="3200" spc="10" dirty="0">
                <a:solidFill>
                  <a:prstClr val="black"/>
                </a:solidFill>
                <a:latin typeface="Century Schoolbook"/>
              </a:rPr>
              <a:t>. </a:t>
            </a:r>
            <a:r>
              <a:rPr lang="en-US" sz="3200" spc="10" dirty="0">
                <a:solidFill>
                  <a:prstClr val="black"/>
                </a:solidFill>
                <a:latin typeface="Century Schoolbook"/>
              </a:rPr>
              <a:t>Each kidney provided with separate ureter.</a:t>
            </a:r>
            <a:r>
              <a:rPr lang="en-GB" sz="3200" spc="10" dirty="0">
                <a:solidFill>
                  <a:prstClr val="black"/>
                </a:solidFill>
                <a:latin typeface="Century Schoolbook"/>
              </a:rPr>
              <a:t> </a:t>
            </a:r>
            <a:r>
              <a:rPr lang="en-US" sz="3200" spc="10" dirty="0">
                <a:solidFill>
                  <a:prstClr val="black"/>
                </a:solidFill>
                <a:latin typeface="Century Schoolbook"/>
              </a:rPr>
              <a:t>They are associated with water conservation;</a:t>
            </a:r>
            <a:r>
              <a:rPr lang="en-GB" sz="3200" spc="10" dirty="0">
                <a:solidFill>
                  <a:prstClr val="black"/>
                </a:solidFill>
                <a:latin typeface="Century Schoolbook"/>
              </a:rPr>
              <a:t> </a:t>
            </a:r>
            <a:r>
              <a:rPr lang="en-US" sz="3200" spc="10" dirty="0">
                <a:solidFill>
                  <a:prstClr val="black"/>
                </a:solidFill>
                <a:latin typeface="Century Schoolbook"/>
              </a:rPr>
              <a:t>They are </a:t>
            </a:r>
            <a:r>
              <a:rPr lang="en-US" sz="3200" spc="10" dirty="0" err="1">
                <a:solidFill>
                  <a:prstClr val="black"/>
                </a:solidFill>
                <a:latin typeface="Century Schoolbook"/>
              </a:rPr>
              <a:t>Uricotelic</a:t>
            </a:r>
            <a:r>
              <a:rPr lang="en-US" sz="3200" spc="10" dirty="0">
                <a:solidFill>
                  <a:prstClr val="black"/>
                </a:solidFill>
                <a:latin typeface="Century Schoolbook"/>
              </a:rPr>
              <a:t> – excrete uric acid (not urea, not ammonia).</a:t>
            </a:r>
            <a:br>
              <a:rPr lang="en-US" sz="3200" spc="10" dirty="0">
                <a:solidFill>
                  <a:prstClr val="black"/>
                </a:solidFill>
                <a:latin typeface="Century Schoolbook"/>
              </a:rPr>
            </a:br>
            <a:endParaRPr lang="en-GB" sz="3200" spc="10" dirty="0">
              <a:solidFill>
                <a:prstClr val="black"/>
              </a:solidFill>
              <a:latin typeface="Century Schoolbook"/>
            </a:endParaRPr>
          </a:p>
        </p:txBody>
      </p:sp>
    </p:spTree>
    <p:extLst>
      <p:ext uri="{BB962C8B-B14F-4D97-AF65-F5344CB8AC3E}">
        <p14:creationId xmlns:p14="http://schemas.microsoft.com/office/powerpoint/2010/main" val="359655263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87"/>
            <a:ext cx="9144000" cy="769441"/>
          </a:xfrm>
          <a:prstGeom prst="rect">
            <a:avLst/>
          </a:prstGeom>
        </p:spPr>
        <p:txBody>
          <a:bodyPr wrap="square">
            <a:spAutoFit/>
          </a:bodyPr>
          <a:lstStyle/>
          <a:p>
            <a:pPr>
              <a:defRPr/>
            </a:pPr>
            <a:r>
              <a:rPr lang="en-US" sz="4400" b="1" kern="0" spc="-50" dirty="0" smtClean="0">
                <a:solidFill>
                  <a:srgbClr val="D34817"/>
                </a:solidFill>
                <a:latin typeface="Century Schoolbook"/>
              </a:rPr>
              <a:t>Classification of </a:t>
            </a:r>
            <a:r>
              <a:rPr lang="en-US" sz="4400" b="1" kern="0" spc="-50" dirty="0" err="1" smtClean="0">
                <a:solidFill>
                  <a:srgbClr val="D34817"/>
                </a:solidFill>
                <a:latin typeface="Century Schoolbook"/>
              </a:rPr>
              <a:t>Reptilia</a:t>
            </a:r>
            <a:endParaRPr lang="en-US" kern="0" dirty="0" smtClean="0">
              <a:solidFill>
                <a:sysClr val="windowText" lastClr="000000"/>
              </a:solidFill>
            </a:endParaRPr>
          </a:p>
        </p:txBody>
      </p:sp>
      <p:sp>
        <p:nvSpPr>
          <p:cNvPr id="4" name="Rectangle 3"/>
          <p:cNvSpPr/>
          <p:nvPr/>
        </p:nvSpPr>
        <p:spPr>
          <a:xfrm>
            <a:off x="0" y="784430"/>
            <a:ext cx="12192000" cy="4291944"/>
          </a:xfrm>
          <a:prstGeom prst="rect">
            <a:avLst/>
          </a:prstGeom>
        </p:spPr>
        <p:txBody>
          <a:bodyPr wrap="square">
            <a:spAutoFit/>
          </a:bodyPr>
          <a:lstStyle/>
          <a:p>
            <a:pPr fontAlgn="base">
              <a:lnSpc>
                <a:spcPct val="95000"/>
              </a:lnSpc>
              <a:spcBef>
                <a:spcPts val="1400"/>
              </a:spcBef>
              <a:spcAft>
                <a:spcPts val="200"/>
              </a:spcAft>
              <a:buClr>
                <a:srgbClr val="D34817"/>
              </a:buClr>
              <a:buSzPct val="80000"/>
              <a:defRPr/>
            </a:pPr>
            <a:r>
              <a:rPr lang="en-US" sz="2400" spc="10" dirty="0">
                <a:solidFill>
                  <a:prstClr val="black"/>
                </a:solidFill>
                <a:latin typeface="Century Schoolbook"/>
              </a:rPr>
              <a:t>They have been divided into 4 subclasses:</a:t>
            </a:r>
            <a:endParaRPr lang="en-GB" sz="24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400" b="1" spc="10" dirty="0">
                <a:solidFill>
                  <a:prstClr val="black"/>
                </a:solidFill>
                <a:latin typeface="Century Schoolbook"/>
              </a:rPr>
              <a:t>ANAPSIDA</a:t>
            </a:r>
            <a:r>
              <a:rPr lang="en-GB" sz="2400" spc="10" dirty="0">
                <a:solidFill>
                  <a:prstClr val="black"/>
                </a:solidFill>
                <a:latin typeface="Century Schoolbook"/>
              </a:rPr>
              <a:t> - </a:t>
            </a:r>
            <a:r>
              <a:rPr lang="en-US" sz="2400" spc="10" dirty="0">
                <a:solidFill>
                  <a:prstClr val="black"/>
                </a:solidFill>
                <a:latin typeface="Century Schoolbook"/>
              </a:rPr>
              <a:t>Extinct</a:t>
            </a:r>
            <a:endParaRPr lang="en-GB" sz="2400" spc="10" dirty="0">
              <a:solidFill>
                <a:prstClr val="black"/>
              </a:solidFill>
              <a:latin typeface="Century Schoolbook"/>
            </a:endParaRPr>
          </a:p>
          <a:p>
            <a:pPr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2400" dirty="0">
                <a:solidFill>
                  <a:prstClr val="black"/>
                </a:solidFill>
                <a:latin typeface="Century Schoolbook"/>
              </a:rPr>
              <a:t>Example:</a:t>
            </a:r>
            <a:r>
              <a:rPr lang="en-GB" sz="2400" dirty="0">
                <a:solidFill>
                  <a:prstClr val="black"/>
                </a:solidFill>
                <a:latin typeface="Century Schoolbook"/>
              </a:rPr>
              <a:t> </a:t>
            </a:r>
            <a:r>
              <a:rPr lang="en-US" sz="2400" dirty="0" err="1">
                <a:solidFill>
                  <a:prstClr val="black"/>
                </a:solidFill>
                <a:latin typeface="Century Schoolbook"/>
              </a:rPr>
              <a:t>Seymouria</a:t>
            </a:r>
            <a:r>
              <a:rPr lang="en-GB" sz="2400" dirty="0">
                <a:solidFill>
                  <a:prstClr val="black"/>
                </a:solidFill>
                <a:latin typeface="Century Schoolbook"/>
              </a:rPr>
              <a:t>, </a:t>
            </a:r>
            <a:r>
              <a:rPr lang="en-US" sz="2400" dirty="0" err="1">
                <a:solidFill>
                  <a:prstClr val="black"/>
                </a:solidFill>
                <a:latin typeface="Century Schoolbook"/>
              </a:rPr>
              <a:t>Chelone</a:t>
            </a:r>
            <a:r>
              <a:rPr lang="en-GB" sz="2400" dirty="0">
                <a:solidFill>
                  <a:prstClr val="black"/>
                </a:solidFill>
                <a:latin typeface="Century Schoolbook"/>
              </a:rPr>
              <a:t>, </a:t>
            </a:r>
            <a:r>
              <a:rPr lang="en-US" sz="2400" dirty="0" err="1">
                <a:solidFill>
                  <a:prstClr val="black"/>
                </a:solidFill>
                <a:latin typeface="Century Schoolbook"/>
              </a:rPr>
              <a:t>Chrysimis</a:t>
            </a:r>
            <a:r>
              <a:rPr lang="en-GB" sz="2400" dirty="0">
                <a:solidFill>
                  <a:prstClr val="black"/>
                </a:solidFill>
                <a:latin typeface="Century Schoolbook"/>
              </a:rPr>
              <a:t>, </a:t>
            </a:r>
            <a:r>
              <a:rPr lang="en-US" sz="2400" i="1" dirty="0" err="1">
                <a:solidFill>
                  <a:prstClr val="black"/>
                </a:solidFill>
                <a:latin typeface="Century Schoolbook"/>
              </a:rPr>
              <a:t>Trionyx</a:t>
            </a:r>
            <a:endParaRPr lang="en-GB" sz="240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400" b="1" spc="10" dirty="0">
                <a:solidFill>
                  <a:prstClr val="black"/>
                </a:solidFill>
                <a:latin typeface="Century Schoolbook"/>
              </a:rPr>
              <a:t>PARAPSIDA</a:t>
            </a:r>
            <a:endParaRPr lang="en-GB" sz="2400" spc="10" dirty="0">
              <a:solidFill>
                <a:prstClr val="black"/>
              </a:solidFill>
              <a:latin typeface="Century Schoolbook"/>
            </a:endParaRPr>
          </a:p>
          <a:p>
            <a:pPr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2400" dirty="0">
                <a:solidFill>
                  <a:prstClr val="black"/>
                </a:solidFill>
                <a:latin typeface="Century Schoolbook"/>
              </a:rPr>
              <a:t>Example : </a:t>
            </a:r>
            <a:r>
              <a:rPr lang="en-US" sz="2400" i="1" dirty="0" err="1">
                <a:solidFill>
                  <a:prstClr val="black"/>
                </a:solidFill>
                <a:latin typeface="Century Schoolbook"/>
              </a:rPr>
              <a:t>Icthyosaurus</a:t>
            </a:r>
            <a:r>
              <a:rPr lang="en-GB" sz="2400" dirty="0">
                <a:solidFill>
                  <a:prstClr val="black"/>
                </a:solidFill>
                <a:latin typeface="Century Schoolbook"/>
              </a:rPr>
              <a:t>, </a:t>
            </a:r>
            <a:r>
              <a:rPr lang="en-US" sz="2400" i="1" dirty="0" err="1">
                <a:solidFill>
                  <a:prstClr val="black"/>
                </a:solidFill>
                <a:latin typeface="Century Schoolbook"/>
              </a:rPr>
              <a:t>Protosaurus</a:t>
            </a:r>
            <a:endParaRPr lang="en-GB" sz="240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400" b="1" spc="10" dirty="0">
                <a:solidFill>
                  <a:prstClr val="black"/>
                </a:solidFill>
                <a:latin typeface="Century Schoolbook"/>
              </a:rPr>
              <a:t>DIAPSIDA</a:t>
            </a:r>
            <a:endParaRPr lang="en-GB" sz="2400" spc="10" dirty="0">
              <a:solidFill>
                <a:prstClr val="black"/>
              </a:solidFill>
              <a:latin typeface="Century Schoolbook"/>
            </a:endParaRPr>
          </a:p>
          <a:p>
            <a:pPr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2400" dirty="0">
                <a:solidFill>
                  <a:prstClr val="black"/>
                </a:solidFill>
                <a:latin typeface="Century Schoolbook"/>
              </a:rPr>
              <a:t>Example:</a:t>
            </a:r>
            <a:r>
              <a:rPr lang="en-GB" sz="2400" dirty="0">
                <a:solidFill>
                  <a:prstClr val="black"/>
                </a:solidFill>
                <a:latin typeface="Century Schoolbook"/>
              </a:rPr>
              <a:t> </a:t>
            </a:r>
            <a:r>
              <a:rPr lang="en-US" sz="2400" dirty="0" err="1">
                <a:solidFill>
                  <a:prstClr val="black"/>
                </a:solidFill>
                <a:latin typeface="Century Schoolbook"/>
              </a:rPr>
              <a:t>Sphenodon</a:t>
            </a:r>
            <a:r>
              <a:rPr lang="en-US" sz="2400" dirty="0">
                <a:solidFill>
                  <a:prstClr val="black"/>
                </a:solidFill>
                <a:latin typeface="Century Schoolbook"/>
              </a:rPr>
              <a:t>, Gecko, </a:t>
            </a:r>
            <a:r>
              <a:rPr lang="en-US" sz="2400" dirty="0" err="1">
                <a:solidFill>
                  <a:prstClr val="black"/>
                </a:solidFill>
                <a:latin typeface="Century Schoolbook"/>
              </a:rPr>
              <a:t>Chamelion</a:t>
            </a:r>
            <a:r>
              <a:rPr lang="en-GB" sz="2400" dirty="0">
                <a:solidFill>
                  <a:prstClr val="black"/>
                </a:solidFill>
                <a:latin typeface="Century Schoolbook"/>
              </a:rPr>
              <a:t>, </a:t>
            </a:r>
            <a:r>
              <a:rPr lang="en-US" sz="2400" dirty="0">
                <a:solidFill>
                  <a:prstClr val="black"/>
                </a:solidFill>
                <a:latin typeface="Century Schoolbook"/>
              </a:rPr>
              <a:t>Iguana, </a:t>
            </a:r>
            <a:r>
              <a:rPr lang="en-US" sz="2400" dirty="0" err="1">
                <a:solidFill>
                  <a:prstClr val="black"/>
                </a:solidFill>
                <a:latin typeface="Century Schoolbook"/>
              </a:rPr>
              <a:t>Varanus</a:t>
            </a:r>
            <a:r>
              <a:rPr lang="en-US" sz="2400" dirty="0">
                <a:solidFill>
                  <a:prstClr val="black"/>
                </a:solidFill>
                <a:latin typeface="Century Schoolbook"/>
              </a:rPr>
              <a:t>, Crocodile, Alligator</a:t>
            </a:r>
            <a:endParaRPr lang="en-GB" sz="240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2400" b="1" spc="10" dirty="0">
                <a:solidFill>
                  <a:prstClr val="black"/>
                </a:solidFill>
                <a:latin typeface="Century Schoolbook"/>
              </a:rPr>
              <a:t>SYNAPSIDA</a:t>
            </a:r>
            <a:endParaRPr lang="en-GB" sz="2400" spc="10" dirty="0">
              <a:solidFill>
                <a:prstClr val="black"/>
              </a:solidFill>
              <a:latin typeface="Century Schoolbook"/>
            </a:endParaRPr>
          </a:p>
          <a:p>
            <a:pPr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2400" dirty="0">
                <a:solidFill>
                  <a:prstClr val="black"/>
                </a:solidFill>
                <a:latin typeface="Century Schoolbook"/>
              </a:rPr>
              <a:t>Example:</a:t>
            </a:r>
            <a:r>
              <a:rPr lang="en-GB" sz="2400" dirty="0">
                <a:solidFill>
                  <a:prstClr val="black"/>
                </a:solidFill>
                <a:latin typeface="Century Schoolbook"/>
              </a:rPr>
              <a:t> </a:t>
            </a:r>
            <a:r>
              <a:rPr lang="en-US" sz="2400" i="1" dirty="0" err="1">
                <a:solidFill>
                  <a:prstClr val="black"/>
                </a:solidFill>
                <a:latin typeface="Century Schoolbook"/>
              </a:rPr>
              <a:t>Dimetrodon</a:t>
            </a:r>
            <a:r>
              <a:rPr lang="en-US" sz="2400" i="1" dirty="0">
                <a:solidFill>
                  <a:prstClr val="black"/>
                </a:solidFill>
                <a:latin typeface="Century Schoolbook"/>
              </a:rPr>
              <a:t>, </a:t>
            </a:r>
            <a:r>
              <a:rPr lang="en-US" sz="2400" i="1" dirty="0" err="1">
                <a:solidFill>
                  <a:prstClr val="black"/>
                </a:solidFill>
                <a:latin typeface="Century Schoolbook"/>
              </a:rPr>
              <a:t>Cynognathus</a:t>
            </a:r>
            <a:endParaRPr lang="en-GB" sz="2400" dirty="0">
              <a:solidFill>
                <a:prstClr val="black"/>
              </a:solidFill>
              <a:latin typeface="Century Schoolbook"/>
            </a:endParaRPr>
          </a:p>
        </p:txBody>
      </p:sp>
    </p:spTree>
    <p:extLst>
      <p:ext uri="{BB962C8B-B14F-4D97-AF65-F5344CB8AC3E}">
        <p14:creationId xmlns:p14="http://schemas.microsoft.com/office/powerpoint/2010/main" val="69888938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6" y="281"/>
            <a:ext cx="3207929" cy="769441"/>
          </a:xfrm>
          <a:prstGeom prst="rect">
            <a:avLst/>
          </a:prstGeom>
        </p:spPr>
        <p:txBody>
          <a:bodyPr wrap="none">
            <a:spAutoFit/>
          </a:bodyPr>
          <a:lstStyle/>
          <a:p>
            <a:pPr>
              <a:defRPr/>
            </a:pPr>
            <a:r>
              <a:rPr lang="en-US" sz="4400" b="1" kern="0" spc="-50" dirty="0" smtClean="0">
                <a:solidFill>
                  <a:srgbClr val="D34817"/>
                </a:solidFill>
                <a:latin typeface="Century Schoolbook"/>
              </a:rPr>
              <a:t>Class Aves</a:t>
            </a:r>
            <a:endParaRPr lang="en-US" kern="0" dirty="0" smtClean="0">
              <a:solidFill>
                <a:sysClr val="windowText" lastClr="000000"/>
              </a:solidFill>
            </a:endParaRPr>
          </a:p>
        </p:txBody>
      </p:sp>
      <p:sp>
        <p:nvSpPr>
          <p:cNvPr id="4" name="Rectangle 3"/>
          <p:cNvSpPr/>
          <p:nvPr/>
        </p:nvSpPr>
        <p:spPr>
          <a:xfrm>
            <a:off x="-1647" y="747650"/>
            <a:ext cx="4591321" cy="646331"/>
          </a:xfrm>
          <a:prstGeom prst="rect">
            <a:avLst/>
          </a:prstGeom>
        </p:spPr>
        <p:txBody>
          <a:bodyPr wrap="none">
            <a:spAutoFit/>
          </a:bodyPr>
          <a:lstStyle/>
          <a:p>
            <a:pPr>
              <a:defRPr/>
            </a:pPr>
            <a:r>
              <a:rPr lang="en-US" sz="3600" b="1" kern="0" spc="-50" dirty="0" smtClean="0">
                <a:solidFill>
                  <a:srgbClr val="D34817"/>
                </a:solidFill>
                <a:latin typeface="Century Schoolbook"/>
              </a:rPr>
              <a:t>Characters of Aves</a:t>
            </a:r>
            <a:endParaRPr lang="en-US" kern="0" dirty="0" smtClean="0">
              <a:solidFill>
                <a:sysClr val="windowText" lastClr="000000"/>
              </a:solidFill>
            </a:endParaRPr>
          </a:p>
        </p:txBody>
      </p:sp>
      <p:pic>
        <p:nvPicPr>
          <p:cNvPr id="5" name="Picture 4"/>
          <p:cNvPicPr>
            <a:picLocks noChangeAspect="1"/>
          </p:cNvPicPr>
          <p:nvPr/>
        </p:nvPicPr>
        <p:blipFill>
          <a:blip r:embed="rId2"/>
          <a:stretch>
            <a:fillRect/>
          </a:stretch>
        </p:blipFill>
        <p:spPr>
          <a:xfrm>
            <a:off x="-1646" y="1303381"/>
            <a:ext cx="11924942" cy="4852837"/>
          </a:xfrm>
          <a:prstGeom prst="rect">
            <a:avLst/>
          </a:prstGeom>
        </p:spPr>
      </p:pic>
    </p:spTree>
    <p:extLst>
      <p:ext uri="{BB962C8B-B14F-4D97-AF65-F5344CB8AC3E}">
        <p14:creationId xmlns:p14="http://schemas.microsoft.com/office/powerpoint/2010/main" val="2814171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21</a:t>
            </a:fld>
            <a:endParaRPr lang="en-US"/>
          </a:p>
        </p:txBody>
      </p:sp>
      <p:sp>
        <p:nvSpPr>
          <p:cNvPr id="3" name="Rectangle 2"/>
          <p:cNvSpPr/>
          <p:nvPr/>
        </p:nvSpPr>
        <p:spPr>
          <a:xfrm>
            <a:off x="0" y="0"/>
            <a:ext cx="2194832" cy="769441"/>
          </a:xfrm>
          <a:prstGeom prst="rect">
            <a:avLst/>
          </a:prstGeom>
        </p:spPr>
        <p:txBody>
          <a:bodyPr wrap="none">
            <a:spAutoFit/>
          </a:bodyPr>
          <a:lstStyle/>
          <a:p>
            <a:r>
              <a:rPr lang="en-US" sz="4400" dirty="0">
                <a:solidFill>
                  <a:prstClr val="black"/>
                </a:solidFill>
                <a:latin typeface="Calibri Light" panose="020F0302020204030204"/>
              </a:rPr>
              <a:t>OUTLINE</a:t>
            </a:r>
            <a:endParaRPr lang="en-US" dirty="0"/>
          </a:p>
        </p:txBody>
      </p:sp>
      <p:sp>
        <p:nvSpPr>
          <p:cNvPr id="5" name="Rectangle 4"/>
          <p:cNvSpPr/>
          <p:nvPr/>
        </p:nvSpPr>
        <p:spPr>
          <a:xfrm>
            <a:off x="0" y="1597224"/>
            <a:ext cx="12192000" cy="5262979"/>
          </a:xfrm>
          <a:prstGeom prst="rect">
            <a:avLst/>
          </a:prstGeom>
        </p:spPr>
        <p:txBody>
          <a:bodyPr wrap="square">
            <a:spAutoFit/>
          </a:bodyPr>
          <a:lstStyle/>
          <a:p>
            <a:pPr marL="457200" lvl="0" indent="-457200">
              <a:buFont typeface="Wingdings" panose="05000000000000000000" pitchFamily="2" charset="2"/>
              <a:buChar char="Ø"/>
            </a:pPr>
            <a:r>
              <a:rPr lang="en-US" sz="2800" dirty="0">
                <a:solidFill>
                  <a:prstClr val="black"/>
                </a:solidFill>
              </a:rPr>
              <a:t>The cell membrane; Transport across the cell membrane</a:t>
            </a:r>
          </a:p>
          <a:p>
            <a:pPr marL="457200" lvl="0" indent="-457200">
              <a:buFont typeface="Wingdings" panose="05000000000000000000" pitchFamily="2" charset="2"/>
              <a:buChar char="Ø"/>
            </a:pPr>
            <a:r>
              <a:rPr lang="en-US" sz="2800" dirty="0">
                <a:solidFill>
                  <a:prstClr val="black"/>
                </a:solidFill>
              </a:rPr>
              <a:t>The Cell wall (Plant cell)</a:t>
            </a:r>
          </a:p>
          <a:p>
            <a:pPr marL="457200" lvl="0" indent="-457200">
              <a:buFont typeface="Wingdings" panose="05000000000000000000" pitchFamily="2" charset="2"/>
              <a:buChar char="Ø"/>
            </a:pPr>
            <a:r>
              <a:rPr lang="en-US" sz="2800" dirty="0">
                <a:solidFill>
                  <a:prstClr val="black"/>
                </a:solidFill>
              </a:rPr>
              <a:t>The Nucleus and Ribosomes</a:t>
            </a:r>
          </a:p>
          <a:p>
            <a:pPr marL="457200" lvl="0" indent="-457200">
              <a:buFont typeface="Wingdings" panose="05000000000000000000" pitchFamily="2" charset="2"/>
              <a:buChar char="Ø"/>
            </a:pPr>
            <a:r>
              <a:rPr lang="en-US" sz="2800" dirty="0">
                <a:solidFill>
                  <a:prstClr val="black"/>
                </a:solidFill>
              </a:rPr>
              <a:t>The Endomembrane System:</a:t>
            </a:r>
          </a:p>
          <a:p>
            <a:pPr lvl="0"/>
            <a:r>
              <a:rPr lang="en-US" sz="2800" dirty="0" err="1">
                <a:solidFill>
                  <a:prstClr val="black"/>
                </a:solidFill>
              </a:rPr>
              <a:t>i</a:t>
            </a:r>
            <a:r>
              <a:rPr lang="en-US" sz="2800" dirty="0">
                <a:solidFill>
                  <a:prstClr val="black"/>
                </a:solidFill>
              </a:rPr>
              <a:t>) Endoplasmic reticulum             ii) Golgi apparatus            iii) Lysosomes</a:t>
            </a:r>
          </a:p>
          <a:p>
            <a:pPr marL="457200" lvl="0" indent="-457200">
              <a:buFont typeface="Wingdings" panose="05000000000000000000" pitchFamily="2" charset="2"/>
              <a:buChar char="Ø"/>
            </a:pPr>
            <a:r>
              <a:rPr lang="en-US" sz="2800" dirty="0">
                <a:solidFill>
                  <a:prstClr val="black"/>
                </a:solidFill>
              </a:rPr>
              <a:t>Energy related Organelles: </a:t>
            </a:r>
            <a:r>
              <a:rPr lang="en-US" sz="2800" dirty="0" err="1">
                <a:solidFill>
                  <a:prstClr val="black"/>
                </a:solidFill>
              </a:rPr>
              <a:t>i</a:t>
            </a:r>
            <a:r>
              <a:rPr lang="en-US" sz="2800" dirty="0">
                <a:solidFill>
                  <a:prstClr val="black"/>
                </a:solidFill>
              </a:rPr>
              <a:t>) Chloroplasts            ii)Mitochondria</a:t>
            </a:r>
          </a:p>
          <a:p>
            <a:pPr marL="457200" lvl="0" indent="-457200">
              <a:buFont typeface="Wingdings" panose="05000000000000000000" pitchFamily="2" charset="2"/>
              <a:buChar char="Ø"/>
            </a:pPr>
            <a:r>
              <a:rPr lang="en-US" sz="2800" dirty="0" err="1">
                <a:solidFill>
                  <a:prstClr val="black"/>
                </a:solidFill>
              </a:rPr>
              <a:t>Vacoules</a:t>
            </a:r>
            <a:endParaRPr lang="en-US" sz="2800" dirty="0">
              <a:solidFill>
                <a:prstClr val="black"/>
              </a:solidFill>
            </a:endParaRPr>
          </a:p>
          <a:p>
            <a:pPr marL="457200" lvl="0" indent="-457200">
              <a:buFont typeface="Wingdings" panose="05000000000000000000" pitchFamily="2" charset="2"/>
              <a:buChar char="Ø"/>
            </a:pPr>
            <a:r>
              <a:rPr lang="en-US" sz="2800" dirty="0">
                <a:solidFill>
                  <a:prstClr val="black"/>
                </a:solidFill>
              </a:rPr>
              <a:t>The Cytoskeletons and motor proteins</a:t>
            </a:r>
          </a:p>
          <a:p>
            <a:pPr marL="457200" lvl="0" indent="-457200">
              <a:buFont typeface="Wingdings" panose="05000000000000000000" pitchFamily="2" charset="2"/>
              <a:buChar char="Ø"/>
            </a:pPr>
            <a:r>
              <a:rPr lang="en-US" sz="2800" dirty="0">
                <a:solidFill>
                  <a:prstClr val="black"/>
                </a:solidFill>
              </a:rPr>
              <a:t>Centrioles, cilia, and flagella</a:t>
            </a:r>
          </a:p>
          <a:p>
            <a:pPr marL="457200" lvl="0" indent="-457200">
              <a:buFont typeface="Wingdings" panose="05000000000000000000" pitchFamily="2" charset="2"/>
              <a:buChar char="Ø"/>
            </a:pPr>
            <a:r>
              <a:rPr lang="en-US" sz="2800" dirty="0">
                <a:solidFill>
                  <a:prstClr val="black"/>
                </a:solidFill>
              </a:rPr>
              <a:t>Exterior cell surfaces in animals:</a:t>
            </a:r>
          </a:p>
          <a:p>
            <a:pPr lvl="0"/>
            <a:r>
              <a:rPr lang="en-US" sz="2800" dirty="0" err="1">
                <a:solidFill>
                  <a:prstClr val="black"/>
                </a:solidFill>
              </a:rPr>
              <a:t>i</a:t>
            </a:r>
            <a:r>
              <a:rPr lang="en-US" sz="2800" dirty="0">
                <a:solidFill>
                  <a:prstClr val="black"/>
                </a:solidFill>
              </a:rPr>
              <a:t>) Extracellular matrix          ii) Junction between cells</a:t>
            </a:r>
          </a:p>
          <a:p>
            <a:pPr lvl="0"/>
            <a:endParaRPr lang="en-US" sz="2800" dirty="0">
              <a:solidFill>
                <a:prstClr val="black"/>
              </a:solidFill>
            </a:endParaRPr>
          </a:p>
        </p:txBody>
      </p:sp>
    </p:spTree>
    <p:extLst>
      <p:ext uri="{BB962C8B-B14F-4D97-AF65-F5344CB8AC3E}">
        <p14:creationId xmlns:p14="http://schemas.microsoft.com/office/powerpoint/2010/main" val="38842050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1" y="275719"/>
            <a:ext cx="9348537" cy="4391972"/>
          </a:xfrm>
          <a:prstGeom prst="rect">
            <a:avLst/>
          </a:prstGeom>
        </p:spPr>
        <p:txBody>
          <a:bodyPr wrap="square">
            <a:spAutoFit/>
          </a:bodyPr>
          <a:lstStyle/>
          <a:p>
            <a:pPr fontAlgn="base">
              <a:lnSpc>
                <a:spcPct val="95000"/>
              </a:lnSpc>
              <a:spcBef>
                <a:spcPts val="1400"/>
              </a:spcBef>
              <a:spcAft>
                <a:spcPts val="200"/>
              </a:spcAft>
              <a:buClr>
                <a:srgbClr val="D34817"/>
              </a:buClr>
              <a:buSzPct val="80000"/>
              <a:defRPr/>
            </a:pPr>
            <a:r>
              <a:rPr lang="en-US" sz="3600" b="1" spc="10" dirty="0">
                <a:solidFill>
                  <a:prstClr val="black"/>
                </a:solidFill>
                <a:latin typeface="Century Schoolbook"/>
              </a:rPr>
              <a:t>Skeleton:	</a:t>
            </a:r>
            <a:endParaRPr lang="en-GB" sz="36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3600" spc="10" dirty="0">
                <a:solidFill>
                  <a:prstClr val="black"/>
                </a:solidFill>
                <a:latin typeface="Century Schoolbook"/>
              </a:rPr>
              <a:t>Skull is </a:t>
            </a:r>
            <a:r>
              <a:rPr lang="en-US" sz="3600" spc="10" dirty="0" err="1">
                <a:solidFill>
                  <a:prstClr val="black"/>
                </a:solidFill>
                <a:latin typeface="Century Schoolbook"/>
              </a:rPr>
              <a:t>monocondylic</a:t>
            </a:r>
            <a:r>
              <a:rPr lang="en-US" sz="3600" spc="10" dirty="0">
                <a:solidFill>
                  <a:prstClr val="black"/>
                </a:solidFill>
                <a:latin typeface="Century Schoolbook"/>
              </a:rPr>
              <a:t>, having single rounded occipital condyle</a:t>
            </a:r>
            <a:endParaRPr lang="en-GB" sz="36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3600" spc="10" dirty="0">
                <a:solidFill>
                  <a:prstClr val="black"/>
                </a:solidFill>
                <a:latin typeface="Century Schoolbook"/>
              </a:rPr>
              <a:t>Bones forming skeleton are spongy, light in weight containing air cavity</a:t>
            </a:r>
            <a:endParaRPr lang="en-GB" sz="36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3600" spc="10" dirty="0">
                <a:solidFill>
                  <a:prstClr val="black"/>
                </a:solidFill>
                <a:latin typeface="Century Schoolbook"/>
              </a:rPr>
              <a:t>Long bones are light with air spaces and no marrow.</a:t>
            </a:r>
            <a:endParaRPr lang="en-GB" sz="3600" spc="10" dirty="0">
              <a:solidFill>
                <a:prstClr val="black"/>
              </a:solidFill>
              <a:latin typeface="Century Schoolbook"/>
            </a:endParaRPr>
          </a:p>
        </p:txBody>
      </p:sp>
    </p:spTree>
    <p:extLst>
      <p:ext uri="{BB962C8B-B14F-4D97-AF65-F5344CB8AC3E}">
        <p14:creationId xmlns:p14="http://schemas.microsoft.com/office/powerpoint/2010/main" val="124400405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995" y="1197670"/>
            <a:ext cx="11748010" cy="4462659"/>
          </a:xfrm>
          <a:prstGeom prst="rect">
            <a:avLst/>
          </a:prstGeom>
        </p:spPr>
      </p:pic>
    </p:spTree>
    <p:extLst>
      <p:ext uri="{BB962C8B-B14F-4D97-AF65-F5344CB8AC3E}">
        <p14:creationId xmlns:p14="http://schemas.microsoft.com/office/powerpoint/2010/main" val="298585327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73369"/>
            <a:ext cx="12192000" cy="6088378"/>
          </a:xfrm>
          <a:prstGeom prst="rect">
            <a:avLst/>
          </a:prstGeom>
        </p:spPr>
      </p:pic>
    </p:spTree>
    <p:extLst>
      <p:ext uri="{BB962C8B-B14F-4D97-AF65-F5344CB8AC3E}">
        <p14:creationId xmlns:p14="http://schemas.microsoft.com/office/powerpoint/2010/main" val="294643106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3" y="-5026"/>
            <a:ext cx="5758308" cy="707886"/>
          </a:xfrm>
          <a:prstGeom prst="rect">
            <a:avLst/>
          </a:prstGeom>
        </p:spPr>
        <p:txBody>
          <a:bodyPr wrap="none">
            <a:spAutoFit/>
          </a:bodyPr>
          <a:lstStyle/>
          <a:p>
            <a:pPr>
              <a:defRPr/>
            </a:pPr>
            <a:r>
              <a:rPr lang="en-US" sz="4000" b="1" kern="0" spc="-50" dirty="0" smtClean="0">
                <a:solidFill>
                  <a:srgbClr val="D34817"/>
                </a:solidFill>
                <a:latin typeface="Century Schoolbook"/>
              </a:rPr>
              <a:t>Classification of Aves</a:t>
            </a:r>
            <a:endParaRPr lang="en-US" kern="0" dirty="0" smtClean="0">
              <a:solidFill>
                <a:sysClr val="windowText" lastClr="000000"/>
              </a:solidFill>
            </a:endParaRPr>
          </a:p>
        </p:txBody>
      </p:sp>
      <p:sp>
        <p:nvSpPr>
          <p:cNvPr id="3" name="Rectangle 2"/>
          <p:cNvSpPr/>
          <p:nvPr/>
        </p:nvSpPr>
        <p:spPr>
          <a:xfrm>
            <a:off x="4182" y="716719"/>
            <a:ext cx="6096000" cy="5424562"/>
          </a:xfrm>
          <a:prstGeom prst="rect">
            <a:avLst/>
          </a:prstGeom>
        </p:spPr>
        <p:txBody>
          <a:bodyPr>
            <a:spAutoFit/>
          </a:bodyPr>
          <a:lstStyle/>
          <a:p>
            <a:pPr marL="182563" indent="-182563" fontAlgn="base">
              <a:lnSpc>
                <a:spcPct val="150000"/>
              </a:lnSpc>
              <a:spcBef>
                <a:spcPts val="1400"/>
              </a:spcBef>
              <a:spcAft>
                <a:spcPts val="200"/>
              </a:spcAft>
              <a:buClr>
                <a:srgbClr val="D34817"/>
              </a:buClr>
              <a:buSzPct val="80000"/>
              <a:buFont typeface="Arial" panose="020B0604020202020204" pitchFamily="34" charset="0"/>
              <a:buChar char="•"/>
              <a:defRPr/>
            </a:pPr>
            <a:r>
              <a:rPr lang="en-US" sz="2400" b="1" spc="10" dirty="0">
                <a:solidFill>
                  <a:prstClr val="black"/>
                </a:solidFill>
                <a:latin typeface="Century Schoolbook"/>
              </a:rPr>
              <a:t>Subclass </a:t>
            </a:r>
            <a:r>
              <a:rPr lang="en-US" sz="2400" b="1" spc="10" dirty="0" err="1">
                <a:solidFill>
                  <a:prstClr val="black"/>
                </a:solidFill>
                <a:latin typeface="Century Schoolbook"/>
              </a:rPr>
              <a:t>Archaeornithes</a:t>
            </a:r>
            <a:r>
              <a:rPr lang="en-US" sz="2400" b="1" spc="10" dirty="0">
                <a:solidFill>
                  <a:prstClr val="black"/>
                </a:solidFill>
                <a:latin typeface="Century Schoolbook"/>
              </a:rPr>
              <a:t> </a:t>
            </a:r>
            <a:r>
              <a:rPr lang="en-GB" sz="2400" b="1" spc="10" dirty="0">
                <a:solidFill>
                  <a:prstClr val="black"/>
                </a:solidFill>
                <a:latin typeface="Century Schoolbook"/>
              </a:rPr>
              <a:t>- </a:t>
            </a:r>
            <a:r>
              <a:rPr lang="en-US" sz="2400" spc="10" dirty="0">
                <a:solidFill>
                  <a:prstClr val="black"/>
                </a:solidFill>
                <a:latin typeface="Century Schoolbook"/>
              </a:rPr>
              <a:t>Extinct birds</a:t>
            </a:r>
            <a:endParaRPr lang="en-GB" sz="2400" spc="10" dirty="0">
              <a:solidFill>
                <a:prstClr val="black"/>
              </a:solidFill>
              <a:latin typeface="Century Schoolbook"/>
            </a:endParaRPr>
          </a:p>
          <a:p>
            <a:pPr lvl="1" indent="-182563" fontAlgn="base">
              <a:lnSpc>
                <a:spcPct val="150000"/>
              </a:lnSpc>
              <a:spcBef>
                <a:spcPts val="300"/>
              </a:spcBef>
              <a:spcAft>
                <a:spcPts val="300"/>
              </a:spcAft>
              <a:buClr>
                <a:srgbClr val="D34817"/>
              </a:buClr>
              <a:buFont typeface="Wingdings 2" panose="05020102010507070707" pitchFamily="18" charset="2"/>
              <a:buChar char=""/>
              <a:defRPr/>
            </a:pPr>
            <a:r>
              <a:rPr lang="en-US" sz="2200" dirty="0">
                <a:solidFill>
                  <a:prstClr val="black"/>
                </a:solidFill>
                <a:latin typeface="Century Schoolbook"/>
              </a:rPr>
              <a:t>Example: </a:t>
            </a:r>
            <a:r>
              <a:rPr lang="en-US" sz="2200" i="1" dirty="0">
                <a:solidFill>
                  <a:prstClr val="black"/>
                </a:solidFill>
                <a:latin typeface="Century Schoolbook"/>
              </a:rPr>
              <a:t>Archaeopteryx </a:t>
            </a:r>
            <a:r>
              <a:rPr lang="en-US" sz="2200" i="1" dirty="0" err="1">
                <a:solidFill>
                  <a:prstClr val="black"/>
                </a:solidFill>
                <a:latin typeface="Century Schoolbook"/>
              </a:rPr>
              <a:t>archaeonis</a:t>
            </a:r>
            <a:endParaRPr lang="en-GB" sz="2200" dirty="0">
              <a:solidFill>
                <a:prstClr val="black"/>
              </a:solidFill>
              <a:latin typeface="Century Schoolbook"/>
            </a:endParaRPr>
          </a:p>
          <a:p>
            <a:pPr marL="182563" indent="-182563" fontAlgn="base">
              <a:lnSpc>
                <a:spcPct val="150000"/>
              </a:lnSpc>
              <a:spcBef>
                <a:spcPts val="1400"/>
              </a:spcBef>
              <a:spcAft>
                <a:spcPts val="200"/>
              </a:spcAft>
              <a:buClr>
                <a:srgbClr val="D34817"/>
              </a:buClr>
              <a:buSzPct val="80000"/>
              <a:buFont typeface="Arial" panose="020B0604020202020204" pitchFamily="34" charset="0"/>
              <a:buChar char="•"/>
              <a:defRPr/>
            </a:pPr>
            <a:r>
              <a:rPr lang="en-US" sz="2400" spc="10" dirty="0">
                <a:solidFill>
                  <a:prstClr val="black"/>
                </a:solidFill>
                <a:latin typeface="Century Schoolbook"/>
              </a:rPr>
              <a:t> </a:t>
            </a:r>
            <a:r>
              <a:rPr lang="en-US" sz="2400" b="1" spc="10" dirty="0">
                <a:solidFill>
                  <a:prstClr val="black"/>
                </a:solidFill>
                <a:latin typeface="Century Schoolbook"/>
              </a:rPr>
              <a:t>Subclass NEORNITHES </a:t>
            </a:r>
            <a:r>
              <a:rPr lang="en-US" sz="2400" spc="10" dirty="0">
                <a:solidFill>
                  <a:prstClr val="black"/>
                </a:solidFill>
                <a:latin typeface="Century Schoolbook"/>
              </a:rPr>
              <a:t>(22 orders)</a:t>
            </a:r>
            <a:r>
              <a:rPr lang="en-GB" sz="2400" spc="10" dirty="0">
                <a:solidFill>
                  <a:prstClr val="black"/>
                </a:solidFill>
                <a:latin typeface="Century Schoolbook"/>
              </a:rPr>
              <a:t> - </a:t>
            </a:r>
            <a:r>
              <a:rPr lang="en-US" sz="2400" spc="10" dirty="0">
                <a:solidFill>
                  <a:prstClr val="black"/>
                </a:solidFill>
                <a:latin typeface="Century Schoolbook"/>
              </a:rPr>
              <a:t>Living as well as extinct birds.</a:t>
            </a:r>
            <a:endParaRPr lang="en-GB" sz="2400" spc="10" dirty="0">
              <a:solidFill>
                <a:prstClr val="black"/>
              </a:solidFill>
              <a:latin typeface="Century Schoolbook"/>
            </a:endParaRPr>
          </a:p>
          <a:p>
            <a:pPr lvl="1" indent="-182563" fontAlgn="base">
              <a:lnSpc>
                <a:spcPct val="150000"/>
              </a:lnSpc>
              <a:spcBef>
                <a:spcPts val="300"/>
              </a:spcBef>
              <a:spcAft>
                <a:spcPts val="300"/>
              </a:spcAft>
              <a:buClr>
                <a:srgbClr val="D34817"/>
              </a:buClr>
              <a:buFont typeface="Wingdings 2" panose="05020102010507070707" pitchFamily="18" charset="2"/>
              <a:buChar char=""/>
              <a:defRPr/>
            </a:pPr>
            <a:r>
              <a:rPr lang="en-US" sz="2200" dirty="0">
                <a:solidFill>
                  <a:prstClr val="black"/>
                </a:solidFill>
                <a:latin typeface="Century Schoolbook"/>
              </a:rPr>
              <a:t>Extinct</a:t>
            </a:r>
            <a:r>
              <a:rPr lang="en-US" sz="2200" i="1" dirty="0">
                <a:solidFill>
                  <a:prstClr val="black"/>
                </a:solidFill>
                <a:latin typeface="Century Schoolbook"/>
              </a:rPr>
              <a:t>– </a:t>
            </a:r>
            <a:r>
              <a:rPr lang="en-US" sz="2200" i="1" dirty="0" err="1">
                <a:solidFill>
                  <a:prstClr val="black"/>
                </a:solidFill>
                <a:latin typeface="Century Schoolbook"/>
              </a:rPr>
              <a:t>Hesperornis</a:t>
            </a:r>
            <a:r>
              <a:rPr lang="en-GB" sz="2200" dirty="0">
                <a:solidFill>
                  <a:prstClr val="black"/>
                </a:solidFill>
                <a:latin typeface="Century Schoolbook"/>
              </a:rPr>
              <a:t>, </a:t>
            </a:r>
            <a:r>
              <a:rPr lang="en-US" sz="2200" i="1" dirty="0">
                <a:solidFill>
                  <a:prstClr val="black"/>
                </a:solidFill>
                <a:latin typeface="Century Schoolbook"/>
              </a:rPr>
              <a:t>Ichthyornis</a:t>
            </a:r>
            <a:endParaRPr lang="en-GB" sz="2200" dirty="0">
              <a:solidFill>
                <a:prstClr val="black"/>
              </a:solidFill>
              <a:latin typeface="Century Schoolbook"/>
            </a:endParaRPr>
          </a:p>
          <a:p>
            <a:pPr lvl="1" indent="-182563" fontAlgn="base">
              <a:lnSpc>
                <a:spcPct val="150000"/>
              </a:lnSpc>
              <a:spcBef>
                <a:spcPts val="300"/>
              </a:spcBef>
              <a:spcAft>
                <a:spcPts val="300"/>
              </a:spcAft>
              <a:buClr>
                <a:srgbClr val="D34817"/>
              </a:buClr>
              <a:buFont typeface="Wingdings 2" panose="05020102010507070707" pitchFamily="18" charset="2"/>
              <a:buChar char=""/>
              <a:defRPr/>
            </a:pPr>
            <a:r>
              <a:rPr lang="en-US" sz="2200" dirty="0">
                <a:solidFill>
                  <a:prstClr val="black"/>
                </a:solidFill>
                <a:latin typeface="Century Schoolbook"/>
              </a:rPr>
              <a:t>Living – Ostrich – </a:t>
            </a:r>
            <a:r>
              <a:rPr lang="en-US" sz="2200" i="1" dirty="0" err="1">
                <a:solidFill>
                  <a:prstClr val="black"/>
                </a:solidFill>
                <a:latin typeface="Century Schoolbook"/>
              </a:rPr>
              <a:t>Struthio</a:t>
            </a:r>
            <a:r>
              <a:rPr lang="en-US" sz="2200" i="1" dirty="0">
                <a:solidFill>
                  <a:prstClr val="black"/>
                </a:solidFill>
                <a:latin typeface="Century Schoolbook"/>
              </a:rPr>
              <a:t> </a:t>
            </a:r>
            <a:r>
              <a:rPr lang="en-US" sz="2200" i="1" dirty="0" err="1">
                <a:solidFill>
                  <a:prstClr val="black"/>
                </a:solidFill>
                <a:latin typeface="Century Schoolbook"/>
              </a:rPr>
              <a:t>camelus</a:t>
            </a:r>
            <a:endParaRPr lang="en-GB" sz="2200" dirty="0">
              <a:solidFill>
                <a:prstClr val="black"/>
              </a:solidFill>
              <a:latin typeface="Century Schoolbook"/>
            </a:endParaRPr>
          </a:p>
          <a:p>
            <a:pPr marL="274637" lvl="1" fontAlgn="base">
              <a:lnSpc>
                <a:spcPct val="150000"/>
              </a:lnSpc>
              <a:spcBef>
                <a:spcPts val="300"/>
              </a:spcBef>
              <a:spcAft>
                <a:spcPts val="300"/>
              </a:spcAft>
              <a:buClr>
                <a:srgbClr val="D34817"/>
              </a:buClr>
              <a:defRPr/>
            </a:pPr>
            <a:r>
              <a:rPr lang="en-US" sz="2200" dirty="0">
                <a:solidFill>
                  <a:prstClr val="black"/>
                </a:solidFill>
                <a:latin typeface="Century Schoolbook"/>
              </a:rPr>
              <a:t>	         Kiwi - </a:t>
            </a:r>
            <a:r>
              <a:rPr lang="en-US" sz="2200" i="1" dirty="0">
                <a:solidFill>
                  <a:prstClr val="black"/>
                </a:solidFill>
                <a:latin typeface="Century Schoolbook"/>
              </a:rPr>
              <a:t>Apteryx</a:t>
            </a:r>
            <a:endParaRPr lang="en-GB" sz="2200" dirty="0">
              <a:solidFill>
                <a:prstClr val="black"/>
              </a:solidFill>
              <a:latin typeface="Century Schoolbook"/>
            </a:endParaRPr>
          </a:p>
          <a:p>
            <a:pPr marL="274637" lvl="1" fontAlgn="base">
              <a:lnSpc>
                <a:spcPct val="150000"/>
              </a:lnSpc>
              <a:spcBef>
                <a:spcPts val="300"/>
              </a:spcBef>
              <a:spcAft>
                <a:spcPts val="300"/>
              </a:spcAft>
              <a:buClr>
                <a:srgbClr val="D34817"/>
              </a:buClr>
              <a:defRPr/>
            </a:pPr>
            <a:r>
              <a:rPr lang="en-US" sz="2200" i="1" dirty="0">
                <a:solidFill>
                  <a:prstClr val="black"/>
                </a:solidFill>
                <a:latin typeface="Century Schoolbook"/>
              </a:rPr>
              <a:t>                 </a:t>
            </a:r>
            <a:r>
              <a:rPr lang="en-US" sz="2200" dirty="0">
                <a:solidFill>
                  <a:prstClr val="black"/>
                </a:solidFill>
                <a:latin typeface="Century Schoolbook"/>
              </a:rPr>
              <a:t>Penguin </a:t>
            </a:r>
            <a:r>
              <a:rPr lang="en-US" sz="2200" i="1" dirty="0">
                <a:solidFill>
                  <a:prstClr val="black"/>
                </a:solidFill>
                <a:latin typeface="Century Schoolbook"/>
              </a:rPr>
              <a:t>- </a:t>
            </a:r>
            <a:r>
              <a:rPr lang="en-US" sz="2200" i="1" dirty="0" err="1">
                <a:solidFill>
                  <a:prstClr val="black"/>
                </a:solidFill>
                <a:latin typeface="Century Schoolbook"/>
              </a:rPr>
              <a:t>Apetnodytes</a:t>
            </a:r>
            <a:endParaRPr lang="en-GB" sz="2200" dirty="0">
              <a:solidFill>
                <a:prstClr val="black"/>
              </a:solidFill>
              <a:latin typeface="Century Schoolbook"/>
            </a:endParaRPr>
          </a:p>
        </p:txBody>
      </p:sp>
    </p:spTree>
    <p:extLst>
      <p:ext uri="{BB962C8B-B14F-4D97-AF65-F5344CB8AC3E}">
        <p14:creationId xmlns:p14="http://schemas.microsoft.com/office/powerpoint/2010/main" val="339109249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0" y="-5026"/>
            <a:ext cx="4447051" cy="707886"/>
          </a:xfrm>
          <a:prstGeom prst="rect">
            <a:avLst/>
          </a:prstGeom>
        </p:spPr>
        <p:txBody>
          <a:bodyPr wrap="none">
            <a:spAutoFit/>
          </a:bodyPr>
          <a:lstStyle/>
          <a:p>
            <a:pPr>
              <a:defRPr/>
            </a:pPr>
            <a:r>
              <a:rPr lang="en-US" sz="4000" b="1" kern="0" spc="-50" dirty="0" smtClean="0">
                <a:solidFill>
                  <a:srgbClr val="D34817"/>
                </a:solidFill>
                <a:latin typeface="Century Schoolbook"/>
              </a:rPr>
              <a:t>Class Mammalia</a:t>
            </a:r>
            <a:endParaRPr lang="en-US" kern="0" dirty="0" smtClean="0">
              <a:solidFill>
                <a:sysClr val="windowText" lastClr="000000"/>
              </a:solidFill>
            </a:endParaRPr>
          </a:p>
        </p:txBody>
      </p:sp>
      <p:sp>
        <p:nvSpPr>
          <p:cNvPr id="3" name="Rectangle 2"/>
          <p:cNvSpPr/>
          <p:nvPr/>
        </p:nvSpPr>
        <p:spPr>
          <a:xfrm>
            <a:off x="4182" y="742082"/>
            <a:ext cx="12187818" cy="5123454"/>
          </a:xfrm>
          <a:prstGeom prst="rect">
            <a:avLst/>
          </a:prstGeom>
        </p:spPr>
        <p:txBody>
          <a:bodyPr wrap="square">
            <a:spAutoFit/>
          </a:bodyPr>
          <a:lstStyle/>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Greek word- </a:t>
            </a:r>
            <a:r>
              <a:rPr lang="en-US" sz="3200" spc="10" dirty="0" err="1">
                <a:solidFill>
                  <a:prstClr val="black"/>
                </a:solidFill>
                <a:latin typeface="Century Schoolbook"/>
              </a:rPr>
              <a:t>Mammae</a:t>
            </a:r>
            <a:r>
              <a:rPr lang="en-US" sz="3200" spc="10" dirty="0">
                <a:solidFill>
                  <a:prstClr val="black"/>
                </a:solidFill>
                <a:latin typeface="Century Schoolbook"/>
              </a:rPr>
              <a:t> –meaning mammary glands.</a:t>
            </a:r>
            <a:endParaRPr lang="en-GB" sz="32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Top of the animal kingdom</a:t>
            </a:r>
            <a:endParaRPr lang="en-GB" sz="32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Believed (undoubtedly) to have been derived from the reptilian subclass </a:t>
            </a:r>
            <a:r>
              <a:rPr lang="en-US" sz="3200" spc="10" dirty="0" err="1">
                <a:solidFill>
                  <a:prstClr val="black"/>
                </a:solidFill>
                <a:latin typeface="Century Schoolbook"/>
              </a:rPr>
              <a:t>Synapsida</a:t>
            </a:r>
            <a:r>
              <a:rPr lang="en-GB" sz="3200" spc="10" dirty="0">
                <a:solidFill>
                  <a:prstClr val="black"/>
                </a:solidFill>
                <a:latin typeface="Century Schoolbook"/>
              </a:rPr>
              <a:t>. </a:t>
            </a:r>
            <a:r>
              <a:rPr lang="en-US" sz="3200" spc="10" dirty="0">
                <a:solidFill>
                  <a:prstClr val="black"/>
                </a:solidFill>
                <a:latin typeface="Century Schoolbook"/>
              </a:rPr>
              <a:t>Most probably from a mammal like reptile the THERAPSIDS</a:t>
            </a:r>
            <a:endParaRPr lang="en-GB" sz="32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Tertiary period is known as the age of mammals.</a:t>
            </a:r>
            <a:endParaRPr lang="en-GB" sz="3200" spc="10" dirty="0">
              <a:solidFill>
                <a:prstClr val="black"/>
              </a:solidFill>
              <a:latin typeface="Century Schoolbook"/>
            </a:endParaRPr>
          </a:p>
          <a:p>
            <a:pPr marL="182563" indent="-182563"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Since this period, mammals have radiated, adapted, and colonized almost all parts of the globe in different ecological conditions.</a:t>
            </a:r>
            <a:endParaRPr lang="en-GB" sz="3200" spc="10" dirty="0">
              <a:solidFill>
                <a:prstClr val="black"/>
              </a:solidFill>
              <a:latin typeface="Century Schoolbook"/>
            </a:endParaRPr>
          </a:p>
        </p:txBody>
      </p:sp>
    </p:spTree>
    <p:extLst>
      <p:ext uri="{BB962C8B-B14F-4D97-AF65-F5344CB8AC3E}">
        <p14:creationId xmlns:p14="http://schemas.microsoft.com/office/powerpoint/2010/main" val="130658354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76"/>
            <a:ext cx="12192000" cy="6897273"/>
          </a:xfrm>
          <a:prstGeom prst="rect">
            <a:avLst/>
          </a:prstGeom>
        </p:spPr>
        <p:txBody>
          <a:bodyPr wrap="square">
            <a:spAutoFit/>
          </a:bodyPr>
          <a:lstStyle/>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The body is usually covered with hairs which are epidermal in origin (hairs are not found in the </a:t>
            </a:r>
            <a:r>
              <a:rPr lang="en-US" sz="3200" spc="10" dirty="0" err="1">
                <a:solidFill>
                  <a:prstClr val="black"/>
                </a:solidFill>
                <a:latin typeface="Century Schoolbook"/>
              </a:rPr>
              <a:t>cetacae</a:t>
            </a:r>
            <a:r>
              <a:rPr lang="en-US" sz="3200" spc="10" dirty="0">
                <a:solidFill>
                  <a:prstClr val="black"/>
                </a:solidFill>
                <a:latin typeface="Century Schoolbook"/>
              </a:rPr>
              <a:t>).</a:t>
            </a:r>
            <a:endParaRPr lang="en-GB" sz="3200" spc="1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They are warm blooded or </a:t>
            </a:r>
            <a:r>
              <a:rPr lang="en-US" sz="3200" spc="10" dirty="0" err="1">
                <a:solidFill>
                  <a:prstClr val="black"/>
                </a:solidFill>
                <a:latin typeface="Century Schoolbook"/>
              </a:rPr>
              <a:t>ectothermal</a:t>
            </a:r>
            <a:r>
              <a:rPr lang="en-US" sz="3200" spc="10" dirty="0">
                <a:solidFill>
                  <a:prstClr val="black"/>
                </a:solidFill>
                <a:latin typeface="Century Schoolbook"/>
              </a:rPr>
              <a:t> or </a:t>
            </a:r>
            <a:r>
              <a:rPr lang="en-US" sz="3200" spc="10" dirty="0" err="1">
                <a:solidFill>
                  <a:prstClr val="black"/>
                </a:solidFill>
                <a:latin typeface="Century Schoolbook"/>
              </a:rPr>
              <a:t>homiothermal</a:t>
            </a:r>
            <a:r>
              <a:rPr lang="en-US" sz="3200" spc="10" dirty="0">
                <a:solidFill>
                  <a:prstClr val="black"/>
                </a:solidFill>
                <a:latin typeface="Century Schoolbook"/>
              </a:rPr>
              <a:t> animals.</a:t>
            </a:r>
            <a:endParaRPr lang="en-GB" sz="3200" spc="1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The skin is provided with sebaceous, sweat, scent and milk glands.</a:t>
            </a:r>
            <a:endParaRPr lang="en-GB" sz="3200" spc="10" dirty="0">
              <a:solidFill>
                <a:prstClr val="black"/>
              </a:solidFill>
              <a:latin typeface="Century Schoolbook"/>
            </a:endParaRPr>
          </a:p>
          <a:p>
            <a:pPr lvl="1" indent="-182563" algn="just" fontAlgn="base">
              <a:lnSpc>
                <a:spcPct val="90000"/>
              </a:lnSpc>
              <a:spcBef>
                <a:spcPts val="300"/>
              </a:spcBef>
              <a:spcAft>
                <a:spcPts val="300"/>
              </a:spcAft>
              <a:buClr>
                <a:srgbClr val="D34817"/>
              </a:buClr>
              <a:buFont typeface="Wingdings 2" panose="05020102010507070707" pitchFamily="18" charset="2"/>
              <a:buChar char=""/>
              <a:defRPr/>
            </a:pPr>
            <a:r>
              <a:rPr lang="en-US" sz="3200" dirty="0">
                <a:solidFill>
                  <a:prstClr val="black"/>
                </a:solidFill>
                <a:latin typeface="Century Schoolbook"/>
              </a:rPr>
              <a:t>Milk glands produce milk to nourish the young for sometimes after birth. The possession of milk glands (</a:t>
            </a:r>
            <a:r>
              <a:rPr lang="en-US" sz="3200" dirty="0" err="1">
                <a:solidFill>
                  <a:prstClr val="black"/>
                </a:solidFill>
                <a:latin typeface="Century Schoolbook"/>
              </a:rPr>
              <a:t>mammae</a:t>
            </a:r>
            <a:r>
              <a:rPr lang="en-US" sz="3200" dirty="0">
                <a:solidFill>
                  <a:prstClr val="black"/>
                </a:solidFill>
                <a:latin typeface="Century Schoolbook"/>
              </a:rPr>
              <a:t>) is where the name </a:t>
            </a:r>
            <a:r>
              <a:rPr lang="en-US" sz="3200" dirty="0" err="1">
                <a:solidFill>
                  <a:prstClr val="black"/>
                </a:solidFill>
                <a:latin typeface="Century Schoolbook"/>
              </a:rPr>
              <a:t>mammalia</a:t>
            </a:r>
            <a:r>
              <a:rPr lang="en-US" sz="3200" dirty="0">
                <a:solidFill>
                  <a:prstClr val="black"/>
                </a:solidFill>
                <a:latin typeface="Century Schoolbook"/>
              </a:rPr>
              <a:t> has been derived.</a:t>
            </a:r>
            <a:endParaRPr lang="en-GB" sz="3200" dirty="0">
              <a:solidFill>
                <a:prstClr val="black"/>
              </a:solidFill>
              <a:latin typeface="Century Schoolbook"/>
            </a:endParaRPr>
          </a:p>
          <a:p>
            <a:pPr lvl="1" indent="-182563" algn="just" fontAlgn="base">
              <a:lnSpc>
                <a:spcPct val="90000"/>
              </a:lnSpc>
              <a:spcBef>
                <a:spcPts val="300"/>
              </a:spcBef>
              <a:spcAft>
                <a:spcPts val="300"/>
              </a:spcAft>
              <a:buClr>
                <a:srgbClr val="D34817"/>
              </a:buClr>
              <a:buFont typeface="Wingdings 2" panose="05020102010507070707" pitchFamily="18" charset="2"/>
              <a:buChar char=""/>
              <a:defRPr/>
            </a:pPr>
            <a:r>
              <a:rPr lang="en-US" sz="3200" dirty="0" err="1">
                <a:solidFill>
                  <a:prstClr val="black"/>
                </a:solidFill>
                <a:latin typeface="Century Schoolbook"/>
              </a:rPr>
              <a:t>Sudoriporous</a:t>
            </a:r>
            <a:r>
              <a:rPr lang="en-US" sz="3200" dirty="0">
                <a:solidFill>
                  <a:prstClr val="black"/>
                </a:solidFill>
                <a:latin typeface="Century Schoolbook"/>
              </a:rPr>
              <a:t>(Sweats).    </a:t>
            </a:r>
            <a:endParaRPr lang="en-GB" sz="3200" dirty="0">
              <a:solidFill>
                <a:prstClr val="black"/>
              </a:solidFill>
              <a:latin typeface="Century Schoolbook"/>
            </a:endParaRPr>
          </a:p>
          <a:p>
            <a:pPr lvl="1" indent="-182563" algn="just" fontAlgn="base">
              <a:lnSpc>
                <a:spcPct val="90000"/>
              </a:lnSpc>
              <a:spcBef>
                <a:spcPts val="300"/>
              </a:spcBef>
              <a:spcAft>
                <a:spcPts val="300"/>
              </a:spcAft>
              <a:buClr>
                <a:srgbClr val="D34817"/>
              </a:buClr>
              <a:buFont typeface="Wingdings 2" panose="05020102010507070707" pitchFamily="18" charset="2"/>
              <a:buChar char=""/>
              <a:defRPr/>
            </a:pPr>
            <a:r>
              <a:rPr lang="en-US" sz="3200" dirty="0">
                <a:solidFill>
                  <a:prstClr val="black"/>
                </a:solidFill>
                <a:latin typeface="Century Schoolbook"/>
              </a:rPr>
              <a:t>Sebaceous (oil glands).</a:t>
            </a:r>
            <a:endParaRPr lang="en-GB" sz="320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Skull is provided with two occipital condyles (That is </a:t>
            </a:r>
            <a:r>
              <a:rPr lang="en-US" sz="3200" spc="10" dirty="0" err="1">
                <a:solidFill>
                  <a:prstClr val="black"/>
                </a:solidFill>
                <a:latin typeface="Century Schoolbook"/>
              </a:rPr>
              <a:t>Dicondylic</a:t>
            </a:r>
            <a:r>
              <a:rPr lang="en-US" sz="3200" spc="10" dirty="0">
                <a:solidFill>
                  <a:prstClr val="black"/>
                </a:solidFill>
                <a:latin typeface="Century Schoolbook"/>
              </a:rPr>
              <a:t> skull). </a:t>
            </a:r>
            <a:endParaRPr lang="en-GB" sz="3200" spc="10" dirty="0">
              <a:solidFill>
                <a:prstClr val="black"/>
              </a:solidFill>
              <a:latin typeface="Century Schoolbook"/>
            </a:endParaRPr>
          </a:p>
        </p:txBody>
      </p:sp>
    </p:spTree>
    <p:extLst>
      <p:ext uri="{BB962C8B-B14F-4D97-AF65-F5344CB8AC3E}">
        <p14:creationId xmlns:p14="http://schemas.microsoft.com/office/powerpoint/2010/main" val="41876587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185"/>
            <a:ext cx="12192000" cy="6555128"/>
          </a:xfrm>
          <a:prstGeom prst="rect">
            <a:avLst/>
          </a:prstGeom>
        </p:spPr>
        <p:txBody>
          <a:bodyPr wrap="square">
            <a:spAutoFit/>
          </a:bodyPr>
          <a:lstStyle/>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600" spc="10" dirty="0">
                <a:solidFill>
                  <a:prstClr val="black"/>
                </a:solidFill>
                <a:latin typeface="Century Schoolbook"/>
              </a:rPr>
              <a:t>Two pairs of </a:t>
            </a:r>
            <a:r>
              <a:rPr lang="en-US" sz="3600" spc="10" dirty="0" err="1">
                <a:solidFill>
                  <a:prstClr val="black"/>
                </a:solidFill>
                <a:latin typeface="Century Schoolbook"/>
              </a:rPr>
              <a:t>pentadactyl</a:t>
            </a:r>
            <a:r>
              <a:rPr lang="en-US" sz="3600" spc="10" dirty="0">
                <a:solidFill>
                  <a:prstClr val="black"/>
                </a:solidFill>
                <a:latin typeface="Century Schoolbook"/>
              </a:rPr>
              <a:t> limbs present (digits in fore &amp; hind limb never more than five) which are adapted variously for walking, running, climbing, burrowing, swimming or flying.</a:t>
            </a:r>
            <a:r>
              <a:rPr lang="en-GB" sz="3600" spc="10" dirty="0">
                <a:solidFill>
                  <a:prstClr val="black"/>
                </a:solidFill>
                <a:latin typeface="Century Schoolbook"/>
              </a:rPr>
              <a:t> </a:t>
            </a:r>
          </a:p>
          <a:p>
            <a:pPr lvl="1" indent="-182563" algn="just" fontAlgn="base">
              <a:lnSpc>
                <a:spcPct val="90000"/>
              </a:lnSpc>
              <a:spcBef>
                <a:spcPts val="300"/>
              </a:spcBef>
              <a:spcAft>
                <a:spcPts val="300"/>
              </a:spcAft>
              <a:buClr>
                <a:srgbClr val="D34817"/>
              </a:buClr>
              <a:buFont typeface="Wingdings 2" panose="05020102010507070707" pitchFamily="18" charset="2"/>
              <a:buChar char=""/>
              <a:defRPr/>
            </a:pPr>
            <a:r>
              <a:rPr lang="en-US" sz="3600" dirty="0">
                <a:solidFill>
                  <a:prstClr val="black"/>
                </a:solidFill>
                <a:latin typeface="Century Schoolbook"/>
              </a:rPr>
              <a:t>Limbs are </a:t>
            </a:r>
            <a:r>
              <a:rPr lang="en-US" sz="3600" dirty="0" err="1">
                <a:solidFill>
                  <a:prstClr val="black"/>
                </a:solidFill>
                <a:latin typeface="Century Schoolbook"/>
              </a:rPr>
              <a:t>plantigrade</a:t>
            </a:r>
            <a:r>
              <a:rPr lang="en-US" sz="3600" dirty="0">
                <a:solidFill>
                  <a:prstClr val="black"/>
                </a:solidFill>
                <a:latin typeface="Century Schoolbook"/>
              </a:rPr>
              <a:t>, </a:t>
            </a:r>
            <a:r>
              <a:rPr lang="en-US" sz="3600" dirty="0" err="1">
                <a:solidFill>
                  <a:prstClr val="black"/>
                </a:solidFill>
                <a:latin typeface="Century Schoolbook"/>
              </a:rPr>
              <a:t>digitgrade</a:t>
            </a:r>
            <a:r>
              <a:rPr lang="en-US" sz="3600" dirty="0">
                <a:solidFill>
                  <a:prstClr val="black"/>
                </a:solidFill>
                <a:latin typeface="Century Schoolbook"/>
              </a:rPr>
              <a:t> or </a:t>
            </a:r>
            <a:r>
              <a:rPr lang="en-US" sz="3600" dirty="0" err="1">
                <a:solidFill>
                  <a:prstClr val="black"/>
                </a:solidFill>
                <a:latin typeface="Century Schoolbook"/>
              </a:rPr>
              <a:t>unguligrade</a:t>
            </a:r>
            <a:r>
              <a:rPr lang="en-US" sz="3600" dirty="0">
                <a:solidFill>
                  <a:prstClr val="black"/>
                </a:solidFill>
                <a:latin typeface="Century Schoolbook"/>
              </a:rPr>
              <a:t>.</a:t>
            </a:r>
            <a:endParaRPr lang="en-GB" sz="360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600" spc="10" dirty="0">
                <a:solidFill>
                  <a:prstClr val="black"/>
                </a:solidFill>
                <a:latin typeface="Century Schoolbook"/>
              </a:rPr>
              <a:t>Toes is usually provided with horny claws, nails, hoofs or fleshy pads in aquatic forms.</a:t>
            </a:r>
            <a:endParaRPr lang="en-GB" sz="3600" spc="1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600" spc="10" dirty="0">
                <a:solidFill>
                  <a:prstClr val="black"/>
                </a:solidFill>
                <a:latin typeface="Century Schoolbook"/>
              </a:rPr>
              <a:t>Nasal passage, usually long and mobile</a:t>
            </a:r>
            <a:endParaRPr lang="en-GB" sz="3600" spc="1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endParaRPr lang="en-GB" sz="3600" spc="10" dirty="0">
              <a:solidFill>
                <a:prstClr val="black"/>
              </a:solidFill>
              <a:latin typeface="Century Schoolbook"/>
            </a:endParaRPr>
          </a:p>
          <a:p>
            <a:pPr lvl="1" indent="-182563" algn="just" fontAlgn="base">
              <a:lnSpc>
                <a:spcPct val="90000"/>
              </a:lnSpc>
              <a:spcBef>
                <a:spcPts val="300"/>
              </a:spcBef>
              <a:spcAft>
                <a:spcPts val="300"/>
              </a:spcAft>
              <a:buClr>
                <a:srgbClr val="D34817"/>
              </a:buClr>
              <a:buFont typeface="Wingdings 2" panose="05020102010507070707" pitchFamily="18" charset="2"/>
              <a:buChar char=""/>
              <a:defRPr/>
            </a:pPr>
            <a:r>
              <a:rPr lang="en-US" sz="3600" dirty="0">
                <a:solidFill>
                  <a:prstClr val="black"/>
                </a:solidFill>
                <a:latin typeface="Century Schoolbook"/>
              </a:rPr>
              <a:t>Both jaws are provided with teeth embedded in sockets</a:t>
            </a:r>
            <a:endParaRPr lang="en-GB" sz="3600" dirty="0">
              <a:solidFill>
                <a:prstClr val="black"/>
              </a:solidFill>
              <a:latin typeface="Century Schoolbook"/>
            </a:endParaRPr>
          </a:p>
        </p:txBody>
      </p:sp>
    </p:spTree>
    <p:extLst>
      <p:ext uri="{BB962C8B-B14F-4D97-AF65-F5344CB8AC3E}">
        <p14:creationId xmlns:p14="http://schemas.microsoft.com/office/powerpoint/2010/main" val="51602898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91"/>
            <a:ext cx="12192000" cy="6732099"/>
          </a:xfrm>
          <a:prstGeom prst="rect">
            <a:avLst/>
          </a:prstGeom>
        </p:spPr>
        <p:txBody>
          <a:bodyPr wrap="square">
            <a:spAutoFit/>
          </a:bodyPr>
          <a:lstStyle/>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Eyes is provided with mobile lids.</a:t>
            </a:r>
            <a:endParaRPr lang="en-GB" sz="3200" spc="1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Heart 4 chambered, with only a left aortic arch (aortic arch asymmetrical, meaning only left aortic arch present).</a:t>
            </a:r>
            <a:endParaRPr lang="en-GB" sz="3200" spc="1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Respiration occurs only by lungs and usually a larynx with vocal cords present.</a:t>
            </a:r>
            <a:endParaRPr lang="en-GB" sz="3200" spc="1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Erythrocytes is more spherical and non-nucleated (except in camel).</a:t>
            </a:r>
            <a:endParaRPr lang="en-GB" sz="3200" spc="1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A muscular transverse partition, the diaphragm, separates the body cavity into an anterior thoracic cavity and a posterior abdominal cavity.</a:t>
            </a:r>
            <a:endParaRPr lang="en-GB" sz="3200" spc="1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Brain well developed with 4 optic lobes and specialized with different centers like memory and learning.</a:t>
            </a:r>
            <a:endParaRPr lang="en-GB" sz="3200" spc="10" dirty="0">
              <a:solidFill>
                <a:prstClr val="black"/>
              </a:solidFill>
              <a:latin typeface="Century Schoolbook"/>
            </a:endParaRPr>
          </a:p>
        </p:txBody>
      </p:sp>
    </p:spTree>
    <p:extLst>
      <p:ext uri="{BB962C8B-B14F-4D97-AF65-F5344CB8AC3E}">
        <p14:creationId xmlns:p14="http://schemas.microsoft.com/office/powerpoint/2010/main" val="358603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26"/>
            <a:ext cx="12192000" cy="6248890"/>
          </a:xfrm>
          <a:prstGeom prst="rect">
            <a:avLst/>
          </a:prstGeom>
        </p:spPr>
        <p:txBody>
          <a:bodyPr wrap="square">
            <a:spAutoFit/>
          </a:bodyPr>
          <a:lstStyle/>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Males are with a </a:t>
            </a:r>
            <a:r>
              <a:rPr lang="en-US" sz="3200" spc="10" dirty="0" err="1">
                <a:solidFill>
                  <a:prstClr val="black"/>
                </a:solidFill>
                <a:latin typeface="Century Schoolbook"/>
              </a:rPr>
              <a:t>copulatory</a:t>
            </a:r>
            <a:r>
              <a:rPr lang="en-US" sz="3200" spc="10" dirty="0">
                <a:solidFill>
                  <a:prstClr val="black"/>
                </a:solidFill>
                <a:latin typeface="Century Schoolbook"/>
              </a:rPr>
              <a:t> organ (penis) </a:t>
            </a:r>
            <a:endParaRPr lang="en-GB" sz="3200" spc="10" dirty="0">
              <a:solidFill>
                <a:prstClr val="black"/>
              </a:solidFill>
              <a:latin typeface="Century Schoolbook"/>
            </a:endParaRPr>
          </a:p>
          <a:p>
            <a:pPr lvl="1" indent="-182563" algn="just" fontAlgn="base">
              <a:lnSpc>
                <a:spcPct val="90000"/>
              </a:lnSpc>
              <a:spcBef>
                <a:spcPts val="300"/>
              </a:spcBef>
              <a:spcAft>
                <a:spcPts val="300"/>
              </a:spcAft>
              <a:buClr>
                <a:srgbClr val="D34817"/>
              </a:buClr>
              <a:buFont typeface="Wingdings 2" panose="05020102010507070707" pitchFamily="18" charset="2"/>
              <a:buChar char=""/>
              <a:defRPr/>
            </a:pPr>
            <a:r>
              <a:rPr lang="en-US" sz="3200" dirty="0">
                <a:solidFill>
                  <a:prstClr val="black"/>
                </a:solidFill>
                <a:latin typeface="Century Schoolbook"/>
              </a:rPr>
              <a:t>The testis is situated outside the abdominal cavity in a scrotal sac</a:t>
            </a:r>
            <a:r>
              <a:rPr lang="en-GB" sz="3200" dirty="0">
                <a:solidFill>
                  <a:prstClr val="black"/>
                </a:solidFill>
                <a:latin typeface="Century Schoolbook"/>
              </a:rPr>
              <a:t> </a:t>
            </a:r>
            <a:r>
              <a:rPr lang="en-US" sz="3200" dirty="0">
                <a:solidFill>
                  <a:prstClr val="black"/>
                </a:solidFill>
                <a:latin typeface="Century Schoolbook"/>
              </a:rPr>
              <a:t>(except in aquatic mammals &amp; elephants).</a:t>
            </a:r>
            <a:endParaRPr lang="en-GB" sz="3200" dirty="0">
              <a:solidFill>
                <a:prstClr val="black"/>
              </a:solidFill>
              <a:latin typeface="Century Schoolbook"/>
            </a:endParaRPr>
          </a:p>
          <a:p>
            <a:pPr lvl="1" indent="-182563" algn="just" fontAlgn="base">
              <a:lnSpc>
                <a:spcPct val="90000"/>
              </a:lnSpc>
              <a:spcBef>
                <a:spcPts val="300"/>
              </a:spcBef>
              <a:spcAft>
                <a:spcPts val="300"/>
              </a:spcAft>
              <a:buClr>
                <a:srgbClr val="D34817"/>
              </a:buClr>
              <a:buFont typeface="Wingdings 2" panose="05020102010507070707" pitchFamily="18" charset="2"/>
              <a:buChar char=""/>
              <a:defRPr/>
            </a:pPr>
            <a:r>
              <a:rPr lang="en-US" sz="3200" dirty="0">
                <a:solidFill>
                  <a:prstClr val="black"/>
                </a:solidFill>
                <a:latin typeface="Century Schoolbook"/>
              </a:rPr>
              <a:t>They are usually viviparous. </a:t>
            </a:r>
            <a:endParaRPr lang="en-GB" sz="3200" dirty="0">
              <a:solidFill>
                <a:prstClr val="black"/>
              </a:solidFill>
              <a:latin typeface="Century Schoolbook"/>
            </a:endParaRPr>
          </a:p>
          <a:p>
            <a:pPr lvl="1" indent="-182563" algn="just" fontAlgn="base">
              <a:lnSpc>
                <a:spcPct val="90000"/>
              </a:lnSpc>
              <a:spcBef>
                <a:spcPts val="300"/>
              </a:spcBef>
              <a:spcAft>
                <a:spcPts val="300"/>
              </a:spcAft>
              <a:buClr>
                <a:srgbClr val="D34817"/>
              </a:buClr>
              <a:buFont typeface="Wingdings 2" panose="05020102010507070707" pitchFamily="18" charset="2"/>
              <a:buChar char=""/>
              <a:defRPr/>
            </a:pPr>
            <a:r>
              <a:rPr lang="en-US" sz="3200" dirty="0">
                <a:solidFill>
                  <a:prstClr val="black"/>
                </a:solidFill>
                <a:latin typeface="Century Schoolbook"/>
              </a:rPr>
              <a:t>Fertilization is internal.</a:t>
            </a:r>
            <a:endParaRPr lang="en-GB" sz="320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Development of embryo occurs in uterus of mother where a placenta is formed by the   association of uterine and </a:t>
            </a:r>
            <a:r>
              <a:rPr lang="en-US" sz="3200" spc="10" dirty="0" err="1">
                <a:solidFill>
                  <a:prstClr val="black"/>
                </a:solidFill>
                <a:latin typeface="Century Schoolbook"/>
              </a:rPr>
              <a:t>foetal</a:t>
            </a:r>
            <a:r>
              <a:rPr lang="en-US" sz="3200" spc="10" dirty="0">
                <a:solidFill>
                  <a:prstClr val="black"/>
                </a:solidFill>
                <a:latin typeface="Century Schoolbook"/>
              </a:rPr>
              <a:t> tissues.</a:t>
            </a:r>
            <a:endParaRPr lang="en-GB" sz="3200" spc="10" dirty="0">
              <a:solidFill>
                <a:prstClr val="black"/>
              </a:solidFill>
              <a:latin typeface="Century Schoolbook"/>
            </a:endParaRPr>
          </a:p>
          <a:p>
            <a:pPr marL="182563" indent="-182563" algn="just" fontAlgn="base">
              <a:lnSpc>
                <a:spcPct val="95000"/>
              </a:lnSpc>
              <a:spcBef>
                <a:spcPts val="1400"/>
              </a:spcBef>
              <a:spcAft>
                <a:spcPts val="200"/>
              </a:spcAft>
              <a:buClr>
                <a:srgbClr val="D34817"/>
              </a:buClr>
              <a:buSzPct val="80000"/>
              <a:buFont typeface="Arial" panose="020B0604020202020204" pitchFamily="34" charset="0"/>
              <a:buChar char="•"/>
              <a:defRPr/>
            </a:pPr>
            <a:r>
              <a:rPr lang="en-US" sz="3200" spc="10" dirty="0">
                <a:solidFill>
                  <a:prstClr val="black"/>
                </a:solidFill>
                <a:latin typeface="Century Schoolbook"/>
              </a:rPr>
              <a:t>Placenta helps the embryo in the physiological exchange of materials from the maternal blood and thus it brings about nutrition, excretion and respiration of the embryo in the womb.</a:t>
            </a:r>
            <a:endParaRPr lang="en-GB" sz="3200" spc="10" dirty="0">
              <a:solidFill>
                <a:prstClr val="black"/>
              </a:solidFill>
              <a:latin typeface="Century Schoolbook"/>
            </a:endParaRPr>
          </a:p>
        </p:txBody>
      </p:sp>
    </p:spTree>
    <p:extLst>
      <p:ext uri="{BB962C8B-B14F-4D97-AF65-F5344CB8AC3E}">
        <p14:creationId xmlns:p14="http://schemas.microsoft.com/office/powerpoint/2010/main" val="80243815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6" y="14"/>
            <a:ext cx="12187994" cy="707886"/>
          </a:xfrm>
          <a:prstGeom prst="rect">
            <a:avLst/>
          </a:prstGeom>
        </p:spPr>
        <p:txBody>
          <a:bodyPr wrap="square">
            <a:spAutoFit/>
          </a:bodyPr>
          <a:lstStyle/>
          <a:p>
            <a:pPr>
              <a:defRPr/>
            </a:pPr>
            <a:r>
              <a:rPr lang="en-US" sz="4000" b="1" kern="0" spc="-50" dirty="0" smtClean="0">
                <a:solidFill>
                  <a:srgbClr val="D34817"/>
                </a:solidFill>
                <a:latin typeface="Century Schoolbook"/>
              </a:rPr>
              <a:t>Classification of Mammals</a:t>
            </a:r>
            <a:endParaRPr lang="en-US" kern="0" dirty="0" smtClean="0">
              <a:solidFill>
                <a:sysClr val="windowText" lastClr="000000"/>
              </a:solidFill>
            </a:endParaRPr>
          </a:p>
        </p:txBody>
      </p:sp>
      <p:sp>
        <p:nvSpPr>
          <p:cNvPr id="3" name="Rectangle 2"/>
          <p:cNvSpPr/>
          <p:nvPr/>
        </p:nvSpPr>
        <p:spPr>
          <a:xfrm>
            <a:off x="0" y="622754"/>
            <a:ext cx="12192000" cy="6976269"/>
          </a:xfrm>
          <a:prstGeom prst="rect">
            <a:avLst/>
          </a:prstGeom>
        </p:spPr>
        <p:txBody>
          <a:bodyPr wrap="square">
            <a:spAutoFit/>
          </a:bodyPr>
          <a:lstStyle/>
          <a:p>
            <a:pPr fontAlgn="base">
              <a:lnSpc>
                <a:spcPct val="95000"/>
              </a:lnSpc>
              <a:spcBef>
                <a:spcPts val="1400"/>
              </a:spcBef>
              <a:spcAft>
                <a:spcPts val="200"/>
              </a:spcAft>
              <a:buClr>
                <a:srgbClr val="D34817"/>
              </a:buClr>
              <a:buSzPct val="80000"/>
              <a:defRPr/>
            </a:pPr>
            <a:r>
              <a:rPr lang="en-US" sz="2800" b="1" spc="10" dirty="0">
                <a:solidFill>
                  <a:prstClr val="black"/>
                </a:solidFill>
                <a:latin typeface="Century Schoolbook"/>
              </a:rPr>
              <a:t>1. Subclass </a:t>
            </a:r>
            <a:r>
              <a:rPr lang="en-US" sz="2800" b="1" spc="10" dirty="0" err="1">
                <a:solidFill>
                  <a:prstClr val="black"/>
                </a:solidFill>
                <a:latin typeface="Century Schoolbook"/>
              </a:rPr>
              <a:t>Prototheria</a:t>
            </a:r>
            <a:r>
              <a:rPr lang="en-US" sz="2800" b="1" spc="10" dirty="0">
                <a:solidFill>
                  <a:prstClr val="black"/>
                </a:solidFill>
                <a:latin typeface="Century Schoolbook"/>
              </a:rPr>
              <a:t> </a:t>
            </a:r>
            <a:r>
              <a:rPr lang="en-US" sz="2800" spc="10" dirty="0">
                <a:solidFill>
                  <a:prstClr val="black"/>
                </a:solidFill>
                <a:latin typeface="Century Schoolbook"/>
              </a:rPr>
              <a:t>– found in Australia, Tasmania, New Guinea</a:t>
            </a:r>
            <a:r>
              <a:rPr lang="en-GB" sz="2800" spc="10" dirty="0">
                <a:solidFill>
                  <a:prstClr val="black"/>
                </a:solidFill>
                <a:latin typeface="Century Schoolbook"/>
              </a:rPr>
              <a:t>. </a:t>
            </a:r>
            <a:r>
              <a:rPr lang="en-US" sz="2800" spc="10" dirty="0">
                <a:solidFill>
                  <a:prstClr val="black"/>
                </a:solidFill>
                <a:latin typeface="Century Schoolbook"/>
              </a:rPr>
              <a:t>They have only one Order </a:t>
            </a:r>
            <a:r>
              <a:rPr lang="en-US" sz="2800" spc="10" dirty="0" err="1">
                <a:solidFill>
                  <a:prstClr val="black"/>
                </a:solidFill>
                <a:latin typeface="Century Schoolbook"/>
              </a:rPr>
              <a:t>Monotremata</a:t>
            </a:r>
            <a:endParaRPr lang="en-GB" sz="2800" spc="10" dirty="0">
              <a:solidFill>
                <a:prstClr val="black"/>
              </a:solidFill>
              <a:latin typeface="Century Schoolbook"/>
            </a:endParaRPr>
          </a:p>
          <a:p>
            <a:pPr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2800" dirty="0">
                <a:solidFill>
                  <a:prstClr val="black"/>
                </a:solidFill>
                <a:latin typeface="Century Schoolbook"/>
              </a:rPr>
              <a:t>Examples of </a:t>
            </a:r>
            <a:r>
              <a:rPr lang="en-US" sz="2800" dirty="0" err="1">
                <a:solidFill>
                  <a:prstClr val="black"/>
                </a:solidFill>
                <a:latin typeface="Century Schoolbook"/>
              </a:rPr>
              <a:t>Monotremata</a:t>
            </a:r>
            <a:r>
              <a:rPr lang="en-US" sz="2800" dirty="0">
                <a:solidFill>
                  <a:prstClr val="black"/>
                </a:solidFill>
                <a:latin typeface="Century Schoolbook"/>
              </a:rPr>
              <a:t>:</a:t>
            </a:r>
            <a:r>
              <a:rPr lang="en-GB" sz="2800" dirty="0">
                <a:solidFill>
                  <a:prstClr val="black"/>
                </a:solidFill>
                <a:latin typeface="Century Schoolbook"/>
              </a:rPr>
              <a:t> </a:t>
            </a:r>
            <a:r>
              <a:rPr lang="en-US" sz="2800" i="1" dirty="0">
                <a:solidFill>
                  <a:prstClr val="black"/>
                </a:solidFill>
                <a:latin typeface="Century Schoolbook"/>
              </a:rPr>
              <a:t>Echidna</a:t>
            </a:r>
            <a:r>
              <a:rPr lang="en-US" sz="2800" dirty="0">
                <a:solidFill>
                  <a:prstClr val="black"/>
                </a:solidFill>
                <a:latin typeface="Century Schoolbook"/>
              </a:rPr>
              <a:t> </a:t>
            </a:r>
            <a:r>
              <a:rPr lang="en-US" sz="2800" dirty="0" err="1">
                <a:solidFill>
                  <a:prstClr val="black"/>
                </a:solidFill>
                <a:latin typeface="Century Schoolbook"/>
              </a:rPr>
              <a:t>sp</a:t>
            </a:r>
            <a:r>
              <a:rPr lang="en-GB" sz="2800" dirty="0">
                <a:solidFill>
                  <a:prstClr val="black"/>
                </a:solidFill>
                <a:latin typeface="Century Schoolbook"/>
              </a:rPr>
              <a:t>, </a:t>
            </a:r>
            <a:r>
              <a:rPr lang="en-US" sz="2800" i="1" dirty="0" err="1">
                <a:solidFill>
                  <a:prstClr val="black"/>
                </a:solidFill>
                <a:latin typeface="Century Schoolbook"/>
              </a:rPr>
              <a:t>Ornithorhynchus</a:t>
            </a:r>
            <a:r>
              <a:rPr lang="en-US" sz="2800" dirty="0">
                <a:solidFill>
                  <a:prstClr val="black"/>
                </a:solidFill>
                <a:latin typeface="Century Schoolbook"/>
              </a:rPr>
              <a:t> </a:t>
            </a:r>
            <a:r>
              <a:rPr lang="en-US" sz="2800" dirty="0" err="1">
                <a:solidFill>
                  <a:prstClr val="black"/>
                </a:solidFill>
                <a:latin typeface="Century Schoolbook"/>
              </a:rPr>
              <a:t>sp</a:t>
            </a:r>
            <a:endParaRPr lang="en-GB" sz="2800" dirty="0">
              <a:solidFill>
                <a:prstClr val="black"/>
              </a:solidFill>
              <a:latin typeface="Century Schoolbook"/>
            </a:endParaRPr>
          </a:p>
          <a:p>
            <a:pPr fontAlgn="base">
              <a:lnSpc>
                <a:spcPct val="95000"/>
              </a:lnSpc>
              <a:spcBef>
                <a:spcPts val="1400"/>
              </a:spcBef>
              <a:spcAft>
                <a:spcPts val="200"/>
              </a:spcAft>
              <a:buClr>
                <a:srgbClr val="D34817"/>
              </a:buClr>
              <a:buSzPct val="80000"/>
              <a:defRPr/>
            </a:pPr>
            <a:r>
              <a:rPr lang="en-US" sz="2800" b="1" spc="10" dirty="0">
                <a:solidFill>
                  <a:prstClr val="black"/>
                </a:solidFill>
                <a:latin typeface="Century Schoolbook"/>
              </a:rPr>
              <a:t>2. Subclass </a:t>
            </a:r>
            <a:r>
              <a:rPr lang="en-US" sz="2800" b="1" spc="10" dirty="0" err="1">
                <a:solidFill>
                  <a:prstClr val="black"/>
                </a:solidFill>
                <a:latin typeface="Century Schoolbook"/>
              </a:rPr>
              <a:t>Theria</a:t>
            </a:r>
            <a:r>
              <a:rPr lang="en-GB" sz="2800" b="1" spc="10" dirty="0">
                <a:solidFill>
                  <a:prstClr val="black"/>
                </a:solidFill>
                <a:latin typeface="Century Schoolbook"/>
              </a:rPr>
              <a:t> </a:t>
            </a:r>
            <a:r>
              <a:rPr lang="en-GB" sz="2800" spc="10" dirty="0">
                <a:solidFill>
                  <a:prstClr val="black"/>
                </a:solidFill>
                <a:latin typeface="Century Schoolbook"/>
              </a:rPr>
              <a:t>- </a:t>
            </a:r>
            <a:r>
              <a:rPr lang="en-US" sz="2800" spc="10" dirty="0">
                <a:solidFill>
                  <a:prstClr val="black"/>
                </a:solidFill>
                <a:latin typeface="Century Schoolbook"/>
              </a:rPr>
              <a:t>This </a:t>
            </a:r>
            <a:r>
              <a:rPr lang="en-US" sz="2800" spc="10" dirty="0" err="1">
                <a:solidFill>
                  <a:prstClr val="black"/>
                </a:solidFill>
                <a:latin typeface="Century Schoolbook"/>
              </a:rPr>
              <a:t>inludes</a:t>
            </a:r>
            <a:r>
              <a:rPr lang="en-US" sz="2800" spc="10" dirty="0">
                <a:solidFill>
                  <a:prstClr val="black"/>
                </a:solidFill>
                <a:latin typeface="Century Schoolbook"/>
              </a:rPr>
              <a:t> the Marsupials and placenta animals </a:t>
            </a:r>
            <a:endParaRPr lang="en-GB" sz="2800" spc="10" dirty="0">
              <a:solidFill>
                <a:prstClr val="black"/>
              </a:solidFill>
              <a:latin typeface="Century Schoolbook"/>
            </a:endParaRPr>
          </a:p>
          <a:p>
            <a:pPr fontAlgn="base">
              <a:lnSpc>
                <a:spcPct val="95000"/>
              </a:lnSpc>
              <a:spcBef>
                <a:spcPts val="1400"/>
              </a:spcBef>
              <a:spcAft>
                <a:spcPts val="200"/>
              </a:spcAft>
              <a:buClr>
                <a:srgbClr val="D34817"/>
              </a:buClr>
              <a:buSzPct val="80000"/>
              <a:defRPr/>
            </a:pPr>
            <a:r>
              <a:rPr lang="en-US" sz="2800" b="1" spc="10" dirty="0">
                <a:solidFill>
                  <a:prstClr val="black"/>
                </a:solidFill>
                <a:latin typeface="Century Schoolbook"/>
              </a:rPr>
              <a:t>a). Infra class </a:t>
            </a:r>
            <a:r>
              <a:rPr lang="en-US" sz="2800" b="1" spc="10" dirty="0" err="1">
                <a:solidFill>
                  <a:prstClr val="black"/>
                </a:solidFill>
                <a:latin typeface="Century Schoolbook"/>
              </a:rPr>
              <a:t>Metatheria</a:t>
            </a:r>
            <a:endParaRPr lang="en-GB" sz="2800" b="1" spc="10" dirty="0">
              <a:solidFill>
                <a:prstClr val="black"/>
              </a:solidFill>
              <a:latin typeface="Century Schoolbook"/>
            </a:endParaRPr>
          </a:p>
          <a:p>
            <a:pPr fontAlgn="base">
              <a:lnSpc>
                <a:spcPct val="95000"/>
              </a:lnSpc>
              <a:spcBef>
                <a:spcPts val="1400"/>
              </a:spcBef>
              <a:spcAft>
                <a:spcPts val="200"/>
              </a:spcAft>
              <a:buClr>
                <a:srgbClr val="D34817"/>
              </a:buClr>
              <a:buSzPct val="80000"/>
              <a:defRPr/>
            </a:pPr>
            <a:r>
              <a:rPr lang="en-US" sz="2800" b="1" spc="10" dirty="0" err="1">
                <a:solidFill>
                  <a:prstClr val="black"/>
                </a:solidFill>
                <a:latin typeface="Century Schoolbook"/>
              </a:rPr>
              <a:t>i</a:t>
            </a:r>
            <a:r>
              <a:rPr lang="en-US" sz="2800" b="1" spc="10" dirty="0">
                <a:solidFill>
                  <a:prstClr val="black"/>
                </a:solidFill>
                <a:latin typeface="Century Schoolbook"/>
              </a:rPr>
              <a:t>). Order </a:t>
            </a:r>
            <a:r>
              <a:rPr lang="en-US" sz="2800" b="1" spc="10" dirty="0" err="1">
                <a:solidFill>
                  <a:prstClr val="black"/>
                </a:solidFill>
                <a:latin typeface="Century Schoolbook"/>
              </a:rPr>
              <a:t>Marsupiala</a:t>
            </a:r>
            <a:r>
              <a:rPr lang="en-GB" sz="2800" b="1" spc="10" dirty="0">
                <a:solidFill>
                  <a:prstClr val="black"/>
                </a:solidFill>
                <a:latin typeface="Century Schoolbook"/>
              </a:rPr>
              <a:t> </a:t>
            </a:r>
            <a:r>
              <a:rPr lang="en-GB" sz="2800" spc="10" dirty="0">
                <a:solidFill>
                  <a:prstClr val="black"/>
                </a:solidFill>
                <a:latin typeface="Century Schoolbook"/>
              </a:rPr>
              <a:t>- </a:t>
            </a:r>
            <a:r>
              <a:rPr lang="en-US" sz="2800" spc="10" dirty="0" err="1">
                <a:solidFill>
                  <a:prstClr val="black"/>
                </a:solidFill>
                <a:latin typeface="Century Schoolbook"/>
              </a:rPr>
              <a:t>Marsupium</a:t>
            </a:r>
            <a:r>
              <a:rPr lang="en-US" sz="2800" spc="10" dirty="0">
                <a:solidFill>
                  <a:prstClr val="black"/>
                </a:solidFill>
                <a:latin typeface="Century Schoolbook"/>
              </a:rPr>
              <a:t> or brood pouch are present in the females</a:t>
            </a:r>
            <a:r>
              <a:rPr lang="en-GB" sz="2800" spc="10" dirty="0">
                <a:solidFill>
                  <a:prstClr val="black"/>
                </a:solidFill>
                <a:latin typeface="Century Schoolbook"/>
              </a:rPr>
              <a:t>. </a:t>
            </a:r>
            <a:r>
              <a:rPr lang="en-US" sz="2800" spc="10" dirty="0">
                <a:solidFill>
                  <a:prstClr val="black"/>
                </a:solidFill>
                <a:latin typeface="Century Schoolbook"/>
              </a:rPr>
              <a:t>Placenta usually absent.</a:t>
            </a:r>
            <a:endParaRPr lang="en-GB" sz="2800" spc="10" dirty="0">
              <a:solidFill>
                <a:prstClr val="black"/>
              </a:solidFill>
              <a:latin typeface="Century Schoolbook"/>
            </a:endParaRPr>
          </a:p>
          <a:p>
            <a:pPr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2800" dirty="0">
                <a:solidFill>
                  <a:prstClr val="black"/>
                </a:solidFill>
                <a:latin typeface="Century Schoolbook"/>
              </a:rPr>
              <a:t>Examples</a:t>
            </a:r>
            <a:r>
              <a:rPr lang="en-GB" sz="2800" dirty="0">
                <a:solidFill>
                  <a:prstClr val="black"/>
                </a:solidFill>
                <a:latin typeface="Century Schoolbook"/>
              </a:rPr>
              <a:t>: </a:t>
            </a:r>
            <a:r>
              <a:rPr lang="en-US" sz="2800" dirty="0">
                <a:solidFill>
                  <a:prstClr val="black"/>
                </a:solidFill>
                <a:latin typeface="Century Schoolbook"/>
              </a:rPr>
              <a:t>Opossum – </a:t>
            </a:r>
            <a:r>
              <a:rPr lang="en-US" sz="2800" i="1" dirty="0" err="1">
                <a:solidFill>
                  <a:prstClr val="black"/>
                </a:solidFill>
                <a:latin typeface="Century Schoolbook"/>
              </a:rPr>
              <a:t>Didelphis</a:t>
            </a:r>
            <a:endParaRPr lang="en-GB" sz="2800" dirty="0">
              <a:solidFill>
                <a:prstClr val="black"/>
              </a:solidFill>
              <a:latin typeface="Century Schoolbook"/>
            </a:endParaRPr>
          </a:p>
          <a:p>
            <a:pPr marL="274637" lvl="1" fontAlgn="base">
              <a:lnSpc>
                <a:spcPct val="90000"/>
              </a:lnSpc>
              <a:spcBef>
                <a:spcPts val="300"/>
              </a:spcBef>
              <a:spcAft>
                <a:spcPts val="300"/>
              </a:spcAft>
              <a:buClr>
                <a:srgbClr val="D34817"/>
              </a:buClr>
              <a:defRPr/>
            </a:pPr>
            <a:r>
              <a:rPr lang="en-US" sz="2800" dirty="0">
                <a:solidFill>
                  <a:prstClr val="black"/>
                </a:solidFill>
                <a:latin typeface="Century Schoolbook"/>
              </a:rPr>
              <a:t>                     </a:t>
            </a:r>
            <a:r>
              <a:rPr lang="en-US" sz="2800" dirty="0" err="1">
                <a:solidFill>
                  <a:prstClr val="black"/>
                </a:solidFill>
                <a:latin typeface="Century Schoolbook"/>
              </a:rPr>
              <a:t>Tigercat</a:t>
            </a:r>
            <a:r>
              <a:rPr lang="en-US" sz="2800" dirty="0">
                <a:solidFill>
                  <a:prstClr val="black"/>
                </a:solidFill>
                <a:latin typeface="Century Schoolbook"/>
              </a:rPr>
              <a:t> </a:t>
            </a:r>
            <a:r>
              <a:rPr lang="en-US" sz="2800" i="1" dirty="0">
                <a:solidFill>
                  <a:prstClr val="black"/>
                </a:solidFill>
                <a:latin typeface="Century Schoolbook"/>
              </a:rPr>
              <a:t>– </a:t>
            </a:r>
            <a:r>
              <a:rPr lang="en-US" sz="2800" i="1" dirty="0" err="1">
                <a:solidFill>
                  <a:prstClr val="black"/>
                </a:solidFill>
                <a:latin typeface="Century Schoolbook"/>
              </a:rPr>
              <a:t>Dasyurus</a:t>
            </a:r>
            <a:endParaRPr lang="en-GB" sz="2800" dirty="0">
              <a:solidFill>
                <a:prstClr val="black"/>
              </a:solidFill>
              <a:latin typeface="Century Schoolbook"/>
            </a:endParaRPr>
          </a:p>
          <a:p>
            <a:pPr marL="274637" lvl="1" fontAlgn="base">
              <a:lnSpc>
                <a:spcPct val="90000"/>
              </a:lnSpc>
              <a:spcBef>
                <a:spcPts val="300"/>
              </a:spcBef>
              <a:spcAft>
                <a:spcPts val="300"/>
              </a:spcAft>
              <a:buClr>
                <a:srgbClr val="D34817"/>
              </a:buClr>
              <a:defRPr/>
            </a:pPr>
            <a:r>
              <a:rPr lang="en-US" sz="2800" dirty="0">
                <a:solidFill>
                  <a:prstClr val="black"/>
                </a:solidFill>
                <a:latin typeface="Century Schoolbook"/>
              </a:rPr>
              <a:t>                     Marsupial mole </a:t>
            </a:r>
            <a:r>
              <a:rPr lang="en-US" sz="2800" i="1" dirty="0">
                <a:solidFill>
                  <a:prstClr val="black"/>
                </a:solidFill>
                <a:latin typeface="Century Schoolbook"/>
              </a:rPr>
              <a:t>- </a:t>
            </a:r>
            <a:r>
              <a:rPr lang="en-US" sz="2800" i="1" dirty="0" err="1">
                <a:solidFill>
                  <a:prstClr val="black"/>
                </a:solidFill>
                <a:latin typeface="Century Schoolbook"/>
              </a:rPr>
              <a:t>Caenolestes</a:t>
            </a:r>
            <a:r>
              <a:rPr lang="en-US" sz="2800" i="1" dirty="0">
                <a:solidFill>
                  <a:prstClr val="black"/>
                </a:solidFill>
                <a:latin typeface="Century Schoolbook"/>
              </a:rPr>
              <a:t> and </a:t>
            </a:r>
            <a:r>
              <a:rPr lang="en-US" sz="2800" i="1" dirty="0" err="1">
                <a:solidFill>
                  <a:prstClr val="black"/>
                </a:solidFill>
                <a:latin typeface="Century Schoolbook"/>
              </a:rPr>
              <a:t>Notoryctes</a:t>
            </a:r>
            <a:endParaRPr lang="en-GB" sz="2800" dirty="0">
              <a:solidFill>
                <a:prstClr val="black"/>
              </a:solidFill>
              <a:latin typeface="Century Schoolbook"/>
            </a:endParaRPr>
          </a:p>
          <a:p>
            <a:pPr marL="274637" lvl="1" fontAlgn="base">
              <a:lnSpc>
                <a:spcPct val="90000"/>
              </a:lnSpc>
              <a:spcBef>
                <a:spcPts val="300"/>
              </a:spcBef>
              <a:spcAft>
                <a:spcPts val="300"/>
              </a:spcAft>
              <a:buClr>
                <a:srgbClr val="D34817"/>
              </a:buClr>
              <a:defRPr/>
            </a:pPr>
            <a:r>
              <a:rPr lang="en-US" sz="2800" dirty="0">
                <a:solidFill>
                  <a:prstClr val="black"/>
                </a:solidFill>
                <a:latin typeface="Century Schoolbook"/>
              </a:rPr>
              <a:t>                     Bandicoot </a:t>
            </a:r>
            <a:r>
              <a:rPr lang="en-US" sz="2800" i="1" dirty="0">
                <a:solidFill>
                  <a:prstClr val="black"/>
                </a:solidFill>
                <a:latin typeface="Century Schoolbook"/>
              </a:rPr>
              <a:t>– </a:t>
            </a:r>
            <a:r>
              <a:rPr lang="en-US" sz="2800" i="1" dirty="0" err="1">
                <a:solidFill>
                  <a:prstClr val="black"/>
                </a:solidFill>
                <a:latin typeface="Century Schoolbook"/>
              </a:rPr>
              <a:t>Parameles</a:t>
            </a:r>
            <a:endParaRPr lang="en-GB" sz="2800" dirty="0">
              <a:solidFill>
                <a:prstClr val="black"/>
              </a:solidFill>
              <a:latin typeface="Century Schoolbook"/>
            </a:endParaRPr>
          </a:p>
          <a:p>
            <a:pPr marL="274637" lvl="1" fontAlgn="base">
              <a:lnSpc>
                <a:spcPct val="90000"/>
              </a:lnSpc>
              <a:spcBef>
                <a:spcPts val="300"/>
              </a:spcBef>
              <a:spcAft>
                <a:spcPts val="300"/>
              </a:spcAft>
              <a:buClr>
                <a:srgbClr val="D34817"/>
              </a:buClr>
              <a:defRPr/>
            </a:pPr>
            <a:r>
              <a:rPr lang="en-US" sz="2800" dirty="0">
                <a:solidFill>
                  <a:prstClr val="black"/>
                </a:solidFill>
                <a:latin typeface="Century Schoolbook"/>
              </a:rPr>
              <a:t>                     Kangaroo </a:t>
            </a:r>
            <a:r>
              <a:rPr lang="en-US" sz="2800" i="1" dirty="0">
                <a:solidFill>
                  <a:prstClr val="black"/>
                </a:solidFill>
                <a:latin typeface="Century Schoolbook"/>
              </a:rPr>
              <a:t>–            </a:t>
            </a:r>
            <a:r>
              <a:rPr lang="en-US" sz="2800" i="1" dirty="0" err="1">
                <a:solidFill>
                  <a:prstClr val="black"/>
                </a:solidFill>
                <a:latin typeface="Century Schoolbook"/>
              </a:rPr>
              <a:t>Marcopus</a:t>
            </a:r>
            <a:endParaRPr lang="en-GB" sz="2800" dirty="0">
              <a:solidFill>
                <a:prstClr val="black"/>
              </a:solidFill>
              <a:latin typeface="Century Schoolbook"/>
            </a:endParaRPr>
          </a:p>
          <a:p>
            <a:pPr fontAlgn="base">
              <a:lnSpc>
                <a:spcPct val="95000"/>
              </a:lnSpc>
              <a:spcBef>
                <a:spcPts val="1400"/>
              </a:spcBef>
              <a:spcAft>
                <a:spcPts val="200"/>
              </a:spcAft>
              <a:buClr>
                <a:srgbClr val="D34817"/>
              </a:buClr>
              <a:buSzPct val="80000"/>
              <a:defRPr/>
            </a:pPr>
            <a:r>
              <a:rPr lang="en-US" sz="2800" spc="10" dirty="0">
                <a:solidFill>
                  <a:prstClr val="black"/>
                </a:solidFill>
                <a:latin typeface="Century Schoolbook"/>
              </a:rPr>
              <a:t> </a:t>
            </a:r>
          </a:p>
        </p:txBody>
      </p:sp>
    </p:spTree>
    <p:extLst>
      <p:ext uri="{BB962C8B-B14F-4D97-AF65-F5344CB8AC3E}">
        <p14:creationId xmlns:p14="http://schemas.microsoft.com/office/powerpoint/2010/main" val="3081709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22</a:t>
            </a:fld>
            <a:endParaRPr lang="en-US"/>
          </a:p>
        </p:txBody>
      </p:sp>
      <p:sp>
        <p:nvSpPr>
          <p:cNvPr id="3" name="Rectangle 2"/>
          <p:cNvSpPr/>
          <p:nvPr/>
        </p:nvSpPr>
        <p:spPr>
          <a:xfrm>
            <a:off x="0" y="302041"/>
            <a:ext cx="12192000" cy="6093976"/>
          </a:xfrm>
          <a:prstGeom prst="rect">
            <a:avLst/>
          </a:prstGeom>
        </p:spPr>
        <p:txBody>
          <a:bodyPr wrap="square">
            <a:spAutoFit/>
          </a:bodyPr>
          <a:lstStyle/>
          <a:p>
            <a:pPr lvl="0" algn="just"/>
            <a:r>
              <a:rPr lang="en-US" sz="2600" dirty="0">
                <a:solidFill>
                  <a:prstClr val="black"/>
                </a:solidFill>
              </a:rPr>
              <a:t>THE PLASMA MEMBRANE</a:t>
            </a:r>
          </a:p>
          <a:p>
            <a:pPr marL="457200" lvl="0" indent="-457200" algn="just">
              <a:buFont typeface="Wingdings" panose="05000000000000000000" pitchFamily="2" charset="2"/>
              <a:buChar char="§"/>
            </a:pPr>
            <a:endParaRPr lang="en-US" sz="2600" dirty="0">
              <a:solidFill>
                <a:prstClr val="black"/>
              </a:solidFill>
            </a:endParaRPr>
          </a:p>
          <a:p>
            <a:pPr marL="457200" lvl="0" indent="-457200" algn="just">
              <a:buFont typeface="Wingdings" panose="05000000000000000000" pitchFamily="2" charset="2"/>
              <a:buChar char="§"/>
            </a:pPr>
            <a:r>
              <a:rPr lang="en-US" sz="2600" dirty="0">
                <a:solidFill>
                  <a:prstClr val="black"/>
                </a:solidFill>
              </a:rPr>
              <a:t>The plasma membrane separates the inside of the cell, termed the cytoplasm, from the outside. </a:t>
            </a:r>
          </a:p>
          <a:p>
            <a:pPr marL="457200" lvl="0" indent="-457200" algn="just">
              <a:buFont typeface="Wingdings" panose="05000000000000000000" pitchFamily="2" charset="2"/>
              <a:buChar char="§"/>
            </a:pPr>
            <a:r>
              <a:rPr lang="en-US" sz="2600" dirty="0">
                <a:solidFill>
                  <a:prstClr val="black"/>
                </a:solidFill>
              </a:rPr>
              <a:t>Plasma membrane integrity is necessary to the life of the cell.</a:t>
            </a:r>
          </a:p>
          <a:p>
            <a:pPr marL="457200" lvl="0" indent="-457200" algn="just">
              <a:buFont typeface="Wingdings" panose="05000000000000000000" pitchFamily="2" charset="2"/>
              <a:buChar char="§"/>
            </a:pPr>
            <a:endParaRPr lang="en-US" sz="2600" dirty="0">
              <a:solidFill>
                <a:prstClr val="black"/>
              </a:solidFill>
            </a:endParaRPr>
          </a:p>
          <a:p>
            <a:pPr marL="457200" lvl="0" indent="-457200" algn="just">
              <a:buFont typeface="Wingdings" panose="05000000000000000000" pitchFamily="2" charset="2"/>
              <a:buChar char="§"/>
            </a:pPr>
            <a:r>
              <a:rPr lang="en-US" sz="2600" dirty="0">
                <a:solidFill>
                  <a:prstClr val="black"/>
                </a:solidFill>
              </a:rPr>
              <a:t>The plasma membrane primarily consists of protein (about 60% of the membrane) and lipid, or fat (about 40% of the membrane). </a:t>
            </a:r>
          </a:p>
          <a:p>
            <a:pPr marL="457200" lvl="0" indent="-457200" algn="just">
              <a:buFont typeface="Wingdings" panose="05000000000000000000" pitchFamily="2" charset="2"/>
              <a:buChar char="§"/>
            </a:pPr>
            <a:endParaRPr lang="en-US" sz="2600" dirty="0">
              <a:solidFill>
                <a:prstClr val="black"/>
              </a:solidFill>
            </a:endParaRPr>
          </a:p>
          <a:p>
            <a:pPr marL="457200" lvl="0" indent="-457200" algn="just">
              <a:buFont typeface="Wingdings" panose="05000000000000000000" pitchFamily="2" charset="2"/>
              <a:buChar char="§"/>
            </a:pPr>
            <a:r>
              <a:rPr lang="en-US" sz="2600" dirty="0">
                <a:solidFill>
                  <a:prstClr val="black"/>
                </a:solidFill>
              </a:rPr>
              <a:t>The primary lipid is called phospholipid, and molecules of phospholipid form a 'phospholipid bilayer' (two layers of phospholipid molecules). </a:t>
            </a:r>
          </a:p>
          <a:p>
            <a:pPr marL="457200" lvl="0" indent="-457200" algn="just">
              <a:buFont typeface="Wingdings" panose="05000000000000000000" pitchFamily="2" charset="2"/>
              <a:buChar char="§"/>
            </a:pPr>
            <a:endParaRPr lang="en-US" sz="2600" dirty="0">
              <a:solidFill>
                <a:prstClr val="black"/>
              </a:solidFill>
            </a:endParaRPr>
          </a:p>
          <a:p>
            <a:pPr marL="457200" lvl="0" indent="-457200" algn="just">
              <a:buFont typeface="Wingdings" panose="05000000000000000000" pitchFamily="2" charset="2"/>
              <a:buChar char="§"/>
            </a:pPr>
            <a:r>
              <a:rPr lang="en-US" sz="2600" dirty="0">
                <a:solidFill>
                  <a:prstClr val="black"/>
                </a:solidFill>
              </a:rPr>
              <a:t>This bilayer forms because the two 'ends' of phospholipid molecules have very different characteristics: one end is polar (or hydrophilic) and one (the hydrocarbon tails below) is non-polar (or hydrophobic):</a:t>
            </a:r>
          </a:p>
        </p:txBody>
      </p:sp>
    </p:spTree>
    <p:extLst>
      <p:ext uri="{BB962C8B-B14F-4D97-AF65-F5344CB8AC3E}">
        <p14:creationId xmlns:p14="http://schemas.microsoft.com/office/powerpoint/2010/main" val="212440337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www.wired.com/wp-content/uploads/2015/06/GettyImages-4675001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 y="179388"/>
            <a:ext cx="405765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p:cNvSpPr txBox="1">
            <a:spLocks noChangeArrowheads="1"/>
          </p:cNvSpPr>
          <p:nvPr/>
        </p:nvSpPr>
        <p:spPr bwMode="auto">
          <a:xfrm>
            <a:off x="1768475" y="3076575"/>
            <a:ext cx="1087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cs typeface="Arial" panose="020B0604020202020204" pitchFamily="34" charset="0"/>
              </a:defRPr>
            </a:lvl1pPr>
            <a:lvl2pPr marL="742950" indent="-285750" eaLnBrk="0" hangingPunct="0">
              <a:defRPr>
                <a:solidFill>
                  <a:schemeClr val="tx1"/>
                </a:solidFill>
                <a:latin typeface="Century Schoolbook" panose="02040604050505020304" pitchFamily="18" charset="0"/>
                <a:cs typeface="Arial" panose="020B0604020202020204" pitchFamily="34" charset="0"/>
              </a:defRPr>
            </a:lvl2pPr>
            <a:lvl3pPr marL="1143000" indent="-228600" eaLnBrk="0" hangingPunct="0">
              <a:defRPr>
                <a:solidFill>
                  <a:schemeClr val="tx1"/>
                </a:solidFill>
                <a:latin typeface="Century Schoolbook" panose="02040604050505020304" pitchFamily="18" charset="0"/>
                <a:cs typeface="Arial" panose="020B0604020202020204" pitchFamily="34" charset="0"/>
              </a:defRPr>
            </a:lvl3pPr>
            <a:lvl4pPr marL="1600200" indent="-228600" eaLnBrk="0" hangingPunct="0">
              <a:defRPr>
                <a:solidFill>
                  <a:schemeClr val="tx1"/>
                </a:solidFill>
                <a:latin typeface="Century Schoolbook" panose="02040604050505020304" pitchFamily="18" charset="0"/>
                <a:cs typeface="Arial" panose="020B0604020202020204" pitchFamily="34" charset="0"/>
              </a:defRPr>
            </a:lvl4pPr>
            <a:lvl5pPr marL="2057400" indent="-228600" eaLnBrk="0" hangingPunct="0">
              <a:defRPr>
                <a:solidFill>
                  <a:schemeClr val="tx1"/>
                </a:solidFill>
                <a:latin typeface="Century Schoolbook" panose="02040604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9pPr>
          </a:lstStyle>
          <a:p>
            <a:pPr fontAlgn="base">
              <a:spcBef>
                <a:spcPct val="0"/>
              </a:spcBef>
              <a:spcAft>
                <a:spcPct val="0"/>
              </a:spcAft>
              <a:defRPr/>
            </a:pPr>
            <a:r>
              <a:rPr lang="en-GB" i="1" kern="0" smtClean="0">
                <a:solidFill>
                  <a:prstClr val="black"/>
                </a:solidFill>
              </a:rPr>
              <a:t>Echidna</a:t>
            </a:r>
          </a:p>
        </p:txBody>
      </p:sp>
      <p:pic>
        <p:nvPicPr>
          <p:cNvPr id="4" name="Picture 16" descr="http://a-z-animals.com/media/animals/images/470x370/opossu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3446463"/>
            <a:ext cx="447675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descr="https://s-media-cache-ak0.pinimg.com/736x/fc/bf/3a/fcbf3a775c34c371104617cae413cb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1975" y="58738"/>
            <a:ext cx="4040188"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p:cNvSpPr txBox="1">
            <a:spLocks noChangeArrowheads="1"/>
          </p:cNvSpPr>
          <p:nvPr/>
        </p:nvSpPr>
        <p:spPr bwMode="auto">
          <a:xfrm>
            <a:off x="7094538" y="3092450"/>
            <a:ext cx="1136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cs typeface="Arial" panose="020B0604020202020204" pitchFamily="34" charset="0"/>
              </a:defRPr>
            </a:lvl1pPr>
            <a:lvl2pPr marL="742950" indent="-285750" eaLnBrk="0" hangingPunct="0">
              <a:defRPr>
                <a:solidFill>
                  <a:schemeClr val="tx1"/>
                </a:solidFill>
                <a:latin typeface="Century Schoolbook" panose="02040604050505020304" pitchFamily="18" charset="0"/>
                <a:cs typeface="Arial" panose="020B0604020202020204" pitchFamily="34" charset="0"/>
              </a:defRPr>
            </a:lvl2pPr>
            <a:lvl3pPr marL="1143000" indent="-228600" eaLnBrk="0" hangingPunct="0">
              <a:defRPr>
                <a:solidFill>
                  <a:schemeClr val="tx1"/>
                </a:solidFill>
                <a:latin typeface="Century Schoolbook" panose="02040604050505020304" pitchFamily="18" charset="0"/>
                <a:cs typeface="Arial" panose="020B0604020202020204" pitchFamily="34" charset="0"/>
              </a:defRPr>
            </a:lvl3pPr>
            <a:lvl4pPr marL="1600200" indent="-228600" eaLnBrk="0" hangingPunct="0">
              <a:defRPr>
                <a:solidFill>
                  <a:schemeClr val="tx1"/>
                </a:solidFill>
                <a:latin typeface="Century Schoolbook" panose="02040604050505020304" pitchFamily="18" charset="0"/>
                <a:cs typeface="Arial" panose="020B0604020202020204" pitchFamily="34" charset="0"/>
              </a:defRPr>
            </a:lvl4pPr>
            <a:lvl5pPr marL="2057400" indent="-228600" eaLnBrk="0" hangingPunct="0">
              <a:defRPr>
                <a:solidFill>
                  <a:schemeClr val="tx1"/>
                </a:solidFill>
                <a:latin typeface="Century Schoolbook" panose="02040604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9pPr>
          </a:lstStyle>
          <a:p>
            <a:pPr fontAlgn="base">
              <a:spcBef>
                <a:spcPct val="0"/>
              </a:spcBef>
              <a:spcAft>
                <a:spcPct val="0"/>
              </a:spcAft>
              <a:defRPr/>
            </a:pPr>
            <a:r>
              <a:rPr lang="en-GB" kern="0" smtClean="0">
                <a:solidFill>
                  <a:prstClr val="black"/>
                </a:solidFill>
              </a:rPr>
              <a:t>Tiger cat</a:t>
            </a:r>
          </a:p>
        </p:txBody>
      </p:sp>
      <p:pic>
        <p:nvPicPr>
          <p:cNvPr id="7" name="Picture 20" descr="http://www.activityvillage.co.uk/sites/default/files/images/images2/kangaroos_theme_for_kid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4525" y="3825875"/>
            <a:ext cx="3141663"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p:nvSpPr>
        <p:spPr bwMode="auto">
          <a:xfrm>
            <a:off x="8126413" y="6275388"/>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cs typeface="Arial" panose="020B0604020202020204" pitchFamily="34" charset="0"/>
              </a:defRPr>
            </a:lvl1pPr>
            <a:lvl2pPr marL="742950" indent="-285750" eaLnBrk="0" hangingPunct="0">
              <a:defRPr>
                <a:solidFill>
                  <a:schemeClr val="tx1"/>
                </a:solidFill>
                <a:latin typeface="Century Schoolbook" panose="02040604050505020304" pitchFamily="18" charset="0"/>
                <a:cs typeface="Arial" panose="020B0604020202020204" pitchFamily="34" charset="0"/>
              </a:defRPr>
            </a:lvl2pPr>
            <a:lvl3pPr marL="1143000" indent="-228600" eaLnBrk="0" hangingPunct="0">
              <a:defRPr>
                <a:solidFill>
                  <a:schemeClr val="tx1"/>
                </a:solidFill>
                <a:latin typeface="Century Schoolbook" panose="02040604050505020304" pitchFamily="18" charset="0"/>
                <a:cs typeface="Arial" panose="020B0604020202020204" pitchFamily="34" charset="0"/>
              </a:defRPr>
            </a:lvl3pPr>
            <a:lvl4pPr marL="1600200" indent="-228600" eaLnBrk="0" hangingPunct="0">
              <a:defRPr>
                <a:solidFill>
                  <a:schemeClr val="tx1"/>
                </a:solidFill>
                <a:latin typeface="Century Schoolbook" panose="02040604050505020304" pitchFamily="18" charset="0"/>
                <a:cs typeface="Arial" panose="020B0604020202020204" pitchFamily="34" charset="0"/>
              </a:defRPr>
            </a:lvl4pPr>
            <a:lvl5pPr marL="2057400" indent="-228600" eaLnBrk="0" hangingPunct="0">
              <a:defRPr>
                <a:solidFill>
                  <a:schemeClr val="tx1"/>
                </a:solidFill>
                <a:latin typeface="Century Schoolbook" panose="02040604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9pPr>
          </a:lstStyle>
          <a:p>
            <a:pPr fontAlgn="base">
              <a:spcBef>
                <a:spcPct val="0"/>
              </a:spcBef>
              <a:spcAft>
                <a:spcPct val="0"/>
              </a:spcAft>
              <a:defRPr/>
            </a:pPr>
            <a:r>
              <a:rPr lang="en-GB" kern="0" smtClean="0">
                <a:solidFill>
                  <a:prstClr val="black"/>
                </a:solidFill>
              </a:rPr>
              <a:t>Kangaroo</a:t>
            </a:r>
          </a:p>
        </p:txBody>
      </p:sp>
    </p:spTree>
    <p:extLst>
      <p:ext uri="{BB962C8B-B14F-4D97-AF65-F5344CB8AC3E}">
        <p14:creationId xmlns:p14="http://schemas.microsoft.com/office/powerpoint/2010/main" val="358018081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4" y="11"/>
            <a:ext cx="12187995" cy="707886"/>
          </a:xfrm>
          <a:prstGeom prst="rect">
            <a:avLst/>
          </a:prstGeom>
        </p:spPr>
        <p:txBody>
          <a:bodyPr wrap="square">
            <a:spAutoFit/>
          </a:bodyPr>
          <a:lstStyle/>
          <a:p>
            <a:pPr>
              <a:defRPr/>
            </a:pPr>
            <a:r>
              <a:rPr lang="en-US" sz="4000" b="1" kern="0" spc="-50" dirty="0" smtClean="0">
                <a:solidFill>
                  <a:srgbClr val="D34817"/>
                </a:solidFill>
                <a:latin typeface="Century Schoolbook"/>
              </a:rPr>
              <a:t>Classification of Mammals</a:t>
            </a:r>
            <a:endParaRPr lang="en-US" kern="0" dirty="0" smtClean="0">
              <a:solidFill>
                <a:sysClr val="windowText" lastClr="000000"/>
              </a:solidFill>
            </a:endParaRPr>
          </a:p>
        </p:txBody>
      </p:sp>
      <p:sp>
        <p:nvSpPr>
          <p:cNvPr id="3" name="Rectangle 2"/>
          <p:cNvSpPr/>
          <p:nvPr/>
        </p:nvSpPr>
        <p:spPr>
          <a:xfrm>
            <a:off x="-1" y="913696"/>
            <a:ext cx="12191999" cy="5632311"/>
          </a:xfrm>
          <a:prstGeom prst="rect">
            <a:avLst/>
          </a:prstGeom>
        </p:spPr>
        <p:txBody>
          <a:bodyPr wrap="square">
            <a:spAutoFit/>
          </a:bodyPr>
          <a:lstStyle/>
          <a:p>
            <a:pPr>
              <a:defRPr/>
            </a:pPr>
            <a:r>
              <a:rPr lang="en-US" sz="3600" b="1" dirty="0">
                <a:solidFill>
                  <a:prstClr val="black"/>
                </a:solidFill>
              </a:rPr>
              <a:t>b). Infra class </a:t>
            </a:r>
            <a:r>
              <a:rPr lang="en-US" sz="3600" b="1" dirty="0" err="1">
                <a:solidFill>
                  <a:prstClr val="black"/>
                </a:solidFill>
              </a:rPr>
              <a:t>Eutheria</a:t>
            </a:r>
            <a:r>
              <a:rPr lang="en-GB" sz="3600" b="1" dirty="0">
                <a:solidFill>
                  <a:prstClr val="black"/>
                </a:solidFill>
              </a:rPr>
              <a:t> </a:t>
            </a:r>
            <a:r>
              <a:rPr lang="en-GB" sz="3600" dirty="0">
                <a:solidFill>
                  <a:prstClr val="black"/>
                </a:solidFill>
              </a:rPr>
              <a:t>- </a:t>
            </a:r>
            <a:r>
              <a:rPr lang="en-US" sz="3600" dirty="0">
                <a:solidFill>
                  <a:prstClr val="black"/>
                </a:solidFill>
              </a:rPr>
              <a:t>Young always nourished for a considerable time in the uterus by means of </a:t>
            </a:r>
            <a:r>
              <a:rPr lang="en-US" sz="3600" dirty="0" err="1">
                <a:solidFill>
                  <a:prstClr val="black"/>
                </a:solidFill>
              </a:rPr>
              <a:t>allantoic</a:t>
            </a:r>
            <a:r>
              <a:rPr lang="en-US" sz="3600" dirty="0">
                <a:solidFill>
                  <a:prstClr val="black"/>
                </a:solidFill>
              </a:rPr>
              <a:t> placenta and born in a relatively advanced state.</a:t>
            </a:r>
            <a:endParaRPr lang="en-GB" sz="3600" dirty="0">
              <a:solidFill>
                <a:prstClr val="black"/>
              </a:solidFill>
            </a:endParaRPr>
          </a:p>
          <a:p>
            <a:pPr>
              <a:defRPr/>
            </a:pPr>
            <a:r>
              <a:rPr lang="en-US" sz="3600" b="1" dirty="0" err="1">
                <a:solidFill>
                  <a:prstClr val="black"/>
                </a:solidFill>
              </a:rPr>
              <a:t>i</a:t>
            </a:r>
            <a:r>
              <a:rPr lang="en-US" sz="3600" b="1" dirty="0">
                <a:solidFill>
                  <a:prstClr val="black"/>
                </a:solidFill>
              </a:rPr>
              <a:t>). Order </a:t>
            </a:r>
            <a:r>
              <a:rPr lang="en-US" sz="3600" b="1" dirty="0" err="1">
                <a:solidFill>
                  <a:prstClr val="black"/>
                </a:solidFill>
              </a:rPr>
              <a:t>Insectivora</a:t>
            </a:r>
            <a:r>
              <a:rPr lang="en-US" sz="3600" b="1" dirty="0">
                <a:solidFill>
                  <a:prstClr val="black"/>
                </a:solidFill>
              </a:rPr>
              <a:t> </a:t>
            </a:r>
            <a:r>
              <a:rPr lang="en-GB" sz="3600" dirty="0">
                <a:solidFill>
                  <a:prstClr val="black"/>
                </a:solidFill>
              </a:rPr>
              <a:t>- </a:t>
            </a:r>
            <a:r>
              <a:rPr lang="en-US" sz="3600" dirty="0">
                <a:solidFill>
                  <a:prstClr val="black"/>
                </a:solidFill>
              </a:rPr>
              <a:t>Snout usually long &amp; tapering.</a:t>
            </a:r>
            <a:endParaRPr lang="en-GB" sz="3600" dirty="0">
              <a:solidFill>
                <a:prstClr val="black"/>
              </a:solidFill>
            </a:endParaRPr>
          </a:p>
          <a:p>
            <a:pPr lvl="1">
              <a:defRPr/>
            </a:pPr>
            <a:r>
              <a:rPr lang="en-US" sz="3600" dirty="0">
                <a:solidFill>
                  <a:prstClr val="black"/>
                </a:solidFill>
              </a:rPr>
              <a:t>Examples:</a:t>
            </a:r>
            <a:r>
              <a:rPr lang="en-GB" sz="3600" dirty="0">
                <a:solidFill>
                  <a:prstClr val="black"/>
                </a:solidFill>
              </a:rPr>
              <a:t> </a:t>
            </a:r>
            <a:r>
              <a:rPr lang="en-US" sz="3600" dirty="0">
                <a:solidFill>
                  <a:prstClr val="black"/>
                </a:solidFill>
              </a:rPr>
              <a:t>Hedgehog – </a:t>
            </a:r>
            <a:r>
              <a:rPr lang="en-US" sz="3600" i="1" dirty="0" err="1">
                <a:solidFill>
                  <a:prstClr val="black"/>
                </a:solidFill>
              </a:rPr>
              <a:t>Erinaceus</a:t>
            </a:r>
            <a:endParaRPr lang="en-GB" sz="3600" dirty="0">
              <a:solidFill>
                <a:prstClr val="black"/>
              </a:solidFill>
            </a:endParaRPr>
          </a:p>
          <a:p>
            <a:pPr marL="274637" lvl="1">
              <a:defRPr/>
            </a:pPr>
            <a:r>
              <a:rPr lang="en-US" sz="3600" i="1" dirty="0">
                <a:solidFill>
                  <a:prstClr val="black"/>
                </a:solidFill>
              </a:rPr>
              <a:t>                                         </a:t>
            </a:r>
            <a:r>
              <a:rPr lang="en-US" sz="3600" i="1" dirty="0" err="1">
                <a:solidFill>
                  <a:prstClr val="black"/>
                </a:solidFill>
              </a:rPr>
              <a:t>Paraechinus</a:t>
            </a:r>
            <a:endParaRPr lang="en-GB" sz="3600" dirty="0">
              <a:solidFill>
                <a:prstClr val="black"/>
              </a:solidFill>
            </a:endParaRPr>
          </a:p>
          <a:p>
            <a:pPr marL="274637" lvl="1">
              <a:defRPr/>
            </a:pPr>
            <a:r>
              <a:rPr lang="en-US" sz="3600" dirty="0">
                <a:solidFill>
                  <a:prstClr val="black"/>
                </a:solidFill>
              </a:rPr>
              <a:t>		Mole </a:t>
            </a:r>
            <a:r>
              <a:rPr lang="en-US" sz="3600" i="1" dirty="0">
                <a:solidFill>
                  <a:prstClr val="black"/>
                </a:solidFill>
              </a:rPr>
              <a:t>-          </a:t>
            </a:r>
            <a:r>
              <a:rPr lang="en-US" sz="3600" i="1" dirty="0" err="1">
                <a:solidFill>
                  <a:prstClr val="black"/>
                </a:solidFill>
              </a:rPr>
              <a:t>Scapanus</a:t>
            </a:r>
            <a:endParaRPr lang="en-GB" sz="3600" dirty="0">
              <a:solidFill>
                <a:prstClr val="black"/>
              </a:solidFill>
            </a:endParaRPr>
          </a:p>
          <a:p>
            <a:pPr marL="274637" lvl="1">
              <a:defRPr/>
            </a:pPr>
            <a:r>
              <a:rPr lang="en-US" sz="3600" i="1" dirty="0">
                <a:solidFill>
                  <a:prstClr val="black"/>
                </a:solidFill>
              </a:rPr>
              <a:t>			         </a:t>
            </a:r>
            <a:r>
              <a:rPr lang="en-US" sz="3600" i="1" dirty="0" err="1">
                <a:solidFill>
                  <a:prstClr val="black"/>
                </a:solidFill>
              </a:rPr>
              <a:t>Talpa</a:t>
            </a:r>
            <a:r>
              <a:rPr lang="en-US" sz="3600" i="1" dirty="0">
                <a:solidFill>
                  <a:prstClr val="black"/>
                </a:solidFill>
              </a:rPr>
              <a:t>  </a:t>
            </a:r>
            <a:endParaRPr lang="en-GB" sz="3600" dirty="0">
              <a:solidFill>
                <a:prstClr val="black"/>
              </a:solidFill>
            </a:endParaRPr>
          </a:p>
          <a:p>
            <a:pPr marL="274637" lvl="1">
              <a:defRPr/>
            </a:pPr>
            <a:r>
              <a:rPr lang="en-US" sz="3600" dirty="0">
                <a:solidFill>
                  <a:prstClr val="black"/>
                </a:solidFill>
              </a:rPr>
              <a:t>		Shrew –       </a:t>
            </a:r>
            <a:r>
              <a:rPr lang="en-US" sz="3600" i="1" dirty="0" err="1">
                <a:solidFill>
                  <a:prstClr val="black"/>
                </a:solidFill>
              </a:rPr>
              <a:t>Sorex</a:t>
            </a:r>
            <a:endParaRPr lang="en-GB" sz="3600" dirty="0">
              <a:solidFill>
                <a:prstClr val="black"/>
              </a:solidFill>
            </a:endParaRPr>
          </a:p>
          <a:p>
            <a:pPr marL="274637" lvl="1">
              <a:defRPr/>
            </a:pPr>
            <a:r>
              <a:rPr lang="en-US" sz="3600" i="1" dirty="0">
                <a:solidFill>
                  <a:prstClr val="black"/>
                </a:solidFill>
              </a:rPr>
              <a:t>		      	          </a:t>
            </a:r>
            <a:r>
              <a:rPr lang="en-US" sz="3600" i="1" dirty="0" err="1">
                <a:solidFill>
                  <a:prstClr val="black"/>
                </a:solidFill>
              </a:rPr>
              <a:t>Echinosorex</a:t>
            </a:r>
            <a:endParaRPr lang="en-GB" sz="3600" dirty="0">
              <a:solidFill>
                <a:prstClr val="black"/>
              </a:solidFill>
            </a:endParaRPr>
          </a:p>
        </p:txBody>
      </p:sp>
    </p:spTree>
    <p:extLst>
      <p:ext uri="{BB962C8B-B14F-4D97-AF65-F5344CB8AC3E}">
        <p14:creationId xmlns:p14="http://schemas.microsoft.com/office/powerpoint/2010/main" val="37389431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rypted-tbn2.gstatic.com/images?q=tbn:ANd9GcTXC2FIzSmaVvcTwZK_OiwZ7ms2wnUZvTRCubq0C4g0M6J4zc-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311150"/>
            <a:ext cx="28956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p:cNvSpPr txBox="1">
            <a:spLocks noChangeArrowheads="1"/>
          </p:cNvSpPr>
          <p:nvPr/>
        </p:nvSpPr>
        <p:spPr bwMode="auto">
          <a:xfrm>
            <a:off x="1598613" y="2452688"/>
            <a:ext cx="1252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cs typeface="Arial" panose="020B0604020202020204" pitchFamily="34" charset="0"/>
              </a:defRPr>
            </a:lvl1pPr>
            <a:lvl2pPr marL="742950" indent="-285750" eaLnBrk="0" hangingPunct="0">
              <a:defRPr>
                <a:solidFill>
                  <a:schemeClr val="tx1"/>
                </a:solidFill>
                <a:latin typeface="Century Schoolbook" panose="02040604050505020304" pitchFamily="18" charset="0"/>
                <a:cs typeface="Arial" panose="020B0604020202020204" pitchFamily="34" charset="0"/>
              </a:defRPr>
            </a:lvl2pPr>
            <a:lvl3pPr marL="1143000" indent="-228600" eaLnBrk="0" hangingPunct="0">
              <a:defRPr>
                <a:solidFill>
                  <a:schemeClr val="tx1"/>
                </a:solidFill>
                <a:latin typeface="Century Schoolbook" panose="02040604050505020304" pitchFamily="18" charset="0"/>
                <a:cs typeface="Arial" panose="020B0604020202020204" pitchFamily="34" charset="0"/>
              </a:defRPr>
            </a:lvl3pPr>
            <a:lvl4pPr marL="1600200" indent="-228600" eaLnBrk="0" hangingPunct="0">
              <a:defRPr>
                <a:solidFill>
                  <a:schemeClr val="tx1"/>
                </a:solidFill>
                <a:latin typeface="Century Schoolbook" panose="02040604050505020304" pitchFamily="18" charset="0"/>
                <a:cs typeface="Arial" panose="020B0604020202020204" pitchFamily="34" charset="0"/>
              </a:defRPr>
            </a:lvl4pPr>
            <a:lvl5pPr marL="2057400" indent="-228600" eaLnBrk="0" hangingPunct="0">
              <a:defRPr>
                <a:solidFill>
                  <a:schemeClr val="tx1"/>
                </a:solidFill>
                <a:latin typeface="Century Schoolbook" panose="02040604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9pPr>
          </a:lstStyle>
          <a:p>
            <a:pPr fontAlgn="base">
              <a:spcBef>
                <a:spcPct val="0"/>
              </a:spcBef>
              <a:spcAft>
                <a:spcPct val="0"/>
              </a:spcAft>
              <a:defRPr/>
            </a:pPr>
            <a:r>
              <a:rPr lang="en-GB" i="1" kern="0" smtClean="0">
                <a:solidFill>
                  <a:prstClr val="black"/>
                </a:solidFill>
              </a:rPr>
              <a:t>Erinaceus</a:t>
            </a:r>
          </a:p>
        </p:txBody>
      </p:sp>
      <p:pic>
        <p:nvPicPr>
          <p:cNvPr id="4" name="Picture 4" descr="https://encrypted-tbn0.gstatic.com/images?q=tbn:ANd9GcRifPs1A1Gl_0MKkjnxDO-mYE_LetfnxjwdHxJEW3v8DMekmXEil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611188"/>
            <a:ext cx="3100388"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6878638" y="2268538"/>
            <a:ext cx="1225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cs typeface="Arial" panose="020B0604020202020204" pitchFamily="34" charset="0"/>
              </a:defRPr>
            </a:lvl1pPr>
            <a:lvl2pPr marL="742950" indent="-285750" eaLnBrk="0" hangingPunct="0">
              <a:defRPr>
                <a:solidFill>
                  <a:schemeClr val="tx1"/>
                </a:solidFill>
                <a:latin typeface="Century Schoolbook" panose="02040604050505020304" pitchFamily="18" charset="0"/>
                <a:cs typeface="Arial" panose="020B0604020202020204" pitchFamily="34" charset="0"/>
              </a:defRPr>
            </a:lvl2pPr>
            <a:lvl3pPr marL="1143000" indent="-228600" eaLnBrk="0" hangingPunct="0">
              <a:defRPr>
                <a:solidFill>
                  <a:schemeClr val="tx1"/>
                </a:solidFill>
                <a:latin typeface="Century Schoolbook" panose="02040604050505020304" pitchFamily="18" charset="0"/>
                <a:cs typeface="Arial" panose="020B0604020202020204" pitchFamily="34" charset="0"/>
              </a:defRPr>
            </a:lvl3pPr>
            <a:lvl4pPr marL="1600200" indent="-228600" eaLnBrk="0" hangingPunct="0">
              <a:defRPr>
                <a:solidFill>
                  <a:schemeClr val="tx1"/>
                </a:solidFill>
                <a:latin typeface="Century Schoolbook" panose="02040604050505020304" pitchFamily="18" charset="0"/>
                <a:cs typeface="Arial" panose="020B0604020202020204" pitchFamily="34" charset="0"/>
              </a:defRPr>
            </a:lvl4pPr>
            <a:lvl5pPr marL="2057400" indent="-228600" eaLnBrk="0" hangingPunct="0">
              <a:defRPr>
                <a:solidFill>
                  <a:schemeClr val="tx1"/>
                </a:solidFill>
                <a:latin typeface="Century Schoolbook" panose="02040604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9pPr>
          </a:lstStyle>
          <a:p>
            <a:pPr fontAlgn="base">
              <a:spcBef>
                <a:spcPct val="0"/>
              </a:spcBef>
              <a:spcAft>
                <a:spcPct val="0"/>
              </a:spcAft>
              <a:defRPr/>
            </a:pPr>
            <a:r>
              <a:rPr lang="en-GB" i="1" kern="0" smtClean="0">
                <a:solidFill>
                  <a:prstClr val="black"/>
                </a:solidFill>
              </a:rPr>
              <a:t>Scapanus</a:t>
            </a:r>
          </a:p>
        </p:txBody>
      </p:sp>
      <p:pic>
        <p:nvPicPr>
          <p:cNvPr id="6" name="Picture 8" descr="http://animaldiversity.org/collections/contributors/Grzimek_mammals/Soricinae/Sorex_palustris/me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3095625"/>
            <a:ext cx="3454400"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4700588" y="6137275"/>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cs typeface="Arial" panose="020B0604020202020204" pitchFamily="34" charset="0"/>
              </a:defRPr>
            </a:lvl1pPr>
            <a:lvl2pPr marL="742950" indent="-285750" eaLnBrk="0" hangingPunct="0">
              <a:defRPr>
                <a:solidFill>
                  <a:schemeClr val="tx1"/>
                </a:solidFill>
                <a:latin typeface="Century Schoolbook" panose="02040604050505020304" pitchFamily="18" charset="0"/>
                <a:cs typeface="Arial" panose="020B0604020202020204" pitchFamily="34" charset="0"/>
              </a:defRPr>
            </a:lvl2pPr>
            <a:lvl3pPr marL="1143000" indent="-228600" eaLnBrk="0" hangingPunct="0">
              <a:defRPr>
                <a:solidFill>
                  <a:schemeClr val="tx1"/>
                </a:solidFill>
                <a:latin typeface="Century Schoolbook" panose="02040604050505020304" pitchFamily="18" charset="0"/>
                <a:cs typeface="Arial" panose="020B0604020202020204" pitchFamily="34" charset="0"/>
              </a:defRPr>
            </a:lvl3pPr>
            <a:lvl4pPr marL="1600200" indent="-228600" eaLnBrk="0" hangingPunct="0">
              <a:defRPr>
                <a:solidFill>
                  <a:schemeClr val="tx1"/>
                </a:solidFill>
                <a:latin typeface="Century Schoolbook" panose="02040604050505020304" pitchFamily="18" charset="0"/>
                <a:cs typeface="Arial" panose="020B0604020202020204" pitchFamily="34" charset="0"/>
              </a:defRPr>
            </a:lvl4pPr>
            <a:lvl5pPr marL="2057400" indent="-228600" eaLnBrk="0" hangingPunct="0">
              <a:defRPr>
                <a:solidFill>
                  <a:schemeClr val="tx1"/>
                </a:solidFill>
                <a:latin typeface="Century Schoolbook" panose="02040604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9pPr>
          </a:lstStyle>
          <a:p>
            <a:pPr fontAlgn="base">
              <a:spcBef>
                <a:spcPct val="0"/>
              </a:spcBef>
              <a:spcAft>
                <a:spcPct val="0"/>
              </a:spcAft>
              <a:defRPr/>
            </a:pPr>
            <a:r>
              <a:rPr lang="en-GB" i="1" kern="0" smtClean="0">
                <a:solidFill>
                  <a:prstClr val="black"/>
                </a:solidFill>
              </a:rPr>
              <a:t>Sorex</a:t>
            </a:r>
          </a:p>
        </p:txBody>
      </p:sp>
      <p:sp>
        <p:nvSpPr>
          <p:cNvPr id="8" name="TextBox 7"/>
          <p:cNvSpPr txBox="1"/>
          <p:nvPr/>
        </p:nvSpPr>
        <p:spPr>
          <a:xfrm>
            <a:off x="3711575" y="5791200"/>
            <a:ext cx="701675" cy="369888"/>
          </a:xfrm>
          <a:prstGeom prst="rect">
            <a:avLst/>
          </a:prstGeom>
          <a:solidFill>
            <a:srgbClr val="918485">
              <a:lumMod val="20000"/>
              <a:lumOff val="80000"/>
            </a:srgbClr>
          </a:solidFill>
        </p:spPr>
        <p:txBody>
          <a:bodyPr>
            <a:spAutoFit/>
          </a:bodyPr>
          <a:lstStyle/>
          <a:p>
            <a:pPr eaLnBrk="0" fontAlgn="base" hangingPunct="0">
              <a:spcBef>
                <a:spcPct val="0"/>
              </a:spcBef>
              <a:spcAft>
                <a:spcPct val="0"/>
              </a:spcAft>
              <a:defRPr/>
            </a:pPr>
            <a:endParaRPr lang="en-GB" kern="0" dirty="0">
              <a:solidFill>
                <a:prstClr val="black"/>
              </a:solidFill>
              <a:latin typeface="Century Schoolbook" panose="02040604050505020304" pitchFamily="18" charset="0"/>
            </a:endParaRPr>
          </a:p>
        </p:txBody>
      </p:sp>
    </p:spTree>
    <p:extLst>
      <p:ext uri="{BB962C8B-B14F-4D97-AF65-F5344CB8AC3E}">
        <p14:creationId xmlns:p14="http://schemas.microsoft.com/office/powerpoint/2010/main" val="158737012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0" y="18"/>
            <a:ext cx="12187999" cy="707886"/>
          </a:xfrm>
          <a:prstGeom prst="rect">
            <a:avLst/>
          </a:prstGeom>
        </p:spPr>
        <p:txBody>
          <a:bodyPr wrap="square">
            <a:spAutoFit/>
          </a:bodyPr>
          <a:lstStyle/>
          <a:p>
            <a:pPr>
              <a:defRPr/>
            </a:pPr>
            <a:r>
              <a:rPr lang="en-US" sz="4000" b="1" kern="0" spc="-50" dirty="0" smtClean="0">
                <a:solidFill>
                  <a:srgbClr val="D34817"/>
                </a:solidFill>
                <a:latin typeface="Century Schoolbook"/>
              </a:rPr>
              <a:t>Classification of Mammals</a:t>
            </a:r>
            <a:endParaRPr lang="en-US" kern="0" dirty="0" smtClean="0">
              <a:solidFill>
                <a:sysClr val="windowText" lastClr="000000"/>
              </a:solidFill>
            </a:endParaRPr>
          </a:p>
        </p:txBody>
      </p:sp>
      <p:sp>
        <p:nvSpPr>
          <p:cNvPr id="3" name="Rectangle 2"/>
          <p:cNvSpPr/>
          <p:nvPr/>
        </p:nvSpPr>
        <p:spPr>
          <a:xfrm>
            <a:off x="4000" y="1398486"/>
            <a:ext cx="12280242" cy="5710281"/>
          </a:xfrm>
          <a:prstGeom prst="rect">
            <a:avLst/>
          </a:prstGeom>
        </p:spPr>
        <p:txBody>
          <a:bodyPr wrap="square">
            <a:spAutoFit/>
          </a:bodyPr>
          <a:lstStyle/>
          <a:p>
            <a:pPr fontAlgn="base">
              <a:lnSpc>
                <a:spcPct val="95000"/>
              </a:lnSpc>
              <a:spcBef>
                <a:spcPts val="1400"/>
              </a:spcBef>
              <a:spcAft>
                <a:spcPts val="200"/>
              </a:spcAft>
              <a:buClr>
                <a:srgbClr val="D34817"/>
              </a:buClr>
              <a:buSzPct val="80000"/>
              <a:defRPr/>
            </a:pPr>
            <a:r>
              <a:rPr lang="en-US" sz="2400" b="1" spc="10" dirty="0">
                <a:solidFill>
                  <a:prstClr val="black"/>
                </a:solidFill>
                <a:latin typeface="Century Schoolbook"/>
              </a:rPr>
              <a:t>ii). Order </a:t>
            </a:r>
            <a:r>
              <a:rPr lang="en-US" sz="2400" b="1" spc="10" dirty="0" err="1">
                <a:solidFill>
                  <a:prstClr val="black"/>
                </a:solidFill>
                <a:latin typeface="Century Schoolbook"/>
              </a:rPr>
              <a:t>Dermoptera</a:t>
            </a:r>
            <a:r>
              <a:rPr lang="en-US" sz="2400" b="1" spc="10" dirty="0">
                <a:solidFill>
                  <a:prstClr val="black"/>
                </a:solidFill>
                <a:latin typeface="Century Schoolbook"/>
              </a:rPr>
              <a:t> </a:t>
            </a:r>
            <a:r>
              <a:rPr lang="en-GB" sz="2400" b="1" spc="10" dirty="0">
                <a:solidFill>
                  <a:prstClr val="black"/>
                </a:solidFill>
                <a:latin typeface="Century Schoolbook"/>
              </a:rPr>
              <a:t>- </a:t>
            </a:r>
            <a:r>
              <a:rPr lang="en-US" sz="2400" spc="10" dirty="0">
                <a:solidFill>
                  <a:prstClr val="black"/>
                </a:solidFill>
                <a:latin typeface="Century Schoolbook"/>
              </a:rPr>
              <a:t>Commonly known as flying lemurs</a:t>
            </a:r>
            <a:endParaRPr lang="en-GB" sz="2400" spc="10" dirty="0">
              <a:solidFill>
                <a:prstClr val="black"/>
              </a:solidFill>
              <a:latin typeface="Century Schoolbook"/>
            </a:endParaRPr>
          </a:p>
          <a:p>
            <a:pPr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2400" dirty="0">
                <a:solidFill>
                  <a:prstClr val="black"/>
                </a:solidFill>
                <a:latin typeface="Century Schoolbook"/>
              </a:rPr>
              <a:t>Example</a:t>
            </a:r>
            <a:r>
              <a:rPr lang="en-GB" sz="2400" dirty="0">
                <a:solidFill>
                  <a:prstClr val="black"/>
                </a:solidFill>
                <a:latin typeface="Century Schoolbook"/>
              </a:rPr>
              <a:t> - </a:t>
            </a:r>
            <a:r>
              <a:rPr lang="en-US" sz="2400" i="1" dirty="0" err="1">
                <a:solidFill>
                  <a:prstClr val="black"/>
                </a:solidFill>
                <a:latin typeface="Century Schoolbook"/>
              </a:rPr>
              <a:t>Galeopithecus</a:t>
            </a:r>
            <a:endParaRPr lang="en-GB" sz="2400" dirty="0">
              <a:solidFill>
                <a:prstClr val="black"/>
              </a:solidFill>
              <a:latin typeface="Century Schoolbook"/>
            </a:endParaRPr>
          </a:p>
          <a:p>
            <a:pPr fontAlgn="base">
              <a:lnSpc>
                <a:spcPct val="95000"/>
              </a:lnSpc>
              <a:spcBef>
                <a:spcPts val="1400"/>
              </a:spcBef>
              <a:spcAft>
                <a:spcPts val="200"/>
              </a:spcAft>
              <a:buClr>
                <a:srgbClr val="D34817"/>
              </a:buClr>
              <a:buSzPct val="80000"/>
              <a:defRPr/>
            </a:pPr>
            <a:r>
              <a:rPr lang="en-US" sz="2400" b="1" spc="10" dirty="0">
                <a:solidFill>
                  <a:prstClr val="black"/>
                </a:solidFill>
                <a:latin typeface="Century Schoolbook"/>
              </a:rPr>
              <a:t>iii). Order </a:t>
            </a:r>
            <a:r>
              <a:rPr lang="en-US" sz="2400" b="1" spc="10" dirty="0" err="1">
                <a:solidFill>
                  <a:prstClr val="black"/>
                </a:solidFill>
                <a:latin typeface="Century Schoolbook"/>
              </a:rPr>
              <a:t>Chiroptera</a:t>
            </a:r>
            <a:r>
              <a:rPr lang="en-US" sz="2400" b="1" spc="10" dirty="0">
                <a:solidFill>
                  <a:prstClr val="black"/>
                </a:solidFill>
                <a:latin typeface="Century Schoolbook"/>
              </a:rPr>
              <a:t> - </a:t>
            </a:r>
            <a:r>
              <a:rPr lang="en-US" sz="2400" spc="10" dirty="0">
                <a:solidFill>
                  <a:prstClr val="black"/>
                </a:solidFill>
                <a:latin typeface="Century Schoolbook"/>
              </a:rPr>
              <a:t>Commonly known as true flying lemurs </a:t>
            </a:r>
            <a:endParaRPr lang="en-GB" sz="2400" spc="10" dirty="0">
              <a:solidFill>
                <a:prstClr val="black"/>
              </a:solidFill>
              <a:latin typeface="Century Schoolbook"/>
            </a:endParaRPr>
          </a:p>
          <a:p>
            <a:pPr lvl="1" indent="-182563" fontAlgn="base">
              <a:lnSpc>
                <a:spcPct val="90000"/>
              </a:lnSpc>
              <a:spcBef>
                <a:spcPts val="300"/>
              </a:spcBef>
              <a:spcAft>
                <a:spcPts val="300"/>
              </a:spcAft>
              <a:buClr>
                <a:srgbClr val="D34817"/>
              </a:buClr>
              <a:buFont typeface="Wingdings 2" panose="05020102010507070707" pitchFamily="18" charset="2"/>
              <a:buChar char=""/>
              <a:defRPr/>
            </a:pPr>
            <a:r>
              <a:rPr lang="en-US" sz="2400" dirty="0">
                <a:solidFill>
                  <a:prstClr val="black"/>
                </a:solidFill>
                <a:latin typeface="Century Schoolbook"/>
              </a:rPr>
              <a:t>Examples</a:t>
            </a:r>
            <a:r>
              <a:rPr lang="en-GB" sz="2400" dirty="0">
                <a:solidFill>
                  <a:prstClr val="black"/>
                </a:solidFill>
                <a:latin typeface="Century Schoolbook"/>
              </a:rPr>
              <a:t>: </a:t>
            </a:r>
            <a:r>
              <a:rPr lang="en-US" sz="2400" dirty="0">
                <a:solidFill>
                  <a:prstClr val="black"/>
                </a:solidFill>
                <a:latin typeface="Century Schoolbook"/>
              </a:rPr>
              <a:t>Fruit eating bats:(Sub order </a:t>
            </a:r>
            <a:r>
              <a:rPr lang="en-US" sz="2400" dirty="0" err="1">
                <a:solidFill>
                  <a:prstClr val="black"/>
                </a:solidFill>
                <a:latin typeface="Century Schoolbook"/>
              </a:rPr>
              <a:t>Megachiroptera</a:t>
            </a:r>
            <a:r>
              <a:rPr lang="en-US" sz="2400" dirty="0">
                <a:solidFill>
                  <a:prstClr val="black"/>
                </a:solidFill>
                <a:latin typeface="Century Schoolbook"/>
              </a:rPr>
              <a:t>):  </a:t>
            </a:r>
            <a:r>
              <a:rPr lang="en-US" sz="2400" i="1" dirty="0" err="1">
                <a:solidFill>
                  <a:prstClr val="black"/>
                </a:solidFill>
                <a:latin typeface="Century Schoolbook"/>
              </a:rPr>
              <a:t>Pteropus</a:t>
            </a:r>
            <a:endParaRPr lang="en-GB" sz="2400" dirty="0">
              <a:solidFill>
                <a:prstClr val="black"/>
              </a:solidFill>
              <a:latin typeface="Century Schoolbook"/>
            </a:endParaRPr>
          </a:p>
          <a:p>
            <a:pPr fontAlgn="base">
              <a:lnSpc>
                <a:spcPct val="95000"/>
              </a:lnSpc>
              <a:spcBef>
                <a:spcPts val="1400"/>
              </a:spcBef>
              <a:spcAft>
                <a:spcPts val="200"/>
              </a:spcAft>
              <a:buClr>
                <a:srgbClr val="D34817"/>
              </a:buClr>
              <a:buSzPct val="80000"/>
              <a:defRPr/>
            </a:pPr>
            <a:r>
              <a:rPr lang="en-US" sz="2400" i="1" spc="10" dirty="0">
                <a:solidFill>
                  <a:prstClr val="black"/>
                </a:solidFill>
                <a:latin typeface="Century Schoolbook"/>
              </a:rPr>
              <a:t>	                                                                                     </a:t>
            </a:r>
            <a:r>
              <a:rPr lang="en-US" sz="2400" i="1" spc="10" dirty="0" err="1">
                <a:solidFill>
                  <a:prstClr val="black"/>
                </a:solidFill>
                <a:latin typeface="Century Schoolbook"/>
              </a:rPr>
              <a:t>Xanthorpyia</a:t>
            </a:r>
            <a:endParaRPr lang="en-GB" sz="2400" spc="10" dirty="0">
              <a:solidFill>
                <a:prstClr val="black"/>
              </a:solidFill>
              <a:latin typeface="Century Schoolbook"/>
            </a:endParaRPr>
          </a:p>
          <a:p>
            <a:pPr fontAlgn="base">
              <a:lnSpc>
                <a:spcPct val="95000"/>
              </a:lnSpc>
              <a:spcBef>
                <a:spcPts val="1400"/>
              </a:spcBef>
              <a:spcAft>
                <a:spcPts val="200"/>
              </a:spcAft>
              <a:buClr>
                <a:srgbClr val="D34817"/>
              </a:buClr>
              <a:buSzPct val="80000"/>
              <a:defRPr/>
            </a:pPr>
            <a:r>
              <a:rPr lang="en-US" sz="2400" i="1" spc="10" dirty="0">
                <a:solidFill>
                  <a:prstClr val="black"/>
                </a:solidFill>
                <a:latin typeface="Century Schoolbook"/>
              </a:rPr>
              <a:t>					                                          </a:t>
            </a:r>
            <a:r>
              <a:rPr lang="en-US" sz="2400" i="1" spc="10" dirty="0" err="1">
                <a:solidFill>
                  <a:prstClr val="black"/>
                </a:solidFill>
                <a:latin typeface="Century Schoolbook"/>
              </a:rPr>
              <a:t>Cynopterus</a:t>
            </a:r>
            <a:endParaRPr lang="en-GB" sz="2400" spc="10" dirty="0">
              <a:solidFill>
                <a:prstClr val="black"/>
              </a:solidFill>
              <a:latin typeface="Century Schoolbook"/>
            </a:endParaRPr>
          </a:p>
          <a:p>
            <a:pPr fontAlgn="base">
              <a:lnSpc>
                <a:spcPct val="95000"/>
              </a:lnSpc>
              <a:spcBef>
                <a:spcPts val="1400"/>
              </a:spcBef>
              <a:spcAft>
                <a:spcPts val="200"/>
              </a:spcAft>
              <a:buClr>
                <a:srgbClr val="D34817"/>
              </a:buClr>
              <a:buSzPct val="80000"/>
              <a:defRPr/>
            </a:pPr>
            <a:r>
              <a:rPr lang="en-US" sz="2400" spc="10" dirty="0">
                <a:solidFill>
                  <a:prstClr val="black"/>
                </a:solidFill>
                <a:latin typeface="Century Schoolbook"/>
              </a:rPr>
              <a:t>		     Brown Bat :( Suborder </a:t>
            </a:r>
            <a:r>
              <a:rPr lang="en-US" sz="2400" spc="10" dirty="0" err="1">
                <a:solidFill>
                  <a:prstClr val="black"/>
                </a:solidFill>
                <a:latin typeface="Century Schoolbook"/>
              </a:rPr>
              <a:t>Microchiroptera</a:t>
            </a:r>
            <a:r>
              <a:rPr lang="en-US" sz="2400" spc="10" dirty="0">
                <a:solidFill>
                  <a:prstClr val="black"/>
                </a:solidFill>
                <a:latin typeface="Century Schoolbook"/>
              </a:rPr>
              <a:t>):</a:t>
            </a:r>
            <a:r>
              <a:rPr lang="en-US" sz="2400" i="1" spc="10" dirty="0">
                <a:solidFill>
                  <a:prstClr val="black"/>
                </a:solidFill>
                <a:latin typeface="Century Schoolbook"/>
              </a:rPr>
              <a:t> </a:t>
            </a:r>
            <a:r>
              <a:rPr lang="en-US" sz="2400" i="1" spc="10" dirty="0" err="1">
                <a:solidFill>
                  <a:prstClr val="black"/>
                </a:solidFill>
                <a:latin typeface="Century Schoolbook"/>
              </a:rPr>
              <a:t>Magaderma</a:t>
            </a:r>
            <a:endParaRPr lang="en-GB" sz="2400" spc="10" dirty="0">
              <a:solidFill>
                <a:prstClr val="black"/>
              </a:solidFill>
              <a:latin typeface="Century Schoolbook"/>
            </a:endParaRPr>
          </a:p>
          <a:p>
            <a:pPr fontAlgn="base">
              <a:lnSpc>
                <a:spcPct val="95000"/>
              </a:lnSpc>
              <a:spcBef>
                <a:spcPts val="1400"/>
              </a:spcBef>
              <a:spcAft>
                <a:spcPts val="200"/>
              </a:spcAft>
              <a:buClr>
                <a:srgbClr val="D34817"/>
              </a:buClr>
              <a:buSzPct val="80000"/>
              <a:defRPr/>
            </a:pPr>
            <a:r>
              <a:rPr lang="en-US" sz="2400" i="1" spc="10" dirty="0">
                <a:solidFill>
                  <a:prstClr val="black"/>
                </a:solidFill>
                <a:latin typeface="Century Schoolbook"/>
              </a:rPr>
              <a:t>                	                                                                         </a:t>
            </a:r>
            <a:r>
              <a:rPr lang="en-US" sz="2400" i="1" spc="10" dirty="0" err="1">
                <a:solidFill>
                  <a:prstClr val="black"/>
                </a:solidFill>
                <a:latin typeface="Century Schoolbook"/>
              </a:rPr>
              <a:t>Rhinolophus</a:t>
            </a:r>
            <a:r>
              <a:rPr lang="en-US" sz="2400" i="1" spc="10" dirty="0">
                <a:solidFill>
                  <a:prstClr val="black"/>
                </a:solidFill>
                <a:latin typeface="Century Schoolbook"/>
              </a:rPr>
              <a:t> </a:t>
            </a:r>
            <a:endParaRPr lang="en-GB" sz="2400" spc="10" dirty="0">
              <a:solidFill>
                <a:prstClr val="black"/>
              </a:solidFill>
              <a:latin typeface="Century Schoolbook"/>
            </a:endParaRPr>
          </a:p>
          <a:p>
            <a:pPr fontAlgn="base">
              <a:lnSpc>
                <a:spcPct val="95000"/>
              </a:lnSpc>
              <a:spcBef>
                <a:spcPts val="1400"/>
              </a:spcBef>
              <a:spcAft>
                <a:spcPts val="200"/>
              </a:spcAft>
              <a:buClr>
                <a:srgbClr val="D34817"/>
              </a:buClr>
              <a:buSzPct val="80000"/>
              <a:defRPr/>
            </a:pPr>
            <a:r>
              <a:rPr lang="en-US" sz="2400" i="1" spc="10" dirty="0">
                <a:solidFill>
                  <a:prstClr val="black"/>
                </a:solidFill>
                <a:latin typeface="Century Schoolbook"/>
              </a:rPr>
              <a:t>					                                         </a:t>
            </a:r>
            <a:r>
              <a:rPr lang="en-US" sz="2400" i="1" spc="10" dirty="0" err="1">
                <a:solidFill>
                  <a:prstClr val="black"/>
                </a:solidFill>
                <a:latin typeface="Century Schoolbook"/>
              </a:rPr>
              <a:t>Desmodus</a:t>
            </a:r>
            <a:endParaRPr lang="en-GB" sz="2400" spc="10" dirty="0">
              <a:solidFill>
                <a:prstClr val="black"/>
              </a:solidFill>
              <a:latin typeface="Century Schoolbook"/>
            </a:endParaRPr>
          </a:p>
          <a:p>
            <a:pPr fontAlgn="base">
              <a:lnSpc>
                <a:spcPct val="95000"/>
              </a:lnSpc>
              <a:spcBef>
                <a:spcPts val="1400"/>
              </a:spcBef>
              <a:spcAft>
                <a:spcPts val="200"/>
              </a:spcAft>
              <a:buClr>
                <a:srgbClr val="D34817"/>
              </a:buClr>
              <a:buSzPct val="80000"/>
              <a:defRPr/>
            </a:pPr>
            <a:r>
              <a:rPr lang="en-US" sz="2400" i="1" spc="10" dirty="0">
                <a:solidFill>
                  <a:prstClr val="black"/>
                </a:solidFill>
                <a:latin typeface="Century Schoolbook"/>
              </a:rPr>
              <a:t>					                                         </a:t>
            </a:r>
            <a:r>
              <a:rPr lang="en-US" sz="2400" i="1" spc="10" dirty="0" err="1">
                <a:solidFill>
                  <a:prstClr val="black"/>
                </a:solidFill>
                <a:latin typeface="Century Schoolbook"/>
              </a:rPr>
              <a:t>Eptesicus</a:t>
            </a:r>
            <a:r>
              <a:rPr lang="en-US" sz="2400" i="1" spc="10" dirty="0">
                <a:solidFill>
                  <a:prstClr val="black"/>
                </a:solidFill>
                <a:latin typeface="Century Schoolbook"/>
              </a:rPr>
              <a:t> </a:t>
            </a:r>
            <a:endParaRPr lang="en-GB" sz="2400" spc="10" dirty="0">
              <a:solidFill>
                <a:prstClr val="black"/>
              </a:solidFill>
              <a:latin typeface="Century Schoolbook"/>
            </a:endParaRPr>
          </a:p>
          <a:p>
            <a:pPr fontAlgn="base">
              <a:lnSpc>
                <a:spcPct val="95000"/>
              </a:lnSpc>
              <a:spcBef>
                <a:spcPts val="1400"/>
              </a:spcBef>
              <a:spcAft>
                <a:spcPts val="200"/>
              </a:spcAft>
              <a:buClr>
                <a:srgbClr val="D34817"/>
              </a:buClr>
              <a:buSzPct val="80000"/>
              <a:defRPr/>
            </a:pPr>
            <a:r>
              <a:rPr lang="en-US" sz="2400" i="1" spc="10" dirty="0">
                <a:solidFill>
                  <a:prstClr val="black"/>
                </a:solidFill>
                <a:latin typeface="Century Schoolbook"/>
              </a:rPr>
              <a:t> </a:t>
            </a:r>
            <a:endParaRPr lang="en-GB" sz="2400" spc="10" dirty="0">
              <a:solidFill>
                <a:prstClr val="black"/>
              </a:solidFill>
              <a:latin typeface="Century Schoolbook"/>
            </a:endParaRPr>
          </a:p>
        </p:txBody>
      </p:sp>
    </p:spTree>
    <p:extLst>
      <p:ext uri="{BB962C8B-B14F-4D97-AF65-F5344CB8AC3E}">
        <p14:creationId xmlns:p14="http://schemas.microsoft.com/office/powerpoint/2010/main" val="306420130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459504"/>
            <a:ext cx="6096000" cy="1938992"/>
          </a:xfrm>
          <a:prstGeom prst="rect">
            <a:avLst/>
          </a:prstGeom>
        </p:spPr>
        <p:txBody>
          <a:bodyPr>
            <a:spAutoFit/>
          </a:bodyPr>
          <a:lstStyle/>
          <a:p>
            <a:pPr lvl="0"/>
            <a:r>
              <a:rPr lang="en-US" sz="4000" b="1" dirty="0">
                <a:ln/>
                <a:solidFill>
                  <a:srgbClr val="A5A5A5"/>
                </a:solidFill>
              </a:rPr>
              <a:t>NEXT LECTURE:</a:t>
            </a:r>
          </a:p>
          <a:p>
            <a:pPr lvl="0"/>
            <a:r>
              <a:rPr lang="en-US" sz="4000" b="1" dirty="0">
                <a:ln/>
                <a:solidFill>
                  <a:srgbClr val="A5A5A5"/>
                </a:solidFill>
              </a:rPr>
              <a:t> </a:t>
            </a:r>
          </a:p>
          <a:p>
            <a:pPr lvl="0"/>
            <a:r>
              <a:rPr lang="en-US" sz="4000" b="1" dirty="0" smtClean="0">
                <a:ln/>
                <a:solidFill>
                  <a:srgbClr val="A5A5A5"/>
                </a:solidFill>
              </a:rPr>
              <a:t>HEREDITY AND EVOLUTION</a:t>
            </a:r>
            <a:endParaRPr lang="en-US" sz="4000" b="1" dirty="0">
              <a:ln/>
              <a:solidFill>
                <a:srgbClr val="A5A5A5"/>
              </a:solidFill>
            </a:endParaRPr>
          </a:p>
        </p:txBody>
      </p:sp>
    </p:spTree>
    <p:extLst>
      <p:ext uri="{BB962C8B-B14F-4D97-AF65-F5344CB8AC3E}">
        <p14:creationId xmlns:p14="http://schemas.microsoft.com/office/powerpoint/2010/main" val="352953857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459504"/>
            <a:ext cx="6096000" cy="2554545"/>
          </a:xfrm>
          <a:prstGeom prst="rect">
            <a:avLst/>
          </a:prstGeom>
        </p:spPr>
        <p:txBody>
          <a:bodyPr>
            <a:spAutoFit/>
          </a:bodyPr>
          <a:lstStyle/>
          <a:p>
            <a:pPr lvl="0"/>
            <a:r>
              <a:rPr lang="en-US" sz="4000" b="1" dirty="0">
                <a:ln/>
                <a:solidFill>
                  <a:srgbClr val="A5A5A5"/>
                </a:solidFill>
              </a:rPr>
              <a:t>NEXT LECTURE:</a:t>
            </a:r>
          </a:p>
          <a:p>
            <a:pPr lvl="0"/>
            <a:r>
              <a:rPr lang="en-US" sz="4000" b="1" dirty="0" smtClean="0">
                <a:ln/>
                <a:solidFill>
                  <a:srgbClr val="A5A5A5"/>
                </a:solidFill>
              </a:rPr>
              <a:t> </a:t>
            </a:r>
          </a:p>
          <a:p>
            <a:pPr lvl="0"/>
            <a:r>
              <a:rPr lang="en-US" sz="4000" b="1" dirty="0" smtClean="0">
                <a:ln/>
                <a:solidFill>
                  <a:srgbClr val="A5A5A5"/>
                </a:solidFill>
              </a:rPr>
              <a:t>INTERRELATIONSHIPS OF ORGANISMS</a:t>
            </a:r>
            <a:endParaRPr lang="en-US" sz="4000" b="1" dirty="0">
              <a:ln/>
              <a:solidFill>
                <a:srgbClr val="A5A5A5"/>
              </a:solidFill>
            </a:endParaRPr>
          </a:p>
        </p:txBody>
      </p:sp>
    </p:spTree>
    <p:extLst>
      <p:ext uri="{BB962C8B-B14F-4D97-AF65-F5344CB8AC3E}">
        <p14:creationId xmlns:p14="http://schemas.microsoft.com/office/powerpoint/2010/main" val="335466367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986528"/>
          </a:xfrm>
          <a:prstGeom prst="rect">
            <a:avLst/>
          </a:prstGeom>
        </p:spPr>
        <p:txBody>
          <a:bodyPr wrap="square">
            <a:spAutoFit/>
          </a:bodyPr>
          <a:lstStyle/>
          <a:p>
            <a:pPr algn="just"/>
            <a:r>
              <a:rPr lang="en-US" sz="2800" b="1" dirty="0">
                <a:latin typeface="TimesNewRomanPS-BoldMT"/>
              </a:rPr>
              <a:t>Interrelationships Between Organisms in The ecosystem</a:t>
            </a:r>
          </a:p>
          <a:p>
            <a:pPr algn="just"/>
            <a:endParaRPr lang="en-US" sz="2800" b="1" dirty="0" smtClean="0">
              <a:latin typeface="TimesNewRomanPS-BoldMT"/>
            </a:endParaRPr>
          </a:p>
          <a:p>
            <a:pPr algn="just"/>
            <a:r>
              <a:rPr lang="en-US" sz="2800" b="1" dirty="0" smtClean="0">
                <a:latin typeface="TimesNewRomanPS-BoldMT"/>
              </a:rPr>
              <a:t>Ecological </a:t>
            </a:r>
            <a:r>
              <a:rPr lang="en-US" sz="2800" b="1" dirty="0">
                <a:latin typeface="TimesNewRomanPS-BoldMT"/>
              </a:rPr>
              <a:t>relationship </a:t>
            </a:r>
            <a:r>
              <a:rPr lang="en-US" sz="2800" dirty="0">
                <a:latin typeface="TimesNewRomanPSMT"/>
              </a:rPr>
              <a:t>is the relationship between organisms in an ecosystem. </a:t>
            </a:r>
            <a:endParaRPr lang="en-US" sz="2800" dirty="0" smtClean="0">
              <a:latin typeface="TimesNewRomanPSMT"/>
            </a:endParaRPr>
          </a:p>
          <a:p>
            <a:pPr algn="just"/>
            <a:endParaRPr lang="en-US" sz="2800" dirty="0">
              <a:latin typeface="TimesNewRomanPSMT"/>
            </a:endParaRPr>
          </a:p>
          <a:p>
            <a:pPr algn="just"/>
            <a:r>
              <a:rPr lang="en-US" sz="2800" dirty="0" smtClean="0">
                <a:latin typeface="TimesNewRomanPSMT"/>
              </a:rPr>
              <a:t>An </a:t>
            </a:r>
            <a:r>
              <a:rPr lang="en-US" sz="2800" b="1" dirty="0">
                <a:latin typeface="TimesNewRomanPS-BoldMT"/>
              </a:rPr>
              <a:t>ecosystem </a:t>
            </a:r>
            <a:r>
              <a:rPr lang="en-US" sz="2800" dirty="0">
                <a:latin typeface="TimesNewRomanPSMT"/>
              </a:rPr>
              <a:t>is </a:t>
            </a:r>
            <a:r>
              <a:rPr lang="en-US" sz="2800" dirty="0" smtClean="0">
                <a:latin typeface="TimesNewRomanPSMT"/>
              </a:rPr>
              <a:t>the interaction </a:t>
            </a:r>
            <a:r>
              <a:rPr lang="en-US" sz="2800" dirty="0">
                <a:latin typeface="TimesNewRomanPSMT"/>
              </a:rPr>
              <a:t>between living and non-living things in a particular environment. </a:t>
            </a:r>
            <a:endParaRPr lang="en-US" sz="2800" dirty="0" smtClean="0">
              <a:latin typeface="TimesNewRomanPSMT"/>
            </a:endParaRPr>
          </a:p>
          <a:p>
            <a:pPr algn="just"/>
            <a:r>
              <a:rPr lang="en-US" sz="2800" dirty="0" smtClean="0">
                <a:latin typeface="TimesNewRomanPSMT"/>
              </a:rPr>
              <a:t>All </a:t>
            </a:r>
            <a:r>
              <a:rPr lang="en-US" sz="2800" dirty="0">
                <a:latin typeface="TimesNewRomanPSMT"/>
              </a:rPr>
              <a:t>organisms in </a:t>
            </a:r>
            <a:r>
              <a:rPr lang="en-US" sz="2800" dirty="0" smtClean="0">
                <a:latin typeface="TimesNewRomanPSMT"/>
              </a:rPr>
              <a:t>an ecosystem </a:t>
            </a:r>
            <a:r>
              <a:rPr lang="en-US" sz="2800" dirty="0">
                <a:latin typeface="TimesNewRomanPSMT"/>
              </a:rPr>
              <a:t>are connected. Each interaction depends on the one before it. Each population </a:t>
            </a:r>
            <a:r>
              <a:rPr lang="en-US" sz="2800" dirty="0" smtClean="0">
                <a:latin typeface="TimesNewRomanPSMT"/>
              </a:rPr>
              <a:t>interacts with </a:t>
            </a:r>
            <a:r>
              <a:rPr lang="en-US" sz="2800" dirty="0">
                <a:latin typeface="TimesNewRomanPSMT"/>
              </a:rPr>
              <a:t>one another in a complex web of relations.</a:t>
            </a:r>
          </a:p>
          <a:p>
            <a:pPr algn="just"/>
            <a:endParaRPr lang="en-US" sz="2800" dirty="0" smtClean="0">
              <a:latin typeface="TimesNewRomanPSMT"/>
            </a:endParaRPr>
          </a:p>
          <a:p>
            <a:pPr algn="just"/>
            <a:r>
              <a:rPr lang="en-US" sz="2800" dirty="0" smtClean="0">
                <a:latin typeface="TimesNewRomanPSMT"/>
              </a:rPr>
              <a:t>Ecological </a:t>
            </a:r>
            <a:r>
              <a:rPr lang="en-US" sz="2800" dirty="0">
                <a:latin typeface="TimesNewRomanPSMT"/>
              </a:rPr>
              <a:t>relationship could be </a:t>
            </a:r>
            <a:r>
              <a:rPr lang="en-US" sz="2800" b="1" dirty="0">
                <a:latin typeface="TimesNewRomanPS-BoldMT"/>
              </a:rPr>
              <a:t>Beneficial </a:t>
            </a:r>
            <a:r>
              <a:rPr lang="en-US" sz="2800" dirty="0">
                <a:latin typeface="TimesNewRomanPSMT"/>
              </a:rPr>
              <a:t>or </a:t>
            </a:r>
            <a:r>
              <a:rPr lang="en-US" sz="2800" b="1" dirty="0">
                <a:latin typeface="TimesNewRomanPS-BoldMT"/>
              </a:rPr>
              <a:t>Harmful/Detrimental</a:t>
            </a:r>
          </a:p>
          <a:p>
            <a:pPr algn="just"/>
            <a:r>
              <a:rPr lang="en-US" sz="2800" b="1" dirty="0">
                <a:latin typeface="TimesNewRomanPS-BoldMT"/>
              </a:rPr>
              <a:t>List of Beneficial Relationships</a:t>
            </a:r>
          </a:p>
          <a:p>
            <a:pPr algn="just"/>
            <a:endParaRPr lang="en-US" sz="2800" dirty="0" smtClean="0">
              <a:latin typeface="TimesNewRomanPSMT"/>
            </a:endParaRPr>
          </a:p>
          <a:p>
            <a:pPr algn="just"/>
            <a:r>
              <a:rPr lang="en-US" sz="2800" dirty="0" smtClean="0">
                <a:latin typeface="TimesNewRomanPSMT"/>
              </a:rPr>
              <a:t>Symbiosis </a:t>
            </a:r>
            <a:r>
              <a:rPr lang="en-US" sz="2800" dirty="0">
                <a:latin typeface="TimesNewRomanPSMT"/>
              </a:rPr>
              <a:t>is a broad category, defined as the living together in close physical association of two </a:t>
            </a:r>
            <a:r>
              <a:rPr lang="en-US" sz="2800" dirty="0" smtClean="0">
                <a:latin typeface="TimesNewRomanPSMT"/>
              </a:rPr>
              <a:t>or more </a:t>
            </a:r>
            <a:r>
              <a:rPr lang="en-US" sz="2800" dirty="0">
                <a:latin typeface="TimesNewRomanPSMT"/>
              </a:rPr>
              <a:t>different organisms.</a:t>
            </a:r>
            <a:endParaRPr lang="en-US" sz="2800" dirty="0"/>
          </a:p>
        </p:txBody>
      </p:sp>
    </p:spTree>
    <p:extLst>
      <p:ext uri="{BB962C8B-B14F-4D97-AF65-F5344CB8AC3E}">
        <p14:creationId xmlns:p14="http://schemas.microsoft.com/office/powerpoint/2010/main" val="348732853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124754"/>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This includes relationships that are mutualistic, parasitic, or commensal. Mutualism is only one type.</a:t>
            </a:r>
          </a:p>
          <a:p>
            <a:pPr algn="just"/>
            <a:endParaRPr lang="en-US" sz="2800" b="1" dirty="0" smtClean="0">
              <a:latin typeface="Times New Roman" panose="02020603050405020304" pitchFamily="18" charset="0"/>
              <a:cs typeface="Times New Roman" panose="02020603050405020304" pitchFamily="18" charset="0"/>
            </a:endParaRPr>
          </a:p>
          <a:p>
            <a:pPr algn="just"/>
            <a:r>
              <a:rPr lang="en-US" sz="2800" b="1" dirty="0" smtClean="0">
                <a:latin typeface="Times New Roman" panose="02020603050405020304" pitchFamily="18" charset="0"/>
                <a:cs typeface="Times New Roman" panose="02020603050405020304" pitchFamily="18" charset="0"/>
              </a:rPr>
              <a:t>Mutualism</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Mutualism is a symbiotic relationship in which two organisms usually of different species</a:t>
            </a:r>
          </a:p>
          <a:p>
            <a:pPr algn="just"/>
            <a:r>
              <a:rPr lang="en-US" sz="2800" dirty="0">
                <a:latin typeface="Times New Roman" panose="02020603050405020304" pitchFamily="18" charset="0"/>
                <a:cs typeface="Times New Roman" panose="02020603050405020304" pitchFamily="18" charset="0"/>
              </a:rPr>
              <a:t>biologically interact in a relationship in which each individual derives benefit. It is often obligatory.</a:t>
            </a: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Examples</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1.Bacteria residing in human intestinal tract acquire food from man but also provide man with</a:t>
            </a:r>
          </a:p>
          <a:p>
            <a:pPr algn="just"/>
            <a:r>
              <a:rPr lang="en-US" sz="2800" dirty="0">
                <a:latin typeface="Times New Roman" panose="02020603050405020304" pitchFamily="18" charset="0"/>
                <a:cs typeface="Times New Roman" panose="02020603050405020304" pitchFamily="18" charset="0"/>
              </a:rPr>
              <a:t>vitamins we are unable to synthesize for ourselves. Such bacteria include </a:t>
            </a:r>
            <a:r>
              <a:rPr lang="en-US" sz="2800" i="1" dirty="0" err="1">
                <a:latin typeface="Times New Roman" panose="02020603050405020304" pitchFamily="18" charset="0"/>
                <a:cs typeface="Times New Roman" panose="02020603050405020304" pitchFamily="18" charset="0"/>
              </a:rPr>
              <a:t>Bacteroides</a:t>
            </a:r>
            <a:r>
              <a:rPr lang="en-US" sz="2800" i="1" dirty="0">
                <a:latin typeface="Times New Roman" panose="02020603050405020304" pitchFamily="18" charset="0"/>
                <a:cs typeface="Times New Roman" panose="02020603050405020304" pitchFamily="18" charset="0"/>
              </a:rPr>
              <a:t>, Lactobacillus</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9047800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5693866"/>
          </a:xfrm>
          <a:prstGeom prst="rect">
            <a:avLst/>
          </a:prstGeom>
        </p:spPr>
        <p:txBody>
          <a:bodyPr wrap="square">
            <a:spAutoFit/>
          </a:bodyPr>
          <a:lstStyle/>
          <a:p>
            <a:pPr algn="just"/>
            <a:r>
              <a:rPr lang="en-US" sz="2800" dirty="0">
                <a:latin typeface="TimesNewRomanPSMT"/>
              </a:rPr>
              <a:t>2. Protozoans in the gut of termites help in digestion of cellulose. </a:t>
            </a:r>
            <a:endParaRPr lang="en-US" sz="2800" dirty="0" smtClean="0">
              <a:latin typeface="TimesNewRomanPSMT"/>
            </a:endParaRPr>
          </a:p>
          <a:p>
            <a:pPr algn="just"/>
            <a:r>
              <a:rPr lang="en-US" sz="2800" dirty="0" smtClean="0">
                <a:latin typeface="TimesNewRomanPSMT"/>
              </a:rPr>
              <a:t>The </a:t>
            </a:r>
            <a:r>
              <a:rPr lang="en-US" sz="2800" dirty="0">
                <a:latin typeface="TimesNewRomanPSMT"/>
              </a:rPr>
              <a:t>protozoa live in the guts </a:t>
            </a:r>
            <a:r>
              <a:rPr lang="en-US" sz="2800" dirty="0" smtClean="0">
                <a:latin typeface="TimesNewRomanPSMT"/>
              </a:rPr>
              <a:t>of insects </a:t>
            </a:r>
            <a:r>
              <a:rPr lang="en-US" sz="2800" dirty="0">
                <a:latin typeface="TimesNewRomanPSMT"/>
              </a:rPr>
              <a:t>which ingest but cannot metabolize cellulose; the protozoa secrete </a:t>
            </a:r>
            <a:r>
              <a:rPr lang="en-US" sz="2800" dirty="0" err="1">
                <a:latin typeface="TimesNewRomanPSMT"/>
              </a:rPr>
              <a:t>cellulases</a:t>
            </a:r>
            <a:r>
              <a:rPr lang="en-US" sz="2800" dirty="0">
                <a:latin typeface="TimesNewRomanPSMT"/>
              </a:rPr>
              <a:t>, </a:t>
            </a:r>
            <a:r>
              <a:rPr lang="en-US" sz="2800" dirty="0" smtClean="0">
                <a:latin typeface="TimesNewRomanPSMT"/>
              </a:rPr>
              <a:t>which metabolize </a:t>
            </a:r>
            <a:r>
              <a:rPr lang="en-US" sz="2800" dirty="0">
                <a:latin typeface="TimesNewRomanPSMT"/>
              </a:rPr>
              <a:t>cellulose, releasing nutrients that the insects can use.</a:t>
            </a:r>
          </a:p>
          <a:p>
            <a:pPr algn="just"/>
            <a:endParaRPr lang="en-US" sz="2800" dirty="0" smtClean="0">
              <a:latin typeface="TimesNewRomanPSMT"/>
            </a:endParaRPr>
          </a:p>
          <a:p>
            <a:pPr algn="just"/>
            <a:r>
              <a:rPr lang="en-US" sz="2800" dirty="0" smtClean="0">
                <a:latin typeface="TimesNewRomanPSMT"/>
              </a:rPr>
              <a:t>3</a:t>
            </a:r>
            <a:r>
              <a:rPr lang="en-US" sz="2800" dirty="0">
                <a:latin typeface="TimesNewRomanPSMT"/>
              </a:rPr>
              <a:t>. Lichens mutualistic association between a fungus (</a:t>
            </a:r>
            <a:r>
              <a:rPr lang="en-US" sz="2800" dirty="0" err="1">
                <a:latin typeface="TimesNewRomanPSMT"/>
              </a:rPr>
              <a:t>Ascomycetes</a:t>
            </a:r>
            <a:r>
              <a:rPr lang="en-US" sz="2800" dirty="0">
                <a:latin typeface="TimesNewRomanPSMT"/>
              </a:rPr>
              <a:t>) and an </a:t>
            </a:r>
            <a:r>
              <a:rPr lang="en-US" sz="2800" dirty="0" smtClean="0">
                <a:latin typeface="TimesNewRomanPSMT"/>
              </a:rPr>
              <a:t>alga(green algae/</a:t>
            </a:r>
            <a:r>
              <a:rPr lang="en-US" sz="2800" dirty="0" err="1" smtClean="0">
                <a:latin typeface="TimesNewRomanPSMT"/>
              </a:rPr>
              <a:t>cyanobacterium</a:t>
            </a:r>
            <a:r>
              <a:rPr lang="en-US" sz="2800" dirty="0">
                <a:latin typeface="TimesNewRomanPSMT"/>
              </a:rPr>
              <a:t>). </a:t>
            </a:r>
            <a:endParaRPr lang="en-US" sz="2800" dirty="0" smtClean="0">
              <a:latin typeface="TimesNewRomanPSMT"/>
            </a:endParaRPr>
          </a:p>
          <a:p>
            <a:pPr algn="just"/>
            <a:r>
              <a:rPr lang="en-US" sz="2800" dirty="0" smtClean="0">
                <a:latin typeface="TimesNewRomanPSMT"/>
              </a:rPr>
              <a:t>The </a:t>
            </a:r>
            <a:r>
              <a:rPr lang="en-US" sz="2800" dirty="0">
                <a:latin typeface="TimesNewRomanPSMT"/>
              </a:rPr>
              <a:t>fungal partner is called </a:t>
            </a:r>
            <a:r>
              <a:rPr lang="en-US" sz="2800" dirty="0" err="1">
                <a:latin typeface="TimesNewRomanPSMT"/>
              </a:rPr>
              <a:t>mycobiont</a:t>
            </a:r>
            <a:r>
              <a:rPr lang="en-US" sz="2800" dirty="0">
                <a:latin typeface="TimesNewRomanPSMT"/>
              </a:rPr>
              <a:t> while the algal partner is </a:t>
            </a:r>
            <a:r>
              <a:rPr lang="en-US" sz="2800" dirty="0" smtClean="0">
                <a:latin typeface="TimesNewRomanPSMT"/>
              </a:rPr>
              <a:t>the </a:t>
            </a:r>
            <a:r>
              <a:rPr lang="en-US" sz="2800" dirty="0" err="1" smtClean="0">
                <a:latin typeface="TimesNewRomanPSMT"/>
              </a:rPr>
              <a:t>phycobiont</a:t>
            </a:r>
            <a:r>
              <a:rPr lang="en-US" sz="2800" dirty="0">
                <a:latin typeface="TimesNewRomanPSMT"/>
              </a:rPr>
              <a:t>, Lichens grow on rocks, because the fungal member conserves water and leaches </a:t>
            </a:r>
            <a:r>
              <a:rPr lang="en-US" sz="2800" dirty="0" smtClean="0">
                <a:latin typeface="TimesNewRomanPSMT"/>
              </a:rPr>
              <a:t>minerals which </a:t>
            </a:r>
            <a:r>
              <a:rPr lang="en-US" sz="2800" dirty="0">
                <a:latin typeface="TimesNewRomanPSMT"/>
              </a:rPr>
              <a:t>are provided to the algal partner while the algal partner photosynthesizes and provides </a:t>
            </a:r>
            <a:r>
              <a:rPr lang="en-US" sz="2800" dirty="0" smtClean="0">
                <a:latin typeface="TimesNewRomanPSMT"/>
              </a:rPr>
              <a:t>organic food </a:t>
            </a:r>
            <a:r>
              <a:rPr lang="en-US" sz="2800" dirty="0">
                <a:latin typeface="TimesNewRomanPSMT"/>
              </a:rPr>
              <a:t>for both populations. </a:t>
            </a:r>
            <a:endParaRPr lang="en-US" sz="2800" dirty="0" smtClean="0">
              <a:latin typeface="TimesNewRomanPSMT"/>
            </a:endParaRPr>
          </a:p>
          <a:p>
            <a:pPr algn="just"/>
            <a:r>
              <a:rPr lang="en-US" sz="2800" dirty="0" smtClean="0">
                <a:latin typeface="TimesNewRomanPSMT"/>
              </a:rPr>
              <a:t>Lichens </a:t>
            </a:r>
            <a:r>
              <a:rPr lang="en-US" sz="2800" dirty="0">
                <a:latin typeface="TimesNewRomanPSMT"/>
              </a:rPr>
              <a:t>have one of three characteristic morphologies</a:t>
            </a:r>
            <a:endParaRPr lang="en-US" sz="2800" dirty="0"/>
          </a:p>
        </p:txBody>
      </p:sp>
    </p:spTree>
    <p:extLst>
      <p:ext uri="{BB962C8B-B14F-4D97-AF65-F5344CB8AC3E}">
        <p14:creationId xmlns:p14="http://schemas.microsoft.com/office/powerpoint/2010/main" val="371736527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555641"/>
          </a:xfrm>
          <a:prstGeom prst="rect">
            <a:avLst/>
          </a:prstGeom>
        </p:spPr>
        <p:txBody>
          <a:bodyPr wrap="square">
            <a:spAutoFit/>
          </a:bodyPr>
          <a:lstStyle/>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Crustose</a:t>
            </a:r>
            <a:r>
              <a:rPr lang="en-US" sz="2800" dirty="0">
                <a:latin typeface="Times New Roman" panose="02020603050405020304" pitchFamily="18" charset="0"/>
                <a:cs typeface="Times New Roman" panose="02020603050405020304" pitchFamily="18" charset="0"/>
              </a:rPr>
              <a:t>-compact and </a:t>
            </a:r>
            <a:r>
              <a:rPr lang="en-US" sz="2800" dirty="0" err="1">
                <a:latin typeface="Times New Roman" panose="02020603050405020304" pitchFamily="18" charset="0"/>
                <a:cs typeface="Times New Roman" panose="02020603050405020304" pitchFamily="18" charset="0"/>
              </a:rPr>
              <a:t>appressed</a:t>
            </a:r>
            <a:r>
              <a:rPr lang="en-US" sz="2800" dirty="0">
                <a:latin typeface="Times New Roman" panose="02020603050405020304" pitchFamily="18" charset="0"/>
                <a:cs typeface="Times New Roman" panose="02020603050405020304" pitchFamily="18" charset="0"/>
              </a:rPr>
              <a:t> to a firm substratum</a:t>
            </a: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b) Foliose-leaf-like appearance</a:t>
            </a: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Fruticose</a:t>
            </a:r>
            <a:r>
              <a:rPr lang="en-US" sz="2800" dirty="0">
                <a:latin typeface="Times New Roman" panose="02020603050405020304" pitchFamily="18" charset="0"/>
                <a:cs typeface="Times New Roman" panose="02020603050405020304" pitchFamily="18" charset="0"/>
              </a:rPr>
              <a:t>-shrubby shape</a:t>
            </a: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4</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Mycorrhizae</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mutualistic association between roots of plants and fungal hyphae. The </a:t>
            </a:r>
            <a:r>
              <a:rPr lang="en-US" sz="2800" dirty="0" smtClean="0">
                <a:latin typeface="Times New Roman" panose="02020603050405020304" pitchFamily="18" charset="0"/>
                <a:cs typeface="Times New Roman" panose="02020603050405020304" pitchFamily="18" charset="0"/>
              </a:rPr>
              <a:t>hyphae improve </a:t>
            </a:r>
            <a:r>
              <a:rPr lang="en-US" sz="2800" dirty="0">
                <a:latin typeface="Times New Roman" panose="02020603050405020304" pitchFamily="18" charset="0"/>
                <a:cs typeface="Times New Roman" panose="02020603050405020304" pitchFamily="18" charset="0"/>
              </a:rPr>
              <a:t>nutrient uptake of nutrients for the plants, protect the roots of the plants against pathogens</a:t>
            </a:r>
            <a:r>
              <a:rPr lang="en-US" sz="2800" dirty="0" smtClean="0">
                <a:latin typeface="Times New Roman" panose="02020603050405020304" pitchFamily="18" charset="0"/>
                <a:cs typeface="Times New Roman" panose="02020603050405020304" pitchFamily="18" charset="0"/>
              </a:rPr>
              <a:t>, drought </a:t>
            </a:r>
            <a:r>
              <a:rPr lang="en-US" sz="2800" dirty="0">
                <a:latin typeface="Times New Roman" panose="02020603050405020304" pitchFamily="18" charset="0"/>
                <a:cs typeface="Times New Roman" panose="02020603050405020304" pitchFamily="18" charset="0"/>
              </a:rPr>
              <a:t>resistance, and produce plant growth hormones. </a:t>
            </a:r>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plant in return provides the fungus </a:t>
            </a:r>
            <a:r>
              <a:rPr lang="en-US" sz="2800" dirty="0" smtClean="0">
                <a:latin typeface="Times New Roman" panose="02020603050405020304" pitchFamily="18" charset="0"/>
                <a:cs typeface="Times New Roman" panose="02020603050405020304" pitchFamily="18" charset="0"/>
              </a:rPr>
              <a:t>with carbohydrates</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There </a:t>
            </a:r>
            <a:r>
              <a:rPr lang="en-US" sz="2800" dirty="0">
                <a:latin typeface="Times New Roman" panose="02020603050405020304" pitchFamily="18" charset="0"/>
                <a:cs typeface="Times New Roman" panose="02020603050405020304" pitchFamily="18" charset="0"/>
              </a:rPr>
              <a:t>are seven types of </a:t>
            </a:r>
            <a:r>
              <a:rPr lang="en-US" sz="2800" dirty="0" err="1">
                <a:latin typeface="Times New Roman" panose="02020603050405020304" pitchFamily="18" charset="0"/>
                <a:cs typeface="Times New Roman" panose="02020603050405020304" pitchFamily="18" charset="0"/>
              </a:rPr>
              <a:t>mycorrhizal</a:t>
            </a:r>
            <a:r>
              <a:rPr lang="en-US" sz="2800" dirty="0">
                <a:latin typeface="Times New Roman" panose="02020603050405020304" pitchFamily="18" charset="0"/>
                <a:cs typeface="Times New Roman" panose="02020603050405020304" pitchFamily="18" charset="0"/>
              </a:rPr>
              <a:t> association, five are </a:t>
            </a:r>
            <a:r>
              <a:rPr lang="en-US" sz="2800" dirty="0" err="1">
                <a:latin typeface="Times New Roman" panose="02020603050405020304" pitchFamily="18" charset="0"/>
                <a:cs typeface="Times New Roman" panose="02020603050405020304" pitchFamily="18" charset="0"/>
              </a:rPr>
              <a:t>endomycorrhizae</a:t>
            </a:r>
            <a:r>
              <a:rPr lang="en-US" sz="2800" dirty="0">
                <a:latin typeface="Times New Roman" panose="02020603050405020304" pitchFamily="18" charset="0"/>
                <a:cs typeface="Times New Roman" panose="02020603050405020304" pitchFamily="18" charset="0"/>
              </a:rPr>
              <a:t> while </a:t>
            </a:r>
            <a:r>
              <a:rPr lang="en-US" sz="2800" dirty="0" smtClean="0">
                <a:latin typeface="Times New Roman" panose="02020603050405020304" pitchFamily="18" charset="0"/>
                <a:cs typeface="Times New Roman" panose="02020603050405020304" pitchFamily="18" charset="0"/>
              </a:rPr>
              <a:t>the remaining </a:t>
            </a:r>
            <a:r>
              <a:rPr lang="en-US" sz="2800" dirty="0">
                <a:latin typeface="Times New Roman" panose="02020603050405020304" pitchFamily="18" charset="0"/>
                <a:cs typeface="Times New Roman" panose="02020603050405020304" pitchFamily="18" charset="0"/>
              </a:rPr>
              <a:t>two are </a:t>
            </a:r>
            <a:r>
              <a:rPr lang="en-US" sz="2800" dirty="0" err="1">
                <a:latin typeface="Times New Roman" panose="02020603050405020304" pitchFamily="18" charset="0"/>
                <a:cs typeface="Times New Roman" panose="02020603050405020304" pitchFamily="18" charset="0"/>
              </a:rPr>
              <a:t>ectomycohrrizae</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53519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23</a:t>
            </a:fld>
            <a:endParaRPr lang="en-US"/>
          </a:p>
        </p:txBody>
      </p:sp>
      <p:pic>
        <p:nvPicPr>
          <p:cNvPr id="3" name="Picture 2"/>
          <p:cNvPicPr>
            <a:picLocks noChangeAspect="1"/>
          </p:cNvPicPr>
          <p:nvPr/>
        </p:nvPicPr>
        <p:blipFill>
          <a:blip r:embed="rId2"/>
          <a:stretch>
            <a:fillRect/>
          </a:stretch>
        </p:blipFill>
        <p:spPr>
          <a:xfrm>
            <a:off x="351905" y="659476"/>
            <a:ext cx="5237017" cy="4771505"/>
          </a:xfrm>
          <a:prstGeom prst="rect">
            <a:avLst/>
          </a:prstGeom>
        </p:spPr>
      </p:pic>
      <p:pic>
        <p:nvPicPr>
          <p:cNvPr id="4" name="Picture 3"/>
          <p:cNvPicPr>
            <a:picLocks noChangeAspect="1"/>
          </p:cNvPicPr>
          <p:nvPr/>
        </p:nvPicPr>
        <p:blipFill>
          <a:blip r:embed="rId3"/>
          <a:stretch>
            <a:fillRect/>
          </a:stretch>
        </p:blipFill>
        <p:spPr>
          <a:xfrm>
            <a:off x="5821680" y="518160"/>
            <a:ext cx="6334298" cy="5054138"/>
          </a:xfrm>
          <a:prstGeom prst="rect">
            <a:avLst/>
          </a:prstGeom>
        </p:spPr>
      </p:pic>
      <p:sp>
        <p:nvSpPr>
          <p:cNvPr id="5" name="Rectangle 4"/>
          <p:cNvSpPr/>
          <p:nvPr/>
        </p:nvSpPr>
        <p:spPr>
          <a:xfrm>
            <a:off x="952247" y="6073432"/>
            <a:ext cx="9022726" cy="492443"/>
          </a:xfrm>
          <a:prstGeom prst="rect">
            <a:avLst/>
          </a:prstGeom>
        </p:spPr>
        <p:txBody>
          <a:bodyPr wrap="none">
            <a:spAutoFit/>
          </a:bodyPr>
          <a:lstStyle/>
          <a:p>
            <a:r>
              <a:rPr lang="en-US" sz="2600" dirty="0"/>
              <a:t>Fig: a. Phospholipid  bilayer.                      b. The Plasma membrane</a:t>
            </a:r>
          </a:p>
        </p:txBody>
      </p:sp>
      <p:sp>
        <p:nvSpPr>
          <p:cNvPr id="6" name="Slide Number Placeholder 6"/>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5A41E-9877-4632-8745-52BFD4C50415}" type="slidenum">
              <a:rPr lang="en-US" smtClean="0"/>
              <a:pPr/>
              <a:t>23</a:t>
            </a:fld>
            <a:endParaRPr lang="en-US"/>
          </a:p>
        </p:txBody>
      </p:sp>
    </p:spTree>
    <p:extLst>
      <p:ext uri="{BB962C8B-B14F-4D97-AF65-F5344CB8AC3E}">
        <p14:creationId xmlns:p14="http://schemas.microsoft.com/office/powerpoint/2010/main" val="232773983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5262979"/>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Endomycorrhizas</a:t>
            </a:r>
            <a:r>
              <a:rPr lang="en-US" sz="2800" dirty="0">
                <a:latin typeface="Times New Roman" panose="02020603050405020304" pitchFamily="18" charset="0"/>
                <a:cs typeface="Times New Roman" panose="02020603050405020304" pitchFamily="18" charset="0"/>
              </a:rPr>
              <a:t>, in which the fungal structure is almost entirely within the host root, </a:t>
            </a:r>
            <a:r>
              <a:rPr lang="en-US" sz="2800" dirty="0" smtClean="0">
                <a:latin typeface="Times New Roman" panose="02020603050405020304" pitchFamily="18" charset="0"/>
                <a:cs typeface="Times New Roman" panose="02020603050405020304" pitchFamily="18" charset="0"/>
              </a:rPr>
              <a:t>comprising three </a:t>
            </a:r>
            <a:r>
              <a:rPr lang="en-US" sz="2800" dirty="0">
                <a:latin typeface="Times New Roman" panose="02020603050405020304" pitchFamily="18" charset="0"/>
                <a:cs typeface="Times New Roman" panose="02020603050405020304" pitchFamily="18" charset="0"/>
              </a:rPr>
              <a:t>major and two minor groupings</a:t>
            </a:r>
            <a:r>
              <a:rPr lang="en-US" sz="2800" dirty="0" smtClean="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Arbuscular</a:t>
            </a:r>
            <a:r>
              <a:rPr lang="en-US" sz="2800" dirty="0">
                <a:latin typeface="Times New Roman" panose="02020603050405020304" pitchFamily="18" charset="0"/>
                <a:cs typeface="Times New Roman" panose="02020603050405020304" pitchFamily="18" charset="0"/>
              </a:rPr>
              <a:t> (AM) </a:t>
            </a:r>
            <a:r>
              <a:rPr lang="en-US" sz="2800" dirty="0" err="1">
                <a:latin typeface="Times New Roman" panose="02020603050405020304" pitchFamily="18" charset="0"/>
                <a:cs typeface="Times New Roman" panose="02020603050405020304" pitchFamily="18" charset="0"/>
              </a:rPr>
              <a:t>endomycorrhizas</a:t>
            </a:r>
            <a:r>
              <a:rPr lang="en-US" sz="2800" dirty="0">
                <a:latin typeface="Times New Roman" panose="02020603050405020304" pitchFamily="18" charset="0"/>
                <a:cs typeface="Times New Roman" panose="02020603050405020304" pitchFamily="18" charset="0"/>
              </a:rPr>
              <a:t>, which are the commonest </a:t>
            </a:r>
            <a:r>
              <a:rPr lang="en-US" sz="2800" dirty="0" err="1">
                <a:latin typeface="Times New Roman" panose="02020603050405020304" pitchFamily="18" charset="0"/>
                <a:cs typeface="Times New Roman" panose="02020603050405020304" pitchFamily="18" charset="0"/>
              </a:rPr>
              <a:t>mycorrhizas</a:t>
            </a:r>
            <a:r>
              <a:rPr lang="en-US" sz="2800" dirty="0">
                <a:latin typeface="Times New Roman" panose="02020603050405020304" pitchFamily="18" charset="0"/>
                <a:cs typeface="Times New Roman" panose="02020603050405020304" pitchFamily="18" charset="0"/>
              </a:rPr>
              <a:t>, and first </a:t>
            </a:r>
            <a:r>
              <a:rPr lang="en-US" sz="2800" dirty="0" smtClean="0">
                <a:latin typeface="Times New Roman" panose="02020603050405020304" pitchFamily="18" charset="0"/>
                <a:cs typeface="Times New Roman" panose="02020603050405020304" pitchFamily="18" charset="0"/>
              </a:rPr>
              <a:t>to evolve</a:t>
            </a:r>
            <a:r>
              <a:rPr lang="en-US" sz="2800" dirty="0">
                <a:latin typeface="Times New Roman" panose="02020603050405020304" pitchFamily="18" charset="0"/>
                <a:cs typeface="Times New Roman" panose="02020603050405020304" pitchFamily="18" charset="0"/>
              </a:rPr>
              <a:t>; the fungi are members of the </a:t>
            </a:r>
            <a:r>
              <a:rPr lang="en-US" sz="2800" dirty="0" err="1">
                <a:latin typeface="Times New Roman" panose="02020603050405020304" pitchFamily="18" charset="0"/>
                <a:cs typeface="Times New Roman" panose="02020603050405020304" pitchFamily="18" charset="0"/>
              </a:rPr>
              <a:t>Glomeromycota</a:t>
            </a:r>
            <a:r>
              <a:rPr lang="en-US" sz="2800" dirty="0">
                <a:latin typeface="Times New Roman" panose="02020603050405020304" pitchFamily="18" charset="0"/>
                <a:cs typeface="Times New Roman" panose="02020603050405020304" pitchFamily="18" charset="0"/>
              </a:rPr>
              <a:t>, they are obligate </a:t>
            </a:r>
            <a:r>
              <a:rPr lang="en-US" sz="2800" dirty="0" err="1">
                <a:latin typeface="Times New Roman" panose="02020603050405020304" pitchFamily="18" charset="0"/>
                <a:cs typeface="Times New Roman" panose="02020603050405020304" pitchFamily="18" charset="0"/>
              </a:rPr>
              <a:t>biotrophs</a:t>
            </a:r>
            <a:r>
              <a:rPr lang="en-US" sz="2800" dirty="0">
                <a:latin typeface="Times New Roman" panose="02020603050405020304" pitchFamily="18" charset="0"/>
                <a:cs typeface="Times New Roman" panose="02020603050405020304" pitchFamily="18" charset="0"/>
              </a:rPr>
              <a:t>, and </a:t>
            </a:r>
            <a:r>
              <a:rPr lang="en-US" sz="2800" dirty="0" smtClean="0">
                <a:latin typeface="Times New Roman" panose="02020603050405020304" pitchFamily="18" charset="0"/>
                <a:cs typeface="Times New Roman" panose="02020603050405020304" pitchFamily="18" charset="0"/>
              </a:rPr>
              <a:t>they are </a:t>
            </a:r>
            <a:r>
              <a:rPr lang="en-US" sz="2800" dirty="0">
                <a:latin typeface="Times New Roman" panose="02020603050405020304" pitchFamily="18" charset="0"/>
                <a:cs typeface="Times New Roman" panose="02020603050405020304" pitchFamily="18" charset="0"/>
              </a:rPr>
              <a:t>associated with roots of about 80% of plant species, including many crop plants</a:t>
            </a:r>
            <a:r>
              <a:rPr lang="en-US" sz="2800" dirty="0" smtClean="0">
                <a:latin typeface="Times New Roman" panose="02020603050405020304" pitchFamily="18" charset="0"/>
                <a:cs typeface="Times New Roman" panose="02020603050405020304" pitchFamily="18" charset="0"/>
              </a:rPr>
              <a:t>. </a:t>
            </a: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Ericoid </a:t>
            </a:r>
            <a:r>
              <a:rPr lang="en-US" sz="2800" dirty="0" err="1">
                <a:latin typeface="Times New Roman" panose="02020603050405020304" pitchFamily="18" charset="0"/>
                <a:cs typeface="Times New Roman" panose="02020603050405020304" pitchFamily="18" charset="0"/>
              </a:rPr>
              <a:t>endomycorrhizas</a:t>
            </a:r>
            <a:r>
              <a:rPr lang="en-US" sz="2800" dirty="0">
                <a:latin typeface="Times New Roman" panose="02020603050405020304" pitchFamily="18" charset="0"/>
                <a:cs typeface="Times New Roman" panose="02020603050405020304" pitchFamily="18" charset="0"/>
              </a:rPr>
              <a:t> are </a:t>
            </a:r>
            <a:r>
              <a:rPr lang="en-US" sz="2800" dirty="0" err="1">
                <a:latin typeface="Times New Roman" panose="02020603050405020304" pitchFamily="18" charset="0"/>
                <a:cs typeface="Times New Roman" panose="02020603050405020304" pitchFamily="18" charset="0"/>
              </a:rPr>
              <a:t>mycorrhizas</a:t>
            </a:r>
            <a:r>
              <a:rPr lang="en-US" sz="2800" dirty="0">
                <a:latin typeface="Times New Roman" panose="02020603050405020304" pitchFamily="18" charset="0"/>
                <a:cs typeface="Times New Roman" panose="02020603050405020304" pitchFamily="18" charset="0"/>
              </a:rPr>
              <a:t> of </a:t>
            </a:r>
            <a:r>
              <a:rPr lang="en-US" sz="2800" i="1" dirty="0">
                <a:latin typeface="Times New Roman" panose="02020603050405020304" pitchFamily="18" charset="0"/>
                <a:cs typeface="Times New Roman" panose="02020603050405020304" pitchFamily="18" charset="0"/>
              </a:rPr>
              <a:t>Erica </a:t>
            </a:r>
            <a:r>
              <a:rPr lang="en-US" sz="2800" dirty="0">
                <a:latin typeface="Times New Roman" panose="02020603050405020304" pitchFamily="18" charset="0"/>
                <a:cs typeface="Times New Roman" panose="02020603050405020304" pitchFamily="18" charset="0"/>
              </a:rPr>
              <a:t>(heather), </a:t>
            </a:r>
            <a:r>
              <a:rPr lang="en-US" sz="2800" i="1" dirty="0" err="1">
                <a:latin typeface="Times New Roman" panose="02020603050405020304" pitchFamily="18" charset="0"/>
                <a:cs typeface="Times New Roman" panose="02020603050405020304" pitchFamily="18" charset="0"/>
              </a:rPr>
              <a:t>Calluna</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(ling) and </a:t>
            </a:r>
            <a:r>
              <a:rPr lang="en-US" sz="2800" i="1" dirty="0" err="1" smtClean="0">
                <a:latin typeface="Times New Roman" panose="02020603050405020304" pitchFamily="18" charset="0"/>
                <a:cs typeface="Times New Roman" panose="02020603050405020304" pitchFamily="18" charset="0"/>
              </a:rPr>
              <a:t>Vaccinium</a:t>
            </a:r>
            <a:r>
              <a:rPr lang="en-US" sz="2800" i="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bilberry), that is, plants that endure moorlands and similar challenging environments. </a:t>
            </a:r>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Fungi are </a:t>
            </a:r>
            <a:r>
              <a:rPr lang="en-US" sz="2800" dirty="0">
                <a:latin typeface="Times New Roman" panose="02020603050405020304" pitchFamily="18" charset="0"/>
                <a:cs typeface="Times New Roman" panose="02020603050405020304" pitchFamily="18" charset="0"/>
              </a:rPr>
              <a:t>members of the Ascomycota (an example is </a:t>
            </a:r>
            <a:r>
              <a:rPr lang="en-US" sz="2800" i="1" dirty="0" err="1">
                <a:latin typeface="Times New Roman" panose="02020603050405020304" pitchFamily="18" charset="0"/>
                <a:cs typeface="Times New Roman" panose="02020603050405020304" pitchFamily="18" charset="0"/>
              </a:rPr>
              <a:t>Hymenoscyphus</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ericae</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48256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62979"/>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The plant’s rootlets </a:t>
            </a:r>
            <a:r>
              <a:rPr lang="en-US" sz="2800" dirty="0"/>
              <a:t>are covered with a sparse network of hyphae;</a:t>
            </a:r>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fungus digests polypeptides </a:t>
            </a:r>
            <a:r>
              <a:rPr lang="en-US" sz="2800" dirty="0" err="1" smtClean="0">
                <a:latin typeface="Times New Roman" panose="02020603050405020304" pitchFamily="18" charset="0"/>
                <a:cs typeface="Times New Roman" panose="02020603050405020304" pitchFamily="18" charset="0"/>
              </a:rPr>
              <a:t>saprotrophically</a:t>
            </a:r>
            <a:r>
              <a:rPr lang="en-US" sz="2800" dirty="0" smtClean="0">
                <a:latin typeface="Times New Roman" panose="02020603050405020304" pitchFamily="18" charset="0"/>
                <a:cs typeface="Times New Roman" panose="02020603050405020304" pitchFamily="18" charset="0"/>
              </a:rPr>
              <a:t> and </a:t>
            </a:r>
            <a:r>
              <a:rPr lang="en-US" sz="2800" dirty="0">
                <a:latin typeface="Times New Roman" panose="02020603050405020304" pitchFamily="18" charset="0"/>
                <a:cs typeface="Times New Roman" panose="02020603050405020304" pitchFamily="18" charset="0"/>
              </a:rPr>
              <a:t>passes absorbed nitrogen to the plant host; in extremely harsh conditions the </a:t>
            </a:r>
            <a:r>
              <a:rPr lang="en-US" sz="2800" dirty="0" err="1" smtClean="0">
                <a:latin typeface="Times New Roman" panose="02020603050405020304" pitchFamily="18" charset="0"/>
                <a:cs typeface="Times New Roman" panose="02020603050405020304" pitchFamily="18" charset="0"/>
              </a:rPr>
              <a:t>mycorrhiza</a:t>
            </a:r>
            <a:r>
              <a:rPr lang="en-US" sz="2800" dirty="0" smtClean="0">
                <a:latin typeface="Times New Roman" panose="02020603050405020304" pitchFamily="18" charset="0"/>
                <a:cs typeface="Times New Roman" panose="02020603050405020304" pitchFamily="18" charset="0"/>
              </a:rPr>
              <a:t> may </a:t>
            </a:r>
            <a:r>
              <a:rPr lang="en-US" sz="2800" dirty="0">
                <a:latin typeface="Times New Roman" panose="02020603050405020304" pitchFamily="18" charset="0"/>
                <a:cs typeface="Times New Roman" panose="02020603050405020304" pitchFamily="18" charset="0"/>
              </a:rPr>
              <a:t>even provide the host with carbon sources (by </a:t>
            </a:r>
            <a:r>
              <a:rPr lang="en-US" sz="2800" dirty="0" err="1">
                <a:latin typeface="Times New Roman" panose="02020603050405020304" pitchFamily="18" charset="0"/>
                <a:cs typeface="Times New Roman" panose="02020603050405020304" pitchFamily="18" charset="0"/>
              </a:rPr>
              <a:t>metabolising</a:t>
            </a:r>
            <a:r>
              <a:rPr lang="en-US" sz="2800" dirty="0">
                <a:latin typeface="Times New Roman" panose="02020603050405020304" pitchFamily="18" charset="0"/>
                <a:cs typeface="Times New Roman" panose="02020603050405020304" pitchFamily="18" charset="0"/>
              </a:rPr>
              <a:t> polysaccharides and </a:t>
            </a:r>
            <a:r>
              <a:rPr lang="en-US" sz="2800" dirty="0" smtClean="0">
                <a:latin typeface="Times New Roman" panose="02020603050405020304" pitchFamily="18" charset="0"/>
                <a:cs typeface="Times New Roman" panose="02020603050405020304" pitchFamily="18" charset="0"/>
              </a:rPr>
              <a:t>proteins for </a:t>
            </a:r>
            <a:r>
              <a:rPr lang="en-US" sz="2800" dirty="0">
                <a:latin typeface="Times New Roman" panose="02020603050405020304" pitchFamily="18" charset="0"/>
                <a:cs typeface="Times New Roman" panose="02020603050405020304" pitchFamily="18" charset="0"/>
              </a:rPr>
              <a:t>their carbon content). </a:t>
            </a: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Two </a:t>
            </a:r>
            <a:r>
              <a:rPr lang="en-US" sz="2800" dirty="0" err="1">
                <a:latin typeface="Times New Roman" panose="02020603050405020304" pitchFamily="18" charset="0"/>
                <a:cs typeface="Times New Roman" panose="02020603050405020304" pitchFamily="18" charset="0"/>
              </a:rPr>
              <a:t>specialised</a:t>
            </a:r>
            <a:r>
              <a:rPr lang="en-US" sz="2800" dirty="0">
                <a:latin typeface="Times New Roman" panose="02020603050405020304" pitchFamily="18" charset="0"/>
                <a:cs typeface="Times New Roman" panose="02020603050405020304" pitchFamily="18" charset="0"/>
              </a:rPr>
              <a:t> subgroups may be separated out of the </a:t>
            </a:r>
            <a:r>
              <a:rPr lang="en-US" sz="2800" dirty="0" smtClean="0">
                <a:latin typeface="Times New Roman" panose="02020603050405020304" pitchFamily="18" charset="0"/>
                <a:cs typeface="Times New Roman" panose="02020603050405020304" pitchFamily="18" charset="0"/>
              </a:rPr>
              <a:t>ericoid </a:t>
            </a:r>
            <a:r>
              <a:rPr lang="en-US" sz="2800" dirty="0" err="1" smtClean="0">
                <a:latin typeface="Times New Roman" panose="02020603050405020304" pitchFamily="18" charset="0"/>
                <a:cs typeface="Times New Roman" panose="02020603050405020304" pitchFamily="18" charset="0"/>
              </a:rPr>
              <a:t>endomycorrhizal</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group</a:t>
            </a:r>
            <a:r>
              <a:rPr lang="en-US" sz="2800" dirty="0" smtClean="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Arbutoid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endomycorrhizas</a:t>
            </a:r>
            <a:r>
              <a:rPr lang="en-US" sz="2800" dirty="0">
                <a:latin typeface="Times New Roman" panose="02020603050405020304" pitchFamily="18" charset="0"/>
                <a:cs typeface="Times New Roman" panose="02020603050405020304" pitchFamily="18" charset="0"/>
              </a:rPr>
              <a:t> , and</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Monotropoid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endomycorrhizas</a:t>
            </a:r>
            <a:r>
              <a:rPr lang="en-US" sz="2800" dirty="0">
                <a:latin typeface="Times New Roman" panose="02020603050405020304" pitchFamily="18" charset="0"/>
                <a:cs typeface="Times New Roman" panose="02020603050405020304" pitchFamily="18" charset="0"/>
              </a:rPr>
              <a:t> (the </a:t>
            </a:r>
            <a:r>
              <a:rPr lang="en-US" sz="2800" dirty="0" err="1">
                <a:latin typeface="Times New Roman" panose="02020603050405020304" pitchFamily="18" charset="0"/>
                <a:cs typeface="Times New Roman" panose="02020603050405020304" pitchFamily="18" charset="0"/>
              </a:rPr>
              <a:t>mycorrhizal</a:t>
            </a:r>
            <a:r>
              <a:rPr lang="en-US" sz="2800" dirty="0">
                <a:latin typeface="Times New Roman" panose="02020603050405020304" pitchFamily="18" charset="0"/>
                <a:cs typeface="Times New Roman" panose="02020603050405020304" pitchFamily="18" charset="0"/>
              </a:rPr>
              <a:t> association formed by the </a:t>
            </a:r>
            <a:r>
              <a:rPr lang="en-US" sz="2800" dirty="0" err="1" smtClean="0">
                <a:latin typeface="Times New Roman" panose="02020603050405020304" pitchFamily="18" charset="0"/>
                <a:cs typeface="Times New Roman" panose="02020603050405020304" pitchFamily="18" charset="0"/>
              </a:rPr>
              <a:t>achlorophyllous</a:t>
            </a:r>
            <a:r>
              <a:rPr lang="en-US" sz="2800" dirty="0" smtClean="0">
                <a:latin typeface="Times New Roman" panose="02020603050405020304" pitchFamily="18" charset="0"/>
                <a:cs typeface="Times New Roman" panose="02020603050405020304" pitchFamily="18" charset="0"/>
              </a:rPr>
              <a:t> plants </a:t>
            </a:r>
            <a:r>
              <a:rPr lang="en-US" sz="2800" dirty="0">
                <a:latin typeface="Times New Roman" panose="02020603050405020304" pitchFamily="18" charset="0"/>
                <a:cs typeface="Times New Roman" panose="02020603050405020304" pitchFamily="18" charset="0"/>
              </a:rPr>
              <a:t>of the </a:t>
            </a:r>
            <a:r>
              <a:rPr lang="en-US" sz="2800" dirty="0" err="1">
                <a:latin typeface="Times New Roman" panose="02020603050405020304" pitchFamily="18" charset="0"/>
                <a:cs typeface="Times New Roman" panose="02020603050405020304" pitchFamily="18" charset="0"/>
              </a:rPr>
              <a:t>Montropaceae</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203402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62979"/>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Orchidaceous </a:t>
            </a:r>
            <a:r>
              <a:rPr lang="en-US" sz="2800" dirty="0" err="1">
                <a:latin typeface="Times New Roman" panose="02020603050405020304" pitchFamily="18" charset="0"/>
                <a:cs typeface="Times New Roman" panose="02020603050405020304" pitchFamily="18" charset="0"/>
              </a:rPr>
              <a:t>endomycorrhizas</a:t>
            </a:r>
            <a:r>
              <a:rPr lang="en-US" sz="2800" dirty="0">
                <a:latin typeface="Times New Roman" panose="02020603050405020304" pitchFamily="18" charset="0"/>
                <a:cs typeface="Times New Roman" panose="02020603050405020304" pitchFamily="18" charset="0"/>
              </a:rPr>
              <a:t> are similar to ericoid </a:t>
            </a:r>
            <a:r>
              <a:rPr lang="en-US" sz="2800" dirty="0" err="1">
                <a:latin typeface="Times New Roman" panose="02020603050405020304" pitchFamily="18" charset="0"/>
                <a:cs typeface="Times New Roman" panose="02020603050405020304" pitchFamily="18" charset="0"/>
              </a:rPr>
              <a:t>mycorrhizas</a:t>
            </a:r>
            <a:r>
              <a:rPr lang="en-US" sz="2800" dirty="0">
                <a:latin typeface="Times New Roman" panose="02020603050405020304" pitchFamily="18" charset="0"/>
                <a:cs typeface="Times New Roman" panose="02020603050405020304" pitchFamily="18" charset="0"/>
              </a:rPr>
              <a:t> but their carbon nutrition </a:t>
            </a:r>
            <a:r>
              <a:rPr lang="en-US" sz="2800" dirty="0" smtClean="0">
                <a:latin typeface="Times New Roman" panose="02020603050405020304" pitchFamily="18" charset="0"/>
                <a:cs typeface="Times New Roman" panose="02020603050405020304" pitchFamily="18" charset="0"/>
              </a:rPr>
              <a:t>even is </a:t>
            </a:r>
            <a:r>
              <a:rPr lang="en-US" sz="2800" dirty="0">
                <a:latin typeface="Times New Roman" panose="02020603050405020304" pitchFamily="18" charset="0"/>
                <a:cs typeface="Times New Roman" panose="02020603050405020304" pitchFamily="18" charset="0"/>
              </a:rPr>
              <a:t>more dedicated to supporting the host plant as the young orchid seedling is non-photosynthetic </a:t>
            </a:r>
            <a:r>
              <a:rPr lang="en-US" sz="2800" dirty="0" smtClean="0">
                <a:latin typeface="Times New Roman" panose="02020603050405020304" pitchFamily="18" charset="0"/>
                <a:cs typeface="Times New Roman" panose="02020603050405020304" pitchFamily="18" charset="0"/>
              </a:rPr>
              <a:t>and depends </a:t>
            </a:r>
            <a:r>
              <a:rPr lang="en-US" sz="2800" dirty="0">
                <a:latin typeface="Times New Roman" panose="02020603050405020304" pitchFamily="18" charset="0"/>
                <a:cs typeface="Times New Roman" panose="02020603050405020304" pitchFamily="18" charset="0"/>
              </a:rPr>
              <a:t>on the fungus partner </a:t>
            </a:r>
            <a:r>
              <a:rPr lang="en-US" sz="2800" dirty="0" smtClean="0">
                <a:latin typeface="Times New Roman" panose="02020603050405020304" pitchFamily="18" charset="0"/>
                <a:cs typeface="Times New Roman" panose="02020603050405020304" pitchFamily="18" charset="0"/>
              </a:rPr>
              <a:t>utilizing </a:t>
            </a:r>
            <a:r>
              <a:rPr lang="en-US" sz="2800" dirty="0">
                <a:latin typeface="Times New Roman" panose="02020603050405020304" pitchFamily="18" charset="0"/>
                <a:cs typeface="Times New Roman" panose="02020603050405020304" pitchFamily="18" charset="0"/>
              </a:rPr>
              <a:t>complex carbon sources in the soil, and making </a:t>
            </a:r>
            <a:r>
              <a:rPr lang="en-US" sz="2800" dirty="0" smtClean="0">
                <a:latin typeface="Times New Roman" panose="02020603050405020304" pitchFamily="18" charset="0"/>
                <a:cs typeface="Times New Roman" panose="02020603050405020304" pitchFamily="18" charset="0"/>
              </a:rPr>
              <a:t>carbohydrates available </a:t>
            </a:r>
            <a:r>
              <a:rPr lang="en-US" sz="2800" dirty="0">
                <a:latin typeface="Times New Roman" panose="02020603050405020304" pitchFamily="18" charset="0"/>
                <a:cs typeface="Times New Roman" panose="02020603050405020304" pitchFamily="18" charset="0"/>
              </a:rPr>
              <a:t>to the young orchid.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All </a:t>
            </a:r>
            <a:r>
              <a:rPr lang="en-US" sz="2800" dirty="0">
                <a:latin typeface="Times New Roman" panose="02020603050405020304" pitchFamily="18" charset="0"/>
                <a:cs typeface="Times New Roman" panose="02020603050405020304" pitchFamily="18" charset="0"/>
              </a:rPr>
              <a:t>orchids are </a:t>
            </a:r>
            <a:r>
              <a:rPr lang="en-US" sz="2800" dirty="0" err="1">
                <a:latin typeface="Times New Roman" panose="02020603050405020304" pitchFamily="18" charset="0"/>
                <a:cs typeface="Times New Roman" panose="02020603050405020304" pitchFamily="18" charset="0"/>
              </a:rPr>
              <a:t>achlorophyllous</a:t>
            </a:r>
            <a:r>
              <a:rPr lang="en-US" sz="2800" dirty="0">
                <a:latin typeface="Times New Roman" panose="02020603050405020304" pitchFamily="18" charset="0"/>
                <a:cs typeface="Times New Roman" panose="02020603050405020304" pitchFamily="18" charset="0"/>
              </a:rPr>
              <a:t> in the early seedling stages, but usually</a:t>
            </a:r>
          </a:p>
          <a:p>
            <a:pPr algn="just"/>
            <a:r>
              <a:rPr lang="en-US" sz="2800" dirty="0" err="1">
                <a:latin typeface="Times New Roman" panose="02020603050405020304" pitchFamily="18" charset="0"/>
                <a:cs typeface="Times New Roman" panose="02020603050405020304" pitchFamily="18" charset="0"/>
              </a:rPr>
              <a:t>chlorophyllous</a:t>
            </a:r>
            <a:r>
              <a:rPr lang="en-US" sz="2800" dirty="0">
                <a:latin typeface="Times New Roman" panose="02020603050405020304" pitchFamily="18" charset="0"/>
                <a:cs typeface="Times New Roman" panose="02020603050405020304" pitchFamily="18" charset="0"/>
              </a:rPr>
              <a:t> as adults, so in this case the seedling stage orchid can be interpreted as </a:t>
            </a:r>
            <a:r>
              <a:rPr lang="en-US" sz="2800" dirty="0" err="1">
                <a:latin typeface="Times New Roman" panose="02020603050405020304" pitchFamily="18" charset="0"/>
                <a:cs typeface="Times New Roman" panose="02020603050405020304" pitchFamily="18" charset="0"/>
              </a:rPr>
              <a:t>parasitising</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the fungus</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A </a:t>
            </a:r>
            <a:r>
              <a:rPr lang="en-US" sz="2800" dirty="0">
                <a:latin typeface="Times New Roman" panose="02020603050405020304" pitchFamily="18" charset="0"/>
                <a:cs typeface="Times New Roman" panose="02020603050405020304" pitchFamily="18" charset="0"/>
              </a:rPr>
              <a:t>characteristic fungus example is the </a:t>
            </a:r>
            <a:r>
              <a:rPr lang="en-US" sz="2800" dirty="0" err="1">
                <a:latin typeface="Times New Roman" panose="02020603050405020304" pitchFamily="18" charset="0"/>
                <a:cs typeface="Times New Roman" panose="02020603050405020304" pitchFamily="18" charset="0"/>
              </a:rPr>
              <a:t>basidiomycete</a:t>
            </a:r>
            <a:r>
              <a:rPr lang="en-US" sz="2800" dirty="0">
                <a:latin typeface="Times New Roman" panose="02020603050405020304" pitchFamily="18" charset="0"/>
                <a:cs typeface="Times New Roman" panose="02020603050405020304" pitchFamily="18" charset="0"/>
              </a:rPr>
              <a:t> genus </a:t>
            </a:r>
            <a:r>
              <a:rPr lang="en-US" sz="2800" i="1" dirty="0" err="1">
                <a:latin typeface="Times New Roman" panose="02020603050405020304" pitchFamily="18" charset="0"/>
                <a:cs typeface="Times New Roman" panose="02020603050405020304" pitchFamily="18" charset="0"/>
              </a:rPr>
              <a:t>Rhizoctonia</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(although this is </a:t>
            </a:r>
            <a:r>
              <a:rPr lang="en-US" sz="2800" dirty="0" smtClean="0">
                <a:latin typeface="Times New Roman" panose="02020603050405020304" pitchFamily="18" charset="0"/>
                <a:cs typeface="Times New Roman" panose="02020603050405020304" pitchFamily="18" charset="0"/>
              </a:rPr>
              <a:t>a complex </a:t>
            </a:r>
            <a:r>
              <a:rPr lang="en-US" sz="2800" dirty="0">
                <a:latin typeface="Times New Roman" panose="02020603050405020304" pitchFamily="18" charset="0"/>
                <a:cs typeface="Times New Roman" panose="02020603050405020304" pitchFamily="18" charset="0"/>
              </a:rPr>
              <a:t>genus which can be divided into several new genera).</a:t>
            </a:r>
          </a:p>
        </p:txBody>
      </p:sp>
    </p:spTree>
    <p:extLst>
      <p:ext uri="{BB962C8B-B14F-4D97-AF65-F5344CB8AC3E}">
        <p14:creationId xmlns:p14="http://schemas.microsoft.com/office/powerpoint/2010/main" val="368406600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693866"/>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Ectomycorrhizae</a:t>
            </a:r>
            <a:r>
              <a:rPr lang="en-US" sz="2800" dirty="0">
                <a:latin typeface="Times New Roman" panose="02020603050405020304" pitchFamily="18" charset="0"/>
                <a:cs typeface="Times New Roman" panose="02020603050405020304" pitchFamily="18" charset="0"/>
              </a:rPr>
              <a:t> are the </a:t>
            </a:r>
            <a:r>
              <a:rPr lang="en-US" sz="2800" b="1" dirty="0">
                <a:latin typeface="Times New Roman" panose="02020603050405020304" pitchFamily="18" charset="0"/>
                <a:cs typeface="Times New Roman" panose="02020603050405020304" pitchFamily="18" charset="0"/>
              </a:rPr>
              <a:t>most advanced symbiotic association </a:t>
            </a:r>
            <a:r>
              <a:rPr lang="en-US" sz="2800" dirty="0">
                <a:latin typeface="Times New Roman" panose="02020603050405020304" pitchFamily="18" charset="0"/>
                <a:cs typeface="Times New Roman" panose="02020603050405020304" pitchFamily="18" charset="0"/>
              </a:rPr>
              <a:t>between higher plants and fungi</a:t>
            </a:r>
            <a:r>
              <a:rPr lang="en-US" sz="2800" dirty="0" smtClean="0">
                <a:latin typeface="Times New Roman" panose="02020603050405020304" pitchFamily="18" charset="0"/>
                <a:cs typeface="Times New Roman" panose="02020603050405020304" pitchFamily="18" charset="0"/>
              </a:rPr>
              <a:t>, involving </a:t>
            </a:r>
            <a:r>
              <a:rPr lang="en-US" sz="2800" dirty="0">
                <a:latin typeface="Times New Roman" panose="02020603050405020304" pitchFamily="18" charset="0"/>
                <a:cs typeface="Times New Roman" panose="02020603050405020304" pitchFamily="18" charset="0"/>
              </a:rPr>
              <a:t>about 3% of seed plants including the majority of forest trees. In this association the </a:t>
            </a:r>
            <a:r>
              <a:rPr lang="en-US" sz="2800" dirty="0" smtClean="0">
                <a:latin typeface="Times New Roman" panose="02020603050405020304" pitchFamily="18" charset="0"/>
                <a:cs typeface="Times New Roman" panose="02020603050405020304" pitchFamily="18" charset="0"/>
              </a:rPr>
              <a:t>plant root </a:t>
            </a:r>
            <a:r>
              <a:rPr lang="en-US" sz="2800" dirty="0">
                <a:latin typeface="Times New Roman" panose="02020603050405020304" pitchFamily="18" charset="0"/>
                <a:cs typeface="Times New Roman" panose="02020603050405020304" pitchFamily="18" charset="0"/>
              </a:rPr>
              <a:t>system is completely surrounded by a sheath of fungal tissue which can be more than 100 </a:t>
            </a:r>
            <a:r>
              <a:rPr lang="en-US" sz="2800" dirty="0" err="1" smtClean="0">
                <a:latin typeface="Times New Roman" panose="02020603050405020304" pitchFamily="18" charset="0"/>
                <a:cs typeface="Times New Roman" panose="02020603050405020304" pitchFamily="18" charset="0"/>
              </a:rPr>
              <a:t>μm</a:t>
            </a:r>
            <a:r>
              <a:rPr lang="en-US" sz="2800" dirty="0" smtClean="0">
                <a:latin typeface="Times New Roman" panose="02020603050405020304" pitchFamily="18" charset="0"/>
                <a:cs typeface="Times New Roman" panose="02020603050405020304" pitchFamily="18" charset="0"/>
              </a:rPr>
              <a:t> thick</a:t>
            </a:r>
            <a:r>
              <a:rPr lang="en-US" sz="2800" dirty="0">
                <a:latin typeface="Times New Roman" panose="02020603050405020304" pitchFamily="18" charset="0"/>
                <a:cs typeface="Times New Roman" panose="02020603050405020304" pitchFamily="18" charset="0"/>
              </a:rPr>
              <a:t>, though it is usually up to 50 </a:t>
            </a:r>
            <a:r>
              <a:rPr lang="en-US" sz="2800" dirty="0" err="1">
                <a:latin typeface="Times New Roman" panose="02020603050405020304" pitchFamily="18" charset="0"/>
                <a:cs typeface="Times New Roman" panose="02020603050405020304" pitchFamily="18" charset="0"/>
              </a:rPr>
              <a:t>μm</a:t>
            </a:r>
            <a:r>
              <a:rPr lang="en-US" sz="2800" dirty="0">
                <a:latin typeface="Times New Roman" panose="02020603050405020304" pitchFamily="18" charset="0"/>
                <a:cs typeface="Times New Roman" panose="02020603050405020304" pitchFamily="18" charset="0"/>
              </a:rPr>
              <a:t> thick.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hyphae penetrate between the outermost cell </a:t>
            </a:r>
            <a:r>
              <a:rPr lang="en-US" sz="2800" dirty="0" smtClean="0">
                <a:latin typeface="Times New Roman" panose="02020603050405020304" pitchFamily="18" charset="0"/>
                <a:cs typeface="Times New Roman" panose="02020603050405020304" pitchFamily="18" charset="0"/>
              </a:rPr>
              <a:t>layers forming </a:t>
            </a:r>
            <a:r>
              <a:rPr lang="en-US" sz="2800" dirty="0">
                <a:latin typeface="Times New Roman" panose="02020603050405020304" pitchFamily="18" charset="0"/>
                <a:cs typeface="Times New Roman" panose="02020603050405020304" pitchFamily="18" charset="0"/>
              </a:rPr>
              <a:t>what is called the </a:t>
            </a:r>
            <a:r>
              <a:rPr lang="en-US" sz="2800" b="1" dirty="0" err="1">
                <a:latin typeface="Times New Roman" panose="02020603050405020304" pitchFamily="18" charset="0"/>
                <a:cs typeface="Times New Roman" panose="02020603050405020304" pitchFamily="18" charset="0"/>
              </a:rPr>
              <a:t>Hartig</a:t>
            </a:r>
            <a:r>
              <a:rPr lang="en-US" sz="2800" b="1" dirty="0">
                <a:latin typeface="Times New Roman" panose="02020603050405020304" pitchFamily="18" charset="0"/>
                <a:cs typeface="Times New Roman" panose="02020603050405020304" pitchFamily="18" charset="0"/>
              </a:rPr>
              <a:t> net</a:t>
            </a:r>
            <a:r>
              <a:rPr lang="en-US" sz="2800" dirty="0">
                <a:latin typeface="Times New Roman" panose="02020603050405020304" pitchFamily="18" charset="0"/>
                <a:cs typeface="Times New Roman" panose="02020603050405020304" pitchFamily="18" charset="0"/>
              </a:rPr>
              <a:t>. From this a network of </a:t>
            </a:r>
            <a:r>
              <a:rPr lang="en-US" sz="2800" dirty="0" err="1">
                <a:latin typeface="Times New Roman" panose="02020603050405020304" pitchFamily="18" charset="0"/>
                <a:cs typeface="Times New Roman" panose="02020603050405020304" pitchFamily="18" charset="0"/>
              </a:rPr>
              <a:t>hyphal</a:t>
            </a:r>
            <a:r>
              <a:rPr lang="en-US" sz="2800" dirty="0">
                <a:latin typeface="Times New Roman" panose="02020603050405020304" pitchFamily="18" charset="0"/>
                <a:cs typeface="Times New Roman" panose="02020603050405020304" pitchFamily="18" charset="0"/>
              </a:rPr>
              <a:t> elements (hyphae, strands </a:t>
            </a:r>
            <a:r>
              <a:rPr lang="en-US" sz="2800" dirty="0" smtClean="0">
                <a:latin typeface="Times New Roman" panose="02020603050405020304" pitchFamily="18" charset="0"/>
                <a:cs typeface="Times New Roman" panose="02020603050405020304" pitchFamily="18" charset="0"/>
              </a:rPr>
              <a:t>and </a:t>
            </a:r>
            <a:r>
              <a:rPr lang="en-US" sz="2800" dirty="0" err="1" smtClean="0">
                <a:latin typeface="Times New Roman" panose="02020603050405020304" pitchFamily="18" charset="0"/>
                <a:cs typeface="Times New Roman" panose="02020603050405020304" pitchFamily="18" charset="0"/>
              </a:rPr>
              <a:t>rhizomorphs</a:t>
            </a:r>
            <a:r>
              <a:rPr lang="en-US" sz="2800" dirty="0">
                <a:latin typeface="Times New Roman" panose="02020603050405020304" pitchFamily="18" charset="0"/>
                <a:cs typeface="Times New Roman" panose="02020603050405020304" pitchFamily="18" charset="0"/>
              </a:rPr>
              <a:t>) extends out to explore the soil domain and interface with the fungal tissue of the root</a:t>
            </a:r>
            <a:r>
              <a:rPr lang="en-US" sz="2800" dirty="0" smtClean="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Ectomycorrhizal</a:t>
            </a:r>
            <a:r>
              <a:rPr lang="en-US" sz="2800" dirty="0">
                <a:latin typeface="Times New Roman" panose="02020603050405020304" pitchFamily="18" charset="0"/>
                <a:cs typeface="Times New Roman" panose="02020603050405020304" pitchFamily="18" charset="0"/>
              </a:rPr>
              <a:t> fungi are mainly </a:t>
            </a:r>
            <a:r>
              <a:rPr lang="en-US" sz="2800" dirty="0" err="1">
                <a:latin typeface="Times New Roman" panose="02020603050405020304" pitchFamily="18" charset="0"/>
                <a:cs typeface="Times New Roman" panose="02020603050405020304" pitchFamily="18" charset="0"/>
              </a:rPr>
              <a:t>Basidiomycota</a:t>
            </a:r>
            <a:r>
              <a:rPr lang="en-US" sz="2800" dirty="0">
                <a:latin typeface="Times New Roman" panose="02020603050405020304" pitchFamily="18" charset="0"/>
                <a:cs typeface="Times New Roman" panose="02020603050405020304" pitchFamily="18" charset="0"/>
              </a:rPr>
              <a:t> and include common woodland mushrooms, </a:t>
            </a:r>
            <a:r>
              <a:rPr lang="en-US" sz="2800" dirty="0" smtClean="0">
                <a:latin typeface="Times New Roman" panose="02020603050405020304" pitchFamily="18" charset="0"/>
                <a:cs typeface="Times New Roman" panose="02020603050405020304" pitchFamily="18" charset="0"/>
              </a:rPr>
              <a:t>such as </a:t>
            </a:r>
            <a:r>
              <a:rPr lang="en-US" sz="2800" i="1" dirty="0">
                <a:latin typeface="Times New Roman" panose="02020603050405020304" pitchFamily="18" charset="0"/>
                <a:cs typeface="Times New Roman" panose="02020603050405020304" pitchFamily="18" charset="0"/>
              </a:rPr>
              <a:t>Amanita </a:t>
            </a:r>
            <a:r>
              <a:rPr lang="en-US" sz="2800" dirty="0">
                <a:latin typeface="Times New Roman" panose="02020603050405020304" pitchFamily="18" charset="0"/>
                <a:cs typeface="Times New Roman" panose="02020603050405020304" pitchFamily="18" charset="0"/>
              </a:rPr>
              <a:t>spp., </a:t>
            </a:r>
            <a:r>
              <a:rPr lang="en-US" sz="2800" i="1" dirty="0">
                <a:latin typeface="Times New Roman" panose="02020603050405020304" pitchFamily="18" charset="0"/>
                <a:cs typeface="Times New Roman" panose="02020603050405020304" pitchFamily="18" charset="0"/>
              </a:rPr>
              <a:t>Boletus </a:t>
            </a:r>
            <a:r>
              <a:rPr lang="en-US" sz="2800" dirty="0">
                <a:latin typeface="Times New Roman" panose="02020603050405020304" pitchFamily="18" charset="0"/>
                <a:cs typeface="Times New Roman" panose="02020603050405020304" pitchFamily="18" charset="0"/>
              </a:rPr>
              <a:t>spp. and </a:t>
            </a:r>
            <a:r>
              <a:rPr lang="en-US" sz="2800" i="1" dirty="0" err="1">
                <a:latin typeface="Times New Roman" panose="02020603050405020304" pitchFamily="18" charset="0"/>
                <a:cs typeface="Times New Roman" panose="02020603050405020304" pitchFamily="18" charset="0"/>
              </a:rPr>
              <a:t>Tricholoma</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spp.</a:t>
            </a:r>
          </a:p>
        </p:txBody>
      </p:sp>
    </p:spTree>
    <p:extLst>
      <p:ext uri="{BB962C8B-B14F-4D97-AF65-F5344CB8AC3E}">
        <p14:creationId xmlns:p14="http://schemas.microsoft.com/office/powerpoint/2010/main" val="190832581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62979"/>
          </a:xfrm>
          <a:prstGeom prst="rect">
            <a:avLst/>
          </a:prstGeom>
        </p:spPr>
        <p:txBody>
          <a:bodyPr wrap="square">
            <a:spAutoFit/>
          </a:bodyPr>
          <a:lstStyle/>
          <a:p>
            <a:pPr algn="just"/>
            <a:r>
              <a:rPr lang="en-US" sz="2800" dirty="0" err="1" smtClean="0">
                <a:latin typeface="TimesNewRomanPSMT"/>
              </a:rPr>
              <a:t>Ectomycorrhizas</a:t>
            </a:r>
            <a:r>
              <a:rPr lang="en-US" sz="2800" dirty="0" smtClean="0">
                <a:latin typeface="TimesNewRomanPSMT"/>
              </a:rPr>
              <a:t> </a:t>
            </a:r>
            <a:r>
              <a:rPr lang="en-US" sz="2800" dirty="0">
                <a:latin typeface="TimesNewRomanPSMT"/>
              </a:rPr>
              <a:t>can be highly specific (</a:t>
            </a:r>
            <a:r>
              <a:rPr lang="en-US" sz="2800" dirty="0" smtClean="0">
                <a:latin typeface="TimesNewRomanPSMT"/>
              </a:rPr>
              <a:t>for example </a:t>
            </a:r>
            <a:r>
              <a:rPr lang="en-US" sz="2800" i="1" dirty="0">
                <a:latin typeface="TimesNewRomanPS-ItalicMT"/>
              </a:rPr>
              <a:t>Boletus </a:t>
            </a:r>
            <a:r>
              <a:rPr lang="en-US" sz="2800" i="1" dirty="0" err="1">
                <a:latin typeface="TimesNewRomanPS-ItalicMT"/>
              </a:rPr>
              <a:t>elegans</a:t>
            </a:r>
            <a:r>
              <a:rPr lang="en-US" sz="2800" i="1" dirty="0">
                <a:latin typeface="TimesNewRomanPS-ItalicMT"/>
              </a:rPr>
              <a:t> </a:t>
            </a:r>
            <a:r>
              <a:rPr lang="en-US" sz="2800" dirty="0">
                <a:latin typeface="TimesNewRomanPSMT"/>
              </a:rPr>
              <a:t>with larch) and non-specific (for example </a:t>
            </a:r>
            <a:r>
              <a:rPr lang="en-US" sz="2800" i="1" dirty="0">
                <a:latin typeface="TimesNewRomanPS-ItalicMT"/>
              </a:rPr>
              <a:t>Amanita </a:t>
            </a:r>
            <a:r>
              <a:rPr lang="en-US" sz="2800" i="1" dirty="0" err="1">
                <a:latin typeface="TimesNewRomanPS-ItalicMT"/>
              </a:rPr>
              <a:t>muscaria</a:t>
            </a:r>
            <a:r>
              <a:rPr lang="en-US" sz="2800" i="1" dirty="0">
                <a:latin typeface="TimesNewRomanPS-ItalicMT"/>
              </a:rPr>
              <a:t> </a:t>
            </a:r>
            <a:r>
              <a:rPr lang="en-US" sz="2800" dirty="0">
                <a:latin typeface="TimesNewRomanPSMT"/>
              </a:rPr>
              <a:t>with 20 </a:t>
            </a:r>
            <a:r>
              <a:rPr lang="en-US" sz="2800" dirty="0" smtClean="0">
                <a:latin typeface="TimesNewRomanPSMT"/>
              </a:rPr>
              <a:t>or more </a:t>
            </a:r>
            <a:r>
              <a:rPr lang="en-US" sz="2800" dirty="0">
                <a:latin typeface="TimesNewRomanPSMT"/>
              </a:rPr>
              <a:t>tree species). </a:t>
            </a:r>
            <a:endParaRPr lang="en-US" sz="2800" dirty="0" smtClean="0">
              <a:latin typeface="TimesNewRomanPSMT"/>
            </a:endParaRPr>
          </a:p>
          <a:p>
            <a:pPr algn="just"/>
            <a:endParaRPr lang="en-US" sz="2800" dirty="0">
              <a:latin typeface="TimesNewRomanPSMT"/>
            </a:endParaRPr>
          </a:p>
          <a:p>
            <a:pPr algn="just"/>
            <a:r>
              <a:rPr lang="en-US" sz="2800" dirty="0" smtClean="0">
                <a:latin typeface="TimesNewRomanPSMT"/>
              </a:rPr>
              <a:t>In </a:t>
            </a:r>
            <a:r>
              <a:rPr lang="en-US" sz="2800" dirty="0">
                <a:latin typeface="TimesNewRomanPSMT"/>
              </a:rPr>
              <a:t>the other specificity direction, 40 fungal species are capable of forming</a:t>
            </a:r>
          </a:p>
          <a:p>
            <a:pPr algn="just"/>
            <a:r>
              <a:rPr lang="en-US" sz="2800" dirty="0" err="1">
                <a:latin typeface="TimesNewRomanPSMT"/>
              </a:rPr>
              <a:t>mycorrhizas</a:t>
            </a:r>
            <a:r>
              <a:rPr lang="en-US" sz="2800" dirty="0">
                <a:latin typeface="TimesNewRomanPSMT"/>
              </a:rPr>
              <a:t> with pine.</a:t>
            </a:r>
          </a:p>
          <a:p>
            <a:pPr algn="just"/>
            <a:endParaRPr lang="en-US" sz="2800" dirty="0" smtClean="0">
              <a:latin typeface="TimesNewRomanPSMT"/>
            </a:endParaRPr>
          </a:p>
          <a:p>
            <a:pPr algn="just"/>
            <a:r>
              <a:rPr lang="en-US" sz="2800" dirty="0" err="1" smtClean="0">
                <a:latin typeface="TimesNewRomanPSMT"/>
              </a:rPr>
              <a:t>Ectomycorrhiza</a:t>
            </a:r>
            <a:r>
              <a:rPr lang="en-US" sz="2800" b="1" dirty="0" err="1" smtClean="0">
                <a:latin typeface="TimesNewRomanPS-BoldMT"/>
              </a:rPr>
              <a:t>s</a:t>
            </a:r>
            <a:r>
              <a:rPr lang="en-US" sz="2800" b="1" dirty="0" smtClean="0">
                <a:latin typeface="TimesNewRomanPS-BoldMT"/>
              </a:rPr>
              <a:t> </a:t>
            </a:r>
            <a:r>
              <a:rPr lang="en-US" sz="2800" b="1" dirty="0">
                <a:latin typeface="TimesNewRomanPS-BoldMT"/>
              </a:rPr>
              <a:t>c</a:t>
            </a:r>
            <a:r>
              <a:rPr lang="en-US" sz="2800" dirty="0">
                <a:latin typeface="TimesNewRomanPSMT"/>
              </a:rPr>
              <a:t>an link together groups of trees, the submerged mycelium acting as what has </a:t>
            </a:r>
            <a:r>
              <a:rPr lang="en-US" sz="2800" dirty="0" smtClean="0">
                <a:latin typeface="TimesNewRomanPSMT"/>
              </a:rPr>
              <a:t>been described </a:t>
            </a:r>
            <a:r>
              <a:rPr lang="en-US" sz="2800" dirty="0">
                <a:latin typeface="TimesNewRomanPSMT"/>
              </a:rPr>
              <a:t>as a ‘wood-wide-web’. </a:t>
            </a:r>
            <a:endParaRPr lang="en-US" sz="2800" dirty="0" smtClean="0">
              <a:latin typeface="TimesNewRomanPSMT"/>
            </a:endParaRPr>
          </a:p>
          <a:p>
            <a:pPr algn="just"/>
            <a:endParaRPr lang="en-US" sz="2800" dirty="0">
              <a:latin typeface="TimesNewRomanPSMT"/>
            </a:endParaRPr>
          </a:p>
          <a:p>
            <a:pPr algn="just"/>
            <a:r>
              <a:rPr lang="en-US" sz="2800" dirty="0" err="1" smtClean="0">
                <a:latin typeface="TimesNewRomanPSMT"/>
              </a:rPr>
              <a:t>Ectomycorrhizal</a:t>
            </a:r>
            <a:r>
              <a:rPr lang="en-US" sz="2800" dirty="0" smtClean="0">
                <a:latin typeface="TimesNewRomanPSMT"/>
              </a:rPr>
              <a:t> </a:t>
            </a:r>
            <a:r>
              <a:rPr lang="en-US" sz="2800" dirty="0">
                <a:latin typeface="TimesNewRomanPSMT"/>
              </a:rPr>
              <a:t>fungi depend on the plant host for carbon sources,</a:t>
            </a:r>
          </a:p>
          <a:p>
            <a:pPr algn="just"/>
            <a:r>
              <a:rPr lang="en-US" sz="2800" dirty="0">
                <a:latin typeface="TimesNewRomanPSMT"/>
              </a:rPr>
              <a:t>most being uncompetitive as </a:t>
            </a:r>
            <a:r>
              <a:rPr lang="en-US" sz="2800" dirty="0" err="1">
                <a:latin typeface="TimesNewRomanPSMT"/>
              </a:rPr>
              <a:t>saprotrophs</a:t>
            </a:r>
            <a:r>
              <a:rPr lang="en-US" sz="2800" dirty="0" smtClean="0">
                <a:latin typeface="TimesNewRomanPSMT"/>
              </a:rPr>
              <a:t>.</a:t>
            </a:r>
            <a:endParaRPr lang="en-US" sz="2800" dirty="0"/>
          </a:p>
        </p:txBody>
      </p:sp>
    </p:spTree>
    <p:extLst>
      <p:ext uri="{BB962C8B-B14F-4D97-AF65-F5344CB8AC3E}">
        <p14:creationId xmlns:p14="http://schemas.microsoft.com/office/powerpoint/2010/main" val="218837097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84242" cy="6986528"/>
          </a:xfrm>
          <a:prstGeom prst="rect">
            <a:avLst/>
          </a:prstGeom>
        </p:spPr>
        <p:txBody>
          <a:bodyPr wrap="square">
            <a:spAutoFit/>
          </a:bodyPr>
          <a:lstStyle/>
          <a:p>
            <a:pPr algn="just"/>
            <a:r>
              <a:rPr lang="en-US" sz="2800" dirty="0" smtClean="0">
                <a:latin typeface="Times New Roman" panose="02020603050405020304" pitchFamily="18" charset="0"/>
                <a:cs typeface="Times New Roman" panose="02020603050405020304" pitchFamily="18" charset="0"/>
              </a:rPr>
              <a:t>With few exceptions (</a:t>
            </a:r>
            <a:r>
              <a:rPr lang="en-US" sz="2800" i="1" dirty="0" err="1" smtClean="0">
                <a:latin typeface="Times New Roman" panose="02020603050405020304" pitchFamily="18" charset="0"/>
                <a:cs typeface="Times New Roman" panose="02020603050405020304" pitchFamily="18" charset="0"/>
              </a:rPr>
              <a:t>Tricholoma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fumosum</a:t>
            </a:r>
            <a:r>
              <a:rPr lang="en-US" sz="2800" i="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being one), the fungi are unable to </a:t>
            </a:r>
            <a:r>
              <a:rPr lang="en-US" sz="2800" dirty="0" err="1" smtClean="0">
                <a:latin typeface="Times New Roman" panose="02020603050405020304" pitchFamily="18" charset="0"/>
                <a:cs typeface="Times New Roman" panose="02020603050405020304" pitchFamily="18" charset="0"/>
              </a:rPr>
              <a:t>utilise</a:t>
            </a:r>
            <a:r>
              <a:rPr lang="en-US" sz="2800" dirty="0" smtClean="0">
                <a:latin typeface="Times New Roman" panose="02020603050405020304" pitchFamily="18" charset="0"/>
                <a:cs typeface="Times New Roman" panose="02020603050405020304" pitchFamily="18" charset="0"/>
              </a:rPr>
              <a:t> cellulose and lignin; but the fungus provides greatly enhanced mineral ion uptake for the plant and the fungus is able to capture nutrients, particularly phosphate and ammonium ions, which the root cannot access. </a:t>
            </a: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Host </a:t>
            </a:r>
            <a:r>
              <a:rPr lang="en-US" sz="2800" dirty="0">
                <a:latin typeface="Times New Roman" panose="02020603050405020304" pitchFamily="18" charset="0"/>
                <a:cs typeface="Times New Roman" panose="02020603050405020304" pitchFamily="18" charset="0"/>
              </a:rPr>
              <a:t>plants grow poorly when they lack </a:t>
            </a:r>
            <a:r>
              <a:rPr lang="en-US" sz="2800" dirty="0" err="1">
                <a:latin typeface="Times New Roman" panose="02020603050405020304" pitchFamily="18" charset="0"/>
                <a:cs typeface="Times New Roman" panose="02020603050405020304" pitchFamily="18" charset="0"/>
              </a:rPr>
              <a:t>ectomycorrhizas</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This </a:t>
            </a:r>
            <a:r>
              <a:rPr lang="en-US" sz="2800" dirty="0" err="1" smtClean="0">
                <a:latin typeface="Times New Roman" panose="02020603050405020304" pitchFamily="18" charset="0"/>
                <a:cs typeface="Times New Roman" panose="02020603050405020304" pitchFamily="18" charset="0"/>
              </a:rPr>
              <a:t>ectomycorrhizal</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group is reasonably homogenous, but a subgroup, </a:t>
            </a:r>
            <a:r>
              <a:rPr lang="en-US" sz="2800" dirty="0" err="1">
                <a:latin typeface="Times New Roman" panose="02020603050405020304" pitchFamily="18" charset="0"/>
                <a:cs typeface="Times New Roman" panose="02020603050405020304" pitchFamily="18" charset="0"/>
              </a:rPr>
              <a:t>ectendomycorrhizas</a:t>
            </a:r>
            <a:r>
              <a:rPr lang="en-US" sz="2800" dirty="0">
                <a:latin typeface="Times New Roman" panose="02020603050405020304" pitchFamily="18" charset="0"/>
                <a:cs typeface="Times New Roman" panose="02020603050405020304" pitchFamily="18" charset="0"/>
              </a:rPr>
              <a:t>, has </a:t>
            </a:r>
            <a:r>
              <a:rPr lang="en-US" sz="2800" dirty="0" smtClean="0">
                <a:latin typeface="Times New Roman" panose="02020603050405020304" pitchFamily="18" charset="0"/>
                <a:cs typeface="Times New Roman" panose="02020603050405020304" pitchFamily="18" charset="0"/>
              </a:rPr>
              <a:t>been appended.</a:t>
            </a:r>
          </a:p>
          <a:p>
            <a:pPr algn="just"/>
            <a:endParaRPr lang="en-US" sz="2800" dirty="0" smtClean="0">
              <a:latin typeface="Times New Roman" panose="02020603050405020304" pitchFamily="18" charset="0"/>
              <a:cs typeface="Times New Roman" panose="02020603050405020304" pitchFamily="18" charset="0"/>
            </a:endParaRPr>
          </a:p>
          <a:p>
            <a:r>
              <a:rPr lang="en-US" sz="2800" dirty="0"/>
              <a:t> </a:t>
            </a:r>
            <a:r>
              <a:rPr lang="en-US" sz="2800" dirty="0" err="1"/>
              <a:t>Ectendomycorrhiza</a:t>
            </a:r>
            <a:r>
              <a:rPr lang="en-US" sz="2800" dirty="0"/>
              <a:t> is a purely descriptive name for </a:t>
            </a:r>
            <a:r>
              <a:rPr lang="en-US" sz="2800" dirty="0" err="1"/>
              <a:t>mycorrhizal</a:t>
            </a:r>
            <a:r>
              <a:rPr lang="en-US" sz="2800" dirty="0"/>
              <a:t> roots that exhibit</a:t>
            </a:r>
          </a:p>
          <a:p>
            <a:r>
              <a:rPr lang="en-US" sz="2800" dirty="0"/>
              <a:t>characteristics of both </a:t>
            </a:r>
            <a:r>
              <a:rPr lang="en-US" sz="2800" dirty="0" err="1"/>
              <a:t>ectomycorrhizas</a:t>
            </a:r>
            <a:r>
              <a:rPr lang="en-US" sz="2800" dirty="0"/>
              <a:t> and </a:t>
            </a:r>
            <a:r>
              <a:rPr lang="en-US" sz="2800" dirty="0" err="1"/>
              <a:t>endomycorrhizas</a:t>
            </a:r>
            <a:r>
              <a:rPr lang="en-US" sz="2800" dirty="0"/>
              <a:t>. </a:t>
            </a:r>
            <a:r>
              <a:rPr lang="en-US" sz="2800" dirty="0" err="1"/>
              <a:t>Ectendomycorrhizas</a:t>
            </a:r>
            <a:r>
              <a:rPr lang="en-US" sz="2800" dirty="0"/>
              <a:t> </a:t>
            </a:r>
            <a:r>
              <a:rPr lang="en-US" sz="2800" dirty="0" smtClean="0"/>
              <a:t>are essentially </a:t>
            </a:r>
            <a:r>
              <a:rPr lang="en-US" sz="2800" dirty="0"/>
              <a:t>restricted to the plant genera </a:t>
            </a:r>
            <a:r>
              <a:rPr lang="en-US" sz="2800" i="1" dirty="0" err="1"/>
              <a:t>Pinus</a:t>
            </a:r>
            <a:r>
              <a:rPr lang="en-US" sz="2800" i="1" dirty="0"/>
              <a:t> </a:t>
            </a:r>
            <a:r>
              <a:rPr lang="en-US" sz="2800" dirty="0"/>
              <a:t>(pine), </a:t>
            </a:r>
            <a:r>
              <a:rPr lang="en-US" sz="2800" i="1" dirty="0" err="1"/>
              <a:t>Picea</a:t>
            </a:r>
            <a:r>
              <a:rPr lang="en-US" sz="2800" i="1" dirty="0"/>
              <a:t> </a:t>
            </a:r>
            <a:r>
              <a:rPr lang="en-US" sz="2800" dirty="0"/>
              <a:t>(spruce) and, to a lesser extent</a:t>
            </a:r>
            <a:r>
              <a:rPr lang="en-US" sz="2800" dirty="0" smtClean="0"/>
              <a:t>, </a:t>
            </a:r>
            <a:r>
              <a:rPr lang="en-US" sz="2800" i="1" dirty="0" err="1" smtClean="0"/>
              <a:t>Larix</a:t>
            </a:r>
            <a:r>
              <a:rPr lang="en-US" sz="2800" i="1" dirty="0" smtClean="0"/>
              <a:t> </a:t>
            </a:r>
            <a:r>
              <a:rPr lang="en-US" sz="2800" dirty="0"/>
              <a:t>(larch). </a:t>
            </a:r>
            <a:endParaRPr lang="en-US" sz="2800" dirty="0" smtClean="0"/>
          </a:p>
          <a:p>
            <a:r>
              <a:rPr lang="en-US" sz="2800" dirty="0" err="1" smtClean="0"/>
              <a:t>Ectendomycorrhizas</a:t>
            </a:r>
            <a:r>
              <a:rPr lang="en-US" sz="2800" dirty="0" smtClean="0"/>
              <a:t> </a:t>
            </a:r>
            <a:r>
              <a:rPr lang="en-US" sz="2800" dirty="0"/>
              <a:t>have the same characteristics as </a:t>
            </a:r>
            <a:r>
              <a:rPr lang="en-US" sz="2800" dirty="0" err="1"/>
              <a:t>ectomycorrhizas</a:t>
            </a:r>
            <a:r>
              <a:rPr lang="en-US" sz="2800" dirty="0"/>
              <a:t> but </a:t>
            </a:r>
            <a:r>
              <a:rPr lang="en-US" sz="2800" dirty="0" smtClean="0"/>
              <a:t>show extensive </a:t>
            </a:r>
            <a:r>
              <a:rPr lang="en-US" sz="2800" dirty="0"/>
              <a:t>intracellular penetration of the fungal hyphae into living cells of the host root.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69585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8500" y="490537"/>
            <a:ext cx="5715000" cy="5876925"/>
          </a:xfrm>
          <a:prstGeom prst="rect">
            <a:avLst/>
          </a:prstGeom>
        </p:spPr>
      </p:pic>
      <p:sp>
        <p:nvSpPr>
          <p:cNvPr id="4" name="Rectangle 3"/>
          <p:cNvSpPr/>
          <p:nvPr/>
        </p:nvSpPr>
        <p:spPr>
          <a:xfrm>
            <a:off x="1347537" y="6402498"/>
            <a:ext cx="7796463" cy="369332"/>
          </a:xfrm>
          <a:prstGeom prst="rect">
            <a:avLst/>
          </a:prstGeom>
        </p:spPr>
        <p:txBody>
          <a:bodyPr wrap="square">
            <a:spAutoFit/>
          </a:bodyPr>
          <a:lstStyle/>
          <a:p>
            <a:r>
              <a:rPr lang="en-US" dirty="0">
                <a:latin typeface="TimesNewRomanPSMT"/>
              </a:rPr>
              <a:t>The principle structural features of the five main types of </a:t>
            </a:r>
            <a:r>
              <a:rPr lang="en-US" dirty="0" err="1">
                <a:latin typeface="TimesNewRomanPSMT"/>
              </a:rPr>
              <a:t>mycorrhiza</a:t>
            </a:r>
            <a:r>
              <a:rPr lang="en-US" dirty="0">
                <a:latin typeface="TimesNewRomanPSMT"/>
              </a:rPr>
              <a:t>.</a:t>
            </a:r>
            <a:endParaRPr lang="en-US" dirty="0"/>
          </a:p>
        </p:txBody>
      </p:sp>
    </p:spTree>
    <p:extLst>
      <p:ext uri="{BB962C8B-B14F-4D97-AF65-F5344CB8AC3E}">
        <p14:creationId xmlns:p14="http://schemas.microsoft.com/office/powerpoint/2010/main" val="301773986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555641"/>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5. Rumen endosymbiosis in which bacteria in the rumen anaerobically metabolize cellulose, and </a:t>
            </a:r>
            <a:r>
              <a:rPr lang="en-US" sz="2800" dirty="0" smtClean="0">
                <a:latin typeface="Times New Roman" panose="02020603050405020304" pitchFamily="18" charset="0"/>
                <a:cs typeface="Times New Roman" panose="02020603050405020304" pitchFamily="18" charset="0"/>
              </a:rPr>
              <a:t>then normal </a:t>
            </a:r>
            <a:r>
              <a:rPr lang="en-US" sz="2800" dirty="0">
                <a:latin typeface="Times New Roman" panose="02020603050405020304" pitchFamily="18" charset="0"/>
                <a:cs typeface="Times New Roman" panose="02020603050405020304" pitchFamily="18" charset="0"/>
              </a:rPr>
              <a:t>digestion occurs; microorganisms produce the majority of vitamins that are needed by </a:t>
            </a:r>
            <a:r>
              <a:rPr lang="en-US" sz="2800" dirty="0" smtClean="0">
                <a:latin typeface="Times New Roman" panose="02020603050405020304" pitchFamily="18" charset="0"/>
                <a:cs typeface="Times New Roman" panose="02020603050405020304" pitchFamily="18" charset="0"/>
              </a:rPr>
              <a:t>the ruminant</a:t>
            </a:r>
            <a:r>
              <a:rPr lang="en-US" sz="2800" dirty="0">
                <a:latin typeface="Times New Roman" panose="02020603050405020304" pitchFamily="18" charset="0"/>
                <a:cs typeface="Times New Roman" panose="02020603050405020304" pitchFamily="18" charset="0"/>
              </a:rPr>
              <a:t>; methane is also produced in the process</a:t>
            </a:r>
            <a:r>
              <a:rPr lang="en-US" sz="2800" dirty="0" smtClean="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Commensalism</a:t>
            </a:r>
            <a:r>
              <a:rPr lang="en-US" sz="2800" b="1" dirty="0" smtClean="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Commensalism is a class of relationship between two organisms where one organism benefits but the</a:t>
            </a:r>
          </a:p>
          <a:p>
            <a:pPr algn="just"/>
            <a:r>
              <a:rPr lang="en-US" sz="2800" dirty="0">
                <a:latin typeface="Times New Roman" panose="02020603050405020304" pitchFamily="18" charset="0"/>
                <a:cs typeface="Times New Roman" panose="02020603050405020304" pitchFamily="18" charset="0"/>
              </a:rPr>
              <a:t>other is neutral (there is no harm or benefit). This is a positive, neutral relationship.</a:t>
            </a:r>
          </a:p>
          <a:p>
            <a:pPr algn="just"/>
            <a:r>
              <a:rPr lang="en-US" sz="2800" dirty="0">
                <a:latin typeface="Times New Roman" panose="02020603050405020304" pitchFamily="18" charset="0"/>
                <a:cs typeface="Times New Roman" panose="02020603050405020304" pitchFamily="18" charset="0"/>
              </a:rPr>
              <a:t>Examples:</a:t>
            </a:r>
          </a:p>
          <a:p>
            <a:pPr algn="just"/>
            <a:r>
              <a:rPr lang="en-US" sz="2800" dirty="0">
                <a:latin typeface="Times New Roman" panose="02020603050405020304" pitchFamily="18" charset="0"/>
                <a:cs typeface="Times New Roman" panose="02020603050405020304" pitchFamily="18" charset="0"/>
              </a:rPr>
              <a:t>1. One of the most common examples of commensalism is the relationship between cattle egrets and</a:t>
            </a:r>
          </a:p>
          <a:p>
            <a:pPr algn="just"/>
            <a:r>
              <a:rPr lang="en-US" sz="2800" dirty="0">
                <a:latin typeface="Times New Roman" panose="02020603050405020304" pitchFamily="18" charset="0"/>
                <a:cs typeface="Times New Roman" panose="02020603050405020304" pitchFamily="18" charset="0"/>
              </a:rPr>
              <a:t>livestock. The cattle egret is a common species of heron that is found in most regions of the world,</a:t>
            </a:r>
          </a:p>
          <a:p>
            <a:pPr algn="just"/>
            <a:r>
              <a:rPr lang="en-US" sz="2800" dirty="0">
                <a:latin typeface="Times New Roman" panose="02020603050405020304" pitchFamily="18" charset="0"/>
                <a:cs typeface="Times New Roman" panose="02020603050405020304" pitchFamily="18" charset="0"/>
              </a:rPr>
              <a:t>and is mostly seen moving along with herds of cattle. </a:t>
            </a:r>
          </a:p>
        </p:txBody>
      </p:sp>
    </p:spTree>
    <p:extLst>
      <p:ext uri="{BB962C8B-B14F-4D97-AF65-F5344CB8AC3E}">
        <p14:creationId xmlns:p14="http://schemas.microsoft.com/office/powerpoint/2010/main" val="357081287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24754"/>
          </a:xfrm>
          <a:prstGeom prst="rect">
            <a:avLst/>
          </a:prstGeom>
        </p:spPr>
        <p:txBody>
          <a:bodyPr wrap="square">
            <a:spAutoFit/>
          </a:bodyPr>
          <a:lstStyle/>
          <a:p>
            <a:pPr lvl="0" algn="just"/>
            <a:r>
              <a:rPr lang="en-US" sz="2800" dirty="0">
                <a:solidFill>
                  <a:prstClr val="black"/>
                </a:solidFill>
                <a:latin typeface="Times New Roman" panose="02020603050405020304" pitchFamily="18" charset="0"/>
                <a:cs typeface="Times New Roman" panose="02020603050405020304" pitchFamily="18" charset="0"/>
              </a:rPr>
              <a:t>This bird moves about in the pastures, </a:t>
            </a:r>
            <a:r>
              <a:rPr lang="en-US" sz="2800" dirty="0" smtClean="0">
                <a:solidFill>
                  <a:prstClr val="black"/>
                </a:solidFill>
                <a:latin typeface="Times New Roman" panose="02020603050405020304" pitchFamily="18" charset="0"/>
                <a:cs typeface="Times New Roman" panose="02020603050405020304" pitchFamily="18" charset="0"/>
              </a:rPr>
              <a:t>and follows </a:t>
            </a:r>
            <a:r>
              <a:rPr lang="en-US" sz="2800" dirty="0">
                <a:solidFill>
                  <a:prstClr val="black"/>
                </a:solidFill>
                <a:latin typeface="Times New Roman" panose="02020603050405020304" pitchFamily="18" charset="0"/>
                <a:cs typeface="Times New Roman" panose="02020603050405020304" pitchFamily="18" charset="0"/>
              </a:rPr>
              <a:t>livestock such as cattle and horses. The cattle egret eats up the insects hiding </a:t>
            </a:r>
            <a:r>
              <a:rPr lang="en-US" sz="2800" dirty="0" smtClean="0">
                <a:solidFill>
                  <a:prstClr val="black"/>
                </a:solidFill>
                <a:latin typeface="Times New Roman" panose="02020603050405020304" pitchFamily="18" charset="0"/>
                <a:cs typeface="Times New Roman" panose="02020603050405020304" pitchFamily="18" charset="0"/>
              </a:rPr>
              <a:t>under vegetation </a:t>
            </a:r>
            <a:r>
              <a:rPr lang="en-US" sz="2800" dirty="0">
                <a:solidFill>
                  <a:prstClr val="black"/>
                </a:solidFill>
                <a:latin typeface="Times New Roman" panose="02020603050405020304" pitchFamily="18" charset="0"/>
                <a:cs typeface="Times New Roman" panose="02020603050405020304" pitchFamily="18" charset="0"/>
              </a:rPr>
              <a:t>close to the grounds, which get stirred up when the cattle walk through them</a:t>
            </a:r>
            <a:r>
              <a:rPr lang="en-US" sz="2800" dirty="0" smtClean="0">
                <a:solidFill>
                  <a:prstClr val="black"/>
                </a:solidFill>
                <a:latin typeface="Times New Roman" panose="02020603050405020304" pitchFamily="18" charset="0"/>
                <a:cs typeface="Times New Roman" panose="02020603050405020304" pitchFamily="18" charset="0"/>
              </a:rPr>
              <a:t>.</a:t>
            </a:r>
          </a:p>
          <a:p>
            <a:pPr lvl="0" algn="just"/>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2. Orchids belong to a family of flowering plants that form a commensal relationship with the trees. </a:t>
            </a:r>
            <a:r>
              <a:rPr lang="en-US" sz="2800" dirty="0" smtClean="0">
                <a:latin typeface="Times New Roman" panose="02020603050405020304" pitchFamily="18" charset="0"/>
                <a:cs typeface="Times New Roman" panose="02020603050405020304" pitchFamily="18" charset="0"/>
              </a:rPr>
              <a:t>It is </a:t>
            </a:r>
            <a:r>
              <a:rPr lang="en-US" sz="2800" dirty="0">
                <a:latin typeface="Times New Roman" panose="02020603050405020304" pitchFamily="18" charset="0"/>
                <a:cs typeface="Times New Roman" panose="02020603050405020304" pitchFamily="18" charset="0"/>
              </a:rPr>
              <a:t>a well-known epiphytic plant that grows on the branches or trunks of other trees.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Orchids are usually </a:t>
            </a:r>
            <a:r>
              <a:rPr lang="en-US" sz="2800" dirty="0">
                <a:latin typeface="Times New Roman" panose="02020603050405020304" pitchFamily="18" charset="0"/>
                <a:cs typeface="Times New Roman" panose="02020603050405020304" pitchFamily="18" charset="0"/>
              </a:rPr>
              <a:t>found in dense tropical forests. They form their base of attachment on the branches of trees</a:t>
            </a:r>
            <a:r>
              <a:rPr lang="en-US" sz="2800" dirty="0" smtClean="0">
                <a:latin typeface="Times New Roman" panose="02020603050405020304" pitchFamily="18" charset="0"/>
                <a:cs typeface="Times New Roman" panose="02020603050405020304" pitchFamily="18" charset="0"/>
              </a:rPr>
              <a:t>, and </a:t>
            </a:r>
            <a:r>
              <a:rPr lang="en-US" sz="2800" dirty="0">
                <a:latin typeface="Times New Roman" panose="02020603050405020304" pitchFamily="18" charset="0"/>
                <a:cs typeface="Times New Roman" panose="02020603050405020304" pitchFamily="18" charset="0"/>
              </a:rPr>
              <a:t>benefit by getting adequate sunlight and nutrition that flows down the branches.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orchids </a:t>
            </a:r>
            <a:r>
              <a:rPr lang="en-US" sz="2800" dirty="0" smtClean="0">
                <a:latin typeface="Times New Roman" panose="02020603050405020304" pitchFamily="18" charset="0"/>
                <a:cs typeface="Times New Roman" panose="02020603050405020304" pitchFamily="18" charset="0"/>
              </a:rPr>
              <a:t>do not </a:t>
            </a:r>
            <a:r>
              <a:rPr lang="en-US" sz="2800" dirty="0">
                <a:latin typeface="Times New Roman" panose="02020603050405020304" pitchFamily="18" charset="0"/>
                <a:cs typeface="Times New Roman" panose="02020603050405020304" pitchFamily="18" charset="0"/>
              </a:rPr>
              <a:t>grow to a large size, and thus the host tree is not harmed in any way.</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908458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555641"/>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3. The common nonpathogenic strain of </a:t>
            </a:r>
            <a:r>
              <a:rPr lang="en-US" sz="2800" i="1" dirty="0">
                <a:latin typeface="Times New Roman" panose="02020603050405020304" pitchFamily="18" charset="0"/>
                <a:cs typeface="Times New Roman" panose="02020603050405020304" pitchFamily="18" charset="0"/>
              </a:rPr>
              <a:t>Escherichia coli </a:t>
            </a:r>
            <a:r>
              <a:rPr lang="en-US" sz="2800" dirty="0">
                <a:latin typeface="Times New Roman" panose="02020603050405020304" pitchFamily="18" charset="0"/>
                <a:cs typeface="Times New Roman" panose="02020603050405020304" pitchFamily="18" charset="0"/>
              </a:rPr>
              <a:t>lives in the human colon; this </a:t>
            </a:r>
            <a:r>
              <a:rPr lang="en-US" sz="2800" dirty="0" smtClean="0">
                <a:latin typeface="Times New Roman" panose="02020603050405020304" pitchFamily="18" charset="0"/>
                <a:cs typeface="Times New Roman" panose="02020603050405020304" pitchFamily="18" charset="0"/>
              </a:rPr>
              <a:t>facultative anaerobe </a:t>
            </a:r>
            <a:r>
              <a:rPr lang="en-US" sz="2800" dirty="0">
                <a:latin typeface="Times New Roman" panose="02020603050405020304" pitchFamily="18" charset="0"/>
                <a:cs typeface="Times New Roman" panose="02020603050405020304" pitchFamily="18" charset="0"/>
              </a:rPr>
              <a:t>uses oxygen creating an anaerobic environment in which obligate anaerobes (e.g</a:t>
            </a:r>
            <a:r>
              <a:rPr lang="en-US" sz="2800"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Bacteroids</a:t>
            </a:r>
            <a:r>
              <a:rPr lang="en-US" sz="2800" dirty="0">
                <a:latin typeface="Times New Roman" panose="02020603050405020304" pitchFamily="18" charset="0"/>
                <a:cs typeface="Times New Roman" panose="02020603050405020304" pitchFamily="18" charset="0"/>
              </a:rPr>
              <a:t>) can grow. The </a:t>
            </a:r>
            <a:r>
              <a:rPr lang="en-US" sz="2800" dirty="0" err="1">
                <a:latin typeface="Times New Roman" panose="02020603050405020304" pitchFamily="18" charset="0"/>
                <a:cs typeface="Times New Roman" panose="02020603050405020304" pitchFamily="18" charset="0"/>
              </a:rPr>
              <a:t>bacteroids</a:t>
            </a:r>
            <a:r>
              <a:rPr lang="en-US" sz="2800" dirty="0">
                <a:latin typeface="Times New Roman" panose="02020603050405020304" pitchFamily="18" charset="0"/>
                <a:cs typeface="Times New Roman" panose="02020603050405020304" pitchFamily="18" charset="0"/>
              </a:rPr>
              <a:t> benefit but the </a:t>
            </a:r>
            <a:r>
              <a:rPr lang="en-US" sz="2800" i="1" dirty="0">
                <a:latin typeface="Times New Roman" panose="02020603050405020304" pitchFamily="18" charset="0"/>
                <a:cs typeface="Times New Roman" panose="02020603050405020304" pitchFamily="18" charset="0"/>
              </a:rPr>
              <a:t>E. coli </a:t>
            </a:r>
            <a:r>
              <a:rPr lang="en-US" sz="2800" dirty="0">
                <a:latin typeface="Times New Roman" panose="02020603050405020304" pitchFamily="18" charset="0"/>
                <a:cs typeface="Times New Roman" panose="02020603050405020304" pitchFamily="18" charset="0"/>
              </a:rPr>
              <a:t>derives no obvious benefit or harm</a:t>
            </a:r>
            <a:r>
              <a:rPr lang="en-US" sz="2800" dirty="0" smtClean="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a:p>
            <a:r>
              <a:rPr lang="en-US" sz="2800" b="1" dirty="0"/>
              <a:t>Parasitism</a:t>
            </a:r>
          </a:p>
          <a:p>
            <a:r>
              <a:rPr lang="en-US" sz="2800" dirty="0"/>
              <a:t>A </a:t>
            </a:r>
            <a:r>
              <a:rPr lang="en-US" sz="2800" dirty="0" err="1"/>
              <a:t>a</a:t>
            </a:r>
            <a:r>
              <a:rPr lang="en-US" sz="2800" dirty="0"/>
              <a:t> non-mutual symbiotic relationship in which one organism benefits and the other is harmed.</a:t>
            </a:r>
          </a:p>
          <a:p>
            <a:r>
              <a:rPr lang="en-US" sz="2800" dirty="0"/>
              <a:t>Parasites may be characterized as:</a:t>
            </a:r>
          </a:p>
          <a:p>
            <a:r>
              <a:rPr lang="en-US" sz="2800" dirty="0" err="1"/>
              <a:t>Ectoparasites</a:t>
            </a:r>
            <a:r>
              <a:rPr lang="en-US" sz="2800" dirty="0"/>
              <a:t>—including ticks, fleas, leeches, and lice—which live on the body surface of the host</a:t>
            </a:r>
          </a:p>
          <a:p>
            <a:r>
              <a:rPr lang="en-US" sz="2800" dirty="0"/>
              <a:t>and do not themselves commonly cause disease in the host; or</a:t>
            </a:r>
          </a:p>
          <a:p>
            <a:r>
              <a:rPr lang="en-US" sz="2800" dirty="0" err="1"/>
              <a:t>Endoparasites</a:t>
            </a:r>
            <a:r>
              <a:rPr lang="en-US" sz="2800" dirty="0"/>
              <a:t>, which may be either intercellular (inhabiting spaces in the host’s body) or intracellular</a:t>
            </a:r>
          </a:p>
          <a:p>
            <a:r>
              <a:rPr lang="en-US" sz="2800" dirty="0"/>
              <a:t>(inhabiting cells in the host’s body).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5245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24</a:t>
            </a:fld>
            <a:endParaRPr lang="en-US"/>
          </a:p>
        </p:txBody>
      </p:sp>
      <p:sp>
        <p:nvSpPr>
          <p:cNvPr id="3" name="Rectangle 2"/>
          <p:cNvSpPr/>
          <p:nvPr/>
        </p:nvSpPr>
        <p:spPr>
          <a:xfrm>
            <a:off x="0" y="577345"/>
            <a:ext cx="12191999" cy="5693866"/>
          </a:xfrm>
          <a:prstGeom prst="rect">
            <a:avLst/>
          </a:prstGeom>
        </p:spPr>
        <p:txBody>
          <a:bodyPr wrap="square">
            <a:spAutoFit/>
          </a:bodyPr>
          <a:lstStyle/>
          <a:p>
            <a:pPr lvl="0"/>
            <a:r>
              <a:rPr lang="en-US" sz="2600" b="1" dirty="0">
                <a:solidFill>
                  <a:prstClr val="black"/>
                </a:solidFill>
              </a:rPr>
              <a:t>Functions of the plasma membrane: </a:t>
            </a:r>
          </a:p>
          <a:p>
            <a:pPr lvl="0"/>
            <a:r>
              <a:rPr lang="en-US" sz="2600" b="1" dirty="0">
                <a:solidFill>
                  <a:prstClr val="black"/>
                </a:solidFill>
              </a:rPr>
              <a:t> </a:t>
            </a:r>
          </a:p>
          <a:p>
            <a:pPr marL="457200" lvl="0" indent="-457200" algn="just">
              <a:buFont typeface="Wingdings" panose="05000000000000000000" pitchFamily="2" charset="2"/>
              <a:buChar char="§"/>
            </a:pPr>
            <a:r>
              <a:rPr lang="en-US" sz="2600" b="1" dirty="0">
                <a:solidFill>
                  <a:prstClr val="black"/>
                </a:solidFill>
              </a:rPr>
              <a:t>Supporting and retaining the cytoplasm being a selective barrier:</a:t>
            </a:r>
          </a:p>
          <a:p>
            <a:pPr marL="457200" lvl="0" indent="-457200" algn="just">
              <a:buFont typeface="Wingdings" panose="05000000000000000000" pitchFamily="2" charset="2"/>
              <a:buChar char="§"/>
            </a:pPr>
            <a:r>
              <a:rPr lang="en-US" sz="2600" dirty="0">
                <a:solidFill>
                  <a:prstClr val="black"/>
                </a:solidFill>
              </a:rPr>
              <a:t>The cell is separated from its environment and needs to get nutrients in and waste products out. </a:t>
            </a:r>
          </a:p>
          <a:p>
            <a:pPr marL="457200" lvl="0" indent="-457200" algn="just">
              <a:buFont typeface="Wingdings" panose="05000000000000000000" pitchFamily="2" charset="2"/>
              <a:buChar char="§"/>
            </a:pPr>
            <a:endParaRPr lang="en-US" sz="2600" dirty="0">
              <a:solidFill>
                <a:prstClr val="black"/>
              </a:solidFill>
            </a:endParaRPr>
          </a:p>
          <a:p>
            <a:pPr marL="457200" lvl="0" indent="-457200" algn="just">
              <a:buFont typeface="Wingdings" panose="05000000000000000000" pitchFamily="2" charset="2"/>
              <a:buChar char="§"/>
            </a:pPr>
            <a:r>
              <a:rPr lang="en-US" sz="2600" dirty="0">
                <a:solidFill>
                  <a:prstClr val="black"/>
                </a:solidFill>
              </a:rPr>
              <a:t>Some molecules can cross the membrane without assistance, most cannot. Water, non-polar molecules and some small polar molecules can cross. </a:t>
            </a:r>
          </a:p>
          <a:p>
            <a:pPr marL="457200" lvl="0" indent="-457200" algn="just">
              <a:buFont typeface="Wingdings" panose="05000000000000000000" pitchFamily="2" charset="2"/>
              <a:buChar char="§"/>
            </a:pPr>
            <a:endParaRPr lang="en-US" sz="2600" dirty="0">
              <a:solidFill>
                <a:prstClr val="black"/>
              </a:solidFill>
            </a:endParaRPr>
          </a:p>
          <a:p>
            <a:pPr marL="457200" lvl="0" indent="-457200" algn="just">
              <a:buFont typeface="Wingdings" panose="05000000000000000000" pitchFamily="2" charset="2"/>
              <a:buChar char="§"/>
            </a:pPr>
            <a:r>
              <a:rPr lang="en-US" sz="2600" dirty="0">
                <a:solidFill>
                  <a:prstClr val="black"/>
                </a:solidFill>
              </a:rPr>
              <a:t>Non-polar molecules penetrate by actually dissolving into the lipid bilayer. </a:t>
            </a:r>
          </a:p>
          <a:p>
            <a:pPr marL="457200" lvl="0" indent="-457200" algn="just">
              <a:buFont typeface="Wingdings" panose="05000000000000000000" pitchFamily="2" charset="2"/>
              <a:buChar char="§"/>
            </a:pPr>
            <a:endParaRPr lang="en-US" sz="2600" dirty="0">
              <a:solidFill>
                <a:prstClr val="black"/>
              </a:solidFill>
            </a:endParaRPr>
          </a:p>
          <a:p>
            <a:pPr marL="457200" lvl="0" indent="-457200" algn="just">
              <a:buFont typeface="Wingdings" panose="05000000000000000000" pitchFamily="2" charset="2"/>
              <a:buChar char="§"/>
            </a:pPr>
            <a:r>
              <a:rPr lang="en-US" sz="2600" dirty="0">
                <a:solidFill>
                  <a:prstClr val="black"/>
                </a:solidFill>
              </a:rPr>
              <a:t>Most polar compounds such as amino acids, organic acids and inorganic salts are not allowed entry, but instead must be specifically transported across the membrane by proteins.</a:t>
            </a:r>
          </a:p>
        </p:txBody>
      </p:sp>
    </p:spTree>
    <p:extLst>
      <p:ext uri="{BB962C8B-B14F-4D97-AF65-F5344CB8AC3E}">
        <p14:creationId xmlns:p14="http://schemas.microsoft.com/office/powerpoint/2010/main" val="274919440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4832092"/>
          </a:xfrm>
          <a:prstGeom prst="rect">
            <a:avLst/>
          </a:prstGeom>
        </p:spPr>
        <p:txBody>
          <a:bodyPr wrap="square">
            <a:spAutoFit/>
          </a:bodyPr>
          <a:lstStyle/>
          <a:p>
            <a:r>
              <a:rPr lang="en-US" sz="2800" dirty="0">
                <a:latin typeface="TimesNewRomanPSMT"/>
              </a:rPr>
              <a:t>Intracellular parasites—such as bacteria or viruses—often rely on a third organism, known as </a:t>
            </a:r>
            <a:r>
              <a:rPr lang="en-US" sz="2800" dirty="0" smtClean="0">
                <a:latin typeface="TimesNewRomanPSMT"/>
              </a:rPr>
              <a:t>the carrier</a:t>
            </a:r>
            <a:r>
              <a:rPr lang="en-US" sz="2800" dirty="0">
                <a:latin typeface="TimesNewRomanPSMT"/>
              </a:rPr>
              <a:t>, or vector, to transmit them to the host. </a:t>
            </a:r>
            <a:endParaRPr lang="en-US" sz="2800" dirty="0" smtClean="0">
              <a:latin typeface="TimesNewRomanPSMT"/>
            </a:endParaRPr>
          </a:p>
          <a:p>
            <a:endParaRPr lang="en-US" sz="2800" dirty="0">
              <a:latin typeface="TimesNewRomanPSMT"/>
            </a:endParaRPr>
          </a:p>
          <a:p>
            <a:r>
              <a:rPr lang="en-US" sz="2800" dirty="0" smtClean="0">
                <a:latin typeface="TimesNewRomanPSMT"/>
              </a:rPr>
              <a:t>Malaria</a:t>
            </a:r>
            <a:r>
              <a:rPr lang="en-US" sz="2800" dirty="0">
                <a:latin typeface="TimesNewRomanPSMT"/>
              </a:rPr>
              <a:t>, which is caused by a protozoan of the </a:t>
            </a:r>
            <a:r>
              <a:rPr lang="en-US" sz="2800" dirty="0" smtClean="0">
                <a:latin typeface="TimesNewRomanPSMT"/>
              </a:rPr>
              <a:t>genus </a:t>
            </a:r>
            <a:r>
              <a:rPr lang="en-US" sz="2800" i="1" dirty="0" smtClean="0">
                <a:latin typeface="TimesNewRomanPS-ItalicMT"/>
              </a:rPr>
              <a:t>Plasmodium </a:t>
            </a:r>
            <a:r>
              <a:rPr lang="en-US" sz="2800" dirty="0">
                <a:latin typeface="TimesNewRomanPSMT"/>
              </a:rPr>
              <a:t>transmitted to humans by the bite of an </a:t>
            </a:r>
            <a:r>
              <a:rPr lang="en-US" sz="2800" dirty="0" err="1">
                <a:latin typeface="TimesNewRomanPSMT"/>
              </a:rPr>
              <a:t>anopheline</a:t>
            </a:r>
            <a:r>
              <a:rPr lang="en-US" sz="2800" dirty="0">
                <a:latin typeface="TimesNewRomanPSMT"/>
              </a:rPr>
              <a:t> mosquito, is an example of </a:t>
            </a:r>
            <a:r>
              <a:rPr lang="en-US" sz="2800" dirty="0" smtClean="0">
                <a:latin typeface="TimesNewRomanPSMT"/>
              </a:rPr>
              <a:t>this interaction.</a:t>
            </a:r>
          </a:p>
          <a:p>
            <a:endParaRPr lang="en-US" sz="2800" dirty="0">
              <a:latin typeface="TimesNewRomanPSMT"/>
            </a:endParaRPr>
          </a:p>
          <a:p>
            <a:r>
              <a:rPr lang="en-US" sz="2800" dirty="0">
                <a:latin typeface="TimesNewRomanPSMT"/>
              </a:rPr>
              <a:t>Parasites can also be categorized based on size: </a:t>
            </a:r>
            <a:endParaRPr lang="en-US" sz="2800" dirty="0" smtClean="0">
              <a:latin typeface="TimesNewRomanPSMT"/>
            </a:endParaRPr>
          </a:p>
          <a:p>
            <a:pPr marL="514350" indent="-514350">
              <a:buAutoNum type="alphaLcParenR"/>
            </a:pPr>
            <a:r>
              <a:rPr lang="en-US" sz="2800" dirty="0" err="1" smtClean="0">
                <a:latin typeface="TimesNewRomanPSMT"/>
              </a:rPr>
              <a:t>macroparasites</a:t>
            </a:r>
            <a:r>
              <a:rPr lang="en-US" sz="2800" dirty="0" smtClean="0">
                <a:latin typeface="TimesNewRomanPSMT"/>
              </a:rPr>
              <a:t> </a:t>
            </a:r>
            <a:r>
              <a:rPr lang="en-US" sz="2800" dirty="0">
                <a:latin typeface="TimesNewRomanPSMT"/>
              </a:rPr>
              <a:t>- those visible to naked eye such </a:t>
            </a:r>
            <a:r>
              <a:rPr lang="en-US" sz="2800" dirty="0" smtClean="0">
                <a:latin typeface="TimesNewRomanPSMT"/>
              </a:rPr>
              <a:t>as </a:t>
            </a:r>
            <a:r>
              <a:rPr lang="en-US" sz="2800" dirty="0" err="1" smtClean="0">
                <a:latin typeface="TimesNewRomanPSMT"/>
              </a:rPr>
              <a:t>Helminths</a:t>
            </a:r>
            <a:r>
              <a:rPr lang="en-US" sz="2800" dirty="0" smtClean="0">
                <a:latin typeface="TimesNewRomanPSMT"/>
              </a:rPr>
              <a:t> </a:t>
            </a:r>
            <a:r>
              <a:rPr lang="en-US" sz="2800" dirty="0">
                <a:latin typeface="TimesNewRomanPSMT"/>
              </a:rPr>
              <a:t>in humans </a:t>
            </a:r>
            <a:endParaRPr lang="en-US" sz="2800" dirty="0" smtClean="0">
              <a:latin typeface="TimesNewRomanPSMT"/>
            </a:endParaRPr>
          </a:p>
          <a:p>
            <a:r>
              <a:rPr lang="en-US" sz="2800" dirty="0" smtClean="0">
                <a:latin typeface="TimesNewRomanPSMT"/>
              </a:rPr>
              <a:t>b</a:t>
            </a:r>
            <a:r>
              <a:rPr lang="en-US" sz="2800" dirty="0">
                <a:latin typeface="TimesNewRomanPSMT"/>
              </a:rPr>
              <a:t>) </a:t>
            </a:r>
            <a:r>
              <a:rPr lang="en-US" sz="2800" dirty="0" err="1">
                <a:latin typeface="TimesNewRomanPSMT"/>
              </a:rPr>
              <a:t>microparasites</a:t>
            </a:r>
            <a:r>
              <a:rPr lang="en-US" sz="2800" dirty="0">
                <a:latin typeface="TimesNewRomanPSMT"/>
              </a:rPr>
              <a:t> such as bacteria, some fungi and viruses.</a:t>
            </a:r>
            <a:endParaRPr lang="en-US" sz="2800" dirty="0"/>
          </a:p>
        </p:txBody>
      </p:sp>
    </p:spTree>
    <p:extLst>
      <p:ext uri="{BB962C8B-B14F-4D97-AF65-F5344CB8AC3E}">
        <p14:creationId xmlns:p14="http://schemas.microsoft.com/office/powerpoint/2010/main" val="405418810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6252"/>
            <a:ext cx="12192000" cy="5693866"/>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Based on their interactions with their hosts and on their life cycles. </a:t>
            </a:r>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An </a:t>
            </a:r>
            <a:r>
              <a:rPr lang="en-US" sz="2800" b="1" dirty="0">
                <a:latin typeface="Times New Roman" panose="02020603050405020304" pitchFamily="18" charset="0"/>
                <a:cs typeface="Times New Roman" panose="02020603050405020304" pitchFamily="18" charset="0"/>
              </a:rPr>
              <a:t>obligate parasite </a:t>
            </a:r>
            <a:r>
              <a:rPr lang="en-US" sz="2800" dirty="0">
                <a:latin typeface="Times New Roman" panose="02020603050405020304" pitchFamily="18" charset="0"/>
                <a:cs typeface="Times New Roman" panose="02020603050405020304" pitchFamily="18" charset="0"/>
              </a:rPr>
              <a:t>is </a:t>
            </a:r>
            <a:r>
              <a:rPr lang="en-US" sz="2800" dirty="0" smtClean="0">
                <a:latin typeface="Times New Roman" panose="02020603050405020304" pitchFamily="18" charset="0"/>
                <a:cs typeface="Times New Roman" panose="02020603050405020304" pitchFamily="18" charset="0"/>
              </a:rPr>
              <a:t>totally dependent </a:t>
            </a:r>
            <a:r>
              <a:rPr lang="en-US" sz="2800" dirty="0">
                <a:latin typeface="Times New Roman" panose="02020603050405020304" pitchFamily="18" charset="0"/>
                <a:cs typeface="Times New Roman" panose="02020603050405020304" pitchFamily="18" charset="0"/>
              </a:rPr>
              <a:t>on the host to complete its life cycle, while a </a:t>
            </a:r>
            <a:r>
              <a:rPr lang="en-US" sz="2800" b="1" dirty="0">
                <a:latin typeface="Times New Roman" panose="02020603050405020304" pitchFamily="18" charset="0"/>
                <a:cs typeface="Times New Roman" panose="02020603050405020304" pitchFamily="18" charset="0"/>
              </a:rPr>
              <a:t>facultative parasite </a:t>
            </a:r>
            <a:r>
              <a:rPr lang="en-US" sz="2800" dirty="0">
                <a:latin typeface="Times New Roman" panose="02020603050405020304" pitchFamily="18" charset="0"/>
                <a:cs typeface="Times New Roman" panose="02020603050405020304" pitchFamily="18" charset="0"/>
              </a:rPr>
              <a:t>is not.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A </a:t>
            </a:r>
            <a:r>
              <a:rPr lang="en-US" sz="2800" dirty="0">
                <a:latin typeface="Times New Roman" panose="02020603050405020304" pitchFamily="18" charset="0"/>
                <a:cs typeface="Times New Roman" panose="02020603050405020304" pitchFamily="18" charset="0"/>
              </a:rPr>
              <a:t>direct </a:t>
            </a:r>
            <a:r>
              <a:rPr lang="en-US" sz="2800" dirty="0" smtClean="0">
                <a:latin typeface="Times New Roman" panose="02020603050405020304" pitchFamily="18" charset="0"/>
                <a:cs typeface="Times New Roman" panose="02020603050405020304" pitchFamily="18" charset="0"/>
              </a:rPr>
              <a:t>parasite has </a:t>
            </a:r>
            <a:r>
              <a:rPr lang="en-US" sz="2800" dirty="0">
                <a:latin typeface="Times New Roman" panose="02020603050405020304" pitchFamily="18" charset="0"/>
                <a:cs typeface="Times New Roman" panose="02020603050405020304" pitchFamily="18" charset="0"/>
              </a:rPr>
              <a:t>only one host while an indirect parasite has multiple hosts. </a:t>
            </a:r>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For </a:t>
            </a:r>
            <a:r>
              <a:rPr lang="en-US" sz="2800" dirty="0">
                <a:latin typeface="Times New Roman" panose="02020603050405020304" pitchFamily="18" charset="0"/>
                <a:cs typeface="Times New Roman" panose="02020603050405020304" pitchFamily="18" charset="0"/>
              </a:rPr>
              <a:t>indirect parasites, there </a:t>
            </a:r>
            <a:r>
              <a:rPr lang="en-US" sz="2800" dirty="0" smtClean="0">
                <a:latin typeface="Times New Roman" panose="02020603050405020304" pitchFamily="18" charset="0"/>
                <a:cs typeface="Times New Roman" panose="02020603050405020304" pitchFamily="18" charset="0"/>
              </a:rPr>
              <a:t>will always </a:t>
            </a:r>
            <a:r>
              <a:rPr lang="en-US" sz="2800" dirty="0">
                <a:latin typeface="Times New Roman" panose="02020603050405020304" pitchFamily="18" charset="0"/>
                <a:cs typeface="Times New Roman" panose="02020603050405020304" pitchFamily="18" charset="0"/>
              </a:rPr>
              <a:t>be a definitive host and an intermediate host.</a:t>
            </a: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Parasitism </a:t>
            </a:r>
            <a:r>
              <a:rPr lang="en-US" sz="2800" dirty="0">
                <a:latin typeface="Times New Roman" panose="02020603050405020304" pitchFamily="18" charset="0"/>
                <a:cs typeface="Times New Roman" panose="02020603050405020304" pitchFamily="18" charset="0"/>
              </a:rPr>
              <a:t>is of many types</a:t>
            </a:r>
            <a:r>
              <a:rPr lang="en-US" sz="2800" dirty="0" smtClean="0">
                <a:latin typeface="Times New Roman" panose="02020603050405020304" pitchFamily="18" charset="0"/>
                <a:cs typeface="Times New Roman" panose="02020603050405020304" pitchFamily="18" charset="0"/>
              </a:rPr>
              <a:t>.</a:t>
            </a:r>
          </a:p>
          <a:p>
            <a:pPr algn="just"/>
            <a:endParaRPr lang="en-US" sz="2800" b="1" dirty="0" smtClean="0">
              <a:latin typeface="Times New Roman" panose="02020603050405020304" pitchFamily="18" charset="0"/>
              <a:cs typeface="Times New Roman" panose="02020603050405020304" pitchFamily="18" charset="0"/>
            </a:endParaRPr>
          </a:p>
          <a:p>
            <a:pPr algn="just"/>
            <a:r>
              <a:rPr lang="en-US" sz="2800" b="1" dirty="0" smtClean="0">
                <a:latin typeface="Times New Roman" panose="02020603050405020304" pitchFamily="18" charset="0"/>
                <a:cs typeface="Times New Roman" panose="02020603050405020304" pitchFamily="18" charset="0"/>
              </a:rPr>
              <a:t>Social </a:t>
            </a:r>
            <a:r>
              <a:rPr lang="en-US" sz="2800" b="1" dirty="0">
                <a:latin typeface="Times New Roman" panose="02020603050405020304" pitchFamily="18" charset="0"/>
                <a:cs typeface="Times New Roman" panose="02020603050405020304" pitchFamily="18" charset="0"/>
              </a:rPr>
              <a:t>parasitism </a:t>
            </a:r>
            <a:r>
              <a:rPr lang="en-US" sz="2800" dirty="0">
                <a:latin typeface="Times New Roman" panose="02020603050405020304" pitchFamily="18" charset="0"/>
                <a:cs typeface="Times New Roman" panose="02020603050405020304" pitchFamily="18" charset="0"/>
              </a:rPr>
              <a:t>in which organisms take advantage of interactions between members of social</a:t>
            </a:r>
          </a:p>
          <a:p>
            <a:pPr algn="just"/>
            <a:r>
              <a:rPr lang="en-US" sz="2800" dirty="0">
                <a:latin typeface="Times New Roman" panose="02020603050405020304" pitchFamily="18" charset="0"/>
                <a:cs typeface="Times New Roman" panose="02020603050405020304" pitchFamily="18" charset="0"/>
              </a:rPr>
              <a:t>organisms such as ants, termites, and bumblebees.</a:t>
            </a:r>
          </a:p>
        </p:txBody>
      </p:sp>
    </p:spTree>
    <p:extLst>
      <p:ext uri="{BB962C8B-B14F-4D97-AF65-F5344CB8AC3E}">
        <p14:creationId xmlns:p14="http://schemas.microsoft.com/office/powerpoint/2010/main" val="86000756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
            <a:ext cx="12192000" cy="6555641"/>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Examples include </a:t>
            </a:r>
            <a:r>
              <a:rPr lang="en-US" sz="2800" i="1" dirty="0" err="1">
                <a:latin typeface="Times New Roman" panose="02020603050405020304" pitchFamily="18" charset="0"/>
                <a:cs typeface="Times New Roman" panose="02020603050405020304" pitchFamily="18" charset="0"/>
              </a:rPr>
              <a:t>Phengaris</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arion</a:t>
            </a:r>
            <a:r>
              <a:rPr lang="en-US" sz="2800" dirty="0">
                <a:latin typeface="Times New Roman" panose="02020603050405020304" pitchFamily="18" charset="0"/>
                <a:cs typeface="Times New Roman" panose="02020603050405020304" pitchFamily="18" charset="0"/>
              </a:rPr>
              <a:t>, a butterfly whose larvae employ mimicry to parasitize </a:t>
            </a:r>
            <a:r>
              <a:rPr lang="en-US" sz="2800" dirty="0" smtClean="0">
                <a:latin typeface="Times New Roman" panose="02020603050405020304" pitchFamily="18" charset="0"/>
                <a:cs typeface="Times New Roman" panose="02020603050405020304" pitchFamily="18" charset="0"/>
              </a:rPr>
              <a:t>certain species </a:t>
            </a:r>
            <a:r>
              <a:rPr lang="en-US" sz="2800" dirty="0">
                <a:latin typeface="Times New Roman" panose="02020603050405020304" pitchFamily="18" charset="0"/>
                <a:cs typeface="Times New Roman" panose="02020603050405020304" pitchFamily="18" charset="0"/>
              </a:rPr>
              <a:t>of ants, </a:t>
            </a:r>
            <a:r>
              <a:rPr lang="en-US" sz="2800" i="1" dirty="0" err="1">
                <a:latin typeface="Times New Roman" panose="02020603050405020304" pitchFamily="18" charset="0"/>
                <a:cs typeface="Times New Roman" panose="02020603050405020304" pitchFamily="18" charset="0"/>
              </a:rPr>
              <a:t>Bombus</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bohemicus</a:t>
            </a:r>
            <a:r>
              <a:rPr lang="en-US" sz="2800" dirty="0">
                <a:latin typeface="Times New Roman" panose="02020603050405020304" pitchFamily="18" charset="0"/>
                <a:cs typeface="Times New Roman" panose="02020603050405020304" pitchFamily="18" charset="0"/>
              </a:rPr>
              <a:t>, a bumblebee who invades the hives of other species of bee </a:t>
            </a:r>
            <a:r>
              <a:rPr lang="en-US" sz="2800" dirty="0" smtClean="0">
                <a:latin typeface="Times New Roman" panose="02020603050405020304" pitchFamily="18" charset="0"/>
                <a:cs typeface="Times New Roman" panose="02020603050405020304" pitchFamily="18" charset="0"/>
              </a:rPr>
              <a:t>and takes </a:t>
            </a:r>
            <a:r>
              <a:rPr lang="en-US" sz="2800" dirty="0">
                <a:latin typeface="Times New Roman" panose="02020603050405020304" pitchFamily="18" charset="0"/>
                <a:cs typeface="Times New Roman" panose="02020603050405020304" pitchFamily="18" charset="0"/>
              </a:rPr>
              <a:t>over reproduction, their young raised by host workers, and </a:t>
            </a:r>
            <a:r>
              <a:rPr lang="en-US" sz="2800" i="1" dirty="0" err="1">
                <a:latin typeface="Times New Roman" panose="02020603050405020304" pitchFamily="18" charset="0"/>
                <a:cs typeface="Times New Roman" panose="02020603050405020304" pitchFamily="18" charset="0"/>
              </a:rPr>
              <a:t>Melipona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scutellaris</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eusocial</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bee where </a:t>
            </a:r>
            <a:r>
              <a:rPr lang="en-US" sz="2800" dirty="0">
                <a:latin typeface="Times New Roman" panose="02020603050405020304" pitchFamily="18" charset="0"/>
                <a:cs typeface="Times New Roman" panose="02020603050405020304" pitchFamily="18" charset="0"/>
              </a:rPr>
              <a:t>virgin queens escape killer workers and invade another colony without a queen</a:t>
            </a:r>
            <a:r>
              <a:rPr lang="en-US" sz="2800" dirty="0" smtClean="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Kleptoparasitism</a:t>
            </a:r>
            <a:r>
              <a:rPr lang="en-US" sz="2800" dirty="0">
                <a:latin typeface="Times New Roman" panose="02020603050405020304" pitchFamily="18" charset="0"/>
                <a:cs typeface="Times New Roman" panose="02020603050405020304" pitchFamily="18" charset="0"/>
              </a:rPr>
              <a:t> in which parasites appropriate food gathered by the host. </a:t>
            </a:r>
            <a:endParaRPr lang="en-US" sz="2800" dirty="0" smtClean="0">
              <a:latin typeface="Times New Roman" panose="02020603050405020304" pitchFamily="18" charset="0"/>
              <a:cs typeface="Times New Roman" panose="02020603050405020304" pitchFamily="18" charset="0"/>
            </a:endParaRPr>
          </a:p>
          <a:p>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An </a:t>
            </a:r>
            <a:r>
              <a:rPr lang="en-US" sz="2800" dirty="0">
                <a:latin typeface="Times New Roman" panose="02020603050405020304" pitchFamily="18" charset="0"/>
                <a:cs typeface="Times New Roman" panose="02020603050405020304" pitchFamily="18" charset="0"/>
              </a:rPr>
              <a:t>example is the </a:t>
            </a:r>
            <a:r>
              <a:rPr lang="en-US" sz="2800" dirty="0" smtClean="0">
                <a:latin typeface="Times New Roman" panose="02020603050405020304" pitchFamily="18" charset="0"/>
                <a:cs typeface="Times New Roman" panose="02020603050405020304" pitchFamily="18" charset="0"/>
              </a:rPr>
              <a:t>brood parasitism </a:t>
            </a:r>
            <a:r>
              <a:rPr lang="en-US" sz="2800" dirty="0" err="1">
                <a:latin typeface="Times New Roman" panose="02020603050405020304" pitchFamily="18" charset="0"/>
                <a:cs typeface="Times New Roman" panose="02020603050405020304" pitchFamily="18" charset="0"/>
              </a:rPr>
              <a:t>practised</a:t>
            </a:r>
            <a:r>
              <a:rPr lang="en-US" sz="2800" dirty="0">
                <a:latin typeface="Times New Roman" panose="02020603050405020304" pitchFamily="18" charset="0"/>
                <a:cs typeface="Times New Roman" panose="02020603050405020304" pitchFamily="18" charset="0"/>
              </a:rPr>
              <a:t> by </a:t>
            </a:r>
            <a:r>
              <a:rPr lang="en-US" sz="2800" dirty="0" err="1">
                <a:latin typeface="Times New Roman" panose="02020603050405020304" pitchFamily="18" charset="0"/>
                <a:cs typeface="Times New Roman" panose="02020603050405020304" pitchFamily="18" charset="0"/>
              </a:rPr>
              <a:t>cowbirds,whydahs</a:t>
            </a:r>
            <a:r>
              <a:rPr lang="en-US" sz="2800" dirty="0">
                <a:latin typeface="Times New Roman" panose="02020603050405020304" pitchFamily="18" charset="0"/>
                <a:cs typeface="Times New Roman" panose="02020603050405020304" pitchFamily="18" charset="0"/>
              </a:rPr>
              <a:t>, cuckoos, and Black-headed ducks which do not </a:t>
            </a:r>
            <a:r>
              <a:rPr lang="en-US" sz="2800" dirty="0" smtClean="0">
                <a:latin typeface="Times New Roman" panose="02020603050405020304" pitchFamily="18" charset="0"/>
                <a:cs typeface="Times New Roman" panose="02020603050405020304" pitchFamily="18" charset="0"/>
              </a:rPr>
              <a:t>build nests </a:t>
            </a:r>
            <a:r>
              <a:rPr lang="en-US" sz="2800" dirty="0">
                <a:latin typeface="Times New Roman" panose="02020603050405020304" pitchFamily="18" charset="0"/>
                <a:cs typeface="Times New Roman" panose="02020603050405020304" pitchFamily="18" charset="0"/>
              </a:rPr>
              <a:t>of their own and leave their eggs in nests of other species. </a:t>
            </a:r>
            <a:endParaRPr lang="en-US" sz="2800" dirty="0" smtClean="0">
              <a:latin typeface="Times New Roman" panose="02020603050405020304" pitchFamily="18" charset="0"/>
              <a:cs typeface="Times New Roman" panose="02020603050405020304" pitchFamily="18" charset="0"/>
            </a:endParaRPr>
          </a:p>
          <a:p>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host behaves as a "babysitter" </a:t>
            </a:r>
            <a:r>
              <a:rPr lang="en-US" sz="2800" dirty="0" smtClean="0">
                <a:latin typeface="Times New Roman" panose="02020603050405020304" pitchFamily="18" charset="0"/>
                <a:cs typeface="Times New Roman" panose="02020603050405020304" pitchFamily="18" charset="0"/>
              </a:rPr>
              <a:t>as they </a:t>
            </a:r>
            <a:r>
              <a:rPr lang="en-US" sz="2800" dirty="0">
                <a:latin typeface="Times New Roman" panose="02020603050405020304" pitchFamily="18" charset="0"/>
                <a:cs typeface="Times New Roman" panose="02020603050405020304" pitchFamily="18" charset="0"/>
              </a:rPr>
              <a:t>raise the young as their own.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900643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
            <a:ext cx="12192000" cy="5693866"/>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Adelpho</a:t>
            </a:r>
            <a:r>
              <a:rPr lang="en-US" sz="2800" dirty="0">
                <a:latin typeface="Times New Roman" panose="02020603050405020304" pitchFamily="18" charset="0"/>
                <a:cs typeface="Times New Roman" panose="02020603050405020304" pitchFamily="18" charset="0"/>
              </a:rPr>
              <a:t>-parasitism is an association in which the host species is closely related to the parasite, </a:t>
            </a:r>
            <a:r>
              <a:rPr lang="en-US" sz="2800" dirty="0" smtClean="0">
                <a:latin typeface="Times New Roman" panose="02020603050405020304" pitchFamily="18" charset="0"/>
                <a:cs typeface="Times New Roman" panose="02020603050405020304" pitchFamily="18" charset="0"/>
              </a:rPr>
              <a:t>often being </a:t>
            </a:r>
            <a:r>
              <a:rPr lang="en-US" sz="2800" dirty="0">
                <a:latin typeface="Times New Roman" panose="02020603050405020304" pitchFamily="18" charset="0"/>
                <a:cs typeface="Times New Roman" panose="02020603050405020304" pitchFamily="18" charset="0"/>
              </a:rPr>
              <a:t>a member of the same family or genus.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An </a:t>
            </a:r>
            <a:r>
              <a:rPr lang="en-US" sz="2800" dirty="0">
                <a:latin typeface="Times New Roman" panose="02020603050405020304" pitchFamily="18" charset="0"/>
                <a:cs typeface="Times New Roman" panose="02020603050405020304" pitchFamily="18" charset="0"/>
              </a:rPr>
              <a:t>example of this is the citrus blackfly parasitoid</a:t>
            </a:r>
            <a:r>
              <a:rPr lang="en-US" sz="2800"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Encarsia</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perplexa</a:t>
            </a:r>
            <a:r>
              <a:rPr lang="en-US" sz="2800" dirty="0">
                <a:latin typeface="Times New Roman" panose="02020603050405020304" pitchFamily="18" charset="0"/>
                <a:cs typeface="Times New Roman" panose="02020603050405020304" pitchFamily="18" charset="0"/>
              </a:rPr>
              <a:t>, unmated females of which may lay haploid eggs in the fully developed larvae </a:t>
            </a:r>
            <a:r>
              <a:rPr lang="en-US" sz="2800" dirty="0" smtClean="0">
                <a:latin typeface="Times New Roman" panose="02020603050405020304" pitchFamily="18" charset="0"/>
                <a:cs typeface="Times New Roman" panose="02020603050405020304" pitchFamily="18" charset="0"/>
              </a:rPr>
              <a:t>of their </a:t>
            </a:r>
            <a:r>
              <a:rPr lang="en-US" sz="2800" dirty="0">
                <a:latin typeface="Times New Roman" panose="02020603050405020304" pitchFamily="18" charset="0"/>
                <a:cs typeface="Times New Roman" panose="02020603050405020304" pitchFamily="18" charset="0"/>
              </a:rPr>
              <a:t>own </a:t>
            </a:r>
            <a:r>
              <a:rPr lang="en-US" sz="2800" dirty="0" smtClean="0">
                <a:latin typeface="Times New Roman" panose="02020603050405020304" pitchFamily="18" charset="0"/>
                <a:cs typeface="Times New Roman" panose="02020603050405020304" pitchFamily="18" charset="0"/>
              </a:rPr>
              <a:t>species, cuckoos </a:t>
            </a:r>
            <a:r>
              <a:rPr lang="en-US" sz="2800" dirty="0">
                <a:latin typeface="Times New Roman" panose="02020603050405020304" pitchFamily="18" charset="0"/>
                <a:cs typeface="Times New Roman" panose="02020603050405020304" pitchFamily="18" charset="0"/>
              </a:rPr>
              <a:t>will return and attack the nest to compel host birds to remain subject to </a:t>
            </a:r>
            <a:r>
              <a:rPr lang="en-US" sz="2800" dirty="0" smtClean="0">
                <a:latin typeface="Times New Roman" panose="02020603050405020304" pitchFamily="18" charset="0"/>
                <a:cs typeface="Times New Roman" panose="02020603050405020304" pitchFamily="18" charset="0"/>
              </a:rPr>
              <a:t>this parasitism.</a:t>
            </a: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P</a:t>
            </a:r>
            <a:r>
              <a:rPr lang="en-US" sz="2800" b="1" dirty="0">
                <a:latin typeface="Times New Roman" panose="02020603050405020304" pitchFamily="18" charset="0"/>
                <a:cs typeface="Times New Roman" panose="02020603050405020304" pitchFamily="18" charset="0"/>
              </a:rPr>
              <a:t>athogenic fungi </a:t>
            </a:r>
            <a:r>
              <a:rPr lang="en-US" sz="2800" dirty="0">
                <a:latin typeface="Times New Roman" panose="02020603050405020304" pitchFamily="18" charset="0"/>
                <a:cs typeface="Times New Roman" panose="02020603050405020304" pitchFamily="18" charset="0"/>
              </a:rPr>
              <a:t>(parasitic fungi), includes the fungi genera </a:t>
            </a:r>
            <a:r>
              <a:rPr lang="en-US" sz="2800" i="1" dirty="0" err="1">
                <a:latin typeface="Times New Roman" panose="02020603050405020304" pitchFamily="18" charset="0"/>
                <a:cs typeface="Times New Roman" panose="02020603050405020304" pitchFamily="18" charset="0"/>
              </a:rPr>
              <a:t>Verticillium</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Phytophthora</a:t>
            </a:r>
            <a:r>
              <a:rPr lang="en-US" sz="2800"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Rhizoctonia</a:t>
            </a:r>
            <a:r>
              <a:rPr lang="en-US" sz="2800" i="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and </a:t>
            </a:r>
            <a:r>
              <a:rPr lang="en-US" sz="2800" i="1" dirty="0" err="1">
                <a:latin typeface="Times New Roman" panose="02020603050405020304" pitchFamily="18" charset="0"/>
                <a:cs typeface="Times New Roman" panose="02020603050405020304" pitchFamily="18" charset="0"/>
              </a:rPr>
              <a:t>Pythium</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These </a:t>
            </a:r>
            <a:r>
              <a:rPr lang="en-US" sz="2800" dirty="0">
                <a:latin typeface="Times New Roman" panose="02020603050405020304" pitchFamily="18" charset="0"/>
                <a:cs typeface="Times New Roman" panose="02020603050405020304" pitchFamily="18" charset="0"/>
              </a:rPr>
              <a:t>group of fungi being parasitic on plants, draw all the nutrients from the plant </a:t>
            </a:r>
            <a:r>
              <a:rPr lang="en-US" sz="2800" dirty="0" smtClean="0">
                <a:latin typeface="Times New Roman" panose="02020603050405020304" pitchFamily="18" charset="0"/>
                <a:cs typeface="Times New Roman" panose="02020603050405020304" pitchFamily="18" charset="0"/>
              </a:rPr>
              <a:t>and ultimately </a:t>
            </a:r>
            <a:r>
              <a:rPr lang="en-US" sz="2800" dirty="0">
                <a:latin typeface="Times New Roman" panose="02020603050405020304" pitchFamily="18" charset="0"/>
                <a:cs typeface="Times New Roman" panose="02020603050405020304" pitchFamily="18" charset="0"/>
              </a:rPr>
              <a:t>cause its death.</a:t>
            </a:r>
          </a:p>
        </p:txBody>
      </p:sp>
    </p:spTree>
    <p:extLst>
      <p:ext uri="{BB962C8B-B14F-4D97-AF65-F5344CB8AC3E}">
        <p14:creationId xmlns:p14="http://schemas.microsoft.com/office/powerpoint/2010/main" val="13058413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555641"/>
          </a:xfrm>
          <a:prstGeom prst="rect">
            <a:avLst/>
          </a:prstGeom>
        </p:spPr>
        <p:txBody>
          <a:bodyPr wrap="square">
            <a:spAutoFit/>
          </a:bodyPr>
          <a:lstStyle/>
          <a:p>
            <a:pPr algn="just"/>
            <a:r>
              <a:rPr lang="en-US" sz="2800" b="1" dirty="0" smtClean="0">
                <a:latin typeface="Times New Roman" panose="02020603050405020304" pitchFamily="18" charset="0"/>
                <a:cs typeface="Times New Roman" panose="02020603050405020304" pitchFamily="18" charset="0"/>
              </a:rPr>
              <a:t>Cooperation </a:t>
            </a:r>
            <a:r>
              <a:rPr lang="en-US" sz="2800" dirty="0" smtClean="0">
                <a:latin typeface="Times New Roman" panose="02020603050405020304" pitchFamily="18" charset="0"/>
                <a:cs typeface="Times New Roman" panose="02020603050405020304" pitchFamily="18" charset="0"/>
              </a:rPr>
              <a:t>is </a:t>
            </a:r>
            <a:r>
              <a:rPr lang="en-US" sz="2800" dirty="0">
                <a:latin typeface="Times New Roman" panose="02020603050405020304" pitchFamily="18" charset="0"/>
                <a:cs typeface="Times New Roman" panose="02020603050405020304" pitchFamily="18" charset="0"/>
              </a:rPr>
              <a:t>the process of groups of organisms working or acting together for common or mutual benefit, </a:t>
            </a:r>
            <a:r>
              <a:rPr lang="en-US" sz="2800" dirty="0" smtClean="0">
                <a:latin typeface="Times New Roman" panose="02020603050405020304" pitchFamily="18" charset="0"/>
                <a:cs typeface="Times New Roman" panose="02020603050405020304" pitchFamily="18" charset="0"/>
              </a:rPr>
              <a:t>as opposed </a:t>
            </a:r>
            <a:r>
              <a:rPr lang="en-US" sz="2800" dirty="0">
                <a:latin typeface="Times New Roman" panose="02020603050405020304" pitchFamily="18" charset="0"/>
                <a:cs typeface="Times New Roman" panose="02020603050405020304" pitchFamily="18" charset="0"/>
              </a:rPr>
              <a:t>to working in competition for selfish benefit.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A </a:t>
            </a:r>
            <a:r>
              <a:rPr lang="en-US" sz="2800" dirty="0">
                <a:latin typeface="Times New Roman" panose="02020603050405020304" pitchFamily="18" charset="0"/>
                <a:cs typeface="Times New Roman" panose="02020603050405020304" pitchFamily="18" charset="0"/>
              </a:rPr>
              <a:t>cooperative behavior is one that benefits </a:t>
            </a:r>
            <a:r>
              <a:rPr lang="en-US" sz="2800" dirty="0" smtClean="0">
                <a:latin typeface="Times New Roman" panose="02020603050405020304" pitchFamily="18" charset="0"/>
                <a:cs typeface="Times New Roman" panose="02020603050405020304" pitchFamily="18" charset="0"/>
              </a:rPr>
              <a:t>an individual </a:t>
            </a:r>
            <a:r>
              <a:rPr lang="en-US" sz="2800" dirty="0">
                <a:latin typeface="Times New Roman" panose="02020603050405020304" pitchFamily="18" charset="0"/>
                <a:cs typeface="Times New Roman" panose="02020603050405020304" pitchFamily="18" charset="0"/>
              </a:rPr>
              <a:t>(the recipient) other than the one performing the </a:t>
            </a:r>
            <a:r>
              <a:rPr lang="en-US" sz="2800" dirty="0" err="1">
                <a:latin typeface="Times New Roman" panose="02020603050405020304" pitchFamily="18" charset="0"/>
                <a:cs typeface="Times New Roman" panose="02020603050405020304" pitchFamily="18" charset="0"/>
              </a:rPr>
              <a:t>behaviour</a:t>
            </a:r>
            <a:r>
              <a:rPr lang="en-US" sz="2800" dirty="0">
                <a:latin typeface="Times New Roman" panose="02020603050405020304" pitchFamily="18" charset="0"/>
                <a:cs typeface="Times New Roman" panose="02020603050405020304" pitchFamily="18" charset="0"/>
              </a:rPr>
              <a:t> (the actor) .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Many </a:t>
            </a:r>
            <a:r>
              <a:rPr lang="en-US" sz="2800" dirty="0">
                <a:latin typeface="Times New Roman" panose="02020603050405020304" pitchFamily="18" charset="0"/>
                <a:cs typeface="Times New Roman" panose="02020603050405020304" pitchFamily="18" charset="0"/>
              </a:rPr>
              <a:t>animal and </a:t>
            </a:r>
            <a:r>
              <a:rPr lang="en-US" sz="2800" dirty="0" smtClean="0">
                <a:latin typeface="Times New Roman" panose="02020603050405020304" pitchFamily="18" charset="0"/>
                <a:cs typeface="Times New Roman" panose="02020603050405020304" pitchFamily="18" charset="0"/>
              </a:rPr>
              <a:t>plant species </a:t>
            </a:r>
            <a:r>
              <a:rPr lang="en-US" sz="2800" dirty="0">
                <a:latin typeface="Times New Roman" panose="02020603050405020304" pitchFamily="18" charset="0"/>
                <a:cs typeface="Times New Roman" panose="02020603050405020304" pitchFamily="18" charset="0"/>
              </a:rPr>
              <a:t>cooperate both with other members of their own species and with members of other species</a:t>
            </a:r>
            <a:r>
              <a:rPr lang="en-US" sz="2800" dirty="0" smtClean="0">
                <a:latin typeface="Times New Roman" panose="02020603050405020304" pitchFamily="18" charset="0"/>
                <a:cs typeface="Times New Roman" panose="02020603050405020304" pitchFamily="18" charset="0"/>
              </a:rPr>
              <a:t>.</a:t>
            </a: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Example</a:t>
            </a:r>
            <a:r>
              <a:rPr lang="en-US" sz="2800" dirty="0">
                <a:latin typeface="Times New Roman" panose="02020603050405020304" pitchFamily="18" charset="0"/>
                <a:cs typeface="Times New Roman" panose="02020603050405020304" pitchFamily="18" charset="0"/>
              </a:rPr>
              <a:t>: One example is the </a:t>
            </a:r>
            <a:r>
              <a:rPr lang="en-US" sz="2800" dirty="0" err="1">
                <a:latin typeface="Times New Roman" panose="02020603050405020304" pitchFamily="18" charset="0"/>
                <a:cs typeface="Times New Roman" panose="02020603050405020304" pitchFamily="18" charset="0"/>
              </a:rPr>
              <a:t>ocellaris</a:t>
            </a:r>
            <a:r>
              <a:rPr lang="en-US" sz="2800" dirty="0">
                <a:latin typeface="Times New Roman" panose="02020603050405020304" pitchFamily="18" charset="0"/>
                <a:cs typeface="Times New Roman" panose="02020603050405020304" pitchFamily="18" charset="0"/>
              </a:rPr>
              <a:t> clownfish, which dwells among the tentacles of </a:t>
            </a:r>
            <a:r>
              <a:rPr lang="en-US" sz="2800" dirty="0" err="1">
                <a:latin typeface="Times New Roman" panose="02020603050405020304" pitchFamily="18" charset="0"/>
                <a:cs typeface="Times New Roman" panose="02020603050405020304" pitchFamily="18" charset="0"/>
              </a:rPr>
              <a:t>Ritteri</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sea anemones</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anemones provide the clownfish with protection from their predators (which </a:t>
            </a:r>
            <a:r>
              <a:rPr lang="en-US" sz="2800" dirty="0" smtClean="0">
                <a:latin typeface="Times New Roman" panose="02020603050405020304" pitchFamily="18" charset="0"/>
                <a:cs typeface="Times New Roman" panose="02020603050405020304" pitchFamily="18" charset="0"/>
              </a:rPr>
              <a:t>cannot tolerate </a:t>
            </a:r>
            <a:r>
              <a:rPr lang="en-US" sz="2800" dirty="0">
                <a:latin typeface="Times New Roman" panose="02020603050405020304" pitchFamily="18" charset="0"/>
                <a:cs typeface="Times New Roman" panose="02020603050405020304" pitchFamily="18" charset="0"/>
              </a:rPr>
              <a:t>the stings of the sea anemone's tentacles), while the fish defend the anemones </a:t>
            </a:r>
            <a:r>
              <a:rPr lang="en-US" sz="2800" dirty="0" smtClean="0">
                <a:latin typeface="Times New Roman" panose="02020603050405020304" pitchFamily="18" charset="0"/>
                <a:cs typeface="Times New Roman" panose="02020603050405020304" pitchFamily="18" charset="0"/>
              </a:rPr>
              <a:t>against </a:t>
            </a:r>
            <a:r>
              <a:rPr lang="en-US" sz="2800" dirty="0" err="1" smtClean="0">
                <a:latin typeface="Times New Roman" panose="02020603050405020304" pitchFamily="18" charset="0"/>
                <a:cs typeface="Times New Roman" panose="02020603050405020304" pitchFamily="18" charset="0"/>
              </a:rPr>
              <a:t>butterflyfish</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(which eat anemones).</a:t>
            </a:r>
          </a:p>
        </p:txBody>
      </p:sp>
    </p:spTree>
    <p:extLst>
      <p:ext uri="{BB962C8B-B14F-4D97-AF65-F5344CB8AC3E}">
        <p14:creationId xmlns:p14="http://schemas.microsoft.com/office/powerpoint/2010/main" val="181339218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
            <a:ext cx="12192000" cy="6494085"/>
          </a:xfrm>
          <a:prstGeom prst="rect">
            <a:avLst/>
          </a:prstGeom>
        </p:spPr>
        <p:txBody>
          <a:bodyPr wrap="square">
            <a:spAutoFit/>
          </a:bodyPr>
          <a:lstStyle/>
          <a:p>
            <a:r>
              <a:rPr lang="en-US" sz="3200" dirty="0">
                <a:latin typeface="TimesNewRomanPSMT"/>
              </a:rPr>
              <a:t>Another well known example is of mutually beneficial microbial interactions involves the production </a:t>
            </a:r>
            <a:r>
              <a:rPr lang="en-US" sz="3200" dirty="0" smtClean="0">
                <a:latin typeface="TimesNewRomanPSMT"/>
              </a:rPr>
              <a:t>of </a:t>
            </a:r>
            <a:r>
              <a:rPr lang="en-US" sz="3200" dirty="0" err="1" smtClean="0">
                <a:latin typeface="TimesNewRomanPSMT"/>
              </a:rPr>
              <a:t>siderophores</a:t>
            </a:r>
            <a:r>
              <a:rPr lang="en-US" sz="3200" dirty="0">
                <a:latin typeface="TimesNewRomanPSMT"/>
              </a:rPr>
              <a:t>. </a:t>
            </a:r>
            <a:endParaRPr lang="en-US" sz="3200" dirty="0" smtClean="0">
              <a:latin typeface="TimesNewRomanPSMT"/>
            </a:endParaRPr>
          </a:p>
          <a:p>
            <a:endParaRPr lang="en-US" sz="3200" dirty="0">
              <a:latin typeface="TimesNewRomanPSMT"/>
            </a:endParaRPr>
          </a:p>
          <a:p>
            <a:r>
              <a:rPr lang="en-US" sz="3200" dirty="0" err="1" smtClean="0">
                <a:latin typeface="TimesNewRomanPSMT"/>
              </a:rPr>
              <a:t>Siderophores</a:t>
            </a:r>
            <a:r>
              <a:rPr lang="en-US" sz="3200" dirty="0" smtClean="0">
                <a:latin typeface="TimesNewRomanPSMT"/>
              </a:rPr>
              <a:t> </a:t>
            </a:r>
            <a:r>
              <a:rPr lang="en-US" sz="3200" dirty="0">
                <a:latin typeface="TimesNewRomanPSMT"/>
              </a:rPr>
              <a:t>are iron-scavenging molecules produced by many microbial taxa</a:t>
            </a:r>
            <a:r>
              <a:rPr lang="en-US" sz="3200" dirty="0" smtClean="0">
                <a:latin typeface="TimesNewRomanPSMT"/>
              </a:rPr>
              <a:t>, including </a:t>
            </a:r>
            <a:r>
              <a:rPr lang="en-US" sz="3200" dirty="0">
                <a:latin typeface="TimesNewRomanPSMT"/>
              </a:rPr>
              <a:t>bacteria and fungi. </a:t>
            </a:r>
            <a:endParaRPr lang="en-US" sz="3200" dirty="0" smtClean="0">
              <a:latin typeface="TimesNewRomanPSMT"/>
            </a:endParaRPr>
          </a:p>
          <a:p>
            <a:endParaRPr lang="en-US" sz="3200" dirty="0">
              <a:latin typeface="TimesNewRomanPSMT"/>
            </a:endParaRPr>
          </a:p>
          <a:p>
            <a:r>
              <a:rPr lang="en-US" sz="3200" dirty="0" smtClean="0">
                <a:latin typeface="TimesNewRomanPSMT"/>
              </a:rPr>
              <a:t>Iron </a:t>
            </a:r>
            <a:r>
              <a:rPr lang="en-US" sz="3200" dirty="0">
                <a:latin typeface="TimesNewRomanPSMT"/>
              </a:rPr>
              <a:t>is a major limiting factor for bacterial growth because most iron </a:t>
            </a:r>
            <a:r>
              <a:rPr lang="en-US" sz="3200" dirty="0" smtClean="0">
                <a:latin typeface="TimesNewRomanPSMT"/>
              </a:rPr>
              <a:t>in the </a:t>
            </a:r>
            <a:r>
              <a:rPr lang="en-US" sz="3200" dirty="0">
                <a:latin typeface="TimesNewRomanPSMT"/>
              </a:rPr>
              <a:t>environment is in the insoluble Fe(III) form. In order for bacteria to access this limiting </a:t>
            </a:r>
            <a:r>
              <a:rPr lang="en-US" sz="3200" dirty="0" smtClean="0">
                <a:latin typeface="TimesNewRomanPSMT"/>
              </a:rPr>
              <a:t>factor, cells </a:t>
            </a:r>
            <a:r>
              <a:rPr lang="en-US" sz="3200" dirty="0">
                <a:latin typeface="TimesNewRomanPSMT"/>
              </a:rPr>
              <a:t>will manufacture these enzymes, and then secrete them into the extracellular space. </a:t>
            </a:r>
            <a:endParaRPr lang="en-US" sz="3200" dirty="0" smtClean="0">
              <a:latin typeface="TimesNewRomanPSMT"/>
            </a:endParaRPr>
          </a:p>
          <a:p>
            <a:endParaRPr lang="en-US" sz="3200" dirty="0">
              <a:latin typeface="TimesNewRomanPSMT"/>
            </a:endParaRPr>
          </a:p>
          <a:p>
            <a:r>
              <a:rPr lang="en-US" sz="3200" dirty="0" smtClean="0">
                <a:latin typeface="TimesNewRomanPSMT"/>
              </a:rPr>
              <a:t>Once released</a:t>
            </a:r>
            <a:r>
              <a:rPr lang="en-US" sz="3200" dirty="0">
                <a:latin typeface="TimesNewRomanPSMT"/>
              </a:rPr>
              <a:t>, the </a:t>
            </a:r>
            <a:r>
              <a:rPr lang="en-US" sz="3200" dirty="0" err="1">
                <a:latin typeface="TimesNewRomanPSMT"/>
              </a:rPr>
              <a:t>siderophore</a:t>
            </a:r>
            <a:r>
              <a:rPr lang="en-US" sz="3200" dirty="0">
                <a:latin typeface="TimesNewRomanPSMT"/>
              </a:rPr>
              <a:t> will set apart the iron, making it metabolically accessible for the bacteria.</a:t>
            </a:r>
            <a:endParaRPr lang="en-US" sz="3200" dirty="0"/>
          </a:p>
        </p:txBody>
      </p:sp>
    </p:spTree>
    <p:extLst>
      <p:ext uri="{BB962C8B-B14F-4D97-AF65-F5344CB8AC3E}">
        <p14:creationId xmlns:p14="http://schemas.microsoft.com/office/powerpoint/2010/main" val="335347595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555641"/>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Harmful Interactions</a:t>
            </a:r>
          </a:p>
          <a:p>
            <a:pPr algn="just"/>
            <a:r>
              <a:rPr lang="en-US" sz="2800" b="1" dirty="0" smtClean="0">
                <a:latin typeface="Times New Roman" panose="02020603050405020304" pitchFamily="18" charset="0"/>
                <a:cs typeface="Times New Roman" panose="02020603050405020304" pitchFamily="18" charset="0"/>
              </a:rPr>
              <a:t>Predation </a:t>
            </a:r>
            <a:r>
              <a:rPr lang="en-US" sz="2800" dirty="0" smtClean="0">
                <a:latin typeface="Times New Roman" panose="02020603050405020304" pitchFamily="18" charset="0"/>
                <a:cs typeface="Times New Roman" panose="02020603050405020304" pitchFamily="18" charset="0"/>
              </a:rPr>
              <a:t>is </a:t>
            </a:r>
            <a:r>
              <a:rPr lang="en-US" sz="2800" dirty="0">
                <a:latin typeface="Times New Roman" panose="02020603050405020304" pitchFamily="18" charset="0"/>
                <a:cs typeface="Times New Roman" panose="02020603050405020304" pitchFamily="18" charset="0"/>
              </a:rPr>
              <a:t>a relationship in which members of one species (the </a:t>
            </a:r>
            <a:r>
              <a:rPr lang="en-US" sz="2800" b="1" dirty="0">
                <a:latin typeface="Times New Roman" panose="02020603050405020304" pitchFamily="18" charset="0"/>
                <a:cs typeface="Times New Roman" panose="02020603050405020304" pitchFamily="18" charset="0"/>
              </a:rPr>
              <a:t>predator</a:t>
            </a:r>
            <a:r>
              <a:rPr lang="en-US" sz="2800" dirty="0">
                <a:latin typeface="Times New Roman" panose="02020603050405020304" pitchFamily="18" charset="0"/>
                <a:cs typeface="Times New Roman" panose="02020603050405020304" pitchFamily="18" charset="0"/>
              </a:rPr>
              <a:t>) consume members of </a:t>
            </a:r>
            <a:r>
              <a:rPr lang="en-US" sz="2800" dirty="0" smtClean="0">
                <a:latin typeface="Times New Roman" panose="02020603050405020304" pitchFamily="18" charset="0"/>
                <a:cs typeface="Times New Roman" panose="02020603050405020304" pitchFamily="18" charset="0"/>
              </a:rPr>
              <a:t>another species </a:t>
            </a:r>
            <a:r>
              <a:rPr lang="en-US" sz="2800" dirty="0">
                <a:latin typeface="Times New Roman" panose="02020603050405020304" pitchFamily="18" charset="0"/>
                <a:cs typeface="Times New Roman" panose="02020603050405020304" pitchFamily="18" charset="0"/>
              </a:rPr>
              <a:t>(the </a:t>
            </a:r>
            <a:r>
              <a:rPr lang="en-US" sz="2800" b="1" dirty="0">
                <a:latin typeface="Times New Roman" panose="02020603050405020304" pitchFamily="18" charset="0"/>
                <a:cs typeface="Times New Roman" panose="02020603050405020304" pitchFamily="18" charset="0"/>
              </a:rPr>
              <a:t>prey</a:t>
            </a:r>
            <a:r>
              <a:rPr lang="en-US" sz="2800" dirty="0">
                <a:latin typeface="Times New Roman" panose="02020603050405020304" pitchFamily="18" charset="0"/>
                <a:cs typeface="Times New Roman" panose="02020603050405020304" pitchFamily="18" charset="0"/>
              </a:rPr>
              <a:t>).</a:t>
            </a: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Both </a:t>
            </a:r>
            <a:r>
              <a:rPr lang="en-US" sz="2800" dirty="0">
                <a:latin typeface="Times New Roman" panose="02020603050405020304" pitchFamily="18" charset="0"/>
                <a:cs typeface="Times New Roman" panose="02020603050405020304" pitchFamily="18" charset="0"/>
              </a:rPr>
              <a:t>predators and prey have adaptations to predation that evolve through natural selection.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Predator adaptations </a:t>
            </a:r>
            <a:r>
              <a:rPr lang="en-US" sz="2800" dirty="0">
                <a:latin typeface="Times New Roman" panose="02020603050405020304" pitchFamily="18" charset="0"/>
                <a:cs typeface="Times New Roman" panose="02020603050405020304" pitchFamily="18" charset="0"/>
              </a:rPr>
              <a:t>help them capture prey. Prey adaptations help them avoid predators.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A common adaptation </a:t>
            </a:r>
            <a:r>
              <a:rPr lang="en-US" sz="2800" dirty="0">
                <a:latin typeface="Times New Roman" panose="02020603050405020304" pitchFamily="18" charset="0"/>
                <a:cs typeface="Times New Roman" panose="02020603050405020304" pitchFamily="18" charset="0"/>
              </a:rPr>
              <a:t>in both predator and prey is </a:t>
            </a:r>
            <a:r>
              <a:rPr lang="en-US" sz="2800" b="1" dirty="0">
                <a:latin typeface="Times New Roman" panose="02020603050405020304" pitchFamily="18" charset="0"/>
                <a:cs typeface="Times New Roman" panose="02020603050405020304" pitchFamily="18" charset="0"/>
              </a:rPr>
              <a:t>camouflage</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Camouflage </a:t>
            </a:r>
            <a:r>
              <a:rPr lang="en-US" sz="2800" dirty="0">
                <a:latin typeface="Times New Roman" panose="02020603050405020304" pitchFamily="18" charset="0"/>
                <a:cs typeface="Times New Roman" panose="02020603050405020304" pitchFamily="18" charset="0"/>
              </a:rPr>
              <a:t>in prey helps them hide </a:t>
            </a:r>
            <a:r>
              <a:rPr lang="en-US" sz="2800" dirty="0" smtClean="0">
                <a:latin typeface="Times New Roman" panose="02020603050405020304" pitchFamily="18" charset="0"/>
                <a:cs typeface="Times New Roman" panose="02020603050405020304" pitchFamily="18" charset="0"/>
              </a:rPr>
              <a:t>from predators</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Camouflage </a:t>
            </a:r>
            <a:r>
              <a:rPr lang="en-US" sz="2800" dirty="0">
                <a:latin typeface="Times New Roman" panose="02020603050405020304" pitchFamily="18" charset="0"/>
                <a:cs typeface="Times New Roman" panose="02020603050405020304" pitchFamily="18" charset="0"/>
              </a:rPr>
              <a:t>in predators helps them sneak up on prey.</a:t>
            </a:r>
          </a:p>
        </p:txBody>
      </p:sp>
    </p:spTree>
    <p:extLst>
      <p:ext uri="{BB962C8B-B14F-4D97-AF65-F5344CB8AC3E}">
        <p14:creationId xmlns:p14="http://schemas.microsoft.com/office/powerpoint/2010/main" val="21949659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693866"/>
          </a:xfrm>
          <a:prstGeom prst="rect">
            <a:avLst/>
          </a:prstGeom>
        </p:spPr>
        <p:txBody>
          <a:bodyPr wrap="square">
            <a:spAutoFit/>
          </a:bodyPr>
          <a:lstStyle/>
          <a:p>
            <a:pPr algn="just"/>
            <a:r>
              <a:rPr lang="en-US" sz="2800" b="1" dirty="0">
                <a:latin typeface="TimesNewRomanPS-BoldMT"/>
              </a:rPr>
              <a:t>Mimicry </a:t>
            </a:r>
            <a:r>
              <a:rPr lang="en-US" sz="2800" dirty="0">
                <a:latin typeface="TimesNewRomanPSMT"/>
              </a:rPr>
              <a:t>is a related phenomenon where an organism has a similar appearance to another species.</a:t>
            </a:r>
          </a:p>
          <a:p>
            <a:pPr algn="just"/>
            <a:endParaRPr lang="en-US" sz="2800" dirty="0" smtClean="0">
              <a:latin typeface="TimesNewRomanPSMT"/>
            </a:endParaRPr>
          </a:p>
          <a:p>
            <a:pPr algn="just"/>
            <a:r>
              <a:rPr lang="en-US" sz="2800" dirty="0" smtClean="0">
                <a:latin typeface="TimesNewRomanPSMT"/>
              </a:rPr>
              <a:t>One </a:t>
            </a:r>
            <a:r>
              <a:rPr lang="en-US" sz="2800" dirty="0">
                <a:latin typeface="TimesNewRomanPSMT"/>
              </a:rPr>
              <a:t>such example is the drone fly, which looks a lot like a bee, yet is completely harmless as </a:t>
            </a:r>
            <a:r>
              <a:rPr lang="en-US" sz="2800" dirty="0" smtClean="0">
                <a:latin typeface="TimesNewRomanPSMT"/>
              </a:rPr>
              <a:t>it cannot </a:t>
            </a:r>
            <a:r>
              <a:rPr lang="en-US" sz="2800" dirty="0">
                <a:latin typeface="TimesNewRomanPSMT"/>
              </a:rPr>
              <a:t>sting at all. </a:t>
            </a:r>
            <a:endParaRPr lang="en-US" sz="2800" dirty="0" smtClean="0">
              <a:latin typeface="TimesNewRomanPSMT"/>
            </a:endParaRPr>
          </a:p>
          <a:p>
            <a:pPr algn="just"/>
            <a:endParaRPr lang="en-US" sz="2800" dirty="0">
              <a:latin typeface="TimesNewRomanPSMT"/>
            </a:endParaRPr>
          </a:p>
          <a:p>
            <a:pPr algn="just"/>
            <a:r>
              <a:rPr lang="en-US" sz="2800" dirty="0" smtClean="0">
                <a:latin typeface="TimesNewRomanPSMT"/>
              </a:rPr>
              <a:t>Another </a:t>
            </a:r>
            <a:r>
              <a:rPr lang="en-US" sz="2800" dirty="0">
                <a:latin typeface="TimesNewRomanPSMT"/>
              </a:rPr>
              <a:t>example of </a:t>
            </a:r>
            <a:r>
              <a:rPr lang="en-US" sz="2800" dirty="0" err="1">
                <a:latin typeface="TimesNewRomanPSMT"/>
              </a:rPr>
              <a:t>batesian</a:t>
            </a:r>
            <a:r>
              <a:rPr lang="en-US" sz="2800" dirty="0">
                <a:latin typeface="TimesNewRomanPSMT"/>
              </a:rPr>
              <a:t> mimicry is the </a:t>
            </a:r>
            <a:r>
              <a:rPr lang="en-US" sz="2800" dirty="0" err="1">
                <a:latin typeface="TimesNewRomanPSMT"/>
              </a:rPr>
              <a:t>io</a:t>
            </a:r>
            <a:r>
              <a:rPr lang="en-US" sz="2800" dirty="0">
                <a:latin typeface="TimesNewRomanPSMT"/>
              </a:rPr>
              <a:t> moth, (</a:t>
            </a:r>
            <a:r>
              <a:rPr lang="en-US" sz="2800" i="1" dirty="0" err="1">
                <a:latin typeface="TimesNewRomanPS-ItalicMT"/>
              </a:rPr>
              <a:t>Automeris</a:t>
            </a:r>
            <a:r>
              <a:rPr lang="en-US" sz="2800" i="1" dirty="0">
                <a:latin typeface="TimesNewRomanPS-ItalicMT"/>
              </a:rPr>
              <a:t> </a:t>
            </a:r>
            <a:r>
              <a:rPr lang="en-US" sz="2800" i="1" dirty="0" err="1">
                <a:latin typeface="TimesNewRomanPS-ItalicMT"/>
              </a:rPr>
              <a:t>io</a:t>
            </a:r>
            <a:r>
              <a:rPr lang="en-US" sz="2800" dirty="0">
                <a:latin typeface="TimesNewRomanPSMT"/>
              </a:rPr>
              <a:t>), which </a:t>
            </a:r>
            <a:r>
              <a:rPr lang="en-US" sz="2800" dirty="0" smtClean="0">
                <a:latin typeface="TimesNewRomanPSMT"/>
              </a:rPr>
              <a:t>has markings </a:t>
            </a:r>
            <a:r>
              <a:rPr lang="en-US" sz="2800" dirty="0">
                <a:latin typeface="TimesNewRomanPSMT"/>
              </a:rPr>
              <a:t>on its wings that resemble an owl's eyes. Predators may also use mimicry to lure their prey</a:t>
            </a:r>
            <a:r>
              <a:rPr lang="en-US" sz="2800" dirty="0" smtClean="0">
                <a:latin typeface="TimesNewRomanPSMT"/>
              </a:rPr>
              <a:t>, however</a:t>
            </a:r>
            <a:r>
              <a:rPr lang="en-US" sz="2800" dirty="0">
                <a:latin typeface="TimesNewRomanPSMT"/>
              </a:rPr>
              <a:t>. </a:t>
            </a:r>
            <a:endParaRPr lang="en-US" sz="2800" dirty="0" smtClean="0">
              <a:latin typeface="TimesNewRomanPSMT"/>
            </a:endParaRPr>
          </a:p>
          <a:p>
            <a:pPr algn="just"/>
            <a:endParaRPr lang="en-US" sz="2800" dirty="0">
              <a:latin typeface="TimesNewRomanPSMT"/>
            </a:endParaRPr>
          </a:p>
          <a:p>
            <a:pPr algn="just"/>
            <a:r>
              <a:rPr lang="en-US" sz="2800" dirty="0" smtClean="0">
                <a:latin typeface="TimesNewRomanPSMT"/>
              </a:rPr>
              <a:t>Female </a:t>
            </a:r>
            <a:r>
              <a:rPr lang="en-US" sz="2800" dirty="0">
                <a:latin typeface="TimesNewRomanPSMT"/>
              </a:rPr>
              <a:t>fireflies of the genus </a:t>
            </a:r>
            <a:r>
              <a:rPr lang="en-US" sz="2800" i="1" dirty="0" err="1">
                <a:latin typeface="TimesNewRomanPS-ItalicMT"/>
              </a:rPr>
              <a:t>Photuris</a:t>
            </a:r>
            <a:r>
              <a:rPr lang="en-US" sz="2800" dirty="0">
                <a:latin typeface="TimesNewRomanPSMT"/>
              </a:rPr>
              <a:t>, for example, copy the light signals of other species, </a:t>
            </a:r>
            <a:r>
              <a:rPr lang="en-US" sz="2800" dirty="0" smtClean="0">
                <a:latin typeface="TimesNewRomanPSMT"/>
              </a:rPr>
              <a:t>thereby attracting </a:t>
            </a:r>
            <a:r>
              <a:rPr lang="en-US" sz="2800" dirty="0">
                <a:latin typeface="TimesNewRomanPSMT"/>
              </a:rPr>
              <a:t>male fireflies, which are then captured and eaten (see aggressive mimicry).</a:t>
            </a:r>
            <a:endParaRPr lang="en-US" sz="2800" dirty="0"/>
          </a:p>
        </p:txBody>
      </p:sp>
    </p:spTree>
    <p:extLst>
      <p:ext uri="{BB962C8B-B14F-4D97-AF65-F5344CB8AC3E}">
        <p14:creationId xmlns:p14="http://schemas.microsoft.com/office/powerpoint/2010/main" val="212156026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555641"/>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Some predation entails venom which may do one of the following:</a:t>
            </a: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that subdues a prey creature before the predator ingests the prey by killing, which the box jellyfish </a:t>
            </a:r>
            <a:r>
              <a:rPr lang="en-US" sz="2800" dirty="0" smtClean="0">
                <a:latin typeface="Times New Roman" panose="02020603050405020304" pitchFamily="18" charset="0"/>
                <a:cs typeface="Times New Roman" panose="02020603050405020304" pitchFamily="18" charset="0"/>
              </a:rPr>
              <a:t>does</a:t>
            </a:r>
            <a:endParaRPr lang="en-US" sz="2800" dirty="0">
              <a:latin typeface="Times New Roman" panose="02020603050405020304" pitchFamily="18" charset="0"/>
              <a:cs typeface="Times New Roman" panose="02020603050405020304" pitchFamily="18" charset="0"/>
            </a:endParaRP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or disabling it, found in the </a:t>
            </a:r>
            <a:r>
              <a:rPr lang="en-US" sz="2800" dirty="0" err="1">
                <a:latin typeface="Times New Roman" panose="02020603050405020304" pitchFamily="18" charset="0"/>
                <a:cs typeface="Times New Roman" panose="02020603050405020304" pitchFamily="18" charset="0"/>
              </a:rPr>
              <a:t>behaviour</a:t>
            </a:r>
            <a:r>
              <a:rPr lang="en-US" sz="2800" dirty="0">
                <a:latin typeface="Times New Roman" panose="02020603050405020304" pitchFamily="18" charset="0"/>
                <a:cs typeface="Times New Roman" panose="02020603050405020304" pitchFamily="18" charset="0"/>
              </a:rPr>
              <a:t> of the cone </a:t>
            </a:r>
            <a:r>
              <a:rPr lang="en-US" sz="2800" dirty="0" smtClean="0">
                <a:latin typeface="Times New Roman" panose="02020603050405020304" pitchFamily="18" charset="0"/>
                <a:cs typeface="Times New Roman" panose="02020603050405020304" pitchFamily="18" charset="0"/>
              </a:rPr>
              <a:t>shell</a:t>
            </a: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c) the venom, as in rattlesnakes and some spiders, contributes to the digestion of the prey item even before </a:t>
            </a:r>
            <a:r>
              <a:rPr lang="en-US" sz="2800" dirty="0" smtClean="0">
                <a:latin typeface="Times New Roman" panose="02020603050405020304" pitchFamily="18" charset="0"/>
                <a:cs typeface="Times New Roman" panose="02020603050405020304" pitchFamily="18" charset="0"/>
              </a:rPr>
              <a:t>the predator </a:t>
            </a:r>
            <a:r>
              <a:rPr lang="en-US" sz="2800" dirty="0">
                <a:latin typeface="Times New Roman" panose="02020603050405020304" pitchFamily="18" charset="0"/>
                <a:cs typeface="Times New Roman" panose="02020603050405020304" pitchFamily="18" charset="0"/>
              </a:rPr>
              <a:t>begins eating.</a:t>
            </a: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In </a:t>
            </a:r>
            <a:r>
              <a:rPr lang="en-US" sz="2800" dirty="0">
                <a:latin typeface="Times New Roman" panose="02020603050405020304" pitchFamily="18" charset="0"/>
                <a:cs typeface="Times New Roman" panose="02020603050405020304" pitchFamily="18" charset="0"/>
              </a:rPr>
              <a:t>other cases, the prey organism may die in the mouth or digestive system of the predator. </a:t>
            </a:r>
            <a:endParaRPr lang="en-US" sz="2800" dirty="0" smtClean="0">
              <a:latin typeface="Times New Roman" panose="02020603050405020304" pitchFamily="18" charset="0"/>
              <a:cs typeface="Times New Roman" panose="02020603050405020304" pitchFamily="18" charset="0"/>
            </a:endParaRPr>
          </a:p>
          <a:p>
            <a:pPr algn="just"/>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Baleen </a:t>
            </a:r>
            <a:r>
              <a:rPr lang="en-US" sz="2800" dirty="0">
                <a:latin typeface="Times New Roman" panose="02020603050405020304" pitchFamily="18" charset="0"/>
                <a:cs typeface="Times New Roman" panose="02020603050405020304" pitchFamily="18" charset="0"/>
              </a:rPr>
              <a:t>whales, </a:t>
            </a:r>
            <a:r>
              <a:rPr lang="en-US" sz="2800" dirty="0" smtClean="0">
                <a:latin typeface="Times New Roman" panose="02020603050405020304" pitchFamily="18" charset="0"/>
                <a:cs typeface="Times New Roman" panose="02020603050405020304" pitchFamily="18" charset="0"/>
              </a:rPr>
              <a:t>for example</a:t>
            </a:r>
            <a:r>
              <a:rPr lang="en-US" sz="2800" dirty="0">
                <a:latin typeface="Times New Roman" panose="02020603050405020304" pitchFamily="18" charset="0"/>
                <a:cs typeface="Times New Roman" panose="02020603050405020304" pitchFamily="18" charset="0"/>
              </a:rPr>
              <a:t>, eat millions of microscopic plankton at once, the prey being broken down well after entering </a:t>
            </a:r>
            <a:r>
              <a:rPr lang="en-US" sz="2800" dirty="0" smtClean="0">
                <a:latin typeface="Times New Roman" panose="02020603050405020304" pitchFamily="18" charset="0"/>
                <a:cs typeface="Times New Roman" panose="02020603050405020304" pitchFamily="18" charset="0"/>
              </a:rPr>
              <a:t>the whale</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0268141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693866"/>
          </a:xfrm>
          <a:prstGeom prst="rect">
            <a:avLst/>
          </a:prstGeom>
        </p:spPr>
        <p:txBody>
          <a:bodyPr wrap="square">
            <a:spAutoFit/>
          </a:bodyPr>
          <a:lstStyle/>
          <a:p>
            <a:pPr algn="just"/>
            <a:r>
              <a:rPr lang="en-US" sz="2800" dirty="0">
                <a:latin typeface="TimesNewRomanPSMT"/>
              </a:rPr>
              <a:t>Anti-predatory Adaptations: by preys to prevent them from being consumed are</a:t>
            </a:r>
          </a:p>
          <a:p>
            <a:pPr algn="just"/>
            <a:r>
              <a:rPr lang="en-US" sz="2800" dirty="0" smtClean="0">
                <a:latin typeface="TimesNewRomanPSMT"/>
              </a:rPr>
              <a:t>a. Aggression- </a:t>
            </a:r>
            <a:r>
              <a:rPr lang="en-US" sz="2800" dirty="0">
                <a:latin typeface="TimesNewRomanPSMT"/>
              </a:rPr>
              <a:t>Predatory animals often use their usual methods of attacking prey </a:t>
            </a:r>
            <a:r>
              <a:rPr lang="en-US" sz="2800" dirty="0" smtClean="0">
                <a:latin typeface="TimesNewRomanPSMT"/>
              </a:rPr>
              <a:t>to inflict </a:t>
            </a:r>
            <a:r>
              <a:rPr lang="en-US" sz="2800" dirty="0">
                <a:latin typeface="TimesNewRomanPSMT"/>
              </a:rPr>
              <a:t>or to threaten grievous injury to their own predators. </a:t>
            </a:r>
            <a:endParaRPr lang="en-US" sz="2800" dirty="0" smtClean="0">
              <a:latin typeface="TimesNewRomanPSMT"/>
            </a:endParaRPr>
          </a:p>
          <a:p>
            <a:pPr algn="just"/>
            <a:r>
              <a:rPr lang="en-US" sz="2800" dirty="0" smtClean="0">
                <a:latin typeface="TimesNewRomanPSMT"/>
              </a:rPr>
              <a:t>The </a:t>
            </a:r>
            <a:r>
              <a:rPr lang="en-US" sz="2800" dirty="0">
                <a:latin typeface="TimesNewRomanPSMT"/>
              </a:rPr>
              <a:t>electric eel uses </a:t>
            </a:r>
            <a:r>
              <a:rPr lang="en-US" sz="2800" dirty="0" smtClean="0">
                <a:latin typeface="TimesNewRomanPSMT"/>
              </a:rPr>
              <a:t>the same </a:t>
            </a:r>
            <a:r>
              <a:rPr lang="en-US" sz="2800" dirty="0">
                <a:latin typeface="TimesNewRomanPSMT"/>
              </a:rPr>
              <a:t>electric current to kill prey and to defend itself against animals such </a:t>
            </a:r>
            <a:r>
              <a:rPr lang="en-US" sz="2800" dirty="0" smtClean="0">
                <a:latin typeface="TimesNewRomanPSMT"/>
              </a:rPr>
              <a:t>as anacondas</a:t>
            </a:r>
            <a:r>
              <a:rPr lang="en-US" sz="2800" dirty="0">
                <a:latin typeface="TimesNewRomanPSMT"/>
              </a:rPr>
              <a:t>, caimans, egrets, and humans.</a:t>
            </a:r>
          </a:p>
          <a:p>
            <a:pPr algn="just"/>
            <a:endParaRPr lang="en-US" sz="2800" dirty="0" smtClean="0">
              <a:latin typeface="TimesNewRomanPSMT"/>
            </a:endParaRPr>
          </a:p>
          <a:p>
            <a:pPr algn="just"/>
            <a:r>
              <a:rPr lang="en-US" sz="2800" dirty="0" smtClean="0">
                <a:latin typeface="TimesNewRomanPSMT"/>
              </a:rPr>
              <a:t>b</a:t>
            </a:r>
            <a:r>
              <a:rPr lang="en-US" sz="2800" dirty="0">
                <a:latin typeface="TimesNewRomanPSMT"/>
              </a:rPr>
              <a:t>. Mobbing </a:t>
            </a:r>
            <a:r>
              <a:rPr lang="en-US" sz="2800" dirty="0" err="1">
                <a:latin typeface="TimesNewRomanPSMT"/>
              </a:rPr>
              <a:t>behaviour</a:t>
            </a:r>
            <a:r>
              <a:rPr lang="en-US" sz="2800" dirty="0">
                <a:latin typeface="TimesNewRomanPSMT"/>
              </a:rPr>
              <a:t> occurs when members of a species drive away their predator </a:t>
            </a:r>
            <a:r>
              <a:rPr lang="en-US" sz="2800" dirty="0" smtClean="0">
                <a:latin typeface="TimesNewRomanPSMT"/>
              </a:rPr>
              <a:t>by cooperatively </a:t>
            </a:r>
            <a:r>
              <a:rPr lang="en-US" sz="2800" dirty="0">
                <a:latin typeface="TimesNewRomanPSMT"/>
              </a:rPr>
              <a:t>attacking or harassing it</a:t>
            </a:r>
            <a:r>
              <a:rPr lang="en-US" sz="2800" dirty="0" smtClean="0">
                <a:latin typeface="TimesNewRomanPSMT"/>
              </a:rPr>
              <a:t>.</a:t>
            </a:r>
          </a:p>
          <a:p>
            <a:pPr algn="just"/>
            <a:endParaRPr lang="en-US" sz="2800" dirty="0">
              <a:latin typeface="TimesNewRomanPSMT"/>
            </a:endParaRPr>
          </a:p>
          <a:p>
            <a:pPr algn="just"/>
            <a:r>
              <a:rPr lang="en-US" sz="2800" dirty="0">
                <a:latin typeface="TimesNewRomanPSMT"/>
              </a:rPr>
              <a:t>c. Chemical </a:t>
            </a:r>
            <a:r>
              <a:rPr lang="en-US" sz="2800" dirty="0" err="1">
                <a:latin typeface="TimesNewRomanPSMT"/>
              </a:rPr>
              <a:t>defence</a:t>
            </a:r>
            <a:r>
              <a:rPr lang="en-US" sz="2800" dirty="0">
                <a:latin typeface="TimesNewRomanPSMT"/>
              </a:rPr>
              <a:t> - Some organisms have evolved chemical weapons that are </a:t>
            </a:r>
            <a:r>
              <a:rPr lang="en-US" sz="2800" dirty="0" smtClean="0">
                <a:latin typeface="TimesNewRomanPSMT"/>
              </a:rPr>
              <a:t>effective deterrents </a:t>
            </a:r>
            <a:r>
              <a:rPr lang="en-US" sz="2800" dirty="0">
                <a:latin typeface="TimesNewRomanPSMT"/>
              </a:rPr>
              <a:t>against predation. </a:t>
            </a:r>
            <a:endParaRPr lang="en-US" sz="2800" dirty="0" smtClean="0">
              <a:latin typeface="TimesNewRomanPSMT"/>
            </a:endParaRPr>
          </a:p>
          <a:p>
            <a:pPr algn="just"/>
            <a:r>
              <a:rPr lang="en-US" sz="2800" dirty="0" smtClean="0">
                <a:latin typeface="TimesNewRomanPSMT"/>
              </a:rPr>
              <a:t>It </a:t>
            </a:r>
            <a:r>
              <a:rPr lang="en-US" sz="2800" dirty="0">
                <a:latin typeface="TimesNewRomanPSMT"/>
              </a:rPr>
              <a:t>is most common in insects.</a:t>
            </a:r>
            <a:endParaRPr lang="en-US" sz="2800" dirty="0"/>
          </a:p>
        </p:txBody>
      </p:sp>
    </p:spTree>
    <p:extLst>
      <p:ext uri="{BB962C8B-B14F-4D97-AF65-F5344CB8AC3E}">
        <p14:creationId xmlns:p14="http://schemas.microsoft.com/office/powerpoint/2010/main" val="2350336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379" y="119301"/>
            <a:ext cx="11920450" cy="6894195"/>
          </a:xfrm>
          <a:prstGeom prst="rect">
            <a:avLst/>
          </a:prstGeom>
        </p:spPr>
        <p:txBody>
          <a:bodyPr wrap="square">
            <a:spAutoFit/>
          </a:bodyPr>
          <a:lstStyle/>
          <a:p>
            <a:r>
              <a:rPr lang="en-US" sz="2600" b="1" dirty="0">
                <a:solidFill>
                  <a:prstClr val="black"/>
                </a:solidFill>
              </a:rPr>
              <a:t>Transport across Membranes </a:t>
            </a:r>
          </a:p>
          <a:p>
            <a:endParaRPr lang="en-US" sz="2600" dirty="0">
              <a:solidFill>
                <a:prstClr val="black"/>
              </a:solidFill>
            </a:endParaRPr>
          </a:p>
          <a:p>
            <a:pPr algn="just"/>
            <a:r>
              <a:rPr lang="en-US" sz="2600" dirty="0">
                <a:solidFill>
                  <a:prstClr val="black"/>
                </a:solidFill>
              </a:rPr>
              <a:t>1 . Passive processes (transport) - require no expenditure of energy by a cell. These include: </a:t>
            </a:r>
          </a:p>
          <a:p>
            <a:pPr marL="514350" indent="-514350" algn="just">
              <a:buFont typeface="+mj-lt"/>
              <a:buAutoNum type="alphaLcPeriod"/>
            </a:pPr>
            <a:r>
              <a:rPr lang="en-US" sz="2600" dirty="0">
                <a:solidFill>
                  <a:prstClr val="black"/>
                </a:solidFill>
              </a:rPr>
              <a:t>Simple diffusion = net movement of a substance from an area of high concentration to an area of low concentration. </a:t>
            </a:r>
          </a:p>
          <a:p>
            <a:pPr algn="just"/>
            <a:endParaRPr lang="en-US" sz="2600" dirty="0">
              <a:solidFill>
                <a:prstClr val="black"/>
              </a:solidFill>
            </a:endParaRPr>
          </a:p>
          <a:p>
            <a:pPr algn="just"/>
            <a:r>
              <a:rPr lang="en-US" sz="2600" dirty="0">
                <a:solidFill>
                  <a:prstClr val="black"/>
                </a:solidFill>
              </a:rPr>
              <a:t>The rate of diffusion is influenced by: </a:t>
            </a:r>
          </a:p>
          <a:p>
            <a:pPr algn="just"/>
            <a:r>
              <a:rPr lang="en-US" sz="2600" dirty="0">
                <a:solidFill>
                  <a:prstClr val="black"/>
                </a:solidFill>
              </a:rPr>
              <a:t>•	concentration gradient </a:t>
            </a:r>
          </a:p>
          <a:p>
            <a:pPr algn="just"/>
            <a:r>
              <a:rPr lang="en-US" sz="2600" dirty="0">
                <a:solidFill>
                  <a:prstClr val="black"/>
                </a:solidFill>
              </a:rPr>
              <a:t>•	cross-sectional area through which diffusion occurs </a:t>
            </a:r>
          </a:p>
          <a:p>
            <a:pPr algn="just"/>
            <a:r>
              <a:rPr lang="en-US" sz="2600" dirty="0">
                <a:solidFill>
                  <a:prstClr val="black"/>
                </a:solidFill>
              </a:rPr>
              <a:t>•	temperature </a:t>
            </a:r>
          </a:p>
          <a:p>
            <a:pPr algn="just"/>
            <a:r>
              <a:rPr lang="en-US" sz="2600" dirty="0">
                <a:solidFill>
                  <a:prstClr val="black"/>
                </a:solidFill>
              </a:rPr>
              <a:t>•	molecular weight of a substance </a:t>
            </a:r>
          </a:p>
          <a:p>
            <a:pPr algn="just"/>
            <a:r>
              <a:rPr lang="en-US" sz="2600" dirty="0">
                <a:solidFill>
                  <a:prstClr val="black"/>
                </a:solidFill>
              </a:rPr>
              <a:t>•	distance through which diffusion occurs.</a:t>
            </a:r>
          </a:p>
          <a:p>
            <a:pPr algn="just"/>
            <a:endParaRPr lang="en-US" sz="2600" dirty="0">
              <a:solidFill>
                <a:prstClr val="black"/>
              </a:solidFill>
            </a:endParaRPr>
          </a:p>
          <a:p>
            <a:pPr algn="just"/>
            <a:r>
              <a:rPr lang="en-US" sz="2600" dirty="0">
                <a:solidFill>
                  <a:prstClr val="black"/>
                </a:solidFill>
              </a:rPr>
              <a:t>b. Osmosis = diffusion of water across a semipermeable membrane (e.g. cell membrane) from an area of low solute concentration to an area of high solute concentration.</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135236140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32092"/>
          </a:xfrm>
          <a:prstGeom prst="rect">
            <a:avLst/>
          </a:prstGeom>
        </p:spPr>
        <p:txBody>
          <a:bodyPr wrap="square">
            <a:spAutoFit/>
          </a:bodyPr>
          <a:lstStyle/>
          <a:p>
            <a:pPr algn="just"/>
            <a:r>
              <a:rPr lang="en-US" sz="2800" b="1" dirty="0">
                <a:latin typeface="TimesNewRomanPS-BoldMT"/>
              </a:rPr>
              <a:t>Competition</a:t>
            </a:r>
          </a:p>
          <a:p>
            <a:pPr algn="just"/>
            <a:r>
              <a:rPr lang="en-US" sz="2800" dirty="0">
                <a:latin typeface="TimesNewRomanPSMT"/>
              </a:rPr>
              <a:t>Competition is a biological interaction among organisms of the same or different </a:t>
            </a:r>
            <a:r>
              <a:rPr lang="en-US" sz="2800" b="1" dirty="0">
                <a:latin typeface="TimesNewRomanPS-BoldMT"/>
              </a:rPr>
              <a:t>species </a:t>
            </a:r>
            <a:r>
              <a:rPr lang="en-US" sz="2800" dirty="0" smtClean="0">
                <a:latin typeface="TimesNewRomanPSMT"/>
              </a:rPr>
              <a:t>associated with </a:t>
            </a:r>
            <a:r>
              <a:rPr lang="en-US" sz="2800" dirty="0">
                <a:latin typeface="TimesNewRomanPSMT"/>
              </a:rPr>
              <a:t>the need for a common resource that occurs in a limited supply relative to demand. </a:t>
            </a:r>
          </a:p>
          <a:p>
            <a:pPr algn="just"/>
            <a:endParaRPr lang="en-US" sz="2800" dirty="0" smtClean="0">
              <a:latin typeface="TimesNewRomanPSMT"/>
            </a:endParaRPr>
          </a:p>
          <a:p>
            <a:pPr algn="just"/>
            <a:r>
              <a:rPr lang="en-US" sz="2800" dirty="0" smtClean="0">
                <a:latin typeface="TimesNewRomanPSMT"/>
              </a:rPr>
              <a:t>In other words</a:t>
            </a:r>
            <a:r>
              <a:rPr lang="en-US" sz="2800" dirty="0">
                <a:latin typeface="TimesNewRomanPSMT"/>
              </a:rPr>
              <a:t>, competition occurs when the capability of the environment to supply resources is smaller </a:t>
            </a:r>
            <a:r>
              <a:rPr lang="en-US" sz="2800" dirty="0" smtClean="0">
                <a:latin typeface="TimesNewRomanPSMT"/>
              </a:rPr>
              <a:t>than the </a:t>
            </a:r>
            <a:r>
              <a:rPr lang="en-US" sz="2800" dirty="0">
                <a:latin typeface="TimesNewRomanPSMT"/>
              </a:rPr>
              <a:t>potential biological requirement so that organisms interfere with each other. </a:t>
            </a:r>
            <a:endParaRPr lang="en-US" sz="2800" dirty="0" smtClean="0">
              <a:latin typeface="TimesNewRomanPSMT"/>
            </a:endParaRPr>
          </a:p>
          <a:p>
            <a:pPr algn="just"/>
            <a:endParaRPr lang="en-US" sz="2800" dirty="0" smtClean="0">
              <a:latin typeface="TimesNewRomanPSMT"/>
            </a:endParaRPr>
          </a:p>
          <a:p>
            <a:pPr algn="just"/>
            <a:r>
              <a:rPr lang="en-US" sz="2800" dirty="0" smtClean="0">
                <a:latin typeface="TimesNewRomanPSMT"/>
              </a:rPr>
              <a:t>Plants</a:t>
            </a:r>
            <a:r>
              <a:rPr lang="en-US" sz="2800" dirty="0">
                <a:latin typeface="TimesNewRomanPSMT"/>
              </a:rPr>
              <a:t>, for </a:t>
            </a:r>
            <a:r>
              <a:rPr lang="en-US" sz="2800" dirty="0" smtClean="0">
                <a:latin typeface="TimesNewRomanPSMT"/>
              </a:rPr>
              <a:t>example, often </a:t>
            </a:r>
            <a:r>
              <a:rPr lang="en-US" sz="2800" dirty="0">
                <a:latin typeface="TimesNewRomanPSMT"/>
              </a:rPr>
              <a:t>compete for access to a limited supply of </a:t>
            </a:r>
            <a:r>
              <a:rPr lang="en-US" sz="2800" b="1" dirty="0">
                <a:latin typeface="TimesNewRomanPS-BoldMT"/>
              </a:rPr>
              <a:t>nutrients</a:t>
            </a:r>
            <a:r>
              <a:rPr lang="en-US" sz="2800" dirty="0">
                <a:latin typeface="TimesNewRomanPSMT"/>
              </a:rPr>
              <a:t>, </a:t>
            </a:r>
            <a:r>
              <a:rPr lang="en-US" sz="2800" b="1" dirty="0">
                <a:latin typeface="TimesNewRomanPS-BoldMT"/>
              </a:rPr>
              <a:t>water</a:t>
            </a:r>
            <a:r>
              <a:rPr lang="en-US" sz="2800" dirty="0">
                <a:latin typeface="TimesNewRomanPSMT"/>
              </a:rPr>
              <a:t>, sunlight, and </a:t>
            </a:r>
            <a:r>
              <a:rPr lang="en-US" sz="2800" b="1" dirty="0">
                <a:latin typeface="TimesNewRomanPS-BoldMT"/>
              </a:rPr>
              <a:t>space</a:t>
            </a:r>
            <a:r>
              <a:rPr lang="en-US" sz="2800" dirty="0">
                <a:latin typeface="TimesNewRomanPSMT"/>
              </a:rPr>
              <a:t>.</a:t>
            </a:r>
            <a:endParaRPr lang="en-US" sz="2800" dirty="0"/>
          </a:p>
        </p:txBody>
      </p:sp>
    </p:spTree>
    <p:extLst>
      <p:ext uri="{BB962C8B-B14F-4D97-AF65-F5344CB8AC3E}">
        <p14:creationId xmlns:p14="http://schemas.microsoft.com/office/powerpoint/2010/main" val="196274639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986528"/>
          </a:xfrm>
          <a:prstGeom prst="rect">
            <a:avLst/>
          </a:prstGeom>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Competition could be:</a:t>
            </a:r>
          </a:p>
          <a:p>
            <a:pPr algn="just"/>
            <a:r>
              <a:rPr lang="en-US" sz="2800" dirty="0">
                <a:solidFill>
                  <a:srgbClr val="000000"/>
                </a:solidFill>
                <a:latin typeface="Times New Roman" panose="02020603050405020304" pitchFamily="18" charset="0"/>
                <a:cs typeface="Times New Roman" panose="02020603050405020304" pitchFamily="18" charset="0"/>
              </a:rPr>
              <a:t> Interspecific – occurs between organisms of different species when vying for access </a:t>
            </a:r>
            <a:r>
              <a:rPr lang="en-US" sz="2800" dirty="0" smtClean="0">
                <a:solidFill>
                  <a:srgbClr val="000000"/>
                </a:solidFill>
                <a:latin typeface="Times New Roman" panose="02020603050405020304" pitchFamily="18" charset="0"/>
                <a:cs typeface="Times New Roman" panose="02020603050405020304" pitchFamily="18" charset="0"/>
              </a:rPr>
              <a:t>to essential </a:t>
            </a:r>
            <a:r>
              <a:rPr lang="en-US" sz="2800" dirty="0">
                <a:solidFill>
                  <a:srgbClr val="000000"/>
                </a:solidFill>
                <a:latin typeface="Times New Roman" panose="02020603050405020304" pitchFamily="18" charset="0"/>
                <a:cs typeface="Times New Roman" panose="02020603050405020304" pitchFamily="18" charset="0"/>
              </a:rPr>
              <a:t>resources. </a:t>
            </a:r>
            <a:endParaRPr lang="en-US" sz="2800" dirty="0" smtClean="0">
              <a:solidFill>
                <a:srgbClr val="000000"/>
              </a:solidFill>
              <a:latin typeface="Times New Roman" panose="02020603050405020304" pitchFamily="18" charset="0"/>
              <a:cs typeface="Times New Roman" panose="02020603050405020304" pitchFamily="18" charset="0"/>
            </a:endParaRPr>
          </a:p>
          <a:p>
            <a:pPr algn="just"/>
            <a:r>
              <a:rPr lang="en-US" sz="2800" dirty="0" smtClean="0">
                <a:solidFill>
                  <a:srgbClr val="000000"/>
                </a:solidFill>
                <a:latin typeface="Times New Roman" panose="02020603050405020304" pitchFamily="18" charset="0"/>
                <a:cs typeface="Times New Roman" panose="02020603050405020304" pitchFamily="18" charset="0"/>
              </a:rPr>
              <a:t>Interspecific </a:t>
            </a:r>
            <a:r>
              <a:rPr lang="en-US" sz="2800" dirty="0">
                <a:solidFill>
                  <a:srgbClr val="000000"/>
                </a:solidFill>
                <a:latin typeface="Times New Roman" panose="02020603050405020304" pitchFamily="18" charset="0"/>
                <a:cs typeface="Times New Roman" panose="02020603050405020304" pitchFamily="18" charset="0"/>
              </a:rPr>
              <a:t>competition may occur when individuals of </a:t>
            </a:r>
            <a:r>
              <a:rPr lang="en-US" sz="2800" dirty="0" smtClean="0">
                <a:solidFill>
                  <a:srgbClr val="000000"/>
                </a:solidFill>
                <a:latin typeface="Times New Roman" panose="02020603050405020304" pitchFamily="18" charset="0"/>
                <a:cs typeface="Times New Roman" panose="02020603050405020304" pitchFamily="18" charset="0"/>
              </a:rPr>
              <a:t>two separate </a:t>
            </a:r>
            <a:r>
              <a:rPr lang="en-US" sz="2800" dirty="0">
                <a:solidFill>
                  <a:srgbClr val="000000"/>
                </a:solidFill>
                <a:latin typeface="Times New Roman" panose="02020603050405020304" pitchFamily="18" charset="0"/>
                <a:cs typeface="Times New Roman" panose="02020603050405020304" pitchFamily="18" charset="0"/>
              </a:rPr>
              <a:t>species share a limiting resource in the same area. </a:t>
            </a:r>
            <a:endParaRPr lang="en-US" sz="2800" dirty="0" smtClean="0">
              <a:solidFill>
                <a:srgbClr val="000000"/>
              </a:solidFill>
              <a:latin typeface="Times New Roman" panose="02020603050405020304" pitchFamily="18" charset="0"/>
              <a:cs typeface="Times New Roman" panose="02020603050405020304" pitchFamily="18" charset="0"/>
            </a:endParaRPr>
          </a:p>
          <a:p>
            <a:pPr algn="just"/>
            <a:r>
              <a:rPr lang="en-US" sz="2800" dirty="0" smtClean="0">
                <a:solidFill>
                  <a:srgbClr val="000000"/>
                </a:solidFill>
                <a:latin typeface="Times New Roman" panose="02020603050405020304" pitchFamily="18" charset="0"/>
                <a:cs typeface="Times New Roman" panose="02020603050405020304" pitchFamily="18" charset="0"/>
              </a:rPr>
              <a:t>If </a:t>
            </a:r>
            <a:r>
              <a:rPr lang="en-US" sz="2800" dirty="0">
                <a:solidFill>
                  <a:srgbClr val="000000"/>
                </a:solidFill>
                <a:latin typeface="Times New Roman" panose="02020603050405020304" pitchFamily="18" charset="0"/>
                <a:cs typeface="Times New Roman" panose="02020603050405020304" pitchFamily="18" charset="0"/>
              </a:rPr>
              <a:t>the resource </a:t>
            </a:r>
            <a:r>
              <a:rPr lang="en-US" sz="2800" dirty="0" smtClean="0">
                <a:solidFill>
                  <a:srgbClr val="000000"/>
                </a:solidFill>
                <a:latin typeface="Times New Roman" panose="02020603050405020304" pitchFamily="18" charset="0"/>
                <a:cs typeface="Times New Roman" panose="02020603050405020304" pitchFamily="18" charset="0"/>
              </a:rPr>
              <a:t>cannot support </a:t>
            </a:r>
            <a:r>
              <a:rPr lang="en-US" sz="2800" dirty="0">
                <a:solidFill>
                  <a:srgbClr val="000000"/>
                </a:solidFill>
                <a:latin typeface="Times New Roman" panose="02020603050405020304" pitchFamily="18" charset="0"/>
                <a:cs typeface="Times New Roman" panose="02020603050405020304" pitchFamily="18" charset="0"/>
              </a:rPr>
              <a:t>both populations, then lowered </a:t>
            </a:r>
            <a:r>
              <a:rPr lang="en-US" sz="2800" dirty="0">
                <a:solidFill>
                  <a:srgbClr val="0000FF"/>
                </a:solidFill>
                <a:latin typeface="Times New Roman" panose="02020603050405020304" pitchFamily="18" charset="0"/>
                <a:cs typeface="Times New Roman" panose="02020603050405020304" pitchFamily="18" charset="0"/>
              </a:rPr>
              <a:t>fecundity</a:t>
            </a:r>
            <a:r>
              <a:rPr lang="en-US" sz="2800" dirty="0">
                <a:solidFill>
                  <a:srgbClr val="000000"/>
                </a:solidFill>
                <a:latin typeface="Times New Roman" panose="02020603050405020304" pitchFamily="18" charset="0"/>
                <a:cs typeface="Times New Roman" panose="02020603050405020304" pitchFamily="18" charset="0"/>
              </a:rPr>
              <a:t>, growth, or survival may result in </a:t>
            </a:r>
            <a:r>
              <a:rPr lang="en-US" sz="2800" dirty="0" smtClean="0">
                <a:solidFill>
                  <a:srgbClr val="000000"/>
                </a:solidFill>
                <a:latin typeface="Times New Roman" panose="02020603050405020304" pitchFamily="18" charset="0"/>
                <a:cs typeface="Times New Roman" panose="02020603050405020304" pitchFamily="18" charset="0"/>
              </a:rPr>
              <a:t>at least </a:t>
            </a:r>
            <a:r>
              <a:rPr lang="en-US" sz="2800" dirty="0">
                <a:solidFill>
                  <a:srgbClr val="000000"/>
                </a:solidFill>
                <a:latin typeface="Times New Roman" panose="02020603050405020304" pitchFamily="18" charset="0"/>
                <a:cs typeface="Times New Roman" panose="02020603050405020304" pitchFamily="18" charset="0"/>
              </a:rPr>
              <a:t>one species. </a:t>
            </a:r>
            <a:endParaRPr lang="en-US" sz="2800" dirty="0" smtClean="0">
              <a:solidFill>
                <a:srgbClr val="000000"/>
              </a:solidFill>
              <a:latin typeface="Times New Roman" panose="02020603050405020304" pitchFamily="18" charset="0"/>
              <a:cs typeface="Times New Roman" panose="02020603050405020304" pitchFamily="18" charset="0"/>
            </a:endParaRPr>
          </a:p>
          <a:p>
            <a:pPr algn="just"/>
            <a:r>
              <a:rPr lang="en-US" sz="2800" dirty="0" smtClean="0">
                <a:solidFill>
                  <a:srgbClr val="000000"/>
                </a:solidFill>
                <a:latin typeface="Times New Roman" panose="02020603050405020304" pitchFamily="18" charset="0"/>
                <a:cs typeface="Times New Roman" panose="02020603050405020304" pitchFamily="18" charset="0"/>
              </a:rPr>
              <a:t>Interspecific </a:t>
            </a:r>
            <a:r>
              <a:rPr lang="en-US" sz="2800" dirty="0">
                <a:solidFill>
                  <a:srgbClr val="000000"/>
                </a:solidFill>
                <a:latin typeface="Times New Roman" panose="02020603050405020304" pitchFamily="18" charset="0"/>
                <a:cs typeface="Times New Roman" panose="02020603050405020304" pitchFamily="18" charset="0"/>
              </a:rPr>
              <a:t>competition has the potential to alter </a:t>
            </a:r>
            <a:r>
              <a:rPr lang="en-US" sz="2800" dirty="0">
                <a:solidFill>
                  <a:srgbClr val="0000FF"/>
                </a:solidFill>
                <a:latin typeface="Times New Roman" panose="02020603050405020304" pitchFamily="18" charset="0"/>
                <a:cs typeface="Times New Roman" panose="02020603050405020304" pitchFamily="18" charset="0"/>
              </a:rPr>
              <a:t>populations</a:t>
            </a:r>
            <a:r>
              <a:rPr lang="en-US" sz="2800" dirty="0" smtClean="0">
                <a:solidFill>
                  <a:srgbClr val="000000"/>
                </a:solidFill>
                <a:latin typeface="Times New Roman" panose="02020603050405020304" pitchFamily="18" charset="0"/>
                <a:cs typeface="Times New Roman" panose="02020603050405020304" pitchFamily="18" charset="0"/>
              </a:rPr>
              <a:t>, communities </a:t>
            </a:r>
            <a:r>
              <a:rPr lang="en-US" sz="2800" dirty="0">
                <a:solidFill>
                  <a:srgbClr val="000000"/>
                </a:solidFill>
                <a:latin typeface="Times New Roman" panose="02020603050405020304" pitchFamily="18" charset="0"/>
                <a:cs typeface="Times New Roman" panose="02020603050405020304" pitchFamily="18" charset="0"/>
              </a:rPr>
              <a:t>and the evolution of interacting species</a:t>
            </a:r>
            <a:r>
              <a:rPr lang="en-US" sz="2800" dirty="0" smtClean="0">
                <a:solidFill>
                  <a:srgbClr val="000000"/>
                </a:solidFill>
                <a:latin typeface="Times New Roman" panose="02020603050405020304" pitchFamily="18" charset="0"/>
                <a:cs typeface="Times New Roman" panose="02020603050405020304" pitchFamily="18" charset="0"/>
              </a:rPr>
              <a:t>. </a:t>
            </a:r>
          </a:p>
          <a:p>
            <a:pPr algn="just"/>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a:t>
            </a:r>
            <a:r>
              <a:rPr lang="en-US" sz="2800" dirty="0" smtClean="0"/>
              <a:t> </a:t>
            </a:r>
            <a:r>
              <a:rPr lang="en-US" sz="2800" dirty="0"/>
              <a:t>Intraspecific – occurs between organisms of same species. </a:t>
            </a:r>
            <a:endParaRPr lang="en-US" sz="2800" dirty="0" smtClean="0"/>
          </a:p>
          <a:p>
            <a:r>
              <a:rPr lang="en-US" sz="2800" dirty="0" smtClean="0"/>
              <a:t>Studies </a:t>
            </a:r>
            <a:r>
              <a:rPr lang="en-US" sz="2800" dirty="0"/>
              <a:t>show </a:t>
            </a:r>
            <a:r>
              <a:rPr lang="en-US" sz="2800" dirty="0" smtClean="0"/>
              <a:t>that intraspecific </a:t>
            </a:r>
            <a:r>
              <a:rPr lang="en-US" sz="2800" dirty="0"/>
              <a:t>competition can regulate population dynamics (changes in population </a:t>
            </a:r>
            <a:r>
              <a:rPr lang="en-US" sz="2800" dirty="0" smtClean="0"/>
              <a:t>size over </a:t>
            </a:r>
            <a:r>
              <a:rPr lang="en-US" sz="2800" dirty="0"/>
              <a:t>time). </a:t>
            </a:r>
            <a:endParaRPr lang="en-US" sz="2800" dirty="0" smtClean="0"/>
          </a:p>
          <a:p>
            <a:r>
              <a:rPr lang="en-US" sz="2800" dirty="0" smtClean="0"/>
              <a:t>This </a:t>
            </a:r>
            <a:r>
              <a:rPr lang="en-US" sz="2800" dirty="0"/>
              <a:t>occurs because individuals become crowded as a population grows.</a:t>
            </a:r>
          </a:p>
          <a:p>
            <a:r>
              <a:rPr lang="en-US" sz="2800" dirty="0"/>
              <a:t>Since individuals within a population require the same resources, crowding causes</a:t>
            </a:r>
          </a:p>
          <a:p>
            <a:r>
              <a:rPr lang="en-US" sz="2800" dirty="0"/>
              <a:t>resources to become </a:t>
            </a:r>
            <a:r>
              <a:rPr lang="en-US" sz="2800" dirty="0" smtClean="0"/>
              <a:t>more limited.</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20468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459504"/>
            <a:ext cx="6096000" cy="2554545"/>
          </a:xfrm>
          <a:prstGeom prst="rect">
            <a:avLst/>
          </a:prstGeom>
        </p:spPr>
        <p:txBody>
          <a:bodyPr>
            <a:spAutoFit/>
          </a:bodyPr>
          <a:lstStyle/>
          <a:p>
            <a:pPr lvl="0"/>
            <a:r>
              <a:rPr lang="en-US" sz="4000" b="1" dirty="0">
                <a:ln/>
                <a:solidFill>
                  <a:srgbClr val="A5A5A5"/>
                </a:solidFill>
              </a:rPr>
              <a:t>NEXT LECTURE:</a:t>
            </a:r>
          </a:p>
          <a:p>
            <a:pPr lvl="0"/>
            <a:r>
              <a:rPr lang="en-US" sz="4000" b="1" dirty="0">
                <a:ln/>
                <a:solidFill>
                  <a:srgbClr val="A5A5A5"/>
                </a:solidFill>
              </a:rPr>
              <a:t> </a:t>
            </a:r>
          </a:p>
          <a:p>
            <a:pPr lvl="0"/>
            <a:r>
              <a:rPr lang="en-US" sz="4000" b="1" dirty="0" smtClean="0">
                <a:ln/>
                <a:solidFill>
                  <a:srgbClr val="A5A5A5"/>
                </a:solidFill>
              </a:rPr>
              <a:t>ELEMENTS OF ECOLOGY AND TYPES OF HABITAT</a:t>
            </a:r>
            <a:endParaRPr lang="en-US" sz="4000" b="1" dirty="0">
              <a:ln/>
              <a:solidFill>
                <a:srgbClr val="A5A5A5"/>
              </a:solidFill>
            </a:endParaRPr>
          </a:p>
        </p:txBody>
      </p:sp>
    </p:spTree>
    <p:extLst>
      <p:ext uri="{BB962C8B-B14F-4D97-AF65-F5344CB8AC3E}">
        <p14:creationId xmlns:p14="http://schemas.microsoft.com/office/powerpoint/2010/main" val="296883494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1524000" y="76201"/>
            <a:ext cx="9144000"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buFont typeface="Wingdings" pitchFamily="2" charset="2"/>
              <a:buChar char="q"/>
            </a:pPr>
            <a:r>
              <a:rPr lang="en-US" sz="3200" b="1" u="sng" dirty="0">
                <a:solidFill>
                  <a:srgbClr val="C00000"/>
                </a:solidFill>
                <a:latin typeface="Calibri" pitchFamily="34" charset="0"/>
                <a:ea typeface="Calibri" pitchFamily="34" charset="0"/>
                <a:cs typeface="Times New Roman" pitchFamily="18" charset="0"/>
              </a:rPr>
              <a:t>ELEMENTS OF ECOLOGY </a:t>
            </a:r>
            <a:endParaRPr lang="en-US" sz="3200" dirty="0">
              <a:solidFill>
                <a:srgbClr val="C00000"/>
              </a:solidFill>
              <a:latin typeface="Arial" pitchFamily="34" charset="0"/>
              <a:cs typeface="Arial" pitchFamily="34" charset="0"/>
            </a:endParaRPr>
          </a:p>
          <a:p>
            <a:pPr algn="just" eaLnBrk="0" fontAlgn="base" hangingPunct="0">
              <a:spcBef>
                <a:spcPct val="0"/>
              </a:spcBef>
              <a:spcAft>
                <a:spcPct val="0"/>
              </a:spcAft>
              <a:buFont typeface="Wingdings" pitchFamily="2" charset="2"/>
              <a:buChar char="v"/>
            </a:pPr>
            <a:r>
              <a:rPr lang="en-US" sz="3200" b="1" dirty="0">
                <a:solidFill>
                  <a:srgbClr val="C00000"/>
                </a:solidFill>
                <a:latin typeface="Calibri" pitchFamily="34" charset="0"/>
                <a:ea typeface="Calibri" pitchFamily="34" charset="0"/>
                <a:cs typeface="Times New Roman" pitchFamily="18" charset="0"/>
              </a:rPr>
              <a:t>What is Ecology? </a:t>
            </a:r>
            <a:endParaRPr lang="en-US" sz="3200" dirty="0">
              <a:solidFill>
                <a:srgbClr val="C00000"/>
              </a:solidFill>
              <a:latin typeface="Arial" pitchFamily="34" charset="0"/>
              <a:cs typeface="Arial" pitchFamily="34" charset="0"/>
            </a:endParaRPr>
          </a:p>
          <a:p>
            <a:pPr algn="just" eaLnBrk="0" fontAlgn="base" hangingPunct="0">
              <a:spcBef>
                <a:spcPct val="0"/>
              </a:spcBef>
              <a:spcAft>
                <a:spcPct val="0"/>
              </a:spcAft>
              <a:buFont typeface="Wingdings" pitchFamily="2" charset="2"/>
              <a:buChar char="ü"/>
            </a:pPr>
            <a:r>
              <a:rPr lang="en-US" sz="3200" b="1" dirty="0">
                <a:solidFill>
                  <a:srgbClr val="C00000"/>
                </a:solidFill>
                <a:latin typeface="Calibri" pitchFamily="34" charset="0"/>
                <a:ea typeface="Calibri" pitchFamily="34" charset="0"/>
                <a:cs typeface="Times New Roman" pitchFamily="18" charset="0"/>
              </a:rPr>
              <a:t>Ecology</a:t>
            </a:r>
            <a:r>
              <a:rPr lang="en-US" sz="3200" dirty="0">
                <a:latin typeface="Calibri" pitchFamily="34" charset="0"/>
                <a:ea typeface="Calibri" pitchFamily="34" charset="0"/>
                <a:cs typeface="Times New Roman" pitchFamily="18" charset="0"/>
              </a:rPr>
              <a:t> is the scientific study of the relationships organisms have with each other, other organisms, and with abiotic components of their environment. </a:t>
            </a:r>
            <a:endParaRPr lang="en-US" sz="3200" dirty="0">
              <a:latin typeface="Arial" pitchFamily="34" charset="0"/>
              <a:cs typeface="Arial" pitchFamily="34" charset="0"/>
            </a:endParaRPr>
          </a:p>
          <a:p>
            <a:pPr algn="just" eaLnBrk="0" fontAlgn="base" hangingPunct="0">
              <a:spcBef>
                <a:spcPct val="0"/>
              </a:spcBef>
              <a:spcAft>
                <a:spcPct val="0"/>
              </a:spcAft>
              <a:buFont typeface="Wingdings" pitchFamily="2" charset="2"/>
              <a:buChar char="v"/>
            </a:pPr>
            <a:r>
              <a:rPr lang="en-US" sz="3200" b="1" dirty="0">
                <a:solidFill>
                  <a:srgbClr val="C00000"/>
                </a:solidFill>
                <a:latin typeface="Calibri" pitchFamily="34" charset="0"/>
                <a:ea typeface="Calibri" pitchFamily="34" charset="0"/>
                <a:cs typeface="Times New Roman" pitchFamily="18" charset="0"/>
              </a:rPr>
              <a:t>LEVELS OF ECOLOGICAL ORGANIZATION</a:t>
            </a:r>
            <a:r>
              <a:rPr lang="en-US" sz="3200" b="1" dirty="0">
                <a:latin typeface="Calibri" pitchFamily="34" charset="0"/>
                <a:ea typeface="Calibri" pitchFamily="34" charset="0"/>
                <a:cs typeface="Times New Roman" pitchFamily="18" charset="0"/>
              </a:rPr>
              <a:t> </a:t>
            </a:r>
            <a:endParaRPr lang="en-US" sz="3200" dirty="0">
              <a:latin typeface="Arial" pitchFamily="34" charset="0"/>
              <a:cs typeface="Arial" pitchFamily="34" charset="0"/>
            </a:endParaRPr>
          </a:p>
          <a:p>
            <a:pPr algn="just" eaLnBrk="0" fontAlgn="base" hangingPunct="0">
              <a:spcBef>
                <a:spcPct val="0"/>
              </a:spcBef>
              <a:spcAft>
                <a:spcPct val="0"/>
              </a:spcAft>
              <a:buFont typeface="Wingdings" pitchFamily="2" charset="2"/>
              <a:buChar char="ü"/>
            </a:pPr>
            <a:r>
              <a:rPr lang="en-US" sz="3200" b="1" dirty="0">
                <a:solidFill>
                  <a:srgbClr val="C00000"/>
                </a:solidFill>
                <a:latin typeface="Calibri" pitchFamily="34" charset="0"/>
                <a:ea typeface="Calibri" pitchFamily="34" charset="0"/>
                <a:cs typeface="Times New Roman" pitchFamily="18" charset="0"/>
              </a:rPr>
              <a:t>Species:</a:t>
            </a:r>
            <a:r>
              <a:rPr lang="en-US" sz="3200" dirty="0">
                <a:latin typeface="Calibri" pitchFamily="34" charset="0"/>
                <a:ea typeface="Calibri" pitchFamily="34" charset="0"/>
                <a:cs typeface="Times New Roman" pitchFamily="18" charset="0"/>
              </a:rPr>
              <a:t> They are organisms that are morphologically and genetically similar, occupy the same ecological niche and can breed in nature to produce fertile offspring. </a:t>
            </a:r>
            <a:endParaRPr lang="en-US" sz="3200" dirty="0">
              <a:latin typeface="Arial" pitchFamily="34" charset="0"/>
              <a:cs typeface="Arial" pitchFamily="34" charset="0"/>
            </a:endParaRPr>
          </a:p>
          <a:p>
            <a:pPr algn="just" eaLnBrk="0" fontAlgn="base" hangingPunct="0">
              <a:spcBef>
                <a:spcPct val="0"/>
              </a:spcBef>
              <a:spcAft>
                <a:spcPct val="0"/>
              </a:spcAft>
              <a:buFont typeface="Wingdings" pitchFamily="2" charset="2"/>
              <a:buChar char="ü"/>
            </a:pPr>
            <a:r>
              <a:rPr lang="en-US" sz="3200" b="1" dirty="0">
                <a:solidFill>
                  <a:srgbClr val="C00000"/>
                </a:solidFill>
                <a:latin typeface="Calibri" pitchFamily="34" charset="0"/>
                <a:ea typeface="Calibri" pitchFamily="34" charset="0"/>
                <a:cs typeface="Times New Roman" pitchFamily="18" charset="0"/>
              </a:rPr>
              <a:t>Population:</a:t>
            </a:r>
            <a:r>
              <a:rPr lang="en-US" sz="3200" dirty="0">
                <a:latin typeface="Calibri" pitchFamily="34" charset="0"/>
                <a:ea typeface="Calibri" pitchFamily="34" charset="0"/>
                <a:cs typeface="Times New Roman" pitchFamily="18" charset="0"/>
              </a:rPr>
              <a:t> It is a group of organisms of same species that occupy a specific area over a specific period of time.</a:t>
            </a:r>
            <a:endParaRPr lang="en-US" sz="3200" dirty="0">
              <a:latin typeface="Arial" pitchFamily="34" charset="0"/>
              <a:cs typeface="Arial" pitchFamily="34" charset="0"/>
            </a:endParaRPr>
          </a:p>
        </p:txBody>
      </p:sp>
    </p:spTree>
    <p:extLst>
      <p:ext uri="{BB962C8B-B14F-4D97-AF65-F5344CB8AC3E}">
        <p14:creationId xmlns:p14="http://schemas.microsoft.com/office/powerpoint/2010/main" val="4216243666"/>
      </p:ext>
    </p:extLst>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524000" y="-52328"/>
            <a:ext cx="91440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buFont typeface="Wingdings" pitchFamily="2" charset="2"/>
              <a:buChar char="ü"/>
            </a:pPr>
            <a:r>
              <a:rPr lang="en-GB" sz="3200" b="1" dirty="0">
                <a:solidFill>
                  <a:srgbClr val="C00000"/>
                </a:solidFill>
                <a:ea typeface="Calibri" pitchFamily="34" charset="0"/>
                <a:cs typeface="Calibri" pitchFamily="34" charset="0"/>
              </a:rPr>
              <a:t>Community:</a:t>
            </a:r>
            <a:r>
              <a:rPr lang="en-GB" sz="3200" dirty="0">
                <a:ea typeface="Calibri" pitchFamily="34" charset="0"/>
                <a:cs typeface="Calibri" pitchFamily="34" charset="0"/>
              </a:rPr>
              <a:t> It is an assemblage or association of populations of two or more different species occupying the same geographical area and in a particular time, for example, "the fish community of a pond”. </a:t>
            </a:r>
            <a:endParaRPr lang="en-US" sz="3200" dirty="0">
              <a:cs typeface="Arial" pitchFamily="34" charset="0"/>
            </a:endParaRPr>
          </a:p>
          <a:p>
            <a:pPr algn="just" eaLnBrk="0" fontAlgn="base" hangingPunct="0">
              <a:spcBef>
                <a:spcPct val="0"/>
              </a:spcBef>
              <a:spcAft>
                <a:spcPct val="0"/>
              </a:spcAft>
              <a:buFont typeface="Wingdings" pitchFamily="2" charset="2"/>
              <a:buChar char="ü"/>
            </a:pPr>
            <a:r>
              <a:rPr lang="en-GB" sz="3200" b="1" dirty="0">
                <a:solidFill>
                  <a:srgbClr val="C00000"/>
                </a:solidFill>
                <a:ea typeface="Calibri" pitchFamily="34" charset="0"/>
                <a:cs typeface="Calibri" pitchFamily="34" charset="0"/>
              </a:rPr>
              <a:t>Ecosystems:</a:t>
            </a:r>
            <a:r>
              <a:rPr lang="en-GB" sz="3200" dirty="0">
                <a:ea typeface="Calibri" pitchFamily="34" charset="0"/>
                <a:cs typeface="Calibri" pitchFamily="34" charset="0"/>
              </a:rPr>
              <a:t> They include the communities of living organisms (biotic) interacting with the non-living components of the environment (</a:t>
            </a:r>
            <a:r>
              <a:rPr lang="en-GB" sz="3200" dirty="0" err="1">
                <a:ea typeface="Calibri" pitchFamily="34" charset="0"/>
                <a:cs typeface="Calibri" pitchFamily="34" charset="0"/>
              </a:rPr>
              <a:t>abiotic</a:t>
            </a:r>
            <a:r>
              <a:rPr lang="en-GB" sz="3200" dirty="0">
                <a:ea typeface="Calibri" pitchFamily="34" charset="0"/>
                <a:cs typeface="Calibri" pitchFamily="34" charset="0"/>
              </a:rPr>
              <a:t>). The </a:t>
            </a:r>
            <a:r>
              <a:rPr lang="en-GB" sz="3200" dirty="0" err="1">
                <a:ea typeface="Calibri" pitchFamily="34" charset="0"/>
                <a:cs typeface="Calibri" pitchFamily="34" charset="0"/>
              </a:rPr>
              <a:t>abiotic</a:t>
            </a:r>
            <a:r>
              <a:rPr lang="en-GB" sz="3200" dirty="0">
                <a:ea typeface="Calibri" pitchFamily="34" charset="0"/>
                <a:cs typeface="Calibri" pitchFamily="34" charset="0"/>
              </a:rPr>
              <a:t> components include light, temperature, water, etc.</a:t>
            </a:r>
            <a:endParaRPr lang="en-GB" sz="3200" b="1" dirty="0">
              <a:ea typeface="Calibri" pitchFamily="34" charset="0"/>
              <a:cs typeface="Calibri" pitchFamily="34" charset="0"/>
            </a:endParaRPr>
          </a:p>
          <a:p>
            <a:pPr algn="just" eaLnBrk="0" fontAlgn="base" hangingPunct="0">
              <a:spcBef>
                <a:spcPct val="0"/>
              </a:spcBef>
              <a:spcAft>
                <a:spcPct val="0"/>
              </a:spcAft>
              <a:buFont typeface="Wingdings" pitchFamily="2" charset="2"/>
              <a:buChar char="ü"/>
            </a:pPr>
            <a:r>
              <a:rPr lang="en-GB" sz="3200" b="1" dirty="0">
                <a:solidFill>
                  <a:srgbClr val="C00000"/>
                </a:solidFill>
                <a:ea typeface="Calibri" pitchFamily="34" charset="0"/>
                <a:cs typeface="Calibri" pitchFamily="34" charset="0"/>
              </a:rPr>
              <a:t>Biome:</a:t>
            </a:r>
            <a:r>
              <a:rPr lang="en-GB" sz="3200" dirty="0">
                <a:solidFill>
                  <a:srgbClr val="C00000"/>
                </a:solidFill>
                <a:ea typeface="Calibri" pitchFamily="34" charset="0"/>
                <a:cs typeface="Calibri" pitchFamily="34" charset="0"/>
              </a:rPr>
              <a:t> </a:t>
            </a:r>
            <a:r>
              <a:rPr lang="en-GB" sz="3200" dirty="0">
                <a:ea typeface="Calibri" pitchFamily="34" charset="0"/>
                <a:cs typeface="Calibri" pitchFamily="34" charset="0"/>
              </a:rPr>
              <a:t>A biome, in simple terms, is a large region (set of ecosystems) characterized by specific kind of climate and certain plant and animal communities. Examples of such characteristics include soil type, vegetation, rainfall pattern etc.</a:t>
            </a:r>
            <a:r>
              <a:rPr lang="en-US" sz="3200" dirty="0">
                <a:cs typeface="Arial" pitchFamily="34" charset="0"/>
              </a:rPr>
              <a:t> </a:t>
            </a:r>
          </a:p>
        </p:txBody>
      </p:sp>
    </p:spTree>
    <p:extLst>
      <p:ext uri="{BB962C8B-B14F-4D97-AF65-F5344CB8AC3E}">
        <p14:creationId xmlns:p14="http://schemas.microsoft.com/office/powerpoint/2010/main" val="3438871173"/>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300098"/>
            <a:ext cx="9144000" cy="2062103"/>
          </a:xfrm>
          <a:prstGeom prst="rect">
            <a:avLst/>
          </a:prstGeom>
        </p:spPr>
        <p:txBody>
          <a:bodyPr wrap="square">
            <a:spAutoFit/>
          </a:bodyPr>
          <a:lstStyle/>
          <a:p>
            <a:pPr algn="just">
              <a:buFont typeface="Wingdings" pitchFamily="2" charset="2"/>
              <a:buChar char="ü"/>
            </a:pPr>
            <a:r>
              <a:rPr lang="en-GB" sz="3200" b="1" dirty="0">
                <a:solidFill>
                  <a:srgbClr val="C00000"/>
                </a:solidFill>
              </a:rPr>
              <a:t>Biosphere:</a:t>
            </a:r>
            <a:r>
              <a:rPr lang="en-GB" sz="3200" dirty="0"/>
              <a:t> When we consider all the different biomes, the sum of all the ecosystems established on earth, it is the part of the earth’s crust, water and the atmosphere that supports life.</a:t>
            </a:r>
            <a:endParaRPr lang="en-US" sz="3200" dirty="0"/>
          </a:p>
        </p:txBody>
      </p:sp>
    </p:spTree>
    <p:extLst>
      <p:ext uri="{BB962C8B-B14F-4D97-AF65-F5344CB8AC3E}">
        <p14:creationId xmlns:p14="http://schemas.microsoft.com/office/powerpoint/2010/main" val="3119695659"/>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0" y="152937"/>
            <a:ext cx="9144000"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buFont typeface="Wingdings" pitchFamily="2" charset="2"/>
              <a:buChar char="q"/>
            </a:pPr>
            <a:r>
              <a:rPr lang="en-US" sz="3200" b="1" u="sng" dirty="0">
                <a:solidFill>
                  <a:srgbClr val="C00000"/>
                </a:solidFill>
                <a:ea typeface="Calibri" pitchFamily="34" charset="0"/>
                <a:cs typeface="Times New Roman" pitchFamily="18" charset="0"/>
              </a:rPr>
              <a:t>STRUCTURE OF ECOSYSTEMS</a:t>
            </a:r>
            <a:endParaRPr lang="en-US" sz="3200" dirty="0">
              <a:solidFill>
                <a:srgbClr val="C00000"/>
              </a:solidFill>
              <a:cs typeface="Arial" pitchFamily="34" charset="0"/>
            </a:endParaRPr>
          </a:p>
          <a:p>
            <a:pPr algn="just" eaLnBrk="0" fontAlgn="base" hangingPunct="0">
              <a:spcBef>
                <a:spcPct val="0"/>
              </a:spcBef>
              <a:spcAft>
                <a:spcPct val="0"/>
              </a:spcAft>
            </a:pPr>
            <a:r>
              <a:rPr lang="en-US" sz="3200" dirty="0">
                <a:ea typeface="Calibri" pitchFamily="34" charset="0"/>
                <a:cs typeface="Times New Roman" pitchFamily="18" charset="0"/>
              </a:rPr>
              <a:t>Each ecosystem has two main components: </a:t>
            </a:r>
            <a:endParaRPr lang="en-US" sz="3200" dirty="0">
              <a:cs typeface="Arial" pitchFamily="34" charset="0"/>
            </a:endParaRPr>
          </a:p>
          <a:p>
            <a:pPr algn="just" eaLnBrk="0" fontAlgn="base" hangingPunct="0">
              <a:spcBef>
                <a:spcPct val="0"/>
              </a:spcBef>
              <a:spcAft>
                <a:spcPct val="0"/>
              </a:spcAft>
              <a:buFont typeface="Wingdings" pitchFamily="2" charset="2"/>
              <a:buChar char="v"/>
            </a:pPr>
            <a:r>
              <a:rPr lang="en-US" sz="3200" b="1" dirty="0">
                <a:solidFill>
                  <a:srgbClr val="C00000"/>
                </a:solidFill>
                <a:ea typeface="Calibri" pitchFamily="34" charset="0"/>
                <a:cs typeface="Times New Roman" pitchFamily="18" charset="0"/>
              </a:rPr>
              <a:t>(1) Abiotic Components: </a:t>
            </a:r>
            <a:endParaRPr lang="en-US" sz="3200" dirty="0">
              <a:solidFill>
                <a:srgbClr val="C00000"/>
              </a:solidFill>
              <a:cs typeface="Arial" pitchFamily="34" charset="0"/>
            </a:endParaRPr>
          </a:p>
          <a:p>
            <a:pPr algn="just" eaLnBrk="0" fontAlgn="base" hangingPunct="0">
              <a:spcBef>
                <a:spcPct val="0"/>
              </a:spcBef>
              <a:spcAft>
                <a:spcPct val="0"/>
              </a:spcAft>
            </a:pPr>
            <a:r>
              <a:rPr lang="en-US" sz="3200" dirty="0">
                <a:ea typeface="Calibri" pitchFamily="34" charset="0"/>
                <a:cs typeface="Times New Roman" pitchFamily="18" charset="0"/>
              </a:rPr>
              <a:t>The non-living factors or the physical environment prevailing in an ecosystem form the abiotic components. They have a strong influence on the structure, distribution, behaviour and inter-relationship of organisms.</a:t>
            </a:r>
            <a:endParaRPr lang="en-US" sz="3200" dirty="0">
              <a:cs typeface="Arial" pitchFamily="34" charset="0"/>
            </a:endParaRPr>
          </a:p>
          <a:p>
            <a:pPr algn="just" eaLnBrk="0" fontAlgn="base" hangingPunct="0">
              <a:spcBef>
                <a:spcPct val="0"/>
              </a:spcBef>
              <a:spcAft>
                <a:spcPct val="0"/>
              </a:spcAft>
              <a:buFont typeface="Wingdings" pitchFamily="2" charset="2"/>
              <a:buChar char="v"/>
            </a:pPr>
            <a:endParaRPr lang="en-US" sz="3200" b="1" dirty="0">
              <a:ea typeface="Calibri" pitchFamily="34" charset="0"/>
              <a:cs typeface="Times New Roman" pitchFamily="18" charset="0"/>
            </a:endParaRPr>
          </a:p>
          <a:p>
            <a:pPr algn="just" eaLnBrk="0" fontAlgn="base" hangingPunct="0">
              <a:spcBef>
                <a:spcPct val="0"/>
              </a:spcBef>
              <a:spcAft>
                <a:spcPct val="0"/>
              </a:spcAft>
              <a:buFont typeface="Wingdings" pitchFamily="2" charset="2"/>
              <a:buChar char="v"/>
            </a:pPr>
            <a:r>
              <a:rPr lang="en-US" sz="3200" b="1" dirty="0">
                <a:solidFill>
                  <a:srgbClr val="C00000"/>
                </a:solidFill>
                <a:ea typeface="Calibri" pitchFamily="34" charset="0"/>
                <a:cs typeface="Times New Roman" pitchFamily="18" charset="0"/>
              </a:rPr>
              <a:t>(2) Biotic Components: </a:t>
            </a:r>
            <a:endParaRPr lang="en-US" sz="3200" dirty="0">
              <a:solidFill>
                <a:srgbClr val="C00000"/>
              </a:solidFill>
              <a:cs typeface="Arial" pitchFamily="34" charset="0"/>
            </a:endParaRPr>
          </a:p>
          <a:p>
            <a:pPr algn="just" eaLnBrk="0" fontAlgn="base" hangingPunct="0">
              <a:spcBef>
                <a:spcPct val="0"/>
              </a:spcBef>
              <a:spcAft>
                <a:spcPct val="0"/>
              </a:spcAft>
            </a:pPr>
            <a:r>
              <a:rPr lang="en-US" sz="3200" dirty="0">
                <a:ea typeface="Calibri" pitchFamily="34" charset="0"/>
                <a:cs typeface="Times New Roman" pitchFamily="18" charset="0"/>
              </a:rPr>
              <a:t>The living organisms including plants, animals and micro-organisms (Bacteria and Fungi) that are present in an ecosystem form the biotic components.</a:t>
            </a:r>
            <a:endParaRPr lang="en-US" sz="3200" dirty="0">
              <a:cs typeface="Arial" pitchFamily="34" charset="0"/>
            </a:endParaRPr>
          </a:p>
        </p:txBody>
      </p:sp>
    </p:spTree>
    <p:extLst>
      <p:ext uri="{BB962C8B-B14F-4D97-AF65-F5344CB8AC3E}">
        <p14:creationId xmlns:p14="http://schemas.microsoft.com/office/powerpoint/2010/main" val="272276347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457200"/>
            <a:ext cx="9144000" cy="5016758"/>
          </a:xfrm>
          <a:prstGeom prst="rect">
            <a:avLst/>
          </a:prstGeom>
        </p:spPr>
        <p:txBody>
          <a:bodyPr wrap="square">
            <a:spAutoFit/>
          </a:bodyPr>
          <a:lstStyle/>
          <a:p>
            <a:pPr>
              <a:buFont typeface="Wingdings" pitchFamily="2" charset="2"/>
              <a:buChar char="q"/>
            </a:pPr>
            <a:r>
              <a:rPr lang="en-US" sz="3200" b="1" u="sng" dirty="0">
                <a:solidFill>
                  <a:srgbClr val="C00000"/>
                </a:solidFill>
              </a:rPr>
              <a:t>ECOLOGICAL FACTORS</a:t>
            </a:r>
          </a:p>
          <a:p>
            <a:r>
              <a:rPr lang="en-US" sz="3200" dirty="0"/>
              <a:t>In any ecosystem, a living organism is influenced by a number of factors and forces. These environmental factors are known as eco-factors or ecological factors. </a:t>
            </a:r>
          </a:p>
          <a:p>
            <a:endParaRPr lang="en-US" sz="3200" dirty="0"/>
          </a:p>
          <a:p>
            <a:r>
              <a:rPr lang="en-US" sz="3200" dirty="0"/>
              <a:t>These factors may be biotic (living) and </a:t>
            </a:r>
            <a:r>
              <a:rPr lang="en-US" sz="3200" dirty="0" err="1"/>
              <a:t>abiotic</a:t>
            </a:r>
            <a:r>
              <a:rPr lang="en-US" sz="3200" dirty="0"/>
              <a:t> (non-living). The sum total of all these factors constitutes the environment of an organism. </a:t>
            </a:r>
          </a:p>
          <a:p>
            <a:r>
              <a:rPr lang="en-US" sz="3200" dirty="0"/>
              <a:t>All these ecological factors can be broadly classified into the following divisions:</a:t>
            </a:r>
          </a:p>
        </p:txBody>
      </p:sp>
    </p:spTree>
    <p:extLst>
      <p:ext uri="{BB962C8B-B14F-4D97-AF65-F5344CB8AC3E}">
        <p14:creationId xmlns:p14="http://schemas.microsoft.com/office/powerpoint/2010/main" val="744819518"/>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rot="10800000" flipV="1">
            <a:off x="1524000" y="-76200"/>
            <a:ext cx="91440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buFont typeface="Wingdings" pitchFamily="2" charset="2"/>
              <a:buChar char="v"/>
            </a:pPr>
            <a:r>
              <a:rPr lang="en-US" sz="3200" b="1" dirty="0">
                <a:solidFill>
                  <a:srgbClr val="C00000"/>
                </a:solidFill>
                <a:ea typeface="Calibri" pitchFamily="34" charset="0"/>
                <a:cs typeface="Times New Roman" pitchFamily="18" charset="0"/>
              </a:rPr>
              <a:t>1) CLIMATIC OR AERIAL FACTORS: </a:t>
            </a:r>
            <a:endParaRPr lang="en-US" sz="3200" b="1" dirty="0">
              <a:solidFill>
                <a:srgbClr val="C00000"/>
              </a:solidFill>
              <a:cs typeface="Arial" pitchFamily="34" charset="0"/>
            </a:endParaRPr>
          </a:p>
          <a:p>
            <a:pPr algn="just" eaLnBrk="0" fontAlgn="base" hangingPunct="0">
              <a:spcBef>
                <a:spcPct val="0"/>
              </a:spcBef>
              <a:spcAft>
                <a:spcPct val="0"/>
              </a:spcAft>
              <a:buFont typeface="Wingdings" pitchFamily="2" charset="2"/>
              <a:buChar char="Ø"/>
            </a:pPr>
            <a:r>
              <a:rPr lang="en-US" sz="3200" b="1" dirty="0">
                <a:solidFill>
                  <a:srgbClr val="C00000"/>
                </a:solidFill>
                <a:ea typeface="Calibri" pitchFamily="34" charset="0"/>
                <a:cs typeface="Times New Roman" pitchFamily="18" charset="0"/>
              </a:rPr>
              <a:t>(a) Light -</a:t>
            </a:r>
            <a:r>
              <a:rPr lang="en-US" sz="3200" dirty="0">
                <a:ea typeface="Calibri" pitchFamily="34" charset="0"/>
                <a:cs typeface="Times New Roman" pitchFamily="18" charset="0"/>
              </a:rPr>
              <a:t> it plays an important role in the species composition and development of vegetation. On an average approximately 2-3% of this solar energy is used in primary productivity (photosynthesis). Light intensity shows special variations due to the factors like atmospheric water layer, particles dispersed in the air, etc. Light plays a vital role directly or indirectly in regulating the growth, metabolism, development and distribution of plants.</a:t>
            </a:r>
            <a:endParaRPr lang="en-US" sz="3200" dirty="0">
              <a:cs typeface="Arial" pitchFamily="34" charset="0"/>
            </a:endParaRPr>
          </a:p>
          <a:p>
            <a:pPr algn="just" eaLnBrk="0" fontAlgn="base" hangingPunct="0">
              <a:spcBef>
                <a:spcPct val="0"/>
              </a:spcBef>
              <a:spcAft>
                <a:spcPct val="0"/>
              </a:spcAft>
            </a:pPr>
            <a:r>
              <a:rPr lang="en-US" sz="3200" dirty="0">
                <a:ea typeface="Calibri" pitchFamily="34" charset="0"/>
                <a:cs typeface="Times New Roman" pitchFamily="18" charset="0"/>
              </a:rPr>
              <a:t>Besides the influence of light on plants, it also has far reaching effects on the various biological activities of animals such as growth, development, reproduction, locomotion, pigmentation, metabolism etc.</a:t>
            </a:r>
            <a:endParaRPr lang="en-US" sz="3200" dirty="0">
              <a:cs typeface="Arial" pitchFamily="34" charset="0"/>
            </a:endParaRPr>
          </a:p>
        </p:txBody>
      </p:sp>
    </p:spTree>
    <p:extLst>
      <p:ext uri="{BB962C8B-B14F-4D97-AF65-F5344CB8AC3E}">
        <p14:creationId xmlns:p14="http://schemas.microsoft.com/office/powerpoint/2010/main" val="3700313625"/>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986528"/>
          </a:xfrm>
          <a:prstGeom prst="rect">
            <a:avLst/>
          </a:prstGeom>
        </p:spPr>
        <p:txBody>
          <a:bodyPr wrap="square">
            <a:spAutoFit/>
          </a:bodyPr>
          <a:lstStyle/>
          <a:p>
            <a:pPr algn="just">
              <a:buFont typeface="Wingdings" pitchFamily="2" charset="2"/>
              <a:buChar char="Ø"/>
            </a:pPr>
            <a:r>
              <a:rPr lang="en-US" sz="3200" b="1" dirty="0">
                <a:solidFill>
                  <a:srgbClr val="C00000"/>
                </a:solidFill>
              </a:rPr>
              <a:t>(b) Temperature -</a:t>
            </a:r>
            <a:r>
              <a:rPr lang="en-US" sz="3200" dirty="0">
                <a:solidFill>
                  <a:srgbClr val="C00000"/>
                </a:solidFill>
              </a:rPr>
              <a:t> </a:t>
            </a:r>
            <a:r>
              <a:rPr lang="en-US" sz="3200" dirty="0"/>
              <a:t>is a measurement of the degree of heat. Like light, heat is a form of energy. The radiant energy received from the sum is converted into heat energy. Heat is measured in calories. The temperature at which physiological processes are at their maximum efficiency is called optimum temperature. </a:t>
            </a:r>
          </a:p>
          <a:p>
            <a:pPr algn="just"/>
            <a:r>
              <a:rPr lang="en-US" sz="3200" dirty="0"/>
              <a:t>The minimum, optimum and maximum temperatures are called cardinal temperatures. The cardinal temperature varies from species to species and in the same individual from part to part. The distributions of plants, animals are also influenced by temperature, as it also affects the structure physiology, growth and distribution of plants and animals.</a:t>
            </a:r>
          </a:p>
        </p:txBody>
      </p:sp>
    </p:spTree>
    <p:extLst>
      <p:ext uri="{BB962C8B-B14F-4D97-AF65-F5344CB8AC3E}">
        <p14:creationId xmlns:p14="http://schemas.microsoft.com/office/powerpoint/2010/main" val="7724262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6" y="119025"/>
            <a:ext cx="11870574" cy="6894195"/>
          </a:xfrm>
          <a:prstGeom prst="rect">
            <a:avLst/>
          </a:prstGeom>
        </p:spPr>
        <p:txBody>
          <a:bodyPr wrap="square">
            <a:spAutoFit/>
          </a:bodyPr>
          <a:lstStyle/>
          <a:p>
            <a:pPr algn="just"/>
            <a:r>
              <a:rPr lang="en-US" sz="2600" dirty="0">
                <a:solidFill>
                  <a:prstClr val="black"/>
                </a:solidFill>
              </a:rPr>
              <a:t>c. Facilitated diffusion = movement of a substance across a cell membrane from an area of high concentration to an area of low concentration. </a:t>
            </a:r>
          </a:p>
          <a:p>
            <a:pPr algn="just"/>
            <a:endParaRPr lang="en-US" sz="2600" dirty="0">
              <a:solidFill>
                <a:prstClr val="black"/>
              </a:solidFill>
            </a:endParaRPr>
          </a:p>
          <a:p>
            <a:pPr algn="just"/>
            <a:r>
              <a:rPr lang="en-US" sz="2600" dirty="0">
                <a:solidFill>
                  <a:prstClr val="black"/>
                </a:solidFill>
              </a:rPr>
              <a:t>2 - Active processes - require the expenditure of energy by cells: </a:t>
            </a:r>
          </a:p>
          <a:p>
            <a:pPr algn="just"/>
            <a:r>
              <a:rPr lang="en-US" sz="2600" dirty="0">
                <a:solidFill>
                  <a:prstClr val="black"/>
                </a:solidFill>
              </a:rPr>
              <a:t>Active transport = movement of a substance across a cell membrane from an area of low concentration to an area of high concentration using a carrier molecule.</a:t>
            </a:r>
          </a:p>
          <a:p>
            <a:pPr algn="just"/>
            <a:endParaRPr lang="en-US" sz="2600" dirty="0">
              <a:solidFill>
                <a:prstClr val="black"/>
              </a:solidFill>
            </a:endParaRPr>
          </a:p>
          <a:p>
            <a:pPr algn="just"/>
            <a:r>
              <a:rPr lang="en-US" sz="2600" b="1" dirty="0">
                <a:solidFill>
                  <a:prstClr val="black"/>
                </a:solidFill>
              </a:rPr>
              <a:t>Endocytosis and  Exocytosis </a:t>
            </a:r>
            <a:r>
              <a:rPr lang="en-US" sz="2600" dirty="0">
                <a:solidFill>
                  <a:prstClr val="black"/>
                </a:solidFill>
              </a:rPr>
              <a:t>- moving material into (</a:t>
            </a:r>
            <a:r>
              <a:rPr lang="en-US" sz="2600" dirty="0" err="1">
                <a:solidFill>
                  <a:prstClr val="black"/>
                </a:solidFill>
              </a:rPr>
              <a:t>endo</a:t>
            </a:r>
            <a:r>
              <a:rPr lang="en-US" sz="2600" dirty="0">
                <a:solidFill>
                  <a:prstClr val="black"/>
                </a:solidFill>
              </a:rPr>
              <a:t>-) or out of (</a:t>
            </a:r>
            <a:r>
              <a:rPr lang="en-US" sz="2600" dirty="0" err="1">
                <a:solidFill>
                  <a:prstClr val="black"/>
                </a:solidFill>
              </a:rPr>
              <a:t>exo</a:t>
            </a:r>
            <a:r>
              <a:rPr lang="en-US" sz="2600" dirty="0">
                <a:solidFill>
                  <a:prstClr val="black"/>
                </a:solidFill>
              </a:rPr>
              <a:t>-) cell in bulk form.</a:t>
            </a:r>
          </a:p>
          <a:p>
            <a:pPr algn="just"/>
            <a:endParaRPr lang="en-US" sz="2600" dirty="0">
              <a:solidFill>
                <a:prstClr val="black"/>
              </a:solidFill>
            </a:endParaRPr>
          </a:p>
          <a:p>
            <a:pPr algn="just"/>
            <a:r>
              <a:rPr lang="en-US" sz="2600" dirty="0">
                <a:solidFill>
                  <a:prstClr val="black"/>
                </a:solidFill>
              </a:rPr>
              <a:t>Two forms of endocytosis exist:</a:t>
            </a:r>
          </a:p>
          <a:p>
            <a:pPr marL="514350" indent="-514350" algn="just">
              <a:buFont typeface="+mj-lt"/>
              <a:buAutoNum type="alphaLcPeriod"/>
            </a:pPr>
            <a:r>
              <a:rPr lang="en-US" sz="2600" b="1" dirty="0">
                <a:solidFill>
                  <a:prstClr val="black"/>
                </a:solidFill>
              </a:rPr>
              <a:t>phagocytosis, </a:t>
            </a:r>
            <a:r>
              <a:rPr lang="en-US" sz="2600" dirty="0">
                <a:solidFill>
                  <a:prstClr val="black"/>
                </a:solidFill>
              </a:rPr>
              <a:t>or “cell eating,” is a mechanism whereby the cell can ingest solid particles. White blood cells consume bacterial cells by phagocytosis. Once inside the cell, the bacterial cell can be destroyed. </a:t>
            </a:r>
          </a:p>
          <a:p>
            <a:pPr marL="514350" indent="-514350" algn="just">
              <a:buFont typeface="+mj-lt"/>
              <a:buAutoNum type="alphaLcPeriod"/>
            </a:pPr>
            <a:r>
              <a:rPr lang="en-US" sz="2600" b="1" dirty="0">
                <a:solidFill>
                  <a:prstClr val="black"/>
                </a:solidFill>
              </a:rPr>
              <a:t>Pinocytosis, </a:t>
            </a:r>
            <a:r>
              <a:rPr lang="en-US" sz="2600" dirty="0">
                <a:solidFill>
                  <a:prstClr val="black"/>
                </a:solidFill>
              </a:rPr>
              <a:t>or “cell drinking,” allows the cell to consume solutions. An infant’s intestinal lining ingests breast milk by pinocytosis, allowing the mother’s protective antibodies to enter the baby’s bloodstream.</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329415869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52328"/>
            <a:ext cx="9144000" cy="6494085"/>
          </a:xfrm>
          <a:prstGeom prst="rect">
            <a:avLst/>
          </a:prstGeom>
        </p:spPr>
        <p:txBody>
          <a:bodyPr wrap="square">
            <a:spAutoFit/>
          </a:bodyPr>
          <a:lstStyle/>
          <a:p>
            <a:pPr algn="just">
              <a:buFont typeface="Wingdings" pitchFamily="2" charset="2"/>
              <a:buChar char="Ø"/>
            </a:pPr>
            <a:r>
              <a:rPr lang="en-US" sz="3200" b="1" dirty="0">
                <a:solidFill>
                  <a:srgbClr val="C00000"/>
                </a:solidFill>
              </a:rPr>
              <a:t>(c) Water -</a:t>
            </a:r>
            <a:r>
              <a:rPr lang="en-US" sz="3200" dirty="0"/>
              <a:t> is an indispensable part of land and soil productivity, and </a:t>
            </a:r>
            <a:r>
              <a:rPr lang="en-US" sz="3200" dirty="0" smtClean="0"/>
              <a:t>life in general. </a:t>
            </a:r>
            <a:r>
              <a:rPr lang="en-US" sz="3200" dirty="0"/>
              <a:t>Thus, it goes without saying that water is the most important substance necessary for life. All the physiological processes take place in the medium of water. </a:t>
            </a:r>
          </a:p>
          <a:p>
            <a:pPr algn="just"/>
            <a:r>
              <a:rPr lang="en-US" sz="3200" dirty="0"/>
              <a:t>Protoplasm, the very basis of life, is made up mostly of water. Plants and animals show considerable variation in their requirements of water. On the basis of nature of soil, the water requirement of different plants and animals are as follows: </a:t>
            </a:r>
          </a:p>
          <a:p>
            <a:pPr algn="just"/>
            <a:endParaRPr lang="en-US" sz="3200" dirty="0"/>
          </a:p>
          <a:p>
            <a:pPr algn="just">
              <a:buFont typeface="Wingdings" pitchFamily="2" charset="2"/>
              <a:buChar char="ü"/>
            </a:pPr>
            <a:r>
              <a:rPr lang="en-US" sz="3200" b="1" dirty="0">
                <a:solidFill>
                  <a:srgbClr val="C00000"/>
                </a:solidFill>
              </a:rPr>
              <a:t>(</a:t>
            </a:r>
            <a:r>
              <a:rPr lang="en-US" sz="3200" b="1" dirty="0" err="1">
                <a:solidFill>
                  <a:srgbClr val="C00000"/>
                </a:solidFill>
              </a:rPr>
              <a:t>i</a:t>
            </a:r>
            <a:r>
              <a:rPr lang="en-US" sz="3200" b="1" dirty="0">
                <a:solidFill>
                  <a:srgbClr val="C00000"/>
                </a:solidFill>
              </a:rPr>
              <a:t>) Hydrophytes</a:t>
            </a:r>
            <a:r>
              <a:rPr lang="en-US" sz="3200" b="1" dirty="0"/>
              <a:t> </a:t>
            </a:r>
            <a:r>
              <a:rPr lang="en-US" sz="3200" dirty="0"/>
              <a:t>are plants living in water thereby requiring large quantity of water.</a:t>
            </a:r>
          </a:p>
        </p:txBody>
      </p:sp>
    </p:spTree>
    <p:extLst>
      <p:ext uri="{BB962C8B-B14F-4D97-AF65-F5344CB8AC3E}">
        <p14:creationId xmlns:p14="http://schemas.microsoft.com/office/powerpoint/2010/main" val="2621444650"/>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1524001" y="-76200"/>
            <a:ext cx="91440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buFont typeface="Wingdings" pitchFamily="2" charset="2"/>
              <a:buChar char="ü"/>
            </a:pPr>
            <a:r>
              <a:rPr lang="en-US" sz="3200" b="1" dirty="0">
                <a:solidFill>
                  <a:srgbClr val="C00000"/>
                </a:solidFill>
                <a:ea typeface="Times New Roman" pitchFamily="18" charset="0"/>
                <a:cs typeface="Calibri" pitchFamily="34" charset="0"/>
              </a:rPr>
              <a:t>(ii) Xerophytes</a:t>
            </a:r>
            <a:r>
              <a:rPr lang="en-US" sz="3200" b="1" dirty="0">
                <a:ea typeface="Times New Roman" pitchFamily="18" charset="0"/>
                <a:cs typeface="Calibri" pitchFamily="34" charset="0"/>
              </a:rPr>
              <a:t> </a:t>
            </a:r>
            <a:r>
              <a:rPr lang="en-US" sz="3200" dirty="0">
                <a:ea typeface="Times New Roman" pitchFamily="18" charset="0"/>
                <a:cs typeface="Calibri" pitchFamily="34" charset="0"/>
              </a:rPr>
              <a:t>are terrestrial plants which cannot tolerate extremely dry conditions and pass through long periods of time without water.</a:t>
            </a:r>
            <a:endParaRPr lang="en-US" sz="3200" dirty="0">
              <a:cs typeface="Arial" pitchFamily="34" charset="0"/>
            </a:endParaRPr>
          </a:p>
          <a:p>
            <a:pPr algn="just" eaLnBrk="0" fontAlgn="base" hangingPunct="0">
              <a:spcBef>
                <a:spcPct val="0"/>
              </a:spcBef>
              <a:spcAft>
                <a:spcPct val="0"/>
              </a:spcAft>
              <a:buFont typeface="Wingdings" pitchFamily="2" charset="2"/>
              <a:buChar char="ü"/>
            </a:pPr>
            <a:r>
              <a:rPr lang="en-US" sz="3200" b="1" dirty="0">
                <a:solidFill>
                  <a:srgbClr val="C00000"/>
                </a:solidFill>
                <a:ea typeface="Times New Roman" pitchFamily="18" charset="0"/>
                <a:cs typeface="Calibri" pitchFamily="34" charset="0"/>
              </a:rPr>
              <a:t>(iii) </a:t>
            </a:r>
            <a:r>
              <a:rPr lang="en-US" sz="3200" b="1" dirty="0" err="1">
                <a:solidFill>
                  <a:srgbClr val="C00000"/>
                </a:solidFill>
                <a:ea typeface="Times New Roman" pitchFamily="18" charset="0"/>
                <a:cs typeface="Calibri" pitchFamily="34" charset="0"/>
              </a:rPr>
              <a:t>Mesophytes</a:t>
            </a:r>
            <a:r>
              <a:rPr lang="en-US" sz="3200" b="1" dirty="0">
                <a:ea typeface="Times New Roman" pitchFamily="18" charset="0"/>
                <a:cs typeface="Calibri" pitchFamily="34" charset="0"/>
              </a:rPr>
              <a:t> </a:t>
            </a:r>
            <a:r>
              <a:rPr lang="en-US" sz="3200" dirty="0">
                <a:ea typeface="Times New Roman" pitchFamily="18" charset="0"/>
                <a:cs typeface="Calibri" pitchFamily="34" charset="0"/>
              </a:rPr>
              <a:t>are terrestrial plants that require moderate quantity of water.</a:t>
            </a:r>
            <a:endParaRPr lang="en-US" sz="3200" dirty="0">
              <a:cs typeface="Arial" pitchFamily="34" charset="0"/>
            </a:endParaRPr>
          </a:p>
          <a:p>
            <a:pPr algn="just" eaLnBrk="0" fontAlgn="base" hangingPunct="0">
              <a:spcBef>
                <a:spcPct val="0"/>
              </a:spcBef>
              <a:spcAft>
                <a:spcPct val="0"/>
              </a:spcAft>
            </a:pPr>
            <a:r>
              <a:rPr lang="en-US" sz="3200" dirty="0">
                <a:ea typeface="Times New Roman" pitchFamily="18" charset="0"/>
                <a:cs typeface="Calibri" pitchFamily="34" charset="0"/>
              </a:rPr>
              <a:t>Similarly, animals also belong to three important ecological groups, on the same basis: </a:t>
            </a:r>
            <a:endParaRPr lang="en-US" sz="3200" dirty="0">
              <a:cs typeface="Arial" pitchFamily="34" charset="0"/>
            </a:endParaRPr>
          </a:p>
          <a:p>
            <a:pPr algn="just" eaLnBrk="0" fontAlgn="base" hangingPunct="0">
              <a:spcBef>
                <a:spcPct val="0"/>
              </a:spcBef>
              <a:spcAft>
                <a:spcPct val="0"/>
              </a:spcAft>
              <a:buFont typeface="Wingdings" pitchFamily="2" charset="2"/>
              <a:buChar char="ü"/>
            </a:pPr>
            <a:r>
              <a:rPr lang="en-US" sz="3200" b="1" dirty="0">
                <a:solidFill>
                  <a:srgbClr val="C00000"/>
                </a:solidFill>
                <a:ea typeface="Times New Roman" pitchFamily="18" charset="0"/>
                <a:cs typeface="Calibri" pitchFamily="34" charset="0"/>
              </a:rPr>
              <a:t>(</a:t>
            </a:r>
            <a:r>
              <a:rPr lang="en-US" sz="3200" b="1" dirty="0" err="1">
                <a:solidFill>
                  <a:srgbClr val="C00000"/>
                </a:solidFill>
                <a:ea typeface="Times New Roman" pitchFamily="18" charset="0"/>
                <a:cs typeface="Calibri" pitchFamily="34" charset="0"/>
              </a:rPr>
              <a:t>i</a:t>
            </a:r>
            <a:r>
              <a:rPr lang="en-US" sz="3200" b="1" dirty="0">
                <a:solidFill>
                  <a:srgbClr val="C00000"/>
                </a:solidFill>
                <a:ea typeface="Times New Roman" pitchFamily="18" charset="0"/>
                <a:cs typeface="Calibri" pitchFamily="34" charset="0"/>
              </a:rPr>
              <a:t>) </a:t>
            </a:r>
            <a:r>
              <a:rPr lang="en-US" sz="3200" b="1" dirty="0" err="1">
                <a:solidFill>
                  <a:srgbClr val="C00000"/>
                </a:solidFill>
                <a:ea typeface="Times New Roman" pitchFamily="18" charset="0"/>
                <a:cs typeface="Calibri" pitchFamily="34" charset="0"/>
              </a:rPr>
              <a:t>Hydrocoles</a:t>
            </a:r>
            <a:r>
              <a:rPr lang="en-US" sz="3200" b="1" dirty="0">
                <a:ea typeface="Times New Roman" pitchFamily="18" charset="0"/>
                <a:cs typeface="Calibri" pitchFamily="34" charset="0"/>
              </a:rPr>
              <a:t> </a:t>
            </a:r>
            <a:r>
              <a:rPr lang="en-US" sz="3200" dirty="0">
                <a:ea typeface="Times New Roman" pitchFamily="18" charset="0"/>
                <a:cs typeface="Calibri" pitchFamily="34" charset="0"/>
              </a:rPr>
              <a:t>are aquatic animals which live in water and require large quantity of water.</a:t>
            </a:r>
            <a:endParaRPr lang="en-US" sz="3200" dirty="0">
              <a:cs typeface="Arial" pitchFamily="34" charset="0"/>
            </a:endParaRPr>
          </a:p>
          <a:p>
            <a:pPr algn="just" eaLnBrk="0" fontAlgn="base" hangingPunct="0">
              <a:spcBef>
                <a:spcPct val="0"/>
              </a:spcBef>
              <a:spcAft>
                <a:spcPct val="0"/>
              </a:spcAft>
              <a:buFont typeface="Wingdings" pitchFamily="2" charset="2"/>
              <a:buChar char="ü"/>
            </a:pPr>
            <a:r>
              <a:rPr lang="en-US" sz="3200" b="1" dirty="0">
                <a:solidFill>
                  <a:srgbClr val="C00000"/>
                </a:solidFill>
                <a:ea typeface="Times New Roman" pitchFamily="18" charset="0"/>
                <a:cs typeface="Calibri" pitchFamily="34" charset="0"/>
              </a:rPr>
              <a:t>(ii) </a:t>
            </a:r>
            <a:r>
              <a:rPr lang="en-US" sz="3200" b="1" dirty="0" err="1">
                <a:solidFill>
                  <a:srgbClr val="C00000"/>
                </a:solidFill>
                <a:ea typeface="Times New Roman" pitchFamily="18" charset="0"/>
                <a:cs typeface="Calibri" pitchFamily="34" charset="0"/>
              </a:rPr>
              <a:t>Xerocoles</a:t>
            </a:r>
            <a:r>
              <a:rPr lang="en-US" sz="3200" b="1" dirty="0">
                <a:ea typeface="Times New Roman" pitchFamily="18" charset="0"/>
                <a:cs typeface="Calibri" pitchFamily="34" charset="0"/>
              </a:rPr>
              <a:t> </a:t>
            </a:r>
            <a:r>
              <a:rPr lang="en-US" sz="3200" dirty="0">
                <a:ea typeface="Times New Roman" pitchFamily="18" charset="0"/>
                <a:cs typeface="Calibri" pitchFamily="34" charset="0"/>
              </a:rPr>
              <a:t>are terrestrial animals which can tolerate extremely dry conditions and pass long periods without water.</a:t>
            </a:r>
            <a:endParaRPr lang="en-US" sz="3200" dirty="0">
              <a:cs typeface="Arial" pitchFamily="34" charset="0"/>
            </a:endParaRPr>
          </a:p>
          <a:p>
            <a:pPr algn="just" eaLnBrk="0" fontAlgn="base" hangingPunct="0">
              <a:spcBef>
                <a:spcPct val="0"/>
              </a:spcBef>
              <a:spcAft>
                <a:spcPct val="0"/>
              </a:spcAft>
              <a:buFont typeface="Wingdings" pitchFamily="2" charset="2"/>
              <a:buChar char="ü"/>
            </a:pPr>
            <a:r>
              <a:rPr lang="en-US" sz="3200" b="1" dirty="0">
                <a:solidFill>
                  <a:srgbClr val="C00000"/>
                </a:solidFill>
                <a:ea typeface="Times New Roman" pitchFamily="18" charset="0"/>
                <a:cs typeface="Calibri" pitchFamily="34" charset="0"/>
              </a:rPr>
              <a:t>(iii) </a:t>
            </a:r>
            <a:r>
              <a:rPr lang="en-US" sz="3200" b="1" dirty="0" err="1">
                <a:solidFill>
                  <a:srgbClr val="C00000"/>
                </a:solidFill>
                <a:ea typeface="Times New Roman" pitchFamily="18" charset="0"/>
                <a:cs typeface="Calibri" pitchFamily="34" charset="0"/>
              </a:rPr>
              <a:t>Mesocoles</a:t>
            </a:r>
            <a:r>
              <a:rPr lang="en-US" sz="3200" b="1" dirty="0">
                <a:ea typeface="Times New Roman" pitchFamily="18" charset="0"/>
                <a:cs typeface="Calibri" pitchFamily="34" charset="0"/>
              </a:rPr>
              <a:t> </a:t>
            </a:r>
            <a:r>
              <a:rPr lang="en-US" sz="3200" dirty="0">
                <a:ea typeface="Times New Roman" pitchFamily="18" charset="0"/>
                <a:cs typeface="Calibri" pitchFamily="34" charset="0"/>
              </a:rPr>
              <a:t>are terrestrial animals requiring moderate quantity of water.</a:t>
            </a:r>
            <a:endParaRPr lang="en-US" sz="3200" dirty="0">
              <a:cs typeface="Arial" pitchFamily="34" charset="0"/>
            </a:endParaRPr>
          </a:p>
        </p:txBody>
      </p:sp>
    </p:spTree>
    <p:extLst>
      <p:ext uri="{BB962C8B-B14F-4D97-AF65-F5344CB8AC3E}">
        <p14:creationId xmlns:p14="http://schemas.microsoft.com/office/powerpoint/2010/main" val="3525648381"/>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1370"/>
            <a:ext cx="9144000" cy="5509200"/>
          </a:xfrm>
          <a:prstGeom prst="rect">
            <a:avLst/>
          </a:prstGeom>
        </p:spPr>
        <p:txBody>
          <a:bodyPr wrap="square">
            <a:spAutoFit/>
          </a:bodyPr>
          <a:lstStyle/>
          <a:p>
            <a:pPr algn="just">
              <a:buFont typeface="Wingdings" pitchFamily="2" charset="2"/>
              <a:buChar char="Ø"/>
            </a:pPr>
            <a:r>
              <a:rPr lang="en-US" sz="3200" b="1" dirty="0">
                <a:solidFill>
                  <a:srgbClr val="C00000"/>
                </a:solidFill>
              </a:rPr>
              <a:t>(d) Rainfall</a:t>
            </a:r>
            <a:r>
              <a:rPr lang="en-US" sz="3200" dirty="0"/>
              <a:t> </a:t>
            </a:r>
            <a:r>
              <a:rPr lang="en-US" sz="3200" dirty="0">
                <a:solidFill>
                  <a:srgbClr val="C00000"/>
                </a:solidFill>
              </a:rPr>
              <a:t>-</a:t>
            </a:r>
            <a:r>
              <a:rPr lang="en-US" sz="3200" dirty="0"/>
              <a:t> It occurs due to interchange of water between earth’s surface and the atmosphere. This is known as the hydrologic cycle. </a:t>
            </a:r>
            <a:endParaRPr lang="en-US" sz="3200" dirty="0" smtClean="0"/>
          </a:p>
          <a:p>
            <a:pPr algn="just"/>
            <a:r>
              <a:rPr lang="en-US" sz="3200" dirty="0" smtClean="0"/>
              <a:t>Annual </a:t>
            </a:r>
            <a:r>
              <a:rPr lang="en-US" sz="3200" dirty="0"/>
              <a:t>rainfall determines the types of vegetation in any region. </a:t>
            </a:r>
            <a:endParaRPr lang="en-US" sz="3200" dirty="0" smtClean="0"/>
          </a:p>
          <a:p>
            <a:pPr algn="just"/>
            <a:r>
              <a:rPr lang="en-US" sz="3200" dirty="0" smtClean="0"/>
              <a:t>We </a:t>
            </a:r>
            <a:r>
              <a:rPr lang="en-US" sz="3200" dirty="0"/>
              <a:t>find evergreen forests in tropical regions due to heavy rainfall throughout the year. </a:t>
            </a:r>
            <a:endParaRPr lang="en-US" sz="3200" dirty="0" smtClean="0"/>
          </a:p>
          <a:p>
            <a:pPr algn="just"/>
            <a:r>
              <a:rPr lang="en-US" sz="3200" dirty="0" smtClean="0"/>
              <a:t>Grasslands </a:t>
            </a:r>
            <a:r>
              <a:rPr lang="en-US" sz="3200" dirty="0"/>
              <a:t>are found in such regions where there is heavy rainfall during summer and low rainfall during winter.</a:t>
            </a:r>
          </a:p>
          <a:p>
            <a:r>
              <a:rPr lang="en-US" sz="3200" dirty="0"/>
              <a:t> </a:t>
            </a:r>
          </a:p>
        </p:txBody>
      </p:sp>
    </p:spTree>
    <p:extLst>
      <p:ext uri="{BB962C8B-B14F-4D97-AF65-F5344CB8AC3E}">
        <p14:creationId xmlns:p14="http://schemas.microsoft.com/office/powerpoint/2010/main" val="2249004899"/>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94358"/>
            <a:ext cx="9144000" cy="6001643"/>
          </a:xfrm>
          <a:prstGeom prst="rect">
            <a:avLst/>
          </a:prstGeom>
        </p:spPr>
        <p:txBody>
          <a:bodyPr wrap="square">
            <a:spAutoFit/>
          </a:bodyPr>
          <a:lstStyle/>
          <a:p>
            <a:pPr algn="just">
              <a:buFont typeface="Wingdings" pitchFamily="2" charset="2"/>
              <a:buChar char="Ø"/>
            </a:pPr>
            <a:r>
              <a:rPr lang="en-US" sz="3200" b="1" dirty="0">
                <a:solidFill>
                  <a:srgbClr val="C00000"/>
                </a:solidFill>
              </a:rPr>
              <a:t>(e) Wind -</a:t>
            </a:r>
            <a:r>
              <a:rPr lang="en-US" sz="3200" b="1" dirty="0"/>
              <a:t> </a:t>
            </a:r>
            <a:r>
              <a:rPr lang="en-US" sz="3200" dirty="0"/>
              <a:t>Air in motion is called wind. It is a vital environmental factor. It affects plants, and other organisms. Wind brings about a number of physical, anatomical and physiological changes of plants</a:t>
            </a:r>
            <a:r>
              <a:rPr lang="en-US" sz="3200" dirty="0" smtClean="0"/>
              <a:t>.</a:t>
            </a:r>
            <a:endParaRPr lang="en-US" sz="3200" dirty="0"/>
          </a:p>
          <a:p>
            <a:endParaRPr lang="en-US" sz="3200" dirty="0"/>
          </a:p>
          <a:p>
            <a:pPr algn="just"/>
            <a:r>
              <a:rPr lang="en-US" sz="3200" dirty="0"/>
              <a:t>The wind accelerates transpiration, removes solid moisture and at high velocities causes soil erosion. </a:t>
            </a:r>
            <a:endParaRPr lang="en-US" sz="3200" dirty="0" smtClean="0"/>
          </a:p>
          <a:p>
            <a:pPr algn="just"/>
            <a:endParaRPr lang="en-US" sz="3200" dirty="0"/>
          </a:p>
          <a:p>
            <a:pPr algn="just"/>
            <a:r>
              <a:rPr lang="en-US" sz="3200" dirty="0" smtClean="0"/>
              <a:t>Excessive </a:t>
            </a:r>
            <a:r>
              <a:rPr lang="en-US" sz="3200" dirty="0"/>
              <a:t>transpiration leads to desiccation and death of apical meristems. Thus, the plants tend to become dwarf, profusely branched and usually have small leaves. </a:t>
            </a:r>
          </a:p>
        </p:txBody>
      </p:sp>
    </p:spTree>
    <p:extLst>
      <p:ext uri="{BB962C8B-B14F-4D97-AF65-F5344CB8AC3E}">
        <p14:creationId xmlns:p14="http://schemas.microsoft.com/office/powerpoint/2010/main" val="2869757474"/>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05800"/>
            <a:ext cx="9144000" cy="5509200"/>
          </a:xfrm>
          <a:prstGeom prst="rect">
            <a:avLst/>
          </a:prstGeom>
        </p:spPr>
        <p:txBody>
          <a:bodyPr wrap="square">
            <a:spAutoFit/>
          </a:bodyPr>
          <a:lstStyle/>
          <a:p>
            <a:pPr algn="just">
              <a:buFont typeface="Wingdings" pitchFamily="2" charset="2"/>
              <a:buChar char="Ø"/>
            </a:pPr>
            <a:r>
              <a:rPr lang="en-US" sz="3200" b="1" dirty="0" smtClean="0">
                <a:solidFill>
                  <a:srgbClr val="C00000"/>
                </a:solidFill>
              </a:rPr>
              <a:t>(</a:t>
            </a:r>
            <a:r>
              <a:rPr lang="en-US" sz="3200" b="1" dirty="0">
                <a:solidFill>
                  <a:srgbClr val="C00000"/>
                </a:solidFill>
              </a:rPr>
              <a:t>f) Humidity -</a:t>
            </a:r>
            <a:r>
              <a:rPr lang="en-US" sz="3200" dirty="0"/>
              <a:t> Atmospheric water content in the form of </a:t>
            </a:r>
            <a:r>
              <a:rPr lang="en-US" sz="3200" dirty="0" err="1"/>
              <a:t>vapour</a:t>
            </a:r>
            <a:r>
              <a:rPr lang="en-US" sz="3200" dirty="0"/>
              <a:t> is known as humidity. Humidity is greatly influenced by intensity of solar radiation, temperature, altitude, wind, water status of soil etc. </a:t>
            </a:r>
            <a:endParaRPr lang="en-US" sz="3200" dirty="0" smtClean="0"/>
          </a:p>
          <a:p>
            <a:pPr algn="just"/>
            <a:endParaRPr lang="en-US" sz="3200" dirty="0"/>
          </a:p>
          <a:p>
            <a:pPr algn="just"/>
            <a:r>
              <a:rPr lang="en-US" sz="3200" dirty="0"/>
              <a:t>Low temperature causes higher relative humidity by decreasing the capacity of air for moisture. Processes as transpiration, absorption of water etc. are influenced by atmospheric humidity. Humidity, thus, plays an important part in the life of plants and animals.</a:t>
            </a:r>
          </a:p>
        </p:txBody>
      </p:sp>
    </p:spTree>
    <p:extLst>
      <p:ext uri="{BB962C8B-B14F-4D97-AF65-F5344CB8AC3E}">
        <p14:creationId xmlns:p14="http://schemas.microsoft.com/office/powerpoint/2010/main" val="1018158433"/>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8024"/>
            <a:ext cx="9144000" cy="4031873"/>
          </a:xfrm>
          <a:prstGeom prst="rect">
            <a:avLst/>
          </a:prstGeom>
        </p:spPr>
        <p:txBody>
          <a:bodyPr wrap="square">
            <a:spAutoFit/>
          </a:bodyPr>
          <a:lstStyle/>
          <a:p>
            <a:pPr algn="just"/>
            <a:endParaRPr lang="en-US" sz="3200" dirty="0"/>
          </a:p>
          <a:p>
            <a:pPr algn="just">
              <a:buFont typeface="Wingdings" pitchFamily="2" charset="2"/>
              <a:buChar char="Ø"/>
            </a:pPr>
            <a:r>
              <a:rPr lang="en-US" sz="3200" b="1" dirty="0">
                <a:solidFill>
                  <a:srgbClr val="C00000"/>
                </a:solidFill>
              </a:rPr>
              <a:t>(g) Atmospheric Gases -</a:t>
            </a:r>
            <a:r>
              <a:rPr lang="en-US" sz="3200" dirty="0"/>
              <a:t> Some principal gases like nitrogen, oxygen, carbon-dioxide, helium, hydrogen, methane, ozone etc. are found in atmosphere. In addition to these gases, there is also water </a:t>
            </a:r>
            <a:r>
              <a:rPr lang="en-US" sz="3200" dirty="0" err="1"/>
              <a:t>vapour</a:t>
            </a:r>
            <a:r>
              <a:rPr lang="en-US" sz="3200" dirty="0"/>
              <a:t>. Industrial gases, dust, smoke particles, micro-organisms etc. are present in the atmosphere. These gases have important influence on the environment.</a:t>
            </a:r>
          </a:p>
        </p:txBody>
      </p:sp>
    </p:spTree>
    <p:extLst>
      <p:ext uri="{BB962C8B-B14F-4D97-AF65-F5344CB8AC3E}">
        <p14:creationId xmlns:p14="http://schemas.microsoft.com/office/powerpoint/2010/main" val="198148168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buFont typeface="Wingdings" pitchFamily="2" charset="2"/>
              <a:buChar char="v"/>
            </a:pPr>
            <a:r>
              <a:rPr lang="en-US" sz="3200" b="1" dirty="0">
                <a:solidFill>
                  <a:srgbClr val="C00000"/>
                </a:solidFill>
              </a:rPr>
              <a:t>(2) EDAPHIC FACTORS: </a:t>
            </a:r>
          </a:p>
          <a:p>
            <a:r>
              <a:rPr lang="en-US" sz="3200" dirty="0"/>
              <a:t>These deal with formation of soil, its physical and chemical properties and details of related aspects of soil, such as the structure and composition of soil, its physical and chemical features. </a:t>
            </a:r>
          </a:p>
          <a:p>
            <a:endParaRPr lang="en-US" sz="3200" dirty="0"/>
          </a:p>
          <a:p>
            <a:r>
              <a:rPr lang="en-US" sz="3200" dirty="0"/>
              <a:t>Soil is usually defined as “any part of earth’s crust in which plants root”. The soil is constituted as a result of long-term process of complex interaction leading to the production of a mineral matrix in close contact with interstitial organic matter both living and dead. The interactions among climatic, topographic and biological factors pave the process of transformation and modification of mineral matter into soil.</a:t>
            </a:r>
          </a:p>
        </p:txBody>
      </p:sp>
    </p:spTree>
    <p:extLst>
      <p:ext uri="{BB962C8B-B14F-4D97-AF65-F5344CB8AC3E}">
        <p14:creationId xmlns:p14="http://schemas.microsoft.com/office/powerpoint/2010/main" val="170628702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28600"/>
            <a:ext cx="9144000" cy="6986528"/>
          </a:xfrm>
          <a:prstGeom prst="rect">
            <a:avLst/>
          </a:prstGeom>
        </p:spPr>
        <p:txBody>
          <a:bodyPr wrap="square">
            <a:spAutoFit/>
          </a:bodyPr>
          <a:lstStyle/>
          <a:p>
            <a:pPr algn="just"/>
            <a:endParaRPr lang="en-US" sz="3200" dirty="0"/>
          </a:p>
          <a:p>
            <a:pPr algn="just"/>
            <a:r>
              <a:rPr lang="en-US" sz="3200" dirty="0"/>
              <a:t>Thus, soil has mainly the following components: </a:t>
            </a:r>
          </a:p>
          <a:p>
            <a:pPr algn="just">
              <a:buFont typeface="Wingdings" pitchFamily="2" charset="2"/>
              <a:buChar char="ü"/>
            </a:pPr>
            <a:r>
              <a:rPr lang="en-US" sz="3200" dirty="0"/>
              <a:t>(</a:t>
            </a:r>
            <a:r>
              <a:rPr lang="en-US" sz="3200" dirty="0" err="1"/>
              <a:t>i</a:t>
            </a:r>
            <a:r>
              <a:rPr lang="en-US" sz="3200" dirty="0"/>
              <a:t>) Mineral matter.</a:t>
            </a:r>
          </a:p>
          <a:p>
            <a:pPr algn="just">
              <a:buFont typeface="Wingdings" pitchFamily="2" charset="2"/>
              <a:buChar char="ü"/>
            </a:pPr>
            <a:r>
              <a:rPr lang="en-US" sz="3200" dirty="0"/>
              <a:t>(ii) Soil organic matter or humus.</a:t>
            </a:r>
          </a:p>
          <a:p>
            <a:pPr algn="just">
              <a:buFont typeface="Wingdings" pitchFamily="2" charset="2"/>
              <a:buChar char="ü"/>
            </a:pPr>
            <a:r>
              <a:rPr lang="en-US" sz="3200" dirty="0"/>
              <a:t>(iii) Soil water/soil solution.</a:t>
            </a:r>
          </a:p>
          <a:p>
            <a:pPr algn="just">
              <a:buFont typeface="Wingdings" pitchFamily="2" charset="2"/>
              <a:buChar char="ü"/>
            </a:pPr>
            <a:r>
              <a:rPr lang="en-US" sz="3200" dirty="0"/>
              <a:t>(iv) Soil atmosphere.</a:t>
            </a:r>
          </a:p>
          <a:p>
            <a:pPr algn="just">
              <a:buFont typeface="Wingdings" pitchFamily="2" charset="2"/>
              <a:buChar char="ü"/>
            </a:pPr>
            <a:r>
              <a:rPr lang="en-US" sz="3200" dirty="0"/>
              <a:t>(v) Biological system (fauna of bacteria, fungi, algae, protozoa, arthropods, etc.).</a:t>
            </a:r>
          </a:p>
          <a:p>
            <a:pPr algn="just"/>
            <a:endParaRPr lang="en-US" sz="3200" dirty="0"/>
          </a:p>
          <a:p>
            <a:pPr algn="just">
              <a:buFont typeface="Wingdings" pitchFamily="2" charset="2"/>
              <a:buChar char="Ø"/>
            </a:pPr>
            <a:r>
              <a:rPr lang="en-US" sz="3200" b="1" dirty="0">
                <a:solidFill>
                  <a:srgbClr val="C00000"/>
                </a:solidFill>
              </a:rPr>
              <a:t>Soil Erosion:</a:t>
            </a:r>
          </a:p>
          <a:p>
            <a:pPr algn="just"/>
            <a:r>
              <a:rPr lang="en-US" sz="3200" dirty="0"/>
              <a:t>Soil erosion is the removal of the topsoil layer due to factors such as water, wind, deforestation, construction work, over grazing, tillage of farmland etc. </a:t>
            </a:r>
          </a:p>
        </p:txBody>
      </p:sp>
    </p:spTree>
    <p:extLst>
      <p:ext uri="{BB962C8B-B14F-4D97-AF65-F5344CB8AC3E}">
        <p14:creationId xmlns:p14="http://schemas.microsoft.com/office/powerpoint/2010/main" val="1306174927"/>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1370"/>
            <a:ext cx="9144000" cy="7478970"/>
          </a:xfrm>
          <a:prstGeom prst="rect">
            <a:avLst/>
          </a:prstGeom>
        </p:spPr>
        <p:txBody>
          <a:bodyPr wrap="square">
            <a:spAutoFit/>
          </a:bodyPr>
          <a:lstStyle/>
          <a:p>
            <a:pPr algn="just"/>
            <a:r>
              <a:rPr lang="en-US" sz="3200" dirty="0"/>
              <a:t>Soil erosion is a naturally occurring process on all land, but becomes a problem when human activity causes it to occur much faster than under natural conditions. The removal of the topsoil can reduce soil quality and cause water pollution.</a:t>
            </a:r>
          </a:p>
          <a:p>
            <a:pPr algn="just"/>
            <a:endParaRPr lang="en-US" sz="3200" dirty="0"/>
          </a:p>
          <a:p>
            <a:pPr algn="just">
              <a:buFont typeface="Wingdings" pitchFamily="2" charset="2"/>
              <a:buChar char="Ø"/>
            </a:pPr>
            <a:r>
              <a:rPr lang="en-US" sz="3200" b="1" dirty="0">
                <a:solidFill>
                  <a:srgbClr val="C00000"/>
                </a:solidFill>
              </a:rPr>
              <a:t>(a) Kinds of Soil Erosion:</a:t>
            </a:r>
            <a:r>
              <a:rPr lang="en-US" sz="3200" dirty="0"/>
              <a:t> Soil erosion is of many types. These are mainly</a:t>
            </a:r>
          </a:p>
          <a:p>
            <a:pPr algn="just">
              <a:buFont typeface="Wingdings" pitchFamily="2" charset="2"/>
              <a:buChar char="ü"/>
            </a:pPr>
            <a:r>
              <a:rPr lang="en-US" sz="3200" b="1" dirty="0">
                <a:solidFill>
                  <a:srgbClr val="C00000"/>
                </a:solidFill>
              </a:rPr>
              <a:t>(</a:t>
            </a:r>
            <a:r>
              <a:rPr lang="en-US" sz="3200" b="1" dirty="0" err="1">
                <a:solidFill>
                  <a:srgbClr val="C00000"/>
                </a:solidFill>
              </a:rPr>
              <a:t>i</a:t>
            </a:r>
            <a:r>
              <a:rPr lang="en-US" sz="3200" b="1" dirty="0">
                <a:solidFill>
                  <a:srgbClr val="C00000"/>
                </a:solidFill>
              </a:rPr>
              <a:t>) Normal or Geological erosion: -</a:t>
            </a:r>
            <a:r>
              <a:rPr lang="en-US" sz="3200" dirty="0"/>
              <a:t> This type of soil erosion is caused by normal or natural conditions without any interference of man.</a:t>
            </a:r>
          </a:p>
          <a:p>
            <a:pPr algn="just">
              <a:buFont typeface="Wingdings" pitchFamily="2" charset="2"/>
              <a:buChar char="ü"/>
            </a:pPr>
            <a:r>
              <a:rPr lang="en-US" sz="3200" b="1" dirty="0">
                <a:solidFill>
                  <a:srgbClr val="C00000"/>
                </a:solidFill>
              </a:rPr>
              <a:t>(ii) Accelerated soil erosion: -</a:t>
            </a:r>
            <a:r>
              <a:rPr lang="en-US" sz="3200" dirty="0"/>
              <a:t> In this type of soil erosion, the rate of soil loss is very rapid due to interference of man and animals.</a:t>
            </a:r>
          </a:p>
          <a:p>
            <a:pPr algn="just"/>
            <a:endParaRPr lang="en-US" sz="3200" dirty="0"/>
          </a:p>
        </p:txBody>
      </p:sp>
    </p:spTree>
    <p:extLst>
      <p:ext uri="{BB962C8B-B14F-4D97-AF65-F5344CB8AC3E}">
        <p14:creationId xmlns:p14="http://schemas.microsoft.com/office/powerpoint/2010/main" val="209788112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05801"/>
            <a:ext cx="9144000" cy="6494085"/>
          </a:xfrm>
          <a:prstGeom prst="rect">
            <a:avLst/>
          </a:prstGeom>
        </p:spPr>
        <p:txBody>
          <a:bodyPr wrap="square">
            <a:spAutoFit/>
          </a:bodyPr>
          <a:lstStyle/>
          <a:p>
            <a:pPr algn="just">
              <a:buFont typeface="Wingdings" pitchFamily="2" charset="2"/>
              <a:buChar char="Ø"/>
            </a:pPr>
            <a:r>
              <a:rPr lang="en-US" sz="3200" b="1" dirty="0">
                <a:solidFill>
                  <a:srgbClr val="C00000"/>
                </a:solidFill>
              </a:rPr>
              <a:t>(b) Agents of Soil Erosion:</a:t>
            </a:r>
            <a:r>
              <a:rPr lang="en-US" sz="3200" dirty="0"/>
              <a:t> Soil erosion is caused by a number of agents. These are:</a:t>
            </a:r>
          </a:p>
          <a:p>
            <a:pPr algn="just"/>
            <a:endParaRPr lang="en-US" sz="3200" dirty="0"/>
          </a:p>
          <a:p>
            <a:pPr algn="just">
              <a:buFont typeface="Wingdings" pitchFamily="2" charset="2"/>
              <a:buChar char="ü"/>
            </a:pPr>
            <a:r>
              <a:rPr lang="en-US" sz="3200" b="1" dirty="0">
                <a:solidFill>
                  <a:srgbClr val="C00000"/>
                </a:solidFill>
              </a:rPr>
              <a:t>(</a:t>
            </a:r>
            <a:r>
              <a:rPr lang="en-US" sz="3200" b="1" dirty="0" err="1">
                <a:solidFill>
                  <a:srgbClr val="C00000"/>
                </a:solidFill>
              </a:rPr>
              <a:t>i</a:t>
            </a:r>
            <a:r>
              <a:rPr lang="en-US" sz="3200" b="1" dirty="0">
                <a:solidFill>
                  <a:srgbClr val="C00000"/>
                </a:solidFill>
              </a:rPr>
              <a:t>) Water erosion: -</a:t>
            </a:r>
            <a:r>
              <a:rPr lang="en-US" sz="3200" dirty="0"/>
              <a:t> Rain drops remove the soil. It results from soil splash caused by the impact of falling raindrops. It is also known as </a:t>
            </a:r>
            <a:r>
              <a:rPr lang="en-US" sz="3200" b="1" dirty="0">
                <a:solidFill>
                  <a:srgbClr val="C00000"/>
                </a:solidFill>
              </a:rPr>
              <a:t>Splash erosion.</a:t>
            </a:r>
            <a:r>
              <a:rPr lang="en-US" sz="3200" dirty="0"/>
              <a:t> The removal of the fairly uniform layer of soil from the land surface by the action of rainfall and runoff is called </a:t>
            </a:r>
            <a:r>
              <a:rPr lang="en-US" sz="3200" b="1" dirty="0">
                <a:solidFill>
                  <a:srgbClr val="C00000"/>
                </a:solidFill>
              </a:rPr>
              <a:t>Sheet erosion.</a:t>
            </a:r>
            <a:r>
              <a:rPr lang="en-US" sz="3200" dirty="0">
                <a:solidFill>
                  <a:srgbClr val="C00000"/>
                </a:solidFill>
              </a:rPr>
              <a:t> </a:t>
            </a:r>
          </a:p>
          <a:p>
            <a:pPr algn="just"/>
            <a:endParaRPr lang="en-US" sz="3200" dirty="0"/>
          </a:p>
          <a:p>
            <a:pPr algn="just"/>
            <a:r>
              <a:rPr lang="en-US" sz="3200" dirty="0"/>
              <a:t>When sheet erosion takes place with full momentum, it leads to the formation of areas of small branching channels, this is known as </a:t>
            </a:r>
            <a:r>
              <a:rPr lang="en-US" sz="3200" b="1" dirty="0">
                <a:solidFill>
                  <a:srgbClr val="C00000"/>
                </a:solidFill>
              </a:rPr>
              <a:t>Rill erosion.</a:t>
            </a:r>
          </a:p>
        </p:txBody>
      </p:sp>
    </p:spTree>
    <p:extLst>
      <p:ext uri="{BB962C8B-B14F-4D97-AF65-F5344CB8AC3E}">
        <p14:creationId xmlns:p14="http://schemas.microsoft.com/office/powerpoint/2010/main" val="22261923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628" y="0"/>
            <a:ext cx="11853951" cy="6894195"/>
          </a:xfrm>
          <a:prstGeom prst="rect">
            <a:avLst/>
          </a:prstGeom>
        </p:spPr>
        <p:txBody>
          <a:bodyPr wrap="square">
            <a:spAutoFit/>
          </a:bodyPr>
          <a:lstStyle/>
          <a:p>
            <a:pPr marL="457200" indent="-457200" algn="just">
              <a:buFont typeface="Wingdings" panose="05000000000000000000" pitchFamily="2" charset="2"/>
              <a:buChar char="§"/>
            </a:pPr>
            <a:r>
              <a:rPr lang="en-US" sz="2600" dirty="0">
                <a:solidFill>
                  <a:prstClr val="black"/>
                </a:solidFill>
              </a:rPr>
              <a:t>During exocytosis, a vesicle fuses with the plasma membrane as secretion occurs. This is the way insulin leaves insulin-secreting cells</a:t>
            </a:r>
          </a:p>
          <a:p>
            <a:pPr marL="457200" indent="-457200" algn="just">
              <a:buFont typeface="Wingdings" panose="05000000000000000000" pitchFamily="2" charset="2"/>
              <a:buChar char="§"/>
            </a:pPr>
            <a:endParaRPr lang="en-US" sz="2600" dirty="0">
              <a:solidFill>
                <a:prstClr val="black"/>
              </a:solidFill>
            </a:endParaRPr>
          </a:p>
          <a:p>
            <a:pPr algn="just"/>
            <a:r>
              <a:rPr lang="en-US" sz="2600" dirty="0">
                <a:solidFill>
                  <a:prstClr val="black"/>
                </a:solidFill>
              </a:rPr>
              <a:t>CELLULOSE CELL WALL</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This is one of the most important features of all plants.</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Fungi such as Mushrooms and Yeast also have cell walls, but these are made of chitin.</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cell wall is freely permeable (porous), and so has no direct effect on the movement of molecules into or out of the cell.</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rigidity of their cell walls helps both to support and protect the plant.</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Plant cell walls are of two types: Primary and Secondary cell walls</a:t>
            </a:r>
          </a:p>
          <a:p>
            <a:endParaRPr lang="en-US" sz="2600" dirty="0">
              <a:solidFill>
                <a:prstClr val="black"/>
              </a:solidFill>
            </a:endParaRP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260875570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lgn="just"/>
            <a:r>
              <a:rPr lang="en-US" sz="3200" dirty="0"/>
              <a:t>Several rills form the steep slope on wide channels of water or gullies which cannot be filled by normal tillage, this is referred to as </a:t>
            </a:r>
            <a:r>
              <a:rPr lang="en-US" sz="3200" b="1" dirty="0">
                <a:solidFill>
                  <a:srgbClr val="C00000"/>
                </a:solidFill>
              </a:rPr>
              <a:t>Gully erosion.</a:t>
            </a:r>
            <a:r>
              <a:rPr lang="en-US" sz="3200" dirty="0"/>
              <a:t> During floods in rivers the river bank erodes due to heavy speed of water flow. This is process is known as </a:t>
            </a:r>
            <a:r>
              <a:rPr lang="en-US" sz="3200" b="1" dirty="0">
                <a:solidFill>
                  <a:srgbClr val="C00000"/>
                </a:solidFill>
              </a:rPr>
              <a:t>Stream bank erosion.</a:t>
            </a:r>
          </a:p>
          <a:p>
            <a:pPr algn="just"/>
            <a:endParaRPr lang="en-US" sz="3200" dirty="0"/>
          </a:p>
          <a:p>
            <a:pPr algn="just">
              <a:buFont typeface="Wingdings" pitchFamily="2" charset="2"/>
              <a:buChar char="ü"/>
            </a:pPr>
            <a:r>
              <a:rPr lang="en-US" sz="3200" b="1" dirty="0">
                <a:solidFill>
                  <a:srgbClr val="C00000"/>
                </a:solidFill>
              </a:rPr>
              <a:t>(ii) Wind erosion: -</a:t>
            </a:r>
            <a:r>
              <a:rPr lang="en-US" sz="3200" dirty="0"/>
              <a:t> In dry (arid) regions the soil is mainly sandy and the vegetation is grossly inadequate or in areas where there is loss of natural vegetation cover of land due to deforestation and over grazing, mining activities etc. there is the presence of dry and dusty soil. Heavy wind causes loss of such soils when soil particles are blown away.</a:t>
            </a:r>
          </a:p>
        </p:txBody>
      </p:sp>
    </p:spTree>
    <p:extLst>
      <p:ext uri="{BB962C8B-B14F-4D97-AF65-F5344CB8AC3E}">
        <p14:creationId xmlns:p14="http://schemas.microsoft.com/office/powerpoint/2010/main" val="838026026"/>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s://upload.wikimedia.org/wikipedia/commons/7/79/Water_and_soil_splashed_by_the_impact_of_a_single_raindrop.jpg"/>
          <p:cNvPicPr>
            <a:picLocks noChangeAspect="1" noChangeArrowheads="1"/>
          </p:cNvPicPr>
          <p:nvPr/>
        </p:nvPicPr>
        <p:blipFill>
          <a:blip r:embed="rId2" cstate="print"/>
          <a:srcRect/>
          <a:stretch>
            <a:fillRect/>
          </a:stretch>
        </p:blipFill>
        <p:spPr bwMode="auto">
          <a:xfrm>
            <a:off x="1524000" y="0"/>
            <a:ext cx="9144000" cy="6400800"/>
          </a:xfrm>
          <a:prstGeom prst="rect">
            <a:avLst/>
          </a:prstGeom>
          <a:noFill/>
        </p:spPr>
      </p:pic>
      <p:sp>
        <p:nvSpPr>
          <p:cNvPr id="3" name="Rectangle 2"/>
          <p:cNvSpPr/>
          <p:nvPr/>
        </p:nvSpPr>
        <p:spPr>
          <a:xfrm>
            <a:off x="5282124" y="6324601"/>
            <a:ext cx="2645083" cy="584775"/>
          </a:xfrm>
          <a:prstGeom prst="rect">
            <a:avLst/>
          </a:prstGeom>
        </p:spPr>
        <p:txBody>
          <a:bodyPr wrap="none">
            <a:spAutoFit/>
          </a:bodyPr>
          <a:lstStyle/>
          <a:p>
            <a:r>
              <a:rPr lang="en-US" sz="3200" b="1" dirty="0">
                <a:solidFill>
                  <a:srgbClr val="C00000"/>
                </a:solidFill>
              </a:rPr>
              <a:t>Splash Erosion</a:t>
            </a:r>
            <a:endParaRPr lang="en-US" sz="3200" dirty="0"/>
          </a:p>
        </p:txBody>
      </p:sp>
    </p:spTree>
    <p:extLst>
      <p:ext uri="{BB962C8B-B14F-4D97-AF65-F5344CB8AC3E}">
        <p14:creationId xmlns:p14="http://schemas.microsoft.com/office/powerpoint/2010/main" val="1832262505"/>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passel.unl.edu/Image/siteImages/Sheeterosion-LGjpg.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3618920950"/>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passel.unl.edu/Image/siteImages/Rillerosion-LGjpg.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570784843"/>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www.geo.uu.nl/landdegradation/Fieldpictures/Gullies_AlSehoul.jpg"/>
          <p:cNvPicPr>
            <a:picLocks noChangeAspect="1" noChangeArrowheads="1"/>
          </p:cNvPicPr>
          <p:nvPr/>
        </p:nvPicPr>
        <p:blipFill>
          <a:blip r:embed="rId2" cstate="print"/>
          <a:srcRect/>
          <a:stretch>
            <a:fillRect/>
          </a:stretch>
        </p:blipFill>
        <p:spPr bwMode="auto">
          <a:xfrm>
            <a:off x="1524000" y="0"/>
            <a:ext cx="9144000" cy="6400800"/>
          </a:xfrm>
          <a:prstGeom prst="rect">
            <a:avLst/>
          </a:prstGeom>
          <a:noFill/>
        </p:spPr>
      </p:pic>
      <p:sp>
        <p:nvSpPr>
          <p:cNvPr id="3" name="Rectangle 2"/>
          <p:cNvSpPr/>
          <p:nvPr/>
        </p:nvSpPr>
        <p:spPr>
          <a:xfrm>
            <a:off x="4953000" y="6324601"/>
            <a:ext cx="2422266" cy="584775"/>
          </a:xfrm>
          <a:prstGeom prst="rect">
            <a:avLst/>
          </a:prstGeom>
        </p:spPr>
        <p:txBody>
          <a:bodyPr wrap="none">
            <a:spAutoFit/>
          </a:bodyPr>
          <a:lstStyle/>
          <a:p>
            <a:r>
              <a:rPr lang="en-US" sz="3200" b="1" dirty="0">
                <a:solidFill>
                  <a:srgbClr val="C00000"/>
                </a:solidFill>
              </a:rPr>
              <a:t>Gully Erosion</a:t>
            </a:r>
            <a:endParaRPr lang="en-US" sz="3200" dirty="0"/>
          </a:p>
        </p:txBody>
      </p:sp>
    </p:spTree>
    <p:extLst>
      <p:ext uri="{BB962C8B-B14F-4D97-AF65-F5344CB8AC3E}">
        <p14:creationId xmlns:p14="http://schemas.microsoft.com/office/powerpoint/2010/main" val="3235140767"/>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s://www.agric.wa.gov.au/sites/gateway/files/Wind%20erosion%20Dalwallinu.jpg"/>
          <p:cNvPicPr>
            <a:picLocks noChangeAspect="1" noChangeArrowheads="1"/>
          </p:cNvPicPr>
          <p:nvPr/>
        </p:nvPicPr>
        <p:blipFill>
          <a:blip r:embed="rId2" cstate="print"/>
          <a:srcRect/>
          <a:stretch>
            <a:fillRect/>
          </a:stretch>
        </p:blipFill>
        <p:spPr bwMode="auto">
          <a:xfrm>
            <a:off x="1524000" y="1"/>
            <a:ext cx="9144000" cy="6400799"/>
          </a:xfrm>
          <a:prstGeom prst="rect">
            <a:avLst/>
          </a:prstGeom>
          <a:noFill/>
        </p:spPr>
      </p:pic>
      <p:sp>
        <p:nvSpPr>
          <p:cNvPr id="3" name="Rectangle 2"/>
          <p:cNvSpPr/>
          <p:nvPr/>
        </p:nvSpPr>
        <p:spPr>
          <a:xfrm>
            <a:off x="5364678" y="6349426"/>
            <a:ext cx="2457532" cy="584775"/>
          </a:xfrm>
          <a:prstGeom prst="rect">
            <a:avLst/>
          </a:prstGeom>
        </p:spPr>
        <p:txBody>
          <a:bodyPr wrap="none">
            <a:spAutoFit/>
          </a:bodyPr>
          <a:lstStyle/>
          <a:p>
            <a:r>
              <a:rPr lang="en-US" sz="3200" b="1" dirty="0">
                <a:solidFill>
                  <a:srgbClr val="C00000"/>
                </a:solidFill>
              </a:rPr>
              <a:t>Wind Erosion</a:t>
            </a:r>
            <a:endParaRPr lang="en-US" sz="3200" dirty="0"/>
          </a:p>
        </p:txBody>
      </p:sp>
    </p:spTree>
    <p:extLst>
      <p:ext uri="{BB962C8B-B14F-4D97-AF65-F5344CB8AC3E}">
        <p14:creationId xmlns:p14="http://schemas.microsoft.com/office/powerpoint/2010/main" val="1204508654"/>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6200"/>
            <a:ext cx="9144000" cy="6986528"/>
          </a:xfrm>
          <a:prstGeom prst="rect">
            <a:avLst/>
          </a:prstGeom>
        </p:spPr>
        <p:txBody>
          <a:bodyPr wrap="square">
            <a:spAutoFit/>
          </a:bodyPr>
          <a:lstStyle/>
          <a:p>
            <a:pPr algn="just">
              <a:buFont typeface="Wingdings" pitchFamily="2" charset="2"/>
              <a:buChar char="Ø"/>
            </a:pPr>
            <a:r>
              <a:rPr lang="en-US" sz="3200" b="1" dirty="0">
                <a:solidFill>
                  <a:srgbClr val="C00000"/>
                </a:solidFill>
              </a:rPr>
              <a:t>(c) Soil Conservation:</a:t>
            </a:r>
            <a:r>
              <a:rPr lang="en-US" sz="3200" b="1" dirty="0"/>
              <a:t> </a:t>
            </a:r>
          </a:p>
          <a:p>
            <a:pPr algn="just"/>
            <a:r>
              <a:rPr lang="en-US" sz="3200" dirty="0"/>
              <a:t>Soil erosion can be controlled through adoption of various methods and conservation procedures. The soil erosion is mainly due to wind and water, thus, the soil conservation methods should be through: </a:t>
            </a:r>
          </a:p>
          <a:p>
            <a:pPr algn="just">
              <a:buFont typeface="Wingdings" pitchFamily="2" charset="2"/>
              <a:buChar char="ü"/>
            </a:pPr>
            <a:r>
              <a:rPr lang="en-US" sz="3200" dirty="0"/>
              <a:t>(</a:t>
            </a:r>
            <a:r>
              <a:rPr lang="en-US" sz="3200" dirty="0" err="1"/>
              <a:t>i</a:t>
            </a:r>
            <a:r>
              <a:rPr lang="en-US" sz="3200" dirty="0"/>
              <a:t>) Protection of soil from the severity of rain drops through </a:t>
            </a:r>
            <a:r>
              <a:rPr lang="en-US" sz="3200" dirty="0" err="1"/>
              <a:t>afforestation</a:t>
            </a:r>
            <a:r>
              <a:rPr lang="en-US" sz="3200" dirty="0"/>
              <a:t>.</a:t>
            </a:r>
          </a:p>
          <a:p>
            <a:pPr algn="just">
              <a:buFont typeface="Wingdings" pitchFamily="2" charset="2"/>
              <a:buChar char="ü"/>
            </a:pPr>
            <a:r>
              <a:rPr lang="en-US" sz="3200" dirty="0"/>
              <a:t>(ii) To prevent water from concentrating and passing through slopes.</a:t>
            </a:r>
          </a:p>
          <a:p>
            <a:pPr algn="just">
              <a:buFont typeface="Wingdings" pitchFamily="2" charset="2"/>
              <a:buChar char="ü"/>
            </a:pPr>
            <a:r>
              <a:rPr lang="en-US" sz="3200" dirty="0"/>
              <a:t>(iii) To slow down the momentum of water flow through various scientific techniques.</a:t>
            </a:r>
          </a:p>
          <a:p>
            <a:pPr algn="just">
              <a:buFont typeface="Wingdings" pitchFamily="2" charset="2"/>
              <a:buChar char="ü"/>
            </a:pPr>
            <a:r>
              <a:rPr lang="en-US" sz="3200" dirty="0"/>
              <a:t>(v) Growing of trees and vegetation cover thereby serving as wind breaks, to </a:t>
            </a:r>
            <a:r>
              <a:rPr lang="en-US" sz="3200" dirty="0" err="1"/>
              <a:t>minimise</a:t>
            </a:r>
            <a:r>
              <a:rPr lang="en-US" sz="3200" dirty="0"/>
              <a:t> the wind velocity.</a:t>
            </a:r>
          </a:p>
          <a:p>
            <a:pPr algn="just">
              <a:buFont typeface="Wingdings" pitchFamily="2" charset="2"/>
              <a:buChar char="ü"/>
            </a:pPr>
            <a:r>
              <a:rPr lang="en-US" sz="3200" dirty="0"/>
              <a:t>(vi) Soil binders like growth of grasses can be used </a:t>
            </a:r>
          </a:p>
        </p:txBody>
      </p:sp>
    </p:spTree>
    <p:extLst>
      <p:ext uri="{BB962C8B-B14F-4D97-AF65-F5344CB8AC3E}">
        <p14:creationId xmlns:p14="http://schemas.microsoft.com/office/powerpoint/2010/main" val="3032238"/>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5509200"/>
          </a:xfrm>
          <a:prstGeom prst="rect">
            <a:avLst/>
          </a:prstGeom>
        </p:spPr>
        <p:txBody>
          <a:bodyPr wrap="square">
            <a:spAutoFit/>
          </a:bodyPr>
          <a:lstStyle/>
          <a:p>
            <a:pPr algn="just">
              <a:buFont typeface="Wingdings" pitchFamily="2" charset="2"/>
              <a:buChar char="v"/>
            </a:pPr>
            <a:r>
              <a:rPr lang="en-US" sz="3200" b="1" dirty="0">
                <a:solidFill>
                  <a:srgbClr val="C00000"/>
                </a:solidFill>
              </a:rPr>
              <a:t>(3) TOPOGRAPHIC FACTORS: </a:t>
            </a:r>
          </a:p>
          <a:p>
            <a:pPr algn="just"/>
            <a:r>
              <a:rPr lang="en-US" sz="3200" dirty="0"/>
              <a:t>The factors concerned with physical geography of the earth are known as topographic factors. These factors influence vegetation which causes variation in climate of a geographic region, ultimately give rise to a characteristic microclimate.</a:t>
            </a:r>
          </a:p>
          <a:p>
            <a:pPr algn="just"/>
            <a:endParaRPr lang="en-US" sz="3200" dirty="0"/>
          </a:p>
          <a:p>
            <a:pPr algn="just"/>
            <a:r>
              <a:rPr lang="en-US" sz="3200" dirty="0"/>
              <a:t>The different topographic factors are: </a:t>
            </a:r>
          </a:p>
          <a:p>
            <a:pPr algn="just">
              <a:buFont typeface="Wingdings" pitchFamily="2" charset="2"/>
              <a:buChar char="Ø"/>
            </a:pPr>
            <a:r>
              <a:rPr lang="en-US" sz="3200" b="1" dirty="0">
                <a:solidFill>
                  <a:srgbClr val="C00000"/>
                </a:solidFill>
              </a:rPr>
              <a:t>(a) Altitude of the </a:t>
            </a:r>
            <a:r>
              <a:rPr lang="en-US" sz="3200" b="1" dirty="0" smtClean="0">
                <a:solidFill>
                  <a:srgbClr val="C00000"/>
                </a:solidFill>
              </a:rPr>
              <a:t>place</a:t>
            </a:r>
          </a:p>
          <a:p>
            <a:pPr algn="just">
              <a:buFont typeface="Wingdings" pitchFamily="2" charset="2"/>
              <a:buChar char="Ø"/>
            </a:pPr>
            <a:r>
              <a:rPr lang="en-US" sz="3200" b="1" dirty="0">
                <a:solidFill>
                  <a:srgbClr val="C00000"/>
                </a:solidFill>
              </a:rPr>
              <a:t>(b) Steepness and exposure of the </a:t>
            </a:r>
            <a:r>
              <a:rPr lang="en-US" sz="3200" b="1" dirty="0" smtClean="0">
                <a:solidFill>
                  <a:srgbClr val="C00000"/>
                </a:solidFill>
              </a:rPr>
              <a:t>slope</a:t>
            </a:r>
          </a:p>
          <a:p>
            <a:pPr algn="just">
              <a:buFont typeface="Wingdings" pitchFamily="2" charset="2"/>
              <a:buChar char="Ø"/>
            </a:pPr>
            <a:r>
              <a:rPr lang="en-US" sz="3200" b="1" dirty="0">
                <a:solidFill>
                  <a:srgbClr val="C00000"/>
                </a:solidFill>
              </a:rPr>
              <a:t>(c) Direction of mountain </a:t>
            </a:r>
            <a:r>
              <a:rPr lang="en-US" sz="3200" b="1" dirty="0" smtClean="0">
                <a:solidFill>
                  <a:srgbClr val="C00000"/>
                </a:solidFill>
              </a:rPr>
              <a:t>chains</a:t>
            </a:r>
            <a:endParaRPr lang="en-US" sz="3200" dirty="0"/>
          </a:p>
        </p:txBody>
      </p:sp>
    </p:spTree>
    <p:extLst>
      <p:ext uri="{BB962C8B-B14F-4D97-AF65-F5344CB8AC3E}">
        <p14:creationId xmlns:p14="http://schemas.microsoft.com/office/powerpoint/2010/main" val="1409445559"/>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52401"/>
            <a:ext cx="9144000" cy="6001643"/>
          </a:xfrm>
          <a:prstGeom prst="rect">
            <a:avLst/>
          </a:prstGeom>
        </p:spPr>
        <p:txBody>
          <a:bodyPr wrap="square">
            <a:spAutoFit/>
          </a:bodyPr>
          <a:lstStyle/>
          <a:p>
            <a:pPr algn="just">
              <a:buFont typeface="Wingdings" pitchFamily="2" charset="2"/>
              <a:buChar char="v"/>
            </a:pPr>
            <a:r>
              <a:rPr lang="en-US" sz="3200" b="1" dirty="0">
                <a:solidFill>
                  <a:srgbClr val="C00000"/>
                </a:solidFill>
              </a:rPr>
              <a:t>(4) BIOTIC FACTORS: </a:t>
            </a:r>
          </a:p>
          <a:p>
            <a:pPr algn="just"/>
            <a:r>
              <a:rPr lang="en-US" sz="3200" dirty="0"/>
              <a:t>These are all kinds of interactions between different forms of life. These are plants, animals, micro-organisms etc.</a:t>
            </a:r>
          </a:p>
          <a:p>
            <a:pPr algn="just"/>
            <a:endParaRPr lang="en-US" sz="3200" dirty="0"/>
          </a:p>
          <a:p>
            <a:pPr algn="just"/>
            <a:r>
              <a:rPr lang="en-US" sz="3200" dirty="0"/>
              <a:t>There are various forms on interactions between organisms, and they can be classified as: </a:t>
            </a:r>
          </a:p>
          <a:p>
            <a:pPr algn="just"/>
            <a:endParaRPr lang="en-US" sz="3200" dirty="0"/>
          </a:p>
          <a:p>
            <a:pPr algn="just">
              <a:buFont typeface="Wingdings" pitchFamily="2" charset="2"/>
              <a:buChar char="Ø"/>
            </a:pPr>
            <a:r>
              <a:rPr lang="en-US" sz="3200" b="1" dirty="0">
                <a:solidFill>
                  <a:srgbClr val="C00000"/>
                </a:solidFill>
              </a:rPr>
              <a:t>(a) Positive Interactions:</a:t>
            </a:r>
            <a:r>
              <a:rPr lang="en-US" sz="3200" b="1" dirty="0"/>
              <a:t> </a:t>
            </a:r>
          </a:p>
          <a:p>
            <a:pPr algn="just"/>
            <a:r>
              <a:rPr lang="en-US" sz="3200" dirty="0"/>
              <a:t>When the populations help one another and either one or both the species are benefited, the interactions are known as positive interactions.</a:t>
            </a:r>
          </a:p>
        </p:txBody>
      </p:sp>
    </p:spTree>
    <p:extLst>
      <p:ext uri="{BB962C8B-B14F-4D97-AF65-F5344CB8AC3E}">
        <p14:creationId xmlns:p14="http://schemas.microsoft.com/office/powerpoint/2010/main" val="2658778759"/>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11515"/>
            <a:ext cx="9144000" cy="5509200"/>
          </a:xfrm>
          <a:prstGeom prst="rect">
            <a:avLst/>
          </a:prstGeom>
        </p:spPr>
        <p:txBody>
          <a:bodyPr wrap="square">
            <a:spAutoFit/>
          </a:bodyPr>
          <a:lstStyle/>
          <a:p>
            <a:pPr algn="just"/>
            <a:r>
              <a:rPr lang="en-US" sz="3200" b="1" dirty="0">
                <a:solidFill>
                  <a:srgbClr val="C00000"/>
                </a:solidFill>
              </a:rPr>
              <a:t>The Beneficial Interactions include:</a:t>
            </a:r>
          </a:p>
          <a:p>
            <a:pPr algn="just">
              <a:buFont typeface="Wingdings" pitchFamily="2" charset="2"/>
              <a:buChar char="ü"/>
            </a:pPr>
            <a:r>
              <a:rPr lang="en-US" sz="3200" b="1" dirty="0">
                <a:solidFill>
                  <a:srgbClr val="C00000"/>
                </a:solidFill>
              </a:rPr>
              <a:t>(</a:t>
            </a:r>
            <a:r>
              <a:rPr lang="en-US" sz="3200" b="1" dirty="0" err="1">
                <a:solidFill>
                  <a:srgbClr val="C00000"/>
                </a:solidFill>
              </a:rPr>
              <a:t>i</a:t>
            </a:r>
            <a:r>
              <a:rPr lang="en-US" sz="3200" b="1" dirty="0">
                <a:solidFill>
                  <a:srgbClr val="C00000"/>
                </a:solidFill>
              </a:rPr>
              <a:t>) Mutualism </a:t>
            </a:r>
          </a:p>
          <a:p>
            <a:pPr algn="just">
              <a:buFont typeface="Wingdings" pitchFamily="2" charset="2"/>
              <a:buChar char="ü"/>
            </a:pPr>
            <a:r>
              <a:rPr lang="en-US" sz="3200" b="1" dirty="0">
                <a:solidFill>
                  <a:srgbClr val="C00000"/>
                </a:solidFill>
              </a:rPr>
              <a:t>(ii) Commensalism</a:t>
            </a:r>
          </a:p>
          <a:p>
            <a:pPr algn="just"/>
            <a:endParaRPr lang="en-US" sz="3200" dirty="0"/>
          </a:p>
          <a:p>
            <a:pPr algn="just">
              <a:buFont typeface="Wingdings" pitchFamily="2" charset="2"/>
              <a:buChar char="Ø"/>
            </a:pPr>
            <a:r>
              <a:rPr lang="en-US" sz="3200" b="1" dirty="0">
                <a:solidFill>
                  <a:srgbClr val="C00000"/>
                </a:solidFill>
              </a:rPr>
              <a:t>(b) Antagonism or Negative Interactions:</a:t>
            </a:r>
          </a:p>
          <a:p>
            <a:pPr algn="just"/>
            <a:r>
              <a:rPr lang="en-US" sz="3200" dirty="0"/>
              <a:t>The relationship between members of different species in which one or both are harmed is termed as antagonism. The relationships of antagonism include: </a:t>
            </a:r>
          </a:p>
          <a:p>
            <a:pPr algn="just">
              <a:buFont typeface="Wingdings" pitchFamily="2" charset="2"/>
              <a:buChar char="ü"/>
            </a:pPr>
            <a:r>
              <a:rPr lang="en-US" sz="3200" b="1" dirty="0">
                <a:solidFill>
                  <a:srgbClr val="C00000"/>
                </a:solidFill>
              </a:rPr>
              <a:t>(</a:t>
            </a:r>
            <a:r>
              <a:rPr lang="en-US" sz="3200" b="1" dirty="0" err="1">
                <a:solidFill>
                  <a:srgbClr val="C00000"/>
                </a:solidFill>
              </a:rPr>
              <a:t>i</a:t>
            </a:r>
            <a:r>
              <a:rPr lang="en-US" sz="3200" b="1" dirty="0">
                <a:solidFill>
                  <a:srgbClr val="C00000"/>
                </a:solidFill>
              </a:rPr>
              <a:t>) Parasitism</a:t>
            </a:r>
          </a:p>
          <a:p>
            <a:pPr algn="just">
              <a:buFont typeface="Wingdings" pitchFamily="2" charset="2"/>
              <a:buChar char="ü"/>
            </a:pPr>
            <a:r>
              <a:rPr lang="en-US" sz="3200" b="1" dirty="0">
                <a:solidFill>
                  <a:srgbClr val="C00000"/>
                </a:solidFill>
              </a:rPr>
              <a:t>(ii) Predation</a:t>
            </a:r>
          </a:p>
          <a:p>
            <a:pPr algn="just">
              <a:buFont typeface="Wingdings" pitchFamily="2" charset="2"/>
              <a:buChar char="ü"/>
            </a:pPr>
            <a:r>
              <a:rPr lang="en-US" sz="3200" b="1" dirty="0">
                <a:solidFill>
                  <a:srgbClr val="C00000"/>
                </a:solidFill>
              </a:rPr>
              <a:t>(iii) Competition (Intra-specific and Inter-specific).</a:t>
            </a:r>
          </a:p>
        </p:txBody>
      </p:sp>
    </p:spTree>
    <p:extLst>
      <p:ext uri="{BB962C8B-B14F-4D97-AF65-F5344CB8AC3E}">
        <p14:creationId xmlns:p14="http://schemas.microsoft.com/office/powerpoint/2010/main" val="40486952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04" y="363915"/>
            <a:ext cx="11887200" cy="6494085"/>
          </a:xfrm>
          <a:prstGeom prst="rect">
            <a:avLst/>
          </a:prstGeom>
        </p:spPr>
        <p:txBody>
          <a:bodyPr wrap="square">
            <a:spAutoFit/>
          </a:bodyPr>
          <a:lstStyle/>
          <a:p>
            <a:pPr algn="just"/>
            <a:r>
              <a:rPr lang="en-US" sz="2600" dirty="0">
                <a:solidFill>
                  <a:prstClr val="black"/>
                </a:solidFill>
              </a:rPr>
              <a:t>a). Primary (cellulose) cell wall - While a plant cell is being formed, a middle lamella made of pectin, is formed and the cellulose cell wall develops between the middle lamella and the cell membrane. As the cell expands in length, more cellulose is added, enlarging the cell wall. When the cell reaches full size, a secondary cell wall may form.</a:t>
            </a:r>
          </a:p>
          <a:p>
            <a:pPr algn="just"/>
            <a:endParaRPr lang="en-US" sz="2600" dirty="0">
              <a:solidFill>
                <a:prstClr val="black"/>
              </a:solidFill>
            </a:endParaRPr>
          </a:p>
          <a:p>
            <a:pPr algn="just"/>
            <a:r>
              <a:rPr lang="en-US" sz="2600" dirty="0">
                <a:solidFill>
                  <a:prstClr val="black"/>
                </a:solidFill>
              </a:rPr>
              <a:t>b). Secondary (lignified) cell wall - The secondary cell wall is formed only in woody tissue (mainly xylem). The secondary cell wall is stronger and waterproof and once a secondary cell wall forms, a cell can no longer grow.</a:t>
            </a:r>
          </a:p>
          <a:p>
            <a:pPr algn="just"/>
            <a:endParaRPr lang="en-US" sz="2600" dirty="0">
              <a:solidFill>
                <a:prstClr val="black"/>
              </a:solidFill>
            </a:endParaRPr>
          </a:p>
          <a:p>
            <a:pPr algn="just"/>
            <a:endParaRPr lang="en-US" sz="2600" dirty="0">
              <a:solidFill>
                <a:prstClr val="black"/>
              </a:solidFill>
            </a:endParaRPr>
          </a:p>
          <a:p>
            <a:pPr algn="just"/>
            <a:r>
              <a:rPr lang="en-US" sz="2600" dirty="0">
                <a:solidFill>
                  <a:prstClr val="black"/>
                </a:solidFill>
              </a:rPr>
              <a:t>THE NUCLEUS</a:t>
            </a:r>
          </a:p>
          <a:p>
            <a:pPr marL="457200" indent="-457200" algn="just">
              <a:buFont typeface="Wingdings" panose="05000000000000000000" pitchFamily="2" charset="2"/>
              <a:buChar char="§"/>
            </a:pPr>
            <a:r>
              <a:rPr lang="en-US" sz="2600" dirty="0">
                <a:solidFill>
                  <a:prstClr val="black"/>
                </a:solidFill>
              </a:rPr>
              <a:t>The nucleus is normally the largest organelle within a Eukaryotic cell. </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Prokaryotes have no nucleus, having a nuclear region instead. This has no membrane and a loop of DNA - </a:t>
            </a:r>
            <a:r>
              <a:rPr lang="en-US" sz="2600" dirty="0" err="1">
                <a:solidFill>
                  <a:prstClr val="black"/>
                </a:solidFill>
              </a:rPr>
              <a:t>cccDNA</a:t>
            </a:r>
            <a:r>
              <a:rPr lang="en-US" sz="2600" dirty="0">
                <a:solidFill>
                  <a:prstClr val="black"/>
                </a:solidFill>
              </a:rPr>
              <a:t> - and no chromatin proteins).</a:t>
            </a:r>
          </a:p>
          <a:p>
            <a:pPr algn="just"/>
            <a:endParaRPr lang="en-US" sz="2600" dirty="0">
              <a:solidFill>
                <a:prstClr val="black"/>
              </a:solidFill>
            </a:endParaRP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330162799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64842"/>
            <a:ext cx="9144000" cy="5509200"/>
          </a:xfrm>
          <a:prstGeom prst="rect">
            <a:avLst/>
          </a:prstGeom>
        </p:spPr>
        <p:txBody>
          <a:bodyPr wrap="square">
            <a:spAutoFit/>
          </a:bodyPr>
          <a:lstStyle/>
          <a:p>
            <a:pPr algn="just">
              <a:buFont typeface="Wingdings" pitchFamily="2" charset="2"/>
              <a:buChar char="v"/>
            </a:pPr>
            <a:r>
              <a:rPr lang="en-US" sz="3200" b="1" dirty="0">
                <a:solidFill>
                  <a:srgbClr val="C00000"/>
                </a:solidFill>
              </a:rPr>
              <a:t>5) LIMITING FACTORS: </a:t>
            </a:r>
          </a:p>
          <a:p>
            <a:pPr algn="just"/>
            <a:endParaRPr lang="en-US" sz="3200" b="1" dirty="0"/>
          </a:p>
          <a:p>
            <a:pPr algn="just"/>
            <a:r>
              <a:rPr lang="en-US" sz="3200" dirty="0"/>
              <a:t>A limiting factor is that substance of quality in the environment, the supply of which is least abundant or over abundant in relation to the need of the living organism concerned. </a:t>
            </a:r>
          </a:p>
          <a:p>
            <a:pPr algn="just"/>
            <a:endParaRPr lang="en-US" sz="3200" dirty="0"/>
          </a:p>
          <a:p>
            <a:pPr algn="just"/>
            <a:r>
              <a:rPr lang="en-US" sz="3200" dirty="0"/>
              <a:t>Some of them are climatic and atmospheric factors, soil, water, biotic factors etc. </a:t>
            </a:r>
          </a:p>
          <a:p>
            <a:pPr algn="just"/>
            <a:r>
              <a:rPr lang="en-US" sz="3200" dirty="0"/>
              <a:t>Limiting factors are of two types on the basis of their correlation with population density: </a:t>
            </a:r>
          </a:p>
        </p:txBody>
      </p:sp>
    </p:spTree>
    <p:extLst>
      <p:ext uri="{BB962C8B-B14F-4D97-AF65-F5344CB8AC3E}">
        <p14:creationId xmlns:p14="http://schemas.microsoft.com/office/powerpoint/2010/main" val="1421809605"/>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311528"/>
            <a:ext cx="9144000" cy="4524315"/>
          </a:xfrm>
          <a:prstGeom prst="rect">
            <a:avLst/>
          </a:prstGeom>
        </p:spPr>
        <p:txBody>
          <a:bodyPr wrap="square">
            <a:spAutoFit/>
          </a:bodyPr>
          <a:lstStyle/>
          <a:p>
            <a:pPr marL="514350" indent="-514350" algn="just">
              <a:buFont typeface="Wingdings" pitchFamily="2" charset="2"/>
              <a:buChar char="Ø"/>
            </a:pPr>
            <a:r>
              <a:rPr lang="en-US" sz="3200" b="1" dirty="0">
                <a:solidFill>
                  <a:srgbClr val="C00000"/>
                </a:solidFill>
              </a:rPr>
              <a:t>(a) The Density Dependent Limiting Factor –</a:t>
            </a:r>
            <a:r>
              <a:rPr lang="en-US" sz="3200" b="1" dirty="0"/>
              <a:t> </a:t>
            </a:r>
          </a:p>
          <a:p>
            <a:pPr algn="just"/>
            <a:r>
              <a:rPr lang="en-US" sz="3200" dirty="0"/>
              <a:t>The effect of such a limiting factor has direct correlation with population density. The influence of limiting factor increases with the increase in population density. </a:t>
            </a:r>
          </a:p>
          <a:p>
            <a:pPr algn="just"/>
            <a:r>
              <a:rPr lang="en-US" sz="3200" dirty="0"/>
              <a:t>For example, food supply is density dependent. A higher population density will lower the available food supply that is available thereby resulting in food scarcity.</a:t>
            </a:r>
          </a:p>
        </p:txBody>
      </p:sp>
    </p:spTree>
    <p:extLst>
      <p:ext uri="{BB962C8B-B14F-4D97-AF65-F5344CB8AC3E}">
        <p14:creationId xmlns:p14="http://schemas.microsoft.com/office/powerpoint/2010/main" val="3541641052"/>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52401"/>
            <a:ext cx="9144000" cy="6001643"/>
          </a:xfrm>
          <a:prstGeom prst="rect">
            <a:avLst/>
          </a:prstGeom>
        </p:spPr>
        <p:txBody>
          <a:bodyPr wrap="square">
            <a:spAutoFit/>
          </a:bodyPr>
          <a:lstStyle/>
          <a:p>
            <a:pPr algn="just">
              <a:buFont typeface="Wingdings" pitchFamily="2" charset="2"/>
              <a:buChar char="Ø"/>
            </a:pPr>
            <a:r>
              <a:rPr lang="en-US" sz="3200" b="1" dirty="0">
                <a:solidFill>
                  <a:srgbClr val="C00000"/>
                </a:solidFill>
              </a:rPr>
              <a:t>(b) The Density Independent Limiting Factor:</a:t>
            </a:r>
            <a:r>
              <a:rPr lang="en-US" sz="3200" b="1" dirty="0"/>
              <a:t> </a:t>
            </a:r>
          </a:p>
          <a:p>
            <a:pPr algn="just"/>
            <a:r>
              <a:rPr lang="en-US" sz="3200" dirty="0"/>
              <a:t>The effect of such type of limiting factor is irrespective of the population size. For example, flood is density independent. It may wipe out entire population of a species whether these are few or many. Besides, the other limiting factors which influence living organisms are the various environmental factors. </a:t>
            </a:r>
          </a:p>
          <a:p>
            <a:pPr algn="just"/>
            <a:endParaRPr lang="en-US" sz="3200" dirty="0"/>
          </a:p>
          <a:p>
            <a:pPr algn="just"/>
            <a:r>
              <a:rPr lang="en-US" sz="3200" dirty="0"/>
              <a:t>The environmental factors may be abiotic or biotic. The abiotic factors are both physical factors (light, temperature, water, soil, wind, etc.) and chemical factors (nutrients).</a:t>
            </a:r>
          </a:p>
        </p:txBody>
      </p:sp>
    </p:spTree>
    <p:extLst>
      <p:ext uri="{BB962C8B-B14F-4D97-AF65-F5344CB8AC3E}">
        <p14:creationId xmlns:p14="http://schemas.microsoft.com/office/powerpoint/2010/main" val="1682384657"/>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00086"/>
            <a:ext cx="9144000" cy="4524315"/>
          </a:xfrm>
          <a:prstGeom prst="rect">
            <a:avLst/>
          </a:prstGeom>
        </p:spPr>
        <p:txBody>
          <a:bodyPr wrap="square">
            <a:spAutoFit/>
          </a:bodyPr>
          <a:lstStyle/>
          <a:p>
            <a:r>
              <a:rPr lang="en-US" sz="3200" dirty="0"/>
              <a:t>The nutrients may be divided into macro-nutrients (required in large quantities) and micro-nutrients (required in traces).</a:t>
            </a:r>
          </a:p>
          <a:p>
            <a:endParaRPr lang="en-US" sz="3200" dirty="0"/>
          </a:p>
          <a:p>
            <a:r>
              <a:rPr lang="en-US" sz="3200" dirty="0"/>
              <a:t>The essential macro-nutrients for plants are carbon, oxygen, nitrogen, phosphorous, </a:t>
            </a:r>
            <a:r>
              <a:rPr lang="en-US" sz="3200" dirty="0" err="1"/>
              <a:t>sulphur</a:t>
            </a:r>
            <a:r>
              <a:rPr lang="en-US" sz="3200" dirty="0"/>
              <a:t>, potassium, calcium and magnesium. The essential micro-nutrients are boron, chlorine, sodium, copper, iron, manganese, zinc vanadium, and molybdenum.</a:t>
            </a:r>
          </a:p>
        </p:txBody>
      </p:sp>
    </p:spTree>
    <p:extLst>
      <p:ext uri="{BB962C8B-B14F-4D97-AF65-F5344CB8AC3E}">
        <p14:creationId xmlns:p14="http://schemas.microsoft.com/office/powerpoint/2010/main" val="1739306625"/>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457200"/>
            <a:ext cx="9144000" cy="5016758"/>
          </a:xfrm>
          <a:prstGeom prst="rect">
            <a:avLst/>
          </a:prstGeom>
        </p:spPr>
        <p:txBody>
          <a:bodyPr wrap="square">
            <a:spAutoFit/>
          </a:bodyPr>
          <a:lstStyle/>
          <a:p>
            <a:pPr algn="just">
              <a:buFont typeface="Wingdings" pitchFamily="2" charset="2"/>
              <a:buChar char="q"/>
            </a:pPr>
            <a:r>
              <a:rPr lang="en-US" sz="3200" dirty="0">
                <a:solidFill>
                  <a:srgbClr val="C00000"/>
                </a:solidFill>
              </a:rPr>
              <a:t>                        </a:t>
            </a:r>
            <a:r>
              <a:rPr lang="en-US" sz="3200" b="1" u="sng" dirty="0">
                <a:solidFill>
                  <a:srgbClr val="C00000"/>
                </a:solidFill>
              </a:rPr>
              <a:t>TYPES OF HABITATS</a:t>
            </a:r>
          </a:p>
          <a:p>
            <a:pPr algn="just"/>
            <a:endParaRPr lang="en-US" sz="3200" dirty="0">
              <a:solidFill>
                <a:srgbClr val="C00000"/>
              </a:solidFill>
            </a:endParaRPr>
          </a:p>
          <a:p>
            <a:pPr algn="just">
              <a:buFont typeface="Wingdings" pitchFamily="2" charset="2"/>
              <a:buChar char="v"/>
            </a:pPr>
            <a:r>
              <a:rPr lang="en-US" sz="3200" b="1" dirty="0">
                <a:solidFill>
                  <a:srgbClr val="C00000"/>
                </a:solidFill>
              </a:rPr>
              <a:t>A Habitat</a:t>
            </a:r>
            <a:r>
              <a:rPr lang="en-US" sz="3200" dirty="0">
                <a:solidFill>
                  <a:srgbClr val="C00000"/>
                </a:solidFill>
              </a:rPr>
              <a:t> </a:t>
            </a:r>
            <a:r>
              <a:rPr lang="en-US" sz="3200" dirty="0"/>
              <a:t>is an ecological or environmental area that is inhabited by a particular species of animal, plant, or other type of organism.</a:t>
            </a:r>
          </a:p>
          <a:p>
            <a:pPr algn="just"/>
            <a:r>
              <a:rPr lang="en-US" sz="3200" dirty="0"/>
              <a:t>It is a place where it can find food, shelter, protection and mates for reproduction. </a:t>
            </a:r>
          </a:p>
          <a:p>
            <a:pPr algn="just"/>
            <a:r>
              <a:rPr lang="en-US" sz="3200" dirty="0"/>
              <a:t>It is the natural environment in which an organism lives, or the physical environment that surrounds a species or population. </a:t>
            </a:r>
          </a:p>
        </p:txBody>
      </p:sp>
    </p:spTree>
    <p:extLst>
      <p:ext uri="{BB962C8B-B14F-4D97-AF65-F5344CB8AC3E}">
        <p14:creationId xmlns:p14="http://schemas.microsoft.com/office/powerpoint/2010/main" val="59513824"/>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387728"/>
            <a:ext cx="9144000" cy="4524315"/>
          </a:xfrm>
          <a:prstGeom prst="rect">
            <a:avLst/>
          </a:prstGeom>
        </p:spPr>
        <p:txBody>
          <a:bodyPr wrap="square">
            <a:spAutoFit/>
          </a:bodyPr>
          <a:lstStyle/>
          <a:p>
            <a:pPr algn="just"/>
            <a:r>
              <a:rPr lang="en-US" sz="3200" dirty="0"/>
              <a:t>A habitat is made up of physical factors such as soil, moisture, range of temperature, and availability of light as well as biotic factors such as the availability of food and the presence of predators. </a:t>
            </a:r>
          </a:p>
          <a:p>
            <a:pPr algn="just"/>
            <a:endParaRPr lang="en-US" sz="3200" dirty="0"/>
          </a:p>
          <a:p>
            <a:pPr algn="just"/>
            <a:r>
              <a:rPr lang="en-US" sz="3200" dirty="0"/>
              <a:t>A habitat is not necessarily a geographic area, and for a parasitic organism it is the body of its host, part of the host's body such as the digestive tract, or a cell within the host's body.</a:t>
            </a:r>
          </a:p>
        </p:txBody>
      </p:sp>
    </p:spTree>
    <p:extLst>
      <p:ext uri="{BB962C8B-B14F-4D97-AF65-F5344CB8AC3E}">
        <p14:creationId xmlns:p14="http://schemas.microsoft.com/office/powerpoint/2010/main" val="3731324968"/>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11516"/>
            <a:ext cx="9144000" cy="6494085"/>
          </a:xfrm>
          <a:prstGeom prst="rect">
            <a:avLst/>
          </a:prstGeom>
        </p:spPr>
        <p:txBody>
          <a:bodyPr wrap="square">
            <a:spAutoFit/>
          </a:bodyPr>
          <a:lstStyle/>
          <a:p>
            <a:pPr algn="just">
              <a:buFont typeface="Wingdings" pitchFamily="2" charset="2"/>
              <a:buChar char="v"/>
            </a:pPr>
            <a:r>
              <a:rPr lang="en-US" sz="3200" b="1" dirty="0">
                <a:solidFill>
                  <a:srgbClr val="C00000"/>
                </a:solidFill>
              </a:rPr>
              <a:t>A Niche</a:t>
            </a:r>
            <a:r>
              <a:rPr lang="en-US" sz="3200" dirty="0"/>
              <a:t> is a term that is used in ecological biology to define an organism's role in an ecosystem. The term niche is used to describe the role an organism or population plays within its community or ecosystem. </a:t>
            </a:r>
          </a:p>
          <a:p>
            <a:pPr algn="just"/>
            <a:endParaRPr lang="en-US" sz="3200" dirty="0"/>
          </a:p>
          <a:p>
            <a:pPr algn="just"/>
            <a:r>
              <a:rPr lang="en-US" sz="3200" dirty="0"/>
              <a:t>It encompasses all relationships that the organism (or population) has with its environment and with other organisms and populations in its environment.</a:t>
            </a:r>
          </a:p>
          <a:p>
            <a:pPr algn="just"/>
            <a:endParaRPr lang="en-US" sz="3200" dirty="0"/>
          </a:p>
          <a:p>
            <a:pPr algn="just"/>
            <a:r>
              <a:rPr lang="en-US" sz="3200" dirty="0"/>
              <a:t> A niche can be viewed as a multi-dimensional measurement or range of conditions within which the organism operates and interacts with other components of its environment.</a:t>
            </a:r>
          </a:p>
        </p:txBody>
      </p:sp>
    </p:spTree>
    <p:extLst>
      <p:ext uri="{BB962C8B-B14F-4D97-AF65-F5344CB8AC3E}">
        <p14:creationId xmlns:p14="http://schemas.microsoft.com/office/powerpoint/2010/main" val="3427790078"/>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304801"/>
            <a:ext cx="9144000" cy="4031873"/>
          </a:xfrm>
          <a:prstGeom prst="rect">
            <a:avLst/>
          </a:prstGeom>
        </p:spPr>
        <p:txBody>
          <a:bodyPr wrap="square">
            <a:spAutoFit/>
          </a:bodyPr>
          <a:lstStyle/>
          <a:p>
            <a:pPr algn="just"/>
            <a:r>
              <a:rPr lang="en-US" sz="3200" dirty="0"/>
              <a:t>All living organisms have what is called a </a:t>
            </a:r>
            <a:r>
              <a:rPr lang="en-US" sz="3200" b="1" dirty="0">
                <a:solidFill>
                  <a:srgbClr val="C00000"/>
                </a:solidFill>
              </a:rPr>
              <a:t>Fundamental Niche.</a:t>
            </a:r>
            <a:r>
              <a:rPr lang="en-US" sz="3200" dirty="0"/>
              <a:t> This is the full range of resources or habitat it could exploit if there was no competition with other species.</a:t>
            </a:r>
          </a:p>
          <a:p>
            <a:pPr algn="just"/>
            <a:endParaRPr lang="en-US" sz="3200" dirty="0"/>
          </a:p>
          <a:p>
            <a:pPr algn="just"/>
            <a:r>
              <a:rPr lang="en-US" sz="3200" b="1" dirty="0">
                <a:solidFill>
                  <a:srgbClr val="C00000"/>
                </a:solidFill>
              </a:rPr>
              <a:t>Realized Niche </a:t>
            </a:r>
            <a:r>
              <a:rPr lang="en-US" sz="3200" dirty="0"/>
              <a:t>is the resources or habitat it actually uses, which may be much less than the fundamental niche.</a:t>
            </a:r>
          </a:p>
        </p:txBody>
      </p:sp>
    </p:spTree>
    <p:extLst>
      <p:ext uri="{BB962C8B-B14F-4D97-AF65-F5344CB8AC3E}">
        <p14:creationId xmlns:p14="http://schemas.microsoft.com/office/powerpoint/2010/main" val="3452528583"/>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64843"/>
            <a:ext cx="9144000" cy="6001643"/>
          </a:xfrm>
          <a:prstGeom prst="rect">
            <a:avLst/>
          </a:prstGeom>
        </p:spPr>
        <p:txBody>
          <a:bodyPr wrap="square">
            <a:spAutoFit/>
          </a:bodyPr>
          <a:lstStyle/>
          <a:p>
            <a:pPr algn="just">
              <a:buFont typeface="Wingdings" pitchFamily="2" charset="2"/>
              <a:buChar char="q"/>
            </a:pPr>
            <a:r>
              <a:rPr lang="en-US" sz="3200" b="1" u="sng" dirty="0">
                <a:solidFill>
                  <a:srgbClr val="C00000"/>
                </a:solidFill>
              </a:rPr>
              <a:t>THE MAJOR TYPES OF HABITATS</a:t>
            </a:r>
          </a:p>
          <a:p>
            <a:pPr algn="just"/>
            <a:endParaRPr lang="en-US" sz="3200" b="1" dirty="0"/>
          </a:p>
          <a:p>
            <a:pPr algn="just"/>
            <a:r>
              <a:rPr lang="en-US" sz="3200" dirty="0"/>
              <a:t>There are three major types of habitats namely; </a:t>
            </a:r>
            <a:r>
              <a:rPr lang="en-US" sz="3200" b="1" dirty="0">
                <a:solidFill>
                  <a:srgbClr val="C00000"/>
                </a:solidFill>
              </a:rPr>
              <a:t>Terrestrial, Freshwater and Marine Habitats.</a:t>
            </a:r>
            <a:r>
              <a:rPr lang="en-US" sz="3200" dirty="0"/>
              <a:t> The Freshwater and Marine habitats are composed mainly of water unlike the terrestrial habitat.</a:t>
            </a:r>
          </a:p>
          <a:p>
            <a:pPr algn="just"/>
            <a:endParaRPr lang="en-US" sz="3200" dirty="0"/>
          </a:p>
          <a:p>
            <a:pPr algn="just">
              <a:buFont typeface="Wingdings" pitchFamily="2" charset="2"/>
              <a:buChar char="v"/>
            </a:pPr>
            <a:r>
              <a:rPr lang="en-US" sz="3200" b="1" dirty="0">
                <a:solidFill>
                  <a:srgbClr val="C00000"/>
                </a:solidFill>
              </a:rPr>
              <a:t>TERRESTRIAL HABITAT:</a:t>
            </a:r>
            <a:r>
              <a:rPr lang="en-US" sz="3200" b="1" dirty="0"/>
              <a:t> </a:t>
            </a:r>
          </a:p>
          <a:p>
            <a:pPr algn="just"/>
            <a:r>
              <a:rPr lang="en-US" sz="3200" dirty="0"/>
              <a:t>The terrestrial habitat are mainly land based biomes which can be greatly influenced by edaphic, climatic, topographic factors, including physical conditions like temperature, water, humidity, precipitation, light etc.</a:t>
            </a:r>
          </a:p>
        </p:txBody>
      </p:sp>
    </p:spTree>
    <p:extLst>
      <p:ext uri="{BB962C8B-B14F-4D97-AF65-F5344CB8AC3E}">
        <p14:creationId xmlns:p14="http://schemas.microsoft.com/office/powerpoint/2010/main" val="3380613574"/>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52400"/>
            <a:ext cx="9144000" cy="5509200"/>
          </a:xfrm>
          <a:prstGeom prst="rect">
            <a:avLst/>
          </a:prstGeom>
        </p:spPr>
        <p:txBody>
          <a:bodyPr wrap="square">
            <a:spAutoFit/>
          </a:bodyPr>
          <a:lstStyle/>
          <a:p>
            <a:pPr algn="just">
              <a:buFont typeface="Wingdings" pitchFamily="2" charset="2"/>
              <a:buChar char="Ø"/>
            </a:pPr>
            <a:r>
              <a:rPr lang="en-US" sz="3200" b="1" dirty="0">
                <a:solidFill>
                  <a:srgbClr val="C00000"/>
                </a:solidFill>
              </a:rPr>
              <a:t>(a) Biomes Controls</a:t>
            </a:r>
          </a:p>
          <a:p>
            <a:pPr algn="just"/>
            <a:r>
              <a:rPr lang="en-US" sz="3200" dirty="0"/>
              <a:t>The geographical distribution (and productivity) of the various biomes is controlled primarily by the climatic variables like precipitation and temperature.</a:t>
            </a:r>
          </a:p>
          <a:p>
            <a:pPr algn="just"/>
            <a:r>
              <a:rPr lang="en-US" sz="3200" dirty="0"/>
              <a:t>Most of the classified biomes are identified by the dominant plants found in their communities. </a:t>
            </a:r>
          </a:p>
          <a:p>
            <a:pPr algn="just"/>
            <a:endParaRPr lang="en-US" sz="3200" dirty="0"/>
          </a:p>
          <a:p>
            <a:pPr algn="just"/>
            <a:r>
              <a:rPr lang="en-US" sz="3200" dirty="0"/>
              <a:t>The diversity of animal </a:t>
            </a:r>
            <a:r>
              <a:rPr lang="en-US" sz="3200"/>
              <a:t>life and dominant </a:t>
            </a:r>
            <a:r>
              <a:rPr lang="en-US" sz="3200" dirty="0"/>
              <a:t>plant, forms characteristic of each biome, and is generally controlled by abiotic environmental conditions and the productivity of the dominant vegetation.</a:t>
            </a:r>
          </a:p>
        </p:txBody>
      </p:sp>
    </p:spTree>
    <p:extLst>
      <p:ext uri="{BB962C8B-B14F-4D97-AF65-F5344CB8AC3E}">
        <p14:creationId xmlns:p14="http://schemas.microsoft.com/office/powerpoint/2010/main" val="4111147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053455" cy="6894195"/>
          </a:xfrm>
          <a:prstGeom prst="rect">
            <a:avLst/>
          </a:prstGeom>
        </p:spPr>
        <p:txBody>
          <a:bodyPr wrap="square">
            <a:spAutoFit/>
          </a:bodyPr>
          <a:lstStyle/>
          <a:p>
            <a:pPr algn="just"/>
            <a:r>
              <a:rPr lang="en-US" sz="2600" dirty="0">
                <a:solidFill>
                  <a:prstClr val="black"/>
                </a:solidFill>
              </a:rPr>
              <a:t>The structural features of the nucleus include the following:</a:t>
            </a:r>
          </a:p>
          <a:p>
            <a:pPr marL="571500" indent="-571500" algn="just">
              <a:buFont typeface="+mj-lt"/>
              <a:buAutoNum type="romanLcPeriod"/>
            </a:pPr>
            <a:r>
              <a:rPr lang="en-US" sz="2600" dirty="0">
                <a:solidFill>
                  <a:prstClr val="black"/>
                </a:solidFill>
              </a:rPr>
              <a:t>Chromatin: DNA and proteins</a:t>
            </a:r>
          </a:p>
          <a:p>
            <a:pPr marL="571500" indent="-571500" algn="just">
              <a:buFont typeface="+mj-lt"/>
              <a:buAutoNum type="romanLcPeriod"/>
            </a:pPr>
            <a:r>
              <a:rPr lang="en-US" sz="2600" dirty="0">
                <a:solidFill>
                  <a:prstClr val="black"/>
                </a:solidFill>
              </a:rPr>
              <a:t>Nucleolus: Chromatin and ribosomal subunits</a:t>
            </a:r>
          </a:p>
          <a:p>
            <a:pPr marL="571500" indent="-571500" algn="just">
              <a:buFont typeface="+mj-lt"/>
              <a:buAutoNum type="romanLcPeriod"/>
            </a:pPr>
            <a:r>
              <a:rPr lang="en-US" sz="2600" dirty="0">
                <a:solidFill>
                  <a:prstClr val="black"/>
                </a:solidFill>
              </a:rPr>
              <a:t>Nuclear envelope: Double membrane with pores</a:t>
            </a:r>
          </a:p>
          <a:p>
            <a:pPr algn="just"/>
            <a:endParaRPr lang="en-US" sz="2600" dirty="0">
              <a:solidFill>
                <a:prstClr val="black"/>
              </a:solidFill>
            </a:endParaRPr>
          </a:p>
          <a:p>
            <a:pPr algn="just"/>
            <a:r>
              <a:rPr lang="en-US" sz="2600" dirty="0">
                <a:solidFill>
                  <a:prstClr val="black"/>
                </a:solidFill>
              </a:rPr>
              <a:t>The nucleus is separated from the cytoplasm by a double membrane known as the nuclear envelope, which is continuous with the endoplasmic reticulum. </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nuclear envelope has nuclear pores of sufficient size (100 nm) to permit the passage of proteins into the nucleus and ribosomal subunits out of the nucleus.</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nucleolus contains the cell’s chromosomes (human, 46, fruit fly 6, fern 1260) which are normally uncoiled to form a </a:t>
            </a:r>
            <a:r>
              <a:rPr lang="en-US" sz="2600" dirty="0" err="1">
                <a:solidFill>
                  <a:prstClr val="black"/>
                </a:solidFill>
              </a:rPr>
              <a:t>chromatinic</a:t>
            </a:r>
            <a:r>
              <a:rPr lang="en-US" sz="2600" dirty="0">
                <a:solidFill>
                  <a:prstClr val="black"/>
                </a:solidFill>
              </a:rPr>
              <a:t> network, which contain both linear DNA and proteins, known as histones.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These proteins coil up (dehydrate) at the start of nuclear division, when the chromosomes first become visible.</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34801419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lgn="just">
              <a:buFont typeface="Wingdings" pitchFamily="2" charset="2"/>
              <a:buChar char="Ø"/>
            </a:pPr>
            <a:r>
              <a:rPr lang="en-US" sz="3200" b="1" dirty="0">
                <a:solidFill>
                  <a:srgbClr val="C00000"/>
                </a:solidFill>
              </a:rPr>
              <a:t>(b) Major Biomes</a:t>
            </a:r>
          </a:p>
          <a:p>
            <a:pPr algn="just">
              <a:buFont typeface="Wingdings" pitchFamily="2" charset="2"/>
              <a:buChar char="ü"/>
            </a:pPr>
            <a:r>
              <a:rPr lang="en-US" sz="3200" b="1" dirty="0">
                <a:solidFill>
                  <a:srgbClr val="C00000"/>
                </a:solidFill>
              </a:rPr>
              <a:t>(</a:t>
            </a:r>
            <a:r>
              <a:rPr lang="en-US" sz="3200" b="1" dirty="0" err="1">
                <a:solidFill>
                  <a:srgbClr val="C00000"/>
                </a:solidFill>
              </a:rPr>
              <a:t>i</a:t>
            </a:r>
            <a:r>
              <a:rPr lang="en-US" sz="3200" b="1" dirty="0">
                <a:solidFill>
                  <a:srgbClr val="C00000"/>
                </a:solidFill>
              </a:rPr>
              <a:t>) Deserts</a:t>
            </a:r>
          </a:p>
          <a:p>
            <a:pPr algn="just"/>
            <a:r>
              <a:rPr lang="en-US" sz="3200" dirty="0"/>
              <a:t>Desert is a temperate or tropical biome, commonly occurring where there is less than 10 inches of precipitation per year. If the annual evaporation rate of an area is higher than the annual amount of rainfall, the area is considered a desert. Evaporation rates are high because deserts tend to have very little cloud cover and strong winds. </a:t>
            </a:r>
          </a:p>
          <a:p>
            <a:pPr algn="just"/>
            <a:r>
              <a:rPr lang="en-US" sz="3200" dirty="0"/>
              <a:t>Rain does not fall evenly throughout the year in a desert, though. It usually comes in big bursts</a:t>
            </a:r>
            <a:r>
              <a:rPr lang="en-US" sz="3200" dirty="0" smtClean="0"/>
              <a:t>. In some deserts, none at all may fall for more than a year. </a:t>
            </a:r>
            <a:r>
              <a:rPr lang="en-US" sz="3200" dirty="0"/>
              <a:t>And then a huge thunderstorm may dump over 5 inches all at once.</a:t>
            </a:r>
          </a:p>
        </p:txBody>
      </p:sp>
    </p:spTree>
    <p:extLst>
      <p:ext uri="{BB962C8B-B14F-4D97-AF65-F5344CB8AC3E}">
        <p14:creationId xmlns:p14="http://schemas.microsoft.com/office/powerpoint/2010/main" val="1307532028"/>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70558"/>
            <a:ext cx="9144000" cy="6001643"/>
          </a:xfrm>
          <a:prstGeom prst="rect">
            <a:avLst/>
          </a:prstGeom>
        </p:spPr>
        <p:txBody>
          <a:bodyPr wrap="square">
            <a:spAutoFit/>
          </a:bodyPr>
          <a:lstStyle/>
          <a:p>
            <a:pPr algn="just"/>
            <a:r>
              <a:rPr lang="en-US" sz="3200" dirty="0"/>
              <a:t>Deserts are characterized by dry conditions and a wide temperature range. Deserts can be extremely cold at night and also very hot in the daytime. Deserts have some of the most variable temperatures of any places on earth. </a:t>
            </a:r>
            <a:endParaRPr lang="en-US" sz="3200" dirty="0" smtClean="0"/>
          </a:p>
          <a:p>
            <a:pPr algn="just"/>
            <a:endParaRPr lang="en-US" sz="3200" dirty="0"/>
          </a:p>
          <a:p>
            <a:pPr algn="just"/>
            <a:r>
              <a:rPr lang="en-US" sz="3200" dirty="0"/>
              <a:t>Because the desert skies are nearly cloudless, the temperatures during the day may sizzle. But without cloud cover to hold in the heat, it radiates into the atmosphere very quickly once the sun goes down. In some deserts, the temperature may drop to extremely low levels.</a:t>
            </a:r>
          </a:p>
        </p:txBody>
      </p:sp>
    </p:spTree>
    <p:extLst>
      <p:ext uri="{BB962C8B-B14F-4D97-AF65-F5344CB8AC3E}">
        <p14:creationId xmlns:p14="http://schemas.microsoft.com/office/powerpoint/2010/main" val="2300850049"/>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986528"/>
          </a:xfrm>
          <a:prstGeom prst="rect">
            <a:avLst/>
          </a:prstGeom>
        </p:spPr>
        <p:txBody>
          <a:bodyPr wrap="square">
            <a:spAutoFit/>
          </a:bodyPr>
          <a:lstStyle/>
          <a:p>
            <a:pPr algn="just"/>
            <a:r>
              <a:rPr lang="en-US" sz="3200" dirty="0"/>
              <a:t>Deserts are occupied by plant species that require very little water for survival or by plants that have specific adaptations to conserve or acquire water.</a:t>
            </a:r>
          </a:p>
          <a:p>
            <a:pPr algn="just"/>
            <a:r>
              <a:rPr lang="en-US" sz="3200" dirty="0"/>
              <a:t>The driest deserts support almost no plant productivity, while less dry situations may support communities of herbaceous, succulent, and annual plants, and somewhat moister places will allow a shrub dominated ecosystem to develop.</a:t>
            </a:r>
          </a:p>
          <a:p>
            <a:pPr algn="just"/>
            <a:endParaRPr lang="en-US" sz="3200" dirty="0"/>
          </a:p>
          <a:p>
            <a:pPr algn="just"/>
            <a:r>
              <a:rPr lang="en-US" sz="3200" dirty="0"/>
              <a:t>Deserts contain animals which can tolerate extremely dry conditions and pass long periods without water. Some animals found in the desert include specific types of spiders, scorpions, lizards, snakes, kangaroo rats, Jack rabbits, antelopes and camels.</a:t>
            </a:r>
          </a:p>
        </p:txBody>
      </p:sp>
    </p:spTree>
    <p:extLst>
      <p:ext uri="{BB962C8B-B14F-4D97-AF65-F5344CB8AC3E}">
        <p14:creationId xmlns:p14="http://schemas.microsoft.com/office/powerpoint/2010/main" val="2762649213"/>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62601" y="6324601"/>
            <a:ext cx="1649811" cy="584775"/>
          </a:xfrm>
          <a:prstGeom prst="rect">
            <a:avLst/>
          </a:prstGeom>
        </p:spPr>
        <p:txBody>
          <a:bodyPr wrap="none">
            <a:spAutoFit/>
          </a:bodyPr>
          <a:lstStyle/>
          <a:p>
            <a:r>
              <a:rPr lang="en-US" sz="3200" b="1" dirty="0">
                <a:solidFill>
                  <a:srgbClr val="C00000"/>
                </a:solidFill>
              </a:rPr>
              <a:t>A Desert</a:t>
            </a:r>
            <a:endParaRPr lang="en-US" sz="3200" dirty="0"/>
          </a:p>
        </p:txBody>
      </p:sp>
      <p:pic>
        <p:nvPicPr>
          <p:cNvPr id="4" name="Picture 3"/>
          <p:cNvPicPr>
            <a:picLocks noChangeAspect="1"/>
          </p:cNvPicPr>
          <p:nvPr/>
        </p:nvPicPr>
        <p:blipFill>
          <a:blip r:embed="rId2" cstate="print"/>
          <a:stretch>
            <a:fillRect/>
          </a:stretch>
        </p:blipFill>
        <p:spPr>
          <a:xfrm>
            <a:off x="1524000" y="0"/>
            <a:ext cx="9144000" cy="6400800"/>
          </a:xfrm>
          <a:prstGeom prst="rect">
            <a:avLst/>
          </a:prstGeom>
        </p:spPr>
      </p:pic>
    </p:spTree>
    <p:extLst>
      <p:ext uri="{BB962C8B-B14F-4D97-AF65-F5344CB8AC3E}">
        <p14:creationId xmlns:p14="http://schemas.microsoft.com/office/powerpoint/2010/main" val="2471492796"/>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lgn="just">
              <a:buFont typeface="Wingdings" pitchFamily="2" charset="2"/>
              <a:buChar char="ü"/>
            </a:pPr>
            <a:r>
              <a:rPr lang="en-US" sz="3200" b="1" dirty="0">
                <a:solidFill>
                  <a:srgbClr val="C00000"/>
                </a:solidFill>
              </a:rPr>
              <a:t>(ii) Grasslands</a:t>
            </a:r>
          </a:p>
          <a:p>
            <a:pPr algn="just"/>
            <a:r>
              <a:rPr lang="en-US" sz="3200" dirty="0"/>
              <a:t>Grasslands are areas where grasses are the predominant vegetation and the subsoil is dry with seasonal moisture in the upper soil layers. Their evolution has been shaped by periodic fires and the presence of grazing animals. Grasslands are generally occupy about one quarter of land on earth. Vast areas of grassland exist on all of the continents except Antarctica. They are mainly characterized by periods of rain followed by periods of drought.</a:t>
            </a:r>
          </a:p>
          <a:p>
            <a:pPr algn="just"/>
            <a:r>
              <a:rPr lang="en-US" sz="3200" b="1" dirty="0">
                <a:solidFill>
                  <a:srgbClr val="C00000"/>
                </a:solidFill>
              </a:rPr>
              <a:t>Savannahs</a:t>
            </a:r>
            <a:r>
              <a:rPr lang="en-US" sz="3200" dirty="0"/>
              <a:t> are grasslands with scattered individual trees that do not form a closed canopy. Extensive savannahs are found in parts of subtropical and tropical Africa and South America, and in Australia.</a:t>
            </a:r>
          </a:p>
        </p:txBody>
      </p:sp>
    </p:spTree>
    <p:extLst>
      <p:ext uri="{BB962C8B-B14F-4D97-AF65-F5344CB8AC3E}">
        <p14:creationId xmlns:p14="http://schemas.microsoft.com/office/powerpoint/2010/main" val="3230441785"/>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lgn="just"/>
            <a:r>
              <a:rPr lang="en-US" sz="3200" dirty="0"/>
              <a:t>The two different types of grasslands are: -</a:t>
            </a:r>
          </a:p>
          <a:p>
            <a:pPr algn="just">
              <a:buFont typeface="Wingdings" pitchFamily="2" charset="2"/>
              <a:buChar char="§"/>
            </a:pPr>
            <a:r>
              <a:rPr lang="en-US" sz="3200" b="1" dirty="0">
                <a:solidFill>
                  <a:srgbClr val="C00000"/>
                </a:solidFill>
              </a:rPr>
              <a:t>Temperature grasslands -</a:t>
            </a:r>
            <a:r>
              <a:rPr lang="en-US" sz="3200" dirty="0"/>
              <a:t> They are farther from the equator and have both cold winters and hot summers. These grasslands occur under temperate climatic regimes that are intermediate to those that support forest and desert. In the temperate zones, grasslands typically occur where rainfall is 9.9-24 in (25-60 cm) per year. </a:t>
            </a:r>
          </a:p>
          <a:p>
            <a:pPr algn="just"/>
            <a:endParaRPr lang="en-US" sz="3200" dirty="0"/>
          </a:p>
          <a:p>
            <a:pPr algn="just"/>
            <a:r>
              <a:rPr lang="en-US" sz="3200" dirty="0"/>
              <a:t>Grasslands in North America are called </a:t>
            </a:r>
            <a:r>
              <a:rPr lang="en-US" sz="3200" b="1" dirty="0">
                <a:solidFill>
                  <a:srgbClr val="C00000"/>
                </a:solidFill>
              </a:rPr>
              <a:t>Prairie.</a:t>
            </a:r>
            <a:r>
              <a:rPr lang="en-US" sz="3200" dirty="0"/>
              <a:t> The prairie is often divided into three types according to height of the dominant vegetation namely tall grass, mixed grass, and short grass. They have animals like Bison, Rein Deer, Fox, Wolf etc.</a:t>
            </a:r>
          </a:p>
        </p:txBody>
      </p:sp>
    </p:spTree>
    <p:extLst>
      <p:ext uri="{BB962C8B-B14F-4D97-AF65-F5344CB8AC3E}">
        <p14:creationId xmlns:p14="http://schemas.microsoft.com/office/powerpoint/2010/main" val="4171928578"/>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46758"/>
            <a:ext cx="9144000" cy="6001643"/>
          </a:xfrm>
          <a:prstGeom prst="rect">
            <a:avLst/>
          </a:prstGeom>
        </p:spPr>
        <p:txBody>
          <a:bodyPr wrap="square">
            <a:spAutoFit/>
          </a:bodyPr>
          <a:lstStyle/>
          <a:p>
            <a:pPr algn="just">
              <a:buFont typeface="Wingdings" pitchFamily="2" charset="2"/>
              <a:buChar char="§"/>
            </a:pPr>
            <a:r>
              <a:rPr lang="en-US" sz="3200" b="1" dirty="0">
                <a:solidFill>
                  <a:srgbClr val="C00000"/>
                </a:solidFill>
              </a:rPr>
              <a:t>Tropical grasslands -</a:t>
            </a:r>
            <a:r>
              <a:rPr lang="en-US" sz="3200" dirty="0"/>
              <a:t> These are closest to the equator and hot all the year. Tropical grasslands can occur in regions with as much as 47.2 in (120 cm) of rainfall per year, but under highly seasonal conditions with a pronounced dry season. </a:t>
            </a:r>
          </a:p>
          <a:p>
            <a:pPr algn="just"/>
            <a:r>
              <a:rPr lang="en-US" sz="3200" b="1" dirty="0">
                <a:solidFill>
                  <a:srgbClr val="C00000"/>
                </a:solidFill>
              </a:rPr>
              <a:t>Savannahs</a:t>
            </a:r>
            <a:r>
              <a:rPr lang="en-US" sz="3200" dirty="0"/>
              <a:t> are dominated by grasses and other herbaceous plants, but they also have scattered shrub and tree sized woody plants, which form a very open canopy. Tropical grasslands and savannah can support a great seasonal abundance of large, migratory mammals, as well as substantial populations of resident animals. </a:t>
            </a:r>
          </a:p>
        </p:txBody>
      </p:sp>
    </p:spTree>
    <p:extLst>
      <p:ext uri="{BB962C8B-B14F-4D97-AF65-F5344CB8AC3E}">
        <p14:creationId xmlns:p14="http://schemas.microsoft.com/office/powerpoint/2010/main" val="3888817606"/>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29612"/>
            <a:ext cx="9144000" cy="5016758"/>
          </a:xfrm>
          <a:prstGeom prst="rect">
            <a:avLst/>
          </a:prstGeom>
        </p:spPr>
        <p:txBody>
          <a:bodyPr wrap="square">
            <a:spAutoFit/>
          </a:bodyPr>
          <a:lstStyle/>
          <a:p>
            <a:pPr algn="just"/>
            <a:r>
              <a:rPr lang="en-US" sz="3200" dirty="0"/>
              <a:t>This is especially true of savannah in Africa, where this biome supports a very diverse assemblage of large mammals, including gazelles and other antelopes, rhinos, elephant, hippopotamus, giraffe, ostrich and buffalo, and some of their predators, such as lion, cheetah, leopard, wild dog, and hyena etc.</a:t>
            </a:r>
          </a:p>
          <a:p>
            <a:pPr algn="just"/>
            <a:endParaRPr lang="en-US" sz="3200" dirty="0"/>
          </a:p>
          <a:p>
            <a:pPr algn="just"/>
            <a:r>
              <a:rPr lang="en-US" sz="3200" b="1" dirty="0">
                <a:solidFill>
                  <a:srgbClr val="C00000"/>
                </a:solidFill>
              </a:rPr>
              <a:t>The largest grassland in the world is the Eurasian steppe</a:t>
            </a:r>
            <a:r>
              <a:rPr lang="en-US" sz="3200" dirty="0"/>
              <a:t>, which stretches from Eastern Europe to, across Asia to Mongolia.</a:t>
            </a:r>
          </a:p>
        </p:txBody>
      </p:sp>
    </p:spTree>
    <p:extLst>
      <p:ext uri="{BB962C8B-B14F-4D97-AF65-F5344CB8AC3E}">
        <p14:creationId xmlns:p14="http://schemas.microsoft.com/office/powerpoint/2010/main" val="1553987377"/>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50" name="Picture 6" descr="https://upload.wikimedia.org/wikipedia/commons/5/57/Cumulus_Clouds_over_Yellow_Prairie2.jpg"/>
          <p:cNvPicPr>
            <a:picLocks noChangeAspect="1" noChangeArrowheads="1"/>
          </p:cNvPicPr>
          <p:nvPr/>
        </p:nvPicPr>
        <p:blipFill>
          <a:blip r:embed="rId2" cstate="print"/>
          <a:srcRect/>
          <a:stretch>
            <a:fillRect/>
          </a:stretch>
        </p:blipFill>
        <p:spPr bwMode="auto">
          <a:xfrm>
            <a:off x="1524000" y="0"/>
            <a:ext cx="9144000" cy="6400800"/>
          </a:xfrm>
          <a:prstGeom prst="rect">
            <a:avLst/>
          </a:prstGeom>
          <a:noFill/>
        </p:spPr>
      </p:pic>
      <p:sp>
        <p:nvSpPr>
          <p:cNvPr id="5" name="Rectangle 4"/>
          <p:cNvSpPr/>
          <p:nvPr/>
        </p:nvSpPr>
        <p:spPr>
          <a:xfrm>
            <a:off x="4114801" y="6324601"/>
            <a:ext cx="4059701" cy="584775"/>
          </a:xfrm>
          <a:prstGeom prst="rect">
            <a:avLst/>
          </a:prstGeom>
        </p:spPr>
        <p:txBody>
          <a:bodyPr wrap="none">
            <a:spAutoFit/>
          </a:bodyPr>
          <a:lstStyle/>
          <a:p>
            <a:r>
              <a:rPr lang="en-US" sz="3200" b="1" dirty="0">
                <a:solidFill>
                  <a:srgbClr val="C00000"/>
                </a:solidFill>
              </a:rPr>
              <a:t>Temperature grassland</a:t>
            </a:r>
            <a:endParaRPr lang="en-US" sz="3200" dirty="0"/>
          </a:p>
        </p:txBody>
      </p:sp>
    </p:spTree>
    <p:extLst>
      <p:ext uri="{BB962C8B-B14F-4D97-AF65-F5344CB8AC3E}">
        <p14:creationId xmlns:p14="http://schemas.microsoft.com/office/powerpoint/2010/main" val="278841579"/>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backpackeradvice.com/images/wilderness.jpg"/>
          <p:cNvPicPr>
            <a:picLocks noChangeAspect="1" noChangeArrowheads="1"/>
          </p:cNvPicPr>
          <p:nvPr/>
        </p:nvPicPr>
        <p:blipFill>
          <a:blip r:embed="rId2" cstate="print"/>
          <a:srcRect/>
          <a:stretch>
            <a:fillRect/>
          </a:stretch>
        </p:blipFill>
        <p:spPr bwMode="auto">
          <a:xfrm>
            <a:off x="1524000" y="0"/>
            <a:ext cx="9144000" cy="6477000"/>
          </a:xfrm>
          <a:prstGeom prst="rect">
            <a:avLst/>
          </a:prstGeom>
          <a:noFill/>
        </p:spPr>
      </p:pic>
      <p:sp>
        <p:nvSpPr>
          <p:cNvPr id="3" name="Rectangle 2"/>
          <p:cNvSpPr/>
          <p:nvPr/>
        </p:nvSpPr>
        <p:spPr>
          <a:xfrm>
            <a:off x="4916574" y="6349426"/>
            <a:ext cx="3216906" cy="584775"/>
          </a:xfrm>
          <a:prstGeom prst="rect">
            <a:avLst/>
          </a:prstGeom>
        </p:spPr>
        <p:txBody>
          <a:bodyPr wrap="none">
            <a:spAutoFit/>
          </a:bodyPr>
          <a:lstStyle/>
          <a:p>
            <a:r>
              <a:rPr lang="en-US" sz="3200" b="1" dirty="0">
                <a:solidFill>
                  <a:srgbClr val="C00000"/>
                </a:solidFill>
              </a:rPr>
              <a:t>Tropical grassland</a:t>
            </a:r>
            <a:endParaRPr lang="en-US" sz="3200" dirty="0"/>
          </a:p>
        </p:txBody>
      </p:sp>
    </p:spTree>
    <p:extLst>
      <p:ext uri="{BB962C8B-B14F-4D97-AF65-F5344CB8AC3E}">
        <p14:creationId xmlns:p14="http://schemas.microsoft.com/office/powerpoint/2010/main" val="2477377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259" y="117693"/>
            <a:ext cx="11671068" cy="6740307"/>
          </a:xfrm>
          <a:prstGeom prst="rect">
            <a:avLst/>
          </a:prstGeom>
        </p:spPr>
        <p:txBody>
          <a:bodyPr wrap="square">
            <a:spAutoFit/>
          </a:bodyPr>
          <a:lstStyle/>
          <a:p>
            <a:pPr algn="just"/>
            <a:r>
              <a:rPr lang="en-US" sz="3600" b="1" dirty="0"/>
              <a:t>OUTLINE</a:t>
            </a:r>
          </a:p>
          <a:p>
            <a:pPr algn="just"/>
            <a:endParaRPr lang="en-US" sz="2800" dirty="0"/>
          </a:p>
          <a:p>
            <a:pPr marL="457200" indent="-457200" algn="just">
              <a:buFont typeface="Wingdings" panose="05000000000000000000" pitchFamily="2" charset="2"/>
              <a:buChar char="v"/>
            </a:pPr>
            <a:r>
              <a:rPr lang="en-US" sz="2800" dirty="0"/>
              <a:t>Overview of cell.</a:t>
            </a:r>
          </a:p>
          <a:p>
            <a:pPr algn="just"/>
            <a:endParaRPr lang="en-US" sz="2800" dirty="0"/>
          </a:p>
          <a:p>
            <a:pPr marL="457200" indent="-457200" algn="just">
              <a:buFont typeface="Wingdings" panose="05000000000000000000" pitchFamily="2" charset="2"/>
              <a:buChar char="v"/>
            </a:pPr>
            <a:r>
              <a:rPr lang="en-US" sz="2800" dirty="0"/>
              <a:t>Cells under the microscope</a:t>
            </a:r>
          </a:p>
          <a:p>
            <a:pPr algn="just"/>
            <a:endParaRPr lang="en-US" sz="2800" dirty="0"/>
          </a:p>
          <a:p>
            <a:pPr marL="457200" indent="-457200" algn="just">
              <a:buFont typeface="Wingdings" panose="05000000000000000000" pitchFamily="2" charset="2"/>
              <a:buChar char="v"/>
            </a:pPr>
            <a:r>
              <a:rPr lang="en-US" sz="2800" dirty="0"/>
              <a:t>The two main types of cells: </a:t>
            </a:r>
            <a:r>
              <a:rPr lang="en-US" sz="2800" dirty="0" err="1"/>
              <a:t>i</a:t>
            </a:r>
            <a:r>
              <a:rPr lang="en-US" sz="2800" dirty="0"/>
              <a:t>) Prokaryotic cell              ii) Eukaryotic cell</a:t>
            </a:r>
          </a:p>
          <a:p>
            <a:pPr algn="just"/>
            <a:endParaRPr lang="en-US" sz="2800" dirty="0"/>
          </a:p>
          <a:p>
            <a:pPr marL="457200" indent="-457200" algn="just">
              <a:buFont typeface="Wingdings" panose="05000000000000000000" pitchFamily="2" charset="2"/>
              <a:buChar char="v"/>
            </a:pPr>
            <a:r>
              <a:rPr lang="en-US" sz="2800" dirty="0"/>
              <a:t>Differences between prokaryotic and Eukaryotic cells.</a:t>
            </a:r>
          </a:p>
          <a:p>
            <a:pPr algn="just"/>
            <a:endParaRPr lang="en-US" sz="2800" dirty="0"/>
          </a:p>
          <a:p>
            <a:pPr marL="457200" indent="-457200" algn="just">
              <a:buFont typeface="Wingdings" panose="05000000000000000000" pitchFamily="2" charset="2"/>
              <a:buChar char="v"/>
            </a:pPr>
            <a:r>
              <a:rPr lang="en-US" sz="2800" dirty="0"/>
              <a:t>The bacterial cell (an example of prokaryotic cell).</a:t>
            </a:r>
          </a:p>
          <a:p>
            <a:pPr algn="just"/>
            <a:endParaRPr lang="en-US" sz="2800" dirty="0"/>
          </a:p>
          <a:p>
            <a:pPr marL="457200" indent="-457200" algn="just">
              <a:buFont typeface="Wingdings" panose="05000000000000000000" pitchFamily="2" charset="2"/>
              <a:buChar char="v"/>
            </a:pPr>
            <a:r>
              <a:rPr lang="en-US" sz="2800" dirty="0"/>
              <a:t>The plant and animal cells </a:t>
            </a:r>
          </a:p>
          <a:p>
            <a:pPr algn="just"/>
            <a:endParaRPr lang="en-US" sz="2800" dirty="0"/>
          </a:p>
          <a:p>
            <a:pPr marL="457200" indent="-457200" algn="just">
              <a:buFont typeface="Wingdings" panose="05000000000000000000" pitchFamily="2" charset="2"/>
              <a:buChar char="v"/>
            </a:pPr>
            <a:r>
              <a:rPr lang="en-US" sz="2800" dirty="0"/>
              <a:t>Comparison between plant and animal cells.</a:t>
            </a:r>
          </a:p>
        </p:txBody>
      </p:sp>
      <p:sp>
        <p:nvSpPr>
          <p:cNvPr id="3" name="Slide Number Placeholder 2"/>
          <p:cNvSpPr>
            <a:spLocks noGrp="1"/>
          </p:cNvSpPr>
          <p:nvPr>
            <p:ph type="sldNum" sz="quarter" idx="12"/>
          </p:nvPr>
        </p:nvSpPr>
        <p:spPr/>
        <p:txBody>
          <a:bodyPr/>
          <a:lstStyle/>
          <a:p>
            <a:fld id="{CF8038E8-A078-4E6C-89D7-57B007698DA4}" type="slidenum">
              <a:rPr lang="en-US" smtClean="0"/>
              <a:t>3</a:t>
            </a:fld>
            <a:endParaRPr lang="en-US"/>
          </a:p>
        </p:txBody>
      </p:sp>
    </p:spTree>
    <p:extLst>
      <p:ext uri="{BB962C8B-B14F-4D97-AF65-F5344CB8AC3E}">
        <p14:creationId xmlns:p14="http://schemas.microsoft.com/office/powerpoint/2010/main" val="1571622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4" y="152138"/>
            <a:ext cx="11804073" cy="3293209"/>
          </a:xfrm>
          <a:prstGeom prst="rect">
            <a:avLst/>
          </a:prstGeom>
        </p:spPr>
        <p:txBody>
          <a:bodyPr wrap="square">
            <a:spAutoFit/>
          </a:bodyPr>
          <a:lstStyle/>
          <a:p>
            <a:pPr marL="457200" indent="-457200" algn="just">
              <a:buFont typeface="Wingdings" panose="05000000000000000000" pitchFamily="2" charset="2"/>
              <a:buChar char="§"/>
            </a:pPr>
            <a:r>
              <a:rPr lang="en-US" sz="2600" dirty="0">
                <a:solidFill>
                  <a:prstClr val="black"/>
                </a:solidFill>
              </a:rPr>
              <a:t>While most cells have a single nucleus, some cells (e.g. macrophages, phloem companion cells) have more than one. Fungi have many nuclei in their cytoplasm – they are </a:t>
            </a:r>
            <a:r>
              <a:rPr lang="en-US" sz="2600" dirty="0" err="1">
                <a:solidFill>
                  <a:prstClr val="black"/>
                </a:solidFill>
              </a:rPr>
              <a:t>coenocytic</a:t>
            </a:r>
            <a:r>
              <a:rPr lang="en-US" sz="2600" dirty="0">
                <a:solidFill>
                  <a:prstClr val="black"/>
                </a:solidFill>
              </a:rPr>
              <a:t> (= common cytoplasm throughout).</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Most nuclei contain at least one nucleolus (plural; nucleoli). The nucleoli are where ribosomes are synthesized. Ribosomes, translate mRNA into proteins.</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When a nucleus prepares to divide, the nucleolus disappears.</a:t>
            </a:r>
          </a:p>
        </p:txBody>
      </p:sp>
      <p:pic>
        <p:nvPicPr>
          <p:cNvPr id="4" name="Picture 3"/>
          <p:cNvPicPr>
            <a:picLocks noChangeAspect="1"/>
          </p:cNvPicPr>
          <p:nvPr/>
        </p:nvPicPr>
        <p:blipFill>
          <a:blip r:embed="rId2"/>
          <a:stretch>
            <a:fillRect/>
          </a:stretch>
        </p:blipFill>
        <p:spPr>
          <a:xfrm>
            <a:off x="2909456" y="3445347"/>
            <a:ext cx="5519650" cy="3238086"/>
          </a:xfrm>
          <a:prstGeom prst="rect">
            <a:avLst/>
          </a:prstGeom>
        </p:spPr>
      </p:pic>
      <p:sp>
        <p:nvSpPr>
          <p:cNvPr id="6" name="Slide Number Placeholder 5"/>
          <p:cNvSpPr>
            <a:spLocks noGrp="1"/>
          </p:cNvSpPr>
          <p:nvPr>
            <p:ph type="sldNum" sz="quarter" idx="12"/>
          </p:nvPr>
        </p:nvSpPr>
        <p:spPr/>
        <p:txBody>
          <a:bodyPr/>
          <a:lstStyle/>
          <a:p>
            <a:fld id="{BE55A41E-9877-4632-8745-52BFD4C50415}"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174949995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lgn="just">
              <a:buFont typeface="Wingdings" pitchFamily="2" charset="2"/>
              <a:buChar char="ü"/>
            </a:pPr>
            <a:r>
              <a:rPr lang="en-US" sz="3200" b="1" dirty="0">
                <a:solidFill>
                  <a:srgbClr val="C00000"/>
                </a:solidFill>
              </a:rPr>
              <a:t>(iii) Forests</a:t>
            </a:r>
          </a:p>
          <a:p>
            <a:pPr algn="just"/>
            <a:r>
              <a:rPr lang="en-US" sz="3200" dirty="0"/>
              <a:t>It is a type of biome which is dominated by trees, and also where other plants and animals live. The plants in forests provide shade and protection to many different types of animals </a:t>
            </a:r>
          </a:p>
          <a:p>
            <a:pPr algn="just"/>
            <a:endParaRPr lang="en-US" sz="3200" dirty="0"/>
          </a:p>
          <a:p>
            <a:pPr algn="just"/>
            <a:r>
              <a:rPr lang="en-US" sz="3200" dirty="0"/>
              <a:t>The different types of forest are:</a:t>
            </a:r>
          </a:p>
          <a:p>
            <a:pPr algn="just">
              <a:buFont typeface="Wingdings" pitchFamily="2" charset="2"/>
              <a:buChar char="§"/>
            </a:pPr>
            <a:r>
              <a:rPr lang="en-US" sz="3200" b="1" dirty="0">
                <a:solidFill>
                  <a:srgbClr val="C00000"/>
                </a:solidFill>
              </a:rPr>
              <a:t>Deciduous forest -</a:t>
            </a:r>
            <a:r>
              <a:rPr lang="en-US" sz="3200" dirty="0"/>
              <a:t> These are forest in cool rainy areas, they can be found in the eastern part of the United States and Canada, most of Europe and parts of China and Japan. Deciduous trees shed their leaves each autumn and winter and re-grow them in the springtime. They also have thick bark to protect them from the cold weather.</a:t>
            </a:r>
          </a:p>
        </p:txBody>
      </p:sp>
    </p:spTree>
    <p:extLst>
      <p:ext uri="{BB962C8B-B14F-4D97-AF65-F5344CB8AC3E}">
        <p14:creationId xmlns:p14="http://schemas.microsoft.com/office/powerpoint/2010/main" val="523603481"/>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23885"/>
            <a:ext cx="9144000" cy="5509200"/>
          </a:xfrm>
          <a:prstGeom prst="rect">
            <a:avLst/>
          </a:prstGeom>
        </p:spPr>
        <p:txBody>
          <a:bodyPr wrap="square">
            <a:spAutoFit/>
          </a:bodyPr>
          <a:lstStyle/>
          <a:p>
            <a:pPr algn="just"/>
            <a:r>
              <a:rPr lang="en-US" sz="3200" dirty="0"/>
              <a:t>Trees flower and grow during the spring and summer growing season. Common trees of this forest biome in North America are species of ash, basswood, birch, cherry, chestnut, dogwood, elm, hickory, magnolia, maple, oak, tulip-tree, walnut etc. </a:t>
            </a:r>
          </a:p>
          <a:p>
            <a:pPr algn="just"/>
            <a:endParaRPr lang="en-US" sz="3200" dirty="0"/>
          </a:p>
          <a:p>
            <a:pPr algn="just"/>
            <a:r>
              <a:rPr lang="en-US" sz="3200" dirty="0"/>
              <a:t>These trees create a canopy that shades the forest floor and provides a variety of habitats for many creatures, such as grey squirrels, white-footed mice, white-tailed deer, blue jays, black bear, turkey, rat snake etc.</a:t>
            </a:r>
          </a:p>
        </p:txBody>
      </p:sp>
    </p:spTree>
    <p:extLst>
      <p:ext uri="{BB962C8B-B14F-4D97-AF65-F5344CB8AC3E}">
        <p14:creationId xmlns:p14="http://schemas.microsoft.com/office/powerpoint/2010/main" val="118343599"/>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s://c1.staticflickr.com/1/106/270251158_ad336b6736_b.jpg"/>
          <p:cNvPicPr>
            <a:picLocks noChangeAspect="1" noChangeArrowheads="1"/>
          </p:cNvPicPr>
          <p:nvPr/>
        </p:nvPicPr>
        <p:blipFill>
          <a:blip r:embed="rId2" cstate="print"/>
          <a:srcRect/>
          <a:stretch>
            <a:fillRect/>
          </a:stretch>
        </p:blipFill>
        <p:spPr bwMode="auto">
          <a:xfrm>
            <a:off x="1524000" y="0"/>
            <a:ext cx="9144000" cy="6477000"/>
          </a:xfrm>
          <a:prstGeom prst="rect">
            <a:avLst/>
          </a:prstGeom>
          <a:noFill/>
        </p:spPr>
      </p:pic>
      <p:sp>
        <p:nvSpPr>
          <p:cNvPr id="3" name="Rectangle 2"/>
          <p:cNvSpPr/>
          <p:nvPr/>
        </p:nvSpPr>
        <p:spPr>
          <a:xfrm>
            <a:off x="4724401" y="6400801"/>
            <a:ext cx="3053015" cy="584775"/>
          </a:xfrm>
          <a:prstGeom prst="rect">
            <a:avLst/>
          </a:prstGeom>
        </p:spPr>
        <p:txBody>
          <a:bodyPr wrap="none">
            <a:spAutoFit/>
          </a:bodyPr>
          <a:lstStyle/>
          <a:p>
            <a:r>
              <a:rPr lang="en-US" sz="3200" b="1" dirty="0">
                <a:solidFill>
                  <a:srgbClr val="C00000"/>
                </a:solidFill>
              </a:rPr>
              <a:t>Deciduous forest</a:t>
            </a:r>
            <a:endParaRPr lang="en-US" sz="3200" dirty="0"/>
          </a:p>
        </p:txBody>
      </p:sp>
    </p:spTree>
    <p:extLst>
      <p:ext uri="{BB962C8B-B14F-4D97-AF65-F5344CB8AC3E}">
        <p14:creationId xmlns:p14="http://schemas.microsoft.com/office/powerpoint/2010/main" val="2775976119"/>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lgn="just">
              <a:buFont typeface="Wingdings" pitchFamily="2" charset="2"/>
              <a:buChar char="§"/>
            </a:pPr>
            <a:r>
              <a:rPr lang="en-US" sz="3200" b="1" dirty="0">
                <a:solidFill>
                  <a:srgbClr val="C00000"/>
                </a:solidFill>
              </a:rPr>
              <a:t>Coniferous forest -</a:t>
            </a:r>
            <a:r>
              <a:rPr lang="en-US" sz="3200" dirty="0"/>
              <a:t> Coniferous forests are made up mainly of cone-bearing or coniferous trees. The leaves of these trees are either small and needle-like or scale-like and most stay green all year around (evergreen). The boreal coniferous forest, or taiga, is an extensive northern biome occurring in moist climates with cold winters. It has fewer animals as comparison to the deciduous forest, as cold weather makes life very difficult in these forests. </a:t>
            </a:r>
          </a:p>
          <a:p>
            <a:pPr algn="just"/>
            <a:endParaRPr lang="en-US" sz="3200" dirty="0"/>
          </a:p>
          <a:p>
            <a:pPr algn="just"/>
            <a:r>
              <a:rPr lang="en-US" sz="3200" dirty="0"/>
              <a:t>Common trees of this biome are species of pine, Douglas fir, hemlock, cedar, </a:t>
            </a:r>
            <a:r>
              <a:rPr lang="en-US" sz="3200" b="1" dirty="0">
                <a:solidFill>
                  <a:srgbClr val="C00000"/>
                </a:solidFill>
              </a:rPr>
              <a:t>redwood,</a:t>
            </a:r>
            <a:r>
              <a:rPr lang="en-US" sz="3200" dirty="0"/>
              <a:t> spruce, and yellow cypress. Examples of animals living in this habitat include lynx, moose, squirrel, hawk, owl etc.</a:t>
            </a:r>
          </a:p>
        </p:txBody>
      </p:sp>
    </p:spTree>
    <p:extLst>
      <p:ext uri="{BB962C8B-B14F-4D97-AF65-F5344CB8AC3E}">
        <p14:creationId xmlns:p14="http://schemas.microsoft.com/office/powerpoint/2010/main" val="2616064082"/>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s://upload.wikimedia.org/wikipedia/commons/f/f6/Swiss_National_Park_131.JPG"/>
          <p:cNvPicPr>
            <a:picLocks noChangeAspect="1" noChangeArrowheads="1"/>
          </p:cNvPicPr>
          <p:nvPr/>
        </p:nvPicPr>
        <p:blipFill>
          <a:blip r:embed="rId2" cstate="print"/>
          <a:srcRect/>
          <a:stretch>
            <a:fillRect/>
          </a:stretch>
        </p:blipFill>
        <p:spPr bwMode="auto">
          <a:xfrm>
            <a:off x="1524000" y="0"/>
            <a:ext cx="9144000" cy="6477000"/>
          </a:xfrm>
          <a:prstGeom prst="rect">
            <a:avLst/>
          </a:prstGeom>
          <a:noFill/>
        </p:spPr>
      </p:pic>
      <p:sp>
        <p:nvSpPr>
          <p:cNvPr id="3" name="Rectangle 2"/>
          <p:cNvSpPr/>
          <p:nvPr/>
        </p:nvSpPr>
        <p:spPr>
          <a:xfrm>
            <a:off x="4267201" y="6400801"/>
            <a:ext cx="3106491" cy="584775"/>
          </a:xfrm>
          <a:prstGeom prst="rect">
            <a:avLst/>
          </a:prstGeom>
        </p:spPr>
        <p:txBody>
          <a:bodyPr wrap="none">
            <a:spAutoFit/>
          </a:bodyPr>
          <a:lstStyle/>
          <a:p>
            <a:r>
              <a:rPr lang="en-US" sz="3200" b="1" dirty="0">
                <a:solidFill>
                  <a:srgbClr val="C00000"/>
                </a:solidFill>
              </a:rPr>
              <a:t>Coniferous forest</a:t>
            </a:r>
            <a:endParaRPr lang="en-US" sz="3200" dirty="0"/>
          </a:p>
        </p:txBody>
      </p:sp>
    </p:spTree>
    <p:extLst>
      <p:ext uri="{BB962C8B-B14F-4D97-AF65-F5344CB8AC3E}">
        <p14:creationId xmlns:p14="http://schemas.microsoft.com/office/powerpoint/2010/main" val="2203285107"/>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lgn="just">
              <a:buFont typeface="Wingdings" pitchFamily="2" charset="2"/>
              <a:buChar char="§"/>
            </a:pPr>
            <a:r>
              <a:rPr lang="en-US" sz="3200" b="1" dirty="0">
                <a:solidFill>
                  <a:srgbClr val="C00000"/>
                </a:solidFill>
              </a:rPr>
              <a:t>Rainforest -</a:t>
            </a:r>
            <a:r>
              <a:rPr lang="en-US" sz="3200" b="1" dirty="0"/>
              <a:t> </a:t>
            </a:r>
            <a:r>
              <a:rPr lang="en-US" sz="3200" dirty="0"/>
              <a:t>Tropical rain forest occurs in regions that are near the equator. In these regions the climate is very warm with plenty of rainfall. Most of the animals live on trees. The rainforest is a generally tall, dense jungle. The reason it is called a "rainforest” is because of the high amount of rainfall it gets per year. The climate of a rain forest is very hot and humid so the animals and plants that exist there must learn to adapt to this climate. The Amazon rainforest is the largest rainforest in the world.</a:t>
            </a:r>
          </a:p>
          <a:p>
            <a:pPr algn="just"/>
            <a:r>
              <a:rPr lang="en-US" sz="3200" dirty="0"/>
              <a:t>Rainforests support a very broad array of fauna, including mammals, reptiles, birds and invertebrates. Mammals may include different species of monkeys, squirrels, bats and other families. </a:t>
            </a:r>
          </a:p>
        </p:txBody>
      </p:sp>
    </p:spTree>
    <p:extLst>
      <p:ext uri="{BB962C8B-B14F-4D97-AF65-F5344CB8AC3E}">
        <p14:creationId xmlns:p14="http://schemas.microsoft.com/office/powerpoint/2010/main" val="774510013"/>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6201"/>
            <a:ext cx="9144000" cy="4031873"/>
          </a:xfrm>
          <a:prstGeom prst="rect">
            <a:avLst/>
          </a:prstGeom>
        </p:spPr>
        <p:txBody>
          <a:bodyPr wrap="square">
            <a:spAutoFit/>
          </a:bodyPr>
          <a:lstStyle/>
          <a:p>
            <a:pPr algn="just"/>
            <a:r>
              <a:rPr lang="en-US" sz="3200" dirty="0"/>
              <a:t>Reptiles include snakes, turtles, chameleons and other families; while birds include such families as </a:t>
            </a:r>
            <a:r>
              <a:rPr lang="en-US" sz="3200" dirty="0" err="1"/>
              <a:t>Vangidae</a:t>
            </a:r>
            <a:r>
              <a:rPr lang="en-US" sz="3200" dirty="0"/>
              <a:t> and </a:t>
            </a:r>
            <a:r>
              <a:rPr lang="en-US" sz="3200" dirty="0" err="1"/>
              <a:t>Cuculidae</a:t>
            </a:r>
            <a:r>
              <a:rPr lang="en-US" sz="3200" dirty="0"/>
              <a:t>. Dozens of families of invertebrates are found in rainforests. </a:t>
            </a:r>
          </a:p>
          <a:p>
            <a:pPr algn="just"/>
            <a:endParaRPr lang="en-US" sz="3200" dirty="0"/>
          </a:p>
          <a:p>
            <a:pPr algn="just"/>
            <a:r>
              <a:rPr lang="en-US" sz="3200" dirty="0"/>
              <a:t>Fungi are also very common in rainforest areas as they can feed on the decomposing remains of plants and animals.</a:t>
            </a:r>
          </a:p>
        </p:txBody>
      </p:sp>
    </p:spTree>
    <p:extLst>
      <p:ext uri="{BB962C8B-B14F-4D97-AF65-F5344CB8AC3E}">
        <p14:creationId xmlns:p14="http://schemas.microsoft.com/office/powerpoint/2010/main" val="4064304778"/>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lgn="just"/>
            <a:r>
              <a:rPr lang="en-US" sz="3200" dirty="0"/>
              <a:t>There are two types of rainforest, namely the tropical rainforest and temperate rainforest. </a:t>
            </a:r>
          </a:p>
          <a:p>
            <a:pPr algn="just"/>
            <a:endParaRPr lang="en-US" sz="3200" dirty="0"/>
          </a:p>
          <a:p>
            <a:pPr algn="just">
              <a:buFont typeface="Arial" pitchFamily="34" charset="0"/>
              <a:buChar char="•"/>
            </a:pPr>
            <a:r>
              <a:rPr lang="en-US" sz="3200" b="1" dirty="0">
                <a:solidFill>
                  <a:srgbClr val="C00000"/>
                </a:solidFill>
              </a:rPr>
              <a:t>Tropical rainforests</a:t>
            </a:r>
            <a:r>
              <a:rPr lang="en-US" sz="3200" dirty="0"/>
              <a:t> are characterized by a warm and wet climate with no substantial dry season. Mean monthly temperatures exceed 18 °C (64 °F) during all months of the year. Average annual rainfall is no less than 168 cm (66 in) and can exceed 1,000 cm (390 in) although it typically lies between 175 cm (69 in) and 200 cm (79 in). </a:t>
            </a:r>
          </a:p>
          <a:p>
            <a:pPr algn="just"/>
            <a:r>
              <a:rPr lang="en-US" sz="3200" dirty="0"/>
              <a:t>Rainforests can be found in locations like Southeast Asia, Papua New Guinea, Sri Lanka, Sub-Saharan Africa, South America, Central America and on many of the Pacific Islands. </a:t>
            </a:r>
          </a:p>
        </p:txBody>
      </p:sp>
    </p:spTree>
    <p:extLst>
      <p:ext uri="{BB962C8B-B14F-4D97-AF65-F5344CB8AC3E}">
        <p14:creationId xmlns:p14="http://schemas.microsoft.com/office/powerpoint/2010/main" val="2124195635"/>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AutoShape 2" descr="https://c2.staticflickr.com/2/1343/614744484_c03384f8ab_b.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44" name="Picture 4" descr="https://c2.staticflickr.com/2/1343/614744484_c03384f8ab_b.jpg"/>
          <p:cNvPicPr>
            <a:picLocks noChangeAspect="1" noChangeArrowheads="1"/>
          </p:cNvPicPr>
          <p:nvPr/>
        </p:nvPicPr>
        <p:blipFill>
          <a:blip r:embed="rId2" cstate="print"/>
          <a:srcRect/>
          <a:stretch>
            <a:fillRect/>
          </a:stretch>
        </p:blipFill>
        <p:spPr bwMode="auto">
          <a:xfrm>
            <a:off x="1524000" y="0"/>
            <a:ext cx="9144000" cy="6400800"/>
          </a:xfrm>
          <a:prstGeom prst="rect">
            <a:avLst/>
          </a:prstGeom>
          <a:noFill/>
        </p:spPr>
      </p:pic>
      <p:sp>
        <p:nvSpPr>
          <p:cNvPr id="4" name="Rectangle 3"/>
          <p:cNvSpPr/>
          <p:nvPr/>
        </p:nvSpPr>
        <p:spPr>
          <a:xfrm>
            <a:off x="4495800" y="6324601"/>
            <a:ext cx="3266600" cy="584775"/>
          </a:xfrm>
          <a:prstGeom prst="rect">
            <a:avLst/>
          </a:prstGeom>
        </p:spPr>
        <p:txBody>
          <a:bodyPr wrap="none">
            <a:spAutoFit/>
          </a:bodyPr>
          <a:lstStyle/>
          <a:p>
            <a:r>
              <a:rPr lang="en-US" sz="3200" b="1" dirty="0">
                <a:solidFill>
                  <a:srgbClr val="C00000"/>
                </a:solidFill>
              </a:rPr>
              <a:t>Tropical rainforest</a:t>
            </a:r>
            <a:endParaRPr lang="en-US" sz="3200" dirty="0"/>
          </a:p>
        </p:txBody>
      </p:sp>
    </p:spTree>
    <p:extLst>
      <p:ext uri="{BB962C8B-B14F-4D97-AF65-F5344CB8AC3E}">
        <p14:creationId xmlns:p14="http://schemas.microsoft.com/office/powerpoint/2010/main" val="196089351"/>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12455"/>
            <a:ext cx="9095874" cy="3539430"/>
          </a:xfrm>
          <a:prstGeom prst="rect">
            <a:avLst/>
          </a:prstGeom>
        </p:spPr>
        <p:txBody>
          <a:bodyPr wrap="square">
            <a:spAutoFit/>
          </a:bodyPr>
          <a:lstStyle/>
          <a:p>
            <a:pPr algn="just">
              <a:buFont typeface="Arial" pitchFamily="34" charset="0"/>
              <a:buChar char="•"/>
            </a:pPr>
            <a:r>
              <a:rPr lang="en-US" sz="3200" b="1" dirty="0">
                <a:solidFill>
                  <a:srgbClr val="C00000"/>
                </a:solidFill>
              </a:rPr>
              <a:t>Temperate rainforests</a:t>
            </a:r>
            <a:r>
              <a:rPr lang="en-US" sz="3200" dirty="0"/>
              <a:t> only occur in few regions around the world. Temperate rainforests are rainforests in temperate regions. They occur in North America, Europe, East Asia, South America and also Australia and New Zealand. </a:t>
            </a:r>
          </a:p>
          <a:p>
            <a:pPr algn="just">
              <a:buFont typeface="Arial" pitchFamily="34" charset="0"/>
              <a:buChar char="•"/>
            </a:pPr>
            <a:endParaRPr lang="en-US" sz="3200" dirty="0"/>
          </a:p>
          <a:p>
            <a:pPr algn="just"/>
            <a:r>
              <a:rPr lang="en-US" sz="3200" b="1" dirty="0">
                <a:solidFill>
                  <a:srgbClr val="C00000"/>
                </a:solidFill>
              </a:rPr>
              <a:t>The tallest tree species in the world is the redwood</a:t>
            </a:r>
          </a:p>
        </p:txBody>
      </p:sp>
    </p:spTree>
    <p:extLst>
      <p:ext uri="{BB962C8B-B14F-4D97-AF65-F5344CB8AC3E}">
        <p14:creationId xmlns:p14="http://schemas.microsoft.com/office/powerpoint/2010/main" val="2470795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 y="166254"/>
            <a:ext cx="11870575" cy="6494085"/>
          </a:xfrm>
          <a:prstGeom prst="rect">
            <a:avLst/>
          </a:prstGeom>
        </p:spPr>
        <p:txBody>
          <a:bodyPr wrap="square">
            <a:spAutoFit/>
          </a:bodyPr>
          <a:lstStyle/>
          <a:p>
            <a:pPr algn="just"/>
            <a:endParaRPr lang="en-US" sz="2600" dirty="0">
              <a:solidFill>
                <a:prstClr val="black"/>
              </a:solidFill>
            </a:endParaRPr>
          </a:p>
          <a:p>
            <a:pPr algn="just"/>
            <a:r>
              <a:rPr lang="en-US" sz="2600" b="1" dirty="0">
                <a:solidFill>
                  <a:prstClr val="black"/>
                </a:solidFill>
              </a:rPr>
              <a:t>RIBOSOMES</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Unlike most other organelles, ribosomes are not surrounded by a membrane.</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Ribosomes are the site of protein synthesis in a cell.</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They are the most common organelles in almost all cells.</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Some are free in the cytoplasm (Prokaryotes); others line the membranes of rough endoplasmic reticulum (rough ER).</a:t>
            </a:r>
          </a:p>
          <a:p>
            <a:pPr algn="just"/>
            <a:endParaRPr lang="en-US" sz="2600" dirty="0">
              <a:solidFill>
                <a:prstClr val="black"/>
              </a:solidFill>
            </a:endParaRPr>
          </a:p>
          <a:p>
            <a:pPr algn="just"/>
            <a:r>
              <a:rPr lang="en-US" sz="2600" dirty="0">
                <a:solidFill>
                  <a:prstClr val="black"/>
                </a:solidFill>
              </a:rPr>
              <a:t>They exist in two subunits:</a:t>
            </a:r>
          </a:p>
          <a:p>
            <a:pPr marL="457200" indent="-457200" algn="just">
              <a:buFont typeface="Wingdings" panose="05000000000000000000" pitchFamily="2" charset="2"/>
              <a:buChar char="Ø"/>
            </a:pPr>
            <a:r>
              <a:rPr lang="en-US" sz="2600" dirty="0">
                <a:solidFill>
                  <a:prstClr val="black"/>
                </a:solidFill>
              </a:rPr>
              <a:t>70s are found in all Prokaryotes, chloroplasts and mitochondria, suggesting that they have evolved from ancestral Prokaryotic organisms.</a:t>
            </a:r>
          </a:p>
          <a:p>
            <a:pPr algn="just"/>
            <a:r>
              <a:rPr lang="en-US" sz="2600" dirty="0">
                <a:solidFill>
                  <a:prstClr val="black"/>
                </a:solidFill>
              </a:rPr>
              <a:t>      They are free-floating.</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185543641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s://c2.staticflickr.com/6/5290/5225638554_cf300d91e4_b.jpg"/>
          <p:cNvPicPr>
            <a:picLocks noChangeAspect="1" noChangeArrowheads="1"/>
          </p:cNvPicPr>
          <p:nvPr/>
        </p:nvPicPr>
        <p:blipFill>
          <a:blip r:embed="rId2" cstate="print"/>
          <a:srcRect/>
          <a:stretch>
            <a:fillRect/>
          </a:stretch>
        </p:blipFill>
        <p:spPr bwMode="auto">
          <a:xfrm>
            <a:off x="1524000" y="0"/>
            <a:ext cx="9144000" cy="6400800"/>
          </a:xfrm>
          <a:prstGeom prst="rect">
            <a:avLst/>
          </a:prstGeom>
          <a:noFill/>
        </p:spPr>
      </p:pic>
      <p:sp>
        <p:nvSpPr>
          <p:cNvPr id="3" name="Rectangle 2"/>
          <p:cNvSpPr/>
          <p:nvPr/>
        </p:nvSpPr>
        <p:spPr>
          <a:xfrm>
            <a:off x="4572001" y="6324601"/>
            <a:ext cx="3743525" cy="584775"/>
          </a:xfrm>
          <a:prstGeom prst="rect">
            <a:avLst/>
          </a:prstGeom>
        </p:spPr>
        <p:txBody>
          <a:bodyPr wrap="none">
            <a:spAutoFit/>
          </a:bodyPr>
          <a:lstStyle/>
          <a:p>
            <a:r>
              <a:rPr lang="en-US" sz="3200" b="1" dirty="0">
                <a:solidFill>
                  <a:srgbClr val="C00000"/>
                </a:solidFill>
              </a:rPr>
              <a:t>Temperate rainforest</a:t>
            </a:r>
            <a:endParaRPr lang="en-US" sz="3200" dirty="0"/>
          </a:p>
        </p:txBody>
      </p:sp>
    </p:spTree>
    <p:extLst>
      <p:ext uri="{BB962C8B-B14F-4D97-AF65-F5344CB8AC3E}">
        <p14:creationId xmlns:p14="http://schemas.microsoft.com/office/powerpoint/2010/main" val="2905957980"/>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64830"/>
            <a:ext cx="9144000" cy="6986528"/>
          </a:xfrm>
          <a:prstGeom prst="rect">
            <a:avLst/>
          </a:prstGeom>
        </p:spPr>
        <p:txBody>
          <a:bodyPr wrap="square">
            <a:spAutoFit/>
          </a:bodyPr>
          <a:lstStyle/>
          <a:p>
            <a:pPr algn="just">
              <a:buFont typeface="Wingdings" pitchFamily="2" charset="2"/>
              <a:buChar char="ü"/>
            </a:pPr>
            <a:r>
              <a:rPr lang="en-US" sz="3200" b="1" dirty="0">
                <a:solidFill>
                  <a:srgbClr val="C00000"/>
                </a:solidFill>
              </a:rPr>
              <a:t>(iv) Mountain Ecosystems</a:t>
            </a:r>
          </a:p>
          <a:p>
            <a:pPr algn="just"/>
            <a:r>
              <a:rPr lang="en-US" sz="3200" dirty="0"/>
              <a:t>Mountain lands provide a scattered but diverse array of habitats in which a large range of plants and animals can be found. At higher altitudes harsh environmental conditions generally prevail. At even lower levels mountain lands grade into other types of landform and vegetation e.g., tropical or temperate forest, savannah, scrubland, desert, or tundra.</a:t>
            </a:r>
          </a:p>
          <a:p>
            <a:pPr algn="just"/>
            <a:endParaRPr lang="en-US" sz="3200" dirty="0"/>
          </a:p>
          <a:p>
            <a:pPr algn="just"/>
            <a:r>
              <a:rPr lang="en-US" sz="3200" dirty="0"/>
              <a:t>The largest and highest area of mountain lands occurs in the Himalaya-Tibet region; the longest nearly continuous mountain range is that along the west coast of the Americas from Alaska in the north to Chile in the south. </a:t>
            </a:r>
          </a:p>
        </p:txBody>
      </p:sp>
    </p:spTree>
    <p:extLst>
      <p:ext uri="{BB962C8B-B14F-4D97-AF65-F5344CB8AC3E}">
        <p14:creationId xmlns:p14="http://schemas.microsoft.com/office/powerpoint/2010/main" val="2054766748"/>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6201"/>
            <a:ext cx="9144000" cy="4524315"/>
          </a:xfrm>
          <a:prstGeom prst="rect">
            <a:avLst/>
          </a:prstGeom>
        </p:spPr>
        <p:txBody>
          <a:bodyPr wrap="square">
            <a:spAutoFit/>
          </a:bodyPr>
          <a:lstStyle/>
          <a:p>
            <a:pPr algn="just"/>
            <a:r>
              <a:rPr lang="en-US" sz="3200" dirty="0"/>
              <a:t>Other particularly significant areas of mountain lands include those in Europe, Asia, New Guinea, New Zealand, and East Africa.</a:t>
            </a:r>
          </a:p>
          <a:p>
            <a:pPr algn="just"/>
            <a:endParaRPr lang="en-US" sz="3200" dirty="0"/>
          </a:p>
          <a:p>
            <a:pPr algn="just"/>
            <a:r>
              <a:rPr lang="en-US" sz="3200" b="1" dirty="0">
                <a:solidFill>
                  <a:srgbClr val="C00000"/>
                </a:solidFill>
              </a:rPr>
              <a:t>The highest mountain on earth is Mount Everest in Tibet, while the highest mountain in Africa is Mount Kilimanjaro located in Tanzania.</a:t>
            </a:r>
          </a:p>
          <a:p>
            <a:pPr algn="just"/>
            <a:endParaRPr lang="en-US" sz="3200" dirty="0"/>
          </a:p>
          <a:p>
            <a:pPr algn="just"/>
            <a:endParaRPr lang="en-US" sz="3200" dirty="0"/>
          </a:p>
        </p:txBody>
      </p:sp>
    </p:spTree>
    <p:extLst>
      <p:ext uri="{BB962C8B-B14F-4D97-AF65-F5344CB8AC3E}">
        <p14:creationId xmlns:p14="http://schemas.microsoft.com/office/powerpoint/2010/main" val="3349561955"/>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
            <a:ext cx="9144000" cy="4524315"/>
          </a:xfrm>
          <a:prstGeom prst="rect">
            <a:avLst/>
          </a:prstGeom>
        </p:spPr>
        <p:txBody>
          <a:bodyPr wrap="square">
            <a:spAutoFit/>
          </a:bodyPr>
          <a:lstStyle/>
          <a:p>
            <a:pPr algn="just"/>
            <a:r>
              <a:rPr lang="en-US" sz="3200" dirty="0"/>
              <a:t>The various zones are:</a:t>
            </a:r>
          </a:p>
          <a:p>
            <a:pPr algn="just"/>
            <a:endParaRPr lang="en-US" sz="3200" b="1" dirty="0"/>
          </a:p>
          <a:p>
            <a:pPr algn="just">
              <a:buFont typeface="Wingdings" pitchFamily="2" charset="2"/>
              <a:buChar char="§"/>
            </a:pPr>
            <a:r>
              <a:rPr lang="en-US" sz="3200" b="1" dirty="0" err="1">
                <a:solidFill>
                  <a:srgbClr val="C00000"/>
                </a:solidFill>
              </a:rPr>
              <a:t>Montane</a:t>
            </a:r>
            <a:r>
              <a:rPr lang="en-US" sz="3200" b="1" dirty="0">
                <a:solidFill>
                  <a:srgbClr val="C00000"/>
                </a:solidFill>
              </a:rPr>
              <a:t> forests: -</a:t>
            </a:r>
            <a:r>
              <a:rPr lang="en-US" sz="3200" dirty="0"/>
              <a:t> at moderate elevations, the rainfall and temperate climate encourages dense forests to grow. </a:t>
            </a:r>
            <a:r>
              <a:rPr lang="en-US" sz="3200" dirty="0" err="1"/>
              <a:t>Montane</a:t>
            </a:r>
            <a:r>
              <a:rPr lang="en-US" sz="3200" dirty="0"/>
              <a:t> forests differ from lowland forests in the same area. The climate of </a:t>
            </a:r>
            <a:r>
              <a:rPr lang="en-US" sz="3200" dirty="0" err="1"/>
              <a:t>montane</a:t>
            </a:r>
            <a:r>
              <a:rPr lang="en-US" sz="3200" dirty="0"/>
              <a:t> forests is colder than lowland climate at the same latitude. </a:t>
            </a:r>
            <a:r>
              <a:rPr lang="en-US" sz="3200" dirty="0" err="1"/>
              <a:t>Montane</a:t>
            </a:r>
            <a:r>
              <a:rPr lang="en-US" sz="3200" dirty="0"/>
              <a:t> forests occur in temperate, Mediterranean, subtropical and tropical climates.</a:t>
            </a:r>
          </a:p>
        </p:txBody>
      </p:sp>
    </p:spTree>
    <p:extLst>
      <p:ext uri="{BB962C8B-B14F-4D97-AF65-F5344CB8AC3E}">
        <p14:creationId xmlns:p14="http://schemas.microsoft.com/office/powerpoint/2010/main" val="3900964679"/>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descr="https://lh3.googleusercontent.com/_9XqcePo6Kh8/TbmmcOo9YGI/AAAAAAAAAtk/sIuvU77BcWs/s800/mountains_2-wallpaper-960x600.jpg"/>
          <p:cNvPicPr>
            <a:picLocks noChangeAspect="1" noChangeArrowheads="1"/>
          </p:cNvPicPr>
          <p:nvPr/>
        </p:nvPicPr>
        <p:blipFill>
          <a:blip r:embed="rId2" cstate="print"/>
          <a:srcRect/>
          <a:stretch>
            <a:fillRect/>
          </a:stretch>
        </p:blipFill>
        <p:spPr bwMode="auto">
          <a:xfrm>
            <a:off x="1524000" y="0"/>
            <a:ext cx="9144000" cy="6477000"/>
          </a:xfrm>
          <a:prstGeom prst="rect">
            <a:avLst/>
          </a:prstGeom>
          <a:noFill/>
        </p:spPr>
      </p:pic>
      <p:sp>
        <p:nvSpPr>
          <p:cNvPr id="4" name="Rectangle 3"/>
          <p:cNvSpPr/>
          <p:nvPr/>
        </p:nvSpPr>
        <p:spPr>
          <a:xfrm>
            <a:off x="4572000" y="6400801"/>
            <a:ext cx="2835200" cy="584775"/>
          </a:xfrm>
          <a:prstGeom prst="rect">
            <a:avLst/>
          </a:prstGeom>
        </p:spPr>
        <p:txBody>
          <a:bodyPr wrap="none">
            <a:spAutoFit/>
          </a:bodyPr>
          <a:lstStyle/>
          <a:p>
            <a:r>
              <a:rPr lang="en-US" sz="3200" b="1" dirty="0" err="1">
                <a:solidFill>
                  <a:srgbClr val="C00000"/>
                </a:solidFill>
              </a:rPr>
              <a:t>Montane</a:t>
            </a:r>
            <a:r>
              <a:rPr lang="en-US" sz="3200" b="1" dirty="0">
                <a:solidFill>
                  <a:srgbClr val="C00000"/>
                </a:solidFill>
              </a:rPr>
              <a:t> forest</a:t>
            </a:r>
            <a:endParaRPr lang="en-US" sz="3200" dirty="0"/>
          </a:p>
        </p:txBody>
      </p:sp>
    </p:spTree>
    <p:extLst>
      <p:ext uri="{BB962C8B-B14F-4D97-AF65-F5344CB8AC3E}">
        <p14:creationId xmlns:p14="http://schemas.microsoft.com/office/powerpoint/2010/main" val="4094573320"/>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11516"/>
            <a:ext cx="9144000" cy="6494085"/>
          </a:xfrm>
          <a:prstGeom prst="rect">
            <a:avLst/>
          </a:prstGeom>
        </p:spPr>
        <p:txBody>
          <a:bodyPr wrap="square">
            <a:spAutoFit/>
          </a:bodyPr>
          <a:lstStyle/>
          <a:p>
            <a:pPr algn="just">
              <a:buFont typeface="Wingdings" pitchFamily="2" charset="2"/>
              <a:buChar char="§"/>
            </a:pPr>
            <a:r>
              <a:rPr lang="en-US" sz="3200" b="1" dirty="0">
                <a:solidFill>
                  <a:srgbClr val="C00000"/>
                </a:solidFill>
              </a:rPr>
              <a:t>Subalpine zone: -</a:t>
            </a:r>
            <a:r>
              <a:rPr lang="en-US" sz="3200" dirty="0"/>
              <a:t> some of the trees in the subalpine zone often become </a:t>
            </a:r>
            <a:r>
              <a:rPr lang="en-US" sz="3200" dirty="0" err="1"/>
              <a:t>krummholz</a:t>
            </a:r>
            <a:r>
              <a:rPr lang="en-US" sz="3200" dirty="0"/>
              <a:t>, that is, crooked wood, stunted and twisted in form. At tree line, tree seedlings may germinate on the lee side of rocks and grow only as high as the rock provides wind protection. </a:t>
            </a:r>
          </a:p>
          <a:p>
            <a:pPr algn="just"/>
            <a:endParaRPr lang="en-US" sz="3200" dirty="0"/>
          </a:p>
          <a:p>
            <a:pPr algn="just"/>
            <a:r>
              <a:rPr lang="en-US" sz="3200" dirty="0"/>
              <a:t>In some cases further growth is more horizontal than vertical and additional rooting may occur where branches contact the soil. </a:t>
            </a:r>
          </a:p>
          <a:p>
            <a:pPr algn="just"/>
            <a:r>
              <a:rPr lang="en-US" sz="3200" dirty="0"/>
              <a:t>Examples of subalpine zones include the French </a:t>
            </a:r>
            <a:r>
              <a:rPr lang="en-US" sz="3200" dirty="0" err="1"/>
              <a:t>Prealps</a:t>
            </a:r>
            <a:r>
              <a:rPr lang="en-US" sz="3200" dirty="0"/>
              <a:t> in Europe, the Sierra Nevada and Rocky mountain subalpine zones in North America.</a:t>
            </a:r>
          </a:p>
        </p:txBody>
      </p:sp>
    </p:spTree>
    <p:extLst>
      <p:ext uri="{BB962C8B-B14F-4D97-AF65-F5344CB8AC3E}">
        <p14:creationId xmlns:p14="http://schemas.microsoft.com/office/powerpoint/2010/main" val="4215623784"/>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2" descr="https://encrypted-tbn3.gstatic.com/images?q=tbn:ANd9GcRpv0M3ctqagLy9SjrmSAQkrZoEAX9b6UMu6qMI3SKwP-YBecuY"/>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8790" name="Picture 6" descr="https://upload.wikimedia.org/wikipedia/commons/1/13/Mountain-birch-Trollheimen.jpg"/>
          <p:cNvPicPr>
            <a:picLocks noChangeAspect="1" noChangeArrowheads="1"/>
          </p:cNvPicPr>
          <p:nvPr/>
        </p:nvPicPr>
        <p:blipFill>
          <a:blip r:embed="rId2" cstate="print"/>
          <a:srcRect/>
          <a:stretch>
            <a:fillRect/>
          </a:stretch>
        </p:blipFill>
        <p:spPr bwMode="auto">
          <a:xfrm>
            <a:off x="1524000" y="1"/>
            <a:ext cx="9144000" cy="6400799"/>
          </a:xfrm>
          <a:prstGeom prst="rect">
            <a:avLst/>
          </a:prstGeom>
          <a:noFill/>
        </p:spPr>
      </p:pic>
      <p:sp>
        <p:nvSpPr>
          <p:cNvPr id="5" name="Rectangle 4"/>
          <p:cNvSpPr/>
          <p:nvPr/>
        </p:nvSpPr>
        <p:spPr>
          <a:xfrm>
            <a:off x="4724400" y="6324601"/>
            <a:ext cx="2764924" cy="584775"/>
          </a:xfrm>
          <a:prstGeom prst="rect">
            <a:avLst/>
          </a:prstGeom>
        </p:spPr>
        <p:txBody>
          <a:bodyPr wrap="none">
            <a:spAutoFit/>
          </a:bodyPr>
          <a:lstStyle/>
          <a:p>
            <a:r>
              <a:rPr lang="en-US" sz="3200" b="1" dirty="0">
                <a:solidFill>
                  <a:srgbClr val="C00000"/>
                </a:solidFill>
              </a:rPr>
              <a:t>Subalpine zone</a:t>
            </a:r>
            <a:endParaRPr lang="en-US" sz="3200" dirty="0"/>
          </a:p>
        </p:txBody>
      </p:sp>
    </p:spTree>
    <p:extLst>
      <p:ext uri="{BB962C8B-B14F-4D97-AF65-F5344CB8AC3E}">
        <p14:creationId xmlns:p14="http://schemas.microsoft.com/office/powerpoint/2010/main" val="3739338697"/>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lgn="just">
              <a:buFont typeface="Wingdings" pitchFamily="2" charset="2"/>
              <a:buChar char="§"/>
            </a:pPr>
            <a:r>
              <a:rPr lang="en-US" sz="3200" b="1" dirty="0">
                <a:solidFill>
                  <a:srgbClr val="C00000"/>
                </a:solidFill>
              </a:rPr>
              <a:t>Alpine grasslands and tundra: -</a:t>
            </a:r>
            <a:r>
              <a:rPr lang="en-US" sz="3200" dirty="0"/>
              <a:t> Alpine grasslands and tundra lie above the tree line, in a world of intense radiation, wind, cold, snow, and ice. As a consequence, alpine vegetation is close to the ground and consists mainly of perennial grasses, sedges, and forbs. Annual plants are rare in this ecosystem and usually are only a few inches tall, with weak root systems. </a:t>
            </a:r>
          </a:p>
          <a:p>
            <a:pPr algn="just"/>
            <a:r>
              <a:rPr lang="en-US" sz="3200" dirty="0"/>
              <a:t>Other common plant life forms include prostrate shrubs, graminoids forming tussocks, and cryptogams such as bryophytes and lichens. Meadows may be found in the subalpine zone. Tuolumne Meadows in the Sierra Nevada of California is an example of a subalpine meadow.</a:t>
            </a:r>
          </a:p>
        </p:txBody>
      </p:sp>
    </p:spTree>
    <p:extLst>
      <p:ext uri="{BB962C8B-B14F-4D97-AF65-F5344CB8AC3E}">
        <p14:creationId xmlns:p14="http://schemas.microsoft.com/office/powerpoint/2010/main" val="165225688"/>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s://upload.wikimedia.org/wikipedia/commons/7/72/Alpine_tundra_Copper_Mountain_Colorado.jpg"/>
          <p:cNvPicPr>
            <a:picLocks noChangeAspect="1" noChangeArrowheads="1"/>
          </p:cNvPicPr>
          <p:nvPr/>
        </p:nvPicPr>
        <p:blipFill>
          <a:blip r:embed="rId2" cstate="print"/>
          <a:srcRect/>
          <a:stretch>
            <a:fillRect/>
          </a:stretch>
        </p:blipFill>
        <p:spPr bwMode="auto">
          <a:xfrm>
            <a:off x="1524000" y="0"/>
            <a:ext cx="9144000" cy="6429376"/>
          </a:xfrm>
          <a:prstGeom prst="rect">
            <a:avLst/>
          </a:prstGeom>
          <a:noFill/>
        </p:spPr>
      </p:pic>
      <p:sp>
        <p:nvSpPr>
          <p:cNvPr id="3" name="Rectangle 2"/>
          <p:cNvSpPr/>
          <p:nvPr/>
        </p:nvSpPr>
        <p:spPr>
          <a:xfrm>
            <a:off x="4616048" y="6324601"/>
            <a:ext cx="3232552" cy="584775"/>
          </a:xfrm>
          <a:prstGeom prst="rect">
            <a:avLst/>
          </a:prstGeom>
        </p:spPr>
        <p:txBody>
          <a:bodyPr wrap="none">
            <a:spAutoFit/>
          </a:bodyPr>
          <a:lstStyle/>
          <a:p>
            <a:r>
              <a:rPr lang="en-US" sz="3200" b="1" dirty="0">
                <a:solidFill>
                  <a:srgbClr val="C00000"/>
                </a:solidFill>
              </a:rPr>
              <a:t>Alpine grasslands</a:t>
            </a:r>
            <a:endParaRPr lang="en-US" sz="3200" dirty="0"/>
          </a:p>
        </p:txBody>
      </p:sp>
    </p:spTree>
    <p:extLst>
      <p:ext uri="{BB962C8B-B14F-4D97-AF65-F5344CB8AC3E}">
        <p14:creationId xmlns:p14="http://schemas.microsoft.com/office/powerpoint/2010/main" val="390196751"/>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05800"/>
            <a:ext cx="9144000" cy="5509200"/>
          </a:xfrm>
          <a:prstGeom prst="rect">
            <a:avLst/>
          </a:prstGeom>
        </p:spPr>
        <p:txBody>
          <a:bodyPr wrap="square">
            <a:spAutoFit/>
          </a:bodyPr>
          <a:lstStyle/>
          <a:p>
            <a:pPr algn="just">
              <a:buFont typeface="Wingdings" pitchFamily="2" charset="2"/>
              <a:buChar char="q"/>
            </a:pPr>
            <a:r>
              <a:rPr lang="en-US" sz="3200" b="1" dirty="0">
                <a:solidFill>
                  <a:srgbClr val="C00000"/>
                </a:solidFill>
              </a:rPr>
              <a:t>THE FRESHWATER HABITAT:</a:t>
            </a:r>
          </a:p>
          <a:p>
            <a:pPr algn="just"/>
            <a:r>
              <a:rPr lang="en-US" sz="3200" dirty="0"/>
              <a:t>Freshwater is defined as having a low salt concentration (less than 0.5 parts per thousand). They are inland bodies of water. Plants and animals in freshwater regions are adjusted to the low salt content and would not be able to survive in areas of high salt concentration. </a:t>
            </a:r>
          </a:p>
          <a:p>
            <a:pPr algn="just"/>
            <a:endParaRPr lang="en-US" sz="3200" dirty="0"/>
          </a:p>
          <a:p>
            <a:pPr algn="just"/>
            <a:r>
              <a:rPr lang="en-US" sz="3200" dirty="0"/>
              <a:t>Freshwater can be divided into two main groups, namely </a:t>
            </a:r>
            <a:r>
              <a:rPr lang="en-US" sz="3200" b="1" dirty="0">
                <a:solidFill>
                  <a:srgbClr val="C00000"/>
                </a:solidFill>
              </a:rPr>
              <a:t>the </a:t>
            </a:r>
            <a:r>
              <a:rPr lang="en-US" sz="3200" b="1" dirty="0" err="1">
                <a:solidFill>
                  <a:srgbClr val="C00000"/>
                </a:solidFill>
              </a:rPr>
              <a:t>lentic</a:t>
            </a:r>
            <a:r>
              <a:rPr lang="en-US" sz="3200" b="1" dirty="0">
                <a:solidFill>
                  <a:srgbClr val="C00000"/>
                </a:solidFill>
              </a:rPr>
              <a:t> and the </a:t>
            </a:r>
            <a:r>
              <a:rPr lang="en-US" sz="3200" b="1" dirty="0" err="1">
                <a:solidFill>
                  <a:srgbClr val="C00000"/>
                </a:solidFill>
              </a:rPr>
              <a:t>lotic</a:t>
            </a:r>
            <a:r>
              <a:rPr lang="en-US" sz="3200" b="1" dirty="0">
                <a:solidFill>
                  <a:srgbClr val="C00000"/>
                </a:solidFill>
              </a:rPr>
              <a:t> water bodies.</a:t>
            </a:r>
            <a:r>
              <a:rPr lang="en-US" sz="3200" dirty="0"/>
              <a:t> </a:t>
            </a:r>
          </a:p>
          <a:p>
            <a:pPr algn="just"/>
            <a:endParaRPr lang="en-US" sz="3200" dirty="0"/>
          </a:p>
        </p:txBody>
      </p:sp>
    </p:spTree>
    <p:extLst>
      <p:ext uri="{BB962C8B-B14F-4D97-AF65-F5344CB8AC3E}">
        <p14:creationId xmlns:p14="http://schemas.microsoft.com/office/powerpoint/2010/main" val="13245656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3004" y="0"/>
            <a:ext cx="11887201" cy="6894195"/>
          </a:xfrm>
          <a:prstGeom prst="rect">
            <a:avLst/>
          </a:prstGeom>
        </p:spPr>
        <p:txBody>
          <a:bodyPr wrap="square">
            <a:spAutoFit/>
          </a:bodyPr>
          <a:lstStyle/>
          <a:p>
            <a:pPr marL="457200" indent="-457200" algn="just">
              <a:buFont typeface="Wingdings" panose="05000000000000000000" pitchFamily="2" charset="2"/>
              <a:buChar char="Ø"/>
            </a:pPr>
            <a:r>
              <a:rPr lang="en-US" sz="2600" dirty="0">
                <a:solidFill>
                  <a:prstClr val="black"/>
                </a:solidFill>
              </a:rPr>
              <a:t>80s found in all eukaryotic cells – attached to the rough ER (they are rather larger).</a:t>
            </a:r>
          </a:p>
          <a:p>
            <a:pPr algn="just"/>
            <a:r>
              <a:rPr lang="en-US" sz="2600" dirty="0">
                <a:solidFill>
                  <a:prstClr val="black"/>
                </a:solidFill>
              </a:rPr>
              <a:t>Groups of 80s ribosomes, working together, are known as a polyribosome.</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Proteins synthesized at ribosomes attached to the endoplasmic reticulum have a different fate. They are eventually secreted from the cell or become a part of its external surface.</a:t>
            </a:r>
          </a:p>
          <a:p>
            <a:pPr marL="457200" indent="-457200" algn="just">
              <a:buFont typeface="Wingdings" panose="05000000000000000000" pitchFamily="2" charset="2"/>
              <a:buChar char="§"/>
            </a:pPr>
            <a:endParaRPr lang="en-US" sz="2600" dirty="0">
              <a:solidFill>
                <a:prstClr val="black"/>
              </a:solidFill>
            </a:endParaRPr>
          </a:p>
          <a:p>
            <a:pPr algn="just"/>
            <a:r>
              <a:rPr lang="en-US" sz="2600" b="1" dirty="0">
                <a:solidFill>
                  <a:prstClr val="black"/>
                </a:solidFill>
              </a:rPr>
              <a:t>THE ENDOMEMBRANE SYSTEM</a:t>
            </a:r>
          </a:p>
          <a:p>
            <a:pPr marL="457200" indent="-457200" algn="just">
              <a:buFont typeface="Wingdings" panose="05000000000000000000" pitchFamily="2" charset="2"/>
              <a:buChar char="§"/>
            </a:pPr>
            <a:endParaRPr lang="en-US" sz="2600" b="1" dirty="0">
              <a:solidFill>
                <a:prstClr val="black"/>
              </a:solidFill>
            </a:endParaRPr>
          </a:p>
          <a:p>
            <a:pPr marL="457200" indent="-457200" algn="just">
              <a:buFont typeface="Wingdings" panose="05000000000000000000" pitchFamily="2" charset="2"/>
              <a:buChar char="§"/>
            </a:pPr>
            <a:r>
              <a:rPr lang="en-US" sz="2600" dirty="0">
                <a:solidFill>
                  <a:prstClr val="black"/>
                </a:solidFill>
              </a:rPr>
              <a:t>The endomembrane system consists of the nuclear envelope, the endoplasmic reticulum, the Golgi apparatus, and several vesicles (tiny membranous sacs).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This system compartmentalizes the cell so that particular enzymatic reactions are restricted to specific regions.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Organelles that make up the endomembrane system are connected either directly or by transport vesicles.</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1188314098"/>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59127"/>
            <a:ext cx="9144000" cy="5509200"/>
          </a:xfrm>
          <a:prstGeom prst="rect">
            <a:avLst/>
          </a:prstGeom>
        </p:spPr>
        <p:txBody>
          <a:bodyPr wrap="square">
            <a:spAutoFit/>
          </a:bodyPr>
          <a:lstStyle/>
          <a:p>
            <a:pPr algn="just">
              <a:buFont typeface="Wingdings" pitchFamily="2" charset="2"/>
              <a:buChar char="v"/>
            </a:pPr>
            <a:r>
              <a:rPr lang="en-US" sz="3200" b="1" dirty="0">
                <a:solidFill>
                  <a:srgbClr val="C00000"/>
                </a:solidFill>
              </a:rPr>
              <a:t>The </a:t>
            </a:r>
            <a:r>
              <a:rPr lang="en-US" sz="3200" b="1" dirty="0" err="1">
                <a:solidFill>
                  <a:srgbClr val="C00000"/>
                </a:solidFill>
              </a:rPr>
              <a:t>lentic</a:t>
            </a:r>
            <a:r>
              <a:rPr lang="en-US" sz="3200" b="1" dirty="0">
                <a:solidFill>
                  <a:srgbClr val="C00000"/>
                </a:solidFill>
              </a:rPr>
              <a:t> water bodies</a:t>
            </a:r>
            <a:r>
              <a:rPr lang="en-US" sz="3200" dirty="0"/>
              <a:t> are those that are relatively still, they are generally localized in a basin that is surrounded by land, although limited movement can occur as a result of wind action e.g. Lakes Ponds, Pot holes etc. </a:t>
            </a:r>
          </a:p>
          <a:p>
            <a:pPr algn="just"/>
            <a:endParaRPr lang="en-US" sz="3200" dirty="0"/>
          </a:p>
          <a:p>
            <a:pPr algn="just">
              <a:buFont typeface="Wingdings" pitchFamily="2" charset="2"/>
              <a:buChar char="v"/>
            </a:pPr>
            <a:r>
              <a:rPr lang="en-US" sz="3200" b="1" dirty="0">
                <a:solidFill>
                  <a:srgbClr val="C00000"/>
                </a:solidFill>
              </a:rPr>
              <a:t>The </a:t>
            </a:r>
            <a:r>
              <a:rPr lang="en-US" sz="3200" b="1" dirty="0" err="1">
                <a:solidFill>
                  <a:srgbClr val="C00000"/>
                </a:solidFill>
              </a:rPr>
              <a:t>lotic</a:t>
            </a:r>
            <a:r>
              <a:rPr lang="en-US" sz="3200" b="1" dirty="0">
                <a:solidFill>
                  <a:srgbClr val="C00000"/>
                </a:solidFill>
              </a:rPr>
              <a:t> water bodies</a:t>
            </a:r>
            <a:r>
              <a:rPr lang="en-US" sz="3200" dirty="0"/>
              <a:t> are those in constant flow, some examples are Rivers, Streams, and Waterfalls.</a:t>
            </a:r>
          </a:p>
          <a:p>
            <a:pPr algn="just"/>
            <a:endParaRPr lang="en-US" sz="3200" dirty="0"/>
          </a:p>
          <a:p>
            <a:pPr algn="just"/>
            <a:r>
              <a:rPr lang="en-US" sz="3200" dirty="0"/>
              <a:t>Some of the various types of freshwater under these two groups are described below:</a:t>
            </a:r>
          </a:p>
        </p:txBody>
      </p:sp>
    </p:spTree>
    <p:extLst>
      <p:ext uri="{BB962C8B-B14F-4D97-AF65-F5344CB8AC3E}">
        <p14:creationId xmlns:p14="http://schemas.microsoft.com/office/powerpoint/2010/main" val="1570609568"/>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lgn="just">
              <a:buFont typeface="Wingdings" pitchFamily="2" charset="2"/>
              <a:buChar char="Ø"/>
            </a:pPr>
            <a:r>
              <a:rPr lang="en-US" sz="3200" b="1" dirty="0">
                <a:solidFill>
                  <a:srgbClr val="C00000"/>
                </a:solidFill>
              </a:rPr>
              <a:t>(a) Ponds and Lakes</a:t>
            </a:r>
          </a:p>
          <a:p>
            <a:pPr algn="just"/>
            <a:r>
              <a:rPr lang="en-US" sz="3200" dirty="0"/>
              <a:t>These regions range in size from just a few square meters to thousands of square </a:t>
            </a:r>
            <a:r>
              <a:rPr lang="en-US" sz="3200" dirty="0" err="1"/>
              <a:t>kilometres</a:t>
            </a:r>
            <a:r>
              <a:rPr lang="en-US" sz="3200" dirty="0"/>
              <a:t>. </a:t>
            </a:r>
          </a:p>
          <a:p>
            <a:pPr algn="just"/>
            <a:endParaRPr lang="en-US" sz="3200" dirty="0"/>
          </a:p>
          <a:p>
            <a:pPr algn="just"/>
            <a:r>
              <a:rPr lang="en-US" sz="3200" dirty="0"/>
              <a:t>Many ponds are seasonal, lasting just a few months while lakes may exist for hundreds of years or more, and are relatively larger. </a:t>
            </a:r>
          </a:p>
          <a:p>
            <a:pPr algn="just"/>
            <a:endParaRPr lang="en-US" sz="3200" dirty="0"/>
          </a:p>
          <a:p>
            <a:pPr algn="just"/>
            <a:r>
              <a:rPr lang="en-US" sz="3200" dirty="0"/>
              <a:t>Generally the centre of the pond reaches depths of up to 10 feet with little emergent vegetation and the edges are shallow with vegetation. </a:t>
            </a:r>
          </a:p>
          <a:p>
            <a:pPr algn="just"/>
            <a:r>
              <a:rPr lang="en-US" sz="3200" dirty="0"/>
              <a:t>Ponds and lakes may have limited species diversity since they are often isolated from one another and from other water sources like rivers and oceans. </a:t>
            </a:r>
          </a:p>
        </p:txBody>
      </p:sp>
    </p:spTree>
    <p:extLst>
      <p:ext uri="{BB962C8B-B14F-4D97-AF65-F5344CB8AC3E}">
        <p14:creationId xmlns:p14="http://schemas.microsoft.com/office/powerpoint/2010/main" val="3194182114"/>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458213"/>
            <a:ext cx="9144000" cy="4031873"/>
          </a:xfrm>
          <a:prstGeom prst="rect">
            <a:avLst/>
          </a:prstGeom>
        </p:spPr>
        <p:txBody>
          <a:bodyPr wrap="square">
            <a:spAutoFit/>
          </a:bodyPr>
          <a:lstStyle/>
          <a:p>
            <a:r>
              <a:rPr lang="en-US" sz="3200" dirty="0"/>
              <a:t>Lakes and ponds are divided into three different “zones” which are usually determined by depth and distance from the shoreline. </a:t>
            </a:r>
          </a:p>
          <a:p>
            <a:endParaRPr lang="en-US" sz="3200" dirty="0"/>
          </a:p>
          <a:p>
            <a:r>
              <a:rPr lang="en-US" sz="3200" b="1" dirty="0">
                <a:solidFill>
                  <a:srgbClr val="C00000"/>
                </a:solidFill>
              </a:rPr>
              <a:t>The Caspian Sea is often regarded as the world's largest lake, while Lake </a:t>
            </a:r>
            <a:r>
              <a:rPr lang="en-US" sz="3200" b="1" dirty="0" err="1">
                <a:solidFill>
                  <a:srgbClr val="C00000"/>
                </a:solidFill>
              </a:rPr>
              <a:t>Tangayika</a:t>
            </a:r>
            <a:r>
              <a:rPr lang="en-US" sz="3200" b="1" dirty="0">
                <a:solidFill>
                  <a:srgbClr val="C00000"/>
                </a:solidFill>
              </a:rPr>
              <a:t> (in Tanzania-Congo) is the longest in Africa, and Lake </a:t>
            </a:r>
            <a:r>
              <a:rPr lang="en-US" sz="3200" b="1" dirty="0" err="1">
                <a:solidFill>
                  <a:srgbClr val="C00000"/>
                </a:solidFill>
              </a:rPr>
              <a:t>Victotia</a:t>
            </a:r>
            <a:r>
              <a:rPr lang="en-US" sz="3200" b="1" dirty="0">
                <a:solidFill>
                  <a:srgbClr val="C00000"/>
                </a:solidFill>
              </a:rPr>
              <a:t> (Tanzania-Uganda) the largest in Africa.</a:t>
            </a:r>
          </a:p>
        </p:txBody>
      </p:sp>
    </p:spTree>
    <p:extLst>
      <p:ext uri="{BB962C8B-B14F-4D97-AF65-F5344CB8AC3E}">
        <p14:creationId xmlns:p14="http://schemas.microsoft.com/office/powerpoint/2010/main" val="138603249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s://upload.wikimedia.org/wikipedia/commons/8/8b/Pond-001.jpg"/>
          <p:cNvPicPr>
            <a:picLocks noChangeAspect="1" noChangeArrowheads="1"/>
          </p:cNvPicPr>
          <p:nvPr/>
        </p:nvPicPr>
        <p:blipFill>
          <a:blip r:embed="rId2" cstate="print"/>
          <a:srcRect/>
          <a:stretch>
            <a:fillRect/>
          </a:stretch>
        </p:blipFill>
        <p:spPr bwMode="auto">
          <a:xfrm>
            <a:off x="1524000" y="0"/>
            <a:ext cx="9144000" cy="6477000"/>
          </a:xfrm>
          <a:prstGeom prst="rect">
            <a:avLst/>
          </a:prstGeom>
          <a:noFill/>
        </p:spPr>
      </p:pic>
      <p:sp>
        <p:nvSpPr>
          <p:cNvPr id="3" name="Rectangle 2"/>
          <p:cNvSpPr/>
          <p:nvPr/>
        </p:nvSpPr>
        <p:spPr>
          <a:xfrm>
            <a:off x="5649093" y="6349426"/>
            <a:ext cx="1397947" cy="584775"/>
          </a:xfrm>
          <a:prstGeom prst="rect">
            <a:avLst/>
          </a:prstGeom>
        </p:spPr>
        <p:txBody>
          <a:bodyPr wrap="none">
            <a:spAutoFit/>
          </a:bodyPr>
          <a:lstStyle/>
          <a:p>
            <a:r>
              <a:rPr lang="en-US" sz="3200" b="1" dirty="0">
                <a:solidFill>
                  <a:srgbClr val="C00000"/>
                </a:solidFill>
              </a:rPr>
              <a:t>A Pond</a:t>
            </a:r>
            <a:endParaRPr lang="en-US" sz="3200" dirty="0"/>
          </a:p>
        </p:txBody>
      </p:sp>
    </p:spTree>
    <p:extLst>
      <p:ext uri="{BB962C8B-B14F-4D97-AF65-F5344CB8AC3E}">
        <p14:creationId xmlns:p14="http://schemas.microsoft.com/office/powerpoint/2010/main" val="3913905812"/>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www.astonhotels.com/assets/slides/690x380-Lake-Tahoe-Summer-Emerald-Bay.jpg"/>
          <p:cNvPicPr>
            <a:picLocks noChangeAspect="1" noChangeArrowheads="1"/>
          </p:cNvPicPr>
          <p:nvPr/>
        </p:nvPicPr>
        <p:blipFill>
          <a:blip r:embed="rId2" cstate="print"/>
          <a:srcRect/>
          <a:stretch>
            <a:fillRect/>
          </a:stretch>
        </p:blipFill>
        <p:spPr bwMode="auto">
          <a:xfrm>
            <a:off x="1524000" y="0"/>
            <a:ext cx="9144000" cy="6477000"/>
          </a:xfrm>
          <a:prstGeom prst="rect">
            <a:avLst/>
          </a:prstGeom>
          <a:noFill/>
        </p:spPr>
      </p:pic>
      <p:sp>
        <p:nvSpPr>
          <p:cNvPr id="3" name="Rectangle 2"/>
          <p:cNvSpPr/>
          <p:nvPr/>
        </p:nvSpPr>
        <p:spPr>
          <a:xfrm>
            <a:off x="5640256" y="6400801"/>
            <a:ext cx="1293944" cy="584775"/>
          </a:xfrm>
          <a:prstGeom prst="rect">
            <a:avLst/>
          </a:prstGeom>
        </p:spPr>
        <p:txBody>
          <a:bodyPr wrap="none">
            <a:spAutoFit/>
          </a:bodyPr>
          <a:lstStyle/>
          <a:p>
            <a:r>
              <a:rPr lang="en-US" sz="3200" b="1" dirty="0">
                <a:solidFill>
                  <a:srgbClr val="C00000"/>
                </a:solidFill>
              </a:rPr>
              <a:t>A Lake</a:t>
            </a:r>
            <a:endParaRPr lang="en-US" sz="3200" dirty="0"/>
          </a:p>
        </p:txBody>
      </p:sp>
    </p:spTree>
    <p:extLst>
      <p:ext uri="{BB962C8B-B14F-4D97-AF65-F5344CB8AC3E}">
        <p14:creationId xmlns:p14="http://schemas.microsoft.com/office/powerpoint/2010/main" val="3073082036"/>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lgn="just"/>
            <a:r>
              <a:rPr lang="en-US" sz="3200" dirty="0"/>
              <a:t>The zones are:</a:t>
            </a:r>
          </a:p>
          <a:p>
            <a:pPr algn="just">
              <a:buFont typeface="Wingdings" pitchFamily="2" charset="2"/>
              <a:buChar char="ü"/>
            </a:pPr>
            <a:r>
              <a:rPr lang="en-US" sz="3200" b="1" dirty="0">
                <a:solidFill>
                  <a:srgbClr val="C00000"/>
                </a:solidFill>
              </a:rPr>
              <a:t>(</a:t>
            </a:r>
            <a:r>
              <a:rPr lang="en-US" sz="3200" b="1" dirty="0" err="1">
                <a:solidFill>
                  <a:srgbClr val="C00000"/>
                </a:solidFill>
              </a:rPr>
              <a:t>i</a:t>
            </a:r>
            <a:r>
              <a:rPr lang="en-US" sz="3200" b="1" dirty="0">
                <a:solidFill>
                  <a:srgbClr val="C00000"/>
                </a:solidFill>
              </a:rPr>
              <a:t>) Littoral Zone: -</a:t>
            </a:r>
            <a:r>
              <a:rPr lang="en-US" sz="3200" dirty="0"/>
              <a:t> This is the topmost zone near the shore of a lake or pond. This zone is the warmest since it is shallow and can absorb more of the sun's heat. It sustains a fairly diverse community, which can include several species of algae (like diatoms), rooted and floating aquatic plants, grazing snails, clams, insects, crustaceans, fishes, amphibians, snakes, turtles and ducks.</a:t>
            </a:r>
          </a:p>
          <a:p>
            <a:pPr algn="just">
              <a:buFont typeface="Wingdings" pitchFamily="2" charset="2"/>
              <a:buChar char="ü"/>
            </a:pPr>
            <a:r>
              <a:rPr lang="en-US" sz="3200" b="1" dirty="0">
                <a:solidFill>
                  <a:srgbClr val="C00000"/>
                </a:solidFill>
              </a:rPr>
              <a:t>(ii) Limnetic Zone: -</a:t>
            </a:r>
            <a:r>
              <a:rPr lang="en-US" sz="3200" dirty="0"/>
              <a:t> This is the near surface open water area surrounded by the littoral zone. The </a:t>
            </a:r>
            <a:r>
              <a:rPr lang="en-US" sz="3200" dirty="0" err="1"/>
              <a:t>limnetic</a:t>
            </a:r>
            <a:r>
              <a:rPr lang="en-US" sz="3200" dirty="0"/>
              <a:t> zone is well-lighted and is dominated by both phytoplankton and zooplankton. Plankton are small organisms that play a crucial role in the food chain.</a:t>
            </a:r>
          </a:p>
        </p:txBody>
      </p:sp>
    </p:spTree>
    <p:extLst>
      <p:ext uri="{BB962C8B-B14F-4D97-AF65-F5344CB8AC3E}">
        <p14:creationId xmlns:p14="http://schemas.microsoft.com/office/powerpoint/2010/main" val="2851756389"/>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05800"/>
            <a:ext cx="9144000" cy="5509200"/>
          </a:xfrm>
          <a:prstGeom prst="rect">
            <a:avLst/>
          </a:prstGeom>
        </p:spPr>
        <p:txBody>
          <a:bodyPr wrap="square">
            <a:spAutoFit/>
          </a:bodyPr>
          <a:lstStyle/>
          <a:p>
            <a:pPr algn="just">
              <a:buFont typeface="Wingdings" pitchFamily="2" charset="2"/>
              <a:buChar char="Ø"/>
            </a:pPr>
            <a:r>
              <a:rPr lang="en-US" sz="3200" b="1" dirty="0">
                <a:solidFill>
                  <a:srgbClr val="C00000"/>
                </a:solidFill>
              </a:rPr>
              <a:t>(iii) The </a:t>
            </a:r>
            <a:r>
              <a:rPr lang="en-US" sz="3200" b="1" dirty="0" err="1">
                <a:solidFill>
                  <a:srgbClr val="C00000"/>
                </a:solidFill>
              </a:rPr>
              <a:t>Profundal</a:t>
            </a:r>
            <a:r>
              <a:rPr lang="en-US" sz="3200" b="1" dirty="0">
                <a:solidFill>
                  <a:srgbClr val="C00000"/>
                </a:solidFill>
              </a:rPr>
              <a:t> Zone: -</a:t>
            </a:r>
            <a:r>
              <a:rPr lang="en-US" sz="3200" dirty="0">
                <a:solidFill>
                  <a:srgbClr val="C00000"/>
                </a:solidFill>
              </a:rPr>
              <a:t> </a:t>
            </a:r>
            <a:r>
              <a:rPr lang="en-US" sz="3200" dirty="0"/>
              <a:t>This zone is much colder and denser than the other two. Little light penetrates all the way through the </a:t>
            </a:r>
            <a:r>
              <a:rPr lang="en-US" sz="3200" dirty="0" err="1"/>
              <a:t>limnetic</a:t>
            </a:r>
            <a:r>
              <a:rPr lang="en-US" sz="3200" dirty="0"/>
              <a:t> zone into the </a:t>
            </a:r>
            <a:r>
              <a:rPr lang="en-US" sz="3200" dirty="0" err="1"/>
              <a:t>profundal</a:t>
            </a:r>
            <a:r>
              <a:rPr lang="en-US" sz="3200" dirty="0"/>
              <a:t> zone. The fauna are heterotrophs, meaning that they depend on other organisms for food.</a:t>
            </a:r>
          </a:p>
          <a:p>
            <a:pPr algn="just"/>
            <a:endParaRPr lang="en-US" sz="3200" dirty="0"/>
          </a:p>
          <a:p>
            <a:pPr algn="just"/>
            <a:r>
              <a:rPr lang="en-US" sz="3200" dirty="0"/>
              <a:t>Temperature varies in ponds and lakes seasonally. There is the </a:t>
            </a:r>
            <a:r>
              <a:rPr lang="en-US" sz="3200" b="1" dirty="0" err="1">
                <a:solidFill>
                  <a:srgbClr val="C00000"/>
                </a:solidFill>
              </a:rPr>
              <a:t>epilimnion</a:t>
            </a:r>
            <a:r>
              <a:rPr lang="en-US" sz="3200" dirty="0"/>
              <a:t> at the top with warmer temperatures, while the colder temperature </a:t>
            </a:r>
            <a:r>
              <a:rPr lang="en-US" sz="3200" b="1" dirty="0" err="1">
                <a:solidFill>
                  <a:srgbClr val="C00000"/>
                </a:solidFill>
              </a:rPr>
              <a:t>hypolimnion</a:t>
            </a:r>
            <a:r>
              <a:rPr lang="en-US" sz="3200" b="1" dirty="0">
                <a:solidFill>
                  <a:srgbClr val="C00000"/>
                </a:solidFill>
              </a:rPr>
              <a:t> layer</a:t>
            </a:r>
            <a:r>
              <a:rPr lang="en-US" sz="3200" dirty="0"/>
              <a:t> is at the bottom, and the </a:t>
            </a:r>
            <a:r>
              <a:rPr lang="en-US" sz="3200" b="1" dirty="0" err="1">
                <a:solidFill>
                  <a:srgbClr val="C00000"/>
                </a:solidFill>
              </a:rPr>
              <a:t>thermocline</a:t>
            </a:r>
            <a:r>
              <a:rPr lang="en-US" sz="3200" b="1" dirty="0">
                <a:solidFill>
                  <a:srgbClr val="C00000"/>
                </a:solidFill>
              </a:rPr>
              <a:t> layer</a:t>
            </a:r>
            <a:r>
              <a:rPr lang="en-US" sz="3200" dirty="0"/>
              <a:t> </a:t>
            </a:r>
            <a:r>
              <a:rPr lang="en-US" sz="3200" b="1" dirty="0">
                <a:solidFill>
                  <a:srgbClr val="C00000"/>
                </a:solidFill>
              </a:rPr>
              <a:t>(</a:t>
            </a:r>
            <a:r>
              <a:rPr lang="en-US" sz="3200" b="1" dirty="0" err="1">
                <a:solidFill>
                  <a:srgbClr val="C00000"/>
                </a:solidFill>
              </a:rPr>
              <a:t>mesolimnion</a:t>
            </a:r>
            <a:r>
              <a:rPr lang="en-US" sz="3200" b="1" dirty="0">
                <a:solidFill>
                  <a:srgbClr val="C00000"/>
                </a:solidFill>
              </a:rPr>
              <a:t>)</a:t>
            </a:r>
            <a:r>
              <a:rPr lang="en-US" sz="3200" dirty="0"/>
              <a:t> in between them.</a:t>
            </a:r>
          </a:p>
        </p:txBody>
      </p:sp>
    </p:spTree>
    <p:extLst>
      <p:ext uri="{BB962C8B-B14F-4D97-AF65-F5344CB8AC3E}">
        <p14:creationId xmlns:p14="http://schemas.microsoft.com/office/powerpoint/2010/main" val="181077920"/>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1609377500"/>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4201158792"/>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lgn="just">
              <a:buFont typeface="Wingdings" pitchFamily="2" charset="2"/>
              <a:buChar char="Ø"/>
            </a:pPr>
            <a:r>
              <a:rPr lang="en-US" sz="3200" b="1" dirty="0">
                <a:solidFill>
                  <a:srgbClr val="C00000"/>
                </a:solidFill>
              </a:rPr>
              <a:t>(b) Streams and Rivers</a:t>
            </a:r>
          </a:p>
          <a:p>
            <a:pPr algn="just"/>
            <a:r>
              <a:rPr lang="en-US" sz="3200" dirty="0"/>
              <a:t>These are bodies of water are always in constant unidirectional motions. Streams are generally shallow when compared with rivers, and sometimes one can even walk across streams if they are not so deep and there is no water heavy current. They both get their starts at headwaters, which may be springs, snowmelt or even lakes, and then travel all the way to their mouths, usually another water channel, an even bigger river or the ocean. </a:t>
            </a:r>
          </a:p>
          <a:p>
            <a:pPr algn="just"/>
            <a:r>
              <a:rPr lang="en-US" sz="3200" dirty="0"/>
              <a:t>The characteristics of a river or stream change during the journey from the source to the mouth. The temperature is cooler at the source than it is at the mouth.</a:t>
            </a:r>
          </a:p>
        </p:txBody>
      </p:sp>
    </p:spTree>
    <p:extLst>
      <p:ext uri="{BB962C8B-B14F-4D97-AF65-F5344CB8AC3E}">
        <p14:creationId xmlns:p14="http://schemas.microsoft.com/office/powerpoint/2010/main" val="19150208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7171" y="404843"/>
            <a:ext cx="10357658" cy="5879579"/>
          </a:xfrm>
          <a:prstGeom prst="rect">
            <a:avLst/>
          </a:prstGeom>
        </p:spPr>
      </p:pic>
      <p:sp>
        <p:nvSpPr>
          <p:cNvPr id="3" name="Rectangle 2"/>
          <p:cNvSpPr/>
          <p:nvPr/>
        </p:nvSpPr>
        <p:spPr>
          <a:xfrm>
            <a:off x="3003665" y="6284422"/>
            <a:ext cx="6184669" cy="492443"/>
          </a:xfrm>
          <a:prstGeom prst="rect">
            <a:avLst/>
          </a:prstGeom>
        </p:spPr>
        <p:txBody>
          <a:bodyPr wrap="square">
            <a:spAutoFit/>
          </a:bodyPr>
          <a:lstStyle/>
          <a:p>
            <a:r>
              <a:rPr lang="en-US" sz="2600" dirty="0">
                <a:solidFill>
                  <a:prstClr val="black"/>
                </a:solidFill>
              </a:rPr>
              <a:t>Fig: The Endomembrane system</a:t>
            </a:r>
          </a:p>
        </p:txBody>
      </p:sp>
      <p:sp>
        <p:nvSpPr>
          <p:cNvPr id="6" name="Slide Number Placeholder 5"/>
          <p:cNvSpPr>
            <a:spLocks noGrp="1"/>
          </p:cNvSpPr>
          <p:nvPr>
            <p:ph type="sldNum" sz="quarter" idx="12"/>
          </p:nvPr>
        </p:nvSpPr>
        <p:spPr/>
        <p:txBody>
          <a:bodyPr/>
          <a:lstStyle/>
          <a:p>
            <a:fld id="{BE55A41E-9877-4632-8745-52BFD4C50415}"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770369071"/>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6200"/>
            <a:ext cx="9144000" cy="6986528"/>
          </a:xfrm>
          <a:prstGeom prst="rect">
            <a:avLst/>
          </a:prstGeom>
        </p:spPr>
        <p:txBody>
          <a:bodyPr wrap="square">
            <a:spAutoFit/>
          </a:bodyPr>
          <a:lstStyle/>
          <a:p>
            <a:pPr algn="just"/>
            <a:r>
              <a:rPr lang="en-US" sz="3200" dirty="0"/>
              <a:t>The water is also clearer, has higher oxygen levels, and freshwater fish such as trout and heterotrophs can be found there, than towards the middle part or at the mouth. Toward the mouth of the river/stream, the water becomes murky from all the sediments that it has picked up upstream, decreasing the amount of light that can penetrate through the water. </a:t>
            </a:r>
          </a:p>
          <a:p>
            <a:pPr algn="just"/>
            <a:r>
              <a:rPr lang="en-US" sz="3200" dirty="0"/>
              <a:t>Since there is less light, there is less diversity of flora, and because of the lower oxygen levels, fish that require less oxygen, such as catfish and carp, can be found. </a:t>
            </a:r>
          </a:p>
          <a:p>
            <a:pPr algn="just"/>
            <a:r>
              <a:rPr lang="en-US" sz="3200" b="1" dirty="0">
                <a:solidFill>
                  <a:srgbClr val="C00000"/>
                </a:solidFill>
              </a:rPr>
              <a:t>The River Nile is the longest river in the world, while the Amazon River is the largest river in the world. The largest  river in Africa is River Congo.</a:t>
            </a:r>
          </a:p>
        </p:txBody>
      </p:sp>
    </p:spTree>
    <p:extLst>
      <p:ext uri="{BB962C8B-B14F-4D97-AF65-F5344CB8AC3E}">
        <p14:creationId xmlns:p14="http://schemas.microsoft.com/office/powerpoint/2010/main" val="3197354480"/>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24000" y="0"/>
            <a:ext cx="9144000" cy="6477000"/>
          </a:xfrm>
          <a:prstGeom prst="rect">
            <a:avLst/>
          </a:prstGeom>
        </p:spPr>
      </p:pic>
      <p:sp>
        <p:nvSpPr>
          <p:cNvPr id="5" name="Rectangle 4"/>
          <p:cNvSpPr/>
          <p:nvPr/>
        </p:nvSpPr>
        <p:spPr>
          <a:xfrm>
            <a:off x="5410200" y="6349426"/>
            <a:ext cx="1746184" cy="584775"/>
          </a:xfrm>
          <a:prstGeom prst="rect">
            <a:avLst/>
          </a:prstGeom>
        </p:spPr>
        <p:txBody>
          <a:bodyPr wrap="none">
            <a:spAutoFit/>
          </a:bodyPr>
          <a:lstStyle/>
          <a:p>
            <a:r>
              <a:rPr lang="en-US" sz="3200" b="1" dirty="0">
                <a:solidFill>
                  <a:srgbClr val="C00000"/>
                </a:solidFill>
              </a:rPr>
              <a:t>A Stream</a:t>
            </a:r>
          </a:p>
        </p:txBody>
      </p:sp>
    </p:spTree>
    <p:extLst>
      <p:ext uri="{BB962C8B-B14F-4D97-AF65-F5344CB8AC3E}">
        <p14:creationId xmlns:p14="http://schemas.microsoft.com/office/powerpoint/2010/main" val="3585487380"/>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thousandwonders.net/Amazon.River.original.23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64925" y="6324601"/>
            <a:ext cx="1400768" cy="584775"/>
          </a:xfrm>
          <a:prstGeom prst="rect">
            <a:avLst/>
          </a:prstGeom>
        </p:spPr>
        <p:txBody>
          <a:bodyPr wrap="none">
            <a:spAutoFit/>
          </a:bodyPr>
          <a:lstStyle/>
          <a:p>
            <a:r>
              <a:rPr lang="en-US" sz="3200" b="1" dirty="0">
                <a:solidFill>
                  <a:srgbClr val="C00000"/>
                </a:solidFill>
              </a:rPr>
              <a:t>A River</a:t>
            </a:r>
          </a:p>
        </p:txBody>
      </p:sp>
    </p:spTree>
    <p:extLst>
      <p:ext uri="{BB962C8B-B14F-4D97-AF65-F5344CB8AC3E}">
        <p14:creationId xmlns:p14="http://schemas.microsoft.com/office/powerpoint/2010/main" val="737746114"/>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
            <a:ext cx="9144000" cy="6986528"/>
          </a:xfrm>
          <a:prstGeom prst="rect">
            <a:avLst/>
          </a:prstGeom>
        </p:spPr>
        <p:txBody>
          <a:bodyPr wrap="square">
            <a:spAutoFit/>
          </a:bodyPr>
          <a:lstStyle/>
          <a:p>
            <a:pPr algn="just">
              <a:buFont typeface="Wingdings" pitchFamily="2" charset="2"/>
              <a:buChar char="Ø"/>
            </a:pPr>
            <a:r>
              <a:rPr lang="en-US" sz="3200" b="1" dirty="0">
                <a:solidFill>
                  <a:srgbClr val="C00000"/>
                </a:solidFill>
              </a:rPr>
              <a:t>(c) Wetlands</a:t>
            </a:r>
          </a:p>
          <a:p>
            <a:pPr algn="just"/>
            <a:r>
              <a:rPr lang="en-US" sz="3200" dirty="0"/>
              <a:t>Wetlands are areas of land that are saturated with water for most part of the year. These standing shallow water bodies support an array of flora (plants that are adapted to moist and humid conditions) and fauna, and are mostly found at the edges of ponds, lakes, rivers and streams. Other terms for wetland include </a:t>
            </a:r>
            <a:r>
              <a:rPr lang="en-US" sz="3200" b="1" dirty="0">
                <a:solidFill>
                  <a:srgbClr val="C00000"/>
                </a:solidFill>
              </a:rPr>
              <a:t>marsh (wetlands without trees, and are dominated by herbaceous plants),</a:t>
            </a:r>
            <a:r>
              <a:rPr lang="en-US" sz="3200" dirty="0"/>
              <a:t> flood plain, and </a:t>
            </a:r>
            <a:r>
              <a:rPr lang="en-US" sz="3200" b="1" dirty="0">
                <a:solidFill>
                  <a:srgbClr val="C00000"/>
                </a:solidFill>
              </a:rPr>
              <a:t>swamp (wetlands dominated by woody plants, </a:t>
            </a:r>
            <a:r>
              <a:rPr lang="en-US" sz="3200" b="1" dirty="0" err="1">
                <a:solidFill>
                  <a:srgbClr val="C00000"/>
                </a:solidFill>
              </a:rPr>
              <a:t>e.g</a:t>
            </a:r>
            <a:r>
              <a:rPr lang="en-US" sz="3200" b="1" dirty="0">
                <a:solidFill>
                  <a:srgbClr val="C00000"/>
                </a:solidFill>
              </a:rPr>
              <a:t> shrubs and trees)</a:t>
            </a:r>
            <a:r>
              <a:rPr lang="en-US" sz="3200" dirty="0">
                <a:solidFill>
                  <a:srgbClr val="C00000"/>
                </a:solidFill>
              </a:rPr>
              <a:t>.</a:t>
            </a:r>
            <a:r>
              <a:rPr lang="en-US" sz="3200" dirty="0"/>
              <a:t> Some of the plants found in wetlands include water lilies, cattails and spruce. This habitat supports many animals like amphibians, exotic birds (such as ducks), reptiles, mammals and fish.</a:t>
            </a:r>
          </a:p>
        </p:txBody>
      </p:sp>
    </p:spTree>
    <p:extLst>
      <p:ext uri="{BB962C8B-B14F-4D97-AF65-F5344CB8AC3E}">
        <p14:creationId xmlns:p14="http://schemas.microsoft.com/office/powerpoint/2010/main" val="421655288"/>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6200"/>
            <a:ext cx="9144000" cy="6986528"/>
          </a:xfrm>
          <a:prstGeom prst="rect">
            <a:avLst/>
          </a:prstGeom>
        </p:spPr>
        <p:txBody>
          <a:bodyPr wrap="square">
            <a:spAutoFit/>
          </a:bodyPr>
          <a:lstStyle/>
          <a:p>
            <a:pPr algn="just"/>
            <a:r>
              <a:rPr lang="en-US" sz="3200" dirty="0"/>
              <a:t>Wetlands have the highest species diversity of all ecosystems. There are however some wetlands, such as salt marshes, that have high salt concentrations, and these support different species of animals, such as shrimp, shellfish, and various grasses.</a:t>
            </a:r>
          </a:p>
          <a:p>
            <a:pPr algn="just"/>
            <a:r>
              <a:rPr lang="en-US" sz="3200" dirty="0"/>
              <a:t> Wetlands are important because they prevent the flooding of ponds, lakes streams and rivers by acting much like a sponge releasing water when areas get low and absorbing it when it get too high. The also serve as a breeding ground for many animals.</a:t>
            </a:r>
          </a:p>
          <a:p>
            <a:pPr algn="just"/>
            <a:r>
              <a:rPr lang="en-US" sz="3200" b="1" dirty="0">
                <a:solidFill>
                  <a:srgbClr val="C00000"/>
                </a:solidFill>
              </a:rPr>
              <a:t>The </a:t>
            </a:r>
            <a:r>
              <a:rPr lang="en-US" sz="3200" b="1" dirty="0" err="1">
                <a:solidFill>
                  <a:srgbClr val="C00000"/>
                </a:solidFill>
              </a:rPr>
              <a:t>Pantanal</a:t>
            </a:r>
            <a:r>
              <a:rPr lang="en-US" sz="3200" b="1" dirty="0">
                <a:solidFill>
                  <a:srgbClr val="C00000"/>
                </a:solidFill>
              </a:rPr>
              <a:t> (Brazil, Bolivia and Paraguay) is the largest wetland in the world.</a:t>
            </a:r>
          </a:p>
          <a:p>
            <a:pPr algn="just"/>
            <a:r>
              <a:rPr lang="en-US" sz="3200" b="1" dirty="0">
                <a:solidFill>
                  <a:srgbClr val="C00000"/>
                </a:solidFill>
              </a:rPr>
              <a:t>Mangroves</a:t>
            </a:r>
            <a:r>
              <a:rPr lang="en-US" sz="3200" dirty="0"/>
              <a:t> are trees that grow in the coastal intertidal zone (salt water), with low oxygen soil.</a:t>
            </a:r>
          </a:p>
        </p:txBody>
      </p:sp>
    </p:spTree>
    <p:extLst>
      <p:ext uri="{BB962C8B-B14F-4D97-AF65-F5344CB8AC3E}">
        <p14:creationId xmlns:p14="http://schemas.microsoft.com/office/powerpoint/2010/main" val="1816491670"/>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24000" y="0"/>
            <a:ext cx="9144000" cy="6324600"/>
          </a:xfrm>
          <a:prstGeom prst="rect">
            <a:avLst/>
          </a:prstGeom>
        </p:spPr>
      </p:pic>
      <p:sp>
        <p:nvSpPr>
          <p:cNvPr id="3" name="Rectangle 2"/>
          <p:cNvSpPr/>
          <p:nvPr/>
        </p:nvSpPr>
        <p:spPr>
          <a:xfrm>
            <a:off x="4800601" y="6273226"/>
            <a:ext cx="3140155" cy="584775"/>
          </a:xfrm>
          <a:prstGeom prst="rect">
            <a:avLst/>
          </a:prstGeom>
        </p:spPr>
        <p:txBody>
          <a:bodyPr wrap="none">
            <a:spAutoFit/>
          </a:bodyPr>
          <a:lstStyle/>
          <a:p>
            <a:r>
              <a:rPr lang="en-US" sz="3200" b="1" dirty="0">
                <a:solidFill>
                  <a:srgbClr val="C00000"/>
                </a:solidFill>
              </a:rPr>
              <a:t>A typical wetland</a:t>
            </a:r>
          </a:p>
        </p:txBody>
      </p:sp>
    </p:spTree>
    <p:extLst>
      <p:ext uri="{BB962C8B-B14F-4D97-AF65-F5344CB8AC3E}">
        <p14:creationId xmlns:p14="http://schemas.microsoft.com/office/powerpoint/2010/main" val="1185717579"/>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24000" y="0"/>
            <a:ext cx="9144000" cy="6477000"/>
          </a:xfrm>
          <a:prstGeom prst="rect">
            <a:avLst/>
          </a:prstGeom>
        </p:spPr>
      </p:pic>
      <p:sp>
        <p:nvSpPr>
          <p:cNvPr id="3" name="Rectangle 2"/>
          <p:cNvSpPr/>
          <p:nvPr/>
        </p:nvSpPr>
        <p:spPr>
          <a:xfrm>
            <a:off x="5494612" y="6324601"/>
            <a:ext cx="1744388" cy="584775"/>
          </a:xfrm>
          <a:prstGeom prst="rect">
            <a:avLst/>
          </a:prstGeom>
        </p:spPr>
        <p:txBody>
          <a:bodyPr wrap="none">
            <a:spAutoFit/>
          </a:bodyPr>
          <a:lstStyle/>
          <a:p>
            <a:r>
              <a:rPr lang="en-US" sz="3200" b="1" dirty="0">
                <a:solidFill>
                  <a:srgbClr val="C00000"/>
                </a:solidFill>
              </a:rPr>
              <a:t>A swamp</a:t>
            </a:r>
          </a:p>
        </p:txBody>
      </p:sp>
    </p:spTree>
    <p:extLst>
      <p:ext uri="{BB962C8B-B14F-4D97-AF65-F5344CB8AC3E}">
        <p14:creationId xmlns:p14="http://schemas.microsoft.com/office/powerpoint/2010/main" val="477458686"/>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24000" y="1"/>
            <a:ext cx="9144000" cy="6349425"/>
          </a:xfrm>
          <a:prstGeom prst="rect">
            <a:avLst/>
          </a:prstGeom>
        </p:spPr>
      </p:pic>
      <p:sp>
        <p:nvSpPr>
          <p:cNvPr id="3" name="Rectangle 2"/>
          <p:cNvSpPr/>
          <p:nvPr/>
        </p:nvSpPr>
        <p:spPr>
          <a:xfrm>
            <a:off x="5729702" y="6349426"/>
            <a:ext cx="1585499" cy="584775"/>
          </a:xfrm>
          <a:prstGeom prst="rect">
            <a:avLst/>
          </a:prstGeom>
        </p:spPr>
        <p:txBody>
          <a:bodyPr wrap="none">
            <a:spAutoFit/>
          </a:bodyPr>
          <a:lstStyle/>
          <a:p>
            <a:r>
              <a:rPr lang="en-US" sz="3200" b="1" dirty="0">
                <a:solidFill>
                  <a:srgbClr val="C00000"/>
                </a:solidFill>
              </a:rPr>
              <a:t>A marsh</a:t>
            </a:r>
          </a:p>
        </p:txBody>
      </p:sp>
    </p:spTree>
    <p:extLst>
      <p:ext uri="{BB962C8B-B14F-4D97-AF65-F5344CB8AC3E}">
        <p14:creationId xmlns:p14="http://schemas.microsoft.com/office/powerpoint/2010/main" val="2503497177"/>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524000" y="0"/>
            <a:ext cx="9144000" cy="6477000"/>
          </a:xfrm>
          <a:prstGeom prst="rect">
            <a:avLst/>
          </a:prstGeom>
        </p:spPr>
      </p:pic>
      <p:sp>
        <p:nvSpPr>
          <p:cNvPr id="4" name="Rectangle 3"/>
          <p:cNvSpPr/>
          <p:nvPr/>
        </p:nvSpPr>
        <p:spPr>
          <a:xfrm>
            <a:off x="4343401" y="6324601"/>
            <a:ext cx="3320333" cy="584775"/>
          </a:xfrm>
          <a:prstGeom prst="rect">
            <a:avLst/>
          </a:prstGeom>
        </p:spPr>
        <p:txBody>
          <a:bodyPr wrap="none">
            <a:spAutoFit/>
          </a:bodyPr>
          <a:lstStyle/>
          <a:p>
            <a:r>
              <a:rPr lang="en-US" sz="3200" b="1" dirty="0">
                <a:solidFill>
                  <a:srgbClr val="C00000"/>
                </a:solidFill>
              </a:rPr>
              <a:t>A mangrove forest</a:t>
            </a:r>
          </a:p>
        </p:txBody>
      </p:sp>
    </p:spTree>
    <p:extLst>
      <p:ext uri="{BB962C8B-B14F-4D97-AF65-F5344CB8AC3E}">
        <p14:creationId xmlns:p14="http://schemas.microsoft.com/office/powerpoint/2010/main" val="2142512377"/>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381000"/>
            <a:ext cx="9144000" cy="6986528"/>
          </a:xfrm>
          <a:prstGeom prst="rect">
            <a:avLst/>
          </a:prstGeom>
        </p:spPr>
        <p:txBody>
          <a:bodyPr wrap="square">
            <a:spAutoFit/>
          </a:bodyPr>
          <a:lstStyle/>
          <a:p>
            <a:pPr algn="just"/>
            <a:endParaRPr lang="en-US" sz="3200" dirty="0"/>
          </a:p>
          <a:p>
            <a:pPr algn="just">
              <a:buFont typeface="Wingdings" pitchFamily="2" charset="2"/>
              <a:buChar char="q"/>
            </a:pPr>
            <a:r>
              <a:rPr lang="en-US" sz="3200" b="1" dirty="0">
                <a:solidFill>
                  <a:srgbClr val="C00000"/>
                </a:solidFill>
              </a:rPr>
              <a:t>3.	MARINE HABITAT:</a:t>
            </a:r>
          </a:p>
          <a:p>
            <a:pPr algn="just"/>
            <a:r>
              <a:rPr lang="en-US" sz="3200" dirty="0"/>
              <a:t>These are composed of all the oceans on the world, where the salt content is considerably higher than of freshwater habitats (above 35 parts per thousand). Most plants and animals in marine regions are adjusted to the high salt content and would not be able to survive in areas of low salt concentration.</a:t>
            </a:r>
          </a:p>
          <a:p>
            <a:pPr algn="just"/>
            <a:endParaRPr lang="en-US" sz="3200" dirty="0"/>
          </a:p>
          <a:p>
            <a:pPr algn="just"/>
            <a:r>
              <a:rPr lang="en-US" sz="3200" dirty="0"/>
              <a:t>The marine habitat can be studies in terms of horizontal and vertical zones, namely:</a:t>
            </a:r>
          </a:p>
          <a:p>
            <a:pPr algn="just"/>
            <a:endParaRPr lang="en-US" sz="3200" dirty="0"/>
          </a:p>
          <a:p>
            <a:pPr algn="just">
              <a:buFont typeface="Wingdings" pitchFamily="2" charset="2"/>
              <a:buChar char="v"/>
            </a:pPr>
            <a:r>
              <a:rPr lang="en-US" sz="3200" b="1" dirty="0">
                <a:solidFill>
                  <a:srgbClr val="C00000"/>
                </a:solidFill>
              </a:rPr>
              <a:t>I. HORIZONTAL ZONES</a:t>
            </a:r>
            <a:r>
              <a:rPr lang="en-US" sz="3200" dirty="0"/>
              <a:t> </a:t>
            </a:r>
          </a:p>
          <a:p>
            <a:pPr algn="just"/>
            <a:r>
              <a:rPr lang="en-US" sz="3200" dirty="0"/>
              <a:t>The horizontal zones of the ocean are:</a:t>
            </a:r>
          </a:p>
        </p:txBody>
      </p:sp>
    </p:spTree>
    <p:extLst>
      <p:ext uri="{BB962C8B-B14F-4D97-AF65-F5344CB8AC3E}">
        <p14:creationId xmlns:p14="http://schemas.microsoft.com/office/powerpoint/2010/main" val="24240293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0" y="166255"/>
            <a:ext cx="11754197" cy="6494085"/>
          </a:xfrm>
          <a:prstGeom prst="rect">
            <a:avLst/>
          </a:prstGeom>
        </p:spPr>
        <p:txBody>
          <a:bodyPr wrap="square">
            <a:spAutoFit/>
          </a:bodyPr>
          <a:lstStyle/>
          <a:p>
            <a:pPr algn="just"/>
            <a:r>
              <a:rPr lang="en-US" sz="2600" dirty="0">
                <a:solidFill>
                  <a:prstClr val="black"/>
                </a:solidFill>
              </a:rPr>
              <a:t>ENDOPLASMIC RETICULUM (ER)</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ER is a system of membranous tubules and sacs (</a:t>
            </a:r>
            <a:r>
              <a:rPr lang="en-US" sz="2600" dirty="0" err="1">
                <a:solidFill>
                  <a:prstClr val="black"/>
                </a:solidFill>
              </a:rPr>
              <a:t>saccules</a:t>
            </a:r>
            <a:r>
              <a:rPr lang="en-US" sz="2600" dirty="0">
                <a:solidFill>
                  <a:prstClr val="black"/>
                </a:solidFill>
              </a:rPr>
              <a:t>).</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primary function of the ER is to act as an internal transport system, allowing molecules to move from one part of the cell to another.</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quantity of ER inside a cell fluctuates, depending on the cell's activity. Cells with a lot include secretory cells and liver cells.</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rough ER is studded with 80s ribosomes and is the site of protein synthesis.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It is an extension of the outer membrane of the nuclear envelope, allowing mRNA to be transported swiftly to the 80s ribosomes, where they are translated in protein synthesis.</a:t>
            </a:r>
          </a:p>
          <a:p>
            <a:endParaRPr lang="en-US" sz="2600" dirty="0">
              <a:solidFill>
                <a:prstClr val="black"/>
              </a:solidFill>
            </a:endParaRP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346567501"/>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5016758"/>
          </a:xfrm>
          <a:prstGeom prst="rect">
            <a:avLst/>
          </a:prstGeom>
        </p:spPr>
        <p:txBody>
          <a:bodyPr wrap="square">
            <a:spAutoFit/>
          </a:bodyPr>
          <a:lstStyle/>
          <a:p>
            <a:pPr algn="just">
              <a:buFont typeface="Wingdings" pitchFamily="2" charset="2"/>
              <a:buChar char="Ø"/>
            </a:pPr>
            <a:r>
              <a:rPr lang="en-US" sz="3200" b="1" dirty="0">
                <a:solidFill>
                  <a:srgbClr val="C00000"/>
                </a:solidFill>
              </a:rPr>
              <a:t>(a) Coastal Zone: -</a:t>
            </a:r>
            <a:r>
              <a:rPr lang="en-US" sz="3200" dirty="0"/>
              <a:t> it is that region in which tides expose the sea bottom on a sandy shore (beach) for some part of each day. The areas are alternately submerged under salt water and waterlogged for hours and then exposed to the air and dried out for hours.</a:t>
            </a:r>
          </a:p>
          <a:p>
            <a:pPr algn="just"/>
            <a:endParaRPr lang="en-US" sz="3200" dirty="0"/>
          </a:p>
          <a:p>
            <a:pPr algn="just"/>
            <a:r>
              <a:rPr lang="en-US" sz="3200" dirty="0"/>
              <a:t>It is made up of the </a:t>
            </a:r>
            <a:r>
              <a:rPr lang="en-US" sz="3200" b="1" dirty="0">
                <a:solidFill>
                  <a:srgbClr val="C00000"/>
                </a:solidFill>
              </a:rPr>
              <a:t>littoral region</a:t>
            </a:r>
            <a:r>
              <a:rPr lang="en-US" sz="3200" dirty="0"/>
              <a:t> which consists of three subzones called the </a:t>
            </a:r>
            <a:r>
              <a:rPr lang="en-US" sz="3200" b="1" dirty="0" err="1">
                <a:solidFill>
                  <a:srgbClr val="C00000"/>
                </a:solidFill>
              </a:rPr>
              <a:t>supralittoral</a:t>
            </a:r>
            <a:r>
              <a:rPr lang="en-US" sz="3200" b="1" dirty="0">
                <a:solidFill>
                  <a:srgbClr val="C00000"/>
                </a:solidFill>
              </a:rPr>
              <a:t> zone,</a:t>
            </a:r>
            <a:r>
              <a:rPr lang="en-US" sz="3200" dirty="0"/>
              <a:t> </a:t>
            </a:r>
            <a:r>
              <a:rPr lang="en-US" sz="3200" b="1" dirty="0">
                <a:solidFill>
                  <a:srgbClr val="C00000"/>
                </a:solidFill>
              </a:rPr>
              <a:t>the intertidal zone</a:t>
            </a:r>
            <a:r>
              <a:rPr lang="en-US" sz="3200" dirty="0"/>
              <a:t> and the </a:t>
            </a:r>
            <a:r>
              <a:rPr lang="en-US" sz="3200" b="1" dirty="0" err="1">
                <a:solidFill>
                  <a:srgbClr val="C00000"/>
                </a:solidFill>
              </a:rPr>
              <a:t>sublittoral</a:t>
            </a:r>
            <a:r>
              <a:rPr lang="en-US" sz="3200" b="1" dirty="0">
                <a:solidFill>
                  <a:srgbClr val="C00000"/>
                </a:solidFill>
              </a:rPr>
              <a:t> zone.</a:t>
            </a:r>
            <a:r>
              <a:rPr lang="en-US" sz="3200" dirty="0"/>
              <a:t> </a:t>
            </a:r>
          </a:p>
        </p:txBody>
      </p:sp>
    </p:spTree>
    <p:extLst>
      <p:ext uri="{BB962C8B-B14F-4D97-AF65-F5344CB8AC3E}">
        <p14:creationId xmlns:p14="http://schemas.microsoft.com/office/powerpoint/2010/main" val="2622676739"/>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41043"/>
            <a:ext cx="9144000" cy="6001643"/>
          </a:xfrm>
          <a:prstGeom prst="rect">
            <a:avLst/>
          </a:prstGeom>
        </p:spPr>
        <p:txBody>
          <a:bodyPr wrap="square">
            <a:spAutoFit/>
          </a:bodyPr>
          <a:lstStyle/>
          <a:p>
            <a:pPr algn="just">
              <a:buFont typeface="Wingdings" pitchFamily="2" charset="2"/>
              <a:buChar char="ü"/>
            </a:pPr>
            <a:r>
              <a:rPr lang="en-US" sz="3200" b="1" dirty="0">
                <a:solidFill>
                  <a:srgbClr val="C00000"/>
                </a:solidFill>
              </a:rPr>
              <a:t>(</a:t>
            </a:r>
            <a:r>
              <a:rPr lang="en-US" sz="3200" b="1" dirty="0" err="1">
                <a:solidFill>
                  <a:srgbClr val="C00000"/>
                </a:solidFill>
              </a:rPr>
              <a:t>i</a:t>
            </a:r>
            <a:r>
              <a:rPr lang="en-US" sz="3200" b="1" dirty="0">
                <a:solidFill>
                  <a:srgbClr val="C00000"/>
                </a:solidFill>
              </a:rPr>
              <a:t>) The </a:t>
            </a:r>
            <a:r>
              <a:rPr lang="en-US" sz="3200" b="1" dirty="0" err="1">
                <a:solidFill>
                  <a:srgbClr val="C00000"/>
                </a:solidFill>
              </a:rPr>
              <a:t>Supralittoral</a:t>
            </a:r>
            <a:r>
              <a:rPr lang="en-US" sz="3200" b="1" dirty="0">
                <a:solidFill>
                  <a:srgbClr val="C00000"/>
                </a:solidFill>
              </a:rPr>
              <a:t> zone or “spray zone”</a:t>
            </a:r>
            <a:r>
              <a:rPr lang="en-US" sz="3200" dirty="0"/>
              <a:t> is only underwater during storms, and is located between the high-tide line and dry land. It received splashed of water especially if the beach is rocky. </a:t>
            </a:r>
          </a:p>
          <a:p>
            <a:pPr algn="just">
              <a:buFont typeface="Wingdings" pitchFamily="2" charset="2"/>
              <a:buChar char="ü"/>
            </a:pPr>
            <a:endParaRPr lang="en-US" sz="3200" dirty="0"/>
          </a:p>
          <a:p>
            <a:pPr algn="just">
              <a:buFont typeface="Wingdings" pitchFamily="2" charset="2"/>
              <a:buChar char="ü"/>
            </a:pPr>
            <a:r>
              <a:rPr lang="en-US" sz="3200" b="1" dirty="0">
                <a:solidFill>
                  <a:srgbClr val="C00000"/>
                </a:solidFill>
              </a:rPr>
              <a:t>(ii) The Intertidal zone</a:t>
            </a:r>
            <a:r>
              <a:rPr lang="en-US" sz="3200" dirty="0"/>
              <a:t> is located between high and low tides. </a:t>
            </a:r>
          </a:p>
          <a:p>
            <a:pPr algn="just">
              <a:buFont typeface="Wingdings" pitchFamily="2" charset="2"/>
              <a:buChar char="ü"/>
            </a:pPr>
            <a:endParaRPr lang="en-US" sz="3200" dirty="0"/>
          </a:p>
          <a:p>
            <a:pPr algn="just">
              <a:buFont typeface="Wingdings" pitchFamily="2" charset="2"/>
              <a:buChar char="ü"/>
            </a:pPr>
            <a:r>
              <a:rPr lang="en-US" sz="3200" b="1" dirty="0">
                <a:solidFill>
                  <a:srgbClr val="C00000"/>
                </a:solidFill>
              </a:rPr>
              <a:t>(iii) The </a:t>
            </a:r>
            <a:r>
              <a:rPr lang="en-US" sz="3200" b="1" dirty="0" err="1">
                <a:solidFill>
                  <a:srgbClr val="C00000"/>
                </a:solidFill>
              </a:rPr>
              <a:t>Sublittoral</a:t>
            </a:r>
            <a:r>
              <a:rPr lang="en-US" sz="3200" b="1" dirty="0">
                <a:solidFill>
                  <a:srgbClr val="C00000"/>
                </a:solidFill>
              </a:rPr>
              <a:t> zone</a:t>
            </a:r>
            <a:r>
              <a:rPr lang="en-US" sz="3200" dirty="0"/>
              <a:t> is always underwater and is below the low tide line. This zone extends all the way to where the continental shelf drops off into the abyssal plane.</a:t>
            </a:r>
          </a:p>
        </p:txBody>
      </p:sp>
    </p:spTree>
    <p:extLst>
      <p:ext uri="{BB962C8B-B14F-4D97-AF65-F5344CB8AC3E}">
        <p14:creationId xmlns:p14="http://schemas.microsoft.com/office/powerpoint/2010/main" val="789100715"/>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1500493461"/>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986528"/>
          </a:xfrm>
          <a:prstGeom prst="rect">
            <a:avLst/>
          </a:prstGeom>
        </p:spPr>
        <p:txBody>
          <a:bodyPr wrap="square">
            <a:spAutoFit/>
          </a:bodyPr>
          <a:lstStyle/>
          <a:p>
            <a:pPr algn="just">
              <a:buFont typeface="Wingdings" pitchFamily="2" charset="2"/>
              <a:buChar char="Ø"/>
            </a:pPr>
            <a:r>
              <a:rPr lang="en-US" sz="3200" b="1" dirty="0">
                <a:solidFill>
                  <a:srgbClr val="C00000"/>
                </a:solidFill>
              </a:rPr>
              <a:t>(b) Pelagic Zone: -</a:t>
            </a:r>
            <a:r>
              <a:rPr lang="en-US" sz="3200" dirty="0"/>
              <a:t> located seaward of the coastal zone’s low-tide mark, this contains the vast open waters of the ocean. Everything except areas near the coast and the sea floor is called the pelagic zone. Two subdivisions are recognized:</a:t>
            </a:r>
          </a:p>
          <a:p>
            <a:pPr algn="just"/>
            <a:endParaRPr lang="en-US" sz="3200" dirty="0"/>
          </a:p>
          <a:p>
            <a:pPr algn="just">
              <a:buFont typeface="Wingdings" pitchFamily="2" charset="2"/>
              <a:buChar char="ü"/>
            </a:pPr>
            <a:r>
              <a:rPr lang="en-US" sz="3200" b="1" dirty="0" err="1">
                <a:solidFill>
                  <a:srgbClr val="C00000"/>
                </a:solidFill>
              </a:rPr>
              <a:t>i</a:t>
            </a:r>
            <a:r>
              <a:rPr lang="en-US" sz="3200" b="1" dirty="0">
                <a:solidFill>
                  <a:srgbClr val="C00000"/>
                </a:solidFill>
              </a:rPr>
              <a:t>. </a:t>
            </a:r>
            <a:r>
              <a:rPr lang="en-US" sz="3200" b="1" dirty="0" err="1">
                <a:solidFill>
                  <a:srgbClr val="C00000"/>
                </a:solidFill>
              </a:rPr>
              <a:t>Neretic</a:t>
            </a:r>
            <a:r>
              <a:rPr lang="en-US" sz="3200" b="1" dirty="0">
                <a:solidFill>
                  <a:srgbClr val="C00000"/>
                </a:solidFill>
              </a:rPr>
              <a:t> Zone:</a:t>
            </a:r>
            <a:r>
              <a:rPr lang="en-US" sz="3200" dirty="0"/>
              <a:t> the water overlying the continental shelf. With the exception of Antarctica, these waters usually extend to a depth of 600ft. Sunlight penetrates the entire water column.</a:t>
            </a:r>
          </a:p>
          <a:p>
            <a:pPr algn="just">
              <a:buFont typeface="Wingdings" pitchFamily="2" charset="2"/>
              <a:buChar char="ü"/>
            </a:pPr>
            <a:r>
              <a:rPr lang="en-US" sz="3200" b="1" dirty="0">
                <a:solidFill>
                  <a:srgbClr val="C00000"/>
                </a:solidFill>
              </a:rPr>
              <a:t>ii. Oceanic Zone:</a:t>
            </a:r>
            <a:r>
              <a:rPr lang="en-US" sz="3200" b="1" dirty="0"/>
              <a:t> </a:t>
            </a:r>
            <a:r>
              <a:rPr lang="en-US" sz="3200" dirty="0"/>
              <a:t>The region of the sea extending from the edge of the continental shelf, over the continental slope, and over ocean floor. It is characterized by darkness and tremendous pressure.</a:t>
            </a:r>
          </a:p>
        </p:txBody>
      </p:sp>
    </p:spTree>
    <p:extLst>
      <p:ext uri="{BB962C8B-B14F-4D97-AF65-F5344CB8AC3E}">
        <p14:creationId xmlns:p14="http://schemas.microsoft.com/office/powerpoint/2010/main" val="1198322709"/>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29601"/>
            <a:ext cx="9144000" cy="6001643"/>
          </a:xfrm>
          <a:prstGeom prst="rect">
            <a:avLst/>
          </a:prstGeom>
        </p:spPr>
        <p:txBody>
          <a:bodyPr wrap="square">
            <a:spAutoFit/>
          </a:bodyPr>
          <a:lstStyle/>
          <a:p>
            <a:pPr algn="just">
              <a:buFont typeface="Wingdings" pitchFamily="2" charset="2"/>
              <a:buChar char="v"/>
            </a:pPr>
            <a:r>
              <a:rPr lang="en-US" sz="3200" b="1" dirty="0">
                <a:solidFill>
                  <a:srgbClr val="C00000"/>
                </a:solidFill>
              </a:rPr>
              <a:t>II. VERTICAL ZONES</a:t>
            </a:r>
          </a:p>
          <a:p>
            <a:pPr algn="just"/>
            <a:r>
              <a:rPr lang="en-US" sz="3200" dirty="0"/>
              <a:t>The vertical zones of the ocean are as follows:</a:t>
            </a:r>
          </a:p>
          <a:p>
            <a:pPr algn="just">
              <a:buFont typeface="Wingdings" pitchFamily="2" charset="2"/>
              <a:buChar char="Ø"/>
            </a:pPr>
            <a:r>
              <a:rPr lang="en-US" sz="3200" b="1" dirty="0">
                <a:solidFill>
                  <a:srgbClr val="C00000"/>
                </a:solidFill>
              </a:rPr>
              <a:t>(a) </a:t>
            </a:r>
            <a:r>
              <a:rPr lang="en-US" sz="3200" b="1" dirty="0" err="1">
                <a:solidFill>
                  <a:srgbClr val="C00000"/>
                </a:solidFill>
              </a:rPr>
              <a:t>Neustic</a:t>
            </a:r>
            <a:r>
              <a:rPr lang="en-US" sz="3200" b="1" dirty="0">
                <a:solidFill>
                  <a:srgbClr val="C00000"/>
                </a:solidFill>
              </a:rPr>
              <a:t> Zone:</a:t>
            </a:r>
            <a:r>
              <a:rPr lang="en-US" sz="3200" dirty="0"/>
              <a:t> the thin film or “skin” formed by surface tension at the surface of the water</a:t>
            </a:r>
          </a:p>
          <a:p>
            <a:pPr algn="just">
              <a:buFont typeface="Wingdings" pitchFamily="2" charset="2"/>
              <a:buChar char="Ø"/>
            </a:pPr>
            <a:endParaRPr lang="en-US" sz="3200" dirty="0"/>
          </a:p>
          <a:p>
            <a:pPr algn="just">
              <a:buFont typeface="Wingdings" pitchFamily="2" charset="2"/>
              <a:buChar char="Ø"/>
            </a:pPr>
            <a:r>
              <a:rPr lang="en-US" sz="3200" b="1" dirty="0">
                <a:solidFill>
                  <a:srgbClr val="C00000"/>
                </a:solidFill>
              </a:rPr>
              <a:t>(b) </a:t>
            </a:r>
            <a:r>
              <a:rPr lang="en-US" sz="3200" b="1" dirty="0" err="1">
                <a:solidFill>
                  <a:srgbClr val="C00000"/>
                </a:solidFill>
              </a:rPr>
              <a:t>Euphotic</a:t>
            </a:r>
            <a:r>
              <a:rPr lang="en-US" sz="3200" b="1" dirty="0">
                <a:solidFill>
                  <a:srgbClr val="C00000"/>
                </a:solidFill>
              </a:rPr>
              <a:t> Zone:</a:t>
            </a:r>
            <a:r>
              <a:rPr lang="en-US" sz="3200" dirty="0"/>
              <a:t> It is home to the greatest biodiversity in the sea, largely because of the availability of sunlight that enables photosynthetic organisms to thrive. </a:t>
            </a:r>
          </a:p>
          <a:p>
            <a:pPr algn="just"/>
            <a:r>
              <a:rPr lang="en-US" sz="3200" dirty="0"/>
              <a:t>Depending upon water clarity, the bottom of the </a:t>
            </a:r>
            <a:r>
              <a:rPr lang="en-US" sz="3200" dirty="0" err="1"/>
              <a:t>euphotic</a:t>
            </a:r>
            <a:r>
              <a:rPr lang="en-US" sz="3200" dirty="0"/>
              <a:t> zone is about 500 ft below sea level. This zone is also referred to as the </a:t>
            </a:r>
            <a:r>
              <a:rPr lang="en-US" sz="3200" b="1" dirty="0" err="1">
                <a:solidFill>
                  <a:srgbClr val="C00000"/>
                </a:solidFill>
              </a:rPr>
              <a:t>Epipelagic</a:t>
            </a:r>
            <a:r>
              <a:rPr lang="en-US" sz="3200" b="1" dirty="0">
                <a:solidFill>
                  <a:srgbClr val="C00000"/>
                </a:solidFill>
              </a:rPr>
              <a:t> zone.</a:t>
            </a:r>
          </a:p>
        </p:txBody>
      </p:sp>
    </p:spTree>
    <p:extLst>
      <p:ext uri="{BB962C8B-B14F-4D97-AF65-F5344CB8AC3E}">
        <p14:creationId xmlns:p14="http://schemas.microsoft.com/office/powerpoint/2010/main" val="677063191"/>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70558"/>
            <a:ext cx="9144000" cy="6001643"/>
          </a:xfrm>
          <a:prstGeom prst="rect">
            <a:avLst/>
          </a:prstGeom>
        </p:spPr>
        <p:txBody>
          <a:bodyPr wrap="square">
            <a:spAutoFit/>
          </a:bodyPr>
          <a:lstStyle/>
          <a:p>
            <a:pPr algn="just">
              <a:buFont typeface="Wingdings" pitchFamily="2" charset="2"/>
              <a:buChar char="Ø"/>
            </a:pPr>
            <a:r>
              <a:rPr lang="en-US" sz="3200" b="1" dirty="0">
                <a:solidFill>
                  <a:srgbClr val="C00000"/>
                </a:solidFill>
              </a:rPr>
              <a:t>(c) </a:t>
            </a:r>
            <a:r>
              <a:rPr lang="en-US" sz="3200" b="1" dirty="0" err="1">
                <a:solidFill>
                  <a:srgbClr val="C00000"/>
                </a:solidFill>
              </a:rPr>
              <a:t>Aphotic</a:t>
            </a:r>
            <a:r>
              <a:rPr lang="en-US" sz="3200" b="1" dirty="0">
                <a:solidFill>
                  <a:srgbClr val="C00000"/>
                </a:solidFill>
              </a:rPr>
              <a:t> Zone:</a:t>
            </a:r>
            <a:r>
              <a:rPr lang="en-US" sz="3200" dirty="0"/>
              <a:t> this is the remainder of the water column, and is below the </a:t>
            </a:r>
            <a:r>
              <a:rPr lang="en-US" sz="3200" dirty="0" err="1"/>
              <a:t>euphotic</a:t>
            </a:r>
            <a:r>
              <a:rPr lang="en-US" sz="3200" dirty="0"/>
              <a:t> zone. Food chains usually begin with detritus or living algae and bacteria sinking from above.  </a:t>
            </a:r>
          </a:p>
          <a:p>
            <a:pPr algn="just"/>
            <a:endParaRPr lang="en-US" sz="3200" dirty="0"/>
          </a:p>
          <a:p>
            <a:pPr algn="just"/>
            <a:r>
              <a:rPr lang="en-US" sz="3200" dirty="0"/>
              <a:t>This zone is further subdivided by depth as follows:</a:t>
            </a:r>
          </a:p>
          <a:p>
            <a:pPr algn="just"/>
            <a:endParaRPr lang="en-US" sz="3200" dirty="0"/>
          </a:p>
          <a:p>
            <a:pPr algn="just">
              <a:buFont typeface="Wingdings" pitchFamily="2" charset="2"/>
              <a:buChar char="ü"/>
            </a:pPr>
            <a:r>
              <a:rPr lang="en-US" sz="3200" b="1" dirty="0" err="1">
                <a:solidFill>
                  <a:srgbClr val="C00000"/>
                </a:solidFill>
              </a:rPr>
              <a:t>i</a:t>
            </a:r>
            <a:r>
              <a:rPr lang="en-US" sz="3200" b="1" dirty="0">
                <a:solidFill>
                  <a:srgbClr val="C00000"/>
                </a:solidFill>
              </a:rPr>
              <a:t>. </a:t>
            </a:r>
            <a:r>
              <a:rPr lang="en-US" sz="3200" b="1" dirty="0" err="1">
                <a:solidFill>
                  <a:srgbClr val="C00000"/>
                </a:solidFill>
              </a:rPr>
              <a:t>Mesopelagic</a:t>
            </a:r>
            <a:r>
              <a:rPr lang="en-US" sz="3200" b="1" dirty="0">
                <a:solidFill>
                  <a:srgbClr val="C00000"/>
                </a:solidFill>
              </a:rPr>
              <a:t> zone:</a:t>
            </a:r>
            <a:r>
              <a:rPr lang="en-US" sz="3200" dirty="0"/>
              <a:t> It ranges from a depth of about 500 to 3,280 ft below the sea surface. This zone is a twilight zone where some light filters through but does not reach a level of brightness enough for photosynthesis to occur.</a:t>
            </a:r>
          </a:p>
        </p:txBody>
      </p:sp>
    </p:spTree>
    <p:extLst>
      <p:ext uri="{BB962C8B-B14F-4D97-AF65-F5344CB8AC3E}">
        <p14:creationId xmlns:p14="http://schemas.microsoft.com/office/powerpoint/2010/main" val="1332259216"/>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82001"/>
            <a:ext cx="9144000" cy="6494085"/>
          </a:xfrm>
          <a:prstGeom prst="rect">
            <a:avLst/>
          </a:prstGeom>
        </p:spPr>
        <p:txBody>
          <a:bodyPr wrap="square">
            <a:spAutoFit/>
          </a:bodyPr>
          <a:lstStyle/>
          <a:p>
            <a:pPr algn="just">
              <a:buFont typeface="Wingdings" pitchFamily="2" charset="2"/>
              <a:buChar char="ü"/>
            </a:pPr>
            <a:r>
              <a:rPr lang="en-US" sz="3200" b="1" dirty="0">
                <a:solidFill>
                  <a:srgbClr val="C00000"/>
                </a:solidFill>
              </a:rPr>
              <a:t>ii. Bathypelagic zone:</a:t>
            </a:r>
            <a:r>
              <a:rPr lang="en-US" sz="3200" dirty="0"/>
              <a:t> this zone ranges from a distance of 3,280 to 13,000 ft below the sea surface, and is completely dark. Bioluminescent organisms, some of the strangest marine creatures of the deep live here. </a:t>
            </a:r>
          </a:p>
          <a:p>
            <a:pPr algn="just"/>
            <a:r>
              <a:rPr lang="en-US" sz="3200" dirty="0"/>
              <a:t>Plants are non-existent in the bathypelagic zone. Animals that can live here survive on the dead material, or detritus, that falls from surface zones or on other animals that live in the deep sea. </a:t>
            </a:r>
          </a:p>
          <a:p>
            <a:pPr algn="just"/>
            <a:endParaRPr lang="en-US" sz="3200" dirty="0"/>
          </a:p>
          <a:p>
            <a:pPr algn="just"/>
            <a:r>
              <a:rPr lang="en-US" sz="3200" dirty="0"/>
              <a:t>The giant squid is a resident of the bathypelagic zone and serve as a food source for deep-diving sperm whales.</a:t>
            </a:r>
          </a:p>
        </p:txBody>
      </p:sp>
    </p:spTree>
    <p:extLst>
      <p:ext uri="{BB962C8B-B14F-4D97-AF65-F5344CB8AC3E}">
        <p14:creationId xmlns:p14="http://schemas.microsoft.com/office/powerpoint/2010/main" val="3976688861"/>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1370"/>
            <a:ext cx="9144000" cy="7478970"/>
          </a:xfrm>
          <a:prstGeom prst="rect">
            <a:avLst/>
          </a:prstGeom>
        </p:spPr>
        <p:txBody>
          <a:bodyPr wrap="square">
            <a:spAutoFit/>
          </a:bodyPr>
          <a:lstStyle/>
          <a:p>
            <a:pPr algn="just">
              <a:buFont typeface="Wingdings" pitchFamily="2" charset="2"/>
              <a:buChar char="ü"/>
            </a:pPr>
            <a:r>
              <a:rPr lang="en-US" sz="3200" b="1" dirty="0">
                <a:solidFill>
                  <a:srgbClr val="C00000"/>
                </a:solidFill>
              </a:rPr>
              <a:t>iii. </a:t>
            </a:r>
            <a:r>
              <a:rPr lang="en-US" sz="3200" b="1" dirty="0" err="1">
                <a:solidFill>
                  <a:srgbClr val="C00000"/>
                </a:solidFill>
              </a:rPr>
              <a:t>Abyssopelagic</a:t>
            </a:r>
            <a:r>
              <a:rPr lang="en-US" sz="3200" b="1" dirty="0">
                <a:solidFill>
                  <a:srgbClr val="C00000"/>
                </a:solidFill>
              </a:rPr>
              <a:t> zone:</a:t>
            </a:r>
            <a:r>
              <a:rPr lang="en-US" sz="3200" dirty="0"/>
              <a:t> Ranges from about 13,000 to 20,000 ft below the sea surface. Most animals in the </a:t>
            </a:r>
            <a:r>
              <a:rPr lang="en-US" sz="3200" dirty="0" err="1"/>
              <a:t>abyssopelagic</a:t>
            </a:r>
            <a:r>
              <a:rPr lang="en-US" sz="3200" dirty="0"/>
              <a:t> zone are blind and </a:t>
            </a:r>
            <a:r>
              <a:rPr lang="en-US" sz="3200" dirty="0" err="1"/>
              <a:t>colourless</a:t>
            </a:r>
            <a:r>
              <a:rPr lang="en-US" sz="3200" dirty="0"/>
              <a:t> due to the complete lack of light. </a:t>
            </a:r>
          </a:p>
          <a:p>
            <a:pPr algn="just"/>
            <a:r>
              <a:rPr lang="en-US" sz="3200" dirty="0"/>
              <a:t>The name, “</a:t>
            </a:r>
            <a:r>
              <a:rPr lang="en-US" sz="3200" dirty="0" err="1"/>
              <a:t>abyssopelagic</a:t>
            </a:r>
            <a:r>
              <a:rPr lang="en-US" sz="3200" dirty="0"/>
              <a:t>” comes from the Greek meaning "bottomless abyss", in times where it was thought that the deep ocean never ended.</a:t>
            </a:r>
          </a:p>
          <a:p>
            <a:pPr algn="just">
              <a:buFont typeface="Wingdings" pitchFamily="2" charset="2"/>
              <a:buChar char="ü"/>
            </a:pPr>
            <a:r>
              <a:rPr lang="en-US" sz="3200" b="1" dirty="0">
                <a:solidFill>
                  <a:srgbClr val="C00000"/>
                </a:solidFill>
              </a:rPr>
              <a:t>iv. </a:t>
            </a:r>
            <a:r>
              <a:rPr lang="en-US" sz="3200" b="1" dirty="0" err="1">
                <a:solidFill>
                  <a:srgbClr val="C00000"/>
                </a:solidFill>
              </a:rPr>
              <a:t>Hadal</a:t>
            </a:r>
            <a:r>
              <a:rPr lang="en-US" sz="3200" b="1" dirty="0">
                <a:solidFill>
                  <a:srgbClr val="C00000"/>
                </a:solidFill>
              </a:rPr>
              <a:t> zone:</a:t>
            </a:r>
            <a:r>
              <a:rPr lang="en-US" sz="3200" dirty="0"/>
              <a:t> 20,000 to 35,000 ft below the sea surface. The name is from the Greek “Hades”, or the Greek underworld.</a:t>
            </a:r>
          </a:p>
          <a:p>
            <a:pPr algn="just"/>
            <a:r>
              <a:rPr lang="en-US" sz="3200" b="1" dirty="0">
                <a:solidFill>
                  <a:srgbClr val="C00000"/>
                </a:solidFill>
              </a:rPr>
              <a:t>The Mariana Trench or Marianas Trench is the deepest part of the world's oceans. It is located in the western Pacific Ocean, to the east of the Mariana Islands (in the Philippines).</a:t>
            </a:r>
          </a:p>
          <a:p>
            <a:pPr algn="just"/>
            <a:endParaRPr lang="en-US" sz="3200" dirty="0"/>
          </a:p>
        </p:txBody>
      </p:sp>
    </p:spTree>
    <p:extLst>
      <p:ext uri="{BB962C8B-B14F-4D97-AF65-F5344CB8AC3E}">
        <p14:creationId xmlns:p14="http://schemas.microsoft.com/office/powerpoint/2010/main" val="2422820872"/>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110544127"/>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3083418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04" y="150904"/>
            <a:ext cx="11853949" cy="3293209"/>
          </a:xfrm>
          <a:prstGeom prst="rect">
            <a:avLst/>
          </a:prstGeom>
        </p:spPr>
        <p:txBody>
          <a:bodyPr wrap="square">
            <a:spAutoFit/>
          </a:bodyPr>
          <a:lstStyle/>
          <a:p>
            <a:pPr marL="457200" indent="-457200">
              <a:buFont typeface="Wingdings" panose="05000000000000000000" pitchFamily="2" charset="2"/>
              <a:buChar char="§"/>
            </a:pPr>
            <a:r>
              <a:rPr lang="en-US" sz="2600" dirty="0">
                <a:solidFill>
                  <a:prstClr val="black"/>
                </a:solidFill>
              </a:rPr>
              <a:t>The smooth ER is where polypeptides are converted into functional proteins and where proteins are prepared for secretion. It is also the site of lipid and steroid synthesis, and is associated with the Golgi apparatus. </a:t>
            </a:r>
          </a:p>
          <a:p>
            <a:pPr marL="457200" indent="-457200">
              <a:buFont typeface="Wingdings" panose="05000000000000000000" pitchFamily="2" charset="2"/>
              <a:buChar char="§"/>
            </a:pPr>
            <a:endParaRPr lang="en-US" sz="2600" dirty="0">
              <a:solidFill>
                <a:prstClr val="black"/>
              </a:solidFill>
            </a:endParaRPr>
          </a:p>
          <a:p>
            <a:pPr marL="457200" indent="-457200">
              <a:buFont typeface="Wingdings" panose="05000000000000000000" pitchFamily="2" charset="2"/>
              <a:buChar char="§"/>
            </a:pPr>
            <a:r>
              <a:rPr lang="en-US" sz="2600" dirty="0">
                <a:solidFill>
                  <a:prstClr val="black"/>
                </a:solidFill>
              </a:rPr>
              <a:t>Smooth ER has no 80s ribosomes and is also involved in the regulation of calcium levels in muscle cells, and the breakdown of toxins by liver cells.</a:t>
            </a:r>
          </a:p>
          <a:p>
            <a:pPr marL="457200" indent="-457200">
              <a:buFont typeface="Wingdings" panose="05000000000000000000" pitchFamily="2" charset="2"/>
              <a:buChar char="§"/>
            </a:pPr>
            <a:endParaRPr lang="en-US" sz="2600" dirty="0">
              <a:solidFill>
                <a:prstClr val="black"/>
              </a:solidFill>
            </a:endParaRPr>
          </a:p>
          <a:p>
            <a:pPr marL="457200" indent="-457200">
              <a:buFont typeface="Wingdings" panose="05000000000000000000" pitchFamily="2" charset="2"/>
              <a:buChar char="§"/>
            </a:pPr>
            <a:r>
              <a:rPr lang="en-US" sz="2600" dirty="0">
                <a:solidFill>
                  <a:prstClr val="black"/>
                </a:solidFill>
              </a:rPr>
              <a:t>Both types of ER transport materials throughout the cell.</a:t>
            </a:r>
          </a:p>
        </p:txBody>
      </p:sp>
      <p:pic>
        <p:nvPicPr>
          <p:cNvPr id="3" name="Picture 2"/>
          <p:cNvPicPr>
            <a:picLocks noChangeAspect="1"/>
          </p:cNvPicPr>
          <p:nvPr/>
        </p:nvPicPr>
        <p:blipFill>
          <a:blip r:embed="rId2"/>
          <a:stretch>
            <a:fillRect/>
          </a:stretch>
        </p:blipFill>
        <p:spPr>
          <a:xfrm>
            <a:off x="2377439" y="3444113"/>
            <a:ext cx="5453149" cy="3413887"/>
          </a:xfrm>
          <a:prstGeom prst="rect">
            <a:avLst/>
          </a:prstGeom>
        </p:spPr>
      </p:pic>
      <p:sp>
        <p:nvSpPr>
          <p:cNvPr id="6" name="Slide Number Placeholder 5"/>
          <p:cNvSpPr>
            <a:spLocks noGrp="1"/>
          </p:cNvSpPr>
          <p:nvPr>
            <p:ph type="sldNum" sz="quarter" idx="12"/>
          </p:nvPr>
        </p:nvSpPr>
        <p:spPr/>
        <p:txBody>
          <a:bodyPr/>
          <a:lstStyle/>
          <a:p>
            <a:fld id="{BE55A41E-9877-4632-8745-52BFD4C50415}"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3300130912"/>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23897"/>
            <a:ext cx="9144000" cy="3539430"/>
          </a:xfrm>
          <a:prstGeom prst="rect">
            <a:avLst/>
          </a:prstGeom>
        </p:spPr>
        <p:txBody>
          <a:bodyPr wrap="square">
            <a:spAutoFit/>
          </a:bodyPr>
          <a:lstStyle/>
          <a:p>
            <a:pPr algn="just">
              <a:buFont typeface="Wingdings" pitchFamily="2" charset="2"/>
              <a:buChar char="v"/>
            </a:pPr>
            <a:r>
              <a:rPr lang="en-US" sz="3200" b="1" dirty="0">
                <a:solidFill>
                  <a:srgbClr val="C00000"/>
                </a:solidFill>
              </a:rPr>
              <a:t>III. Benthic Zone:</a:t>
            </a:r>
            <a:r>
              <a:rPr lang="en-US" sz="3200" dirty="0"/>
              <a:t> This zone contains all the habitats of the sea bottom, whether in coastal, continental shelf, or deep sea environments. </a:t>
            </a:r>
          </a:p>
          <a:p>
            <a:pPr algn="just"/>
            <a:r>
              <a:rPr lang="en-US" sz="3200" dirty="0"/>
              <a:t>Organisms may live within the bottom material or on its surface.</a:t>
            </a:r>
          </a:p>
          <a:p>
            <a:pPr algn="just"/>
            <a:endParaRPr lang="en-US" sz="3200" dirty="0"/>
          </a:p>
          <a:p>
            <a:pPr algn="just"/>
            <a:endParaRPr lang="en-US" sz="3200" dirty="0"/>
          </a:p>
        </p:txBody>
      </p:sp>
    </p:spTree>
    <p:extLst>
      <p:ext uri="{BB962C8B-B14F-4D97-AF65-F5344CB8AC3E}">
        <p14:creationId xmlns:p14="http://schemas.microsoft.com/office/powerpoint/2010/main" val="1672286972"/>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311527"/>
            <a:ext cx="9144000" cy="5509200"/>
          </a:xfrm>
          <a:prstGeom prst="rect">
            <a:avLst/>
          </a:prstGeom>
        </p:spPr>
        <p:txBody>
          <a:bodyPr wrap="square">
            <a:spAutoFit/>
          </a:bodyPr>
          <a:lstStyle/>
          <a:p>
            <a:pPr algn="just">
              <a:buFont typeface="Wingdings" pitchFamily="2" charset="2"/>
              <a:buChar char="q"/>
            </a:pPr>
            <a:r>
              <a:rPr lang="en-US" sz="3200" b="1" dirty="0">
                <a:solidFill>
                  <a:srgbClr val="C00000"/>
                </a:solidFill>
              </a:rPr>
              <a:t>4.     BRACKISH WATER:</a:t>
            </a:r>
          </a:p>
          <a:p>
            <a:pPr algn="just"/>
            <a:r>
              <a:rPr lang="en-US" sz="3200" dirty="0"/>
              <a:t>This habitat is actually a meeting point between the fresh water and the marine water habitat. It occurs in places like </a:t>
            </a:r>
            <a:r>
              <a:rPr lang="en-US" sz="3200" b="1" dirty="0">
                <a:solidFill>
                  <a:srgbClr val="C00000"/>
                </a:solidFill>
              </a:rPr>
              <a:t>estuaries</a:t>
            </a:r>
            <a:r>
              <a:rPr lang="en-US" sz="3200" dirty="0"/>
              <a:t>, where rivers drain into the ocean, where there is a mixture of fresh and marine water. </a:t>
            </a:r>
            <a:r>
              <a:rPr lang="en-US" sz="3200" b="1" dirty="0">
                <a:solidFill>
                  <a:srgbClr val="C00000"/>
                </a:solidFill>
              </a:rPr>
              <a:t>An Estuary</a:t>
            </a:r>
            <a:r>
              <a:rPr lang="en-US" sz="3200" dirty="0"/>
              <a:t> can also be defined as a coastal area where salt water from the ocean mixes with freshwater from rivers, rainfall and upland runoff. The salt content of the water is normally higher than that of fresh water and lower than that of marine water (usually between 0.5 to 35 parts per thousand). </a:t>
            </a:r>
          </a:p>
        </p:txBody>
      </p:sp>
    </p:spTree>
    <p:extLst>
      <p:ext uri="{BB962C8B-B14F-4D97-AF65-F5344CB8AC3E}">
        <p14:creationId xmlns:p14="http://schemas.microsoft.com/office/powerpoint/2010/main" val="3608790482"/>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70570"/>
            <a:ext cx="9144000" cy="5509200"/>
          </a:xfrm>
          <a:prstGeom prst="rect">
            <a:avLst/>
          </a:prstGeom>
        </p:spPr>
        <p:txBody>
          <a:bodyPr wrap="square">
            <a:spAutoFit/>
          </a:bodyPr>
          <a:lstStyle/>
          <a:p>
            <a:pPr algn="just"/>
            <a:r>
              <a:rPr lang="en-US" sz="3200" dirty="0"/>
              <a:t>The plant and animal species found in this water are adapted to tolerate  a wider range of salinity, as the salt content (salinity) can vary, depending on if there is more of marine water at a particular point in time or if there is more of salt water influx at that particular pint in time. One of the animals adapted to such an environment is some species of prawns, oyster, mud crabs, birds etc.</a:t>
            </a:r>
          </a:p>
          <a:p>
            <a:pPr algn="just"/>
            <a:r>
              <a:rPr lang="en-US" sz="3200" b="1" dirty="0">
                <a:solidFill>
                  <a:srgbClr val="C00000"/>
                </a:solidFill>
              </a:rPr>
              <a:t>The world's largest estuary is the Gulf of Saint Lawrence river (which connects the Great Lakes to the Atlantic Ocean).</a:t>
            </a:r>
          </a:p>
        </p:txBody>
      </p:sp>
    </p:spTree>
    <p:extLst>
      <p:ext uri="{BB962C8B-B14F-4D97-AF65-F5344CB8AC3E}">
        <p14:creationId xmlns:p14="http://schemas.microsoft.com/office/powerpoint/2010/main" val="2084559098"/>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0200" y="6324601"/>
            <a:ext cx="2010872" cy="584775"/>
          </a:xfrm>
          <a:prstGeom prst="rect">
            <a:avLst/>
          </a:prstGeom>
        </p:spPr>
        <p:txBody>
          <a:bodyPr wrap="none">
            <a:spAutoFit/>
          </a:bodyPr>
          <a:lstStyle/>
          <a:p>
            <a:r>
              <a:rPr lang="en-US" sz="3200" b="1" dirty="0">
                <a:solidFill>
                  <a:srgbClr val="C00000"/>
                </a:solidFill>
              </a:rPr>
              <a:t>An Estuary</a:t>
            </a:r>
          </a:p>
        </p:txBody>
      </p:sp>
      <p:pic>
        <p:nvPicPr>
          <p:cNvPr id="4" name="Picture 3"/>
          <p:cNvPicPr>
            <a:picLocks noChangeAspect="1"/>
          </p:cNvPicPr>
          <p:nvPr/>
        </p:nvPicPr>
        <p:blipFill>
          <a:blip r:embed="rId2" cstate="print"/>
          <a:stretch>
            <a:fillRect/>
          </a:stretch>
        </p:blipFill>
        <p:spPr>
          <a:xfrm>
            <a:off x="1524000" y="2"/>
            <a:ext cx="9144000" cy="6476999"/>
          </a:xfrm>
          <a:prstGeom prst="rect">
            <a:avLst/>
          </a:prstGeom>
        </p:spPr>
      </p:pic>
    </p:spTree>
    <p:extLst>
      <p:ext uri="{BB962C8B-B14F-4D97-AF65-F5344CB8AC3E}">
        <p14:creationId xmlns:p14="http://schemas.microsoft.com/office/powerpoint/2010/main" val="6477500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629" y="141284"/>
            <a:ext cx="11671069" cy="6494085"/>
          </a:xfrm>
          <a:prstGeom prst="rect">
            <a:avLst/>
          </a:prstGeom>
        </p:spPr>
        <p:txBody>
          <a:bodyPr wrap="square">
            <a:spAutoFit/>
          </a:bodyPr>
          <a:lstStyle/>
          <a:p>
            <a:pPr algn="just"/>
            <a:r>
              <a:rPr lang="en-US" sz="2600" dirty="0">
                <a:solidFill>
                  <a:prstClr val="black"/>
                </a:solidFill>
              </a:rPr>
              <a:t>THE GOLGI APPARATUS</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Golgi apparatus is named for </a:t>
            </a:r>
            <a:r>
              <a:rPr lang="en-US" sz="2600" dirty="0" err="1">
                <a:solidFill>
                  <a:prstClr val="black"/>
                </a:solidFill>
              </a:rPr>
              <a:t>Camillo</a:t>
            </a:r>
            <a:r>
              <a:rPr lang="en-US" sz="2600" dirty="0">
                <a:solidFill>
                  <a:prstClr val="black"/>
                </a:solidFill>
              </a:rPr>
              <a:t> Golgi, who discovered its presence in cells in 1898.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Golgi apparatus consists of a stack of three to twenty slightly curved </a:t>
            </a:r>
            <a:r>
              <a:rPr lang="en-US" sz="2600" dirty="0" err="1">
                <a:solidFill>
                  <a:prstClr val="black"/>
                </a:solidFill>
              </a:rPr>
              <a:t>saccules</a:t>
            </a:r>
            <a:r>
              <a:rPr lang="en-US" sz="2600" dirty="0">
                <a:solidFill>
                  <a:prstClr val="black"/>
                </a:solidFill>
              </a:rPr>
              <a:t> whose appearance can be compared to a stack of pancakes.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In animal cells, one side of the stack (the inner face) is directed toward the ER, and the other side of the stack (the outer face) is directed toward the plasma membrane. Vesicles can frequently be seen at the edges of the </a:t>
            </a:r>
            <a:r>
              <a:rPr lang="en-US" sz="2600" dirty="0" err="1">
                <a:solidFill>
                  <a:prstClr val="black"/>
                </a:solidFill>
              </a:rPr>
              <a:t>saccules</a:t>
            </a:r>
            <a:r>
              <a:rPr lang="en-US" sz="2600" dirty="0">
                <a:solidFill>
                  <a:prstClr val="black"/>
                </a:solidFill>
              </a:rPr>
              <a:t>.</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Golgi apparatus is involved in the formation of lysosomes, vesicles that contain proteins and remain within the cell.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It works closely with the smooth ER to modify proteins for export by the cell</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1016486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6910" y="1928552"/>
            <a:ext cx="7847214" cy="3674226"/>
          </a:xfrm>
          <a:prstGeom prst="rect">
            <a:avLst/>
          </a:prstGeom>
        </p:spPr>
      </p:pic>
      <p:sp>
        <p:nvSpPr>
          <p:cNvPr id="3" name="Rectangle 2"/>
          <p:cNvSpPr/>
          <p:nvPr/>
        </p:nvSpPr>
        <p:spPr>
          <a:xfrm>
            <a:off x="266007" y="373765"/>
            <a:ext cx="11770822" cy="1292662"/>
          </a:xfrm>
          <a:prstGeom prst="rect">
            <a:avLst/>
          </a:prstGeom>
        </p:spPr>
        <p:txBody>
          <a:bodyPr wrap="square">
            <a:spAutoFit/>
          </a:bodyPr>
          <a:lstStyle/>
          <a:p>
            <a:r>
              <a:rPr lang="en-US" sz="2600" dirty="0">
                <a:solidFill>
                  <a:prstClr val="black"/>
                </a:solidFill>
              </a:rPr>
              <a:t>The proteins made at the rough ER have specific molecular tags that serve as “zip codes” to tell the Golgi apparatus whether they belong in a lysosome or in a secretary vesicle. </a:t>
            </a:r>
          </a:p>
        </p:txBody>
      </p:sp>
      <p:sp>
        <p:nvSpPr>
          <p:cNvPr id="4" name="Rectangle 3"/>
          <p:cNvSpPr/>
          <p:nvPr/>
        </p:nvSpPr>
        <p:spPr>
          <a:xfrm>
            <a:off x="710265" y="5864903"/>
            <a:ext cx="3441648" cy="492443"/>
          </a:xfrm>
          <a:prstGeom prst="rect">
            <a:avLst/>
          </a:prstGeom>
        </p:spPr>
        <p:txBody>
          <a:bodyPr wrap="none">
            <a:spAutoFit/>
          </a:bodyPr>
          <a:lstStyle/>
          <a:p>
            <a:r>
              <a:rPr lang="en-US" sz="2600" dirty="0">
                <a:solidFill>
                  <a:prstClr val="black"/>
                </a:solidFill>
              </a:rPr>
              <a:t>Fig: The Golgi apparatus</a:t>
            </a:r>
          </a:p>
        </p:txBody>
      </p:sp>
      <p:sp>
        <p:nvSpPr>
          <p:cNvPr id="7" name="Slide Number Placeholder 6"/>
          <p:cNvSpPr>
            <a:spLocks noGrp="1"/>
          </p:cNvSpPr>
          <p:nvPr>
            <p:ph type="sldNum" sz="quarter" idx="12"/>
          </p:nvPr>
        </p:nvSpPr>
        <p:spPr/>
        <p:txBody>
          <a:bodyPr/>
          <a:lstStyle/>
          <a:p>
            <a:fld id="{BE55A41E-9877-4632-8745-52BFD4C50415}"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3734640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130" y="185388"/>
            <a:ext cx="11737571" cy="6494085"/>
          </a:xfrm>
          <a:prstGeom prst="rect">
            <a:avLst/>
          </a:prstGeom>
        </p:spPr>
        <p:txBody>
          <a:bodyPr wrap="square">
            <a:spAutoFit/>
          </a:bodyPr>
          <a:lstStyle/>
          <a:p>
            <a:pPr algn="just"/>
            <a:r>
              <a:rPr lang="en-US" sz="2600" dirty="0">
                <a:solidFill>
                  <a:prstClr val="black"/>
                </a:solidFill>
              </a:rPr>
              <a:t>LYSOSOMES</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Lysosomes are membrane-bounded vesicles produced by the Golgi apparatus. They contain hydrolytic digestive enzymes.</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Lysosomes are the site of protein digestion – thus allowing enzymes to be re-cycled when they are no longer required. They are also the site of food digestion in the cell, and of bacterial digestion in phagocytes.</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Lysosomes contain many enzymes for digesting all sorts of molecules. The absence or malfunction of one of these results in a </a:t>
            </a:r>
            <a:r>
              <a:rPr lang="en-US" sz="2600" dirty="0" err="1">
                <a:solidFill>
                  <a:prstClr val="black"/>
                </a:solidFill>
              </a:rPr>
              <a:t>lysosomal</a:t>
            </a:r>
            <a:r>
              <a:rPr lang="en-US" sz="2600" dirty="0">
                <a:solidFill>
                  <a:prstClr val="black"/>
                </a:solidFill>
              </a:rPr>
              <a:t> storage disease. Occasionally, a child inherits the inability to make a </a:t>
            </a:r>
            <a:r>
              <a:rPr lang="en-US" sz="2600" dirty="0" err="1">
                <a:solidFill>
                  <a:prstClr val="black"/>
                </a:solidFill>
              </a:rPr>
              <a:t>lysosomal</a:t>
            </a:r>
            <a:r>
              <a:rPr lang="en-US" sz="2600" dirty="0">
                <a:solidFill>
                  <a:prstClr val="black"/>
                </a:solidFill>
              </a:rPr>
              <a:t> enzyme, and therefore has a </a:t>
            </a:r>
            <a:r>
              <a:rPr lang="en-US" sz="2600" dirty="0" err="1">
                <a:solidFill>
                  <a:prstClr val="black"/>
                </a:solidFill>
              </a:rPr>
              <a:t>lysosomal</a:t>
            </a:r>
            <a:r>
              <a:rPr lang="en-US" sz="2600" dirty="0">
                <a:solidFill>
                  <a:prstClr val="black"/>
                </a:solidFill>
              </a:rPr>
              <a:t> storage disease.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Instead of being degraded, the molecule accumulates inside lysosomes, and illness develops when they swell and crowd the other organelles. </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1719554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4" y="73450"/>
            <a:ext cx="11820697" cy="6784550"/>
          </a:xfrm>
          <a:prstGeom prst="rect">
            <a:avLst/>
          </a:prstGeom>
        </p:spPr>
        <p:txBody>
          <a:bodyPr wrap="square">
            <a:spAutoFit/>
          </a:bodyPr>
          <a:lstStyle/>
          <a:p>
            <a:r>
              <a:rPr lang="en-US" sz="2600" dirty="0">
                <a:solidFill>
                  <a:prstClr val="black"/>
                </a:solidFill>
              </a:rPr>
              <a:t>For example, in </a:t>
            </a:r>
            <a:r>
              <a:rPr lang="en-US" sz="2600" dirty="0" err="1">
                <a:solidFill>
                  <a:prstClr val="black"/>
                </a:solidFill>
              </a:rPr>
              <a:t>Tay</a:t>
            </a:r>
            <a:r>
              <a:rPr lang="en-US" sz="2600" dirty="0">
                <a:solidFill>
                  <a:prstClr val="black"/>
                </a:solidFill>
              </a:rPr>
              <a:t> Sachs disease, the cells that surround nerve cells cannot break down a particular lipid, and the nervous system is affected. At about six months, the infant can no longer see and, then, gradually loses hearing and even the ability to move. Death follows at about three years of age.</a:t>
            </a:r>
          </a:p>
          <a:p>
            <a:endParaRPr lang="en-US" sz="2600" dirty="0">
              <a:solidFill>
                <a:prstClr val="black"/>
              </a:solidFill>
            </a:endParaRPr>
          </a:p>
          <a:p>
            <a:pPr>
              <a:lnSpc>
                <a:spcPct val="107000"/>
              </a:lnSpc>
              <a:spcAft>
                <a:spcPts val="800"/>
              </a:spcAft>
            </a:pPr>
            <a:r>
              <a:rPr lang="en-US" sz="2600" dirty="0">
                <a:solidFill>
                  <a:prstClr val="black"/>
                </a:solidFill>
                <a:ea typeface="Calibri" panose="020F0502020204030204" pitchFamily="34" charset="0"/>
                <a:cs typeface="Times New Roman" panose="02020603050405020304" pitchFamily="18" charset="0"/>
              </a:rPr>
              <a:t>PEROXISOMES</a:t>
            </a:r>
          </a:p>
          <a:p>
            <a:pPr marL="457200" indent="-457200" algn="just">
              <a:lnSpc>
                <a:spcPct val="107000"/>
              </a:lnSpc>
              <a:spcAft>
                <a:spcPts val="800"/>
              </a:spcAft>
              <a:buFont typeface="Wingdings" panose="05000000000000000000" pitchFamily="2" charset="2"/>
              <a:buChar char="§"/>
            </a:pPr>
            <a:r>
              <a:rPr lang="en-US" sz="2600" dirty="0">
                <a:solidFill>
                  <a:prstClr val="black"/>
                </a:solidFill>
                <a:ea typeface="Calibri" panose="020F0502020204030204" pitchFamily="34" charset="0"/>
                <a:cs typeface="Times New Roman" panose="02020603050405020304" pitchFamily="18" charset="0"/>
              </a:rPr>
              <a:t>Peroxisomes, similar to lysosomes, are membrane-bounded vesicles that enclose enzymes. However, the enzymes in peroxisomes are synthesized by cytoplasmic ribosomes and transported into a peroxisome by carrier proteins.</a:t>
            </a:r>
          </a:p>
          <a:p>
            <a:pPr marL="457200" indent="-457200" algn="just">
              <a:lnSpc>
                <a:spcPct val="107000"/>
              </a:lnSpc>
              <a:spcAft>
                <a:spcPts val="800"/>
              </a:spcAft>
              <a:buFont typeface="Wingdings" panose="05000000000000000000" pitchFamily="2" charset="2"/>
              <a:buChar char="§"/>
            </a:pPr>
            <a:r>
              <a:rPr lang="en-US" sz="2600" dirty="0">
                <a:solidFill>
                  <a:prstClr val="black"/>
                </a:solidFill>
                <a:ea typeface="Calibri" panose="020F0502020204030204" pitchFamily="34" charset="0"/>
                <a:cs typeface="Times New Roman" panose="02020603050405020304" pitchFamily="18" charset="0"/>
              </a:rPr>
              <a:t>Typically, peroxisomes contain enzymes whose action results in formation of hydrogen peroxide (H</a:t>
            </a:r>
            <a:r>
              <a:rPr lang="en-US" sz="2600" baseline="-25000" dirty="0">
                <a:solidFill>
                  <a:prstClr val="black"/>
                </a:solidFill>
                <a:ea typeface="Calibri" panose="020F0502020204030204" pitchFamily="34" charset="0"/>
                <a:cs typeface="Times New Roman" panose="02020603050405020304" pitchFamily="18" charset="0"/>
              </a:rPr>
              <a:t>2</a:t>
            </a:r>
            <a:r>
              <a:rPr lang="en-US" sz="2600" dirty="0">
                <a:solidFill>
                  <a:prstClr val="black"/>
                </a:solidFill>
                <a:ea typeface="Calibri" panose="020F0502020204030204" pitchFamily="34" charset="0"/>
                <a:cs typeface="Times New Roman" panose="02020603050405020304" pitchFamily="18" charset="0"/>
              </a:rPr>
              <a:t>O</a:t>
            </a:r>
            <a:r>
              <a:rPr lang="en-US" sz="2600" baseline="-25000" dirty="0">
                <a:solidFill>
                  <a:prstClr val="black"/>
                </a:solidFill>
                <a:ea typeface="Calibri" panose="020F0502020204030204" pitchFamily="34" charset="0"/>
                <a:cs typeface="Times New Roman" panose="02020603050405020304" pitchFamily="18" charset="0"/>
              </a:rPr>
              <a:t>2</a:t>
            </a:r>
            <a:r>
              <a:rPr lang="en-US" sz="2600" dirty="0">
                <a:solidFill>
                  <a:prstClr val="black"/>
                </a:solidFill>
                <a:ea typeface="Calibri" panose="020F0502020204030204" pitchFamily="34" charset="0"/>
                <a:cs typeface="Times New Roman" panose="02020603050405020304" pitchFamily="18" charset="0"/>
              </a:rPr>
              <a:t>).</a:t>
            </a:r>
          </a:p>
          <a:p>
            <a:pPr marL="457200" indent="-457200" algn="just">
              <a:lnSpc>
                <a:spcPct val="107000"/>
              </a:lnSpc>
              <a:spcAft>
                <a:spcPts val="800"/>
              </a:spcAft>
              <a:buFont typeface="Wingdings" panose="05000000000000000000" pitchFamily="2" charset="2"/>
              <a:buChar char="§"/>
            </a:pPr>
            <a:r>
              <a:rPr lang="en-US" sz="2600" dirty="0">
                <a:solidFill>
                  <a:prstClr val="black"/>
                </a:solidFill>
                <a:ea typeface="Calibri" panose="020F0502020204030204" pitchFamily="34" charset="0"/>
                <a:cs typeface="Times New Roman" panose="02020603050405020304" pitchFamily="18" charset="0"/>
              </a:rPr>
              <a:t>Hydrogen peroxide is a toxic molecule, thus, it is immediately broken down to water and oxygen by another </a:t>
            </a:r>
            <a:r>
              <a:rPr lang="en-US" sz="2600" dirty="0" err="1">
                <a:solidFill>
                  <a:prstClr val="black"/>
                </a:solidFill>
                <a:ea typeface="Calibri" panose="020F0502020204030204" pitchFamily="34" charset="0"/>
                <a:cs typeface="Times New Roman" panose="02020603050405020304" pitchFamily="18" charset="0"/>
              </a:rPr>
              <a:t>peroxisomal</a:t>
            </a:r>
            <a:r>
              <a:rPr lang="en-US" sz="2600" dirty="0">
                <a:solidFill>
                  <a:prstClr val="black"/>
                </a:solidFill>
                <a:ea typeface="Calibri" panose="020F0502020204030204" pitchFamily="34" charset="0"/>
                <a:cs typeface="Times New Roman" panose="02020603050405020304" pitchFamily="18" charset="0"/>
              </a:rPr>
              <a:t> enzyme called catalase.</a:t>
            </a:r>
          </a:p>
          <a:p>
            <a:pPr marL="457200" indent="-457200" algn="just">
              <a:lnSpc>
                <a:spcPct val="107000"/>
              </a:lnSpc>
              <a:spcAft>
                <a:spcPts val="800"/>
              </a:spcAft>
              <a:buFont typeface="Wingdings" panose="05000000000000000000" pitchFamily="2" charset="2"/>
              <a:buChar char="§"/>
            </a:pPr>
            <a:r>
              <a:rPr lang="en-US" sz="2600" dirty="0">
                <a:solidFill>
                  <a:prstClr val="black"/>
                </a:solidFill>
                <a:ea typeface="Calibri" panose="020F0502020204030204" pitchFamily="34" charset="0"/>
                <a:cs typeface="Times New Roman" panose="02020603050405020304" pitchFamily="18" charset="0"/>
              </a:rPr>
              <a:t>The enzymes in a peroxisome depend on the function of the cell. Peroxisome enzymes function to detoxify drugs, alcohol, and other potential toxins. </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2472487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757" y="136104"/>
            <a:ext cx="11571315" cy="6555641"/>
          </a:xfrm>
          <a:prstGeom prst="rect">
            <a:avLst/>
          </a:prstGeom>
        </p:spPr>
        <p:txBody>
          <a:bodyPr wrap="square">
            <a:spAutoFit/>
          </a:bodyPr>
          <a:lstStyle/>
          <a:p>
            <a:pPr algn="just"/>
            <a:r>
              <a:rPr lang="en-US" sz="2800" b="1" dirty="0"/>
              <a:t>OVERVIEW OF CELL</a:t>
            </a:r>
          </a:p>
          <a:p>
            <a:pPr algn="just"/>
            <a:endParaRPr lang="en-US" sz="2800" dirty="0"/>
          </a:p>
          <a:p>
            <a:pPr marL="457200" indent="-457200" algn="just">
              <a:buFont typeface="Wingdings" panose="05000000000000000000" pitchFamily="2" charset="2"/>
              <a:buChar char="§"/>
            </a:pPr>
            <a:r>
              <a:rPr lang="en-US" sz="2800" dirty="0"/>
              <a:t>Both living and non-living things are composed of molecules made from chemical elements such as Carbon, Hydrogen, Oxygen, and Nitrogen. </a:t>
            </a:r>
          </a:p>
          <a:p>
            <a:pPr marL="457200" indent="-457200" algn="just">
              <a:buFont typeface="Wingdings" panose="05000000000000000000" pitchFamily="2" charset="2"/>
              <a:buChar char="§"/>
            </a:pPr>
            <a:endParaRPr lang="en-US" sz="2800" dirty="0"/>
          </a:p>
          <a:p>
            <a:pPr marL="457200" indent="-457200" algn="just">
              <a:buFont typeface="Wingdings" panose="05000000000000000000" pitchFamily="2" charset="2"/>
              <a:buChar char="§"/>
            </a:pPr>
            <a:r>
              <a:rPr lang="en-US" sz="2800" dirty="0"/>
              <a:t>The organization of these molecules into cells is one feature that distinguishes living things from all other matter. </a:t>
            </a:r>
          </a:p>
          <a:p>
            <a:pPr marL="457200" indent="-457200" algn="just">
              <a:buFont typeface="Wingdings" panose="05000000000000000000" pitchFamily="2" charset="2"/>
              <a:buChar char="§"/>
            </a:pPr>
            <a:endParaRPr lang="en-US" sz="2800" dirty="0"/>
          </a:p>
          <a:p>
            <a:pPr marL="457200" indent="-457200" algn="just">
              <a:buFont typeface="Wingdings" panose="05000000000000000000" pitchFamily="2" charset="2"/>
              <a:buChar char="§"/>
            </a:pPr>
            <a:r>
              <a:rPr lang="en-US" sz="2800" b="1" dirty="0"/>
              <a:t>The cell is the smallest unit of matter that can carry out all the processes of life.</a:t>
            </a:r>
          </a:p>
          <a:p>
            <a:pPr marL="457200" indent="-457200" algn="just">
              <a:buFont typeface="Wingdings" panose="05000000000000000000" pitchFamily="2" charset="2"/>
              <a:buChar char="§"/>
            </a:pPr>
            <a:endParaRPr lang="en-US" sz="2800" dirty="0"/>
          </a:p>
          <a:p>
            <a:pPr marL="457200" indent="-457200" algn="just">
              <a:buFont typeface="Wingdings" panose="05000000000000000000" pitchFamily="2" charset="2"/>
              <a:buChar char="§"/>
            </a:pPr>
            <a:r>
              <a:rPr lang="en-US" sz="2800" dirty="0"/>
              <a:t>Every living thing - from the tiniest bacterium to the largest whale - is made of one or more cells.</a:t>
            </a:r>
          </a:p>
          <a:p>
            <a:pPr algn="just"/>
            <a:r>
              <a:rPr lang="en-US" sz="2800" dirty="0"/>
              <a:t>                       Unicellular- one cell</a:t>
            </a:r>
          </a:p>
          <a:p>
            <a:pPr algn="just"/>
            <a:r>
              <a:rPr lang="en-US" sz="2800" dirty="0"/>
              <a:t>                       Multicellular-more than one cell</a:t>
            </a:r>
          </a:p>
        </p:txBody>
      </p:sp>
      <p:sp>
        <p:nvSpPr>
          <p:cNvPr id="3" name="Slide Number Placeholder 2"/>
          <p:cNvSpPr>
            <a:spLocks noGrp="1"/>
          </p:cNvSpPr>
          <p:nvPr>
            <p:ph type="sldNum" sz="quarter" idx="12"/>
          </p:nvPr>
        </p:nvSpPr>
        <p:spPr/>
        <p:txBody>
          <a:bodyPr/>
          <a:lstStyle/>
          <a:p>
            <a:fld id="{CF8038E8-A078-4E6C-89D7-57B007698DA4}" type="slidenum">
              <a:rPr lang="en-US" smtClean="0"/>
              <a:t>4</a:t>
            </a:fld>
            <a:endParaRPr lang="en-US"/>
          </a:p>
        </p:txBody>
      </p:sp>
    </p:spTree>
    <p:extLst>
      <p:ext uri="{BB962C8B-B14F-4D97-AF65-F5344CB8AC3E}">
        <p14:creationId xmlns:p14="http://schemas.microsoft.com/office/powerpoint/2010/main" val="2125361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254" y="135221"/>
            <a:ext cx="11837323" cy="6376169"/>
          </a:xfrm>
          <a:prstGeom prst="rect">
            <a:avLst/>
          </a:prstGeom>
        </p:spPr>
        <p:txBody>
          <a:bodyPr wrap="square">
            <a:spAutoFit/>
          </a:bodyPr>
          <a:lstStyle/>
          <a:p>
            <a:pPr marL="457200" indent="-457200" algn="just">
              <a:lnSpc>
                <a:spcPct val="107000"/>
              </a:lnSpc>
              <a:spcAft>
                <a:spcPts val="800"/>
              </a:spcAft>
              <a:buFont typeface="Wingdings" panose="05000000000000000000" pitchFamily="2" charset="2"/>
              <a:buChar char="§"/>
            </a:pPr>
            <a:r>
              <a:rPr lang="en-US" sz="2600" dirty="0">
                <a:solidFill>
                  <a:prstClr val="black"/>
                </a:solidFill>
                <a:ea typeface="Calibri" panose="020F0502020204030204" pitchFamily="34" charset="0"/>
                <a:cs typeface="Times New Roman" panose="02020603050405020304" pitchFamily="18" charset="0"/>
              </a:rPr>
              <a:t>The liver and kidneys contain large numbers of peroxisomes because these organs help to cleanse the blood.</a:t>
            </a:r>
          </a:p>
          <a:p>
            <a:pPr marL="457200" indent="-457200" algn="just">
              <a:lnSpc>
                <a:spcPct val="107000"/>
              </a:lnSpc>
              <a:spcAft>
                <a:spcPts val="800"/>
              </a:spcAft>
              <a:buFont typeface="Wingdings" panose="05000000000000000000" pitchFamily="2" charset="2"/>
              <a:buChar char="§"/>
            </a:pPr>
            <a:r>
              <a:rPr lang="en-US" sz="2600" dirty="0">
                <a:solidFill>
                  <a:prstClr val="black"/>
                </a:solidFill>
                <a:ea typeface="Calibri" panose="020F0502020204030204" pitchFamily="34" charset="0"/>
                <a:cs typeface="Times New Roman" panose="02020603050405020304" pitchFamily="18" charset="0"/>
              </a:rPr>
              <a:t>Peroxisomes are especially prevalent in cells that are synthesizing and breaking down fats. In the liver, some peroxisomes break down fats and others produce bile salts from cholesterol.</a:t>
            </a:r>
          </a:p>
          <a:p>
            <a:pPr marL="457200" indent="-457200" algn="just">
              <a:lnSpc>
                <a:spcPct val="107000"/>
              </a:lnSpc>
              <a:spcAft>
                <a:spcPts val="800"/>
              </a:spcAft>
              <a:buFont typeface="Wingdings" panose="05000000000000000000" pitchFamily="2" charset="2"/>
              <a:buChar char="§"/>
            </a:pPr>
            <a:r>
              <a:rPr lang="en-US" sz="2600" dirty="0">
                <a:solidFill>
                  <a:prstClr val="black"/>
                </a:solidFill>
                <a:ea typeface="Calibri" panose="020F0502020204030204" pitchFamily="34" charset="0"/>
                <a:cs typeface="Times New Roman" panose="02020603050405020304" pitchFamily="18" charset="0"/>
              </a:rPr>
              <a:t>Plant cells also have peroxisomes. In germinating seeds, they oxidize fatty acids into molecules that can be converted to sugars needed by the growing plant. </a:t>
            </a:r>
          </a:p>
          <a:p>
            <a:pPr algn="just">
              <a:lnSpc>
                <a:spcPct val="107000"/>
              </a:lnSpc>
              <a:spcAft>
                <a:spcPts val="800"/>
              </a:spcAft>
            </a:pPr>
            <a:endParaRPr lang="en-US" sz="2600" dirty="0">
              <a:solidFill>
                <a:prstClr val="black"/>
              </a:solidFill>
              <a:ea typeface="Calibri" panose="020F0502020204030204" pitchFamily="34" charset="0"/>
              <a:cs typeface="Times New Roman" panose="02020603050405020304" pitchFamily="18" charset="0"/>
            </a:endParaRPr>
          </a:p>
          <a:p>
            <a:pPr algn="just">
              <a:lnSpc>
                <a:spcPct val="107000"/>
              </a:lnSpc>
              <a:spcAft>
                <a:spcPts val="800"/>
              </a:spcAft>
            </a:pPr>
            <a:r>
              <a:rPr lang="en-US" sz="2600" dirty="0">
                <a:solidFill>
                  <a:prstClr val="black"/>
                </a:solidFill>
                <a:ea typeface="Calibri" panose="020F0502020204030204" pitchFamily="34" charset="0"/>
                <a:cs typeface="Times New Roman" panose="02020603050405020304" pitchFamily="18" charset="0"/>
              </a:rPr>
              <a:t>VACUOLES</a:t>
            </a:r>
          </a:p>
          <a:p>
            <a:pPr marL="457200" indent="-457200" algn="just">
              <a:lnSpc>
                <a:spcPct val="107000"/>
              </a:lnSpc>
              <a:spcAft>
                <a:spcPts val="800"/>
              </a:spcAft>
              <a:buFont typeface="Wingdings" panose="05000000000000000000" pitchFamily="2" charset="2"/>
              <a:buChar char="§"/>
            </a:pPr>
            <a:r>
              <a:rPr lang="en-US" sz="2600" dirty="0">
                <a:solidFill>
                  <a:prstClr val="black"/>
                </a:solidFill>
                <a:ea typeface="Calibri" panose="020F0502020204030204" pitchFamily="34" charset="0"/>
                <a:cs typeface="Times New Roman" panose="02020603050405020304" pitchFamily="18" charset="0"/>
              </a:rPr>
              <a:t>A vacuole is a large membranous sac. A vesicle is smaller than a vacuole. </a:t>
            </a:r>
          </a:p>
          <a:p>
            <a:pPr marL="457200" indent="-457200" algn="just">
              <a:lnSpc>
                <a:spcPct val="107000"/>
              </a:lnSpc>
              <a:spcAft>
                <a:spcPts val="800"/>
              </a:spcAft>
              <a:buFont typeface="Wingdings" panose="05000000000000000000" pitchFamily="2" charset="2"/>
              <a:buChar char="§"/>
            </a:pPr>
            <a:r>
              <a:rPr lang="en-US" sz="2600" dirty="0">
                <a:solidFill>
                  <a:prstClr val="black"/>
                </a:solidFill>
                <a:ea typeface="Calibri" panose="020F0502020204030204" pitchFamily="34" charset="0"/>
                <a:cs typeface="Times New Roman" panose="02020603050405020304" pitchFamily="18" charset="0"/>
              </a:rPr>
              <a:t>Animal cells have vacuoles, but they are much more prominent in plant cells. </a:t>
            </a:r>
          </a:p>
          <a:p>
            <a:pPr marL="457200" indent="-457200" algn="just">
              <a:lnSpc>
                <a:spcPct val="107000"/>
              </a:lnSpc>
              <a:spcAft>
                <a:spcPts val="800"/>
              </a:spcAft>
              <a:buFont typeface="Wingdings" panose="05000000000000000000" pitchFamily="2" charset="2"/>
              <a:buChar char="§"/>
            </a:pPr>
            <a:r>
              <a:rPr lang="en-US" sz="2600" dirty="0">
                <a:solidFill>
                  <a:prstClr val="black"/>
                </a:solidFill>
                <a:ea typeface="Calibri" panose="020F0502020204030204" pitchFamily="34" charset="0"/>
                <a:cs typeface="Times New Roman" panose="02020603050405020304" pitchFamily="18" charset="0"/>
              </a:rPr>
              <a:t>Typically, plant cells have a large central vacuole so filled with a watery fluid that it gives added support to the cell.</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3853052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 y="346165"/>
            <a:ext cx="11837324" cy="2847254"/>
          </a:xfrm>
          <a:prstGeom prst="rect">
            <a:avLst/>
          </a:prstGeom>
        </p:spPr>
        <p:txBody>
          <a:bodyPr wrap="square">
            <a:spAutoFit/>
          </a:bodyPr>
          <a:lstStyle/>
          <a:p>
            <a:pPr marL="457200" indent="-457200">
              <a:lnSpc>
                <a:spcPct val="107000"/>
              </a:lnSpc>
              <a:spcAft>
                <a:spcPts val="800"/>
              </a:spcAft>
              <a:buFont typeface="Wingdings" panose="05000000000000000000" pitchFamily="2" charset="2"/>
              <a:buChar char="§"/>
            </a:pPr>
            <a:r>
              <a:rPr lang="en-US" sz="2600" dirty="0">
                <a:solidFill>
                  <a:prstClr val="black"/>
                </a:solidFill>
                <a:ea typeface="Calibri" panose="020F0502020204030204" pitchFamily="34" charset="0"/>
                <a:cs typeface="Times New Roman" panose="02020603050405020304" pitchFamily="18" charset="0"/>
              </a:rPr>
              <a:t>Vacuoles store substances. Plant vacuoles contain water, sugars, and salts; and also pigments and toxic molecules. </a:t>
            </a:r>
          </a:p>
          <a:p>
            <a:pPr marL="457200" indent="-457200">
              <a:lnSpc>
                <a:spcPct val="107000"/>
              </a:lnSpc>
              <a:spcAft>
                <a:spcPts val="800"/>
              </a:spcAft>
              <a:buFont typeface="Wingdings" panose="05000000000000000000" pitchFamily="2" charset="2"/>
              <a:buChar char="§"/>
            </a:pPr>
            <a:endParaRPr lang="en-US" sz="2600" dirty="0">
              <a:solidFill>
                <a:prstClr val="black"/>
              </a:solidFill>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
            </a:pPr>
            <a:r>
              <a:rPr lang="en-US" sz="2600" dirty="0">
                <a:solidFill>
                  <a:prstClr val="black"/>
                </a:solidFill>
                <a:ea typeface="Calibri" panose="020F0502020204030204" pitchFamily="34" charset="0"/>
                <a:cs typeface="Times New Roman" panose="02020603050405020304" pitchFamily="18" charset="0"/>
              </a:rPr>
              <a:t>The vacuoles present in unicellular protozoans are quite specialized; they include contractile vacuoles for ridding the cell of excess water and digestive vacuoles for breaking down nutrients.</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139292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945" y="116379"/>
            <a:ext cx="10515600" cy="482770"/>
          </a:xfrm>
        </p:spPr>
        <p:txBody>
          <a:bodyPr>
            <a:normAutofit fontScale="90000"/>
          </a:bodyPr>
          <a:lstStyle/>
          <a:p>
            <a:pPr algn="ctr"/>
            <a:r>
              <a:rPr lang="en-US" sz="3200" b="1" dirty="0"/>
              <a:t>ENERGY RELATED ORGANELLES</a:t>
            </a:r>
          </a:p>
        </p:txBody>
      </p:sp>
      <p:sp>
        <p:nvSpPr>
          <p:cNvPr id="3" name="Rectangle 2"/>
          <p:cNvSpPr/>
          <p:nvPr/>
        </p:nvSpPr>
        <p:spPr>
          <a:xfrm>
            <a:off x="299258" y="829427"/>
            <a:ext cx="11754198" cy="5693866"/>
          </a:xfrm>
          <a:prstGeom prst="rect">
            <a:avLst/>
          </a:prstGeom>
        </p:spPr>
        <p:txBody>
          <a:bodyPr wrap="square">
            <a:spAutoFit/>
          </a:bodyPr>
          <a:lstStyle/>
          <a:p>
            <a:pPr algn="just"/>
            <a:r>
              <a:rPr lang="en-US" sz="2600" dirty="0">
                <a:solidFill>
                  <a:prstClr val="black"/>
                </a:solidFill>
              </a:rPr>
              <a:t>Chloroplasts and mitochondria are the two eukaryotic membranous organelles that specialize in converting energy to a form that can be used by the cell. </a:t>
            </a:r>
          </a:p>
          <a:p>
            <a:pPr algn="just"/>
            <a:endParaRPr lang="en-US" sz="2600" dirty="0">
              <a:solidFill>
                <a:prstClr val="black"/>
              </a:solidFill>
            </a:endParaRPr>
          </a:p>
          <a:p>
            <a:pPr algn="just"/>
            <a:r>
              <a:rPr lang="en-US" sz="2600" dirty="0">
                <a:solidFill>
                  <a:prstClr val="black"/>
                </a:solidFill>
              </a:rPr>
              <a:t>Chloroplasts use solar energy to synthesize carbohydrates through</a:t>
            </a:r>
            <a:r>
              <a:rPr lang="en-US" sz="2600" b="1" dirty="0">
                <a:solidFill>
                  <a:prstClr val="black"/>
                </a:solidFill>
              </a:rPr>
              <a:t> photosynthesis</a:t>
            </a:r>
            <a:r>
              <a:rPr lang="en-US" sz="2600" dirty="0">
                <a:solidFill>
                  <a:prstClr val="black"/>
                </a:solidFill>
              </a:rPr>
              <a:t>, and carbohydrate-derived products are broken down in mitochondria to produce energy in form of ATP.</a:t>
            </a:r>
          </a:p>
          <a:p>
            <a:pPr algn="just"/>
            <a:endParaRPr lang="en-US" sz="2600" dirty="0">
              <a:solidFill>
                <a:prstClr val="black"/>
              </a:solidFill>
            </a:endParaRPr>
          </a:p>
          <a:p>
            <a:pPr algn="just"/>
            <a:r>
              <a:rPr lang="en-US" sz="2600" dirty="0">
                <a:solidFill>
                  <a:prstClr val="black"/>
                </a:solidFill>
              </a:rPr>
              <a:t>CHLOROPLASTS</a:t>
            </a:r>
          </a:p>
          <a:p>
            <a:pPr marL="457200" indent="-457200" algn="just">
              <a:buFont typeface="Wingdings" panose="05000000000000000000" pitchFamily="2" charset="2"/>
              <a:buChar char="§"/>
            </a:pPr>
            <a:r>
              <a:rPr lang="en-US" sz="2600" dirty="0">
                <a:solidFill>
                  <a:prstClr val="black"/>
                </a:solidFill>
              </a:rPr>
              <a:t>Plant and algal cells contain chloroplasts, the organelles that allow them to produce their own organic food.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Chloroplasts are about 4–6 µm in diameter and 1–5 µm in length; they belong to a group of organelles known as plastids. </a:t>
            </a:r>
          </a:p>
          <a:p>
            <a:endParaRPr lang="en-US" sz="2600" dirty="0">
              <a:solidFill>
                <a:prstClr val="black"/>
              </a:solidFill>
            </a:endParaRPr>
          </a:p>
        </p:txBody>
      </p:sp>
      <p:sp>
        <p:nvSpPr>
          <p:cNvPr id="6" name="Slide Number Placeholder 5"/>
          <p:cNvSpPr>
            <a:spLocks noGrp="1"/>
          </p:cNvSpPr>
          <p:nvPr>
            <p:ph type="sldNum" sz="quarter" idx="12"/>
          </p:nvPr>
        </p:nvSpPr>
        <p:spPr/>
        <p:txBody>
          <a:bodyPr/>
          <a:lstStyle/>
          <a:p>
            <a:fld id="{BE55A41E-9877-4632-8745-52BFD4C50415}"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3295958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171" y="189098"/>
            <a:ext cx="11903825" cy="5693866"/>
          </a:xfrm>
          <a:prstGeom prst="rect">
            <a:avLst/>
          </a:prstGeom>
        </p:spPr>
        <p:txBody>
          <a:bodyPr wrap="square">
            <a:spAutoFit/>
          </a:bodyPr>
          <a:lstStyle/>
          <a:p>
            <a:pPr marL="457200" indent="-457200" algn="just">
              <a:buFont typeface="Wingdings" panose="05000000000000000000" pitchFamily="2" charset="2"/>
              <a:buChar char="§"/>
            </a:pPr>
            <a:r>
              <a:rPr lang="en-US" sz="2600" dirty="0">
                <a:solidFill>
                  <a:prstClr val="black"/>
                </a:solidFill>
              </a:rPr>
              <a:t>A chloroplast is bounded by two membranes that enclose a fluid-filled space called the </a:t>
            </a:r>
            <a:r>
              <a:rPr lang="en-US" sz="2600" dirty="0" err="1">
                <a:solidFill>
                  <a:prstClr val="black"/>
                </a:solidFill>
              </a:rPr>
              <a:t>stroma</a:t>
            </a:r>
            <a:r>
              <a:rPr lang="en-US" sz="2600" dirty="0">
                <a:solidFill>
                  <a:prstClr val="black"/>
                </a:solidFill>
              </a:rPr>
              <a:t>.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A membrane system within the </a:t>
            </a:r>
            <a:r>
              <a:rPr lang="en-US" sz="2600" dirty="0" err="1">
                <a:solidFill>
                  <a:prstClr val="black"/>
                </a:solidFill>
              </a:rPr>
              <a:t>stroma</a:t>
            </a:r>
            <a:r>
              <a:rPr lang="en-US" sz="2600" dirty="0">
                <a:solidFill>
                  <a:prstClr val="black"/>
                </a:solidFill>
              </a:rPr>
              <a:t> is organized into interconnected flattened sacs called thylakoids.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thylakoids are stacked up in structures called grana (singular; granum). There can be hundreds of grana within a single chloroplast.</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Chlorophyll, which is located within the thylakoid membranes of grana, captures the solar energy needed to enable chloroplasts to produce carbohydrates.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a:t>
            </a:r>
            <a:r>
              <a:rPr lang="en-US" sz="2600" dirty="0" err="1">
                <a:solidFill>
                  <a:prstClr val="black"/>
                </a:solidFill>
              </a:rPr>
              <a:t>stroma</a:t>
            </a:r>
            <a:r>
              <a:rPr lang="en-US" sz="2600" dirty="0">
                <a:solidFill>
                  <a:prstClr val="black"/>
                </a:solidFill>
              </a:rPr>
              <a:t> also contains DNA, ribosomes, and enzymes that synthesize carbohydrates from carbon dioxide and water.</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3320535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0283" y="332333"/>
            <a:ext cx="9559637" cy="5503201"/>
          </a:xfrm>
          <a:prstGeom prst="rect">
            <a:avLst/>
          </a:prstGeom>
        </p:spPr>
      </p:pic>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836363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379" y="124383"/>
            <a:ext cx="11903825" cy="6494085"/>
          </a:xfrm>
          <a:prstGeom prst="rect">
            <a:avLst/>
          </a:prstGeom>
        </p:spPr>
        <p:txBody>
          <a:bodyPr wrap="square">
            <a:spAutoFit/>
          </a:bodyPr>
          <a:lstStyle/>
          <a:p>
            <a:pPr algn="just"/>
            <a:r>
              <a:rPr lang="en-US" sz="2600" dirty="0">
                <a:solidFill>
                  <a:prstClr val="black"/>
                </a:solidFill>
              </a:rPr>
              <a:t>MITOCHONDRIA</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All eukaryotic cells, including those of plants and algae, contain mitochondria.</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Mitochondria are found scattered throughout the cytosol, and are relatively large organelles (next to the nucleus and chloroplasts).</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Most mitochondria are usually 0.5–1.0 µm in diameter and 2–5 µm in length.</a:t>
            </a:r>
          </a:p>
          <a:p>
            <a:pPr algn="just"/>
            <a:r>
              <a:rPr lang="en-US" sz="2600" dirty="0">
                <a:solidFill>
                  <a:prstClr val="black"/>
                </a:solidFill>
              </a:rPr>
              <a:t>       Like chloroplasts, they are bounded by a double membrane:</a:t>
            </a:r>
          </a:p>
          <a:p>
            <a:pPr algn="just"/>
            <a:endParaRPr lang="en-US" sz="2600" dirty="0">
              <a:solidFill>
                <a:prstClr val="black"/>
              </a:solidFill>
            </a:endParaRPr>
          </a:p>
          <a:p>
            <a:pPr marL="571500" indent="-571500" algn="just">
              <a:buFont typeface="+mj-lt"/>
              <a:buAutoNum type="romanLcPeriod"/>
            </a:pPr>
            <a:r>
              <a:rPr lang="en-US" sz="2600" dirty="0">
                <a:solidFill>
                  <a:prstClr val="black"/>
                </a:solidFill>
              </a:rPr>
              <a:t>The smooth outer membrane serves as a boundary between the mitochondria and            the cytosol.</a:t>
            </a:r>
          </a:p>
          <a:p>
            <a:pPr marL="571500" indent="-571500" algn="just">
              <a:buFont typeface="+mj-lt"/>
              <a:buAutoNum type="romanLcPeriod"/>
            </a:pPr>
            <a:endParaRPr lang="en-US" sz="2600" dirty="0">
              <a:solidFill>
                <a:prstClr val="black"/>
              </a:solidFill>
            </a:endParaRPr>
          </a:p>
          <a:p>
            <a:pPr marL="571500" indent="-571500" algn="just">
              <a:buFont typeface="+mj-lt"/>
              <a:buAutoNum type="romanLcPeriod"/>
            </a:pPr>
            <a:r>
              <a:rPr lang="en-US" sz="2600" dirty="0">
                <a:solidFill>
                  <a:prstClr val="black"/>
                </a:solidFill>
              </a:rPr>
              <a:t> The inner membrane has many long folds, known as cristae, which greatly increase the surface area of the inner membrane, providing more space for ATP synthesis to occur.</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3180646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2" y="559400"/>
            <a:ext cx="11704319" cy="5693866"/>
          </a:xfrm>
          <a:prstGeom prst="rect">
            <a:avLst/>
          </a:prstGeom>
        </p:spPr>
        <p:txBody>
          <a:bodyPr wrap="square">
            <a:spAutoFit/>
          </a:bodyPr>
          <a:lstStyle/>
          <a:p>
            <a:pPr marL="457200" indent="-457200" algn="just">
              <a:buFont typeface="Wingdings" panose="05000000000000000000" pitchFamily="2" charset="2"/>
              <a:buChar char="§"/>
            </a:pPr>
            <a:r>
              <a:rPr lang="en-US" sz="2600" dirty="0">
                <a:solidFill>
                  <a:prstClr val="black"/>
                </a:solidFill>
              </a:rPr>
              <a:t>Mitochondria are the sites of aerobic respiration, in which energy from organic compounds is transferred to ATP. For this reason they are sometimes referred to as the </a:t>
            </a:r>
            <a:r>
              <a:rPr lang="en-US" sz="2600" b="1" dirty="0">
                <a:solidFill>
                  <a:prstClr val="black"/>
                </a:solidFill>
              </a:rPr>
              <a:t>‘powerhouse</a:t>
            </a:r>
            <a:r>
              <a:rPr lang="en-US" sz="2600" dirty="0">
                <a:solidFill>
                  <a:prstClr val="black"/>
                </a:solidFill>
              </a:rPr>
              <a:t>’ of the cell</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In mitochondria, the inner fluid-filled space is called the matrix. The matrix contains DNA, ribosomes, and enzymes that break down carbohydrate products, releasing energy to be used for ATP production.</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Mitochondria are more numerous in cells that have a high energy requirement e.g. our muscle cells contain a large number of mitochondria, as do liver, heart and sperm cells.</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They have their own DNA, and new mitochondria arise only when existing ones grow and divide. Thus, they are </a:t>
            </a:r>
            <a:r>
              <a:rPr lang="en-US" sz="2600" b="1" dirty="0">
                <a:solidFill>
                  <a:prstClr val="black"/>
                </a:solidFill>
              </a:rPr>
              <a:t>semi-autonomous organelles</a:t>
            </a:r>
            <a:r>
              <a:rPr lang="en-US" sz="2600" dirty="0">
                <a:solidFill>
                  <a:prstClr val="black"/>
                </a:solidFill>
              </a:rPr>
              <a:t>. </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455282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1273" y="266009"/>
            <a:ext cx="9858894" cy="5411530"/>
          </a:xfrm>
          <a:prstGeom prst="rect">
            <a:avLst/>
          </a:prstGeom>
        </p:spPr>
      </p:pic>
      <p:sp>
        <p:nvSpPr>
          <p:cNvPr id="4" name="Rectangle 3"/>
          <p:cNvSpPr/>
          <p:nvPr/>
        </p:nvSpPr>
        <p:spPr>
          <a:xfrm>
            <a:off x="831273" y="6170414"/>
            <a:ext cx="4082977" cy="492443"/>
          </a:xfrm>
          <a:prstGeom prst="rect">
            <a:avLst/>
          </a:prstGeom>
        </p:spPr>
        <p:txBody>
          <a:bodyPr wrap="none">
            <a:spAutoFit/>
          </a:bodyPr>
          <a:lstStyle/>
          <a:p>
            <a:r>
              <a:rPr lang="en-US" sz="2600" dirty="0">
                <a:solidFill>
                  <a:prstClr val="black"/>
                </a:solidFill>
              </a:rPr>
              <a:t>Fig: Mitochondrion structure</a:t>
            </a:r>
          </a:p>
        </p:txBody>
      </p:sp>
      <p:sp>
        <p:nvSpPr>
          <p:cNvPr id="6" name="Slide Number Placeholder 5"/>
          <p:cNvSpPr>
            <a:spLocks noGrp="1"/>
          </p:cNvSpPr>
          <p:nvPr>
            <p:ph type="sldNum" sz="quarter" idx="12"/>
          </p:nvPr>
        </p:nvSpPr>
        <p:spPr/>
        <p:txBody>
          <a:bodyPr/>
          <a:lstStyle/>
          <a:p>
            <a:fld id="{BE55A41E-9877-4632-8745-52BFD4C50415}"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2046201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 y="-36195"/>
            <a:ext cx="11853948" cy="6848029"/>
          </a:xfrm>
          <a:prstGeom prst="rect">
            <a:avLst/>
          </a:prstGeom>
        </p:spPr>
        <p:txBody>
          <a:bodyPr wrap="square">
            <a:spAutoFit/>
          </a:bodyPr>
          <a:lstStyle/>
          <a:p>
            <a:pPr algn="just"/>
            <a:r>
              <a:rPr lang="en-US" sz="2600" dirty="0">
                <a:solidFill>
                  <a:prstClr val="black"/>
                </a:solidFill>
              </a:rPr>
              <a:t>THE CYTOSKELETON</a:t>
            </a:r>
          </a:p>
          <a:p>
            <a:pPr marL="457200" indent="-457200" algn="just">
              <a:buFont typeface="Wingdings" panose="05000000000000000000" pitchFamily="2" charset="2"/>
              <a:buChar char="§"/>
            </a:pPr>
            <a:r>
              <a:rPr lang="en-US" sz="2600" dirty="0">
                <a:solidFill>
                  <a:prstClr val="black"/>
                </a:solidFill>
              </a:rPr>
              <a:t>Just as the body depends on  skeleton to maintain its shape and size, so a cell needs structures to maintain its shape and size.</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In animal cells, which have no cell wall, an internal framework called the cytoskeleton maintains the shape of the cell, and helps the cell to move.</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cytoskeleton is made up of three types of fibers that constantly shrink and grow to meet the needs of the cell: microtubules, microfilaments, and actin filaments.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Each type of fiber looks, feels, and functions differently. </a:t>
            </a:r>
          </a:p>
          <a:p>
            <a:pPr algn="just"/>
            <a:endParaRPr lang="en-US" sz="2600" dirty="0">
              <a:solidFill>
                <a:prstClr val="black"/>
              </a:solidFill>
            </a:endParaRPr>
          </a:p>
          <a:p>
            <a:pPr algn="just"/>
            <a:r>
              <a:rPr lang="en-US" sz="2600" b="1" u="sng" dirty="0">
                <a:solidFill>
                  <a:prstClr val="black"/>
                </a:solidFill>
              </a:rPr>
              <a:t>Microtubules:</a:t>
            </a:r>
            <a:r>
              <a:rPr lang="en-US" sz="2600" dirty="0">
                <a:solidFill>
                  <a:prstClr val="black"/>
                </a:solidFill>
              </a:rPr>
              <a:t> </a:t>
            </a:r>
            <a:r>
              <a:rPr lang="en-US" sz="2500" dirty="0">
                <a:solidFill>
                  <a:prstClr val="black"/>
                </a:solidFill>
              </a:rPr>
              <a:t>consist of a strong protein called tubulin and they are the 'heavy lifters' of the cytoskeleton. They do the tough physical labor of separating duplicate chromosomes when cells copy themselves and serve as sturdy railway tracks on which countless molecules and materials shuttle to and fro</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2320102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630" y="196656"/>
            <a:ext cx="11754196" cy="6494085"/>
          </a:xfrm>
          <a:prstGeom prst="rect">
            <a:avLst/>
          </a:prstGeom>
        </p:spPr>
        <p:txBody>
          <a:bodyPr wrap="square">
            <a:spAutoFit/>
          </a:bodyPr>
          <a:lstStyle/>
          <a:p>
            <a:pPr marL="457200" indent="-457200" algn="just">
              <a:buFont typeface="Wingdings" panose="05000000000000000000" pitchFamily="2" charset="2"/>
              <a:buChar char="§"/>
            </a:pPr>
            <a:r>
              <a:rPr lang="en-US" sz="2600" dirty="0">
                <a:solidFill>
                  <a:prstClr val="black"/>
                </a:solidFill>
              </a:rPr>
              <a:t>They also hold the ER and Golgi neatly in stacks and form the main component of flagella and cilia.</a:t>
            </a:r>
          </a:p>
          <a:p>
            <a:pPr algn="just"/>
            <a:endParaRPr lang="en-US" sz="2600" dirty="0">
              <a:solidFill>
                <a:prstClr val="black"/>
              </a:solidFill>
            </a:endParaRPr>
          </a:p>
          <a:p>
            <a:pPr algn="just"/>
            <a:r>
              <a:rPr lang="en-US" sz="2600" dirty="0">
                <a:solidFill>
                  <a:prstClr val="black"/>
                </a:solidFill>
              </a:rPr>
              <a:t>Microtubules have three functions:</a:t>
            </a:r>
          </a:p>
          <a:p>
            <a:pPr algn="just"/>
            <a:r>
              <a:rPr lang="en-US" sz="2600" dirty="0">
                <a:solidFill>
                  <a:prstClr val="black"/>
                </a:solidFill>
              </a:rPr>
              <a:t>a. They maintain the shape of the cell.</a:t>
            </a:r>
          </a:p>
          <a:p>
            <a:pPr algn="just"/>
            <a:r>
              <a:rPr lang="en-US" sz="2600" dirty="0">
                <a:solidFill>
                  <a:prstClr val="black"/>
                </a:solidFill>
              </a:rPr>
              <a:t>b. They serve as tracks for organelles to move along within the cell.</a:t>
            </a:r>
          </a:p>
          <a:p>
            <a:pPr algn="just"/>
            <a:r>
              <a:rPr lang="en-US" sz="2600" dirty="0">
                <a:solidFill>
                  <a:prstClr val="black"/>
                </a:solidFill>
              </a:rPr>
              <a:t>c. They form the centriole.</a:t>
            </a:r>
          </a:p>
          <a:p>
            <a:pPr algn="just"/>
            <a:endParaRPr lang="en-US" sz="2600" dirty="0">
              <a:solidFill>
                <a:prstClr val="black"/>
              </a:solidFill>
            </a:endParaRPr>
          </a:p>
          <a:p>
            <a:pPr algn="just"/>
            <a:r>
              <a:rPr lang="en-US" sz="2600" b="1" u="sng" dirty="0">
                <a:solidFill>
                  <a:prstClr val="black"/>
                </a:solidFill>
              </a:rPr>
              <a:t>Microfilaments:</a:t>
            </a:r>
            <a:r>
              <a:rPr lang="en-US" sz="2600" dirty="0">
                <a:solidFill>
                  <a:prstClr val="black"/>
                </a:solidFill>
              </a:rPr>
              <a:t> are unusual because they vary greatly according to their location and function in the body. </a:t>
            </a:r>
          </a:p>
          <a:p>
            <a:pPr algn="just"/>
            <a:endParaRPr lang="en-US" sz="2600" dirty="0">
              <a:solidFill>
                <a:prstClr val="black"/>
              </a:solidFill>
            </a:endParaRPr>
          </a:p>
          <a:p>
            <a:pPr marL="457200" indent="-457200" algn="just">
              <a:buFont typeface="Arial" panose="020B0604020202020204" pitchFamily="34" charset="0"/>
              <a:buChar char="•"/>
            </a:pPr>
            <a:r>
              <a:rPr lang="en-US" sz="2600" dirty="0">
                <a:solidFill>
                  <a:prstClr val="black"/>
                </a:solidFill>
              </a:rPr>
              <a:t>For example, some microfilaments form tough coverings, such as in nails, hair, and the outer layer of skin (not to mention animal claws and scales). </a:t>
            </a:r>
          </a:p>
          <a:p>
            <a:pPr marL="457200" indent="-457200" algn="just">
              <a:buFont typeface="Arial" panose="020B0604020202020204" pitchFamily="34" charset="0"/>
              <a:buChar char="•"/>
            </a:pPr>
            <a:endParaRPr lang="en-US" sz="2600" dirty="0">
              <a:solidFill>
                <a:prstClr val="black"/>
              </a:solidFill>
            </a:endParaRPr>
          </a:p>
          <a:p>
            <a:pPr marL="457200" indent="-457200" algn="just">
              <a:buFont typeface="Arial" panose="020B0604020202020204" pitchFamily="34" charset="0"/>
              <a:buChar char="•"/>
            </a:pPr>
            <a:r>
              <a:rPr lang="en-US" sz="2600" dirty="0">
                <a:solidFill>
                  <a:prstClr val="black"/>
                </a:solidFill>
              </a:rPr>
              <a:t>Others are found in nerve cells, muscle cells, the heart, and internal organs. In each of these tissues, the filaments are made of different proteins. </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4024169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176" y="149630"/>
            <a:ext cx="11770821" cy="6399829"/>
          </a:xfrm>
          <a:prstGeom prst="rect">
            <a:avLst/>
          </a:prstGeom>
        </p:spPr>
        <p:txBody>
          <a:bodyPr wrap="square">
            <a:spAutoFit/>
          </a:bodyPr>
          <a:lstStyle/>
          <a:p>
            <a:pPr algn="just"/>
            <a:r>
              <a:rPr lang="en-US" sz="4000" dirty="0"/>
              <a:t>The cell theory</a:t>
            </a:r>
          </a:p>
          <a:p>
            <a:pPr algn="just"/>
            <a:r>
              <a:rPr lang="en-US" sz="2800" dirty="0"/>
              <a:t>Cell Theory consists of three principles: </a:t>
            </a:r>
          </a:p>
          <a:p>
            <a:pPr algn="just"/>
            <a:r>
              <a:rPr lang="en-US" sz="2800" dirty="0"/>
              <a:t>a. All living things are composed of one or more cells. </a:t>
            </a:r>
          </a:p>
          <a:p>
            <a:pPr algn="just"/>
            <a:r>
              <a:rPr lang="en-US" sz="2800" dirty="0"/>
              <a:t>b. Cells are the basic units of structure and function in an organism. </a:t>
            </a:r>
          </a:p>
          <a:p>
            <a:pPr algn="just"/>
            <a:r>
              <a:rPr lang="en-US" sz="2800" dirty="0"/>
              <a:t>c. Cells come only from the replication of existing cells.</a:t>
            </a:r>
          </a:p>
          <a:p>
            <a:pPr algn="just"/>
            <a:endParaRPr lang="en-US" sz="2800" dirty="0"/>
          </a:p>
          <a:p>
            <a:pPr algn="just"/>
            <a:r>
              <a:rPr lang="en-US" sz="2800" dirty="0"/>
              <a:t>Cells can be cultured to produce more cells:</a:t>
            </a:r>
          </a:p>
          <a:p>
            <a:pPr algn="just"/>
            <a:r>
              <a:rPr lang="en-US" sz="2800" dirty="0"/>
              <a:t>•	In vitro = outside organism or cell </a:t>
            </a:r>
          </a:p>
          <a:p>
            <a:pPr algn="just"/>
            <a:r>
              <a:rPr lang="en-US" sz="2800" dirty="0"/>
              <a:t>•	In vivo = inside organism or cell</a:t>
            </a:r>
          </a:p>
          <a:p>
            <a:pPr algn="just"/>
            <a:endParaRPr lang="en-US" sz="2800" dirty="0"/>
          </a:p>
          <a:p>
            <a:pPr algn="just"/>
            <a:r>
              <a:rPr lang="en-US" sz="2800" dirty="0"/>
              <a:t>CELL DIVERSITY </a:t>
            </a:r>
          </a:p>
          <a:p>
            <a:pPr marL="457200" indent="-457200" algn="just">
              <a:lnSpc>
                <a:spcPct val="107000"/>
              </a:lnSpc>
              <a:spcAft>
                <a:spcPts val="800"/>
              </a:spcAft>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Not all cells are alike. Even cells within the same organism show enormous diversity in size, shape, and internal organization. The body contains around 10</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13 </a:t>
            </a:r>
            <a:r>
              <a:rPr lang="en-US" sz="2800" dirty="0">
                <a:effectLst/>
                <a:latin typeface="Calibri" panose="020F0502020204030204" pitchFamily="34" charset="0"/>
                <a:ea typeface="Calibri" panose="020F0502020204030204" pitchFamily="34" charset="0"/>
                <a:cs typeface="Times New Roman" panose="02020603050405020304" pitchFamily="18" charset="0"/>
              </a:rPr>
              <a:t>to 10</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14 </a:t>
            </a:r>
            <a:r>
              <a:rPr lang="en-US" sz="2800" dirty="0">
                <a:effectLst/>
                <a:latin typeface="Calibri" panose="020F0502020204030204" pitchFamily="34" charset="0"/>
                <a:ea typeface="Calibri" panose="020F0502020204030204" pitchFamily="34" charset="0"/>
                <a:cs typeface="Times New Roman" panose="02020603050405020304" pitchFamily="18" charset="0"/>
              </a:rPr>
              <a:t>cells of around 300 different cell types.</a:t>
            </a:r>
          </a:p>
        </p:txBody>
      </p:sp>
      <p:sp>
        <p:nvSpPr>
          <p:cNvPr id="3" name="Slide Number Placeholder 2"/>
          <p:cNvSpPr>
            <a:spLocks noGrp="1"/>
          </p:cNvSpPr>
          <p:nvPr>
            <p:ph type="sldNum" sz="quarter" idx="12"/>
          </p:nvPr>
        </p:nvSpPr>
        <p:spPr/>
        <p:txBody>
          <a:bodyPr/>
          <a:lstStyle/>
          <a:p>
            <a:fld id="{CF8038E8-A078-4E6C-89D7-57B007698DA4}" type="slidenum">
              <a:rPr lang="en-US" smtClean="0"/>
              <a:t>5</a:t>
            </a:fld>
            <a:endParaRPr lang="en-US"/>
          </a:p>
        </p:txBody>
      </p:sp>
    </p:spTree>
    <p:extLst>
      <p:ext uri="{BB962C8B-B14F-4D97-AF65-F5344CB8AC3E}">
        <p14:creationId xmlns:p14="http://schemas.microsoft.com/office/powerpoint/2010/main" val="488529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2" y="133003"/>
            <a:ext cx="11870575" cy="6494085"/>
          </a:xfrm>
          <a:prstGeom prst="rect">
            <a:avLst/>
          </a:prstGeom>
        </p:spPr>
        <p:txBody>
          <a:bodyPr wrap="square">
            <a:spAutoFit/>
          </a:bodyPr>
          <a:lstStyle/>
          <a:p>
            <a:pPr algn="just"/>
            <a:r>
              <a:rPr lang="en-US" sz="2600" b="1" u="sng" dirty="0">
                <a:solidFill>
                  <a:prstClr val="black"/>
                </a:solidFill>
              </a:rPr>
              <a:t>Actin filament</a:t>
            </a:r>
            <a:r>
              <a:rPr lang="en-US" sz="2600" b="1" dirty="0">
                <a:solidFill>
                  <a:prstClr val="black"/>
                </a:solidFill>
              </a:rPr>
              <a:t>: </a:t>
            </a:r>
            <a:r>
              <a:rPr lang="en-US" sz="2600" dirty="0">
                <a:solidFill>
                  <a:prstClr val="black"/>
                </a:solidFill>
              </a:rPr>
              <a:t>are made up of two chains of the protein actin twisted together. </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Although actin filaments are the most brittle of the cytoskeletal fibers, they are also the most versatile in terms of the shapes they can take.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They can gather together into bundles, web like networks, or even three-dimensional gels. They shorten or lengthen to allow cells to move and change shape.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Together with a protein partner called myosin, actin filaments make possible the muscle contractions necessary for everything from action in sports field to the automatic beating of the heart.</a:t>
            </a:r>
          </a:p>
          <a:p>
            <a:pPr marL="457200" indent="-457200" algn="just">
              <a:buFont typeface="Wingdings" panose="05000000000000000000" pitchFamily="2" charset="2"/>
              <a:buChar char="§"/>
            </a:pPr>
            <a:endParaRPr lang="en-US" sz="2600" dirty="0">
              <a:solidFill>
                <a:prstClr val="black"/>
              </a:solidFill>
            </a:endParaRPr>
          </a:p>
          <a:p>
            <a:pPr algn="just"/>
            <a:r>
              <a:rPr lang="en-US" sz="2600" dirty="0">
                <a:solidFill>
                  <a:prstClr val="black"/>
                </a:solidFill>
              </a:rPr>
              <a:t>MOTOR PROTEINS</a:t>
            </a:r>
          </a:p>
          <a:p>
            <a:pPr marL="457200" indent="-457200" algn="just">
              <a:buFont typeface="Wingdings" panose="05000000000000000000" pitchFamily="2" charset="2"/>
              <a:buChar char="§"/>
            </a:pPr>
            <a:r>
              <a:rPr lang="en-US" sz="2600" dirty="0">
                <a:solidFill>
                  <a:prstClr val="black"/>
                </a:solidFill>
              </a:rPr>
              <a:t>Motor proteins associated with the cytoskeleton aids cell movements. The major motor proteins include: myosin, </a:t>
            </a:r>
            <a:r>
              <a:rPr lang="en-US" sz="2600" dirty="0" err="1">
                <a:solidFill>
                  <a:prstClr val="black"/>
                </a:solidFill>
              </a:rPr>
              <a:t>kinesin</a:t>
            </a:r>
            <a:r>
              <a:rPr lang="en-US" sz="2600" dirty="0">
                <a:solidFill>
                  <a:prstClr val="black"/>
                </a:solidFill>
              </a:rPr>
              <a:t>, and dynein.</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3844037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005" y="121499"/>
            <a:ext cx="11820698" cy="6894195"/>
          </a:xfrm>
          <a:prstGeom prst="rect">
            <a:avLst/>
          </a:prstGeom>
        </p:spPr>
        <p:txBody>
          <a:bodyPr wrap="square">
            <a:spAutoFit/>
          </a:bodyPr>
          <a:lstStyle/>
          <a:p>
            <a:pPr algn="just"/>
            <a:r>
              <a:rPr lang="en-US" sz="2600" dirty="0">
                <a:solidFill>
                  <a:prstClr val="black"/>
                </a:solidFill>
              </a:rPr>
              <a:t>CENTRIOLE</a:t>
            </a:r>
          </a:p>
          <a:p>
            <a:pPr marL="457200" indent="-457200" algn="just">
              <a:buFont typeface="Wingdings" panose="05000000000000000000" pitchFamily="2" charset="2"/>
              <a:buChar char="§"/>
            </a:pPr>
            <a:r>
              <a:rPr lang="en-US" sz="2600" dirty="0">
                <a:solidFill>
                  <a:prstClr val="black"/>
                </a:solidFill>
              </a:rPr>
              <a:t>This consists of two bundles of microtubules at right-angles to each other.</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Each bundle contains 9+0 pattern of tubes in a very characteristic arrangement.</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At the start of mitosis and meiosis, the centriole divides, and one half moves to each end of the cell, forming the spindle.</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spindle </a:t>
            </a:r>
            <a:r>
              <a:rPr lang="en-US" sz="2600" dirty="0" err="1">
                <a:solidFill>
                  <a:prstClr val="black"/>
                </a:solidFill>
              </a:rPr>
              <a:t>fibres</a:t>
            </a:r>
            <a:r>
              <a:rPr lang="en-US" sz="2600" dirty="0">
                <a:solidFill>
                  <a:prstClr val="black"/>
                </a:solidFill>
              </a:rPr>
              <a:t> are later shortened to pull the chromosomes apart.</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Centrioles may be involved in microtubule formation and in the organization of cilia and flagella.</a:t>
            </a:r>
          </a:p>
          <a:p>
            <a:pPr algn="just"/>
            <a:endParaRPr lang="en-US" sz="2600" dirty="0">
              <a:solidFill>
                <a:prstClr val="black"/>
              </a:solidFill>
            </a:endParaRPr>
          </a:p>
          <a:p>
            <a:pPr algn="just"/>
            <a:r>
              <a:rPr lang="en-US" sz="2600" dirty="0">
                <a:solidFill>
                  <a:prstClr val="black"/>
                </a:solidFill>
              </a:rPr>
              <a:t>CILIA AND FLAGELLA</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Cilia and flagella are </a:t>
            </a:r>
            <a:r>
              <a:rPr lang="en-US" sz="2600" dirty="0" err="1">
                <a:solidFill>
                  <a:prstClr val="black"/>
                </a:solidFill>
              </a:rPr>
              <a:t>hairlike</a:t>
            </a:r>
            <a:r>
              <a:rPr lang="en-US" sz="2600" dirty="0">
                <a:solidFill>
                  <a:prstClr val="black"/>
                </a:solidFill>
              </a:rPr>
              <a:t> projections that can move either in an undulating fashion, like a whip, or stiffly, like an oar. They assist in cell movement.</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623701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6" y="251755"/>
            <a:ext cx="11853948" cy="6093976"/>
          </a:xfrm>
          <a:prstGeom prst="rect">
            <a:avLst/>
          </a:prstGeom>
        </p:spPr>
        <p:txBody>
          <a:bodyPr wrap="square">
            <a:spAutoFit/>
          </a:bodyPr>
          <a:lstStyle/>
          <a:p>
            <a:pPr marL="457200" indent="-457200" algn="just">
              <a:buFont typeface="Wingdings" panose="05000000000000000000" pitchFamily="2" charset="2"/>
              <a:buChar char="§"/>
            </a:pPr>
            <a:r>
              <a:rPr lang="en-US" sz="2600" dirty="0">
                <a:solidFill>
                  <a:prstClr val="black"/>
                </a:solidFill>
              </a:rPr>
              <a:t>Cilia (singular; cilium) are short, and numerous and hair-like.</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Flagella (singular; flagellum) are much longer, fewer, and are whip-like.</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Both are membrane bounded cylinders enclosing a matrix area.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In the matrix are nine microtubule doublets arranged in a circle around two central microtubules. Therefore, they have a 9 +2 pattern of microtubules.</a:t>
            </a:r>
          </a:p>
          <a:p>
            <a:pPr algn="just"/>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Protista commonly use cilia and flagella to move through water.</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Sperm cells use flagella (many, all fused together) to swim to the egg.</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trachea and bronchi cells are lined with cilia, moving dust particles and bacteria away from the lungs.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19757078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422" y="224410"/>
            <a:ext cx="11787447" cy="6494085"/>
          </a:xfrm>
          <a:prstGeom prst="rect">
            <a:avLst/>
          </a:prstGeom>
        </p:spPr>
        <p:txBody>
          <a:bodyPr wrap="square">
            <a:spAutoFit/>
          </a:bodyPr>
          <a:lstStyle/>
          <a:p>
            <a:pPr algn="just"/>
            <a:r>
              <a:rPr lang="en-US" sz="2600" dirty="0">
                <a:solidFill>
                  <a:prstClr val="black"/>
                </a:solidFill>
              </a:rPr>
              <a:t>EXTERIOR CELL SURFACES IN ANIMALS</a:t>
            </a:r>
          </a:p>
          <a:p>
            <a:pPr algn="just"/>
            <a:endParaRPr lang="en-US" sz="2600" dirty="0">
              <a:solidFill>
                <a:prstClr val="black"/>
              </a:solidFill>
            </a:endParaRPr>
          </a:p>
          <a:p>
            <a:pPr algn="just"/>
            <a:r>
              <a:rPr lang="en-US" sz="2600" b="1" dirty="0">
                <a:solidFill>
                  <a:prstClr val="black"/>
                </a:solidFill>
              </a:rPr>
              <a:t>1. Extracellular Matrix (ECM) </a:t>
            </a:r>
          </a:p>
          <a:p>
            <a:pPr marL="457200" indent="-457200" algn="just">
              <a:buFont typeface="Wingdings" panose="05000000000000000000" pitchFamily="2" charset="2"/>
              <a:buChar char="§"/>
            </a:pPr>
            <a:r>
              <a:rPr lang="en-US" sz="2600" dirty="0">
                <a:solidFill>
                  <a:prstClr val="black"/>
                </a:solidFill>
              </a:rPr>
              <a:t>This is a network of fibrous proteins and polysaccharides in close association with the cells that produced them.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two common protein in the extracellular matrix are collagen and Elastin.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Collagen resists stretching, and Elastin gives resilience. </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Other Extracellular matrix proteins bind to receptors in a cell’s plasma membrane, permitting communications between ECM and the cytoskeleton within the cytoplasm.</a:t>
            </a:r>
          </a:p>
          <a:p>
            <a:pPr marL="457200" indent="-457200" algn="just">
              <a:buFont typeface="Wingdings" panose="05000000000000000000" pitchFamily="2" charset="2"/>
              <a:buChar char="§"/>
            </a:pPr>
            <a:endParaRPr lang="en-US" sz="2600" dirty="0">
              <a:solidFill>
                <a:prstClr val="black"/>
              </a:solidFill>
            </a:endParaRPr>
          </a:p>
          <a:p>
            <a:pPr marL="457200" indent="-457200" algn="just">
              <a:buFont typeface="Wingdings" panose="05000000000000000000" pitchFamily="2" charset="2"/>
              <a:buChar char="§"/>
            </a:pPr>
            <a:r>
              <a:rPr lang="en-US" sz="2600" dirty="0">
                <a:solidFill>
                  <a:prstClr val="black"/>
                </a:solidFill>
              </a:rPr>
              <a:t>The Extracellular matrix in tissues vary greatly; they may be quite flexible as in cartilage, or rock solid as in bone.</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1786869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3" y="117693"/>
            <a:ext cx="11820699" cy="6740307"/>
          </a:xfrm>
          <a:prstGeom prst="rect">
            <a:avLst/>
          </a:prstGeom>
        </p:spPr>
        <p:txBody>
          <a:bodyPr wrap="square">
            <a:spAutoFit/>
          </a:bodyPr>
          <a:lstStyle/>
          <a:p>
            <a:pPr algn="just"/>
            <a:r>
              <a:rPr lang="en-US" sz="2400" b="1" dirty="0">
                <a:solidFill>
                  <a:prstClr val="black"/>
                </a:solidFill>
              </a:rPr>
              <a:t>2. Junctions Between Cells</a:t>
            </a:r>
          </a:p>
          <a:p>
            <a:pPr algn="just"/>
            <a:r>
              <a:rPr lang="en-US" sz="2400" dirty="0">
                <a:solidFill>
                  <a:prstClr val="black"/>
                </a:solidFill>
              </a:rPr>
              <a:t>Three types of junctions are found between cells:</a:t>
            </a:r>
          </a:p>
          <a:p>
            <a:pPr marL="571500" indent="-571500" algn="just">
              <a:buFont typeface="+mj-lt"/>
              <a:buAutoNum type="romanLcPeriod"/>
            </a:pPr>
            <a:r>
              <a:rPr lang="en-US" sz="2400" dirty="0">
                <a:solidFill>
                  <a:prstClr val="black"/>
                </a:solidFill>
              </a:rPr>
              <a:t>	Adhesion junction</a:t>
            </a:r>
          </a:p>
          <a:p>
            <a:pPr marL="571500" indent="-571500" algn="just">
              <a:buFont typeface="+mj-lt"/>
              <a:buAutoNum type="romanLcPeriod"/>
            </a:pPr>
            <a:r>
              <a:rPr lang="en-US" sz="2400" dirty="0">
                <a:solidFill>
                  <a:prstClr val="black"/>
                </a:solidFill>
              </a:rPr>
              <a:t>	Tight junction</a:t>
            </a:r>
          </a:p>
          <a:p>
            <a:pPr marL="571500" indent="-571500" algn="just">
              <a:buFont typeface="+mj-lt"/>
              <a:buAutoNum type="romanLcPeriod"/>
            </a:pPr>
            <a:r>
              <a:rPr lang="en-US" sz="2400" dirty="0">
                <a:solidFill>
                  <a:prstClr val="black"/>
                </a:solidFill>
              </a:rPr>
              <a:t>	Gap junction.</a:t>
            </a:r>
          </a:p>
          <a:p>
            <a:pPr algn="just"/>
            <a:endParaRPr lang="en-US" sz="2400" dirty="0">
              <a:solidFill>
                <a:prstClr val="black"/>
              </a:solidFill>
            </a:endParaRPr>
          </a:p>
          <a:p>
            <a:pPr marL="342900" indent="-342900" algn="just">
              <a:buFont typeface="Wingdings" panose="05000000000000000000" pitchFamily="2" charset="2"/>
              <a:buChar char="§"/>
            </a:pPr>
            <a:r>
              <a:rPr lang="en-US" sz="2400" dirty="0">
                <a:solidFill>
                  <a:prstClr val="black"/>
                </a:solidFill>
              </a:rPr>
              <a:t>The type of junction between two cells depend on whether or not the cells need to be able to exchange materials and if the cells need to be joined together tightly.</a:t>
            </a:r>
          </a:p>
          <a:p>
            <a:pPr marL="342900" indent="-342900" algn="just">
              <a:buFont typeface="Wingdings" panose="05000000000000000000" pitchFamily="2" charset="2"/>
              <a:buChar char="§"/>
            </a:pPr>
            <a:endParaRPr lang="en-US" sz="2400" dirty="0">
              <a:solidFill>
                <a:prstClr val="black"/>
              </a:solidFill>
            </a:endParaRPr>
          </a:p>
          <a:p>
            <a:pPr marL="342900" indent="-342900" algn="just">
              <a:buFont typeface="Wingdings" panose="05000000000000000000" pitchFamily="2" charset="2"/>
              <a:buChar char="§"/>
            </a:pPr>
            <a:r>
              <a:rPr lang="en-US" sz="2400" dirty="0">
                <a:solidFill>
                  <a:prstClr val="black"/>
                </a:solidFill>
              </a:rPr>
              <a:t>Adhesion junctions hold cells together in organs like heart, stomach, and bladder where tissues must stretch.</a:t>
            </a:r>
          </a:p>
          <a:p>
            <a:pPr marL="342900" indent="-342900" algn="just">
              <a:buFont typeface="Wingdings" panose="05000000000000000000" pitchFamily="2" charset="2"/>
              <a:buChar char="§"/>
            </a:pPr>
            <a:endParaRPr lang="en-US" sz="2400" dirty="0">
              <a:solidFill>
                <a:prstClr val="black"/>
              </a:solidFill>
            </a:endParaRPr>
          </a:p>
          <a:p>
            <a:pPr marL="342900" indent="-342900" algn="just">
              <a:buFont typeface="Wingdings" panose="05000000000000000000" pitchFamily="2" charset="2"/>
              <a:buChar char="§"/>
            </a:pPr>
            <a:r>
              <a:rPr lang="en-US" sz="2400" dirty="0">
                <a:solidFill>
                  <a:prstClr val="black"/>
                </a:solidFill>
              </a:rPr>
              <a:t>Tight junction joins adjacent cells closely. The cells of tissues that serve as barrier are held together by tight junctions; for example, urine stays within the kidney tubules because the cells of the tubules are joined by tight junction.</a:t>
            </a:r>
          </a:p>
          <a:p>
            <a:pPr marL="342900" indent="-342900" algn="just">
              <a:buFont typeface="Wingdings" panose="05000000000000000000" pitchFamily="2" charset="2"/>
              <a:buChar char="§"/>
            </a:pPr>
            <a:endParaRPr lang="en-US" sz="2400" dirty="0">
              <a:solidFill>
                <a:prstClr val="black"/>
              </a:solidFill>
            </a:endParaRPr>
          </a:p>
          <a:p>
            <a:pPr marL="342900" indent="-342900" algn="just">
              <a:buFont typeface="Wingdings" panose="05000000000000000000" pitchFamily="2" charset="2"/>
              <a:buChar char="§"/>
            </a:pPr>
            <a:r>
              <a:rPr lang="en-US" sz="2400" dirty="0">
                <a:solidFill>
                  <a:prstClr val="black"/>
                </a:solidFill>
              </a:rPr>
              <a:t>Gap junction is formed when two identical plasma membrane channels join. It allows cell communication.</a:t>
            </a:r>
          </a:p>
        </p:txBody>
      </p:sp>
      <p:sp>
        <p:nvSpPr>
          <p:cNvPr id="5" name="Slide Number Placeholder 4"/>
          <p:cNvSpPr>
            <a:spLocks noGrp="1"/>
          </p:cNvSpPr>
          <p:nvPr>
            <p:ph type="sldNum" sz="quarter" idx="12"/>
          </p:nvPr>
        </p:nvSpPr>
        <p:spPr/>
        <p:txBody>
          <a:bodyPr/>
          <a:lstStyle/>
          <a:p>
            <a:fld id="{BE55A41E-9877-4632-8745-52BFD4C50415}"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3608631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5A41E-9877-4632-8745-52BFD4C50415}" type="slidenum">
              <a:rPr lang="en-US" smtClean="0">
                <a:solidFill>
                  <a:prstClr val="black">
                    <a:tint val="75000"/>
                  </a:prstClr>
                </a:solidFill>
              </a:rPr>
              <a:pPr/>
              <a:t>55</a:t>
            </a:fld>
            <a:endParaRPr lang="en-US">
              <a:solidFill>
                <a:prstClr val="black">
                  <a:tint val="75000"/>
                </a:prstClr>
              </a:solidFill>
            </a:endParaRPr>
          </a:p>
        </p:txBody>
      </p:sp>
      <p:sp>
        <p:nvSpPr>
          <p:cNvPr id="4" name="Rectangle 3"/>
          <p:cNvSpPr/>
          <p:nvPr/>
        </p:nvSpPr>
        <p:spPr>
          <a:xfrm>
            <a:off x="143999" y="725901"/>
            <a:ext cx="11820159" cy="3108543"/>
          </a:xfrm>
          <a:prstGeom prst="rect">
            <a:avLst/>
          </a:prstGeom>
        </p:spPr>
        <p:txBody>
          <a:bodyPr wrap="none">
            <a:spAutoFit/>
          </a:bodyPr>
          <a:lstStyle/>
          <a:p>
            <a:pPr algn="just"/>
            <a:r>
              <a:rPr lang="en-US" sz="2800" b="1" dirty="0">
                <a:solidFill>
                  <a:prstClr val="black"/>
                </a:solidFill>
              </a:rPr>
              <a:t>QUIZ</a:t>
            </a:r>
          </a:p>
          <a:p>
            <a:pPr algn="just"/>
            <a:endParaRPr lang="en-US" sz="2800" dirty="0">
              <a:solidFill>
                <a:prstClr val="black"/>
              </a:solidFill>
            </a:endParaRPr>
          </a:p>
          <a:p>
            <a:pPr algn="just"/>
            <a:r>
              <a:rPr lang="en-US" sz="2800" dirty="0">
                <a:solidFill>
                  <a:prstClr val="black"/>
                </a:solidFill>
              </a:rPr>
              <a:t>1. Differentiate between Passive and Active transport across plasma membrane.</a:t>
            </a:r>
          </a:p>
          <a:p>
            <a:pPr algn="just"/>
            <a:endParaRPr lang="en-US" sz="2800" dirty="0">
              <a:solidFill>
                <a:prstClr val="black"/>
              </a:solidFill>
            </a:endParaRPr>
          </a:p>
          <a:p>
            <a:pPr algn="just"/>
            <a:r>
              <a:rPr lang="en-US" sz="2800" dirty="0">
                <a:solidFill>
                  <a:prstClr val="black"/>
                </a:solidFill>
              </a:rPr>
              <a:t>2. State the 3 main structural differences between plant and Animal cells.</a:t>
            </a:r>
          </a:p>
          <a:p>
            <a:pPr algn="just"/>
            <a:endParaRPr lang="en-US" sz="2800" dirty="0">
              <a:solidFill>
                <a:prstClr val="black"/>
              </a:solidFill>
            </a:endParaRPr>
          </a:p>
          <a:p>
            <a:pPr algn="just"/>
            <a:r>
              <a:rPr lang="en-US" sz="2800" dirty="0">
                <a:solidFill>
                  <a:prstClr val="black"/>
                </a:solidFill>
              </a:rPr>
              <a:t>3. Write a short note on the functions of Endoplasmic reticulum.</a:t>
            </a:r>
          </a:p>
        </p:txBody>
      </p:sp>
    </p:spTree>
    <p:extLst>
      <p:ext uri="{BB962C8B-B14F-4D97-AF65-F5344CB8AC3E}">
        <p14:creationId xmlns:p14="http://schemas.microsoft.com/office/powerpoint/2010/main" val="14025994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5A41E-9877-4632-8745-52BFD4C50415}" type="slidenum">
              <a:rPr lang="en-US" smtClean="0">
                <a:solidFill>
                  <a:prstClr val="black">
                    <a:tint val="75000"/>
                  </a:prstClr>
                </a:solidFill>
              </a:rPr>
              <a:pPr/>
              <a:t>56</a:t>
            </a:fld>
            <a:endParaRPr lang="en-US">
              <a:solidFill>
                <a:prstClr val="black">
                  <a:tint val="75000"/>
                </a:prstClr>
              </a:solidFill>
            </a:endParaRPr>
          </a:p>
        </p:txBody>
      </p:sp>
      <p:sp>
        <p:nvSpPr>
          <p:cNvPr id="3" name="Rectangle 2"/>
          <p:cNvSpPr/>
          <p:nvPr/>
        </p:nvSpPr>
        <p:spPr>
          <a:xfrm>
            <a:off x="3048000" y="2151728"/>
            <a:ext cx="6096000" cy="1938992"/>
          </a:xfrm>
          <a:prstGeom prst="rect">
            <a:avLst/>
          </a:prstGeom>
        </p:spPr>
        <p:txBody>
          <a:bodyPr>
            <a:spAutoFit/>
          </a:bodyPr>
          <a:lstStyle/>
          <a:p>
            <a:pPr lvl="0"/>
            <a:r>
              <a:rPr lang="en-US" sz="4000" b="1" dirty="0">
                <a:ln/>
                <a:solidFill>
                  <a:srgbClr val="A5A5A5"/>
                </a:solidFill>
              </a:rPr>
              <a:t>NEXT LECTURE:</a:t>
            </a:r>
          </a:p>
          <a:p>
            <a:pPr lvl="0"/>
            <a:r>
              <a:rPr lang="en-US" sz="4000" b="1" dirty="0">
                <a:ln/>
                <a:solidFill>
                  <a:srgbClr val="A5A5A5"/>
                </a:solidFill>
              </a:rPr>
              <a:t> </a:t>
            </a:r>
          </a:p>
          <a:p>
            <a:pPr lvl="0"/>
            <a:r>
              <a:rPr lang="en-US" sz="4000" b="1" dirty="0" smtClean="0">
                <a:ln/>
                <a:solidFill>
                  <a:srgbClr val="A5A5A5"/>
                </a:solidFill>
              </a:rPr>
              <a:t>Mr. </a:t>
            </a:r>
            <a:r>
              <a:rPr lang="en-US" sz="4000" b="1" dirty="0" err="1" smtClean="0">
                <a:ln/>
                <a:solidFill>
                  <a:srgbClr val="A5A5A5"/>
                </a:solidFill>
              </a:rPr>
              <a:t>Adebami</a:t>
            </a:r>
            <a:endParaRPr lang="en-US" sz="4000" b="1" dirty="0">
              <a:ln/>
              <a:solidFill>
                <a:srgbClr val="A5A5A5"/>
              </a:solidFill>
            </a:endParaRPr>
          </a:p>
        </p:txBody>
      </p:sp>
    </p:spTree>
    <p:extLst>
      <p:ext uri="{BB962C8B-B14F-4D97-AF65-F5344CB8AC3E}">
        <p14:creationId xmlns:p14="http://schemas.microsoft.com/office/powerpoint/2010/main" val="4058739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8038E8-A078-4E6C-89D7-57B007698DA4}" type="slidenum">
              <a:rPr lang="en-US" smtClean="0"/>
              <a:t>57</a:t>
            </a:fld>
            <a:endParaRPr lang="en-US"/>
          </a:p>
        </p:txBody>
      </p:sp>
      <p:sp>
        <p:nvSpPr>
          <p:cNvPr id="3" name="Rectangle 2"/>
          <p:cNvSpPr/>
          <p:nvPr/>
        </p:nvSpPr>
        <p:spPr>
          <a:xfrm>
            <a:off x="0" y="0"/>
            <a:ext cx="12192000" cy="3139321"/>
          </a:xfrm>
          <a:prstGeom prst="rect">
            <a:avLst/>
          </a:prstGeom>
        </p:spPr>
        <p:txBody>
          <a:bodyPr wrap="square">
            <a:spAutoFit/>
          </a:bodyPr>
          <a:lstStyle/>
          <a:p>
            <a:r>
              <a:rPr lang="en-US" sz="6000" b="1" dirty="0">
                <a:solidFill>
                  <a:prstClr val="black"/>
                </a:solidFill>
                <a:latin typeface="Calibri Light" panose="020F0302020204030204"/>
              </a:rPr>
              <a:t>Diversity, characteristics and classification of living things, General reproduction</a:t>
            </a:r>
            <a:r>
              <a:rPr lang="en-US" sz="6000" dirty="0">
                <a:solidFill>
                  <a:prstClr val="black"/>
                </a:solidFill>
                <a:latin typeface="Calibri Light" panose="020F0302020204030204"/>
              </a:rPr>
              <a:t/>
            </a:r>
            <a:br>
              <a:rPr lang="en-US" sz="6000" dirty="0">
                <a:solidFill>
                  <a:prstClr val="black"/>
                </a:solidFill>
                <a:latin typeface="Calibri Light" panose="020F0302020204030204"/>
              </a:rPr>
            </a:br>
            <a:endParaRPr lang="en-US" dirty="0"/>
          </a:p>
        </p:txBody>
      </p:sp>
    </p:spTree>
    <p:extLst>
      <p:ext uri="{BB962C8B-B14F-4D97-AF65-F5344CB8AC3E}">
        <p14:creationId xmlns:p14="http://schemas.microsoft.com/office/powerpoint/2010/main" val="683905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t>DEFINITION OF TERMS</a:t>
            </a:r>
            <a:r>
              <a:rPr lang="en-US" dirty="0"/>
              <a:t/>
            </a:r>
            <a:br>
              <a:rPr lang="en-US" dirty="0"/>
            </a:br>
            <a:endParaRPr lang="en-US" dirty="0"/>
          </a:p>
        </p:txBody>
      </p:sp>
      <p:sp>
        <p:nvSpPr>
          <p:cNvPr id="3" name="Content Placeholder 2"/>
          <p:cNvSpPr>
            <a:spLocks noGrp="1"/>
          </p:cNvSpPr>
          <p:nvPr>
            <p:ph idx="1"/>
          </p:nvPr>
        </p:nvSpPr>
        <p:spPr/>
        <p:txBody>
          <a:bodyPr/>
          <a:lstStyle/>
          <a:p>
            <a:r>
              <a:rPr lang="en-US" b="1" dirty="0"/>
              <a:t>Biodiversity </a:t>
            </a:r>
            <a:r>
              <a:rPr lang="en-US" dirty="0"/>
              <a:t>is a term used to describe the great variety of living organisms on Earth and their varied habitats. </a:t>
            </a:r>
          </a:p>
          <a:p>
            <a:r>
              <a:rPr lang="en-US" b="1" dirty="0" err="1"/>
              <a:t>Systematics</a:t>
            </a:r>
            <a:r>
              <a:rPr lang="en-US" dirty="0"/>
              <a:t> is the study of biological diversity and its evolution. </a:t>
            </a:r>
          </a:p>
          <a:p>
            <a:r>
              <a:rPr lang="en-US" b="1" dirty="0"/>
              <a:t>Taxonomy</a:t>
            </a:r>
            <a:r>
              <a:rPr lang="en-US" dirty="0"/>
              <a:t> is a subdivision of systematic and it is defined as the science of biological classification.</a:t>
            </a:r>
          </a:p>
          <a:p>
            <a:endParaRPr lang="en-US" dirty="0"/>
          </a:p>
        </p:txBody>
      </p:sp>
    </p:spTree>
    <p:extLst>
      <p:ext uri="{BB962C8B-B14F-4D97-AF65-F5344CB8AC3E}">
        <p14:creationId xmlns:p14="http://schemas.microsoft.com/office/powerpoint/2010/main" val="24488789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715962"/>
          </a:xfrm>
        </p:spPr>
        <p:txBody>
          <a:bodyPr>
            <a:normAutofit/>
          </a:bodyPr>
          <a:lstStyle/>
          <a:p>
            <a:r>
              <a:rPr lang="en-US" sz="4000" dirty="0"/>
              <a:t>Diversities of Living Organisms</a:t>
            </a:r>
            <a:endParaRPr lang="en-US" sz="4000" dirty="0"/>
          </a:p>
        </p:txBody>
      </p:sp>
      <p:pic>
        <p:nvPicPr>
          <p:cNvPr id="11266" name="Picture 2" descr="C:\Users\GBOYEGA\Desktop\diversity of org..jpg"/>
          <p:cNvPicPr>
            <a:picLocks noGrp="1" noChangeAspect="1" noChangeArrowheads="1"/>
          </p:cNvPicPr>
          <p:nvPr>
            <p:ph idx="1"/>
          </p:nvPr>
        </p:nvPicPr>
        <p:blipFill>
          <a:blip r:embed="rId2"/>
          <a:srcRect t="16836" r="20993"/>
          <a:stretch>
            <a:fillRect/>
          </a:stretch>
        </p:blipFill>
        <p:spPr bwMode="auto">
          <a:xfrm>
            <a:off x="2362201" y="838200"/>
            <a:ext cx="7315199" cy="6019800"/>
          </a:xfrm>
          <a:prstGeom prst="ellipse">
            <a:avLst/>
          </a:prstGeom>
          <a:noFill/>
        </p:spPr>
      </p:pic>
    </p:spTree>
    <p:extLst>
      <p:ext uri="{BB962C8B-B14F-4D97-AF65-F5344CB8AC3E}">
        <p14:creationId xmlns:p14="http://schemas.microsoft.com/office/powerpoint/2010/main" val="25012294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amond(in)">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2" y="163544"/>
            <a:ext cx="11671069" cy="6678751"/>
          </a:xfrm>
          <a:prstGeom prst="rect">
            <a:avLst/>
          </a:prstGeom>
        </p:spPr>
        <p:txBody>
          <a:bodyPr wrap="square">
            <a:spAutoFit/>
          </a:bodyPr>
          <a:lstStyle/>
          <a:p>
            <a:pPr algn="just"/>
            <a:r>
              <a:rPr lang="en-US" sz="3200" b="1" dirty="0"/>
              <a:t>Cell size </a:t>
            </a:r>
          </a:p>
          <a:p>
            <a:pPr algn="just"/>
            <a:endParaRPr lang="en-US" sz="3200" b="1" dirty="0"/>
          </a:p>
          <a:p>
            <a:pPr marL="514350" indent="-514350" algn="just">
              <a:buAutoNum type="arabicPeriod"/>
            </a:pPr>
            <a:r>
              <a:rPr lang="en-US" sz="2800" dirty="0"/>
              <a:t>A few types of cells are large enough to be seen by the unaided eye. The human egg (ovum) is the largest cell in the body, and can (just) be seen without the aid of a microscope. </a:t>
            </a:r>
          </a:p>
          <a:p>
            <a:pPr algn="just"/>
            <a:endParaRPr lang="en-US" sz="2800" dirty="0"/>
          </a:p>
          <a:p>
            <a:pPr algn="just"/>
            <a:r>
              <a:rPr lang="en-US" sz="2800" dirty="0"/>
              <a:t>2. Most cells are small for two main reasons: </a:t>
            </a:r>
          </a:p>
          <a:p>
            <a:pPr algn="just"/>
            <a:r>
              <a:rPr lang="en-US" sz="2800" dirty="0"/>
              <a:t>a). The cell’s nucleus can only control a certain volume of active cytoplasm. </a:t>
            </a:r>
          </a:p>
          <a:p>
            <a:pPr algn="just"/>
            <a:r>
              <a:rPr lang="en-US" sz="2800" dirty="0"/>
              <a:t>b). Cells are limited in size by their surface area to volume ratio. </a:t>
            </a:r>
          </a:p>
          <a:p>
            <a:pPr algn="just"/>
            <a:endParaRPr lang="en-US" sz="2800" dirty="0"/>
          </a:p>
          <a:p>
            <a:pPr algn="just"/>
            <a:r>
              <a:rPr lang="en-US" sz="2800" dirty="0"/>
              <a:t>A group of small cells has a relatively larger surface area than a single large cell of the same volume. </a:t>
            </a:r>
          </a:p>
          <a:p>
            <a:pPr algn="just"/>
            <a:endParaRPr lang="en-US" sz="2800" dirty="0"/>
          </a:p>
          <a:p>
            <a:pPr algn="just"/>
            <a:r>
              <a:rPr lang="en-US" sz="2800" dirty="0"/>
              <a:t>This is important because the nutrients, oxygen, and other materials a cell requires must enter through it surface. </a:t>
            </a:r>
          </a:p>
        </p:txBody>
      </p:sp>
      <p:sp>
        <p:nvSpPr>
          <p:cNvPr id="3" name="Slide Number Placeholder 2"/>
          <p:cNvSpPr>
            <a:spLocks noGrp="1"/>
          </p:cNvSpPr>
          <p:nvPr>
            <p:ph type="sldNum" sz="quarter" idx="12"/>
          </p:nvPr>
        </p:nvSpPr>
        <p:spPr/>
        <p:txBody>
          <a:bodyPr/>
          <a:lstStyle/>
          <a:p>
            <a:fld id="{CF8038E8-A078-4E6C-89D7-57B007698DA4}" type="slidenum">
              <a:rPr lang="en-US" smtClean="0"/>
              <a:t>6</a:t>
            </a:fld>
            <a:endParaRPr lang="en-US"/>
          </a:p>
        </p:txBody>
      </p:sp>
    </p:spTree>
    <p:extLst>
      <p:ext uri="{BB962C8B-B14F-4D97-AF65-F5344CB8AC3E}">
        <p14:creationId xmlns:p14="http://schemas.microsoft.com/office/powerpoint/2010/main" val="3053532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t>HISTORY OF CLASSIFICATION</a:t>
            </a:r>
            <a:r>
              <a:rPr lang="en-US" dirty="0"/>
              <a:t/>
            </a:r>
            <a:br>
              <a:rPr lang="en-US" dirty="0"/>
            </a:br>
            <a:endParaRPr lang="en-US" dirty="0"/>
          </a:p>
        </p:txBody>
      </p:sp>
      <p:sp>
        <p:nvSpPr>
          <p:cNvPr id="3" name="Content Placeholder 2"/>
          <p:cNvSpPr>
            <a:spLocks noGrp="1"/>
          </p:cNvSpPr>
          <p:nvPr>
            <p:ph idx="1"/>
          </p:nvPr>
        </p:nvSpPr>
        <p:spPr>
          <a:xfrm>
            <a:off x="1524000" y="990600"/>
            <a:ext cx="8915400" cy="5562600"/>
          </a:xfrm>
          <a:ln>
            <a:noFill/>
          </a:ln>
        </p:spPr>
        <p:txBody>
          <a:bodyPr>
            <a:noAutofit/>
          </a:bodyPr>
          <a:lstStyle/>
          <a:p>
            <a:pPr>
              <a:buNone/>
            </a:pPr>
            <a:r>
              <a:rPr lang="en-US" sz="2400" dirty="0"/>
              <a:t>The classification of living things into animals and plants is an ancient one. </a:t>
            </a:r>
            <a:r>
              <a:rPr lang="en-US" sz="2400" u="sng" dirty="0">
                <a:hlinkClick r:id="rId2" tooltip="Aristotle"/>
              </a:rPr>
              <a:t>Aristotle</a:t>
            </a:r>
            <a:r>
              <a:rPr lang="en-US" sz="2400" dirty="0"/>
              <a:t> (384–322 BC) was a Greek philosopher and thinker who lived about 2400 years ago classified animal species in his </a:t>
            </a:r>
            <a:r>
              <a:rPr lang="en-US" sz="2400" i="1" u="sng" dirty="0">
                <a:hlinkClick r:id="rId3" tooltip="History of Animals"/>
              </a:rPr>
              <a:t>History of Animals</a:t>
            </a:r>
            <a:r>
              <a:rPr lang="en-US" sz="2400" dirty="0"/>
              <a:t>, while his pupil </a:t>
            </a:r>
            <a:r>
              <a:rPr lang="en-US" sz="2400" u="sng" dirty="0">
                <a:hlinkClick r:id="rId4" tooltip="Theophrastus"/>
              </a:rPr>
              <a:t>Theophrastus</a:t>
            </a:r>
            <a:r>
              <a:rPr lang="en-US" sz="2400" dirty="0"/>
              <a:t> (371–287 BC) wrote a parallel work, the </a:t>
            </a:r>
            <a:r>
              <a:rPr lang="en-US" sz="2400" i="1" u="sng" dirty="0" err="1">
                <a:hlinkClick r:id="rId5" tooltip="Historia Plantarum (Theophrastus)"/>
              </a:rPr>
              <a:t>Historia</a:t>
            </a:r>
            <a:r>
              <a:rPr lang="en-US" sz="2400" i="1" u="sng" dirty="0">
                <a:hlinkClick r:id="rId5" tooltip="Historia Plantarum (Theophrastus)"/>
              </a:rPr>
              <a:t> Plantarum</a:t>
            </a:r>
            <a:r>
              <a:rPr lang="en-US" sz="2400" dirty="0"/>
              <a:t> on plants. Aristotle came up with the following grouping system that was used for almost 2000 years after his death!</a:t>
            </a:r>
          </a:p>
          <a:p>
            <a:pPr>
              <a:buNone/>
            </a:pPr>
            <a:endParaRPr lang="en-US" sz="2400" dirty="0"/>
          </a:p>
          <a:p>
            <a:pPr lvl="1">
              <a:buFont typeface="Wingdings" pitchFamily="2" charset="2"/>
              <a:buChar char="v"/>
            </a:pPr>
            <a:r>
              <a:rPr lang="en-US" sz="2000" dirty="0"/>
              <a:t>He divided all organisms into either animals or plants.</a:t>
            </a:r>
          </a:p>
          <a:p>
            <a:pPr lvl="1">
              <a:buFont typeface="Wingdings" pitchFamily="2" charset="2"/>
              <a:buChar char="v"/>
            </a:pPr>
            <a:r>
              <a:rPr lang="en-US" sz="2000" dirty="0"/>
              <a:t>Then he divided animals into those 'with blood' and those 'without blood'.</a:t>
            </a:r>
          </a:p>
          <a:p>
            <a:pPr lvl="1">
              <a:buFont typeface="Wingdings" pitchFamily="2" charset="2"/>
              <a:buChar char="v"/>
            </a:pPr>
            <a:r>
              <a:rPr lang="en-US" sz="2000" dirty="0"/>
              <a:t>Lastly animals are divided into three groups based on their method of movement: walkers, flyers or swimmers.</a:t>
            </a:r>
          </a:p>
          <a:p>
            <a:pPr algn="just">
              <a:buFont typeface="Wingdings" pitchFamily="2" charset="2"/>
              <a:buChar char="v"/>
            </a:pPr>
            <a:endParaRPr lang="en-US" sz="2400" dirty="0"/>
          </a:p>
          <a:p>
            <a:pPr algn="just">
              <a:buFont typeface="Wingdings" pitchFamily="2" charset="2"/>
              <a:buChar char="v"/>
            </a:pPr>
            <a:endParaRPr lang="en-US" sz="2400" dirty="0"/>
          </a:p>
        </p:txBody>
      </p:sp>
    </p:spTree>
    <p:extLst>
      <p:ext uri="{BB962C8B-B14F-4D97-AF65-F5344CB8AC3E}">
        <p14:creationId xmlns:p14="http://schemas.microsoft.com/office/powerpoint/2010/main" val="3867293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0"/>
            <a:ext cx="6705600" cy="715962"/>
          </a:xfrm>
        </p:spPr>
        <p:txBody>
          <a:bodyPr>
            <a:normAutofit fontScale="90000"/>
          </a:bodyPr>
          <a:lstStyle/>
          <a:p>
            <a:r>
              <a:rPr lang="en-US" dirty="0" smtClean="0"/>
              <a:t>Plato &amp; Aristotle (384–322 BC</a:t>
            </a:r>
            <a:endParaRPr lang="en-US" dirty="0"/>
          </a:p>
        </p:txBody>
      </p:sp>
      <p:pic>
        <p:nvPicPr>
          <p:cNvPr id="9218" name="Picture 2" descr="C:\Users\GBOYEGA\Desktop\Plato&amp; Aristotle.jpg"/>
          <p:cNvPicPr>
            <a:picLocks noGrp="1" noChangeAspect="1" noChangeArrowheads="1"/>
          </p:cNvPicPr>
          <p:nvPr>
            <p:ph idx="1"/>
          </p:nvPr>
        </p:nvPicPr>
        <p:blipFill>
          <a:blip r:embed="rId2"/>
          <a:srcRect/>
          <a:stretch>
            <a:fillRect/>
          </a:stretch>
        </p:blipFill>
        <p:spPr bwMode="auto">
          <a:xfrm>
            <a:off x="2209800" y="1143000"/>
            <a:ext cx="7924800" cy="5410200"/>
          </a:xfrm>
          <a:prstGeom prst="rect">
            <a:avLst/>
          </a:prstGeom>
          <a:noFill/>
        </p:spPr>
      </p:pic>
    </p:spTree>
    <p:extLst>
      <p:ext uri="{BB962C8B-B14F-4D97-AF65-F5344CB8AC3E}">
        <p14:creationId xmlns:p14="http://schemas.microsoft.com/office/powerpoint/2010/main" val="2022171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plus(in)">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normAutofit fontScale="90000"/>
          </a:bodyPr>
          <a:lstStyle/>
          <a:p>
            <a:r>
              <a:rPr lang="en-US" b="1" u="sng" dirty="0" smtClean="0"/>
              <a:t>HISTORY OF CLASSIFICATION cont’d…</a:t>
            </a:r>
            <a:endParaRPr lang="en-US" dirty="0"/>
          </a:p>
        </p:txBody>
      </p:sp>
      <p:sp>
        <p:nvSpPr>
          <p:cNvPr id="3" name="Content Placeholder 2"/>
          <p:cNvSpPr>
            <a:spLocks noGrp="1"/>
          </p:cNvSpPr>
          <p:nvPr>
            <p:ph idx="1"/>
          </p:nvPr>
        </p:nvSpPr>
        <p:spPr>
          <a:xfrm>
            <a:off x="2057400" y="1219200"/>
            <a:ext cx="8305800" cy="5638800"/>
          </a:xfrm>
        </p:spPr>
        <p:txBody>
          <a:bodyPr>
            <a:noAutofit/>
          </a:bodyPr>
          <a:lstStyle/>
          <a:p>
            <a:pPr algn="just">
              <a:buFont typeface="Wingdings" pitchFamily="2" charset="2"/>
              <a:buChar char="Ø"/>
            </a:pPr>
            <a:r>
              <a:rPr lang="en-US" sz="2000" u="sng" dirty="0">
                <a:hlinkClick r:id="rId2" tooltip="Carl Linnaeus"/>
              </a:rPr>
              <a:t>Carl Linnaeus</a:t>
            </a:r>
            <a:r>
              <a:rPr lang="en-US" sz="2000" dirty="0"/>
              <a:t> (1707–1778) laid the foundations for modern </a:t>
            </a:r>
            <a:r>
              <a:rPr lang="en-US" sz="2000" u="sng" dirty="0">
                <a:hlinkClick r:id="rId3" tooltip="Biological nomenclature"/>
              </a:rPr>
              <a:t>biological nomenclature</a:t>
            </a:r>
            <a:r>
              <a:rPr lang="en-US" sz="2000" dirty="0"/>
              <a:t>, now regulated by the </a:t>
            </a:r>
            <a:r>
              <a:rPr lang="en-US" sz="2000" u="sng" dirty="0">
                <a:hlinkClick r:id="rId4" tooltip="Nomenclature Codes"/>
              </a:rPr>
              <a:t>Nomenclature Codes</a:t>
            </a:r>
            <a:r>
              <a:rPr lang="en-US" sz="2000" dirty="0"/>
              <a:t>, in 1735. He distinguished two kingdoms of living things </a:t>
            </a:r>
            <a:r>
              <a:rPr lang="en-US" sz="2000" i="1" dirty="0"/>
              <a:t>Regnum </a:t>
            </a:r>
            <a:r>
              <a:rPr lang="en-US" sz="2000" i="1" dirty="0" err="1"/>
              <a:t>Animale</a:t>
            </a:r>
            <a:r>
              <a:rPr lang="en-US" sz="2000" i="1" dirty="0"/>
              <a:t> </a:t>
            </a:r>
            <a:r>
              <a:rPr lang="en-US" sz="2000" dirty="0"/>
              <a:t>(</a:t>
            </a:r>
            <a:r>
              <a:rPr lang="en-US" sz="2000" u="sng" dirty="0">
                <a:hlinkClick r:id="rId5" tooltip="Animal"/>
              </a:rPr>
              <a:t>animal</a:t>
            </a:r>
            <a:r>
              <a:rPr lang="en-US" sz="2000" dirty="0"/>
              <a:t> kingdom) and </a:t>
            </a:r>
            <a:r>
              <a:rPr lang="en-US" sz="2000" i="1" dirty="0"/>
              <a:t>Regnum </a:t>
            </a:r>
            <a:r>
              <a:rPr lang="en-US" sz="2000" i="1" dirty="0" err="1"/>
              <a:t>Vegetabile</a:t>
            </a:r>
            <a:r>
              <a:rPr lang="en-US" sz="2000" dirty="0"/>
              <a:t> (vegetable kingdom, for </a:t>
            </a:r>
            <a:r>
              <a:rPr lang="en-US" sz="2000" u="sng" dirty="0">
                <a:hlinkClick r:id="rId6" tooltip="Plant"/>
              </a:rPr>
              <a:t>plants</a:t>
            </a:r>
            <a:r>
              <a:rPr lang="en-US" sz="2000" dirty="0"/>
              <a:t>). Linnaeus also included </a:t>
            </a:r>
            <a:r>
              <a:rPr lang="en-US" sz="2000" u="sng" dirty="0">
                <a:hlinkClick r:id="rId7" tooltip="Mineral"/>
              </a:rPr>
              <a:t>minerals</a:t>
            </a:r>
            <a:r>
              <a:rPr lang="en-US" sz="2000" dirty="0"/>
              <a:t> in his classification system, placing them in a third kingdom, </a:t>
            </a:r>
            <a:r>
              <a:rPr lang="en-US" sz="2000" i="1" u="sng" dirty="0">
                <a:hlinkClick r:id="rId8" tooltip="Mineralia"/>
              </a:rPr>
              <a:t>Regnum </a:t>
            </a:r>
            <a:r>
              <a:rPr lang="en-US" sz="2000" i="1" u="sng" dirty="0" err="1">
                <a:hlinkClick r:id="rId8" tooltip="Mineralia"/>
              </a:rPr>
              <a:t>Lapideum</a:t>
            </a:r>
            <a:r>
              <a:rPr lang="en-US" sz="2000" dirty="0"/>
              <a:t>.</a:t>
            </a:r>
          </a:p>
          <a:p>
            <a:pPr algn="just">
              <a:buFont typeface="Wingdings" pitchFamily="2" charset="2"/>
              <a:buChar char="Ø"/>
            </a:pPr>
            <a:endParaRPr lang="en-US" sz="2000" dirty="0"/>
          </a:p>
          <a:p>
            <a:pPr algn="just">
              <a:buFont typeface="Wingdings" pitchFamily="2" charset="2"/>
              <a:buChar char="Ø"/>
            </a:pPr>
            <a:r>
              <a:rPr lang="en-US" sz="2000" dirty="0"/>
              <a:t>In </a:t>
            </a:r>
            <a:r>
              <a:rPr lang="en-US" sz="2000" u="sng" dirty="0">
                <a:hlinkClick r:id="rId9" tooltip="Biology"/>
              </a:rPr>
              <a:t>biology</a:t>
            </a:r>
            <a:r>
              <a:rPr lang="en-US" sz="2000" dirty="0"/>
              <a:t>, </a:t>
            </a:r>
            <a:r>
              <a:rPr lang="en-US" sz="2000" b="1" u="sng" dirty="0"/>
              <a:t>kingdom</a:t>
            </a:r>
            <a:r>
              <a:rPr lang="en-US" sz="2000" dirty="0"/>
              <a:t> is the third highest </a:t>
            </a:r>
            <a:r>
              <a:rPr lang="en-US" sz="2000" u="sng" dirty="0">
                <a:hlinkClick r:id="rId10" tooltip="Taxonomic rank"/>
              </a:rPr>
              <a:t>taxonomic rank</a:t>
            </a:r>
            <a:r>
              <a:rPr lang="en-US" sz="2000" dirty="0"/>
              <a:t> below </a:t>
            </a:r>
            <a:r>
              <a:rPr lang="en-US" sz="2000" b="1" u="sng" dirty="0">
                <a:hlinkClick r:id="rId11" tooltip="Domain (biology)"/>
              </a:rPr>
              <a:t>domain</a:t>
            </a:r>
            <a:r>
              <a:rPr lang="en-US" sz="2000" dirty="0"/>
              <a:t>. Kingdoms are divided into smaller groups called </a:t>
            </a:r>
            <a:r>
              <a:rPr lang="en-US" sz="2000" b="1" u="sng" dirty="0">
                <a:hlinkClick r:id="rId12" tooltip="Phylum"/>
              </a:rPr>
              <a:t>phyla</a:t>
            </a:r>
            <a:r>
              <a:rPr lang="en-US" sz="2000" dirty="0"/>
              <a:t>. </a:t>
            </a:r>
          </a:p>
          <a:p>
            <a:pPr algn="just">
              <a:buFont typeface="Wingdings" pitchFamily="2" charset="2"/>
              <a:buChar char="Ø"/>
            </a:pPr>
            <a:endParaRPr lang="en-US" sz="2000" dirty="0"/>
          </a:p>
          <a:p>
            <a:pPr algn="just">
              <a:buFont typeface="Wingdings" pitchFamily="2" charset="2"/>
              <a:buChar char="Ø"/>
            </a:pPr>
            <a:r>
              <a:rPr lang="en-US" sz="2000" dirty="0"/>
              <a:t>Traditionally, textbooks from the </a:t>
            </a:r>
            <a:r>
              <a:rPr lang="en-US" sz="2000" u="sng" dirty="0">
                <a:hlinkClick r:id="rId13" tooltip="United States"/>
              </a:rPr>
              <a:t>United States</a:t>
            </a:r>
            <a:r>
              <a:rPr lang="en-US" sz="2000" dirty="0"/>
              <a:t> used a system of </a:t>
            </a:r>
            <a:r>
              <a:rPr lang="en-US" sz="2000" b="1" dirty="0"/>
              <a:t>six kingdoms</a:t>
            </a:r>
            <a:r>
              <a:rPr lang="en-US" sz="2000" dirty="0"/>
              <a:t> (</a:t>
            </a:r>
            <a:r>
              <a:rPr lang="en-US" sz="2000" u="sng" dirty="0">
                <a:hlinkClick r:id="rId5" tooltip="Animal"/>
              </a:rPr>
              <a:t>Animalia</a:t>
            </a:r>
            <a:r>
              <a:rPr lang="en-US" sz="2000" dirty="0"/>
              <a:t>, </a:t>
            </a:r>
            <a:r>
              <a:rPr lang="en-US" sz="2000" u="sng" dirty="0">
                <a:hlinkClick r:id="rId14" tooltip="Plantae"/>
              </a:rPr>
              <a:t>Plantae</a:t>
            </a:r>
            <a:r>
              <a:rPr lang="en-US" sz="2000" dirty="0"/>
              <a:t>, </a:t>
            </a:r>
            <a:r>
              <a:rPr lang="en-US" sz="2000" dirty="0">
                <a:hlinkClick r:id="rId15" tooltip="Fungi"/>
              </a:rPr>
              <a:t>Fungi</a:t>
            </a:r>
            <a:r>
              <a:rPr lang="en-US" sz="2000" dirty="0"/>
              <a:t>, </a:t>
            </a:r>
            <a:r>
              <a:rPr lang="en-US" sz="2000" dirty="0">
                <a:hlinkClick r:id="rId16" tooltip="Protista"/>
              </a:rPr>
              <a:t>Protista</a:t>
            </a:r>
            <a:r>
              <a:rPr lang="en-US" sz="2000" dirty="0"/>
              <a:t>, </a:t>
            </a:r>
            <a:r>
              <a:rPr lang="en-US" sz="2000" u="sng" dirty="0">
                <a:hlinkClick r:id="rId17" tooltip="Archaea"/>
              </a:rPr>
              <a:t>Archaea</a:t>
            </a:r>
            <a:r>
              <a:rPr lang="en-US" sz="2000" dirty="0"/>
              <a:t>/</a:t>
            </a:r>
            <a:r>
              <a:rPr lang="en-US" sz="2000" u="sng" dirty="0">
                <a:hlinkClick r:id="rId18" tooltip="Archaeabacteria"/>
              </a:rPr>
              <a:t>Archaeabacteria</a:t>
            </a:r>
            <a:r>
              <a:rPr lang="en-US" sz="2000" dirty="0"/>
              <a:t>, and </a:t>
            </a:r>
            <a:r>
              <a:rPr lang="en-US" sz="2000" u="sng" dirty="0">
                <a:hlinkClick r:id="rId19" tooltip="Bacteria"/>
              </a:rPr>
              <a:t>Bacteria</a:t>
            </a:r>
            <a:r>
              <a:rPr lang="en-US" sz="2000" dirty="0"/>
              <a:t>/</a:t>
            </a:r>
            <a:r>
              <a:rPr lang="en-US" sz="2000" u="sng" dirty="0">
                <a:hlinkClick r:id="rId20" tooltip="Eubacteria"/>
              </a:rPr>
              <a:t>Eubacteria</a:t>
            </a:r>
            <a:r>
              <a:rPr lang="en-US" sz="2000" dirty="0"/>
              <a:t>) </a:t>
            </a:r>
          </a:p>
          <a:p>
            <a:pPr algn="just">
              <a:buFont typeface="Wingdings" pitchFamily="2" charset="2"/>
              <a:buChar char="Ø"/>
            </a:pPr>
            <a:endParaRPr lang="en-US" sz="2000" dirty="0"/>
          </a:p>
          <a:p>
            <a:pPr algn="just">
              <a:buFont typeface="Wingdings" pitchFamily="2" charset="2"/>
              <a:buChar char="Ø"/>
            </a:pPr>
            <a:r>
              <a:rPr lang="en-US" sz="2000" dirty="0"/>
              <a:t>while textbooks in Great Britain, India, Australia, Latin America and other countries used </a:t>
            </a:r>
            <a:r>
              <a:rPr lang="en-US" sz="2000" b="1" dirty="0"/>
              <a:t>five kingdoms</a:t>
            </a:r>
            <a:r>
              <a:rPr lang="en-US" sz="2000" dirty="0"/>
              <a:t> (Animalia, Plantae, Fungi, Protista and </a:t>
            </a:r>
            <a:r>
              <a:rPr lang="en-US" sz="2000" u="sng" dirty="0">
                <a:hlinkClick r:id="rId21" tooltip="Monera"/>
              </a:rPr>
              <a:t>Monera</a:t>
            </a:r>
            <a:r>
              <a:rPr lang="en-US" sz="2000" dirty="0"/>
              <a:t>). </a:t>
            </a:r>
          </a:p>
          <a:p>
            <a:endParaRPr lang="en-US" sz="2000" dirty="0"/>
          </a:p>
        </p:txBody>
      </p:sp>
    </p:spTree>
    <p:extLst>
      <p:ext uri="{BB962C8B-B14F-4D97-AF65-F5344CB8AC3E}">
        <p14:creationId xmlns:p14="http://schemas.microsoft.com/office/powerpoint/2010/main" val="40627824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Carolus Linnaeus (1707-1778)</a:t>
            </a:r>
            <a:br>
              <a:rPr lang="en-US" dirty="0" smtClean="0"/>
            </a:br>
            <a:r>
              <a:rPr lang="en-US" sz="3100" dirty="0"/>
              <a:t>Father of Modern Biological Classification</a:t>
            </a:r>
            <a:endParaRPr lang="en-US" dirty="0"/>
          </a:p>
        </p:txBody>
      </p:sp>
      <p:pic>
        <p:nvPicPr>
          <p:cNvPr id="16386" name="Picture 2" descr="C:\Users\GBOYEGA\Desktop\BIOLOGY\PIXTURESSS\brainpop-classification.png (500×427)_20160122171743.jpg"/>
          <p:cNvPicPr>
            <a:picLocks noGrp="1" noChangeAspect="1" noChangeArrowheads="1"/>
          </p:cNvPicPr>
          <p:nvPr>
            <p:ph idx="1"/>
          </p:nvPr>
        </p:nvPicPr>
        <p:blipFill>
          <a:blip r:embed="rId2"/>
          <a:srcRect l="32341" t="20000" r="32332" b="21429"/>
          <a:stretch>
            <a:fillRect/>
          </a:stretch>
        </p:blipFill>
        <p:spPr bwMode="auto">
          <a:xfrm>
            <a:off x="1828800" y="1524000"/>
            <a:ext cx="8229600" cy="5105400"/>
          </a:xfrm>
          <a:prstGeom prst="rect">
            <a:avLst/>
          </a:prstGeom>
          <a:noFill/>
        </p:spPr>
      </p:pic>
    </p:spTree>
    <p:extLst>
      <p:ext uri="{BB962C8B-B14F-4D97-AF65-F5344CB8AC3E}">
        <p14:creationId xmlns:p14="http://schemas.microsoft.com/office/powerpoint/2010/main" val="2454849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0" fill="hold"/>
                                        <p:tgtEl>
                                          <p:spTgt spid="16386"/>
                                        </p:tgtEl>
                                        <p:attrNameLst>
                                          <p:attrName>ppt_x</p:attrName>
                                        </p:attrNameLst>
                                      </p:cBhvr>
                                      <p:tavLst>
                                        <p:tav tm="0">
                                          <p:val>
                                            <p:strVal val="#ppt_x"/>
                                          </p:val>
                                        </p:tav>
                                        <p:tav tm="100000">
                                          <p:val>
                                            <p:strVal val="#ppt_x"/>
                                          </p:val>
                                        </p:tav>
                                      </p:tavLst>
                                    </p:anim>
                                    <p:anim calcmode="lin" valueType="num">
                                      <p:cBhvr additive="base">
                                        <p:cTn id="8" dur="500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4000" b="1" dirty="0"/>
              <a:t>History of Biological Classification</a:t>
            </a:r>
            <a:endParaRPr lang="en-US" sz="4000" dirty="0"/>
          </a:p>
        </p:txBody>
      </p:sp>
      <p:pic>
        <p:nvPicPr>
          <p:cNvPr id="37890" name="Picture 2" descr="C:\Users\GBOYEGA\Desktop\BIOLOGY\PIXTURESSS\classss.jpg"/>
          <p:cNvPicPr>
            <a:picLocks noGrp="1" noChangeAspect="1" noChangeArrowheads="1"/>
          </p:cNvPicPr>
          <p:nvPr>
            <p:ph idx="1"/>
          </p:nvPr>
        </p:nvPicPr>
        <p:blipFill>
          <a:blip r:embed="rId2"/>
          <a:srcRect l="21296" t="26643" r="21296" b="25437"/>
          <a:stretch>
            <a:fillRect/>
          </a:stretch>
        </p:blipFill>
        <p:spPr bwMode="auto">
          <a:xfrm>
            <a:off x="1524000" y="1219200"/>
            <a:ext cx="9144000" cy="5257800"/>
          </a:xfrm>
          <a:prstGeom prst="rect">
            <a:avLst/>
          </a:prstGeom>
          <a:noFill/>
        </p:spPr>
      </p:pic>
    </p:spTree>
    <p:extLst>
      <p:ext uri="{BB962C8B-B14F-4D97-AF65-F5344CB8AC3E}">
        <p14:creationId xmlns:p14="http://schemas.microsoft.com/office/powerpoint/2010/main" val="610532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1"/>
            <a:ext cx="8229600" cy="5516563"/>
          </a:xfrm>
        </p:spPr>
        <p:txBody>
          <a:bodyPr/>
          <a:lstStyle/>
          <a:p>
            <a:pPr>
              <a:buNone/>
            </a:pPr>
            <a:endParaRPr lang="en-US" dirty="0"/>
          </a:p>
        </p:txBody>
      </p:sp>
      <p:pic>
        <p:nvPicPr>
          <p:cNvPr id="4" name="Picture 3" descr="C:\Users\GBOYEGA\Desktop\BIOLOGY\biology5...Classification of Organisms_files\classi5.jpg"/>
          <p:cNvPicPr/>
          <p:nvPr/>
        </p:nvPicPr>
        <p:blipFill>
          <a:blip r:embed="rId2"/>
          <a:srcRect l="3506" t="2463" r="6642"/>
          <a:stretch>
            <a:fillRect/>
          </a:stretch>
        </p:blipFill>
        <p:spPr bwMode="auto">
          <a:xfrm>
            <a:off x="2514600" y="1676400"/>
            <a:ext cx="7010400" cy="4114800"/>
          </a:xfrm>
          <a:prstGeom prst="rect">
            <a:avLst/>
          </a:prstGeom>
          <a:noFill/>
          <a:ln w="9525">
            <a:noFill/>
            <a:miter lim="800000"/>
            <a:headEnd/>
            <a:tailEnd/>
          </a:ln>
        </p:spPr>
      </p:pic>
    </p:spTree>
    <p:extLst>
      <p:ext uri="{BB962C8B-B14F-4D97-AF65-F5344CB8AC3E}">
        <p14:creationId xmlns:p14="http://schemas.microsoft.com/office/powerpoint/2010/main" val="576270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371600"/>
          </a:xfrm>
        </p:spPr>
        <p:txBody>
          <a:bodyPr>
            <a:noAutofit/>
          </a:bodyPr>
          <a:lstStyle/>
          <a:p>
            <a:r>
              <a:rPr lang="en-US" sz="2400" b="1" u="sng" dirty="0">
                <a:ln>
                  <a:solidFill>
                    <a:schemeClr val="tx1"/>
                  </a:solidFill>
                </a:ln>
                <a:latin typeface="Times New Roman" pitchFamily="18" charset="0"/>
                <a:cs typeface="Times New Roman" pitchFamily="18" charset="0"/>
              </a:rPr>
              <a:t/>
            </a:r>
            <a:br>
              <a:rPr lang="en-US" sz="2400" b="1" u="sng" dirty="0">
                <a:ln>
                  <a:solidFill>
                    <a:schemeClr val="tx1"/>
                  </a:solidFill>
                </a:ln>
                <a:latin typeface="Times New Roman" pitchFamily="18" charset="0"/>
                <a:cs typeface="Times New Roman" pitchFamily="18" charset="0"/>
              </a:rPr>
            </a:br>
            <a:r>
              <a:rPr lang="en-US" sz="2400" b="1" u="sng" dirty="0">
                <a:ln>
                  <a:solidFill>
                    <a:schemeClr val="tx1"/>
                  </a:solidFill>
                </a:ln>
                <a:latin typeface="Times New Roman" pitchFamily="18" charset="0"/>
                <a:cs typeface="Times New Roman" pitchFamily="18" charset="0"/>
              </a:rPr>
              <a:t/>
            </a:r>
            <a:br>
              <a:rPr lang="en-US" sz="2400" b="1" u="sng" dirty="0">
                <a:ln>
                  <a:solidFill>
                    <a:schemeClr val="tx1"/>
                  </a:solidFill>
                </a:ln>
                <a:latin typeface="Times New Roman" pitchFamily="18" charset="0"/>
                <a:cs typeface="Times New Roman" pitchFamily="18" charset="0"/>
              </a:rPr>
            </a:br>
            <a:r>
              <a:rPr lang="en-US" sz="2400" b="1" u="sng" dirty="0">
                <a:ln>
                  <a:solidFill>
                    <a:schemeClr val="tx1"/>
                  </a:solidFill>
                </a:ln>
                <a:latin typeface="Times New Roman" pitchFamily="18" charset="0"/>
                <a:cs typeface="Times New Roman" pitchFamily="18" charset="0"/>
              </a:rPr>
              <a:t/>
            </a:r>
            <a:br>
              <a:rPr lang="en-US" sz="2400" b="1" u="sng" dirty="0">
                <a:ln>
                  <a:solidFill>
                    <a:schemeClr val="tx1"/>
                  </a:solidFill>
                </a:ln>
                <a:latin typeface="Times New Roman" pitchFamily="18" charset="0"/>
                <a:cs typeface="Times New Roman" pitchFamily="18" charset="0"/>
              </a:rPr>
            </a:br>
            <a:r>
              <a:rPr lang="en-US" sz="2400" u="sng" dirty="0">
                <a:ln>
                  <a:solidFill>
                    <a:schemeClr val="tx1"/>
                  </a:solidFill>
                </a:ln>
              </a:rPr>
              <a:t>HIERARCHY </a:t>
            </a:r>
            <a:r>
              <a:rPr lang="en-US" sz="2400" u="sng" dirty="0">
                <a:ln>
                  <a:solidFill>
                    <a:schemeClr val="tx1"/>
                  </a:solidFill>
                </a:ln>
              </a:rPr>
              <a:t>OF</a:t>
            </a:r>
            <a:r>
              <a:rPr lang="en-US" sz="2400" u="sng" dirty="0">
                <a:ln>
                  <a:solidFill>
                    <a:schemeClr val="tx1"/>
                  </a:solidFill>
                </a:ln>
                <a:hlinkClick r:id="rId2" tooltip="Biological classification"/>
              </a:rPr>
              <a:t>BIOLOGICAL  </a:t>
            </a:r>
            <a:r>
              <a:rPr lang="en-US" sz="2400" u="sng" dirty="0">
                <a:ln>
                  <a:solidFill>
                    <a:schemeClr val="tx1"/>
                  </a:solidFill>
                </a:ln>
                <a:hlinkClick r:id="rId2" tooltip="Biological classification"/>
              </a:rPr>
              <a:t>CLASSIFICATION</a:t>
            </a:r>
            <a:r>
              <a:rPr lang="en-US" sz="2400" u="sng" dirty="0">
                <a:ln>
                  <a:solidFill>
                    <a:schemeClr val="tx1"/>
                  </a:solidFill>
                </a:ln>
              </a:rPr>
              <a:t/>
            </a:r>
            <a:br>
              <a:rPr lang="en-US" sz="2400" u="sng" dirty="0">
                <a:ln>
                  <a:solidFill>
                    <a:schemeClr val="tx1"/>
                  </a:solidFill>
                </a:ln>
              </a:rPr>
            </a:br>
            <a:r>
              <a:rPr lang="en-US" sz="2400" b="1" u="sng" dirty="0">
                <a:ln>
                  <a:solidFill>
                    <a:schemeClr val="tx1"/>
                  </a:solidFill>
                </a:ln>
                <a:latin typeface="Times New Roman" pitchFamily="18" charset="0"/>
                <a:cs typeface="Times New Roman" pitchFamily="18" charset="0"/>
              </a:rPr>
              <a:t/>
            </a:r>
            <a:br>
              <a:rPr lang="en-US" sz="2400" b="1" u="sng" dirty="0">
                <a:ln>
                  <a:solidFill>
                    <a:schemeClr val="tx1"/>
                  </a:solidFill>
                </a:ln>
                <a:latin typeface="Times New Roman" pitchFamily="18" charset="0"/>
                <a:cs typeface="Times New Roman" pitchFamily="18" charset="0"/>
              </a:rPr>
            </a:br>
            <a:r>
              <a:rPr lang="en-US" sz="1800" dirty="0">
                <a:ln>
                  <a:solidFill>
                    <a:schemeClr val="tx1"/>
                  </a:solidFill>
                </a:ln>
                <a:latin typeface="Times New Roman" pitchFamily="18" charset="0"/>
                <a:cs typeface="Times New Roman" pitchFamily="18" charset="0"/>
              </a:rPr>
              <a:t>The hierarchy of </a:t>
            </a:r>
            <a:r>
              <a:rPr lang="en-US" sz="1800" dirty="0">
                <a:ln>
                  <a:solidFill>
                    <a:schemeClr val="tx1"/>
                  </a:solidFill>
                </a:ln>
                <a:latin typeface="Times New Roman" pitchFamily="18" charset="0"/>
                <a:cs typeface="Times New Roman" pitchFamily="18" charset="0"/>
                <a:hlinkClick r:id="rId2" tooltip="Biological classification"/>
              </a:rPr>
              <a:t>biological classification</a:t>
            </a:r>
            <a:r>
              <a:rPr lang="en-US" sz="1800" dirty="0">
                <a:ln>
                  <a:solidFill>
                    <a:schemeClr val="tx1"/>
                  </a:solidFill>
                </a:ln>
                <a:latin typeface="Times New Roman" pitchFamily="18" charset="0"/>
                <a:cs typeface="Times New Roman" pitchFamily="18" charset="0"/>
              </a:rPr>
              <a:t> contains </a:t>
            </a:r>
            <a:r>
              <a:rPr lang="en-US" sz="1800" b="1" dirty="0">
                <a:ln>
                  <a:solidFill>
                    <a:schemeClr val="tx1"/>
                  </a:solidFill>
                </a:ln>
                <a:latin typeface="Times New Roman" pitchFamily="18" charset="0"/>
                <a:cs typeface="Times New Roman" pitchFamily="18" charset="0"/>
              </a:rPr>
              <a:t>eight</a:t>
            </a:r>
            <a:r>
              <a:rPr lang="en-US" sz="1800" dirty="0">
                <a:ln>
                  <a:solidFill>
                    <a:schemeClr val="tx1"/>
                  </a:solidFill>
                </a:ln>
                <a:latin typeface="Times New Roman" pitchFamily="18" charset="0"/>
                <a:cs typeface="Times New Roman" pitchFamily="18" charset="0"/>
              </a:rPr>
              <a:t> major </a:t>
            </a:r>
            <a:r>
              <a:rPr lang="en-US" sz="1800" dirty="0">
                <a:ln>
                  <a:solidFill>
                    <a:schemeClr val="tx1"/>
                  </a:solidFill>
                </a:ln>
                <a:latin typeface="Times New Roman" pitchFamily="18" charset="0"/>
                <a:cs typeface="Times New Roman" pitchFamily="18" charset="0"/>
                <a:hlinkClick r:id="rId3" tooltip="Taxonomic rank"/>
              </a:rPr>
              <a:t>taxonomic ranks</a:t>
            </a:r>
            <a:r>
              <a:rPr lang="en-US" sz="1800" dirty="0">
                <a:ln>
                  <a:solidFill>
                    <a:schemeClr val="tx1"/>
                  </a:solidFill>
                </a:ln>
                <a:latin typeface="Times New Roman" pitchFamily="18" charset="0"/>
                <a:cs typeface="Times New Roman" pitchFamily="18" charset="0"/>
              </a:rPr>
              <a:t>. </a:t>
            </a:r>
            <a:r>
              <a:rPr lang="en-US" sz="2400" dirty="0">
                <a:ln>
                  <a:solidFill>
                    <a:schemeClr val="tx1"/>
                  </a:solidFill>
                </a:ln>
                <a:latin typeface="Times New Roman" pitchFamily="18" charset="0"/>
                <a:cs typeface="Times New Roman" pitchFamily="18" charset="0"/>
              </a:rPr>
              <a:t> </a:t>
            </a:r>
            <a:br>
              <a:rPr lang="en-US" sz="2400" dirty="0">
                <a:ln>
                  <a:solidFill>
                    <a:schemeClr val="tx1"/>
                  </a:solidFill>
                </a:ln>
                <a:latin typeface="Times New Roman" pitchFamily="18" charset="0"/>
                <a:cs typeface="Times New Roman" pitchFamily="18" charset="0"/>
              </a:rPr>
            </a:br>
            <a:r>
              <a:rPr lang="en-US" sz="2400" b="1" u="sng" dirty="0">
                <a:ln>
                  <a:solidFill>
                    <a:schemeClr val="tx1"/>
                  </a:solidFill>
                </a:ln>
                <a:latin typeface="Times New Roman" pitchFamily="18" charset="0"/>
                <a:cs typeface="Times New Roman" pitchFamily="18" charset="0"/>
              </a:rPr>
              <a:t/>
            </a:r>
            <a:br>
              <a:rPr lang="en-US" sz="2400" b="1" u="sng" dirty="0">
                <a:ln>
                  <a:solidFill>
                    <a:schemeClr val="tx1"/>
                  </a:solidFill>
                </a:ln>
                <a:latin typeface="Times New Roman" pitchFamily="18" charset="0"/>
                <a:cs typeface="Times New Roman" pitchFamily="18" charset="0"/>
              </a:rPr>
            </a:br>
            <a:r>
              <a:rPr lang="en-US" sz="2400" u="sng" dirty="0">
                <a:ln>
                  <a:solidFill>
                    <a:schemeClr val="tx1"/>
                  </a:solidFill>
                </a:ln>
                <a:latin typeface="Times New Roman" pitchFamily="18" charset="0"/>
                <a:cs typeface="Times New Roman" pitchFamily="18" charset="0"/>
              </a:rPr>
              <a:t/>
            </a:r>
            <a:br>
              <a:rPr lang="en-US" sz="2400" u="sng" dirty="0">
                <a:ln>
                  <a:solidFill>
                    <a:schemeClr val="tx1"/>
                  </a:solidFill>
                </a:ln>
                <a:latin typeface="Times New Roman" pitchFamily="18" charset="0"/>
                <a:cs typeface="Times New Roman" pitchFamily="18" charset="0"/>
              </a:rPr>
            </a:br>
            <a:endParaRPr lang="en-US" sz="2400" u="sng" dirty="0">
              <a:ln>
                <a:solidFill>
                  <a:schemeClr val="tx1"/>
                </a:solidFill>
              </a:ln>
              <a:latin typeface="Times New Roman" pitchFamily="18" charset="0"/>
              <a:cs typeface="Times New Roman" pitchFamily="18" charset="0"/>
            </a:endParaRPr>
          </a:p>
        </p:txBody>
      </p:sp>
      <p:pic>
        <p:nvPicPr>
          <p:cNvPr id="4" name="Content Placeholder 3" descr="File:Biological classification L Pengo vflip.svg"/>
          <p:cNvPicPr>
            <a:picLocks noGrp="1"/>
          </p:cNvPicPr>
          <p:nvPr>
            <p:ph idx="1"/>
          </p:nvPr>
        </p:nvPicPr>
        <p:blipFill>
          <a:blip r:embed="rId4"/>
          <a:srcRect/>
          <a:stretch>
            <a:fillRect/>
          </a:stretch>
        </p:blipFill>
        <p:spPr bwMode="auto">
          <a:xfrm>
            <a:off x="3276600" y="1600200"/>
            <a:ext cx="5410200" cy="5257800"/>
          </a:xfrm>
          <a:prstGeom prst="rect">
            <a:avLst/>
          </a:prstGeom>
          <a:noFill/>
          <a:ln w="9525">
            <a:noFill/>
            <a:miter lim="800000"/>
            <a:headEnd/>
            <a:tailEnd/>
          </a:ln>
        </p:spPr>
      </p:pic>
    </p:spTree>
    <p:extLst>
      <p:ext uri="{BB962C8B-B14F-4D97-AF65-F5344CB8AC3E}">
        <p14:creationId xmlns:p14="http://schemas.microsoft.com/office/powerpoint/2010/main" val="39511472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Importance of Classification</a:t>
            </a:r>
            <a:r>
              <a:rPr lang="en-US" dirty="0"/>
              <a:t/>
            </a:r>
            <a:br>
              <a:rPr lang="en-US" dirty="0"/>
            </a:br>
            <a:endParaRPr lang="en-US" dirty="0"/>
          </a:p>
        </p:txBody>
      </p:sp>
      <p:sp>
        <p:nvSpPr>
          <p:cNvPr id="3" name="Content Placeholder 2"/>
          <p:cNvSpPr>
            <a:spLocks noGrp="1"/>
          </p:cNvSpPr>
          <p:nvPr>
            <p:ph idx="1"/>
          </p:nvPr>
        </p:nvSpPr>
        <p:spPr/>
        <p:txBody>
          <a:bodyPr/>
          <a:lstStyle/>
          <a:p>
            <a:r>
              <a:rPr lang="en-US" b="1" dirty="0" smtClean="0"/>
              <a:t>First, </a:t>
            </a:r>
            <a:r>
              <a:rPr lang="en-US" dirty="0" smtClean="0"/>
              <a:t>they </a:t>
            </a:r>
            <a:r>
              <a:rPr lang="en-US" dirty="0"/>
              <a:t>are an aid to </a:t>
            </a:r>
            <a:r>
              <a:rPr lang="en-US" dirty="0" smtClean="0"/>
              <a:t>memory</a:t>
            </a:r>
          </a:p>
          <a:p>
            <a:r>
              <a:rPr lang="en-US" b="1" dirty="0"/>
              <a:t>Second</a:t>
            </a:r>
            <a:r>
              <a:rPr lang="en-US" dirty="0"/>
              <a:t>, classification systems greatly improve our predictive </a:t>
            </a:r>
            <a:r>
              <a:rPr lang="en-US" dirty="0" smtClean="0"/>
              <a:t>powers</a:t>
            </a:r>
          </a:p>
          <a:p>
            <a:r>
              <a:rPr lang="en-US" b="1" dirty="0"/>
              <a:t>Third</a:t>
            </a:r>
            <a:r>
              <a:rPr lang="en-US" dirty="0"/>
              <a:t>, classification systems improve our ability to explain relationships among things</a:t>
            </a:r>
            <a:r>
              <a:rPr lang="en-US" dirty="0" smtClean="0"/>
              <a:t>.</a:t>
            </a:r>
          </a:p>
          <a:p>
            <a:r>
              <a:rPr lang="en-US" b="1" dirty="0"/>
              <a:t>Fourth</a:t>
            </a:r>
            <a:r>
              <a:rPr lang="en-US" dirty="0"/>
              <a:t>, taxonomic systems provide relatively stable, unique, and unequivocal names for organisms</a:t>
            </a:r>
          </a:p>
        </p:txBody>
      </p:sp>
    </p:spTree>
    <p:extLst>
      <p:ext uri="{BB962C8B-B14F-4D97-AF65-F5344CB8AC3E}">
        <p14:creationId xmlns:p14="http://schemas.microsoft.com/office/powerpoint/2010/main" val="873692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The Goals of Classification Systems</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a:t>The major goal of the biological classification systems in regular use today is to reflect </a:t>
            </a:r>
            <a:r>
              <a:rPr lang="en-US" b="1" dirty="0"/>
              <a:t>evolutionary relationships</a:t>
            </a:r>
            <a:r>
              <a:rPr lang="en-US" dirty="0"/>
              <a:t>. </a:t>
            </a:r>
          </a:p>
          <a:p>
            <a:r>
              <a:rPr lang="en-US" dirty="0" smtClean="0"/>
              <a:t>Evolutionary </a:t>
            </a:r>
            <a:r>
              <a:rPr lang="en-US" dirty="0"/>
              <a:t>history has two important components. </a:t>
            </a:r>
            <a:endParaRPr lang="en-US" dirty="0" smtClean="0"/>
          </a:p>
          <a:p>
            <a:pPr lvl="1"/>
            <a:r>
              <a:rPr lang="en-US" dirty="0" smtClean="0"/>
              <a:t>One </a:t>
            </a:r>
            <a:r>
              <a:rPr lang="en-US" dirty="0"/>
              <a:t>is </a:t>
            </a:r>
            <a:r>
              <a:rPr lang="en-US" b="1" dirty="0"/>
              <a:t>phylogeny</a:t>
            </a:r>
            <a:r>
              <a:rPr lang="en-US" dirty="0"/>
              <a:t>, the pattern of genetic linkages between ancestors and their descendants. </a:t>
            </a:r>
            <a:endParaRPr lang="en-US" dirty="0" smtClean="0"/>
          </a:p>
          <a:p>
            <a:pPr lvl="1"/>
            <a:r>
              <a:rPr lang="en-US" dirty="0" smtClean="0"/>
              <a:t>The </a:t>
            </a:r>
            <a:r>
              <a:rPr lang="en-US" dirty="0"/>
              <a:t>other is the rate of </a:t>
            </a:r>
            <a:r>
              <a:rPr lang="en-US" b="1" dirty="0"/>
              <a:t>evolution of traits </a:t>
            </a:r>
            <a:r>
              <a:rPr lang="en-US" dirty="0"/>
              <a:t>among groups of organisms</a:t>
            </a:r>
          </a:p>
        </p:txBody>
      </p:sp>
    </p:spTree>
    <p:extLst>
      <p:ext uri="{BB962C8B-B14F-4D97-AF65-F5344CB8AC3E}">
        <p14:creationId xmlns:p14="http://schemas.microsoft.com/office/powerpoint/2010/main" val="38275699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BOYEGA\Desktop\BIOLOGY\PIXTURESSS\Phylogenetic_tree edit.jpg"/>
          <p:cNvPicPr>
            <a:picLocks noGrp="1" noChangeAspect="1" noChangeArrowheads="1"/>
          </p:cNvPicPr>
          <p:nvPr>
            <p:ph idx="1"/>
          </p:nvPr>
        </p:nvPicPr>
        <p:blipFill>
          <a:blip r:embed="rId2"/>
          <a:srcRect l="9063" r="9063"/>
          <a:stretch>
            <a:fillRect/>
          </a:stretch>
        </p:blipFill>
        <p:spPr bwMode="auto">
          <a:xfrm>
            <a:off x="1524000" y="381000"/>
            <a:ext cx="9144000" cy="6477000"/>
          </a:xfrm>
          <a:prstGeom prst="rect">
            <a:avLst/>
          </a:prstGeom>
          <a:noFill/>
        </p:spPr>
      </p:pic>
    </p:spTree>
    <p:extLst>
      <p:ext uri="{BB962C8B-B14F-4D97-AF65-F5344CB8AC3E}">
        <p14:creationId xmlns:p14="http://schemas.microsoft.com/office/powerpoint/2010/main" val="3346996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2015" y="556645"/>
            <a:ext cx="5586154" cy="5693866"/>
          </a:xfrm>
          <a:prstGeom prst="rect">
            <a:avLst/>
          </a:prstGeom>
        </p:spPr>
        <p:txBody>
          <a:bodyPr wrap="square">
            <a:spAutoFit/>
          </a:bodyPr>
          <a:lstStyle/>
          <a:p>
            <a:pPr algn="just"/>
            <a:r>
              <a:rPr lang="en-US" sz="2800" dirty="0"/>
              <a:t>As a cell grows larger at some point its surface area becomes too small to allow these materials to enter the cell quickly enough to meet the cell's need. </a:t>
            </a:r>
          </a:p>
          <a:p>
            <a:pPr algn="just"/>
            <a:endParaRPr lang="en-US" sz="2800" dirty="0"/>
          </a:p>
          <a:p>
            <a:pPr algn="just"/>
            <a:r>
              <a:rPr lang="en-US" sz="2800" dirty="0"/>
              <a:t>Cells come in a variety of shapes, and the shape helps determine the function of the cell (e.g. Nerve cells are long to transmit messages in the body, while red blood cells are disk shaped to move through blood vessels).</a:t>
            </a:r>
          </a:p>
        </p:txBody>
      </p:sp>
      <p:pic>
        <p:nvPicPr>
          <p:cNvPr id="3" name="Picture 2"/>
          <p:cNvPicPr>
            <a:picLocks noChangeAspect="1"/>
          </p:cNvPicPr>
          <p:nvPr/>
        </p:nvPicPr>
        <p:blipFill>
          <a:blip r:embed="rId2"/>
          <a:stretch>
            <a:fillRect/>
          </a:stretch>
        </p:blipFill>
        <p:spPr>
          <a:xfrm>
            <a:off x="6533804" y="315884"/>
            <a:ext cx="5170516" cy="5752407"/>
          </a:xfrm>
          <a:prstGeom prst="rect">
            <a:avLst/>
          </a:prstGeom>
        </p:spPr>
      </p:pic>
      <p:sp>
        <p:nvSpPr>
          <p:cNvPr id="4" name="Slide Number Placeholder 3"/>
          <p:cNvSpPr>
            <a:spLocks noGrp="1"/>
          </p:cNvSpPr>
          <p:nvPr>
            <p:ph type="sldNum" sz="quarter" idx="12"/>
          </p:nvPr>
        </p:nvSpPr>
        <p:spPr/>
        <p:txBody>
          <a:bodyPr/>
          <a:lstStyle/>
          <a:p>
            <a:fld id="{CF8038E8-A078-4E6C-89D7-57B007698DA4}" type="slidenum">
              <a:rPr lang="en-US" smtClean="0"/>
              <a:t>7</a:t>
            </a:fld>
            <a:endParaRPr lang="en-US"/>
          </a:p>
        </p:txBody>
      </p:sp>
    </p:spTree>
    <p:extLst>
      <p:ext uri="{BB962C8B-B14F-4D97-AF65-F5344CB8AC3E}">
        <p14:creationId xmlns:p14="http://schemas.microsoft.com/office/powerpoint/2010/main" val="3234681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
            </a:r>
            <a:br>
              <a:rPr lang="en-US" b="1" u="sng" dirty="0" smtClean="0"/>
            </a:br>
            <a:r>
              <a:rPr lang="en-US" b="1" u="sng" dirty="0" smtClean="0"/>
              <a:t>CHARACTERISTICS </a:t>
            </a:r>
            <a:r>
              <a:rPr lang="en-US" b="1" u="sng" dirty="0"/>
              <a:t>OF LIVING ORGANISMS</a:t>
            </a:r>
            <a:r>
              <a:rPr lang="en-US" dirty="0"/>
              <a:t/>
            </a:r>
            <a:br>
              <a:rPr lang="en-US" dirty="0"/>
            </a:br>
            <a:endParaRPr lang="en-US" dirty="0"/>
          </a:p>
        </p:txBody>
      </p:sp>
      <p:sp>
        <p:nvSpPr>
          <p:cNvPr id="3" name="Content Placeholder 2"/>
          <p:cNvSpPr>
            <a:spLocks noGrp="1"/>
          </p:cNvSpPr>
          <p:nvPr>
            <p:ph idx="1"/>
          </p:nvPr>
        </p:nvSpPr>
        <p:spPr>
          <a:xfrm>
            <a:off x="2057400" y="1371600"/>
            <a:ext cx="8229600" cy="5257800"/>
          </a:xfrm>
        </p:spPr>
        <p:txBody>
          <a:bodyPr>
            <a:normAutofit fontScale="62500" lnSpcReduction="20000"/>
          </a:bodyPr>
          <a:lstStyle/>
          <a:p>
            <a:r>
              <a:rPr lang="en-US" dirty="0"/>
              <a:t>There are seven activities which make organisms different from non-living things. These are the seven </a:t>
            </a:r>
            <a:r>
              <a:rPr lang="en-US" b="1" dirty="0"/>
              <a:t>characteristics </a:t>
            </a:r>
            <a:r>
              <a:rPr lang="en-US" dirty="0"/>
              <a:t>of living organisms.</a:t>
            </a:r>
          </a:p>
          <a:p>
            <a:r>
              <a:rPr lang="en-US" b="1" dirty="0"/>
              <a:t>Nutrition: </a:t>
            </a:r>
            <a:r>
              <a:rPr lang="en-US" dirty="0"/>
              <a:t>Living things take in materials from their surroundings that they use for growth or to provide energy. Nutrition is the process by which organisms obtain energy and raw materials from nutrients such as proteins, carbohydrates and fats.</a:t>
            </a:r>
          </a:p>
          <a:p>
            <a:r>
              <a:rPr lang="en-US" b="1" dirty="0"/>
              <a:t>Respiration: </a:t>
            </a:r>
            <a:r>
              <a:rPr lang="en-US" dirty="0"/>
              <a:t>Respiration is the release of energy from food substances in all living cells. Living things break down food within their cells to release </a:t>
            </a:r>
            <a:r>
              <a:rPr lang="en-US" b="1" dirty="0"/>
              <a:t>energy </a:t>
            </a:r>
            <a:r>
              <a:rPr lang="en-US" dirty="0"/>
              <a:t>for carrying out the following processes.</a:t>
            </a:r>
          </a:p>
          <a:p>
            <a:r>
              <a:rPr lang="en-US" b="1" dirty="0"/>
              <a:t>Movement: </a:t>
            </a:r>
            <a:r>
              <a:rPr lang="en-US" dirty="0"/>
              <a:t>All living things </a:t>
            </a:r>
            <a:r>
              <a:rPr lang="en-US" b="1" dirty="0"/>
              <a:t>move</a:t>
            </a:r>
            <a:r>
              <a:rPr lang="en-US" dirty="0"/>
              <a:t>. It is very obvious that a leopard moves but what about the thorn tree it sits in? Plants too move in various different ways. The movement may be so slow that it is very difficult to see.</a:t>
            </a:r>
          </a:p>
          <a:p>
            <a:r>
              <a:rPr lang="en-US" b="1" dirty="0"/>
              <a:t>Excretion: </a:t>
            </a:r>
            <a:r>
              <a:rPr lang="en-US" dirty="0"/>
              <a:t>All living things </a:t>
            </a:r>
            <a:r>
              <a:rPr lang="en-US" b="1" dirty="0"/>
              <a:t>excrete</a:t>
            </a:r>
            <a:r>
              <a:rPr lang="en-US" dirty="0"/>
              <a:t>. As a result of the many chemical reactions occurring in cells, they have to get rid of waste products which might poison the cells. Excretion is defined as the removal of toxic materials, the waste products of metabolism and substances in excess from the body of an organism.</a:t>
            </a:r>
          </a:p>
          <a:p>
            <a:r>
              <a:rPr lang="en-US" b="1" dirty="0"/>
              <a:t>Growth: </a:t>
            </a:r>
            <a:r>
              <a:rPr lang="en-US" dirty="0"/>
              <a:t>This is seen in all living things. It involves using food to produce new cells. The permanent increase in cell number and size is called growth.</a:t>
            </a:r>
          </a:p>
          <a:p>
            <a:r>
              <a:rPr lang="en-US" b="1" dirty="0"/>
              <a:t>Reproduction: </a:t>
            </a:r>
            <a:r>
              <a:rPr lang="en-US" dirty="0"/>
              <a:t>All living organisms have the ability to produce </a:t>
            </a:r>
            <a:r>
              <a:rPr lang="en-US" b="1" dirty="0"/>
              <a:t>offspring</a:t>
            </a:r>
            <a:r>
              <a:rPr lang="en-US" dirty="0"/>
              <a:t>.</a:t>
            </a:r>
          </a:p>
          <a:p>
            <a:r>
              <a:rPr lang="en-US" b="1" dirty="0"/>
              <a:t>Sensitivity: </a:t>
            </a:r>
            <a:r>
              <a:rPr lang="en-US" dirty="0"/>
              <a:t>All living things are able to </a:t>
            </a:r>
            <a:r>
              <a:rPr lang="en-US" b="1" dirty="0"/>
              <a:t>sense </a:t>
            </a:r>
            <a:r>
              <a:rPr lang="en-US" dirty="0"/>
              <a:t>and </a:t>
            </a:r>
            <a:r>
              <a:rPr lang="en-US" b="1" dirty="0"/>
              <a:t>respond </a:t>
            </a:r>
            <a:r>
              <a:rPr lang="en-US" dirty="0"/>
              <a:t>to stimuli around them such as light, temperature, water, gravity and chemical substances.</a:t>
            </a:r>
          </a:p>
          <a:p>
            <a:endParaRPr lang="en-US" dirty="0"/>
          </a:p>
        </p:txBody>
      </p:sp>
    </p:spTree>
    <p:extLst>
      <p:ext uri="{BB962C8B-B14F-4D97-AF65-F5344CB8AC3E}">
        <p14:creationId xmlns:p14="http://schemas.microsoft.com/office/powerpoint/2010/main" val="4584630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C:\Users\GBOYEGA\Desktop\BIOLOGY\PIXTURESSS\v3.jpg"/>
          <p:cNvPicPr>
            <a:picLocks noChangeAspect="1" noChangeArrowheads="1"/>
          </p:cNvPicPr>
          <p:nvPr/>
        </p:nvPicPr>
        <p:blipFill>
          <a:blip r:embed="rId2"/>
          <a:srcRect l="24668" t="17621" r="24668" b="22467"/>
          <a:stretch>
            <a:fillRect/>
          </a:stretch>
        </p:blipFill>
        <p:spPr bwMode="auto">
          <a:xfrm>
            <a:off x="1905000" y="914400"/>
            <a:ext cx="8382000" cy="4953000"/>
          </a:xfrm>
          <a:prstGeom prst="rect">
            <a:avLst/>
          </a:prstGeom>
          <a:noFill/>
        </p:spPr>
      </p:pic>
    </p:spTree>
    <p:extLst>
      <p:ext uri="{BB962C8B-B14F-4D97-AF65-F5344CB8AC3E}">
        <p14:creationId xmlns:p14="http://schemas.microsoft.com/office/powerpoint/2010/main" val="1218231989"/>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41"/>
                                        </p:tgtEl>
                                        <p:attrNameLst>
                                          <p:attrName>style.visibility</p:attrName>
                                        </p:attrNameLst>
                                      </p:cBhvr>
                                      <p:to>
                                        <p:strVal val="visible"/>
                                      </p:to>
                                    </p:set>
                                    <p:animEffect transition="in" filter="checkerboard(across)">
                                      <p:cBhvr>
                                        <p:cTn id="7" dur="500"/>
                                        <p:tgtEl>
                                          <p:spTgt spid="1024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0241"/>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1024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3" presetClass="emph" presetSubtype="0" fill="remove" nodeType="clickEffect">
                                  <p:stCondLst>
                                    <p:cond delay="0"/>
                                  </p:stCondLst>
                                  <p:childTnLst>
                                    <p:animClr clrSpc="rgb" dir="cw">
                                      <p:cBhvr override="childStyle">
                                        <p:cTn id="19" dur="1500" accel="50000" autoRev="1" fill="hold" tmFilter="0, 0; .33333, 1; 1, 1">
                                          <p:stCondLst>
                                            <p:cond delay="0"/>
                                          </p:stCondLst>
                                        </p:cTn>
                                        <p:tgtEl>
                                          <p:spTgt spid="10241"/>
                                        </p:tgtEl>
                                        <p:attrNameLst>
                                          <p:attrName>style.color</p:attrName>
                                        </p:attrNameLst>
                                      </p:cBhvr>
                                      <p:to>
                                        <a:schemeClr val="accent2"/>
                                      </p:to>
                                    </p:animClr>
                                    <p:animClr clrSpc="rgb" dir="cw">
                                      <p:cBhvr>
                                        <p:cTn id="20" dur="1500" accel="50000" autoRev="1" fill="hold" tmFilter="0, 0; .33333, 1; 1, 1">
                                          <p:stCondLst>
                                            <p:cond delay="0"/>
                                          </p:stCondLst>
                                        </p:cTn>
                                        <p:tgtEl>
                                          <p:spTgt spid="10241"/>
                                        </p:tgtEl>
                                        <p:attrNameLst>
                                          <p:attrName>fillcolor</p:attrName>
                                        </p:attrNameLst>
                                      </p:cBhvr>
                                      <p:to>
                                        <a:schemeClr val="accent2"/>
                                      </p:to>
                                    </p:animClr>
                                    <p:set>
                                      <p:cBhvr>
                                        <p:cTn id="21" dur="3000" fill="hold"/>
                                        <p:tgtEl>
                                          <p:spTgt spid="10241"/>
                                        </p:tgtEl>
                                        <p:attrNameLst>
                                          <p:attrName>fill.type</p:attrName>
                                        </p:attrNameLst>
                                      </p:cBhvr>
                                      <p:to>
                                        <p:strVal val="solid"/>
                                      </p:to>
                                    </p:set>
                                    <p:set>
                                      <p:cBhvr>
                                        <p:cTn id="22" dur="3000" fill="hold"/>
                                        <p:tgtEl>
                                          <p:spTgt spid="10241"/>
                                        </p:tgtEl>
                                        <p:attrNameLst>
                                          <p:attrName>fill.on</p:attrName>
                                        </p:attrNameLst>
                                      </p:cBhvr>
                                      <p:to>
                                        <p:strVal val="true"/>
                                      </p:to>
                                    </p:set>
                                    <p:animScale>
                                      <p:cBhvr>
                                        <p:cTn id="23" dur="1500" accel="50000" autoRev="1" fill="hold" tmFilter="0, 0; .33333, 1; 1, 1">
                                          <p:stCondLst>
                                            <p:cond delay="0"/>
                                          </p:stCondLst>
                                        </p:cTn>
                                        <p:tgtEl>
                                          <p:spTgt spid="10241"/>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GBOYEGA\Desktop\BIOLOGY\PIXTURESSS\v1.jpg"/>
          <p:cNvPicPr>
            <a:picLocks noGrp="1" noChangeAspect="1" noChangeArrowheads="1"/>
          </p:cNvPicPr>
          <p:nvPr>
            <p:ph idx="1"/>
          </p:nvPr>
        </p:nvPicPr>
        <p:blipFill>
          <a:blip r:embed="rId2"/>
          <a:srcRect l="22222" t="4680" r="20370"/>
          <a:stretch>
            <a:fillRect/>
          </a:stretch>
        </p:blipFill>
        <p:spPr bwMode="auto">
          <a:xfrm>
            <a:off x="1524000" y="0"/>
            <a:ext cx="4724400" cy="6553200"/>
          </a:xfrm>
          <a:prstGeom prst="rect">
            <a:avLst/>
          </a:prstGeom>
          <a:noFill/>
        </p:spPr>
      </p:pic>
      <p:pic>
        <p:nvPicPr>
          <p:cNvPr id="38915" name="Picture 3" descr="C:\Users\GBOYEGA\Desktop\BIOLOGY\PIXTURESSS\v7.jpg"/>
          <p:cNvPicPr>
            <a:picLocks noChangeAspect="1" noChangeArrowheads="1"/>
          </p:cNvPicPr>
          <p:nvPr/>
        </p:nvPicPr>
        <p:blipFill>
          <a:blip r:embed="rId3"/>
          <a:srcRect l="28754" t="21806" r="28754" b="20044"/>
          <a:stretch>
            <a:fillRect/>
          </a:stretch>
        </p:blipFill>
        <p:spPr bwMode="auto">
          <a:xfrm>
            <a:off x="6248400" y="304800"/>
            <a:ext cx="4419600" cy="6553200"/>
          </a:xfrm>
          <a:prstGeom prst="rect">
            <a:avLst/>
          </a:prstGeom>
          <a:noFill/>
        </p:spPr>
      </p:pic>
    </p:spTree>
    <p:extLst>
      <p:ext uri="{BB962C8B-B14F-4D97-AF65-F5344CB8AC3E}">
        <p14:creationId xmlns:p14="http://schemas.microsoft.com/office/powerpoint/2010/main" val="2983488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2000" fill="hold"/>
                                        <p:tgtEl>
                                          <p:spTgt spid="38914"/>
                                        </p:tgtEl>
                                        <p:attrNameLst>
                                          <p:attrName>ppt_x</p:attrName>
                                        </p:attrNameLst>
                                      </p:cBhvr>
                                      <p:tavLst>
                                        <p:tav tm="0">
                                          <p:val>
                                            <p:strVal val="#ppt_x"/>
                                          </p:val>
                                        </p:tav>
                                        <p:tav tm="100000">
                                          <p:val>
                                            <p:strVal val="#ppt_x"/>
                                          </p:val>
                                        </p:tav>
                                      </p:tavLst>
                                    </p:anim>
                                    <p:anim calcmode="lin" valueType="num">
                                      <p:cBhvr additive="base">
                                        <p:cTn id="8" dur="2000" fill="hold"/>
                                        <p:tgtEl>
                                          <p:spTgt spid="389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38915"/>
                                        </p:tgtEl>
                                        <p:attrNameLst>
                                          <p:attrName>style.visibility</p:attrName>
                                        </p:attrNameLst>
                                      </p:cBhvr>
                                      <p:to>
                                        <p:strVal val="visible"/>
                                      </p:to>
                                    </p:set>
                                    <p:anim calcmode="lin" valueType="num">
                                      <p:cBhvr additive="base">
                                        <p:cTn id="13" dur="5000" fill="hold"/>
                                        <p:tgtEl>
                                          <p:spTgt spid="38915"/>
                                        </p:tgtEl>
                                        <p:attrNameLst>
                                          <p:attrName>ppt_x</p:attrName>
                                        </p:attrNameLst>
                                      </p:cBhvr>
                                      <p:tavLst>
                                        <p:tav tm="0">
                                          <p:val>
                                            <p:strVal val="#ppt_x"/>
                                          </p:val>
                                        </p:tav>
                                        <p:tav tm="100000">
                                          <p:val>
                                            <p:strVal val="#ppt_x"/>
                                          </p:val>
                                        </p:tav>
                                      </p:tavLst>
                                    </p:anim>
                                    <p:anim calcmode="lin" valueType="num">
                                      <p:cBhvr additive="base">
                                        <p:cTn id="14" dur="5000" fill="hold"/>
                                        <p:tgtEl>
                                          <p:spTgt spid="389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GBOYEGA\Desktop\BIOLOGY\PIXTURESSS\viru4.gif"/>
          <p:cNvPicPr>
            <a:picLocks noGrp="1" noChangeAspect="1" noChangeArrowheads="1"/>
          </p:cNvPicPr>
          <p:nvPr>
            <p:ph idx="1"/>
          </p:nvPr>
        </p:nvPicPr>
        <p:blipFill>
          <a:blip r:embed="rId2"/>
          <a:srcRect/>
          <a:stretch>
            <a:fillRect/>
          </a:stretch>
        </p:blipFill>
        <p:spPr bwMode="auto">
          <a:xfrm>
            <a:off x="1905000" y="1143001"/>
            <a:ext cx="3429000" cy="5029199"/>
          </a:xfrm>
          <a:prstGeom prst="rect">
            <a:avLst/>
          </a:prstGeom>
          <a:noFill/>
        </p:spPr>
      </p:pic>
      <p:pic>
        <p:nvPicPr>
          <p:cNvPr id="34819" name="Picture 3" descr="C:\Users\GBOYEGA\Desktop\BIOLOGY\PIXTURESSS\viru6.gif"/>
          <p:cNvPicPr>
            <a:picLocks noChangeAspect="1" noChangeArrowheads="1"/>
          </p:cNvPicPr>
          <p:nvPr/>
        </p:nvPicPr>
        <p:blipFill>
          <a:blip r:embed="rId3"/>
          <a:srcRect/>
          <a:stretch>
            <a:fillRect/>
          </a:stretch>
        </p:blipFill>
        <p:spPr bwMode="auto">
          <a:xfrm>
            <a:off x="5715000" y="1524000"/>
            <a:ext cx="4191000" cy="4800600"/>
          </a:xfrm>
          <a:prstGeom prst="rect">
            <a:avLst/>
          </a:prstGeom>
          <a:noFill/>
        </p:spPr>
      </p:pic>
      <p:sp>
        <p:nvSpPr>
          <p:cNvPr id="4" name="TextBox 3"/>
          <p:cNvSpPr txBox="1"/>
          <p:nvPr/>
        </p:nvSpPr>
        <p:spPr>
          <a:xfrm>
            <a:off x="3048000" y="1"/>
            <a:ext cx="6553200" cy="1015663"/>
          </a:xfrm>
          <a:prstGeom prst="rect">
            <a:avLst/>
          </a:prstGeom>
          <a:noFill/>
        </p:spPr>
        <p:txBody>
          <a:bodyPr wrap="square" rtlCol="0">
            <a:spAutoFit/>
          </a:bodyPr>
          <a:lstStyle/>
          <a:p>
            <a:r>
              <a:rPr lang="en-US" sz="6000" b="1" dirty="0"/>
              <a:t>BACTERIOPHAGES</a:t>
            </a:r>
            <a:endParaRPr lang="en-US" sz="6000" b="1" dirty="0"/>
          </a:p>
        </p:txBody>
      </p:sp>
    </p:spTree>
    <p:extLst>
      <p:ext uri="{BB962C8B-B14F-4D97-AF65-F5344CB8AC3E}">
        <p14:creationId xmlns:p14="http://schemas.microsoft.com/office/powerpoint/2010/main" val="32136492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ox(in)">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circle(in)">
                                      <p:cBhvr>
                                        <p:cTn id="12" dur="20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rmAutofit fontScale="90000"/>
          </a:bodyPr>
          <a:lstStyle/>
          <a:p>
            <a:r>
              <a:rPr lang="en-US" b="1" dirty="0" smtClean="0"/>
              <a:t>Influenza virus</a:t>
            </a:r>
            <a:endParaRPr lang="en-US" b="1" dirty="0"/>
          </a:p>
        </p:txBody>
      </p:sp>
      <p:pic>
        <p:nvPicPr>
          <p:cNvPr id="39938" name="Picture 2" descr="C:\Users\GBOYEGA\Desktop\BIOLOGY\PIXTURESSS\v2.jpg"/>
          <p:cNvPicPr>
            <a:picLocks noGrp="1" noChangeAspect="1" noChangeArrowheads="1"/>
          </p:cNvPicPr>
          <p:nvPr>
            <p:ph idx="1"/>
          </p:nvPr>
        </p:nvPicPr>
        <p:blipFill>
          <a:blip r:embed="rId2"/>
          <a:srcRect l="28704" t="22650" r="28704" b="21444"/>
          <a:stretch>
            <a:fillRect/>
          </a:stretch>
        </p:blipFill>
        <p:spPr bwMode="auto">
          <a:xfrm>
            <a:off x="1524000" y="1219200"/>
            <a:ext cx="9144000" cy="5638800"/>
          </a:xfrm>
          <a:prstGeom prst="rect">
            <a:avLst/>
          </a:prstGeom>
          <a:noFill/>
        </p:spPr>
      </p:pic>
    </p:spTree>
    <p:extLst>
      <p:ext uri="{BB962C8B-B14F-4D97-AF65-F5344CB8AC3E}">
        <p14:creationId xmlns:p14="http://schemas.microsoft.com/office/powerpoint/2010/main" val="19237238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BOYEGA\Desktop\hiv.jpg"/>
          <p:cNvPicPr>
            <a:picLocks noGrp="1" noChangeAspect="1" noChangeArrowheads="1"/>
          </p:cNvPicPr>
          <p:nvPr>
            <p:ph idx="1"/>
          </p:nvPr>
        </p:nvPicPr>
        <p:blipFill>
          <a:blip r:embed="rId2"/>
          <a:srcRect/>
          <a:stretch>
            <a:fillRect/>
          </a:stretch>
        </p:blipFill>
        <p:spPr bwMode="auto">
          <a:xfrm>
            <a:off x="2286000" y="838200"/>
            <a:ext cx="7772400" cy="5638800"/>
          </a:xfrm>
          <a:prstGeom prst="rect">
            <a:avLst/>
          </a:prstGeom>
          <a:noFill/>
        </p:spPr>
      </p:pic>
      <p:sp>
        <p:nvSpPr>
          <p:cNvPr id="4" name="TextBox 3"/>
          <p:cNvSpPr txBox="1"/>
          <p:nvPr/>
        </p:nvSpPr>
        <p:spPr>
          <a:xfrm>
            <a:off x="1981200" y="0"/>
            <a:ext cx="8305800" cy="523220"/>
          </a:xfrm>
          <a:prstGeom prst="rect">
            <a:avLst/>
          </a:prstGeom>
          <a:noFill/>
        </p:spPr>
        <p:txBody>
          <a:bodyPr wrap="square" rtlCol="0">
            <a:spAutoFit/>
          </a:bodyPr>
          <a:lstStyle/>
          <a:p>
            <a:r>
              <a:rPr lang="en-US" sz="2800" dirty="0">
                <a:latin typeface="Arial Black" pitchFamily="34" charset="0"/>
              </a:rPr>
              <a:t>Human </a:t>
            </a:r>
            <a:r>
              <a:rPr lang="en-US" sz="2800" dirty="0" err="1">
                <a:latin typeface="Arial Black" pitchFamily="34" charset="0"/>
              </a:rPr>
              <a:t>Immuno-defficiency</a:t>
            </a:r>
            <a:r>
              <a:rPr lang="en-US" sz="2800" dirty="0">
                <a:latin typeface="Arial Black" pitchFamily="34" charset="0"/>
              </a:rPr>
              <a:t> Virus (HIV)</a:t>
            </a:r>
            <a:endParaRPr lang="en-US" sz="2800" dirty="0">
              <a:latin typeface="Arial Black" pitchFamily="34" charset="0"/>
            </a:endParaRPr>
          </a:p>
        </p:txBody>
      </p:sp>
    </p:spTree>
    <p:extLst>
      <p:ext uri="{BB962C8B-B14F-4D97-AF65-F5344CB8AC3E}">
        <p14:creationId xmlns:p14="http://schemas.microsoft.com/office/powerpoint/2010/main" val="4038935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0" fill="hold"/>
                                        <p:tgtEl>
                                          <p:spTgt spid="1026"/>
                                        </p:tgtEl>
                                        <p:attrNameLst>
                                          <p:attrName>ppt_x</p:attrName>
                                        </p:attrNameLst>
                                      </p:cBhvr>
                                      <p:tavLst>
                                        <p:tav tm="0">
                                          <p:val>
                                            <p:strVal val="#ppt_x"/>
                                          </p:val>
                                        </p:tav>
                                        <p:tav tm="100000">
                                          <p:val>
                                            <p:strVal val="#ppt_x"/>
                                          </p:val>
                                        </p:tav>
                                      </p:tavLst>
                                    </p:anim>
                                    <p:anim calcmode="lin" valueType="num">
                                      <p:cBhvr additive="base">
                                        <p:cTn id="8" dur="50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normAutofit fontScale="90000"/>
          </a:bodyPr>
          <a:lstStyle/>
          <a:p>
            <a:r>
              <a:rPr lang="en-US" b="1" dirty="0" smtClean="0"/>
              <a:t/>
            </a:r>
            <a:br>
              <a:rPr lang="en-US" b="1" dirty="0" smtClean="0"/>
            </a:br>
            <a:r>
              <a:rPr lang="en-US" b="1" dirty="0" smtClean="0"/>
              <a:t>Characteristics of Viruses</a:t>
            </a:r>
            <a:br>
              <a:rPr lang="en-US" b="1" dirty="0" smtClean="0"/>
            </a:br>
            <a:endParaRPr lang="en-US" dirty="0"/>
          </a:p>
        </p:txBody>
      </p:sp>
      <p:sp>
        <p:nvSpPr>
          <p:cNvPr id="3" name="Content Placeholder 2"/>
          <p:cNvSpPr>
            <a:spLocks noGrp="1"/>
          </p:cNvSpPr>
          <p:nvPr>
            <p:ph idx="1"/>
          </p:nvPr>
        </p:nvSpPr>
        <p:spPr>
          <a:xfrm>
            <a:off x="1524000" y="990600"/>
            <a:ext cx="8686800" cy="5562600"/>
          </a:xfrm>
        </p:spPr>
        <p:txBody>
          <a:bodyPr>
            <a:noAutofit/>
          </a:bodyPr>
          <a:lstStyle/>
          <a:p>
            <a:r>
              <a:rPr lang="en-US" sz="2300" dirty="0"/>
              <a:t>Below </a:t>
            </a:r>
            <a:r>
              <a:rPr lang="en-US" sz="2300" dirty="0"/>
              <a:t>you could see characteristics of viruses</a:t>
            </a:r>
          </a:p>
          <a:p>
            <a:pPr lvl="0"/>
            <a:r>
              <a:rPr lang="en-US" sz="2300" dirty="0"/>
              <a:t>They are enclosed in a protective envelope.</a:t>
            </a:r>
          </a:p>
          <a:p>
            <a:pPr lvl="0"/>
            <a:r>
              <a:rPr lang="en-US" sz="2300" dirty="0"/>
              <a:t>They have spikes, which helps them to attach to the host cell.</a:t>
            </a:r>
          </a:p>
          <a:p>
            <a:pPr lvl="0"/>
            <a:r>
              <a:rPr lang="en-US" sz="2300" dirty="0"/>
              <a:t>They are non cellular.</a:t>
            </a:r>
          </a:p>
          <a:p>
            <a:pPr lvl="0"/>
            <a:r>
              <a:rPr lang="en-US" sz="2300" dirty="0"/>
              <a:t>They do not respire, do not metabolize and do not grow but they do reproduce.</a:t>
            </a:r>
          </a:p>
          <a:p>
            <a:pPr lvl="0"/>
            <a:r>
              <a:rPr lang="en-US" sz="2300" dirty="0"/>
              <a:t>They contain a protein coat called the </a:t>
            </a:r>
            <a:r>
              <a:rPr lang="en-US" sz="2300" dirty="0" err="1"/>
              <a:t>capsid</a:t>
            </a:r>
            <a:r>
              <a:rPr lang="en-US" sz="2300" dirty="0"/>
              <a:t>. </a:t>
            </a:r>
          </a:p>
          <a:p>
            <a:pPr lvl="0"/>
            <a:r>
              <a:rPr lang="en-US" sz="2300" dirty="0"/>
              <a:t>They have a nucleic acid core containing DNA or RNA.</a:t>
            </a:r>
          </a:p>
          <a:p>
            <a:pPr lvl="0"/>
            <a:r>
              <a:rPr lang="en-US" sz="2300" dirty="0" err="1"/>
              <a:t>Ribosomes</a:t>
            </a:r>
            <a:r>
              <a:rPr lang="en-US" sz="2300" dirty="0"/>
              <a:t> and enzymes are absent, which are needed for metabolism.</a:t>
            </a:r>
          </a:p>
          <a:p>
            <a:pPr lvl="0"/>
            <a:r>
              <a:rPr lang="en-US" sz="2300" dirty="0"/>
              <a:t>They are considered both as living and non living things, as viruses are inactive when they are present outside of host cells and are active in side of host cells. As they make use of raw materials and enzymes of the host cell to reproduce and causes several infections.</a:t>
            </a:r>
          </a:p>
          <a:p>
            <a:endParaRPr lang="en-US" sz="2300" dirty="0"/>
          </a:p>
        </p:txBody>
      </p:sp>
    </p:spTree>
    <p:extLst>
      <p:ext uri="{BB962C8B-B14F-4D97-AF65-F5344CB8AC3E}">
        <p14:creationId xmlns:p14="http://schemas.microsoft.com/office/powerpoint/2010/main" val="1526352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Classification of viruses</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a:t>Classification seeks to describe the diversity of viruses by naming and grouping them on the basis of similarities. </a:t>
            </a:r>
            <a:endParaRPr lang="en-US" dirty="0" smtClean="0"/>
          </a:p>
          <a:p>
            <a:r>
              <a:rPr lang="en-US" dirty="0"/>
              <a:t>In 1962, </a:t>
            </a:r>
            <a:r>
              <a:rPr lang="en-US" u="sng" dirty="0">
                <a:hlinkClick r:id="rId2" tooltip="André Lwoff"/>
              </a:rPr>
              <a:t>André Lwoff</a:t>
            </a:r>
            <a:r>
              <a:rPr lang="en-US" dirty="0"/>
              <a:t>, Robert Horne, and </a:t>
            </a:r>
            <a:r>
              <a:rPr lang="en-US" u="sng" dirty="0">
                <a:hlinkClick r:id="rId3" tooltip="Paul Tournier"/>
              </a:rPr>
              <a:t>Paul </a:t>
            </a:r>
            <a:r>
              <a:rPr lang="en-US" u="sng" dirty="0" err="1">
                <a:hlinkClick r:id="rId3" tooltip="Paul Tournier"/>
              </a:rPr>
              <a:t>Tournier</a:t>
            </a:r>
            <a:r>
              <a:rPr lang="en-US" dirty="0"/>
              <a:t> were the first to develop a means of virus classification, based on the </a:t>
            </a:r>
            <a:r>
              <a:rPr lang="en-US" u="sng" dirty="0">
                <a:hlinkClick r:id="rId4" tooltip="Linnaean taxonomy"/>
              </a:rPr>
              <a:t>Linnaean</a:t>
            </a:r>
            <a:r>
              <a:rPr lang="en-US" dirty="0"/>
              <a:t> hierarchical system. </a:t>
            </a:r>
            <a:endParaRPr lang="en-US" dirty="0" smtClean="0"/>
          </a:p>
          <a:p>
            <a:r>
              <a:rPr lang="en-US" dirty="0"/>
              <a:t>Viruses were grouped according to their shared properties (not those of their hosts) and the type of nucleic acid forming their genomes</a:t>
            </a:r>
            <a:r>
              <a:rPr lang="en-US" dirty="0" smtClean="0"/>
              <a:t>.</a:t>
            </a:r>
          </a:p>
          <a:p>
            <a:r>
              <a:rPr lang="en-US" dirty="0"/>
              <a:t>Later the </a:t>
            </a:r>
            <a:r>
              <a:rPr lang="en-US" b="1" u="sng" dirty="0">
                <a:hlinkClick r:id="rId5" tooltip="International Committee on Taxonomy of Viruses"/>
              </a:rPr>
              <a:t>International Committee on Taxonomy of </a:t>
            </a:r>
            <a:r>
              <a:rPr lang="en-US" b="1" u="sng" dirty="0" smtClean="0">
                <a:hlinkClick r:id="rId5" tooltip="International Committee on Taxonomy of Viruses"/>
              </a:rPr>
              <a:t>Viruses</a:t>
            </a:r>
            <a:r>
              <a:rPr lang="en-US" b="1" u="sng" dirty="0" smtClean="0"/>
              <a:t> (ICTV)</a:t>
            </a:r>
            <a:r>
              <a:rPr lang="en-US" dirty="0"/>
              <a:t> was formed. </a:t>
            </a:r>
          </a:p>
        </p:txBody>
      </p:sp>
    </p:spTree>
    <p:extLst>
      <p:ext uri="{BB962C8B-B14F-4D97-AF65-F5344CB8AC3E}">
        <p14:creationId xmlns:p14="http://schemas.microsoft.com/office/powerpoint/2010/main" val="526630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43000"/>
            <a:ext cx="8229600" cy="5486400"/>
          </a:xfrm>
        </p:spPr>
        <p:txBody>
          <a:bodyPr>
            <a:noAutofit/>
          </a:bodyPr>
          <a:lstStyle/>
          <a:p>
            <a:pPr>
              <a:buNone/>
            </a:pPr>
            <a:r>
              <a:rPr lang="en-US" sz="4400" dirty="0"/>
              <a:t>According to ICTV, the </a:t>
            </a:r>
            <a:r>
              <a:rPr lang="en-US" sz="4400" dirty="0"/>
              <a:t>general taxonomic structure is as follows:</a:t>
            </a:r>
          </a:p>
          <a:p>
            <a:r>
              <a:rPr lang="en-US" sz="4400" u="sng" dirty="0">
                <a:hlinkClick r:id="rId2" tooltip="Order (biology)"/>
              </a:rPr>
              <a:t>Order</a:t>
            </a:r>
            <a:r>
              <a:rPr lang="en-US" sz="4400" dirty="0"/>
              <a:t> (-</a:t>
            </a:r>
            <a:r>
              <a:rPr lang="en-US" sz="4400" i="1" dirty="0" err="1"/>
              <a:t>virales</a:t>
            </a:r>
            <a:r>
              <a:rPr lang="en-US" sz="4400" dirty="0"/>
              <a:t>)</a:t>
            </a:r>
          </a:p>
          <a:p>
            <a:r>
              <a:rPr lang="en-US" sz="4400" u="sng" dirty="0">
                <a:hlinkClick r:id="rId3" tooltip="Family (biology)"/>
              </a:rPr>
              <a:t>Family</a:t>
            </a:r>
            <a:r>
              <a:rPr lang="en-US" sz="4400" dirty="0"/>
              <a:t> (-</a:t>
            </a:r>
            <a:r>
              <a:rPr lang="en-US" sz="4400" i="1" dirty="0" err="1"/>
              <a:t>viridae</a:t>
            </a:r>
            <a:r>
              <a:rPr lang="en-US" sz="4400" dirty="0"/>
              <a:t>)</a:t>
            </a:r>
          </a:p>
          <a:p>
            <a:r>
              <a:rPr lang="en-US" sz="4400" u="sng" dirty="0">
                <a:hlinkClick r:id="rId4" tooltip="Subfamily"/>
              </a:rPr>
              <a:t>Subfamily</a:t>
            </a:r>
            <a:r>
              <a:rPr lang="en-US" sz="4400" dirty="0"/>
              <a:t> (-</a:t>
            </a:r>
            <a:r>
              <a:rPr lang="en-US" sz="4400" i="1" dirty="0" err="1"/>
              <a:t>virinae</a:t>
            </a:r>
            <a:r>
              <a:rPr lang="en-US" sz="4400" dirty="0"/>
              <a:t>)</a:t>
            </a:r>
          </a:p>
          <a:p>
            <a:r>
              <a:rPr lang="en-US" sz="4400" u="sng" dirty="0">
                <a:hlinkClick r:id="rId5" tooltip="Genus"/>
              </a:rPr>
              <a:t>Genus</a:t>
            </a:r>
            <a:r>
              <a:rPr lang="en-US" sz="4400" dirty="0"/>
              <a:t> (</a:t>
            </a:r>
            <a:r>
              <a:rPr lang="en-US" sz="4400" i="1" dirty="0"/>
              <a:t>-virus</a:t>
            </a:r>
            <a:r>
              <a:rPr lang="en-US" sz="4400" dirty="0"/>
              <a:t>)</a:t>
            </a:r>
          </a:p>
          <a:p>
            <a:r>
              <a:rPr lang="en-US" sz="4400" u="sng" dirty="0">
                <a:hlinkClick r:id="rId6" tooltip="Species"/>
              </a:rPr>
              <a:t>Species</a:t>
            </a:r>
            <a:r>
              <a:rPr lang="en-US" sz="4400" dirty="0"/>
              <a:t> (</a:t>
            </a:r>
            <a:r>
              <a:rPr lang="en-US" sz="4400" i="1" dirty="0"/>
              <a:t>-virus</a:t>
            </a:r>
            <a:r>
              <a:rPr lang="en-US" sz="4400" dirty="0"/>
              <a:t>)</a:t>
            </a:r>
          </a:p>
          <a:p>
            <a:endParaRPr lang="en-US" sz="4400" dirty="0"/>
          </a:p>
        </p:txBody>
      </p:sp>
      <p:sp>
        <p:nvSpPr>
          <p:cNvPr id="4" name="TextBox 3"/>
          <p:cNvSpPr txBox="1"/>
          <p:nvPr/>
        </p:nvSpPr>
        <p:spPr>
          <a:xfrm>
            <a:off x="1524000" y="381000"/>
            <a:ext cx="8686800" cy="923330"/>
          </a:xfrm>
          <a:prstGeom prst="rect">
            <a:avLst/>
          </a:prstGeom>
          <a:noFill/>
        </p:spPr>
        <p:txBody>
          <a:bodyPr wrap="square" rtlCol="0">
            <a:spAutoFit/>
          </a:bodyPr>
          <a:lstStyle/>
          <a:p>
            <a:pPr algn="ctr"/>
            <a:r>
              <a:rPr lang="en-US" sz="5400" dirty="0"/>
              <a:t> </a:t>
            </a:r>
            <a:r>
              <a:rPr lang="en-US" sz="5400" b="1" u="sng" dirty="0"/>
              <a:t> (ICTV CLASSIFICATION)</a:t>
            </a:r>
            <a:endParaRPr lang="en-US" sz="5400" dirty="0"/>
          </a:p>
        </p:txBody>
      </p:sp>
    </p:spTree>
    <p:extLst>
      <p:ext uri="{BB962C8B-B14F-4D97-AF65-F5344CB8AC3E}">
        <p14:creationId xmlns:p14="http://schemas.microsoft.com/office/powerpoint/2010/main" val="20057032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lstStyle/>
          <a:p>
            <a:r>
              <a:rPr lang="en-US" dirty="0" smtClean="0"/>
              <a:t>ICTV CLASSIFICATION</a:t>
            </a:r>
            <a:endParaRPr lang="en-US" dirty="0"/>
          </a:p>
        </p:txBody>
      </p:sp>
      <p:sp>
        <p:nvSpPr>
          <p:cNvPr id="3" name="Content Placeholder 2"/>
          <p:cNvSpPr>
            <a:spLocks noGrp="1"/>
          </p:cNvSpPr>
          <p:nvPr>
            <p:ph idx="1"/>
          </p:nvPr>
        </p:nvSpPr>
        <p:spPr>
          <a:xfrm>
            <a:off x="1981200" y="1066800"/>
            <a:ext cx="8229600" cy="5410200"/>
          </a:xfrm>
        </p:spPr>
        <p:txBody>
          <a:bodyPr>
            <a:normAutofit/>
          </a:bodyPr>
          <a:lstStyle/>
          <a:p>
            <a:pPr>
              <a:buNone/>
            </a:pPr>
            <a:r>
              <a:rPr lang="en-US" dirty="0"/>
              <a:t>In the current (2013) ICTV taxonomy, </a:t>
            </a:r>
            <a:r>
              <a:rPr lang="en-US" b="1" dirty="0"/>
              <a:t>7 orders</a:t>
            </a:r>
            <a:r>
              <a:rPr lang="en-US" dirty="0"/>
              <a:t> have been established, </a:t>
            </a:r>
            <a:r>
              <a:rPr lang="en-US" dirty="0" smtClean="0"/>
              <a:t>they are:</a:t>
            </a:r>
          </a:p>
          <a:p>
            <a:pPr marL="1314450" lvl="2" indent="-514350">
              <a:buFont typeface="+mj-lt"/>
              <a:buAutoNum type="arabicPeriod"/>
            </a:pPr>
            <a:r>
              <a:rPr lang="en-US" sz="3600" b="1" i="1" dirty="0"/>
              <a:t>Caudovirales</a:t>
            </a:r>
            <a:endParaRPr lang="en-US" sz="3600" b="1" i="1" dirty="0"/>
          </a:p>
          <a:p>
            <a:pPr marL="1314450" lvl="2" indent="-514350">
              <a:buFont typeface="+mj-lt"/>
              <a:buAutoNum type="arabicPeriod"/>
            </a:pPr>
            <a:r>
              <a:rPr lang="en-US" sz="3600" b="1" i="1" dirty="0"/>
              <a:t>Herpesvirales</a:t>
            </a:r>
            <a:endParaRPr lang="en-US" sz="3600" b="1" i="1" dirty="0"/>
          </a:p>
          <a:p>
            <a:pPr marL="1314450" lvl="2" indent="-514350">
              <a:buFont typeface="+mj-lt"/>
              <a:buAutoNum type="arabicPeriod"/>
            </a:pPr>
            <a:r>
              <a:rPr lang="en-US" sz="3600" b="1" i="1" dirty="0"/>
              <a:t>Ligamenvirales</a:t>
            </a:r>
            <a:endParaRPr lang="en-US" sz="3600" b="1" i="1" dirty="0"/>
          </a:p>
          <a:p>
            <a:pPr marL="1314450" lvl="2" indent="-514350">
              <a:buFont typeface="+mj-lt"/>
              <a:buAutoNum type="arabicPeriod"/>
            </a:pPr>
            <a:r>
              <a:rPr lang="en-US" sz="3600" b="1" i="1" dirty="0"/>
              <a:t>Mononegavirales</a:t>
            </a:r>
            <a:endParaRPr lang="en-US" sz="3600" b="1" i="1" dirty="0"/>
          </a:p>
          <a:p>
            <a:pPr marL="1314450" lvl="2" indent="-514350">
              <a:buFont typeface="+mj-lt"/>
              <a:buAutoNum type="arabicPeriod"/>
            </a:pPr>
            <a:r>
              <a:rPr lang="en-US" sz="3600" b="1" i="1" dirty="0"/>
              <a:t>Nidovirales</a:t>
            </a:r>
            <a:endParaRPr lang="en-US" sz="3600" b="1" i="1" dirty="0"/>
          </a:p>
          <a:p>
            <a:pPr marL="1314450" lvl="2" indent="-514350">
              <a:buFont typeface="+mj-lt"/>
              <a:buAutoNum type="arabicPeriod"/>
            </a:pPr>
            <a:r>
              <a:rPr lang="en-US" sz="3600" b="1" i="1" dirty="0"/>
              <a:t>Picornavirales</a:t>
            </a:r>
            <a:endParaRPr lang="en-US" sz="3600" b="1" dirty="0"/>
          </a:p>
          <a:p>
            <a:pPr marL="1314450" lvl="2" indent="-514350">
              <a:buFont typeface="+mj-lt"/>
              <a:buAutoNum type="arabicPeriod"/>
            </a:pPr>
            <a:r>
              <a:rPr lang="en-US" sz="3600" b="1" i="1" dirty="0"/>
              <a:t>Tymovirales</a:t>
            </a:r>
            <a:r>
              <a:rPr lang="en-US" sz="3600" b="1" dirty="0"/>
              <a:t>.</a:t>
            </a:r>
            <a:r>
              <a:rPr lang="en-US" sz="3600" dirty="0"/>
              <a:t> </a:t>
            </a:r>
          </a:p>
        </p:txBody>
      </p:sp>
    </p:spTree>
    <p:extLst>
      <p:ext uri="{BB962C8B-B14F-4D97-AF65-F5344CB8AC3E}">
        <p14:creationId xmlns:p14="http://schemas.microsoft.com/office/powerpoint/2010/main" val="11303869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plus(in)">
                                      <p:cBhvr>
                                        <p:cTn id="7" dur="2000"/>
                                        <p:tgtEl>
                                          <p:spTgt spid="3">
                                            <p:txEl>
                                              <p:pRg st="0" end="0"/>
                                            </p:txEl>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plus(in)">
                                      <p:cBhvr>
                                        <p:cTn id="10" dur="2000"/>
                                        <p:tgtEl>
                                          <p:spTgt spid="3">
                                            <p:txEl>
                                              <p:pRg st="1" end="1"/>
                                            </p:txEl>
                                          </p:spTgt>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plus(in)">
                                      <p:cBhvr>
                                        <p:cTn id="13" dur="2000"/>
                                        <p:tgtEl>
                                          <p:spTgt spid="3">
                                            <p:txEl>
                                              <p:pRg st="2" end="2"/>
                                            </p:txEl>
                                          </p:spTgt>
                                        </p:tgtEl>
                                      </p:cBhvr>
                                    </p:animEffect>
                                  </p:childTnLst>
                                </p:cTn>
                              </p:par>
                              <p:par>
                                <p:cTn id="14" presetID="13"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plus(in)">
                                      <p:cBhvr>
                                        <p:cTn id="16" dur="2000"/>
                                        <p:tgtEl>
                                          <p:spTgt spid="3">
                                            <p:txEl>
                                              <p:pRg st="3" end="3"/>
                                            </p:txEl>
                                          </p:spTgt>
                                        </p:tgtEl>
                                      </p:cBhvr>
                                    </p:animEffect>
                                  </p:childTnLst>
                                </p:cTn>
                              </p:par>
                              <p:par>
                                <p:cTn id="17" presetID="13"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plus(in)">
                                      <p:cBhvr>
                                        <p:cTn id="19" dur="2000"/>
                                        <p:tgtEl>
                                          <p:spTgt spid="3">
                                            <p:txEl>
                                              <p:pRg st="4" end="4"/>
                                            </p:txEl>
                                          </p:spTgt>
                                        </p:tgtEl>
                                      </p:cBhvr>
                                    </p:animEffect>
                                  </p:childTnLst>
                                </p:cTn>
                              </p:par>
                              <p:par>
                                <p:cTn id="20" presetID="13" presetClass="entr" presetSubtype="16"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plus(in)">
                                      <p:cBhvr>
                                        <p:cTn id="22" dur="2000"/>
                                        <p:tgtEl>
                                          <p:spTgt spid="3">
                                            <p:txEl>
                                              <p:pRg st="5" end="5"/>
                                            </p:txEl>
                                          </p:spTgt>
                                        </p:tgtEl>
                                      </p:cBhvr>
                                    </p:animEffect>
                                  </p:childTnLst>
                                </p:cTn>
                              </p:par>
                              <p:par>
                                <p:cTn id="23" presetID="13" presetClass="entr" presetSubtype="16"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plus(in)">
                                      <p:cBhvr>
                                        <p:cTn id="25" dur="2000"/>
                                        <p:tgtEl>
                                          <p:spTgt spid="3">
                                            <p:txEl>
                                              <p:pRg st="6" end="6"/>
                                            </p:txEl>
                                          </p:spTgt>
                                        </p:tgtEl>
                                      </p:cBhvr>
                                    </p:animEffect>
                                  </p:childTnLst>
                                </p:cTn>
                              </p:par>
                              <p:par>
                                <p:cTn id="26" presetID="13" presetClass="entr" presetSubtype="16"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plus(in)">
                                      <p:cBhvr>
                                        <p:cTn id="28"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797" y="119479"/>
            <a:ext cx="11848407" cy="6555641"/>
          </a:xfrm>
          <a:prstGeom prst="rect">
            <a:avLst/>
          </a:prstGeom>
        </p:spPr>
        <p:txBody>
          <a:bodyPr wrap="square">
            <a:spAutoFit/>
          </a:bodyPr>
          <a:lstStyle/>
          <a:p>
            <a:pPr algn="just"/>
            <a:r>
              <a:rPr lang="en-US" sz="2800" dirty="0"/>
              <a:t>VIEWING CELLS UNDER THE MICROSCOPE</a:t>
            </a:r>
          </a:p>
          <a:p>
            <a:pPr algn="just"/>
            <a:endParaRPr lang="en-US" sz="2800" dirty="0"/>
          </a:p>
          <a:p>
            <a:pPr marL="457200" indent="-457200" algn="just">
              <a:buFont typeface="Wingdings" panose="05000000000000000000" pitchFamily="2" charset="2"/>
              <a:buChar char="§"/>
            </a:pPr>
            <a:r>
              <a:rPr lang="en-US" sz="2600" dirty="0"/>
              <a:t>The study of cell structure includes the fields of CYTOLOGY (for cells) and HISTOLOGY (for tissues). The function of cells is studied in CELL PHYSIOLOGY, BIOCHEMISTRY, and CYTOGENETICS.</a:t>
            </a:r>
          </a:p>
          <a:p>
            <a:pPr algn="just"/>
            <a:endParaRPr lang="en-US" sz="2600" dirty="0"/>
          </a:p>
          <a:p>
            <a:pPr marL="457200" indent="-457200" algn="just">
              <a:buFont typeface="Wingdings" panose="05000000000000000000" pitchFamily="2" charset="2"/>
              <a:buChar char="§"/>
            </a:pPr>
            <a:r>
              <a:rPr lang="en-US" sz="2600" dirty="0"/>
              <a:t>The first instrument used in studying cell structure was the light microscope, which remains an important tool today. Subsequently, the TRANSMISSION ELECTRON MICROSCOPE and the SCANNING ELECTRON MICROSCOPE were developed.</a:t>
            </a:r>
          </a:p>
          <a:p>
            <a:pPr marL="457200" indent="-457200" algn="just">
              <a:buFont typeface="Wingdings" panose="05000000000000000000" pitchFamily="2" charset="2"/>
              <a:buChar char="§"/>
            </a:pPr>
            <a:endParaRPr lang="en-US" sz="2600" dirty="0"/>
          </a:p>
          <a:p>
            <a:pPr marL="457200" indent="-457200" algn="just">
              <a:buFont typeface="Wingdings" panose="05000000000000000000" pitchFamily="2" charset="2"/>
              <a:buChar char="§"/>
            </a:pPr>
            <a:r>
              <a:rPr lang="en-US" sz="2600" dirty="0"/>
              <a:t>Before an object can be viewed, it is necessary to stain the material and cut it into samples thin enough for a light beam or an electron beam to penetrate them.</a:t>
            </a:r>
          </a:p>
          <a:p>
            <a:pPr marL="457200" indent="-457200" algn="just">
              <a:buFont typeface="Wingdings" panose="05000000000000000000" pitchFamily="2" charset="2"/>
              <a:buChar char="§"/>
            </a:pPr>
            <a:endParaRPr lang="en-US" sz="2600" dirty="0"/>
          </a:p>
          <a:p>
            <a:pPr marL="457200" indent="-457200" algn="just">
              <a:buFont typeface="Wingdings" panose="05000000000000000000" pitchFamily="2" charset="2"/>
              <a:buChar char="§"/>
            </a:pPr>
            <a:r>
              <a:rPr lang="en-US" sz="2600" dirty="0"/>
              <a:t>First, the tissue is treated, to "fix" the structures so they will not be altered by the staining and slicing. Usually this is done by using chemicals such as ALCOHOL and FORMALDEHYDE.</a:t>
            </a:r>
          </a:p>
        </p:txBody>
      </p:sp>
      <p:sp>
        <p:nvSpPr>
          <p:cNvPr id="3" name="Slide Number Placeholder 2"/>
          <p:cNvSpPr>
            <a:spLocks noGrp="1"/>
          </p:cNvSpPr>
          <p:nvPr>
            <p:ph type="sldNum" sz="quarter" idx="12"/>
          </p:nvPr>
        </p:nvSpPr>
        <p:spPr/>
        <p:txBody>
          <a:bodyPr/>
          <a:lstStyle/>
          <a:p>
            <a:fld id="{CF8038E8-A078-4E6C-89D7-57B007698DA4}" type="slidenum">
              <a:rPr lang="en-US" smtClean="0"/>
              <a:t>8</a:t>
            </a:fld>
            <a:endParaRPr lang="en-US"/>
          </a:p>
        </p:txBody>
      </p:sp>
    </p:spTree>
    <p:extLst>
      <p:ext uri="{BB962C8B-B14F-4D97-AF65-F5344CB8AC3E}">
        <p14:creationId xmlns:p14="http://schemas.microsoft.com/office/powerpoint/2010/main" val="6005974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SUMMARY OF VIRUS ICTV CLASSIFICATION</a:t>
            </a:r>
            <a:endParaRPr lang="en-US" sz="3600" b="1" dirty="0"/>
          </a:p>
        </p:txBody>
      </p:sp>
      <p:sp>
        <p:nvSpPr>
          <p:cNvPr id="3" name="Content Placeholder 2"/>
          <p:cNvSpPr>
            <a:spLocks noGrp="1"/>
          </p:cNvSpPr>
          <p:nvPr>
            <p:ph idx="1"/>
          </p:nvPr>
        </p:nvSpPr>
        <p:spPr>
          <a:xfrm>
            <a:off x="1981200" y="1600200"/>
            <a:ext cx="8229600" cy="4953000"/>
          </a:xfrm>
        </p:spPr>
        <p:txBody>
          <a:bodyPr>
            <a:normAutofit/>
          </a:bodyPr>
          <a:lstStyle/>
          <a:p>
            <a:pPr>
              <a:buNone/>
            </a:pPr>
            <a:r>
              <a:rPr lang="en-US" dirty="0"/>
              <a:t>In total there </a:t>
            </a:r>
            <a:r>
              <a:rPr lang="en-US" dirty="0" smtClean="0"/>
              <a:t>are:</a:t>
            </a:r>
          </a:p>
          <a:p>
            <a:pPr lvl="1"/>
            <a:r>
              <a:rPr lang="en-US" sz="4000" dirty="0"/>
              <a:t>7 orders</a:t>
            </a:r>
          </a:p>
          <a:p>
            <a:pPr lvl="1"/>
            <a:r>
              <a:rPr lang="en-US" sz="4000" dirty="0"/>
              <a:t>103 families</a:t>
            </a:r>
            <a:endParaRPr lang="en-US" sz="4000" u="sng" dirty="0"/>
          </a:p>
          <a:p>
            <a:pPr lvl="1"/>
            <a:r>
              <a:rPr lang="en-US" sz="4000" dirty="0"/>
              <a:t>22 subfamilies</a:t>
            </a:r>
          </a:p>
          <a:p>
            <a:pPr lvl="1"/>
            <a:r>
              <a:rPr lang="en-US" sz="4000" dirty="0"/>
              <a:t>455 genera</a:t>
            </a:r>
          </a:p>
          <a:p>
            <a:pPr lvl="1"/>
            <a:r>
              <a:rPr lang="en-US" sz="4000" dirty="0"/>
              <a:t>about </a:t>
            </a:r>
            <a:r>
              <a:rPr lang="en-US" sz="4000" dirty="0"/>
              <a:t>2,827 species and </a:t>
            </a:r>
            <a:endParaRPr lang="en-US" sz="4000" dirty="0"/>
          </a:p>
          <a:p>
            <a:pPr lvl="1"/>
            <a:r>
              <a:rPr lang="en-US" sz="4000" dirty="0"/>
              <a:t>over </a:t>
            </a:r>
            <a:r>
              <a:rPr lang="en-US" sz="4000" dirty="0"/>
              <a:t>4,000 types yet unclassified</a:t>
            </a:r>
          </a:p>
          <a:p>
            <a:pPr lvl="1"/>
            <a:endParaRPr lang="en-US" dirty="0"/>
          </a:p>
        </p:txBody>
      </p:sp>
    </p:spTree>
    <p:extLst>
      <p:ext uri="{BB962C8B-B14F-4D97-AF65-F5344CB8AC3E}">
        <p14:creationId xmlns:p14="http://schemas.microsoft.com/office/powerpoint/2010/main" val="38010475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
                                            <p:txEl>
                                              <p:pRg st="5" end="5"/>
                                            </p:txEl>
                                          </p:spTgt>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Baltimore classification</a:t>
            </a:r>
            <a:br>
              <a:rPr lang="en-US" b="1" dirty="0"/>
            </a:br>
            <a:endParaRPr lang="en-US" dirty="0"/>
          </a:p>
        </p:txBody>
      </p:sp>
      <p:sp>
        <p:nvSpPr>
          <p:cNvPr id="3" name="Content Placeholder 2"/>
          <p:cNvSpPr>
            <a:spLocks noGrp="1"/>
          </p:cNvSpPr>
          <p:nvPr>
            <p:ph idx="1"/>
          </p:nvPr>
        </p:nvSpPr>
        <p:spPr>
          <a:xfrm>
            <a:off x="1981200" y="1600201"/>
            <a:ext cx="8686800" cy="4525963"/>
          </a:xfrm>
        </p:spPr>
        <p:txBody>
          <a:bodyPr>
            <a:normAutofit/>
          </a:bodyPr>
          <a:lstStyle/>
          <a:p>
            <a:r>
              <a:rPr lang="en-US" sz="4400" dirty="0"/>
              <a:t>The </a:t>
            </a:r>
            <a:r>
              <a:rPr lang="en-US" sz="4400" u="sng" dirty="0">
                <a:hlinkClick r:id="rId2" tooltip="Nobel Prize"/>
              </a:rPr>
              <a:t>Nobel </a:t>
            </a:r>
            <a:r>
              <a:rPr lang="en-US" sz="4400" u="sng" dirty="0">
                <a:hlinkClick r:id="rId2" tooltip="Nobel Prize"/>
              </a:rPr>
              <a:t>Prize</a:t>
            </a:r>
            <a:r>
              <a:rPr lang="en-US" sz="4400" dirty="0"/>
              <a:t>-winning biologist</a:t>
            </a:r>
            <a:r>
              <a:rPr lang="en-US" sz="4400" dirty="0"/>
              <a:t> </a:t>
            </a:r>
            <a:r>
              <a:rPr lang="en-US" sz="4400" b="1" u="sng" dirty="0">
                <a:hlinkClick r:id="rId3" tooltip="David Baltimore"/>
              </a:rPr>
              <a:t>David Baltimore</a:t>
            </a:r>
            <a:r>
              <a:rPr lang="en-US" sz="4400" dirty="0"/>
              <a:t> devised the </a:t>
            </a:r>
            <a:r>
              <a:rPr lang="en-US" sz="4400" u="sng" dirty="0">
                <a:hlinkClick r:id="rId4" tooltip="Virus classification"/>
              </a:rPr>
              <a:t>Baltimore classification</a:t>
            </a:r>
            <a:r>
              <a:rPr lang="en-US" sz="4400" dirty="0"/>
              <a:t> system which is based on the method of viral </a:t>
            </a:r>
            <a:r>
              <a:rPr lang="en-US" sz="4400" u="sng" dirty="0">
                <a:hlinkClick r:id="rId5" tooltip="MRNA"/>
              </a:rPr>
              <a:t>mRNA</a:t>
            </a:r>
            <a:r>
              <a:rPr lang="en-US" sz="4400" dirty="0"/>
              <a:t> synthesis. </a:t>
            </a:r>
          </a:p>
        </p:txBody>
      </p:sp>
    </p:spTree>
    <p:extLst>
      <p:ext uri="{BB962C8B-B14F-4D97-AF65-F5344CB8AC3E}">
        <p14:creationId xmlns:p14="http://schemas.microsoft.com/office/powerpoint/2010/main" val="2972937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rmAutofit fontScale="90000"/>
          </a:bodyPr>
          <a:lstStyle/>
          <a:p>
            <a:r>
              <a:rPr lang="en-US" b="1" dirty="0" smtClean="0"/>
              <a:t>Baltimore classification Cont’d…</a:t>
            </a:r>
            <a:endParaRPr lang="en-US" dirty="0"/>
          </a:p>
        </p:txBody>
      </p:sp>
      <p:sp>
        <p:nvSpPr>
          <p:cNvPr id="3" name="Content Placeholder 2"/>
          <p:cNvSpPr>
            <a:spLocks noGrp="1"/>
          </p:cNvSpPr>
          <p:nvPr>
            <p:ph idx="1"/>
          </p:nvPr>
        </p:nvSpPr>
        <p:spPr>
          <a:xfrm>
            <a:off x="1905000" y="1066800"/>
            <a:ext cx="8229600" cy="5791200"/>
          </a:xfrm>
        </p:spPr>
        <p:txBody>
          <a:bodyPr>
            <a:noAutofit/>
          </a:bodyPr>
          <a:lstStyle/>
          <a:p>
            <a:pPr>
              <a:buNone/>
            </a:pPr>
            <a:r>
              <a:rPr lang="en-US" sz="2300" b="1" dirty="0"/>
              <a:t>I. Double-stranded DNA </a:t>
            </a:r>
            <a:r>
              <a:rPr lang="en-US" sz="2300" dirty="0"/>
              <a:t>(i.e. </a:t>
            </a:r>
            <a:r>
              <a:rPr lang="en-US" sz="2300" u="sng" dirty="0" err="1">
                <a:hlinkClick r:id="rId2" tooltip="DsDNA virus"/>
              </a:rPr>
              <a:t>dsDNA</a:t>
            </a:r>
            <a:r>
              <a:rPr lang="en-US" sz="2300" u="sng" dirty="0">
                <a:hlinkClick r:id="rId2" tooltip="DsDNA virus"/>
              </a:rPr>
              <a:t> viruses</a:t>
            </a:r>
            <a:r>
              <a:rPr lang="en-US" sz="2300" dirty="0"/>
              <a:t> (e.g. </a:t>
            </a:r>
            <a:r>
              <a:rPr lang="en-US" sz="2300" u="sng" dirty="0">
                <a:hlinkClick r:id="rId3" tooltip="Adenovirus"/>
              </a:rPr>
              <a:t>Adenoviruses</a:t>
            </a:r>
            <a:r>
              <a:rPr lang="en-US" sz="2300" dirty="0"/>
              <a:t>, </a:t>
            </a:r>
            <a:r>
              <a:rPr lang="en-US" sz="2300" u="sng" dirty="0" err="1">
                <a:hlinkClick r:id="rId4" tooltip="Herpesvirus"/>
              </a:rPr>
              <a:t>Herpesviruses</a:t>
            </a:r>
            <a:r>
              <a:rPr lang="en-US" sz="2300" dirty="0"/>
              <a:t>, </a:t>
            </a:r>
            <a:r>
              <a:rPr lang="en-US" sz="2300" u="sng" dirty="0">
                <a:hlinkClick r:id="rId5" tooltip="Poxvirus"/>
              </a:rPr>
              <a:t>Poxviruses</a:t>
            </a:r>
            <a:r>
              <a:rPr lang="en-US" sz="2300" dirty="0"/>
              <a:t>)</a:t>
            </a:r>
          </a:p>
          <a:p>
            <a:pPr>
              <a:buNone/>
            </a:pPr>
            <a:r>
              <a:rPr lang="en-US" sz="2300" b="1" dirty="0"/>
              <a:t>II. Single-stranded (+) sense DNA</a:t>
            </a:r>
            <a:r>
              <a:rPr lang="en-US" sz="2300" dirty="0"/>
              <a:t> (i.e. </a:t>
            </a:r>
            <a:r>
              <a:rPr lang="en-US" sz="2300" u="sng" dirty="0" err="1">
                <a:hlinkClick r:id="rId6" tooltip="SsDNA virus"/>
              </a:rPr>
              <a:t>ssDNA</a:t>
            </a:r>
            <a:r>
              <a:rPr lang="en-US" sz="2300" u="sng" dirty="0">
                <a:hlinkClick r:id="rId6" tooltip="SsDNA virus"/>
              </a:rPr>
              <a:t> viruses</a:t>
            </a:r>
            <a:r>
              <a:rPr lang="en-US" sz="2300" dirty="0"/>
              <a:t> (+ strand or "sense") DNA e.g. </a:t>
            </a:r>
            <a:r>
              <a:rPr lang="en-US" sz="2300" u="sng" dirty="0" err="1">
                <a:hlinkClick r:id="rId7" tooltip="Parvovirus"/>
              </a:rPr>
              <a:t>Parvoviruses</a:t>
            </a:r>
            <a:r>
              <a:rPr lang="en-US" sz="2300" dirty="0"/>
              <a:t>).</a:t>
            </a:r>
          </a:p>
          <a:p>
            <a:pPr>
              <a:buNone/>
            </a:pPr>
            <a:r>
              <a:rPr lang="en-US" sz="2300" b="1" dirty="0"/>
              <a:t>III. Double-stranded RNA</a:t>
            </a:r>
            <a:r>
              <a:rPr lang="en-US" sz="2300" dirty="0"/>
              <a:t> (i.e. </a:t>
            </a:r>
            <a:r>
              <a:rPr lang="en-US" sz="2300" u="sng" dirty="0" err="1">
                <a:hlinkClick r:id="rId8" tooltip="DsRNA virus"/>
              </a:rPr>
              <a:t>dsRNA</a:t>
            </a:r>
            <a:r>
              <a:rPr lang="en-US" sz="2300" u="sng" dirty="0">
                <a:hlinkClick r:id="rId8" tooltip="DsRNA virus"/>
              </a:rPr>
              <a:t> viruses</a:t>
            </a:r>
            <a:r>
              <a:rPr lang="en-US" sz="2300" dirty="0"/>
              <a:t>. e.g. </a:t>
            </a:r>
            <a:r>
              <a:rPr lang="en-US" sz="2300" dirty="0" err="1"/>
              <a:t>Reoviruses</a:t>
            </a:r>
            <a:r>
              <a:rPr lang="en-US" sz="2300" dirty="0"/>
              <a:t>, </a:t>
            </a:r>
            <a:r>
              <a:rPr lang="en-US" sz="2300" dirty="0" err="1"/>
              <a:t>Birnaviruses</a:t>
            </a:r>
            <a:r>
              <a:rPr lang="en-US" sz="2300" dirty="0"/>
              <a:t>)</a:t>
            </a:r>
          </a:p>
          <a:p>
            <a:pPr>
              <a:buNone/>
            </a:pPr>
            <a:r>
              <a:rPr lang="en-US" sz="2300" dirty="0"/>
              <a:t>I</a:t>
            </a:r>
            <a:r>
              <a:rPr lang="en-US" sz="2300" b="1" dirty="0"/>
              <a:t>V. Single-stranded (+) sense RNA </a:t>
            </a:r>
            <a:r>
              <a:rPr lang="en-US" sz="2300" dirty="0"/>
              <a:t>(i.e. </a:t>
            </a:r>
            <a:r>
              <a:rPr lang="en-US" sz="2300" u="sng" dirty="0">
                <a:hlinkClick r:id="rId9" tooltip="Positive-sense ssRNA virus"/>
              </a:rPr>
              <a:t>(+) </a:t>
            </a:r>
            <a:r>
              <a:rPr lang="en-US" sz="2300" u="sng" dirty="0" err="1">
                <a:hlinkClick r:id="rId9" tooltip="Positive-sense ssRNA virus"/>
              </a:rPr>
              <a:t>ssRNA</a:t>
            </a:r>
            <a:r>
              <a:rPr lang="en-US" sz="2300" u="sng" dirty="0">
                <a:hlinkClick r:id="rId9" tooltip="Positive-sense ssRNA virus"/>
              </a:rPr>
              <a:t> viruses</a:t>
            </a:r>
            <a:r>
              <a:rPr lang="en-US" sz="2300" dirty="0"/>
              <a:t> (+ strand or sense) RNA e.g. </a:t>
            </a:r>
            <a:r>
              <a:rPr lang="en-US" sz="2300" u="sng" dirty="0" err="1">
                <a:hlinkClick r:id="rId10" tooltip="Picornavirus"/>
              </a:rPr>
              <a:t>Picornaviruses</a:t>
            </a:r>
            <a:r>
              <a:rPr lang="en-US" sz="2300" dirty="0"/>
              <a:t>, </a:t>
            </a:r>
            <a:r>
              <a:rPr lang="en-US" sz="2300" u="sng" dirty="0" err="1">
                <a:hlinkClick r:id="rId11" tooltip="Togavirus"/>
              </a:rPr>
              <a:t>Togaviruses</a:t>
            </a:r>
            <a:r>
              <a:rPr lang="en-US" sz="2300" dirty="0"/>
              <a:t>).</a:t>
            </a:r>
          </a:p>
          <a:p>
            <a:pPr>
              <a:buNone/>
            </a:pPr>
            <a:r>
              <a:rPr lang="en-US" sz="2300" b="1" dirty="0"/>
              <a:t>V. Single-stranded (-) sense RNA</a:t>
            </a:r>
            <a:r>
              <a:rPr lang="en-US" sz="2300" dirty="0"/>
              <a:t> (i.e. </a:t>
            </a:r>
            <a:r>
              <a:rPr lang="en-US" sz="2300" u="sng" dirty="0">
                <a:hlinkClick r:id="rId12" tooltip="Negative-sense ssRNA virus"/>
              </a:rPr>
              <a:t>(−)</a:t>
            </a:r>
            <a:r>
              <a:rPr lang="en-US" sz="2300" u="sng" dirty="0" err="1">
                <a:hlinkClick r:id="rId12" tooltip="Negative-sense ssRNA virus"/>
              </a:rPr>
              <a:t>ssRNA</a:t>
            </a:r>
            <a:r>
              <a:rPr lang="en-US" sz="2300" u="sng" dirty="0">
                <a:hlinkClick r:id="rId12" tooltip="Negative-sense ssRNA virus"/>
              </a:rPr>
              <a:t> viruses</a:t>
            </a:r>
            <a:r>
              <a:rPr lang="en-US" sz="2300" dirty="0"/>
              <a:t> (−strand or antisense) RNA (e.g. </a:t>
            </a:r>
            <a:r>
              <a:rPr lang="en-US" sz="2300" u="sng" dirty="0" err="1">
                <a:hlinkClick r:id="rId13" tooltip="Orthomyxovirus"/>
              </a:rPr>
              <a:t>Orthomyxoviruses</a:t>
            </a:r>
            <a:r>
              <a:rPr lang="en-US" sz="2300" dirty="0"/>
              <a:t>, </a:t>
            </a:r>
            <a:r>
              <a:rPr lang="en-US" sz="2300" u="sng" dirty="0" err="1">
                <a:hlinkClick r:id="rId14" tooltip="Rhabdovirus"/>
              </a:rPr>
              <a:t>Rhabdoviruses</a:t>
            </a:r>
            <a:r>
              <a:rPr lang="en-US" sz="2300" dirty="0"/>
              <a:t> </a:t>
            </a:r>
            <a:r>
              <a:rPr lang="en-US" sz="2300" dirty="0" err="1"/>
              <a:t>e.t.c</a:t>
            </a:r>
            <a:r>
              <a:rPr lang="en-US" sz="2300" dirty="0"/>
              <a:t>)</a:t>
            </a:r>
          </a:p>
          <a:p>
            <a:pPr>
              <a:buNone/>
            </a:pPr>
            <a:r>
              <a:rPr lang="en-US" sz="2300" b="1" dirty="0"/>
              <a:t>VI. Single-stranded (+)sense RNA with DNA intermediate in life-cycle </a:t>
            </a:r>
            <a:r>
              <a:rPr lang="en-US" sz="2300" dirty="0"/>
              <a:t>(i.e. </a:t>
            </a:r>
            <a:r>
              <a:rPr lang="en-US" sz="2300" u="sng" dirty="0" err="1">
                <a:hlinkClick r:id="rId15" tooltip="SsRNA-RT virus"/>
              </a:rPr>
              <a:t>ssRNA</a:t>
            </a:r>
            <a:r>
              <a:rPr lang="en-US" sz="2300" u="sng" dirty="0">
                <a:hlinkClick r:id="rId15" tooltip="SsRNA-RT virus"/>
              </a:rPr>
              <a:t>-RT viruses</a:t>
            </a:r>
            <a:r>
              <a:rPr lang="en-US" sz="2300" dirty="0"/>
              <a:t> (+ strand or sense) RNA with DNA intermediate in life-cycle e.g. </a:t>
            </a:r>
            <a:r>
              <a:rPr lang="en-US" sz="2300" u="sng" dirty="0">
                <a:hlinkClick r:id="rId16" tooltip="Retrovirus"/>
              </a:rPr>
              <a:t>Retroviruses</a:t>
            </a:r>
            <a:r>
              <a:rPr lang="en-US" sz="2300" dirty="0"/>
              <a:t>)</a:t>
            </a:r>
          </a:p>
          <a:p>
            <a:pPr>
              <a:buNone/>
            </a:pPr>
            <a:r>
              <a:rPr lang="en-US" sz="2300" b="1" dirty="0"/>
              <a:t>VII. Double-stranded DNA with RNA intermediate </a:t>
            </a:r>
            <a:r>
              <a:rPr lang="en-US" sz="2300" dirty="0"/>
              <a:t>(i.e. </a:t>
            </a:r>
            <a:r>
              <a:rPr lang="en-US" sz="2300" u="sng" dirty="0" err="1">
                <a:hlinkClick r:id="rId17" tooltip="DsDNA-RT virus"/>
              </a:rPr>
              <a:t>dsDNA</a:t>
            </a:r>
            <a:r>
              <a:rPr lang="en-US" sz="2300" u="sng" dirty="0">
                <a:hlinkClick r:id="rId17" tooltip="DsDNA-RT virus"/>
              </a:rPr>
              <a:t>-RT viruses</a:t>
            </a:r>
            <a:r>
              <a:rPr lang="en-US" sz="2300" dirty="0"/>
              <a:t> e.g. </a:t>
            </a:r>
            <a:r>
              <a:rPr lang="en-US" sz="2300" u="sng" dirty="0" err="1">
                <a:hlinkClick r:id="rId18" tooltip="Hepadnavirus"/>
              </a:rPr>
              <a:t>Hepadnaviruses</a:t>
            </a:r>
            <a:r>
              <a:rPr lang="en-US" sz="2300" dirty="0"/>
              <a:t>)</a:t>
            </a:r>
            <a:endParaRPr lang="en-US" sz="2300" dirty="0"/>
          </a:p>
        </p:txBody>
      </p:sp>
    </p:spTree>
    <p:extLst>
      <p:ext uri="{BB962C8B-B14F-4D97-AF65-F5344CB8AC3E}">
        <p14:creationId xmlns:p14="http://schemas.microsoft.com/office/powerpoint/2010/main" val="12755377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Baltimore classification</a:t>
            </a:r>
            <a:br>
              <a:rPr lang="en-US" b="1" dirty="0"/>
            </a:br>
            <a:endParaRPr lang="en-US" dirty="0"/>
          </a:p>
        </p:txBody>
      </p:sp>
      <p:pic>
        <p:nvPicPr>
          <p:cNvPr id="2049" name="Picture 1" descr="C:\Users\GBOYEGA\Desktop\VirusBaltimoreClassification.png"/>
          <p:cNvPicPr>
            <a:picLocks noGrp="1" noChangeAspect="1" noChangeArrowheads="1"/>
          </p:cNvPicPr>
          <p:nvPr>
            <p:ph idx="1"/>
          </p:nvPr>
        </p:nvPicPr>
        <p:blipFill>
          <a:blip r:embed="rId2"/>
          <a:srcRect/>
          <a:stretch>
            <a:fillRect/>
          </a:stretch>
        </p:blipFill>
        <p:spPr bwMode="auto">
          <a:xfrm>
            <a:off x="2057400" y="1600200"/>
            <a:ext cx="8229600" cy="4419600"/>
          </a:xfrm>
          <a:prstGeom prst="rect">
            <a:avLst/>
          </a:prstGeom>
          <a:noFill/>
        </p:spPr>
      </p:pic>
    </p:spTree>
    <p:extLst>
      <p:ext uri="{BB962C8B-B14F-4D97-AF65-F5344CB8AC3E}">
        <p14:creationId xmlns:p14="http://schemas.microsoft.com/office/powerpoint/2010/main" val="1670916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box(in)">
                                      <p:cBhvr>
                                        <p:cTn id="7"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Different Types of Viruses</a:t>
            </a:r>
            <a:r>
              <a:rPr lang="en-US" dirty="0"/>
              <a:t/>
            </a:r>
            <a:br>
              <a:rPr lang="en-US" dirty="0"/>
            </a:br>
            <a:endParaRPr lang="en-US" dirty="0"/>
          </a:p>
        </p:txBody>
      </p:sp>
      <p:sp>
        <p:nvSpPr>
          <p:cNvPr id="3" name="Content Placeholder 2"/>
          <p:cNvSpPr>
            <a:spLocks noGrp="1"/>
          </p:cNvSpPr>
          <p:nvPr>
            <p:ph idx="1"/>
          </p:nvPr>
        </p:nvSpPr>
        <p:spPr>
          <a:xfrm>
            <a:off x="1524000" y="1143000"/>
            <a:ext cx="8686800" cy="5715000"/>
          </a:xfrm>
        </p:spPr>
        <p:txBody>
          <a:bodyPr>
            <a:noAutofit/>
          </a:bodyPr>
          <a:lstStyle/>
          <a:p>
            <a:pPr>
              <a:buNone/>
            </a:pPr>
            <a:r>
              <a:rPr lang="en-US" sz="2400" dirty="0"/>
              <a:t>The types is based on the ability of viruses to cause diseases. </a:t>
            </a:r>
            <a:r>
              <a:rPr lang="en-US" sz="2400" b="1" dirty="0"/>
              <a:t>Diseases</a:t>
            </a:r>
            <a:r>
              <a:rPr lang="en-US" sz="2400" dirty="0"/>
              <a:t> </a:t>
            </a:r>
            <a:r>
              <a:rPr lang="en-US" sz="2400" dirty="0"/>
              <a:t>can be defined as a disorder, infections or malfunction of the cells, tissues, organs and different parts of our </a:t>
            </a:r>
            <a:r>
              <a:rPr lang="en-US" sz="2400" dirty="0"/>
              <a:t>body</a:t>
            </a:r>
          </a:p>
          <a:p>
            <a:pPr>
              <a:buNone/>
            </a:pPr>
            <a:endParaRPr lang="en-US" sz="2400" dirty="0"/>
          </a:p>
          <a:p>
            <a:r>
              <a:rPr lang="en-US" sz="2400" b="1" i="1" dirty="0"/>
              <a:t>Infectious </a:t>
            </a:r>
            <a:r>
              <a:rPr lang="en-US" sz="2400" b="1" i="1" dirty="0"/>
              <a:t>diseases:</a:t>
            </a:r>
            <a:r>
              <a:rPr lang="en-US" sz="2400" dirty="0"/>
              <a:t> These are the diseases, which are caused by pathogenic organisms like: bacteria, viruses, fungi, protozoa, </a:t>
            </a:r>
            <a:r>
              <a:rPr lang="en-US" sz="2400" dirty="0"/>
              <a:t>etc. They </a:t>
            </a:r>
            <a:r>
              <a:rPr lang="en-US" sz="2400" dirty="0"/>
              <a:t>are spreading disease and can be infected by eating, touching, drinking or by breathing something that contains </a:t>
            </a:r>
            <a:r>
              <a:rPr lang="en-US" sz="2400" dirty="0"/>
              <a:t>germs</a:t>
            </a:r>
          </a:p>
          <a:p>
            <a:endParaRPr lang="en-US" sz="2400" dirty="0"/>
          </a:p>
          <a:p>
            <a:r>
              <a:rPr lang="en-US" sz="2400" b="1" i="1" dirty="0"/>
              <a:t>Non-infectious </a:t>
            </a:r>
            <a:r>
              <a:rPr lang="en-US" sz="2400" b="1" i="1" dirty="0"/>
              <a:t>diseases:</a:t>
            </a:r>
            <a:r>
              <a:rPr lang="en-US" sz="2400" dirty="0"/>
              <a:t> These are the diseases, which are neither caused by any pathogenic organisms, nor by spreading from an infected person. These diseases are generally caused by </a:t>
            </a:r>
            <a:r>
              <a:rPr lang="en-US" sz="2400" dirty="0" err="1"/>
              <a:t>genetical</a:t>
            </a:r>
            <a:r>
              <a:rPr lang="en-US" sz="2400" dirty="0"/>
              <a:t> disorder, environmental factors or by deficiencies in nutrition.</a:t>
            </a:r>
          </a:p>
          <a:p>
            <a:endParaRPr lang="en-US" sz="2400" dirty="0"/>
          </a:p>
        </p:txBody>
      </p:sp>
    </p:spTree>
    <p:extLst>
      <p:ext uri="{BB962C8B-B14F-4D97-AF65-F5344CB8AC3E}">
        <p14:creationId xmlns:p14="http://schemas.microsoft.com/office/powerpoint/2010/main" val="29638540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371600"/>
            <a:ext cx="8229600" cy="2743200"/>
          </a:xfrm>
        </p:spPr>
        <p:txBody>
          <a:bodyPr>
            <a:noAutofit/>
          </a:bodyPr>
          <a:lstStyle/>
          <a:p>
            <a:r>
              <a:rPr lang="en-US" sz="6000" b="1" dirty="0"/>
              <a:t/>
            </a:r>
            <a:br>
              <a:rPr lang="en-US" sz="6000" b="1" dirty="0"/>
            </a:br>
            <a:r>
              <a:rPr lang="en-US" sz="6000" b="1" dirty="0"/>
              <a:t>CLASSIFICATION </a:t>
            </a:r>
            <a:r>
              <a:rPr lang="en-US" sz="6000" b="1" dirty="0"/>
              <a:t>OF LIVING THINGS INTO KINGDOMS</a:t>
            </a:r>
            <a:r>
              <a:rPr lang="en-US" sz="6000" dirty="0"/>
              <a:t/>
            </a:r>
            <a:br>
              <a:rPr lang="en-US" sz="6000" dirty="0"/>
            </a:br>
            <a:endParaRPr lang="en-US" sz="6000" dirty="0"/>
          </a:p>
        </p:txBody>
      </p:sp>
    </p:spTree>
    <p:extLst>
      <p:ext uri="{BB962C8B-B14F-4D97-AF65-F5344CB8AC3E}">
        <p14:creationId xmlns:p14="http://schemas.microsoft.com/office/powerpoint/2010/main" val="13451511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mph" presetSubtype="2" fill="hold" grpId="1" nodeType="clickEffect">
                                  <p:stCondLst>
                                    <p:cond delay="0"/>
                                  </p:stCondLst>
                                  <p:childTnLst>
                                    <p:anim to="1.5" calcmode="lin" valueType="num">
                                      <p:cBhvr override="childStyle">
                                        <p:cTn id="12" dur="2000" fill="hold"/>
                                        <p:tgtEl>
                                          <p:spTgt spid="2"/>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C:\Users\GBOYEGA\Desktop\BIOLOGY\PIXTURESSS\5kingdoms.jpg"/>
          <p:cNvPicPr>
            <a:picLocks noGrp="1" noChangeAspect="1" noChangeArrowheads="1"/>
          </p:cNvPicPr>
          <p:nvPr>
            <p:ph idx="1"/>
          </p:nvPr>
        </p:nvPicPr>
        <p:blipFill>
          <a:blip r:embed="rId2"/>
          <a:srcRect l="8726" r="8726"/>
          <a:stretch>
            <a:fillRect/>
          </a:stretch>
        </p:blipFill>
        <p:spPr bwMode="auto">
          <a:xfrm>
            <a:off x="1828800" y="304800"/>
            <a:ext cx="8534400" cy="6172200"/>
          </a:xfrm>
          <a:prstGeom prst="rect">
            <a:avLst/>
          </a:prstGeom>
          <a:noFill/>
        </p:spPr>
      </p:pic>
    </p:spTree>
    <p:extLst>
      <p:ext uri="{BB962C8B-B14F-4D97-AF65-F5344CB8AC3E}">
        <p14:creationId xmlns:p14="http://schemas.microsoft.com/office/powerpoint/2010/main" val="858640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p:cTn id="7" dur="500" fill="hold"/>
                                        <p:tgtEl>
                                          <p:spTgt spid="35843"/>
                                        </p:tgtEl>
                                        <p:attrNameLst>
                                          <p:attrName>ppt_w</p:attrName>
                                        </p:attrNameLst>
                                      </p:cBhvr>
                                      <p:tavLst>
                                        <p:tav tm="0">
                                          <p:val>
                                            <p:fltVal val="0"/>
                                          </p:val>
                                        </p:tav>
                                        <p:tav tm="100000">
                                          <p:val>
                                            <p:strVal val="#ppt_w"/>
                                          </p:val>
                                        </p:tav>
                                      </p:tavLst>
                                    </p:anim>
                                    <p:anim calcmode="lin" valueType="num">
                                      <p:cBhvr>
                                        <p:cTn id="8" dur="500" fill="hold"/>
                                        <p:tgtEl>
                                          <p:spTgt spid="35843"/>
                                        </p:tgtEl>
                                        <p:attrNameLst>
                                          <p:attrName>ppt_h</p:attrName>
                                        </p:attrNameLst>
                                      </p:cBhvr>
                                      <p:tavLst>
                                        <p:tav tm="0">
                                          <p:val>
                                            <p:fltVal val="0"/>
                                          </p:val>
                                        </p:tav>
                                        <p:tav tm="100000">
                                          <p:val>
                                            <p:strVal val="#ppt_h"/>
                                          </p:val>
                                        </p:tav>
                                      </p:tavLst>
                                    </p:anim>
                                    <p:animEffect transition="in" filter="fade">
                                      <p:cBhvr>
                                        <p:cTn id="9"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8305800" cy="715962"/>
          </a:xfrm>
        </p:spPr>
        <p:txBody>
          <a:bodyPr>
            <a:normAutofit/>
          </a:bodyPr>
          <a:lstStyle/>
          <a:p>
            <a:r>
              <a:rPr lang="en-US" sz="3200" dirty="0"/>
              <a:t>5 KINGDOM SYSTEM OF CLASSIFICATION</a:t>
            </a:r>
            <a:endParaRPr lang="en-US" sz="3200" dirty="0"/>
          </a:p>
        </p:txBody>
      </p:sp>
      <p:pic>
        <p:nvPicPr>
          <p:cNvPr id="10242" name="Picture 2" descr="C:\Users\GBOYEGA\Desktop\5 kingdoms pix.png"/>
          <p:cNvPicPr>
            <a:picLocks noGrp="1" noChangeAspect="1" noChangeArrowheads="1"/>
          </p:cNvPicPr>
          <p:nvPr>
            <p:ph idx="1"/>
          </p:nvPr>
        </p:nvPicPr>
        <p:blipFill>
          <a:blip r:embed="rId2"/>
          <a:srcRect/>
          <a:stretch>
            <a:fillRect/>
          </a:stretch>
        </p:blipFill>
        <p:spPr bwMode="auto">
          <a:xfrm>
            <a:off x="2286000" y="1066800"/>
            <a:ext cx="7467600" cy="5791200"/>
          </a:xfrm>
          <a:prstGeom prst="rect">
            <a:avLst/>
          </a:prstGeom>
          <a:noFill/>
        </p:spPr>
      </p:pic>
    </p:spTree>
    <p:extLst>
      <p:ext uri="{BB962C8B-B14F-4D97-AF65-F5344CB8AC3E}">
        <p14:creationId xmlns:p14="http://schemas.microsoft.com/office/powerpoint/2010/main" val="3743672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ssolv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GBOYEGA\Desktop\BIOLOGY\PIXTURESSS\images3.jpg"/>
          <p:cNvPicPr>
            <a:picLocks noGrp="1" noChangeAspect="1" noChangeArrowheads="1"/>
          </p:cNvPicPr>
          <p:nvPr>
            <p:ph idx="1"/>
          </p:nvPr>
        </p:nvPicPr>
        <p:blipFill>
          <a:blip r:embed="rId2"/>
          <a:srcRect/>
          <a:stretch>
            <a:fillRect/>
          </a:stretch>
        </p:blipFill>
        <p:spPr bwMode="auto">
          <a:xfrm>
            <a:off x="1752600" y="381000"/>
            <a:ext cx="8610600" cy="6096000"/>
          </a:xfrm>
          <a:prstGeom prst="rect">
            <a:avLst/>
          </a:prstGeom>
          <a:noFill/>
        </p:spPr>
      </p:pic>
    </p:spTree>
    <p:extLst>
      <p:ext uri="{BB962C8B-B14F-4D97-AF65-F5344CB8AC3E}">
        <p14:creationId xmlns:p14="http://schemas.microsoft.com/office/powerpoint/2010/main" val="10429877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circle(in)">
                                      <p:cBhvr>
                                        <p:cTn id="7"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t>THE KINGDOM MONERA</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a:t>The Kingdom Monera includes organisms that are single-celled known as bacteria. The microorganisms in Kingdom </a:t>
            </a:r>
            <a:r>
              <a:rPr lang="en-US" b="1" dirty="0"/>
              <a:t>Monera</a:t>
            </a:r>
            <a:r>
              <a:rPr lang="en-US" dirty="0"/>
              <a:t> are considered as the most ancient living forms on earth. </a:t>
            </a:r>
            <a:endParaRPr lang="en-US" dirty="0" smtClean="0"/>
          </a:p>
          <a:p>
            <a:r>
              <a:rPr lang="en-US" dirty="0" smtClean="0"/>
              <a:t>The </a:t>
            </a:r>
            <a:r>
              <a:rPr lang="en-US" dirty="0"/>
              <a:t>kingdom is divided into two groups </a:t>
            </a:r>
            <a:endParaRPr lang="en-US" dirty="0" smtClean="0"/>
          </a:p>
          <a:p>
            <a:pPr lvl="1"/>
            <a:r>
              <a:rPr lang="en-US" b="1" i="1" dirty="0" smtClean="0"/>
              <a:t>Archaebacteria</a:t>
            </a:r>
            <a:r>
              <a:rPr lang="en-US" b="1" dirty="0"/>
              <a:t> and </a:t>
            </a:r>
            <a:endParaRPr lang="en-US" b="1" dirty="0" smtClean="0"/>
          </a:p>
          <a:p>
            <a:pPr lvl="1"/>
            <a:r>
              <a:rPr lang="en-US" b="1" i="1" dirty="0" smtClean="0"/>
              <a:t>Eubacteria</a:t>
            </a:r>
            <a:r>
              <a:rPr lang="en-US" dirty="0"/>
              <a:t>. </a:t>
            </a:r>
            <a:endParaRPr lang="en-US" dirty="0" smtClean="0"/>
          </a:p>
          <a:p>
            <a:pPr lvl="1">
              <a:buNone/>
            </a:pPr>
            <a:r>
              <a:rPr lang="en-US" dirty="0" smtClean="0"/>
              <a:t>All </a:t>
            </a:r>
            <a:r>
              <a:rPr lang="en-US" dirty="0"/>
              <a:t>the organisms of this kingdom are </a:t>
            </a:r>
            <a:r>
              <a:rPr lang="en-US" b="1" dirty="0"/>
              <a:t>prokaryotes</a:t>
            </a:r>
            <a:r>
              <a:rPr lang="en-US" dirty="0"/>
              <a:t>.</a:t>
            </a:r>
          </a:p>
        </p:txBody>
      </p:sp>
    </p:spTree>
    <p:extLst>
      <p:ext uri="{BB962C8B-B14F-4D97-AF65-F5344CB8AC3E}">
        <p14:creationId xmlns:p14="http://schemas.microsoft.com/office/powerpoint/2010/main" val="27272010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1" nodeType="clickEffect">
                                  <p:stCondLst>
                                    <p:cond delay="0"/>
                                  </p:stCondLst>
                                  <p:childTnLst>
                                    <p:animScale>
                                      <p:cBhvr>
                                        <p:cTn id="12" dur="2000" fill="hold"/>
                                        <p:tgtEl>
                                          <p:spTgt spid="2"/>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633" y="141008"/>
            <a:ext cx="11637818" cy="6124754"/>
          </a:xfrm>
          <a:prstGeom prst="rect">
            <a:avLst/>
          </a:prstGeom>
        </p:spPr>
        <p:txBody>
          <a:bodyPr wrap="square">
            <a:spAutoFit/>
          </a:bodyPr>
          <a:lstStyle/>
          <a:p>
            <a:endParaRPr lang="en-US" sz="2800" dirty="0"/>
          </a:p>
          <a:p>
            <a:pPr marL="457200" indent="-457200" algn="just">
              <a:buFont typeface="Wingdings" panose="05000000000000000000" pitchFamily="2" charset="2"/>
              <a:buChar char="§"/>
            </a:pPr>
            <a:r>
              <a:rPr lang="en-US" sz="2600" dirty="0"/>
              <a:t>Stains have been developed that react differently with different cell structures, depending on their chemical composition or enzymatic activity. </a:t>
            </a:r>
          </a:p>
          <a:p>
            <a:pPr marL="457200" indent="-457200" algn="just">
              <a:buFont typeface="Wingdings" panose="05000000000000000000" pitchFamily="2" charset="2"/>
              <a:buChar char="§"/>
            </a:pPr>
            <a:endParaRPr lang="en-US" sz="2600" dirty="0"/>
          </a:p>
          <a:p>
            <a:pPr marL="457200" indent="-457200" algn="just">
              <a:buFont typeface="Wingdings" panose="05000000000000000000" pitchFamily="2" charset="2"/>
              <a:buChar char="§"/>
            </a:pPr>
            <a:r>
              <a:rPr lang="en-US" sz="2600" dirty="0"/>
              <a:t>The use of stains containing radioactive atoms, known as AUTORADIOGRAPHY, often involves feeding cells specific compounds with radioactive atoms and then observing the distribution of radioactive events on a photographic film emulsion.</a:t>
            </a:r>
          </a:p>
          <a:p>
            <a:pPr algn="just"/>
            <a:endParaRPr lang="en-US" sz="2600" dirty="0"/>
          </a:p>
          <a:p>
            <a:pPr algn="just"/>
            <a:r>
              <a:rPr lang="en-US" sz="2600" b="1" dirty="0"/>
              <a:t>Relative Powers of Microscopes:</a:t>
            </a:r>
          </a:p>
          <a:p>
            <a:pPr algn="just"/>
            <a:r>
              <a:rPr lang="en-US" sz="2600" dirty="0"/>
              <a:t>1. Compound Light Microscope: maximum resolving power = 200 nm (maximum useful magnification = ~1000 X)</a:t>
            </a:r>
          </a:p>
          <a:p>
            <a:pPr algn="just"/>
            <a:r>
              <a:rPr lang="en-US" sz="2600" dirty="0"/>
              <a:t>2. Transmission Electron Microscope: maximum resolving power = 0.5 nm (maximum useful magnification = &gt;30,000 X)</a:t>
            </a:r>
          </a:p>
          <a:p>
            <a:pPr algn="just"/>
            <a:r>
              <a:rPr lang="en-US" sz="2600" dirty="0"/>
              <a:t>3. Scanning Electron Microscope: Gives vivid 3-D images, but less magnification than transmission EM.</a:t>
            </a:r>
          </a:p>
        </p:txBody>
      </p:sp>
      <p:sp>
        <p:nvSpPr>
          <p:cNvPr id="3" name="Slide Number Placeholder 2"/>
          <p:cNvSpPr>
            <a:spLocks noGrp="1"/>
          </p:cNvSpPr>
          <p:nvPr>
            <p:ph type="sldNum" sz="quarter" idx="12"/>
          </p:nvPr>
        </p:nvSpPr>
        <p:spPr/>
        <p:txBody>
          <a:bodyPr/>
          <a:lstStyle/>
          <a:p>
            <a:fld id="{CF8038E8-A078-4E6C-89D7-57B007698DA4}" type="slidenum">
              <a:rPr lang="en-US" smtClean="0"/>
              <a:t>9</a:t>
            </a:fld>
            <a:endParaRPr lang="en-US"/>
          </a:p>
        </p:txBody>
      </p:sp>
    </p:spTree>
    <p:extLst>
      <p:ext uri="{BB962C8B-B14F-4D97-AF65-F5344CB8AC3E}">
        <p14:creationId xmlns:p14="http://schemas.microsoft.com/office/powerpoint/2010/main" val="30711380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020762"/>
          </a:xfrm>
        </p:spPr>
        <p:txBody>
          <a:bodyPr>
            <a:normAutofit/>
          </a:bodyPr>
          <a:lstStyle/>
          <a:p>
            <a:r>
              <a:rPr lang="en-US" dirty="0" smtClean="0"/>
              <a:t>Bacterium cells</a:t>
            </a:r>
            <a:endParaRPr lang="en-US" dirty="0"/>
          </a:p>
        </p:txBody>
      </p:sp>
      <p:pic>
        <p:nvPicPr>
          <p:cNvPr id="3074" name="Picture 2" descr="C:\Users\GBOYEGA\Desktop\bacteria-1.jpg"/>
          <p:cNvPicPr>
            <a:picLocks noGrp="1" noChangeAspect="1" noChangeArrowheads="1"/>
          </p:cNvPicPr>
          <p:nvPr>
            <p:ph idx="1"/>
          </p:nvPr>
        </p:nvPicPr>
        <p:blipFill>
          <a:blip r:embed="rId2"/>
          <a:srcRect/>
          <a:stretch>
            <a:fillRect/>
          </a:stretch>
        </p:blipFill>
        <p:spPr bwMode="auto">
          <a:xfrm>
            <a:off x="1752600" y="1447800"/>
            <a:ext cx="8458200" cy="5181600"/>
          </a:xfrm>
          <a:prstGeom prst="rect">
            <a:avLst/>
          </a:prstGeom>
          <a:noFill/>
        </p:spPr>
      </p:pic>
    </p:spTree>
    <p:extLst>
      <p:ext uri="{BB962C8B-B14F-4D97-AF65-F5344CB8AC3E}">
        <p14:creationId xmlns:p14="http://schemas.microsoft.com/office/powerpoint/2010/main" val="41301148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normAutofit/>
          </a:bodyPr>
          <a:lstStyle/>
          <a:p>
            <a:r>
              <a:rPr lang="en-US" dirty="0" smtClean="0"/>
              <a:t>A Typical Prokaryote (Bacterium)</a:t>
            </a:r>
            <a:endParaRPr lang="en-US" dirty="0"/>
          </a:p>
        </p:txBody>
      </p:sp>
      <p:pic>
        <p:nvPicPr>
          <p:cNvPr id="2050" name="Picture 2" descr="C:\Users\GBOYEGA\Desktop\BIOLOGY\PIXTURESSS\bacteria.jpg"/>
          <p:cNvPicPr>
            <a:picLocks noGrp="1" noChangeAspect="1" noChangeArrowheads="1"/>
          </p:cNvPicPr>
          <p:nvPr>
            <p:ph idx="1"/>
          </p:nvPr>
        </p:nvPicPr>
        <p:blipFill>
          <a:blip r:embed="rId2"/>
          <a:srcRect l="26882" t="16660" r="26882" b="17450"/>
          <a:stretch>
            <a:fillRect/>
          </a:stretch>
        </p:blipFill>
        <p:spPr bwMode="auto">
          <a:xfrm>
            <a:off x="1524000" y="1143000"/>
            <a:ext cx="9144000" cy="5715000"/>
          </a:xfrm>
          <a:prstGeom prst="rect">
            <a:avLst/>
          </a:prstGeom>
          <a:noFill/>
        </p:spPr>
      </p:pic>
    </p:spTree>
    <p:extLst>
      <p:ext uri="{BB962C8B-B14F-4D97-AF65-F5344CB8AC3E}">
        <p14:creationId xmlns:p14="http://schemas.microsoft.com/office/powerpoint/2010/main" val="2350013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3" presetClass="emph" presetSubtype="0" fill="remove" nodeType="withEffect">
                                  <p:stCondLst>
                                    <p:cond delay="0"/>
                                  </p:stCondLst>
                                  <p:childTnLst>
                                    <p:animClr clrSpc="rgb" dir="cw">
                                      <p:cBhvr override="childStyle">
                                        <p:cTn id="6" dur="1500" accel="50000" autoRev="1" fill="hold" tmFilter="0, 0; .33333, 1; 1, 1">
                                          <p:stCondLst>
                                            <p:cond delay="0"/>
                                          </p:stCondLst>
                                        </p:cTn>
                                        <p:tgtEl>
                                          <p:spTgt spid="2050"/>
                                        </p:tgtEl>
                                        <p:attrNameLst>
                                          <p:attrName>style.color</p:attrName>
                                        </p:attrNameLst>
                                      </p:cBhvr>
                                      <p:to>
                                        <a:schemeClr val="accent1"/>
                                      </p:to>
                                    </p:animClr>
                                    <p:animClr clrSpc="rgb" dir="cw">
                                      <p:cBhvr>
                                        <p:cTn id="7" dur="1500" accel="50000" autoRev="1" fill="hold" tmFilter="0, 0; .33333, 1; 1, 1">
                                          <p:stCondLst>
                                            <p:cond delay="0"/>
                                          </p:stCondLst>
                                        </p:cTn>
                                        <p:tgtEl>
                                          <p:spTgt spid="2050"/>
                                        </p:tgtEl>
                                        <p:attrNameLst>
                                          <p:attrName>fillcolor</p:attrName>
                                        </p:attrNameLst>
                                      </p:cBhvr>
                                      <p:to>
                                        <a:schemeClr val="accent1"/>
                                      </p:to>
                                    </p:animClr>
                                    <p:set>
                                      <p:cBhvr>
                                        <p:cTn id="8" dur="3000" fill="hold"/>
                                        <p:tgtEl>
                                          <p:spTgt spid="2050"/>
                                        </p:tgtEl>
                                        <p:attrNameLst>
                                          <p:attrName>fill.type</p:attrName>
                                        </p:attrNameLst>
                                      </p:cBhvr>
                                      <p:to>
                                        <p:strVal val="solid"/>
                                      </p:to>
                                    </p:set>
                                    <p:set>
                                      <p:cBhvr>
                                        <p:cTn id="9" dur="3000" fill="hold"/>
                                        <p:tgtEl>
                                          <p:spTgt spid="2050"/>
                                        </p:tgtEl>
                                        <p:attrNameLst>
                                          <p:attrName>fill.on</p:attrName>
                                        </p:attrNameLst>
                                      </p:cBhvr>
                                      <p:to>
                                        <p:strVal val="true"/>
                                      </p:to>
                                    </p:set>
                                    <p:animScale>
                                      <p:cBhvr>
                                        <p:cTn id="10" dur="1500" accel="50000" autoRev="1" fill="hold" tmFilter="0, 0; .33333, 1; 1, 1">
                                          <p:stCondLst>
                                            <p:cond delay="0"/>
                                          </p:stCondLst>
                                        </p:cTn>
                                        <p:tgtEl>
                                          <p:spTgt spid="2050"/>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92162"/>
          </a:xfrm>
        </p:spPr>
        <p:txBody>
          <a:bodyPr>
            <a:noAutofit/>
          </a:bodyPr>
          <a:lstStyle/>
          <a:p>
            <a:r>
              <a:rPr lang="en-US" sz="3200" b="1" dirty="0"/>
              <a:t>General characteristics of the kingdom Monera are as follows: </a:t>
            </a:r>
            <a:endParaRPr lang="en-US" sz="3200" dirty="0"/>
          </a:p>
        </p:txBody>
      </p:sp>
      <p:sp>
        <p:nvSpPr>
          <p:cNvPr id="3" name="Content Placeholder 2"/>
          <p:cNvSpPr>
            <a:spLocks noGrp="1"/>
          </p:cNvSpPr>
          <p:nvPr>
            <p:ph idx="1"/>
          </p:nvPr>
        </p:nvSpPr>
        <p:spPr>
          <a:xfrm>
            <a:off x="1524000" y="838200"/>
            <a:ext cx="8915400" cy="6019800"/>
          </a:xfrm>
        </p:spPr>
        <p:txBody>
          <a:bodyPr>
            <a:noAutofit/>
          </a:bodyPr>
          <a:lstStyle/>
          <a:p>
            <a:pPr lvl="0"/>
            <a:r>
              <a:rPr lang="en-US" sz="2400" dirty="0"/>
              <a:t>They are </a:t>
            </a:r>
            <a:r>
              <a:rPr lang="en-US" sz="2400" b="1" dirty="0"/>
              <a:t>primitive</a:t>
            </a:r>
            <a:r>
              <a:rPr lang="en-US" sz="2400" dirty="0"/>
              <a:t> organisms.</a:t>
            </a:r>
          </a:p>
          <a:p>
            <a:pPr lvl="0"/>
            <a:r>
              <a:rPr lang="en-US" sz="2400" dirty="0"/>
              <a:t>All organisms of the kingdom are </a:t>
            </a:r>
            <a:r>
              <a:rPr lang="en-US" sz="2400" b="1" dirty="0"/>
              <a:t>prokaryotes</a:t>
            </a:r>
            <a:r>
              <a:rPr lang="en-US" sz="2400" dirty="0"/>
              <a:t>.</a:t>
            </a:r>
          </a:p>
          <a:p>
            <a:pPr lvl="0"/>
            <a:r>
              <a:rPr lang="en-US" sz="2400" dirty="0"/>
              <a:t>They are present in </a:t>
            </a:r>
            <a:r>
              <a:rPr lang="en-US" sz="2400" b="1" dirty="0"/>
              <a:t>both</a:t>
            </a:r>
            <a:r>
              <a:rPr lang="en-US" sz="2400" dirty="0"/>
              <a:t> living and non-living environment.</a:t>
            </a:r>
          </a:p>
          <a:p>
            <a:pPr lvl="0"/>
            <a:r>
              <a:rPr lang="en-US" sz="2400" dirty="0"/>
              <a:t>They can </a:t>
            </a:r>
            <a:r>
              <a:rPr lang="en-US" sz="2400" b="1" dirty="0"/>
              <a:t>survive</a:t>
            </a:r>
            <a:r>
              <a:rPr lang="en-US" sz="2400" dirty="0"/>
              <a:t> in harsh and extreme climatic conditions like in hot springs, acidic soils etc.</a:t>
            </a:r>
          </a:p>
          <a:p>
            <a:pPr lvl="0"/>
            <a:r>
              <a:rPr lang="en-US" sz="2400" dirty="0"/>
              <a:t>They are </a:t>
            </a:r>
            <a:r>
              <a:rPr lang="en-US" sz="2400" b="1" dirty="0"/>
              <a:t>unicellular</a:t>
            </a:r>
            <a:r>
              <a:rPr lang="en-US" sz="2400" dirty="0"/>
              <a:t> organisms.</a:t>
            </a:r>
          </a:p>
          <a:p>
            <a:pPr lvl="0"/>
            <a:r>
              <a:rPr lang="en-US" sz="2400" b="1" dirty="0"/>
              <a:t>Membrane bound </a:t>
            </a:r>
            <a:r>
              <a:rPr lang="en-US" sz="2400" dirty="0"/>
              <a:t>nucleus is </a:t>
            </a:r>
            <a:r>
              <a:rPr lang="en-US" sz="2400" b="1" dirty="0"/>
              <a:t>absent</a:t>
            </a:r>
            <a:r>
              <a:rPr lang="en-US" sz="2400" dirty="0"/>
              <a:t>.</a:t>
            </a:r>
          </a:p>
          <a:p>
            <a:pPr lvl="0"/>
            <a:r>
              <a:rPr lang="en-US" sz="2400" b="1" dirty="0"/>
              <a:t>DNA</a:t>
            </a:r>
            <a:r>
              <a:rPr lang="en-US" sz="2400" dirty="0"/>
              <a:t> is in double stranded form, suspended in the cytoplasm of the organism</a:t>
            </a:r>
            <a:r>
              <a:rPr lang="en-US" sz="2400" dirty="0"/>
              <a:t>, referred </a:t>
            </a:r>
            <a:r>
              <a:rPr lang="en-US" sz="2400" dirty="0"/>
              <a:t>as </a:t>
            </a:r>
            <a:r>
              <a:rPr lang="en-US" sz="2400" dirty="0" err="1"/>
              <a:t>nucleoid</a:t>
            </a:r>
            <a:r>
              <a:rPr lang="en-US" sz="2400" dirty="0"/>
              <a:t>.</a:t>
            </a:r>
          </a:p>
          <a:p>
            <a:pPr lvl="0"/>
            <a:r>
              <a:rPr lang="en-US" sz="2400" dirty="0"/>
              <a:t>A rigid </a:t>
            </a:r>
            <a:r>
              <a:rPr lang="en-US" sz="2400" b="1" dirty="0"/>
              <a:t>cell wall </a:t>
            </a:r>
            <a:r>
              <a:rPr lang="en-US" sz="2400" dirty="0"/>
              <a:t>is present.</a:t>
            </a:r>
          </a:p>
          <a:p>
            <a:pPr lvl="0"/>
            <a:r>
              <a:rPr lang="en-US" sz="2400" dirty="0"/>
              <a:t>Membrane bound cellular organelles like </a:t>
            </a:r>
            <a:r>
              <a:rPr lang="en-US" sz="2400" b="1" dirty="0"/>
              <a:t>mitochondria</a:t>
            </a:r>
            <a:r>
              <a:rPr lang="en-US" sz="2400" dirty="0"/>
              <a:t> are </a:t>
            </a:r>
            <a:r>
              <a:rPr lang="en-US" sz="2400" b="1" dirty="0"/>
              <a:t>absent</a:t>
            </a:r>
            <a:r>
              <a:rPr lang="en-US" sz="2400" dirty="0"/>
              <a:t>.</a:t>
            </a:r>
          </a:p>
          <a:p>
            <a:pPr lvl="0"/>
            <a:r>
              <a:rPr lang="en-US" sz="2400" b="1" u="sng" dirty="0"/>
              <a:t>Habitat</a:t>
            </a:r>
            <a:r>
              <a:rPr lang="en-US" sz="2400" dirty="0"/>
              <a:t> - </a:t>
            </a:r>
            <a:r>
              <a:rPr lang="en-US" sz="2400" dirty="0"/>
              <a:t>they </a:t>
            </a:r>
            <a:r>
              <a:rPr lang="en-US" sz="2400" dirty="0"/>
              <a:t>are found everywhere in hot springs, under ice, in deep ocean floor, in deserts and on or inside the body of plants and animals.</a:t>
            </a:r>
          </a:p>
          <a:p>
            <a:endParaRPr lang="en-US" sz="2400" dirty="0"/>
          </a:p>
        </p:txBody>
      </p:sp>
    </p:spTree>
    <p:extLst>
      <p:ext uri="{BB962C8B-B14F-4D97-AF65-F5344CB8AC3E}">
        <p14:creationId xmlns:p14="http://schemas.microsoft.com/office/powerpoint/2010/main" val="329087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b="1" dirty="0" smtClean="0"/>
              <a:t>General characteristics of the kingdom Monera cont’d…</a:t>
            </a:r>
            <a:endParaRPr lang="en-US" dirty="0"/>
          </a:p>
        </p:txBody>
      </p:sp>
      <p:sp>
        <p:nvSpPr>
          <p:cNvPr id="3" name="Content Placeholder 2"/>
          <p:cNvSpPr>
            <a:spLocks noGrp="1"/>
          </p:cNvSpPr>
          <p:nvPr>
            <p:ph idx="1"/>
          </p:nvPr>
        </p:nvSpPr>
        <p:spPr>
          <a:xfrm>
            <a:off x="1524000" y="1219200"/>
            <a:ext cx="8763000" cy="5638800"/>
          </a:xfrm>
        </p:spPr>
        <p:txBody>
          <a:bodyPr>
            <a:noAutofit/>
          </a:bodyPr>
          <a:lstStyle/>
          <a:p>
            <a:pPr lvl="0"/>
            <a:r>
              <a:rPr lang="en-US" sz="2100" b="1" u="sng" dirty="0"/>
              <a:t>Nutrition</a:t>
            </a:r>
            <a:r>
              <a:rPr lang="en-US" sz="2100" dirty="0"/>
              <a:t> - </a:t>
            </a:r>
            <a:r>
              <a:rPr lang="en-US" sz="2100" b="1" i="1" dirty="0" err="1"/>
              <a:t>autotrophs</a:t>
            </a:r>
            <a:r>
              <a:rPr lang="en-US" sz="2100" dirty="0"/>
              <a:t> - can prepare their own food </a:t>
            </a:r>
          </a:p>
          <a:p>
            <a:pPr lvl="1"/>
            <a:r>
              <a:rPr lang="en-US" sz="1700" b="1" i="1" dirty="0" err="1"/>
              <a:t>heterotrophs</a:t>
            </a:r>
            <a:r>
              <a:rPr lang="en-US" sz="1700" dirty="0"/>
              <a:t> - depend on others for food, </a:t>
            </a:r>
          </a:p>
          <a:p>
            <a:pPr lvl="1"/>
            <a:r>
              <a:rPr lang="en-US" sz="1700" b="1" i="1" dirty="0"/>
              <a:t>saprophytes</a:t>
            </a:r>
            <a:r>
              <a:rPr lang="en-US" sz="1700" i="1" dirty="0"/>
              <a:t> </a:t>
            </a:r>
            <a:r>
              <a:rPr lang="en-US" sz="1700" dirty="0"/>
              <a:t>- feed on dead and decaying matter,</a:t>
            </a:r>
          </a:p>
          <a:p>
            <a:pPr lvl="1"/>
            <a:r>
              <a:rPr lang="en-US" sz="1700" dirty="0"/>
              <a:t> </a:t>
            </a:r>
            <a:r>
              <a:rPr lang="en-US" sz="1700" b="1" i="1" dirty="0"/>
              <a:t>parasitic</a:t>
            </a:r>
            <a:r>
              <a:rPr lang="en-US" sz="1700" dirty="0"/>
              <a:t> - live on other host cells for survival and cause, </a:t>
            </a:r>
          </a:p>
          <a:p>
            <a:pPr lvl="1"/>
            <a:r>
              <a:rPr lang="en-US" sz="1700" b="1" i="1" dirty="0"/>
              <a:t>symbiotic</a:t>
            </a:r>
            <a:r>
              <a:rPr lang="en-US" sz="1700" dirty="0"/>
              <a:t> - this is a mutual relationship with other organisms, </a:t>
            </a:r>
          </a:p>
          <a:p>
            <a:pPr lvl="2"/>
            <a:r>
              <a:rPr lang="en-US" sz="1600" b="1" i="1" dirty="0"/>
              <a:t>commensalism</a:t>
            </a:r>
            <a:r>
              <a:rPr lang="en-US" sz="1600" i="1" dirty="0"/>
              <a:t> </a:t>
            </a:r>
            <a:r>
              <a:rPr lang="en-US" sz="1600" dirty="0"/>
              <a:t>- it is where one organism is benefited and the other is not affected, </a:t>
            </a:r>
          </a:p>
          <a:p>
            <a:pPr lvl="2"/>
            <a:r>
              <a:rPr lang="en-US" sz="1600" b="1" i="1" dirty="0"/>
              <a:t>mutualism</a:t>
            </a:r>
            <a:r>
              <a:rPr lang="en-US" sz="1600" dirty="0"/>
              <a:t> - where both the organisms are benefited.</a:t>
            </a:r>
          </a:p>
          <a:p>
            <a:pPr lvl="0"/>
            <a:r>
              <a:rPr lang="en-US" sz="2100" b="1" u="sng" dirty="0"/>
              <a:t>Respiration</a:t>
            </a:r>
            <a:r>
              <a:rPr lang="en-US" sz="2100" dirty="0"/>
              <a:t> - respiration in these organisms vary, they may be </a:t>
            </a:r>
          </a:p>
          <a:p>
            <a:pPr lvl="1"/>
            <a:r>
              <a:rPr lang="en-US" sz="1700" b="1" i="1" dirty="0"/>
              <a:t>obligate</a:t>
            </a:r>
            <a:r>
              <a:rPr lang="en-US" sz="1700" i="1" dirty="0"/>
              <a:t> </a:t>
            </a:r>
            <a:r>
              <a:rPr lang="en-US" sz="1700" b="1" i="1" dirty="0"/>
              <a:t>aerobes</a:t>
            </a:r>
            <a:r>
              <a:rPr lang="en-US" sz="1700" dirty="0"/>
              <a:t> - the organisms must have organisms for survival; </a:t>
            </a:r>
          </a:p>
          <a:p>
            <a:pPr lvl="1"/>
            <a:r>
              <a:rPr lang="en-US" sz="1700" b="1" i="1" dirty="0"/>
              <a:t>obligate</a:t>
            </a:r>
            <a:r>
              <a:rPr lang="en-US" sz="1700" i="1" dirty="0"/>
              <a:t> anaerobes</a:t>
            </a:r>
            <a:r>
              <a:rPr lang="en-US" sz="1700" dirty="0"/>
              <a:t> - the organisms cannot survive in the presence of oxygen; </a:t>
            </a:r>
          </a:p>
          <a:p>
            <a:pPr lvl="1"/>
            <a:r>
              <a:rPr lang="en-US" sz="1700" b="1" i="1" dirty="0"/>
              <a:t>facultative anaerobes</a:t>
            </a:r>
            <a:r>
              <a:rPr lang="en-US" sz="1700" dirty="0"/>
              <a:t> - these organisms can survive with or without oxygen. </a:t>
            </a:r>
          </a:p>
          <a:p>
            <a:pPr lvl="0"/>
            <a:r>
              <a:rPr lang="en-US" sz="2100" b="1" u="sng" dirty="0"/>
              <a:t>Circulation</a:t>
            </a:r>
            <a:r>
              <a:rPr lang="en-US" sz="2100" dirty="0"/>
              <a:t> - is through diffusion. </a:t>
            </a:r>
          </a:p>
          <a:p>
            <a:pPr lvl="0"/>
            <a:r>
              <a:rPr lang="en-US" sz="2100" b="1" u="sng" dirty="0"/>
              <a:t>Movement</a:t>
            </a:r>
            <a:r>
              <a:rPr lang="en-US" sz="2100" dirty="0"/>
              <a:t> - is with the help of flagella.</a:t>
            </a:r>
          </a:p>
          <a:p>
            <a:pPr lvl="0"/>
            <a:r>
              <a:rPr lang="en-US" sz="2100" b="1" u="sng" dirty="0"/>
              <a:t>Reproduction</a:t>
            </a:r>
            <a:r>
              <a:rPr lang="en-US" sz="2100" dirty="0"/>
              <a:t> is mostly asexual, sexual reproduction is also seen. </a:t>
            </a:r>
          </a:p>
          <a:p>
            <a:pPr lvl="1"/>
            <a:r>
              <a:rPr lang="en-US" sz="1700" b="1" dirty="0"/>
              <a:t>Asexual reproduction </a:t>
            </a:r>
            <a:r>
              <a:rPr lang="en-US" sz="1700" dirty="0"/>
              <a:t>is by binary fission, </a:t>
            </a:r>
          </a:p>
          <a:p>
            <a:pPr lvl="1"/>
            <a:r>
              <a:rPr lang="en-US" sz="1700" b="1" dirty="0"/>
              <a:t>Sexual reproduction </a:t>
            </a:r>
            <a:r>
              <a:rPr lang="en-US" sz="1700" dirty="0"/>
              <a:t>is by conjugation, transformation and transduction.</a:t>
            </a:r>
          </a:p>
          <a:p>
            <a:endParaRPr lang="en-US" sz="2100" dirty="0"/>
          </a:p>
        </p:txBody>
      </p:sp>
    </p:spTree>
    <p:extLst>
      <p:ext uri="{BB962C8B-B14F-4D97-AF65-F5344CB8AC3E}">
        <p14:creationId xmlns:p14="http://schemas.microsoft.com/office/powerpoint/2010/main" val="1989831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 calcmode="lin" valueType="num">
                                      <p:cBhvr additive="base">
                                        <p:cTn id="6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
                                            <p:txEl>
                                              <p:pRg st="14" end="14"/>
                                            </p:txEl>
                                          </p:spTgt>
                                        </p:tgtEl>
                                        <p:attrNameLst>
                                          <p:attrName>style.visibility</p:attrName>
                                        </p:attrNameLst>
                                      </p:cBhvr>
                                      <p:to>
                                        <p:strVal val="visible"/>
                                      </p:to>
                                    </p:set>
                                    <p:anim calcmode="lin" valueType="num">
                                      <p:cBhvr additive="base">
                                        <p:cTn id="7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
                                            <p:txEl>
                                              <p:pRg st="15" end="15"/>
                                            </p:txEl>
                                          </p:spTgt>
                                        </p:tgtEl>
                                        <p:attrNameLst>
                                          <p:attrName>style.visibility</p:attrName>
                                        </p:attrNameLst>
                                      </p:cBhvr>
                                      <p:to>
                                        <p:strVal val="visible"/>
                                      </p:to>
                                    </p:set>
                                    <p:anim calcmode="lin" valueType="num">
                                      <p:cBhvr additive="base">
                                        <p:cTn id="7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Classification of Kingdom </a:t>
            </a:r>
            <a:r>
              <a:rPr lang="en-US" b="1" dirty="0" smtClean="0"/>
              <a:t>Monera</a:t>
            </a:r>
            <a:r>
              <a:rPr lang="en-US" dirty="0"/>
              <a:t/>
            </a:r>
            <a:br>
              <a:rPr lang="en-US" dirty="0"/>
            </a:br>
            <a:endParaRPr lang="en-US" dirty="0"/>
          </a:p>
        </p:txBody>
      </p:sp>
      <p:sp>
        <p:nvSpPr>
          <p:cNvPr id="3" name="Content Placeholder 2"/>
          <p:cNvSpPr>
            <a:spLocks noGrp="1"/>
          </p:cNvSpPr>
          <p:nvPr>
            <p:ph idx="1"/>
          </p:nvPr>
        </p:nvSpPr>
        <p:spPr>
          <a:xfrm>
            <a:off x="1905000" y="1600201"/>
            <a:ext cx="8229600" cy="4525963"/>
          </a:xfrm>
        </p:spPr>
        <p:txBody>
          <a:bodyPr>
            <a:normAutofit/>
          </a:bodyPr>
          <a:lstStyle/>
          <a:p>
            <a:pPr>
              <a:buNone/>
            </a:pPr>
            <a:r>
              <a:rPr lang="en-US" dirty="0"/>
              <a:t>The classification of kingdom Monera is based on the following features</a:t>
            </a:r>
            <a:r>
              <a:rPr lang="en-US" dirty="0" smtClean="0"/>
              <a:t>:</a:t>
            </a:r>
          </a:p>
          <a:p>
            <a:pPr>
              <a:buNone/>
            </a:pPr>
            <a:endParaRPr lang="en-US" dirty="0" smtClean="0"/>
          </a:p>
          <a:p>
            <a:pPr marL="514350" indent="-514350">
              <a:buFont typeface="+mj-lt"/>
              <a:buAutoNum type="arabicPeriod"/>
            </a:pPr>
            <a:r>
              <a:rPr lang="en-US" b="1" dirty="0" smtClean="0"/>
              <a:t>Classification based on habitat</a:t>
            </a:r>
          </a:p>
          <a:p>
            <a:pPr marL="514350" indent="-514350">
              <a:buFont typeface="+mj-lt"/>
              <a:buAutoNum type="arabicPeriod"/>
            </a:pPr>
            <a:r>
              <a:rPr lang="en-US" b="1" dirty="0" smtClean="0"/>
              <a:t>Classification based on Shape</a:t>
            </a:r>
          </a:p>
          <a:p>
            <a:pPr marL="514350" indent="-514350">
              <a:buFont typeface="+mj-lt"/>
              <a:buAutoNum type="arabicPeriod"/>
            </a:pPr>
            <a:r>
              <a:rPr lang="en-US" b="1" dirty="0" smtClean="0"/>
              <a:t>Classification Based on Mode of Nutrition</a:t>
            </a:r>
          </a:p>
          <a:p>
            <a:pPr marL="514350" indent="-514350">
              <a:buFont typeface="+mj-lt"/>
              <a:buAutoNum type="arabicPeriod"/>
            </a:pPr>
            <a:r>
              <a:rPr lang="en-US" b="1" dirty="0" smtClean="0"/>
              <a:t>Classification based on Gram's staining</a:t>
            </a:r>
            <a:endParaRPr lang="en-US" dirty="0"/>
          </a:p>
        </p:txBody>
      </p:sp>
    </p:spTree>
    <p:extLst>
      <p:ext uri="{BB962C8B-B14F-4D97-AF65-F5344CB8AC3E}">
        <p14:creationId xmlns:p14="http://schemas.microsoft.com/office/powerpoint/2010/main" val="5285237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1"/>
            <a:ext cx="8229600" cy="5516563"/>
          </a:xfrm>
        </p:spPr>
        <p:txBody>
          <a:bodyPr/>
          <a:lstStyle/>
          <a:p>
            <a:pPr marL="514350" indent="-514350">
              <a:buFont typeface="+mj-lt"/>
              <a:buAutoNum type="arabicPeriod"/>
            </a:pPr>
            <a:r>
              <a:rPr lang="en-US" b="1" dirty="0" smtClean="0"/>
              <a:t>Classification based on habitat</a:t>
            </a:r>
          </a:p>
          <a:p>
            <a:pPr marL="514350" indent="-514350">
              <a:buNone/>
            </a:pPr>
            <a:endParaRPr lang="en-US" dirty="0" smtClean="0"/>
          </a:p>
          <a:p>
            <a:pPr lvl="1"/>
            <a:r>
              <a:rPr lang="en-US" b="1" i="1" u="sng" dirty="0" smtClean="0"/>
              <a:t>Archaebacteria: </a:t>
            </a:r>
            <a:r>
              <a:rPr lang="en-US" dirty="0" smtClean="0"/>
              <a:t>Archaebacteria are of three major groups of bacteria based on their habitat:</a:t>
            </a:r>
          </a:p>
          <a:p>
            <a:pPr lvl="2"/>
            <a:r>
              <a:rPr lang="en-US" dirty="0" err="1" smtClean="0"/>
              <a:t>thermophiles</a:t>
            </a:r>
            <a:r>
              <a:rPr lang="en-US" dirty="0" smtClean="0"/>
              <a:t>, </a:t>
            </a:r>
          </a:p>
          <a:p>
            <a:pPr lvl="2"/>
            <a:r>
              <a:rPr lang="en-US" dirty="0" err="1" smtClean="0"/>
              <a:t>Halophiles</a:t>
            </a:r>
            <a:r>
              <a:rPr lang="en-US" dirty="0" smtClean="0"/>
              <a:t> </a:t>
            </a:r>
          </a:p>
          <a:p>
            <a:pPr lvl="2"/>
            <a:r>
              <a:rPr lang="en-US" dirty="0" err="1" smtClean="0"/>
              <a:t>methanogens</a:t>
            </a:r>
            <a:r>
              <a:rPr lang="en-US" dirty="0" smtClean="0"/>
              <a:t>.</a:t>
            </a:r>
          </a:p>
          <a:p>
            <a:pPr lvl="1">
              <a:buNone/>
            </a:pPr>
            <a:endParaRPr lang="en-US" b="1" dirty="0" smtClean="0"/>
          </a:p>
          <a:p>
            <a:pPr lvl="1"/>
            <a:r>
              <a:rPr lang="en-US" b="1" i="1" u="sng" dirty="0" smtClean="0"/>
              <a:t>Eubacteria</a:t>
            </a:r>
            <a:r>
              <a:rPr lang="en-US" i="1" dirty="0" smtClean="0"/>
              <a:t> : these </a:t>
            </a:r>
            <a:r>
              <a:rPr lang="en-US" dirty="0" smtClean="0"/>
              <a:t>are true bacteria</a:t>
            </a:r>
          </a:p>
          <a:p>
            <a:endParaRPr lang="en-US" dirty="0"/>
          </a:p>
        </p:txBody>
      </p:sp>
    </p:spTree>
    <p:extLst>
      <p:ext uri="{BB962C8B-B14F-4D97-AF65-F5344CB8AC3E}">
        <p14:creationId xmlns:p14="http://schemas.microsoft.com/office/powerpoint/2010/main" val="3463984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0"/>
            <a:ext cx="8229600" cy="5867400"/>
          </a:xfrm>
        </p:spPr>
        <p:txBody>
          <a:bodyPr>
            <a:noAutofit/>
          </a:bodyPr>
          <a:lstStyle/>
          <a:p>
            <a:pPr marL="742950" indent="-742950" algn="just">
              <a:buNone/>
            </a:pPr>
            <a:r>
              <a:rPr lang="en-US" sz="3600" b="1" dirty="0"/>
              <a:t>2. Classification </a:t>
            </a:r>
            <a:r>
              <a:rPr lang="en-US" sz="3600" b="1" dirty="0"/>
              <a:t>based on </a:t>
            </a:r>
            <a:r>
              <a:rPr lang="en-US" sz="3600" b="1" dirty="0"/>
              <a:t>Shape</a:t>
            </a:r>
          </a:p>
          <a:p>
            <a:pPr marL="742950" indent="-742950" algn="just">
              <a:buNone/>
            </a:pPr>
            <a:endParaRPr lang="en-US" sz="3600" dirty="0"/>
          </a:p>
          <a:p>
            <a:pPr algn="just"/>
            <a:r>
              <a:rPr lang="en-US" sz="3600" dirty="0"/>
              <a:t>These </a:t>
            </a:r>
            <a:r>
              <a:rPr lang="en-US" sz="3600" dirty="0"/>
              <a:t>can be classified in four groups based on shape: </a:t>
            </a:r>
            <a:endParaRPr lang="en-US" sz="3600" dirty="0"/>
          </a:p>
          <a:p>
            <a:pPr lvl="1" algn="just"/>
            <a:r>
              <a:rPr lang="en-US" sz="3200" dirty="0"/>
              <a:t>Spherical </a:t>
            </a:r>
            <a:r>
              <a:rPr lang="en-US" sz="3200" dirty="0"/>
              <a:t>or round shaped bacteria are called </a:t>
            </a:r>
            <a:r>
              <a:rPr lang="en-US" sz="3200" dirty="0" err="1"/>
              <a:t>cocci</a:t>
            </a:r>
            <a:r>
              <a:rPr lang="en-US" sz="3200" dirty="0"/>
              <a:t> </a:t>
            </a:r>
            <a:endParaRPr lang="en-US" sz="3200" dirty="0"/>
          </a:p>
          <a:p>
            <a:pPr lvl="1" algn="just"/>
            <a:r>
              <a:rPr lang="en-US" sz="3200" dirty="0"/>
              <a:t>Rod-shaped</a:t>
            </a:r>
            <a:r>
              <a:rPr lang="en-US" sz="3200" dirty="0"/>
              <a:t> are </a:t>
            </a:r>
            <a:r>
              <a:rPr lang="en-US" sz="3200" dirty="0"/>
              <a:t>bacilli</a:t>
            </a:r>
          </a:p>
          <a:p>
            <a:pPr lvl="1" algn="just"/>
            <a:r>
              <a:rPr lang="en-US" sz="3200" dirty="0"/>
              <a:t>Comma-shaped </a:t>
            </a:r>
            <a:r>
              <a:rPr lang="en-US" sz="3200" dirty="0"/>
              <a:t>bacteria </a:t>
            </a:r>
            <a:r>
              <a:rPr lang="en-US" sz="3200" dirty="0"/>
              <a:t>are </a:t>
            </a:r>
            <a:r>
              <a:rPr lang="en-US" sz="3200" dirty="0" err="1"/>
              <a:t>vibrio</a:t>
            </a:r>
            <a:r>
              <a:rPr lang="en-US" sz="3200" dirty="0"/>
              <a:t> </a:t>
            </a:r>
          </a:p>
          <a:p>
            <a:pPr lvl="1" algn="just"/>
            <a:r>
              <a:rPr lang="en-US" sz="3200" dirty="0"/>
              <a:t>spiral </a:t>
            </a:r>
            <a:r>
              <a:rPr lang="en-US" sz="3200" dirty="0"/>
              <a:t>shaped </a:t>
            </a:r>
            <a:r>
              <a:rPr lang="en-US" sz="3200" dirty="0"/>
              <a:t>bacteria are</a:t>
            </a:r>
            <a:r>
              <a:rPr lang="en-US" sz="3200" dirty="0"/>
              <a:t> </a:t>
            </a:r>
            <a:r>
              <a:rPr lang="en-US" sz="3200" dirty="0" err="1"/>
              <a:t>spirilla</a:t>
            </a:r>
            <a:r>
              <a:rPr lang="en-US" sz="3200" dirty="0"/>
              <a:t> </a:t>
            </a:r>
          </a:p>
        </p:txBody>
      </p:sp>
    </p:spTree>
    <p:extLst>
      <p:ext uri="{BB962C8B-B14F-4D97-AF65-F5344CB8AC3E}">
        <p14:creationId xmlns:p14="http://schemas.microsoft.com/office/powerpoint/2010/main" val="6237264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62001"/>
            <a:ext cx="8229600" cy="5364163"/>
          </a:xfrm>
        </p:spPr>
        <p:txBody>
          <a:bodyPr/>
          <a:lstStyle/>
          <a:p>
            <a:pPr lvl="0">
              <a:buNone/>
            </a:pPr>
            <a:r>
              <a:rPr lang="en-US" b="1" dirty="0" smtClean="0"/>
              <a:t>3. Classification </a:t>
            </a:r>
            <a:r>
              <a:rPr lang="en-US" b="1" dirty="0"/>
              <a:t>Based on Mode of Nutrition</a:t>
            </a:r>
            <a:endParaRPr lang="en-US" dirty="0"/>
          </a:p>
          <a:p>
            <a:endParaRPr lang="en-US" dirty="0"/>
          </a:p>
        </p:txBody>
      </p:sp>
      <p:pic>
        <p:nvPicPr>
          <p:cNvPr id="4" name="Picture 3" descr="Classification of Bacteria on Nutrition"/>
          <p:cNvPicPr/>
          <p:nvPr/>
        </p:nvPicPr>
        <p:blipFill>
          <a:blip r:embed="rId2"/>
          <a:srcRect/>
          <a:stretch>
            <a:fillRect/>
          </a:stretch>
        </p:blipFill>
        <p:spPr bwMode="auto">
          <a:xfrm>
            <a:off x="1828800" y="1981200"/>
            <a:ext cx="8305800" cy="4419600"/>
          </a:xfrm>
          <a:prstGeom prst="rect">
            <a:avLst/>
          </a:prstGeom>
          <a:noFill/>
          <a:ln w="9525">
            <a:noFill/>
            <a:miter lim="800000"/>
            <a:headEnd/>
            <a:tailEnd/>
          </a:ln>
        </p:spPr>
      </p:pic>
    </p:spTree>
    <p:extLst>
      <p:ext uri="{BB962C8B-B14F-4D97-AF65-F5344CB8AC3E}">
        <p14:creationId xmlns:p14="http://schemas.microsoft.com/office/powerpoint/2010/main" val="26271240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1"/>
            <a:ext cx="8229600" cy="5516563"/>
          </a:xfrm>
        </p:spPr>
        <p:txBody>
          <a:bodyPr>
            <a:normAutofit/>
          </a:bodyPr>
          <a:lstStyle/>
          <a:p>
            <a:pPr>
              <a:buNone/>
            </a:pPr>
            <a:r>
              <a:rPr lang="en-US" b="1" dirty="0" smtClean="0"/>
              <a:t>4. Classification </a:t>
            </a:r>
            <a:r>
              <a:rPr lang="en-US" b="1" dirty="0"/>
              <a:t>based on Gram's </a:t>
            </a:r>
            <a:r>
              <a:rPr lang="en-US" b="1" dirty="0" smtClean="0"/>
              <a:t>staining</a:t>
            </a:r>
          </a:p>
          <a:p>
            <a:pPr>
              <a:buNone/>
            </a:pPr>
            <a:endParaRPr lang="en-US" dirty="0"/>
          </a:p>
          <a:p>
            <a:r>
              <a:rPr lang="en-US" sz="3000" b="1" dirty="0"/>
              <a:t>Gram's staining</a:t>
            </a:r>
            <a:r>
              <a:rPr lang="en-US" sz="3000" dirty="0"/>
              <a:t> is a test on cell walls developed by </a:t>
            </a:r>
            <a:r>
              <a:rPr lang="en-US" sz="3000" b="1" u="sng" dirty="0"/>
              <a:t>Hans Christian Gram</a:t>
            </a:r>
            <a:r>
              <a:rPr lang="en-US" sz="3000" dirty="0"/>
              <a:t>. This method helps classifying bacteria into Gram positive bacteria and Gram negative bacteria.</a:t>
            </a:r>
          </a:p>
          <a:p>
            <a:pPr lvl="1"/>
            <a:r>
              <a:rPr lang="en-US" b="1" i="1" dirty="0" smtClean="0"/>
              <a:t>Gram Positive Bacteria</a:t>
            </a:r>
            <a:r>
              <a:rPr lang="en-US" dirty="0"/>
              <a:t> - The bacteria's cell wall is made up of protein-sugar complex t</a:t>
            </a:r>
            <a:r>
              <a:rPr lang="en-US" b="1" dirty="0"/>
              <a:t> </a:t>
            </a:r>
            <a:r>
              <a:rPr lang="en-US" dirty="0"/>
              <a:t>hat takes on purple color during gram staining.</a:t>
            </a:r>
          </a:p>
          <a:p>
            <a:pPr lvl="1"/>
            <a:r>
              <a:rPr lang="en-US" b="1" i="1" dirty="0"/>
              <a:t>Gram Negative Bacteria</a:t>
            </a:r>
            <a:r>
              <a:rPr lang="en-US" dirty="0"/>
              <a:t> - The gram negative bacteria has an extra layer of lipid on the outside of the cell wall and appear pink during the Gram staining procedure. </a:t>
            </a:r>
          </a:p>
          <a:p>
            <a:endParaRPr lang="en-US" dirty="0"/>
          </a:p>
        </p:txBody>
      </p:sp>
    </p:spTree>
    <p:extLst>
      <p:ext uri="{BB962C8B-B14F-4D97-AF65-F5344CB8AC3E}">
        <p14:creationId xmlns:p14="http://schemas.microsoft.com/office/powerpoint/2010/main" val="2098088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t>Gram Positive and Gram Negative Bacteria</a:t>
            </a:r>
            <a:endParaRPr lang="en-US" dirty="0"/>
          </a:p>
        </p:txBody>
      </p:sp>
      <p:pic>
        <p:nvPicPr>
          <p:cNvPr id="4098" name="Picture 2" descr="C:\Users\GBOYEGA\Desktop\gram-positive-bacteria.jpg"/>
          <p:cNvPicPr>
            <a:picLocks noGrp="1" noChangeAspect="1" noChangeArrowheads="1"/>
          </p:cNvPicPr>
          <p:nvPr>
            <p:ph idx="1"/>
          </p:nvPr>
        </p:nvPicPr>
        <p:blipFill>
          <a:blip r:embed="rId2"/>
          <a:srcRect/>
          <a:stretch>
            <a:fillRect/>
          </a:stretch>
        </p:blipFill>
        <p:spPr bwMode="auto">
          <a:xfrm>
            <a:off x="1828800" y="1676400"/>
            <a:ext cx="3939382" cy="4876800"/>
          </a:xfrm>
          <a:prstGeom prst="rect">
            <a:avLst/>
          </a:prstGeom>
          <a:noFill/>
        </p:spPr>
      </p:pic>
      <p:pic>
        <p:nvPicPr>
          <p:cNvPr id="4099" name="Picture 3" descr="C:\Users\GBOYEGA\Desktop\gram-negative-bacteria.jpg"/>
          <p:cNvPicPr>
            <a:picLocks noChangeAspect="1" noChangeArrowheads="1"/>
          </p:cNvPicPr>
          <p:nvPr/>
        </p:nvPicPr>
        <p:blipFill>
          <a:blip r:embed="rId3"/>
          <a:srcRect/>
          <a:stretch>
            <a:fillRect/>
          </a:stretch>
        </p:blipFill>
        <p:spPr bwMode="auto">
          <a:xfrm>
            <a:off x="6400800" y="1676400"/>
            <a:ext cx="3962400" cy="4876800"/>
          </a:xfrm>
          <a:prstGeom prst="rect">
            <a:avLst/>
          </a:prstGeom>
          <a:noFill/>
        </p:spPr>
      </p:pic>
    </p:spTree>
    <p:extLst>
      <p:ext uri="{BB962C8B-B14F-4D97-AF65-F5344CB8AC3E}">
        <p14:creationId xmlns:p14="http://schemas.microsoft.com/office/powerpoint/2010/main" val="1911876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heckerboard(across)">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additive="base">
                                        <p:cTn id="12" dur="500" fill="hold"/>
                                        <p:tgtEl>
                                          <p:spTgt spid="4099"/>
                                        </p:tgtEl>
                                        <p:attrNameLst>
                                          <p:attrName>ppt_x</p:attrName>
                                        </p:attrNameLst>
                                      </p:cBhvr>
                                      <p:tavLst>
                                        <p:tav tm="0">
                                          <p:val>
                                            <p:strVal val="#ppt_x"/>
                                          </p:val>
                                        </p:tav>
                                        <p:tav tm="100000">
                                          <p:val>
                                            <p:strVal val="#ppt_x"/>
                                          </p:val>
                                        </p:tav>
                                      </p:tavLst>
                                    </p:anim>
                                    <p:anim calcmode="lin" valueType="num">
                                      <p:cBhvr additive="base">
                                        <p:cTn id="13"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4507</TotalTime>
  <Words>21098</Words>
  <Application>Microsoft Office PowerPoint</Application>
  <PresentationFormat>Widescreen</PresentationFormat>
  <Paragraphs>2076</Paragraphs>
  <Slides>353</Slides>
  <Notes>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353</vt:i4>
      </vt:variant>
    </vt:vector>
  </HeadingPairs>
  <TitlesOfParts>
    <vt:vector size="368" baseType="lpstr">
      <vt:lpstr>Arial</vt:lpstr>
      <vt:lpstr>Arial Black</vt:lpstr>
      <vt:lpstr>Book Antiqua</vt:lpstr>
      <vt:lpstr>Calibri</vt:lpstr>
      <vt:lpstr>Calibri Light</vt:lpstr>
      <vt:lpstr>Century Schoolbook</vt:lpstr>
      <vt:lpstr>Times New Roman</vt:lpstr>
      <vt:lpstr>TimesNewRomanPS-BoldMT</vt:lpstr>
      <vt:lpstr>TimesNewRomanPS-ItalicMT</vt:lpstr>
      <vt:lpstr>TimesNewRomanPSMT</vt:lpstr>
      <vt:lpstr>Wingdings</vt:lpstr>
      <vt:lpstr>Wingdings 2</vt:lpstr>
      <vt:lpstr>Office Theme</vt:lpstr>
      <vt:lpstr>1_Office Theme</vt:lpstr>
      <vt:lpstr>2_Office Theme</vt:lpstr>
      <vt:lpstr>MOUNTAIN TOP UNIVERSITY</vt:lpstr>
      <vt:lpstr>   CELL STRUCTURE ORGANIZATION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RELATED ORGANELLES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 OF TERMS </vt:lpstr>
      <vt:lpstr>Diversities of Living Organisms</vt:lpstr>
      <vt:lpstr>HISTORY OF CLASSIFICATION </vt:lpstr>
      <vt:lpstr>Plato &amp; Aristotle (384–322 BC</vt:lpstr>
      <vt:lpstr>HISTORY OF CLASSIFICATION cont’d…</vt:lpstr>
      <vt:lpstr>Carolus Linnaeus (1707-1778) Father of Modern Biological Classification</vt:lpstr>
      <vt:lpstr>History of Biological Classification</vt:lpstr>
      <vt:lpstr>PowerPoint Presentation</vt:lpstr>
      <vt:lpstr>   HIERARCHY OFBIOLOGICAL  CLASSIFICATION  The hierarchy of biological classification contains eight major taxonomic ranks.     </vt:lpstr>
      <vt:lpstr>Importance of Classification </vt:lpstr>
      <vt:lpstr>The Goals of Classification Systems </vt:lpstr>
      <vt:lpstr>PowerPoint Presentation</vt:lpstr>
      <vt:lpstr> CHARACTERISTICS OF LIVING ORGANISMS </vt:lpstr>
      <vt:lpstr>PowerPoint Presentation</vt:lpstr>
      <vt:lpstr>PowerPoint Presentation</vt:lpstr>
      <vt:lpstr>PowerPoint Presentation</vt:lpstr>
      <vt:lpstr>Influenza virus</vt:lpstr>
      <vt:lpstr>PowerPoint Presentation</vt:lpstr>
      <vt:lpstr> Characteristics of Viruses </vt:lpstr>
      <vt:lpstr>Classification of viruses </vt:lpstr>
      <vt:lpstr>PowerPoint Presentation</vt:lpstr>
      <vt:lpstr>ICTV CLASSIFICATION</vt:lpstr>
      <vt:lpstr>SUMMARY OF VIRUS ICTV CLASSIFICATION</vt:lpstr>
      <vt:lpstr>Baltimore classification </vt:lpstr>
      <vt:lpstr>Baltimore classification Cont’d…</vt:lpstr>
      <vt:lpstr>Baltimore classification </vt:lpstr>
      <vt:lpstr>Different Types of Viruses </vt:lpstr>
      <vt:lpstr> CLASSIFICATION OF LIVING THINGS INTO KINGDOMS </vt:lpstr>
      <vt:lpstr>PowerPoint Presentation</vt:lpstr>
      <vt:lpstr>5 KINGDOM SYSTEM OF CLASSIFICATION</vt:lpstr>
      <vt:lpstr>PowerPoint Presentation</vt:lpstr>
      <vt:lpstr>THE KINGDOM MONERA </vt:lpstr>
      <vt:lpstr>Bacterium cells</vt:lpstr>
      <vt:lpstr>A Typical Prokaryote (Bacterium)</vt:lpstr>
      <vt:lpstr>General characteristics of the kingdom Monera are as follows: </vt:lpstr>
      <vt:lpstr>General characteristics of the kingdom Monera cont’d…</vt:lpstr>
      <vt:lpstr>Classification of Kingdom Monera </vt:lpstr>
      <vt:lpstr>PowerPoint Presentation</vt:lpstr>
      <vt:lpstr>PowerPoint Presentation</vt:lpstr>
      <vt:lpstr>PowerPoint Presentation</vt:lpstr>
      <vt:lpstr>PowerPoint Presentation</vt:lpstr>
      <vt:lpstr>Gram Positive and Gram Negative Bacteria</vt:lpstr>
      <vt:lpstr>  DIFFERENCES BETWEEN PROKARYOTES AND EUKARYOTES </vt:lpstr>
      <vt:lpstr>THE KINGDOM PROTISTA </vt:lpstr>
      <vt:lpstr> Characteristics of Kingdom Protista </vt:lpstr>
      <vt:lpstr> Characteristics of Kingdom Protista cont’d… </vt:lpstr>
      <vt:lpstr>Classification of Kingdom Protista </vt:lpstr>
      <vt:lpstr>  PROTOZOANS: Animal-like Protists  </vt:lpstr>
      <vt:lpstr>Some common examples of Protozoan </vt:lpstr>
      <vt:lpstr> ALGAE: Plant-like Protists </vt:lpstr>
      <vt:lpstr> Some common examples of Algae  Green Algae , Red Algae , Brown Algae , Golden algae , Fire Algae  &amp; Slime Molds  </vt:lpstr>
      <vt:lpstr>THE KINGDOM FUNGI </vt:lpstr>
      <vt:lpstr>Characteristics of Kingdom Fungi </vt:lpstr>
      <vt:lpstr>Characteristics of Kingdom Fungi cont’d…</vt:lpstr>
      <vt:lpstr> Classification of Kingdom Fungi </vt:lpstr>
      <vt:lpstr>Some Varieties of Fungi varieties, yeast (ascomyces),smut on maize, mushroom, </vt:lpstr>
      <vt:lpstr>PowerPoint Presentation</vt:lpstr>
      <vt:lpstr>KINGDOM PLANTAE </vt:lpstr>
      <vt:lpstr>Mango tree as an example of Kingdom Plantae</vt:lpstr>
      <vt:lpstr>  Characteristics of Kingdom Plantae  </vt:lpstr>
      <vt:lpstr> Non Flowering Plants </vt:lpstr>
      <vt:lpstr> Phylum  Bryophyta (Mosses)  </vt:lpstr>
      <vt:lpstr>Characteristics of Phylum Pteridophyta (Ferns)</vt:lpstr>
      <vt:lpstr>Diagram of Pteridophyta (Fern)</vt:lpstr>
      <vt:lpstr> Phylum Gymnosperms </vt:lpstr>
      <vt:lpstr>FLOWERING PLANTS(Angiosperms)</vt:lpstr>
      <vt:lpstr>Flowers</vt:lpstr>
      <vt:lpstr>Characteristics of Flowering Plants </vt:lpstr>
      <vt:lpstr>Types of Flowering Plants </vt:lpstr>
      <vt:lpstr>MONOCOTS </vt:lpstr>
      <vt:lpstr>Example of Monocot is Maize</vt:lpstr>
      <vt:lpstr>DICOTS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MOUNTAIN TOP UNIVERSITY</dc:title>
  <dc:creator>'segun</dc:creator>
  <cp:lastModifiedBy>HP</cp:lastModifiedBy>
  <cp:revision>92</cp:revision>
  <dcterms:created xsi:type="dcterms:W3CDTF">2016-01-17T18:04:50Z</dcterms:created>
  <dcterms:modified xsi:type="dcterms:W3CDTF">2017-10-30T15:47:14Z</dcterms:modified>
</cp:coreProperties>
</file>