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8" r:id="rId18"/>
    <p:sldId id="273" r:id="rId19"/>
    <p:sldId id="274" r:id="rId20"/>
    <p:sldId id="276" r:id="rId21"/>
    <p:sldId id="277" r:id="rId22"/>
    <p:sldId id="279" r:id="rId23"/>
    <p:sldId id="280" r:id="rId24"/>
    <p:sldId id="281" r:id="rId25"/>
    <p:sldId id="282" r:id="rId26"/>
    <p:sldId id="283" r:id="rId27"/>
    <p:sldId id="284" r:id="rId28"/>
    <p:sldId id="285" r:id="rId29"/>
    <p:sldId id="286" r:id="rId30"/>
    <p:sldId id="287"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3" d="100"/>
          <a:sy n="93" d="100"/>
        </p:scale>
        <p:origin x="-726" y="16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F238F79-864E-4A5E-B5D5-417446FB6976}" type="datetimeFigureOut">
              <a:rPr lang="en-US" smtClean="0"/>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ACE9F8-A88F-4864-A20D-04F84B293F0D}" type="slidenum">
              <a:rPr lang="en-US" smtClean="0"/>
              <a:t>‹#›</a:t>
            </a:fld>
            <a:endParaRPr lang="en-US" dirty="0"/>
          </a:p>
        </p:txBody>
      </p:sp>
    </p:spTree>
    <p:extLst>
      <p:ext uri="{BB962C8B-B14F-4D97-AF65-F5344CB8AC3E}">
        <p14:creationId xmlns:p14="http://schemas.microsoft.com/office/powerpoint/2010/main" val="2546561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238F79-864E-4A5E-B5D5-417446FB6976}" type="datetimeFigureOut">
              <a:rPr lang="en-US" smtClean="0"/>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ACE9F8-A88F-4864-A20D-04F84B293F0D}" type="slidenum">
              <a:rPr lang="en-US" smtClean="0"/>
              <a:t>‹#›</a:t>
            </a:fld>
            <a:endParaRPr lang="en-US" dirty="0"/>
          </a:p>
        </p:txBody>
      </p:sp>
    </p:spTree>
    <p:extLst>
      <p:ext uri="{BB962C8B-B14F-4D97-AF65-F5344CB8AC3E}">
        <p14:creationId xmlns:p14="http://schemas.microsoft.com/office/powerpoint/2010/main" val="433199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238F79-864E-4A5E-B5D5-417446FB6976}" type="datetimeFigureOut">
              <a:rPr lang="en-US" smtClean="0"/>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ACE9F8-A88F-4864-A20D-04F84B293F0D}" type="slidenum">
              <a:rPr lang="en-US" smtClean="0"/>
              <a:t>‹#›</a:t>
            </a:fld>
            <a:endParaRPr lang="en-US" dirty="0"/>
          </a:p>
        </p:txBody>
      </p:sp>
    </p:spTree>
    <p:extLst>
      <p:ext uri="{BB962C8B-B14F-4D97-AF65-F5344CB8AC3E}">
        <p14:creationId xmlns:p14="http://schemas.microsoft.com/office/powerpoint/2010/main" val="3355423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238F79-864E-4A5E-B5D5-417446FB6976}" type="datetimeFigureOut">
              <a:rPr lang="en-US" smtClean="0"/>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ACE9F8-A88F-4864-A20D-04F84B293F0D}" type="slidenum">
              <a:rPr lang="en-US" smtClean="0"/>
              <a:t>‹#›</a:t>
            </a:fld>
            <a:endParaRPr lang="en-US" dirty="0"/>
          </a:p>
        </p:txBody>
      </p:sp>
    </p:spTree>
    <p:extLst>
      <p:ext uri="{BB962C8B-B14F-4D97-AF65-F5344CB8AC3E}">
        <p14:creationId xmlns:p14="http://schemas.microsoft.com/office/powerpoint/2010/main" val="3608375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238F79-864E-4A5E-B5D5-417446FB6976}" type="datetimeFigureOut">
              <a:rPr lang="en-US" smtClean="0"/>
              <a:t>11/11/2020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CACE9F8-A88F-4864-A20D-04F84B293F0D}" type="slidenum">
              <a:rPr lang="en-US" smtClean="0"/>
              <a:t>‹#›</a:t>
            </a:fld>
            <a:endParaRPr lang="en-US" dirty="0"/>
          </a:p>
        </p:txBody>
      </p:sp>
    </p:spTree>
    <p:extLst>
      <p:ext uri="{BB962C8B-B14F-4D97-AF65-F5344CB8AC3E}">
        <p14:creationId xmlns:p14="http://schemas.microsoft.com/office/powerpoint/2010/main" val="1045211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F238F79-864E-4A5E-B5D5-417446FB6976}" type="datetimeFigureOut">
              <a:rPr lang="en-US" smtClean="0"/>
              <a:t>11/11/2020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ACE9F8-A88F-4864-A20D-04F84B293F0D}" type="slidenum">
              <a:rPr lang="en-US" smtClean="0"/>
              <a:t>‹#›</a:t>
            </a:fld>
            <a:endParaRPr lang="en-US" dirty="0"/>
          </a:p>
        </p:txBody>
      </p:sp>
    </p:spTree>
    <p:extLst>
      <p:ext uri="{BB962C8B-B14F-4D97-AF65-F5344CB8AC3E}">
        <p14:creationId xmlns:p14="http://schemas.microsoft.com/office/powerpoint/2010/main" val="2971725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F238F79-864E-4A5E-B5D5-417446FB6976}" type="datetimeFigureOut">
              <a:rPr lang="en-US" smtClean="0"/>
              <a:t>11/11/2020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CACE9F8-A88F-4864-A20D-04F84B293F0D}" type="slidenum">
              <a:rPr lang="en-US" smtClean="0"/>
              <a:t>‹#›</a:t>
            </a:fld>
            <a:endParaRPr lang="en-US" dirty="0"/>
          </a:p>
        </p:txBody>
      </p:sp>
    </p:spTree>
    <p:extLst>
      <p:ext uri="{BB962C8B-B14F-4D97-AF65-F5344CB8AC3E}">
        <p14:creationId xmlns:p14="http://schemas.microsoft.com/office/powerpoint/2010/main" val="3100425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F238F79-864E-4A5E-B5D5-417446FB6976}" type="datetimeFigureOut">
              <a:rPr lang="en-US" smtClean="0"/>
              <a:t>11/11/2020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CACE9F8-A88F-4864-A20D-04F84B293F0D}" type="slidenum">
              <a:rPr lang="en-US" smtClean="0"/>
              <a:t>‹#›</a:t>
            </a:fld>
            <a:endParaRPr lang="en-US" dirty="0"/>
          </a:p>
        </p:txBody>
      </p:sp>
    </p:spTree>
    <p:extLst>
      <p:ext uri="{BB962C8B-B14F-4D97-AF65-F5344CB8AC3E}">
        <p14:creationId xmlns:p14="http://schemas.microsoft.com/office/powerpoint/2010/main" val="2906009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238F79-864E-4A5E-B5D5-417446FB6976}" type="datetimeFigureOut">
              <a:rPr lang="en-US" smtClean="0"/>
              <a:t>11/11/2020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CACE9F8-A88F-4864-A20D-04F84B293F0D}" type="slidenum">
              <a:rPr lang="en-US" smtClean="0"/>
              <a:t>‹#›</a:t>
            </a:fld>
            <a:endParaRPr lang="en-US" dirty="0"/>
          </a:p>
        </p:txBody>
      </p:sp>
    </p:spTree>
    <p:extLst>
      <p:ext uri="{BB962C8B-B14F-4D97-AF65-F5344CB8AC3E}">
        <p14:creationId xmlns:p14="http://schemas.microsoft.com/office/powerpoint/2010/main" val="3969016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238F79-864E-4A5E-B5D5-417446FB6976}" type="datetimeFigureOut">
              <a:rPr lang="en-US" smtClean="0"/>
              <a:t>11/11/2020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ACE9F8-A88F-4864-A20D-04F84B293F0D}" type="slidenum">
              <a:rPr lang="en-US" smtClean="0"/>
              <a:t>‹#›</a:t>
            </a:fld>
            <a:endParaRPr lang="en-US" dirty="0"/>
          </a:p>
        </p:txBody>
      </p:sp>
    </p:spTree>
    <p:extLst>
      <p:ext uri="{BB962C8B-B14F-4D97-AF65-F5344CB8AC3E}">
        <p14:creationId xmlns:p14="http://schemas.microsoft.com/office/powerpoint/2010/main" val="1684258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238F79-864E-4A5E-B5D5-417446FB6976}" type="datetimeFigureOut">
              <a:rPr lang="en-US" smtClean="0"/>
              <a:t>11/11/2020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CACE9F8-A88F-4864-A20D-04F84B293F0D}" type="slidenum">
              <a:rPr lang="en-US" smtClean="0"/>
              <a:t>‹#›</a:t>
            </a:fld>
            <a:endParaRPr lang="en-US" dirty="0"/>
          </a:p>
        </p:txBody>
      </p:sp>
    </p:spTree>
    <p:extLst>
      <p:ext uri="{BB962C8B-B14F-4D97-AF65-F5344CB8AC3E}">
        <p14:creationId xmlns:p14="http://schemas.microsoft.com/office/powerpoint/2010/main" val="831111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238F79-864E-4A5E-B5D5-417446FB6976}" type="datetimeFigureOut">
              <a:rPr lang="en-US" smtClean="0"/>
              <a:t>11/11/2020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ACE9F8-A88F-4864-A20D-04F84B293F0D}" type="slidenum">
              <a:rPr lang="en-US" smtClean="0"/>
              <a:t>‹#›</a:t>
            </a:fld>
            <a:endParaRPr lang="en-US" dirty="0"/>
          </a:p>
        </p:txBody>
      </p:sp>
    </p:spTree>
    <p:extLst>
      <p:ext uri="{BB962C8B-B14F-4D97-AF65-F5344CB8AC3E}">
        <p14:creationId xmlns:p14="http://schemas.microsoft.com/office/powerpoint/2010/main" val="33268800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png"/><Relationship Id="rId4" Type="http://schemas.openxmlformats.org/officeDocument/2006/relationships/image" Target="../media/image2.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538288"/>
          </a:xfrm>
        </p:spPr>
        <p:txBody>
          <a:bodyPr/>
          <a:lstStyle/>
          <a:p>
            <a:endParaRPr lang="en-US" dirty="0"/>
          </a:p>
        </p:txBody>
      </p:sp>
      <p:sp>
        <p:nvSpPr>
          <p:cNvPr id="3" name="Subtitle 2"/>
          <p:cNvSpPr>
            <a:spLocks noGrp="1"/>
          </p:cNvSpPr>
          <p:nvPr>
            <p:ph type="subTitle" idx="1"/>
          </p:nvPr>
        </p:nvSpPr>
        <p:spPr/>
        <p:txBody>
          <a:bodyPr>
            <a:normAutofit/>
          </a:bodyPr>
          <a:lstStyle/>
          <a:p>
            <a:r>
              <a:rPr lang="en-US" sz="4000" b="1" dirty="0" smtClean="0"/>
              <a:t>BY</a:t>
            </a:r>
          </a:p>
          <a:p>
            <a:r>
              <a:rPr lang="en-US" sz="4000" b="1" dirty="0" smtClean="0"/>
              <a:t>OLURIN et al </a:t>
            </a:r>
            <a:endParaRPr lang="en-US" sz="4000" b="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3509" y="2209800"/>
            <a:ext cx="7696200" cy="1382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384835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smtClean="0">
                <a:latin typeface="Times New Roman"/>
                <a:ea typeface="Calibri"/>
              </a:rPr>
              <a:t>According to Davis, Fujiwara and Wang (2018), whenever a problem of time consistency arises, discretionary policies that cause inconsistency in the first place are obviously superior to any form of policy guidelines.</a:t>
            </a:r>
          </a:p>
          <a:p>
            <a:r>
              <a:rPr lang="en-US" dirty="0" err="1" smtClean="0">
                <a:latin typeface="Times New Roman"/>
                <a:ea typeface="Calibri"/>
              </a:rPr>
              <a:t>Rogoff</a:t>
            </a:r>
            <a:r>
              <a:rPr lang="en-US" dirty="0" smtClean="0">
                <a:latin typeface="Times New Roman"/>
                <a:ea typeface="Calibri"/>
              </a:rPr>
              <a:t> (1985) then argues that time inconsistency occurs as the government has motivations to generate economic growth through surprised inflation.</a:t>
            </a:r>
          </a:p>
          <a:p>
            <a:endParaRPr lang="en-US" dirty="0"/>
          </a:p>
        </p:txBody>
      </p:sp>
    </p:spTree>
    <p:extLst>
      <p:ext uri="{BB962C8B-B14F-4D97-AF65-F5344CB8AC3E}">
        <p14:creationId xmlns:p14="http://schemas.microsoft.com/office/powerpoint/2010/main" val="29272382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Methods and Results</a:t>
            </a:r>
            <a:endParaRPr lang="en-US" b="1" dirty="0"/>
          </a:p>
        </p:txBody>
      </p:sp>
      <p:sp>
        <p:nvSpPr>
          <p:cNvPr id="3" name="Content Placeholder 2"/>
          <p:cNvSpPr>
            <a:spLocks noGrp="1"/>
          </p:cNvSpPr>
          <p:nvPr>
            <p:ph idx="1"/>
          </p:nvPr>
        </p:nvSpPr>
        <p:spPr/>
        <p:txBody>
          <a:bodyPr>
            <a:normAutofit fontScale="92500"/>
          </a:bodyPr>
          <a:lstStyle/>
          <a:p>
            <a:r>
              <a:rPr lang="en-US" dirty="0">
                <a:latin typeface="Times New Roman"/>
                <a:ea typeface="Calibri"/>
              </a:rPr>
              <a:t>This study used Autoregressive Distributed-Lag (ARDL) bound testing </a:t>
            </a:r>
            <a:r>
              <a:rPr lang="en-US" dirty="0" smtClean="0">
                <a:latin typeface="Times New Roman"/>
                <a:ea typeface="Calibri"/>
              </a:rPr>
              <a:t>approach to co-integration. </a:t>
            </a:r>
            <a:r>
              <a:rPr lang="en-US" dirty="0">
                <a:latin typeface="Times New Roman"/>
                <a:ea typeface="Calibri"/>
              </a:rPr>
              <a:t>This estimation technique addresses </a:t>
            </a:r>
            <a:r>
              <a:rPr lang="en-US" dirty="0" smtClean="0">
                <a:latin typeface="Times New Roman"/>
                <a:ea typeface="Calibri"/>
              </a:rPr>
              <a:t>the </a:t>
            </a:r>
            <a:r>
              <a:rPr lang="en-US" dirty="0" err="1" smtClean="0">
                <a:latin typeface="Times New Roman"/>
                <a:ea typeface="Calibri"/>
              </a:rPr>
              <a:t>endogeneity</a:t>
            </a:r>
            <a:r>
              <a:rPr lang="en-US" dirty="0" smtClean="0">
                <a:latin typeface="Times New Roman"/>
                <a:ea typeface="Calibri"/>
              </a:rPr>
              <a:t> </a:t>
            </a:r>
            <a:r>
              <a:rPr lang="en-US" dirty="0">
                <a:latin typeface="Times New Roman"/>
                <a:ea typeface="Calibri"/>
              </a:rPr>
              <a:t>problems inherent in most other estimations </a:t>
            </a:r>
            <a:r>
              <a:rPr lang="en-US" dirty="0" smtClean="0">
                <a:latin typeface="Times New Roman"/>
                <a:ea typeface="Calibri"/>
              </a:rPr>
              <a:t>techniques (</a:t>
            </a:r>
            <a:r>
              <a:rPr lang="en-US" dirty="0" err="1" smtClean="0">
                <a:latin typeface="Times New Roman"/>
                <a:ea typeface="Calibri"/>
              </a:rPr>
              <a:t>Pesaran</a:t>
            </a:r>
            <a:r>
              <a:rPr lang="en-US" dirty="0" smtClean="0">
                <a:latin typeface="Times New Roman"/>
                <a:ea typeface="Calibri"/>
              </a:rPr>
              <a:t> and Shin, 2001)</a:t>
            </a:r>
          </a:p>
          <a:p>
            <a:r>
              <a:rPr lang="en-US" dirty="0">
                <a:latin typeface="Times New Roman"/>
                <a:ea typeface="Calibri"/>
              </a:rPr>
              <a:t>The ARDL approach to </a:t>
            </a:r>
            <a:r>
              <a:rPr lang="en-US" dirty="0" err="1">
                <a:latin typeface="Times New Roman"/>
                <a:ea typeface="Calibri"/>
              </a:rPr>
              <a:t>cointegration</a:t>
            </a:r>
            <a:r>
              <a:rPr lang="en-US" dirty="0">
                <a:latin typeface="Times New Roman"/>
                <a:ea typeface="Calibri"/>
              </a:rPr>
              <a:t> will be supported with Toda-Yamamoto and </a:t>
            </a:r>
            <a:r>
              <a:rPr lang="en-US" dirty="0" err="1">
                <a:latin typeface="Times New Roman"/>
                <a:ea typeface="Calibri"/>
              </a:rPr>
              <a:t>Dolado-Lutkepohl</a:t>
            </a:r>
            <a:r>
              <a:rPr lang="en-US" dirty="0">
                <a:latin typeface="Times New Roman"/>
                <a:ea typeface="Calibri"/>
              </a:rPr>
              <a:t> approach to Granger causality analysis</a:t>
            </a:r>
            <a:endParaRPr lang="en-US" dirty="0"/>
          </a:p>
        </p:txBody>
      </p:sp>
    </p:spTree>
    <p:extLst>
      <p:ext uri="{BB962C8B-B14F-4D97-AF65-F5344CB8AC3E}">
        <p14:creationId xmlns:p14="http://schemas.microsoft.com/office/powerpoint/2010/main" val="8238547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Annual time series data from 1985 to 2018 obtained from the World Bank Development indicators (2019) and Central Bank of Nigeria Statistical Bulletins (2019) is used.</a:t>
            </a:r>
          </a:p>
          <a:p>
            <a:endParaRPr lang="en-US" dirty="0"/>
          </a:p>
        </p:txBody>
      </p:sp>
    </p:spTree>
    <p:extLst>
      <p:ext uri="{BB962C8B-B14F-4D97-AF65-F5344CB8AC3E}">
        <p14:creationId xmlns:p14="http://schemas.microsoft.com/office/powerpoint/2010/main" val="6547968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Model Specification</a:t>
            </a:r>
            <a:endParaRPr lang="en-US" b="1" dirty="0"/>
          </a:p>
        </p:txBody>
      </p:sp>
      <p:sp>
        <p:nvSpPr>
          <p:cNvPr id="3" name="Content Placeholder 2"/>
          <p:cNvSpPr>
            <a:spLocks noGrp="1"/>
          </p:cNvSpPr>
          <p:nvPr>
            <p:ph idx="1"/>
          </p:nvPr>
        </p:nvSpPr>
        <p:spPr/>
        <p:txBody>
          <a:bodyPr>
            <a:normAutofit fontScale="25000" lnSpcReduction="20000"/>
          </a:bodyPr>
          <a:lstStyle/>
          <a:p>
            <a:r>
              <a:rPr lang="en-US" sz="7400" dirty="0">
                <a:latin typeface="Times New Roman" pitchFamily="18" charset="0"/>
                <a:cs typeface="Times New Roman" pitchFamily="18" charset="0"/>
              </a:rPr>
              <a:t>The implicit equation is</a:t>
            </a:r>
            <a:r>
              <a:rPr lang="en-US" sz="7400" dirty="0" smtClean="0">
                <a:latin typeface="Times New Roman" pitchFamily="18" charset="0"/>
                <a:cs typeface="Times New Roman" pitchFamily="18" charset="0"/>
              </a:rPr>
              <a:t>:</a:t>
            </a:r>
          </a:p>
          <a:p>
            <a:pPr marL="0" indent="0">
              <a:buNone/>
            </a:pPr>
            <a:endParaRPr lang="en-US" sz="7400" dirty="0" smtClean="0">
              <a:latin typeface="Times New Roman" pitchFamily="18" charset="0"/>
              <a:cs typeface="Times New Roman" pitchFamily="18" charset="0"/>
            </a:endParaRPr>
          </a:p>
          <a:p>
            <a:pPr marL="0" indent="0">
              <a:buNone/>
            </a:pPr>
            <a:r>
              <a:rPr lang="en-US" sz="7400" dirty="0" smtClean="0">
                <a:latin typeface="Times New Roman" pitchFamily="18" charset="0"/>
                <a:cs typeface="Times New Roman" pitchFamily="18" charset="0"/>
              </a:rPr>
              <a:t>     SMI=</a:t>
            </a:r>
            <a:r>
              <a:rPr lang="en-US" sz="7400" i="1" dirty="0" smtClean="0">
                <a:latin typeface="Times New Roman" pitchFamily="18" charset="0"/>
                <a:cs typeface="Times New Roman" pitchFamily="18" charset="0"/>
              </a:rPr>
              <a:t>f(GDPPCGR,TOT,FDI,TRAOPEN,INTRP,TBR, ECBA,INFL)….........(1)</a:t>
            </a:r>
          </a:p>
          <a:p>
            <a:pPr marL="0" indent="0">
              <a:buNone/>
            </a:pPr>
            <a:r>
              <a:rPr lang="en-US" sz="7400" i="1" dirty="0">
                <a:latin typeface="Times New Roman" pitchFamily="18" charset="0"/>
                <a:cs typeface="Times New Roman" pitchFamily="18" charset="0"/>
              </a:rPr>
              <a:t> </a:t>
            </a:r>
            <a:r>
              <a:rPr lang="en-US" sz="7400" i="1" dirty="0" smtClean="0">
                <a:latin typeface="Times New Roman" pitchFamily="18" charset="0"/>
                <a:cs typeface="Times New Roman" pitchFamily="18" charset="0"/>
              </a:rPr>
              <a:t>    </a:t>
            </a:r>
          </a:p>
          <a:p>
            <a:pPr marL="0" indent="0">
              <a:buNone/>
            </a:pPr>
            <a:r>
              <a:rPr lang="en-US" sz="7400" i="1" dirty="0">
                <a:latin typeface="Times New Roman" pitchFamily="18" charset="0"/>
                <a:cs typeface="Times New Roman" pitchFamily="18" charset="0"/>
              </a:rPr>
              <a:t> </a:t>
            </a:r>
            <a:r>
              <a:rPr lang="en-US" sz="7400" i="1" dirty="0" smtClean="0">
                <a:latin typeface="Times New Roman" pitchFamily="18" charset="0"/>
                <a:cs typeface="Times New Roman" pitchFamily="18" charset="0"/>
              </a:rPr>
              <a:t>  where SMI= Stock Market Index</a:t>
            </a:r>
          </a:p>
          <a:p>
            <a:pPr marL="0" indent="0">
              <a:buNone/>
            </a:pPr>
            <a:r>
              <a:rPr lang="en-US" sz="7400" i="1" dirty="0" smtClean="0">
                <a:latin typeface="Times New Roman" pitchFamily="18" charset="0"/>
                <a:cs typeface="Times New Roman" pitchFamily="18" charset="0"/>
              </a:rPr>
              <a:t>GDPPCGR = GDP per capita growth rate</a:t>
            </a:r>
          </a:p>
          <a:p>
            <a:pPr marL="0" indent="0">
              <a:buNone/>
            </a:pPr>
            <a:r>
              <a:rPr lang="en-US" sz="7400" i="1" dirty="0">
                <a:latin typeface="Times New Roman" pitchFamily="18" charset="0"/>
                <a:cs typeface="Times New Roman" pitchFamily="18" charset="0"/>
              </a:rPr>
              <a:t> </a:t>
            </a:r>
            <a:r>
              <a:rPr lang="en-US" sz="7400" i="1" dirty="0" smtClean="0">
                <a:latin typeface="Times New Roman" pitchFamily="18" charset="0"/>
                <a:cs typeface="Times New Roman" pitchFamily="18" charset="0"/>
              </a:rPr>
              <a:t>           TOT=Term of Trade</a:t>
            </a:r>
          </a:p>
          <a:p>
            <a:pPr marL="0" indent="0">
              <a:buNone/>
            </a:pPr>
            <a:r>
              <a:rPr lang="en-US" sz="7400" i="1" dirty="0">
                <a:latin typeface="Times New Roman" pitchFamily="18" charset="0"/>
                <a:cs typeface="Times New Roman" pitchFamily="18" charset="0"/>
              </a:rPr>
              <a:t> </a:t>
            </a:r>
            <a:r>
              <a:rPr lang="en-US" sz="7400" i="1" dirty="0" smtClean="0">
                <a:latin typeface="Times New Roman" pitchFamily="18" charset="0"/>
                <a:cs typeface="Times New Roman" pitchFamily="18" charset="0"/>
              </a:rPr>
              <a:t>            FDI=Foreign Direct Investment as a percentage of GDP</a:t>
            </a:r>
          </a:p>
          <a:p>
            <a:pPr marL="0" indent="0">
              <a:buNone/>
            </a:pPr>
            <a:r>
              <a:rPr lang="en-US" sz="7400" i="1" dirty="0" smtClean="0">
                <a:latin typeface="Times New Roman" pitchFamily="18" charset="0"/>
                <a:cs typeface="Times New Roman" pitchFamily="18" charset="0"/>
              </a:rPr>
              <a:t> TRAOPEN= Trade openness</a:t>
            </a:r>
          </a:p>
          <a:p>
            <a:pPr marL="0" indent="0">
              <a:buNone/>
            </a:pPr>
            <a:r>
              <a:rPr lang="en-US" sz="7400" i="1" dirty="0">
                <a:latin typeface="Times New Roman" pitchFamily="18" charset="0"/>
                <a:cs typeface="Times New Roman" pitchFamily="18" charset="0"/>
              </a:rPr>
              <a:t> </a:t>
            </a:r>
            <a:r>
              <a:rPr lang="en-US" sz="7400" i="1" dirty="0" smtClean="0">
                <a:latin typeface="Times New Roman" pitchFamily="18" charset="0"/>
                <a:cs typeface="Times New Roman" pitchFamily="18" charset="0"/>
              </a:rPr>
              <a:t>      INTRP= Interest rate spread</a:t>
            </a:r>
          </a:p>
          <a:p>
            <a:pPr marL="0" indent="0">
              <a:buNone/>
            </a:pPr>
            <a:r>
              <a:rPr lang="en-US" sz="7400" i="1" dirty="0">
                <a:latin typeface="Times New Roman" pitchFamily="18" charset="0"/>
                <a:cs typeface="Times New Roman" pitchFamily="18" charset="0"/>
              </a:rPr>
              <a:t> </a:t>
            </a:r>
            <a:r>
              <a:rPr lang="en-US" sz="7400" i="1" dirty="0" smtClean="0">
                <a:latin typeface="Times New Roman" pitchFamily="18" charset="0"/>
                <a:cs typeface="Times New Roman" pitchFamily="18" charset="0"/>
              </a:rPr>
              <a:t>        TBR = Treasury bills rate (short time interest rate)</a:t>
            </a:r>
          </a:p>
          <a:p>
            <a:pPr marL="0" indent="0">
              <a:buNone/>
            </a:pPr>
            <a:r>
              <a:rPr lang="en-US" sz="7400" i="1" dirty="0">
                <a:latin typeface="Times New Roman" pitchFamily="18" charset="0"/>
                <a:cs typeface="Times New Roman" pitchFamily="18" charset="0"/>
              </a:rPr>
              <a:t> </a:t>
            </a:r>
            <a:r>
              <a:rPr lang="en-US" sz="7400" i="1" dirty="0" smtClean="0">
                <a:latin typeface="Times New Roman" pitchFamily="18" charset="0"/>
                <a:cs typeface="Times New Roman" pitchFamily="18" charset="0"/>
              </a:rPr>
              <a:t>       ECBA= Effective Central Bank Autonomy Index</a:t>
            </a:r>
          </a:p>
          <a:p>
            <a:pPr marL="0" indent="0">
              <a:buNone/>
            </a:pPr>
            <a:r>
              <a:rPr lang="en-US" sz="7400" i="1" dirty="0">
                <a:latin typeface="Times New Roman" pitchFamily="18" charset="0"/>
                <a:cs typeface="Times New Roman" pitchFamily="18" charset="0"/>
              </a:rPr>
              <a:t> </a:t>
            </a:r>
            <a:r>
              <a:rPr lang="en-US" sz="7400" i="1" dirty="0" smtClean="0">
                <a:latin typeface="Times New Roman" pitchFamily="18" charset="0"/>
                <a:cs typeface="Times New Roman" pitchFamily="18" charset="0"/>
              </a:rPr>
              <a:t>       INFL = Inflation Rate</a:t>
            </a:r>
          </a:p>
          <a:p>
            <a:pPr marL="0" indent="0">
              <a:buNone/>
            </a:pPr>
            <a:endParaRPr lang="en-US" i="1" dirty="0" smtClean="0">
              <a:latin typeface="Times New Roman" pitchFamily="18" charset="0"/>
              <a:cs typeface="Times New Roman" pitchFamily="18" charset="0"/>
            </a:endParaRPr>
          </a:p>
          <a:p>
            <a:pPr marL="0" indent="0">
              <a:buNone/>
            </a:pPr>
            <a:r>
              <a:rPr lang="en-US" i="1" dirty="0">
                <a:latin typeface="Times New Roman" pitchFamily="18" charset="0"/>
                <a:cs typeface="Times New Roman" pitchFamily="18" charset="0"/>
              </a:rPr>
              <a:t> </a:t>
            </a:r>
            <a:r>
              <a:rPr lang="en-US" i="1" dirty="0" smtClean="0">
                <a:latin typeface="Times New Roman" pitchFamily="18" charset="0"/>
                <a:cs typeface="Times New Roman" pitchFamily="18" charset="0"/>
              </a:rPr>
              <a:t>  </a:t>
            </a:r>
          </a:p>
          <a:p>
            <a:pPr marL="0" indent="0">
              <a:buNone/>
            </a:pPr>
            <a:r>
              <a:rPr lang="en-US" i="1" dirty="0">
                <a:latin typeface="Times New Roman" pitchFamily="18" charset="0"/>
                <a:cs typeface="Times New Roman" pitchFamily="18" charset="0"/>
              </a:rPr>
              <a:t> </a:t>
            </a:r>
            <a:r>
              <a:rPr lang="en-US" i="1" dirty="0" smtClean="0">
                <a:latin typeface="Times New Roman" pitchFamily="18" charset="0"/>
                <a:cs typeface="Times New Roman" pitchFamily="18" charset="0"/>
              </a:rPr>
              <a:t>   </a:t>
            </a:r>
          </a:p>
          <a:p>
            <a:pPr marL="0" indent="0">
              <a:buNone/>
            </a:pPr>
            <a:r>
              <a:rPr lang="en-US" i="1" dirty="0"/>
              <a:t> </a:t>
            </a:r>
            <a:r>
              <a:rPr lang="en-US" i="1" dirty="0" smtClean="0"/>
              <a:t>    </a:t>
            </a:r>
            <a:endParaRPr lang="en-US" i="1" dirty="0"/>
          </a:p>
          <a:p>
            <a:pPr marL="0" indent="0">
              <a:buNone/>
            </a:pPr>
            <a:r>
              <a:rPr lang="en-US" dirty="0"/>
              <a:t>  </a:t>
            </a:r>
            <a:r>
              <a:rPr lang="en-US" dirty="0" smtClean="0"/>
              <a:t>  </a:t>
            </a:r>
            <a:endParaRPr lang="en-US" dirty="0"/>
          </a:p>
        </p:txBody>
      </p:sp>
    </p:spTree>
    <p:extLst>
      <p:ext uri="{BB962C8B-B14F-4D97-AF65-F5344CB8AC3E}">
        <p14:creationId xmlns:p14="http://schemas.microsoft.com/office/powerpoint/2010/main" val="21175729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Augmented Version of Equation (1)</a:t>
            </a:r>
            <a:endParaRPr lang="en-US" b="1" dirty="0"/>
          </a:p>
        </p:txBody>
      </p:sp>
      <p:graphicFrame>
        <p:nvGraphicFramePr>
          <p:cNvPr id="4" name="Object 3"/>
          <p:cNvGraphicFramePr>
            <a:graphicFrameLocks noChangeAspect="1"/>
          </p:cNvGraphicFramePr>
          <p:nvPr>
            <p:extLst>
              <p:ext uri="{D42A27DB-BD31-4B8C-83A1-F6EECF244321}">
                <p14:modId xmlns:p14="http://schemas.microsoft.com/office/powerpoint/2010/main" val="1977144094"/>
              </p:ext>
            </p:extLst>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043" name="Equation" r:id="rId3" imgW="114120" imgH="215640" progId="Equation.3">
                  <p:embed/>
                </p:oleObj>
              </mc:Choice>
              <mc:Fallback>
                <p:oleObj name="Equation" r:id="rId3" imgW="114120" imgH="215640" progId="Equation.3">
                  <p:embed/>
                  <p:pic>
                    <p:nvPicPr>
                      <p:cNvPr id="0" name=""/>
                      <p:cNvPicPr/>
                      <p:nvPr/>
                    </p:nvPicPr>
                    <p:blipFill>
                      <a:blip r:embed="rId4"/>
                      <a:stretch>
                        <a:fillRect/>
                      </a:stretch>
                    </p:blipFill>
                    <p:spPr>
                      <a:xfrm>
                        <a:off x="4514850" y="3321050"/>
                        <a:ext cx="114300" cy="215900"/>
                      </a:xfrm>
                      <a:prstGeom prst="rect">
                        <a:avLst/>
                      </a:prstGeom>
                    </p:spPr>
                  </p:pic>
                </p:oleObj>
              </mc:Fallback>
            </mc:AlternateContent>
          </a:graphicData>
        </a:graphic>
      </p:graphicFrame>
      <p:pic>
        <p:nvPicPr>
          <p:cNvPr id="1032" name="Picture 8"/>
          <p:cNvPicPr>
            <a:picLocks noGrp="1" noChangeAspect="1" noChangeArrowheads="1"/>
          </p:cNvPicPr>
          <p:nvPr>
            <p:ph idx="1"/>
          </p:nvPr>
        </p:nvPicPr>
        <p:blipFill>
          <a:blip r:embed="rId5">
            <a:extLst>
              <a:ext uri="{28A0092B-C50C-407E-A947-70E740481C1C}">
                <a14:useLocalDpi xmlns:a14="http://schemas.microsoft.com/office/drawing/2010/main" val="0"/>
              </a:ext>
            </a:extLst>
          </a:blip>
          <a:srcRect/>
          <a:stretch>
            <a:fillRect/>
          </a:stretch>
        </p:blipFill>
        <p:spPr bwMode="auto">
          <a:xfrm>
            <a:off x="685800" y="1447799"/>
            <a:ext cx="7315199" cy="32004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09384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Content Placeholder 4"/>
          <p:cNvSpPr>
            <a:spLocks noGrp="1"/>
          </p:cNvSpPr>
          <p:nvPr>
            <p:ph idx="1"/>
          </p:nvPr>
        </p:nvSpPr>
        <p:spPr/>
        <p:txBody>
          <a:bodyPr/>
          <a:lstStyle/>
          <a:p>
            <a:r>
              <a:rPr lang="en-US" dirty="0"/>
              <a:t>The parameters Ωi, where i= 1, 2, 3,4,5,6,7,8,9 are the corresponding long run multipliers, where the parameters α1 – </a:t>
            </a:r>
            <a:r>
              <a:rPr lang="en-US" dirty="0" smtClean="0"/>
              <a:t>α9 </a:t>
            </a:r>
            <a:r>
              <a:rPr lang="en-US" dirty="0"/>
              <a:t>are the short-run dynamic coefficients of the underlying ARDL model.</a:t>
            </a:r>
          </a:p>
        </p:txBody>
      </p:sp>
    </p:spTree>
    <p:extLst>
      <p:ext uri="{BB962C8B-B14F-4D97-AF65-F5344CB8AC3E}">
        <p14:creationId xmlns:p14="http://schemas.microsoft.com/office/powerpoint/2010/main" val="40288405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53400" cy="715962"/>
          </a:xfrm>
        </p:spPr>
        <p:txBody>
          <a:bodyPr>
            <a:normAutofit fontScale="90000"/>
          </a:bodyPr>
          <a:lstStyle/>
          <a:p>
            <a:r>
              <a:rPr lang="en-US" b="1" dirty="0" smtClean="0"/>
              <a:t>Unit Root Test</a:t>
            </a:r>
            <a:endParaRPr lang="en-US" b="1" dirty="0"/>
          </a:p>
        </p:txBody>
      </p:sp>
      <p:pic>
        <p:nvPicPr>
          <p:cNvPr id="307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914400" y="990600"/>
            <a:ext cx="6858000"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861531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42"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914400" y="1524000"/>
            <a:ext cx="7620000" cy="3646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024363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53400" cy="944562"/>
          </a:xfrm>
        </p:spPr>
        <p:txBody>
          <a:bodyPr/>
          <a:lstStyle/>
          <a:p>
            <a:r>
              <a:rPr lang="en-US" b="1" dirty="0" smtClean="0"/>
              <a:t>Estimated Short-run Dynamics</a:t>
            </a:r>
            <a:endParaRPr lang="en-US" b="1" dirty="0"/>
          </a:p>
        </p:txBody>
      </p:sp>
      <p:pic>
        <p:nvPicPr>
          <p:cNvPr id="614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914400" y="1371600"/>
            <a:ext cx="6934200" cy="4754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023776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717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066800" y="1447800"/>
            <a:ext cx="6536077" cy="4678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498861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Background of the Study</a:t>
            </a:r>
            <a:endParaRPr lang="en-US" b="1" dirty="0"/>
          </a:p>
        </p:txBody>
      </p:sp>
      <p:sp>
        <p:nvSpPr>
          <p:cNvPr id="3" name="Content Placeholder 2"/>
          <p:cNvSpPr>
            <a:spLocks noGrp="1"/>
          </p:cNvSpPr>
          <p:nvPr>
            <p:ph idx="1"/>
          </p:nvPr>
        </p:nvSpPr>
        <p:spPr/>
        <p:txBody>
          <a:bodyPr>
            <a:normAutofit lnSpcReduction="10000"/>
          </a:bodyPr>
          <a:lstStyle/>
          <a:p>
            <a:r>
              <a:rPr lang="en-US" sz="2800" dirty="0">
                <a:latin typeface="Times New Roman"/>
                <a:ea typeface="Calibri"/>
              </a:rPr>
              <a:t>The central banks </a:t>
            </a:r>
            <a:r>
              <a:rPr lang="en-US" sz="2800" dirty="0" smtClean="0">
                <a:latin typeface="Times New Roman"/>
                <a:ea typeface="Calibri"/>
              </a:rPr>
              <a:t>as </a:t>
            </a:r>
            <a:r>
              <a:rPr lang="en-US" sz="2800" dirty="0">
                <a:latin typeface="Times New Roman"/>
                <a:ea typeface="Calibri"/>
              </a:rPr>
              <a:t>monetary authorities of their countries are empowered with the mandate of </a:t>
            </a:r>
            <a:r>
              <a:rPr lang="en-US" sz="2800" dirty="0" smtClean="0">
                <a:latin typeface="Times New Roman"/>
                <a:ea typeface="Calibri"/>
              </a:rPr>
              <a:t>formulation </a:t>
            </a:r>
            <a:r>
              <a:rPr lang="en-US" sz="2800" dirty="0">
                <a:latin typeface="Times New Roman"/>
                <a:ea typeface="Calibri"/>
              </a:rPr>
              <a:t>and </a:t>
            </a:r>
            <a:r>
              <a:rPr lang="en-US" sz="2800" dirty="0" smtClean="0">
                <a:latin typeface="Times New Roman"/>
                <a:ea typeface="Calibri"/>
              </a:rPr>
              <a:t>application of </a:t>
            </a:r>
            <a:r>
              <a:rPr lang="en-US" sz="2800" dirty="0">
                <a:latin typeface="Times New Roman"/>
                <a:ea typeface="Calibri"/>
              </a:rPr>
              <a:t>monetary </a:t>
            </a:r>
            <a:r>
              <a:rPr lang="en-US" sz="2800" dirty="0" smtClean="0">
                <a:latin typeface="Times New Roman"/>
                <a:ea typeface="Calibri"/>
              </a:rPr>
              <a:t>policy.</a:t>
            </a:r>
          </a:p>
          <a:p>
            <a:r>
              <a:rPr lang="en-US" sz="2800" dirty="0">
                <a:latin typeface="Times New Roman"/>
                <a:ea typeface="Calibri"/>
              </a:rPr>
              <a:t>The role of central banks universally, therefore, involves achieving and sustaining price stability, issuance of legal tender and preservation of all-encompassing, safe and steady financial </a:t>
            </a:r>
            <a:r>
              <a:rPr lang="en-US" sz="2800" dirty="0" smtClean="0">
                <a:latin typeface="Times New Roman"/>
                <a:ea typeface="Calibri"/>
              </a:rPr>
              <a:t>system.</a:t>
            </a:r>
            <a:endParaRPr lang="en-US" sz="2800" dirty="0" smtClean="0">
              <a:latin typeface="Times New Roman"/>
              <a:ea typeface="Calibri"/>
            </a:endParaRPr>
          </a:p>
          <a:p>
            <a:r>
              <a:rPr lang="en-US" sz="2800" dirty="0" smtClean="0">
                <a:latin typeface="Times New Roman" pitchFamily="18" charset="0"/>
                <a:cs typeface="Times New Roman" pitchFamily="18" charset="0"/>
              </a:rPr>
              <a:t>The Central Bank of Nigeria functions includes the regulation and supervision of the nation’s financial system</a:t>
            </a:r>
          </a:p>
        </p:txBody>
      </p:sp>
    </p:spTree>
    <p:extLst>
      <p:ext uri="{BB962C8B-B14F-4D97-AF65-F5344CB8AC3E}">
        <p14:creationId xmlns:p14="http://schemas.microsoft.com/office/powerpoint/2010/main" val="27876672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921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371600" y="1752600"/>
            <a:ext cx="6341905"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826907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Discussion of results</a:t>
            </a:r>
            <a:endParaRPr lang="en-US" b="1" dirty="0"/>
          </a:p>
        </p:txBody>
      </p:sp>
      <p:sp>
        <p:nvSpPr>
          <p:cNvPr id="3" name="Content Placeholder 2"/>
          <p:cNvSpPr>
            <a:spLocks noGrp="1"/>
          </p:cNvSpPr>
          <p:nvPr>
            <p:ph idx="1"/>
          </p:nvPr>
        </p:nvSpPr>
        <p:spPr/>
        <p:txBody>
          <a:bodyPr>
            <a:normAutofit/>
          </a:bodyPr>
          <a:lstStyle/>
          <a:p>
            <a:pPr marL="0" indent="0">
              <a:buNone/>
            </a:pPr>
            <a:r>
              <a:rPr lang="en-US" dirty="0" smtClean="0"/>
              <a:t>    </a:t>
            </a:r>
            <a:r>
              <a:rPr lang="en-US" b="1" dirty="0" smtClean="0"/>
              <a:t>Unit </a:t>
            </a:r>
            <a:r>
              <a:rPr lang="en-US" b="1" dirty="0"/>
              <a:t>Root </a:t>
            </a:r>
            <a:r>
              <a:rPr lang="en-US" b="1" dirty="0" smtClean="0"/>
              <a:t>testing</a:t>
            </a:r>
          </a:p>
          <a:p>
            <a:r>
              <a:rPr lang="en-US" sz="2400" dirty="0">
                <a:latin typeface="Times New Roman" pitchFamily="18" charset="0"/>
                <a:cs typeface="Times New Roman" pitchFamily="18" charset="0"/>
              </a:rPr>
              <a:t>TBR, FDI and GDPPCGR are stationary at levels, while the other variables (</a:t>
            </a:r>
            <a:r>
              <a:rPr lang="en-US" sz="2400" dirty="0" err="1">
                <a:latin typeface="Times New Roman" pitchFamily="18" charset="0"/>
                <a:cs typeface="Times New Roman" pitchFamily="18" charset="0"/>
              </a:rPr>
              <a:t>lnSMI</a:t>
            </a:r>
            <a:r>
              <a:rPr lang="en-US" sz="2400" dirty="0">
                <a:latin typeface="Times New Roman" pitchFamily="18" charset="0"/>
                <a:cs typeface="Times New Roman" pitchFamily="18" charset="0"/>
              </a:rPr>
              <a:t>, TOT, INTSP, TRADEOPEN, INFL and ECBA became stationary after the first differencing both under ADF and PP </a:t>
            </a:r>
            <a:r>
              <a:rPr lang="en-US" sz="2400" dirty="0" smtClean="0">
                <a:latin typeface="Times New Roman" pitchFamily="18" charset="0"/>
                <a:cs typeface="Times New Roman" pitchFamily="18" charset="0"/>
              </a:rPr>
              <a:t>options.</a:t>
            </a:r>
          </a:p>
          <a:p>
            <a:pPr marL="0" indent="0">
              <a:buNone/>
            </a:pPr>
            <a:endParaRPr lang="en-US" sz="2400" dirty="0" smtClean="0">
              <a:latin typeface="Times New Roman" pitchFamily="18" charset="0"/>
              <a:cs typeface="Times New Roman" pitchFamily="18" charset="0"/>
            </a:endParaRPr>
          </a:p>
          <a:p>
            <a:r>
              <a:rPr lang="en-US" sz="2400" dirty="0">
                <a:latin typeface="Times New Roman" pitchFamily="18" charset="0"/>
                <a:cs typeface="Times New Roman" pitchFamily="18" charset="0"/>
              </a:rPr>
              <a:t>This depicts that the series have a combination of I (0) and I (1) which makes ARDL appropriate for estimation</a:t>
            </a:r>
            <a:endParaRPr lang="en-US" sz="2400" dirty="0" smtClean="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5798318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400" b="1" dirty="0"/>
              <a:t>Co-integration test and estimation of long-run </a:t>
            </a:r>
            <a:r>
              <a:rPr lang="en-US" sz="2400" b="1" dirty="0" smtClean="0"/>
              <a:t>relationship</a:t>
            </a:r>
          </a:p>
          <a:p>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boundary test method was used to determine the existence of a long-term relationship between the variables of interest by conducting an F-test for the coefficients of the lagged-level variables of the </a:t>
            </a:r>
            <a:r>
              <a:rPr lang="en-US" sz="2400" dirty="0" smtClean="0">
                <a:latin typeface="Times New Roman" pitchFamily="18" charset="0"/>
                <a:cs typeface="Times New Roman" pitchFamily="18" charset="0"/>
              </a:rPr>
              <a:t>model</a:t>
            </a:r>
          </a:p>
          <a:p>
            <a:r>
              <a:rPr lang="en-US" sz="2400" dirty="0" err="1">
                <a:latin typeface="Times New Roman" pitchFamily="18" charset="0"/>
                <a:cs typeface="Times New Roman" pitchFamily="18" charset="0"/>
              </a:rPr>
              <a:t>Pesaran</a:t>
            </a:r>
            <a:r>
              <a:rPr lang="en-US" sz="2400" dirty="0">
                <a:latin typeface="Times New Roman" pitchFamily="18" charset="0"/>
                <a:cs typeface="Times New Roman" pitchFamily="18" charset="0"/>
              </a:rPr>
              <a:t> and Shin (1995, 1998) suggested two critical values to evaluate the relationship (lower and upper bound) due to the limitations of the traditional Wald-test F-statistic</a:t>
            </a:r>
          </a:p>
        </p:txBody>
      </p:sp>
    </p:spTree>
    <p:extLst>
      <p:ext uri="{BB962C8B-B14F-4D97-AF65-F5344CB8AC3E}">
        <p14:creationId xmlns:p14="http://schemas.microsoft.com/office/powerpoint/2010/main" val="18725862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a:t>The computed F-test is then compared with the critical values provided by </a:t>
            </a:r>
            <a:r>
              <a:rPr lang="en-US" dirty="0" err="1"/>
              <a:t>Pesaran</a:t>
            </a:r>
            <a:r>
              <a:rPr lang="en-US" dirty="0"/>
              <a:t> and Shin (1995, 1998) for the hypothesis </a:t>
            </a:r>
            <a:r>
              <a:rPr lang="en-US" dirty="0" smtClean="0"/>
              <a:t>test</a:t>
            </a:r>
          </a:p>
          <a:p>
            <a:endParaRPr lang="en-US" dirty="0" smtClean="0"/>
          </a:p>
          <a:p>
            <a:r>
              <a:rPr lang="en-US" dirty="0" smtClean="0"/>
              <a:t>If </a:t>
            </a:r>
            <a:r>
              <a:rPr lang="en-US" dirty="0"/>
              <a:t>the calculated F-statistic is less than the lower bound value, </a:t>
            </a:r>
            <a:r>
              <a:rPr lang="en-US" dirty="0" smtClean="0"/>
              <a:t>there is no long run association. </a:t>
            </a:r>
            <a:r>
              <a:rPr lang="en-US" dirty="0"/>
              <a:t>On the contrary, the existence of a long-term relationship between the variables is suggested if the calculated F-statistics exceed the upper limit </a:t>
            </a:r>
            <a:r>
              <a:rPr lang="en-US" dirty="0" smtClean="0"/>
              <a:t>value</a:t>
            </a:r>
          </a:p>
          <a:p>
            <a:pPr marL="0" indent="0">
              <a:buNone/>
            </a:pPr>
            <a:endParaRPr lang="en-US" dirty="0" smtClean="0"/>
          </a:p>
          <a:p>
            <a:r>
              <a:rPr lang="en-US" dirty="0"/>
              <a:t>T</a:t>
            </a:r>
            <a:r>
              <a:rPr lang="en-US" dirty="0" smtClean="0"/>
              <a:t>here </a:t>
            </a:r>
            <a:r>
              <a:rPr lang="en-US" dirty="0"/>
              <a:t>is an inconclusive long-run relation between the variables if the calculated F- statistics are between the lower bound and the upper bound</a:t>
            </a:r>
            <a:r>
              <a:rPr lang="en-US" dirty="0" smtClean="0"/>
              <a:t>.</a:t>
            </a:r>
          </a:p>
          <a:p>
            <a:endParaRPr lang="en-US" dirty="0" smtClean="0"/>
          </a:p>
          <a:p>
            <a:r>
              <a:rPr lang="en-US" dirty="0" smtClean="0"/>
              <a:t>However</a:t>
            </a:r>
            <a:r>
              <a:rPr lang="en-US" dirty="0"/>
              <a:t>, the error correction term would be a useful way to establish co-integration in the inconclusive cases after </a:t>
            </a:r>
            <a:r>
              <a:rPr lang="en-US" dirty="0" err="1"/>
              <a:t>Kremers</a:t>
            </a:r>
            <a:r>
              <a:rPr lang="en-US" dirty="0"/>
              <a:t>, </a:t>
            </a:r>
            <a:r>
              <a:rPr lang="en-US" dirty="0" err="1"/>
              <a:t>Ercisson</a:t>
            </a:r>
            <a:r>
              <a:rPr lang="en-US" dirty="0"/>
              <a:t> and </a:t>
            </a:r>
            <a:r>
              <a:rPr lang="en-US" dirty="0" err="1"/>
              <a:t>Dolado</a:t>
            </a:r>
            <a:r>
              <a:rPr lang="en-US" dirty="0"/>
              <a:t> (1992); </a:t>
            </a:r>
            <a:r>
              <a:rPr lang="en-US" dirty="0" err="1"/>
              <a:t>Bannerjee</a:t>
            </a:r>
            <a:r>
              <a:rPr lang="en-US" dirty="0"/>
              <a:t>, </a:t>
            </a:r>
            <a:r>
              <a:rPr lang="en-US" dirty="0" err="1"/>
              <a:t>Dolado</a:t>
            </a:r>
            <a:r>
              <a:rPr lang="en-US" dirty="0"/>
              <a:t> &amp; </a:t>
            </a:r>
            <a:r>
              <a:rPr lang="en-US" dirty="0" err="1"/>
              <a:t>Mestre</a:t>
            </a:r>
            <a:r>
              <a:rPr lang="en-US" dirty="0"/>
              <a:t> (</a:t>
            </a:r>
            <a:r>
              <a:rPr lang="en-US" dirty="0" smtClean="0"/>
              <a:t>1998)</a:t>
            </a:r>
          </a:p>
          <a:p>
            <a:endParaRPr lang="en-US" dirty="0"/>
          </a:p>
        </p:txBody>
      </p:sp>
    </p:spTree>
    <p:extLst>
      <p:ext uri="{BB962C8B-B14F-4D97-AF65-F5344CB8AC3E}">
        <p14:creationId xmlns:p14="http://schemas.microsoft.com/office/powerpoint/2010/main" val="26888707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The </a:t>
            </a:r>
            <a:r>
              <a:rPr lang="en-US" dirty="0"/>
              <a:t>measured F-statistic (</a:t>
            </a:r>
            <a:r>
              <a:rPr lang="en-US" dirty="0" smtClean="0"/>
              <a:t>2.60) </a:t>
            </a:r>
            <a:r>
              <a:rPr lang="en-US" dirty="0"/>
              <a:t>falls between the lower limit of (2.22) and the upper limit of (3.39) at a </a:t>
            </a:r>
            <a:r>
              <a:rPr lang="en-US" dirty="0" smtClean="0"/>
              <a:t>significant level </a:t>
            </a:r>
            <a:r>
              <a:rPr lang="en-US" dirty="0"/>
              <a:t>of 5%. Therefore, there is an inconclusive long-run relationship between the variables. </a:t>
            </a:r>
            <a:endParaRPr lang="en-US" dirty="0" smtClean="0"/>
          </a:p>
          <a:p>
            <a:pPr marL="0" indent="0">
              <a:buNone/>
            </a:pPr>
            <a:endParaRPr lang="en-US" dirty="0" smtClean="0"/>
          </a:p>
          <a:p>
            <a:r>
              <a:rPr lang="en-US" dirty="0" smtClean="0"/>
              <a:t>In </a:t>
            </a:r>
            <a:r>
              <a:rPr lang="en-US" dirty="0"/>
              <a:t>the inconclusive cases, following </a:t>
            </a:r>
            <a:r>
              <a:rPr lang="en-US" dirty="0" err="1"/>
              <a:t>Kremers</a:t>
            </a:r>
            <a:r>
              <a:rPr lang="en-US" dirty="0"/>
              <a:t>, </a:t>
            </a:r>
            <a:r>
              <a:rPr lang="en-US" dirty="0" err="1"/>
              <a:t>Ercission</a:t>
            </a:r>
            <a:r>
              <a:rPr lang="en-US" dirty="0"/>
              <a:t> and </a:t>
            </a:r>
            <a:r>
              <a:rPr lang="en-US" dirty="0" err="1"/>
              <a:t>Dolado</a:t>
            </a:r>
            <a:r>
              <a:rPr lang="en-US" dirty="0"/>
              <a:t> (1992); </a:t>
            </a:r>
            <a:r>
              <a:rPr lang="en-US" dirty="0" err="1"/>
              <a:t>Bannerjee</a:t>
            </a:r>
            <a:r>
              <a:rPr lang="en-US" dirty="0"/>
              <a:t>, </a:t>
            </a:r>
            <a:r>
              <a:rPr lang="en-US" dirty="0" err="1"/>
              <a:t>Dolado</a:t>
            </a:r>
            <a:r>
              <a:rPr lang="en-US" dirty="0"/>
              <a:t> &amp; </a:t>
            </a:r>
            <a:r>
              <a:rPr lang="en-US" dirty="0" err="1"/>
              <a:t>Mestre</a:t>
            </a:r>
            <a:r>
              <a:rPr lang="en-US" dirty="0"/>
              <a:t> (1998), the error correction term would be a useful </a:t>
            </a:r>
            <a:r>
              <a:rPr lang="en-US" dirty="0" smtClean="0"/>
              <a:t>means </a:t>
            </a:r>
            <a:r>
              <a:rPr lang="en-US" dirty="0"/>
              <a:t>to </a:t>
            </a:r>
            <a:r>
              <a:rPr lang="en-US" dirty="0" smtClean="0"/>
              <a:t>establish </a:t>
            </a:r>
            <a:r>
              <a:rPr lang="en-US" dirty="0" err="1"/>
              <a:t>cointegration</a:t>
            </a:r>
            <a:r>
              <a:rPr lang="en-US" dirty="0"/>
              <a:t>. </a:t>
            </a:r>
            <a:endParaRPr lang="en-US" dirty="0" smtClean="0"/>
          </a:p>
          <a:p>
            <a:pPr marL="0" indent="0">
              <a:buNone/>
            </a:pPr>
            <a:r>
              <a:rPr lang="en-US" dirty="0" smtClean="0"/>
              <a:t> </a:t>
            </a:r>
            <a:endParaRPr lang="en-US" dirty="0"/>
          </a:p>
          <a:p>
            <a:r>
              <a:rPr lang="en-US" dirty="0"/>
              <a:t>T</a:t>
            </a:r>
            <a:r>
              <a:rPr lang="en-US" dirty="0" smtClean="0"/>
              <a:t>he </a:t>
            </a:r>
            <a:r>
              <a:rPr lang="en-US" dirty="0"/>
              <a:t>error correction term (ECM) although negative, is not significant at 1% level, a pre-condition for long-run relationship. </a:t>
            </a:r>
            <a:endParaRPr lang="en-US" dirty="0" smtClean="0"/>
          </a:p>
          <a:p>
            <a:pPr marL="0" indent="0">
              <a:buNone/>
            </a:pPr>
            <a:endParaRPr lang="en-US" dirty="0" smtClean="0"/>
          </a:p>
          <a:p>
            <a:r>
              <a:rPr lang="en-US" dirty="0" smtClean="0"/>
              <a:t>In </a:t>
            </a:r>
            <a:r>
              <a:rPr lang="en-US" dirty="0"/>
              <a:t>essence, there exists no long-run relationship among the variables. As such, it is only the short-run dynamics that is estimated.</a:t>
            </a:r>
          </a:p>
        </p:txBody>
      </p:sp>
    </p:spTree>
    <p:extLst>
      <p:ext uri="{BB962C8B-B14F-4D97-AF65-F5344CB8AC3E}">
        <p14:creationId xmlns:p14="http://schemas.microsoft.com/office/powerpoint/2010/main" val="184978023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600" dirty="0"/>
              <a:t>The result reveals that the estimated coefficients of ECBA (-1), FDI (-1), INTRSP (-1), TRADEOPEN (-1), TOT and TOT (-) have a significant effect on SMI in Nigeria. CBA (-1) is at 5% significant level, FDI (-1) at 10% significant level, TRADEOPEN at 10% significant level, INTRSP (-1) at 10% significant level, TOT and TOT (-1) at 5% significant level. </a:t>
            </a:r>
            <a:endParaRPr lang="en-US" sz="2600" dirty="0" smtClean="0"/>
          </a:p>
          <a:p>
            <a:r>
              <a:rPr lang="en-US" sz="2600" dirty="0"/>
              <a:t>Central Bank Autonomy has a delayed negative relationship with Stock Market </a:t>
            </a:r>
            <a:r>
              <a:rPr lang="en-US" sz="2600" dirty="0" smtClean="0"/>
              <a:t>Index.</a:t>
            </a:r>
          </a:p>
          <a:p>
            <a:endParaRPr lang="en-US" dirty="0"/>
          </a:p>
        </p:txBody>
      </p:sp>
    </p:spTree>
    <p:extLst>
      <p:ext uri="{BB962C8B-B14F-4D97-AF65-F5344CB8AC3E}">
        <p14:creationId xmlns:p14="http://schemas.microsoft.com/office/powerpoint/2010/main" val="34435171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a:t>Foreign Direct Investment one year lag </a:t>
            </a:r>
            <a:r>
              <a:rPr lang="en-US" dirty="0" smtClean="0"/>
              <a:t> </a:t>
            </a:r>
            <a:r>
              <a:rPr lang="en-US" dirty="0"/>
              <a:t>has a positive relationship with Stock Market </a:t>
            </a:r>
            <a:r>
              <a:rPr lang="en-US" dirty="0" smtClean="0"/>
              <a:t>Index</a:t>
            </a:r>
            <a:r>
              <a:rPr lang="en-US" dirty="0"/>
              <a:t> </a:t>
            </a:r>
            <a:r>
              <a:rPr lang="en-US" dirty="0" smtClean="0"/>
              <a:t> </a:t>
            </a:r>
            <a:r>
              <a:rPr lang="en-US" dirty="0"/>
              <a:t>at 10% significant </a:t>
            </a:r>
            <a:r>
              <a:rPr lang="en-US" dirty="0" smtClean="0"/>
              <a:t>level.</a:t>
            </a:r>
          </a:p>
          <a:p>
            <a:r>
              <a:rPr lang="en-US" dirty="0"/>
              <a:t>The terms of trade has a positive significant relationship with Stock Market Index, however, the one year lag of term of trade, has a negative but statistically significant impact on Stock Market Index all at 5% significant </a:t>
            </a:r>
            <a:r>
              <a:rPr lang="en-US" dirty="0" smtClean="0"/>
              <a:t>level.</a:t>
            </a:r>
          </a:p>
          <a:p>
            <a:r>
              <a:rPr lang="en-US" dirty="0"/>
              <a:t>Trade openness only affected the Stock Market Index at a year lag. Interest rate spread has a negative significant relationship with Stock Market Index </a:t>
            </a:r>
          </a:p>
        </p:txBody>
      </p:sp>
    </p:spTree>
    <p:extLst>
      <p:ext uri="{BB962C8B-B14F-4D97-AF65-F5344CB8AC3E}">
        <p14:creationId xmlns:p14="http://schemas.microsoft.com/office/powerpoint/2010/main" val="83925115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a:t>All other variables do not impact Stock Market Index in the short-run. </a:t>
            </a:r>
            <a:endParaRPr lang="en-US" dirty="0" smtClean="0"/>
          </a:p>
          <a:p>
            <a:r>
              <a:rPr lang="en-US" dirty="0"/>
              <a:t>About 99 per cent of the variation in stock market index is explained by explanatory variables included in the model. </a:t>
            </a:r>
            <a:endParaRPr lang="en-US" dirty="0" smtClean="0"/>
          </a:p>
          <a:p>
            <a:r>
              <a:rPr lang="en-US" dirty="0" smtClean="0"/>
              <a:t>R-squared at 98.5 </a:t>
            </a:r>
            <a:r>
              <a:rPr lang="en-US" dirty="0"/>
              <a:t>per cent is statistically significant at 1% level of significance implying that the model fits well since the explanatory variables are jointly significant at 1% level of </a:t>
            </a:r>
            <a:r>
              <a:rPr lang="en-US" dirty="0" smtClean="0"/>
              <a:t>significance.</a:t>
            </a:r>
          </a:p>
          <a:p>
            <a:r>
              <a:rPr lang="en-US" dirty="0"/>
              <a:t>The model also passes all the other diagnostic tests.</a:t>
            </a:r>
          </a:p>
        </p:txBody>
      </p:sp>
    </p:spTree>
    <p:extLst>
      <p:ext uri="{BB962C8B-B14F-4D97-AF65-F5344CB8AC3E}">
        <p14:creationId xmlns:p14="http://schemas.microsoft.com/office/powerpoint/2010/main" val="27231628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a:t>Granger Causality Test (</a:t>
            </a:r>
            <a:r>
              <a:rPr lang="en-US" b="1" dirty="0" smtClean="0"/>
              <a:t>TYDL Approach)</a:t>
            </a:r>
            <a:endParaRPr lang="en-US" b="1" dirty="0"/>
          </a:p>
          <a:p>
            <a:r>
              <a:rPr lang="en-US" dirty="0" smtClean="0"/>
              <a:t>Foreign Direct investment granger causes stock market index.</a:t>
            </a:r>
          </a:p>
          <a:p>
            <a:r>
              <a:rPr lang="en-US" dirty="0" smtClean="0"/>
              <a:t>Interest rate spread granger causes Foreign Direct Investment.</a:t>
            </a:r>
          </a:p>
          <a:p>
            <a:r>
              <a:rPr lang="en-US" dirty="0"/>
              <a:t>The Gross domestic product per capital granger causes inflation </a:t>
            </a:r>
            <a:endParaRPr lang="en-US" dirty="0" smtClean="0"/>
          </a:p>
          <a:p>
            <a:r>
              <a:rPr lang="en-US" dirty="0"/>
              <a:t>Treasury bills rate (short term interest rate) granger causes inflation </a:t>
            </a:r>
          </a:p>
        </p:txBody>
      </p:sp>
    </p:spTree>
    <p:extLst>
      <p:ext uri="{BB962C8B-B14F-4D97-AF65-F5344CB8AC3E}">
        <p14:creationId xmlns:p14="http://schemas.microsoft.com/office/powerpoint/2010/main" val="30054952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Conclusion and Policy Recommendation</a:t>
            </a:r>
            <a:endParaRPr lang="en-US" dirty="0"/>
          </a:p>
        </p:txBody>
      </p:sp>
      <p:sp>
        <p:nvSpPr>
          <p:cNvPr id="3" name="Content Placeholder 2"/>
          <p:cNvSpPr>
            <a:spLocks noGrp="1"/>
          </p:cNvSpPr>
          <p:nvPr>
            <p:ph idx="1"/>
          </p:nvPr>
        </p:nvSpPr>
        <p:spPr/>
        <p:txBody>
          <a:bodyPr>
            <a:normAutofit fontScale="62500" lnSpcReduction="20000"/>
          </a:bodyPr>
          <a:lstStyle/>
          <a:p>
            <a:r>
              <a:rPr lang="en-US" dirty="0"/>
              <a:t>Considering the importance of the stock market in the development of a nation, efforts should be made by the government to stimulate the macroeconomic variables to support the stock market in capital generation for economic growth and sustainability</a:t>
            </a:r>
          </a:p>
          <a:p>
            <a:r>
              <a:rPr lang="en-US" dirty="0" smtClean="0"/>
              <a:t>Firstly</a:t>
            </a:r>
            <a:r>
              <a:rPr lang="en-US" dirty="0"/>
              <a:t>, the bank should improve the methodology used in forecasting inflation; this should be made more dynamic and all-encompassing and should be made </a:t>
            </a:r>
            <a:r>
              <a:rPr lang="en-US" dirty="0" smtClean="0"/>
              <a:t>transparent.</a:t>
            </a:r>
          </a:p>
          <a:p>
            <a:r>
              <a:rPr lang="en-US" dirty="0"/>
              <a:t>Secondly, it should make use of monetary policy which is within the purview of the bank </a:t>
            </a:r>
            <a:r>
              <a:rPr lang="en-US" dirty="0" smtClean="0"/>
              <a:t>to </a:t>
            </a:r>
            <a:r>
              <a:rPr lang="en-US" dirty="0"/>
              <a:t>enhance the diversification </a:t>
            </a:r>
            <a:r>
              <a:rPr lang="en-US" dirty="0" smtClean="0"/>
              <a:t>efforts </a:t>
            </a:r>
            <a:r>
              <a:rPr lang="en-US" dirty="0"/>
              <a:t>of the Federal Government. Diversifying the economic is a sine qua non for economic prosperity of the </a:t>
            </a:r>
            <a:r>
              <a:rPr lang="en-US" dirty="0" smtClean="0"/>
              <a:t>economy</a:t>
            </a:r>
          </a:p>
          <a:p>
            <a:r>
              <a:rPr lang="en-US" dirty="0"/>
              <a:t>The role </a:t>
            </a:r>
            <a:r>
              <a:rPr lang="en-US" dirty="0" smtClean="0"/>
              <a:t>that stock </a:t>
            </a:r>
            <a:r>
              <a:rPr lang="en-US" dirty="0"/>
              <a:t>markets have to play in addressing the sustainability challenge, namely providing mechanisms for funding future sustainability needs could better be enhanced if the information required to spur such steady improvement is </a:t>
            </a:r>
            <a:r>
              <a:rPr lang="en-US" dirty="0" smtClean="0"/>
              <a:t>enhanced </a:t>
            </a:r>
            <a:r>
              <a:rPr lang="en-US" dirty="0"/>
              <a:t>by monetary policy that are free from political </a:t>
            </a:r>
            <a:r>
              <a:rPr lang="en-US" dirty="0" smtClean="0"/>
              <a:t>pressure</a:t>
            </a:r>
            <a:endParaRPr lang="en-US" dirty="0"/>
          </a:p>
        </p:txBody>
      </p:sp>
    </p:spTree>
    <p:extLst>
      <p:ext uri="{BB962C8B-B14F-4D97-AF65-F5344CB8AC3E}">
        <p14:creationId xmlns:p14="http://schemas.microsoft.com/office/powerpoint/2010/main" val="23439159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pPr lvl="0"/>
            <a:r>
              <a:rPr lang="en-US" sz="2800" dirty="0" smtClean="0">
                <a:latin typeface="Times New Roman" pitchFamily="18" charset="0"/>
                <a:cs typeface="Times New Roman" pitchFamily="18" charset="0"/>
              </a:rPr>
              <a:t>The success story from </a:t>
            </a:r>
            <a:r>
              <a:rPr lang="en-US" sz="2800" dirty="0" smtClean="0">
                <a:solidFill>
                  <a:prstClr val="black"/>
                </a:solidFill>
                <a:latin typeface="Times New Roman" pitchFamily="18" charset="0"/>
                <a:cs typeface="Times New Roman" pitchFamily="18" charset="0"/>
              </a:rPr>
              <a:t>German </a:t>
            </a:r>
            <a:r>
              <a:rPr lang="en-US" sz="2800" dirty="0">
                <a:solidFill>
                  <a:prstClr val="black"/>
                </a:solidFill>
                <a:latin typeface="Times New Roman" pitchFamily="18" charset="0"/>
                <a:cs typeface="Times New Roman" pitchFamily="18" charset="0"/>
              </a:rPr>
              <a:t>Bundesbank autonomy granted in 1957 opened up the trend to </a:t>
            </a:r>
            <a:r>
              <a:rPr lang="en-US" sz="2800" dirty="0" smtClean="0">
                <a:solidFill>
                  <a:prstClr val="black"/>
                </a:solidFill>
                <a:latin typeface="Times New Roman" pitchFamily="18" charset="0"/>
                <a:cs typeface="Times New Roman" pitchFamily="18" charset="0"/>
              </a:rPr>
              <a:t>granting of  </a:t>
            </a:r>
            <a:r>
              <a:rPr lang="en-US" sz="2800" dirty="0">
                <a:solidFill>
                  <a:prstClr val="black"/>
                </a:solidFill>
                <a:latin typeface="Times New Roman" pitchFamily="18" charset="0"/>
                <a:cs typeface="Times New Roman" pitchFamily="18" charset="0"/>
              </a:rPr>
              <a:t>autonomy to most central </a:t>
            </a:r>
            <a:r>
              <a:rPr lang="en-US" sz="2800" dirty="0" smtClean="0">
                <a:solidFill>
                  <a:prstClr val="black"/>
                </a:solidFill>
                <a:latin typeface="Times New Roman" pitchFamily="18" charset="0"/>
                <a:cs typeface="Times New Roman" pitchFamily="18" charset="0"/>
              </a:rPr>
              <a:t>banks </a:t>
            </a:r>
            <a:r>
              <a:rPr lang="en-US" sz="2800" dirty="0">
                <a:solidFill>
                  <a:prstClr val="black"/>
                </a:solidFill>
                <a:latin typeface="Times New Roman" pitchFamily="18" charset="0"/>
                <a:cs typeface="Times New Roman" pitchFamily="18" charset="0"/>
              </a:rPr>
              <a:t>around </a:t>
            </a:r>
            <a:r>
              <a:rPr lang="en-US" sz="2800" dirty="0" smtClean="0">
                <a:solidFill>
                  <a:prstClr val="black"/>
                </a:solidFill>
                <a:latin typeface="Times New Roman" pitchFamily="18" charset="0"/>
                <a:cs typeface="Times New Roman" pitchFamily="18" charset="0"/>
              </a:rPr>
              <a:t>as </a:t>
            </a:r>
            <a:r>
              <a:rPr lang="en-US" sz="2800" dirty="0">
                <a:solidFill>
                  <a:prstClr val="black"/>
                </a:solidFill>
                <a:latin typeface="Times New Roman" pitchFamily="18" charset="0"/>
                <a:cs typeface="Times New Roman" pitchFamily="18" charset="0"/>
              </a:rPr>
              <a:t>from the 1990s.</a:t>
            </a:r>
          </a:p>
          <a:p>
            <a:r>
              <a:rPr lang="en-US" sz="2800" dirty="0" smtClean="0">
                <a:latin typeface="Times New Roman" pitchFamily="18" charset="0"/>
                <a:cs typeface="Times New Roman" pitchFamily="18" charset="0"/>
              </a:rPr>
              <a:t> </a:t>
            </a:r>
            <a:r>
              <a:rPr lang="en-US" sz="2800" dirty="0" smtClean="0">
                <a:solidFill>
                  <a:prstClr val="black"/>
                </a:solidFill>
                <a:latin typeface="Times New Roman" pitchFamily="18" charset="0"/>
                <a:ea typeface="Calibri"/>
                <a:cs typeface="Times New Roman" pitchFamily="18" charset="0"/>
              </a:rPr>
              <a:t>Central bank </a:t>
            </a:r>
            <a:r>
              <a:rPr lang="en-US" sz="2800" dirty="0">
                <a:solidFill>
                  <a:prstClr val="black"/>
                </a:solidFill>
                <a:latin typeface="Times New Roman" pitchFamily="18" charset="0"/>
                <a:ea typeface="Calibri"/>
                <a:cs typeface="Times New Roman" pitchFamily="18" charset="0"/>
              </a:rPr>
              <a:t>autonomy </a:t>
            </a:r>
            <a:r>
              <a:rPr lang="en-US" sz="2800" dirty="0" smtClean="0">
                <a:solidFill>
                  <a:prstClr val="black"/>
                </a:solidFill>
                <a:latin typeface="Times New Roman" pitchFamily="18" charset="0"/>
                <a:ea typeface="Calibri"/>
                <a:cs typeface="Times New Roman" pitchFamily="18" charset="0"/>
              </a:rPr>
              <a:t>is the </a:t>
            </a:r>
            <a:r>
              <a:rPr lang="en-US" sz="2800" dirty="0">
                <a:solidFill>
                  <a:prstClr val="black"/>
                </a:solidFill>
                <a:latin typeface="Times New Roman" pitchFamily="18" charset="0"/>
                <a:ea typeface="Calibri"/>
                <a:cs typeface="Times New Roman" pitchFamily="18" charset="0"/>
              </a:rPr>
              <a:t>freedom of central banks to carry out their functions (monetary policy functions) with little or no interference from the politicians or the </a:t>
            </a:r>
            <a:r>
              <a:rPr lang="en-US" sz="2800" dirty="0" smtClean="0">
                <a:solidFill>
                  <a:prstClr val="black"/>
                </a:solidFill>
                <a:latin typeface="Times New Roman" pitchFamily="18" charset="0"/>
                <a:ea typeface="Calibri"/>
                <a:cs typeface="Times New Roman" pitchFamily="18" charset="0"/>
              </a:rPr>
              <a:t>government.</a:t>
            </a:r>
          </a:p>
          <a:p>
            <a:r>
              <a:rPr lang="en-US" sz="2800" dirty="0" smtClean="0">
                <a:solidFill>
                  <a:prstClr val="black"/>
                </a:solidFill>
                <a:latin typeface="Times New Roman" pitchFamily="18" charset="0"/>
                <a:cs typeface="Times New Roman" pitchFamily="18" charset="0"/>
              </a:rPr>
              <a:t>Information is needed by both the investors are operators in the stock market to take decisions</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42591827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Selected References</a:t>
            </a:r>
            <a:br>
              <a:rPr lang="en-US" dirty="0" smtClean="0"/>
            </a:br>
            <a:endParaRPr lang="en-US" dirty="0"/>
          </a:p>
        </p:txBody>
      </p:sp>
      <p:sp>
        <p:nvSpPr>
          <p:cNvPr id="4" name="Content Placeholder 3"/>
          <p:cNvSpPr>
            <a:spLocks noGrp="1"/>
          </p:cNvSpPr>
          <p:nvPr>
            <p:ph idx="1"/>
          </p:nvPr>
        </p:nvSpPr>
        <p:spPr/>
        <p:txBody>
          <a:bodyPr>
            <a:normAutofit/>
          </a:bodyPr>
          <a:lstStyle/>
          <a:p>
            <a:r>
              <a:rPr lang="en-US" sz="1400" dirty="0" err="1">
                <a:latin typeface="Times New Roman" pitchFamily="18" charset="0"/>
                <a:cs typeface="Times New Roman" pitchFamily="18" charset="0"/>
              </a:rPr>
              <a:t>Ahsan</a:t>
            </a:r>
            <a:r>
              <a:rPr lang="en-US" sz="1400" dirty="0">
                <a:latin typeface="Times New Roman" pitchFamily="18" charset="0"/>
                <a:cs typeface="Times New Roman" pitchFamily="18" charset="0"/>
              </a:rPr>
              <a:t>, A., </a:t>
            </a:r>
            <a:r>
              <a:rPr lang="en-US" sz="1400" dirty="0" err="1">
                <a:latin typeface="Times New Roman" pitchFamily="18" charset="0"/>
                <a:cs typeface="Times New Roman" pitchFamily="18" charset="0"/>
              </a:rPr>
              <a:t>Skully</a:t>
            </a:r>
            <a:r>
              <a:rPr lang="en-US" sz="1400" dirty="0">
                <a:latin typeface="Times New Roman" pitchFamily="18" charset="0"/>
                <a:cs typeface="Times New Roman" pitchFamily="18" charset="0"/>
              </a:rPr>
              <a:t>, M. T., &amp; </a:t>
            </a:r>
            <a:r>
              <a:rPr lang="en-US" sz="1400" dirty="0" err="1">
                <a:latin typeface="Times New Roman" pitchFamily="18" charset="0"/>
                <a:cs typeface="Times New Roman" pitchFamily="18" charset="0"/>
              </a:rPr>
              <a:t>Wickramanayake</a:t>
            </a:r>
            <a:r>
              <a:rPr lang="en-US" sz="1400" dirty="0">
                <a:latin typeface="Times New Roman" pitchFamily="18" charset="0"/>
                <a:cs typeface="Times New Roman" pitchFamily="18" charset="0"/>
              </a:rPr>
              <a:t>, J. (2008). Determinants of central </a:t>
            </a:r>
            <a:r>
              <a:rPr lang="en-US" sz="1400" dirty="0" smtClean="0">
                <a:latin typeface="Times New Roman" pitchFamily="18" charset="0"/>
                <a:cs typeface="Times New Roman" pitchFamily="18" charset="0"/>
              </a:rPr>
              <a:t>bank</a:t>
            </a:r>
          </a:p>
          <a:p>
            <a:pPr marL="0" indent="0">
              <a:buNone/>
            </a:pPr>
            <a:r>
              <a:rPr lang="en-US" sz="1400" dirty="0" smtClean="0">
                <a:latin typeface="Times New Roman" pitchFamily="18" charset="0"/>
                <a:cs typeface="Times New Roman" pitchFamily="18" charset="0"/>
              </a:rPr>
              <a:t> </a:t>
            </a:r>
            <a:r>
              <a:rPr lang="en-US" sz="1400" dirty="0">
                <a:latin typeface="Times New Roman" pitchFamily="18" charset="0"/>
                <a:cs typeface="Times New Roman" pitchFamily="18" charset="0"/>
              </a:rPr>
              <a:t>	independence and governance: Problems and policy implications. </a:t>
            </a:r>
            <a:r>
              <a:rPr lang="en-US" sz="1400" i="1" dirty="0">
                <a:latin typeface="Times New Roman" pitchFamily="18" charset="0"/>
                <a:cs typeface="Times New Roman" pitchFamily="18" charset="0"/>
              </a:rPr>
              <a:t>Journal </a:t>
            </a:r>
            <a:r>
              <a:rPr lang="en-US" sz="1400" i="1" dirty="0" smtClean="0">
                <a:latin typeface="Times New Roman" pitchFamily="18" charset="0"/>
                <a:cs typeface="Times New Roman" pitchFamily="18" charset="0"/>
              </a:rPr>
              <a:t>of 	Administration </a:t>
            </a:r>
            <a:r>
              <a:rPr lang="en-US" sz="1400" i="1" dirty="0">
                <a:latin typeface="Times New Roman" pitchFamily="18" charset="0"/>
                <a:cs typeface="Times New Roman" pitchFamily="18" charset="0"/>
              </a:rPr>
              <a:t>and Governance</a:t>
            </a:r>
            <a:r>
              <a:rPr lang="en-US" sz="1400" dirty="0">
                <a:latin typeface="Times New Roman" pitchFamily="18" charset="0"/>
                <a:cs typeface="Times New Roman" pitchFamily="18" charset="0"/>
              </a:rPr>
              <a:t>, 1: </a:t>
            </a:r>
            <a:r>
              <a:rPr lang="en-US" sz="1400" dirty="0" smtClean="0">
                <a:latin typeface="Times New Roman" pitchFamily="18" charset="0"/>
                <a:cs typeface="Times New Roman" pitchFamily="18" charset="0"/>
              </a:rPr>
              <a:t>47-67.</a:t>
            </a:r>
          </a:p>
          <a:p>
            <a:r>
              <a:rPr lang="en-US" sz="1400" dirty="0" smtClean="0">
                <a:latin typeface="Times New Roman" pitchFamily="18" charset="0"/>
                <a:cs typeface="Times New Roman" pitchFamily="18" charset="0"/>
              </a:rPr>
              <a:t> Binder</a:t>
            </a:r>
            <a:r>
              <a:rPr lang="en-US" sz="1400" dirty="0">
                <a:latin typeface="Times New Roman" pitchFamily="18" charset="0"/>
                <a:cs typeface="Times New Roman" pitchFamily="18" charset="0"/>
              </a:rPr>
              <a:t>, S., &amp; </a:t>
            </a:r>
            <a:r>
              <a:rPr lang="en-US" sz="1400" dirty="0" err="1">
                <a:latin typeface="Times New Roman" pitchFamily="18" charset="0"/>
                <a:cs typeface="Times New Roman" pitchFamily="18" charset="0"/>
              </a:rPr>
              <a:t>Spindel</a:t>
            </a:r>
            <a:r>
              <a:rPr lang="en-US" sz="1400" dirty="0">
                <a:latin typeface="Times New Roman" pitchFamily="18" charset="0"/>
                <a:cs typeface="Times New Roman" pitchFamily="18" charset="0"/>
              </a:rPr>
              <a:t>, M. (2019). </a:t>
            </a:r>
            <a:r>
              <a:rPr lang="en-US" sz="1400" i="1" dirty="0">
                <a:latin typeface="Times New Roman" pitchFamily="18" charset="0"/>
                <a:cs typeface="Times New Roman" pitchFamily="18" charset="0"/>
              </a:rPr>
              <a:t>The myth of independence</a:t>
            </a:r>
            <a:r>
              <a:rPr lang="en-US" sz="1400" dirty="0">
                <a:latin typeface="Times New Roman" pitchFamily="18" charset="0"/>
                <a:cs typeface="Times New Roman" pitchFamily="18" charset="0"/>
              </a:rPr>
              <a:t>: </a:t>
            </a:r>
            <a:r>
              <a:rPr lang="en-US" sz="1400" i="1" dirty="0">
                <a:latin typeface="Times New Roman" pitchFamily="18" charset="0"/>
                <a:cs typeface="Times New Roman" pitchFamily="18" charset="0"/>
              </a:rPr>
              <a:t>How congress governs the Federal </a:t>
            </a:r>
            <a:r>
              <a:rPr lang="en-US" sz="1400" i="1" dirty="0" smtClean="0">
                <a:latin typeface="Times New Roman" pitchFamily="18" charset="0"/>
                <a:cs typeface="Times New Roman" pitchFamily="18" charset="0"/>
              </a:rPr>
              <a:t>Reserve</a:t>
            </a:r>
            <a:r>
              <a:rPr lang="en-US" sz="1400" dirty="0">
                <a:latin typeface="Times New Roman" pitchFamily="18" charset="0"/>
                <a:cs typeface="Times New Roman" pitchFamily="18" charset="0"/>
              </a:rPr>
              <a:t>. </a:t>
            </a:r>
            <a:r>
              <a:rPr lang="en-US" sz="1400" dirty="0" smtClean="0">
                <a:latin typeface="Times New Roman" pitchFamily="18" charset="0"/>
                <a:cs typeface="Times New Roman" pitchFamily="18" charset="0"/>
              </a:rPr>
              <a:t>	New </a:t>
            </a:r>
            <a:r>
              <a:rPr lang="en-US" sz="1400" dirty="0">
                <a:latin typeface="Times New Roman" pitchFamily="18" charset="0"/>
                <a:cs typeface="Times New Roman" pitchFamily="18" charset="0"/>
              </a:rPr>
              <a:t>Jersey, Princeton University Press</a:t>
            </a:r>
            <a:r>
              <a:rPr lang="en-US" sz="1400" dirty="0" smtClean="0">
                <a:latin typeface="Times New Roman" pitchFamily="18" charset="0"/>
                <a:cs typeface="Times New Roman" pitchFamily="18" charset="0"/>
              </a:rPr>
              <a:t>.</a:t>
            </a:r>
          </a:p>
          <a:p>
            <a:r>
              <a:rPr lang="en-US" sz="1400" dirty="0">
                <a:latin typeface="Times New Roman" pitchFamily="18" charset="0"/>
                <a:cs typeface="Times New Roman" pitchFamily="18" charset="0"/>
              </a:rPr>
              <a:t>Davis, J. S., Fujiwara, I., &amp; Wang, J. (2018). Dealing with time inconsistency: Inflation targeting </a:t>
            </a:r>
            <a:r>
              <a:rPr lang="en-US" sz="1400" dirty="0" smtClean="0">
                <a:latin typeface="Times New Roman" pitchFamily="18" charset="0"/>
                <a:cs typeface="Times New Roman" pitchFamily="18" charset="0"/>
              </a:rPr>
              <a:t>versus 	exchange </a:t>
            </a:r>
            <a:r>
              <a:rPr lang="en-US" sz="1400" dirty="0">
                <a:latin typeface="Times New Roman" pitchFamily="18" charset="0"/>
                <a:cs typeface="Times New Roman" pitchFamily="18" charset="0"/>
              </a:rPr>
              <a:t>rate targeting. </a:t>
            </a:r>
            <a:r>
              <a:rPr lang="en-US" sz="1400" i="1" dirty="0">
                <a:latin typeface="Times New Roman" pitchFamily="18" charset="0"/>
                <a:cs typeface="Times New Roman" pitchFamily="18" charset="0"/>
              </a:rPr>
              <a:t>Journal of Money, </a:t>
            </a:r>
            <a:r>
              <a:rPr lang="en-US" sz="1400" i="1" dirty="0" smtClean="0">
                <a:latin typeface="Times New Roman" pitchFamily="18" charset="0"/>
                <a:cs typeface="Times New Roman" pitchFamily="18" charset="0"/>
              </a:rPr>
              <a:t>Credit </a:t>
            </a:r>
            <a:r>
              <a:rPr lang="en-US" sz="1400" i="1" dirty="0">
                <a:latin typeface="Times New Roman" pitchFamily="18" charset="0"/>
                <a:cs typeface="Times New Roman" pitchFamily="18" charset="0"/>
              </a:rPr>
              <a:t>and Banking,</a:t>
            </a:r>
            <a:r>
              <a:rPr lang="en-US" sz="1400" dirty="0">
                <a:latin typeface="Times New Roman" pitchFamily="18" charset="0"/>
                <a:cs typeface="Times New Roman" pitchFamily="18" charset="0"/>
              </a:rPr>
              <a:t> 50(7):1369-1399</a:t>
            </a:r>
            <a:r>
              <a:rPr lang="en-US" sz="1400" dirty="0" smtClean="0">
                <a:latin typeface="Times New Roman" pitchFamily="18" charset="0"/>
                <a:cs typeface="Times New Roman" pitchFamily="18" charset="0"/>
              </a:rPr>
              <a:t>.</a:t>
            </a:r>
          </a:p>
          <a:p>
            <a:r>
              <a:rPr lang="en-US" sz="1400" dirty="0" err="1">
                <a:latin typeface="Times New Roman" pitchFamily="18" charset="0"/>
                <a:cs typeface="Times New Roman" pitchFamily="18" charset="0"/>
              </a:rPr>
              <a:t>Kydland</a:t>
            </a:r>
            <a:r>
              <a:rPr lang="en-US" sz="1400" dirty="0">
                <a:latin typeface="Times New Roman" pitchFamily="18" charset="0"/>
                <a:cs typeface="Times New Roman" pitchFamily="18" charset="0"/>
              </a:rPr>
              <a:t>, F. E., &amp; Prescott, E. C. (1977). Rules rather than discretion: The inconsistency of </a:t>
            </a:r>
            <a:r>
              <a:rPr lang="en-US" sz="1400" dirty="0" smtClean="0">
                <a:latin typeface="Times New Roman" pitchFamily="18" charset="0"/>
                <a:cs typeface="Times New Roman" pitchFamily="18" charset="0"/>
              </a:rPr>
              <a:t>optimal 	plans</a:t>
            </a:r>
            <a:r>
              <a:rPr lang="en-US" sz="1400" dirty="0">
                <a:latin typeface="Times New Roman" pitchFamily="18" charset="0"/>
                <a:cs typeface="Times New Roman" pitchFamily="18" charset="0"/>
              </a:rPr>
              <a:t>. </a:t>
            </a:r>
            <a:r>
              <a:rPr lang="en-US" sz="1400" i="1" dirty="0">
                <a:latin typeface="Times New Roman" pitchFamily="18" charset="0"/>
                <a:cs typeface="Times New Roman" pitchFamily="18" charset="0"/>
              </a:rPr>
              <a:t>Journal of Political Economy</a:t>
            </a:r>
            <a:r>
              <a:rPr lang="en-US" sz="1400" dirty="0">
                <a:latin typeface="Times New Roman" pitchFamily="18" charset="0"/>
                <a:cs typeface="Times New Roman" pitchFamily="18" charset="0"/>
              </a:rPr>
              <a:t>, 85(3): 473-491</a:t>
            </a:r>
            <a:r>
              <a:rPr lang="en-US" sz="1400" dirty="0" smtClean="0">
                <a:latin typeface="Times New Roman" pitchFamily="18" charset="0"/>
                <a:cs typeface="Times New Roman" pitchFamily="18" charset="0"/>
              </a:rPr>
              <a:t>.</a:t>
            </a:r>
          </a:p>
          <a:p>
            <a:r>
              <a:rPr lang="en-US" sz="1400" dirty="0" err="1">
                <a:latin typeface="Times New Roman" pitchFamily="18" charset="0"/>
                <a:cs typeface="Times New Roman" pitchFamily="18" charset="0"/>
              </a:rPr>
              <a:t>Barro</a:t>
            </a:r>
            <a:r>
              <a:rPr lang="en-US" sz="1400" dirty="0">
                <a:latin typeface="Times New Roman" pitchFamily="18" charset="0"/>
                <a:cs typeface="Times New Roman" pitchFamily="18" charset="0"/>
              </a:rPr>
              <a:t>, R. J., &amp; Gordon, D. B. (1983). Rules, discretion, and reputation in a model of monetary </a:t>
            </a:r>
            <a:r>
              <a:rPr lang="en-US" sz="1400" dirty="0" smtClean="0">
                <a:latin typeface="Times New Roman" pitchFamily="18" charset="0"/>
                <a:cs typeface="Times New Roman" pitchFamily="18" charset="0"/>
              </a:rPr>
              <a:t>policy</a:t>
            </a:r>
            <a:r>
              <a:rPr lang="en-US" sz="1400" dirty="0">
                <a:latin typeface="Times New Roman" pitchFamily="18" charset="0"/>
                <a:cs typeface="Times New Roman" pitchFamily="18" charset="0"/>
              </a:rPr>
              <a:t>. </a:t>
            </a:r>
            <a:r>
              <a:rPr lang="en-US" sz="1400" dirty="0" smtClean="0">
                <a:latin typeface="Times New Roman" pitchFamily="18" charset="0"/>
                <a:cs typeface="Times New Roman" pitchFamily="18" charset="0"/>
              </a:rPr>
              <a:t>	</a:t>
            </a:r>
            <a:r>
              <a:rPr lang="en-US" sz="1400" i="1" dirty="0" smtClean="0">
                <a:latin typeface="Times New Roman" pitchFamily="18" charset="0"/>
                <a:cs typeface="Times New Roman" pitchFamily="18" charset="0"/>
              </a:rPr>
              <a:t>Journal </a:t>
            </a:r>
            <a:r>
              <a:rPr lang="en-US" sz="1400" i="1" dirty="0">
                <a:latin typeface="Times New Roman" pitchFamily="18" charset="0"/>
                <a:cs typeface="Times New Roman" pitchFamily="18" charset="0"/>
              </a:rPr>
              <a:t>of Monetary Economics</a:t>
            </a:r>
            <a:r>
              <a:rPr lang="en-US" sz="1400" dirty="0">
                <a:latin typeface="Times New Roman" pitchFamily="18" charset="0"/>
                <a:cs typeface="Times New Roman" pitchFamily="18" charset="0"/>
              </a:rPr>
              <a:t>, 12(1): 101-121</a:t>
            </a:r>
            <a:r>
              <a:rPr lang="en-US" sz="1400" dirty="0" smtClean="0">
                <a:latin typeface="Times New Roman" pitchFamily="18" charset="0"/>
                <a:cs typeface="Times New Roman" pitchFamily="18" charset="0"/>
              </a:rPr>
              <a:t>.</a:t>
            </a:r>
          </a:p>
          <a:p>
            <a:r>
              <a:rPr lang="en-US" sz="1400" dirty="0" err="1">
                <a:latin typeface="Times New Roman" pitchFamily="18" charset="0"/>
                <a:cs typeface="Times New Roman" pitchFamily="18" charset="0"/>
              </a:rPr>
              <a:t>Rogoff</a:t>
            </a:r>
            <a:r>
              <a:rPr lang="en-US" sz="1400" dirty="0">
                <a:latin typeface="Times New Roman" pitchFamily="18" charset="0"/>
                <a:cs typeface="Times New Roman" pitchFamily="18" charset="0"/>
              </a:rPr>
              <a:t>, K. (1985). The optimal degree of commitment to an intermediate monetary target. </a:t>
            </a:r>
            <a:r>
              <a:rPr lang="en-US" sz="1400" i="1" dirty="0">
                <a:latin typeface="Times New Roman" pitchFamily="18" charset="0"/>
                <a:cs typeface="Times New Roman" pitchFamily="18" charset="0"/>
              </a:rPr>
              <a:t>The </a:t>
            </a:r>
            <a:r>
              <a:rPr lang="en-US" sz="1400" i="1" dirty="0" smtClean="0">
                <a:latin typeface="Times New Roman" pitchFamily="18" charset="0"/>
                <a:cs typeface="Times New Roman" pitchFamily="18" charset="0"/>
              </a:rPr>
              <a:t>quarterly 	journal </a:t>
            </a:r>
            <a:r>
              <a:rPr lang="en-US" sz="1400" i="1" dirty="0">
                <a:latin typeface="Times New Roman" pitchFamily="18" charset="0"/>
                <a:cs typeface="Times New Roman" pitchFamily="18" charset="0"/>
              </a:rPr>
              <a:t>of economics</a:t>
            </a:r>
            <a:r>
              <a:rPr lang="en-US" sz="1400" dirty="0">
                <a:latin typeface="Times New Roman" pitchFamily="18" charset="0"/>
                <a:cs typeface="Times New Roman" pitchFamily="18" charset="0"/>
              </a:rPr>
              <a:t>, 100(4), 1169-1189</a:t>
            </a:r>
            <a:r>
              <a:rPr lang="en-US" sz="1400" dirty="0" smtClean="0">
                <a:latin typeface="Times New Roman" pitchFamily="18" charset="0"/>
                <a:cs typeface="Times New Roman" pitchFamily="18" charset="0"/>
              </a:rPr>
              <a:t>.</a:t>
            </a:r>
          </a:p>
          <a:p>
            <a:r>
              <a:rPr lang="en-US" sz="1400" dirty="0" err="1">
                <a:latin typeface="Times New Roman" pitchFamily="18" charset="0"/>
                <a:cs typeface="Times New Roman" pitchFamily="18" charset="0"/>
              </a:rPr>
              <a:t>Pesaran</a:t>
            </a:r>
            <a:r>
              <a:rPr lang="en-US" sz="1400" dirty="0">
                <a:latin typeface="Times New Roman" pitchFamily="18" charset="0"/>
                <a:cs typeface="Times New Roman" pitchFamily="18" charset="0"/>
              </a:rPr>
              <a:t>, M. H., Shin, Y., &amp; Smith, R. J. (2001). Bounds testing approaches to the analysis of </a:t>
            </a:r>
            <a:r>
              <a:rPr lang="en-US" sz="1400" dirty="0" smtClean="0">
                <a:latin typeface="Times New Roman" pitchFamily="18" charset="0"/>
                <a:cs typeface="Times New Roman" pitchFamily="18" charset="0"/>
              </a:rPr>
              <a:t>level 	relationships</a:t>
            </a:r>
            <a:r>
              <a:rPr lang="en-US" sz="1400" i="1" dirty="0">
                <a:latin typeface="Times New Roman" pitchFamily="18" charset="0"/>
                <a:cs typeface="Times New Roman" pitchFamily="18" charset="0"/>
              </a:rPr>
              <a:t>. Journal of applied econometrics</a:t>
            </a:r>
            <a:r>
              <a:rPr lang="en-US" sz="1400" dirty="0">
                <a:latin typeface="Times New Roman" pitchFamily="18" charset="0"/>
                <a:cs typeface="Times New Roman" pitchFamily="18" charset="0"/>
              </a:rPr>
              <a:t>, 16(3): 289-326</a:t>
            </a:r>
            <a:r>
              <a:rPr lang="en-US" sz="1400" dirty="0" smtClean="0">
                <a:latin typeface="Times New Roman" pitchFamily="18" charset="0"/>
                <a:cs typeface="Times New Roman" pitchFamily="18" charset="0"/>
              </a:rPr>
              <a:t>.</a:t>
            </a:r>
          </a:p>
          <a:p>
            <a:r>
              <a:rPr lang="en-US" sz="1400" dirty="0">
                <a:latin typeface="Times New Roman" pitchFamily="18" charset="0"/>
                <a:cs typeface="Times New Roman" pitchFamily="18" charset="0"/>
              </a:rPr>
              <a:t>Toda, H.Y., &amp; Yamamoto, T. (1995). Statistical inference in Vector </a:t>
            </a:r>
            <a:r>
              <a:rPr lang="en-US" sz="1400" dirty="0" err="1">
                <a:latin typeface="Times New Roman" pitchFamily="18" charset="0"/>
                <a:cs typeface="Times New Roman" pitchFamily="18" charset="0"/>
              </a:rPr>
              <a:t>Autoregressions</a:t>
            </a:r>
            <a:r>
              <a:rPr lang="en-US" sz="1400" dirty="0">
                <a:latin typeface="Times New Roman" pitchFamily="18" charset="0"/>
                <a:cs typeface="Times New Roman" pitchFamily="18" charset="0"/>
              </a:rPr>
              <a:t> with </a:t>
            </a:r>
            <a:r>
              <a:rPr lang="en-US" sz="1400" dirty="0" smtClean="0">
                <a:latin typeface="Times New Roman" pitchFamily="18" charset="0"/>
                <a:cs typeface="Times New Roman" pitchFamily="18" charset="0"/>
              </a:rPr>
              <a:t>possibly 	integrated 	processes</a:t>
            </a:r>
            <a:r>
              <a:rPr lang="en-US" sz="1400" dirty="0">
                <a:latin typeface="Times New Roman" pitchFamily="18" charset="0"/>
                <a:cs typeface="Times New Roman" pitchFamily="18" charset="0"/>
              </a:rPr>
              <a:t>. </a:t>
            </a:r>
            <a:r>
              <a:rPr lang="en-US" sz="1400" i="1" dirty="0">
                <a:latin typeface="Times New Roman" pitchFamily="18" charset="0"/>
                <a:cs typeface="Times New Roman" pitchFamily="18" charset="0"/>
              </a:rPr>
              <a:t>Journal of Econometrics</a:t>
            </a:r>
            <a:r>
              <a:rPr lang="en-US" sz="1400" dirty="0">
                <a:latin typeface="Times New Roman" pitchFamily="18" charset="0"/>
                <a:cs typeface="Times New Roman" pitchFamily="18" charset="0"/>
              </a:rPr>
              <a:t>, 66: 225-250.</a:t>
            </a:r>
            <a:endParaRPr lang="en-US" sz="1400" dirty="0" smtClean="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a:p>
            <a:endParaRPr lang="en-US" sz="1400" dirty="0" smtClean="0">
              <a:latin typeface="Times New Roman" pitchFamily="18" charset="0"/>
              <a:cs typeface="Times New Roman" pitchFamily="18" charset="0"/>
            </a:endParaRPr>
          </a:p>
          <a:p>
            <a:endParaRPr lang="en-US" sz="1400" dirty="0" smtClean="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p:txBody>
      </p:sp>
    </p:spTree>
    <p:extLst>
      <p:ext uri="{BB962C8B-B14F-4D97-AF65-F5344CB8AC3E}">
        <p14:creationId xmlns:p14="http://schemas.microsoft.com/office/powerpoint/2010/main" val="24079268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The theoretical background </a:t>
            </a:r>
            <a:r>
              <a:rPr lang="en-US" dirty="0" smtClean="0"/>
              <a:t>for </a:t>
            </a:r>
            <a:r>
              <a:rPr lang="en-US" dirty="0" smtClean="0"/>
              <a:t>central bank autonomy is linked with the ground-breaking works of </a:t>
            </a:r>
            <a:r>
              <a:rPr lang="en-US" dirty="0" err="1" smtClean="0"/>
              <a:t>Kydland</a:t>
            </a:r>
            <a:r>
              <a:rPr lang="en-US" dirty="0" smtClean="0"/>
              <a:t> and </a:t>
            </a:r>
            <a:r>
              <a:rPr lang="en-US" dirty="0" err="1" smtClean="0"/>
              <a:t>Prescot</a:t>
            </a:r>
            <a:r>
              <a:rPr lang="en-US" dirty="0" smtClean="0"/>
              <a:t> (1977) and </a:t>
            </a:r>
            <a:r>
              <a:rPr lang="en-US" dirty="0" err="1" smtClean="0"/>
              <a:t>Barro</a:t>
            </a:r>
            <a:r>
              <a:rPr lang="en-US" dirty="0" smtClean="0"/>
              <a:t> and Gordon (1983) on time-inconsistency and inflation bias problems of monetary </a:t>
            </a:r>
            <a:r>
              <a:rPr lang="en-US" dirty="0" smtClean="0"/>
              <a:t>policy under a discretionary environment</a:t>
            </a:r>
            <a:endParaRPr lang="en-US" dirty="0" smtClean="0"/>
          </a:p>
          <a:p>
            <a:r>
              <a:rPr lang="en-US" dirty="0" err="1" smtClean="0"/>
              <a:t>Rogoff</a:t>
            </a:r>
            <a:r>
              <a:rPr lang="en-US" dirty="0" smtClean="0"/>
              <a:t> (1985) suggested that to solve these problems, monetary policy formulation should be left to an autonomous monetary authority with defined rules and regulations</a:t>
            </a:r>
            <a:endParaRPr lang="en-US" dirty="0"/>
          </a:p>
        </p:txBody>
      </p:sp>
    </p:spTree>
    <p:extLst>
      <p:ext uri="{BB962C8B-B14F-4D97-AF65-F5344CB8AC3E}">
        <p14:creationId xmlns:p14="http://schemas.microsoft.com/office/powerpoint/2010/main" val="8030125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Statement of the research problem</a:t>
            </a:r>
            <a:endParaRPr lang="en-US" dirty="0"/>
          </a:p>
        </p:txBody>
      </p:sp>
      <p:sp>
        <p:nvSpPr>
          <p:cNvPr id="3" name="Content Placeholder 2"/>
          <p:cNvSpPr>
            <a:spLocks noGrp="1"/>
          </p:cNvSpPr>
          <p:nvPr>
            <p:ph idx="1"/>
          </p:nvPr>
        </p:nvSpPr>
        <p:spPr/>
        <p:txBody>
          <a:bodyPr>
            <a:normAutofit lnSpcReduction="10000"/>
          </a:bodyPr>
          <a:lstStyle/>
          <a:p>
            <a:r>
              <a:rPr lang="en-US" dirty="0" smtClean="0"/>
              <a:t>From  1958 when the law establishing Central Bank of Nigeria was enacted till now,  the legal backing of the bank has gone through seven </a:t>
            </a:r>
            <a:r>
              <a:rPr lang="en-US" dirty="0" smtClean="0"/>
              <a:t>amendments</a:t>
            </a:r>
            <a:endParaRPr lang="en-US" dirty="0" smtClean="0"/>
          </a:p>
          <a:p>
            <a:r>
              <a:rPr lang="en-US" dirty="0" smtClean="0"/>
              <a:t>Each of these amendments grant different forms of autonomy to the </a:t>
            </a:r>
            <a:r>
              <a:rPr lang="en-US" dirty="0" smtClean="0"/>
              <a:t>bank</a:t>
            </a:r>
            <a:endParaRPr lang="en-US" dirty="0" smtClean="0"/>
          </a:p>
          <a:p>
            <a:r>
              <a:rPr lang="en-US" dirty="0" smtClean="0"/>
              <a:t>These amendments through the years also impacted the macroeconomic and other economic variables </a:t>
            </a:r>
            <a:r>
              <a:rPr lang="en-US" dirty="0" smtClean="0"/>
              <a:t>differently</a:t>
            </a:r>
            <a:endParaRPr lang="en-US" dirty="0"/>
          </a:p>
        </p:txBody>
      </p:sp>
    </p:spTree>
    <p:extLst>
      <p:ext uri="{BB962C8B-B14F-4D97-AF65-F5344CB8AC3E}">
        <p14:creationId xmlns:p14="http://schemas.microsoft.com/office/powerpoint/2010/main" val="28238475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Autofit/>
          </a:bodyPr>
          <a:lstStyle/>
          <a:p>
            <a:r>
              <a:rPr lang="en-US" sz="2800" dirty="0" smtClean="0">
                <a:latin typeface="Times New Roman" pitchFamily="18" charset="0"/>
                <a:cs typeface="Times New Roman" pitchFamily="18" charset="0"/>
              </a:rPr>
              <a:t>Studies on the impact of central bank autonomy on macroeconomic variables had largely be on the developed </a:t>
            </a:r>
            <a:r>
              <a:rPr lang="en-US" sz="2800" dirty="0" smtClean="0">
                <a:latin typeface="Times New Roman" pitchFamily="18" charset="0"/>
                <a:cs typeface="Times New Roman" pitchFamily="18" charset="0"/>
              </a:rPr>
              <a:t>countries.</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Few studies considered developing countries in the existing </a:t>
            </a:r>
            <a:r>
              <a:rPr lang="en-US" sz="2800" dirty="0" smtClean="0">
                <a:latin typeface="Times New Roman" pitchFamily="18" charset="0"/>
                <a:cs typeface="Times New Roman" pitchFamily="18" charset="0"/>
              </a:rPr>
              <a:t>literature.</a:t>
            </a:r>
            <a:endParaRPr lang="en-US" sz="2800" dirty="0" smtClean="0">
              <a:latin typeface="Times New Roman" pitchFamily="18" charset="0"/>
              <a:cs typeface="Times New Roman" pitchFamily="18" charset="0"/>
            </a:endParaRPr>
          </a:p>
          <a:p>
            <a:r>
              <a:rPr lang="en-US" sz="2800" dirty="0">
                <a:latin typeface="Times New Roman" pitchFamily="18" charset="0"/>
                <a:ea typeface="Calibri"/>
                <a:cs typeface="Times New Roman" pitchFamily="18" charset="0"/>
              </a:rPr>
              <a:t>There is diverse, contradictory and inconclusive empirical evidence about the effects of central bank autonomy on macroeconomic </a:t>
            </a:r>
            <a:r>
              <a:rPr lang="en-US" sz="2800" dirty="0" smtClean="0">
                <a:latin typeface="Times New Roman" pitchFamily="18" charset="0"/>
                <a:ea typeface="Calibri"/>
                <a:cs typeface="Times New Roman" pitchFamily="18" charset="0"/>
              </a:rPr>
              <a:t>efficiency.</a:t>
            </a:r>
            <a:endParaRPr lang="en-US" sz="2800" dirty="0" smtClean="0">
              <a:latin typeface="Times New Roman" pitchFamily="18" charset="0"/>
              <a:ea typeface="Calibri"/>
              <a:cs typeface="Times New Roman" pitchFamily="18" charset="0"/>
            </a:endParaRPr>
          </a:p>
          <a:p>
            <a:r>
              <a:rPr lang="en-US" sz="2800" dirty="0" smtClean="0">
                <a:latin typeface="Times New Roman" pitchFamily="18" charset="0"/>
                <a:ea typeface="Calibri"/>
                <a:cs typeface="Times New Roman" pitchFamily="18" charset="0"/>
              </a:rPr>
              <a:t>There exist therefore a need for further </a:t>
            </a:r>
            <a:r>
              <a:rPr lang="en-US" sz="2800" dirty="0" smtClean="0">
                <a:latin typeface="Times New Roman" pitchFamily="18" charset="0"/>
                <a:ea typeface="Calibri"/>
                <a:cs typeface="Times New Roman" pitchFamily="18" charset="0"/>
              </a:rPr>
              <a:t>consideration.</a:t>
            </a:r>
            <a:endParaRPr lang="en-US" sz="2800" dirty="0" smtClean="0">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29735264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Coupled with this, central bank autonomy and stock market index is an area that has not been adequately covered in the literature.</a:t>
            </a:r>
          </a:p>
          <a:p>
            <a:r>
              <a:rPr lang="en-US" dirty="0" smtClean="0"/>
              <a:t>This study intends filling this gap in literature </a:t>
            </a:r>
          </a:p>
          <a:p>
            <a:r>
              <a:rPr lang="en-US" dirty="0" smtClean="0"/>
              <a:t>This study investigated the impact of central bank autonomy on stock market index in Nigeria.</a:t>
            </a:r>
          </a:p>
          <a:p>
            <a:r>
              <a:rPr lang="en-US" dirty="0" smtClean="0"/>
              <a:t>An Effective Central Bank Autonomy index is constructed for this purpose.</a:t>
            </a:r>
          </a:p>
          <a:p>
            <a:endParaRPr lang="en-US" dirty="0"/>
          </a:p>
        </p:txBody>
      </p:sp>
    </p:spTree>
    <p:extLst>
      <p:ext uri="{BB962C8B-B14F-4D97-AF65-F5344CB8AC3E}">
        <p14:creationId xmlns:p14="http://schemas.microsoft.com/office/powerpoint/2010/main" val="3574721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Study objective  </a:t>
            </a:r>
            <a:endParaRPr lang="en-US" b="1" dirty="0"/>
          </a:p>
        </p:txBody>
      </p:sp>
      <p:sp>
        <p:nvSpPr>
          <p:cNvPr id="3" name="Content Placeholder 2"/>
          <p:cNvSpPr>
            <a:spLocks noGrp="1"/>
          </p:cNvSpPr>
          <p:nvPr>
            <p:ph idx="1"/>
          </p:nvPr>
        </p:nvSpPr>
        <p:spPr/>
        <p:txBody>
          <a:bodyPr>
            <a:normAutofit fontScale="92500" lnSpcReduction="20000"/>
          </a:bodyPr>
          <a:lstStyle/>
          <a:p>
            <a:r>
              <a:rPr lang="en-US" dirty="0" smtClean="0"/>
              <a:t>Construction of Central Bank Autonomy Index based </a:t>
            </a:r>
            <a:r>
              <a:rPr lang="en-US" dirty="0" err="1" smtClean="0"/>
              <a:t>Ahsan</a:t>
            </a:r>
            <a:r>
              <a:rPr lang="en-US" dirty="0" smtClean="0"/>
              <a:t>, </a:t>
            </a:r>
            <a:r>
              <a:rPr lang="en-US" dirty="0" err="1" smtClean="0"/>
              <a:t>Skully</a:t>
            </a:r>
            <a:r>
              <a:rPr lang="en-US" dirty="0" smtClean="0"/>
              <a:t> and </a:t>
            </a:r>
            <a:r>
              <a:rPr lang="en-US" dirty="0" err="1" smtClean="0"/>
              <a:t>Wickramanayake</a:t>
            </a:r>
            <a:r>
              <a:rPr lang="en-US" dirty="0" smtClean="0"/>
              <a:t> (2008) for Nigeria with a modification in this study.</a:t>
            </a:r>
          </a:p>
          <a:p>
            <a:pPr marL="0" indent="0">
              <a:buNone/>
            </a:pPr>
            <a:endParaRPr lang="en-US" dirty="0" smtClean="0"/>
          </a:p>
          <a:p>
            <a:r>
              <a:rPr lang="en-US" dirty="0"/>
              <a:t>T</a:t>
            </a:r>
            <a:r>
              <a:rPr lang="en-US" dirty="0" smtClean="0"/>
              <a:t>his study  considered the impact of central bank autonomy on the stock market index of Nigeria from 1985 to 2018.</a:t>
            </a:r>
          </a:p>
          <a:p>
            <a:endParaRPr lang="en-US" dirty="0" smtClean="0"/>
          </a:p>
          <a:p>
            <a:r>
              <a:rPr lang="en-US" dirty="0" smtClean="0"/>
              <a:t> To also considered the interactions of other macroeconomic determinants with stock market index.</a:t>
            </a:r>
            <a:endParaRPr lang="en-US" dirty="0"/>
          </a:p>
        </p:txBody>
      </p:sp>
    </p:spTree>
    <p:extLst>
      <p:ext uri="{BB962C8B-B14F-4D97-AF65-F5344CB8AC3E}">
        <p14:creationId xmlns:p14="http://schemas.microsoft.com/office/powerpoint/2010/main" val="34392360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Review of literature</a:t>
            </a:r>
            <a:endParaRPr lang="en-US" b="1" dirty="0"/>
          </a:p>
        </p:txBody>
      </p:sp>
      <p:sp>
        <p:nvSpPr>
          <p:cNvPr id="3" name="Content Placeholder 2"/>
          <p:cNvSpPr>
            <a:spLocks noGrp="1"/>
          </p:cNvSpPr>
          <p:nvPr>
            <p:ph idx="1"/>
          </p:nvPr>
        </p:nvSpPr>
        <p:spPr/>
        <p:txBody>
          <a:bodyPr>
            <a:normAutofit fontScale="92500"/>
          </a:bodyPr>
          <a:lstStyle/>
          <a:p>
            <a:r>
              <a:rPr lang="en-US" sz="2800" dirty="0">
                <a:latin typeface="Times New Roman"/>
                <a:ea typeface="Calibri"/>
              </a:rPr>
              <a:t>In the ground-breaking paper by </a:t>
            </a:r>
            <a:r>
              <a:rPr lang="en-US" sz="2800" dirty="0" err="1">
                <a:latin typeface="Times New Roman"/>
                <a:ea typeface="Calibri"/>
              </a:rPr>
              <a:t>Kydland</a:t>
            </a:r>
            <a:r>
              <a:rPr lang="en-US" sz="2800" dirty="0">
                <a:latin typeface="Times New Roman"/>
                <a:ea typeface="Calibri"/>
              </a:rPr>
              <a:t> and Prescott (1977), followed by </a:t>
            </a:r>
            <a:r>
              <a:rPr lang="en-US" sz="2800" dirty="0" err="1">
                <a:latin typeface="Times New Roman"/>
                <a:ea typeface="Calibri"/>
              </a:rPr>
              <a:t>Barro</a:t>
            </a:r>
            <a:r>
              <a:rPr lang="en-US" sz="2800" dirty="0">
                <a:latin typeface="Times New Roman"/>
                <a:ea typeface="Calibri"/>
              </a:rPr>
              <a:t> and Gordon (1983), the time-inconsistency issue occurs when what is supposed to be paramount is no longer sufficient for any future date when that duration eventually </a:t>
            </a:r>
            <a:r>
              <a:rPr lang="en-US" sz="2800" dirty="0" smtClean="0">
                <a:latin typeface="Times New Roman"/>
                <a:ea typeface="Calibri"/>
              </a:rPr>
              <a:t>comes.</a:t>
            </a: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As an antidote to time-inconsistency problem that </a:t>
            </a:r>
            <a:r>
              <a:rPr lang="en-US" sz="2800" dirty="0">
                <a:latin typeface="Times New Roman" pitchFamily="18" charset="0"/>
                <a:cs typeface="Times New Roman" pitchFamily="18" charset="0"/>
              </a:rPr>
              <a:t>e</a:t>
            </a:r>
            <a:r>
              <a:rPr lang="en-US" sz="2800" dirty="0" smtClean="0">
                <a:latin typeface="Times New Roman" pitchFamily="18" charset="0"/>
                <a:cs typeface="Times New Roman" pitchFamily="18" charset="0"/>
              </a:rPr>
              <a:t>ngender inflation bias, </a:t>
            </a:r>
            <a:r>
              <a:rPr lang="en-US" sz="2800" dirty="0" err="1" smtClean="0">
                <a:latin typeface="Times New Roman" pitchFamily="18" charset="0"/>
                <a:cs typeface="Times New Roman" pitchFamily="18" charset="0"/>
              </a:rPr>
              <a:t>Rogoff</a:t>
            </a:r>
            <a:r>
              <a:rPr lang="en-US" sz="2800" dirty="0" smtClean="0">
                <a:latin typeface="Times New Roman" pitchFamily="18" charset="0"/>
                <a:cs typeface="Times New Roman" pitchFamily="18" charset="0"/>
              </a:rPr>
              <a:t> (1985) proposed that central bank </a:t>
            </a:r>
            <a:r>
              <a:rPr lang="en-US" sz="2800" dirty="0">
                <a:latin typeface="Times New Roman" pitchFamily="18" charset="0"/>
                <a:ea typeface="Calibri"/>
                <a:cs typeface="Times New Roman" pitchFamily="18" charset="0"/>
              </a:rPr>
              <a:t>should be separated from political </a:t>
            </a:r>
            <a:r>
              <a:rPr lang="en-US" sz="2800" dirty="0" smtClean="0">
                <a:latin typeface="Times New Roman" pitchFamily="18" charset="0"/>
                <a:ea typeface="Calibri"/>
                <a:cs typeface="Times New Roman" pitchFamily="18" charset="0"/>
              </a:rPr>
              <a:t>interference so as </a:t>
            </a:r>
            <a:r>
              <a:rPr lang="en-US" sz="2800" dirty="0">
                <a:latin typeface="Times New Roman" pitchFamily="18" charset="0"/>
                <a:ea typeface="Calibri"/>
                <a:cs typeface="Times New Roman" pitchFamily="18" charset="0"/>
              </a:rPr>
              <a:t>to restrict politically oriented monetary policy shocks and reduce </a:t>
            </a:r>
            <a:r>
              <a:rPr lang="en-US" sz="2800" dirty="0" smtClean="0">
                <a:latin typeface="Times New Roman" pitchFamily="18" charset="0"/>
                <a:ea typeface="Calibri"/>
                <a:cs typeface="Times New Roman" pitchFamily="18" charset="0"/>
              </a:rPr>
              <a:t>inflationary expectations.</a:t>
            </a:r>
          </a:p>
          <a:p>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17993782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3748</TotalTime>
  <Words>1708</Words>
  <Application>Microsoft Office PowerPoint</Application>
  <PresentationFormat>On-screen Show (4:3)</PresentationFormat>
  <Paragraphs>114</Paragraphs>
  <Slides>30</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2" baseType="lpstr">
      <vt:lpstr>Office Theme</vt:lpstr>
      <vt:lpstr>Equation</vt:lpstr>
      <vt:lpstr>PowerPoint Presentation</vt:lpstr>
      <vt:lpstr>Background of the Study</vt:lpstr>
      <vt:lpstr>PowerPoint Presentation</vt:lpstr>
      <vt:lpstr>PowerPoint Presentation</vt:lpstr>
      <vt:lpstr>Statement of the research problem</vt:lpstr>
      <vt:lpstr>PowerPoint Presentation</vt:lpstr>
      <vt:lpstr>PowerPoint Presentation</vt:lpstr>
      <vt:lpstr>Study objective  </vt:lpstr>
      <vt:lpstr>Review of literature</vt:lpstr>
      <vt:lpstr>PowerPoint Presentation</vt:lpstr>
      <vt:lpstr>Methods and Results</vt:lpstr>
      <vt:lpstr>PowerPoint Presentation</vt:lpstr>
      <vt:lpstr>Model Specification</vt:lpstr>
      <vt:lpstr>The Augmented Version of Equation (1)</vt:lpstr>
      <vt:lpstr>PowerPoint Presentation</vt:lpstr>
      <vt:lpstr>Unit Root Test</vt:lpstr>
      <vt:lpstr>PowerPoint Presentation</vt:lpstr>
      <vt:lpstr>Estimated Short-run Dynamics</vt:lpstr>
      <vt:lpstr>PowerPoint Presentation</vt:lpstr>
      <vt:lpstr>PowerPoint Presentation</vt:lpstr>
      <vt:lpstr>Discussion of results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Conclusion and Policy Recommendation</vt:lpstr>
      <vt:lpstr>Selected 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TOSHIBA</dc:creator>
  <cp:lastModifiedBy>TOSHIBA</cp:lastModifiedBy>
  <cp:revision>49</cp:revision>
  <dcterms:created xsi:type="dcterms:W3CDTF">2020-11-04T11:38:44Z</dcterms:created>
  <dcterms:modified xsi:type="dcterms:W3CDTF">2020-11-11T13:34:59Z</dcterms:modified>
</cp:coreProperties>
</file>