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0104100" cy="20104100"/>
  <p:notesSz cx="20104100" cy="2010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1974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6232271"/>
            <a:ext cx="17088486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11258296"/>
            <a:ext cx="1407287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4623943"/>
            <a:ext cx="874528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4623943"/>
            <a:ext cx="874528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36601" y="255320"/>
            <a:ext cx="19124930" cy="2497455"/>
          </a:xfrm>
          <a:custGeom>
            <a:avLst/>
            <a:gdLst/>
            <a:ahLst/>
            <a:cxnLst/>
            <a:rect l="l" t="t" r="r" b="b"/>
            <a:pathLst>
              <a:path w="19124930" h="2497455">
                <a:moveTo>
                  <a:pt x="18708338" y="0"/>
                </a:moveTo>
                <a:lnTo>
                  <a:pt x="416175" y="0"/>
                </a:lnTo>
                <a:lnTo>
                  <a:pt x="367641" y="2799"/>
                </a:lnTo>
                <a:lnTo>
                  <a:pt x="320750" y="10990"/>
                </a:lnTo>
                <a:lnTo>
                  <a:pt x="275817" y="24260"/>
                </a:lnTo>
                <a:lnTo>
                  <a:pt x="233152" y="42298"/>
                </a:lnTo>
                <a:lnTo>
                  <a:pt x="193069" y="64790"/>
                </a:lnTo>
                <a:lnTo>
                  <a:pt x="155879" y="91424"/>
                </a:lnTo>
                <a:lnTo>
                  <a:pt x="121895" y="121889"/>
                </a:lnTo>
                <a:lnTo>
                  <a:pt x="91429" y="155873"/>
                </a:lnTo>
                <a:lnTo>
                  <a:pt x="64793" y="193062"/>
                </a:lnTo>
                <a:lnTo>
                  <a:pt x="42300" y="233146"/>
                </a:lnTo>
                <a:lnTo>
                  <a:pt x="24262" y="275811"/>
                </a:lnTo>
                <a:lnTo>
                  <a:pt x="10991" y="320746"/>
                </a:lnTo>
                <a:lnTo>
                  <a:pt x="2799" y="367638"/>
                </a:lnTo>
                <a:lnTo>
                  <a:pt x="0" y="416175"/>
                </a:lnTo>
                <a:lnTo>
                  <a:pt x="0" y="2080879"/>
                </a:lnTo>
                <a:lnTo>
                  <a:pt x="2799" y="2129416"/>
                </a:lnTo>
                <a:lnTo>
                  <a:pt x="10991" y="2176308"/>
                </a:lnTo>
                <a:lnTo>
                  <a:pt x="24262" y="2221243"/>
                </a:lnTo>
                <a:lnTo>
                  <a:pt x="42300" y="2263908"/>
                </a:lnTo>
                <a:lnTo>
                  <a:pt x="64793" y="2303992"/>
                </a:lnTo>
                <a:lnTo>
                  <a:pt x="91429" y="2341181"/>
                </a:lnTo>
                <a:lnTo>
                  <a:pt x="121895" y="2375165"/>
                </a:lnTo>
                <a:lnTo>
                  <a:pt x="155879" y="2405630"/>
                </a:lnTo>
                <a:lnTo>
                  <a:pt x="193069" y="2432264"/>
                </a:lnTo>
                <a:lnTo>
                  <a:pt x="233152" y="2454756"/>
                </a:lnTo>
                <a:lnTo>
                  <a:pt x="275817" y="2472794"/>
                </a:lnTo>
                <a:lnTo>
                  <a:pt x="320750" y="2486064"/>
                </a:lnTo>
                <a:lnTo>
                  <a:pt x="367641" y="2494255"/>
                </a:lnTo>
                <a:lnTo>
                  <a:pt x="416175" y="2497055"/>
                </a:lnTo>
                <a:lnTo>
                  <a:pt x="18708338" y="2497055"/>
                </a:lnTo>
                <a:lnTo>
                  <a:pt x="18756875" y="2494255"/>
                </a:lnTo>
                <a:lnTo>
                  <a:pt x="18803767" y="2486064"/>
                </a:lnTo>
                <a:lnTo>
                  <a:pt x="18848702" y="2472794"/>
                </a:lnTo>
                <a:lnTo>
                  <a:pt x="18891367" y="2454756"/>
                </a:lnTo>
                <a:lnTo>
                  <a:pt x="18931451" y="2432264"/>
                </a:lnTo>
                <a:lnTo>
                  <a:pt x="18968640" y="2405630"/>
                </a:lnTo>
                <a:lnTo>
                  <a:pt x="19002624" y="2375165"/>
                </a:lnTo>
                <a:lnTo>
                  <a:pt x="19033089" y="2341181"/>
                </a:lnTo>
                <a:lnTo>
                  <a:pt x="19059723" y="2303992"/>
                </a:lnTo>
                <a:lnTo>
                  <a:pt x="19082216" y="2263908"/>
                </a:lnTo>
                <a:lnTo>
                  <a:pt x="19100253" y="2221243"/>
                </a:lnTo>
                <a:lnTo>
                  <a:pt x="19113523" y="2176308"/>
                </a:lnTo>
                <a:lnTo>
                  <a:pt x="19121714" y="2129416"/>
                </a:lnTo>
                <a:lnTo>
                  <a:pt x="19124514" y="2080879"/>
                </a:lnTo>
                <a:lnTo>
                  <a:pt x="19124514" y="416175"/>
                </a:lnTo>
                <a:lnTo>
                  <a:pt x="19121714" y="367638"/>
                </a:lnTo>
                <a:lnTo>
                  <a:pt x="19113523" y="320746"/>
                </a:lnTo>
                <a:lnTo>
                  <a:pt x="19100253" y="275811"/>
                </a:lnTo>
                <a:lnTo>
                  <a:pt x="19082216" y="233146"/>
                </a:lnTo>
                <a:lnTo>
                  <a:pt x="19059723" y="193062"/>
                </a:lnTo>
                <a:lnTo>
                  <a:pt x="19033089" y="155873"/>
                </a:lnTo>
                <a:lnTo>
                  <a:pt x="19002624" y="121889"/>
                </a:lnTo>
                <a:lnTo>
                  <a:pt x="18968640" y="91424"/>
                </a:lnTo>
                <a:lnTo>
                  <a:pt x="18931451" y="64790"/>
                </a:lnTo>
                <a:lnTo>
                  <a:pt x="18891367" y="42298"/>
                </a:lnTo>
                <a:lnTo>
                  <a:pt x="18848702" y="24260"/>
                </a:lnTo>
                <a:lnTo>
                  <a:pt x="18803767" y="10990"/>
                </a:lnTo>
                <a:lnTo>
                  <a:pt x="18756875" y="2799"/>
                </a:lnTo>
                <a:lnTo>
                  <a:pt x="18708338" y="0"/>
                </a:lnTo>
                <a:close/>
              </a:path>
            </a:pathLst>
          </a:custGeom>
          <a:solidFill>
            <a:srgbClr val="5382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36601" y="255321"/>
            <a:ext cx="19124930" cy="2497455"/>
          </a:xfrm>
          <a:custGeom>
            <a:avLst/>
            <a:gdLst/>
            <a:ahLst/>
            <a:cxnLst/>
            <a:rect l="l" t="t" r="r" b="b"/>
            <a:pathLst>
              <a:path w="19124930" h="2497455">
                <a:moveTo>
                  <a:pt x="0" y="416175"/>
                </a:moveTo>
                <a:lnTo>
                  <a:pt x="2799" y="367638"/>
                </a:lnTo>
                <a:lnTo>
                  <a:pt x="10991" y="320746"/>
                </a:lnTo>
                <a:lnTo>
                  <a:pt x="24262" y="275811"/>
                </a:lnTo>
                <a:lnTo>
                  <a:pt x="42300" y="233146"/>
                </a:lnTo>
                <a:lnTo>
                  <a:pt x="64793" y="193062"/>
                </a:lnTo>
                <a:lnTo>
                  <a:pt x="91429" y="155873"/>
                </a:lnTo>
                <a:lnTo>
                  <a:pt x="121895" y="121889"/>
                </a:lnTo>
                <a:lnTo>
                  <a:pt x="155879" y="91424"/>
                </a:lnTo>
                <a:lnTo>
                  <a:pt x="193069" y="64790"/>
                </a:lnTo>
                <a:lnTo>
                  <a:pt x="233152" y="42298"/>
                </a:lnTo>
                <a:lnTo>
                  <a:pt x="275817" y="24260"/>
                </a:lnTo>
                <a:lnTo>
                  <a:pt x="320750" y="10990"/>
                </a:lnTo>
                <a:lnTo>
                  <a:pt x="367641" y="2799"/>
                </a:lnTo>
                <a:lnTo>
                  <a:pt x="416175" y="0"/>
                </a:lnTo>
                <a:lnTo>
                  <a:pt x="18708337" y="0"/>
                </a:lnTo>
                <a:lnTo>
                  <a:pt x="18756875" y="2799"/>
                </a:lnTo>
                <a:lnTo>
                  <a:pt x="18803767" y="10990"/>
                </a:lnTo>
                <a:lnTo>
                  <a:pt x="18848702" y="24260"/>
                </a:lnTo>
                <a:lnTo>
                  <a:pt x="18891367" y="42298"/>
                </a:lnTo>
                <a:lnTo>
                  <a:pt x="18931450" y="64790"/>
                </a:lnTo>
                <a:lnTo>
                  <a:pt x="18968640" y="91424"/>
                </a:lnTo>
                <a:lnTo>
                  <a:pt x="19002623" y="121889"/>
                </a:lnTo>
                <a:lnTo>
                  <a:pt x="19033088" y="155873"/>
                </a:lnTo>
                <a:lnTo>
                  <a:pt x="19059723" y="193062"/>
                </a:lnTo>
                <a:lnTo>
                  <a:pt x="19082215" y="233146"/>
                </a:lnTo>
                <a:lnTo>
                  <a:pt x="19100252" y="275811"/>
                </a:lnTo>
                <a:lnTo>
                  <a:pt x="19113522" y="320746"/>
                </a:lnTo>
                <a:lnTo>
                  <a:pt x="19121713" y="367638"/>
                </a:lnTo>
                <a:lnTo>
                  <a:pt x="19124513" y="416175"/>
                </a:lnTo>
                <a:lnTo>
                  <a:pt x="19124513" y="2080879"/>
                </a:lnTo>
                <a:lnTo>
                  <a:pt x="19121713" y="2129416"/>
                </a:lnTo>
                <a:lnTo>
                  <a:pt x="19113522" y="2176308"/>
                </a:lnTo>
                <a:lnTo>
                  <a:pt x="19100252" y="2221243"/>
                </a:lnTo>
                <a:lnTo>
                  <a:pt x="19082215" y="2263908"/>
                </a:lnTo>
                <a:lnTo>
                  <a:pt x="19059723" y="2303992"/>
                </a:lnTo>
                <a:lnTo>
                  <a:pt x="19033088" y="2341181"/>
                </a:lnTo>
                <a:lnTo>
                  <a:pt x="19002623" y="2375165"/>
                </a:lnTo>
                <a:lnTo>
                  <a:pt x="18968640" y="2405630"/>
                </a:lnTo>
                <a:lnTo>
                  <a:pt x="18931450" y="2432264"/>
                </a:lnTo>
                <a:lnTo>
                  <a:pt x="18891367" y="2454756"/>
                </a:lnTo>
                <a:lnTo>
                  <a:pt x="18848702" y="2472793"/>
                </a:lnTo>
                <a:lnTo>
                  <a:pt x="18803767" y="2486064"/>
                </a:lnTo>
                <a:lnTo>
                  <a:pt x="18756875" y="2494255"/>
                </a:lnTo>
                <a:lnTo>
                  <a:pt x="18708337" y="2497054"/>
                </a:lnTo>
                <a:lnTo>
                  <a:pt x="416175" y="2497054"/>
                </a:lnTo>
                <a:lnTo>
                  <a:pt x="367641" y="2494255"/>
                </a:lnTo>
                <a:lnTo>
                  <a:pt x="320750" y="2486064"/>
                </a:lnTo>
                <a:lnTo>
                  <a:pt x="275817" y="2472793"/>
                </a:lnTo>
                <a:lnTo>
                  <a:pt x="233152" y="2454756"/>
                </a:lnTo>
                <a:lnTo>
                  <a:pt x="193069" y="2432264"/>
                </a:lnTo>
                <a:lnTo>
                  <a:pt x="155879" y="2405630"/>
                </a:lnTo>
                <a:lnTo>
                  <a:pt x="121895" y="2375165"/>
                </a:lnTo>
                <a:lnTo>
                  <a:pt x="91429" y="2341181"/>
                </a:lnTo>
                <a:lnTo>
                  <a:pt x="64793" y="2303992"/>
                </a:lnTo>
                <a:lnTo>
                  <a:pt x="42300" y="2263908"/>
                </a:lnTo>
                <a:lnTo>
                  <a:pt x="24262" y="2221243"/>
                </a:lnTo>
                <a:lnTo>
                  <a:pt x="10991" y="2176308"/>
                </a:lnTo>
                <a:lnTo>
                  <a:pt x="2799" y="2129416"/>
                </a:lnTo>
                <a:lnTo>
                  <a:pt x="0" y="2080879"/>
                </a:lnTo>
                <a:lnTo>
                  <a:pt x="0" y="416175"/>
                </a:lnTo>
                <a:close/>
              </a:path>
            </a:pathLst>
          </a:custGeom>
          <a:ln w="6808">
            <a:solidFill>
              <a:srgbClr val="41709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804164"/>
            <a:ext cx="1809369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4623943"/>
            <a:ext cx="1809369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8696814"/>
            <a:ext cx="643331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8696814"/>
            <a:ext cx="462394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8696814"/>
            <a:ext cx="462394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1099" y="361771"/>
            <a:ext cx="18475960" cy="2230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17520" marR="869315" indent="-1762125">
              <a:lnSpc>
                <a:spcPct val="100000"/>
              </a:lnSpc>
              <a:spcBef>
                <a:spcPts val="100"/>
              </a:spcBef>
            </a:pPr>
            <a:r>
              <a:rPr sz="3800" b="1" dirty="0">
                <a:solidFill>
                  <a:srgbClr val="FFFFFF"/>
                </a:solidFill>
                <a:latin typeface="Bodoni MT"/>
                <a:cs typeface="Bodoni MT"/>
              </a:rPr>
              <a:t>CHANGES IN CYTOKINE </a:t>
            </a:r>
            <a:r>
              <a:rPr sz="3800" b="1" spc="-10" dirty="0">
                <a:solidFill>
                  <a:srgbClr val="FFFFFF"/>
                </a:solidFill>
                <a:latin typeface="Bodoni MT"/>
                <a:cs typeface="Bodoni MT"/>
              </a:rPr>
              <a:t>PROFILE </a:t>
            </a:r>
            <a:r>
              <a:rPr sz="3800" b="1" dirty="0">
                <a:solidFill>
                  <a:srgbClr val="FFFFFF"/>
                </a:solidFill>
                <a:latin typeface="Bodoni MT"/>
                <a:cs typeface="Bodoni MT"/>
              </a:rPr>
              <a:t>OF </a:t>
            </a:r>
            <a:r>
              <a:rPr sz="3800" b="1" spc="-25" dirty="0">
                <a:solidFill>
                  <a:srgbClr val="FFFFFF"/>
                </a:solidFill>
                <a:latin typeface="Bodoni MT"/>
                <a:cs typeface="Bodoni MT"/>
              </a:rPr>
              <a:t>PREGNANT </a:t>
            </a:r>
            <a:r>
              <a:rPr sz="3800" b="1" spc="-35" dirty="0">
                <a:solidFill>
                  <a:srgbClr val="FFFFFF"/>
                </a:solidFill>
                <a:latin typeface="Bodoni MT"/>
                <a:cs typeface="Bodoni MT"/>
              </a:rPr>
              <a:t>WOMEN </a:t>
            </a:r>
            <a:r>
              <a:rPr sz="3800" b="1" dirty="0">
                <a:solidFill>
                  <a:srgbClr val="FFFFFF"/>
                </a:solidFill>
                <a:latin typeface="Bodoni MT"/>
                <a:cs typeface="Bodoni MT"/>
              </a:rPr>
              <a:t>INFECTED </a:t>
            </a:r>
            <a:r>
              <a:rPr sz="3800" b="1" spc="-5" dirty="0">
                <a:solidFill>
                  <a:srgbClr val="FFFFFF"/>
                </a:solidFill>
                <a:latin typeface="Bodoni MT"/>
                <a:cs typeface="Bodoni MT"/>
              </a:rPr>
              <a:t>WITH  SINGLE AND </a:t>
            </a:r>
            <a:r>
              <a:rPr sz="3800" b="1" spc="-15" dirty="0">
                <a:solidFill>
                  <a:srgbClr val="FFFFFF"/>
                </a:solidFill>
                <a:latin typeface="Bodoni MT"/>
                <a:cs typeface="Bodoni MT"/>
              </a:rPr>
              <a:t>MULTIPLE </a:t>
            </a:r>
            <a:r>
              <a:rPr sz="3800" b="1" spc="-5" dirty="0">
                <a:solidFill>
                  <a:srgbClr val="FFFFFF"/>
                </a:solidFill>
                <a:latin typeface="Bodoni MT"/>
                <a:cs typeface="Bodoni MT"/>
              </a:rPr>
              <a:t>SPECIES </a:t>
            </a:r>
            <a:r>
              <a:rPr sz="3800" b="1" dirty="0">
                <a:solidFill>
                  <a:srgbClr val="FFFFFF"/>
                </a:solidFill>
                <a:latin typeface="Bodoni MT"/>
                <a:cs typeface="Bodoni MT"/>
              </a:rPr>
              <a:t>OF </a:t>
            </a:r>
            <a:r>
              <a:rPr sz="3800" b="1" spc="-15" dirty="0">
                <a:solidFill>
                  <a:srgbClr val="FFFFFF"/>
                </a:solidFill>
                <a:latin typeface="Bodoni MT"/>
                <a:cs typeface="Bodoni MT"/>
              </a:rPr>
              <a:t>INTESTINAL</a:t>
            </a:r>
            <a:r>
              <a:rPr sz="3800" b="1" spc="-40" dirty="0">
                <a:solidFill>
                  <a:srgbClr val="FFFFFF"/>
                </a:solidFill>
                <a:latin typeface="Bodoni MT"/>
                <a:cs typeface="Bodoni MT"/>
              </a:rPr>
              <a:t> </a:t>
            </a:r>
            <a:r>
              <a:rPr sz="3800" b="1" dirty="0">
                <a:solidFill>
                  <a:srgbClr val="FFFFFF"/>
                </a:solidFill>
                <a:latin typeface="Bodoni MT"/>
                <a:cs typeface="Bodoni MT"/>
              </a:rPr>
              <a:t>HELMINTHES</a:t>
            </a:r>
            <a:endParaRPr sz="3800">
              <a:latin typeface="Bodoni MT"/>
              <a:cs typeface="Bodoni MT"/>
            </a:endParaRPr>
          </a:p>
          <a:p>
            <a:pPr marL="38100">
              <a:lnSpc>
                <a:spcPts val="2750"/>
              </a:lnSpc>
              <a:spcBef>
                <a:spcPts val="60"/>
              </a:spcBef>
            </a:pPr>
            <a:r>
              <a:rPr sz="2350" i="1" u="sng" spc="-3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OR </a:t>
            </a:r>
            <a:r>
              <a:rPr sz="2350" i="1" u="sng" spc="-1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Rabiu</a:t>
            </a:r>
            <a:r>
              <a:rPr sz="2325" i="1" spc="-270" baseline="23297" dirty="0">
                <a:solidFill>
                  <a:srgbClr val="FFFFFF"/>
                </a:solidFill>
                <a:latin typeface="Calibri"/>
                <a:cs typeface="Calibri"/>
              </a:rPr>
              <a:t>1,2,7</a:t>
            </a:r>
            <a:r>
              <a:rPr sz="2350" i="1" spc="-18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350" i="1" spc="-405" dirty="0">
                <a:solidFill>
                  <a:srgbClr val="FFFFFF"/>
                </a:solidFill>
                <a:latin typeface="Calibri"/>
                <a:cs typeface="Calibri"/>
              </a:rPr>
              <a:t>AM </a:t>
            </a:r>
            <a:r>
              <a:rPr sz="2350" i="1" spc="-190" dirty="0">
                <a:solidFill>
                  <a:srgbClr val="FFFFFF"/>
                </a:solidFill>
                <a:latin typeface="Calibri"/>
                <a:cs typeface="Calibri"/>
              </a:rPr>
              <a:t>Kosoko</a:t>
            </a:r>
            <a:r>
              <a:rPr sz="2325" i="1" spc="-284" baseline="23297" dirty="0">
                <a:solidFill>
                  <a:srgbClr val="FFFFFF"/>
                </a:solidFill>
                <a:latin typeface="Calibri"/>
                <a:cs typeface="Calibri"/>
              </a:rPr>
              <a:t>1,3</a:t>
            </a:r>
            <a:r>
              <a:rPr sz="2350" i="1" spc="-19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350" i="1" spc="-295" dirty="0">
                <a:solidFill>
                  <a:srgbClr val="FFFFFF"/>
                </a:solidFill>
                <a:latin typeface="Calibri"/>
                <a:cs typeface="Calibri"/>
              </a:rPr>
              <a:t>H </a:t>
            </a:r>
            <a:r>
              <a:rPr sz="2350" i="1" spc="-240" dirty="0">
                <a:solidFill>
                  <a:srgbClr val="FFFFFF"/>
                </a:solidFill>
                <a:latin typeface="Calibri"/>
                <a:cs typeface="Calibri"/>
              </a:rPr>
              <a:t>Dada-Adegbola</a:t>
            </a:r>
            <a:r>
              <a:rPr sz="2325" i="1" spc="-359" baseline="23297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2350" i="1" spc="-24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350" i="1" spc="-330" dirty="0">
                <a:solidFill>
                  <a:srgbClr val="FFFFFF"/>
                </a:solidFill>
                <a:latin typeface="Calibri"/>
                <a:cs typeface="Calibri"/>
              </a:rPr>
              <a:t>CO </a:t>
            </a:r>
            <a:r>
              <a:rPr sz="2350" i="1" spc="-200" dirty="0">
                <a:solidFill>
                  <a:srgbClr val="FFFFFF"/>
                </a:solidFill>
                <a:latin typeface="Calibri"/>
                <a:cs typeface="Calibri"/>
              </a:rPr>
              <a:t>Falade</a:t>
            </a:r>
            <a:r>
              <a:rPr sz="2325" i="1" spc="-300" baseline="23297" dirty="0">
                <a:solidFill>
                  <a:srgbClr val="FFFFFF"/>
                </a:solidFill>
                <a:latin typeface="Calibri"/>
                <a:cs typeface="Calibri"/>
              </a:rPr>
              <a:t>1,5</a:t>
            </a:r>
            <a:r>
              <a:rPr sz="2350" i="1" spc="-2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350" i="1" spc="-445" dirty="0">
                <a:solidFill>
                  <a:srgbClr val="FFFFFF"/>
                </a:solidFill>
                <a:latin typeface="Calibri"/>
                <a:cs typeface="Calibri"/>
              </a:rPr>
              <a:t>OG </a:t>
            </a:r>
            <a:r>
              <a:rPr sz="2350" i="1" spc="-175" dirty="0">
                <a:solidFill>
                  <a:srgbClr val="FFFFFF"/>
                </a:solidFill>
                <a:latin typeface="Calibri"/>
                <a:cs typeface="Calibri"/>
              </a:rPr>
              <a:t>Arinola</a:t>
            </a:r>
            <a:r>
              <a:rPr sz="2325" i="1" spc="-262" baseline="23297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2350" i="1" spc="-175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2350" i="1" spc="-445" dirty="0">
                <a:solidFill>
                  <a:srgbClr val="FFFFFF"/>
                </a:solidFill>
                <a:latin typeface="Calibri"/>
                <a:cs typeface="Calibri"/>
              </a:rPr>
              <a:t>OG</a:t>
            </a:r>
            <a:r>
              <a:rPr sz="2350" i="1" spc="-4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50" i="1" spc="-275" dirty="0">
                <a:solidFill>
                  <a:srgbClr val="FFFFFF"/>
                </a:solidFill>
                <a:latin typeface="Calibri"/>
                <a:cs typeface="Calibri"/>
              </a:rPr>
              <a:t>Ademowo</a:t>
            </a:r>
            <a:r>
              <a:rPr sz="2325" i="1" spc="-412" baseline="23297" dirty="0">
                <a:solidFill>
                  <a:srgbClr val="FFFFFF"/>
                </a:solidFill>
                <a:latin typeface="Calibri"/>
                <a:cs typeface="Calibri"/>
              </a:rPr>
              <a:t>1,5*</a:t>
            </a:r>
            <a:endParaRPr sz="2325" baseline="23297">
              <a:latin typeface="Calibri"/>
              <a:cs typeface="Calibri"/>
            </a:endParaRPr>
          </a:p>
          <a:p>
            <a:pPr marL="38100" marR="30480">
              <a:lnSpc>
                <a:spcPts val="2680"/>
              </a:lnSpc>
              <a:spcBef>
                <a:spcPts val="140"/>
              </a:spcBef>
            </a:pPr>
            <a:r>
              <a:rPr sz="2325" i="1" spc="-284" baseline="23297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2350" i="1" spc="-190" dirty="0">
                <a:solidFill>
                  <a:srgbClr val="FFFFFF"/>
                </a:solidFill>
                <a:latin typeface="Calibri"/>
                <a:cs typeface="Calibri"/>
              </a:rPr>
              <a:t>Institute </a:t>
            </a:r>
            <a:r>
              <a:rPr sz="2350" i="1" spc="-14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350" i="1" spc="-260" dirty="0">
                <a:solidFill>
                  <a:srgbClr val="FFFFFF"/>
                </a:solidFill>
                <a:latin typeface="Calibri"/>
                <a:cs typeface="Calibri"/>
              </a:rPr>
              <a:t>Advanced </a:t>
            </a:r>
            <a:r>
              <a:rPr sz="2350" i="1" spc="-250" dirty="0">
                <a:solidFill>
                  <a:srgbClr val="FFFFFF"/>
                </a:solidFill>
                <a:latin typeface="Calibri"/>
                <a:cs typeface="Calibri"/>
              </a:rPr>
              <a:t>Medical </a:t>
            </a:r>
            <a:r>
              <a:rPr sz="2350" i="1" spc="-200" dirty="0">
                <a:solidFill>
                  <a:srgbClr val="FFFFFF"/>
                </a:solidFill>
                <a:latin typeface="Calibri"/>
                <a:cs typeface="Calibri"/>
              </a:rPr>
              <a:t>Research </a:t>
            </a:r>
            <a:r>
              <a:rPr sz="2350" i="1" spc="-1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Training, </a:t>
            </a:r>
            <a:r>
              <a:rPr sz="2325" i="1" spc="-367" baseline="23297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2350" i="1" spc="-245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350" i="1" spc="-215" dirty="0">
                <a:solidFill>
                  <a:srgbClr val="FFFFFF"/>
                </a:solidFill>
                <a:latin typeface="Calibri"/>
                <a:cs typeface="Calibri"/>
              </a:rPr>
              <a:t>Zoology, </a:t>
            </a:r>
            <a:r>
              <a:rPr sz="2325" i="1" spc="-359" baseline="23297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2350" i="1" spc="-240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Biochemistry, </a:t>
            </a:r>
            <a:r>
              <a:rPr sz="2325" i="1" spc="-352" baseline="23297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2350" i="1" spc="-235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350" i="1" spc="-245" dirty="0">
                <a:solidFill>
                  <a:srgbClr val="FFFFFF"/>
                </a:solidFill>
                <a:latin typeface="Calibri"/>
                <a:cs typeface="Calibri"/>
              </a:rPr>
              <a:t>Microbiology </a:t>
            </a:r>
            <a:r>
              <a:rPr sz="2350" i="1" spc="-150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2350" i="1" spc="-200" dirty="0">
                <a:solidFill>
                  <a:srgbClr val="FFFFFF"/>
                </a:solidFill>
                <a:latin typeface="Calibri"/>
                <a:cs typeface="Calibri"/>
              </a:rPr>
              <a:t>Parasitology, </a:t>
            </a:r>
            <a:r>
              <a:rPr sz="2325" i="1" spc="-367" baseline="23297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2350" i="1" spc="-245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350" i="1" spc="-270" dirty="0">
                <a:solidFill>
                  <a:srgbClr val="FFFFFF"/>
                </a:solidFill>
                <a:latin typeface="Calibri"/>
                <a:cs typeface="Calibri"/>
              </a:rPr>
              <a:t>Pharmacology </a:t>
            </a:r>
            <a:r>
              <a:rPr sz="2350" i="1" spc="-150" dirty="0">
                <a:solidFill>
                  <a:srgbClr val="FFFFFF"/>
                </a:solidFill>
                <a:latin typeface="Calibri"/>
                <a:cs typeface="Calibri"/>
              </a:rPr>
              <a:t>&amp;  </a:t>
            </a:r>
            <a:r>
              <a:rPr sz="2350" i="1" spc="-180" dirty="0">
                <a:solidFill>
                  <a:srgbClr val="FFFFFF"/>
                </a:solidFill>
                <a:latin typeface="Calibri"/>
                <a:cs typeface="Calibri"/>
              </a:rPr>
              <a:t>Therapeutics, </a:t>
            </a:r>
            <a:r>
              <a:rPr sz="2325" i="1" spc="-419" baseline="23297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2350" i="1" spc="-280" dirty="0">
                <a:solidFill>
                  <a:srgbClr val="FFFFFF"/>
                </a:solidFill>
                <a:latin typeface="Calibri"/>
                <a:cs typeface="Calibri"/>
              </a:rPr>
              <a:t>Immunology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Unit, </a:t>
            </a:r>
            <a:r>
              <a:rPr sz="2350" i="1" spc="-265" dirty="0">
                <a:solidFill>
                  <a:srgbClr val="FFFFFF"/>
                </a:solidFill>
                <a:latin typeface="Calibri"/>
                <a:cs typeface="Calibri"/>
              </a:rPr>
              <a:t>Department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350" i="1" spc="-250" dirty="0">
                <a:solidFill>
                  <a:srgbClr val="FFFFFF"/>
                </a:solidFill>
                <a:latin typeface="Calibri"/>
                <a:cs typeface="Calibri"/>
              </a:rPr>
              <a:t>Chemical </a:t>
            </a:r>
            <a:r>
              <a:rPr sz="2350" i="1" spc="-235" dirty="0">
                <a:solidFill>
                  <a:srgbClr val="FFFFFF"/>
                </a:solidFill>
                <a:latin typeface="Calibri"/>
                <a:cs typeface="Calibri"/>
              </a:rPr>
              <a:t>Pathology, </a:t>
            </a:r>
            <a:r>
              <a:rPr sz="2350" i="1" spc="-170" dirty="0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2350" i="1" spc="-260" dirty="0">
                <a:solidFill>
                  <a:srgbClr val="FFFFFF"/>
                </a:solidFill>
                <a:latin typeface="Calibri"/>
                <a:cs typeface="Calibri"/>
              </a:rPr>
              <a:t>Ibadan, </a:t>
            </a:r>
            <a:r>
              <a:rPr sz="2325" i="1" spc="-405" baseline="23297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2350" i="1" spc="-270" dirty="0">
                <a:solidFill>
                  <a:srgbClr val="FFFFFF"/>
                </a:solidFill>
                <a:latin typeface="Calibri"/>
                <a:cs typeface="Calibri"/>
              </a:rPr>
              <a:t>Mountain </a:t>
            </a:r>
            <a:r>
              <a:rPr sz="2350" i="1" spc="-245" dirty="0">
                <a:solidFill>
                  <a:srgbClr val="FFFFFF"/>
                </a:solidFill>
                <a:latin typeface="Calibri"/>
                <a:cs typeface="Calibri"/>
              </a:rPr>
              <a:t>Top </a:t>
            </a:r>
            <a:r>
              <a:rPr sz="2350" i="1" spc="-160" dirty="0">
                <a:solidFill>
                  <a:srgbClr val="FFFFFF"/>
                </a:solidFill>
                <a:latin typeface="Calibri"/>
                <a:cs typeface="Calibri"/>
              </a:rPr>
              <a:t>University,</a:t>
            </a:r>
            <a:r>
              <a:rPr sz="2350" i="1" spc="-3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350" i="1" spc="-185" dirty="0">
                <a:solidFill>
                  <a:srgbClr val="FFFFFF"/>
                </a:solidFill>
                <a:latin typeface="Calibri"/>
                <a:cs typeface="Calibri"/>
              </a:rPr>
              <a:t>Nigeria.</a:t>
            </a:r>
            <a:endParaRPr sz="23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4901" y="2894931"/>
            <a:ext cx="18862675" cy="1236980"/>
          </a:xfrm>
          <a:prstGeom prst="rect">
            <a:avLst/>
          </a:prstGeom>
          <a:ln w="11063">
            <a:solidFill>
              <a:srgbClr val="6F2F9F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95"/>
              </a:spcBef>
            </a:pPr>
            <a:r>
              <a:rPr sz="2650" b="1" spc="10" dirty="0">
                <a:latin typeface="Agency FB"/>
                <a:cs typeface="Agency FB"/>
              </a:rPr>
              <a:t>Background</a:t>
            </a:r>
            <a:endParaRPr sz="2650">
              <a:latin typeface="Agency FB"/>
              <a:cs typeface="Agency FB"/>
            </a:endParaRPr>
          </a:p>
          <a:p>
            <a:pPr marL="50165" marR="371475">
              <a:lnSpc>
                <a:spcPct val="100000"/>
              </a:lnSpc>
              <a:spcBef>
                <a:spcPts val="15"/>
              </a:spcBef>
            </a:pPr>
            <a:r>
              <a:rPr sz="2450" dirty="0">
                <a:latin typeface="Agency FB"/>
                <a:cs typeface="Agency FB"/>
              </a:rPr>
              <a:t>Helminthiasis is a common occurrence in sub-Saharan Africa with </a:t>
            </a:r>
            <a:r>
              <a:rPr sz="2450" spc="-5" dirty="0">
                <a:latin typeface="Agency FB"/>
                <a:cs typeface="Agency FB"/>
              </a:rPr>
              <a:t>increased </a:t>
            </a:r>
            <a:r>
              <a:rPr sz="2450" dirty="0">
                <a:latin typeface="Agency FB"/>
                <a:cs typeface="Agency FB"/>
              </a:rPr>
              <a:t>prevalence among the vulnerable </a:t>
            </a:r>
            <a:r>
              <a:rPr sz="2450" spc="-5" dirty="0">
                <a:latin typeface="Agency FB"/>
                <a:cs typeface="Agency FB"/>
              </a:rPr>
              <a:t>groups </a:t>
            </a:r>
            <a:r>
              <a:rPr sz="2450" dirty="0">
                <a:latin typeface="Agency FB"/>
                <a:cs typeface="Agency FB"/>
              </a:rPr>
              <a:t>of </a:t>
            </a:r>
            <a:r>
              <a:rPr sz="2450" spc="-5" dirty="0">
                <a:latin typeface="Agency FB"/>
                <a:cs typeface="Agency FB"/>
              </a:rPr>
              <a:t>children </a:t>
            </a:r>
            <a:r>
              <a:rPr sz="2450" dirty="0">
                <a:latin typeface="Agency FB"/>
                <a:cs typeface="Agency FB"/>
              </a:rPr>
              <a:t>and pregnant women. Epidemiological studies have shown  </a:t>
            </a:r>
            <a:r>
              <a:rPr sz="2450" spc="-5" dirty="0">
                <a:latin typeface="Agency FB"/>
                <a:cs typeface="Agency FB"/>
              </a:rPr>
              <a:t>co-existence </a:t>
            </a:r>
            <a:r>
              <a:rPr sz="2450" dirty="0">
                <a:latin typeface="Agency FB"/>
                <a:cs typeface="Agency FB"/>
              </a:rPr>
              <a:t>of multiple helminth </a:t>
            </a:r>
            <a:r>
              <a:rPr sz="2450" spc="-5" dirty="0">
                <a:latin typeface="Agency FB"/>
                <a:cs typeface="Agency FB"/>
              </a:rPr>
              <a:t>species. </a:t>
            </a:r>
            <a:r>
              <a:rPr sz="2450" dirty="0">
                <a:latin typeface="Agency FB"/>
                <a:cs typeface="Agency FB"/>
              </a:rPr>
              <a:t>The </a:t>
            </a:r>
            <a:r>
              <a:rPr sz="2450" spc="-5" dirty="0">
                <a:latin typeface="Agency FB"/>
                <a:cs typeface="Agency FB"/>
              </a:rPr>
              <a:t>impact </a:t>
            </a:r>
            <a:r>
              <a:rPr sz="2450" dirty="0">
                <a:latin typeface="Agency FB"/>
                <a:cs typeface="Agency FB"/>
              </a:rPr>
              <a:t>of </a:t>
            </a:r>
            <a:r>
              <a:rPr sz="2450" spc="-5" dirty="0">
                <a:latin typeface="Agency FB"/>
                <a:cs typeface="Agency FB"/>
              </a:rPr>
              <a:t>intestinal </a:t>
            </a:r>
            <a:r>
              <a:rPr sz="2450" dirty="0">
                <a:latin typeface="Agency FB"/>
                <a:cs typeface="Agency FB"/>
              </a:rPr>
              <a:t>helminth species specific </a:t>
            </a:r>
            <a:r>
              <a:rPr sz="2450" spc="-5" dirty="0">
                <a:latin typeface="Agency FB"/>
                <a:cs typeface="Agency FB"/>
              </a:rPr>
              <a:t>changes </a:t>
            </a:r>
            <a:r>
              <a:rPr sz="2450" dirty="0">
                <a:latin typeface="Agency FB"/>
                <a:cs typeface="Agency FB"/>
              </a:rPr>
              <a:t>in the </a:t>
            </a:r>
            <a:r>
              <a:rPr sz="2450" spc="-5" dirty="0">
                <a:latin typeface="Agency FB"/>
                <a:cs typeface="Agency FB"/>
              </a:rPr>
              <a:t>cytokine </a:t>
            </a:r>
            <a:r>
              <a:rPr sz="2450" dirty="0">
                <a:latin typeface="Agency FB"/>
                <a:cs typeface="Agency FB"/>
              </a:rPr>
              <a:t>profile of pregnant women was</a:t>
            </a:r>
            <a:r>
              <a:rPr sz="2450" spc="70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evaluated.</a:t>
            </a:r>
            <a:endParaRPr sz="2450">
              <a:latin typeface="Agency FB"/>
              <a:cs typeface="Agency FB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4901" y="4289843"/>
            <a:ext cx="5633720" cy="8370570"/>
          </a:xfrm>
          <a:prstGeom prst="rect">
            <a:avLst/>
          </a:prstGeom>
          <a:ln w="11063">
            <a:solidFill>
              <a:srgbClr val="FF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50165">
              <a:lnSpc>
                <a:spcPct val="100000"/>
              </a:lnSpc>
              <a:spcBef>
                <a:spcPts val="190"/>
              </a:spcBef>
            </a:pPr>
            <a:r>
              <a:rPr sz="2650" b="1" spc="5" dirty="0">
                <a:latin typeface="Agency FB"/>
                <a:cs typeface="Agency FB"/>
              </a:rPr>
              <a:t>Methodology</a:t>
            </a:r>
            <a:endParaRPr sz="2650">
              <a:latin typeface="Agency FB"/>
              <a:cs typeface="Agency FB"/>
            </a:endParaRPr>
          </a:p>
          <a:p>
            <a:pPr marL="50165" marR="43815" algn="just">
              <a:lnSpc>
                <a:spcPct val="100000"/>
              </a:lnSpc>
              <a:spcBef>
                <a:spcPts val="20"/>
              </a:spcBef>
            </a:pPr>
            <a:r>
              <a:rPr sz="2450" spc="-5" dirty="0">
                <a:latin typeface="Agency FB"/>
                <a:cs typeface="Agency FB"/>
              </a:rPr>
              <a:t>Pregnant </a:t>
            </a:r>
            <a:r>
              <a:rPr sz="2450" dirty="0">
                <a:latin typeface="Agency FB"/>
                <a:cs typeface="Agency FB"/>
              </a:rPr>
              <a:t>women aged between 18-45 </a:t>
            </a:r>
            <a:r>
              <a:rPr sz="2450" spc="-5" dirty="0">
                <a:latin typeface="Agency FB"/>
                <a:cs typeface="Agency FB"/>
              </a:rPr>
              <a:t>years </a:t>
            </a:r>
            <a:r>
              <a:rPr sz="2450" dirty="0">
                <a:latin typeface="Agency FB"/>
                <a:cs typeface="Agency FB"/>
              </a:rPr>
              <a:t>were  </a:t>
            </a:r>
            <a:r>
              <a:rPr sz="2450" spc="-5" dirty="0">
                <a:latin typeface="Agency FB"/>
                <a:cs typeface="Agency FB"/>
              </a:rPr>
              <a:t>recruited </a:t>
            </a:r>
            <a:r>
              <a:rPr sz="2450" dirty="0">
                <a:latin typeface="Agency FB"/>
                <a:cs typeface="Agency FB"/>
              </a:rPr>
              <a:t>from antenatal </a:t>
            </a:r>
            <a:r>
              <a:rPr sz="2450" spc="-5" dirty="0">
                <a:latin typeface="Agency FB"/>
                <a:cs typeface="Agency FB"/>
              </a:rPr>
              <a:t>clinics </a:t>
            </a:r>
            <a:r>
              <a:rPr sz="2450" dirty="0">
                <a:latin typeface="Agency FB"/>
                <a:cs typeface="Agency FB"/>
              </a:rPr>
              <a:t>of healthcare </a:t>
            </a:r>
            <a:r>
              <a:rPr sz="2450" spc="-5" dirty="0">
                <a:latin typeface="Agency FB"/>
                <a:cs typeface="Agency FB"/>
              </a:rPr>
              <a:t>facilities  </a:t>
            </a:r>
            <a:r>
              <a:rPr sz="2450" dirty="0">
                <a:latin typeface="Agency FB"/>
                <a:cs typeface="Agency FB"/>
              </a:rPr>
              <a:t>while those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HIV were </a:t>
            </a:r>
            <a:r>
              <a:rPr sz="2450" spc="-5" dirty="0">
                <a:latin typeface="Agency FB"/>
                <a:cs typeface="Agency FB"/>
              </a:rPr>
              <a:t>recruited </a:t>
            </a:r>
            <a:r>
              <a:rPr sz="2450" dirty="0">
                <a:latin typeface="Agency FB"/>
                <a:cs typeface="Agency FB"/>
              </a:rPr>
              <a:t>from </a:t>
            </a:r>
            <a:r>
              <a:rPr sz="2450" spc="-5" dirty="0">
                <a:latin typeface="Agency FB"/>
                <a:cs typeface="Agency FB"/>
              </a:rPr>
              <a:t>the  </a:t>
            </a:r>
            <a:r>
              <a:rPr sz="2450" dirty="0">
                <a:latin typeface="Agency FB"/>
                <a:cs typeface="Agency FB"/>
              </a:rPr>
              <a:t>HIV</a:t>
            </a:r>
            <a:r>
              <a:rPr sz="2450" spc="-10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clinic.</a:t>
            </a:r>
            <a:endParaRPr sz="2450">
              <a:latin typeface="Agency FB"/>
              <a:cs typeface="Agency FB"/>
            </a:endParaRPr>
          </a:p>
          <a:p>
            <a:pPr marL="50165" marR="42545" algn="just">
              <a:lnSpc>
                <a:spcPct val="100000"/>
              </a:lnSpc>
              <a:spcBef>
                <a:spcPts val="35"/>
              </a:spcBef>
            </a:pPr>
            <a:r>
              <a:rPr sz="2450" dirty="0">
                <a:latin typeface="Agency FB"/>
                <a:cs typeface="Agency FB"/>
              </a:rPr>
              <a:t>Thick blood films were prepared and stained for </a:t>
            </a:r>
            <a:r>
              <a:rPr sz="2450" spc="-5" dirty="0">
                <a:latin typeface="Agency FB"/>
                <a:cs typeface="Agency FB"/>
              </a:rPr>
              <a:t>viewing  </a:t>
            </a:r>
            <a:r>
              <a:rPr sz="2450" dirty="0">
                <a:latin typeface="Agency FB"/>
                <a:cs typeface="Agency FB"/>
              </a:rPr>
              <a:t>under </a:t>
            </a:r>
            <a:r>
              <a:rPr sz="2450" spc="-5" dirty="0">
                <a:latin typeface="Agency FB"/>
                <a:cs typeface="Agency FB"/>
              </a:rPr>
              <a:t>light </a:t>
            </a:r>
            <a:r>
              <a:rPr sz="2450" dirty="0">
                <a:latin typeface="Agency FB"/>
                <a:cs typeface="Agency FB"/>
              </a:rPr>
              <a:t>microscope </a:t>
            </a:r>
            <a:r>
              <a:rPr sz="2450" spc="-5" dirty="0">
                <a:latin typeface="Agency FB"/>
                <a:cs typeface="Agency FB"/>
              </a:rPr>
              <a:t>to check </a:t>
            </a:r>
            <a:r>
              <a:rPr sz="2450" dirty="0">
                <a:latin typeface="Agency FB"/>
                <a:cs typeface="Agency FB"/>
              </a:rPr>
              <a:t>for malaria parasites.  Stool samples </a:t>
            </a:r>
            <a:r>
              <a:rPr sz="2450" spc="-5" dirty="0">
                <a:latin typeface="Agency FB"/>
                <a:cs typeface="Agency FB"/>
              </a:rPr>
              <a:t>were </a:t>
            </a:r>
            <a:r>
              <a:rPr sz="2450" dirty="0">
                <a:latin typeface="Agency FB"/>
                <a:cs typeface="Agency FB"/>
              </a:rPr>
              <a:t>also </a:t>
            </a:r>
            <a:r>
              <a:rPr sz="2450" spc="-5" dirty="0">
                <a:latin typeface="Agency FB"/>
                <a:cs typeface="Agency FB"/>
              </a:rPr>
              <a:t>collected </a:t>
            </a:r>
            <a:r>
              <a:rPr sz="2450" dirty="0">
                <a:latin typeface="Agency FB"/>
                <a:cs typeface="Agency FB"/>
              </a:rPr>
              <a:t>and processed for  microscopic </a:t>
            </a:r>
            <a:r>
              <a:rPr sz="2450" spc="-5" dirty="0">
                <a:latin typeface="Agency FB"/>
                <a:cs typeface="Agency FB"/>
              </a:rPr>
              <a:t>examination </a:t>
            </a:r>
            <a:r>
              <a:rPr sz="2450" dirty="0">
                <a:latin typeface="Agency FB"/>
                <a:cs typeface="Agency FB"/>
              </a:rPr>
              <a:t>of helminthes using wet  preparation and Kato-Katz</a:t>
            </a:r>
            <a:r>
              <a:rPr sz="2450" spc="-2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methods.</a:t>
            </a:r>
            <a:endParaRPr sz="2450">
              <a:latin typeface="Agency FB"/>
              <a:cs typeface="Agency FB"/>
            </a:endParaRPr>
          </a:p>
          <a:p>
            <a:pPr marL="50165" algn="just">
              <a:lnSpc>
                <a:spcPts val="2885"/>
              </a:lnSpc>
            </a:pPr>
            <a:r>
              <a:rPr sz="2450" dirty="0">
                <a:latin typeface="Agency FB"/>
                <a:cs typeface="Agency FB"/>
              </a:rPr>
              <a:t>Serum</a:t>
            </a:r>
            <a:r>
              <a:rPr sz="2450" spc="265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samples</a:t>
            </a:r>
            <a:r>
              <a:rPr sz="2450" spc="26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were</a:t>
            </a:r>
            <a:r>
              <a:rPr sz="2450" spc="265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assayed</a:t>
            </a:r>
            <a:r>
              <a:rPr sz="2450" spc="27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for</a:t>
            </a:r>
            <a:r>
              <a:rPr sz="2450" spc="26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TNF-</a:t>
            </a:r>
            <a:r>
              <a:rPr sz="2450" dirty="0">
                <a:latin typeface="Calibri"/>
                <a:cs typeface="Calibri"/>
              </a:rPr>
              <a:t>α</a:t>
            </a:r>
            <a:r>
              <a:rPr sz="2450" dirty="0">
                <a:latin typeface="Agency FB"/>
                <a:cs typeface="Agency FB"/>
              </a:rPr>
              <a:t>,</a:t>
            </a:r>
            <a:r>
              <a:rPr sz="2450" spc="275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IFN-</a:t>
            </a:r>
            <a:r>
              <a:rPr sz="2450" spc="-5" dirty="0">
                <a:latin typeface="Calibri"/>
                <a:cs typeface="Calibri"/>
              </a:rPr>
              <a:t>γ</a:t>
            </a:r>
            <a:r>
              <a:rPr sz="2450" spc="-5" dirty="0">
                <a:latin typeface="Agency FB"/>
                <a:cs typeface="Agency FB"/>
              </a:rPr>
              <a:t>,</a:t>
            </a:r>
            <a:r>
              <a:rPr sz="2450" spc="27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IL-1</a:t>
            </a:r>
            <a:r>
              <a:rPr sz="2450" dirty="0">
                <a:latin typeface="Calibri"/>
                <a:cs typeface="Calibri"/>
              </a:rPr>
              <a:t>α</a:t>
            </a:r>
            <a:r>
              <a:rPr sz="2450" dirty="0">
                <a:latin typeface="Agency FB"/>
                <a:cs typeface="Agency FB"/>
              </a:rPr>
              <a:t>,</a:t>
            </a:r>
            <a:endParaRPr sz="2450">
              <a:latin typeface="Agency FB"/>
              <a:cs typeface="Agency FB"/>
            </a:endParaRPr>
          </a:p>
          <a:p>
            <a:pPr marL="50165" algn="just">
              <a:lnSpc>
                <a:spcPct val="100000"/>
              </a:lnSpc>
              <a:spcBef>
                <a:spcPts val="105"/>
              </a:spcBef>
            </a:pPr>
            <a:r>
              <a:rPr sz="2450" spc="-5" dirty="0">
                <a:latin typeface="Agency FB"/>
                <a:cs typeface="Agency FB"/>
              </a:rPr>
              <a:t>IL-2,</a:t>
            </a:r>
            <a:r>
              <a:rPr sz="2450" spc="320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IL-4,</a:t>
            </a:r>
            <a:r>
              <a:rPr sz="2450" spc="325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IL-6,</a:t>
            </a:r>
            <a:r>
              <a:rPr sz="2450" spc="31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IL-10,</a:t>
            </a:r>
            <a:r>
              <a:rPr sz="2450" spc="32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IL-12</a:t>
            </a:r>
            <a:r>
              <a:rPr sz="2450" spc="32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(p70),</a:t>
            </a:r>
            <a:r>
              <a:rPr sz="2450" spc="325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IL-13</a:t>
            </a:r>
            <a:r>
              <a:rPr sz="2450" spc="31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and</a:t>
            </a:r>
            <a:r>
              <a:rPr sz="2450" spc="325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IL-17</a:t>
            </a:r>
            <a:r>
              <a:rPr sz="2450" spc="320" dirty="0">
                <a:latin typeface="Agency FB"/>
                <a:cs typeface="Agency FB"/>
              </a:rPr>
              <a:t> </a:t>
            </a:r>
            <a:r>
              <a:rPr sz="2450" dirty="0">
                <a:latin typeface="Agency FB"/>
                <a:cs typeface="Agency FB"/>
              </a:rPr>
              <a:t>using</a:t>
            </a:r>
            <a:endParaRPr sz="2450">
              <a:latin typeface="Agency FB"/>
              <a:cs typeface="Agency FB"/>
            </a:endParaRPr>
          </a:p>
          <a:p>
            <a:pPr marL="50165" marR="43180" algn="just">
              <a:lnSpc>
                <a:spcPct val="100000"/>
              </a:lnSpc>
              <a:spcBef>
                <a:spcPts val="10"/>
              </a:spcBef>
            </a:pPr>
            <a:r>
              <a:rPr sz="2450" dirty="0">
                <a:latin typeface="Agency FB"/>
                <a:cs typeface="Agency FB"/>
              </a:rPr>
              <a:t>ELISA kits purchased from Assaypro, USA and </a:t>
            </a:r>
            <a:r>
              <a:rPr sz="2450" spc="-5" dirty="0">
                <a:latin typeface="Agency FB"/>
                <a:cs typeface="Agency FB"/>
              </a:rPr>
              <a:t>GenWay  </a:t>
            </a:r>
            <a:r>
              <a:rPr sz="2450" dirty="0">
                <a:latin typeface="Agency FB"/>
                <a:cs typeface="Agency FB"/>
              </a:rPr>
              <a:t>Biotech </a:t>
            </a:r>
            <a:r>
              <a:rPr sz="2450" spc="-5" dirty="0">
                <a:latin typeface="Agency FB"/>
                <a:cs typeface="Agency FB"/>
              </a:rPr>
              <a:t>Inc., </a:t>
            </a:r>
            <a:r>
              <a:rPr sz="2450" dirty="0">
                <a:latin typeface="Agency FB"/>
                <a:cs typeface="Agency FB"/>
              </a:rPr>
              <a:t>USA. Assays were performed according </a:t>
            </a:r>
            <a:r>
              <a:rPr sz="2450" spc="-5" dirty="0">
                <a:latin typeface="Agency FB"/>
                <a:cs typeface="Agency FB"/>
              </a:rPr>
              <a:t>to  </a:t>
            </a:r>
            <a:r>
              <a:rPr sz="2450" dirty="0">
                <a:latin typeface="Agency FB"/>
                <a:cs typeface="Agency FB"/>
              </a:rPr>
              <a:t>manufacturer’s</a:t>
            </a:r>
            <a:r>
              <a:rPr sz="2450" spc="-10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instructions.</a:t>
            </a:r>
            <a:endParaRPr sz="2450">
              <a:latin typeface="Agency FB"/>
              <a:cs typeface="Agency FB"/>
            </a:endParaRPr>
          </a:p>
          <a:p>
            <a:pPr marL="50165" marR="43815" algn="just">
              <a:lnSpc>
                <a:spcPct val="100000"/>
              </a:lnSpc>
              <a:spcBef>
                <a:spcPts val="25"/>
              </a:spcBef>
            </a:pPr>
            <a:r>
              <a:rPr sz="2450" dirty="0">
                <a:latin typeface="Agency FB"/>
                <a:cs typeface="Agency FB"/>
              </a:rPr>
              <a:t>From the </a:t>
            </a:r>
            <a:r>
              <a:rPr sz="2450" spc="-5" dirty="0">
                <a:latin typeface="Agency FB"/>
                <a:cs typeface="Agency FB"/>
              </a:rPr>
              <a:t>large </a:t>
            </a:r>
            <a:r>
              <a:rPr sz="2450" dirty="0">
                <a:latin typeface="Agency FB"/>
                <a:cs typeface="Agency FB"/>
              </a:rPr>
              <a:t>pool of data, those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 helminthes only and those without </a:t>
            </a:r>
            <a:r>
              <a:rPr sz="2450" spc="-5" dirty="0">
                <a:latin typeface="Agency FB"/>
                <a:cs typeface="Agency FB"/>
              </a:rPr>
              <a:t>infections </a:t>
            </a:r>
            <a:r>
              <a:rPr sz="2450" dirty="0">
                <a:latin typeface="Agency FB"/>
                <a:cs typeface="Agency FB"/>
              </a:rPr>
              <a:t>were used  for the analysis. </a:t>
            </a:r>
            <a:r>
              <a:rPr sz="2450" spc="-5" dirty="0">
                <a:latin typeface="Agency FB"/>
                <a:cs typeface="Agency FB"/>
              </a:rPr>
              <a:t>Data </a:t>
            </a:r>
            <a:r>
              <a:rPr sz="2450" dirty="0">
                <a:latin typeface="Agency FB"/>
                <a:cs typeface="Agency FB"/>
              </a:rPr>
              <a:t>analysis was done using SPSS  software </a:t>
            </a:r>
            <a:r>
              <a:rPr sz="2450" spc="-5" dirty="0">
                <a:latin typeface="Agency FB"/>
                <a:cs typeface="Agency FB"/>
              </a:rPr>
              <a:t>version</a:t>
            </a:r>
            <a:r>
              <a:rPr sz="2450" spc="-20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22.</a:t>
            </a:r>
            <a:endParaRPr sz="2450">
              <a:latin typeface="Agency FB"/>
              <a:cs typeface="Agency FB"/>
            </a:endParaRPr>
          </a:p>
          <a:p>
            <a:pPr marL="50165" marR="43815" algn="just">
              <a:lnSpc>
                <a:spcPct val="100000"/>
              </a:lnSpc>
              <a:spcBef>
                <a:spcPts val="35"/>
              </a:spcBef>
            </a:pPr>
            <a:r>
              <a:rPr sz="2450" dirty="0">
                <a:latin typeface="Agency FB"/>
                <a:cs typeface="Agency FB"/>
              </a:rPr>
              <a:t>Frequencies were analysed using descriptive </a:t>
            </a:r>
            <a:r>
              <a:rPr sz="2450" spc="-5" dirty="0">
                <a:latin typeface="Agency FB"/>
                <a:cs typeface="Agency FB"/>
              </a:rPr>
              <a:t>statistics.  </a:t>
            </a:r>
            <a:r>
              <a:rPr sz="2450" dirty="0">
                <a:latin typeface="Agency FB"/>
                <a:cs typeface="Agency FB"/>
              </a:rPr>
              <a:t>Mann-Whitney U test was used </a:t>
            </a:r>
            <a:r>
              <a:rPr sz="2450" spc="-5" dirty="0">
                <a:latin typeface="Agency FB"/>
                <a:cs typeface="Agency FB"/>
              </a:rPr>
              <a:t>to determine </a:t>
            </a:r>
            <a:r>
              <a:rPr sz="2450" dirty="0">
                <a:latin typeface="Agency FB"/>
                <a:cs typeface="Agency FB"/>
              </a:rPr>
              <a:t>significant  </a:t>
            </a:r>
            <a:r>
              <a:rPr sz="2450" spc="-5" dirty="0">
                <a:latin typeface="Agency FB"/>
                <a:cs typeface="Agency FB"/>
              </a:rPr>
              <a:t>differences </a:t>
            </a:r>
            <a:r>
              <a:rPr sz="2450" dirty="0">
                <a:latin typeface="Agency FB"/>
                <a:cs typeface="Agency FB"/>
              </a:rPr>
              <a:t>in median</a:t>
            </a:r>
            <a:r>
              <a:rPr sz="2450" spc="15" dirty="0">
                <a:latin typeface="Agency FB"/>
                <a:cs typeface="Agency FB"/>
              </a:rPr>
              <a:t> </a:t>
            </a:r>
            <a:r>
              <a:rPr sz="2450" spc="-5" dirty="0">
                <a:latin typeface="Agency FB"/>
                <a:cs typeface="Agency FB"/>
              </a:rPr>
              <a:t>values.</a:t>
            </a:r>
            <a:endParaRPr sz="2450">
              <a:latin typeface="Agency FB"/>
              <a:cs typeface="Agency FB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488399" y="11087842"/>
            <a:ext cx="184149" cy="238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793894" y="11462315"/>
            <a:ext cx="184149" cy="238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31771" y="11836789"/>
            <a:ext cx="184149" cy="238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163142" y="9834599"/>
            <a:ext cx="7274559" cy="6514465"/>
          </a:xfrm>
          <a:prstGeom prst="rect">
            <a:avLst/>
          </a:prstGeom>
          <a:ln w="11063">
            <a:solidFill>
              <a:srgbClr val="FFC000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50165">
              <a:lnSpc>
                <a:spcPts val="3180"/>
              </a:lnSpc>
              <a:spcBef>
                <a:spcPts val="220"/>
              </a:spcBef>
            </a:pPr>
            <a:r>
              <a:rPr sz="2650" b="1" spc="10" dirty="0">
                <a:latin typeface="Agency FB"/>
                <a:cs typeface="Agency FB"/>
              </a:rPr>
              <a:t>Results</a:t>
            </a:r>
            <a:endParaRPr sz="2650">
              <a:latin typeface="Agency FB"/>
              <a:cs typeface="Agency FB"/>
            </a:endParaRPr>
          </a:p>
          <a:p>
            <a:pPr marL="50165" marR="43180" algn="just">
              <a:lnSpc>
                <a:spcPct val="99500"/>
              </a:lnSpc>
              <a:spcBef>
                <a:spcPts val="10"/>
              </a:spcBef>
            </a:pPr>
            <a:r>
              <a:rPr sz="2450" dirty="0">
                <a:latin typeface="Agency FB"/>
                <a:cs typeface="Agency FB"/>
              </a:rPr>
              <a:t>From the </a:t>
            </a:r>
            <a:r>
              <a:rPr sz="2450" spc="-5" dirty="0">
                <a:latin typeface="Agency FB"/>
                <a:cs typeface="Agency FB"/>
              </a:rPr>
              <a:t>larger cohort </a:t>
            </a:r>
            <a:r>
              <a:rPr sz="2450" dirty="0">
                <a:latin typeface="Agency FB"/>
                <a:cs typeface="Agency FB"/>
              </a:rPr>
              <a:t>of </a:t>
            </a:r>
            <a:r>
              <a:rPr sz="2450" spc="-5" dirty="0">
                <a:latin typeface="Agency FB"/>
                <a:cs typeface="Agency FB"/>
              </a:rPr>
              <a:t>recruited </a:t>
            </a:r>
            <a:r>
              <a:rPr sz="2450" dirty="0">
                <a:latin typeface="Agency FB"/>
                <a:cs typeface="Agency FB"/>
              </a:rPr>
              <a:t>women, serum samples from </a:t>
            </a:r>
            <a:r>
              <a:rPr sz="2450" spc="-5" dirty="0">
                <a:latin typeface="Agency FB"/>
                <a:cs typeface="Agency FB"/>
              </a:rPr>
              <a:t>199   </a:t>
            </a:r>
            <a:r>
              <a:rPr sz="2450" dirty="0">
                <a:latin typeface="Agency FB"/>
                <a:cs typeface="Agency FB"/>
              </a:rPr>
              <a:t>women were used for determination </a:t>
            </a:r>
            <a:r>
              <a:rPr sz="2450" spc="-5" dirty="0">
                <a:latin typeface="Agency FB"/>
                <a:cs typeface="Agency FB"/>
              </a:rPr>
              <a:t>of cytokine profile, </a:t>
            </a:r>
            <a:r>
              <a:rPr sz="2450" dirty="0">
                <a:latin typeface="Agency FB"/>
                <a:cs typeface="Agency FB"/>
              </a:rPr>
              <a:t>of which </a:t>
            </a:r>
            <a:r>
              <a:rPr sz="2450" spc="5" dirty="0">
                <a:latin typeface="Agency FB"/>
                <a:cs typeface="Agency FB"/>
              </a:rPr>
              <a:t>30  </a:t>
            </a:r>
            <a:r>
              <a:rPr sz="2450" dirty="0">
                <a:latin typeface="Agency FB"/>
                <a:cs typeface="Agency FB"/>
              </a:rPr>
              <a:t>were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helminthes </a:t>
            </a:r>
            <a:r>
              <a:rPr sz="2450" spc="-5" dirty="0">
                <a:latin typeface="Agency FB"/>
                <a:cs typeface="Agency FB"/>
              </a:rPr>
              <a:t>only; </a:t>
            </a:r>
            <a:r>
              <a:rPr sz="2450" dirty="0">
                <a:latin typeface="Agency FB"/>
                <a:cs typeface="Agency FB"/>
              </a:rPr>
              <a:t>24(12.1 ) had </a:t>
            </a:r>
            <a:r>
              <a:rPr sz="2600" i="1" spc="-50" dirty="0">
                <a:latin typeface="Agency FB"/>
                <a:cs typeface="Agency FB"/>
              </a:rPr>
              <a:t>Ascaris </a:t>
            </a:r>
            <a:r>
              <a:rPr sz="2600" i="1" spc="-55" dirty="0">
                <a:latin typeface="Agency FB"/>
                <a:cs typeface="Agency FB"/>
              </a:rPr>
              <a:t>lumbricoides  </a:t>
            </a:r>
            <a:r>
              <a:rPr sz="2450" spc="-5" dirty="0">
                <a:latin typeface="Agency FB"/>
                <a:cs typeface="Agency FB"/>
              </a:rPr>
              <a:t>(AL) only, </a:t>
            </a:r>
            <a:r>
              <a:rPr sz="2450" dirty="0">
                <a:latin typeface="Agency FB"/>
                <a:cs typeface="Agency FB"/>
              </a:rPr>
              <a:t>5(2.5 ) had </a:t>
            </a:r>
            <a:r>
              <a:rPr sz="2450" spc="-5" dirty="0">
                <a:latin typeface="Agency FB"/>
                <a:cs typeface="Agency FB"/>
              </a:rPr>
              <a:t>co-infection </a:t>
            </a:r>
            <a:r>
              <a:rPr sz="2450" dirty="0">
                <a:latin typeface="Agency FB"/>
                <a:cs typeface="Agency FB"/>
              </a:rPr>
              <a:t>of </a:t>
            </a:r>
            <a:r>
              <a:rPr sz="2600" i="1" spc="-50" dirty="0">
                <a:latin typeface="Agency FB"/>
                <a:cs typeface="Agency FB"/>
              </a:rPr>
              <a:t>Ascaris </a:t>
            </a:r>
            <a:r>
              <a:rPr sz="2450" dirty="0">
                <a:latin typeface="Agency FB"/>
                <a:cs typeface="Agency FB"/>
              </a:rPr>
              <a:t>and </a:t>
            </a:r>
            <a:r>
              <a:rPr sz="2600" i="1" spc="-45" dirty="0">
                <a:latin typeface="Agency FB"/>
                <a:cs typeface="Agency FB"/>
              </a:rPr>
              <a:t>Trichuris </a:t>
            </a:r>
            <a:r>
              <a:rPr sz="2600" i="1" spc="-40" dirty="0">
                <a:latin typeface="Agency FB"/>
                <a:cs typeface="Agency FB"/>
              </a:rPr>
              <a:t>trichiur</a:t>
            </a:r>
            <a:r>
              <a:rPr sz="2450" spc="-40" dirty="0">
                <a:latin typeface="Agency FB"/>
                <a:cs typeface="Agency FB"/>
              </a:rPr>
              <a:t>a  </a:t>
            </a:r>
            <a:r>
              <a:rPr sz="2450" spc="-5" dirty="0">
                <a:latin typeface="Agency FB"/>
                <a:cs typeface="Agency FB"/>
              </a:rPr>
              <a:t>(AL+TT) </a:t>
            </a:r>
            <a:r>
              <a:rPr sz="2450" dirty="0">
                <a:latin typeface="Agency FB"/>
                <a:cs typeface="Agency FB"/>
              </a:rPr>
              <a:t>while 1(0.5 ) had hookworms only. Relative to the uninfected  group, AL+TT </a:t>
            </a:r>
            <a:r>
              <a:rPr sz="2450" spc="-5" dirty="0">
                <a:latin typeface="Agency FB"/>
                <a:cs typeface="Agency FB"/>
              </a:rPr>
              <a:t>caused </a:t>
            </a:r>
            <a:r>
              <a:rPr sz="2450" dirty="0">
                <a:latin typeface="Agency FB"/>
                <a:cs typeface="Agency FB"/>
              </a:rPr>
              <a:t>significant </a:t>
            </a:r>
            <a:r>
              <a:rPr sz="2450" spc="-5" dirty="0">
                <a:latin typeface="Agency FB"/>
                <a:cs typeface="Agency FB"/>
              </a:rPr>
              <a:t>increases </a:t>
            </a:r>
            <a:r>
              <a:rPr sz="2450" dirty="0">
                <a:latin typeface="Agency FB"/>
                <a:cs typeface="Agency FB"/>
              </a:rPr>
              <a:t>in IFN-</a:t>
            </a:r>
            <a:r>
              <a:rPr sz="2450" dirty="0">
                <a:latin typeface="Calibri"/>
                <a:cs typeface="Calibri"/>
              </a:rPr>
              <a:t>γ </a:t>
            </a:r>
            <a:r>
              <a:rPr sz="2450" spc="-5" dirty="0">
                <a:latin typeface="Agency FB"/>
                <a:cs typeface="Agency FB"/>
              </a:rPr>
              <a:t>(Fig. </a:t>
            </a:r>
            <a:r>
              <a:rPr sz="2450" dirty="0">
                <a:latin typeface="Agency FB"/>
                <a:cs typeface="Agency FB"/>
              </a:rPr>
              <a:t>1) and IL-2 (Fig.  2). </a:t>
            </a:r>
            <a:r>
              <a:rPr sz="2450" spc="-5" dirty="0">
                <a:latin typeface="Agency FB"/>
                <a:cs typeface="Agency FB"/>
              </a:rPr>
              <a:t>IL-13 (Fig. </a:t>
            </a:r>
            <a:r>
              <a:rPr sz="2450" dirty="0">
                <a:latin typeface="Agency FB"/>
                <a:cs typeface="Agency FB"/>
              </a:rPr>
              <a:t>3) was </a:t>
            </a:r>
            <a:r>
              <a:rPr sz="2450" spc="-5" dirty="0">
                <a:latin typeface="Agency FB"/>
                <a:cs typeface="Agency FB"/>
              </a:rPr>
              <a:t>below </a:t>
            </a:r>
            <a:r>
              <a:rPr sz="2450" dirty="0">
                <a:latin typeface="Agency FB"/>
                <a:cs typeface="Agency FB"/>
              </a:rPr>
              <a:t>detectable </a:t>
            </a:r>
            <a:r>
              <a:rPr sz="2450" spc="-5" dirty="0">
                <a:latin typeface="Agency FB"/>
                <a:cs typeface="Agency FB"/>
              </a:rPr>
              <a:t>limit </a:t>
            </a:r>
            <a:r>
              <a:rPr sz="2450" dirty="0">
                <a:latin typeface="Agency FB"/>
                <a:cs typeface="Agency FB"/>
              </a:rPr>
              <a:t>in the uninfected group.  </a:t>
            </a:r>
            <a:r>
              <a:rPr sz="2450" spc="-5" dirty="0">
                <a:latin typeface="Agency FB"/>
                <a:cs typeface="Agency FB"/>
              </a:rPr>
              <a:t>Increases </a:t>
            </a:r>
            <a:r>
              <a:rPr sz="2450" dirty="0">
                <a:latin typeface="Agency FB"/>
                <a:cs typeface="Agency FB"/>
              </a:rPr>
              <a:t>in TNF-</a:t>
            </a:r>
            <a:r>
              <a:rPr sz="2450" dirty="0">
                <a:latin typeface="Calibri"/>
                <a:cs typeface="Calibri"/>
              </a:rPr>
              <a:t>α </a:t>
            </a:r>
            <a:r>
              <a:rPr sz="2450" dirty="0">
                <a:latin typeface="Agency FB"/>
                <a:cs typeface="Agency FB"/>
              </a:rPr>
              <a:t>(Fig. 4), </a:t>
            </a:r>
            <a:r>
              <a:rPr sz="2450" spc="-5" dirty="0">
                <a:latin typeface="Agency FB"/>
                <a:cs typeface="Agency FB"/>
              </a:rPr>
              <a:t>IFN-</a:t>
            </a:r>
            <a:r>
              <a:rPr sz="2450" spc="-5" dirty="0">
                <a:latin typeface="Calibri"/>
                <a:cs typeface="Calibri"/>
              </a:rPr>
              <a:t>γ </a:t>
            </a:r>
            <a:r>
              <a:rPr sz="2450" spc="-5" dirty="0">
                <a:latin typeface="Agency FB"/>
                <a:cs typeface="Agency FB"/>
              </a:rPr>
              <a:t>(Fig. </a:t>
            </a:r>
            <a:r>
              <a:rPr sz="2450" dirty="0">
                <a:latin typeface="Agency FB"/>
                <a:cs typeface="Agency FB"/>
              </a:rPr>
              <a:t>1) and IL-2 </a:t>
            </a:r>
            <a:r>
              <a:rPr sz="2450" spc="-5" dirty="0">
                <a:latin typeface="Agency FB"/>
                <a:cs typeface="Agency FB"/>
              </a:rPr>
              <a:t>(Fig. </a:t>
            </a:r>
            <a:r>
              <a:rPr sz="2450" dirty="0">
                <a:latin typeface="Agency FB"/>
                <a:cs typeface="Agency FB"/>
              </a:rPr>
              <a:t>2) and a  corresponding decrease in IL-10 (Fig.5) was observed in those infected  with AL only </a:t>
            </a:r>
            <a:r>
              <a:rPr sz="2450" spc="-5" dirty="0">
                <a:latin typeface="Agency FB"/>
                <a:cs typeface="Agency FB"/>
              </a:rPr>
              <a:t>compared </a:t>
            </a:r>
            <a:r>
              <a:rPr sz="2450" dirty="0">
                <a:latin typeface="Agency FB"/>
                <a:cs typeface="Agency FB"/>
              </a:rPr>
              <a:t>with the uninfected group. There were no  significant </a:t>
            </a:r>
            <a:r>
              <a:rPr sz="2450" spc="-5" dirty="0">
                <a:latin typeface="Agency FB"/>
                <a:cs typeface="Agency FB"/>
              </a:rPr>
              <a:t>differences in the </a:t>
            </a:r>
            <a:r>
              <a:rPr sz="2450" dirty="0">
                <a:latin typeface="Agency FB"/>
                <a:cs typeface="Agency FB"/>
              </a:rPr>
              <a:t>concentrations </a:t>
            </a:r>
            <a:r>
              <a:rPr sz="2450" spc="-5" dirty="0">
                <a:latin typeface="Agency FB"/>
                <a:cs typeface="Agency FB"/>
              </a:rPr>
              <a:t>of </a:t>
            </a:r>
            <a:r>
              <a:rPr sz="2450" dirty="0">
                <a:latin typeface="Agency FB"/>
                <a:cs typeface="Agency FB"/>
              </a:rPr>
              <a:t>IL-1</a:t>
            </a:r>
            <a:r>
              <a:rPr sz="2450" dirty="0">
                <a:latin typeface="Times New Roman"/>
                <a:cs typeface="Times New Roman"/>
              </a:rPr>
              <a:t>α</a:t>
            </a:r>
            <a:r>
              <a:rPr sz="2450" dirty="0">
                <a:latin typeface="Agency FB"/>
                <a:cs typeface="Agency FB"/>
              </a:rPr>
              <a:t>, </a:t>
            </a:r>
            <a:r>
              <a:rPr sz="2450" spc="-5" dirty="0">
                <a:latin typeface="Agency FB"/>
                <a:cs typeface="Agency FB"/>
              </a:rPr>
              <a:t>IL-4, IL-6, </a:t>
            </a:r>
            <a:r>
              <a:rPr sz="2450" dirty="0">
                <a:latin typeface="Agency FB"/>
                <a:cs typeface="Agency FB"/>
              </a:rPr>
              <a:t>IL-  12(p70) and </a:t>
            </a:r>
            <a:r>
              <a:rPr sz="2450" spc="-5" dirty="0">
                <a:latin typeface="Agency FB"/>
                <a:cs typeface="Agency FB"/>
              </a:rPr>
              <a:t>IL-17 </a:t>
            </a:r>
            <a:r>
              <a:rPr sz="2450" dirty="0">
                <a:latin typeface="Agency FB"/>
                <a:cs typeface="Agency FB"/>
              </a:rPr>
              <a:t>among the groups. Comparison of </a:t>
            </a:r>
            <a:r>
              <a:rPr sz="2450" spc="-5" dirty="0">
                <a:latin typeface="Agency FB"/>
                <a:cs typeface="Agency FB"/>
              </a:rPr>
              <a:t>the </a:t>
            </a:r>
            <a:r>
              <a:rPr sz="2450" dirty="0">
                <a:latin typeface="Agency FB"/>
                <a:cs typeface="Agency FB"/>
              </a:rPr>
              <a:t>two groups 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helminthes showed that AL+TT further </a:t>
            </a:r>
            <a:r>
              <a:rPr sz="2450" spc="-5" dirty="0">
                <a:latin typeface="Agency FB"/>
                <a:cs typeface="Agency FB"/>
              </a:rPr>
              <a:t>increased the  concentrations </a:t>
            </a:r>
            <a:r>
              <a:rPr sz="2450" dirty="0">
                <a:latin typeface="Agency FB"/>
                <a:cs typeface="Agency FB"/>
              </a:rPr>
              <a:t>of TNF-</a:t>
            </a:r>
            <a:r>
              <a:rPr sz="2450" dirty="0">
                <a:latin typeface="Calibri"/>
                <a:cs typeface="Calibri"/>
              </a:rPr>
              <a:t>α</a:t>
            </a:r>
            <a:r>
              <a:rPr sz="2450" dirty="0">
                <a:latin typeface="Agency FB"/>
                <a:cs typeface="Agency FB"/>
              </a:rPr>
              <a:t>, </a:t>
            </a:r>
            <a:r>
              <a:rPr sz="2450" spc="-5" dirty="0">
                <a:latin typeface="Agency FB"/>
                <a:cs typeface="Agency FB"/>
              </a:rPr>
              <a:t>IFN-</a:t>
            </a:r>
            <a:r>
              <a:rPr sz="2450" spc="-5" dirty="0">
                <a:latin typeface="Calibri"/>
                <a:cs typeface="Calibri"/>
              </a:rPr>
              <a:t>γ </a:t>
            </a:r>
            <a:r>
              <a:rPr sz="2450" dirty="0">
                <a:latin typeface="Agency FB"/>
                <a:cs typeface="Agency FB"/>
              </a:rPr>
              <a:t>and IL-2 with decrease in IL-10 but these  were not significant (p&gt;0.05). Only IL-13 significantly </a:t>
            </a:r>
            <a:r>
              <a:rPr sz="2450" spc="-5" dirty="0">
                <a:latin typeface="Agency FB"/>
                <a:cs typeface="Agency FB"/>
              </a:rPr>
              <a:t>increased </a:t>
            </a:r>
            <a:r>
              <a:rPr sz="2450" dirty="0">
                <a:latin typeface="Agency FB"/>
                <a:cs typeface="Agency FB"/>
              </a:rPr>
              <a:t>in those 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AL+TT </a:t>
            </a:r>
            <a:r>
              <a:rPr sz="2450" spc="-5" dirty="0">
                <a:latin typeface="Agency FB"/>
                <a:cs typeface="Agency FB"/>
              </a:rPr>
              <a:t>relative </a:t>
            </a:r>
            <a:r>
              <a:rPr sz="2450" dirty="0">
                <a:latin typeface="Agency FB"/>
                <a:cs typeface="Agency FB"/>
              </a:rPr>
              <a:t>to those </a:t>
            </a:r>
            <a:r>
              <a:rPr sz="2450" spc="-5" dirty="0">
                <a:latin typeface="Agency FB"/>
                <a:cs typeface="Agency FB"/>
              </a:rPr>
              <a:t>infected </a:t>
            </a:r>
            <a:r>
              <a:rPr sz="2450" dirty="0">
                <a:latin typeface="Agency FB"/>
                <a:cs typeface="Agency FB"/>
              </a:rPr>
              <a:t>with AL only.</a:t>
            </a:r>
            <a:endParaRPr sz="2450">
              <a:latin typeface="Agency FB"/>
              <a:cs typeface="Agency FB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574459" y="4400058"/>
            <a:ext cx="6000906" cy="44403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137829" y="4446945"/>
            <a:ext cx="6282624" cy="45982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63829" y="9738907"/>
            <a:ext cx="5180308" cy="390134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563432" y="14534770"/>
            <a:ext cx="5040234" cy="338875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2900" y="13222961"/>
            <a:ext cx="5163126" cy="432450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029538" y="16626180"/>
            <a:ext cx="6407785" cy="2940050"/>
          </a:xfrm>
          <a:prstGeom prst="rect">
            <a:avLst/>
          </a:prstGeom>
          <a:ln w="11063">
            <a:solidFill>
              <a:srgbClr val="843B0C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1175"/>
              </a:spcBef>
            </a:pPr>
            <a:r>
              <a:rPr sz="2650" b="1" spc="10" dirty="0">
                <a:latin typeface="Agency FB"/>
                <a:cs typeface="Agency FB"/>
              </a:rPr>
              <a:t>Conclusion</a:t>
            </a:r>
            <a:endParaRPr sz="2650">
              <a:latin typeface="Agency FB"/>
              <a:cs typeface="Agency FB"/>
            </a:endParaRPr>
          </a:p>
          <a:p>
            <a:pPr marL="51435" marR="43180" algn="just">
              <a:lnSpc>
                <a:spcPct val="100299"/>
              </a:lnSpc>
              <a:spcBef>
                <a:spcPts val="640"/>
              </a:spcBef>
            </a:pPr>
            <a:r>
              <a:rPr sz="2450" dirty="0">
                <a:latin typeface="Agency FB"/>
                <a:cs typeface="Agency FB"/>
              </a:rPr>
              <a:t>IL-13 protects against nematodes and </a:t>
            </a:r>
            <a:r>
              <a:rPr sz="2450" spc="-5" dirty="0">
                <a:latin typeface="Agency FB"/>
                <a:cs typeface="Agency FB"/>
              </a:rPr>
              <a:t>it </a:t>
            </a:r>
            <a:r>
              <a:rPr sz="2450" dirty="0">
                <a:latin typeface="Agency FB"/>
                <a:cs typeface="Agency FB"/>
              </a:rPr>
              <a:t>is </a:t>
            </a:r>
            <a:r>
              <a:rPr sz="2450" spc="-5" dirty="0">
                <a:latin typeface="Agency FB"/>
                <a:cs typeface="Agency FB"/>
              </a:rPr>
              <a:t>justifiable </a:t>
            </a:r>
            <a:r>
              <a:rPr sz="2450" dirty="0">
                <a:latin typeface="Agency FB"/>
                <a:cs typeface="Agency FB"/>
              </a:rPr>
              <a:t>to </a:t>
            </a:r>
            <a:r>
              <a:rPr sz="2450" spc="-5" dirty="0">
                <a:latin typeface="Agency FB"/>
                <a:cs typeface="Agency FB"/>
              </a:rPr>
              <a:t>increase  </a:t>
            </a:r>
            <a:r>
              <a:rPr sz="2450" dirty="0">
                <a:latin typeface="Agency FB"/>
                <a:cs typeface="Agency FB"/>
              </a:rPr>
              <a:t>in </a:t>
            </a:r>
            <a:r>
              <a:rPr sz="2450" spc="-5" dirty="0">
                <a:latin typeface="Agency FB"/>
                <a:cs typeface="Agency FB"/>
              </a:rPr>
              <a:t>response </a:t>
            </a:r>
            <a:r>
              <a:rPr sz="2450" dirty="0">
                <a:latin typeface="Agency FB"/>
                <a:cs typeface="Agency FB"/>
              </a:rPr>
              <a:t>to multiple species. Beyond this, there appears not  to be a major alteration in the </a:t>
            </a:r>
            <a:r>
              <a:rPr sz="2450" spc="-5" dirty="0">
                <a:latin typeface="Agency FB"/>
                <a:cs typeface="Agency FB"/>
              </a:rPr>
              <a:t>cytokine </a:t>
            </a:r>
            <a:r>
              <a:rPr sz="2450" dirty="0">
                <a:latin typeface="Agency FB"/>
                <a:cs typeface="Agency FB"/>
              </a:rPr>
              <a:t>profile of single and  multiple intestinal helminth </a:t>
            </a:r>
            <a:r>
              <a:rPr sz="2450" spc="-5" dirty="0">
                <a:latin typeface="Agency FB"/>
                <a:cs typeface="Agency FB"/>
              </a:rPr>
              <a:t>infections. </a:t>
            </a:r>
            <a:r>
              <a:rPr sz="2450" dirty="0">
                <a:latin typeface="Agency FB"/>
                <a:cs typeface="Agency FB"/>
              </a:rPr>
              <a:t>Hence, </a:t>
            </a:r>
            <a:r>
              <a:rPr sz="2450" spc="-5" dirty="0">
                <a:latin typeface="Agency FB"/>
                <a:cs typeface="Agency FB"/>
              </a:rPr>
              <a:t>species specific  immune response </a:t>
            </a:r>
            <a:r>
              <a:rPr sz="2450" dirty="0">
                <a:latin typeface="Agency FB"/>
                <a:cs typeface="Agency FB"/>
              </a:rPr>
              <a:t>of intestinal helminths may not </a:t>
            </a:r>
            <a:r>
              <a:rPr sz="2450" spc="-5" dirty="0">
                <a:latin typeface="Agency FB"/>
                <a:cs typeface="Agency FB"/>
              </a:rPr>
              <a:t>be </a:t>
            </a:r>
            <a:r>
              <a:rPr sz="2450" dirty="0">
                <a:latin typeface="Agency FB"/>
                <a:cs typeface="Agency FB"/>
              </a:rPr>
              <a:t>a major  </a:t>
            </a:r>
            <a:r>
              <a:rPr sz="2450" spc="-5" dirty="0">
                <a:latin typeface="Agency FB"/>
                <a:cs typeface="Agency FB"/>
              </a:rPr>
              <a:t>challenge </a:t>
            </a:r>
            <a:r>
              <a:rPr sz="2450" dirty="0">
                <a:latin typeface="Agency FB"/>
                <a:cs typeface="Agency FB"/>
              </a:rPr>
              <a:t>in </a:t>
            </a:r>
            <a:r>
              <a:rPr sz="2450" spc="-5" dirty="0">
                <a:latin typeface="Agency FB"/>
                <a:cs typeface="Agency FB"/>
              </a:rPr>
              <a:t>vaccine </a:t>
            </a:r>
            <a:r>
              <a:rPr sz="2450" dirty="0">
                <a:latin typeface="Agency FB"/>
                <a:cs typeface="Agency FB"/>
              </a:rPr>
              <a:t>development and test for </a:t>
            </a:r>
            <a:r>
              <a:rPr sz="2450" spc="-5" dirty="0">
                <a:latin typeface="Agency FB"/>
                <a:cs typeface="Agency FB"/>
              </a:rPr>
              <a:t>efficacy.</a:t>
            </a:r>
            <a:endParaRPr sz="2450">
              <a:latin typeface="Agency FB"/>
              <a:cs typeface="Agency F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4901" y="18693441"/>
            <a:ext cx="12080240" cy="1066165"/>
          </a:xfrm>
          <a:prstGeom prst="rect">
            <a:avLst/>
          </a:prstGeom>
          <a:ln w="11063">
            <a:solidFill>
              <a:srgbClr val="92D05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50165">
              <a:lnSpc>
                <a:spcPts val="2470"/>
              </a:lnSpc>
              <a:spcBef>
                <a:spcPts val="210"/>
              </a:spcBef>
            </a:pPr>
            <a:r>
              <a:rPr sz="2100" b="1" spc="5" dirty="0">
                <a:latin typeface="Agency FB"/>
                <a:cs typeface="Agency FB"/>
              </a:rPr>
              <a:t>Acknowledgement</a:t>
            </a:r>
            <a:endParaRPr sz="2100">
              <a:latin typeface="Agency FB"/>
              <a:cs typeface="Agency FB"/>
            </a:endParaRPr>
          </a:p>
          <a:p>
            <a:pPr marL="50165">
              <a:lnSpc>
                <a:spcPts val="2350"/>
              </a:lnSpc>
            </a:pP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project was </a:t>
            </a:r>
            <a:r>
              <a:rPr sz="2000" dirty="0">
                <a:latin typeface="Calibri"/>
                <a:cs typeface="Calibri"/>
              </a:rPr>
              <a:t>partly funded by </a:t>
            </a:r>
            <a:r>
              <a:rPr sz="2000" spc="-5" dirty="0">
                <a:latin typeface="Calibri"/>
                <a:cs typeface="Calibri"/>
              </a:rPr>
              <a:t>European </a:t>
            </a:r>
            <a:r>
              <a:rPr sz="2000" dirty="0">
                <a:latin typeface="Calibri"/>
                <a:cs typeface="Calibri"/>
              </a:rPr>
              <a:t>FP7 </a:t>
            </a:r>
            <a:r>
              <a:rPr sz="2000" spc="-10" dirty="0">
                <a:latin typeface="Calibri"/>
                <a:cs typeface="Calibri"/>
              </a:rPr>
              <a:t>grant </a:t>
            </a:r>
            <a:r>
              <a:rPr sz="2000" spc="-5" dirty="0">
                <a:latin typeface="Calibri"/>
                <a:cs typeface="Calibri"/>
              </a:rPr>
              <a:t>(IDEA).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5" dirty="0">
                <a:latin typeface="Calibri"/>
                <a:cs typeface="Calibri"/>
              </a:rPr>
              <a:t>project was </a:t>
            </a:r>
            <a:r>
              <a:rPr sz="2000" dirty="0">
                <a:latin typeface="Calibri"/>
                <a:cs typeface="Calibri"/>
              </a:rPr>
              <a:t>also </a:t>
            </a:r>
            <a:r>
              <a:rPr sz="2000" spc="-5" dirty="0">
                <a:latin typeface="Calibri"/>
                <a:cs typeface="Calibri"/>
              </a:rPr>
              <a:t>supported </a:t>
            </a:r>
            <a:r>
              <a:rPr sz="2000" dirty="0">
                <a:latin typeface="Calibri"/>
                <a:cs typeface="Calibri"/>
              </a:rPr>
              <a:t>by </a:t>
            </a:r>
            <a:r>
              <a:rPr sz="2000" spc="5" dirty="0">
                <a:latin typeface="Calibri"/>
                <a:cs typeface="Calibri"/>
              </a:rPr>
              <a:t>a </a:t>
            </a:r>
            <a:r>
              <a:rPr sz="2000" spc="-5" dirty="0">
                <a:latin typeface="Calibri"/>
                <a:cs typeface="Calibri"/>
              </a:rPr>
              <a:t>scholarship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and</a:t>
            </a:r>
            <a:endParaRPr sz="2000">
              <a:latin typeface="Calibri"/>
              <a:cs typeface="Calibri"/>
            </a:endParaRPr>
          </a:p>
          <a:p>
            <a:pPr marL="50165">
              <a:lnSpc>
                <a:spcPct val="100000"/>
              </a:lnSpc>
              <a:spcBef>
                <a:spcPts val="430"/>
              </a:spcBef>
            </a:pPr>
            <a:r>
              <a:rPr sz="2000" spc="-10" dirty="0">
                <a:latin typeface="Calibri"/>
                <a:cs typeface="Calibri"/>
              </a:rPr>
              <a:t>grant </a:t>
            </a:r>
            <a:r>
              <a:rPr sz="2000" spc="-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the </a:t>
            </a:r>
            <a:r>
              <a:rPr sz="2000" spc="-20" dirty="0">
                <a:latin typeface="Calibri"/>
                <a:cs typeface="Calibri"/>
              </a:rPr>
              <a:t>West </a:t>
            </a:r>
            <a:r>
              <a:rPr sz="2000" dirty="0">
                <a:latin typeface="Calibri"/>
                <a:cs typeface="Calibri"/>
              </a:rPr>
              <a:t>African </a:t>
            </a:r>
            <a:r>
              <a:rPr sz="2000" spc="-5" dirty="0">
                <a:latin typeface="Calibri"/>
                <a:cs typeface="Calibri"/>
              </a:rPr>
              <a:t>Institute </a:t>
            </a:r>
            <a:r>
              <a:rPr sz="2000" dirty="0">
                <a:latin typeface="Calibri"/>
                <a:cs typeface="Calibri"/>
              </a:rPr>
              <a:t>of </a:t>
            </a:r>
            <a:r>
              <a:rPr sz="2000" spc="-5" dirty="0">
                <a:latin typeface="Calibri"/>
                <a:cs typeface="Calibri"/>
              </a:rPr>
              <a:t>Infectious </a:t>
            </a:r>
            <a:r>
              <a:rPr sz="2000" dirty="0">
                <a:latin typeface="Calibri"/>
                <a:cs typeface="Calibri"/>
              </a:rPr>
              <a:t>Diseases of </a:t>
            </a:r>
            <a:r>
              <a:rPr sz="2000" spc="-10" dirty="0">
                <a:latin typeface="Calibri"/>
                <a:cs typeface="Calibri"/>
              </a:rPr>
              <a:t>Poverty </a:t>
            </a:r>
            <a:r>
              <a:rPr sz="2000" dirty="0">
                <a:latin typeface="Calibri"/>
                <a:cs typeface="Calibri"/>
              </a:rPr>
              <a:t>(IIDP) </a:t>
            </a:r>
            <a:r>
              <a:rPr sz="2000" spc="-5" dirty="0">
                <a:latin typeface="Calibri"/>
                <a:cs typeface="Calibri"/>
              </a:rPr>
              <a:t>from </a:t>
            </a:r>
            <a:r>
              <a:rPr sz="2000" dirty="0">
                <a:latin typeface="Calibri"/>
                <a:cs typeface="Calibri"/>
              </a:rPr>
              <a:t>2013 </a:t>
            </a:r>
            <a:r>
              <a:rPr sz="2000" spc="-10" dirty="0">
                <a:latin typeface="Calibri"/>
                <a:cs typeface="Calibri"/>
              </a:rPr>
              <a:t>to </a:t>
            </a:r>
            <a:r>
              <a:rPr sz="2000" spc="5" dirty="0">
                <a:latin typeface="Calibri"/>
                <a:cs typeface="Calibri"/>
              </a:rPr>
              <a:t>2016 </a:t>
            </a:r>
            <a:r>
              <a:rPr sz="2000" spc="-10" dirty="0">
                <a:latin typeface="Calibri"/>
                <a:cs typeface="Calibri"/>
              </a:rPr>
              <a:t>awarded to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67248" y="8886993"/>
            <a:ext cx="4942840" cy="70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100"/>
              </a:spcBef>
            </a:pPr>
            <a:r>
              <a:rPr sz="1100" b="1" spc="5" dirty="0">
                <a:latin typeface="Calibri"/>
                <a:cs typeface="Calibri"/>
              </a:rPr>
              <a:t>Figure 1: Median </a:t>
            </a:r>
            <a:r>
              <a:rPr sz="1100" b="1" dirty="0">
                <a:latin typeface="Calibri"/>
                <a:cs typeface="Calibri"/>
              </a:rPr>
              <a:t>concentrations </a:t>
            </a:r>
            <a:r>
              <a:rPr sz="1100" b="1" spc="5" dirty="0">
                <a:latin typeface="Calibri"/>
                <a:cs typeface="Calibri"/>
              </a:rPr>
              <a:t>of IFN-γ </a:t>
            </a:r>
            <a:r>
              <a:rPr sz="1100" b="1" spc="10" dirty="0">
                <a:latin typeface="Calibri"/>
                <a:cs typeface="Calibri"/>
              </a:rPr>
              <a:t>among </a:t>
            </a:r>
            <a:r>
              <a:rPr sz="1100" b="1" spc="5" dirty="0">
                <a:latin typeface="Calibri"/>
                <a:cs typeface="Calibri"/>
              </a:rPr>
              <a:t>the </a:t>
            </a:r>
            <a:r>
              <a:rPr sz="1100" b="1" dirty="0">
                <a:latin typeface="Calibri"/>
                <a:cs typeface="Calibri"/>
              </a:rPr>
              <a:t>infected </a:t>
            </a:r>
            <a:r>
              <a:rPr sz="1100" b="1" spc="10" dirty="0">
                <a:latin typeface="Calibri"/>
                <a:cs typeface="Calibri"/>
              </a:rPr>
              <a:t>and </a:t>
            </a:r>
            <a:r>
              <a:rPr sz="1100" b="1" dirty="0">
                <a:latin typeface="Calibri"/>
                <a:cs typeface="Calibri"/>
              </a:rPr>
              <a:t>uninfected groups  </a:t>
            </a:r>
            <a:r>
              <a:rPr sz="1100" b="1" spc="-5" dirty="0">
                <a:latin typeface="Calibri"/>
                <a:cs typeface="Calibri"/>
              </a:rPr>
              <a:t>Key: </a:t>
            </a:r>
            <a:r>
              <a:rPr sz="1100" spc="5" dirty="0">
                <a:latin typeface="Calibri"/>
                <a:cs typeface="Calibri"/>
              </a:rPr>
              <a:t>AL – </a:t>
            </a:r>
            <a:r>
              <a:rPr sz="1100" i="1" spc="10" dirty="0">
                <a:latin typeface="Calibri"/>
                <a:cs typeface="Calibri"/>
              </a:rPr>
              <a:t>A. </a:t>
            </a:r>
            <a:r>
              <a:rPr sz="1100" i="1" dirty="0">
                <a:latin typeface="Calibri"/>
                <a:cs typeface="Calibri"/>
              </a:rPr>
              <a:t>lumbicoides</a:t>
            </a:r>
            <a:r>
              <a:rPr sz="1100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TT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i="1" spc="-50" dirty="0">
                <a:latin typeface="Calibri"/>
                <a:cs typeface="Calibri"/>
              </a:rPr>
              <a:t>T. </a:t>
            </a:r>
            <a:r>
              <a:rPr sz="1100" i="1" spc="5" dirty="0">
                <a:latin typeface="Calibri"/>
                <a:cs typeface="Calibri"/>
              </a:rPr>
              <a:t>trichiura</a:t>
            </a:r>
            <a:r>
              <a:rPr sz="1100" spc="5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N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dirty="0">
                <a:latin typeface="Calibri"/>
                <a:cs typeface="Calibri"/>
              </a:rPr>
              <a:t>Uninfected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confidence interval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(CI)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spc="5" dirty="0">
                <a:latin typeface="Calibri"/>
                <a:cs typeface="Calibri"/>
              </a:rPr>
              <a:t>Symbols on </a:t>
            </a: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significant differences </a:t>
            </a:r>
            <a:r>
              <a:rPr sz="1100" spc="5" dirty="0">
                <a:latin typeface="Calibri"/>
                <a:cs typeface="Calibri"/>
              </a:rPr>
              <a:t>between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960254" y="9025222"/>
            <a:ext cx="4851400" cy="70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100"/>
              </a:spcBef>
            </a:pPr>
            <a:r>
              <a:rPr sz="1100" b="1" spc="5" dirty="0">
                <a:latin typeface="Calibri"/>
                <a:cs typeface="Calibri"/>
              </a:rPr>
              <a:t>Figure 2: Median </a:t>
            </a:r>
            <a:r>
              <a:rPr sz="1100" b="1" dirty="0">
                <a:latin typeface="Calibri"/>
                <a:cs typeface="Calibri"/>
              </a:rPr>
              <a:t>concentrations </a:t>
            </a:r>
            <a:r>
              <a:rPr sz="1100" b="1" spc="5" dirty="0">
                <a:latin typeface="Calibri"/>
                <a:cs typeface="Calibri"/>
              </a:rPr>
              <a:t>of IL-2 </a:t>
            </a:r>
            <a:r>
              <a:rPr sz="1100" b="1" spc="10" dirty="0">
                <a:latin typeface="Calibri"/>
                <a:cs typeface="Calibri"/>
              </a:rPr>
              <a:t>among </a:t>
            </a:r>
            <a:r>
              <a:rPr sz="1100" b="1" spc="5" dirty="0">
                <a:latin typeface="Calibri"/>
                <a:cs typeface="Calibri"/>
              </a:rPr>
              <a:t>the </a:t>
            </a:r>
            <a:r>
              <a:rPr sz="1100" b="1" dirty="0">
                <a:latin typeface="Calibri"/>
                <a:cs typeface="Calibri"/>
              </a:rPr>
              <a:t>infected </a:t>
            </a:r>
            <a:r>
              <a:rPr sz="1100" b="1" spc="10" dirty="0">
                <a:latin typeface="Calibri"/>
                <a:cs typeface="Calibri"/>
              </a:rPr>
              <a:t>and </a:t>
            </a:r>
            <a:r>
              <a:rPr sz="1100" b="1" dirty="0">
                <a:latin typeface="Calibri"/>
                <a:cs typeface="Calibri"/>
              </a:rPr>
              <a:t>uninfected groups  </a:t>
            </a:r>
            <a:r>
              <a:rPr sz="1100" b="1" spc="-5" dirty="0">
                <a:latin typeface="Calibri"/>
                <a:cs typeface="Calibri"/>
              </a:rPr>
              <a:t>Key: </a:t>
            </a:r>
            <a:r>
              <a:rPr sz="1100" spc="5" dirty="0">
                <a:latin typeface="Calibri"/>
                <a:cs typeface="Calibri"/>
              </a:rPr>
              <a:t>AL – </a:t>
            </a:r>
            <a:r>
              <a:rPr sz="1100" i="1" spc="10" dirty="0">
                <a:latin typeface="Calibri"/>
                <a:cs typeface="Calibri"/>
              </a:rPr>
              <a:t>A. </a:t>
            </a:r>
            <a:r>
              <a:rPr sz="1100" i="1" dirty="0">
                <a:latin typeface="Calibri"/>
                <a:cs typeface="Calibri"/>
              </a:rPr>
              <a:t>lumbicoides</a:t>
            </a:r>
            <a:r>
              <a:rPr sz="1100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TT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i="1" spc="-50" dirty="0">
                <a:latin typeface="Calibri"/>
                <a:cs typeface="Calibri"/>
              </a:rPr>
              <a:t>T. </a:t>
            </a:r>
            <a:r>
              <a:rPr sz="1100" i="1" spc="5" dirty="0">
                <a:latin typeface="Calibri"/>
                <a:cs typeface="Calibri"/>
              </a:rPr>
              <a:t>trichiura</a:t>
            </a:r>
            <a:r>
              <a:rPr sz="1100" spc="5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N </a:t>
            </a:r>
            <a:r>
              <a:rPr sz="1100" spc="5" dirty="0">
                <a:latin typeface="Calibri"/>
                <a:cs typeface="Calibri"/>
              </a:rPr>
              <a:t>–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Uninfected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confidence interval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(CI)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spc="5" dirty="0">
                <a:latin typeface="Calibri"/>
                <a:cs typeface="Calibri"/>
              </a:rPr>
              <a:t>Symbols on </a:t>
            </a: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significant differences </a:t>
            </a:r>
            <a:r>
              <a:rPr sz="1100" spc="5" dirty="0">
                <a:latin typeface="Calibri"/>
                <a:cs typeface="Calibri"/>
              </a:rPr>
              <a:t>between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667248" y="13665640"/>
            <a:ext cx="4922520" cy="70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100"/>
              </a:spcBef>
            </a:pPr>
            <a:r>
              <a:rPr sz="1100" b="1" spc="5" dirty="0">
                <a:latin typeface="Calibri"/>
                <a:cs typeface="Calibri"/>
              </a:rPr>
              <a:t>Figure 3: Median </a:t>
            </a:r>
            <a:r>
              <a:rPr sz="1100" b="1" dirty="0">
                <a:latin typeface="Calibri"/>
                <a:cs typeface="Calibri"/>
              </a:rPr>
              <a:t>concentrations </a:t>
            </a:r>
            <a:r>
              <a:rPr sz="1100" b="1" spc="5" dirty="0">
                <a:latin typeface="Calibri"/>
                <a:cs typeface="Calibri"/>
              </a:rPr>
              <a:t>of IL-13 </a:t>
            </a:r>
            <a:r>
              <a:rPr sz="1100" b="1" spc="10" dirty="0">
                <a:latin typeface="Calibri"/>
                <a:cs typeface="Calibri"/>
              </a:rPr>
              <a:t>among </a:t>
            </a:r>
            <a:r>
              <a:rPr sz="1100" b="1" spc="5" dirty="0">
                <a:latin typeface="Calibri"/>
                <a:cs typeface="Calibri"/>
              </a:rPr>
              <a:t>the </a:t>
            </a:r>
            <a:r>
              <a:rPr sz="1100" b="1" dirty="0">
                <a:latin typeface="Calibri"/>
                <a:cs typeface="Calibri"/>
              </a:rPr>
              <a:t>infected </a:t>
            </a:r>
            <a:r>
              <a:rPr sz="1100" b="1" spc="10" dirty="0">
                <a:latin typeface="Calibri"/>
                <a:cs typeface="Calibri"/>
              </a:rPr>
              <a:t>and </a:t>
            </a:r>
            <a:r>
              <a:rPr sz="1100" b="1" dirty="0">
                <a:latin typeface="Calibri"/>
                <a:cs typeface="Calibri"/>
              </a:rPr>
              <a:t>uninfected groups  </a:t>
            </a:r>
            <a:r>
              <a:rPr sz="1100" b="1" spc="-5" dirty="0">
                <a:latin typeface="Calibri"/>
                <a:cs typeface="Calibri"/>
              </a:rPr>
              <a:t>Key: </a:t>
            </a:r>
            <a:r>
              <a:rPr sz="1100" spc="5" dirty="0">
                <a:latin typeface="Calibri"/>
                <a:cs typeface="Calibri"/>
              </a:rPr>
              <a:t>AL – </a:t>
            </a:r>
            <a:r>
              <a:rPr sz="1100" i="1" spc="10" dirty="0">
                <a:latin typeface="Calibri"/>
                <a:cs typeface="Calibri"/>
              </a:rPr>
              <a:t>A. </a:t>
            </a:r>
            <a:r>
              <a:rPr sz="1100" i="1" dirty="0">
                <a:latin typeface="Calibri"/>
                <a:cs typeface="Calibri"/>
              </a:rPr>
              <a:t>lumbicoides</a:t>
            </a:r>
            <a:r>
              <a:rPr sz="1100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TT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i="1" spc="-50" dirty="0">
                <a:latin typeface="Calibri"/>
                <a:cs typeface="Calibri"/>
              </a:rPr>
              <a:t>T. </a:t>
            </a:r>
            <a:r>
              <a:rPr sz="1100" i="1" spc="5" dirty="0">
                <a:latin typeface="Calibri"/>
                <a:cs typeface="Calibri"/>
              </a:rPr>
              <a:t>trichiura</a:t>
            </a:r>
            <a:r>
              <a:rPr sz="1100" spc="5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N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dirty="0">
                <a:latin typeface="Calibri"/>
                <a:cs typeface="Calibri"/>
              </a:rPr>
              <a:t>Uninfected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confidence interval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(CI)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spc="5" dirty="0">
                <a:latin typeface="Calibri"/>
                <a:cs typeface="Calibri"/>
              </a:rPr>
              <a:t>Symbols on </a:t>
            </a: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significant differences </a:t>
            </a:r>
            <a:r>
              <a:rPr sz="1100" spc="5" dirty="0">
                <a:latin typeface="Calibri"/>
                <a:cs typeface="Calibri"/>
              </a:rPr>
              <a:t>between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9509" y="17552288"/>
            <a:ext cx="4986655" cy="706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105"/>
              </a:spcBef>
            </a:pPr>
            <a:r>
              <a:rPr sz="1100" b="1" spc="5" dirty="0">
                <a:latin typeface="Calibri"/>
                <a:cs typeface="Calibri"/>
              </a:rPr>
              <a:t>Figure 4: Median </a:t>
            </a:r>
            <a:r>
              <a:rPr sz="1100" b="1" dirty="0">
                <a:latin typeface="Calibri"/>
                <a:cs typeface="Calibri"/>
              </a:rPr>
              <a:t>concentrations </a:t>
            </a:r>
            <a:r>
              <a:rPr sz="1100" b="1" spc="5" dirty="0">
                <a:latin typeface="Calibri"/>
                <a:cs typeface="Calibri"/>
              </a:rPr>
              <a:t>of TNF-</a:t>
            </a:r>
            <a:r>
              <a:rPr sz="1100" b="1" spc="5" dirty="0">
                <a:latin typeface="Times New Roman"/>
                <a:cs typeface="Times New Roman"/>
              </a:rPr>
              <a:t>α </a:t>
            </a:r>
            <a:r>
              <a:rPr sz="1100" b="1" spc="10" dirty="0">
                <a:latin typeface="Calibri"/>
                <a:cs typeface="Calibri"/>
              </a:rPr>
              <a:t>among </a:t>
            </a:r>
            <a:r>
              <a:rPr sz="1100" b="1" spc="5" dirty="0">
                <a:latin typeface="Calibri"/>
                <a:cs typeface="Calibri"/>
              </a:rPr>
              <a:t>the </a:t>
            </a:r>
            <a:r>
              <a:rPr sz="1100" b="1" dirty="0">
                <a:latin typeface="Calibri"/>
                <a:cs typeface="Calibri"/>
              </a:rPr>
              <a:t>infected </a:t>
            </a:r>
            <a:r>
              <a:rPr sz="1100" b="1" spc="5" dirty="0">
                <a:latin typeface="Calibri"/>
                <a:cs typeface="Calibri"/>
              </a:rPr>
              <a:t>and </a:t>
            </a:r>
            <a:r>
              <a:rPr sz="1100" b="1" dirty="0">
                <a:latin typeface="Calibri"/>
                <a:cs typeface="Calibri"/>
              </a:rPr>
              <a:t>uninfected groups  </a:t>
            </a:r>
            <a:r>
              <a:rPr sz="1100" b="1" spc="-5" dirty="0">
                <a:latin typeface="Calibri"/>
                <a:cs typeface="Calibri"/>
              </a:rPr>
              <a:t>Key: </a:t>
            </a:r>
            <a:r>
              <a:rPr sz="1100" spc="5" dirty="0">
                <a:latin typeface="Calibri"/>
                <a:cs typeface="Calibri"/>
              </a:rPr>
              <a:t>AL – </a:t>
            </a:r>
            <a:r>
              <a:rPr sz="1100" i="1" spc="10" dirty="0">
                <a:latin typeface="Calibri"/>
                <a:cs typeface="Calibri"/>
              </a:rPr>
              <a:t>A. </a:t>
            </a:r>
            <a:r>
              <a:rPr sz="1100" i="1" dirty="0">
                <a:latin typeface="Calibri"/>
                <a:cs typeface="Calibri"/>
              </a:rPr>
              <a:t>lumbicoides</a:t>
            </a:r>
            <a:r>
              <a:rPr sz="1100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TT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i="1" spc="-50" dirty="0">
                <a:latin typeface="Calibri"/>
                <a:cs typeface="Calibri"/>
              </a:rPr>
              <a:t>T. </a:t>
            </a:r>
            <a:r>
              <a:rPr sz="1100" i="1" spc="5" dirty="0">
                <a:latin typeface="Calibri"/>
                <a:cs typeface="Calibri"/>
              </a:rPr>
              <a:t>trichiura</a:t>
            </a:r>
            <a:r>
              <a:rPr sz="1100" spc="5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N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dirty="0">
                <a:latin typeface="Calibri"/>
                <a:cs typeface="Calibri"/>
              </a:rPr>
              <a:t>Uninfected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confidence interval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(CI)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spc="5" dirty="0">
                <a:latin typeface="Calibri"/>
                <a:cs typeface="Calibri"/>
              </a:rPr>
              <a:t>Symbols on </a:t>
            </a: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significant differences </a:t>
            </a:r>
            <a:r>
              <a:rPr sz="1100" spc="5" dirty="0">
                <a:latin typeface="Calibri"/>
                <a:cs typeface="Calibri"/>
              </a:rPr>
              <a:t>between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99592" y="17984137"/>
            <a:ext cx="4922520" cy="70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1499"/>
              </a:lnSpc>
              <a:spcBef>
                <a:spcPts val="100"/>
              </a:spcBef>
            </a:pPr>
            <a:r>
              <a:rPr sz="1100" b="1" spc="5" dirty="0">
                <a:latin typeface="Calibri"/>
                <a:cs typeface="Calibri"/>
              </a:rPr>
              <a:t>Figure 5: Median </a:t>
            </a:r>
            <a:r>
              <a:rPr sz="1100" b="1" dirty="0">
                <a:latin typeface="Calibri"/>
                <a:cs typeface="Calibri"/>
              </a:rPr>
              <a:t>concentrations </a:t>
            </a:r>
            <a:r>
              <a:rPr sz="1100" b="1" spc="5" dirty="0">
                <a:latin typeface="Calibri"/>
                <a:cs typeface="Calibri"/>
              </a:rPr>
              <a:t>of IL-10 </a:t>
            </a:r>
            <a:r>
              <a:rPr sz="1100" b="1" spc="10" dirty="0">
                <a:latin typeface="Calibri"/>
                <a:cs typeface="Calibri"/>
              </a:rPr>
              <a:t>among </a:t>
            </a:r>
            <a:r>
              <a:rPr sz="1100" b="1" spc="5" dirty="0">
                <a:latin typeface="Calibri"/>
                <a:cs typeface="Calibri"/>
              </a:rPr>
              <a:t>the </a:t>
            </a:r>
            <a:r>
              <a:rPr sz="1100" b="1" dirty="0">
                <a:latin typeface="Calibri"/>
                <a:cs typeface="Calibri"/>
              </a:rPr>
              <a:t>infected </a:t>
            </a:r>
            <a:r>
              <a:rPr sz="1100" b="1" spc="10" dirty="0">
                <a:latin typeface="Calibri"/>
                <a:cs typeface="Calibri"/>
              </a:rPr>
              <a:t>and </a:t>
            </a:r>
            <a:r>
              <a:rPr sz="1100" b="1" dirty="0">
                <a:latin typeface="Calibri"/>
                <a:cs typeface="Calibri"/>
              </a:rPr>
              <a:t>uninfected groups  </a:t>
            </a:r>
            <a:r>
              <a:rPr sz="1100" b="1" spc="-5" dirty="0">
                <a:latin typeface="Calibri"/>
                <a:cs typeface="Calibri"/>
              </a:rPr>
              <a:t>Key: </a:t>
            </a:r>
            <a:r>
              <a:rPr sz="1100" spc="5" dirty="0">
                <a:latin typeface="Calibri"/>
                <a:cs typeface="Calibri"/>
              </a:rPr>
              <a:t>AL – </a:t>
            </a:r>
            <a:r>
              <a:rPr sz="1100" i="1" spc="10" dirty="0">
                <a:latin typeface="Calibri"/>
                <a:cs typeface="Calibri"/>
              </a:rPr>
              <a:t>A. </a:t>
            </a:r>
            <a:r>
              <a:rPr sz="1100" i="1" dirty="0">
                <a:latin typeface="Calibri"/>
                <a:cs typeface="Calibri"/>
              </a:rPr>
              <a:t>lumbicoides</a:t>
            </a:r>
            <a:r>
              <a:rPr sz="1100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TT </a:t>
            </a:r>
            <a:r>
              <a:rPr sz="1100" spc="5" dirty="0">
                <a:latin typeface="Calibri"/>
                <a:cs typeface="Calibri"/>
              </a:rPr>
              <a:t>– </a:t>
            </a:r>
            <a:r>
              <a:rPr sz="1100" i="1" spc="-50" dirty="0">
                <a:latin typeface="Calibri"/>
                <a:cs typeface="Calibri"/>
              </a:rPr>
              <a:t>T. </a:t>
            </a:r>
            <a:r>
              <a:rPr sz="1100" i="1" spc="5" dirty="0">
                <a:latin typeface="Calibri"/>
                <a:cs typeface="Calibri"/>
              </a:rPr>
              <a:t>trichiura</a:t>
            </a:r>
            <a:r>
              <a:rPr sz="1100" spc="5" dirty="0">
                <a:latin typeface="Calibri"/>
                <a:cs typeface="Calibri"/>
              </a:rPr>
              <a:t>, </a:t>
            </a:r>
            <a:r>
              <a:rPr sz="1100" spc="10" dirty="0">
                <a:latin typeface="Calibri"/>
                <a:cs typeface="Calibri"/>
              </a:rPr>
              <a:t>N </a:t>
            </a:r>
            <a:r>
              <a:rPr sz="1100" spc="5" dirty="0">
                <a:latin typeface="Calibri"/>
                <a:cs typeface="Calibri"/>
              </a:rPr>
              <a:t>–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Uninfected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confidence interval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(CI)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100" spc="5" dirty="0">
                <a:latin typeface="Calibri"/>
                <a:cs typeface="Calibri"/>
              </a:rPr>
              <a:t>Symbols on </a:t>
            </a:r>
            <a:r>
              <a:rPr sz="1100" dirty="0">
                <a:latin typeface="Calibri"/>
                <a:cs typeface="Calibri"/>
              </a:rPr>
              <a:t>error </a:t>
            </a:r>
            <a:r>
              <a:rPr sz="1100" spc="-5" dirty="0">
                <a:latin typeface="Calibri"/>
                <a:cs typeface="Calibri"/>
              </a:rPr>
              <a:t>bars </a:t>
            </a:r>
            <a:r>
              <a:rPr sz="1100" dirty="0">
                <a:latin typeface="Calibri"/>
                <a:cs typeface="Calibri"/>
              </a:rPr>
              <a:t>indicate significant differences </a:t>
            </a:r>
            <a:r>
              <a:rPr sz="1100" spc="5" dirty="0">
                <a:latin typeface="Calibri"/>
                <a:cs typeface="Calibri"/>
              </a:rPr>
              <a:t>between</a:t>
            </a:r>
            <a:r>
              <a:rPr sz="1100" spc="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groups.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8306629" y="486814"/>
            <a:ext cx="1130227" cy="10451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4475" y="442558"/>
            <a:ext cx="1089376" cy="108937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872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Bodoni MT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olawunmi oyerinde</dc:creator>
  <cp:lastModifiedBy>Ademola Balogun</cp:lastModifiedBy>
  <cp:revision>1</cp:revision>
  <dcterms:created xsi:type="dcterms:W3CDTF">2019-02-26T09:46:11Z</dcterms:created>
  <dcterms:modified xsi:type="dcterms:W3CDTF">2021-08-22T13:17:52Z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2016-05-18T00:00:00Z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2019-02-26T00:00:00Z</vt:filetime>
  </property>
</Properties>
</file>