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8" r:id="rId2"/>
    <p:sldMasterId id="2147483685" r:id="rId3"/>
  </p:sldMasterIdLst>
  <p:notesMasterIdLst>
    <p:notesMasterId r:id="rId36"/>
  </p:notesMasterIdLst>
  <p:sldIdLst>
    <p:sldId id="257" r:id="rId4"/>
    <p:sldId id="258" r:id="rId5"/>
    <p:sldId id="260" r:id="rId6"/>
    <p:sldId id="337" r:id="rId7"/>
    <p:sldId id="320" r:id="rId8"/>
    <p:sldId id="321" r:id="rId9"/>
    <p:sldId id="347" r:id="rId10"/>
    <p:sldId id="334" r:id="rId11"/>
    <p:sldId id="332" r:id="rId12"/>
    <p:sldId id="335" r:id="rId13"/>
    <p:sldId id="323" r:id="rId14"/>
    <p:sldId id="325" r:id="rId15"/>
    <p:sldId id="329" r:id="rId16"/>
    <p:sldId id="330" r:id="rId17"/>
    <p:sldId id="328" r:id="rId18"/>
    <p:sldId id="276" r:id="rId19"/>
    <p:sldId id="278" r:id="rId20"/>
    <p:sldId id="339" r:id="rId21"/>
    <p:sldId id="341" r:id="rId22"/>
    <p:sldId id="342" r:id="rId23"/>
    <p:sldId id="350" r:id="rId24"/>
    <p:sldId id="343" r:id="rId25"/>
    <p:sldId id="344" r:id="rId26"/>
    <p:sldId id="345" r:id="rId27"/>
    <p:sldId id="353" r:id="rId28"/>
    <p:sldId id="354" r:id="rId29"/>
    <p:sldId id="311" r:id="rId30"/>
    <p:sldId id="310" r:id="rId31"/>
    <p:sldId id="312" r:id="rId32"/>
    <p:sldId id="313" r:id="rId33"/>
    <p:sldId id="356" r:id="rId34"/>
    <p:sldId id="355" r:id="rId3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B02FD4-34A1-4770-ACD6-9317FA76C9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FE03CD-AA4E-439B-96F7-B4A7C0D899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3BB044-2C13-4C6D-B16F-D0ED5EA9B8D2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B5EE3EC-92F6-4206-B9A6-B7B03D3241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613F72-067B-419C-935B-87EDEB0FC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40305-1427-41AF-B87B-444842B8FF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4F0B3-68F9-4793-8A28-F5EFF1551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A73A705-53CC-466A-A06B-565492B187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hape 170">
            <a:extLst>
              <a:ext uri="{FF2B5EF4-FFF2-40B4-BE49-F238E27FC236}">
                <a16:creationId xmlns:a16="http://schemas.microsoft.com/office/drawing/2014/main" id="{B47F4C80-13DC-4E35-B91A-7974D9C8053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0963" name="Shape 171">
            <a:extLst>
              <a:ext uri="{FF2B5EF4-FFF2-40B4-BE49-F238E27FC236}">
                <a16:creationId xmlns:a16="http://schemas.microsoft.com/office/drawing/2014/main" id="{94F061A2-D089-4F99-9022-663B629064C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hape 781">
            <a:extLst>
              <a:ext uri="{FF2B5EF4-FFF2-40B4-BE49-F238E27FC236}">
                <a16:creationId xmlns:a16="http://schemas.microsoft.com/office/drawing/2014/main" id="{0D00C2A5-5065-40CA-90FB-8BE3D11E0A5D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1987" name="Shape 782">
            <a:extLst>
              <a:ext uri="{FF2B5EF4-FFF2-40B4-BE49-F238E27FC236}">
                <a16:creationId xmlns:a16="http://schemas.microsoft.com/office/drawing/2014/main" id="{81AA8EC7-C181-4975-834F-6E445DA1B4A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788">
            <a:extLst>
              <a:ext uri="{FF2B5EF4-FFF2-40B4-BE49-F238E27FC236}">
                <a16:creationId xmlns:a16="http://schemas.microsoft.com/office/drawing/2014/main" id="{6F9E62E8-D826-40E8-9049-1262B1507F80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3011" name="Shape 789">
            <a:extLst>
              <a:ext uri="{FF2B5EF4-FFF2-40B4-BE49-F238E27FC236}">
                <a16:creationId xmlns:a16="http://schemas.microsoft.com/office/drawing/2014/main" id="{E217FD96-8866-4ACE-86F0-C162B3DE667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hape 797">
            <a:extLst>
              <a:ext uri="{FF2B5EF4-FFF2-40B4-BE49-F238E27FC236}">
                <a16:creationId xmlns:a16="http://schemas.microsoft.com/office/drawing/2014/main" id="{4CE20585-A16D-4187-AAE4-8FB12B9DA823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4035" name="Shape 798">
            <a:extLst>
              <a:ext uri="{FF2B5EF4-FFF2-40B4-BE49-F238E27FC236}">
                <a16:creationId xmlns:a16="http://schemas.microsoft.com/office/drawing/2014/main" id="{2400A25A-8FBC-4395-91B8-A9078DD1D17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589">
            <a:extLst>
              <a:ext uri="{FF2B5EF4-FFF2-40B4-BE49-F238E27FC236}">
                <a16:creationId xmlns:a16="http://schemas.microsoft.com/office/drawing/2014/main" id="{422C6389-D8EF-4BFF-9FAC-BFA67AD70EAC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5059" name="Shape 590">
            <a:extLst>
              <a:ext uri="{FF2B5EF4-FFF2-40B4-BE49-F238E27FC236}">
                <a16:creationId xmlns:a16="http://schemas.microsoft.com/office/drawing/2014/main" id="{14AD87DF-A600-437E-9854-31A90DB8F1E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596">
            <a:extLst>
              <a:ext uri="{FF2B5EF4-FFF2-40B4-BE49-F238E27FC236}">
                <a16:creationId xmlns:a16="http://schemas.microsoft.com/office/drawing/2014/main" id="{49F653EA-5FFF-455A-A016-3BE1EF03F714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3" name="Shape 597">
            <a:extLst>
              <a:ext uri="{FF2B5EF4-FFF2-40B4-BE49-F238E27FC236}">
                <a16:creationId xmlns:a16="http://schemas.microsoft.com/office/drawing/2014/main" id="{D9C6B0A0-F695-4F4C-AF6E-D1AFEDBCCB18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  <a:gd name="T10" fmla="*/ 120000 w 120000"/>
              <a:gd name="T11" fmla="*/ 12000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99513-C048-4668-A537-56E0F544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A362E-DBD5-43FA-A50D-7211976D5DF1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43653-245A-4F21-9C89-7D53CA456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B3D29-B8F7-4F27-991E-0F350912C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E96C2-BA80-4FDD-A56D-59F6B7DD7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34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A096-66CE-4213-8467-EEBE3DD5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A3D6E-4E40-4C5A-910E-B03B5DE7E82F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C6DB0-DEEE-44F3-978E-24A85D12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20C79-4D3B-4B12-BA21-1977A07B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72D05-4A2C-42FA-9486-4650D810A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61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51852-C8D3-44A4-8BE1-9AA8CE9E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5199E-A75D-4491-8558-4D9FB3440808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A6DDF-863F-4ECD-9A65-38D7F95E9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2181C-4457-49F7-AC3A-CD4E0B30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80AEF-162A-41F9-95F0-EA6EEC7F0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641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14400" y="1981201"/>
            <a:ext cx="10363200" cy="41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457189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990575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523962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2133547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743131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3352716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4571886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640064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8838979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F6A59AAE-4714-4FE0-AD7B-885766532A7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33">
            <a:extLst>
              <a:ext uri="{FF2B5EF4-FFF2-40B4-BE49-F238E27FC236}">
                <a16:creationId xmlns:a16="http://schemas.microsoft.com/office/drawing/2014/main" id="{1C3DC041-BCEC-46AA-B879-6C2D008C144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34">
            <a:extLst>
              <a:ext uri="{FF2B5EF4-FFF2-40B4-BE49-F238E27FC236}">
                <a16:creationId xmlns:a16="http://schemas.microsoft.com/office/drawing/2014/main" id="{595E97A0-D65C-46A4-8E72-8B821A0849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</p:spPr>
        <p:txBody>
          <a:bodyPr lIns="91425" tIns="91425" rIns="91425" bIns="91425" anchor="t">
            <a:noAutofit/>
          </a:bodyPr>
          <a:lstStyle>
            <a:lvl1pPr>
              <a:defRPr/>
            </a:lvl1pPr>
            <a:lvl2pPr lvl="1">
              <a:defRPr>
                <a:latin typeface="Calibri" panose="020F0502020204030204" pitchFamily="34" charset="0"/>
              </a:defRPr>
            </a:lvl2pPr>
            <a:lvl3pPr lvl="2">
              <a:defRPr>
                <a:latin typeface="Calibri" panose="020F0502020204030204" pitchFamily="34" charset="0"/>
              </a:defRPr>
            </a:lvl3pPr>
            <a:lvl4pPr lvl="3">
              <a:defRPr>
                <a:latin typeface="Calibri" panose="020F0502020204030204" pitchFamily="34" charset="0"/>
              </a:defRPr>
            </a:lvl4pPr>
            <a:lvl5pPr lvl="4">
              <a:defRPr>
                <a:latin typeface="Calibri" panose="020F0502020204030204" pitchFamily="34" charset="0"/>
              </a:defRPr>
            </a:lvl5pPr>
          </a:lstStyle>
          <a:p>
            <a:endParaRPr lang="en-US" altLang="en-US"/>
          </a:p>
          <a:p>
            <a:pPr lvl="1"/>
            <a:endParaRPr lang="en-US" altLang="en-US"/>
          </a:p>
          <a:p>
            <a:pPr lvl="2"/>
            <a:endParaRPr lang="en-US" altLang="en-US"/>
          </a:p>
          <a:p>
            <a:pPr lvl="3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556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14400" y="1981201"/>
            <a:ext cx="10363200" cy="41147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457189" lvl="0" indent="-186262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990575" lvl="1" indent="-143930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523962" lvl="2" indent="-10159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2133547" lvl="3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743131" lvl="4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3352716" lvl="5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4571886" lvl="6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6400640" lvl="7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8838979" lvl="8" indent="-13546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4" name="Shape 32">
            <a:extLst>
              <a:ext uri="{FF2B5EF4-FFF2-40B4-BE49-F238E27FC236}">
                <a16:creationId xmlns:a16="http://schemas.microsoft.com/office/drawing/2014/main" id="{0E18969E-54E5-48D4-A5AE-BBFCF0F9B0DF}"/>
              </a:ext>
            </a:extLst>
          </p:cNvPr>
          <p:cNvSpPr txBox="1">
            <a:spLocks noGrp="1"/>
          </p:cNvSpPr>
          <p:nvPr>
            <p:ph type="dt" idx="10"/>
          </p:nvPr>
        </p:nvSpPr>
        <p:spPr/>
        <p:txBody>
          <a:bodyPr/>
          <a:lstStyle>
            <a:lvl1pPr marL="0" marR="0" lvl="0" indent="0" algn="l" rtl="0">
              <a:spcBef>
                <a:spcPts val="0"/>
              </a:spcBef>
              <a:defRPr sz="1800" kern="1200">
                <a:solidFill>
                  <a:schemeClr val="tx1"/>
                </a:solidFill>
                <a:cs typeface="+mn-cs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" name="Shape 33">
            <a:extLst>
              <a:ext uri="{FF2B5EF4-FFF2-40B4-BE49-F238E27FC236}">
                <a16:creationId xmlns:a16="http://schemas.microsoft.com/office/drawing/2014/main" id="{7ABD0FEE-2715-498C-96FD-FF0EDDC9AC9F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>
            <a:lvl1pPr marL="0" marR="0" lvl="0" indent="0" algn="ctr" rtl="0">
              <a:spcBef>
                <a:spcPts val="0"/>
              </a:spcBef>
              <a:defRPr sz="1800" kern="1200">
                <a:solidFill>
                  <a:schemeClr val="tx1"/>
                </a:solidFill>
                <a:cs typeface="+mn-cs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Shape 34">
            <a:extLst>
              <a:ext uri="{FF2B5EF4-FFF2-40B4-BE49-F238E27FC236}">
                <a16:creationId xmlns:a16="http://schemas.microsoft.com/office/drawing/2014/main" id="{F18DC4FD-72DC-4099-BD10-45FA713F91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lvl="1">
              <a:defRPr>
                <a:solidFill>
                  <a:schemeClr val="tx1"/>
                </a:solidFill>
              </a:defRPr>
            </a:lvl2pPr>
            <a:lvl3pPr lvl="2">
              <a:defRPr>
                <a:solidFill>
                  <a:schemeClr val="tx1"/>
                </a:solidFill>
              </a:defRPr>
            </a:lvl3pPr>
            <a:lvl4pPr lvl="3">
              <a:defRPr>
                <a:solidFill>
                  <a:schemeClr val="tx1"/>
                </a:solidFill>
              </a:defRPr>
            </a:lvl4pPr>
            <a:lvl5pPr lvl="4">
              <a:defRPr>
                <a:solidFill>
                  <a:schemeClr val="tx1"/>
                </a:solidFill>
              </a:defRPr>
            </a:lvl5pPr>
          </a:lstStyle>
          <a:p>
            <a:endParaRPr lang="en-US" altLang="en-US"/>
          </a:p>
          <a:p>
            <a:pPr lvl="1"/>
            <a:endParaRPr lang="en-US" altLang="en-US"/>
          </a:p>
          <a:p>
            <a:pPr lvl="2"/>
            <a:endParaRPr lang="en-US" altLang="en-US"/>
          </a:p>
          <a:p>
            <a:pPr lvl="3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95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FC0E1-4917-47F9-A110-2E8158DE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800" kern="120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28F15F73-D506-4D7B-A3BE-1A568349593A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0595F-8994-420D-B550-2B9EC0149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 kern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23F6F-7777-4082-BDE3-A061446C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9818F501-0F86-4CE7-AFC4-89306EC535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55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73F92-496D-49F3-B843-0B992529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F0B72-4FCD-4F45-86F4-161CFDB3C9DB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76246-9C81-4ECD-A80D-DEC08E4E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635CB-F224-4417-8C03-4E771AF48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2791E-2E3B-4E0C-820F-7BC905C71C1D}" type="slidenum">
              <a:rPr lang="en-TT" altLang="en-US"/>
              <a:pPr/>
              <a:t>‹#›</a:t>
            </a:fld>
            <a:endParaRPr lang="en-TT" altLang="en-US"/>
          </a:p>
        </p:txBody>
      </p:sp>
    </p:spTree>
    <p:extLst>
      <p:ext uri="{BB962C8B-B14F-4D97-AF65-F5344CB8AC3E}">
        <p14:creationId xmlns:p14="http://schemas.microsoft.com/office/powerpoint/2010/main" val="4091433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2401D-700C-45E0-841F-8CF820CD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04D91-079E-4A91-8B62-DDC073256BE9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9D493-922A-4DDC-9EEE-B1A5B11E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9FC9E-A588-449F-8B59-E76B54F2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80B02-E63D-42DF-BD73-1E32C195A923}" type="slidenum">
              <a:rPr lang="en-TT" altLang="en-US"/>
              <a:pPr/>
              <a:t>‹#›</a:t>
            </a:fld>
            <a:endParaRPr lang="en-TT" altLang="en-US"/>
          </a:p>
        </p:txBody>
      </p:sp>
    </p:spTree>
    <p:extLst>
      <p:ext uri="{BB962C8B-B14F-4D97-AF65-F5344CB8AC3E}">
        <p14:creationId xmlns:p14="http://schemas.microsoft.com/office/powerpoint/2010/main" val="3003223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722E7-3237-497B-B8DE-78C1B82D5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F75E-562A-475A-B007-88B47F08BAB5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CA0C8-8E9C-4E81-99AB-A2BCC94B8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A2E68-DA66-4AAC-B277-96E93DDF8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2407C-AA16-41F9-AFC9-B955D10A3E41}" type="slidenum">
              <a:rPr lang="en-TT" altLang="en-US"/>
              <a:pPr/>
              <a:t>‹#›</a:t>
            </a:fld>
            <a:endParaRPr lang="en-TT" altLang="en-US"/>
          </a:p>
        </p:txBody>
      </p:sp>
    </p:spTree>
    <p:extLst>
      <p:ext uri="{BB962C8B-B14F-4D97-AF65-F5344CB8AC3E}">
        <p14:creationId xmlns:p14="http://schemas.microsoft.com/office/powerpoint/2010/main" val="2473338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A6C646-3D54-4849-93FF-66EEC3A8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3E17-D5BB-4499-B99F-2927630D6DB4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A3C171-15A0-48B3-B1BC-5066CED00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F77456-2D4B-4190-A4D6-FCB967DF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FB296-6784-448D-9E34-E65253869648}" type="slidenum">
              <a:rPr lang="en-TT" altLang="en-US"/>
              <a:pPr/>
              <a:t>‹#›</a:t>
            </a:fld>
            <a:endParaRPr lang="en-TT" altLang="en-US"/>
          </a:p>
        </p:txBody>
      </p:sp>
    </p:spTree>
    <p:extLst>
      <p:ext uri="{BB962C8B-B14F-4D97-AF65-F5344CB8AC3E}">
        <p14:creationId xmlns:p14="http://schemas.microsoft.com/office/powerpoint/2010/main" val="2207273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BCE03A9-5C37-41D1-9778-DC480513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3516-5EB9-423D-B66E-118AF159A0D7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3FC966-F296-4F29-8726-266E26C6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12BA79-001E-4B36-9C1F-264D10AE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57AF6-B8BE-43CC-A351-CDEE8868F4BD}" type="slidenum">
              <a:rPr lang="en-TT" altLang="en-US"/>
              <a:pPr/>
              <a:t>‹#›</a:t>
            </a:fld>
            <a:endParaRPr lang="en-TT" altLang="en-US"/>
          </a:p>
        </p:txBody>
      </p:sp>
    </p:spTree>
    <p:extLst>
      <p:ext uri="{BB962C8B-B14F-4D97-AF65-F5344CB8AC3E}">
        <p14:creationId xmlns:p14="http://schemas.microsoft.com/office/powerpoint/2010/main" val="79619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A7943-468D-43A9-9569-FF4E626D7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4A005-8E3F-4A2D-BAF3-C2C66901339A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DE5E-73E0-4CC8-A3D5-3C5D18CD2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5FDF0-DCFF-4823-BB57-7B11FEB1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71AEC-3224-424F-A413-216BC8DFBF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163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A3AD29E-DB04-42AA-A3C4-12380386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E663B-A3E3-4C83-A309-34A43BFA8F0E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C2973D6-AD07-4BA2-9007-BC13176EC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243C20-881F-4778-9E4F-5A9BAC58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620CA-45C6-4F9B-ABC2-8A61D175D190}" type="slidenum">
              <a:rPr lang="en-TT" altLang="en-US"/>
              <a:pPr/>
              <a:t>‹#›</a:t>
            </a:fld>
            <a:endParaRPr lang="en-TT" altLang="en-US"/>
          </a:p>
        </p:txBody>
      </p:sp>
    </p:spTree>
    <p:extLst>
      <p:ext uri="{BB962C8B-B14F-4D97-AF65-F5344CB8AC3E}">
        <p14:creationId xmlns:p14="http://schemas.microsoft.com/office/powerpoint/2010/main" val="1431550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308B6C-771C-4D81-BBD9-FDEF3465D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4AC4C-3064-4BB9-9F2B-288C3A6A7640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165B80-53E7-422D-BA13-DC03A41C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21FB535-58A1-4A86-A1E8-AA0F6AD4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7E235-93C7-4924-A39D-E3AE2D7E8245}" type="slidenum">
              <a:rPr lang="en-TT" altLang="en-US"/>
              <a:pPr/>
              <a:t>‹#›</a:t>
            </a:fld>
            <a:endParaRPr lang="en-TT" altLang="en-US"/>
          </a:p>
        </p:txBody>
      </p:sp>
    </p:spTree>
    <p:extLst>
      <p:ext uri="{BB962C8B-B14F-4D97-AF65-F5344CB8AC3E}">
        <p14:creationId xmlns:p14="http://schemas.microsoft.com/office/powerpoint/2010/main" val="2420146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21C3C00-6A0F-44AD-AAEA-175ECECEA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95D22-9725-4CF0-9E47-78B2E8236E08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010E25-FBE3-4F02-AB9E-7696D294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5EB3DC-F90C-4952-A8E7-C41E5290C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75EFD-8A0F-42D5-8EB3-5786DB78F669}" type="slidenum">
              <a:rPr lang="en-TT" altLang="en-US"/>
              <a:pPr/>
              <a:t>‹#›</a:t>
            </a:fld>
            <a:endParaRPr lang="en-TT" altLang="en-US"/>
          </a:p>
        </p:txBody>
      </p:sp>
    </p:spTree>
    <p:extLst>
      <p:ext uri="{BB962C8B-B14F-4D97-AF65-F5344CB8AC3E}">
        <p14:creationId xmlns:p14="http://schemas.microsoft.com/office/powerpoint/2010/main" val="1945838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T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936C17-FDD4-47B1-B1BD-D49797C5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9978D-F9C5-4CA1-8246-1D3FADAF41F9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841D0CF-33F4-4464-9E28-CA0961F45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41943C-9231-45C4-B589-AC2A88E6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2A42A-D982-4AC0-99AD-8D5B191E9E4C}" type="slidenum">
              <a:rPr lang="en-TT" altLang="en-US"/>
              <a:pPr/>
              <a:t>‹#›</a:t>
            </a:fld>
            <a:endParaRPr lang="en-TT" altLang="en-US"/>
          </a:p>
        </p:txBody>
      </p:sp>
    </p:spTree>
    <p:extLst>
      <p:ext uri="{BB962C8B-B14F-4D97-AF65-F5344CB8AC3E}">
        <p14:creationId xmlns:p14="http://schemas.microsoft.com/office/powerpoint/2010/main" val="3937369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DDB84-8C2C-4E24-B7EA-F864CB485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C2ED7-BBDA-4BB3-94FB-F992AC2C5818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4D321-C1E2-4EBC-8078-2928E0E2E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88300-B103-4B9B-9258-0D46C85A4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8ECD1-4354-40EC-B06D-26C173708F36}" type="slidenum">
              <a:rPr lang="en-TT" altLang="en-US"/>
              <a:pPr/>
              <a:t>‹#›</a:t>
            </a:fld>
            <a:endParaRPr lang="en-TT" altLang="en-US"/>
          </a:p>
        </p:txBody>
      </p:sp>
    </p:spTree>
    <p:extLst>
      <p:ext uri="{BB962C8B-B14F-4D97-AF65-F5344CB8AC3E}">
        <p14:creationId xmlns:p14="http://schemas.microsoft.com/office/powerpoint/2010/main" val="2888544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BB14C-6A14-46E1-B1BD-4EDC4D51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5F518-F0F7-40EF-843D-0C135D11C88B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B05D7-6555-46A2-B218-9D5084B5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50F9-D828-4B18-843B-095F45A4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BB24F-CECD-492D-88A7-87634533538B}" type="slidenum">
              <a:rPr lang="en-TT" altLang="en-US"/>
              <a:pPr/>
              <a:t>‹#›</a:t>
            </a:fld>
            <a:endParaRPr lang="en-TT" altLang="en-US"/>
          </a:p>
        </p:txBody>
      </p:sp>
    </p:spTree>
    <p:extLst>
      <p:ext uri="{BB962C8B-B14F-4D97-AF65-F5344CB8AC3E}">
        <p14:creationId xmlns:p14="http://schemas.microsoft.com/office/powerpoint/2010/main" val="3312375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26B9-1775-485F-AAC4-4ABFC28A3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5B2B6-91B5-4E16-80F6-333EFD1A7B92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7F1DC-D9C1-47BD-A400-888B952D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9B417-FD77-4A0B-AEB5-5D85004BF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0A659-B391-4457-8FC5-9D8CE333F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86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FAE26B-AF80-452F-BBC8-C7380142D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5190D-F87D-4079-A96B-9996E830E278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2D3DA1-74AE-44BA-AF42-43F3F622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54CF44-FDAC-4E2A-BB6D-D1E8D060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A6563-6F91-409C-AC40-EEC4AAAD7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09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633D534-89F8-42F3-A110-26AC328C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46241-03F3-46B2-A260-70331CD14E10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C382B0B-4190-46A1-8B5C-42BD526B1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9DD0848-335F-4993-A333-97DE20A7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8D294-E247-48FD-919E-BECA9E2812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908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540682-9DB2-4B1D-B9A0-3F1F1924A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6EE0C-2DB4-4316-A9E1-19AED0E04DA9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64563C-1D76-46F6-9F3B-7D64DAA6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805338-37E9-4419-AA88-2715B026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A9E2D-64CD-4CB9-A665-4F082C5F70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456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0C363A-209C-48C3-8FC3-EA1785F83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93CEF-E80A-4B95-A0A2-7205682E7E67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8FA87F-9626-44A4-9AE7-985903140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72B66EF-EB95-470F-A111-9305EE3D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C0BF9-0B09-4A89-8C27-5D9BEC729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458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C8314B-436F-49AD-86D0-39ADA0814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2943-6A17-4BF0-B377-A18DE4AE130D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8C6E646-6D2D-448B-B5F7-310DDCB5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F95AEE-D577-4C63-BBC5-BEC2A6A0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98BA5-9533-41FE-BB98-6F5CCFCB54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04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F06A17-61ED-4C32-9E85-38FB4CD8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F586-6B24-42A4-A132-8BFB5D922901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490271-B2E5-4C6C-BB8A-48A24388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76EB8C-D0B7-46DF-88BD-7426F1FA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87718-0C40-4996-960C-447AC3391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4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B860084-EDBB-4BAF-B722-DCE96D12EF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B482A8-8BA4-42E4-8DCB-5EA5603285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00DC2-9482-4E35-AE26-102A94AB1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926C32-C345-4783-8A08-4E1FB4AA4EFD}" type="datetimeFigureOut">
              <a:rPr lang="en-US"/>
              <a:pPr>
                <a:defRPr/>
              </a:pPr>
              <a:t>8/15/2021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03E82-862F-40D4-AFDF-3B9916341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9AD65-1D6E-4991-972B-507763A121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B14AEE1-868A-4A91-B971-73F86E7BF4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47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>
            <a:extLst>
              <a:ext uri="{FF2B5EF4-FFF2-40B4-BE49-F238E27FC236}">
                <a16:creationId xmlns:a16="http://schemas.microsoft.com/office/drawing/2014/main" id="{67FFDD92-8D7E-4AEE-B883-68F0082A64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>
            <a:extLst>
              <a:ext uri="{FF2B5EF4-FFF2-40B4-BE49-F238E27FC236}">
                <a16:creationId xmlns:a16="http://schemas.microsoft.com/office/drawing/2014/main" id="{A56DAB84-0392-42BD-A855-0A14D66491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marL="34290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marL="48006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marL="66294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>
            <a:endParaRPr/>
          </a:p>
        </p:txBody>
      </p:sp>
      <p:sp>
        <p:nvSpPr>
          <p:cNvPr id="26" name="Shape 26">
            <a:extLst>
              <a:ext uri="{FF2B5EF4-FFF2-40B4-BE49-F238E27FC236}">
                <a16:creationId xmlns:a16="http://schemas.microsoft.com/office/drawing/2014/main" id="{B9EF557B-292D-4592-B274-7A8F6A7BFE4D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 fontAlgn="auto">
              <a:spcBef>
                <a:spcPts val="0"/>
              </a:spcBef>
              <a:spcAft>
                <a:spcPts val="0"/>
              </a:spcAft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7" name="Shape 27">
            <a:extLst>
              <a:ext uri="{FF2B5EF4-FFF2-40B4-BE49-F238E27FC236}">
                <a16:creationId xmlns:a16="http://schemas.microsoft.com/office/drawing/2014/main" id="{22F1E94E-61E6-4394-B320-C122C4F3E80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 fontAlgn="auto">
              <a:spcBef>
                <a:spcPts val="0"/>
              </a:spcBef>
              <a:spcAft>
                <a:spcPts val="0"/>
              </a:spcAft>
              <a:defRPr sz="1867" kern="0">
                <a:solidFill>
                  <a:srgbClr val="000000"/>
                </a:solidFill>
                <a:latin typeface="+mn-lt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8" name="Shape 28">
            <a:extLst>
              <a:ext uri="{FF2B5EF4-FFF2-40B4-BE49-F238E27FC236}">
                <a16:creationId xmlns:a16="http://schemas.microsoft.com/office/drawing/2014/main" id="{5A897B5E-DDEE-437B-BF5D-FC8609AF29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algn="r">
              <a:defRPr>
                <a:solidFill>
                  <a:srgbClr val="000000"/>
                </a:solidFill>
                <a:sym typeface="Arial" panose="020B0604020202020204" pitchFamily="34" charset="0"/>
              </a:defRPr>
            </a:lvl1pPr>
            <a:lvl2pPr lvl="1">
              <a:defRPr>
                <a:solidFill>
                  <a:srgbClr val="000000"/>
                </a:solidFill>
                <a:sym typeface="Arial" panose="020B0604020202020204" pitchFamily="34" charset="0"/>
              </a:defRPr>
            </a:lvl2pPr>
            <a:lvl3pPr lvl="2">
              <a:defRPr>
                <a:solidFill>
                  <a:srgbClr val="000000"/>
                </a:solidFill>
                <a:sym typeface="Arial" panose="020B0604020202020204" pitchFamily="34" charset="0"/>
              </a:defRPr>
            </a:lvl3pPr>
            <a:lvl4pPr lvl="3">
              <a:defRPr>
                <a:solidFill>
                  <a:srgbClr val="000000"/>
                </a:solidFill>
                <a:sym typeface="Arial" panose="020B0604020202020204" pitchFamily="34" charset="0"/>
              </a:defRPr>
            </a:lvl4pPr>
            <a:lvl5pPr lvl="4">
              <a:defRPr>
                <a:solidFill>
                  <a:srgbClr val="000000"/>
                </a:solidFill>
                <a:sym typeface="Arial" panose="020B0604020202020204" pitchFamily="34" charset="0"/>
              </a:defRPr>
            </a:lvl5pPr>
          </a:lstStyle>
          <a:p>
            <a:endParaRPr lang="en-US" altLang="en-US"/>
          </a:p>
          <a:p>
            <a:pPr lvl="1"/>
            <a:endParaRPr lang="en-US" altLang="en-US"/>
          </a:p>
          <a:p>
            <a:pPr lvl="2"/>
            <a:endParaRPr lang="en-US" altLang="en-US"/>
          </a:p>
          <a:p>
            <a:pPr lvl="3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  <a:p>
            <a:pPr lvl="4"/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6DE83712-3EDD-440A-B8E2-77D1BC4252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TT" altLang="en-US"/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EFA81B2A-EE05-48F6-B050-DE791BB4D9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TT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76536-A8BD-4AF0-B12D-095C9099E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9F23D7-A61D-4B73-863E-E1AC776F6ED6}" type="datetimeFigureOut">
              <a:rPr lang="en-TT"/>
              <a:pPr>
                <a:defRPr/>
              </a:pPr>
              <a:t>15/08/2021</a:t>
            </a:fld>
            <a:endParaRPr lang="en-T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BA85C-16E1-4B58-892F-D646EA33B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T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6AC9F-C817-4BCA-B7FC-BA98C6C84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ED8B999-C98F-41CD-823B-671C80F65C8D}" type="slidenum">
              <a:rPr lang="en-TT" altLang="en-US"/>
              <a:pPr/>
              <a:t>‹#›</a:t>
            </a:fld>
            <a:endParaRPr lang="en-T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hyperlink" Target="http://creativecommons.org/licenses/by-nc/4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2C38CB8-C3C0-4C87-ADCA-B59EDA4F69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6550" y="258763"/>
            <a:ext cx="9358313" cy="3332162"/>
          </a:xfrm>
        </p:spPr>
        <p:txBody>
          <a:bodyPr/>
          <a:lstStyle/>
          <a:p>
            <a:r>
              <a:rPr lang="en-US" altLang="en-US" sz="66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CHM </a:t>
            </a:r>
            <a:r>
              <a:rPr lang="en-US" altLang="en-US" sz="80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102</a:t>
            </a:r>
            <a:br>
              <a:rPr lang="en-US" altLang="en-US" sz="66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altLang="en-US" sz="6600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Organic Chemistry</a:t>
            </a:r>
            <a:br>
              <a:rPr lang="en-US" altLang="en-US" sz="6600" b="1">
                <a:solidFill>
                  <a:srgbClr val="FF0000"/>
                </a:solidFill>
              </a:rPr>
            </a:br>
            <a:endParaRPr lang="en-US" altLang="en-US" sz="6600" b="1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DA23AD-4365-450D-B502-41491AC97D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3194050"/>
            <a:ext cx="10509250" cy="3040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HOMOLOGOUS SERIES AND FUNCTIONAL GROUPS</a:t>
            </a:r>
          </a:p>
          <a:p>
            <a:pPr fontAlgn="auto">
              <a:spcAft>
                <a:spcPts val="0"/>
              </a:spcAft>
              <a:defRPr/>
            </a:pPr>
            <a:endParaRPr lang="en-US" sz="1050" b="1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C00000"/>
                </a:solidFill>
                <a:latin typeface="Agency FB" panose="020B0503020202020204" pitchFamily="34" charset="0"/>
              </a:rPr>
              <a:t>Dr. (Mrs.) NDUKWE, Nelly </a:t>
            </a:r>
            <a:r>
              <a:rPr lang="en-US" sz="5400" b="1" dirty="0" err="1">
                <a:solidFill>
                  <a:srgbClr val="C00000"/>
                </a:solidFill>
                <a:latin typeface="Agency FB" panose="020B0503020202020204" pitchFamily="34" charset="0"/>
              </a:rPr>
              <a:t>Acha</a:t>
            </a:r>
            <a:endParaRPr lang="en-US" sz="5400" b="1" dirty="0">
              <a:solidFill>
                <a:srgbClr val="C00000"/>
              </a:solidFill>
              <a:latin typeface="Agency FB" panose="020B0503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sz="3600" dirty="0"/>
          </a:p>
          <a:p>
            <a:pPr fontAlgn="auto">
              <a:spcAft>
                <a:spcPts val="0"/>
              </a:spcAft>
              <a:defRPr/>
            </a:pPr>
            <a:endParaRPr lang="en-US" sz="3600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F0E0116C-56AA-4633-BA61-4DEBAF91E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488950"/>
            <a:ext cx="131445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1">
            <a:extLst>
              <a:ext uri="{FF2B5EF4-FFF2-40B4-BE49-F238E27FC236}">
                <a16:creationId xmlns:a16="http://schemas.microsoft.com/office/drawing/2014/main" id="{8D2BF7AF-A15C-41FF-BD8C-F7F5C47A1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5722938"/>
            <a:ext cx="95138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  <a:hlinkClick r:id="rId3"/>
              </a:rPr>
              <a:t>  </a:t>
            </a:r>
            <a:r>
              <a:rPr lang="en-US" altLang="en-US">
                <a:latin typeface="Arial" panose="020B0604020202020204" pitchFamily="34" charset="0"/>
              </a:rPr>
              <a:t>             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sz="1100">
                <a:latin typeface="Arial" panose="020B0604020202020204" pitchFamily="34" charset="0"/>
              </a:rPr>
              <a:t>CHM 102</a:t>
            </a:r>
            <a:br>
              <a:rPr lang="en-US" altLang="en-US" sz="1100">
                <a:latin typeface="Arial" panose="020B0604020202020204" pitchFamily="34" charset="0"/>
              </a:rPr>
            </a:br>
            <a:r>
              <a:rPr lang="en-US" altLang="en-US" sz="1100">
                <a:latin typeface="Arial" panose="020B0604020202020204" pitchFamily="34" charset="0"/>
              </a:rPr>
              <a:t>Organic Chemistry HOMOLOGOUS SERIES AND FUNCTIONAL GROUPS by Dr. (Mrs.) NDUKWE, Nelly Acha is licensed under a </a:t>
            </a:r>
            <a:r>
              <a:rPr lang="en-US" altLang="en-US" sz="1100">
                <a:latin typeface="Arial" panose="020B0604020202020204" pitchFamily="34" charset="0"/>
                <a:hlinkClick r:id="rId3"/>
              </a:rPr>
              <a:t>Creative Commons Attribution-NonCommercial 4.0 International License</a:t>
            </a:r>
            <a:r>
              <a:rPr lang="en-US" altLang="en-US" sz="11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7174" name="Picture 2" descr="Creative Commons License">
            <a:hlinkClick r:id="rId3"/>
            <a:extLst>
              <a:ext uri="{FF2B5EF4-FFF2-40B4-BE49-F238E27FC236}">
                <a16:creationId xmlns:a16="http://schemas.microsoft.com/office/drawing/2014/main" id="{DEA57881-001F-4600-8E14-90D002928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6037263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4947-F6DE-47A9-A3ED-BD20724D1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3"/>
            <a:ext cx="9144000" cy="93853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T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Names of some Alkenes (Homologs)</a:t>
            </a:r>
            <a:endParaRPr lang="en-TT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54CD676-E7A4-4161-B53E-4CD2AD09D7A6}"/>
              </a:ext>
            </a:extLst>
          </p:cNvPr>
          <p:cNvGraphicFramePr>
            <a:graphicFrameLocks noGrp="1"/>
          </p:cNvGraphicFramePr>
          <p:nvPr/>
        </p:nvGraphicFramePr>
        <p:xfrm>
          <a:off x="714375" y="981075"/>
          <a:ext cx="9774238" cy="5608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8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8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4934"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Number of carbons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Molecular Formula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r>
                        <a:rPr lang="en-TT" sz="28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ethene</a:t>
                      </a:r>
                      <a:endParaRPr lang="en-TT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r>
                        <a:rPr lang="en-TT" sz="2800" b="1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propene</a:t>
                      </a:r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r>
                        <a:rPr lang="en-TT" sz="2800" b="1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butene</a:t>
                      </a:r>
                      <a:endParaRPr lang="en-TT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r>
                        <a:rPr lang="en-TT" sz="2800" b="1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b="1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pentene</a:t>
                      </a:r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r>
                        <a:rPr lang="en-TT" sz="2800" b="1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hexene</a:t>
                      </a:r>
                      <a:endParaRPr lang="en-TT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r>
                        <a:rPr lang="en-TT" sz="2800" b="1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heptene</a:t>
                      </a:r>
                      <a:endParaRPr lang="en-TT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r>
                        <a:rPr lang="en-TT" sz="2800" b="1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octene</a:t>
                      </a:r>
                      <a:endParaRPr lang="en-TT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r>
                        <a:rPr lang="en-TT" sz="2800" b="1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nonene</a:t>
                      </a:r>
                      <a:endParaRPr lang="en-TT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189">
                <a:tc>
                  <a:txBody>
                    <a:bodyPr/>
                    <a:lstStyle/>
                    <a:p>
                      <a:r>
                        <a:rPr lang="en-TT" sz="2800" b="1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TT" sz="2800" dirty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TT" sz="2800" baseline="-25000" dirty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</a:p>
                  </a:txBody>
                  <a:tcPr marL="91435" marR="91435" marT="45723" marB="45723"/>
                </a:tc>
                <a:tc>
                  <a:txBody>
                    <a:bodyPr/>
                    <a:lstStyle/>
                    <a:p>
                      <a:r>
                        <a:rPr lang="en-TT" sz="2800" b="1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decene</a:t>
                      </a:r>
                      <a:endParaRPr lang="en-TT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5" marR="91435" marT="45723" marB="4572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6A2B9-D541-401E-8D18-51209EE95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3113" y="116633"/>
            <a:ext cx="9210908" cy="720079"/>
          </a:xfrm>
        </p:spPr>
        <p:txBody>
          <a:bodyPr>
            <a:normAutofit fontScale="90000"/>
          </a:bodyPr>
          <a:lstStyle/>
          <a:p>
            <a:pPr eaLnBrk="1" fontAlgn="auto" hangingPunct="1">
              <a:defRPr/>
            </a:pPr>
            <a:b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</a:br>
            <a:b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</a:br>
            <a:b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</a:br>
            <a: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  <a:sym typeface="Arial"/>
              </a:rPr>
              <a:t>What are hydrocarbons?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ADDFF18F-C1E2-4AE6-B68A-FD4CB819F68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 bwMode="auto">
          <a:xfrm>
            <a:off x="490538" y="836613"/>
            <a:ext cx="9774237" cy="5541962"/>
          </a:xfrm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marL="457200" indent="-457200" algn="l"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TT" altLang="en-US" sz="2800">
                <a:latin typeface="Arial" panose="020B0604020202020204" pitchFamily="34" charset="0"/>
                <a:cs typeface="Arial" panose="020B0604020202020204" pitchFamily="34" charset="0"/>
              </a:rPr>
              <a:t>All organic compounds contain carbon. Those that contain only </a:t>
            </a:r>
            <a:r>
              <a:rPr lang="en-TT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en-TT" altLang="en-US" sz="28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TT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hydrogen</a:t>
            </a:r>
            <a:r>
              <a:rPr lang="en-TT" altLang="en-US" sz="2800">
                <a:latin typeface="Arial" panose="020B0604020202020204" pitchFamily="34" charset="0"/>
                <a:cs typeface="Arial" panose="020B0604020202020204" pitchFamily="34" charset="0"/>
              </a:rPr>
              <a:t> are called hydrocarbons.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9203573B-137C-47C2-B724-84CF92D3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205038"/>
            <a:ext cx="9847263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>
            <a:extLst>
              <a:ext uri="{FF2B5EF4-FFF2-40B4-BE49-F238E27FC236}">
                <a16:creationId xmlns:a16="http://schemas.microsoft.com/office/drawing/2014/main" id="{9F9F192B-4DAD-4B5B-B692-06BFBDA9BA13}"/>
              </a:ext>
            </a:extLst>
          </p:cNvPr>
          <p:cNvSpPr txBox="1"/>
          <p:nvPr/>
        </p:nvSpPr>
        <p:spPr>
          <a:xfrm>
            <a:off x="-153988" y="-174625"/>
            <a:ext cx="12192001" cy="82391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  <a:defRPr/>
            </a:pPr>
            <a:r>
              <a:rPr lang="en" sz="80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Benzene </a:t>
            </a:r>
          </a:p>
        </p:txBody>
      </p:sp>
      <p:sp>
        <p:nvSpPr>
          <p:cNvPr id="785" name="Shape 785">
            <a:extLst>
              <a:ext uri="{FF2B5EF4-FFF2-40B4-BE49-F238E27FC236}">
                <a16:creationId xmlns:a16="http://schemas.microsoft.com/office/drawing/2014/main" id="{29F6C45A-3733-409A-AB04-69A4B31201D1}"/>
              </a:ext>
            </a:extLst>
          </p:cNvPr>
          <p:cNvSpPr txBox="1"/>
          <p:nvPr/>
        </p:nvSpPr>
        <p:spPr>
          <a:xfrm>
            <a:off x="0" y="1193800"/>
            <a:ext cx="12192000" cy="33877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marL="685800" indent="-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Wingdings" panose="05000000000000000000" pitchFamily="2" charset="2"/>
              <a:buChar char="q"/>
              <a:defRPr/>
            </a:pPr>
            <a:r>
              <a:rPr lang="en" sz="3200" kern="0" dirty="0">
                <a:solidFill>
                  <a:srgbClr val="3333CC">
                    <a:lumMod val="50000"/>
                  </a:srgb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final homologous hydrocarbon that is very stable.  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Wingdings" panose="05000000000000000000" pitchFamily="2" charset="2"/>
              <a:buChar char="q"/>
              <a:defRPr/>
            </a:pPr>
            <a:r>
              <a:rPr lang="en" sz="3200" kern="0" dirty="0">
                <a:solidFill>
                  <a:srgbClr val="3333CC">
                    <a:lumMod val="50000"/>
                  </a:srgb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often called aromatic compounds.  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Wingdings" panose="05000000000000000000" pitchFamily="2" charset="2"/>
              <a:buChar char="q"/>
              <a:defRPr/>
            </a:pPr>
            <a:r>
              <a:rPr lang="en" sz="3200" kern="0" dirty="0">
                <a:solidFill>
                  <a:srgbClr val="3333CC">
                    <a:lumMod val="50000"/>
                  </a:srgb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are distinguished by alternating double and single bonds throughout a molecule.  </a:t>
            </a:r>
          </a:p>
          <a:p>
            <a:pPr marL="685800" indent="-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Wingdings" panose="05000000000000000000" pitchFamily="2" charset="2"/>
              <a:buChar char="q"/>
              <a:defRPr/>
            </a:pPr>
            <a:r>
              <a:rPr lang="en" sz="3200" kern="0" dirty="0">
                <a:solidFill>
                  <a:srgbClr val="3333CC">
                    <a:lumMod val="50000"/>
                  </a:srgb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Benzene molecule is illustrated by the following formula</a:t>
            </a:r>
            <a:r>
              <a:rPr lang="en" sz="32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786" name="Shape 786">
            <a:extLst>
              <a:ext uri="{FF2B5EF4-FFF2-40B4-BE49-F238E27FC236}">
                <a16:creationId xmlns:a16="http://schemas.microsoft.com/office/drawing/2014/main" id="{7C5ED3D7-41D9-4136-B89F-15DF0CB112A8}"/>
              </a:ext>
            </a:extLst>
          </p:cNvPr>
          <p:cNvSpPr txBox="1"/>
          <p:nvPr/>
        </p:nvSpPr>
        <p:spPr>
          <a:xfrm>
            <a:off x="6513513" y="3562350"/>
            <a:ext cx="3540125" cy="11588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  <a:defRPr/>
            </a:pPr>
            <a:r>
              <a:rPr lang="en" sz="6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" sz="6400" b="1" kern="0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6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" sz="6400" b="1" kern="0" baseline="-25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2n - 6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>
            <a:extLst>
              <a:ext uri="{FF2B5EF4-FFF2-40B4-BE49-F238E27FC236}">
                <a16:creationId xmlns:a16="http://schemas.microsoft.com/office/drawing/2014/main" id="{5C9B3596-F682-4CE9-A177-E2C2E0EAD7EA}"/>
              </a:ext>
            </a:extLst>
          </p:cNvPr>
          <p:cNvSpPr txBox="1"/>
          <p:nvPr/>
        </p:nvSpPr>
        <p:spPr>
          <a:xfrm>
            <a:off x="0" y="0"/>
            <a:ext cx="12192000" cy="82391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  <a:defRPr/>
            </a:pPr>
            <a:r>
              <a:rPr lang="en" sz="6400" b="1" kern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Benzene</a:t>
            </a:r>
          </a:p>
        </p:txBody>
      </p:sp>
      <p:pic>
        <p:nvPicPr>
          <p:cNvPr id="19459" name="Shape 792">
            <a:extLst>
              <a:ext uri="{FF2B5EF4-FFF2-40B4-BE49-F238E27FC236}">
                <a16:creationId xmlns:a16="http://schemas.microsoft.com/office/drawing/2014/main" id="{D67DEBC8-AF72-4C75-B62C-1D1A399098E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057400"/>
            <a:ext cx="57912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Shape 793">
            <a:extLst>
              <a:ext uri="{FF2B5EF4-FFF2-40B4-BE49-F238E27FC236}">
                <a16:creationId xmlns:a16="http://schemas.microsoft.com/office/drawing/2014/main" id="{A3E83286-D489-45FB-B987-3EDDD21379C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2057400"/>
            <a:ext cx="5181600" cy="392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4" name="Shape 794">
            <a:extLst>
              <a:ext uri="{FF2B5EF4-FFF2-40B4-BE49-F238E27FC236}">
                <a16:creationId xmlns:a16="http://schemas.microsoft.com/office/drawing/2014/main" id="{62B85C5D-9334-48C6-B877-F6242F695D2C}"/>
              </a:ext>
            </a:extLst>
          </p:cNvPr>
          <p:cNvSpPr txBox="1"/>
          <p:nvPr/>
        </p:nvSpPr>
        <p:spPr>
          <a:xfrm>
            <a:off x="1725613" y="1066800"/>
            <a:ext cx="8739187" cy="64135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  <a:defRPr/>
            </a:pPr>
            <a:r>
              <a:rPr lang="en" sz="54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can be written as…..</a:t>
            </a:r>
          </a:p>
        </p:txBody>
      </p:sp>
      <p:sp>
        <p:nvSpPr>
          <p:cNvPr id="795" name="Shape 795">
            <a:extLst>
              <a:ext uri="{FF2B5EF4-FFF2-40B4-BE49-F238E27FC236}">
                <a16:creationId xmlns:a16="http://schemas.microsoft.com/office/drawing/2014/main" id="{3BFD06C9-C0A6-4375-820C-E051A87C26E0}"/>
              </a:ext>
            </a:extLst>
          </p:cNvPr>
          <p:cNvSpPr txBox="1"/>
          <p:nvPr/>
        </p:nvSpPr>
        <p:spPr>
          <a:xfrm>
            <a:off x="5895975" y="3729038"/>
            <a:ext cx="914400" cy="57785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  <a:defRPr/>
            </a:pPr>
            <a:r>
              <a:rPr lang="en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>
            <a:extLst>
              <a:ext uri="{FF2B5EF4-FFF2-40B4-BE49-F238E27FC236}">
                <a16:creationId xmlns:a16="http://schemas.microsoft.com/office/drawing/2014/main" id="{1DCB95D3-F436-434E-8E14-56F59DB962C9}"/>
              </a:ext>
            </a:extLst>
          </p:cNvPr>
          <p:cNvSpPr txBox="1"/>
          <p:nvPr/>
        </p:nvSpPr>
        <p:spPr>
          <a:xfrm>
            <a:off x="0" y="0"/>
            <a:ext cx="12192000" cy="823913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  <a:defRPr/>
            </a:pPr>
            <a:r>
              <a:rPr lang="en" sz="6400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Benzene</a:t>
            </a:r>
          </a:p>
        </p:txBody>
      </p:sp>
      <p:sp>
        <p:nvSpPr>
          <p:cNvPr id="801" name="Shape 801">
            <a:extLst>
              <a:ext uri="{FF2B5EF4-FFF2-40B4-BE49-F238E27FC236}">
                <a16:creationId xmlns:a16="http://schemas.microsoft.com/office/drawing/2014/main" id="{922BC533-B2C7-492F-B619-AF86D257FBD7}"/>
              </a:ext>
            </a:extLst>
          </p:cNvPr>
          <p:cNvSpPr/>
          <p:nvPr/>
        </p:nvSpPr>
        <p:spPr>
          <a:xfrm>
            <a:off x="4876800" y="2209800"/>
            <a:ext cx="3149600" cy="22098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802" name="Shape 802">
            <a:extLst>
              <a:ext uri="{FF2B5EF4-FFF2-40B4-BE49-F238E27FC236}">
                <a16:creationId xmlns:a16="http://schemas.microsoft.com/office/drawing/2014/main" id="{12B9DB77-31E6-4B52-9DED-9ABEDAFBFEE7}"/>
              </a:ext>
            </a:extLst>
          </p:cNvPr>
          <p:cNvSpPr/>
          <p:nvPr/>
        </p:nvSpPr>
        <p:spPr>
          <a:xfrm>
            <a:off x="5283200" y="2667000"/>
            <a:ext cx="2336800" cy="1295400"/>
          </a:xfrm>
          <a:prstGeom prst="ellipse">
            <a:avLst/>
          </a:prstGeom>
          <a:solidFill>
            <a:schemeClr val="lt1"/>
          </a:solidFill>
          <a:ln w="9525" cap="rnd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21900" tIns="60933" rIns="121900" bIns="60933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1867" kern="0">
              <a:solidFill>
                <a:srgbClr val="000000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803" name="Shape 803">
            <a:extLst>
              <a:ext uri="{FF2B5EF4-FFF2-40B4-BE49-F238E27FC236}">
                <a16:creationId xmlns:a16="http://schemas.microsoft.com/office/drawing/2014/main" id="{885127D0-D689-4A82-8736-4A4AC7DDA865}"/>
              </a:ext>
            </a:extLst>
          </p:cNvPr>
          <p:cNvSpPr txBox="1"/>
          <p:nvPr/>
        </p:nvSpPr>
        <p:spPr>
          <a:xfrm>
            <a:off x="6908800" y="1447800"/>
            <a:ext cx="2438400" cy="641350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  <a:defRPr/>
            </a:pPr>
            <a:r>
              <a:rPr lang="en" sz="32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" sz="4800" ker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</a:t>
            </a:r>
            <a:r>
              <a:rPr lang="en" sz="4800" kern="0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</p:txBody>
      </p:sp>
      <p:cxnSp>
        <p:nvCxnSpPr>
          <p:cNvPr id="20486" name="Shape 804">
            <a:extLst>
              <a:ext uri="{FF2B5EF4-FFF2-40B4-BE49-F238E27FC236}">
                <a16:creationId xmlns:a16="http://schemas.microsoft.com/office/drawing/2014/main" id="{746D68B2-5A81-477C-A330-14F39242F31B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>
            <a:off x="7213600" y="1981200"/>
            <a:ext cx="304800" cy="228600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5" name="Shape 805">
            <a:extLst>
              <a:ext uri="{FF2B5EF4-FFF2-40B4-BE49-F238E27FC236}">
                <a16:creationId xmlns:a16="http://schemas.microsoft.com/office/drawing/2014/main" id="{6515A92F-9AFF-4C47-9330-4D05FCC84763}"/>
              </a:ext>
            </a:extLst>
          </p:cNvPr>
          <p:cNvSpPr txBox="1"/>
          <p:nvPr/>
        </p:nvSpPr>
        <p:spPr>
          <a:xfrm>
            <a:off x="0" y="4876800"/>
            <a:ext cx="12192000" cy="7016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  <a:defRPr/>
            </a:pPr>
            <a:r>
              <a:rPr lang="en" sz="5333" kern="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Methyl Benzene  or  Toluene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3533D-C1F6-41B8-93D9-5E40322A2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88" y="123825"/>
            <a:ext cx="12036425" cy="1298575"/>
          </a:xfrm>
        </p:spPr>
        <p:txBody>
          <a:bodyPr/>
          <a:lstStyle/>
          <a:p>
            <a:pPr algn="l" eaLnBrk="1" fontAlgn="auto" hangingPunct="1">
              <a:defRPr/>
            </a:pPr>
            <a:br>
              <a:rPr lang="en-US" sz="4400" b="1" kern="1200" dirty="0">
                <a:solidFill>
                  <a:srgbClr val="FF0000"/>
                </a:solidFill>
                <a:latin typeface="TimesNewRoman,Bold"/>
                <a:sym typeface="Arial"/>
              </a:rPr>
            </a:br>
            <a:br>
              <a:rPr lang="en-US" sz="4400" b="1" kern="1200" dirty="0">
                <a:solidFill>
                  <a:srgbClr val="FF0000"/>
                </a:solidFill>
                <a:latin typeface="TimesNewRoman,Bold"/>
                <a:sym typeface="Arial"/>
              </a:rPr>
            </a:br>
            <a:br>
              <a:rPr lang="en-US" sz="4400" b="1" kern="1200" dirty="0">
                <a:solidFill>
                  <a:srgbClr val="FF0000"/>
                </a:solidFill>
                <a:latin typeface="TimesNewRoman,Bold"/>
                <a:sym typeface="Arial"/>
              </a:rPr>
            </a:br>
            <a:br>
              <a:rPr lang="en-US" sz="4400" b="1" kern="1200" dirty="0">
                <a:solidFill>
                  <a:srgbClr val="FF0000"/>
                </a:solidFill>
                <a:latin typeface="TimesNewRoman,Bold"/>
                <a:sym typeface="Arial"/>
              </a:rPr>
            </a:br>
            <a:br>
              <a:rPr lang="en-US" sz="4400" b="1" kern="1200" dirty="0">
                <a:solidFill>
                  <a:srgbClr val="FF0000"/>
                </a:solidFill>
                <a:latin typeface="TimesNewRoman,Bold"/>
                <a:sym typeface="Arial"/>
              </a:rPr>
            </a:br>
            <a:br>
              <a:rPr lang="en-US" sz="4400" b="1" kern="1200" dirty="0">
                <a:solidFill>
                  <a:srgbClr val="FF0000"/>
                </a:solidFill>
                <a:latin typeface="TimesNewRoman,Bold"/>
                <a:sym typeface="Arial"/>
              </a:rPr>
            </a:br>
            <a:br>
              <a:rPr lang="en-US" sz="4400" b="1" kern="1200" dirty="0">
                <a:solidFill>
                  <a:srgbClr val="FF0000"/>
                </a:solidFill>
                <a:latin typeface="TimesNewRoman,Bold"/>
                <a:sym typeface="Arial"/>
              </a:rPr>
            </a:br>
            <a:br>
              <a:rPr lang="en-US" sz="4400" b="1" kern="1200" dirty="0">
                <a:solidFill>
                  <a:srgbClr val="FF0000"/>
                </a:solidFill>
                <a:latin typeface="TimesNewRoman,Bold"/>
                <a:sym typeface="Arial"/>
              </a:rPr>
            </a:br>
            <a:br>
              <a:rPr lang="en-US" sz="4400" b="1" kern="1200" dirty="0">
                <a:solidFill>
                  <a:srgbClr val="FF0000"/>
                </a:solidFill>
                <a:latin typeface="TimesNewRoman,Bold"/>
                <a:sym typeface="Arial"/>
              </a:rPr>
            </a:br>
            <a:r>
              <a:rPr lang="en-US" sz="4000" b="1" kern="1200" dirty="0">
                <a:solidFill>
                  <a:srgbClr val="FF0000"/>
                </a:solidFill>
                <a:latin typeface="TimesNewRoman,Bold"/>
                <a:sym typeface="Arial"/>
              </a:rPr>
              <a:t>Alkyl halides ( A class of Organic Compound)</a:t>
            </a:r>
            <a:br>
              <a:rPr lang="en-US" sz="4000" b="1" kern="1200" dirty="0">
                <a:solidFill>
                  <a:srgbClr val="FF0000"/>
                </a:solidFill>
                <a:latin typeface="TimesNewRoman,Bold"/>
                <a:sym typeface="Arial"/>
              </a:rPr>
            </a:br>
            <a:endParaRPr lang="en-US" sz="4000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ABBB3-AEF5-456F-B46A-42D5130C6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688" y="1422400"/>
            <a:ext cx="10509250" cy="5435600"/>
          </a:xfrm>
        </p:spPr>
        <p:txBody>
          <a:bodyPr/>
          <a:lstStyle/>
          <a:p>
            <a:pPr algn="l" eaLnBrk="1" fontAlgn="auto" hangingPunct="1">
              <a:spcBef>
                <a:spcPts val="0"/>
              </a:spcBef>
              <a:buClrTx/>
              <a:defRPr/>
            </a:pPr>
            <a:r>
              <a:rPr lang="en-US" sz="3200" b="1" kern="1200" dirty="0">
                <a:solidFill>
                  <a:srgbClr val="C00000"/>
                </a:solidFill>
                <a:latin typeface="TimesNewRoman,Bold"/>
                <a:sym typeface="Arial"/>
              </a:rPr>
              <a:t>The alkyl halides are also known as halo alkanes</a:t>
            </a:r>
          </a:p>
          <a:p>
            <a:pPr algn="l" eaLnBrk="1" fontAlgn="auto" hangingPunct="1">
              <a:spcBef>
                <a:spcPts val="0"/>
              </a:spcBef>
              <a:buClrTx/>
              <a:defRPr/>
            </a:pPr>
            <a:endParaRPr lang="en-US" sz="2800" kern="1200" dirty="0">
              <a:solidFill>
                <a:prstClr val="black"/>
              </a:solidFill>
              <a:latin typeface="TimesNewRoman"/>
              <a:sym typeface="Arial"/>
            </a:endParaRPr>
          </a:p>
          <a:p>
            <a:pPr marL="457200" indent="-457200" algn="l" eaLnBrk="1" fontAlgn="auto" hangingPunct="1">
              <a:spcBef>
                <a:spcPts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800" kern="1200" dirty="0">
                <a:solidFill>
                  <a:prstClr val="black"/>
                </a:solidFill>
                <a:latin typeface="TimesNewRoman"/>
                <a:sym typeface="Arial"/>
              </a:rPr>
              <a:t>These are important compounds in organic synthesis reactions. For the purposes of nomenclature the halogens F, </a:t>
            </a:r>
            <a:r>
              <a:rPr lang="en-US" sz="2800" kern="1200" dirty="0" err="1">
                <a:solidFill>
                  <a:prstClr val="black"/>
                </a:solidFill>
                <a:latin typeface="TimesNewRoman"/>
                <a:sym typeface="Arial"/>
              </a:rPr>
              <a:t>Cl,Br</a:t>
            </a:r>
            <a:r>
              <a:rPr lang="en-US" sz="2800" kern="1200" dirty="0">
                <a:solidFill>
                  <a:prstClr val="black"/>
                </a:solidFill>
                <a:latin typeface="TimesNewRoman"/>
                <a:sym typeface="Arial"/>
              </a:rPr>
              <a:t>, I are treated as </a:t>
            </a:r>
            <a:r>
              <a:rPr lang="en-US" sz="2800" kern="1200" dirty="0" err="1">
                <a:solidFill>
                  <a:prstClr val="black"/>
                </a:solidFill>
                <a:latin typeface="TimesNewRoman"/>
                <a:sym typeface="Arial"/>
              </a:rPr>
              <a:t>fluoro</a:t>
            </a:r>
            <a:r>
              <a:rPr lang="en-US" sz="2800" kern="1200" dirty="0">
                <a:solidFill>
                  <a:prstClr val="black"/>
                </a:solidFill>
                <a:latin typeface="TimesNewRoman"/>
                <a:sym typeface="Arial"/>
              </a:rPr>
              <a:t> (not </a:t>
            </a:r>
            <a:r>
              <a:rPr lang="en-US" sz="2800" kern="1200" dirty="0" err="1">
                <a:solidFill>
                  <a:prstClr val="black"/>
                </a:solidFill>
                <a:latin typeface="TimesNewRoman"/>
                <a:sym typeface="Arial"/>
              </a:rPr>
              <a:t>flouro</a:t>
            </a:r>
            <a:r>
              <a:rPr lang="en-US" sz="2800" kern="1200" dirty="0">
                <a:solidFill>
                  <a:prstClr val="black"/>
                </a:solidFill>
                <a:latin typeface="TimesNewRoman"/>
                <a:sym typeface="Arial"/>
              </a:rPr>
              <a:t>), </a:t>
            </a:r>
            <a:r>
              <a:rPr lang="en-US" sz="2800" kern="1200" dirty="0" err="1">
                <a:solidFill>
                  <a:prstClr val="black"/>
                </a:solidFill>
                <a:latin typeface="TimesNewRoman"/>
                <a:sym typeface="Arial"/>
              </a:rPr>
              <a:t>chloro</a:t>
            </a:r>
            <a:r>
              <a:rPr lang="en-US" sz="2800" kern="1200" dirty="0">
                <a:solidFill>
                  <a:prstClr val="black"/>
                </a:solidFill>
                <a:latin typeface="TimesNewRoman"/>
                <a:sym typeface="Arial"/>
              </a:rPr>
              <a:t>, </a:t>
            </a:r>
            <a:r>
              <a:rPr lang="en-US" sz="2800" kern="1200" dirty="0" err="1">
                <a:solidFill>
                  <a:prstClr val="black"/>
                </a:solidFill>
                <a:latin typeface="TimesNewRoman"/>
                <a:sym typeface="Arial"/>
              </a:rPr>
              <a:t>bromo</a:t>
            </a:r>
            <a:r>
              <a:rPr lang="en-US" sz="2800" kern="1200" dirty="0">
                <a:solidFill>
                  <a:prstClr val="black"/>
                </a:solidFill>
                <a:latin typeface="TimesNewRoman"/>
                <a:sym typeface="Arial"/>
              </a:rPr>
              <a:t> and </a:t>
            </a:r>
            <a:r>
              <a:rPr lang="en-US" sz="2800" kern="1200" dirty="0" err="1">
                <a:solidFill>
                  <a:prstClr val="black"/>
                </a:solidFill>
                <a:latin typeface="TimesNewRoman"/>
                <a:sym typeface="Arial"/>
              </a:rPr>
              <a:t>iodo</a:t>
            </a:r>
            <a:r>
              <a:rPr lang="en-US" sz="2800" kern="1200" dirty="0">
                <a:solidFill>
                  <a:prstClr val="black"/>
                </a:solidFill>
                <a:latin typeface="TimesNewRoman"/>
                <a:sym typeface="Arial"/>
              </a:rPr>
              <a:t> side groups</a:t>
            </a:r>
            <a:r>
              <a:rPr lang="en-US" sz="1000" kern="1200" dirty="0">
                <a:solidFill>
                  <a:prstClr val="black"/>
                </a:solidFill>
                <a:latin typeface="TimesNewRoman"/>
                <a:sym typeface="Arial"/>
              </a:rPr>
              <a:t>.</a:t>
            </a:r>
            <a:endParaRPr lang="en-US" sz="1800" kern="1200" dirty="0">
              <a:solidFill>
                <a:prstClr val="black"/>
              </a:solidFill>
              <a:latin typeface="Calibri" panose="020F0502020204030204"/>
              <a:sym typeface="Arial"/>
            </a:endParaRPr>
          </a:p>
          <a:p>
            <a:pPr eaLnBrk="1" fontAlgn="auto" hangingPunct="1">
              <a:defRPr/>
            </a:pPr>
            <a:endParaRPr lang="en-US" dirty="0"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>
            <a:extLst>
              <a:ext uri="{FF2B5EF4-FFF2-40B4-BE49-F238E27FC236}">
                <a16:creationId xmlns:a16="http://schemas.microsoft.com/office/drawing/2014/main" id="{CE102F07-1185-479F-964F-C0ED8C41071F}"/>
              </a:ext>
            </a:extLst>
          </p:cNvPr>
          <p:cNvSpPr txBox="1"/>
          <p:nvPr/>
        </p:nvSpPr>
        <p:spPr>
          <a:xfrm>
            <a:off x="0" y="76200"/>
            <a:ext cx="12192000" cy="7016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en" sz="5333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Halogen Substituents</a:t>
            </a:r>
          </a:p>
        </p:txBody>
      </p:sp>
      <p:sp>
        <p:nvSpPr>
          <p:cNvPr id="22531" name="Shape 593">
            <a:extLst>
              <a:ext uri="{FF2B5EF4-FFF2-40B4-BE49-F238E27FC236}">
                <a16:creationId xmlns:a16="http://schemas.microsoft.com/office/drawing/2014/main" id="{15B62C8C-4A2C-4681-AB99-2B2AA523D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12192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25000"/>
            </a:pPr>
            <a:r>
              <a:rPr lang="en-US" altLang="en-US" sz="4000">
                <a:solidFill>
                  <a:srgbClr val="C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When a halogen is connected to a parent chain of a hydrocarbons it is given the following prefixes</a:t>
            </a:r>
            <a:r>
              <a:rPr lang="en-US" altLang="en-US" sz="4000">
                <a:solidFill>
                  <a:srgbClr val="00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  <a:sym typeface="Comic Sans MS" panose="030F0702030302020204" pitchFamily="66" charset="0"/>
              </a:rPr>
              <a:t>:</a:t>
            </a:r>
          </a:p>
        </p:txBody>
      </p:sp>
      <p:sp>
        <p:nvSpPr>
          <p:cNvPr id="22532" name="Shape 594">
            <a:extLst>
              <a:ext uri="{FF2B5EF4-FFF2-40B4-BE49-F238E27FC236}">
                <a16:creationId xmlns:a16="http://schemas.microsoft.com/office/drawing/2014/main" id="{379D323F-B9C8-47DF-A211-EC08A7718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16200"/>
            <a:ext cx="121920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60933" rIns="121900" bIns="60933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000000"/>
              </a:buClr>
              <a:buSzPct val="25000"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     =  Chloro</a:t>
            </a:r>
          </a:p>
          <a:p>
            <a:pPr algn="ctr">
              <a:spcBef>
                <a:spcPts val="2400"/>
              </a:spcBef>
              <a:buClr>
                <a:srgbClr val="000000"/>
              </a:buClr>
              <a:buSzPct val="25000"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Br     =  Bromo</a:t>
            </a:r>
          </a:p>
          <a:p>
            <a:pPr algn="ctr">
              <a:spcBef>
                <a:spcPts val="2400"/>
              </a:spcBef>
              <a:buClr>
                <a:srgbClr val="000000"/>
              </a:buClr>
              <a:buSzPct val="25000"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       =  Fluoro</a:t>
            </a:r>
          </a:p>
          <a:p>
            <a:pPr>
              <a:spcBef>
                <a:spcPts val="2400"/>
              </a:spcBef>
              <a:buClr>
                <a:srgbClr val="000000"/>
              </a:buClr>
              <a:buSzPct val="25000"/>
            </a:pPr>
            <a:r>
              <a:rPr lang="en-US" altLang="en-US" sz="4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         I       =  Iodo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>
            <a:extLst>
              <a:ext uri="{FF2B5EF4-FFF2-40B4-BE49-F238E27FC236}">
                <a16:creationId xmlns:a16="http://schemas.microsoft.com/office/drawing/2014/main" id="{15688B61-1370-4F09-9F83-5A616F96228B}"/>
              </a:ext>
            </a:extLst>
          </p:cNvPr>
          <p:cNvSpPr txBox="1"/>
          <p:nvPr/>
        </p:nvSpPr>
        <p:spPr>
          <a:xfrm>
            <a:off x="1038225" y="381000"/>
            <a:ext cx="10690225" cy="7016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en" sz="5333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Halogen Substituents (Alkyl Halides)</a:t>
            </a:r>
          </a:p>
        </p:txBody>
      </p:sp>
      <p:sp>
        <p:nvSpPr>
          <p:cNvPr id="600" name="Shape 600">
            <a:extLst>
              <a:ext uri="{FF2B5EF4-FFF2-40B4-BE49-F238E27FC236}">
                <a16:creationId xmlns:a16="http://schemas.microsoft.com/office/drawing/2014/main" id="{F81F6880-3342-44A8-BE1B-ECEFA0009406}"/>
              </a:ext>
            </a:extLst>
          </p:cNvPr>
          <p:cNvSpPr txBox="1"/>
          <p:nvPr/>
        </p:nvSpPr>
        <p:spPr>
          <a:xfrm>
            <a:off x="3048000" y="1676400"/>
            <a:ext cx="6299200" cy="4173538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en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</a:t>
            </a:r>
            <a:r>
              <a:rPr lang="en" sz="5333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</a:p>
          <a:p>
            <a:pPr fontAlgn="auto"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en" sz="5333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</a:t>
            </a:r>
            <a:r>
              <a:rPr lang="en" sz="5333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" sz="5333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–CH</a:t>
            </a:r>
            <a:r>
              <a:rPr lang="en" sz="5333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5333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–C–CH</a:t>
            </a:r>
            <a:r>
              <a:rPr lang="en" sz="5333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</a:p>
          <a:p>
            <a:pPr fontAlgn="auto">
              <a:spcBef>
                <a:spcPts val="2667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en" sz="5333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</a:t>
            </a:r>
            <a:r>
              <a:rPr lang="en" sz="5333" b="1" dirty="0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3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sz="2400" dirty="0">
              <a:latin typeface="+mn-lt"/>
              <a:cs typeface="+mn-cs"/>
            </a:endParaRPr>
          </a:p>
        </p:txBody>
      </p:sp>
      <p:cxnSp>
        <p:nvCxnSpPr>
          <p:cNvPr id="23556" name="Shape 601">
            <a:extLst>
              <a:ext uri="{FF2B5EF4-FFF2-40B4-BE49-F238E27FC236}">
                <a16:creationId xmlns:a16="http://schemas.microsoft.com/office/drawing/2014/main" id="{26F9F3C0-BAF1-4132-BB2E-3C317E2F86D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6400800" y="3556000"/>
            <a:ext cx="0" cy="685800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57" name="Shape 602">
            <a:extLst>
              <a:ext uri="{FF2B5EF4-FFF2-40B4-BE49-F238E27FC236}">
                <a16:creationId xmlns:a16="http://schemas.microsoft.com/office/drawing/2014/main" id="{9BCEF809-23E8-4E1A-82F0-52E77F1493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00800" y="2489200"/>
            <a:ext cx="0" cy="457200"/>
          </a:xfrm>
          <a:prstGeom prst="straightConnector1">
            <a:avLst/>
          </a:prstGeom>
          <a:noFill/>
          <a:ln w="9525" cap="rnd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3" name="Shape 603">
            <a:extLst>
              <a:ext uri="{FF2B5EF4-FFF2-40B4-BE49-F238E27FC236}">
                <a16:creationId xmlns:a16="http://schemas.microsoft.com/office/drawing/2014/main" id="{D51C0F2B-468E-46B7-9FAA-4EF478F9CB70}"/>
              </a:ext>
            </a:extLst>
          </p:cNvPr>
          <p:cNvSpPr txBox="1"/>
          <p:nvPr/>
        </p:nvSpPr>
        <p:spPr>
          <a:xfrm>
            <a:off x="3149600" y="4876800"/>
            <a:ext cx="6705600" cy="7016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defRPr/>
            </a:pPr>
            <a:r>
              <a:rPr lang="en" sz="5333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2,2 </a:t>
            </a:r>
            <a:r>
              <a:rPr lang="en" sz="5333" b="1">
                <a:solidFill>
                  <a:srgbClr val="0033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dichloro</a:t>
            </a:r>
            <a:r>
              <a:rPr lang="en" sz="5333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butane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89D441C7-2946-4C6A-A7B5-200EC2B5067B}"/>
              </a:ext>
            </a:extLst>
          </p:cNvPr>
          <p:cNvSpPr txBox="1">
            <a:spLocks noGrp="1"/>
          </p:cNvSpPr>
          <p:nvPr>
            <p:ph type="ctrTitle"/>
          </p:nvPr>
        </p:nvSpPr>
        <p:spPr bwMode="auto">
          <a:xfrm>
            <a:off x="1241425" y="336550"/>
            <a:ext cx="9144000" cy="1049338"/>
          </a:xfrm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Halo-Alkanes</a:t>
            </a:r>
          </a:p>
        </p:txBody>
      </p:sp>
      <p:sp>
        <p:nvSpPr>
          <p:cNvPr id="24579" name="Subtitle 2">
            <a:extLst>
              <a:ext uri="{FF2B5EF4-FFF2-40B4-BE49-F238E27FC236}">
                <a16:creationId xmlns:a16="http://schemas.microsoft.com/office/drawing/2014/main" id="{C4C6F60E-E122-40B2-8A6D-D7513C7A065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2505075"/>
          </a:xfrm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638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80" name="Picture 3">
            <a:extLst>
              <a:ext uri="{FF2B5EF4-FFF2-40B4-BE49-F238E27FC236}">
                <a16:creationId xmlns:a16="http://schemas.microsoft.com/office/drawing/2014/main" id="{C739EDE7-89ED-4A87-B5DA-C259DFA09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727200"/>
            <a:ext cx="11696700" cy="513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>
            <a:extLst>
              <a:ext uri="{FF2B5EF4-FFF2-40B4-BE49-F238E27FC236}">
                <a16:creationId xmlns:a16="http://schemas.microsoft.com/office/drawing/2014/main" id="{1D89DD55-5C60-480B-8E20-7F1528C12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903288"/>
            <a:ext cx="11707813" cy="6357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71500" indent="-571500" eaLnBrk="0" hangingPunct="0">
              <a:tabLst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tabLst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tabLst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tabLst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tabLst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 eaLnBrk="1" fontAlgn="auto" hangingPunct="1">
              <a:lnSpc>
                <a:spcPct val="105000"/>
              </a:lnSpc>
              <a:spcBef>
                <a:spcPct val="7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altLang="zh-TW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  <a:p>
            <a:pPr marL="457200" indent="-457200" eaLnBrk="1" fontAlgn="auto" hangingPunct="1">
              <a:lnSpc>
                <a:spcPct val="105000"/>
              </a:lnSpc>
              <a:spcBef>
                <a:spcPct val="7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TW" sz="3200" dirty="0">
                <a:solidFill>
                  <a:srgbClr val="002060"/>
                </a:solidFill>
                <a:latin typeface="Calibri" panose="020F0502020204030204" pitchFamily="34" charset="0"/>
                <a:cs typeface="+mn-cs"/>
              </a:rPr>
              <a:t>Organic compounds are classified by the presence of characteristic functional groups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Char char="q"/>
              <a:tabLst/>
              <a:defRPr/>
            </a:pPr>
            <a:r>
              <a:rPr lang="en-US" altLang="zh-TW" sz="320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A </a:t>
            </a:r>
            <a:r>
              <a:rPr lang="en-US" altLang="zh-TW" sz="3200" dirty="0">
                <a:solidFill>
                  <a:srgbClr val="FF3300"/>
                </a:solidFill>
                <a:latin typeface="Calibri" panose="020F0502020204030204" pitchFamily="34" charset="0"/>
                <a:cs typeface="+mn-cs"/>
              </a:rPr>
              <a:t>functional group</a:t>
            </a:r>
            <a:r>
              <a:rPr lang="en-US" altLang="zh-TW" sz="320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 is defined as </a:t>
            </a:r>
            <a:r>
              <a:rPr lang="en-US" altLang="zh-TW" sz="3200" dirty="0">
                <a:solidFill>
                  <a:srgbClr val="FF3300"/>
                </a:solidFill>
                <a:latin typeface="Calibri" panose="020F0502020204030204" pitchFamily="34" charset="0"/>
                <a:cs typeface="+mn-cs"/>
              </a:rPr>
              <a:t>an atom</a:t>
            </a:r>
            <a:r>
              <a:rPr lang="en-US" altLang="zh-TW" sz="320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 or a </a:t>
            </a:r>
            <a:r>
              <a:rPr lang="en-US" altLang="zh-TW" sz="3200" dirty="0">
                <a:solidFill>
                  <a:srgbClr val="FF3300"/>
                </a:solidFill>
                <a:latin typeface="Calibri" panose="020F0502020204030204" pitchFamily="34" charset="0"/>
                <a:cs typeface="+mn-cs"/>
              </a:rPr>
              <a:t>group of atoms</a:t>
            </a:r>
            <a:r>
              <a:rPr lang="en-US" altLang="zh-TW" sz="320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 that effectively determines the </a:t>
            </a:r>
            <a:r>
              <a:rPr lang="en-US" altLang="zh-TW" sz="3200" dirty="0">
                <a:solidFill>
                  <a:srgbClr val="FF3300"/>
                </a:solidFill>
                <a:latin typeface="Calibri" panose="020F0502020204030204" pitchFamily="34" charset="0"/>
                <a:cs typeface="+mn-cs"/>
              </a:rPr>
              <a:t>chemical properties</a:t>
            </a:r>
            <a:r>
              <a:rPr lang="en-US" altLang="zh-TW" sz="320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 of an organic compound.</a:t>
            </a:r>
          </a:p>
          <a:p>
            <a:pPr marL="457200" indent="-457200" eaLnBrk="1" hangingPunct="1">
              <a:lnSpc>
                <a:spcPct val="105000"/>
              </a:lnSpc>
              <a:spcBef>
                <a:spcPct val="50000"/>
              </a:spcBef>
              <a:buFont typeface="Wingdings" panose="05000000000000000000" pitchFamily="2" charset="2"/>
              <a:buChar char="q"/>
              <a:tabLst/>
              <a:defRPr/>
            </a:pPr>
            <a:r>
              <a:rPr kumimoji="0" lang="en" sz="3200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kumimoji="0" lang="en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" sz="3200" u="sng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functional Group</a:t>
            </a:r>
            <a:r>
              <a:rPr kumimoji="0" lang="en" sz="3200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" sz="3200" kern="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a particular arrangement of a few atoms on a hydrocarbon that results in specific chemical and physical properties for that type or class of organic molecules</a:t>
            </a:r>
            <a:endParaRPr lang="en-US" altLang="zh-TW" sz="3200" dirty="0">
              <a:solidFill>
                <a:srgbClr val="000000"/>
              </a:solidFill>
              <a:latin typeface="Calibri" panose="020F0502020204030204" pitchFamily="34" charset="0"/>
              <a:cs typeface="+mn-cs"/>
            </a:endParaRPr>
          </a:p>
          <a:p>
            <a:pPr marL="0" indent="0" eaLnBrk="1" fontAlgn="auto" hangingPunct="1">
              <a:lnSpc>
                <a:spcPct val="105000"/>
              </a:lnSpc>
              <a:spcBef>
                <a:spcPct val="70000"/>
              </a:spcBef>
              <a:spcAft>
                <a:spcPts val="0"/>
              </a:spcAft>
              <a:defRPr/>
            </a:pPr>
            <a:endParaRPr lang="en-US" altLang="zh-TW" dirty="0">
              <a:solidFill>
                <a:srgbClr val="44546A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31761" name="Rectangle 17">
            <a:extLst>
              <a:ext uri="{FF2B5EF4-FFF2-40B4-BE49-F238E27FC236}">
                <a16:creationId xmlns:a16="http://schemas.microsoft.com/office/drawing/2014/main" id="{901FF9D6-6A57-475E-AF7A-2EAAC1BA8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0"/>
            <a:ext cx="691356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540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Functional Groups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8C550E4-0DBF-4673-844A-04E5FE5EB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88"/>
            <a:ext cx="10515600" cy="931862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HOMOLOGOUS SERIES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70D57-21A9-48FD-9757-9BFF9F873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400175"/>
            <a:ext cx="11074400" cy="50117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70C0"/>
                </a:solidFill>
              </a:rPr>
              <a:t> A homologous series represent a group of compounds with the same functional group</a:t>
            </a:r>
            <a:r>
              <a:rPr lang="en-US" dirty="0"/>
              <a:t>.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Members of the same homologous series are known as homologs and the general characteristics of homologs include: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 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They are represented by the same general formula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  Each member differs from the next member by a –CH</a:t>
            </a:r>
            <a:r>
              <a:rPr lang="en-US" sz="1800" b="1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unit.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 The physical properties change gradually with increasing molar mass.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  They have similar chemical properties.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002060"/>
                </a:solidFill>
              </a:rPr>
              <a:t>  And can be prepared by the same method. 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79C9-CAA6-421C-912E-E3FA11CC0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3592" y="116633"/>
            <a:ext cx="7772400" cy="93853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7790A-6B1D-4634-B247-E180C1CDA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0550" y="908050"/>
            <a:ext cx="11241088" cy="5761038"/>
          </a:xfrm>
        </p:spPr>
        <p:txBody>
          <a:bodyPr rtlCol="0">
            <a:normAutofit/>
          </a:bodyPr>
          <a:lstStyle/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Organic compounds are classified into groups based on 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functional group 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they contain.</a:t>
            </a:r>
          </a:p>
          <a:p>
            <a:pPr algn="l" fontAlgn="auto">
              <a:spcAft>
                <a:spcPts val="0"/>
              </a:spcAft>
              <a:defRPr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functional group contains a particular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between two carbon atoms, e.g. a double bond, or is a particular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a particular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group of atoms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fontAlgn="auto">
              <a:spcAft>
                <a:spcPts val="0"/>
              </a:spcAft>
              <a:defRPr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 members of a group contain the same functional group which determines the properties of that group. The group is known as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homologous series</a:t>
            </a:r>
            <a:r>
              <a:rPr lang="en-T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C850DF9-84C6-4B8B-B3A6-E7AE4AB2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7475"/>
            <a:ext cx="10972800" cy="906463"/>
          </a:xfrm>
        </p:spPr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</a:rPr>
              <a:t>Functional Groups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DD0B0B2-25CF-47BF-95ED-E58CC4AC5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  <a:p>
            <a:pPr marL="0" indent="0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27652" name="Picture 3" descr="https://lh6.googleusercontent.com/-EJNPgntOqy4/TXe-Ev7EJmI/AAAAAAAAAEo/a3ZK7mUckY8/s1600/20.0.jpg">
            <a:extLst>
              <a:ext uri="{FF2B5EF4-FFF2-40B4-BE49-F238E27FC236}">
                <a16:creationId xmlns:a16="http://schemas.microsoft.com/office/drawing/2014/main" id="{5B1CA827-CD16-4001-9C8A-7B3B15BC8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304925"/>
            <a:ext cx="1165225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DA35E39F-AB70-47C9-9BB8-8B0FE4413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2463" y="222250"/>
            <a:ext cx="8229600" cy="1143000"/>
          </a:xfrm>
        </p:spPr>
        <p:txBody>
          <a:bodyPr/>
          <a:lstStyle/>
          <a:p>
            <a:r>
              <a:rPr lang="en-GB" altLang="en-US" sz="400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Alcohols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50A0C59-AF8A-4A62-8164-5B8A7731F843}"/>
              </a:ext>
            </a:extLst>
          </p:cNvPr>
          <p:cNvSpPr txBox="1">
            <a:spLocks/>
          </p:cNvSpPr>
          <p:nvPr/>
        </p:nvSpPr>
        <p:spPr bwMode="auto">
          <a:xfrm>
            <a:off x="423863" y="1096963"/>
            <a:ext cx="11396662" cy="5761037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fontAlgn="auto" hangingPunct="1">
              <a:spcAft>
                <a:spcPts val="0"/>
              </a:spcAft>
              <a:buClr>
                <a:srgbClr val="0563C1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rgbClr val="002060"/>
                </a:solidFill>
                <a:cs typeface="+mn-cs"/>
              </a:rPr>
              <a:t>The names of all alcohols end in </a:t>
            </a:r>
            <a:r>
              <a:rPr lang="en-GB" altLang="en-US" sz="3600" dirty="0">
                <a:solidFill>
                  <a:srgbClr val="FF0000"/>
                </a:solidFill>
                <a:cs typeface="+mn-cs"/>
              </a:rPr>
              <a:t>‘-</a:t>
            </a:r>
            <a:r>
              <a:rPr lang="en-GB" altLang="en-US" sz="3600" b="1" dirty="0" err="1">
                <a:solidFill>
                  <a:srgbClr val="FF0000"/>
                </a:solidFill>
                <a:cs typeface="+mn-cs"/>
              </a:rPr>
              <a:t>ol</a:t>
            </a:r>
            <a:r>
              <a:rPr lang="en-GB" altLang="en-US" sz="3600" dirty="0">
                <a:solidFill>
                  <a:srgbClr val="FF0000"/>
                </a:solidFill>
                <a:cs typeface="+mn-cs"/>
              </a:rPr>
              <a:t>’</a:t>
            </a:r>
            <a:endParaRPr lang="en-GB" altLang="en-US" sz="2800" dirty="0">
              <a:solidFill>
                <a:srgbClr val="002060"/>
              </a:solidFill>
              <a:cs typeface="+mn-cs"/>
            </a:endParaRPr>
          </a:p>
          <a:p>
            <a:pPr marL="457200" indent="-457200" algn="just" eaLnBrk="1" fontAlgn="auto" hangingPunct="1">
              <a:spcAft>
                <a:spcPts val="0"/>
              </a:spcAft>
              <a:buClr>
                <a:srgbClr val="0563C1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rgbClr val="002060"/>
                </a:solidFill>
                <a:cs typeface="+mn-cs"/>
              </a:rPr>
              <a:t> The functional group of the alcohols is </a:t>
            </a:r>
            <a:r>
              <a:rPr lang="en-GB" altLang="en-US" sz="2800" b="1" dirty="0">
                <a:solidFill>
                  <a:srgbClr val="002060"/>
                </a:solidFill>
                <a:cs typeface="+mn-cs"/>
              </a:rPr>
              <a:t>–OH</a:t>
            </a:r>
            <a:r>
              <a:rPr lang="en-GB" altLang="en-US" sz="2800" dirty="0">
                <a:solidFill>
                  <a:srgbClr val="002060"/>
                </a:solidFill>
                <a:cs typeface="+mn-cs"/>
              </a:rPr>
              <a:t>  </a:t>
            </a:r>
            <a:r>
              <a:rPr lang="en-GB" altLang="en-US" sz="2800" u="sng" dirty="0">
                <a:solidFill>
                  <a:srgbClr val="002060"/>
                </a:solidFill>
                <a:cs typeface="+mn-cs"/>
              </a:rPr>
              <a:t>(hydroxyl group)</a:t>
            </a:r>
          </a:p>
          <a:p>
            <a:pPr marL="457200" indent="-457200" eaLnBrk="1" fontAlgn="auto" hangingPunct="1"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800" dirty="0">
                <a:cs typeface="+mn-cs"/>
              </a:rPr>
              <a:t>Formula of the first member of the homologous series ……</a:t>
            </a:r>
            <a:r>
              <a:rPr lang="en-GB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CH</a:t>
            </a:r>
            <a:r>
              <a:rPr lang="en-GB" b="1" baseline="-25000" dirty="0">
                <a:solidFill>
                  <a:srgbClr val="FF0000"/>
                </a:solidFill>
                <a:latin typeface="Calibri" panose="020F0502020204030204"/>
                <a:cs typeface="+mn-cs"/>
              </a:rPr>
              <a:t>3</a:t>
            </a:r>
            <a:r>
              <a:rPr lang="en-GB" b="1" dirty="0">
                <a:solidFill>
                  <a:srgbClr val="FF0000"/>
                </a:solidFill>
                <a:latin typeface="Calibri" panose="020F0502020204030204"/>
                <a:cs typeface="+mn-cs"/>
              </a:rPr>
              <a:t>OH</a:t>
            </a:r>
            <a:endParaRPr lang="en-GB" altLang="en-US" b="1" u="sng" dirty="0">
              <a:solidFill>
                <a:srgbClr val="FF0000"/>
              </a:solidFill>
              <a:cs typeface="+mn-cs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rgbClr val="002060"/>
                </a:solidFill>
                <a:cs typeface="+mn-cs"/>
              </a:rPr>
              <a:t> Alcohols are substituted alkanes (as an -H has been replaced 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rgbClr val="002060"/>
                </a:solidFill>
                <a:cs typeface="+mn-cs"/>
              </a:rPr>
              <a:t>  with an –OH)</a:t>
            </a:r>
            <a:endParaRPr lang="en-GB" altLang="en-US" sz="2800" u="sng" dirty="0">
              <a:solidFill>
                <a:srgbClr val="002060"/>
              </a:solidFill>
              <a:cs typeface="+mn-cs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rgbClr val="002060"/>
                </a:solidFill>
                <a:cs typeface="+mn-cs"/>
              </a:rPr>
              <a:t> Alcohols are made via hydration of alkenes and fermentation.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rgbClr val="002060"/>
                </a:solidFill>
                <a:cs typeface="+mn-cs"/>
              </a:rPr>
              <a:t> </a:t>
            </a:r>
            <a:r>
              <a:rPr lang="en-GB" sz="2800" dirty="0">
                <a:cs typeface="+mn-cs"/>
              </a:rPr>
              <a:t>The structural formula of first member of the </a:t>
            </a:r>
            <a:r>
              <a:rPr lang="en-GB" sz="2800" dirty="0" err="1">
                <a:cs typeface="+mn-cs"/>
              </a:rPr>
              <a:t>alkanols</a:t>
            </a:r>
            <a:r>
              <a:rPr lang="en-GB" sz="2800" dirty="0">
                <a:cs typeface="+mn-cs"/>
              </a:rPr>
              <a:t> is----- </a:t>
            </a:r>
            <a:endParaRPr lang="en-GB" altLang="en-US" sz="2800" dirty="0">
              <a:solidFill>
                <a:srgbClr val="002060"/>
              </a:solidFill>
              <a:cs typeface="+mn-cs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rgbClr val="002060"/>
                </a:solidFill>
                <a:cs typeface="+mn-cs"/>
              </a:rPr>
              <a:t> Alcohols are useful in</a:t>
            </a:r>
            <a:r>
              <a:rPr lang="en-US" altLang="en-US" sz="2800" dirty="0" err="1">
                <a:solidFill>
                  <a:srgbClr val="002060"/>
                </a:solidFill>
                <a:cs typeface="+mn-cs"/>
              </a:rPr>
              <a:t>dustrial</a:t>
            </a:r>
            <a:r>
              <a:rPr lang="en-US" altLang="en-US" sz="2800" dirty="0">
                <a:solidFill>
                  <a:srgbClr val="002060"/>
                </a:solidFill>
                <a:cs typeface="+mn-cs"/>
              </a:rPr>
              <a:t> and pharmaceutical  solvents.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rgbClr val="002060"/>
                </a:solidFill>
                <a:cs typeface="+mn-cs"/>
              </a:rPr>
              <a:t> </a:t>
            </a:r>
            <a:r>
              <a:rPr lang="en-GB" sz="2800" dirty="0">
                <a:cs typeface="+mn-cs"/>
              </a:rPr>
              <a:t>First member of homologous series is called …</a:t>
            </a:r>
            <a:r>
              <a:rPr lang="en-GB" sz="2800" b="1" dirty="0">
                <a:solidFill>
                  <a:srgbClr val="FF0000"/>
                </a:solidFill>
                <a:cs typeface="+mn-cs"/>
              </a:rPr>
              <a:t>methanol</a:t>
            </a:r>
            <a:endParaRPr lang="en-GB" altLang="en-US" sz="2800" b="1" dirty="0">
              <a:solidFill>
                <a:srgbClr val="FF0000"/>
              </a:solidFill>
              <a:cs typeface="+mn-cs"/>
            </a:endParaRPr>
          </a:p>
          <a:p>
            <a:pPr marL="457200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800" dirty="0">
                <a:solidFill>
                  <a:srgbClr val="002060"/>
                </a:solidFill>
                <a:cs typeface="+mn-cs"/>
              </a:rPr>
              <a:t> All alcohols follow the general formula;</a:t>
            </a:r>
          </a:p>
          <a:p>
            <a:pPr marL="457200" indent="-457200" algn="just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GB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GB" altLang="en-US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GB" altLang="en-US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en-GB" altLang="en-US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</p:txBody>
      </p:sp>
      <p:grpSp>
        <p:nvGrpSpPr>
          <p:cNvPr id="28676" name="Group 16">
            <a:extLst>
              <a:ext uri="{FF2B5EF4-FFF2-40B4-BE49-F238E27FC236}">
                <a16:creationId xmlns:a16="http://schemas.microsoft.com/office/drawing/2014/main" id="{1270780C-BED5-4100-84A6-701FF7C39A84}"/>
              </a:ext>
            </a:extLst>
          </p:cNvPr>
          <p:cNvGrpSpPr>
            <a:grpSpLocks/>
          </p:cNvGrpSpPr>
          <p:nvPr/>
        </p:nvGrpSpPr>
        <p:grpSpPr bwMode="auto">
          <a:xfrm>
            <a:off x="8599488" y="6040438"/>
            <a:ext cx="2797175" cy="647700"/>
            <a:chOff x="899592" y="5516563"/>
            <a:chExt cx="2914203" cy="873125"/>
          </a:xfrm>
        </p:grpSpPr>
        <p:sp>
          <p:nvSpPr>
            <p:cNvPr id="28678" name="WordArt 6">
              <a:extLst>
                <a:ext uri="{FF2B5EF4-FFF2-40B4-BE49-F238E27FC236}">
                  <a16:creationId xmlns:a16="http://schemas.microsoft.com/office/drawing/2014/main" id="{6F4922CD-3A8F-49D6-A27C-900B938C8DAE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899592" y="5516563"/>
              <a:ext cx="352425" cy="629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C</a:t>
              </a:r>
            </a:p>
          </p:txBody>
        </p:sp>
        <p:sp>
          <p:nvSpPr>
            <p:cNvPr id="28679" name="WordArt 7">
              <a:extLst>
                <a:ext uri="{FF2B5EF4-FFF2-40B4-BE49-F238E27FC236}">
                  <a16:creationId xmlns:a16="http://schemas.microsoft.com/office/drawing/2014/main" id="{9A076877-7858-4C64-9B8A-192161B85968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698104" y="5516563"/>
              <a:ext cx="352425" cy="629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H</a:t>
              </a:r>
            </a:p>
          </p:txBody>
        </p:sp>
        <p:sp>
          <p:nvSpPr>
            <p:cNvPr id="28680" name="WordArt 9">
              <a:extLst>
                <a:ext uri="{FF2B5EF4-FFF2-40B4-BE49-F238E27FC236}">
                  <a16:creationId xmlns:a16="http://schemas.microsoft.com/office/drawing/2014/main" id="{3EA2971C-CE6B-4D19-83AE-AFC5E9D52A8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083867" y="6093723"/>
              <a:ext cx="865832" cy="2959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63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2n +1</a:t>
              </a:r>
            </a:p>
          </p:txBody>
        </p:sp>
        <p:sp>
          <p:nvSpPr>
            <p:cNvPr id="28681" name="WordArt 9">
              <a:extLst>
                <a:ext uri="{FF2B5EF4-FFF2-40B4-BE49-F238E27FC236}">
                  <a16:creationId xmlns:a16="http://schemas.microsoft.com/office/drawing/2014/main" id="{FE34AB86-FA70-4423-A27F-277F4D21891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93292" y="6092825"/>
              <a:ext cx="325437" cy="2952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9634"/>
                </a:avLst>
              </a:prstTxWarp>
            </a:bodyPr>
            <a:lstStyle/>
            <a:p>
              <a:pPr algn="ctr"/>
              <a:r>
                <a:rPr lang="en-US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n</a:t>
              </a:r>
            </a:p>
          </p:txBody>
        </p:sp>
        <p:sp>
          <p:nvSpPr>
            <p:cNvPr id="28682" name="WordArt 6">
              <a:extLst>
                <a:ext uri="{FF2B5EF4-FFF2-40B4-BE49-F238E27FC236}">
                  <a16:creationId xmlns:a16="http://schemas.microsoft.com/office/drawing/2014/main" id="{5DB94242-B7E0-47A9-B97E-AC295BA6D1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029322" y="5536189"/>
              <a:ext cx="352425" cy="629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O</a:t>
              </a:r>
            </a:p>
          </p:txBody>
        </p:sp>
        <p:sp>
          <p:nvSpPr>
            <p:cNvPr id="28683" name="WordArt 7">
              <a:extLst>
                <a:ext uri="{FF2B5EF4-FFF2-40B4-BE49-F238E27FC236}">
                  <a16:creationId xmlns:a16="http://schemas.microsoft.com/office/drawing/2014/main" id="{D4218678-B002-447F-A89E-62BA58071E2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1370" y="5536189"/>
              <a:ext cx="352425" cy="62911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H</a:t>
              </a:r>
            </a:p>
          </p:txBody>
        </p:sp>
      </p:grpSp>
      <p:pic>
        <p:nvPicPr>
          <p:cNvPr id="28677" name="Picture 1">
            <a:extLst>
              <a:ext uri="{FF2B5EF4-FFF2-40B4-BE49-F238E27FC236}">
                <a16:creationId xmlns:a16="http://schemas.microsoft.com/office/drawing/2014/main" id="{639E17AA-100E-478A-81B4-AA8EE7F63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38" y="4125913"/>
            <a:ext cx="1927225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4">
            <a:extLst>
              <a:ext uri="{FF2B5EF4-FFF2-40B4-BE49-F238E27FC236}">
                <a16:creationId xmlns:a16="http://schemas.microsoft.com/office/drawing/2014/main" id="{553659FC-1CF0-4DC8-A420-22A8D3658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E206A6B6-A146-4BA8-8FE7-27DF772EA054}" type="slidenum">
              <a:rPr lang="en-US" altLang="zh-TW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ctr"/>
              <a:t>23</a:t>
            </a:fld>
            <a:endParaRPr lang="en-US" altLang="zh-TW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3">
            <a:extLst>
              <a:ext uri="{FF2B5EF4-FFF2-40B4-BE49-F238E27FC236}">
                <a16:creationId xmlns:a16="http://schemas.microsoft.com/office/drawing/2014/main" id="{EC842D2F-75EB-4661-8526-8D40A0720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4233863"/>
            <a:ext cx="9185275" cy="2062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kumimoji="1" lang="en-US" altLang="zh-TW" sz="3200">
                <a:solidFill>
                  <a:srgbClr val="000000"/>
                </a:solidFill>
              </a:rPr>
              <a:t>have </a:t>
            </a:r>
            <a:r>
              <a:rPr kumimoji="1" lang="en-US" altLang="zh-TW" sz="3200">
                <a:solidFill>
                  <a:srgbClr val="44546A"/>
                </a:solidFill>
              </a:rPr>
              <a:t>similar chemical properties</a:t>
            </a:r>
          </a:p>
          <a:p>
            <a:r>
              <a:rPr kumimoji="1" lang="en-US" altLang="zh-TW" sz="3200">
                <a:solidFill>
                  <a:srgbClr val="000000"/>
                </a:solidFill>
              </a:rPr>
              <a:t>	</a:t>
            </a:r>
            <a:r>
              <a:rPr kumimoji="1" lang="en-US" altLang="zh-TW" sz="320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kumimoji="1" lang="en-US" altLang="zh-TW" sz="3200">
                <a:solidFill>
                  <a:srgbClr val="000000"/>
                </a:solidFill>
              </a:rPr>
              <a:t>	they contain the </a:t>
            </a:r>
            <a:r>
              <a:rPr kumimoji="1" lang="en-US" altLang="zh-TW" sz="3200">
                <a:solidFill>
                  <a:srgbClr val="44546A"/>
                </a:solidFill>
              </a:rPr>
              <a:t>same functional group </a:t>
            </a:r>
            <a:r>
              <a:rPr kumimoji="1" lang="en-US" altLang="zh-TW" sz="3200">
                <a:solidFill>
                  <a:srgbClr val="44546A"/>
                </a:solidFill>
                <a:cs typeface="Times New Roman" panose="02020603050405020304" pitchFamily="18" charset="0"/>
              </a:rPr>
              <a:t>–O</a:t>
            </a:r>
            <a:r>
              <a:rPr kumimoji="1" lang="en-US" altLang="zh-TW" sz="3200">
                <a:solidFill>
                  <a:srgbClr val="44546A"/>
                </a:solidFill>
              </a:rPr>
              <a:t>H</a:t>
            </a:r>
            <a:endParaRPr kumimoji="1" lang="en-US" altLang="zh-TW" sz="3200">
              <a:solidFill>
                <a:srgbClr val="000000"/>
              </a:solidFill>
            </a:endParaRPr>
          </a:p>
          <a:p>
            <a:r>
              <a:rPr kumimoji="1" lang="en-US" altLang="zh-TW" sz="3200">
                <a:solidFill>
                  <a:srgbClr val="000000"/>
                </a:solidFill>
              </a:rPr>
              <a:t>	</a:t>
            </a:r>
            <a:r>
              <a:rPr kumimoji="1" lang="en-US" altLang="zh-TW" sz="3200">
                <a:solidFill>
                  <a:srgbClr val="000000"/>
                </a:solidFill>
                <a:sym typeface="Wingdings" panose="05000000000000000000" pitchFamily="2" charset="2"/>
              </a:rPr>
              <a:t></a:t>
            </a:r>
            <a:r>
              <a:rPr kumimoji="1" lang="en-US" altLang="zh-TW" sz="3200">
                <a:solidFill>
                  <a:srgbClr val="000000"/>
                </a:solidFill>
              </a:rPr>
              <a:t>	they are classified into the </a:t>
            </a:r>
            <a:r>
              <a:rPr kumimoji="1" lang="en-US" altLang="zh-TW" sz="3200">
                <a:solidFill>
                  <a:srgbClr val="44546A"/>
                </a:solidFill>
              </a:rPr>
              <a:t>same 	homologous series — alcohols</a:t>
            </a:r>
          </a:p>
        </p:txBody>
      </p:sp>
      <p:grpSp>
        <p:nvGrpSpPr>
          <p:cNvPr id="29700" name="Group 10">
            <a:extLst>
              <a:ext uri="{FF2B5EF4-FFF2-40B4-BE49-F238E27FC236}">
                <a16:creationId xmlns:a16="http://schemas.microsoft.com/office/drawing/2014/main" id="{3199A21F-73AC-406A-8645-B21716CD306D}"/>
              </a:ext>
            </a:extLst>
          </p:cNvPr>
          <p:cNvGrpSpPr>
            <a:grpSpLocks/>
          </p:cNvGrpSpPr>
          <p:nvPr/>
        </p:nvGrpSpPr>
        <p:grpSpPr bwMode="auto">
          <a:xfrm>
            <a:off x="1538288" y="1081088"/>
            <a:ext cx="9278937" cy="3094037"/>
            <a:chOff x="1224" y="672"/>
            <a:chExt cx="4181" cy="1370"/>
          </a:xfrm>
        </p:grpSpPr>
        <p:sp>
          <p:nvSpPr>
            <p:cNvPr id="29702" name="Text Box 6">
              <a:extLst>
                <a:ext uri="{FF2B5EF4-FFF2-40B4-BE49-F238E27FC236}">
                  <a16:creationId xmlns:a16="http://schemas.microsoft.com/office/drawing/2014/main" id="{DC8427D0-D7CF-4FE2-8199-9E00AE19E2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0" y="1212"/>
              <a:ext cx="52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kumimoji="1" lang="en-US" altLang="zh-TW" sz="3000">
                  <a:solidFill>
                    <a:srgbClr val="000000"/>
                  </a:solidFill>
                  <a:latin typeface="Arial" panose="020B0604020202020204" pitchFamily="34" charset="0"/>
                </a:rPr>
                <a:t>and</a:t>
              </a:r>
            </a:p>
          </p:txBody>
        </p:sp>
        <p:pic>
          <p:nvPicPr>
            <p:cNvPr id="29703" name="Picture 7" descr="C:\WINDOWS\Desktop\AL chem ppt\book3\AL Chem eps to gif\3A gif\AL-Chem24-a1\T24-05.gif">
              <a:extLst>
                <a:ext uri="{FF2B5EF4-FFF2-40B4-BE49-F238E27FC236}">
                  <a16:creationId xmlns:a16="http://schemas.microsoft.com/office/drawing/2014/main" id="{E3807BAA-F274-45F0-B538-4B32799F4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01" r="36227"/>
            <a:stretch>
              <a:fillRect/>
            </a:stretch>
          </p:blipFill>
          <p:spPr bwMode="auto">
            <a:xfrm>
              <a:off x="1224" y="696"/>
              <a:ext cx="1560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4" name="Picture 8" descr="C:\WINDOWS\Desktop\AL chem ppt\book3\AL Chem eps to gif\3A gif\AL-Chem24-a1\T24-05.gif">
              <a:extLst>
                <a:ext uri="{FF2B5EF4-FFF2-40B4-BE49-F238E27FC236}">
                  <a16:creationId xmlns:a16="http://schemas.microsoft.com/office/drawing/2014/main" id="{9B81CD2D-A072-4465-BC2B-C829F819E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57" r="-381"/>
            <a:stretch>
              <a:fillRect/>
            </a:stretch>
          </p:blipFill>
          <p:spPr bwMode="auto">
            <a:xfrm>
              <a:off x="3348" y="672"/>
              <a:ext cx="2057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8" name="Rectangle 12">
            <a:extLst>
              <a:ext uri="{FF2B5EF4-FFF2-40B4-BE49-F238E27FC236}">
                <a16:creationId xmlns:a16="http://schemas.microsoft.com/office/drawing/2014/main" id="{215C055A-2974-40B5-9934-6B5BDAC91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9163" y="233363"/>
            <a:ext cx="40306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440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Alcohols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頁尾版面配置區 3">
            <a:extLst>
              <a:ext uri="{FF2B5EF4-FFF2-40B4-BE49-F238E27FC236}">
                <a16:creationId xmlns:a16="http://schemas.microsoft.com/office/drawing/2014/main" id="{C866094A-7513-481E-B665-4C61BE9D5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343400" y="6253163"/>
            <a:ext cx="37242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>
                <a:solidFill>
                  <a:srgbClr val="898989"/>
                </a:solidFill>
              </a:rPr>
              <a:t>New Way Chemistry for Hong Kong A-Level 3A</a:t>
            </a:r>
          </a:p>
        </p:txBody>
      </p:sp>
      <p:sp>
        <p:nvSpPr>
          <p:cNvPr id="30723" name="投影片編號版面配置區 4">
            <a:extLst>
              <a:ext uri="{FF2B5EF4-FFF2-40B4-BE49-F238E27FC236}">
                <a16:creationId xmlns:a16="http://schemas.microsoft.com/office/drawing/2014/main" id="{E2F59CCE-301A-4BAB-A566-C84723734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DE86D149-56D9-4DD6-B9C7-F510F4F9C695}" type="slidenum">
              <a:rPr lang="en-US" altLang="zh-TW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ctr"/>
              <a:t>24</a:t>
            </a:fld>
            <a:endParaRPr lang="en-US" altLang="zh-TW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9927" name="Group 55">
            <a:extLst>
              <a:ext uri="{FF2B5EF4-FFF2-40B4-BE49-F238E27FC236}">
                <a16:creationId xmlns:a16="http://schemas.microsoft.com/office/drawing/2014/main" id="{1C6724D1-75BC-4F59-B15C-CA0C4AE5CBEB}"/>
              </a:ext>
            </a:extLst>
          </p:cNvPr>
          <p:cNvGraphicFramePr>
            <a:graphicFrameLocks noGrp="1"/>
          </p:cNvGraphicFramePr>
          <p:nvPr/>
        </p:nvGraphicFramePr>
        <p:xfrm>
          <a:off x="211138" y="698500"/>
          <a:ext cx="11396662" cy="6022975"/>
        </p:xfrm>
        <a:graphic>
          <a:graphicData uri="http://schemas.openxmlformats.org/drawingml/2006/table">
            <a:tbl>
              <a:tblPr/>
              <a:tblGrid>
                <a:gridCol w="20475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30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7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Number of carbon atom(s)</a:t>
                      </a:r>
                    </a:p>
                  </a:txBody>
                  <a:tcPr marL="91441" marR="9144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IUPAC name</a:t>
                      </a: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Molecular formula</a:t>
                      </a: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Condensed structural formula</a:t>
                      </a: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Structural formula</a:t>
                      </a: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91441" marR="9144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Methanol</a:t>
                      </a: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OH</a:t>
                      </a:r>
                      <a:endParaRPr kumimoji="1" lang="en-US" altLang="zh-TW" sz="2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OH</a:t>
                      </a:r>
                      <a:endParaRPr kumimoji="1" lang="en-US" altLang="zh-TW" sz="2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91441" marR="9144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Ethanol</a:t>
                      </a: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OH</a:t>
                      </a:r>
                      <a:endParaRPr kumimoji="1" lang="en-US" altLang="zh-TW" sz="2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OH</a:t>
                      </a:r>
                      <a:endParaRPr kumimoji="1" lang="en-US" altLang="zh-TW" sz="2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91441" marR="9144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Propan-1-ol</a:t>
                      </a: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7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OH</a:t>
                      </a: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OH</a:t>
                      </a:r>
                      <a:endParaRPr kumimoji="1" lang="en-US" altLang="zh-TW" sz="2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1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91441" marR="9144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Butan-1-ol</a:t>
                      </a: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9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OH</a:t>
                      </a:r>
                      <a:endParaRPr kumimoji="1" lang="en-US" altLang="zh-TW" sz="22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OH</a:t>
                      </a:r>
                      <a:endParaRPr kumimoji="1" lang="en-US" altLang="zh-TW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1441" marR="9144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62" name="Text Box 45">
            <a:extLst>
              <a:ext uri="{FF2B5EF4-FFF2-40B4-BE49-F238E27FC236}">
                <a16:creationId xmlns:a16="http://schemas.microsoft.com/office/drawing/2014/main" id="{41DD0E40-66CF-4EE3-8F75-74390A4F4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275" y="57150"/>
            <a:ext cx="1005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kumimoji="1" lang="en-US" altLang="zh-TW" sz="3200">
                <a:solidFill>
                  <a:srgbClr val="ED7D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first four members of straight-chain alcohols</a:t>
            </a:r>
          </a:p>
        </p:txBody>
      </p:sp>
      <p:pic>
        <p:nvPicPr>
          <p:cNvPr id="30763" name="Picture 50" descr="\\Bridge\science(sec)\A-level Chem (3rd Ed)\AL Chem 3A gif\AL-Chem 21\T24-08a.gif">
            <a:extLst>
              <a:ext uri="{FF2B5EF4-FFF2-40B4-BE49-F238E27FC236}">
                <a16:creationId xmlns:a16="http://schemas.microsoft.com/office/drawing/2014/main" id="{BA6A3A81-DAB9-474B-A69C-C22A6EA05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038" y="1979613"/>
            <a:ext cx="195421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4" name="Picture 51" descr="\\Bridge\science(sec)\A-level Chem (3rd Ed)\AL Chem 3A gif\AL-Chem 21\T24-08b.gif">
            <a:extLst>
              <a:ext uri="{FF2B5EF4-FFF2-40B4-BE49-F238E27FC236}">
                <a16:creationId xmlns:a16="http://schemas.microsoft.com/office/drawing/2014/main" id="{93157998-FF3D-412C-A89B-DC73BEA0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413" y="3189288"/>
            <a:ext cx="2149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5" name="Picture 52" descr="\\Bridge\science(sec)\A-level Chem (3rd Ed)\AL Chem 3A gif\AL-Chem 21\T24-08c.gif">
            <a:extLst>
              <a:ext uri="{FF2B5EF4-FFF2-40B4-BE49-F238E27FC236}">
                <a16:creationId xmlns:a16="http://schemas.microsoft.com/office/drawing/2014/main" id="{74F1B109-A122-4E0C-8D03-F3C18DDBB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50" y="4419600"/>
            <a:ext cx="227012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6" name="Picture 53" descr="\\Bridge\science(sec)\A-level Chem (3rd Ed)\AL Chem 3A gif\AL-Chem 21\T24-08d.gif">
            <a:extLst>
              <a:ext uri="{FF2B5EF4-FFF2-40B4-BE49-F238E27FC236}">
                <a16:creationId xmlns:a16="http://schemas.microsoft.com/office/drawing/2014/main" id="{E02985DB-0191-4EC7-BA64-9C1034278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788" y="5700713"/>
            <a:ext cx="230822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編號版面配置區 4">
            <a:extLst>
              <a:ext uri="{FF2B5EF4-FFF2-40B4-BE49-F238E27FC236}">
                <a16:creationId xmlns:a16="http://schemas.microsoft.com/office/drawing/2014/main" id="{40A58BDE-66C9-4CBF-85CA-F2FC136C4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600D3FA-C2AE-4984-A2A1-238D5DC3F28A}" type="slidenum">
              <a:rPr lang="en-US" altLang="zh-TW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ctr"/>
              <a:t>25</a:t>
            </a:fld>
            <a:endParaRPr lang="en-US" altLang="zh-TW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71155F1C-E9D5-4438-94E5-A9AE64FB1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071563"/>
            <a:ext cx="92170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90000"/>
              </a:spcBef>
              <a:buFont typeface="Wingdings" panose="05000000000000000000" pitchFamily="2" charset="2"/>
              <a:buChar char="q"/>
            </a:pPr>
            <a:r>
              <a:rPr kumimoji="1" lang="en-US" altLang="zh-TW" sz="3200" b="1">
                <a:solidFill>
                  <a:srgbClr val="002060"/>
                </a:solidFill>
              </a:rPr>
              <a:t>Members in the same series can be represented by a general formula.</a:t>
            </a:r>
          </a:p>
        </p:txBody>
      </p:sp>
      <p:sp>
        <p:nvSpPr>
          <p:cNvPr id="136196" name="Rectangle 4">
            <a:extLst>
              <a:ext uri="{FF2B5EF4-FFF2-40B4-BE49-F238E27FC236}">
                <a16:creationId xmlns:a16="http://schemas.microsoft.com/office/drawing/2014/main" id="{F13C0478-3738-44A9-954D-A4C036A82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-7938"/>
            <a:ext cx="5922962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60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Functional Groups</a:t>
            </a:r>
          </a:p>
        </p:txBody>
      </p:sp>
      <p:sp>
        <p:nvSpPr>
          <p:cNvPr id="31749" name="Text Box 2">
            <a:extLst>
              <a:ext uri="{FF2B5EF4-FFF2-40B4-BE49-F238E27FC236}">
                <a16:creationId xmlns:a16="http://schemas.microsoft.com/office/drawing/2014/main" id="{45AF2798-2EFF-4517-AD55-41F5088CA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" y="2765425"/>
            <a:ext cx="88947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49363" algn="l"/>
                <a:tab pos="238125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5000"/>
              </a:lnSpc>
              <a:spcBef>
                <a:spcPct val="90000"/>
              </a:spcBef>
            </a:pPr>
            <a:r>
              <a:rPr kumimoji="1" lang="en-US" altLang="zh-TW" sz="30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kumimoji="1" lang="en-US" altLang="zh-TW" sz="3000">
                <a:solidFill>
                  <a:srgbClr val="000000"/>
                </a:solidFill>
                <a:latin typeface="Comic Sans MS" panose="030F0702030302020204" pitchFamily="66" charset="0"/>
              </a:rPr>
              <a:t>e.g.	alkanols: </a:t>
            </a:r>
            <a:r>
              <a:rPr kumimoji="1" lang="en-US" altLang="zh-TW" sz="3000">
                <a:solidFill>
                  <a:srgbClr val="44546A"/>
                </a:solidFill>
                <a:latin typeface="Comic Sans MS" panose="030F0702030302020204" pitchFamily="66" charset="0"/>
              </a:rPr>
              <a:t>C</a:t>
            </a:r>
            <a:r>
              <a:rPr kumimoji="1" lang="en-US" altLang="zh-TW" sz="3000" baseline="-25000">
                <a:solidFill>
                  <a:srgbClr val="44546A"/>
                </a:solidFill>
                <a:latin typeface="Comic Sans MS" panose="030F0702030302020204" pitchFamily="66" charset="0"/>
              </a:rPr>
              <a:t>n</a:t>
            </a:r>
            <a:r>
              <a:rPr kumimoji="1" lang="en-US" altLang="zh-TW" sz="3000">
                <a:solidFill>
                  <a:srgbClr val="44546A"/>
                </a:solidFill>
                <a:latin typeface="Comic Sans MS" panose="030F0702030302020204" pitchFamily="66" charset="0"/>
              </a:rPr>
              <a:t>H</a:t>
            </a:r>
            <a:r>
              <a:rPr kumimoji="1" lang="en-US" altLang="zh-TW" sz="3000" baseline="-25000">
                <a:solidFill>
                  <a:srgbClr val="44546A"/>
                </a:solidFill>
                <a:latin typeface="Comic Sans MS" panose="030F0702030302020204" pitchFamily="66" charset="0"/>
              </a:rPr>
              <a:t>2n+1</a:t>
            </a:r>
            <a:r>
              <a:rPr kumimoji="1" lang="en-US" altLang="zh-TW" sz="3000">
                <a:solidFill>
                  <a:srgbClr val="0000FF"/>
                </a:solidFill>
                <a:latin typeface="Comic Sans MS" panose="030F0702030302020204" pitchFamily="66" charset="0"/>
              </a:rPr>
              <a:t>OH</a:t>
            </a:r>
          </a:p>
          <a:p>
            <a:pPr>
              <a:lnSpc>
                <a:spcPct val="105000"/>
              </a:lnSpc>
              <a:spcBef>
                <a:spcPct val="90000"/>
              </a:spcBef>
            </a:pPr>
            <a:r>
              <a:rPr kumimoji="1" lang="en-US" altLang="zh-TW" sz="3000">
                <a:solidFill>
                  <a:srgbClr val="44546A"/>
                </a:solidFill>
                <a:latin typeface="Comic Sans MS" panose="030F0702030302020204" pitchFamily="66" charset="0"/>
              </a:rPr>
              <a:t>	</a:t>
            </a:r>
            <a:r>
              <a:rPr kumimoji="1" lang="en-US" altLang="zh-TW" sz="3000">
                <a:solidFill>
                  <a:srgbClr val="000000"/>
                </a:solidFill>
                <a:latin typeface="Comic Sans MS" panose="030F0702030302020204" pitchFamily="66" charset="0"/>
              </a:rPr>
              <a:t>	alkanals:</a:t>
            </a:r>
            <a:r>
              <a:rPr kumimoji="1" lang="en-US" altLang="zh-TW" sz="3000">
                <a:solidFill>
                  <a:srgbClr val="44546A"/>
                </a:solidFill>
                <a:latin typeface="Comic Sans MS" panose="030F0702030302020204" pitchFamily="66" charset="0"/>
              </a:rPr>
              <a:t> C</a:t>
            </a:r>
            <a:r>
              <a:rPr kumimoji="1" lang="en-US" altLang="zh-TW" sz="3000" baseline="-25000">
                <a:solidFill>
                  <a:srgbClr val="44546A"/>
                </a:solidFill>
                <a:latin typeface="Comic Sans MS" panose="030F0702030302020204" pitchFamily="66" charset="0"/>
              </a:rPr>
              <a:t>n</a:t>
            </a:r>
            <a:r>
              <a:rPr kumimoji="1" lang="en-US" altLang="zh-TW" sz="3000">
                <a:solidFill>
                  <a:srgbClr val="44546A"/>
                </a:solidFill>
                <a:latin typeface="Comic Sans MS" panose="030F0702030302020204" pitchFamily="66" charset="0"/>
              </a:rPr>
              <a:t>H</a:t>
            </a:r>
            <a:r>
              <a:rPr kumimoji="1" lang="en-US" altLang="zh-TW" sz="3000" baseline="-25000">
                <a:solidFill>
                  <a:srgbClr val="44546A"/>
                </a:solidFill>
                <a:latin typeface="Comic Sans MS" panose="030F0702030302020204" pitchFamily="66" charset="0"/>
              </a:rPr>
              <a:t>2n+1</a:t>
            </a:r>
            <a:r>
              <a:rPr kumimoji="1" lang="en-US" altLang="zh-TW" sz="3000">
                <a:solidFill>
                  <a:srgbClr val="0000FF"/>
                </a:solidFill>
                <a:latin typeface="Comic Sans MS" panose="030F0702030302020204" pitchFamily="66" charset="0"/>
              </a:rPr>
              <a:t>CHO    </a:t>
            </a:r>
          </a:p>
          <a:p>
            <a:pPr>
              <a:lnSpc>
                <a:spcPct val="105000"/>
              </a:lnSpc>
              <a:spcBef>
                <a:spcPct val="90000"/>
              </a:spcBef>
            </a:pPr>
            <a:r>
              <a:rPr kumimoji="1" lang="en-US" altLang="zh-TW" sz="3000">
                <a:solidFill>
                  <a:srgbClr val="0000FF"/>
                </a:solidFill>
                <a:latin typeface="Comic Sans MS" panose="030F0702030302020204" pitchFamily="66" charset="0"/>
              </a:rPr>
              <a:t>		</a:t>
            </a:r>
            <a:r>
              <a:rPr kumimoji="1" lang="en-US" altLang="zh-TW" sz="3000">
                <a:solidFill>
                  <a:srgbClr val="000000"/>
                </a:solidFill>
                <a:latin typeface="Comic Sans MS" panose="030F0702030302020204" pitchFamily="66" charset="0"/>
              </a:rPr>
              <a:t>alkanoic acids:</a:t>
            </a:r>
            <a:r>
              <a:rPr kumimoji="1" lang="en-US" altLang="zh-TW" sz="3000">
                <a:solidFill>
                  <a:srgbClr val="44546A"/>
                </a:solidFill>
                <a:latin typeface="Comic Sans MS" panose="030F0702030302020204" pitchFamily="66" charset="0"/>
              </a:rPr>
              <a:t> C</a:t>
            </a:r>
            <a:r>
              <a:rPr kumimoji="1" lang="en-US" altLang="zh-TW" sz="3000" baseline="-25000">
                <a:solidFill>
                  <a:srgbClr val="44546A"/>
                </a:solidFill>
                <a:latin typeface="Comic Sans MS" panose="030F0702030302020204" pitchFamily="66" charset="0"/>
              </a:rPr>
              <a:t>n</a:t>
            </a:r>
            <a:r>
              <a:rPr kumimoji="1" lang="en-US" altLang="zh-TW" sz="3000">
                <a:solidFill>
                  <a:srgbClr val="44546A"/>
                </a:solidFill>
                <a:latin typeface="Comic Sans MS" panose="030F0702030302020204" pitchFamily="66" charset="0"/>
              </a:rPr>
              <a:t>H</a:t>
            </a:r>
            <a:r>
              <a:rPr kumimoji="1" lang="en-US" altLang="zh-TW" sz="3000" baseline="-25000">
                <a:solidFill>
                  <a:srgbClr val="44546A"/>
                </a:solidFill>
                <a:latin typeface="Comic Sans MS" panose="030F0702030302020204" pitchFamily="66" charset="0"/>
              </a:rPr>
              <a:t>2n+1</a:t>
            </a:r>
            <a:r>
              <a:rPr kumimoji="1" lang="en-US" altLang="zh-TW" sz="3000">
                <a:solidFill>
                  <a:srgbClr val="0000FF"/>
                </a:solidFill>
                <a:latin typeface="Comic Sans MS" panose="030F0702030302020204" pitchFamily="66" charset="0"/>
              </a:rPr>
              <a:t>COOH</a:t>
            </a:r>
            <a:r>
              <a:rPr kumimoji="1" lang="en-US" altLang="zh-TW" sz="3000">
                <a:solidFill>
                  <a:srgbClr val="44546A"/>
                </a:solidFill>
                <a:latin typeface="Comic Sans MS" panose="030F0702030302020204" pitchFamily="66" charset="0"/>
              </a:rPr>
              <a:t>  </a:t>
            </a:r>
            <a:r>
              <a:rPr kumimoji="1" lang="en-US" altLang="zh-TW" sz="3000">
                <a:solidFill>
                  <a:srgbClr val="44546A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31750" name="Picture 7">
            <a:extLst>
              <a:ext uri="{FF2B5EF4-FFF2-40B4-BE49-F238E27FC236}">
                <a16:creationId xmlns:a16="http://schemas.microsoft.com/office/drawing/2014/main" id="{D728A1C2-41DB-42EC-85FA-E4CDB88E3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1773238"/>
            <a:ext cx="4271962" cy="3333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Rectangle 1">
            <a:extLst>
              <a:ext uri="{FF2B5EF4-FFF2-40B4-BE49-F238E27FC236}">
                <a16:creationId xmlns:a16="http://schemas.microsoft.com/office/drawing/2014/main" id="{CC618436-3C41-4616-A812-08C1E73BB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5343525"/>
            <a:ext cx="91392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2800">
                <a:solidFill>
                  <a:srgbClr val="C00000"/>
                </a:solidFill>
              </a:rPr>
              <a:t>The structural formula of first member of the alkanals is---- </a:t>
            </a:r>
          </a:p>
        </p:txBody>
      </p:sp>
      <p:pic>
        <p:nvPicPr>
          <p:cNvPr id="31752" name="Picture 2">
            <a:extLst>
              <a:ext uri="{FF2B5EF4-FFF2-40B4-BE49-F238E27FC236}">
                <a16:creationId xmlns:a16="http://schemas.microsoft.com/office/drawing/2014/main" id="{F9BF90E9-844F-40D1-9E1B-9990BDADD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288" y="5467350"/>
            <a:ext cx="2341562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>
            <a:extLst>
              <a:ext uri="{FF2B5EF4-FFF2-40B4-BE49-F238E27FC236}">
                <a16:creationId xmlns:a16="http://schemas.microsoft.com/office/drawing/2014/main" id="{BA915556-CEA6-4CFB-A78A-4C078E87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025" y="295275"/>
            <a:ext cx="8229600" cy="86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600" dirty="0">
                <a:latin typeface="Comic Sans MS" panose="030F0702030302020204" pitchFamily="66" charset="0"/>
              </a:rPr>
              <a:t> </a:t>
            </a:r>
            <a:r>
              <a:rPr lang="en-GB" altLang="en-US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Functional Groups: Carboxylic Acids</a:t>
            </a:r>
          </a:p>
        </p:txBody>
      </p:sp>
      <p:sp>
        <p:nvSpPr>
          <p:cNvPr id="30724" name="Content Placeholder 2">
            <a:extLst>
              <a:ext uri="{FF2B5EF4-FFF2-40B4-BE49-F238E27FC236}">
                <a16:creationId xmlns:a16="http://schemas.microsoft.com/office/drawing/2014/main" id="{FDA21A02-3CD8-4145-B74B-B736BDBE6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279525"/>
            <a:ext cx="11107737" cy="5618163"/>
          </a:xfrm>
        </p:spPr>
        <p:txBody>
          <a:bodyPr rtlCol="0">
            <a:normAutofit fontScale="92500" lnSpcReduction="20000"/>
          </a:bodyPr>
          <a:lstStyle/>
          <a:p>
            <a:pPr marL="0" indent="0" algn="just" fontAlgn="auto">
              <a:spcAft>
                <a:spcPts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/>
            </a:pPr>
            <a:endParaRPr lang="en-GB" altLang="en-US" sz="2600" dirty="0">
              <a:latin typeface="Comic Sans MS" panose="030F0702030302020204" pitchFamily="66" charset="0"/>
            </a:endParaRPr>
          </a:p>
          <a:p>
            <a:pPr algn="just" fontAlgn="auto"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3200" dirty="0"/>
              <a:t>The names of all carboxylic acids end in ‘-</a:t>
            </a:r>
            <a:r>
              <a:rPr lang="en-GB" altLang="en-US" sz="3200" b="1" dirty="0" err="1">
                <a:solidFill>
                  <a:schemeClr val="hlink"/>
                </a:solidFill>
              </a:rPr>
              <a:t>oic</a:t>
            </a:r>
            <a:r>
              <a:rPr lang="en-GB" altLang="en-US" sz="3200" b="1" dirty="0">
                <a:solidFill>
                  <a:schemeClr val="hlink"/>
                </a:solidFill>
              </a:rPr>
              <a:t> acid</a:t>
            </a:r>
            <a:r>
              <a:rPr lang="en-GB" altLang="en-US" sz="3200" dirty="0"/>
              <a:t>’</a:t>
            </a:r>
          </a:p>
          <a:p>
            <a:pPr marL="0" indent="0" algn="just" fontAlgn="auto">
              <a:spcAft>
                <a:spcPts val="0"/>
              </a:spcAft>
              <a:buClr>
                <a:schemeClr val="hlink"/>
              </a:buClr>
              <a:defRPr/>
            </a:pPr>
            <a:endParaRPr lang="en-GB" altLang="en-US" sz="3200" dirty="0"/>
          </a:p>
          <a:p>
            <a:pPr algn="just" fontAlgn="auto"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Char char="q"/>
              <a:defRPr/>
            </a:pPr>
            <a:r>
              <a:rPr lang="en-GB" altLang="en-US" sz="3200" dirty="0"/>
              <a:t>The functional group of the carboxylic acids is </a:t>
            </a:r>
            <a:r>
              <a:rPr lang="en-GB" altLang="en-US" sz="3200" b="1" dirty="0">
                <a:solidFill>
                  <a:schemeClr val="hlink"/>
                </a:solidFill>
              </a:rPr>
              <a:t>-COOH</a:t>
            </a:r>
            <a:r>
              <a:rPr lang="en-GB" altLang="en-US" sz="3200" dirty="0"/>
              <a:t> </a:t>
            </a:r>
          </a:p>
          <a:p>
            <a:pPr marL="0" indent="0" algn="just" fontAlgn="auto">
              <a:spcAft>
                <a:spcPts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/>
            </a:pPr>
            <a:r>
              <a:rPr lang="en-GB" altLang="en-US" sz="3200" dirty="0">
                <a:solidFill>
                  <a:schemeClr val="hlink"/>
                </a:solidFill>
              </a:rPr>
              <a:t>  </a:t>
            </a:r>
            <a:r>
              <a:rPr lang="en-GB" altLang="en-US" sz="3200" b="1" u="sng" dirty="0">
                <a:solidFill>
                  <a:schemeClr val="hlink"/>
                </a:solidFill>
              </a:rPr>
              <a:t>(carboxyl  group)</a:t>
            </a:r>
            <a:r>
              <a:rPr lang="en-GB" altLang="en-US" sz="3200" b="1" u="sng" dirty="0">
                <a:solidFill>
                  <a:srgbClr val="FF0000"/>
                </a:solidFill>
              </a:rPr>
              <a:t> </a:t>
            </a:r>
          </a:p>
          <a:p>
            <a:pPr marL="0" indent="0" algn="just" fontAlgn="auto">
              <a:spcAft>
                <a:spcPts val="0"/>
              </a:spcAft>
              <a:buClr>
                <a:schemeClr val="hlink"/>
              </a:buClr>
              <a:buFont typeface="Arial" panose="020B0604020202020204" pitchFamily="34" charset="0"/>
              <a:buNone/>
              <a:defRPr/>
            </a:pPr>
            <a:endParaRPr lang="en-GB" altLang="en-US" sz="3200" b="1" u="sng" dirty="0">
              <a:solidFill>
                <a:srgbClr val="FF0000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3200" dirty="0"/>
              <a:t>This carboxyl group is </a:t>
            </a:r>
            <a:r>
              <a:rPr lang="en-GB" altLang="en-US" sz="3200" b="1" u="sng" dirty="0">
                <a:solidFill>
                  <a:schemeClr val="hlink"/>
                </a:solidFill>
              </a:rPr>
              <a:t>always</a:t>
            </a:r>
            <a:r>
              <a:rPr lang="en-GB" altLang="en-US" sz="3200" dirty="0"/>
              <a:t> attached to the end  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3200" dirty="0"/>
              <a:t>  carbon.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3200" dirty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3200" dirty="0" err="1"/>
              <a:t>Carboxy</a:t>
            </a:r>
            <a:r>
              <a:rPr lang="en-US" altLang="en-US" sz="3200" dirty="0" err="1"/>
              <a:t>lic</a:t>
            </a:r>
            <a:r>
              <a:rPr lang="en-US" altLang="en-US" sz="3200" dirty="0"/>
              <a:t> acids react like other acids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3200" dirty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3200" dirty="0"/>
              <a:t>   General Formula</a:t>
            </a:r>
            <a:r>
              <a:rPr lang="en-GB" altLang="en-US" sz="2600" dirty="0">
                <a:latin typeface="Comic Sans MS" panose="030F0702030302020204" pitchFamily="66" charset="0"/>
              </a:rPr>
              <a:t>;	</a:t>
            </a:r>
            <a:r>
              <a:rPr lang="en-GB" altLang="en-US" sz="2400" dirty="0">
                <a:latin typeface="Comic Sans MS" panose="030F0702030302020204" pitchFamily="66" charset="0"/>
              </a:rPr>
              <a:t>	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19A7D-EE6C-4567-9237-678007F0C2DB}"/>
              </a:ext>
            </a:extLst>
          </p:cNvPr>
          <p:cNvSpPr/>
          <p:nvPr/>
        </p:nvSpPr>
        <p:spPr>
          <a:xfrm>
            <a:off x="6200245" y="5828825"/>
            <a:ext cx="3852337" cy="707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C</a:t>
            </a:r>
            <a:r>
              <a:rPr lang="en-US" sz="4000" b="1" baseline="-250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n</a:t>
            </a:r>
            <a:r>
              <a:rPr lang="en-US" sz="40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 H</a:t>
            </a:r>
            <a:r>
              <a:rPr lang="en-US" sz="4000" b="1" baseline="-250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2n+1</a:t>
            </a:r>
            <a:r>
              <a:rPr lang="en-US" sz="4000" b="1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+mn-cs"/>
              </a:rPr>
              <a:t> COOH</a:t>
            </a:r>
          </a:p>
        </p:txBody>
      </p:sp>
      <p:grpSp>
        <p:nvGrpSpPr>
          <p:cNvPr id="32773" name="Group 17">
            <a:extLst>
              <a:ext uri="{FF2B5EF4-FFF2-40B4-BE49-F238E27FC236}">
                <a16:creationId xmlns:a16="http://schemas.microsoft.com/office/drawing/2014/main" id="{1E3C46FC-598D-44CB-9278-DA4AF79E8EC2}"/>
              </a:ext>
            </a:extLst>
          </p:cNvPr>
          <p:cNvGrpSpPr>
            <a:grpSpLocks/>
          </p:cNvGrpSpPr>
          <p:nvPr/>
        </p:nvGrpSpPr>
        <p:grpSpPr bwMode="auto">
          <a:xfrm>
            <a:off x="16621125" y="6772275"/>
            <a:ext cx="1193800" cy="1125538"/>
            <a:chOff x="8550" y="4266"/>
            <a:chExt cx="752" cy="709"/>
          </a:xfrm>
        </p:grpSpPr>
        <p:sp>
          <p:nvSpPr>
            <p:cNvPr id="32774" name="SMARTInkAnnotation28">
              <a:extLst>
                <a:ext uri="{FF2B5EF4-FFF2-40B4-BE49-F238E27FC236}">
                  <a16:creationId xmlns:a16="http://schemas.microsoft.com/office/drawing/2014/main" id="{0C0520A5-2535-4767-BE7D-AD7A82DE7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" y="4616"/>
              <a:ext cx="446" cy="27"/>
            </a:xfrm>
            <a:custGeom>
              <a:avLst/>
              <a:gdLst>
                <a:gd name="T0" fmla="*/ 0 w 446"/>
                <a:gd name="T1" fmla="*/ 0 h 27"/>
                <a:gd name="T2" fmla="*/ 56 w 446"/>
                <a:gd name="T3" fmla="*/ 0 h 27"/>
                <a:gd name="T4" fmla="*/ 58 w 446"/>
                <a:gd name="T5" fmla="*/ 0 h 27"/>
                <a:gd name="T6" fmla="*/ 61 w 446"/>
                <a:gd name="T7" fmla="*/ 2 h 27"/>
                <a:gd name="T8" fmla="*/ 64 w 446"/>
                <a:gd name="T9" fmla="*/ 4 h 27"/>
                <a:gd name="T10" fmla="*/ 67 w 446"/>
                <a:gd name="T11" fmla="*/ 6 h 27"/>
                <a:gd name="T12" fmla="*/ 70 w 446"/>
                <a:gd name="T13" fmla="*/ 6 h 27"/>
                <a:gd name="T14" fmla="*/ 73 w 446"/>
                <a:gd name="T15" fmla="*/ 7 h 27"/>
                <a:gd name="T16" fmla="*/ 81 w 446"/>
                <a:gd name="T17" fmla="*/ 8 h 27"/>
                <a:gd name="T18" fmla="*/ 94 w 446"/>
                <a:gd name="T19" fmla="*/ 8 h 27"/>
                <a:gd name="T20" fmla="*/ 107 w 446"/>
                <a:gd name="T21" fmla="*/ 8 h 27"/>
                <a:gd name="T22" fmla="*/ 110 w 446"/>
                <a:gd name="T23" fmla="*/ 9 h 27"/>
                <a:gd name="T24" fmla="*/ 113 w 446"/>
                <a:gd name="T25" fmla="*/ 11 h 27"/>
                <a:gd name="T26" fmla="*/ 116 w 446"/>
                <a:gd name="T27" fmla="*/ 13 h 27"/>
                <a:gd name="T28" fmla="*/ 120 w 446"/>
                <a:gd name="T29" fmla="*/ 14 h 27"/>
                <a:gd name="T30" fmla="*/ 125 w 446"/>
                <a:gd name="T31" fmla="*/ 15 h 27"/>
                <a:gd name="T32" fmla="*/ 130 w 446"/>
                <a:gd name="T33" fmla="*/ 16 h 27"/>
                <a:gd name="T34" fmla="*/ 138 w 446"/>
                <a:gd name="T35" fmla="*/ 16 h 27"/>
                <a:gd name="T36" fmla="*/ 151 w 446"/>
                <a:gd name="T37" fmla="*/ 17 h 27"/>
                <a:gd name="T38" fmla="*/ 164 w 446"/>
                <a:gd name="T39" fmla="*/ 17 h 27"/>
                <a:gd name="T40" fmla="*/ 169 w 446"/>
                <a:gd name="T41" fmla="*/ 18 h 27"/>
                <a:gd name="T42" fmla="*/ 173 w 446"/>
                <a:gd name="T43" fmla="*/ 20 h 27"/>
                <a:gd name="T44" fmla="*/ 176 w 446"/>
                <a:gd name="T45" fmla="*/ 22 h 27"/>
                <a:gd name="T46" fmla="*/ 179 w 446"/>
                <a:gd name="T47" fmla="*/ 23 h 27"/>
                <a:gd name="T48" fmla="*/ 183 w 446"/>
                <a:gd name="T49" fmla="*/ 24 h 27"/>
                <a:gd name="T50" fmla="*/ 186 w 446"/>
                <a:gd name="T51" fmla="*/ 25 h 27"/>
                <a:gd name="T52" fmla="*/ 194 w 446"/>
                <a:gd name="T53" fmla="*/ 25 h 27"/>
                <a:gd name="T54" fmla="*/ 208 w 446"/>
                <a:gd name="T55" fmla="*/ 26 h 27"/>
                <a:gd name="T56" fmla="*/ 229 w 446"/>
                <a:gd name="T57" fmla="*/ 26 h 27"/>
                <a:gd name="T58" fmla="*/ 246 w 446"/>
                <a:gd name="T59" fmla="*/ 26 h 27"/>
                <a:gd name="T60" fmla="*/ 249 w 446"/>
                <a:gd name="T61" fmla="*/ 25 h 27"/>
                <a:gd name="T62" fmla="*/ 252 w 446"/>
                <a:gd name="T63" fmla="*/ 23 h 27"/>
                <a:gd name="T64" fmla="*/ 256 w 446"/>
                <a:gd name="T65" fmla="*/ 21 h 27"/>
                <a:gd name="T66" fmla="*/ 259 w 446"/>
                <a:gd name="T67" fmla="*/ 20 h 27"/>
                <a:gd name="T68" fmla="*/ 262 w 446"/>
                <a:gd name="T69" fmla="*/ 19 h 27"/>
                <a:gd name="T70" fmla="*/ 265 w 446"/>
                <a:gd name="T71" fmla="*/ 18 h 27"/>
                <a:gd name="T72" fmla="*/ 270 w 446"/>
                <a:gd name="T73" fmla="*/ 18 h 27"/>
                <a:gd name="T74" fmla="*/ 282 w 446"/>
                <a:gd name="T75" fmla="*/ 17 h 27"/>
                <a:gd name="T76" fmla="*/ 335 w 446"/>
                <a:gd name="T77" fmla="*/ 17 h 27"/>
                <a:gd name="T78" fmla="*/ 338 w 446"/>
                <a:gd name="T79" fmla="*/ 16 h 27"/>
                <a:gd name="T80" fmla="*/ 343 w 446"/>
                <a:gd name="T81" fmla="*/ 14 h 27"/>
                <a:gd name="T82" fmla="*/ 348 w 446"/>
                <a:gd name="T83" fmla="*/ 12 h 27"/>
                <a:gd name="T84" fmla="*/ 352 w 446"/>
                <a:gd name="T85" fmla="*/ 11 h 27"/>
                <a:gd name="T86" fmla="*/ 356 w 446"/>
                <a:gd name="T87" fmla="*/ 10 h 27"/>
                <a:gd name="T88" fmla="*/ 360 w 446"/>
                <a:gd name="T89" fmla="*/ 9 h 27"/>
                <a:gd name="T90" fmla="*/ 366 w 446"/>
                <a:gd name="T91" fmla="*/ 9 h 27"/>
                <a:gd name="T92" fmla="*/ 378 w 446"/>
                <a:gd name="T93" fmla="*/ 8 h 27"/>
                <a:gd name="T94" fmla="*/ 404 w 446"/>
                <a:gd name="T95" fmla="*/ 8 h 27"/>
                <a:gd name="T96" fmla="*/ 407 w 446"/>
                <a:gd name="T97" fmla="*/ 7 h 27"/>
                <a:gd name="T98" fmla="*/ 410 w 446"/>
                <a:gd name="T99" fmla="*/ 6 h 27"/>
                <a:gd name="T100" fmla="*/ 413 w 446"/>
                <a:gd name="T101" fmla="*/ 4 h 27"/>
                <a:gd name="T102" fmla="*/ 416 w 446"/>
                <a:gd name="T103" fmla="*/ 2 h 27"/>
                <a:gd name="T104" fmla="*/ 419 w 446"/>
                <a:gd name="T105" fmla="*/ 1 h 27"/>
                <a:gd name="T106" fmla="*/ 422 w 446"/>
                <a:gd name="T107" fmla="*/ 1 h 27"/>
                <a:gd name="T108" fmla="*/ 428 w 446"/>
                <a:gd name="T109" fmla="*/ 0 h 27"/>
                <a:gd name="T110" fmla="*/ 431 w 446"/>
                <a:gd name="T111" fmla="*/ 0 h 27"/>
                <a:gd name="T112" fmla="*/ 433 w 446"/>
                <a:gd name="T113" fmla="*/ 1 h 27"/>
                <a:gd name="T114" fmla="*/ 434 w 446"/>
                <a:gd name="T115" fmla="*/ 2 h 27"/>
                <a:gd name="T116" fmla="*/ 435 w 446"/>
                <a:gd name="T117" fmla="*/ 4 h 27"/>
                <a:gd name="T118" fmla="*/ 436 w 446"/>
                <a:gd name="T119" fmla="*/ 6 h 27"/>
                <a:gd name="T120" fmla="*/ 438 w 446"/>
                <a:gd name="T121" fmla="*/ 6 h 27"/>
                <a:gd name="T122" fmla="*/ 445 w 446"/>
                <a:gd name="T123" fmla="*/ 8 h 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6"/>
                <a:gd name="T187" fmla="*/ 0 h 27"/>
                <a:gd name="T188" fmla="*/ 446 w 446"/>
                <a:gd name="T189" fmla="*/ 27 h 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6" h="27">
                  <a:moveTo>
                    <a:pt x="0" y="0"/>
                  </a:moveTo>
                  <a:lnTo>
                    <a:pt x="56" y="0"/>
                  </a:lnTo>
                  <a:lnTo>
                    <a:pt x="58" y="0"/>
                  </a:lnTo>
                  <a:lnTo>
                    <a:pt x="61" y="2"/>
                  </a:lnTo>
                  <a:lnTo>
                    <a:pt x="64" y="4"/>
                  </a:lnTo>
                  <a:lnTo>
                    <a:pt x="67" y="6"/>
                  </a:lnTo>
                  <a:lnTo>
                    <a:pt x="70" y="6"/>
                  </a:lnTo>
                  <a:lnTo>
                    <a:pt x="73" y="7"/>
                  </a:lnTo>
                  <a:lnTo>
                    <a:pt x="81" y="8"/>
                  </a:lnTo>
                  <a:lnTo>
                    <a:pt x="94" y="8"/>
                  </a:lnTo>
                  <a:lnTo>
                    <a:pt x="107" y="8"/>
                  </a:lnTo>
                  <a:lnTo>
                    <a:pt x="110" y="9"/>
                  </a:lnTo>
                  <a:lnTo>
                    <a:pt x="113" y="11"/>
                  </a:lnTo>
                  <a:lnTo>
                    <a:pt x="116" y="13"/>
                  </a:lnTo>
                  <a:lnTo>
                    <a:pt x="120" y="14"/>
                  </a:lnTo>
                  <a:lnTo>
                    <a:pt x="125" y="15"/>
                  </a:lnTo>
                  <a:lnTo>
                    <a:pt x="130" y="16"/>
                  </a:lnTo>
                  <a:lnTo>
                    <a:pt x="138" y="16"/>
                  </a:lnTo>
                  <a:lnTo>
                    <a:pt x="151" y="17"/>
                  </a:lnTo>
                  <a:lnTo>
                    <a:pt x="164" y="17"/>
                  </a:lnTo>
                  <a:lnTo>
                    <a:pt x="169" y="18"/>
                  </a:lnTo>
                  <a:lnTo>
                    <a:pt x="173" y="20"/>
                  </a:lnTo>
                  <a:lnTo>
                    <a:pt x="176" y="22"/>
                  </a:lnTo>
                  <a:lnTo>
                    <a:pt x="179" y="23"/>
                  </a:lnTo>
                  <a:lnTo>
                    <a:pt x="183" y="24"/>
                  </a:lnTo>
                  <a:lnTo>
                    <a:pt x="186" y="25"/>
                  </a:lnTo>
                  <a:lnTo>
                    <a:pt x="194" y="25"/>
                  </a:lnTo>
                  <a:lnTo>
                    <a:pt x="208" y="26"/>
                  </a:lnTo>
                  <a:lnTo>
                    <a:pt x="229" y="26"/>
                  </a:lnTo>
                  <a:lnTo>
                    <a:pt x="246" y="26"/>
                  </a:lnTo>
                  <a:lnTo>
                    <a:pt x="249" y="25"/>
                  </a:lnTo>
                  <a:lnTo>
                    <a:pt x="252" y="23"/>
                  </a:lnTo>
                  <a:lnTo>
                    <a:pt x="256" y="21"/>
                  </a:lnTo>
                  <a:lnTo>
                    <a:pt x="259" y="20"/>
                  </a:lnTo>
                  <a:lnTo>
                    <a:pt x="262" y="19"/>
                  </a:lnTo>
                  <a:lnTo>
                    <a:pt x="265" y="18"/>
                  </a:lnTo>
                  <a:lnTo>
                    <a:pt x="270" y="18"/>
                  </a:lnTo>
                  <a:lnTo>
                    <a:pt x="282" y="17"/>
                  </a:lnTo>
                  <a:lnTo>
                    <a:pt x="335" y="17"/>
                  </a:lnTo>
                  <a:lnTo>
                    <a:pt x="338" y="16"/>
                  </a:lnTo>
                  <a:lnTo>
                    <a:pt x="343" y="14"/>
                  </a:lnTo>
                  <a:lnTo>
                    <a:pt x="348" y="12"/>
                  </a:lnTo>
                  <a:lnTo>
                    <a:pt x="352" y="11"/>
                  </a:lnTo>
                  <a:lnTo>
                    <a:pt x="356" y="10"/>
                  </a:lnTo>
                  <a:lnTo>
                    <a:pt x="360" y="9"/>
                  </a:lnTo>
                  <a:lnTo>
                    <a:pt x="366" y="9"/>
                  </a:lnTo>
                  <a:lnTo>
                    <a:pt x="378" y="8"/>
                  </a:lnTo>
                  <a:lnTo>
                    <a:pt x="404" y="8"/>
                  </a:lnTo>
                  <a:lnTo>
                    <a:pt x="407" y="7"/>
                  </a:lnTo>
                  <a:lnTo>
                    <a:pt x="410" y="6"/>
                  </a:lnTo>
                  <a:lnTo>
                    <a:pt x="413" y="4"/>
                  </a:lnTo>
                  <a:lnTo>
                    <a:pt x="416" y="2"/>
                  </a:lnTo>
                  <a:lnTo>
                    <a:pt x="419" y="1"/>
                  </a:lnTo>
                  <a:lnTo>
                    <a:pt x="422" y="1"/>
                  </a:lnTo>
                  <a:lnTo>
                    <a:pt x="428" y="0"/>
                  </a:lnTo>
                  <a:lnTo>
                    <a:pt x="431" y="0"/>
                  </a:lnTo>
                  <a:lnTo>
                    <a:pt x="433" y="1"/>
                  </a:lnTo>
                  <a:lnTo>
                    <a:pt x="434" y="2"/>
                  </a:lnTo>
                  <a:lnTo>
                    <a:pt x="435" y="4"/>
                  </a:lnTo>
                  <a:lnTo>
                    <a:pt x="436" y="6"/>
                  </a:lnTo>
                  <a:lnTo>
                    <a:pt x="438" y="6"/>
                  </a:lnTo>
                  <a:lnTo>
                    <a:pt x="445" y="8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SMARTInkAnnotation29">
              <a:extLst>
                <a:ext uri="{FF2B5EF4-FFF2-40B4-BE49-F238E27FC236}">
                  <a16:creationId xmlns:a16="http://schemas.microsoft.com/office/drawing/2014/main" id="{69D13521-DF18-4E9A-95B9-789BCFB46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" y="4345"/>
              <a:ext cx="18" cy="175"/>
            </a:xfrm>
            <a:custGeom>
              <a:avLst/>
              <a:gdLst>
                <a:gd name="T0" fmla="*/ 8 w 18"/>
                <a:gd name="T1" fmla="*/ 0 h 175"/>
                <a:gd name="T2" fmla="*/ 4 w 18"/>
                <a:gd name="T3" fmla="*/ 4 h 175"/>
                <a:gd name="T4" fmla="*/ 2 w 18"/>
                <a:gd name="T5" fmla="*/ 7 h 175"/>
                <a:gd name="T6" fmla="*/ 1 w 18"/>
                <a:gd name="T7" fmla="*/ 9 h 175"/>
                <a:gd name="T8" fmla="*/ 0 w 18"/>
                <a:gd name="T9" fmla="*/ 16 h 175"/>
                <a:gd name="T10" fmla="*/ 0 w 18"/>
                <a:gd name="T11" fmla="*/ 19 h 175"/>
                <a:gd name="T12" fmla="*/ 0 w 18"/>
                <a:gd name="T13" fmla="*/ 25 h 175"/>
                <a:gd name="T14" fmla="*/ 0 w 18"/>
                <a:gd name="T15" fmla="*/ 129 h 175"/>
                <a:gd name="T16" fmla="*/ 1 w 18"/>
                <a:gd name="T17" fmla="*/ 134 h 175"/>
                <a:gd name="T18" fmla="*/ 2 w 18"/>
                <a:gd name="T19" fmla="*/ 138 h 175"/>
                <a:gd name="T20" fmla="*/ 4 w 18"/>
                <a:gd name="T21" fmla="*/ 141 h 175"/>
                <a:gd name="T22" fmla="*/ 6 w 18"/>
                <a:gd name="T23" fmla="*/ 144 h 175"/>
                <a:gd name="T24" fmla="*/ 7 w 18"/>
                <a:gd name="T25" fmla="*/ 148 h 175"/>
                <a:gd name="T26" fmla="*/ 7 w 18"/>
                <a:gd name="T27" fmla="*/ 151 h 175"/>
                <a:gd name="T28" fmla="*/ 8 w 18"/>
                <a:gd name="T29" fmla="*/ 154 h 175"/>
                <a:gd name="T30" fmla="*/ 8 w 18"/>
                <a:gd name="T31" fmla="*/ 157 h 175"/>
                <a:gd name="T32" fmla="*/ 8 w 18"/>
                <a:gd name="T33" fmla="*/ 160 h 175"/>
                <a:gd name="T34" fmla="*/ 9 w 18"/>
                <a:gd name="T35" fmla="*/ 162 h 175"/>
                <a:gd name="T36" fmla="*/ 11 w 18"/>
                <a:gd name="T37" fmla="*/ 163 h 175"/>
                <a:gd name="T38" fmla="*/ 13 w 18"/>
                <a:gd name="T39" fmla="*/ 164 h 175"/>
                <a:gd name="T40" fmla="*/ 14 w 18"/>
                <a:gd name="T41" fmla="*/ 166 h 175"/>
                <a:gd name="T42" fmla="*/ 15 w 18"/>
                <a:gd name="T43" fmla="*/ 168 h 175"/>
                <a:gd name="T44" fmla="*/ 17 w 18"/>
                <a:gd name="T45" fmla="*/ 174 h 17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"/>
                <a:gd name="T70" fmla="*/ 0 h 175"/>
                <a:gd name="T71" fmla="*/ 18 w 18"/>
                <a:gd name="T72" fmla="*/ 175 h 17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" h="175">
                  <a:moveTo>
                    <a:pt x="8" y="0"/>
                  </a:move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0" y="25"/>
                  </a:lnTo>
                  <a:lnTo>
                    <a:pt x="0" y="129"/>
                  </a:lnTo>
                  <a:lnTo>
                    <a:pt x="1" y="134"/>
                  </a:lnTo>
                  <a:lnTo>
                    <a:pt x="2" y="138"/>
                  </a:lnTo>
                  <a:lnTo>
                    <a:pt x="4" y="141"/>
                  </a:lnTo>
                  <a:lnTo>
                    <a:pt x="6" y="144"/>
                  </a:lnTo>
                  <a:lnTo>
                    <a:pt x="7" y="148"/>
                  </a:lnTo>
                  <a:lnTo>
                    <a:pt x="7" y="151"/>
                  </a:lnTo>
                  <a:lnTo>
                    <a:pt x="8" y="154"/>
                  </a:lnTo>
                  <a:lnTo>
                    <a:pt x="8" y="157"/>
                  </a:lnTo>
                  <a:lnTo>
                    <a:pt x="8" y="160"/>
                  </a:lnTo>
                  <a:lnTo>
                    <a:pt x="9" y="162"/>
                  </a:lnTo>
                  <a:lnTo>
                    <a:pt x="11" y="163"/>
                  </a:lnTo>
                  <a:lnTo>
                    <a:pt x="13" y="164"/>
                  </a:lnTo>
                  <a:lnTo>
                    <a:pt x="14" y="166"/>
                  </a:lnTo>
                  <a:lnTo>
                    <a:pt x="15" y="168"/>
                  </a:lnTo>
                  <a:lnTo>
                    <a:pt x="17" y="174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SMARTInkAnnotation30">
              <a:extLst>
                <a:ext uri="{FF2B5EF4-FFF2-40B4-BE49-F238E27FC236}">
                  <a16:creationId xmlns:a16="http://schemas.microsoft.com/office/drawing/2014/main" id="{4E53C578-10D9-4573-AE5C-8829EBCCF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3" y="4266"/>
              <a:ext cx="10" cy="10"/>
            </a:xfrm>
            <a:custGeom>
              <a:avLst/>
              <a:gdLst>
                <a:gd name="T0" fmla="*/ 0 w 10"/>
                <a:gd name="T1" fmla="*/ 9 h 10"/>
                <a:gd name="T2" fmla="*/ 0 w 10"/>
                <a:gd name="T3" fmla="*/ 1 h 10"/>
                <a:gd name="T4" fmla="*/ 1 w 10"/>
                <a:gd name="T5" fmla="*/ 1 h 10"/>
                <a:gd name="T6" fmla="*/ 3 w 10"/>
                <a:gd name="T7" fmla="*/ 1 h 10"/>
                <a:gd name="T8" fmla="*/ 8 w 10"/>
                <a:gd name="T9" fmla="*/ 0 h 10"/>
                <a:gd name="T10" fmla="*/ 9 w 10"/>
                <a:gd name="T11" fmla="*/ 1 h 10"/>
                <a:gd name="T12" fmla="*/ 9 w 10"/>
                <a:gd name="T13" fmla="*/ 3 h 10"/>
                <a:gd name="T14" fmla="*/ 9 w 10"/>
                <a:gd name="T15" fmla="*/ 9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0"/>
                <a:gd name="T26" fmla="*/ 10 w 10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0">
                  <a:moveTo>
                    <a:pt x="0" y="9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3"/>
                  </a:lnTo>
                  <a:lnTo>
                    <a:pt x="9" y="9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SMARTInkAnnotation31">
              <a:extLst>
                <a:ext uri="{FF2B5EF4-FFF2-40B4-BE49-F238E27FC236}">
                  <a16:creationId xmlns:a16="http://schemas.microsoft.com/office/drawing/2014/main" id="{112A4425-E280-40B3-AFB2-1742FBDAB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2" y="4371"/>
              <a:ext cx="140" cy="132"/>
            </a:xfrm>
            <a:custGeom>
              <a:avLst/>
              <a:gdLst>
                <a:gd name="T0" fmla="*/ 87 w 140"/>
                <a:gd name="T1" fmla="*/ 35 h 132"/>
                <a:gd name="T2" fmla="*/ 87 w 140"/>
                <a:gd name="T3" fmla="*/ 26 h 132"/>
                <a:gd name="T4" fmla="*/ 79 w 140"/>
                <a:gd name="T5" fmla="*/ 18 h 132"/>
                <a:gd name="T6" fmla="*/ 78 w 140"/>
                <a:gd name="T7" fmla="*/ 9 h 132"/>
                <a:gd name="T8" fmla="*/ 78 w 140"/>
                <a:gd name="T9" fmla="*/ 4 h 132"/>
                <a:gd name="T10" fmla="*/ 76 w 140"/>
                <a:gd name="T11" fmla="*/ 2 h 132"/>
                <a:gd name="T12" fmla="*/ 67 w 140"/>
                <a:gd name="T13" fmla="*/ 0 h 132"/>
                <a:gd name="T14" fmla="*/ 55 w 140"/>
                <a:gd name="T15" fmla="*/ 1 h 132"/>
                <a:gd name="T16" fmla="*/ 45 w 140"/>
                <a:gd name="T17" fmla="*/ 8 h 132"/>
                <a:gd name="T18" fmla="*/ 39 w 140"/>
                <a:gd name="T19" fmla="*/ 8 h 132"/>
                <a:gd name="T20" fmla="*/ 34 w 140"/>
                <a:gd name="T21" fmla="*/ 11 h 132"/>
                <a:gd name="T22" fmla="*/ 30 w 140"/>
                <a:gd name="T23" fmla="*/ 16 h 132"/>
                <a:gd name="T24" fmla="*/ 28 w 140"/>
                <a:gd name="T25" fmla="*/ 21 h 132"/>
                <a:gd name="T26" fmla="*/ 24 w 140"/>
                <a:gd name="T27" fmla="*/ 26 h 132"/>
                <a:gd name="T28" fmla="*/ 19 w 140"/>
                <a:gd name="T29" fmla="*/ 32 h 132"/>
                <a:gd name="T30" fmla="*/ 14 w 140"/>
                <a:gd name="T31" fmla="*/ 38 h 132"/>
                <a:gd name="T32" fmla="*/ 11 w 140"/>
                <a:gd name="T33" fmla="*/ 44 h 132"/>
                <a:gd name="T34" fmla="*/ 9 w 140"/>
                <a:gd name="T35" fmla="*/ 50 h 132"/>
                <a:gd name="T36" fmla="*/ 4 w 140"/>
                <a:gd name="T37" fmla="*/ 55 h 132"/>
                <a:gd name="T38" fmla="*/ 2 w 140"/>
                <a:gd name="T39" fmla="*/ 61 h 132"/>
                <a:gd name="T40" fmla="*/ 1 w 140"/>
                <a:gd name="T41" fmla="*/ 67 h 132"/>
                <a:gd name="T42" fmla="*/ 0 w 140"/>
                <a:gd name="T43" fmla="*/ 73 h 132"/>
                <a:gd name="T44" fmla="*/ 0 w 140"/>
                <a:gd name="T45" fmla="*/ 82 h 132"/>
                <a:gd name="T46" fmla="*/ 1 w 140"/>
                <a:gd name="T47" fmla="*/ 93 h 132"/>
                <a:gd name="T48" fmla="*/ 4 w 140"/>
                <a:gd name="T49" fmla="*/ 99 h 132"/>
                <a:gd name="T50" fmla="*/ 7 w 140"/>
                <a:gd name="T51" fmla="*/ 105 h 132"/>
                <a:gd name="T52" fmla="*/ 9 w 140"/>
                <a:gd name="T53" fmla="*/ 111 h 132"/>
                <a:gd name="T54" fmla="*/ 13 w 140"/>
                <a:gd name="T55" fmla="*/ 116 h 132"/>
                <a:gd name="T56" fmla="*/ 18 w 140"/>
                <a:gd name="T57" fmla="*/ 120 h 132"/>
                <a:gd name="T58" fmla="*/ 23 w 140"/>
                <a:gd name="T59" fmla="*/ 122 h 132"/>
                <a:gd name="T60" fmla="*/ 29 w 140"/>
                <a:gd name="T61" fmla="*/ 126 h 132"/>
                <a:gd name="T62" fmla="*/ 37 w 140"/>
                <a:gd name="T63" fmla="*/ 129 h 132"/>
                <a:gd name="T64" fmla="*/ 47 w 140"/>
                <a:gd name="T65" fmla="*/ 130 h 132"/>
                <a:gd name="T66" fmla="*/ 64 w 140"/>
                <a:gd name="T67" fmla="*/ 131 h 132"/>
                <a:gd name="T68" fmla="*/ 93 w 140"/>
                <a:gd name="T69" fmla="*/ 130 h 132"/>
                <a:gd name="T70" fmla="*/ 103 w 140"/>
                <a:gd name="T71" fmla="*/ 126 h 132"/>
                <a:gd name="T72" fmla="*/ 111 w 140"/>
                <a:gd name="T73" fmla="*/ 121 h 132"/>
                <a:gd name="T74" fmla="*/ 118 w 140"/>
                <a:gd name="T75" fmla="*/ 116 h 132"/>
                <a:gd name="T76" fmla="*/ 124 w 140"/>
                <a:gd name="T77" fmla="*/ 110 h 132"/>
                <a:gd name="T78" fmla="*/ 131 w 140"/>
                <a:gd name="T79" fmla="*/ 107 h 1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"/>
                <a:gd name="T121" fmla="*/ 0 h 132"/>
                <a:gd name="T122" fmla="*/ 140 w 140"/>
                <a:gd name="T123" fmla="*/ 132 h 1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" h="132">
                  <a:moveTo>
                    <a:pt x="96" y="35"/>
                  </a:moveTo>
                  <a:lnTo>
                    <a:pt x="87" y="35"/>
                  </a:lnTo>
                  <a:lnTo>
                    <a:pt x="87" y="32"/>
                  </a:lnTo>
                  <a:lnTo>
                    <a:pt x="87" y="26"/>
                  </a:lnTo>
                  <a:lnTo>
                    <a:pt x="79" y="18"/>
                  </a:lnTo>
                  <a:lnTo>
                    <a:pt x="78" y="15"/>
                  </a:lnTo>
                  <a:lnTo>
                    <a:pt x="78" y="9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77" y="3"/>
                  </a:lnTo>
                  <a:lnTo>
                    <a:pt x="76" y="2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55" y="1"/>
                  </a:lnTo>
                  <a:lnTo>
                    <a:pt x="52" y="3"/>
                  </a:lnTo>
                  <a:lnTo>
                    <a:pt x="45" y="8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7" y="9"/>
                  </a:lnTo>
                  <a:lnTo>
                    <a:pt x="34" y="11"/>
                  </a:lnTo>
                  <a:lnTo>
                    <a:pt x="31" y="13"/>
                  </a:lnTo>
                  <a:lnTo>
                    <a:pt x="30" y="16"/>
                  </a:lnTo>
                  <a:lnTo>
                    <a:pt x="28" y="18"/>
                  </a:lnTo>
                  <a:lnTo>
                    <a:pt x="28" y="21"/>
                  </a:lnTo>
                  <a:lnTo>
                    <a:pt x="26" y="24"/>
                  </a:lnTo>
                  <a:lnTo>
                    <a:pt x="24" y="26"/>
                  </a:lnTo>
                  <a:lnTo>
                    <a:pt x="22" y="29"/>
                  </a:lnTo>
                  <a:lnTo>
                    <a:pt x="19" y="32"/>
                  </a:lnTo>
                  <a:lnTo>
                    <a:pt x="17" y="35"/>
                  </a:lnTo>
                  <a:lnTo>
                    <a:pt x="14" y="38"/>
                  </a:lnTo>
                  <a:lnTo>
                    <a:pt x="12" y="41"/>
                  </a:lnTo>
                  <a:lnTo>
                    <a:pt x="11" y="44"/>
                  </a:lnTo>
                  <a:lnTo>
                    <a:pt x="10" y="47"/>
                  </a:lnTo>
                  <a:lnTo>
                    <a:pt x="9" y="50"/>
                  </a:lnTo>
                  <a:lnTo>
                    <a:pt x="7" y="52"/>
                  </a:lnTo>
                  <a:lnTo>
                    <a:pt x="4" y="55"/>
                  </a:lnTo>
                  <a:lnTo>
                    <a:pt x="3" y="58"/>
                  </a:lnTo>
                  <a:lnTo>
                    <a:pt x="2" y="61"/>
                  </a:lnTo>
                  <a:lnTo>
                    <a:pt x="1" y="64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0" y="90"/>
                  </a:lnTo>
                  <a:lnTo>
                    <a:pt x="1" y="93"/>
                  </a:lnTo>
                  <a:lnTo>
                    <a:pt x="2" y="96"/>
                  </a:lnTo>
                  <a:lnTo>
                    <a:pt x="4" y="99"/>
                  </a:lnTo>
                  <a:lnTo>
                    <a:pt x="6" y="102"/>
                  </a:lnTo>
                  <a:lnTo>
                    <a:pt x="7" y="105"/>
                  </a:lnTo>
                  <a:lnTo>
                    <a:pt x="7" y="108"/>
                  </a:lnTo>
                  <a:lnTo>
                    <a:pt x="9" y="111"/>
                  </a:lnTo>
                  <a:lnTo>
                    <a:pt x="11" y="114"/>
                  </a:lnTo>
                  <a:lnTo>
                    <a:pt x="13" y="116"/>
                  </a:lnTo>
                  <a:lnTo>
                    <a:pt x="15" y="118"/>
                  </a:lnTo>
                  <a:lnTo>
                    <a:pt x="18" y="120"/>
                  </a:lnTo>
                  <a:lnTo>
                    <a:pt x="20" y="121"/>
                  </a:lnTo>
                  <a:lnTo>
                    <a:pt x="23" y="122"/>
                  </a:lnTo>
                  <a:lnTo>
                    <a:pt x="26" y="124"/>
                  </a:lnTo>
                  <a:lnTo>
                    <a:pt x="29" y="126"/>
                  </a:lnTo>
                  <a:lnTo>
                    <a:pt x="33" y="128"/>
                  </a:lnTo>
                  <a:lnTo>
                    <a:pt x="37" y="129"/>
                  </a:lnTo>
                  <a:lnTo>
                    <a:pt x="42" y="130"/>
                  </a:lnTo>
                  <a:lnTo>
                    <a:pt x="47" y="130"/>
                  </a:lnTo>
                  <a:lnTo>
                    <a:pt x="53" y="130"/>
                  </a:lnTo>
                  <a:lnTo>
                    <a:pt x="64" y="131"/>
                  </a:lnTo>
                  <a:lnTo>
                    <a:pt x="88" y="131"/>
                  </a:lnTo>
                  <a:lnTo>
                    <a:pt x="93" y="130"/>
                  </a:lnTo>
                  <a:lnTo>
                    <a:pt x="98" y="128"/>
                  </a:lnTo>
                  <a:lnTo>
                    <a:pt x="103" y="126"/>
                  </a:lnTo>
                  <a:lnTo>
                    <a:pt x="107" y="124"/>
                  </a:lnTo>
                  <a:lnTo>
                    <a:pt x="111" y="121"/>
                  </a:lnTo>
                  <a:lnTo>
                    <a:pt x="115" y="119"/>
                  </a:lnTo>
                  <a:lnTo>
                    <a:pt x="118" y="116"/>
                  </a:lnTo>
                  <a:lnTo>
                    <a:pt x="121" y="113"/>
                  </a:lnTo>
                  <a:lnTo>
                    <a:pt x="124" y="110"/>
                  </a:lnTo>
                  <a:lnTo>
                    <a:pt x="128" y="109"/>
                  </a:lnTo>
                  <a:lnTo>
                    <a:pt x="131" y="107"/>
                  </a:lnTo>
                  <a:lnTo>
                    <a:pt x="139" y="105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SMARTInkAnnotation32">
              <a:extLst>
                <a:ext uri="{FF2B5EF4-FFF2-40B4-BE49-F238E27FC236}">
                  <a16:creationId xmlns:a16="http://schemas.microsoft.com/office/drawing/2014/main" id="{24E4077F-6042-4F5D-AD07-B5B621BA2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0" y="4764"/>
              <a:ext cx="158" cy="141"/>
            </a:xfrm>
            <a:custGeom>
              <a:avLst/>
              <a:gdLst>
                <a:gd name="T0" fmla="*/ 87 w 158"/>
                <a:gd name="T1" fmla="*/ 20 h 141"/>
                <a:gd name="T2" fmla="*/ 81 w 158"/>
                <a:gd name="T3" fmla="*/ 17 h 141"/>
                <a:gd name="T4" fmla="*/ 79 w 158"/>
                <a:gd name="T5" fmla="*/ 12 h 141"/>
                <a:gd name="T6" fmla="*/ 73 w 158"/>
                <a:gd name="T7" fmla="*/ 9 h 141"/>
                <a:gd name="T8" fmla="*/ 70 w 158"/>
                <a:gd name="T9" fmla="*/ 3 h 141"/>
                <a:gd name="T10" fmla="*/ 59 w 158"/>
                <a:gd name="T11" fmla="*/ 0 h 141"/>
                <a:gd name="T12" fmla="*/ 52 w 158"/>
                <a:gd name="T13" fmla="*/ 3 h 141"/>
                <a:gd name="T14" fmla="*/ 41 w 158"/>
                <a:gd name="T15" fmla="*/ 9 h 141"/>
                <a:gd name="T16" fmla="*/ 28 w 158"/>
                <a:gd name="T17" fmla="*/ 20 h 141"/>
                <a:gd name="T18" fmla="*/ 21 w 158"/>
                <a:gd name="T19" fmla="*/ 33 h 141"/>
                <a:gd name="T20" fmla="*/ 16 w 158"/>
                <a:gd name="T21" fmla="*/ 46 h 141"/>
                <a:gd name="T22" fmla="*/ 8 w 158"/>
                <a:gd name="T23" fmla="*/ 59 h 141"/>
                <a:gd name="T24" fmla="*/ 3 w 158"/>
                <a:gd name="T25" fmla="*/ 72 h 141"/>
                <a:gd name="T26" fmla="*/ 1 w 158"/>
                <a:gd name="T27" fmla="*/ 85 h 141"/>
                <a:gd name="T28" fmla="*/ 0 w 158"/>
                <a:gd name="T29" fmla="*/ 112 h 141"/>
                <a:gd name="T30" fmla="*/ 3 w 158"/>
                <a:gd name="T31" fmla="*/ 122 h 141"/>
                <a:gd name="T32" fmla="*/ 10 w 158"/>
                <a:gd name="T33" fmla="*/ 131 h 141"/>
                <a:gd name="T34" fmla="*/ 18 w 158"/>
                <a:gd name="T35" fmla="*/ 137 h 141"/>
                <a:gd name="T36" fmla="*/ 26 w 158"/>
                <a:gd name="T37" fmla="*/ 139 h 141"/>
                <a:gd name="T38" fmla="*/ 39 w 158"/>
                <a:gd name="T39" fmla="*/ 140 h 141"/>
                <a:gd name="T40" fmla="*/ 47 w 158"/>
                <a:gd name="T41" fmla="*/ 135 h 141"/>
                <a:gd name="T42" fmla="*/ 56 w 158"/>
                <a:gd name="T43" fmla="*/ 128 h 141"/>
                <a:gd name="T44" fmla="*/ 69 w 158"/>
                <a:gd name="T45" fmla="*/ 119 h 141"/>
                <a:gd name="T46" fmla="*/ 80 w 158"/>
                <a:gd name="T47" fmla="*/ 106 h 141"/>
                <a:gd name="T48" fmla="*/ 90 w 158"/>
                <a:gd name="T49" fmla="*/ 94 h 141"/>
                <a:gd name="T50" fmla="*/ 94 w 158"/>
                <a:gd name="T51" fmla="*/ 85 h 141"/>
                <a:gd name="T52" fmla="*/ 100 w 158"/>
                <a:gd name="T53" fmla="*/ 71 h 141"/>
                <a:gd name="T54" fmla="*/ 108 w 158"/>
                <a:gd name="T55" fmla="*/ 59 h 141"/>
                <a:gd name="T56" fmla="*/ 112 w 158"/>
                <a:gd name="T57" fmla="*/ 50 h 141"/>
                <a:gd name="T58" fmla="*/ 114 w 158"/>
                <a:gd name="T59" fmla="*/ 37 h 141"/>
                <a:gd name="T60" fmla="*/ 115 w 158"/>
                <a:gd name="T61" fmla="*/ 29 h 141"/>
                <a:gd name="T62" fmla="*/ 122 w 158"/>
                <a:gd name="T63" fmla="*/ 26 h 141"/>
                <a:gd name="T64" fmla="*/ 120 w 158"/>
                <a:gd name="T65" fmla="*/ 36 h 141"/>
                <a:gd name="T66" fmla="*/ 118 w 158"/>
                <a:gd name="T67" fmla="*/ 44 h 141"/>
                <a:gd name="T68" fmla="*/ 121 w 158"/>
                <a:gd name="T69" fmla="*/ 52 h 141"/>
                <a:gd name="T70" fmla="*/ 122 w 158"/>
                <a:gd name="T71" fmla="*/ 61 h 141"/>
                <a:gd name="T72" fmla="*/ 125 w 158"/>
                <a:gd name="T73" fmla="*/ 72 h 141"/>
                <a:gd name="T74" fmla="*/ 129 w 158"/>
                <a:gd name="T75" fmla="*/ 85 h 141"/>
                <a:gd name="T76" fmla="*/ 131 w 158"/>
                <a:gd name="T77" fmla="*/ 95 h 141"/>
                <a:gd name="T78" fmla="*/ 134 w 158"/>
                <a:gd name="T79" fmla="*/ 105 h 141"/>
                <a:gd name="T80" fmla="*/ 141 w 158"/>
                <a:gd name="T81" fmla="*/ 111 h 141"/>
                <a:gd name="T82" fmla="*/ 146 w 158"/>
                <a:gd name="T83" fmla="*/ 115 h 141"/>
                <a:gd name="T84" fmla="*/ 150 w 158"/>
                <a:gd name="T85" fmla="*/ 120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8"/>
                <a:gd name="T130" fmla="*/ 0 h 141"/>
                <a:gd name="T131" fmla="*/ 158 w 158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8" h="141">
                  <a:moveTo>
                    <a:pt x="87" y="44"/>
                  </a:moveTo>
                  <a:lnTo>
                    <a:pt x="87" y="22"/>
                  </a:lnTo>
                  <a:lnTo>
                    <a:pt x="87" y="20"/>
                  </a:lnTo>
                  <a:lnTo>
                    <a:pt x="85" y="19"/>
                  </a:lnTo>
                  <a:lnTo>
                    <a:pt x="83" y="19"/>
                  </a:lnTo>
                  <a:lnTo>
                    <a:pt x="81" y="17"/>
                  </a:lnTo>
                  <a:lnTo>
                    <a:pt x="81" y="15"/>
                  </a:lnTo>
                  <a:lnTo>
                    <a:pt x="80" y="13"/>
                  </a:lnTo>
                  <a:lnTo>
                    <a:pt x="79" y="12"/>
                  </a:lnTo>
                  <a:lnTo>
                    <a:pt x="77" y="11"/>
                  </a:lnTo>
                  <a:lnTo>
                    <a:pt x="74" y="10"/>
                  </a:lnTo>
                  <a:lnTo>
                    <a:pt x="73" y="9"/>
                  </a:lnTo>
                  <a:lnTo>
                    <a:pt x="72" y="7"/>
                  </a:lnTo>
                  <a:lnTo>
                    <a:pt x="71" y="4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5" y="1"/>
                  </a:lnTo>
                  <a:lnTo>
                    <a:pt x="52" y="3"/>
                  </a:lnTo>
                  <a:lnTo>
                    <a:pt x="49" y="5"/>
                  </a:lnTo>
                  <a:lnTo>
                    <a:pt x="45" y="7"/>
                  </a:lnTo>
                  <a:lnTo>
                    <a:pt x="41" y="9"/>
                  </a:lnTo>
                  <a:lnTo>
                    <a:pt x="36" y="12"/>
                  </a:lnTo>
                  <a:lnTo>
                    <a:pt x="32" y="16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2" y="29"/>
                  </a:lnTo>
                  <a:lnTo>
                    <a:pt x="21" y="33"/>
                  </a:lnTo>
                  <a:lnTo>
                    <a:pt x="20" y="37"/>
                  </a:lnTo>
                  <a:lnTo>
                    <a:pt x="18" y="41"/>
                  </a:lnTo>
                  <a:lnTo>
                    <a:pt x="16" y="46"/>
                  </a:lnTo>
                  <a:lnTo>
                    <a:pt x="14" y="51"/>
                  </a:lnTo>
                  <a:lnTo>
                    <a:pt x="11" y="55"/>
                  </a:lnTo>
                  <a:lnTo>
                    <a:pt x="8" y="59"/>
                  </a:lnTo>
                  <a:lnTo>
                    <a:pt x="6" y="63"/>
                  </a:lnTo>
                  <a:lnTo>
                    <a:pt x="4" y="67"/>
                  </a:lnTo>
                  <a:lnTo>
                    <a:pt x="3" y="72"/>
                  </a:lnTo>
                  <a:lnTo>
                    <a:pt x="2" y="77"/>
                  </a:lnTo>
                  <a:lnTo>
                    <a:pt x="1" y="81"/>
                  </a:lnTo>
                  <a:lnTo>
                    <a:pt x="1" y="85"/>
                  </a:lnTo>
                  <a:lnTo>
                    <a:pt x="1" y="89"/>
                  </a:lnTo>
                  <a:lnTo>
                    <a:pt x="0" y="93"/>
                  </a:lnTo>
                  <a:lnTo>
                    <a:pt x="0" y="112"/>
                  </a:lnTo>
                  <a:lnTo>
                    <a:pt x="0" y="115"/>
                  </a:lnTo>
                  <a:lnTo>
                    <a:pt x="1" y="118"/>
                  </a:lnTo>
                  <a:lnTo>
                    <a:pt x="3" y="122"/>
                  </a:lnTo>
                  <a:lnTo>
                    <a:pt x="5" y="125"/>
                  </a:lnTo>
                  <a:lnTo>
                    <a:pt x="7" y="128"/>
                  </a:lnTo>
                  <a:lnTo>
                    <a:pt x="10" y="131"/>
                  </a:lnTo>
                  <a:lnTo>
                    <a:pt x="12" y="134"/>
                  </a:lnTo>
                  <a:lnTo>
                    <a:pt x="15" y="136"/>
                  </a:lnTo>
                  <a:lnTo>
                    <a:pt x="18" y="137"/>
                  </a:lnTo>
                  <a:lnTo>
                    <a:pt x="21" y="138"/>
                  </a:lnTo>
                  <a:lnTo>
                    <a:pt x="24" y="139"/>
                  </a:lnTo>
                  <a:lnTo>
                    <a:pt x="26" y="139"/>
                  </a:lnTo>
                  <a:lnTo>
                    <a:pt x="33" y="140"/>
                  </a:lnTo>
                  <a:lnTo>
                    <a:pt x="37" y="140"/>
                  </a:lnTo>
                  <a:lnTo>
                    <a:pt x="39" y="140"/>
                  </a:lnTo>
                  <a:lnTo>
                    <a:pt x="42" y="139"/>
                  </a:lnTo>
                  <a:lnTo>
                    <a:pt x="44" y="137"/>
                  </a:lnTo>
                  <a:lnTo>
                    <a:pt x="47" y="135"/>
                  </a:lnTo>
                  <a:lnTo>
                    <a:pt x="50" y="133"/>
                  </a:lnTo>
                  <a:lnTo>
                    <a:pt x="53" y="130"/>
                  </a:lnTo>
                  <a:lnTo>
                    <a:pt x="56" y="128"/>
                  </a:lnTo>
                  <a:lnTo>
                    <a:pt x="59" y="125"/>
                  </a:lnTo>
                  <a:lnTo>
                    <a:pt x="64" y="122"/>
                  </a:lnTo>
                  <a:lnTo>
                    <a:pt x="69" y="119"/>
                  </a:lnTo>
                  <a:lnTo>
                    <a:pt x="73" y="115"/>
                  </a:lnTo>
                  <a:lnTo>
                    <a:pt x="77" y="111"/>
                  </a:lnTo>
                  <a:lnTo>
                    <a:pt x="80" y="106"/>
                  </a:lnTo>
                  <a:lnTo>
                    <a:pt x="84" y="102"/>
                  </a:lnTo>
                  <a:lnTo>
                    <a:pt x="87" y="98"/>
                  </a:lnTo>
                  <a:lnTo>
                    <a:pt x="90" y="94"/>
                  </a:lnTo>
                  <a:lnTo>
                    <a:pt x="92" y="91"/>
                  </a:lnTo>
                  <a:lnTo>
                    <a:pt x="93" y="88"/>
                  </a:lnTo>
                  <a:lnTo>
                    <a:pt x="94" y="85"/>
                  </a:lnTo>
                  <a:lnTo>
                    <a:pt x="96" y="81"/>
                  </a:lnTo>
                  <a:lnTo>
                    <a:pt x="98" y="76"/>
                  </a:lnTo>
                  <a:lnTo>
                    <a:pt x="100" y="71"/>
                  </a:lnTo>
                  <a:lnTo>
                    <a:pt x="103" y="67"/>
                  </a:lnTo>
                  <a:lnTo>
                    <a:pt x="105" y="63"/>
                  </a:lnTo>
                  <a:lnTo>
                    <a:pt x="108" y="59"/>
                  </a:lnTo>
                  <a:lnTo>
                    <a:pt x="110" y="56"/>
                  </a:lnTo>
                  <a:lnTo>
                    <a:pt x="111" y="53"/>
                  </a:lnTo>
                  <a:lnTo>
                    <a:pt x="112" y="50"/>
                  </a:lnTo>
                  <a:lnTo>
                    <a:pt x="113" y="47"/>
                  </a:lnTo>
                  <a:lnTo>
                    <a:pt x="113" y="44"/>
                  </a:lnTo>
                  <a:lnTo>
                    <a:pt x="114" y="37"/>
                  </a:lnTo>
                  <a:lnTo>
                    <a:pt x="114" y="33"/>
                  </a:lnTo>
                  <a:lnTo>
                    <a:pt x="114" y="31"/>
                  </a:lnTo>
                  <a:lnTo>
                    <a:pt x="115" y="29"/>
                  </a:lnTo>
                  <a:lnTo>
                    <a:pt x="116" y="28"/>
                  </a:lnTo>
                  <a:lnTo>
                    <a:pt x="122" y="26"/>
                  </a:lnTo>
                  <a:lnTo>
                    <a:pt x="122" y="31"/>
                  </a:lnTo>
                  <a:lnTo>
                    <a:pt x="121" y="33"/>
                  </a:lnTo>
                  <a:lnTo>
                    <a:pt x="120" y="36"/>
                  </a:lnTo>
                  <a:lnTo>
                    <a:pt x="118" y="38"/>
                  </a:lnTo>
                  <a:lnTo>
                    <a:pt x="117" y="41"/>
                  </a:lnTo>
                  <a:lnTo>
                    <a:pt x="118" y="44"/>
                  </a:lnTo>
                  <a:lnTo>
                    <a:pt x="120" y="47"/>
                  </a:lnTo>
                  <a:lnTo>
                    <a:pt x="120" y="50"/>
                  </a:lnTo>
                  <a:lnTo>
                    <a:pt x="121" y="52"/>
                  </a:lnTo>
                  <a:lnTo>
                    <a:pt x="122" y="55"/>
                  </a:lnTo>
                  <a:lnTo>
                    <a:pt x="122" y="58"/>
                  </a:lnTo>
                  <a:lnTo>
                    <a:pt x="122" y="61"/>
                  </a:lnTo>
                  <a:lnTo>
                    <a:pt x="122" y="64"/>
                  </a:lnTo>
                  <a:lnTo>
                    <a:pt x="123" y="68"/>
                  </a:lnTo>
                  <a:lnTo>
                    <a:pt x="125" y="72"/>
                  </a:lnTo>
                  <a:lnTo>
                    <a:pt x="127" y="77"/>
                  </a:lnTo>
                  <a:lnTo>
                    <a:pt x="128" y="82"/>
                  </a:lnTo>
                  <a:lnTo>
                    <a:pt x="129" y="85"/>
                  </a:lnTo>
                  <a:lnTo>
                    <a:pt x="130" y="89"/>
                  </a:lnTo>
                  <a:lnTo>
                    <a:pt x="130" y="92"/>
                  </a:lnTo>
                  <a:lnTo>
                    <a:pt x="131" y="95"/>
                  </a:lnTo>
                  <a:lnTo>
                    <a:pt x="131" y="99"/>
                  </a:lnTo>
                  <a:lnTo>
                    <a:pt x="132" y="102"/>
                  </a:lnTo>
                  <a:lnTo>
                    <a:pt x="134" y="105"/>
                  </a:lnTo>
                  <a:lnTo>
                    <a:pt x="136" y="108"/>
                  </a:lnTo>
                  <a:lnTo>
                    <a:pt x="138" y="110"/>
                  </a:lnTo>
                  <a:lnTo>
                    <a:pt x="141" y="111"/>
                  </a:lnTo>
                  <a:lnTo>
                    <a:pt x="143" y="112"/>
                  </a:lnTo>
                  <a:lnTo>
                    <a:pt x="145" y="113"/>
                  </a:lnTo>
                  <a:lnTo>
                    <a:pt x="146" y="115"/>
                  </a:lnTo>
                  <a:lnTo>
                    <a:pt x="147" y="118"/>
                  </a:lnTo>
                  <a:lnTo>
                    <a:pt x="149" y="119"/>
                  </a:lnTo>
                  <a:lnTo>
                    <a:pt x="150" y="120"/>
                  </a:lnTo>
                  <a:lnTo>
                    <a:pt x="157" y="122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SMARTInkAnnotation33">
              <a:extLst>
                <a:ext uri="{FF2B5EF4-FFF2-40B4-BE49-F238E27FC236}">
                  <a16:creationId xmlns:a16="http://schemas.microsoft.com/office/drawing/2014/main" id="{9EED857F-DF3C-4726-BA3B-F8D7ACDD5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1" y="4755"/>
              <a:ext cx="115" cy="158"/>
            </a:xfrm>
            <a:custGeom>
              <a:avLst/>
              <a:gdLst>
                <a:gd name="T0" fmla="*/ 62 w 115"/>
                <a:gd name="T1" fmla="*/ 1 h 158"/>
                <a:gd name="T2" fmla="*/ 57 w 115"/>
                <a:gd name="T3" fmla="*/ 1 h 158"/>
                <a:gd name="T4" fmla="*/ 49 w 115"/>
                <a:gd name="T5" fmla="*/ 0 h 158"/>
                <a:gd name="T6" fmla="*/ 43 w 115"/>
                <a:gd name="T7" fmla="*/ 3 h 158"/>
                <a:gd name="T8" fmla="*/ 38 w 115"/>
                <a:gd name="T9" fmla="*/ 6 h 158"/>
                <a:gd name="T10" fmla="*/ 32 w 115"/>
                <a:gd name="T11" fmla="*/ 8 h 158"/>
                <a:gd name="T12" fmla="*/ 29 w 115"/>
                <a:gd name="T13" fmla="*/ 11 h 158"/>
                <a:gd name="T14" fmla="*/ 26 w 115"/>
                <a:gd name="T15" fmla="*/ 15 h 158"/>
                <a:gd name="T16" fmla="*/ 22 w 115"/>
                <a:gd name="T17" fmla="*/ 16 h 158"/>
                <a:gd name="T18" fmla="*/ 17 w 115"/>
                <a:gd name="T19" fmla="*/ 20 h 158"/>
                <a:gd name="T20" fmla="*/ 12 w 115"/>
                <a:gd name="T21" fmla="*/ 25 h 158"/>
                <a:gd name="T22" fmla="*/ 10 w 115"/>
                <a:gd name="T23" fmla="*/ 34 h 158"/>
                <a:gd name="T24" fmla="*/ 7 w 115"/>
                <a:gd name="T25" fmla="*/ 42 h 158"/>
                <a:gd name="T26" fmla="*/ 3 w 115"/>
                <a:gd name="T27" fmla="*/ 50 h 158"/>
                <a:gd name="T28" fmla="*/ 1 w 115"/>
                <a:gd name="T29" fmla="*/ 60 h 158"/>
                <a:gd name="T30" fmla="*/ 1 w 115"/>
                <a:gd name="T31" fmla="*/ 68 h 158"/>
                <a:gd name="T32" fmla="*/ 1 w 115"/>
                <a:gd name="T33" fmla="*/ 76 h 158"/>
                <a:gd name="T34" fmla="*/ 5 w 115"/>
                <a:gd name="T35" fmla="*/ 86 h 158"/>
                <a:gd name="T36" fmla="*/ 10 w 115"/>
                <a:gd name="T37" fmla="*/ 94 h 158"/>
                <a:gd name="T38" fmla="*/ 14 w 115"/>
                <a:gd name="T39" fmla="*/ 101 h 158"/>
                <a:gd name="T40" fmla="*/ 16 w 115"/>
                <a:gd name="T41" fmla="*/ 108 h 158"/>
                <a:gd name="T42" fmla="*/ 19 w 115"/>
                <a:gd name="T43" fmla="*/ 116 h 158"/>
                <a:gd name="T44" fmla="*/ 25 w 115"/>
                <a:gd name="T45" fmla="*/ 126 h 158"/>
                <a:gd name="T46" fmla="*/ 34 w 115"/>
                <a:gd name="T47" fmla="*/ 133 h 158"/>
                <a:gd name="T48" fmla="*/ 42 w 115"/>
                <a:gd name="T49" fmla="*/ 139 h 158"/>
                <a:gd name="T50" fmla="*/ 50 w 115"/>
                <a:gd name="T51" fmla="*/ 146 h 158"/>
                <a:gd name="T52" fmla="*/ 60 w 115"/>
                <a:gd name="T53" fmla="*/ 151 h 158"/>
                <a:gd name="T54" fmla="*/ 68 w 115"/>
                <a:gd name="T55" fmla="*/ 155 h 158"/>
                <a:gd name="T56" fmla="*/ 76 w 115"/>
                <a:gd name="T57" fmla="*/ 156 h 158"/>
                <a:gd name="T58" fmla="*/ 86 w 115"/>
                <a:gd name="T59" fmla="*/ 157 h 158"/>
                <a:gd name="T60" fmla="*/ 94 w 115"/>
                <a:gd name="T61" fmla="*/ 155 h 158"/>
                <a:gd name="T62" fmla="*/ 101 w 115"/>
                <a:gd name="T63" fmla="*/ 151 h 158"/>
                <a:gd name="T64" fmla="*/ 114 w 115"/>
                <a:gd name="T65" fmla="*/ 149 h 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158"/>
                <a:gd name="T101" fmla="*/ 115 w 115"/>
                <a:gd name="T102" fmla="*/ 158 h 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158">
                  <a:moveTo>
                    <a:pt x="70" y="9"/>
                  </a:moveTo>
                  <a:lnTo>
                    <a:pt x="62" y="1"/>
                  </a:lnTo>
                  <a:lnTo>
                    <a:pt x="59" y="1"/>
                  </a:lnTo>
                  <a:lnTo>
                    <a:pt x="57" y="1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6" y="1"/>
                  </a:lnTo>
                  <a:lnTo>
                    <a:pt x="43" y="3"/>
                  </a:lnTo>
                  <a:lnTo>
                    <a:pt x="41" y="5"/>
                  </a:lnTo>
                  <a:lnTo>
                    <a:pt x="38" y="6"/>
                  </a:lnTo>
                  <a:lnTo>
                    <a:pt x="35" y="7"/>
                  </a:lnTo>
                  <a:lnTo>
                    <a:pt x="32" y="8"/>
                  </a:lnTo>
                  <a:lnTo>
                    <a:pt x="30" y="9"/>
                  </a:lnTo>
                  <a:lnTo>
                    <a:pt x="29" y="11"/>
                  </a:lnTo>
                  <a:lnTo>
                    <a:pt x="28" y="13"/>
                  </a:lnTo>
                  <a:lnTo>
                    <a:pt x="26" y="15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17" y="20"/>
                  </a:lnTo>
                  <a:lnTo>
                    <a:pt x="14" y="22"/>
                  </a:lnTo>
                  <a:lnTo>
                    <a:pt x="12" y="25"/>
                  </a:lnTo>
                  <a:lnTo>
                    <a:pt x="11" y="30"/>
                  </a:lnTo>
                  <a:lnTo>
                    <a:pt x="10" y="34"/>
                  </a:lnTo>
                  <a:lnTo>
                    <a:pt x="9" y="39"/>
                  </a:lnTo>
                  <a:lnTo>
                    <a:pt x="7" y="42"/>
                  </a:lnTo>
                  <a:lnTo>
                    <a:pt x="5" y="46"/>
                  </a:lnTo>
                  <a:lnTo>
                    <a:pt x="3" y="50"/>
                  </a:lnTo>
                  <a:lnTo>
                    <a:pt x="2" y="55"/>
                  </a:lnTo>
                  <a:lnTo>
                    <a:pt x="1" y="60"/>
                  </a:lnTo>
                  <a:lnTo>
                    <a:pt x="1" y="64"/>
                  </a:lnTo>
                  <a:lnTo>
                    <a:pt x="1" y="68"/>
                  </a:lnTo>
                  <a:lnTo>
                    <a:pt x="0" y="72"/>
                  </a:lnTo>
                  <a:lnTo>
                    <a:pt x="1" y="76"/>
                  </a:lnTo>
                  <a:lnTo>
                    <a:pt x="3" y="81"/>
                  </a:lnTo>
                  <a:lnTo>
                    <a:pt x="5" y="86"/>
                  </a:lnTo>
                  <a:lnTo>
                    <a:pt x="7" y="90"/>
                  </a:lnTo>
                  <a:lnTo>
                    <a:pt x="10" y="94"/>
                  </a:lnTo>
                  <a:lnTo>
                    <a:pt x="12" y="98"/>
                  </a:lnTo>
                  <a:lnTo>
                    <a:pt x="14" y="101"/>
                  </a:lnTo>
                  <a:lnTo>
                    <a:pt x="15" y="104"/>
                  </a:lnTo>
                  <a:lnTo>
                    <a:pt x="16" y="108"/>
                  </a:lnTo>
                  <a:lnTo>
                    <a:pt x="17" y="112"/>
                  </a:lnTo>
                  <a:lnTo>
                    <a:pt x="19" y="116"/>
                  </a:lnTo>
                  <a:lnTo>
                    <a:pt x="22" y="121"/>
                  </a:lnTo>
                  <a:lnTo>
                    <a:pt x="25" y="126"/>
                  </a:lnTo>
                  <a:lnTo>
                    <a:pt x="29" y="129"/>
                  </a:lnTo>
                  <a:lnTo>
                    <a:pt x="34" y="133"/>
                  </a:lnTo>
                  <a:lnTo>
                    <a:pt x="38" y="136"/>
                  </a:lnTo>
                  <a:lnTo>
                    <a:pt x="42" y="139"/>
                  </a:lnTo>
                  <a:lnTo>
                    <a:pt x="45" y="143"/>
                  </a:lnTo>
                  <a:lnTo>
                    <a:pt x="50" y="146"/>
                  </a:lnTo>
                  <a:lnTo>
                    <a:pt x="55" y="149"/>
                  </a:lnTo>
                  <a:lnTo>
                    <a:pt x="60" y="151"/>
                  </a:lnTo>
                  <a:lnTo>
                    <a:pt x="64" y="153"/>
                  </a:lnTo>
                  <a:lnTo>
                    <a:pt x="68" y="155"/>
                  </a:lnTo>
                  <a:lnTo>
                    <a:pt x="71" y="156"/>
                  </a:lnTo>
                  <a:lnTo>
                    <a:pt x="76" y="156"/>
                  </a:lnTo>
                  <a:lnTo>
                    <a:pt x="81" y="157"/>
                  </a:lnTo>
                  <a:lnTo>
                    <a:pt x="86" y="157"/>
                  </a:lnTo>
                  <a:lnTo>
                    <a:pt x="90" y="156"/>
                  </a:lnTo>
                  <a:lnTo>
                    <a:pt x="94" y="155"/>
                  </a:lnTo>
                  <a:lnTo>
                    <a:pt x="98" y="153"/>
                  </a:lnTo>
                  <a:lnTo>
                    <a:pt x="101" y="151"/>
                  </a:lnTo>
                  <a:lnTo>
                    <a:pt x="104" y="150"/>
                  </a:lnTo>
                  <a:lnTo>
                    <a:pt x="114" y="149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SMARTInkAnnotation34">
              <a:extLst>
                <a:ext uri="{FF2B5EF4-FFF2-40B4-BE49-F238E27FC236}">
                  <a16:creationId xmlns:a16="http://schemas.microsoft.com/office/drawing/2014/main" id="{F7B8B86E-2C37-438B-AA27-333D08878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1" y="4781"/>
              <a:ext cx="18" cy="106"/>
            </a:xfrm>
            <a:custGeom>
              <a:avLst/>
              <a:gdLst>
                <a:gd name="T0" fmla="*/ 17 w 18"/>
                <a:gd name="T1" fmla="*/ 0 h 106"/>
                <a:gd name="T2" fmla="*/ 10 w 18"/>
                <a:gd name="T3" fmla="*/ 8 h 106"/>
                <a:gd name="T4" fmla="*/ 9 w 18"/>
                <a:gd name="T5" fmla="*/ 9 h 106"/>
                <a:gd name="T6" fmla="*/ 9 w 18"/>
                <a:gd name="T7" fmla="*/ 11 h 106"/>
                <a:gd name="T8" fmla="*/ 9 w 18"/>
                <a:gd name="T9" fmla="*/ 13 h 106"/>
                <a:gd name="T10" fmla="*/ 8 w 18"/>
                <a:gd name="T11" fmla="*/ 17 h 106"/>
                <a:gd name="T12" fmla="*/ 6 w 18"/>
                <a:gd name="T13" fmla="*/ 21 h 106"/>
                <a:gd name="T14" fmla="*/ 4 w 18"/>
                <a:gd name="T15" fmla="*/ 26 h 106"/>
                <a:gd name="T16" fmla="*/ 3 w 18"/>
                <a:gd name="T17" fmla="*/ 30 h 106"/>
                <a:gd name="T18" fmla="*/ 2 w 18"/>
                <a:gd name="T19" fmla="*/ 34 h 106"/>
                <a:gd name="T20" fmla="*/ 1 w 18"/>
                <a:gd name="T21" fmla="*/ 37 h 106"/>
                <a:gd name="T22" fmla="*/ 1 w 18"/>
                <a:gd name="T23" fmla="*/ 41 h 106"/>
                <a:gd name="T24" fmla="*/ 0 w 18"/>
                <a:gd name="T25" fmla="*/ 46 h 106"/>
                <a:gd name="T26" fmla="*/ 0 w 18"/>
                <a:gd name="T27" fmla="*/ 57 h 106"/>
                <a:gd name="T28" fmla="*/ 0 w 18"/>
                <a:gd name="T29" fmla="*/ 68 h 106"/>
                <a:gd name="T30" fmla="*/ 1 w 18"/>
                <a:gd name="T31" fmla="*/ 73 h 106"/>
                <a:gd name="T32" fmla="*/ 2 w 18"/>
                <a:gd name="T33" fmla="*/ 77 h 106"/>
                <a:gd name="T34" fmla="*/ 4 w 18"/>
                <a:gd name="T35" fmla="*/ 80 h 106"/>
                <a:gd name="T36" fmla="*/ 6 w 18"/>
                <a:gd name="T37" fmla="*/ 84 h 106"/>
                <a:gd name="T38" fmla="*/ 7 w 18"/>
                <a:gd name="T39" fmla="*/ 87 h 106"/>
                <a:gd name="T40" fmla="*/ 8 w 18"/>
                <a:gd name="T41" fmla="*/ 95 h 106"/>
                <a:gd name="T42" fmla="*/ 9 w 18"/>
                <a:gd name="T43" fmla="*/ 96 h 106"/>
                <a:gd name="T44" fmla="*/ 11 w 18"/>
                <a:gd name="T45" fmla="*/ 98 h 106"/>
                <a:gd name="T46" fmla="*/ 17 w 18"/>
                <a:gd name="T47" fmla="*/ 105 h 1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8"/>
                <a:gd name="T73" fmla="*/ 0 h 106"/>
                <a:gd name="T74" fmla="*/ 18 w 18"/>
                <a:gd name="T75" fmla="*/ 106 h 1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8" h="106">
                  <a:moveTo>
                    <a:pt x="17" y="0"/>
                  </a:moveTo>
                  <a:lnTo>
                    <a:pt x="10" y="8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3"/>
                  </a:lnTo>
                  <a:lnTo>
                    <a:pt x="8" y="17"/>
                  </a:lnTo>
                  <a:lnTo>
                    <a:pt x="6" y="21"/>
                  </a:lnTo>
                  <a:lnTo>
                    <a:pt x="4" y="26"/>
                  </a:lnTo>
                  <a:lnTo>
                    <a:pt x="3" y="30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1" y="41"/>
                  </a:lnTo>
                  <a:lnTo>
                    <a:pt x="0" y="46"/>
                  </a:lnTo>
                  <a:lnTo>
                    <a:pt x="0" y="57"/>
                  </a:lnTo>
                  <a:lnTo>
                    <a:pt x="0" y="68"/>
                  </a:lnTo>
                  <a:lnTo>
                    <a:pt x="1" y="73"/>
                  </a:lnTo>
                  <a:lnTo>
                    <a:pt x="2" y="77"/>
                  </a:lnTo>
                  <a:lnTo>
                    <a:pt x="4" y="80"/>
                  </a:lnTo>
                  <a:lnTo>
                    <a:pt x="6" y="84"/>
                  </a:lnTo>
                  <a:lnTo>
                    <a:pt x="7" y="87"/>
                  </a:lnTo>
                  <a:lnTo>
                    <a:pt x="8" y="95"/>
                  </a:lnTo>
                  <a:lnTo>
                    <a:pt x="9" y="96"/>
                  </a:lnTo>
                  <a:lnTo>
                    <a:pt x="11" y="98"/>
                  </a:lnTo>
                  <a:lnTo>
                    <a:pt x="17" y="105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SMARTInkAnnotation35">
              <a:extLst>
                <a:ext uri="{FF2B5EF4-FFF2-40B4-BE49-F238E27FC236}">
                  <a16:creationId xmlns:a16="http://schemas.microsoft.com/office/drawing/2014/main" id="{58A2023F-9865-4B51-B0FF-586F0FF4C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" y="4738"/>
              <a:ext cx="9" cy="1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8 h 10"/>
                <a:gd name="T4" fmla="*/ 1 w 9"/>
                <a:gd name="T5" fmla="*/ 8 h 10"/>
                <a:gd name="T6" fmla="*/ 2 w 9"/>
                <a:gd name="T7" fmla="*/ 8 h 10"/>
                <a:gd name="T8" fmla="*/ 8 w 9"/>
                <a:gd name="T9" fmla="*/ 9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0"/>
                <a:gd name="T17" fmla="*/ 9 w 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0">
                  <a:moveTo>
                    <a:pt x="8" y="0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2" y="8"/>
                  </a:lnTo>
                  <a:lnTo>
                    <a:pt x="8" y="9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SMARTInkAnnotation36">
              <a:extLst>
                <a:ext uri="{FF2B5EF4-FFF2-40B4-BE49-F238E27FC236}">
                  <a16:creationId xmlns:a16="http://schemas.microsoft.com/office/drawing/2014/main" id="{55174917-C572-4D0B-86B5-ABFF96793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0" y="4773"/>
              <a:ext cx="175" cy="174"/>
            </a:xfrm>
            <a:custGeom>
              <a:avLst/>
              <a:gdLst>
                <a:gd name="T0" fmla="*/ 113 w 175"/>
                <a:gd name="T1" fmla="*/ 101 h 174"/>
                <a:gd name="T2" fmla="*/ 110 w 175"/>
                <a:gd name="T3" fmla="*/ 96 h 174"/>
                <a:gd name="T4" fmla="*/ 107 w 175"/>
                <a:gd name="T5" fmla="*/ 89 h 174"/>
                <a:gd name="T6" fmla="*/ 105 w 175"/>
                <a:gd name="T7" fmla="*/ 79 h 174"/>
                <a:gd name="T8" fmla="*/ 102 w 175"/>
                <a:gd name="T9" fmla="*/ 71 h 174"/>
                <a:gd name="T10" fmla="*/ 97 w 175"/>
                <a:gd name="T11" fmla="*/ 65 h 174"/>
                <a:gd name="T12" fmla="*/ 92 w 175"/>
                <a:gd name="T13" fmla="*/ 58 h 174"/>
                <a:gd name="T14" fmla="*/ 84 w 175"/>
                <a:gd name="T15" fmla="*/ 49 h 174"/>
                <a:gd name="T16" fmla="*/ 72 w 175"/>
                <a:gd name="T17" fmla="*/ 39 h 174"/>
                <a:gd name="T18" fmla="*/ 66 w 175"/>
                <a:gd name="T19" fmla="*/ 36 h 174"/>
                <a:gd name="T20" fmla="*/ 60 w 175"/>
                <a:gd name="T21" fmla="*/ 38 h 174"/>
                <a:gd name="T22" fmla="*/ 54 w 175"/>
                <a:gd name="T23" fmla="*/ 42 h 174"/>
                <a:gd name="T24" fmla="*/ 40 w 175"/>
                <a:gd name="T25" fmla="*/ 50 h 174"/>
                <a:gd name="T26" fmla="*/ 33 w 175"/>
                <a:gd name="T27" fmla="*/ 55 h 174"/>
                <a:gd name="T28" fmla="*/ 26 w 175"/>
                <a:gd name="T29" fmla="*/ 61 h 174"/>
                <a:gd name="T30" fmla="*/ 14 w 175"/>
                <a:gd name="T31" fmla="*/ 72 h 174"/>
                <a:gd name="T32" fmla="*/ 8 w 175"/>
                <a:gd name="T33" fmla="*/ 81 h 174"/>
                <a:gd name="T34" fmla="*/ 3 w 175"/>
                <a:gd name="T35" fmla="*/ 90 h 174"/>
                <a:gd name="T36" fmla="*/ 1 w 175"/>
                <a:gd name="T37" fmla="*/ 97 h 174"/>
                <a:gd name="T38" fmla="*/ 0 w 175"/>
                <a:gd name="T39" fmla="*/ 107 h 174"/>
                <a:gd name="T40" fmla="*/ 1 w 175"/>
                <a:gd name="T41" fmla="*/ 116 h 174"/>
                <a:gd name="T42" fmla="*/ 4 w 175"/>
                <a:gd name="T43" fmla="*/ 124 h 174"/>
                <a:gd name="T44" fmla="*/ 9 w 175"/>
                <a:gd name="T45" fmla="*/ 130 h 174"/>
                <a:gd name="T46" fmla="*/ 14 w 175"/>
                <a:gd name="T47" fmla="*/ 137 h 174"/>
                <a:gd name="T48" fmla="*/ 20 w 175"/>
                <a:gd name="T49" fmla="*/ 147 h 174"/>
                <a:gd name="T50" fmla="*/ 26 w 175"/>
                <a:gd name="T51" fmla="*/ 152 h 174"/>
                <a:gd name="T52" fmla="*/ 31 w 175"/>
                <a:gd name="T53" fmla="*/ 156 h 174"/>
                <a:gd name="T54" fmla="*/ 37 w 175"/>
                <a:gd name="T55" fmla="*/ 161 h 174"/>
                <a:gd name="T56" fmla="*/ 46 w 175"/>
                <a:gd name="T57" fmla="*/ 166 h 174"/>
                <a:gd name="T58" fmla="*/ 55 w 175"/>
                <a:gd name="T59" fmla="*/ 171 h 174"/>
                <a:gd name="T60" fmla="*/ 62 w 175"/>
                <a:gd name="T61" fmla="*/ 173 h 174"/>
                <a:gd name="T62" fmla="*/ 71 w 175"/>
                <a:gd name="T63" fmla="*/ 171 h 174"/>
                <a:gd name="T64" fmla="*/ 81 w 175"/>
                <a:gd name="T65" fmla="*/ 167 h 174"/>
                <a:gd name="T66" fmla="*/ 88 w 175"/>
                <a:gd name="T67" fmla="*/ 162 h 174"/>
                <a:gd name="T68" fmla="*/ 97 w 175"/>
                <a:gd name="T69" fmla="*/ 157 h 174"/>
                <a:gd name="T70" fmla="*/ 107 w 175"/>
                <a:gd name="T71" fmla="*/ 151 h 174"/>
                <a:gd name="T72" fmla="*/ 114 w 175"/>
                <a:gd name="T73" fmla="*/ 145 h 174"/>
                <a:gd name="T74" fmla="*/ 121 w 175"/>
                <a:gd name="T75" fmla="*/ 137 h 174"/>
                <a:gd name="T76" fmla="*/ 127 w 175"/>
                <a:gd name="T77" fmla="*/ 127 h 174"/>
                <a:gd name="T78" fmla="*/ 135 w 175"/>
                <a:gd name="T79" fmla="*/ 110 h 174"/>
                <a:gd name="T80" fmla="*/ 137 w 175"/>
                <a:gd name="T81" fmla="*/ 99 h 174"/>
                <a:gd name="T82" fmla="*/ 141 w 175"/>
                <a:gd name="T83" fmla="*/ 87 h 174"/>
                <a:gd name="T84" fmla="*/ 146 w 175"/>
                <a:gd name="T85" fmla="*/ 76 h 174"/>
                <a:gd name="T86" fmla="*/ 151 w 175"/>
                <a:gd name="T87" fmla="*/ 68 h 174"/>
                <a:gd name="T88" fmla="*/ 157 w 175"/>
                <a:gd name="T89" fmla="*/ 59 h 174"/>
                <a:gd name="T90" fmla="*/ 161 w 175"/>
                <a:gd name="T91" fmla="*/ 49 h 174"/>
                <a:gd name="T92" fmla="*/ 164 w 175"/>
                <a:gd name="T93" fmla="*/ 42 h 174"/>
                <a:gd name="T94" fmla="*/ 164 w 175"/>
                <a:gd name="T95" fmla="*/ 33 h 174"/>
                <a:gd name="T96" fmla="*/ 166 w 175"/>
                <a:gd name="T97" fmla="*/ 23 h 174"/>
                <a:gd name="T98" fmla="*/ 173 w 175"/>
                <a:gd name="T99" fmla="*/ 11 h 174"/>
                <a:gd name="T100" fmla="*/ 174 w 175"/>
                <a:gd name="T101" fmla="*/ 0 h 174"/>
                <a:gd name="T102" fmla="*/ 174 w 175"/>
                <a:gd name="T103" fmla="*/ 9 h 174"/>
                <a:gd name="T104" fmla="*/ 171 w 175"/>
                <a:gd name="T105" fmla="*/ 16 h 174"/>
                <a:gd name="T106" fmla="*/ 168 w 175"/>
                <a:gd name="T107" fmla="*/ 23 h 174"/>
                <a:gd name="T108" fmla="*/ 166 w 175"/>
                <a:gd name="T109" fmla="*/ 33 h 174"/>
                <a:gd name="T110" fmla="*/ 163 w 175"/>
                <a:gd name="T111" fmla="*/ 44 h 174"/>
                <a:gd name="T112" fmla="*/ 159 w 175"/>
                <a:gd name="T113" fmla="*/ 55 h 174"/>
                <a:gd name="T114" fmla="*/ 158 w 175"/>
                <a:gd name="T115" fmla="*/ 67 h 174"/>
                <a:gd name="T116" fmla="*/ 157 w 175"/>
                <a:gd name="T117" fmla="*/ 78 h 174"/>
                <a:gd name="T118" fmla="*/ 157 w 175"/>
                <a:gd name="T119" fmla="*/ 129 h 1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5"/>
                <a:gd name="T181" fmla="*/ 0 h 174"/>
                <a:gd name="T182" fmla="*/ 175 w 175"/>
                <a:gd name="T183" fmla="*/ 174 h 1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5" h="174">
                  <a:moveTo>
                    <a:pt x="113" y="113"/>
                  </a:moveTo>
                  <a:lnTo>
                    <a:pt x="113" y="101"/>
                  </a:lnTo>
                  <a:lnTo>
                    <a:pt x="112" y="98"/>
                  </a:lnTo>
                  <a:lnTo>
                    <a:pt x="110" y="96"/>
                  </a:lnTo>
                  <a:lnTo>
                    <a:pt x="108" y="93"/>
                  </a:lnTo>
                  <a:lnTo>
                    <a:pt x="107" y="89"/>
                  </a:lnTo>
                  <a:lnTo>
                    <a:pt x="106" y="84"/>
                  </a:lnTo>
                  <a:lnTo>
                    <a:pt x="105" y="79"/>
                  </a:lnTo>
                  <a:lnTo>
                    <a:pt x="104" y="75"/>
                  </a:lnTo>
                  <a:lnTo>
                    <a:pt x="102" y="71"/>
                  </a:lnTo>
                  <a:lnTo>
                    <a:pt x="100" y="68"/>
                  </a:lnTo>
                  <a:lnTo>
                    <a:pt x="97" y="65"/>
                  </a:lnTo>
                  <a:lnTo>
                    <a:pt x="95" y="61"/>
                  </a:lnTo>
                  <a:lnTo>
                    <a:pt x="92" y="58"/>
                  </a:lnTo>
                  <a:lnTo>
                    <a:pt x="89" y="55"/>
                  </a:lnTo>
                  <a:lnTo>
                    <a:pt x="84" y="49"/>
                  </a:lnTo>
                  <a:lnTo>
                    <a:pt x="75" y="40"/>
                  </a:lnTo>
                  <a:lnTo>
                    <a:pt x="72" y="39"/>
                  </a:lnTo>
                  <a:lnTo>
                    <a:pt x="69" y="37"/>
                  </a:lnTo>
                  <a:lnTo>
                    <a:pt x="66" y="36"/>
                  </a:lnTo>
                  <a:lnTo>
                    <a:pt x="63" y="37"/>
                  </a:lnTo>
                  <a:lnTo>
                    <a:pt x="60" y="38"/>
                  </a:lnTo>
                  <a:lnTo>
                    <a:pt x="58" y="40"/>
                  </a:lnTo>
                  <a:lnTo>
                    <a:pt x="54" y="42"/>
                  </a:lnTo>
                  <a:lnTo>
                    <a:pt x="44" y="47"/>
                  </a:lnTo>
                  <a:lnTo>
                    <a:pt x="40" y="50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29" y="58"/>
                  </a:lnTo>
                  <a:lnTo>
                    <a:pt x="26" y="61"/>
                  </a:lnTo>
                  <a:lnTo>
                    <a:pt x="20" y="67"/>
                  </a:lnTo>
                  <a:lnTo>
                    <a:pt x="14" y="72"/>
                  </a:lnTo>
                  <a:lnTo>
                    <a:pt x="11" y="76"/>
                  </a:lnTo>
                  <a:lnTo>
                    <a:pt x="8" y="81"/>
                  </a:lnTo>
                  <a:lnTo>
                    <a:pt x="5" y="86"/>
                  </a:lnTo>
                  <a:lnTo>
                    <a:pt x="3" y="90"/>
                  </a:lnTo>
                  <a:lnTo>
                    <a:pt x="2" y="94"/>
                  </a:lnTo>
                  <a:lnTo>
                    <a:pt x="1" y="97"/>
                  </a:lnTo>
                  <a:lnTo>
                    <a:pt x="0" y="102"/>
                  </a:lnTo>
                  <a:lnTo>
                    <a:pt x="0" y="107"/>
                  </a:lnTo>
                  <a:lnTo>
                    <a:pt x="0" y="112"/>
                  </a:lnTo>
                  <a:lnTo>
                    <a:pt x="1" y="116"/>
                  </a:lnTo>
                  <a:lnTo>
                    <a:pt x="2" y="120"/>
                  </a:lnTo>
                  <a:lnTo>
                    <a:pt x="4" y="124"/>
                  </a:lnTo>
                  <a:lnTo>
                    <a:pt x="6" y="127"/>
                  </a:lnTo>
                  <a:lnTo>
                    <a:pt x="9" y="130"/>
                  </a:lnTo>
                  <a:lnTo>
                    <a:pt x="12" y="133"/>
                  </a:lnTo>
                  <a:lnTo>
                    <a:pt x="14" y="137"/>
                  </a:lnTo>
                  <a:lnTo>
                    <a:pt x="17" y="142"/>
                  </a:lnTo>
                  <a:lnTo>
                    <a:pt x="20" y="147"/>
                  </a:lnTo>
                  <a:lnTo>
                    <a:pt x="23" y="150"/>
                  </a:lnTo>
                  <a:lnTo>
                    <a:pt x="26" y="152"/>
                  </a:lnTo>
                  <a:lnTo>
                    <a:pt x="28" y="154"/>
                  </a:lnTo>
                  <a:lnTo>
                    <a:pt x="31" y="156"/>
                  </a:lnTo>
                  <a:lnTo>
                    <a:pt x="34" y="158"/>
                  </a:lnTo>
                  <a:lnTo>
                    <a:pt x="37" y="161"/>
                  </a:lnTo>
                  <a:lnTo>
                    <a:pt x="41" y="163"/>
                  </a:lnTo>
                  <a:lnTo>
                    <a:pt x="46" y="166"/>
                  </a:lnTo>
                  <a:lnTo>
                    <a:pt x="51" y="169"/>
                  </a:lnTo>
                  <a:lnTo>
                    <a:pt x="55" y="171"/>
                  </a:lnTo>
                  <a:lnTo>
                    <a:pt x="59" y="172"/>
                  </a:lnTo>
                  <a:lnTo>
                    <a:pt x="62" y="173"/>
                  </a:lnTo>
                  <a:lnTo>
                    <a:pt x="66" y="172"/>
                  </a:lnTo>
                  <a:lnTo>
                    <a:pt x="71" y="171"/>
                  </a:lnTo>
                  <a:lnTo>
                    <a:pt x="76" y="169"/>
                  </a:lnTo>
                  <a:lnTo>
                    <a:pt x="81" y="167"/>
                  </a:lnTo>
                  <a:lnTo>
                    <a:pt x="85" y="165"/>
                  </a:lnTo>
                  <a:lnTo>
                    <a:pt x="88" y="162"/>
                  </a:lnTo>
                  <a:lnTo>
                    <a:pt x="93" y="159"/>
                  </a:lnTo>
                  <a:lnTo>
                    <a:pt x="97" y="157"/>
                  </a:lnTo>
                  <a:lnTo>
                    <a:pt x="103" y="154"/>
                  </a:lnTo>
                  <a:lnTo>
                    <a:pt x="107" y="151"/>
                  </a:lnTo>
                  <a:lnTo>
                    <a:pt x="111" y="148"/>
                  </a:lnTo>
                  <a:lnTo>
                    <a:pt x="114" y="145"/>
                  </a:lnTo>
                  <a:lnTo>
                    <a:pt x="118" y="141"/>
                  </a:lnTo>
                  <a:lnTo>
                    <a:pt x="121" y="137"/>
                  </a:lnTo>
                  <a:lnTo>
                    <a:pt x="124" y="132"/>
                  </a:lnTo>
                  <a:lnTo>
                    <a:pt x="127" y="127"/>
                  </a:lnTo>
                  <a:lnTo>
                    <a:pt x="133" y="116"/>
                  </a:lnTo>
                  <a:lnTo>
                    <a:pt x="135" y="110"/>
                  </a:lnTo>
                  <a:lnTo>
                    <a:pt x="136" y="104"/>
                  </a:lnTo>
                  <a:lnTo>
                    <a:pt x="137" y="99"/>
                  </a:lnTo>
                  <a:lnTo>
                    <a:pt x="139" y="93"/>
                  </a:lnTo>
                  <a:lnTo>
                    <a:pt x="141" y="87"/>
                  </a:lnTo>
                  <a:lnTo>
                    <a:pt x="143" y="81"/>
                  </a:lnTo>
                  <a:lnTo>
                    <a:pt x="146" y="76"/>
                  </a:lnTo>
                  <a:lnTo>
                    <a:pt x="148" y="72"/>
                  </a:lnTo>
                  <a:lnTo>
                    <a:pt x="151" y="68"/>
                  </a:lnTo>
                  <a:lnTo>
                    <a:pt x="154" y="64"/>
                  </a:lnTo>
                  <a:lnTo>
                    <a:pt x="157" y="59"/>
                  </a:lnTo>
                  <a:lnTo>
                    <a:pt x="160" y="54"/>
                  </a:lnTo>
                  <a:lnTo>
                    <a:pt x="161" y="49"/>
                  </a:lnTo>
                  <a:lnTo>
                    <a:pt x="163" y="45"/>
                  </a:lnTo>
                  <a:lnTo>
                    <a:pt x="164" y="42"/>
                  </a:lnTo>
                  <a:lnTo>
                    <a:pt x="164" y="37"/>
                  </a:lnTo>
                  <a:lnTo>
                    <a:pt x="164" y="33"/>
                  </a:lnTo>
                  <a:lnTo>
                    <a:pt x="165" y="27"/>
                  </a:lnTo>
                  <a:lnTo>
                    <a:pt x="166" y="23"/>
                  </a:lnTo>
                  <a:lnTo>
                    <a:pt x="168" y="19"/>
                  </a:lnTo>
                  <a:lnTo>
                    <a:pt x="173" y="11"/>
                  </a:lnTo>
                  <a:lnTo>
                    <a:pt x="173" y="7"/>
                  </a:lnTo>
                  <a:lnTo>
                    <a:pt x="174" y="0"/>
                  </a:lnTo>
                  <a:lnTo>
                    <a:pt x="174" y="9"/>
                  </a:lnTo>
                  <a:lnTo>
                    <a:pt x="173" y="13"/>
                  </a:lnTo>
                  <a:lnTo>
                    <a:pt x="171" y="16"/>
                  </a:lnTo>
                  <a:lnTo>
                    <a:pt x="169" y="19"/>
                  </a:lnTo>
                  <a:lnTo>
                    <a:pt x="168" y="23"/>
                  </a:lnTo>
                  <a:lnTo>
                    <a:pt x="167" y="28"/>
                  </a:lnTo>
                  <a:lnTo>
                    <a:pt x="166" y="33"/>
                  </a:lnTo>
                  <a:lnTo>
                    <a:pt x="165" y="39"/>
                  </a:lnTo>
                  <a:lnTo>
                    <a:pt x="163" y="44"/>
                  </a:lnTo>
                  <a:lnTo>
                    <a:pt x="161" y="50"/>
                  </a:lnTo>
                  <a:lnTo>
                    <a:pt x="159" y="55"/>
                  </a:lnTo>
                  <a:lnTo>
                    <a:pt x="158" y="61"/>
                  </a:lnTo>
                  <a:lnTo>
                    <a:pt x="158" y="67"/>
                  </a:lnTo>
                  <a:lnTo>
                    <a:pt x="157" y="73"/>
                  </a:lnTo>
                  <a:lnTo>
                    <a:pt x="157" y="78"/>
                  </a:lnTo>
                  <a:lnTo>
                    <a:pt x="157" y="90"/>
                  </a:lnTo>
                  <a:lnTo>
                    <a:pt x="157" y="129"/>
                  </a:lnTo>
                  <a:lnTo>
                    <a:pt x="157" y="157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SMARTInkAnnotation37">
              <a:extLst>
                <a:ext uri="{FF2B5EF4-FFF2-40B4-BE49-F238E27FC236}">
                  <a16:creationId xmlns:a16="http://schemas.microsoft.com/office/drawing/2014/main" id="{17E3B066-94B0-4228-8C82-F377F26A3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9" y="4825"/>
              <a:ext cx="88" cy="150"/>
            </a:xfrm>
            <a:custGeom>
              <a:avLst/>
              <a:gdLst>
                <a:gd name="T0" fmla="*/ 74 w 88"/>
                <a:gd name="T1" fmla="*/ 9 h 150"/>
                <a:gd name="T2" fmla="*/ 72 w 88"/>
                <a:gd name="T3" fmla="*/ 6 h 150"/>
                <a:gd name="T4" fmla="*/ 70 w 88"/>
                <a:gd name="T5" fmla="*/ 3 h 150"/>
                <a:gd name="T6" fmla="*/ 65 w 88"/>
                <a:gd name="T7" fmla="*/ 1 h 150"/>
                <a:gd name="T8" fmla="*/ 60 w 88"/>
                <a:gd name="T9" fmla="*/ 1 h 150"/>
                <a:gd name="T10" fmla="*/ 55 w 88"/>
                <a:gd name="T11" fmla="*/ 1 h 150"/>
                <a:gd name="T12" fmla="*/ 45 w 88"/>
                <a:gd name="T13" fmla="*/ 8 h 150"/>
                <a:gd name="T14" fmla="*/ 42 w 88"/>
                <a:gd name="T15" fmla="*/ 8 h 150"/>
                <a:gd name="T16" fmla="*/ 37 w 88"/>
                <a:gd name="T17" fmla="*/ 9 h 150"/>
                <a:gd name="T18" fmla="*/ 29 w 88"/>
                <a:gd name="T19" fmla="*/ 10 h 150"/>
                <a:gd name="T20" fmla="*/ 19 w 88"/>
                <a:gd name="T21" fmla="*/ 16 h 150"/>
                <a:gd name="T22" fmla="*/ 18 w 88"/>
                <a:gd name="T23" fmla="*/ 22 h 150"/>
                <a:gd name="T24" fmla="*/ 15 w 88"/>
                <a:gd name="T25" fmla="*/ 24 h 150"/>
                <a:gd name="T26" fmla="*/ 11 w 88"/>
                <a:gd name="T27" fmla="*/ 26 h 150"/>
                <a:gd name="T28" fmla="*/ 10 w 88"/>
                <a:gd name="T29" fmla="*/ 31 h 150"/>
                <a:gd name="T30" fmla="*/ 12 w 88"/>
                <a:gd name="T31" fmla="*/ 36 h 150"/>
                <a:gd name="T32" fmla="*/ 15 w 88"/>
                <a:gd name="T33" fmla="*/ 41 h 150"/>
                <a:gd name="T34" fmla="*/ 16 w 88"/>
                <a:gd name="T35" fmla="*/ 47 h 150"/>
                <a:gd name="T36" fmla="*/ 19 w 88"/>
                <a:gd name="T37" fmla="*/ 53 h 150"/>
                <a:gd name="T38" fmla="*/ 24 w 88"/>
                <a:gd name="T39" fmla="*/ 58 h 150"/>
                <a:gd name="T40" fmla="*/ 32 w 88"/>
                <a:gd name="T41" fmla="*/ 67 h 150"/>
                <a:gd name="T42" fmla="*/ 81 w 88"/>
                <a:gd name="T43" fmla="*/ 117 h 150"/>
                <a:gd name="T44" fmla="*/ 85 w 88"/>
                <a:gd name="T45" fmla="*/ 122 h 150"/>
                <a:gd name="T46" fmla="*/ 87 w 88"/>
                <a:gd name="T47" fmla="*/ 133 h 150"/>
                <a:gd name="T48" fmla="*/ 86 w 88"/>
                <a:gd name="T49" fmla="*/ 137 h 150"/>
                <a:gd name="T50" fmla="*/ 83 w 88"/>
                <a:gd name="T51" fmla="*/ 138 h 150"/>
                <a:gd name="T52" fmla="*/ 78 w 88"/>
                <a:gd name="T53" fmla="*/ 139 h 150"/>
                <a:gd name="T54" fmla="*/ 72 w 88"/>
                <a:gd name="T55" fmla="*/ 141 h 150"/>
                <a:gd name="T56" fmla="*/ 67 w 88"/>
                <a:gd name="T57" fmla="*/ 144 h 150"/>
                <a:gd name="T58" fmla="*/ 61 w 88"/>
                <a:gd name="T59" fmla="*/ 147 h 150"/>
                <a:gd name="T60" fmla="*/ 55 w 88"/>
                <a:gd name="T61" fmla="*/ 148 h 150"/>
                <a:gd name="T62" fmla="*/ 49 w 88"/>
                <a:gd name="T63" fmla="*/ 148 h 150"/>
                <a:gd name="T64" fmla="*/ 32 w 88"/>
                <a:gd name="T65" fmla="*/ 149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8"/>
                <a:gd name="T100" fmla="*/ 0 h 150"/>
                <a:gd name="T101" fmla="*/ 88 w 88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8" h="150">
                  <a:moveTo>
                    <a:pt x="79" y="9"/>
                  </a:moveTo>
                  <a:lnTo>
                    <a:pt x="74" y="9"/>
                  </a:lnTo>
                  <a:lnTo>
                    <a:pt x="72" y="8"/>
                  </a:lnTo>
                  <a:lnTo>
                    <a:pt x="72" y="6"/>
                  </a:lnTo>
                  <a:lnTo>
                    <a:pt x="71" y="4"/>
                  </a:lnTo>
                  <a:lnTo>
                    <a:pt x="70" y="3"/>
                  </a:lnTo>
                  <a:lnTo>
                    <a:pt x="68" y="2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5" y="1"/>
                  </a:lnTo>
                  <a:lnTo>
                    <a:pt x="52" y="3"/>
                  </a:lnTo>
                  <a:lnTo>
                    <a:pt x="45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39" y="8"/>
                  </a:lnTo>
                  <a:lnTo>
                    <a:pt x="37" y="9"/>
                  </a:lnTo>
                  <a:lnTo>
                    <a:pt x="32" y="9"/>
                  </a:lnTo>
                  <a:lnTo>
                    <a:pt x="29" y="10"/>
                  </a:lnTo>
                  <a:lnTo>
                    <a:pt x="26" y="11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8" y="22"/>
                  </a:lnTo>
                  <a:lnTo>
                    <a:pt x="17" y="23"/>
                  </a:lnTo>
                  <a:lnTo>
                    <a:pt x="15" y="24"/>
                  </a:lnTo>
                  <a:lnTo>
                    <a:pt x="13" y="25"/>
                  </a:lnTo>
                  <a:lnTo>
                    <a:pt x="11" y="26"/>
                  </a:lnTo>
                  <a:lnTo>
                    <a:pt x="11" y="28"/>
                  </a:lnTo>
                  <a:lnTo>
                    <a:pt x="10" y="31"/>
                  </a:lnTo>
                  <a:lnTo>
                    <a:pt x="10" y="33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5" y="41"/>
                  </a:lnTo>
                  <a:lnTo>
                    <a:pt x="16" y="44"/>
                  </a:lnTo>
                  <a:lnTo>
                    <a:pt x="16" y="47"/>
                  </a:lnTo>
                  <a:lnTo>
                    <a:pt x="18" y="50"/>
                  </a:lnTo>
                  <a:lnTo>
                    <a:pt x="19" y="53"/>
                  </a:lnTo>
                  <a:lnTo>
                    <a:pt x="22" y="55"/>
                  </a:lnTo>
                  <a:lnTo>
                    <a:pt x="24" y="58"/>
                  </a:lnTo>
                  <a:lnTo>
                    <a:pt x="27" y="61"/>
                  </a:lnTo>
                  <a:lnTo>
                    <a:pt x="32" y="67"/>
                  </a:lnTo>
                  <a:lnTo>
                    <a:pt x="49" y="85"/>
                  </a:lnTo>
                  <a:lnTo>
                    <a:pt x="81" y="117"/>
                  </a:lnTo>
                  <a:lnTo>
                    <a:pt x="83" y="119"/>
                  </a:lnTo>
                  <a:lnTo>
                    <a:pt x="85" y="122"/>
                  </a:lnTo>
                  <a:lnTo>
                    <a:pt x="87" y="129"/>
                  </a:lnTo>
                  <a:lnTo>
                    <a:pt x="87" y="133"/>
                  </a:lnTo>
                  <a:lnTo>
                    <a:pt x="87" y="135"/>
                  </a:lnTo>
                  <a:lnTo>
                    <a:pt x="86" y="137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0" y="139"/>
                  </a:lnTo>
                  <a:lnTo>
                    <a:pt x="78" y="139"/>
                  </a:lnTo>
                  <a:lnTo>
                    <a:pt x="75" y="139"/>
                  </a:lnTo>
                  <a:lnTo>
                    <a:pt x="72" y="141"/>
                  </a:lnTo>
                  <a:lnTo>
                    <a:pt x="70" y="142"/>
                  </a:lnTo>
                  <a:lnTo>
                    <a:pt x="67" y="144"/>
                  </a:lnTo>
                  <a:lnTo>
                    <a:pt x="64" y="146"/>
                  </a:lnTo>
                  <a:lnTo>
                    <a:pt x="61" y="147"/>
                  </a:lnTo>
                  <a:lnTo>
                    <a:pt x="58" y="147"/>
                  </a:lnTo>
                  <a:lnTo>
                    <a:pt x="55" y="148"/>
                  </a:lnTo>
                  <a:lnTo>
                    <a:pt x="52" y="148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2" y="149"/>
                  </a:lnTo>
                  <a:lnTo>
                    <a:pt x="0" y="149"/>
                  </a:lnTo>
                </a:path>
              </a:pathLst>
            </a:custGeom>
            <a:noFill/>
            <a:ln w="38100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4">
            <a:extLst>
              <a:ext uri="{FF2B5EF4-FFF2-40B4-BE49-F238E27FC236}">
                <a16:creationId xmlns:a16="http://schemas.microsoft.com/office/drawing/2014/main" id="{016E72C1-98C7-4D6E-8C45-E13EE13F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B50547E7-D8FE-4D8E-9B92-BE68EBC06803}" type="slidenum">
              <a:rPr lang="en-US" altLang="zh-TW" sz="1400">
                <a:latin typeface="Times New Roman" panose="02020603050405020304" pitchFamily="18" charset="0"/>
              </a:rPr>
              <a:pPr algn="ctr"/>
              <a:t>27</a:t>
            </a:fld>
            <a:endParaRPr lang="en-US" altLang="zh-TW" sz="1400">
              <a:latin typeface="Times New Roman" panose="02020603050405020304" pitchFamily="18" charset="0"/>
            </a:endParaRPr>
          </a:p>
        </p:txBody>
      </p:sp>
      <p:graphicFrame>
        <p:nvGraphicFramePr>
          <p:cNvPr id="141314" name="Group 2">
            <a:extLst>
              <a:ext uri="{FF2B5EF4-FFF2-40B4-BE49-F238E27FC236}">
                <a16:creationId xmlns:a16="http://schemas.microsoft.com/office/drawing/2014/main" id="{697D866E-BFE5-4308-A257-4DCC1DC4EEC7}"/>
              </a:ext>
            </a:extLst>
          </p:cNvPr>
          <p:cNvGraphicFramePr>
            <a:graphicFrameLocks noGrp="1"/>
          </p:cNvGraphicFramePr>
          <p:nvPr/>
        </p:nvGraphicFramePr>
        <p:xfrm>
          <a:off x="446088" y="638175"/>
          <a:ext cx="11106150" cy="6137275"/>
        </p:xfrm>
        <a:graphic>
          <a:graphicData uri="http://schemas.openxmlformats.org/drawingml/2006/table">
            <a:tbl>
              <a:tblPr/>
              <a:tblGrid>
                <a:gridCol w="1784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0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9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31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88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913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Family</a:t>
                      </a:r>
                    </a:p>
                  </a:txBody>
                  <a:tcPr marL="57148" marR="57148" marT="38091" marB="380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General formula</a:t>
                      </a:r>
                    </a:p>
                  </a:txBody>
                  <a:tcPr marL="57148" marR="57148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Functional group</a:t>
                      </a:r>
                    </a:p>
                  </a:txBody>
                  <a:tcPr marL="57148" marR="57148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Example</a:t>
                      </a:r>
                    </a:p>
                  </a:txBody>
                  <a:tcPr marL="57148" marR="57148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Formula</a:t>
                      </a:r>
                    </a:p>
                  </a:txBody>
                  <a:tcPr marL="57148" marR="57148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IUPAC name</a:t>
                      </a:r>
                    </a:p>
                  </a:txBody>
                  <a:tcPr marL="57148" marR="57148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0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Ketone</a:t>
                      </a:r>
                    </a:p>
                  </a:txBody>
                  <a:tcPr marL="76197" marR="76197" marT="38091" marB="380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b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</a:b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carbonyl group</a:t>
                      </a: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Propanone</a:t>
                      </a: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81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Carboxylic acid</a:t>
                      </a:r>
                    </a:p>
                  </a:txBody>
                  <a:tcPr marL="76197" marR="76197" marT="38091" marB="380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carboxyl group</a:t>
                      </a: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Ethanoic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acid</a:t>
                      </a: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5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Amine</a:t>
                      </a:r>
                    </a:p>
                  </a:txBody>
                  <a:tcPr marL="76197" marR="76197" marT="38091" marB="380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RNH</a:t>
                      </a:r>
                      <a:r>
                        <a:rPr kumimoji="1" lang="en-US" altLang="zh-TW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b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</a:t>
                      </a:r>
                      <a:r>
                        <a:rPr kumimoji="1" lang="en-US" altLang="zh-TW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NH</a:t>
                      </a:r>
                      <a:b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</a:t>
                      </a:r>
                      <a:r>
                        <a:rPr kumimoji="1" lang="en-US" altLang="zh-TW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</a:t>
                      </a: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amino group</a:t>
                      </a: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NH</a:t>
                      </a:r>
                      <a:r>
                        <a:rPr kumimoji="1" lang="en-US" altLang="zh-TW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2</a:t>
                      </a: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Methylamine</a:t>
                      </a: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03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Nitrile</a:t>
                      </a:r>
                    </a:p>
                  </a:txBody>
                  <a:tcPr marL="76197" marR="76197" marT="38091" marB="3809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RC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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</a:t>
                      </a: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 C  N</a:t>
                      </a: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nitrile group</a:t>
                      </a: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CN</a:t>
                      </a: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Ethanenitrile</a:t>
                      </a: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7" marR="76197" marT="38091" marB="3809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835" name="Text Box 42">
            <a:extLst>
              <a:ext uri="{FF2B5EF4-FFF2-40B4-BE49-F238E27FC236}">
                <a16:creationId xmlns:a16="http://schemas.microsoft.com/office/drawing/2014/main" id="{A536C662-E09F-4992-94E3-A8A5264EA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91275"/>
            <a:ext cx="2378075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</a:rPr>
              <a:t>R  =  C</a:t>
            </a:r>
            <a:r>
              <a:rPr kumimoji="1" lang="en-US" altLang="zh-TW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kumimoji="1" lang="en-US" altLang="zh-TW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2n+1 </a:t>
            </a:r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–</a:t>
            </a:r>
          </a:p>
        </p:txBody>
      </p:sp>
      <p:sp>
        <p:nvSpPr>
          <p:cNvPr id="33836" name="Text Box 43">
            <a:extLst>
              <a:ext uri="{FF2B5EF4-FFF2-40B4-BE49-F238E27FC236}">
                <a16:creationId xmlns:a16="http://schemas.microsoft.com/office/drawing/2014/main" id="{D06CB9B0-D893-4E7E-AF99-57A0EA58D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7150"/>
            <a:ext cx="6326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kumimoji="1" lang="en-US" altLang="zh-TW" sz="3600">
                <a:solidFill>
                  <a:srgbClr val="C00000"/>
                </a:solidFill>
                <a:latin typeface="Aharoni" panose="02010803020104030203" pitchFamily="2" charset="-79"/>
                <a:ea typeface="標楷體" pitchFamily="65" charset="-128"/>
                <a:cs typeface="Aharoni" panose="02010803020104030203" pitchFamily="2" charset="-79"/>
              </a:rPr>
              <a:t>Functional Groups</a:t>
            </a:r>
          </a:p>
        </p:txBody>
      </p:sp>
      <p:pic>
        <p:nvPicPr>
          <p:cNvPr id="33837" name="Picture 44" descr="\\Bridge\science(sec)\A-level Chem (3rd Ed)\AL Chem 3A gif\AL-Chem 21\t24-06a7.gif">
            <a:extLst>
              <a:ext uri="{FF2B5EF4-FFF2-40B4-BE49-F238E27FC236}">
                <a16:creationId xmlns:a16="http://schemas.microsoft.com/office/drawing/2014/main" id="{DFBD789A-5752-48EC-9198-6B4C8EAF2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1833563"/>
            <a:ext cx="1274763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Picture 45" descr="\\Bridge\science(sec)\A-level Chem (3rd Ed)\AL Chem 3A gif\AL-Chem 21\T24-6b10.gif">
            <a:extLst>
              <a:ext uri="{FF2B5EF4-FFF2-40B4-BE49-F238E27FC236}">
                <a16:creationId xmlns:a16="http://schemas.microsoft.com/office/drawing/2014/main" id="{AD9C754F-83F8-4B2B-BCA1-B68ACC50F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1601788"/>
            <a:ext cx="10287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Picture 46" descr="\\Bridge\science(sec)\A-level Chem (3rd Ed)\AL Chem 3A gif\AL-Chem 21\ch24-08.gif">
            <a:extLst>
              <a:ext uri="{FF2B5EF4-FFF2-40B4-BE49-F238E27FC236}">
                <a16:creationId xmlns:a16="http://schemas.microsoft.com/office/drawing/2014/main" id="{0DC300A5-428B-4DAB-9C04-DEE1EFF3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1752600"/>
            <a:ext cx="18827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47" descr="\\Bridge\science(sec)\A-level Chem (3rd Ed)\AL Chem 3A gif\AL-Chem 21\t24-06a2.gif">
            <a:extLst>
              <a:ext uri="{FF2B5EF4-FFF2-40B4-BE49-F238E27FC236}">
                <a16:creationId xmlns:a16="http://schemas.microsoft.com/office/drawing/2014/main" id="{3D869980-9A8E-4617-89B5-7B1131045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43263"/>
            <a:ext cx="1604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1" name="Picture 48" descr="\\Bridge\science(sec)\A-level Chem (3rd Ed)\AL Chem 3A gif\AL-Chem 21\T24-6b12.gif">
            <a:extLst>
              <a:ext uri="{FF2B5EF4-FFF2-40B4-BE49-F238E27FC236}">
                <a16:creationId xmlns:a16="http://schemas.microsoft.com/office/drawing/2014/main" id="{77FDD3AD-7886-4E19-B7F6-7744E2C41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3176588"/>
            <a:ext cx="12350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2" name="Picture 49" descr="\\Bridge\science(sec)\A-level Chem (3rd Ed)\AL Chem 3A gif\AL-Chem 21\ch24-09.gif">
            <a:extLst>
              <a:ext uri="{FF2B5EF4-FFF2-40B4-BE49-F238E27FC236}">
                <a16:creationId xmlns:a16="http://schemas.microsoft.com/office/drawing/2014/main" id="{38BE97EA-741D-417D-9ADD-963F8C1B4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8" y="3179763"/>
            <a:ext cx="187483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50" descr="\\Bridge\science(sec)\A-level Chem (3rd Ed)\AL Chem 3A gif\AL-Chem 21\T24-06b2.gif">
            <a:extLst>
              <a:ext uri="{FF2B5EF4-FFF2-40B4-BE49-F238E27FC236}">
                <a16:creationId xmlns:a16="http://schemas.microsoft.com/office/drawing/2014/main" id="{CDC0A02E-5976-4335-80E2-1C956C25B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4775200"/>
            <a:ext cx="11731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4">
            <a:extLst>
              <a:ext uri="{FF2B5EF4-FFF2-40B4-BE49-F238E27FC236}">
                <a16:creationId xmlns:a16="http://schemas.microsoft.com/office/drawing/2014/main" id="{DE996D83-E231-4634-B551-0EC82706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3FBFE2C6-A2BF-43A0-A58B-88115C85BDC6}" type="slidenum">
              <a:rPr lang="en-US" altLang="zh-TW" sz="1400">
                <a:latin typeface="Times New Roman" panose="02020603050405020304" pitchFamily="18" charset="0"/>
              </a:rPr>
              <a:pPr algn="ctr"/>
              <a:t>28</a:t>
            </a:fld>
            <a:endParaRPr lang="en-US" altLang="zh-TW" sz="1400">
              <a:latin typeface="Times New Roman" panose="02020603050405020304" pitchFamily="18" charset="0"/>
            </a:endParaRPr>
          </a:p>
        </p:txBody>
      </p:sp>
      <p:graphicFrame>
        <p:nvGraphicFramePr>
          <p:cNvPr id="140290" name="Group 2">
            <a:extLst>
              <a:ext uri="{FF2B5EF4-FFF2-40B4-BE49-F238E27FC236}">
                <a16:creationId xmlns:a16="http://schemas.microsoft.com/office/drawing/2014/main" id="{703D0134-6AD9-4A65-B39E-C99EDCEA7AEE}"/>
              </a:ext>
            </a:extLst>
          </p:cNvPr>
          <p:cNvGraphicFramePr>
            <a:graphicFrameLocks noGrp="1"/>
          </p:cNvGraphicFramePr>
          <p:nvPr/>
        </p:nvGraphicFramePr>
        <p:xfrm>
          <a:off x="568325" y="723900"/>
          <a:ext cx="10906125" cy="5815013"/>
        </p:xfrm>
        <a:graphic>
          <a:graphicData uri="http://schemas.openxmlformats.org/drawingml/2006/table">
            <a:tbl>
              <a:tblPr/>
              <a:tblGrid>
                <a:gridCol w="182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39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8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4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07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Family</a:t>
                      </a:r>
                    </a:p>
                  </a:txBody>
                  <a:tcPr marL="57151" marR="57151" marT="38100" marB="381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General formula</a:t>
                      </a:r>
                    </a:p>
                  </a:txBody>
                  <a:tcPr marL="57151" marR="57151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Functional group</a:t>
                      </a:r>
                    </a:p>
                  </a:txBody>
                  <a:tcPr marL="57151" marR="57151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Example</a:t>
                      </a:r>
                    </a:p>
                  </a:txBody>
                  <a:tcPr marL="57151" marR="57151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0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Formula</a:t>
                      </a:r>
                    </a:p>
                  </a:txBody>
                  <a:tcPr marL="57151" marR="57151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IUPAC name</a:t>
                      </a:r>
                    </a:p>
                  </a:txBody>
                  <a:tcPr marL="57151" marR="57151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Haloalkane</a:t>
                      </a:r>
                    </a:p>
                  </a:txBody>
                  <a:tcPr marL="76202" marR="76202" marT="38100" marB="381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RX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¾"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X</a:t>
                      </a:r>
                      <a:b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</a:b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halo group</a:t>
                      </a: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Cl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Chloromethane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Alcohol</a:t>
                      </a:r>
                    </a:p>
                  </a:txBody>
                  <a:tcPr marL="76202" marR="76202" marT="38100" marB="381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ROH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  OH</a:t>
                      </a:r>
                      <a:b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</a:b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hydroxyl group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OH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Methanol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1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Ether</a:t>
                      </a:r>
                    </a:p>
                  </a:txBody>
                  <a:tcPr marL="76202" marR="76202" marT="38100" marB="381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R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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O 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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R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 O </a:t>
                      </a:r>
                      <a:b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</a:b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oxy group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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O 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 CH</a:t>
                      </a:r>
                      <a:r>
                        <a:rPr kumimoji="1" lang="en-US" altLang="zh-TW" sz="22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3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Methoxymethane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Aldehyde</a:t>
                      </a:r>
                    </a:p>
                  </a:txBody>
                  <a:tcPr marL="76202" marR="76202" marT="38100" marB="381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carbonyl group</a:t>
                      </a: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Methanal</a:t>
                      </a: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2" marR="76202" marT="38100" marB="38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4859" name="Text Box 42">
            <a:extLst>
              <a:ext uri="{FF2B5EF4-FFF2-40B4-BE49-F238E27FC236}">
                <a16:creationId xmlns:a16="http://schemas.microsoft.com/office/drawing/2014/main" id="{DA00D35E-B9CA-4BD2-BC8E-E64F97290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6072188"/>
            <a:ext cx="222885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</a:rPr>
              <a:t>R  =  C</a:t>
            </a:r>
            <a:r>
              <a:rPr kumimoji="1" lang="en-US" altLang="zh-TW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kumimoji="1" lang="en-US" altLang="zh-TW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2n+1 </a:t>
            </a:r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–</a:t>
            </a:r>
          </a:p>
        </p:txBody>
      </p:sp>
      <p:pic>
        <p:nvPicPr>
          <p:cNvPr id="34860" name="Picture 44" descr="\\Bridge\science(sec)\A-level Chem (3rd Ed)\AL Chem 3A gif\AL-Chem 21\t24-06a4.gif">
            <a:extLst>
              <a:ext uri="{FF2B5EF4-FFF2-40B4-BE49-F238E27FC236}">
                <a16:creationId xmlns:a16="http://schemas.microsoft.com/office/drawing/2014/main" id="{B2E5F3F1-920D-4AEC-901F-090A8B32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4973638"/>
            <a:ext cx="1963737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1" name="Picture 45" descr="\\Bridge\science(sec)\A-level Chem (3rd Ed)\AL Chem 3A gif\AL-Chem 21\ch24-07.gif">
            <a:extLst>
              <a:ext uri="{FF2B5EF4-FFF2-40B4-BE49-F238E27FC236}">
                <a16:creationId xmlns:a16="http://schemas.microsoft.com/office/drawing/2014/main" id="{6561FE60-FBB0-4D1E-AB75-115776BFA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5073650"/>
            <a:ext cx="19177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2" name="Picture 46" descr="\\Bridge\science(sec)\A-level Chem (3rd Ed)\AL Chem 3A gif\AL-Chem 21\ch24-07a.gif">
            <a:extLst>
              <a:ext uri="{FF2B5EF4-FFF2-40B4-BE49-F238E27FC236}">
                <a16:creationId xmlns:a16="http://schemas.microsoft.com/office/drawing/2014/main" id="{AAAA7768-BFB8-40C9-9680-8BBF7EAD9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878388"/>
            <a:ext cx="1639888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3" name="Rectangle 1">
            <a:extLst>
              <a:ext uri="{FF2B5EF4-FFF2-40B4-BE49-F238E27FC236}">
                <a16:creationId xmlns:a16="http://schemas.microsoft.com/office/drawing/2014/main" id="{2E7A5AEF-5E73-49A4-A68C-B8914028A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0"/>
            <a:ext cx="4127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3600">
                <a:solidFill>
                  <a:srgbClr val="C00000"/>
                </a:solidFill>
                <a:latin typeface="Aharoni" panose="02010803020104030203" pitchFamily="2" charset="-79"/>
                <a:ea typeface="標楷體" pitchFamily="65" charset="-128"/>
                <a:cs typeface="Aharoni" panose="02010803020104030203" pitchFamily="2" charset="-79"/>
              </a:rPr>
              <a:t>Functional Groups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編號版面配置區 4">
            <a:extLst>
              <a:ext uri="{FF2B5EF4-FFF2-40B4-BE49-F238E27FC236}">
                <a16:creationId xmlns:a16="http://schemas.microsoft.com/office/drawing/2014/main" id="{2F67C7CB-A8C4-4FA0-BE33-3AD84786C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E181733E-0B37-477D-A2C4-6F6E680C49C8}" type="slidenum">
              <a:rPr lang="en-US" altLang="zh-TW" sz="1400">
                <a:latin typeface="Times New Roman" panose="02020603050405020304" pitchFamily="18" charset="0"/>
              </a:rPr>
              <a:pPr algn="ctr"/>
              <a:t>29</a:t>
            </a:fld>
            <a:endParaRPr lang="en-US" altLang="zh-TW" sz="1400">
              <a:latin typeface="Times New Roman" panose="02020603050405020304" pitchFamily="18" charset="0"/>
            </a:endParaRPr>
          </a:p>
        </p:txBody>
      </p:sp>
      <p:graphicFrame>
        <p:nvGraphicFramePr>
          <p:cNvPr id="142338" name="Group 2">
            <a:extLst>
              <a:ext uri="{FF2B5EF4-FFF2-40B4-BE49-F238E27FC236}">
                <a16:creationId xmlns:a16="http://schemas.microsoft.com/office/drawing/2014/main" id="{DB1AE392-5C4F-4040-B923-FC27EFF742D3}"/>
              </a:ext>
            </a:extLst>
          </p:cNvPr>
          <p:cNvGraphicFramePr>
            <a:graphicFrameLocks noGrp="1"/>
          </p:cNvGraphicFramePr>
          <p:nvPr/>
        </p:nvGraphicFramePr>
        <p:xfrm>
          <a:off x="546100" y="635000"/>
          <a:ext cx="9979025" cy="6086475"/>
        </p:xfrm>
        <a:graphic>
          <a:graphicData uri="http://schemas.openxmlformats.org/drawingml/2006/table">
            <a:tbl>
              <a:tblPr/>
              <a:tblGrid>
                <a:gridCol w="160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9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4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8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3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454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Family</a:t>
                      </a:r>
                    </a:p>
                  </a:txBody>
                  <a:tcPr marL="57153" marR="57153" marT="38104" marB="381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General formula</a:t>
                      </a:r>
                    </a:p>
                  </a:txBody>
                  <a:tcPr marL="57153" marR="57153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Functional group</a:t>
                      </a:r>
                    </a:p>
                  </a:txBody>
                  <a:tcPr marL="57153" marR="57153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Example</a:t>
                      </a:r>
                    </a:p>
                  </a:txBody>
                  <a:tcPr marL="57153" marR="57153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Formula</a:t>
                      </a:r>
                    </a:p>
                  </a:txBody>
                  <a:tcPr marL="57153" marR="57153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IUPAC name</a:t>
                      </a:r>
                    </a:p>
                  </a:txBody>
                  <a:tcPr marL="57153" marR="57153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1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Ester</a:t>
                      </a:r>
                    </a:p>
                  </a:txBody>
                  <a:tcPr marL="76204" marR="76204" marT="38104" marB="381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b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</a:b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ester group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Methyl ethanoate</a:t>
                      </a: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7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Acyl halide</a:t>
                      </a:r>
                    </a:p>
                  </a:txBody>
                  <a:tcPr marL="76204" marR="76204" marT="38104" marB="381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acyl halide group</a:t>
                      </a: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Ethanoyl chloride</a:t>
                      </a: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7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Amide</a:t>
                      </a:r>
                    </a:p>
                  </a:txBody>
                  <a:tcPr marL="76204" marR="76204" marT="38104" marB="38104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amide group</a:t>
                      </a: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Ethanamide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4" marR="76204" marT="38104" marB="38104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877" name="Text Box 36">
            <a:extLst>
              <a:ext uri="{FF2B5EF4-FFF2-40B4-BE49-F238E27FC236}">
                <a16:creationId xmlns:a16="http://schemas.microsoft.com/office/drawing/2014/main" id="{6B3EFE45-C34B-4652-AFED-A4887A7C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775" y="5988050"/>
            <a:ext cx="222885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</a:rPr>
              <a:t>R  =  C</a:t>
            </a:r>
            <a:r>
              <a:rPr kumimoji="1" lang="en-US" altLang="zh-TW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kumimoji="1" lang="en-US" altLang="zh-TW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2n+1 </a:t>
            </a:r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–</a:t>
            </a:r>
          </a:p>
        </p:txBody>
      </p:sp>
      <p:pic>
        <p:nvPicPr>
          <p:cNvPr id="35878" name="Picture 38" descr="\\Bridge\science(sec)\A-level Chem (3rd Ed)\AL Chem 3A gif\AL-Chem 21\t24-06a7.gif">
            <a:extLst>
              <a:ext uri="{FF2B5EF4-FFF2-40B4-BE49-F238E27FC236}">
                <a16:creationId xmlns:a16="http://schemas.microsoft.com/office/drawing/2014/main" id="{B5616A30-F184-496A-B982-57056F975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1682750"/>
            <a:ext cx="170815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39" descr="\\Bridge\science(sec)\A-level Chem (3rd Ed)\AL Chem 3A gif\AL-Chem 21\T24-6b13.gif">
            <a:extLst>
              <a:ext uri="{FF2B5EF4-FFF2-40B4-BE49-F238E27FC236}">
                <a16:creationId xmlns:a16="http://schemas.microsoft.com/office/drawing/2014/main" id="{4F6B420B-9A2F-44C9-BF99-1C62D3982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1533525"/>
            <a:ext cx="19843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0" name="Picture 40" descr="\\Bridge\science(sec)\A-level Chem (3rd Ed)\AL Chem 3A gif\AL-Chem 21\ch24-10.gif">
            <a:extLst>
              <a:ext uri="{FF2B5EF4-FFF2-40B4-BE49-F238E27FC236}">
                <a16:creationId xmlns:a16="http://schemas.microsoft.com/office/drawing/2014/main" id="{E25A3899-AE39-43DF-B84E-16313DEE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1516063"/>
            <a:ext cx="197485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1" name="Picture 41" descr="\\Bridge\science(sec)\A-level Chem (3rd Ed)\AL Chem 3A gif\AL-Chem 21\T24-06a3.gif">
            <a:extLst>
              <a:ext uri="{FF2B5EF4-FFF2-40B4-BE49-F238E27FC236}">
                <a16:creationId xmlns:a16="http://schemas.microsoft.com/office/drawing/2014/main" id="{59197CD7-D01F-48D9-BBD3-AB22119D0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3087688"/>
            <a:ext cx="1555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2" name="Picture 42" descr="\\Bridge\science(sec)\A-level Chem (3rd Ed)\AL Chem 3A gif\AL-Chem 21\T24-06b3.gif">
            <a:extLst>
              <a:ext uri="{FF2B5EF4-FFF2-40B4-BE49-F238E27FC236}">
                <a16:creationId xmlns:a16="http://schemas.microsoft.com/office/drawing/2014/main" id="{C69A979B-B5A7-4545-B3DE-C6A616717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3038475"/>
            <a:ext cx="13033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3" name="Picture 43" descr="\\Bridge\science(sec)\A-level Chem (3rd Ed)\AL Chem 3A gif\AL-Chem 21\ch24-11.gif">
            <a:extLst>
              <a:ext uri="{FF2B5EF4-FFF2-40B4-BE49-F238E27FC236}">
                <a16:creationId xmlns:a16="http://schemas.microsoft.com/office/drawing/2014/main" id="{3EDAA786-CFAD-469C-93CF-55E556A0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887663"/>
            <a:ext cx="18669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4" name="Picture 44" descr="\\Bridge\science(sec)\A-level Chem (3rd Ed)\AL Chem 3A gif\AL-Chem 21\T24-06a6.gif">
            <a:extLst>
              <a:ext uri="{FF2B5EF4-FFF2-40B4-BE49-F238E27FC236}">
                <a16:creationId xmlns:a16="http://schemas.microsoft.com/office/drawing/2014/main" id="{1A589371-158E-4A2E-BDBC-0C88FB44F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4468813"/>
            <a:ext cx="1928813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5" name="Picture 45" descr="\\Bridge\science(sec)\A-level Chem (3rd Ed)\AL Chem 3A gif\AL-Chem 21\T24-06b6.gif">
            <a:extLst>
              <a:ext uri="{FF2B5EF4-FFF2-40B4-BE49-F238E27FC236}">
                <a16:creationId xmlns:a16="http://schemas.microsoft.com/office/drawing/2014/main" id="{39445138-4BA7-4231-9CDE-6C30AC1F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4716463"/>
            <a:ext cx="189547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6" name="Picture 46" descr="\\Bridge\science(sec)\A-level Chem (3rd Ed)\AL Chem 3A gif\AL-Chem 21\Ch24-02new.gif">
            <a:extLst>
              <a:ext uri="{FF2B5EF4-FFF2-40B4-BE49-F238E27FC236}">
                <a16:creationId xmlns:a16="http://schemas.microsoft.com/office/drawing/2014/main" id="{DE90907A-D14A-4FC9-AA28-13A7F4B0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4543425"/>
            <a:ext cx="1814513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7" name="Rectangle 1">
            <a:extLst>
              <a:ext uri="{FF2B5EF4-FFF2-40B4-BE49-F238E27FC236}">
                <a16:creationId xmlns:a16="http://schemas.microsoft.com/office/drawing/2014/main" id="{2CFFB634-7DDC-4075-A34E-ABD05B5FE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2900" y="0"/>
            <a:ext cx="3684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3600" b="1">
                <a:solidFill>
                  <a:srgbClr val="C00000"/>
                </a:solidFill>
                <a:ea typeface="標楷體" pitchFamily="65" charset="-128"/>
              </a:rPr>
              <a:t>Functional Groups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A28C8C8F-9A3E-4C7D-9B13-FF4CFA42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3" y="-233363"/>
            <a:ext cx="11699875" cy="1143001"/>
          </a:xfrm>
        </p:spPr>
        <p:txBody>
          <a:bodyPr/>
          <a:lstStyle/>
          <a:p>
            <a:r>
              <a:rPr lang="en-GB" altLang="en-US" sz="4000" u="sng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Homologous (family) Series</a:t>
            </a:r>
          </a:p>
        </p:txBody>
      </p:sp>
      <p:sp>
        <p:nvSpPr>
          <p:cNvPr id="5124" name="Content Placeholder 2">
            <a:extLst>
              <a:ext uri="{FF2B5EF4-FFF2-40B4-BE49-F238E27FC236}">
                <a16:creationId xmlns:a16="http://schemas.microsoft.com/office/drawing/2014/main" id="{69F69027-CC54-4051-8BD9-BB3B7A446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25" y="909638"/>
            <a:ext cx="10334625" cy="6048375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sz="2400" b="1" dirty="0">
                <a:solidFill>
                  <a:schemeClr val="hlink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b="1" dirty="0">
                <a:solidFill>
                  <a:srgbClr val="FF0000"/>
                </a:solidFill>
              </a:rPr>
              <a:t>Each series has a general formula.</a:t>
            </a: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b="1" dirty="0">
              <a:solidFill>
                <a:schemeClr val="hlink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dirty="0"/>
              <a:t>All members possess the same </a:t>
            </a:r>
            <a:r>
              <a:rPr lang="en-GB" altLang="en-US" b="1" dirty="0">
                <a:solidFill>
                  <a:schemeClr val="hlink"/>
                </a:solidFill>
              </a:rPr>
              <a:t>functional group</a:t>
            </a:r>
            <a:r>
              <a:rPr lang="en-GB" altLang="en-US" dirty="0"/>
              <a:t>. It is the functional group that gives the series its </a:t>
            </a:r>
            <a:r>
              <a:rPr lang="en-GB" altLang="en-US" b="1" dirty="0">
                <a:solidFill>
                  <a:schemeClr val="hlink"/>
                </a:solidFill>
              </a:rPr>
              <a:t>characteristic reactions</a:t>
            </a:r>
            <a:r>
              <a:rPr lang="en-GB" altLang="en-US" dirty="0"/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altLang="en-US" dirty="0"/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dirty="0"/>
              <a:t>There is a gradual change in physical properties from one member to the next. </a:t>
            </a:r>
            <a:r>
              <a:rPr lang="en-GB" altLang="en-US" dirty="0">
                <a:solidFill>
                  <a:schemeClr val="hlink"/>
                </a:solidFill>
              </a:rPr>
              <a:t>The most common example of this is the increasing melting and boiling points as we go up a series. The reason for this is that the molecules get larger and therefore harder to break.</a:t>
            </a:r>
          </a:p>
          <a:p>
            <a:pPr algn="just" fontAlgn="auto">
              <a:spcAft>
                <a:spcPts val="0"/>
              </a:spcAft>
              <a:defRPr/>
            </a:pPr>
            <a:endParaRPr lang="en-GB" altLang="en-US" dirty="0">
              <a:solidFill>
                <a:schemeClr val="hlink"/>
              </a:solidFill>
            </a:endParaRPr>
          </a:p>
          <a:p>
            <a:pPr algn="just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altLang="en-US" dirty="0"/>
              <a:t>Members of the same homologous series have similar chemical properties</a:t>
            </a:r>
            <a:r>
              <a:rPr lang="en-US" altLang="en-US" dirty="0"/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n-GB" altLang="en-US" dirty="0"/>
          </a:p>
          <a:p>
            <a:pPr algn="just" fontAlgn="auto">
              <a:spcAft>
                <a:spcPts val="0"/>
              </a:spcAft>
              <a:defRPr/>
            </a:pPr>
            <a:endParaRPr lang="en-GB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投影片編號版面配置區 4">
            <a:extLst>
              <a:ext uri="{FF2B5EF4-FFF2-40B4-BE49-F238E27FC236}">
                <a16:creationId xmlns:a16="http://schemas.microsoft.com/office/drawing/2014/main" id="{5D2B1AE4-4ABA-49F7-8698-1160DB2D6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3746500" y="6492875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9B6E30A1-EC63-4E51-828D-02D8CBD48973}" type="slidenum">
              <a:rPr lang="en-US" altLang="zh-TW" sz="1400">
                <a:latin typeface="Times New Roman" panose="02020603050405020304" pitchFamily="18" charset="0"/>
              </a:rPr>
              <a:pPr algn="ctr"/>
              <a:t>30</a:t>
            </a:fld>
            <a:endParaRPr lang="en-US" altLang="zh-TW" sz="1400">
              <a:latin typeface="Times New Roman" panose="02020603050405020304" pitchFamily="18" charset="0"/>
            </a:endParaRPr>
          </a:p>
        </p:txBody>
      </p:sp>
      <p:graphicFrame>
        <p:nvGraphicFramePr>
          <p:cNvPr id="143362" name="Group 2">
            <a:extLst>
              <a:ext uri="{FF2B5EF4-FFF2-40B4-BE49-F238E27FC236}">
                <a16:creationId xmlns:a16="http://schemas.microsoft.com/office/drawing/2014/main" id="{2729F283-7E85-4358-B040-ABF14CA48BE4}"/>
              </a:ext>
            </a:extLst>
          </p:cNvPr>
          <p:cNvGraphicFramePr>
            <a:graphicFrameLocks noGrp="1"/>
          </p:cNvGraphicFramePr>
          <p:nvPr/>
        </p:nvGraphicFramePr>
        <p:xfrm>
          <a:off x="334963" y="1187450"/>
          <a:ext cx="10791825" cy="3000375"/>
        </p:xfrm>
        <a:graphic>
          <a:graphicData uri="http://schemas.openxmlformats.org/drawingml/2006/table">
            <a:tbl>
              <a:tblPr/>
              <a:tblGrid>
                <a:gridCol w="173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0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8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0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Family</a:t>
                      </a:r>
                    </a:p>
                  </a:txBody>
                  <a:tcPr marL="57146" marR="57146" marT="38109" marB="3810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General formula</a:t>
                      </a:r>
                    </a:p>
                  </a:txBody>
                  <a:tcPr marL="57146" marR="57146" marT="38109" marB="381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Functional group</a:t>
                      </a:r>
                    </a:p>
                  </a:txBody>
                  <a:tcPr marL="57146" marR="57146" marT="38109" marB="381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Example</a:t>
                      </a:r>
                    </a:p>
                  </a:txBody>
                  <a:tcPr marL="57146" marR="57146" marT="38109" marB="381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Formula</a:t>
                      </a:r>
                    </a:p>
                  </a:txBody>
                  <a:tcPr marL="57146" marR="57146" marT="38109" marB="381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IUPAC name</a:t>
                      </a:r>
                    </a:p>
                  </a:txBody>
                  <a:tcPr marL="57146" marR="57146" marT="38109" marB="381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837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Acid anhydride</a:t>
                      </a:r>
                    </a:p>
                  </a:txBody>
                  <a:tcPr marL="76195" marR="76195" marT="38109" marB="38109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5" marR="76195" marT="38109" marB="381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b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</a:b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  <a:sym typeface="Symbol" panose="05050102010706020507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sym typeface="Symbol" panose="05050102010706020507" pitchFamily="18" charset="2"/>
                        </a:rPr>
                        <a:t>acid anhydride group</a:t>
                      </a: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5" marR="76195" marT="38109" marB="381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195" marR="76195" marT="38109" marB="381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Ethanoic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 anhydride</a:t>
                      </a:r>
                    </a:p>
                  </a:txBody>
                  <a:tcPr marL="76195" marR="76195" marT="38109" marB="3810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89" name="Text Box 24">
            <a:extLst>
              <a:ext uri="{FF2B5EF4-FFF2-40B4-BE49-F238E27FC236}">
                <a16:creationId xmlns:a16="http://schemas.microsoft.com/office/drawing/2014/main" id="{86559D9E-21C7-489B-8B94-07482AE21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548063"/>
            <a:ext cx="2228850" cy="4667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</a:rPr>
              <a:t>R  =  C</a:t>
            </a:r>
            <a:r>
              <a:rPr kumimoji="1" lang="en-US" altLang="zh-TW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n</a:t>
            </a:r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</a:rPr>
              <a:t>H</a:t>
            </a:r>
            <a:r>
              <a:rPr kumimoji="1" lang="en-US" altLang="zh-TW" sz="2400" b="1" baseline="-25000">
                <a:solidFill>
                  <a:schemeClr val="bg1"/>
                </a:solidFill>
                <a:latin typeface="Arial" panose="020B0604020202020204" pitchFamily="34" charset="0"/>
              </a:rPr>
              <a:t>2n+1 </a:t>
            </a:r>
            <a:r>
              <a:rPr kumimoji="1" lang="en-US" altLang="zh-TW" sz="2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–</a:t>
            </a:r>
          </a:p>
        </p:txBody>
      </p:sp>
      <p:pic>
        <p:nvPicPr>
          <p:cNvPr id="36890" name="Picture 26" descr="\\Bridge\science(sec)\A-level Chem (3rd Ed)\AL Chem 3A gif\AL-Chem 21\T24-06a9.gif">
            <a:extLst>
              <a:ext uri="{FF2B5EF4-FFF2-40B4-BE49-F238E27FC236}">
                <a16:creationId xmlns:a16="http://schemas.microsoft.com/office/drawing/2014/main" id="{E41AFB86-A1AF-43BC-9189-C8675CC28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2763838"/>
            <a:ext cx="193198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27" descr="\\Bridge\science(sec)\A-level Chem (3rd Ed)\AL Chem 3A gif\AL-Chem 21\T24-06b9.gif">
            <a:extLst>
              <a:ext uri="{FF2B5EF4-FFF2-40B4-BE49-F238E27FC236}">
                <a16:creationId xmlns:a16="http://schemas.microsoft.com/office/drawing/2014/main" id="{1C0952FA-78B3-4B42-8B63-3883715B6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2471738"/>
            <a:ext cx="1938338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28" descr="\\Bridge\science(sec)\A-level Chem (3rd Ed)\AL Chem 3A gif\AL-Chem 21\Ch24-03new.gif">
            <a:extLst>
              <a:ext uri="{FF2B5EF4-FFF2-40B4-BE49-F238E27FC236}">
                <a16:creationId xmlns:a16="http://schemas.microsoft.com/office/drawing/2014/main" id="{A05A7F95-C833-47B7-A11E-0C515D823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2414588"/>
            <a:ext cx="227965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3" name="Rectangle 1">
            <a:extLst>
              <a:ext uri="{FF2B5EF4-FFF2-40B4-BE49-F238E27FC236}">
                <a16:creationId xmlns:a16="http://schemas.microsoft.com/office/drawing/2014/main" id="{D8876BBA-3470-4E54-830D-0F6D45EE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1763" y="287338"/>
            <a:ext cx="460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zh-TW" sz="4000" b="1">
                <a:solidFill>
                  <a:srgbClr val="C00000"/>
                </a:solidFill>
                <a:ea typeface="標楷體" pitchFamily="65" charset="-128"/>
              </a:rPr>
              <a:t>Functional Groups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3474D-6729-4B8A-B604-F15F76444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50"/>
          </a:xfrm>
        </p:spPr>
        <p:txBody>
          <a:bodyPr rtlCol="0">
            <a:normAutofit fontScale="9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br>
              <a:rPr lang="en-US" altLang="zh-TW" sz="3600" dirty="0">
                <a:solidFill>
                  <a:srgbClr val="C00000"/>
                </a:solidFill>
                <a:latin typeface="Calibri" panose="020F0502020204030204"/>
                <a:ea typeface="標楷體" panose="03000509000000000000" pitchFamily="65" charset="-120"/>
              </a:rPr>
            </a:br>
            <a:r>
              <a:rPr lang="en-US" altLang="zh-TW" dirty="0">
                <a:solidFill>
                  <a:srgbClr val="C00000"/>
                </a:solidFill>
                <a:latin typeface="Aharoni" panose="02010803020104030203" pitchFamily="2" charset="-79"/>
                <a:ea typeface="標楷體" panose="03000509000000000000" pitchFamily="65" charset="-120"/>
                <a:cs typeface="Aharoni" panose="02010803020104030203" pitchFamily="2" charset="-79"/>
              </a:rPr>
              <a:t>Functional Groups</a:t>
            </a:r>
            <a:br>
              <a:rPr lang="en-US" altLang="zh-TW" dirty="0">
                <a:solidFill>
                  <a:srgbClr val="C00000"/>
                </a:solidFill>
                <a:latin typeface="Aharoni" panose="02010803020104030203" pitchFamily="2" charset="-79"/>
                <a:ea typeface="標楷體" panose="03000509000000000000" pitchFamily="65" charset="-120"/>
                <a:cs typeface="Aharoni" panose="02010803020104030203" pitchFamily="2" charset="-79"/>
              </a:rPr>
            </a:b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7891" name="Picture 2" descr="https://lh4.googleusercontent.com/-CFNQSvP4Myk/TXe-KmJirLI/AAAAAAAAAEs/mgpZ4o54Ckk/s1600/20.1.jpg">
            <a:extLst>
              <a:ext uri="{FF2B5EF4-FFF2-40B4-BE49-F238E27FC236}">
                <a16:creationId xmlns:a16="http://schemas.microsoft.com/office/drawing/2014/main" id="{64D0BBB0-5C49-4DDB-8A22-F5E5CC52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146175"/>
            <a:ext cx="11642725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68D25945-814E-4F53-9E46-1B96D5370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Aromatic Hydrocarbon</a:t>
            </a:r>
            <a:endParaRPr lang="en-US" altLang="en-US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8915" name="Picture 3">
            <a:extLst>
              <a:ext uri="{FF2B5EF4-FFF2-40B4-BE49-F238E27FC236}">
                <a16:creationId xmlns:a16="http://schemas.microsoft.com/office/drawing/2014/main" id="{6010E718-ECE7-458D-B793-6A4E57931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738438"/>
            <a:ext cx="302418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7EA782F7-FF24-405C-A719-FFE115127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584450"/>
            <a:ext cx="39893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1">
            <a:extLst>
              <a:ext uri="{FF2B5EF4-FFF2-40B4-BE49-F238E27FC236}">
                <a16:creationId xmlns:a16="http://schemas.microsoft.com/office/drawing/2014/main" id="{8E7D5C85-4ADE-4F99-A0B7-9DB1B97813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0" y="4995863"/>
            <a:ext cx="99329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en-US">
                <a:latin typeface="Arial" panose="020B0604020202020204" pitchFamily="34" charset="0"/>
                <a:hlinkClick r:id="rId4"/>
              </a:rPr>
              <a:t>  </a:t>
            </a:r>
            <a:r>
              <a:rPr lang="en-US" altLang="en-US">
                <a:latin typeface="Arial" panose="020B0604020202020204" pitchFamily="34" charset="0"/>
              </a:rPr>
              <a:t>             </a:t>
            </a:r>
            <a:br>
              <a:rPr lang="en-US" altLang="en-US">
                <a:latin typeface="Arial" panose="020B0604020202020204" pitchFamily="34" charset="0"/>
              </a:rPr>
            </a:br>
            <a:r>
              <a:rPr lang="en-US" altLang="en-US" sz="1100">
                <a:latin typeface="Arial" panose="020B0604020202020204" pitchFamily="34" charset="0"/>
              </a:rPr>
              <a:t>CHM 102</a:t>
            </a:r>
            <a:br>
              <a:rPr lang="en-US" altLang="en-US" sz="1100">
                <a:latin typeface="Arial" panose="020B0604020202020204" pitchFamily="34" charset="0"/>
              </a:rPr>
            </a:br>
            <a:r>
              <a:rPr lang="en-US" altLang="en-US" sz="1100">
                <a:latin typeface="Arial" panose="020B0604020202020204" pitchFamily="34" charset="0"/>
              </a:rPr>
              <a:t>Organic Chemistry HOMOLOGOUS SERIES AND FUNCTIONAL GROUPS by Dr. (Mrs.) NDUKWE, Nelly Acha is licensed under a </a:t>
            </a:r>
            <a:r>
              <a:rPr lang="en-US" altLang="en-US" sz="1100">
                <a:latin typeface="Arial" panose="020B0604020202020204" pitchFamily="34" charset="0"/>
                <a:hlinkClick r:id="rId4"/>
              </a:rPr>
              <a:t>Creative Commons Attribution-NonCommercial 4.0 International License</a:t>
            </a:r>
            <a:r>
              <a:rPr lang="en-US" altLang="en-US" sz="110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38918" name="Picture 2" descr="Creative Commons License">
            <a:hlinkClick r:id="rId4"/>
            <a:extLst>
              <a:ext uri="{FF2B5EF4-FFF2-40B4-BE49-F238E27FC236}">
                <a16:creationId xmlns:a16="http://schemas.microsoft.com/office/drawing/2014/main" id="{E154E220-67BB-4C9A-A798-AE152D639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5360988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16C5D-0BC6-490F-A9FC-CFB84359E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33"/>
            <a:ext cx="9036496" cy="93853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TT" sz="36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Characteristics of a homologous series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554991C8-FB4A-4180-B04F-2858FEC92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836613"/>
            <a:ext cx="10950575" cy="576103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TT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of the series can be represented by the same general formula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TT" alt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TT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member of the series differs from the members before or after it by a – CH</a:t>
            </a:r>
            <a:r>
              <a:rPr lang="en-TT" altLang="en-US" sz="2800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TT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functional group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TT" alt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TT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of the series possess similar chemical properties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TT" alt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TT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members of the series show a gradual change in their physical properties as their molecular mass increases. In general, as molar mass increases, melting point, boiling point and density increase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C751DAB8-B0BD-4B06-9EA4-B966D2245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913" y="468313"/>
            <a:ext cx="5922962" cy="79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kumimoji="1" lang="en-US" altLang="zh-TW" sz="4000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Homologous Series</a:t>
            </a: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5139AF2E-E680-4865-BD4E-DFDAA8544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1855788"/>
            <a:ext cx="9523412" cy="2032000"/>
          </a:xfrm>
          <a:prstGeom prst="rect">
            <a:avLst/>
          </a:prstGeom>
          <a:gradFill rotWithShape="0">
            <a:gsLst>
              <a:gs pos="0">
                <a:srgbClr val="D1FFCD"/>
              </a:gs>
              <a:gs pos="50000">
                <a:srgbClr val="FFFFFF"/>
              </a:gs>
              <a:gs pos="100000">
                <a:srgbClr val="D1FFC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  <a:defRPr/>
            </a:pPr>
            <a:r>
              <a:rPr kumimoji="1" lang="en-US" altLang="zh-TW" sz="3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A </a:t>
            </a:r>
            <a:r>
              <a:rPr kumimoji="1" lang="en-US" altLang="zh-TW" sz="3000" dirty="0">
                <a:solidFill>
                  <a:srgbClr val="FF0000"/>
                </a:solidFill>
                <a:latin typeface="Comic Sans MS" pitchFamily="66" charset="0"/>
                <a:cs typeface="+mn-cs"/>
              </a:rPr>
              <a:t>homologous series</a:t>
            </a:r>
            <a:r>
              <a:rPr kumimoji="1" lang="en-US" altLang="zh-TW" sz="3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is a series of compounds that have the </a:t>
            </a:r>
            <a:r>
              <a:rPr kumimoji="1" lang="en-US" altLang="zh-TW" sz="3000" dirty="0">
                <a:solidFill>
                  <a:srgbClr val="FF3300"/>
                </a:solidFill>
                <a:latin typeface="Comic Sans MS" pitchFamily="66" charset="0"/>
                <a:cs typeface="+mn-cs"/>
              </a:rPr>
              <a:t>same</a:t>
            </a:r>
            <a:r>
              <a:rPr kumimoji="1" lang="en-US" altLang="zh-TW" sz="3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 functional group, and each member differs from the next member by a </a:t>
            </a:r>
            <a:r>
              <a:rPr kumimoji="1" lang="en-US" altLang="zh-TW" sz="30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– CH</a:t>
            </a:r>
            <a:r>
              <a:rPr kumimoji="1" lang="en-US" altLang="zh-TW" sz="3000" baseline="-250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r>
              <a:rPr kumimoji="1" lang="en-US" altLang="zh-TW" sz="3000" dirty="0">
                <a:solidFill>
                  <a:srgbClr val="FF3300"/>
                </a:solidFill>
                <a:latin typeface="Comic Sans MS" pitchFamily="66" charset="0"/>
                <a:cs typeface="Times New Roman" pitchFamily="18" charset="0"/>
              </a:rPr>
              <a:t> –</a:t>
            </a:r>
            <a:r>
              <a:rPr kumimoji="1" lang="en-US" altLang="zh-TW" sz="3000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unit in their formulae.</a:t>
            </a:r>
          </a:p>
        </p:txBody>
      </p:sp>
      <p:grpSp>
        <p:nvGrpSpPr>
          <p:cNvPr id="11268" name="群組 12">
            <a:extLst>
              <a:ext uri="{FF2B5EF4-FFF2-40B4-BE49-F238E27FC236}">
                <a16:creationId xmlns:a16="http://schemas.microsoft.com/office/drawing/2014/main" id="{5992F58C-777D-4919-8F75-68A842B0EA2E}"/>
              </a:ext>
            </a:extLst>
          </p:cNvPr>
          <p:cNvGrpSpPr>
            <a:grpSpLocks/>
          </p:cNvGrpSpPr>
          <p:nvPr/>
        </p:nvGrpSpPr>
        <p:grpSpPr bwMode="auto">
          <a:xfrm>
            <a:off x="1427163" y="4648200"/>
            <a:ext cx="9825037" cy="1863725"/>
            <a:chOff x="457200" y="4648203"/>
            <a:chExt cx="8382000" cy="1387472"/>
          </a:xfrm>
        </p:grpSpPr>
        <p:grpSp>
          <p:nvGrpSpPr>
            <p:cNvPr id="11269" name="Group 11">
              <a:extLst>
                <a:ext uri="{FF2B5EF4-FFF2-40B4-BE49-F238E27FC236}">
                  <a16:creationId xmlns:a16="http://schemas.microsoft.com/office/drawing/2014/main" id="{C0AAD347-1C26-47AA-9B8B-AD5AFE672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4648203"/>
              <a:ext cx="8382000" cy="906463"/>
              <a:chOff x="288" y="2928"/>
              <a:chExt cx="5280" cy="571"/>
            </a:xfrm>
          </p:grpSpPr>
          <p:sp>
            <p:nvSpPr>
              <p:cNvPr id="11271" name="Text Box 6">
                <a:extLst>
                  <a:ext uri="{FF2B5EF4-FFF2-40B4-BE49-F238E27FC236}">
                    <a16:creationId xmlns:a16="http://schemas.microsoft.com/office/drawing/2014/main" id="{96521918-81E3-4013-ABBD-7A19526418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928"/>
                <a:ext cx="5280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1" lang="en-US" altLang="zh-TW" sz="3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	</a:t>
                </a:r>
                <a:r>
                  <a:rPr kumimoji="1" lang="en-US" altLang="zh-TW" sz="3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CH</a:t>
                </a:r>
                <a:r>
                  <a:rPr kumimoji="1" lang="en-US" altLang="zh-TW" sz="3000" baseline="-25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kumimoji="1" lang="en-US" altLang="zh-TW" sz="3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		C</a:t>
                </a:r>
                <a:r>
                  <a:rPr kumimoji="1" lang="en-US" altLang="zh-TW" sz="3000" baseline="-25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kumimoji="1" lang="en-US" altLang="zh-TW" sz="3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kumimoji="1" lang="en-US" altLang="zh-TW" sz="3000" baseline="-25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6</a:t>
                </a:r>
                <a:r>
                  <a:rPr kumimoji="1" lang="en-US" altLang="zh-TW" sz="3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		C</a:t>
                </a:r>
                <a:r>
                  <a:rPr kumimoji="1" lang="en-US" altLang="zh-TW" sz="3000" baseline="-25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kumimoji="1" lang="en-US" altLang="zh-TW" sz="3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kumimoji="1" lang="en-US" altLang="zh-TW" sz="3000" baseline="-25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8</a:t>
                </a:r>
                <a:r>
                  <a:rPr kumimoji="1" lang="en-US" altLang="zh-TW" sz="3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		C</a:t>
                </a:r>
                <a:r>
                  <a:rPr kumimoji="1" lang="en-US" altLang="zh-TW" sz="3000" baseline="-25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4</a:t>
                </a:r>
                <a:r>
                  <a:rPr kumimoji="1" lang="en-US" altLang="zh-TW" sz="3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H</a:t>
                </a:r>
                <a:r>
                  <a:rPr kumimoji="1" lang="en-US" altLang="zh-TW" sz="3000" baseline="-25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10</a:t>
                </a:r>
                <a:endParaRPr kumimoji="1" lang="en-US" altLang="zh-TW" sz="30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72" name="AutoShape 7">
                <a:extLst>
                  <a:ext uri="{FF2B5EF4-FFF2-40B4-BE49-F238E27FC236}">
                    <a16:creationId xmlns:a16="http://schemas.microsoft.com/office/drawing/2014/main" id="{429F1272-1F1E-43E8-8292-09867B2090E4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1541" y="3133"/>
                <a:ext cx="327" cy="406"/>
              </a:xfrm>
              <a:prstGeom prst="leftBrace">
                <a:avLst>
                  <a:gd name="adj1" fmla="val 4722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kumimoji="1" lang="zh-TW" altLang="en-US" sz="3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73" name="AutoShape 8">
                <a:extLst>
                  <a:ext uri="{FF2B5EF4-FFF2-40B4-BE49-F238E27FC236}">
                    <a16:creationId xmlns:a16="http://schemas.microsoft.com/office/drawing/2014/main" id="{656B921A-8588-4479-B779-106BA720B646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2789" y="3133"/>
                <a:ext cx="327" cy="406"/>
              </a:xfrm>
              <a:prstGeom prst="leftBrace">
                <a:avLst>
                  <a:gd name="adj1" fmla="val 4722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kumimoji="1" lang="zh-TW" altLang="en-US" sz="3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274" name="AutoShape 9">
                <a:extLst>
                  <a:ext uri="{FF2B5EF4-FFF2-40B4-BE49-F238E27FC236}">
                    <a16:creationId xmlns:a16="http://schemas.microsoft.com/office/drawing/2014/main" id="{ADD8414B-F086-422A-A6AC-B7ABFD042892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941" y="3133"/>
                <a:ext cx="327" cy="406"/>
              </a:xfrm>
              <a:prstGeom prst="leftBrace">
                <a:avLst>
                  <a:gd name="adj1" fmla="val 47221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kumimoji="1" lang="zh-TW" altLang="en-US" sz="3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1270" name="Text Box 10">
              <a:extLst>
                <a:ext uri="{FF2B5EF4-FFF2-40B4-BE49-F238E27FC236}">
                  <a16:creationId xmlns:a16="http://schemas.microsoft.com/office/drawing/2014/main" id="{5ECE6123-DFE0-41C5-980B-A65F9D9938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5486400"/>
              <a:ext cx="62484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altLang="zh-TW" sz="3000">
                  <a:solidFill>
                    <a:srgbClr val="000000"/>
                  </a:solidFill>
                  <a:latin typeface="Comic Sans MS" panose="030F0702030302020204" pitchFamily="66" charset="0"/>
                </a:rPr>
                <a:t>    </a:t>
              </a:r>
              <a:r>
                <a:rPr kumimoji="1" lang="en-US" altLang="zh-TW" sz="3000">
                  <a:solidFill>
                    <a:srgbClr val="FF3300"/>
                  </a:solidFill>
                  <a:latin typeface="Comic Sans MS" panose="030F0702030302020204" pitchFamily="66" charset="0"/>
                </a:rPr>
                <a:t>CH</a:t>
              </a:r>
              <a:r>
                <a:rPr kumimoji="1" lang="en-US" altLang="zh-TW" sz="3000" baseline="-25000">
                  <a:solidFill>
                    <a:srgbClr val="FF3300"/>
                  </a:solidFill>
                  <a:latin typeface="Comic Sans MS" panose="030F0702030302020204" pitchFamily="66" charset="0"/>
                </a:rPr>
                <a:t>2</a:t>
              </a:r>
              <a:r>
                <a:rPr kumimoji="1" lang="en-US" altLang="zh-TW" sz="3000">
                  <a:solidFill>
                    <a:srgbClr val="FF3300"/>
                  </a:solidFill>
                  <a:latin typeface="Comic Sans MS" panose="030F0702030302020204" pitchFamily="66" charset="0"/>
                </a:rPr>
                <a:t>	      CH</a:t>
              </a:r>
              <a:r>
                <a:rPr kumimoji="1" lang="en-US" altLang="zh-TW" sz="3000" baseline="-25000">
                  <a:solidFill>
                    <a:srgbClr val="FF3300"/>
                  </a:solidFill>
                  <a:latin typeface="Comic Sans MS" panose="030F0702030302020204" pitchFamily="66" charset="0"/>
                </a:rPr>
                <a:t>2</a:t>
              </a:r>
              <a:r>
                <a:rPr kumimoji="1" lang="en-US" altLang="zh-TW" sz="3000">
                  <a:solidFill>
                    <a:srgbClr val="FF3300"/>
                  </a:solidFill>
                  <a:latin typeface="Comic Sans MS" panose="030F0702030302020204" pitchFamily="66" charset="0"/>
                </a:rPr>
                <a:t>	      CH</a:t>
              </a:r>
              <a:r>
                <a:rPr kumimoji="1" lang="en-US" altLang="zh-TW" sz="3000" baseline="-25000">
                  <a:solidFill>
                    <a:srgbClr val="FF33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>
            <a:extLst>
              <a:ext uri="{FF2B5EF4-FFF2-40B4-BE49-F238E27FC236}">
                <a16:creationId xmlns:a16="http://schemas.microsoft.com/office/drawing/2014/main" id="{7043DAB3-5178-40E5-B1FD-543C10ADD42C}"/>
              </a:ext>
            </a:extLst>
          </p:cNvPr>
          <p:cNvSpPr txBox="1"/>
          <p:nvPr/>
        </p:nvSpPr>
        <p:spPr>
          <a:xfrm>
            <a:off x="0" y="254000"/>
            <a:ext cx="12192000" cy="7016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99FF33"/>
              </a:buClr>
              <a:buSzPct val="25000"/>
              <a:buFont typeface="Comic Sans MS"/>
              <a:buNone/>
              <a:defRPr/>
            </a:pPr>
            <a:r>
              <a:rPr lang="en" sz="5333" kern="0" dirty="0">
                <a:solidFill>
                  <a:srgbClr val="FF0000"/>
                </a:solidFill>
                <a:latin typeface="Aharoni" panose="02010803020104030203" pitchFamily="2" charset="-79"/>
                <a:ea typeface="Comic Sans MS"/>
                <a:cs typeface="Aharoni" panose="02010803020104030203" pitchFamily="2" charset="-79"/>
                <a:sym typeface="Comic Sans MS"/>
              </a:rPr>
              <a:t>Homologous Series of Hydrocarbons</a:t>
            </a:r>
          </a:p>
        </p:txBody>
      </p:sp>
      <p:sp>
        <p:nvSpPr>
          <p:cNvPr id="174" name="Shape 174">
            <a:extLst>
              <a:ext uri="{FF2B5EF4-FFF2-40B4-BE49-F238E27FC236}">
                <a16:creationId xmlns:a16="http://schemas.microsoft.com/office/drawing/2014/main" id="{A6DDCE3B-71FC-4C7A-9A4C-FC1084F33E94}"/>
              </a:ext>
            </a:extLst>
          </p:cNvPr>
          <p:cNvSpPr txBox="1"/>
          <p:nvPr/>
        </p:nvSpPr>
        <p:spPr>
          <a:xfrm>
            <a:off x="609600" y="1168400"/>
            <a:ext cx="10871200" cy="119062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ct val="25000"/>
              <a:buFont typeface="Times New Roman"/>
              <a:buNone/>
              <a:defRPr/>
            </a:pPr>
            <a:r>
              <a:rPr lang="en" sz="4800" kern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Hydrocarbons are compounds that only have Carbon and Hydrogen...</a:t>
            </a:r>
          </a:p>
        </p:txBody>
      </p:sp>
      <p:sp>
        <p:nvSpPr>
          <p:cNvPr id="175" name="Shape 175">
            <a:extLst>
              <a:ext uri="{FF2B5EF4-FFF2-40B4-BE49-F238E27FC236}">
                <a16:creationId xmlns:a16="http://schemas.microsoft.com/office/drawing/2014/main" id="{14E32F7A-4841-47E7-84DA-A839EA498F92}"/>
              </a:ext>
            </a:extLst>
          </p:cNvPr>
          <p:cNvSpPr txBox="1"/>
          <p:nvPr/>
        </p:nvSpPr>
        <p:spPr>
          <a:xfrm>
            <a:off x="0" y="2692400"/>
            <a:ext cx="12192000" cy="22891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marL="685800" indent="-685800" algn="ctr" fontAlgn="auto"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ct val="25000"/>
              <a:buFont typeface="Wingdings" panose="05000000000000000000" pitchFamily="2" charset="2"/>
              <a:buChar char="q"/>
              <a:defRPr/>
            </a:pPr>
            <a:r>
              <a:rPr lang="en" sz="4800" kern="0" dirty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several types of homologous series of hydrocarbons that are based on the number of bonds and the arrangement the atoms in that  compound.  They include:   </a:t>
            </a:r>
          </a:p>
        </p:txBody>
      </p:sp>
      <p:sp>
        <p:nvSpPr>
          <p:cNvPr id="176" name="Shape 176">
            <a:extLst>
              <a:ext uri="{FF2B5EF4-FFF2-40B4-BE49-F238E27FC236}">
                <a16:creationId xmlns:a16="http://schemas.microsoft.com/office/drawing/2014/main" id="{00210BD0-2018-46CE-B466-3D001332CDC2}"/>
              </a:ext>
            </a:extLst>
          </p:cNvPr>
          <p:cNvSpPr txBox="1"/>
          <p:nvPr/>
        </p:nvSpPr>
        <p:spPr>
          <a:xfrm>
            <a:off x="0" y="5638800"/>
            <a:ext cx="12192000" cy="70167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CC99"/>
              </a:buClr>
              <a:buSzPct val="25000"/>
              <a:buFont typeface="Comic Sans MS"/>
              <a:buNone/>
              <a:defRPr/>
            </a:pPr>
            <a:r>
              <a:rPr lang="en" sz="5333" kern="0">
                <a:solidFill>
                  <a:srgbClr val="FFCC99"/>
                </a:solidFill>
                <a:latin typeface="Comic Sans MS"/>
                <a:ea typeface="Comic Sans MS"/>
                <a:cs typeface="Comic Sans MS"/>
                <a:sym typeface="Comic Sans MS"/>
              </a:rPr>
              <a:t>Alkanes, Alkenes, Alkynes, &amp; Benzene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頁尾版面配置區 3">
            <a:extLst>
              <a:ext uri="{FF2B5EF4-FFF2-40B4-BE49-F238E27FC236}">
                <a16:creationId xmlns:a16="http://schemas.microsoft.com/office/drawing/2014/main" id="{C8852394-6015-4EFF-9CE0-428EAE53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4343400" y="6253163"/>
            <a:ext cx="37242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400">
                <a:solidFill>
                  <a:srgbClr val="898989"/>
                </a:solidFill>
              </a:rPr>
              <a:t>New Way Chemistry for Hong Kong A-Level 3A</a:t>
            </a:r>
          </a:p>
        </p:txBody>
      </p:sp>
      <p:sp>
        <p:nvSpPr>
          <p:cNvPr id="13315" name="投影片編號版面配置區 4">
            <a:extLst>
              <a:ext uri="{FF2B5EF4-FFF2-40B4-BE49-F238E27FC236}">
                <a16:creationId xmlns:a16="http://schemas.microsoft.com/office/drawing/2014/main" id="{40B5DF55-65D1-4697-AA2A-BA46E171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400C7E7-38E3-40C1-8712-9EC2D20B948A}" type="slidenum">
              <a:rPr lang="en-US" altLang="zh-TW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ctr"/>
              <a:t>7</a:t>
            </a:fld>
            <a:endParaRPr lang="en-US" altLang="zh-TW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7056" name="Group 192">
            <a:extLst>
              <a:ext uri="{FF2B5EF4-FFF2-40B4-BE49-F238E27FC236}">
                <a16:creationId xmlns:a16="http://schemas.microsoft.com/office/drawing/2014/main" id="{19B48D13-900D-482F-9330-6D2DE5390673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771525"/>
          <a:ext cx="11430000" cy="6022975"/>
        </p:xfrm>
        <a:graphic>
          <a:graphicData uri="http://schemas.openxmlformats.org/drawingml/2006/table">
            <a:tbl>
              <a:tblPr/>
              <a:tblGrid>
                <a:gridCol w="2053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59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1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730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Number of carbon atom(s)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IUPAC name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Molecular formula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Condensed structural formula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Structural formula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Methane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Ethane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Propane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14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Butane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</a:t>
                      </a:r>
                      <a:r>
                        <a:rPr kumimoji="1" lang="en-US" altLang="zh-TW" sz="2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54" name="Picture 177" descr="\\Bridge\science(sec)\A-level Chem (3rd Ed)\AL Chem 3A gif\AL-Chem 21\T24-07a.gif">
            <a:extLst>
              <a:ext uri="{FF2B5EF4-FFF2-40B4-BE49-F238E27FC236}">
                <a16:creationId xmlns:a16="http://schemas.microsoft.com/office/drawing/2014/main" id="{3602274C-16E4-493F-866E-98BF7040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1938338"/>
            <a:ext cx="161290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5" name="Picture 193" descr="\\Bridge\science(sec)\A-level Chem (3rd Ed)\AL Chem 3A gif\AL-Chem 21\T24-07b.gif">
            <a:extLst>
              <a:ext uri="{FF2B5EF4-FFF2-40B4-BE49-F238E27FC236}">
                <a16:creationId xmlns:a16="http://schemas.microsoft.com/office/drawing/2014/main" id="{A0400271-4422-49E8-B688-99D63309E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3" y="3108325"/>
            <a:ext cx="215741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6" name="Picture 194" descr="\\Bridge\science(sec)\A-level Chem (3rd Ed)\AL Chem 3A gif\AL-Chem 21\T24-07c.gif">
            <a:extLst>
              <a:ext uri="{FF2B5EF4-FFF2-40B4-BE49-F238E27FC236}">
                <a16:creationId xmlns:a16="http://schemas.microsoft.com/office/drawing/2014/main" id="{C3766091-7DAB-44BA-B476-06F503E0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3" y="4365625"/>
            <a:ext cx="22669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7" name="Picture 195" descr="\\Bridge\science(sec)\A-level Chem (3rd Ed)\AL Chem 3A gif\AL-Chem 21\T24-07d.gif">
            <a:extLst>
              <a:ext uri="{FF2B5EF4-FFF2-40B4-BE49-F238E27FC236}">
                <a16:creationId xmlns:a16="http://schemas.microsoft.com/office/drawing/2014/main" id="{EE74F430-55B0-4A72-98F9-07B39AB9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88" y="5730875"/>
            <a:ext cx="2335212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58" name="Text Box 196">
            <a:extLst>
              <a:ext uri="{FF2B5EF4-FFF2-40B4-BE49-F238E27FC236}">
                <a16:creationId xmlns:a16="http://schemas.microsoft.com/office/drawing/2014/main" id="{6E7A9818-EA24-4CFD-B745-A68A95A67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638"/>
            <a:ext cx="10726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kumimoji="1" lang="en-US" altLang="zh-TW" sz="3600">
                <a:solidFill>
                  <a:srgbClr val="ED7D3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first four members of straight-chain alkanes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4">
            <a:extLst>
              <a:ext uri="{FF2B5EF4-FFF2-40B4-BE49-F238E27FC236}">
                <a16:creationId xmlns:a16="http://schemas.microsoft.com/office/drawing/2014/main" id="{7BB5544E-A3E0-47BE-81ED-DB290A0A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038600" y="6356350"/>
            <a:ext cx="411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52B7CF37-6E9C-4605-A3C7-82F213ED8F8B}" type="slidenum">
              <a:rPr lang="en-US" altLang="zh-TW" sz="1400">
                <a:solidFill>
                  <a:srgbClr val="000000"/>
                </a:solidFill>
                <a:latin typeface="Times New Roman" panose="02020603050405020304" pitchFamily="18" charset="0"/>
              </a:rPr>
              <a:pPr algn="ctr"/>
              <a:t>8</a:t>
            </a:fld>
            <a:endParaRPr lang="en-US" altLang="zh-TW" sz="1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Text Box 3">
            <a:extLst>
              <a:ext uri="{FF2B5EF4-FFF2-40B4-BE49-F238E27FC236}">
                <a16:creationId xmlns:a16="http://schemas.microsoft.com/office/drawing/2014/main" id="{F71A1298-3369-4A33-BC62-1F0471847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313" y="1311275"/>
            <a:ext cx="9936162" cy="4386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87363" indent="-487363" eaLnBrk="0" hangingPunct="0">
              <a:tabLst>
                <a:tab pos="1143000" algn="l"/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tabLst>
                <a:tab pos="1143000" algn="l"/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tabLst>
                <a:tab pos="1143000" algn="l"/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tabLst>
                <a:tab pos="1143000" algn="l"/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tabLst>
                <a:tab pos="1143000" algn="l"/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143000" algn="l"/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143000" algn="l"/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143000" algn="l"/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tabLst>
                <a:tab pos="1143000" algn="l"/>
                <a:tab pos="1428750" algn="l"/>
                <a:tab pos="2381250" algn="l"/>
              </a:tabLst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457200" indent="-457200"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The physical properties change </a:t>
            </a:r>
            <a:r>
              <a:rPr lang="en-US" altLang="zh-TW" dirty="0">
                <a:solidFill>
                  <a:srgbClr val="44546A"/>
                </a:solidFill>
                <a:latin typeface="Comic Sans MS" panose="030F0702030302020204" pitchFamily="66" charset="0"/>
                <a:cs typeface="+mn-cs"/>
              </a:rPr>
              <a:t>gradually</a:t>
            </a: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 along the homologous series</a:t>
            </a:r>
          </a:p>
          <a:p>
            <a:pPr marL="457200" indent="-457200" eaLnBrk="1" fontAlgn="auto" hangingPunct="1">
              <a:spcBef>
                <a:spcPct val="700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e.g.	the </a:t>
            </a:r>
            <a:r>
              <a:rPr lang="en-US" altLang="zh-TW" dirty="0">
                <a:solidFill>
                  <a:srgbClr val="44546A"/>
                </a:solidFill>
                <a:latin typeface="Comic Sans MS" panose="030F0702030302020204" pitchFamily="66" charset="0"/>
                <a:cs typeface="+mn-cs"/>
              </a:rPr>
              <a:t>longer</a:t>
            </a: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 the carbon chain in the	molecule ( or </a:t>
            </a: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the </a:t>
            </a:r>
            <a:r>
              <a:rPr lang="en-US" altLang="zh-TW" dirty="0">
                <a:solidFill>
                  <a:srgbClr val="44546A"/>
                </a:solidFill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greater</a:t>
            </a: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 the molecular mass)</a:t>
            </a:r>
            <a:endParaRPr lang="en-US" altLang="zh-TW" dirty="0">
              <a:solidFill>
                <a:prstClr val="black"/>
              </a:solidFill>
              <a:latin typeface="Comic Sans MS" panose="030F0702030302020204" pitchFamily="66" charset="0"/>
              <a:cs typeface="+mn-cs"/>
            </a:endParaRPr>
          </a:p>
          <a:p>
            <a:pPr eaLnBrk="1" fontAlgn="auto" hangingPunct="1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  <a:sym typeface="Wingdings" panose="05000000000000000000" pitchFamily="2" charset="2"/>
              </a:rPr>
              <a:t>	</a:t>
            </a: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</a:rPr>
              <a:t>	</a:t>
            </a: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the </a:t>
            </a:r>
            <a:r>
              <a:rPr lang="en-US" altLang="zh-TW" dirty="0">
                <a:solidFill>
                  <a:srgbClr val="44546A"/>
                </a:solidFill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greater the attractive force</a:t>
            </a: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 	between molecules</a:t>
            </a:r>
          </a:p>
          <a:p>
            <a:pPr eaLnBrk="1" fontAlgn="auto" hangingPunct="1">
              <a:spcBef>
                <a:spcPct val="30000"/>
              </a:spcBef>
              <a:spcAft>
                <a:spcPts val="0"/>
              </a:spcAft>
              <a:defRPr/>
            </a:pP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	</a:t>
            </a: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  <a:sym typeface="Wingdings" panose="05000000000000000000" pitchFamily="2" charset="2"/>
              </a:rPr>
              <a:t></a:t>
            </a:r>
            <a:r>
              <a:rPr lang="en-US" altLang="zh-TW" dirty="0">
                <a:solidFill>
                  <a:prstClr val="black"/>
                </a:solidFill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 	the </a:t>
            </a:r>
            <a:r>
              <a:rPr lang="en-US" altLang="zh-TW" dirty="0">
                <a:solidFill>
                  <a:srgbClr val="44546A"/>
                </a:solidFill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higher the melting point, </a:t>
            </a:r>
            <a:br>
              <a:rPr lang="en-US" altLang="zh-TW" dirty="0">
                <a:solidFill>
                  <a:srgbClr val="44546A"/>
                </a:solidFill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</a:br>
            <a:r>
              <a:rPr lang="en-US" altLang="zh-TW" dirty="0">
                <a:solidFill>
                  <a:srgbClr val="44546A"/>
                </a:solidFill>
                <a:latin typeface="Comic Sans MS" panose="030F0702030302020204" pitchFamily="66" charset="0"/>
                <a:cs typeface="+mn-cs"/>
                <a:sym typeface="Symbol" panose="05050102010706020507" pitchFamily="18" charset="2"/>
              </a:rPr>
              <a:t>	boiling point and density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F659078A-F2B7-44D2-91FB-A83AC98E4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1550" y="400050"/>
            <a:ext cx="5922963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3600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Homologous Series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B676-84DE-4652-A95F-413083EDE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-2588"/>
            <a:ext cx="7772400" cy="794519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TT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Homologous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75C874-D5F7-47AC-A7A7-62CCD206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663" y="836613"/>
            <a:ext cx="10795000" cy="576103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A homologous series is a group of compounds which all possess the same functional group. Members of homologous series all have the same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 formula</a:t>
            </a:r>
            <a:r>
              <a:rPr lang="en-TT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l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TT" sz="2800" dirty="0">
                <a:latin typeface="Arial" pitchFamily="34" charset="0"/>
                <a:cs typeface="Arial" pitchFamily="34" charset="0"/>
              </a:rPr>
              <a:t> Example Alkanes : </a:t>
            </a:r>
            <a:r>
              <a:rPr lang="en-TT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CnH</a:t>
            </a:r>
            <a:r>
              <a:rPr lang="en-TT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TT" sz="28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n+</a:t>
            </a:r>
            <a:r>
              <a:rPr lang="en-TT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603499CD-14BC-497C-A483-D11414451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520950"/>
            <a:ext cx="8262938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1478</Words>
  <Application>Microsoft Office PowerPoint</Application>
  <PresentationFormat>Widescreen</PresentationFormat>
  <Paragraphs>338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Calibri</vt:lpstr>
      <vt:lpstr>Arial</vt:lpstr>
      <vt:lpstr>Calibri Light</vt:lpstr>
      <vt:lpstr>Aharoni</vt:lpstr>
      <vt:lpstr>Agency FB</vt:lpstr>
      <vt:lpstr>Wingdings</vt:lpstr>
      <vt:lpstr>Comic Sans MS</vt:lpstr>
      <vt:lpstr>新細明體</vt:lpstr>
      <vt:lpstr>Times New Roman</vt:lpstr>
      <vt:lpstr>Symbol</vt:lpstr>
      <vt:lpstr>TimesNewRoman,Bold</vt:lpstr>
      <vt:lpstr>TimesNewRoman</vt:lpstr>
      <vt:lpstr>標楷體</vt:lpstr>
      <vt:lpstr>Office Theme</vt:lpstr>
      <vt:lpstr>1_Default Design</vt:lpstr>
      <vt:lpstr>1_Office Theme</vt:lpstr>
      <vt:lpstr>CHM 102 Organic Chemistry </vt:lpstr>
      <vt:lpstr>HOMOLOGOUS SERIES</vt:lpstr>
      <vt:lpstr>Homologous (family) Series</vt:lpstr>
      <vt:lpstr>Characteristics of a homologous series</vt:lpstr>
      <vt:lpstr>PowerPoint Presentation</vt:lpstr>
      <vt:lpstr>PowerPoint Presentation</vt:lpstr>
      <vt:lpstr>PowerPoint Presentation</vt:lpstr>
      <vt:lpstr>PowerPoint Presentation</vt:lpstr>
      <vt:lpstr>Homologous Series</vt:lpstr>
      <vt:lpstr>Names of some Alkenes (Homologs)</vt:lpstr>
      <vt:lpstr>   What are hydrocarbons?</vt:lpstr>
      <vt:lpstr>PowerPoint Presentation</vt:lpstr>
      <vt:lpstr>PowerPoint Presentation</vt:lpstr>
      <vt:lpstr>PowerPoint Presentation</vt:lpstr>
      <vt:lpstr>         Alkyl halides ( A class of Organic Compound) </vt:lpstr>
      <vt:lpstr>PowerPoint Presentation</vt:lpstr>
      <vt:lpstr>PowerPoint Presentation</vt:lpstr>
      <vt:lpstr>Halo-Alkanes</vt:lpstr>
      <vt:lpstr>PowerPoint Presentation</vt:lpstr>
      <vt:lpstr>Functional Groups</vt:lpstr>
      <vt:lpstr>Functional Groups</vt:lpstr>
      <vt:lpstr>Alcohols</vt:lpstr>
      <vt:lpstr>PowerPoint Presentation</vt:lpstr>
      <vt:lpstr>PowerPoint Presentation</vt:lpstr>
      <vt:lpstr>PowerPoint Presentation</vt:lpstr>
      <vt:lpstr> Functional Groups: Carboxylic Acids</vt:lpstr>
      <vt:lpstr>PowerPoint Presentation</vt:lpstr>
      <vt:lpstr>PowerPoint Presentation</vt:lpstr>
      <vt:lpstr>PowerPoint Presentation</vt:lpstr>
      <vt:lpstr>PowerPoint Presentation</vt:lpstr>
      <vt:lpstr> Functional Groups </vt:lpstr>
      <vt:lpstr>Aromatic Hydrocarbon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102 Organic Chemistry</dc:title>
  <dc:creator>USER</dc:creator>
  <cp:lastModifiedBy>Ademola Balogun</cp:lastModifiedBy>
  <cp:revision>50</cp:revision>
  <dcterms:created xsi:type="dcterms:W3CDTF">2016-06-14T17:53:23Z</dcterms:created>
  <dcterms:modified xsi:type="dcterms:W3CDTF">2021-08-15T19:32:23Z</dcterms:modified>
</cp:coreProperties>
</file>