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2"/>
  </p:handoutMasterIdLst>
  <p:sldIdLst>
    <p:sldId id="289" r:id="rId2"/>
    <p:sldId id="274" r:id="rId3"/>
    <p:sldId id="257" r:id="rId4"/>
    <p:sldId id="258" r:id="rId5"/>
    <p:sldId id="259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60" r:id="rId15"/>
    <p:sldId id="261" r:id="rId16"/>
    <p:sldId id="262" r:id="rId17"/>
    <p:sldId id="285" r:id="rId18"/>
    <p:sldId id="264" r:id="rId19"/>
    <p:sldId id="286" r:id="rId20"/>
    <p:sldId id="287" r:id="rId21"/>
    <p:sldId id="288" r:id="rId22"/>
    <p:sldId id="263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</p:sldIdLst>
  <p:sldSz cx="9144000" cy="6858000" type="screen4x3"/>
  <p:notesSz cx="6858000" cy="90281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4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800080"/>
    <a:srgbClr val="009900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26" autoAdjust="0"/>
    <p:restoredTop sz="94660" autoAdjust="0"/>
  </p:normalViewPr>
  <p:slideViewPr>
    <p:cSldViewPr>
      <p:cViewPr varScale="1">
        <p:scale>
          <a:sx n="73" d="100"/>
          <a:sy n="73" d="100"/>
        </p:scale>
        <p:origin x="1788" y="60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1" d="100"/>
          <a:sy n="31" d="100"/>
        </p:scale>
        <p:origin x="-1248" y="-78"/>
      </p:cViewPr>
      <p:guideLst>
        <p:guide orient="horz" pos="2843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3.xml"/><Relationship Id="rId13" Type="http://schemas.openxmlformats.org/officeDocument/2006/relationships/slide" Target="slides/slide28.xml"/><Relationship Id="rId3" Type="http://schemas.openxmlformats.org/officeDocument/2006/relationships/slide" Target="slides/slide5.xml"/><Relationship Id="rId7" Type="http://schemas.openxmlformats.org/officeDocument/2006/relationships/slide" Target="slides/slide22.xml"/><Relationship Id="rId12" Type="http://schemas.openxmlformats.org/officeDocument/2006/relationships/slide" Target="slides/slide27.xml"/><Relationship Id="rId2" Type="http://schemas.openxmlformats.org/officeDocument/2006/relationships/slide" Target="slides/slide4.xml"/><Relationship Id="rId1" Type="http://schemas.openxmlformats.org/officeDocument/2006/relationships/slide" Target="slides/slide3.xml"/><Relationship Id="rId6" Type="http://schemas.openxmlformats.org/officeDocument/2006/relationships/slide" Target="slides/slide16.xml"/><Relationship Id="rId11" Type="http://schemas.openxmlformats.org/officeDocument/2006/relationships/slide" Target="slides/slide26.xml"/><Relationship Id="rId5" Type="http://schemas.openxmlformats.org/officeDocument/2006/relationships/slide" Target="slides/slide15.xml"/><Relationship Id="rId15" Type="http://schemas.openxmlformats.org/officeDocument/2006/relationships/slide" Target="slides/slide30.xml"/><Relationship Id="rId10" Type="http://schemas.openxmlformats.org/officeDocument/2006/relationships/slide" Target="slides/slide25.xml"/><Relationship Id="rId4" Type="http://schemas.openxmlformats.org/officeDocument/2006/relationships/slide" Target="slides/slide14.xml"/><Relationship Id="rId9" Type="http://schemas.openxmlformats.org/officeDocument/2006/relationships/slide" Target="slides/slide24.xml"/><Relationship Id="rId14" Type="http://schemas.openxmlformats.org/officeDocument/2006/relationships/slide" Target="slides/slide2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A29B6867-0577-44C0-AB20-72667959606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19197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8657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95500" cy="6248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6134100" cy="6248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9253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7352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754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066800"/>
            <a:ext cx="41148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1148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0963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0909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5254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529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2558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9357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3DBF71C7-6A45-4741-96EF-BE6BA5F487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36990959-7CD2-4BCC-BD80-7E660ACEEF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66800"/>
            <a:ext cx="8382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0000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0000FF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0000FF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0000FF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0000FF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rgbClr val="0000FF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rgbClr val="0000FF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rgbClr val="0000FF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rgbClr val="0000FF"/>
          </a:solidFill>
          <a:latin typeface="Times New Roman" pitchFamily="18" charset="0"/>
        </a:defRPr>
      </a:lvl9pPr>
    </p:titleStyle>
    <p:bodyStyle>
      <a:lvl1pPr marL="508000" indent="-508000" algn="l" rtl="0" eaLnBrk="0" fontAlgn="base" hangingPunct="0">
        <a:spcBef>
          <a:spcPct val="20000"/>
        </a:spcBef>
        <a:spcAft>
          <a:spcPct val="0"/>
        </a:spcAft>
        <a:buAutoNum type="romanUcPeriod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eaLnBrk="0" fontAlgn="base" hangingPunct="0">
        <a:spcBef>
          <a:spcPct val="20000"/>
        </a:spcBef>
        <a:spcAft>
          <a:spcPct val="0"/>
        </a:spcAft>
        <a:buAutoNum type="alphaUcPeriod"/>
        <a:defRPr sz="2800">
          <a:solidFill>
            <a:srgbClr val="0000FF"/>
          </a:solidFill>
          <a:latin typeface="+mn-lt"/>
        </a:defRPr>
      </a:lvl2pPr>
      <a:lvl3pPr marL="1371600" indent="-457200" algn="l" rtl="0" eaLnBrk="0" fontAlgn="base" hangingPunct="0">
        <a:spcBef>
          <a:spcPct val="20000"/>
        </a:spcBef>
        <a:spcAft>
          <a:spcPct val="0"/>
        </a:spcAft>
        <a:buAutoNum type="arabicParenR"/>
        <a:defRPr sz="2400">
          <a:solidFill>
            <a:srgbClr val="FF0000"/>
          </a:solidFill>
          <a:latin typeface="+mn-lt"/>
        </a:defRPr>
      </a:lvl3pPr>
      <a:lvl4pPr marL="1828800" indent="-457200" algn="l" rtl="0" eaLnBrk="0" fontAlgn="base" hangingPunct="0">
        <a:spcBef>
          <a:spcPct val="20000"/>
        </a:spcBef>
        <a:spcAft>
          <a:spcPct val="0"/>
        </a:spcAft>
        <a:buAutoNum type="alphaLcParenR"/>
        <a:defRPr sz="2000">
          <a:solidFill>
            <a:srgbClr val="800080"/>
          </a:solidFill>
          <a:latin typeface="+mn-lt"/>
        </a:defRPr>
      </a:lvl4pPr>
      <a:lvl5pPr marL="2286000" indent="-457200" algn="l" rtl="0" eaLnBrk="0" fontAlgn="base" hangingPunct="0">
        <a:spcBef>
          <a:spcPct val="20000"/>
        </a:spcBef>
        <a:spcAft>
          <a:spcPct val="0"/>
        </a:spcAft>
        <a:buAutoNum type="romanLcPeriod"/>
        <a:defRPr sz="2000">
          <a:solidFill>
            <a:srgbClr val="009900"/>
          </a:solidFill>
          <a:latin typeface="+mn-lt"/>
        </a:defRPr>
      </a:lvl5pPr>
      <a:lvl6pPr marL="2743200" indent="-457200" algn="l" rtl="0" fontAlgn="base">
        <a:spcBef>
          <a:spcPct val="20000"/>
        </a:spcBef>
        <a:spcAft>
          <a:spcPct val="0"/>
        </a:spcAft>
        <a:buAutoNum type="romanLcPeriod"/>
        <a:defRPr>
          <a:solidFill>
            <a:srgbClr val="009900"/>
          </a:solidFill>
          <a:latin typeface="+mn-lt"/>
        </a:defRPr>
      </a:lvl6pPr>
      <a:lvl7pPr marL="3200400" indent="-457200" algn="l" rtl="0" fontAlgn="base">
        <a:spcBef>
          <a:spcPct val="20000"/>
        </a:spcBef>
        <a:spcAft>
          <a:spcPct val="0"/>
        </a:spcAft>
        <a:buAutoNum type="romanLcPeriod"/>
        <a:defRPr>
          <a:solidFill>
            <a:srgbClr val="009900"/>
          </a:solidFill>
          <a:latin typeface="+mn-lt"/>
        </a:defRPr>
      </a:lvl7pPr>
      <a:lvl8pPr marL="3657600" indent="-457200" algn="l" rtl="0" fontAlgn="base">
        <a:spcBef>
          <a:spcPct val="20000"/>
        </a:spcBef>
        <a:spcAft>
          <a:spcPct val="0"/>
        </a:spcAft>
        <a:buAutoNum type="romanLcPeriod"/>
        <a:defRPr>
          <a:solidFill>
            <a:srgbClr val="009900"/>
          </a:solidFill>
          <a:latin typeface="+mn-lt"/>
        </a:defRPr>
      </a:lvl8pPr>
      <a:lvl9pPr marL="4114800" indent="-457200" algn="l" rtl="0" fontAlgn="base">
        <a:spcBef>
          <a:spcPct val="20000"/>
        </a:spcBef>
        <a:spcAft>
          <a:spcPct val="0"/>
        </a:spcAft>
        <a:buAutoNum type="romanLcPeriod"/>
        <a:defRPr>
          <a:solidFill>
            <a:srgbClr val="0099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eaofudje@mtu.edu.n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3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image" Target="../media/image44.wmf"/><Relationship Id="rId3" Type="http://schemas.openxmlformats.org/officeDocument/2006/relationships/image" Target="../media/image39.wmf"/><Relationship Id="rId7" Type="http://schemas.openxmlformats.org/officeDocument/2006/relationships/image" Target="../media/image41.wmf"/><Relationship Id="rId12" Type="http://schemas.openxmlformats.org/officeDocument/2006/relationships/oleObject" Target="../embeddings/oleObject40.bin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43.wmf"/><Relationship Id="rId5" Type="http://schemas.openxmlformats.org/officeDocument/2006/relationships/image" Target="../media/image40.wmf"/><Relationship Id="rId15" Type="http://schemas.openxmlformats.org/officeDocument/2006/relationships/image" Target="../media/image45.wmf"/><Relationship Id="rId10" Type="http://schemas.openxmlformats.org/officeDocument/2006/relationships/oleObject" Target="../embeddings/oleObject39.bin"/><Relationship Id="rId4" Type="http://schemas.openxmlformats.org/officeDocument/2006/relationships/oleObject" Target="../embeddings/oleObject36.bin"/><Relationship Id="rId9" Type="http://schemas.openxmlformats.org/officeDocument/2006/relationships/image" Target="../media/image42.wmf"/><Relationship Id="rId14" Type="http://schemas.openxmlformats.org/officeDocument/2006/relationships/oleObject" Target="../embeddings/oleObject41.bin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7.bin"/><Relationship Id="rId18" Type="http://schemas.openxmlformats.org/officeDocument/2006/relationships/oleObject" Target="../embeddings/oleObject10.bin"/><Relationship Id="rId26" Type="http://schemas.openxmlformats.org/officeDocument/2006/relationships/oleObject" Target="../embeddings/oleObject15.bin"/><Relationship Id="rId3" Type="http://schemas.openxmlformats.org/officeDocument/2006/relationships/image" Target="../media/image1.wmf"/><Relationship Id="rId21" Type="http://schemas.openxmlformats.org/officeDocument/2006/relationships/oleObject" Target="../embeddings/oleObject12.bin"/><Relationship Id="rId7" Type="http://schemas.openxmlformats.org/officeDocument/2006/relationships/image" Target="../media/image3.wmf"/><Relationship Id="rId12" Type="http://schemas.openxmlformats.org/officeDocument/2006/relationships/image" Target="../media/image5.wmf"/><Relationship Id="rId17" Type="http://schemas.openxmlformats.org/officeDocument/2006/relationships/image" Target="../media/image7.wmf"/><Relationship Id="rId25" Type="http://schemas.openxmlformats.org/officeDocument/2006/relationships/image" Target="../media/image10.wmf"/><Relationship Id="rId33" Type="http://schemas.openxmlformats.org/officeDocument/2006/relationships/image" Target="../media/image13.emf"/><Relationship Id="rId2" Type="http://schemas.openxmlformats.org/officeDocument/2006/relationships/oleObject" Target="../embeddings/oleObject1.bin"/><Relationship Id="rId16" Type="http://schemas.openxmlformats.org/officeDocument/2006/relationships/oleObject" Target="../embeddings/oleObject9.bin"/><Relationship Id="rId20" Type="http://schemas.openxmlformats.org/officeDocument/2006/relationships/image" Target="../media/image8.wmf"/><Relationship Id="rId29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6.bin"/><Relationship Id="rId24" Type="http://schemas.openxmlformats.org/officeDocument/2006/relationships/oleObject" Target="../embeddings/oleObject14.bin"/><Relationship Id="rId32" Type="http://schemas.openxmlformats.org/officeDocument/2006/relationships/oleObject" Target="../embeddings/oleObject19.bin"/><Relationship Id="rId5" Type="http://schemas.openxmlformats.org/officeDocument/2006/relationships/image" Target="../media/image2.wmf"/><Relationship Id="rId15" Type="http://schemas.openxmlformats.org/officeDocument/2006/relationships/image" Target="../media/image6.wmf"/><Relationship Id="rId23" Type="http://schemas.openxmlformats.org/officeDocument/2006/relationships/oleObject" Target="../embeddings/oleObject13.bin"/><Relationship Id="rId28" Type="http://schemas.openxmlformats.org/officeDocument/2006/relationships/image" Target="../media/image11.wmf"/><Relationship Id="rId10" Type="http://schemas.openxmlformats.org/officeDocument/2006/relationships/image" Target="../media/image4.wmf"/><Relationship Id="rId19" Type="http://schemas.openxmlformats.org/officeDocument/2006/relationships/oleObject" Target="../embeddings/oleObject11.bin"/><Relationship Id="rId31" Type="http://schemas.openxmlformats.org/officeDocument/2006/relationships/image" Target="../media/image12.wmf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5.bin"/><Relationship Id="rId14" Type="http://schemas.openxmlformats.org/officeDocument/2006/relationships/oleObject" Target="../embeddings/oleObject8.bin"/><Relationship Id="rId22" Type="http://schemas.openxmlformats.org/officeDocument/2006/relationships/image" Target="../media/image9.wmf"/><Relationship Id="rId27" Type="http://schemas.openxmlformats.org/officeDocument/2006/relationships/oleObject" Target="../embeddings/oleObject16.bin"/><Relationship Id="rId30" Type="http://schemas.openxmlformats.org/officeDocument/2006/relationships/oleObject" Target="../embeddings/oleObject18.bin"/><Relationship Id="rId8" Type="http://schemas.openxmlformats.org/officeDocument/2006/relationships/oleObject" Target="../embeddings/oleObject4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oleObject" Target="../embeddings/oleObject42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wmf"/><Relationship Id="rId4" Type="http://schemas.openxmlformats.org/officeDocument/2006/relationships/oleObject" Target="../embeddings/oleObject43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13.e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2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image" Target="../media/image17.wmf"/><Relationship Id="rId7" Type="http://schemas.openxmlformats.org/officeDocument/2006/relationships/image" Target="../media/image19.w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5.bin"/><Relationship Id="rId11" Type="http://schemas.openxmlformats.org/officeDocument/2006/relationships/oleObject" Target="../embeddings/oleObject28.bin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60BF7601-3FC9-4FD0-A825-6011FEB6F9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2800"/>
              <a:t>CHM 402: Group Theory and Symmetry</a:t>
            </a:r>
            <a:br>
              <a:rPr lang="en-US" altLang="en-US" sz="2800"/>
            </a:br>
            <a:r>
              <a:rPr lang="en-US" altLang="en-US" sz="2800"/>
              <a:t>Dr. E.A. Ofudje</a:t>
            </a:r>
            <a:br>
              <a:rPr lang="en-US" altLang="en-US" sz="2800"/>
            </a:br>
            <a:r>
              <a:rPr lang="en-US" altLang="en-US" sz="2800" b="1">
                <a:solidFill>
                  <a:srgbClr val="FF0000"/>
                </a:solidFill>
                <a:hlinkClick r:id="rId2"/>
              </a:rPr>
              <a:t>eaofudje@mtu.edu.ng</a:t>
            </a:r>
            <a:r>
              <a:rPr lang="en-US" altLang="en-US" sz="2800" b="1"/>
              <a:t> </a:t>
            </a:r>
          </a:p>
        </p:txBody>
      </p:sp>
      <p:sp>
        <p:nvSpPr>
          <p:cNvPr id="13315" name="Subtitle 2">
            <a:extLst>
              <a:ext uri="{FF2B5EF4-FFF2-40B4-BE49-F238E27FC236}">
                <a16:creationId xmlns:a16="http://schemas.microsoft.com/office/drawing/2014/main" id="{AFE2D130-91B5-4CDC-91CC-9DBA2D35DE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752600"/>
            <a:ext cx="6400800" cy="4572000"/>
          </a:xfrm>
        </p:spPr>
        <p:txBody>
          <a:bodyPr/>
          <a:lstStyle/>
          <a:p>
            <a:pPr algn="l" eaLnBrk="1" hangingPunct="1">
              <a:buFont typeface="Wingdings" panose="05000000000000000000" pitchFamily="2" charset="2"/>
              <a:buChar char="v"/>
            </a:pPr>
            <a:r>
              <a:rPr lang="en-GB" altLang="en-US" sz="2400"/>
              <a:t> Representation of symmetry operations using matrices. </a:t>
            </a:r>
          </a:p>
          <a:p>
            <a:pPr algn="l" eaLnBrk="1" hangingPunct="1">
              <a:buFont typeface="Wingdings" panose="05000000000000000000" pitchFamily="2" charset="2"/>
              <a:buChar char="v"/>
            </a:pPr>
            <a:r>
              <a:rPr lang="en-GB" altLang="en-US" sz="2400"/>
              <a:t>Reducible and non-reducible group representations. </a:t>
            </a:r>
          </a:p>
          <a:p>
            <a:pPr algn="l" eaLnBrk="1" hangingPunct="1">
              <a:buFont typeface="Wingdings" panose="05000000000000000000" pitchFamily="2" charset="2"/>
              <a:buChar char="v"/>
            </a:pPr>
            <a:r>
              <a:rPr lang="en-GB" altLang="en-US" sz="2400"/>
              <a:t>Applications. General symmetry applications.</a:t>
            </a:r>
            <a:endParaRPr lang="en-US" altLang="en-US"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425B952A-1A29-44F3-AC49-E972298AA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"/>
            <a:ext cx="73914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>
            <a:extLst>
              <a:ext uri="{FF2B5EF4-FFF2-40B4-BE49-F238E27FC236}">
                <a16:creationId xmlns:a16="http://schemas.microsoft.com/office/drawing/2014/main" id="{66253BF7-E454-418D-90F2-459A5E12F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05200"/>
            <a:ext cx="73914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DD17561B-601B-40D7-B479-9FFD975AB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52400"/>
            <a:ext cx="8458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/>
              <a:t>Use the 2 × 2 matrices to derive the multiplication table for the </a:t>
            </a:r>
            <a:r>
              <a:rPr lang="en-US" altLang="en-US" sz="2400" i="1"/>
              <a:t>C</a:t>
            </a:r>
            <a:r>
              <a:rPr lang="en-US" altLang="en-US" sz="2400" baseline="-25000"/>
              <a:t>3v</a:t>
            </a:r>
            <a:r>
              <a:rPr lang="en-US" altLang="en-US" sz="2400"/>
              <a:t> group.</a:t>
            </a:r>
          </a:p>
        </p:txBody>
      </p:sp>
      <p:pic>
        <p:nvPicPr>
          <p:cNvPr id="19459" name="Picture 2">
            <a:extLst>
              <a:ext uri="{FF2B5EF4-FFF2-40B4-BE49-F238E27FC236}">
                <a16:creationId xmlns:a16="http://schemas.microsoft.com/office/drawing/2014/main" id="{466EF862-7F12-45BB-9E14-9A6637D3B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76338"/>
            <a:ext cx="7010400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3">
            <a:extLst>
              <a:ext uri="{FF2B5EF4-FFF2-40B4-BE49-F238E27FC236}">
                <a16:creationId xmlns:a16="http://schemas.microsoft.com/office/drawing/2014/main" id="{C1590A65-91D2-4CE1-9C8D-19F129A42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38600"/>
            <a:ext cx="61150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DA67D609-793A-4567-BAA0-D2828564D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"/>
            <a:ext cx="80772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7E991F87-7809-4793-8EA0-0AB4C1A2B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1047750"/>
            <a:ext cx="61531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>
            <a:extLst>
              <a:ext uri="{FF2B5EF4-FFF2-40B4-BE49-F238E27FC236}">
                <a16:creationId xmlns:a16="http://schemas.microsoft.com/office/drawing/2014/main" id="{BEB9F8FC-3958-4BF6-978D-CEF17758B7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228600"/>
            <a:ext cx="8382000" cy="6324600"/>
          </a:xfrm>
        </p:spPr>
        <p:txBody>
          <a:bodyPr/>
          <a:lstStyle/>
          <a:p>
            <a:pPr lvl="2" eaLnBrk="1" hangingPunct="1">
              <a:buFontTx/>
              <a:buAutoNum type="arabicParenR" startAt="8"/>
            </a:pPr>
            <a:r>
              <a:rPr lang="en-US" altLang="en-US" sz="1800"/>
              <a:t>These 4 matrices are the “</a:t>
            </a:r>
            <a:r>
              <a:rPr lang="en-US" altLang="en-US" sz="1800" b="1"/>
              <a:t>Matrix Representation</a:t>
            </a:r>
            <a:r>
              <a:rPr lang="en-US" altLang="en-US" sz="1800"/>
              <a:t>” of the C</a:t>
            </a:r>
            <a:r>
              <a:rPr lang="en-US" altLang="en-US" sz="1800" baseline="-25000"/>
              <a:t>2v</a:t>
            </a:r>
            <a:r>
              <a:rPr lang="en-US" altLang="en-US" sz="1800"/>
              <a:t> point group</a:t>
            </a:r>
          </a:p>
          <a:p>
            <a:pPr lvl="3" eaLnBrk="1" hangingPunct="1">
              <a:buFontTx/>
              <a:buAutoNum type="alphaLcPeriod"/>
            </a:pPr>
            <a:r>
              <a:rPr lang="en-US" altLang="en-US" sz="1800"/>
              <a:t>All point group properties transfer to the matrices as well</a:t>
            </a:r>
          </a:p>
          <a:p>
            <a:pPr lvl="3" eaLnBrk="1" hangingPunct="1">
              <a:buFontTx/>
              <a:buAutoNum type="alphaLcPeriod"/>
            </a:pPr>
            <a:r>
              <a:rPr lang="en-US" altLang="en-US" sz="1800"/>
              <a:t>Example: E</a:t>
            </a:r>
            <a:r>
              <a:rPr lang="en-US" altLang="en-US" sz="1800">
                <a:latin typeface="Symbol" panose="05050102010706020507" pitchFamily="18" charset="2"/>
              </a:rPr>
              <a:t>s</a:t>
            </a:r>
            <a:r>
              <a:rPr lang="en-US" altLang="en-US" sz="1800" baseline="-25000"/>
              <a:t>v</a:t>
            </a:r>
            <a:r>
              <a:rPr lang="en-US" altLang="en-US" sz="1800"/>
              <a:t>(xz) = </a:t>
            </a:r>
            <a:r>
              <a:rPr lang="en-US" altLang="en-US" sz="1800">
                <a:latin typeface="Symbol" panose="05050102010706020507" pitchFamily="18" charset="2"/>
              </a:rPr>
              <a:t>s</a:t>
            </a:r>
            <a:r>
              <a:rPr lang="en-US" altLang="en-US" sz="1800" baseline="-25000"/>
              <a:t>v</a:t>
            </a:r>
            <a:r>
              <a:rPr lang="en-US" altLang="en-US" sz="1800"/>
              <a:t>(xz)</a:t>
            </a:r>
          </a:p>
          <a:p>
            <a:pPr lvl="3" eaLnBrk="1" hangingPunct="1">
              <a:buFontTx/>
              <a:buAutoNum type="alphaLcPeriod"/>
            </a:pPr>
            <a:endParaRPr lang="en-US" altLang="en-US" sz="1800"/>
          </a:p>
          <a:p>
            <a:pPr lvl="3" eaLnBrk="1" hangingPunct="1">
              <a:buFontTx/>
              <a:buAutoNum type="alphaLcPeriod"/>
            </a:pPr>
            <a:endParaRPr lang="en-US" altLang="en-US" sz="1800"/>
          </a:p>
          <a:p>
            <a:pPr lvl="3" eaLnBrk="1" hangingPunct="1">
              <a:buFontTx/>
              <a:buAutoNum type="alphaLcPeriod"/>
            </a:pPr>
            <a:endParaRPr lang="en-US" altLang="en-US" sz="1800"/>
          </a:p>
          <a:p>
            <a:pPr lvl="3" eaLnBrk="1" hangingPunct="1">
              <a:buFontTx/>
              <a:buAutoNum type="alphaLcPeriod"/>
            </a:pPr>
            <a:endParaRPr lang="en-US" altLang="en-US" sz="1800"/>
          </a:p>
          <a:p>
            <a:pPr lvl="2" eaLnBrk="1" hangingPunct="1">
              <a:buFontTx/>
              <a:buAutoNum type="arabicParenR" startAt="8"/>
            </a:pPr>
            <a:endParaRPr lang="en-US" altLang="en-US" sz="1800" b="1"/>
          </a:p>
          <a:p>
            <a:pPr lvl="1" eaLnBrk="1" hangingPunct="1">
              <a:buFontTx/>
              <a:buAutoNum type="alphaUcPeriod" startAt="2"/>
            </a:pPr>
            <a:r>
              <a:rPr lang="en-US" altLang="en-US" sz="2000"/>
              <a:t>REDUCIBLE AND IRREDUCIBLE REPRESENTATIONS</a:t>
            </a:r>
          </a:p>
          <a:p>
            <a:pPr algn="just">
              <a:buFontTx/>
              <a:buNone/>
            </a:pPr>
            <a:r>
              <a:rPr lang="en-US" altLang="en-US"/>
              <a:t>A representation of higher dimension which can be reduced into representation of lower dimension is called reducible representation.</a:t>
            </a:r>
          </a:p>
          <a:p>
            <a:pPr lvl="2" eaLnBrk="1" hangingPunct="1"/>
            <a:r>
              <a:rPr lang="en-US" altLang="en-US" sz="1800" b="1"/>
              <a:t>Character</a:t>
            </a:r>
            <a:r>
              <a:rPr lang="en-US" altLang="en-US" sz="1800"/>
              <a:t> = sum of diagonal from upper left to lower right (only defined for square matrices)</a:t>
            </a:r>
          </a:p>
          <a:p>
            <a:pPr lvl="2" eaLnBrk="1" hangingPunct="1"/>
            <a:endParaRPr lang="en-US" altLang="en-US" sz="1800"/>
          </a:p>
          <a:p>
            <a:pPr lvl="3" eaLnBrk="1" hangingPunct="1"/>
            <a:r>
              <a:rPr lang="en-US" altLang="en-US" sz="1800"/>
              <a:t>The set of characters = a reducible representation (</a:t>
            </a:r>
            <a:r>
              <a:rPr lang="en-US" altLang="en-US" sz="1800">
                <a:latin typeface="Symbol" panose="05050102010706020507" pitchFamily="18" charset="2"/>
              </a:rPr>
              <a:t>G</a:t>
            </a:r>
            <a:r>
              <a:rPr lang="en-US" altLang="en-US" sz="1800"/>
              <a:t>) or shorthand version of the matrix representation </a:t>
            </a:r>
          </a:p>
          <a:p>
            <a:pPr lvl="2" eaLnBrk="1" hangingPunct="1"/>
            <a:endParaRPr lang="en-US" altLang="en-US" sz="1800"/>
          </a:p>
          <a:p>
            <a:pPr lvl="2" eaLnBrk="1" hangingPunct="1">
              <a:buFontTx/>
              <a:buNone/>
            </a:pPr>
            <a:endParaRPr lang="en-US" altLang="en-US" sz="1800"/>
          </a:p>
        </p:txBody>
      </p:sp>
      <p:graphicFrame>
        <p:nvGraphicFramePr>
          <p:cNvPr id="5122" name="Object 4">
            <a:extLst>
              <a:ext uri="{FF2B5EF4-FFF2-40B4-BE49-F238E27FC236}">
                <a16:creationId xmlns:a16="http://schemas.microsoft.com/office/drawing/2014/main" id="{049402E5-C8DA-4C02-8744-FBA29324131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0" y="1371600"/>
          <a:ext cx="3741738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00120" imgH="711000" progId="Equation.3">
                  <p:embed/>
                </p:oleObj>
              </mc:Choice>
              <mc:Fallback>
                <p:oleObj name="Equation" r:id="rId2" imgW="2400120" imgH="711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371600"/>
                        <a:ext cx="3741738" cy="1109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1093D20B-A8EC-4CA2-9869-91E314DF30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228600"/>
            <a:ext cx="8763000" cy="6324600"/>
          </a:xfrm>
        </p:spPr>
        <p:txBody>
          <a:bodyPr/>
          <a:lstStyle/>
          <a:p>
            <a:pPr lvl="2" eaLnBrk="1" hangingPunct="1">
              <a:buFontTx/>
              <a:buAutoNum type="arabicParenR" startAt="2"/>
            </a:pPr>
            <a:r>
              <a:rPr lang="en-US" altLang="en-US" sz="1800"/>
              <a:t>Reducible and Irreducible Representations</a:t>
            </a:r>
          </a:p>
          <a:p>
            <a:pPr lvl="3" eaLnBrk="1" hangingPunct="1">
              <a:buFontTx/>
              <a:buAutoNum type="alphaLcPeriod"/>
            </a:pPr>
            <a:r>
              <a:rPr lang="en-US" altLang="en-US" sz="1800"/>
              <a:t>Each matrix in the C</a:t>
            </a:r>
            <a:r>
              <a:rPr lang="en-US" altLang="en-US" sz="1800" baseline="-25000"/>
              <a:t>2v</a:t>
            </a:r>
            <a:r>
              <a:rPr lang="en-US" altLang="en-US" sz="1800"/>
              <a:t> matrix representation can be block diagonalized</a:t>
            </a:r>
          </a:p>
          <a:p>
            <a:pPr lvl="3" eaLnBrk="1" hangingPunct="1">
              <a:buFontTx/>
              <a:buAutoNum type="alphaLcPeriod"/>
            </a:pPr>
            <a:r>
              <a:rPr lang="en-US" altLang="en-US" sz="1800"/>
              <a:t>To block diagonalize, make each nonzero element into a 1x1 matrix	</a:t>
            </a:r>
          </a:p>
          <a:p>
            <a:pPr lvl="3" eaLnBrk="1" hangingPunct="1">
              <a:buFontTx/>
              <a:buAutoNum type="alphaLcPeriod"/>
            </a:pPr>
            <a:endParaRPr lang="en-US" altLang="en-US" sz="1800"/>
          </a:p>
          <a:p>
            <a:pPr lvl="3" eaLnBrk="1" hangingPunct="1">
              <a:buFontTx/>
              <a:buAutoNum type="alphaLcPeriod"/>
            </a:pPr>
            <a:endParaRPr lang="en-US" altLang="en-US" sz="1800"/>
          </a:p>
          <a:p>
            <a:pPr lvl="3" eaLnBrk="1" hangingPunct="1">
              <a:buFontTx/>
              <a:buAutoNum type="alphaLcPeriod"/>
            </a:pPr>
            <a:endParaRPr lang="en-US" altLang="en-US" sz="1800"/>
          </a:p>
          <a:p>
            <a:pPr lvl="3" eaLnBrk="1" hangingPunct="1">
              <a:buFontTx/>
              <a:buAutoNum type="alphaLcPeriod"/>
            </a:pPr>
            <a:endParaRPr lang="en-US" altLang="en-US" sz="1800"/>
          </a:p>
          <a:p>
            <a:pPr lvl="3" eaLnBrk="1" hangingPunct="1">
              <a:buFontTx/>
              <a:buAutoNum type="alphaLcPeriod"/>
            </a:pPr>
            <a:endParaRPr lang="en-US" altLang="en-US" sz="1800"/>
          </a:p>
          <a:p>
            <a:pPr lvl="3" eaLnBrk="1" hangingPunct="1">
              <a:buFontTx/>
              <a:buAutoNum type="alphaLcPeriod"/>
            </a:pPr>
            <a:endParaRPr lang="en-US" altLang="en-US" sz="1800"/>
          </a:p>
          <a:p>
            <a:pPr lvl="3" eaLnBrk="1" hangingPunct="1">
              <a:buFontTx/>
              <a:buAutoNum type="alphaLcPeriod"/>
            </a:pPr>
            <a:r>
              <a:rPr lang="en-US" altLang="en-US" sz="1800"/>
              <a:t>When you do this, the x,y, and z axes can be treated independently</a:t>
            </a:r>
          </a:p>
          <a:p>
            <a:pPr lvl="4" eaLnBrk="1" hangingPunct="1"/>
            <a:r>
              <a:rPr lang="en-US" altLang="en-US" sz="1800"/>
              <a:t>Positions 1,1 always describe x-axis</a:t>
            </a:r>
          </a:p>
          <a:p>
            <a:pPr lvl="4" eaLnBrk="1" hangingPunct="1"/>
            <a:r>
              <a:rPr lang="en-US" altLang="en-US" sz="1800"/>
              <a:t>Positions 2,2 always describe y-axis</a:t>
            </a:r>
          </a:p>
          <a:p>
            <a:pPr lvl="4" eaLnBrk="1" hangingPunct="1"/>
            <a:r>
              <a:rPr lang="en-US" altLang="en-US" sz="1800"/>
              <a:t>Positions 3,3 always describe z-axis</a:t>
            </a:r>
          </a:p>
          <a:p>
            <a:pPr lvl="3" eaLnBrk="1" hangingPunct="1">
              <a:buFontTx/>
              <a:buAutoNum type="alphaLcPeriod" startAt="4"/>
            </a:pPr>
            <a:r>
              <a:rPr lang="en-US" altLang="en-US" sz="1800"/>
              <a:t>Generate a partial character table from this treatment</a:t>
            </a:r>
          </a:p>
        </p:txBody>
      </p:sp>
      <p:graphicFrame>
        <p:nvGraphicFramePr>
          <p:cNvPr id="6146" name="Object 4">
            <a:extLst>
              <a:ext uri="{FF2B5EF4-FFF2-40B4-BE49-F238E27FC236}">
                <a16:creationId xmlns:a16="http://schemas.microsoft.com/office/drawing/2014/main" id="{E0CE876E-5E14-438C-8A4D-C7FCD95B0C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1600" y="1447800"/>
          <a:ext cx="6454775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140200" imgH="711200" progId="Equation.3">
                  <p:embed/>
                </p:oleObj>
              </mc:Choice>
              <mc:Fallback>
                <p:oleObj name="Equation" r:id="rId2" imgW="4140200" imgH="71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447800"/>
                        <a:ext cx="6454775" cy="1109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Text Box 5">
            <a:extLst>
              <a:ext uri="{FF2B5EF4-FFF2-40B4-BE49-F238E27FC236}">
                <a16:creationId xmlns:a16="http://schemas.microsoft.com/office/drawing/2014/main" id="{9A633669-E365-45D1-A814-303A4EF96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6725" y="2628900"/>
            <a:ext cx="32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E</a:t>
            </a:r>
          </a:p>
        </p:txBody>
      </p:sp>
      <p:sp>
        <p:nvSpPr>
          <p:cNvPr id="6149" name="Text Box 6">
            <a:extLst>
              <a:ext uri="{FF2B5EF4-FFF2-40B4-BE49-F238E27FC236}">
                <a16:creationId xmlns:a16="http://schemas.microsoft.com/office/drawing/2014/main" id="{219FCCEB-1F6C-4572-967D-62C8928DC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125" y="26289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C</a:t>
            </a:r>
            <a:r>
              <a:rPr lang="en-US" altLang="en-US" baseline="-25000"/>
              <a:t>2</a:t>
            </a:r>
          </a:p>
        </p:txBody>
      </p:sp>
      <p:sp>
        <p:nvSpPr>
          <p:cNvPr id="6150" name="Text Box 7">
            <a:extLst>
              <a:ext uri="{FF2B5EF4-FFF2-40B4-BE49-F238E27FC236}">
                <a16:creationId xmlns:a16="http://schemas.microsoft.com/office/drawing/2014/main" id="{8F9F2254-8129-48E3-BB5A-9189FD2AE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9525" y="2624138"/>
            <a:ext cx="7667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latin typeface="Symbol" panose="05050102010706020507" pitchFamily="18" charset="2"/>
              </a:rPr>
              <a:t>s</a:t>
            </a:r>
            <a:r>
              <a:rPr lang="en-US" altLang="en-US" baseline="-25000"/>
              <a:t>v</a:t>
            </a:r>
            <a:r>
              <a:rPr lang="en-US" altLang="en-US"/>
              <a:t>(xz)</a:t>
            </a:r>
          </a:p>
        </p:txBody>
      </p:sp>
      <p:sp>
        <p:nvSpPr>
          <p:cNvPr id="6151" name="Text Box 8">
            <a:extLst>
              <a:ext uri="{FF2B5EF4-FFF2-40B4-BE49-F238E27FC236}">
                <a16:creationId xmlns:a16="http://schemas.microsoft.com/office/drawing/2014/main" id="{9C59B297-C66F-4D0B-8B1E-BF31BBD5D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667000"/>
            <a:ext cx="7667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latin typeface="Symbol" panose="05050102010706020507" pitchFamily="18" charset="2"/>
              </a:rPr>
              <a:t>s</a:t>
            </a:r>
            <a:r>
              <a:rPr lang="en-US" altLang="en-US" baseline="-25000"/>
              <a:t>v</a:t>
            </a:r>
            <a:r>
              <a:rPr lang="en-US" altLang="en-US"/>
              <a:t>(yz)</a:t>
            </a:r>
          </a:p>
        </p:txBody>
      </p:sp>
      <p:graphicFrame>
        <p:nvGraphicFramePr>
          <p:cNvPr id="248010" name="Group 202">
            <a:extLst>
              <a:ext uri="{FF2B5EF4-FFF2-40B4-BE49-F238E27FC236}">
                <a16:creationId xmlns:a16="http://schemas.microsoft.com/office/drawing/2014/main" id="{8D01789C-9FB7-4809-A181-A556410558B2}"/>
              </a:ext>
            </a:extLst>
          </p:cNvPr>
          <p:cNvGraphicFramePr>
            <a:graphicFrameLocks noGrp="1"/>
          </p:cNvGraphicFramePr>
          <p:nvPr/>
        </p:nvGraphicFramePr>
        <p:xfrm>
          <a:off x="1676400" y="4978400"/>
          <a:ext cx="6096000" cy="1879600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Axis used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(xz)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(yz)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G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192" name="Text Box 215">
            <a:extLst>
              <a:ext uri="{FF2B5EF4-FFF2-40B4-BE49-F238E27FC236}">
                <a16:creationId xmlns:a16="http://schemas.microsoft.com/office/drawing/2014/main" id="{4C893B47-659F-4513-B332-76B7F2B0D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62600"/>
            <a:ext cx="1644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Irreducible</a:t>
            </a:r>
          </a:p>
          <a:p>
            <a:pPr eaLnBrk="1" hangingPunct="1"/>
            <a:r>
              <a:rPr lang="en-US" altLang="en-US"/>
              <a:t>Representations</a:t>
            </a:r>
          </a:p>
        </p:txBody>
      </p:sp>
      <p:sp>
        <p:nvSpPr>
          <p:cNvPr id="6193" name="Text Box 216">
            <a:extLst>
              <a:ext uri="{FF2B5EF4-FFF2-40B4-BE49-F238E27FC236}">
                <a16:creationId xmlns:a16="http://schemas.microsoft.com/office/drawing/2014/main" id="{1EEAF366-4F8E-4387-9278-FDAEFFB43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91288"/>
            <a:ext cx="1670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Reducible Repr.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>
            <a:extLst>
              <a:ext uri="{FF2B5EF4-FFF2-40B4-BE49-F238E27FC236}">
                <a16:creationId xmlns:a16="http://schemas.microsoft.com/office/drawing/2014/main" id="{D3826494-36AB-45B7-9076-CACF5A2CBE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228600"/>
            <a:ext cx="8382000" cy="6629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AutoNum type="romanUcPeriod" startAt="3"/>
            </a:pPr>
            <a:r>
              <a:rPr lang="en-US" altLang="en-US"/>
              <a:t>Character Tables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/>
              <a:t>The C</a:t>
            </a:r>
            <a:r>
              <a:rPr lang="en-US" altLang="en-US" sz="1800" baseline="-25000"/>
              <a:t>2v</a:t>
            </a:r>
            <a:r>
              <a:rPr lang="en-US" altLang="en-US" sz="1800"/>
              <a:t> Character Table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/>
              <a:t>We have found three of the irreducible representations of the character table through matrix math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/>
              <a:t>One more (A</a:t>
            </a:r>
            <a:r>
              <a:rPr lang="en-US" altLang="en-US" sz="1800" baseline="-25000"/>
              <a:t>2</a:t>
            </a:r>
            <a:r>
              <a:rPr lang="en-US" altLang="en-US" sz="1800"/>
              <a:t>) irreducible representation is derived from the first three due to the properties of character tables (below)</a:t>
            </a:r>
          </a:p>
          <a:p>
            <a:pPr lvl="2" eaLnBrk="1" hangingPunct="1">
              <a:lnSpc>
                <a:spcPct val="90000"/>
              </a:lnSpc>
            </a:pPr>
            <a:endParaRPr lang="en-US" altLang="en-US" sz="1800"/>
          </a:p>
          <a:p>
            <a:pPr lvl="2" eaLnBrk="1" hangingPunct="1">
              <a:lnSpc>
                <a:spcPct val="90000"/>
              </a:lnSpc>
            </a:pPr>
            <a:endParaRPr lang="en-US" altLang="en-US" sz="1800"/>
          </a:p>
          <a:p>
            <a:pPr lvl="2" eaLnBrk="1" hangingPunct="1">
              <a:lnSpc>
                <a:spcPct val="90000"/>
              </a:lnSpc>
            </a:pPr>
            <a:endParaRPr lang="en-US" altLang="en-US" sz="1800"/>
          </a:p>
          <a:p>
            <a:pPr lvl="2" eaLnBrk="1" hangingPunct="1">
              <a:lnSpc>
                <a:spcPct val="90000"/>
              </a:lnSpc>
            </a:pPr>
            <a:endParaRPr lang="en-US" altLang="en-US" sz="1800"/>
          </a:p>
          <a:p>
            <a:pPr lvl="2" eaLnBrk="1" hangingPunct="1">
              <a:lnSpc>
                <a:spcPct val="90000"/>
              </a:lnSpc>
            </a:pPr>
            <a:endParaRPr lang="en-US" altLang="en-US" sz="1800"/>
          </a:p>
          <a:p>
            <a:pPr lvl="2" eaLnBrk="1" hangingPunct="1">
              <a:lnSpc>
                <a:spcPct val="90000"/>
              </a:lnSpc>
            </a:pPr>
            <a:endParaRPr lang="en-US" altLang="en-US" sz="1800"/>
          </a:p>
          <a:p>
            <a:pPr lvl="2" eaLnBrk="1" hangingPunct="1">
              <a:lnSpc>
                <a:spcPct val="90000"/>
              </a:lnSpc>
            </a:pPr>
            <a:endParaRPr lang="en-US" altLang="en-US" sz="1800"/>
          </a:p>
          <a:p>
            <a:pPr lvl="2" eaLnBrk="1" hangingPunct="1">
              <a:lnSpc>
                <a:spcPct val="90000"/>
              </a:lnSpc>
            </a:pPr>
            <a:r>
              <a:rPr lang="en-US" altLang="en-US" sz="1800"/>
              <a:t>R</a:t>
            </a:r>
            <a:r>
              <a:rPr lang="en-US" altLang="en-US" sz="1800" baseline="-25000"/>
              <a:t>x</a:t>
            </a:r>
            <a:r>
              <a:rPr lang="en-US" altLang="en-US" sz="1800"/>
              <a:t>, R</a:t>
            </a:r>
            <a:r>
              <a:rPr lang="en-US" altLang="en-US" sz="1800" baseline="-25000"/>
              <a:t>y</a:t>
            </a:r>
            <a:r>
              <a:rPr lang="en-US" altLang="en-US" sz="1800"/>
              <a:t>, R</a:t>
            </a:r>
            <a:r>
              <a:rPr lang="en-US" altLang="en-US" sz="1800" baseline="-25000"/>
              <a:t>z</a:t>
            </a:r>
            <a:r>
              <a:rPr lang="en-US" altLang="en-US" sz="1800"/>
              <a:t> stand for rotation al mode about the x, y, z axes respectively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altLang="en-US" sz="1800"/>
              <a:t>	x’s are p and d orbitals, x, y, z stands for traslational mode, while x</a:t>
            </a:r>
            <a:r>
              <a:rPr lang="en-US" altLang="en-US" sz="1800" baseline="30000"/>
              <a:t>2</a:t>
            </a:r>
            <a:r>
              <a:rPr lang="en-US" altLang="en-US" sz="1800"/>
              <a:t>, y</a:t>
            </a:r>
            <a:r>
              <a:rPr lang="en-US" altLang="en-US" sz="1800" baseline="30000"/>
              <a:t>2</a:t>
            </a:r>
            <a:r>
              <a:rPr lang="en-US" altLang="en-US" sz="1800"/>
              <a:t>, z</a:t>
            </a:r>
            <a:r>
              <a:rPr lang="en-US" altLang="en-US" sz="1800" baseline="30000"/>
              <a:t>2</a:t>
            </a:r>
            <a:r>
              <a:rPr lang="en-US" altLang="en-US" sz="1800"/>
              <a:t> are used to determine the IR and Raman activeness</a:t>
            </a:r>
          </a:p>
          <a:p>
            <a:pPr lvl="2" eaLnBrk="1" hangingPunct="1">
              <a:lnSpc>
                <a:spcPct val="90000"/>
              </a:lnSpc>
            </a:pPr>
            <a:endParaRPr lang="en-US" altLang="en-US" sz="1800"/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US" altLang="en-US" sz="1800"/>
          </a:p>
        </p:txBody>
      </p:sp>
      <p:graphicFrame>
        <p:nvGraphicFramePr>
          <p:cNvPr id="248947" name="Group 115">
            <a:extLst>
              <a:ext uri="{FF2B5EF4-FFF2-40B4-BE49-F238E27FC236}">
                <a16:creationId xmlns:a16="http://schemas.microsoft.com/office/drawing/2014/main" id="{506BC63D-E12C-4ADE-9DCB-260AE41DD6AB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2133600"/>
          <a:ext cx="8534400" cy="1879600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2v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(xz)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(yz)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y</a:t>
                      </a:r>
                      <a:r>
                        <a:rPr kumimoji="0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z</a:t>
                      </a:r>
                      <a:r>
                        <a:rPr kumimoji="0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xy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x, R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xz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y, R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yz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E7C5A8E-926F-4572-B40C-D2AD4D09A32F}"/>
              </a:ext>
            </a:extLst>
          </p:cNvPr>
          <p:cNvGraphicFramePr>
            <a:graphicFrameLocks noGrp="1"/>
          </p:cNvGraphicFramePr>
          <p:nvPr/>
        </p:nvGraphicFramePr>
        <p:xfrm>
          <a:off x="1295400" y="935038"/>
          <a:ext cx="6080125" cy="3786187"/>
        </p:xfrm>
        <a:graphic>
          <a:graphicData uri="http://schemas.openxmlformats.org/drawingml/2006/table">
            <a:tbl>
              <a:tblPr/>
              <a:tblGrid>
                <a:gridCol w="3040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0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877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latin typeface="Calibri"/>
                          <a:ea typeface="Calibri"/>
                          <a:cs typeface="Times New Roman"/>
                        </a:rPr>
                        <a:t>Symmetry operation</a:t>
                      </a:r>
                      <a:endParaRPr lang="en-US" sz="2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latin typeface="Calibri"/>
                          <a:ea typeface="Calibri"/>
                          <a:cs typeface="Times New Roman"/>
                        </a:rPr>
                        <a:t>Contribution of character per unshifted atom </a:t>
                      </a:r>
                      <a:endParaRPr lang="en-US" sz="2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1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latin typeface="Calibri"/>
                          <a:ea typeface="Calibri"/>
                          <a:cs typeface="Times New Roman"/>
                        </a:rPr>
                        <a:t>E (Identity)</a:t>
                      </a: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1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latin typeface="Calibri"/>
                          <a:ea typeface="Calibri"/>
                          <a:cs typeface="Times New Roman"/>
                        </a:rPr>
                        <a:t> I (Inversion)</a:t>
                      </a: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latin typeface="Calibri"/>
                          <a:ea typeface="Calibri"/>
                          <a:cs typeface="Times New Roman"/>
                        </a:rPr>
                        <a:t>-3</a:t>
                      </a: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9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latin typeface="Calibri"/>
                          <a:ea typeface="Calibri"/>
                          <a:cs typeface="Times New Roman"/>
                        </a:rPr>
                        <a:t>Cn (rotation along z-axis)</a:t>
                      </a: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latin typeface="Calibri"/>
                          <a:ea typeface="Calibri"/>
                          <a:cs typeface="Times New Roman"/>
                        </a:rPr>
                        <a:t>2cosθ+1</a:t>
                      </a: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1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latin typeface="Calibri"/>
                          <a:ea typeface="Calibri"/>
                          <a:cs typeface="Times New Roman"/>
                        </a:rPr>
                        <a:t>Sn (improper rotation)</a:t>
                      </a: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latin typeface="Calibri"/>
                          <a:ea typeface="Calibri"/>
                          <a:cs typeface="Times New Roman"/>
                        </a:rPr>
                        <a:t>2cosθ-1</a:t>
                      </a: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1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latin typeface="Calibri"/>
                          <a:ea typeface="Calibri"/>
                          <a:cs typeface="Times New Roman"/>
                        </a:rPr>
                        <a:t>σ (relection)</a:t>
                      </a: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195" name="Rectangle 1">
            <a:extLst>
              <a:ext uri="{FF2B5EF4-FFF2-40B4-BE49-F238E27FC236}">
                <a16:creationId xmlns:a16="http://schemas.microsoft.com/office/drawing/2014/main" id="{7B6F9CEC-591F-47B5-97B9-482680483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50813"/>
            <a:ext cx="7246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b="1">
                <a:ea typeface="Calibri" panose="020F0502020204030204" pitchFamily="34" charset="0"/>
                <a:cs typeface="Times New Roman" panose="02020603050405020304" pitchFamily="18" charset="0"/>
              </a:rPr>
              <a:t>Contributed of character per unshifted atom for a C</a:t>
            </a:r>
            <a:r>
              <a:rPr lang="en-US" altLang="en-US" sz="2400" b="1" baseline="-30000">
                <a:ea typeface="Calibri" panose="020F0502020204030204" pitchFamily="34" charset="0"/>
                <a:cs typeface="Times New Roman" panose="02020603050405020304" pitchFamily="18" charset="0"/>
              </a:rPr>
              <a:t>2v</a:t>
            </a:r>
            <a:endParaRPr lang="en-US" altLang="en-US" sz="24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96" name="Rectangle 3">
            <a:extLst>
              <a:ext uri="{FF2B5EF4-FFF2-40B4-BE49-F238E27FC236}">
                <a16:creationId xmlns:a16="http://schemas.microsoft.com/office/drawing/2014/main" id="{7E498604-ED76-49D9-812E-90BD28F7F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7170" name="Object 2">
            <a:extLst>
              <a:ext uri="{FF2B5EF4-FFF2-40B4-BE49-F238E27FC236}">
                <a16:creationId xmlns:a16="http://schemas.microsoft.com/office/drawing/2014/main" id="{AC3B4D6E-8858-4065-9CEB-197ED42D03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0113" y="5029200"/>
          <a:ext cx="30765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33440" imgH="215640" progId="Equation.3">
                  <p:embed/>
                </p:oleObj>
              </mc:Choice>
              <mc:Fallback>
                <p:oleObj name="Equation" r:id="rId2" imgW="133344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5029200"/>
                        <a:ext cx="307657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7" name="Rectangle 5">
            <a:extLst>
              <a:ext uri="{FF2B5EF4-FFF2-40B4-BE49-F238E27FC236}">
                <a16:creationId xmlns:a16="http://schemas.microsoft.com/office/drawing/2014/main" id="{0A8ED265-451E-4D32-AD10-76D2BE181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7171" name="Object 3">
            <a:extLst>
              <a:ext uri="{FF2B5EF4-FFF2-40B4-BE49-F238E27FC236}">
                <a16:creationId xmlns:a16="http://schemas.microsoft.com/office/drawing/2014/main" id="{8C42D664-0383-4FA1-ADD8-9999591BAA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38650" y="4953000"/>
          <a:ext cx="24955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44600" imgH="228600" progId="Equation.3">
                  <p:embed/>
                </p:oleObj>
              </mc:Choice>
              <mc:Fallback>
                <p:oleObj name="Equation" r:id="rId4" imgW="124460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8650" y="4953000"/>
                        <a:ext cx="249555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1FB2E3F-66C9-46DA-A356-73DCFF35FD0C}"/>
              </a:ext>
            </a:extLst>
          </p:cNvPr>
          <p:cNvGraphicFramePr>
            <a:graphicFrameLocks noGrp="1"/>
          </p:cNvGraphicFramePr>
          <p:nvPr/>
        </p:nvGraphicFramePr>
        <p:xfrm>
          <a:off x="1295400" y="762000"/>
          <a:ext cx="6080125" cy="2103438"/>
        </p:xfrm>
        <a:graphic>
          <a:graphicData uri="http://schemas.openxmlformats.org/drawingml/2006/table">
            <a:tbl>
              <a:tblPr/>
              <a:tblGrid>
                <a:gridCol w="1668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3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58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58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65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34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en-US" sz="2100" b="1" baseline="-25000" dirty="0">
                          <a:latin typeface="Calibri"/>
                          <a:ea typeface="Calibri"/>
                          <a:cs typeface="Times New Roman"/>
                        </a:rPr>
                        <a:t>2V</a:t>
                      </a:r>
                      <a:endParaRPr lang="en-US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en-US" sz="2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en-US" sz="2100" b="1" baseline="-250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2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latin typeface="Calibri"/>
                          <a:ea typeface="Calibri"/>
                          <a:cs typeface="Times New Roman"/>
                        </a:rPr>
                        <a:t>σ</a:t>
                      </a:r>
                      <a:r>
                        <a:rPr lang="en-US" sz="2100" b="1" baseline="-25000">
                          <a:latin typeface="Calibri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en-US" sz="2100" b="1">
                          <a:latin typeface="Calibri"/>
                          <a:ea typeface="Calibri"/>
                          <a:cs typeface="Times New Roman"/>
                        </a:rPr>
                        <a:t>(xz)</a:t>
                      </a:r>
                      <a:endParaRPr lang="en-US" sz="2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latin typeface="Calibri"/>
                          <a:ea typeface="Calibri"/>
                          <a:cs typeface="Times New Roman"/>
                        </a:rPr>
                        <a:t>σ!</a:t>
                      </a:r>
                      <a:r>
                        <a:rPr lang="en-US" sz="2100" b="1" baseline="-25000">
                          <a:latin typeface="Calibri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en-US" sz="2100" b="1">
                          <a:latin typeface="Calibri"/>
                          <a:ea typeface="Calibri"/>
                          <a:cs typeface="Times New Roman"/>
                        </a:rPr>
                        <a:t>(yz)</a:t>
                      </a:r>
                      <a:endParaRPr lang="en-US" sz="2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2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latin typeface="Calibri"/>
                          <a:ea typeface="Calibri"/>
                          <a:cs typeface="Times New Roman"/>
                        </a:rPr>
                        <a:t>Unshifted atom</a:t>
                      </a:r>
                      <a:endParaRPr lang="en-US" sz="2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82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latin typeface="Calibri"/>
                          <a:ea typeface="Calibri"/>
                          <a:cs typeface="Times New Roman"/>
                        </a:rPr>
                        <a:t>Contribution per atom</a:t>
                      </a:r>
                      <a:endParaRPr lang="en-US" sz="2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latin typeface="Calibri"/>
                          <a:ea typeface="Calibri"/>
                          <a:cs typeface="Times New Roman"/>
                        </a:rPr>
                        <a:t>-1</a:t>
                      </a: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4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latin typeface="Calibri"/>
                          <a:ea typeface="Calibri"/>
                          <a:cs typeface="Times New Roman"/>
                        </a:rPr>
                        <a:t>Г</a:t>
                      </a:r>
                      <a:r>
                        <a:rPr lang="en-US" sz="2100" b="1" baseline="-25000">
                          <a:latin typeface="Calibri"/>
                          <a:ea typeface="Calibri"/>
                          <a:cs typeface="Times New Roman"/>
                        </a:rPr>
                        <a:t>red</a:t>
                      </a:r>
                      <a:endParaRPr lang="en-US" sz="2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latin typeface="Calibri"/>
                          <a:ea typeface="Calibri"/>
                          <a:cs typeface="Times New Roman"/>
                        </a:rPr>
                        <a:t>-1</a:t>
                      </a: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227" name="Rectangle 3">
            <a:extLst>
              <a:ext uri="{FF2B5EF4-FFF2-40B4-BE49-F238E27FC236}">
                <a16:creationId xmlns:a16="http://schemas.microsoft.com/office/drawing/2014/main" id="{9CF26D91-09C1-4291-A62E-EA239918D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52400"/>
            <a:ext cx="7162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b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Reducible representation for C</a:t>
            </a:r>
            <a:r>
              <a:rPr lang="en-US" altLang="en-US" sz="2400" b="1" baseline="-3000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2V</a:t>
            </a:r>
            <a:r>
              <a:rPr lang="en-US" altLang="en-US" sz="2400" b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point group</a:t>
            </a:r>
            <a:endParaRPr lang="en-US" altLang="en-US" sz="240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194" name="Object 9">
            <a:extLst>
              <a:ext uri="{FF2B5EF4-FFF2-40B4-BE49-F238E27FC236}">
                <a16:creationId xmlns:a16="http://schemas.microsoft.com/office/drawing/2014/main" id="{5079CD1E-D623-4736-BFB7-68CA03906D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4953000"/>
          <a:ext cx="10636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1063371" imgH="429387" progId="ChemDraw.Document.6.0">
                  <p:embed/>
                </p:oleObj>
              </mc:Choice>
              <mc:Fallback>
                <p:oleObj name="CS ChemDraw Drawing" r:id="rId2" imgW="1063371" imgH="429387" progId="ChemDraw.Document.6.0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953000"/>
                        <a:ext cx="106362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1F6255D-2B30-4AD2-B7F4-5F2B828A6DFD}"/>
              </a:ext>
            </a:extLst>
          </p:cNvPr>
          <p:cNvCxnSpPr/>
          <p:nvPr/>
        </p:nvCxnSpPr>
        <p:spPr>
          <a:xfrm flipV="1">
            <a:off x="1219200" y="4419600"/>
            <a:ext cx="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0C7DC77-E1F3-4C55-8BB0-85A0BDA468C7}"/>
              </a:ext>
            </a:extLst>
          </p:cNvPr>
          <p:cNvCxnSpPr/>
          <p:nvPr/>
        </p:nvCxnSpPr>
        <p:spPr>
          <a:xfrm>
            <a:off x="1219200" y="4953000"/>
            <a:ext cx="533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8265A53-521E-4B01-8150-AADF4CB9DA90}"/>
              </a:ext>
            </a:extLst>
          </p:cNvPr>
          <p:cNvCxnSpPr/>
          <p:nvPr/>
        </p:nvCxnSpPr>
        <p:spPr>
          <a:xfrm flipV="1">
            <a:off x="1219200" y="4724400"/>
            <a:ext cx="3810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31" name="TextBox 11">
            <a:extLst>
              <a:ext uri="{FF2B5EF4-FFF2-40B4-BE49-F238E27FC236}">
                <a16:creationId xmlns:a16="http://schemas.microsoft.com/office/drawing/2014/main" id="{C42EA9CE-43FE-416B-ABEC-09045CBFF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114800"/>
            <a:ext cx="287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z</a:t>
            </a:r>
          </a:p>
        </p:txBody>
      </p:sp>
      <p:sp>
        <p:nvSpPr>
          <p:cNvPr id="8232" name="TextBox 12">
            <a:extLst>
              <a:ext uri="{FF2B5EF4-FFF2-40B4-BE49-F238E27FC236}">
                <a16:creationId xmlns:a16="http://schemas.microsoft.com/office/drawing/2014/main" id="{8A44509E-12F7-4F3F-808D-2B7D26A27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419600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y</a:t>
            </a:r>
          </a:p>
        </p:txBody>
      </p:sp>
      <p:sp>
        <p:nvSpPr>
          <p:cNvPr id="8233" name="TextBox 13">
            <a:extLst>
              <a:ext uri="{FF2B5EF4-FFF2-40B4-BE49-F238E27FC236}">
                <a16:creationId xmlns:a16="http://schemas.microsoft.com/office/drawing/2014/main" id="{AB37362D-C381-4B6A-9B7A-78CD9C38E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724400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x</a:t>
            </a:r>
          </a:p>
        </p:txBody>
      </p:sp>
      <p:sp>
        <p:nvSpPr>
          <p:cNvPr id="8234" name="Rectangle 11">
            <a:extLst>
              <a:ext uri="{FF2B5EF4-FFF2-40B4-BE49-F238E27FC236}">
                <a16:creationId xmlns:a16="http://schemas.microsoft.com/office/drawing/2014/main" id="{DE85BD5A-03EC-47E2-8BE7-4BB6B2D76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105150"/>
            <a:ext cx="85344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/>
              <a:t>To get the unshifted atom, you need to perform all the necessary symmetry operation with a C</a:t>
            </a:r>
            <a:r>
              <a:rPr lang="en-US" altLang="en-US" sz="2400" baseline="-25000"/>
              <a:t>2v</a:t>
            </a:r>
            <a:r>
              <a:rPr lang="en-US" altLang="en-US" sz="2400"/>
              <a:t> point group.</a:t>
            </a:r>
          </a:p>
        </p:txBody>
      </p:sp>
      <p:sp>
        <p:nvSpPr>
          <p:cNvPr id="8235" name="Rectangle 12">
            <a:extLst>
              <a:ext uri="{FF2B5EF4-FFF2-40B4-BE49-F238E27FC236}">
                <a16:creationId xmlns:a16="http://schemas.microsoft.com/office/drawing/2014/main" id="{CCC201CF-897F-4410-B45E-DA333BB37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494338"/>
            <a:ext cx="8534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/>
              <a:t>To get the contribution per atom, you make use of the table of </a:t>
            </a:r>
            <a:r>
              <a:rPr lang="en-US" altLang="en-US" sz="2400">
                <a:ea typeface="Calibri" panose="020F0502020204030204" pitchFamily="34" charset="0"/>
                <a:cs typeface="Times New Roman" panose="02020603050405020304" pitchFamily="18" charset="0"/>
              </a:rPr>
              <a:t>Contributed of character per unshifted atom for a C</a:t>
            </a:r>
            <a:r>
              <a:rPr lang="en-US" altLang="en-US" sz="2400" baseline="-30000">
                <a:ea typeface="Calibri" panose="020F0502020204030204" pitchFamily="34" charset="0"/>
                <a:cs typeface="Times New Roman" panose="02020603050405020304" pitchFamily="18" charset="0"/>
              </a:rPr>
              <a:t>2v</a:t>
            </a:r>
            <a:endParaRPr lang="en-US" altLang="en-US" sz="2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Rectangle 1">
            <a:extLst>
              <a:ext uri="{FF2B5EF4-FFF2-40B4-BE49-F238E27FC236}">
                <a16:creationId xmlns:a16="http://schemas.microsoft.com/office/drawing/2014/main" id="{674E1F43-3CFC-45C7-9D52-19B42D53E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84138"/>
            <a:ext cx="8001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/>
              <a:t>To get reducible representation, you need to multiply unshifted atom by contribution per atom</a:t>
            </a:r>
          </a:p>
        </p:txBody>
      </p:sp>
      <p:graphicFrame>
        <p:nvGraphicFramePr>
          <p:cNvPr id="9218" name="Object 21">
            <a:extLst>
              <a:ext uri="{FF2B5EF4-FFF2-40B4-BE49-F238E27FC236}">
                <a16:creationId xmlns:a16="http://schemas.microsoft.com/office/drawing/2014/main" id="{D4F2F3F7-DC77-4FF0-90F2-C2F16757BE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00300" y="2819400"/>
          <a:ext cx="25527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98700" imgH="393700" progId="Equation.3">
                  <p:embed/>
                </p:oleObj>
              </mc:Choice>
              <mc:Fallback>
                <p:oleObj name="Equation" r:id="rId2" imgW="2298700" imgH="3937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0300" y="2819400"/>
                        <a:ext cx="25527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20">
            <a:extLst>
              <a:ext uri="{FF2B5EF4-FFF2-40B4-BE49-F238E27FC236}">
                <a16:creationId xmlns:a16="http://schemas.microsoft.com/office/drawing/2014/main" id="{C8241428-2860-46DE-BCE2-DC532A1464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00300" y="3305175"/>
          <a:ext cx="152717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80588" imgH="393529" progId="Equation.3">
                  <p:embed/>
                </p:oleObj>
              </mc:Choice>
              <mc:Fallback>
                <p:oleObj name="Equation" r:id="rId4" imgW="1180588" imgH="393529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0300" y="3305175"/>
                        <a:ext cx="1527175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19">
            <a:extLst>
              <a:ext uri="{FF2B5EF4-FFF2-40B4-BE49-F238E27FC236}">
                <a16:creationId xmlns:a16="http://schemas.microsoft.com/office/drawing/2014/main" id="{5AA314EF-A75E-4116-8759-EC7B41D193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00300" y="4029075"/>
          <a:ext cx="4287838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705100" imgH="393700" progId="Equation.3">
                  <p:embed/>
                </p:oleObj>
              </mc:Choice>
              <mc:Fallback>
                <p:oleObj name="Equation" r:id="rId6" imgW="2705100" imgH="3937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0300" y="4029075"/>
                        <a:ext cx="4287838" cy="619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18">
            <a:extLst>
              <a:ext uri="{FF2B5EF4-FFF2-40B4-BE49-F238E27FC236}">
                <a16:creationId xmlns:a16="http://schemas.microsoft.com/office/drawing/2014/main" id="{85E9C228-4EBF-4961-9B8E-77DA02FC26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00300" y="4791075"/>
          <a:ext cx="16414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80588" imgH="393529" progId="Equation.3">
                  <p:embed/>
                </p:oleObj>
              </mc:Choice>
              <mc:Fallback>
                <p:oleObj name="Equation" r:id="rId8" imgW="1180588" imgH="393529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0300" y="4791075"/>
                        <a:ext cx="1641475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17">
            <a:extLst>
              <a:ext uri="{FF2B5EF4-FFF2-40B4-BE49-F238E27FC236}">
                <a16:creationId xmlns:a16="http://schemas.microsoft.com/office/drawing/2014/main" id="{772A4893-D991-4F38-95A9-41C6D1FFBA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00300" y="5410200"/>
          <a:ext cx="4287838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705100" imgH="393700" progId="Equation.3">
                  <p:embed/>
                </p:oleObj>
              </mc:Choice>
              <mc:Fallback>
                <p:oleObj name="Equation" r:id="rId10" imgW="2705100" imgH="3937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0300" y="5410200"/>
                        <a:ext cx="4287838" cy="619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16">
            <a:extLst>
              <a:ext uri="{FF2B5EF4-FFF2-40B4-BE49-F238E27FC236}">
                <a16:creationId xmlns:a16="http://schemas.microsoft.com/office/drawing/2014/main" id="{24E05642-8706-4A14-80C2-775E68718A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00300" y="6172200"/>
          <a:ext cx="1687513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80588" imgH="393529" progId="Equation.3">
                  <p:embed/>
                </p:oleObj>
              </mc:Choice>
              <mc:Fallback>
                <p:oleObj name="Equation" r:id="rId12" imgW="1180588" imgH="393529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0300" y="6172200"/>
                        <a:ext cx="1687513" cy="557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6" name="Rectangle 32">
            <a:extLst>
              <a:ext uri="{FF2B5EF4-FFF2-40B4-BE49-F238E27FC236}">
                <a16:creationId xmlns:a16="http://schemas.microsoft.com/office/drawing/2014/main" id="{1A029D60-2F3A-4AA4-99D5-41AB18908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1413"/>
            <a:ext cx="21161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reducible : N = </a:t>
            </a:r>
            <a:endParaRPr lang="en-US" altLang="en-US" sz="24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224" name="Object 31">
            <a:extLst>
              <a:ext uri="{FF2B5EF4-FFF2-40B4-BE49-F238E27FC236}">
                <a16:creationId xmlns:a16="http://schemas.microsoft.com/office/drawing/2014/main" id="{9E09A7BA-25B4-4203-ADF8-9096D21D19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62175" y="990600"/>
          <a:ext cx="141922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965200" imgH="393700" progId="Equation.3">
                  <p:embed/>
                </p:oleObj>
              </mc:Choice>
              <mc:Fallback>
                <p:oleObj name="Equation" r:id="rId14" imgW="965200" imgH="39370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175" y="990600"/>
                        <a:ext cx="1419225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7" name="Rectangle 33">
            <a:extLst>
              <a:ext uri="{FF2B5EF4-FFF2-40B4-BE49-F238E27FC236}">
                <a16:creationId xmlns:a16="http://schemas.microsoft.com/office/drawing/2014/main" id="{A734B226-2ACB-4F50-B106-E999874E4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651000"/>
            <a:ext cx="8534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where n is the number of particle, h is the number of symmetry operation, X</a:t>
            </a:r>
            <a:r>
              <a:rPr lang="en-US" altLang="en-US" sz="2000" baseline="-300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altLang="en-US" sz="20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is the reducible representation, x</a:t>
            </a:r>
            <a:r>
              <a:rPr lang="en-US" altLang="en-US" sz="2000" baseline="-300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altLang="en-US" sz="20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are values of irreducible representation from character table and n is the coefficient of the symmetry operation.</a:t>
            </a:r>
            <a:endParaRPr lang="en-US" altLang="en-US" sz="20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28" name="Rectangle 35">
            <a:extLst>
              <a:ext uri="{FF2B5EF4-FFF2-40B4-BE49-F238E27FC236}">
                <a16:creationId xmlns:a16="http://schemas.microsoft.com/office/drawing/2014/main" id="{C41F29A9-74FE-4BB0-944C-FB830E250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2895600"/>
            <a:ext cx="728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/>
              <a:t>Г</a:t>
            </a:r>
            <a:r>
              <a:rPr lang="en-US" altLang="en-US" b="1" baseline="-25000"/>
              <a:t>A1  </a:t>
            </a:r>
            <a:r>
              <a:rPr lang="en-US" altLang="en-US" b="1"/>
              <a:t>=</a:t>
            </a:r>
            <a:endParaRPr lang="en-US" altLang="en-US"/>
          </a:p>
        </p:txBody>
      </p:sp>
      <p:sp>
        <p:nvSpPr>
          <p:cNvPr id="9229" name="Rectangle 36">
            <a:extLst>
              <a:ext uri="{FF2B5EF4-FFF2-40B4-BE49-F238E27FC236}">
                <a16:creationId xmlns:a16="http://schemas.microsoft.com/office/drawing/2014/main" id="{9187EAE4-4114-4F57-A1F9-46C360C28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363913"/>
            <a:ext cx="728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/>
              <a:t>Г</a:t>
            </a:r>
            <a:r>
              <a:rPr lang="en-US" altLang="en-US" b="1" baseline="-25000"/>
              <a:t>A1  </a:t>
            </a:r>
            <a:r>
              <a:rPr lang="en-US" altLang="en-US" b="1"/>
              <a:t>=</a:t>
            </a:r>
            <a:endParaRPr lang="en-US" altLang="en-US"/>
          </a:p>
        </p:txBody>
      </p:sp>
      <p:sp>
        <p:nvSpPr>
          <p:cNvPr id="9230" name="Rectangle 37">
            <a:extLst>
              <a:ext uri="{FF2B5EF4-FFF2-40B4-BE49-F238E27FC236}">
                <a16:creationId xmlns:a16="http://schemas.microsoft.com/office/drawing/2014/main" id="{909F1D57-6B82-4054-A573-EBCD39BC3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4114800"/>
            <a:ext cx="785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/>
              <a:t>Г</a:t>
            </a:r>
            <a:r>
              <a:rPr lang="en-US" altLang="en-US" b="1" baseline="-25000"/>
              <a:t>A2  </a:t>
            </a:r>
            <a:r>
              <a:rPr lang="en-US" altLang="en-US" b="1"/>
              <a:t>= </a:t>
            </a:r>
            <a:endParaRPr lang="en-US" altLang="en-US"/>
          </a:p>
        </p:txBody>
      </p:sp>
      <p:sp>
        <p:nvSpPr>
          <p:cNvPr id="9231" name="Rectangle 38">
            <a:extLst>
              <a:ext uri="{FF2B5EF4-FFF2-40B4-BE49-F238E27FC236}">
                <a16:creationId xmlns:a16="http://schemas.microsoft.com/office/drawing/2014/main" id="{DB780CC9-777F-4D9E-B3EB-10F157EA0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7788" y="4724400"/>
            <a:ext cx="785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/>
              <a:t>Г</a:t>
            </a:r>
            <a:r>
              <a:rPr lang="en-US" altLang="en-US" b="1" baseline="-25000"/>
              <a:t>A2  </a:t>
            </a:r>
            <a:r>
              <a:rPr lang="en-US" altLang="en-US" b="1"/>
              <a:t>= </a:t>
            </a:r>
            <a:endParaRPr lang="en-US" altLang="en-US"/>
          </a:p>
        </p:txBody>
      </p:sp>
      <p:sp>
        <p:nvSpPr>
          <p:cNvPr id="9232" name="Rectangle 39">
            <a:extLst>
              <a:ext uri="{FF2B5EF4-FFF2-40B4-BE49-F238E27FC236}">
                <a16:creationId xmlns:a16="http://schemas.microsoft.com/office/drawing/2014/main" id="{A6ED20BA-3F74-469D-9A0A-B89A4F15A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5410200"/>
            <a:ext cx="777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/>
              <a:t>Г</a:t>
            </a:r>
            <a:r>
              <a:rPr lang="en-US" altLang="en-US" b="1" baseline="-25000"/>
              <a:t>B1  </a:t>
            </a:r>
            <a:r>
              <a:rPr lang="en-US" altLang="en-US" b="1"/>
              <a:t>= </a:t>
            </a:r>
            <a:endParaRPr lang="en-US" altLang="en-US"/>
          </a:p>
        </p:txBody>
      </p:sp>
      <p:sp>
        <p:nvSpPr>
          <p:cNvPr id="9233" name="Rectangle 40">
            <a:extLst>
              <a:ext uri="{FF2B5EF4-FFF2-40B4-BE49-F238E27FC236}">
                <a16:creationId xmlns:a16="http://schemas.microsoft.com/office/drawing/2014/main" id="{7DA49616-0AFE-4F0C-8A9C-2DCE5CB18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6259513"/>
            <a:ext cx="777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/>
              <a:t>Г</a:t>
            </a:r>
            <a:r>
              <a:rPr lang="en-US" altLang="en-US" b="1" baseline="-25000"/>
              <a:t>B1  </a:t>
            </a:r>
            <a:r>
              <a:rPr lang="en-US" altLang="en-US" b="1"/>
              <a:t>= </a:t>
            </a:r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Rectangle 2">
            <a:extLst>
              <a:ext uri="{FF2B5EF4-FFF2-40B4-BE49-F238E27FC236}">
                <a16:creationId xmlns:a16="http://schemas.microsoft.com/office/drawing/2014/main" id="{9F201505-8DA4-43A2-88C9-C8AE1C493C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/>
              <a:t>Applications of matrices to Symmetry point group</a:t>
            </a:r>
          </a:p>
        </p:txBody>
      </p:sp>
      <p:sp>
        <p:nvSpPr>
          <p:cNvPr id="1046" name="Rectangle 8">
            <a:extLst>
              <a:ext uri="{FF2B5EF4-FFF2-40B4-BE49-F238E27FC236}">
                <a16:creationId xmlns:a16="http://schemas.microsoft.com/office/drawing/2014/main" id="{D3032124-123E-4952-A313-220B5DCBF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47" name="Rectangle 9">
            <a:extLst>
              <a:ext uri="{FF2B5EF4-FFF2-40B4-BE49-F238E27FC236}">
                <a16:creationId xmlns:a16="http://schemas.microsoft.com/office/drawing/2014/main" id="{681EAD64-DD30-46F4-9B30-27CAA172F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endParaRPr lang="en-US" altLang="en-US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48" name="Rectangle 19">
            <a:extLst>
              <a:ext uri="{FF2B5EF4-FFF2-40B4-BE49-F238E27FC236}">
                <a16:creationId xmlns:a16="http://schemas.microsoft.com/office/drawing/2014/main" id="{EE67B7A1-EA5C-4327-B496-C1971C123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pSp>
        <p:nvGrpSpPr>
          <p:cNvPr id="1049" name="Group 41">
            <a:extLst>
              <a:ext uri="{FF2B5EF4-FFF2-40B4-BE49-F238E27FC236}">
                <a16:creationId xmlns:a16="http://schemas.microsoft.com/office/drawing/2014/main" id="{E380C100-841A-465E-A7BB-B81F6B8FB115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3581400"/>
            <a:ext cx="2208213" cy="838200"/>
            <a:chOff x="609600" y="3581400"/>
            <a:chExt cx="2208213" cy="838200"/>
          </a:xfrm>
        </p:grpSpPr>
        <p:graphicFrame>
          <p:nvGraphicFramePr>
            <p:cNvPr id="1042" name="Object 10">
              <a:extLst>
                <a:ext uri="{FF2B5EF4-FFF2-40B4-BE49-F238E27FC236}">
                  <a16:creationId xmlns:a16="http://schemas.microsoft.com/office/drawing/2014/main" id="{9FD6A904-CC13-45A0-A412-88F749DA332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09600" y="3743325"/>
            <a:ext cx="180975" cy="676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77646" imgH="672516" progId="Equation.3">
                    <p:embed/>
                  </p:oleObj>
                </mc:Choice>
                <mc:Fallback>
                  <p:oleObj name="Equation" r:id="rId2" imgW="177646" imgH="672516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9600" y="3743325"/>
                          <a:ext cx="180975" cy="676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43" name="Object 11">
              <a:extLst>
                <a:ext uri="{FF2B5EF4-FFF2-40B4-BE49-F238E27FC236}">
                  <a16:creationId xmlns:a16="http://schemas.microsoft.com/office/drawing/2014/main" id="{7A7E6A6B-9F66-4620-9BC7-676A5053351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546350" y="3743325"/>
            <a:ext cx="271463" cy="676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66400" imgH="672840" progId="Equation.3">
                    <p:embed/>
                  </p:oleObj>
                </mc:Choice>
                <mc:Fallback>
                  <p:oleObj name="Equation" r:id="rId4" imgW="266400" imgH="67284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6350" y="3743325"/>
                          <a:ext cx="271463" cy="676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Right Arrow 19">
              <a:extLst>
                <a:ext uri="{FF2B5EF4-FFF2-40B4-BE49-F238E27FC236}">
                  <a16:creationId xmlns:a16="http://schemas.microsoft.com/office/drawing/2014/main" id="{BDD73E5C-1698-43A6-A199-ABA9DBDAE36D}"/>
                </a:ext>
              </a:extLst>
            </p:cNvPr>
            <p:cNvSpPr/>
            <p:nvPr/>
          </p:nvSpPr>
          <p:spPr>
            <a:xfrm>
              <a:off x="1066800" y="3962400"/>
              <a:ext cx="1066800" cy="152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aphicFrame>
          <p:nvGraphicFramePr>
            <p:cNvPr id="1044" name="Object 18">
              <a:extLst>
                <a:ext uri="{FF2B5EF4-FFF2-40B4-BE49-F238E27FC236}">
                  <a16:creationId xmlns:a16="http://schemas.microsoft.com/office/drawing/2014/main" id="{D80F87B5-9348-4E32-B050-02AEF056229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47800" y="3581400"/>
            <a:ext cx="381000" cy="4141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215713" imgH="241091" progId="Equation.3">
                    <p:embed/>
                  </p:oleObj>
                </mc:Choice>
                <mc:Fallback>
                  <p:oleObj name="Equation" r:id="rId6" imgW="215713" imgH="241091" progId="Equation.3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7800" y="3581400"/>
                          <a:ext cx="381000" cy="41413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50" name="Group 40">
            <a:extLst>
              <a:ext uri="{FF2B5EF4-FFF2-40B4-BE49-F238E27FC236}">
                <a16:creationId xmlns:a16="http://schemas.microsoft.com/office/drawing/2014/main" id="{24EA482F-DCA0-4133-83F6-AE5F88AC3BDC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2535238"/>
            <a:ext cx="2162175" cy="884237"/>
            <a:chOff x="609600" y="2535238"/>
            <a:chExt cx="2162175" cy="884237"/>
          </a:xfrm>
        </p:grpSpPr>
        <p:graphicFrame>
          <p:nvGraphicFramePr>
            <p:cNvPr id="1039" name="Object 7">
              <a:extLst>
                <a:ext uri="{FF2B5EF4-FFF2-40B4-BE49-F238E27FC236}">
                  <a16:creationId xmlns:a16="http://schemas.microsoft.com/office/drawing/2014/main" id="{A98A31E8-D639-4104-8FBE-20B3FEDBF98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09600" y="2743200"/>
            <a:ext cx="180975" cy="676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77646" imgH="672516" progId="Equation.3">
                    <p:embed/>
                  </p:oleObj>
                </mc:Choice>
                <mc:Fallback>
                  <p:oleObj name="Equation" r:id="rId8" imgW="177646" imgH="672516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9600" y="2743200"/>
                          <a:ext cx="180975" cy="676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40" name="Object 6">
              <a:extLst>
                <a:ext uri="{FF2B5EF4-FFF2-40B4-BE49-F238E27FC236}">
                  <a16:creationId xmlns:a16="http://schemas.microsoft.com/office/drawing/2014/main" id="{153F6F5D-B927-42DE-B23E-28009E34558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590800" y="2743200"/>
            <a:ext cx="180975" cy="676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77646" imgH="672516" progId="Equation.3">
                    <p:embed/>
                  </p:oleObj>
                </mc:Choice>
                <mc:Fallback>
                  <p:oleObj name="Equation" r:id="rId9" imgW="177646" imgH="672516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0800" y="2743200"/>
                          <a:ext cx="180975" cy="676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Right Arrow 18">
              <a:extLst>
                <a:ext uri="{FF2B5EF4-FFF2-40B4-BE49-F238E27FC236}">
                  <a16:creationId xmlns:a16="http://schemas.microsoft.com/office/drawing/2014/main" id="{1A49E936-9DED-40C5-A481-2C3195B4BE0C}"/>
                </a:ext>
              </a:extLst>
            </p:cNvPr>
            <p:cNvSpPr/>
            <p:nvPr/>
          </p:nvSpPr>
          <p:spPr>
            <a:xfrm>
              <a:off x="1143000" y="2895600"/>
              <a:ext cx="1066800" cy="152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aphicFrame>
          <p:nvGraphicFramePr>
            <p:cNvPr id="1041" name="Object 20">
              <a:extLst>
                <a:ext uri="{FF2B5EF4-FFF2-40B4-BE49-F238E27FC236}">
                  <a16:creationId xmlns:a16="http://schemas.microsoft.com/office/drawing/2014/main" id="{A8291A09-27BB-4387-82F8-1A6BB18BAF5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503363" y="2535238"/>
            <a:ext cx="268287" cy="284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52280" imgH="164880" progId="Equation.3">
                    <p:embed/>
                  </p:oleObj>
                </mc:Choice>
                <mc:Fallback>
                  <p:oleObj name="Equation" r:id="rId11" imgW="152280" imgH="164880" progId="Equation.3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03363" y="2535238"/>
                          <a:ext cx="268287" cy="2841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51" name="Group 42">
            <a:extLst>
              <a:ext uri="{FF2B5EF4-FFF2-40B4-BE49-F238E27FC236}">
                <a16:creationId xmlns:a16="http://schemas.microsoft.com/office/drawing/2014/main" id="{76ED685F-C09B-479A-A837-14243FDBC442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4724400"/>
            <a:ext cx="2220913" cy="676275"/>
            <a:chOff x="609600" y="4724400"/>
            <a:chExt cx="2220913" cy="676275"/>
          </a:xfrm>
        </p:grpSpPr>
        <p:graphicFrame>
          <p:nvGraphicFramePr>
            <p:cNvPr id="1036" name="Object 12">
              <a:extLst>
                <a:ext uri="{FF2B5EF4-FFF2-40B4-BE49-F238E27FC236}">
                  <a16:creationId xmlns:a16="http://schemas.microsoft.com/office/drawing/2014/main" id="{89B36171-0FC0-49BD-93C4-1A3EC8C378D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09600" y="4724400"/>
            <a:ext cx="180975" cy="676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77646" imgH="672516" progId="Equation.3">
                    <p:embed/>
                  </p:oleObj>
                </mc:Choice>
                <mc:Fallback>
                  <p:oleObj name="Equation" r:id="rId13" imgW="177646" imgH="672516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9600" y="4724400"/>
                          <a:ext cx="180975" cy="676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7" name="Object 13">
              <a:extLst>
                <a:ext uri="{FF2B5EF4-FFF2-40B4-BE49-F238E27FC236}">
                  <a16:creationId xmlns:a16="http://schemas.microsoft.com/office/drawing/2014/main" id="{13CB9A00-4CDE-4BD3-8196-877164155E2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533650" y="4724400"/>
            <a:ext cx="296863" cy="676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291960" imgH="672840" progId="Equation.3">
                    <p:embed/>
                  </p:oleObj>
                </mc:Choice>
                <mc:Fallback>
                  <p:oleObj name="Equation" r:id="rId14" imgW="291960" imgH="672840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33650" y="4724400"/>
                          <a:ext cx="296863" cy="676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Right Arrow 23">
              <a:extLst>
                <a:ext uri="{FF2B5EF4-FFF2-40B4-BE49-F238E27FC236}">
                  <a16:creationId xmlns:a16="http://schemas.microsoft.com/office/drawing/2014/main" id="{EEFD222C-B7D9-48EB-8DE5-CC0BA202D182}"/>
                </a:ext>
              </a:extLst>
            </p:cNvPr>
            <p:cNvSpPr/>
            <p:nvPr/>
          </p:nvSpPr>
          <p:spPr>
            <a:xfrm>
              <a:off x="1219200" y="5181600"/>
              <a:ext cx="1066800" cy="152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aphicFrame>
          <p:nvGraphicFramePr>
            <p:cNvPr id="1038" name="Object 21">
              <a:extLst>
                <a:ext uri="{FF2B5EF4-FFF2-40B4-BE49-F238E27FC236}">
                  <a16:creationId xmlns:a16="http://schemas.microsoft.com/office/drawing/2014/main" id="{5CF91051-6579-4F15-9E70-407D1707D92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600200" y="4800600"/>
            <a:ext cx="381000" cy="4141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215640" imgH="241200" progId="Equation.3">
                    <p:embed/>
                  </p:oleObj>
                </mc:Choice>
                <mc:Fallback>
                  <p:oleObj name="Equation" r:id="rId16" imgW="215640" imgH="241200" progId="Equation.3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00200" y="4800600"/>
                          <a:ext cx="381000" cy="41413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52" name="Group 43">
            <a:extLst>
              <a:ext uri="{FF2B5EF4-FFF2-40B4-BE49-F238E27FC236}">
                <a16:creationId xmlns:a16="http://schemas.microsoft.com/office/drawing/2014/main" id="{FAAC815E-A974-453F-B565-98A8B15C70BE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5724525"/>
            <a:ext cx="2220913" cy="676275"/>
            <a:chOff x="609600" y="5724525"/>
            <a:chExt cx="2220913" cy="676275"/>
          </a:xfrm>
        </p:grpSpPr>
        <p:graphicFrame>
          <p:nvGraphicFramePr>
            <p:cNvPr id="1033" name="Object 14">
              <a:extLst>
                <a:ext uri="{FF2B5EF4-FFF2-40B4-BE49-F238E27FC236}">
                  <a16:creationId xmlns:a16="http://schemas.microsoft.com/office/drawing/2014/main" id="{EB3420F8-A557-433B-B5A6-D8288577412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09600" y="5724525"/>
            <a:ext cx="180975" cy="676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177646" imgH="672516" progId="Equation.3">
                    <p:embed/>
                  </p:oleObj>
                </mc:Choice>
                <mc:Fallback>
                  <p:oleObj name="Equation" r:id="rId18" imgW="177646" imgH="672516" progId="Equation.3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9600" y="5724525"/>
                          <a:ext cx="180975" cy="676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4" name="Object 15">
              <a:extLst>
                <a:ext uri="{FF2B5EF4-FFF2-40B4-BE49-F238E27FC236}">
                  <a16:creationId xmlns:a16="http://schemas.microsoft.com/office/drawing/2014/main" id="{6E234AC4-9958-4528-A797-B23461604E6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533650" y="5724525"/>
            <a:ext cx="296863" cy="676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291960" imgH="672840" progId="Equation.3">
                    <p:embed/>
                  </p:oleObj>
                </mc:Choice>
                <mc:Fallback>
                  <p:oleObj name="Equation" r:id="rId19" imgW="291960" imgH="672840" progId="Equation.3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33650" y="5724525"/>
                          <a:ext cx="296863" cy="676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Right Arrow 25">
              <a:extLst>
                <a:ext uri="{FF2B5EF4-FFF2-40B4-BE49-F238E27FC236}">
                  <a16:creationId xmlns:a16="http://schemas.microsoft.com/office/drawing/2014/main" id="{0A5FD51A-BFDD-4E30-9A1C-2B6979360611}"/>
                </a:ext>
              </a:extLst>
            </p:cNvPr>
            <p:cNvSpPr/>
            <p:nvPr/>
          </p:nvSpPr>
          <p:spPr>
            <a:xfrm>
              <a:off x="1219200" y="6172200"/>
              <a:ext cx="1066800" cy="152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aphicFrame>
          <p:nvGraphicFramePr>
            <p:cNvPr id="1035" name="Object 22">
              <a:extLst>
                <a:ext uri="{FF2B5EF4-FFF2-40B4-BE49-F238E27FC236}">
                  <a16:creationId xmlns:a16="http://schemas.microsoft.com/office/drawing/2014/main" id="{2369D2FF-EFA3-47D3-B28D-082A097BD70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589088" y="5791200"/>
            <a:ext cx="403225" cy="414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228600" imgH="241200" progId="Equation.3">
                    <p:embed/>
                  </p:oleObj>
                </mc:Choice>
                <mc:Fallback>
                  <p:oleObj name="Equation" r:id="rId21" imgW="228600" imgH="241200" progId="Equation.3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9088" y="5791200"/>
                          <a:ext cx="403225" cy="4143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53" name="Group 44">
            <a:extLst>
              <a:ext uri="{FF2B5EF4-FFF2-40B4-BE49-F238E27FC236}">
                <a16:creationId xmlns:a16="http://schemas.microsoft.com/office/drawing/2014/main" id="{4358CDAD-A0EA-4176-B798-43313D85D035}"/>
              </a:ext>
            </a:extLst>
          </p:cNvPr>
          <p:cNvGrpSpPr>
            <a:grpSpLocks/>
          </p:cNvGrpSpPr>
          <p:nvPr/>
        </p:nvGrpSpPr>
        <p:grpSpPr bwMode="auto">
          <a:xfrm>
            <a:off x="5418138" y="3505200"/>
            <a:ext cx="2201862" cy="762000"/>
            <a:chOff x="5418137" y="3505200"/>
            <a:chExt cx="2201863" cy="762000"/>
          </a:xfrm>
        </p:grpSpPr>
        <p:graphicFrame>
          <p:nvGraphicFramePr>
            <p:cNvPr id="1031" name="Object 16">
              <a:extLst>
                <a:ext uri="{FF2B5EF4-FFF2-40B4-BE49-F238E27FC236}">
                  <a16:creationId xmlns:a16="http://schemas.microsoft.com/office/drawing/2014/main" id="{747BF63B-59E9-4905-8A77-9F839864F15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418137" y="3514725"/>
            <a:ext cx="180975" cy="676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3" imgW="177646" imgH="672516" progId="Equation.3">
                    <p:embed/>
                  </p:oleObj>
                </mc:Choice>
                <mc:Fallback>
                  <p:oleObj name="Equation" r:id="rId23" imgW="177646" imgH="672516" progId="Equation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18137" y="3514725"/>
                          <a:ext cx="180975" cy="676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2" name="Object 17">
              <a:extLst>
                <a:ext uri="{FF2B5EF4-FFF2-40B4-BE49-F238E27FC236}">
                  <a16:creationId xmlns:a16="http://schemas.microsoft.com/office/drawing/2014/main" id="{6ABC22B9-C84E-4BDE-ACC6-CB54B42FA6D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361237" y="3590925"/>
            <a:ext cx="258763" cy="676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4" imgW="253800" imgH="672840" progId="Equation.3">
                    <p:embed/>
                  </p:oleObj>
                </mc:Choice>
                <mc:Fallback>
                  <p:oleObj name="Equation" r:id="rId24" imgW="253800" imgH="672840" progId="Equation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61237" y="3590925"/>
                          <a:ext cx="258763" cy="676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Right Arrow 27">
              <a:extLst>
                <a:ext uri="{FF2B5EF4-FFF2-40B4-BE49-F238E27FC236}">
                  <a16:creationId xmlns:a16="http://schemas.microsoft.com/office/drawing/2014/main" id="{E9FE4F36-3EFC-4F69-ADDB-2572A647AA01}"/>
                </a:ext>
              </a:extLst>
            </p:cNvPr>
            <p:cNvSpPr/>
            <p:nvPr/>
          </p:nvSpPr>
          <p:spPr>
            <a:xfrm>
              <a:off x="6027737" y="3962400"/>
              <a:ext cx="1066800" cy="152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67" name="Rectangle 31">
              <a:extLst>
                <a:ext uri="{FF2B5EF4-FFF2-40B4-BE49-F238E27FC236}">
                  <a16:creationId xmlns:a16="http://schemas.microsoft.com/office/drawing/2014/main" id="{C98B736C-827B-468B-93C8-2D61A57755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3937" y="3505200"/>
              <a:ext cx="77296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latin typeface="Symbol" panose="05050102010706020507" pitchFamily="18" charset="2"/>
                </a:rPr>
                <a:t>s</a:t>
              </a:r>
              <a:r>
                <a:rPr lang="en-US" altLang="en-US" baseline="-25000"/>
                <a:t>v</a:t>
              </a:r>
              <a:r>
                <a:rPr lang="en-US" altLang="en-US"/>
                <a:t>(xz)</a:t>
              </a:r>
            </a:p>
          </p:txBody>
        </p:sp>
      </p:grpSp>
      <p:grpSp>
        <p:nvGrpSpPr>
          <p:cNvPr id="1054" name="Group 45">
            <a:extLst>
              <a:ext uri="{FF2B5EF4-FFF2-40B4-BE49-F238E27FC236}">
                <a16:creationId xmlns:a16="http://schemas.microsoft.com/office/drawing/2014/main" id="{D3E2975A-34B7-4C7A-BC2F-3E376349C201}"/>
              </a:ext>
            </a:extLst>
          </p:cNvPr>
          <p:cNvGrpSpPr>
            <a:grpSpLocks/>
          </p:cNvGrpSpPr>
          <p:nvPr/>
        </p:nvGrpSpPr>
        <p:grpSpPr bwMode="auto">
          <a:xfrm>
            <a:off x="5399088" y="4495800"/>
            <a:ext cx="2220912" cy="762000"/>
            <a:chOff x="5399087" y="4495800"/>
            <a:chExt cx="2220913" cy="762000"/>
          </a:xfrm>
        </p:grpSpPr>
        <p:graphicFrame>
          <p:nvGraphicFramePr>
            <p:cNvPr id="1029" name="Object 25">
              <a:extLst>
                <a:ext uri="{FF2B5EF4-FFF2-40B4-BE49-F238E27FC236}">
                  <a16:creationId xmlns:a16="http://schemas.microsoft.com/office/drawing/2014/main" id="{3DB4A987-C80A-42B6-964A-B3D56976F9D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399087" y="4505325"/>
            <a:ext cx="180975" cy="676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6" imgW="177646" imgH="672516" progId="Equation.3">
                    <p:embed/>
                  </p:oleObj>
                </mc:Choice>
                <mc:Fallback>
                  <p:oleObj name="Equation" r:id="rId26" imgW="177646" imgH="672516" progId="Equation.3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99087" y="4505325"/>
                          <a:ext cx="180975" cy="676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0" name="Object 26">
              <a:extLst>
                <a:ext uri="{FF2B5EF4-FFF2-40B4-BE49-F238E27FC236}">
                  <a16:creationId xmlns:a16="http://schemas.microsoft.com/office/drawing/2014/main" id="{4ED7492B-7EA0-4FC0-BB1C-BE06E90B042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323137" y="4581525"/>
            <a:ext cx="296863" cy="676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7" imgW="291960" imgH="672840" progId="Equation.3">
                    <p:embed/>
                  </p:oleObj>
                </mc:Choice>
                <mc:Fallback>
                  <p:oleObj name="Equation" r:id="rId27" imgW="291960" imgH="672840" progId="Equation.3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23137" y="4581525"/>
                          <a:ext cx="296863" cy="676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Right Arrow 34">
              <a:extLst>
                <a:ext uri="{FF2B5EF4-FFF2-40B4-BE49-F238E27FC236}">
                  <a16:creationId xmlns:a16="http://schemas.microsoft.com/office/drawing/2014/main" id="{660D55B5-9309-413D-AF51-128D8F742F99}"/>
                </a:ext>
              </a:extLst>
            </p:cNvPr>
            <p:cNvSpPr/>
            <p:nvPr/>
          </p:nvSpPr>
          <p:spPr>
            <a:xfrm>
              <a:off x="6008687" y="4953000"/>
              <a:ext cx="1066800" cy="152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65" name="Rectangle 35">
              <a:extLst>
                <a:ext uri="{FF2B5EF4-FFF2-40B4-BE49-F238E27FC236}">
                  <a16:creationId xmlns:a16="http://schemas.microsoft.com/office/drawing/2014/main" id="{29E0640C-0A92-453C-AABD-84DC65314D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4887" y="4495800"/>
              <a:ext cx="77296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latin typeface="Symbol" panose="05050102010706020507" pitchFamily="18" charset="2"/>
                </a:rPr>
                <a:t>s</a:t>
              </a:r>
              <a:r>
                <a:rPr lang="en-US" altLang="en-US" baseline="-25000"/>
                <a:t>v</a:t>
              </a:r>
              <a:r>
                <a:rPr lang="en-US" altLang="en-US"/>
                <a:t>(yz)</a:t>
              </a:r>
            </a:p>
          </p:txBody>
        </p:sp>
      </p:grpSp>
      <p:grpSp>
        <p:nvGrpSpPr>
          <p:cNvPr id="1055" name="Group 46">
            <a:extLst>
              <a:ext uri="{FF2B5EF4-FFF2-40B4-BE49-F238E27FC236}">
                <a16:creationId xmlns:a16="http://schemas.microsoft.com/office/drawing/2014/main" id="{FD88018D-244F-41D4-9C9A-4D3625008A54}"/>
              </a:ext>
            </a:extLst>
          </p:cNvPr>
          <p:cNvGrpSpPr>
            <a:grpSpLocks/>
          </p:cNvGrpSpPr>
          <p:nvPr/>
        </p:nvGrpSpPr>
        <p:grpSpPr bwMode="auto">
          <a:xfrm>
            <a:off x="5399088" y="5638800"/>
            <a:ext cx="2220912" cy="762000"/>
            <a:chOff x="5399087" y="5638800"/>
            <a:chExt cx="2220913" cy="762000"/>
          </a:xfrm>
        </p:grpSpPr>
        <p:graphicFrame>
          <p:nvGraphicFramePr>
            <p:cNvPr id="1027" name="Object 27">
              <a:extLst>
                <a:ext uri="{FF2B5EF4-FFF2-40B4-BE49-F238E27FC236}">
                  <a16:creationId xmlns:a16="http://schemas.microsoft.com/office/drawing/2014/main" id="{DDD108DC-557F-4755-AEB2-A8C0A94EA92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399087" y="5648325"/>
            <a:ext cx="180975" cy="676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9" imgW="177646" imgH="672516" progId="Equation.3">
                    <p:embed/>
                  </p:oleObj>
                </mc:Choice>
                <mc:Fallback>
                  <p:oleObj name="Equation" r:id="rId29" imgW="177646" imgH="672516" progId="Equation.3">
                    <p:embed/>
                    <p:pic>
                      <p:nvPicPr>
                        <p:cNvPr id="0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99087" y="5648325"/>
                          <a:ext cx="180975" cy="676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8" name="Object 28">
              <a:extLst>
                <a:ext uri="{FF2B5EF4-FFF2-40B4-BE49-F238E27FC236}">
                  <a16:creationId xmlns:a16="http://schemas.microsoft.com/office/drawing/2014/main" id="{BB143F19-DD71-4CCD-A938-1FFEF2C2881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323137" y="5724525"/>
            <a:ext cx="296863" cy="676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0" imgW="291960" imgH="672840" progId="Equation.3">
                    <p:embed/>
                  </p:oleObj>
                </mc:Choice>
                <mc:Fallback>
                  <p:oleObj name="Equation" r:id="rId30" imgW="291960" imgH="672840" progId="Equation.3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23137" y="5724525"/>
                          <a:ext cx="296863" cy="676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" name="Right Arrow 38">
              <a:extLst>
                <a:ext uri="{FF2B5EF4-FFF2-40B4-BE49-F238E27FC236}">
                  <a16:creationId xmlns:a16="http://schemas.microsoft.com/office/drawing/2014/main" id="{B2C28675-D246-42A8-949F-880E82E2B753}"/>
                </a:ext>
              </a:extLst>
            </p:cNvPr>
            <p:cNvSpPr/>
            <p:nvPr/>
          </p:nvSpPr>
          <p:spPr>
            <a:xfrm>
              <a:off x="5867399" y="6096000"/>
              <a:ext cx="1066800" cy="152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63" name="Rectangle 39">
              <a:extLst>
                <a:ext uri="{FF2B5EF4-FFF2-40B4-BE49-F238E27FC236}">
                  <a16:creationId xmlns:a16="http://schemas.microsoft.com/office/drawing/2014/main" id="{40A24F7D-2CC9-42BF-9287-6469B2191C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4887" y="5638800"/>
              <a:ext cx="26000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latin typeface="Symbol" panose="05050102010706020507" pitchFamily="18" charset="2"/>
                </a:rPr>
                <a:t>i</a:t>
              </a:r>
              <a:endParaRPr lang="en-US" altLang="en-US"/>
            </a:p>
          </p:txBody>
        </p:sp>
      </p:grpSp>
      <p:grpSp>
        <p:nvGrpSpPr>
          <p:cNvPr id="1056" name="Group 53">
            <a:extLst>
              <a:ext uri="{FF2B5EF4-FFF2-40B4-BE49-F238E27FC236}">
                <a16:creationId xmlns:a16="http://schemas.microsoft.com/office/drawing/2014/main" id="{A12D7E80-6529-479F-BE86-FE54C2B84CBE}"/>
              </a:ext>
            </a:extLst>
          </p:cNvPr>
          <p:cNvGrpSpPr>
            <a:grpSpLocks/>
          </p:cNvGrpSpPr>
          <p:nvPr/>
        </p:nvGrpSpPr>
        <p:grpSpPr bwMode="auto">
          <a:xfrm>
            <a:off x="3586163" y="1752600"/>
            <a:ext cx="1366837" cy="1266825"/>
            <a:chOff x="3586163" y="1752600"/>
            <a:chExt cx="1366837" cy="1266825"/>
          </a:xfrm>
        </p:grpSpPr>
        <p:graphicFrame>
          <p:nvGraphicFramePr>
            <p:cNvPr id="1026" name="Object 9">
              <a:extLst>
                <a:ext uri="{FF2B5EF4-FFF2-40B4-BE49-F238E27FC236}">
                  <a16:creationId xmlns:a16="http://schemas.microsoft.com/office/drawing/2014/main" id="{586F079A-C800-463A-B8A1-2D7B8980720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586163" y="2590800"/>
            <a:ext cx="1063625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32" imgW="1063371" imgH="429387" progId="ChemDraw.Document.6.0">
                    <p:embed/>
                  </p:oleObj>
                </mc:Choice>
                <mc:Fallback>
                  <p:oleObj name="CS ChemDraw Drawing" r:id="rId32" imgW="1063371" imgH="429387" progId="ChemDraw.Document.6.0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86163" y="2590800"/>
                          <a:ext cx="1063625" cy="428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7B4B9EE6-2A45-4068-9762-E97EAF462758}"/>
                </a:ext>
              </a:extLst>
            </p:cNvPr>
            <p:cNvCxnSpPr/>
            <p:nvPr/>
          </p:nvCxnSpPr>
          <p:spPr>
            <a:xfrm flipV="1">
              <a:off x="4119563" y="2057400"/>
              <a:ext cx="0" cy="533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5CF91FCC-C9AA-402E-AFF9-6D1C961BC1C1}"/>
                </a:ext>
              </a:extLst>
            </p:cNvPr>
            <p:cNvCxnSpPr/>
            <p:nvPr/>
          </p:nvCxnSpPr>
          <p:spPr>
            <a:xfrm flipV="1">
              <a:off x="4119563" y="2362200"/>
              <a:ext cx="381000" cy="2286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9" name="TextBox 11">
              <a:extLst>
                <a:ext uri="{FF2B5EF4-FFF2-40B4-BE49-F238E27FC236}">
                  <a16:creationId xmlns:a16="http://schemas.microsoft.com/office/drawing/2014/main" id="{E62B44D7-3802-4B68-ACE6-EAB86D5EFF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3363" y="1752600"/>
              <a:ext cx="28733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/>
                <a:t>z</a:t>
              </a:r>
            </a:p>
          </p:txBody>
        </p:sp>
        <p:sp>
          <p:nvSpPr>
            <p:cNvPr id="1060" name="TextBox 12">
              <a:extLst>
                <a:ext uri="{FF2B5EF4-FFF2-40B4-BE49-F238E27FC236}">
                  <a16:creationId xmlns:a16="http://schemas.microsoft.com/office/drawing/2014/main" id="{1329FDF5-2470-4B67-BAC7-0B85102B71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0563" y="2057400"/>
              <a:ext cx="30003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/>
                <a:t>y</a:t>
              </a:r>
            </a:p>
          </p:txBody>
        </p:sp>
        <p:sp>
          <p:nvSpPr>
            <p:cNvPr id="1061" name="TextBox 13">
              <a:extLst>
                <a:ext uri="{FF2B5EF4-FFF2-40B4-BE49-F238E27FC236}">
                  <a16:creationId xmlns:a16="http://schemas.microsoft.com/office/drawing/2014/main" id="{4F3D07B4-DD13-49F4-B5AA-A5D99E43F4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2963" y="2362200"/>
              <a:ext cx="30003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/>
                <a:t>x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>
            <a:extLst>
              <a:ext uri="{FF2B5EF4-FFF2-40B4-BE49-F238E27FC236}">
                <a16:creationId xmlns:a16="http://schemas.microsoft.com/office/drawing/2014/main" id="{0FA96580-CBB9-4920-AC9A-F518E4BD79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95400" y="152400"/>
          <a:ext cx="2971800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05100" imgH="393700" progId="Equation.3">
                  <p:embed/>
                </p:oleObj>
              </mc:Choice>
              <mc:Fallback>
                <p:oleObj name="Equation" r:id="rId2" imgW="2705100" imgH="3937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52400"/>
                        <a:ext cx="2971800" cy="585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1">
            <a:extLst>
              <a:ext uri="{FF2B5EF4-FFF2-40B4-BE49-F238E27FC236}">
                <a16:creationId xmlns:a16="http://schemas.microsoft.com/office/drawing/2014/main" id="{F1CF2F3A-1C22-4FC9-B5A4-9BD26C28DC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1600" y="838200"/>
          <a:ext cx="160020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80588" imgH="393529" progId="Equation.3">
                  <p:embed/>
                </p:oleObj>
              </mc:Choice>
              <mc:Fallback>
                <p:oleObj name="Equation" r:id="rId4" imgW="1180588" imgH="393529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838200"/>
                        <a:ext cx="1600200" cy="528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Rectangle 3">
            <a:extLst>
              <a:ext uri="{FF2B5EF4-FFF2-40B4-BE49-F238E27FC236}">
                <a16:creationId xmlns:a16="http://schemas.microsoft.com/office/drawing/2014/main" id="{EFDC3A71-CE2C-44C8-B3BD-AB1FC462A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973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b="1"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en-US" altLang="en-US" sz="2400" b="1" baseline="-30000">
                <a:ea typeface="Calibri" panose="020F0502020204030204" pitchFamily="34" charset="0"/>
                <a:cs typeface="Times New Roman" panose="02020603050405020304" pitchFamily="18" charset="0"/>
              </a:rPr>
              <a:t>B2  </a:t>
            </a:r>
            <a:r>
              <a:rPr lang="en-US" altLang="en-US" sz="2400" b="1"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endParaRPr lang="en-US" altLang="en-US" sz="24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45" name="Rectangle 4">
            <a:extLst>
              <a:ext uri="{FF2B5EF4-FFF2-40B4-BE49-F238E27FC236}">
                <a16:creationId xmlns:a16="http://schemas.microsoft.com/office/drawing/2014/main" id="{FD362174-EF83-45E4-8439-D81404308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846138"/>
            <a:ext cx="9731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b="1"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en-US" altLang="en-US" sz="2400" b="1" baseline="-30000">
                <a:ea typeface="Calibri" panose="020F0502020204030204" pitchFamily="34" charset="0"/>
                <a:cs typeface="Times New Roman" panose="02020603050405020304" pitchFamily="18" charset="0"/>
              </a:rPr>
              <a:t>B2  </a:t>
            </a:r>
            <a:r>
              <a:rPr lang="en-US" altLang="en-US" sz="2400" b="1"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endParaRPr lang="en-US" altLang="en-US" sz="24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46" name="Rectangle 5">
            <a:extLst>
              <a:ext uri="{FF2B5EF4-FFF2-40B4-BE49-F238E27FC236}">
                <a16:creationId xmlns:a16="http://schemas.microsoft.com/office/drawing/2014/main" id="{496DFCA7-7F05-4A71-BB2A-D05056FE3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95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b="1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400" baseline="-3000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en-US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47" name="Rectangle 6">
            <a:extLst>
              <a:ext uri="{FF2B5EF4-FFF2-40B4-BE49-F238E27FC236}">
                <a16:creationId xmlns:a16="http://schemas.microsoft.com/office/drawing/2014/main" id="{09E26197-3342-49E9-9DFB-C66DCA272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1565275"/>
            <a:ext cx="91836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en-US" altLang="en-US" sz="2400" baseline="-30000">
                <a:ea typeface="Calibri" panose="020F0502020204030204" pitchFamily="34" charset="0"/>
                <a:cs typeface="Times New Roman" panose="02020603050405020304" pitchFamily="18" charset="0"/>
              </a:rPr>
              <a:t>irreducible </a:t>
            </a:r>
            <a:r>
              <a:rPr lang="en-US" altLang="en-US" sz="2400">
                <a:ea typeface="Calibri" panose="020F0502020204030204" pitchFamily="34" charset="0"/>
                <a:cs typeface="Times New Roman" panose="02020603050405020304" pitchFamily="18" charset="0"/>
              </a:rPr>
              <a:t>= 3A</a:t>
            </a:r>
            <a:r>
              <a:rPr lang="en-US" altLang="en-US" sz="2400" baseline="-3000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altLang="en-US" sz="2400">
                <a:ea typeface="Calibri" panose="020F0502020204030204" pitchFamily="34" charset="0"/>
                <a:cs typeface="Times New Roman" panose="02020603050405020304" pitchFamily="18" charset="0"/>
              </a:rPr>
              <a:t> + A</a:t>
            </a:r>
            <a:r>
              <a:rPr lang="en-US" altLang="en-US" sz="2400" baseline="-3000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en-US" sz="2400">
                <a:ea typeface="Calibri" panose="020F0502020204030204" pitchFamily="34" charset="0"/>
                <a:cs typeface="Times New Roman" panose="02020603050405020304" pitchFamily="18" charset="0"/>
              </a:rPr>
              <a:t> + 3B</a:t>
            </a:r>
            <a:r>
              <a:rPr lang="en-US" altLang="en-US" sz="2400" baseline="-3000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altLang="en-US" sz="2400">
                <a:ea typeface="Calibri" panose="020F0502020204030204" pitchFamily="34" charset="0"/>
                <a:cs typeface="Times New Roman" panose="02020603050405020304" pitchFamily="18" charset="0"/>
              </a:rPr>
              <a:t> + 2B</a:t>
            </a:r>
            <a:r>
              <a:rPr lang="en-US" altLang="en-US" sz="2400" baseline="-3000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en-US" sz="2400">
                <a:ea typeface="Calibri" panose="020F0502020204030204" pitchFamily="34" charset="0"/>
                <a:cs typeface="Times New Roman" panose="02020603050405020304" pitchFamily="18" charset="0"/>
              </a:rPr>
              <a:t> which is the irreversible representation </a:t>
            </a:r>
          </a:p>
          <a:p>
            <a:r>
              <a:rPr lang="en-US" altLang="en-US" sz="2400">
                <a:ea typeface="Calibri" panose="020F0502020204030204" pitchFamily="34" charset="0"/>
                <a:cs typeface="Times New Roman" panose="02020603050405020304" pitchFamily="18" charset="0"/>
              </a:rPr>
              <a:t>of the point group for C</a:t>
            </a:r>
            <a:r>
              <a:rPr lang="en-US" altLang="en-US" sz="2400" baseline="-30000">
                <a:ea typeface="Calibri" panose="020F0502020204030204" pitchFamily="34" charset="0"/>
                <a:cs typeface="Times New Roman" panose="02020603050405020304" pitchFamily="18" charset="0"/>
              </a:rPr>
              <a:t>2V   </a:t>
            </a:r>
            <a:endParaRPr lang="en-US" altLang="en-US" sz="24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48" name="Rectangle 7">
            <a:extLst>
              <a:ext uri="{FF2B5EF4-FFF2-40B4-BE49-F238E27FC236}">
                <a16:creationId xmlns:a16="http://schemas.microsoft.com/office/drawing/2014/main" id="{429C02D7-28F5-4659-A0E0-A8D86E148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852863"/>
            <a:ext cx="85344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72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b="1"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en-US" altLang="en-US" sz="2400" b="1" baseline="-30000">
                <a:ea typeface="Calibri" panose="020F0502020204030204" pitchFamily="34" charset="0"/>
                <a:cs typeface="Times New Roman" panose="02020603050405020304" pitchFamily="18" charset="0"/>
              </a:rPr>
              <a:t>traslational </a:t>
            </a:r>
            <a:r>
              <a:rPr lang="en-US" altLang="en-US" sz="2400">
                <a:ea typeface="Calibri" panose="020F0502020204030204" pitchFamily="34" charset="0"/>
                <a:cs typeface="Times New Roman" panose="02020603050405020304" pitchFamily="18" charset="0"/>
              </a:rPr>
              <a:t>= A</a:t>
            </a:r>
            <a:r>
              <a:rPr lang="en-US" altLang="en-US" sz="2400" baseline="-3000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altLang="en-US" sz="2400">
                <a:ea typeface="Calibri" panose="020F0502020204030204" pitchFamily="34" charset="0"/>
                <a:cs typeface="Times New Roman" panose="02020603050405020304" pitchFamily="18" charset="0"/>
              </a:rPr>
              <a:t> + B</a:t>
            </a:r>
            <a:r>
              <a:rPr lang="en-US" altLang="en-US" sz="2400" baseline="-3000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altLang="en-US" sz="2400">
                <a:ea typeface="Calibri" panose="020F0502020204030204" pitchFamily="34" charset="0"/>
                <a:cs typeface="Times New Roman" panose="02020603050405020304" pitchFamily="18" charset="0"/>
              </a:rPr>
              <a:t> + B</a:t>
            </a:r>
            <a:r>
              <a:rPr lang="en-US" altLang="en-US" sz="2400" baseline="-30000">
                <a:ea typeface="Calibri" panose="020F0502020204030204" pitchFamily="34" charset="0"/>
                <a:cs typeface="Times New Roman" panose="02020603050405020304" pitchFamily="18" charset="0"/>
              </a:rPr>
              <a:t>2   </a:t>
            </a:r>
            <a:endParaRPr lang="en-US" altLang="en-US" sz="24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en-US" sz="2400" b="1"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en-US" altLang="en-US" sz="2400" b="1" baseline="-30000">
                <a:ea typeface="Calibri" panose="020F0502020204030204" pitchFamily="34" charset="0"/>
                <a:cs typeface="Times New Roman" panose="02020603050405020304" pitchFamily="18" charset="0"/>
              </a:rPr>
              <a:t>rotational </a:t>
            </a:r>
            <a:r>
              <a:rPr lang="en-US" altLang="en-US" sz="2400">
                <a:ea typeface="Calibri" panose="020F0502020204030204" pitchFamily="34" charset="0"/>
                <a:cs typeface="Times New Roman" panose="02020603050405020304" pitchFamily="18" charset="0"/>
              </a:rPr>
              <a:t> = A</a:t>
            </a:r>
            <a:r>
              <a:rPr lang="en-US" altLang="en-US" sz="2400" baseline="-3000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en-US" sz="2400">
                <a:ea typeface="Calibri" panose="020F0502020204030204" pitchFamily="34" charset="0"/>
                <a:cs typeface="Times New Roman" panose="02020603050405020304" pitchFamily="18" charset="0"/>
              </a:rPr>
              <a:t> + B</a:t>
            </a:r>
            <a:r>
              <a:rPr lang="en-US" altLang="en-US" sz="2400" baseline="-3000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altLang="en-US" sz="2400">
                <a:ea typeface="Calibri" panose="020F0502020204030204" pitchFamily="34" charset="0"/>
                <a:cs typeface="Times New Roman" panose="02020603050405020304" pitchFamily="18" charset="0"/>
              </a:rPr>
              <a:t> + B</a:t>
            </a:r>
            <a:r>
              <a:rPr lang="en-US" altLang="en-US" sz="2400" baseline="-30000">
                <a:ea typeface="Calibri" panose="020F0502020204030204" pitchFamily="34" charset="0"/>
                <a:cs typeface="Times New Roman" panose="02020603050405020304" pitchFamily="18" charset="0"/>
              </a:rPr>
              <a:t>2   </a:t>
            </a:r>
            <a:endParaRPr lang="en-US" altLang="en-US" sz="24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en-US" sz="2400" b="1"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en-US" altLang="en-US" sz="2400" b="1" baseline="-30000">
                <a:ea typeface="Calibri" panose="020F0502020204030204" pitchFamily="34" charset="0"/>
                <a:cs typeface="Times New Roman" panose="02020603050405020304" pitchFamily="18" charset="0"/>
              </a:rPr>
              <a:t>vibrational  </a:t>
            </a:r>
            <a:r>
              <a:rPr lang="en-US" altLang="en-US" sz="2400" b="1">
                <a:ea typeface="Calibri" panose="020F0502020204030204" pitchFamily="34" charset="0"/>
                <a:cs typeface="Times New Roman" panose="02020603050405020304" pitchFamily="18" charset="0"/>
              </a:rPr>
              <a:t>= Г</a:t>
            </a:r>
            <a:r>
              <a:rPr lang="en-US" altLang="en-US" sz="2400" b="1" baseline="-30000">
                <a:ea typeface="Calibri" panose="020F0502020204030204" pitchFamily="34" charset="0"/>
                <a:cs typeface="Times New Roman" panose="02020603050405020304" pitchFamily="18" charset="0"/>
              </a:rPr>
              <a:t>irreducible </a:t>
            </a:r>
            <a:r>
              <a:rPr lang="en-US" altLang="en-US" sz="2400">
                <a:ea typeface="Calibri" panose="020F0502020204030204" pitchFamily="34" charset="0"/>
                <a:cs typeface="Times New Roman" panose="02020603050405020304" pitchFamily="18" charset="0"/>
              </a:rPr>
              <a:t>–(</a:t>
            </a:r>
            <a:r>
              <a:rPr lang="en-US" altLang="en-US" sz="2400" b="1">
                <a:ea typeface="Calibri" panose="020F0502020204030204" pitchFamily="34" charset="0"/>
                <a:cs typeface="Times New Roman" panose="02020603050405020304" pitchFamily="18" charset="0"/>
              </a:rPr>
              <a:t> Г</a:t>
            </a:r>
            <a:r>
              <a:rPr lang="en-US" altLang="en-US" sz="2400" b="1" baseline="-30000">
                <a:ea typeface="Calibri" panose="020F0502020204030204" pitchFamily="34" charset="0"/>
                <a:cs typeface="Times New Roman" panose="02020603050405020304" pitchFamily="18" charset="0"/>
              </a:rPr>
              <a:t>trans </a:t>
            </a:r>
            <a:r>
              <a:rPr lang="en-US" altLang="en-US" sz="2400"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en-US" altLang="en-US" sz="2400" b="1"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en-US" altLang="en-US" sz="2400" b="1" baseline="-30000">
                <a:ea typeface="Calibri" panose="020F0502020204030204" pitchFamily="34" charset="0"/>
                <a:cs typeface="Times New Roman" panose="02020603050405020304" pitchFamily="18" charset="0"/>
              </a:rPr>
              <a:t>rota </a:t>
            </a:r>
            <a:r>
              <a:rPr lang="en-US" altLang="en-US" sz="240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en-US" sz="2400">
                <a:ea typeface="Calibri" panose="020F0502020204030204" pitchFamily="34" charset="0"/>
                <a:cs typeface="Times New Roman" panose="02020603050405020304" pitchFamily="18" charset="0"/>
              </a:rPr>
              <a:t>	3A</a:t>
            </a:r>
            <a:r>
              <a:rPr lang="en-US" altLang="en-US" sz="2400" baseline="-3000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altLang="en-US" sz="2400">
                <a:ea typeface="Calibri" panose="020F0502020204030204" pitchFamily="34" charset="0"/>
                <a:cs typeface="Times New Roman" panose="02020603050405020304" pitchFamily="18" charset="0"/>
              </a:rPr>
              <a:t> + A</a:t>
            </a:r>
            <a:r>
              <a:rPr lang="en-US" altLang="en-US" sz="2400" baseline="-3000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en-US" sz="2400">
                <a:ea typeface="Calibri" panose="020F0502020204030204" pitchFamily="34" charset="0"/>
                <a:cs typeface="Times New Roman" panose="02020603050405020304" pitchFamily="18" charset="0"/>
              </a:rPr>
              <a:t> + 3B</a:t>
            </a:r>
            <a:r>
              <a:rPr lang="en-US" altLang="en-US" sz="2400" baseline="-3000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altLang="en-US" sz="2400">
                <a:ea typeface="Calibri" panose="020F0502020204030204" pitchFamily="34" charset="0"/>
                <a:cs typeface="Times New Roman" panose="02020603050405020304" pitchFamily="18" charset="0"/>
              </a:rPr>
              <a:t> + 2B</a:t>
            </a:r>
            <a:r>
              <a:rPr lang="en-US" altLang="en-US" sz="2400" baseline="-30000"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n-US" altLang="en-US" sz="2400">
                <a:ea typeface="Calibri" panose="020F0502020204030204" pitchFamily="34" charset="0"/>
                <a:cs typeface="Times New Roman" panose="02020603050405020304" pitchFamily="18" charset="0"/>
              </a:rPr>
              <a:t>–( A</a:t>
            </a:r>
            <a:r>
              <a:rPr lang="en-US" altLang="en-US" sz="2400" baseline="-3000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altLang="en-US" sz="2400">
                <a:ea typeface="Calibri" panose="020F0502020204030204" pitchFamily="34" charset="0"/>
                <a:cs typeface="Times New Roman" panose="02020603050405020304" pitchFamily="18" charset="0"/>
              </a:rPr>
              <a:t> + B</a:t>
            </a:r>
            <a:r>
              <a:rPr lang="en-US" altLang="en-US" sz="2400" baseline="-3000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altLang="en-US" sz="2400">
                <a:ea typeface="Calibri" panose="020F0502020204030204" pitchFamily="34" charset="0"/>
                <a:cs typeface="Times New Roman" panose="02020603050405020304" pitchFamily="18" charset="0"/>
              </a:rPr>
              <a:t> + B</a:t>
            </a:r>
            <a:r>
              <a:rPr lang="en-US" altLang="en-US" sz="2400" baseline="-3000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en-US" sz="2400">
                <a:ea typeface="Calibri" panose="020F0502020204030204" pitchFamily="34" charset="0"/>
                <a:cs typeface="Times New Roman" panose="02020603050405020304" pitchFamily="18" charset="0"/>
              </a:rPr>
              <a:t>+ A</a:t>
            </a:r>
            <a:r>
              <a:rPr lang="en-US" altLang="en-US" sz="2400" baseline="-3000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en-US" sz="2400">
                <a:ea typeface="Calibri" panose="020F0502020204030204" pitchFamily="34" charset="0"/>
                <a:cs typeface="Times New Roman" panose="02020603050405020304" pitchFamily="18" charset="0"/>
              </a:rPr>
              <a:t> + B</a:t>
            </a:r>
            <a:r>
              <a:rPr lang="en-US" altLang="en-US" sz="2400" baseline="-3000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altLang="en-US" sz="2400">
                <a:ea typeface="Calibri" panose="020F0502020204030204" pitchFamily="34" charset="0"/>
                <a:cs typeface="Times New Roman" panose="02020603050405020304" pitchFamily="18" charset="0"/>
              </a:rPr>
              <a:t> + B</a:t>
            </a:r>
            <a:r>
              <a:rPr lang="en-US" altLang="en-US" sz="2400" baseline="-3000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en-US" sz="240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en-US" sz="240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altLang="en-US" sz="2400" b="1"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en-US" altLang="en-US" sz="2400" b="1" baseline="-30000">
                <a:ea typeface="Calibri" panose="020F0502020204030204" pitchFamily="34" charset="0"/>
                <a:cs typeface="Times New Roman" panose="02020603050405020304" pitchFamily="18" charset="0"/>
              </a:rPr>
              <a:t>vibrational  </a:t>
            </a:r>
            <a:r>
              <a:rPr lang="en-US" altLang="en-US" sz="2400" b="1"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altLang="en-US" sz="2400">
                <a:ea typeface="Calibri" panose="020F0502020204030204" pitchFamily="34" charset="0"/>
                <a:cs typeface="Times New Roman" panose="02020603050405020304" pitchFamily="18" charset="0"/>
              </a:rPr>
              <a:t>2A1 + B1   </a:t>
            </a:r>
          </a:p>
        </p:txBody>
      </p:sp>
      <p:sp>
        <p:nvSpPr>
          <p:cNvPr id="10249" name="Rectangle 8">
            <a:extLst>
              <a:ext uri="{FF2B5EF4-FFF2-40B4-BE49-F238E27FC236}">
                <a16:creationId xmlns:a16="http://schemas.microsoft.com/office/drawing/2014/main" id="{8BDF58A0-424B-4AA9-8324-FFCB86DBE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514600"/>
            <a:ext cx="8001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en-US" sz="2400"/>
              <a:t>To obtain translational, vibrational and rotational modes, you need to go back to the character Table and compare with you values for reducible.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>
            <a:extLst>
              <a:ext uri="{FF2B5EF4-FFF2-40B4-BE49-F238E27FC236}">
                <a16:creationId xmlns:a16="http://schemas.microsoft.com/office/drawing/2014/main" id="{8A87056A-06F9-4D64-BF90-9CDE05E76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03200"/>
            <a:ext cx="86106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en-US" sz="2400" b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To check whether the vibrational modes are IR or Raman active, </a:t>
            </a:r>
            <a:endParaRPr lang="en-US" altLang="en-US" sz="240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altLang="en-US" sz="2400">
                <a:ea typeface="Calibri" panose="020F0502020204030204" pitchFamily="34" charset="0"/>
                <a:cs typeface="Times New Roman" panose="02020603050405020304" pitchFamily="18" charset="0"/>
              </a:rPr>
              <a:t>i.) Since there is x, y ,z in the representation of the vibrational mode, it is IR active. </a:t>
            </a:r>
          </a:p>
          <a:p>
            <a:pPr>
              <a:lnSpc>
                <a:spcPct val="200000"/>
              </a:lnSpc>
            </a:pPr>
            <a:r>
              <a:rPr lang="en-US" altLang="en-US" sz="2400">
                <a:ea typeface="Calibri" panose="020F0502020204030204" pitchFamily="34" charset="0"/>
                <a:cs typeface="Times New Roman" panose="02020603050405020304" pitchFamily="18" charset="0"/>
              </a:rPr>
              <a:t>ii). Since there is quadratic functions (i.e. x</a:t>
            </a:r>
            <a:r>
              <a:rPr lang="en-US" altLang="en-US" sz="2400" baseline="3000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en-US" sz="2400">
                <a:ea typeface="Calibri" panose="020F0502020204030204" pitchFamily="34" charset="0"/>
                <a:cs typeface="Times New Roman" panose="02020603050405020304" pitchFamily="18" charset="0"/>
              </a:rPr>
              <a:t>, y</a:t>
            </a:r>
            <a:r>
              <a:rPr lang="en-US" altLang="en-US" sz="2400" baseline="3000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en-US" sz="2400">
                <a:ea typeface="Calibri" panose="020F0502020204030204" pitchFamily="34" charset="0"/>
                <a:cs typeface="Times New Roman" panose="02020603050405020304" pitchFamily="18" charset="0"/>
              </a:rPr>
              <a:t>, z</a:t>
            </a:r>
            <a:r>
              <a:rPr lang="en-US" altLang="en-US" sz="2400" baseline="-2500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en-US" sz="2400">
                <a:ea typeface="Calibri" panose="020F0502020204030204" pitchFamily="34" charset="0"/>
                <a:cs typeface="Times New Roman" panose="02020603050405020304" pitchFamily="18" charset="0"/>
              </a:rPr>
              <a:t>, xz), it is also Raman active.  </a:t>
            </a:r>
          </a:p>
          <a:p>
            <a:pPr>
              <a:lnSpc>
                <a:spcPct val="200000"/>
              </a:lnSpc>
            </a:pPr>
            <a:r>
              <a:rPr lang="en-US" altLang="en-US" sz="2400">
                <a:ea typeface="Calibri" panose="020F0502020204030204" pitchFamily="34" charset="0"/>
                <a:cs typeface="Times New Roman" panose="02020603050405020304" pitchFamily="18" charset="0"/>
              </a:rPr>
              <a:t>Therefore, Г</a:t>
            </a:r>
            <a:r>
              <a:rPr lang="en-US" altLang="en-US" sz="2400" baseline="-30000">
                <a:ea typeface="Calibri" panose="020F0502020204030204" pitchFamily="34" charset="0"/>
                <a:cs typeface="Times New Roman" panose="02020603050405020304" pitchFamily="18" charset="0"/>
              </a:rPr>
              <a:t>vibrational  </a:t>
            </a:r>
            <a:r>
              <a:rPr lang="en-US" altLang="en-US" sz="2400">
                <a:ea typeface="Calibri" panose="020F0502020204030204" pitchFamily="34" charset="0"/>
                <a:cs typeface="Times New Roman" panose="02020603050405020304" pitchFamily="18" charset="0"/>
              </a:rPr>
              <a:t>is both IR and Raman active  </a:t>
            </a:r>
          </a:p>
          <a:p>
            <a:pPr>
              <a:lnSpc>
                <a:spcPct val="200000"/>
              </a:lnSpc>
            </a:pPr>
            <a:endParaRPr lang="en-US" altLang="en-US" sz="24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51572FD3-C2F3-42DE-956C-905DA06F48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228600"/>
            <a:ext cx="8763000" cy="6324600"/>
          </a:xfrm>
        </p:spPr>
        <p:txBody>
          <a:bodyPr/>
          <a:lstStyle/>
          <a:p>
            <a:pPr lvl="1" eaLnBrk="1" hangingPunct="1">
              <a:buFontTx/>
              <a:buAutoNum type="alphaUcPeriod" startAt="2"/>
            </a:pPr>
            <a:r>
              <a:rPr lang="en-US" altLang="en-US" sz="1800"/>
              <a:t>The C</a:t>
            </a:r>
            <a:r>
              <a:rPr lang="en-US" altLang="en-US" sz="1800" baseline="-25000"/>
              <a:t>3v</a:t>
            </a:r>
            <a:r>
              <a:rPr lang="en-US" altLang="en-US" sz="1800"/>
              <a:t> Character Table for NH</a:t>
            </a:r>
            <a:r>
              <a:rPr lang="en-US" altLang="en-US" sz="1800" baseline="-25000"/>
              <a:t>3</a:t>
            </a:r>
            <a:r>
              <a:rPr lang="en-US" altLang="en-US" sz="1800"/>
              <a:t> </a:t>
            </a:r>
          </a:p>
          <a:p>
            <a:pPr lvl="2" eaLnBrk="1" hangingPunct="1">
              <a:buFontTx/>
              <a:buNone/>
            </a:pPr>
            <a:r>
              <a:rPr lang="en-US" altLang="en-US" sz="1800"/>
              <a:t>1)	The threefold symmetry of NH</a:t>
            </a:r>
            <a:r>
              <a:rPr lang="en-US" altLang="en-US" sz="1800" baseline="-25000"/>
              <a:t>3</a:t>
            </a:r>
            <a:r>
              <a:rPr lang="en-US" altLang="en-US" sz="1800"/>
              <a:t> makes for complex transformation matrices</a:t>
            </a:r>
          </a:p>
        </p:txBody>
      </p:sp>
      <p:pic>
        <p:nvPicPr>
          <p:cNvPr id="24579" name="Picture 5" descr="C:\my documents\Advanced Inorganic\ch4figs\4.3.3.jpg">
            <a:extLst>
              <a:ext uri="{FF2B5EF4-FFF2-40B4-BE49-F238E27FC236}">
                <a16:creationId xmlns:a16="http://schemas.microsoft.com/office/drawing/2014/main" id="{F149D66E-18B5-4D40-BA9D-005F9FCAB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37" r="16751" b="59975"/>
          <a:stretch>
            <a:fillRect/>
          </a:stretch>
        </p:blipFill>
        <p:spPr bwMode="auto">
          <a:xfrm>
            <a:off x="533400" y="4495800"/>
            <a:ext cx="7391400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04_16_Figure.jpg">
            <a:extLst>
              <a:ext uri="{FF2B5EF4-FFF2-40B4-BE49-F238E27FC236}">
                <a16:creationId xmlns:a16="http://schemas.microsoft.com/office/drawing/2014/main" id="{83BF4E81-9A70-42D2-B7F3-CECF7FF8FD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61"/>
          <a:stretch>
            <a:fillRect/>
          </a:stretch>
        </p:blipFill>
        <p:spPr bwMode="auto">
          <a:xfrm>
            <a:off x="1752600" y="914400"/>
            <a:ext cx="5181600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>
            <a:extLst>
              <a:ext uri="{FF2B5EF4-FFF2-40B4-BE49-F238E27FC236}">
                <a16:creationId xmlns:a16="http://schemas.microsoft.com/office/drawing/2014/main" id="{E0B57D51-4687-418F-B141-30336170BD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228600"/>
            <a:ext cx="8763000" cy="6629400"/>
          </a:xfrm>
        </p:spPr>
        <p:txBody>
          <a:bodyPr/>
          <a:lstStyle/>
          <a:p>
            <a:pPr lvl="2" eaLnBrk="1" hangingPunct="1">
              <a:buFontTx/>
              <a:buAutoNum type="arabicParenR" startAt="2"/>
            </a:pPr>
            <a:r>
              <a:rPr lang="en-US" altLang="en-US" sz="1800"/>
              <a:t>Though more complex, the C</a:t>
            </a:r>
            <a:r>
              <a:rPr lang="en-US" altLang="en-US" sz="1800" baseline="-25000"/>
              <a:t>3v</a:t>
            </a:r>
            <a:r>
              <a:rPr lang="en-US" altLang="en-US" sz="1800"/>
              <a:t> Character Table can be generated similarly to that of the C</a:t>
            </a:r>
            <a:r>
              <a:rPr lang="en-US" altLang="en-US" sz="1800" baseline="-25000"/>
              <a:t>2v</a:t>
            </a:r>
            <a:r>
              <a:rPr lang="en-US" altLang="en-US" sz="1800"/>
              <a:t> group</a:t>
            </a:r>
          </a:p>
          <a:p>
            <a:pPr lvl="2" eaLnBrk="1" hangingPunct="1">
              <a:buFontTx/>
              <a:buAutoNum type="arabicParenR" startAt="2"/>
            </a:pPr>
            <a:endParaRPr lang="en-US" altLang="en-US" sz="1800"/>
          </a:p>
          <a:p>
            <a:pPr lvl="2" eaLnBrk="1" hangingPunct="1">
              <a:buFontTx/>
              <a:buAutoNum type="arabicParenR" startAt="2"/>
            </a:pPr>
            <a:endParaRPr lang="en-US" altLang="en-US" sz="1800"/>
          </a:p>
          <a:p>
            <a:pPr lvl="2" eaLnBrk="1" hangingPunct="1">
              <a:buFontTx/>
              <a:buAutoNum type="arabicParenR" startAt="2"/>
            </a:pPr>
            <a:endParaRPr lang="en-US" altLang="en-US" sz="1800"/>
          </a:p>
          <a:p>
            <a:pPr lvl="2" eaLnBrk="1" hangingPunct="1">
              <a:buFontTx/>
              <a:buAutoNum type="arabicParenR" startAt="2"/>
            </a:pPr>
            <a:endParaRPr lang="en-US" altLang="en-US" sz="1800"/>
          </a:p>
          <a:p>
            <a:pPr lvl="2" eaLnBrk="1" hangingPunct="1">
              <a:buFontTx/>
              <a:buAutoNum type="arabicParenR" startAt="2"/>
            </a:pPr>
            <a:endParaRPr lang="en-US" altLang="en-US" sz="1800"/>
          </a:p>
          <a:p>
            <a:pPr lvl="1" eaLnBrk="1" hangingPunct="1">
              <a:buFontTx/>
              <a:buAutoNum type="alphaUcPeriod" startAt="3"/>
            </a:pPr>
            <a:r>
              <a:rPr lang="en-US" altLang="en-US" sz="1800"/>
              <a:t>Notes on Character Tables</a:t>
            </a:r>
          </a:p>
          <a:p>
            <a:pPr lvl="2" eaLnBrk="1" hangingPunct="1"/>
            <a:r>
              <a:rPr lang="en-US" altLang="en-US" sz="1800"/>
              <a:t>Multiple operations in the same class are listed together</a:t>
            </a:r>
          </a:p>
          <a:p>
            <a:pPr lvl="2" eaLnBrk="1" hangingPunct="1"/>
            <a:r>
              <a:rPr lang="en-US" altLang="en-US" sz="1800"/>
              <a:t>Different C</a:t>
            </a:r>
            <a:r>
              <a:rPr lang="en-US" altLang="en-US" sz="1800" baseline="-25000"/>
              <a:t>2</a:t>
            </a:r>
            <a:r>
              <a:rPr lang="en-US" altLang="en-US" sz="1800"/>
              <a:t> axes are listed separately with primes (‘)</a:t>
            </a:r>
          </a:p>
          <a:p>
            <a:pPr lvl="3" eaLnBrk="1" hangingPunct="1"/>
            <a:r>
              <a:rPr lang="en-US" altLang="en-US" sz="1800"/>
              <a:t>Those through outer atoms are ‘</a:t>
            </a:r>
          </a:p>
          <a:p>
            <a:pPr lvl="3" eaLnBrk="1" hangingPunct="1"/>
            <a:r>
              <a:rPr lang="en-US" altLang="en-US" sz="1800"/>
              <a:t>Those not through outer atoms are ”</a:t>
            </a:r>
          </a:p>
          <a:p>
            <a:pPr lvl="2" eaLnBrk="1" hangingPunct="1"/>
            <a:r>
              <a:rPr lang="en-US" altLang="en-US" sz="1800"/>
              <a:t>Symmetry of orbitals are listed except for s orbitals, which are always in the first listed A irreducible representation</a:t>
            </a:r>
          </a:p>
          <a:p>
            <a:pPr lvl="2" eaLnBrk="1" hangingPunct="1"/>
            <a:r>
              <a:rPr lang="en-US" altLang="en-US" sz="1800"/>
              <a:t>Irreducible Representation Labels</a:t>
            </a:r>
          </a:p>
          <a:p>
            <a:pPr lvl="3" eaLnBrk="1" hangingPunct="1"/>
            <a:r>
              <a:rPr lang="en-US" altLang="en-US" sz="1800"/>
              <a:t>Degeneracy (dimension) is determined by the character of E operation</a:t>
            </a:r>
          </a:p>
          <a:p>
            <a:pPr lvl="4" eaLnBrk="1" hangingPunct="1"/>
            <a:r>
              <a:rPr lang="en-US" altLang="en-US" sz="1800"/>
              <a:t>A if E = 1 and </a:t>
            </a:r>
            <a:r>
              <a:rPr lang="en-US" altLang="en-US" sz="1800">
                <a:latin typeface="Symbol" panose="05050102010706020507" pitchFamily="18" charset="2"/>
              </a:rPr>
              <a:t>c</a:t>
            </a:r>
            <a:r>
              <a:rPr lang="en-US" altLang="en-US" sz="1800"/>
              <a:t> of C</a:t>
            </a:r>
            <a:r>
              <a:rPr lang="en-US" altLang="en-US" sz="1800" baseline="-25000"/>
              <a:t>n</a:t>
            </a:r>
            <a:r>
              <a:rPr lang="en-US" altLang="en-US" sz="1800"/>
              <a:t> = 1</a:t>
            </a:r>
          </a:p>
          <a:p>
            <a:pPr lvl="4" eaLnBrk="1" hangingPunct="1"/>
            <a:r>
              <a:rPr lang="en-US" altLang="en-US" sz="1800"/>
              <a:t>B if E = 1 and </a:t>
            </a:r>
            <a:r>
              <a:rPr lang="en-US" altLang="en-US" sz="1800">
                <a:latin typeface="Symbol" panose="05050102010706020507" pitchFamily="18" charset="2"/>
              </a:rPr>
              <a:t>c</a:t>
            </a:r>
            <a:r>
              <a:rPr lang="en-US" altLang="en-US" sz="1800"/>
              <a:t> of C</a:t>
            </a:r>
            <a:r>
              <a:rPr lang="en-US" altLang="en-US" sz="1800" baseline="-25000"/>
              <a:t>n</a:t>
            </a:r>
            <a:r>
              <a:rPr lang="en-US" altLang="en-US" sz="1800"/>
              <a:t> = -1</a:t>
            </a:r>
          </a:p>
          <a:p>
            <a:pPr lvl="4" eaLnBrk="1" hangingPunct="1"/>
            <a:r>
              <a:rPr lang="en-US" altLang="en-US" sz="1800"/>
              <a:t>E if E = 2 (doubly degenerate)</a:t>
            </a:r>
          </a:p>
          <a:p>
            <a:pPr lvl="4" eaLnBrk="1" hangingPunct="1"/>
            <a:r>
              <a:rPr lang="en-US" altLang="en-US" sz="1800"/>
              <a:t>T if E = 3 (triply degenerate)</a:t>
            </a:r>
          </a:p>
        </p:txBody>
      </p:sp>
      <p:pic>
        <p:nvPicPr>
          <p:cNvPr id="25603" name="Picture 3" descr="04_Pg106_UnTable.jpg">
            <a:extLst>
              <a:ext uri="{FF2B5EF4-FFF2-40B4-BE49-F238E27FC236}">
                <a16:creationId xmlns:a16="http://schemas.microsoft.com/office/drawing/2014/main" id="{CE1A4EA7-03C0-4BB1-998F-22364A336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33"/>
          <a:stretch>
            <a:fillRect/>
          </a:stretch>
        </p:blipFill>
        <p:spPr bwMode="auto">
          <a:xfrm>
            <a:off x="1752600" y="825500"/>
            <a:ext cx="563880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>
            <a:extLst>
              <a:ext uri="{FF2B5EF4-FFF2-40B4-BE49-F238E27FC236}">
                <a16:creationId xmlns:a16="http://schemas.microsoft.com/office/drawing/2014/main" id="{D005AB08-4021-4282-8B57-6FC1D44C1C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228600"/>
            <a:ext cx="8382000" cy="6324600"/>
          </a:xfrm>
        </p:spPr>
        <p:txBody>
          <a:bodyPr/>
          <a:lstStyle/>
          <a:p>
            <a:pPr lvl="3" eaLnBrk="1" hangingPunct="1">
              <a:buFontTx/>
              <a:buAutoNum type="alphaLcParenR" startAt="2"/>
            </a:pPr>
            <a:r>
              <a:rPr lang="en-US" altLang="en-US" sz="1800"/>
              <a:t>Subscripts</a:t>
            </a:r>
          </a:p>
          <a:p>
            <a:pPr lvl="4" eaLnBrk="1" hangingPunct="1"/>
            <a:r>
              <a:rPr lang="en-US" altLang="en-US" sz="1800"/>
              <a:t>1 if symmetric to perpendicular C</a:t>
            </a:r>
            <a:r>
              <a:rPr lang="en-US" altLang="en-US" sz="1800" baseline="-25000"/>
              <a:t>2</a:t>
            </a:r>
            <a:r>
              <a:rPr lang="en-US" altLang="en-US" sz="1800"/>
              <a:t> axis (or </a:t>
            </a:r>
            <a:r>
              <a:rPr lang="en-US" altLang="en-US" sz="1800">
                <a:latin typeface="Symbol" panose="05050102010706020507" pitchFamily="18" charset="2"/>
              </a:rPr>
              <a:t>s</a:t>
            </a:r>
            <a:r>
              <a:rPr lang="en-US" altLang="en-US" sz="1800" baseline="-25000"/>
              <a:t>v</a:t>
            </a:r>
            <a:r>
              <a:rPr lang="en-US" altLang="en-US" sz="1800"/>
              <a:t>)</a:t>
            </a:r>
          </a:p>
          <a:p>
            <a:pPr lvl="4" eaLnBrk="1" hangingPunct="1"/>
            <a:r>
              <a:rPr lang="en-US" altLang="en-US" sz="1800"/>
              <a:t>2 if antisymmetric to perpendicular C</a:t>
            </a:r>
            <a:r>
              <a:rPr lang="en-US" altLang="en-US" sz="1800" baseline="-25000"/>
              <a:t>2</a:t>
            </a:r>
            <a:r>
              <a:rPr lang="en-US" altLang="en-US" sz="1800"/>
              <a:t> axis (or </a:t>
            </a:r>
            <a:r>
              <a:rPr lang="en-US" altLang="en-US" sz="1800">
                <a:latin typeface="Symbol" panose="05050102010706020507" pitchFamily="18" charset="2"/>
              </a:rPr>
              <a:t>s</a:t>
            </a:r>
            <a:r>
              <a:rPr lang="en-US" altLang="en-US" sz="1800" baseline="-25000"/>
              <a:t>v</a:t>
            </a:r>
            <a:r>
              <a:rPr lang="en-US" altLang="en-US" sz="1800"/>
              <a:t>)</a:t>
            </a:r>
          </a:p>
          <a:p>
            <a:pPr lvl="4" eaLnBrk="1" hangingPunct="1"/>
            <a:r>
              <a:rPr lang="en-US" altLang="en-US" sz="1800"/>
              <a:t>g if symmetric to i</a:t>
            </a:r>
          </a:p>
          <a:p>
            <a:pPr lvl="4" eaLnBrk="1" hangingPunct="1"/>
            <a:r>
              <a:rPr lang="en-US" altLang="en-US" sz="1800"/>
              <a:t>u if antisymmetric to i</a:t>
            </a:r>
          </a:p>
          <a:p>
            <a:pPr lvl="3" eaLnBrk="1" hangingPunct="1"/>
            <a:r>
              <a:rPr lang="en-US" altLang="en-US" sz="1800"/>
              <a:t>Primes</a:t>
            </a:r>
          </a:p>
          <a:p>
            <a:pPr lvl="4" eaLnBrk="1" hangingPunct="1"/>
            <a:r>
              <a:rPr lang="en-US" altLang="en-US" sz="1800"/>
              <a:t>‘ if symmetric to </a:t>
            </a:r>
            <a:r>
              <a:rPr lang="en-US" altLang="en-US" sz="1800">
                <a:latin typeface="Symbol" panose="05050102010706020507" pitchFamily="18" charset="2"/>
              </a:rPr>
              <a:t>s</a:t>
            </a:r>
            <a:r>
              <a:rPr lang="en-US" altLang="en-US" sz="1800" baseline="-25000"/>
              <a:t>h</a:t>
            </a:r>
            <a:r>
              <a:rPr lang="en-US" altLang="en-US" sz="1800"/>
              <a:t> </a:t>
            </a:r>
          </a:p>
          <a:p>
            <a:pPr lvl="4" eaLnBrk="1" hangingPunct="1"/>
            <a:r>
              <a:rPr lang="en-US" altLang="en-US" sz="1800"/>
              <a:t>“ if antisymmetric to </a:t>
            </a:r>
            <a:r>
              <a:rPr lang="en-US" altLang="en-US" sz="1800">
                <a:latin typeface="Symbol" panose="05050102010706020507" pitchFamily="18" charset="2"/>
              </a:rPr>
              <a:t>s</a:t>
            </a:r>
            <a:r>
              <a:rPr lang="en-US" altLang="en-US" sz="1800" baseline="-25000"/>
              <a:t>h</a:t>
            </a:r>
            <a:r>
              <a:rPr lang="en-US" altLang="en-US" sz="1800"/>
              <a:t> </a:t>
            </a:r>
          </a:p>
          <a:p>
            <a:pPr lvl="4" eaLnBrk="1" hangingPunct="1"/>
            <a:endParaRPr lang="en-US" altLang="en-US" sz="1800"/>
          </a:p>
          <a:p>
            <a:pPr eaLnBrk="1" hangingPunct="1">
              <a:buFontTx/>
              <a:buAutoNum type="romanUcPeriod" startAt="4"/>
            </a:pPr>
            <a:r>
              <a:rPr lang="en-US" altLang="en-US"/>
              <a:t>Applications of Symmetry</a:t>
            </a:r>
          </a:p>
          <a:p>
            <a:pPr lvl="1" eaLnBrk="1" hangingPunct="1"/>
            <a:r>
              <a:rPr lang="en-US" altLang="en-US" sz="1800"/>
              <a:t>It is used in the determination of Chiral Molecules</a:t>
            </a:r>
          </a:p>
          <a:p>
            <a:pPr lvl="2" eaLnBrk="1" hangingPunct="1"/>
            <a:r>
              <a:rPr lang="en-US" altLang="en-US" sz="1800"/>
              <a:t>Molecules not superimposable with their mirror images are called </a:t>
            </a:r>
            <a:r>
              <a:rPr lang="en-US" altLang="en-US" sz="1800" b="1"/>
              <a:t>chiral</a:t>
            </a:r>
            <a:r>
              <a:rPr lang="en-US" altLang="en-US" sz="1800"/>
              <a:t> or </a:t>
            </a:r>
            <a:r>
              <a:rPr lang="en-US" altLang="en-US" sz="1800" b="1"/>
              <a:t>dissymetric</a:t>
            </a:r>
          </a:p>
          <a:p>
            <a:pPr lvl="2" eaLnBrk="1" hangingPunct="1"/>
            <a:r>
              <a:rPr lang="en-US" altLang="en-US" sz="1800"/>
              <a:t>They may still have some symmetry operations: E, C</a:t>
            </a:r>
            <a:r>
              <a:rPr lang="en-US" altLang="en-US" sz="1800" baseline="-25000"/>
              <a:t>n</a:t>
            </a:r>
            <a:r>
              <a:rPr lang="en-US" altLang="en-US" sz="1800"/>
              <a:t> </a:t>
            </a:r>
          </a:p>
          <a:p>
            <a:pPr lvl="2" eaLnBrk="1" hangingPunct="1"/>
            <a:r>
              <a:rPr lang="en-US" altLang="en-US" sz="1800"/>
              <a:t>Chiral molecules </a:t>
            </a:r>
            <a:r>
              <a:rPr lang="en-US" altLang="en-US" sz="1800" i="1"/>
              <a:t>cannot</a:t>
            </a:r>
            <a:r>
              <a:rPr lang="en-US" altLang="en-US" sz="1800"/>
              <a:t> have i, </a:t>
            </a:r>
            <a:r>
              <a:rPr lang="en-US" altLang="en-US" sz="1800">
                <a:latin typeface="Symbol" panose="05050102010706020507" pitchFamily="18" charset="2"/>
              </a:rPr>
              <a:t>s</a:t>
            </a:r>
            <a:r>
              <a:rPr lang="en-US" altLang="en-US" sz="1800"/>
              <a:t>, or S</a:t>
            </a:r>
            <a:r>
              <a:rPr lang="en-US" altLang="en-US" sz="1800" baseline="-25000"/>
              <a:t>n</a:t>
            </a:r>
            <a:r>
              <a:rPr lang="en-US" altLang="en-US" sz="1800"/>
              <a:t> symmetry operations</a:t>
            </a:r>
          </a:p>
          <a:p>
            <a:pPr lvl="2" eaLnBrk="1" hangingPunct="1"/>
            <a:endParaRPr lang="en-US" altLang="en-US" sz="1800"/>
          </a:p>
          <a:p>
            <a:pPr lvl="4" eaLnBrk="1" hangingPunct="1"/>
            <a:endParaRPr lang="en-US" altLang="en-US" sz="1800"/>
          </a:p>
          <a:p>
            <a:pPr lvl="4" eaLnBrk="1" hangingPunct="1"/>
            <a:endParaRPr lang="en-US" altLang="en-US" sz="1800"/>
          </a:p>
        </p:txBody>
      </p:sp>
      <p:pic>
        <p:nvPicPr>
          <p:cNvPr id="26627" name="Picture 4" descr="04_18_Figure.jpg">
            <a:extLst>
              <a:ext uri="{FF2B5EF4-FFF2-40B4-BE49-F238E27FC236}">
                <a16:creationId xmlns:a16="http://schemas.microsoft.com/office/drawing/2014/main" id="{DBA665E7-A3DE-49FD-A394-678ED21A0D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 b="12054"/>
          <a:stretch>
            <a:fillRect/>
          </a:stretch>
        </p:blipFill>
        <p:spPr bwMode="auto">
          <a:xfrm>
            <a:off x="1219200" y="5105400"/>
            <a:ext cx="3124200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5" descr="04_20_Figure.jpg">
            <a:extLst>
              <a:ext uri="{FF2B5EF4-FFF2-40B4-BE49-F238E27FC236}">
                <a16:creationId xmlns:a16="http://schemas.microsoft.com/office/drawing/2014/main" id="{1D9F2218-1FD7-4186-BAAF-A2E1A21126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2" b="16489"/>
          <a:stretch>
            <a:fillRect/>
          </a:stretch>
        </p:blipFill>
        <p:spPr bwMode="auto">
          <a:xfrm>
            <a:off x="4876800" y="5181600"/>
            <a:ext cx="367823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>
            <a:extLst>
              <a:ext uri="{FF2B5EF4-FFF2-40B4-BE49-F238E27FC236}">
                <a16:creationId xmlns:a16="http://schemas.microsoft.com/office/drawing/2014/main" id="{E3F3054B-AB1F-4A39-9983-9101E2AF5E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228600"/>
            <a:ext cx="8382000" cy="6324600"/>
          </a:xfrm>
        </p:spPr>
        <p:txBody>
          <a:bodyPr/>
          <a:lstStyle/>
          <a:p>
            <a:pPr lvl="1" eaLnBrk="1" hangingPunct="1">
              <a:buFontTx/>
              <a:buAutoNum type="alphaUcPeriod" startAt="2"/>
            </a:pPr>
            <a:r>
              <a:rPr lang="en-US" altLang="en-US" sz="1800"/>
              <a:t>It is use to determine molecular Vibrations</a:t>
            </a:r>
          </a:p>
          <a:p>
            <a:pPr lvl="2" eaLnBrk="1" hangingPunct="1">
              <a:buFontTx/>
              <a:buAutoNum type="arabicPeriod"/>
            </a:pPr>
            <a:r>
              <a:rPr lang="en-US" altLang="en-US" sz="1800"/>
              <a:t>To use symmetry, we must assign axes </a:t>
            </a:r>
          </a:p>
          <a:p>
            <a:pPr lvl="2" eaLnBrk="1" hangingPunct="1">
              <a:buFontTx/>
              <a:buNone/>
            </a:pPr>
            <a:r>
              <a:rPr lang="en-US" altLang="en-US" sz="1800"/>
              <a:t>to each atom of the molecule</a:t>
            </a:r>
          </a:p>
          <a:p>
            <a:pPr lvl="3" eaLnBrk="1" hangingPunct="1">
              <a:buFontTx/>
              <a:buAutoNum type="alphaLcPeriod"/>
            </a:pPr>
            <a:r>
              <a:rPr lang="en-US" altLang="en-US" sz="1800"/>
              <a:t>The z-axis is usually the C</a:t>
            </a:r>
            <a:r>
              <a:rPr lang="en-US" altLang="en-US" sz="1800" baseline="-25000"/>
              <a:t>n</a:t>
            </a:r>
            <a:r>
              <a:rPr lang="en-US" altLang="en-US" sz="1800"/>
              <a:t> axis</a:t>
            </a:r>
          </a:p>
          <a:p>
            <a:pPr lvl="3" eaLnBrk="1" hangingPunct="1">
              <a:buFontTx/>
              <a:buAutoNum type="alphaLcPeriod"/>
            </a:pPr>
            <a:r>
              <a:rPr lang="en-US" altLang="en-US" sz="1800"/>
              <a:t>The x-axis is in the molecular plane</a:t>
            </a:r>
          </a:p>
          <a:p>
            <a:pPr lvl="3" eaLnBrk="1" hangingPunct="1">
              <a:buFontTx/>
              <a:buAutoNum type="alphaLcPeriod"/>
            </a:pPr>
            <a:r>
              <a:rPr lang="en-US" altLang="en-US" sz="1800"/>
              <a:t>The y-axis is perpendicular to the molecular plane</a:t>
            </a:r>
          </a:p>
          <a:p>
            <a:pPr lvl="3" eaLnBrk="1" hangingPunct="1">
              <a:buFontTx/>
              <a:buAutoNum type="alphaLcPeriod"/>
            </a:pPr>
            <a:endParaRPr lang="en-US" altLang="en-US" sz="1800"/>
          </a:p>
          <a:p>
            <a:pPr lvl="2" eaLnBrk="1" hangingPunct="1">
              <a:buFontTx/>
              <a:buAutoNum type="arabicPeriod" startAt="2"/>
            </a:pPr>
            <a:r>
              <a:rPr lang="en-US" altLang="en-US" sz="1800" b="1"/>
              <a:t>Degrees of Freedom</a:t>
            </a:r>
            <a:r>
              <a:rPr lang="en-US" altLang="en-US" sz="1800"/>
              <a:t> = possible atomic movements in the molecule</a:t>
            </a:r>
          </a:p>
          <a:p>
            <a:pPr lvl="3" eaLnBrk="1" hangingPunct="1">
              <a:buFontTx/>
              <a:buAutoNum type="alphaLcPeriod"/>
            </a:pPr>
            <a:r>
              <a:rPr lang="en-US" altLang="en-US" sz="1800"/>
              <a:t>3N degrees of freedom for a molecule of N atoms</a:t>
            </a:r>
          </a:p>
          <a:p>
            <a:pPr lvl="3" eaLnBrk="1" hangingPunct="1">
              <a:buFontTx/>
              <a:buAutoNum type="alphaLcPeriod"/>
            </a:pPr>
            <a:r>
              <a:rPr lang="en-US" altLang="en-US" sz="1800"/>
              <a:t>Nonlinear molecules</a:t>
            </a:r>
          </a:p>
          <a:p>
            <a:pPr lvl="4" eaLnBrk="1" hangingPunct="1"/>
            <a:r>
              <a:rPr lang="en-US" altLang="en-US" sz="1800"/>
              <a:t>3 translations (along x, y, z)</a:t>
            </a:r>
          </a:p>
          <a:p>
            <a:pPr lvl="4" eaLnBrk="1" hangingPunct="1"/>
            <a:r>
              <a:rPr lang="en-US" altLang="en-US" sz="1800"/>
              <a:t>3 rotations (around x, y, z)</a:t>
            </a:r>
          </a:p>
          <a:p>
            <a:pPr lvl="4" eaLnBrk="1" hangingPunct="1"/>
            <a:r>
              <a:rPr lang="en-US" altLang="en-US" sz="1800"/>
              <a:t>3N – 6 vibrations</a:t>
            </a:r>
          </a:p>
          <a:p>
            <a:pPr lvl="3" eaLnBrk="1" hangingPunct="1">
              <a:buFontTx/>
              <a:buNone/>
            </a:pPr>
            <a:r>
              <a:rPr lang="en-US" altLang="en-US" sz="1800"/>
              <a:t>c.	Linear molecules</a:t>
            </a:r>
          </a:p>
          <a:p>
            <a:pPr lvl="4" eaLnBrk="1" hangingPunct="1"/>
            <a:r>
              <a:rPr lang="en-US" altLang="en-US" sz="1800"/>
              <a:t>Only 2 rotations change the molecule</a:t>
            </a:r>
          </a:p>
          <a:p>
            <a:pPr lvl="4" eaLnBrk="1" hangingPunct="1"/>
            <a:r>
              <a:rPr lang="en-US" altLang="en-US" sz="1800"/>
              <a:t>3N – 5 vibrations</a:t>
            </a:r>
          </a:p>
          <a:p>
            <a:pPr lvl="4" eaLnBrk="1" hangingPunct="1"/>
            <a:endParaRPr lang="en-US" altLang="en-US" sz="1800"/>
          </a:p>
          <a:p>
            <a:pPr lvl="2" eaLnBrk="1" hangingPunct="1">
              <a:buFontTx/>
              <a:buNone/>
            </a:pPr>
            <a:r>
              <a:rPr lang="en-US" altLang="en-US" sz="1800"/>
              <a:t>3.	We will use group theory to determine the symmetry of all nine motions and then assign them to translation, rotation, and vibration</a:t>
            </a:r>
          </a:p>
        </p:txBody>
      </p:sp>
      <p:pic>
        <p:nvPicPr>
          <p:cNvPr id="27651" name="Picture 3" descr="04_21_Figure.jpg">
            <a:extLst>
              <a:ext uri="{FF2B5EF4-FFF2-40B4-BE49-F238E27FC236}">
                <a16:creationId xmlns:a16="http://schemas.microsoft.com/office/drawing/2014/main" id="{2699AFA4-9B8C-47CE-BBC0-3D4AE5410D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39"/>
          <a:stretch>
            <a:fillRect/>
          </a:stretch>
        </p:blipFill>
        <p:spPr bwMode="auto">
          <a:xfrm>
            <a:off x="5791200" y="0"/>
            <a:ext cx="32829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>
            <a:extLst>
              <a:ext uri="{FF2B5EF4-FFF2-40B4-BE49-F238E27FC236}">
                <a16:creationId xmlns:a16="http://schemas.microsoft.com/office/drawing/2014/main" id="{CD7F53D3-7588-461C-8A09-00EE323E7E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228600"/>
            <a:ext cx="8382000" cy="6324600"/>
          </a:xfrm>
        </p:spPr>
        <p:txBody>
          <a:bodyPr/>
          <a:lstStyle/>
          <a:p>
            <a:pPr lvl="3" eaLnBrk="1" hangingPunct="1"/>
            <a:r>
              <a:rPr lang="en-US" altLang="en-US" sz="1800"/>
              <a:t>Look at the C</a:t>
            </a:r>
            <a:r>
              <a:rPr lang="en-US" altLang="en-US" sz="1800" baseline="-25000"/>
              <a:t>2v</a:t>
            </a:r>
            <a:r>
              <a:rPr lang="en-US" altLang="en-US" sz="1800"/>
              <a:t> character table</a:t>
            </a:r>
          </a:p>
          <a:p>
            <a:pPr lvl="3" eaLnBrk="1" hangingPunct="1"/>
            <a:endParaRPr lang="en-US" altLang="en-US" sz="1800"/>
          </a:p>
          <a:p>
            <a:pPr lvl="3" eaLnBrk="1" hangingPunct="1"/>
            <a:endParaRPr lang="en-US" altLang="en-US" sz="1800"/>
          </a:p>
          <a:p>
            <a:pPr lvl="3" eaLnBrk="1" hangingPunct="1"/>
            <a:endParaRPr lang="en-US" altLang="en-US" sz="1800"/>
          </a:p>
          <a:p>
            <a:pPr lvl="3" eaLnBrk="1" hangingPunct="1"/>
            <a:endParaRPr lang="en-US" altLang="en-US" sz="1800"/>
          </a:p>
          <a:p>
            <a:pPr lvl="3" eaLnBrk="1" hangingPunct="1"/>
            <a:endParaRPr lang="en-US" altLang="en-US" sz="1800"/>
          </a:p>
          <a:p>
            <a:pPr lvl="3" eaLnBrk="1" hangingPunct="1"/>
            <a:endParaRPr lang="en-US" altLang="en-US" sz="1800"/>
          </a:p>
          <a:p>
            <a:pPr lvl="3" eaLnBrk="1" hangingPunct="1"/>
            <a:endParaRPr lang="en-US" altLang="en-US" sz="1800"/>
          </a:p>
          <a:p>
            <a:pPr lvl="3" eaLnBrk="1" hangingPunct="1"/>
            <a:r>
              <a:rPr lang="en-US" altLang="en-US" sz="1800"/>
              <a:t>Add up how many vectors stay the same after an operation</a:t>
            </a:r>
          </a:p>
          <a:p>
            <a:pPr lvl="4" eaLnBrk="1" hangingPunct="1"/>
            <a:r>
              <a:rPr lang="en-US" altLang="en-US" sz="1800"/>
              <a:t>If the atom moves, none of its vectors stay the same = 0</a:t>
            </a:r>
          </a:p>
          <a:p>
            <a:pPr lvl="4" eaLnBrk="1" hangingPunct="1"/>
            <a:r>
              <a:rPr lang="en-US" altLang="en-US" sz="1800"/>
              <a:t>If the atom stays and the vector is unchanged = +1</a:t>
            </a:r>
          </a:p>
          <a:p>
            <a:pPr lvl="4" eaLnBrk="1" hangingPunct="1"/>
            <a:r>
              <a:rPr lang="en-US" altLang="en-US" sz="1800"/>
              <a:t>If the atom stays and the vector is reversed = -1</a:t>
            </a:r>
          </a:p>
          <a:p>
            <a:pPr lvl="4" eaLnBrk="1" hangingPunct="1"/>
            <a:endParaRPr lang="en-US" altLang="en-US" sz="1800"/>
          </a:p>
          <a:p>
            <a:pPr lvl="4" eaLnBrk="1" hangingPunct="1"/>
            <a:endParaRPr lang="en-US" altLang="en-US" sz="1800"/>
          </a:p>
          <a:p>
            <a:pPr lvl="4" eaLnBrk="1" hangingPunct="1"/>
            <a:endParaRPr lang="en-US" altLang="en-US" sz="1800"/>
          </a:p>
          <a:p>
            <a:pPr lvl="3" eaLnBrk="1" hangingPunct="1"/>
            <a:r>
              <a:rPr lang="en-US" altLang="en-US" sz="1800"/>
              <a:t>Reduce the reducible representation to its irreducible components</a:t>
            </a:r>
          </a:p>
          <a:p>
            <a:pPr lvl="4" eaLnBrk="1" hangingPunct="1">
              <a:buFontTx/>
              <a:buNone/>
            </a:pPr>
            <a:endParaRPr lang="en-US" altLang="en-US" sz="1800"/>
          </a:p>
        </p:txBody>
      </p:sp>
      <p:graphicFrame>
        <p:nvGraphicFramePr>
          <p:cNvPr id="254981" name="Group 5">
            <a:extLst>
              <a:ext uri="{FF2B5EF4-FFF2-40B4-BE49-F238E27FC236}">
                <a16:creationId xmlns:a16="http://schemas.microsoft.com/office/drawing/2014/main" id="{29107E6C-61D9-42C3-B088-3528601D14DE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685800"/>
          <a:ext cx="8534400" cy="1879600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2v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(xz)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(yz)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y</a:t>
                      </a:r>
                      <a:r>
                        <a:rPr kumimoji="0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z</a:t>
                      </a:r>
                      <a:r>
                        <a:rPr kumimoji="0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xy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x, R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xz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y, R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yz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1318" name="Picture 55" descr="C:\my documents\Advanced Inorganic\ch4figs\4.19.jpg">
            <a:extLst>
              <a:ext uri="{FF2B5EF4-FFF2-40B4-BE49-F238E27FC236}">
                <a16:creationId xmlns:a16="http://schemas.microsoft.com/office/drawing/2014/main" id="{8BE6E40D-5EB5-4833-9955-98DF46323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7" t="21413" r="29929" b="57021"/>
          <a:stretch>
            <a:fillRect/>
          </a:stretch>
        </p:blipFill>
        <p:spPr bwMode="auto">
          <a:xfrm>
            <a:off x="0" y="3200400"/>
            <a:ext cx="2133600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5083" name="Group 107">
            <a:extLst>
              <a:ext uri="{FF2B5EF4-FFF2-40B4-BE49-F238E27FC236}">
                <a16:creationId xmlns:a16="http://schemas.microsoft.com/office/drawing/2014/main" id="{3C8C5BF2-0196-4897-8FB5-92E09F88874E}"/>
              </a:ext>
            </a:extLst>
          </p:cNvPr>
          <p:cNvGraphicFramePr>
            <a:graphicFrameLocks noGrp="1"/>
          </p:cNvGraphicFramePr>
          <p:nvPr/>
        </p:nvGraphicFramePr>
        <p:xfrm>
          <a:off x="1295400" y="4267200"/>
          <a:ext cx="6096000" cy="752475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2v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(xz)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(yz)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G</a:t>
                      </a:r>
                      <a:endParaRPr kumimoji="0" lang="en-US" sz="1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266" name="Object 108">
            <a:extLst>
              <a:ext uri="{FF2B5EF4-FFF2-40B4-BE49-F238E27FC236}">
                <a16:creationId xmlns:a16="http://schemas.microsoft.com/office/drawing/2014/main" id="{CF08D2B4-87CF-40E0-9FD3-42015A48FC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5486400"/>
          <a:ext cx="9144000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378700" imgH="711200" progId="Equation.3">
                  <p:embed/>
                </p:oleObj>
              </mc:Choice>
              <mc:Fallback>
                <p:oleObj name="Equation" r:id="rId3" imgW="7378700" imgH="711200" progId="Equation.3">
                  <p:embed/>
                  <p:pic>
                    <p:nvPicPr>
                      <p:cNvPr id="0" name="Object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486400"/>
                        <a:ext cx="9144000" cy="88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>
            <a:extLst>
              <a:ext uri="{FF2B5EF4-FFF2-40B4-BE49-F238E27FC236}">
                <a16:creationId xmlns:a16="http://schemas.microsoft.com/office/drawing/2014/main" id="{5FA7802E-B92D-468B-9746-B658FC5B90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0"/>
            <a:ext cx="8382000" cy="6248400"/>
          </a:xfrm>
        </p:spPr>
        <p:txBody>
          <a:bodyPr/>
          <a:lstStyle/>
          <a:p>
            <a:pPr lvl="4" eaLnBrk="1" hangingPunct="1"/>
            <a:r>
              <a:rPr lang="en-US" altLang="en-US" sz="1800"/>
              <a:t>n</a:t>
            </a:r>
            <a:r>
              <a:rPr lang="en-US" altLang="en-US" sz="1800" baseline="-25000"/>
              <a:t>A1</a:t>
            </a:r>
            <a:r>
              <a:rPr lang="en-US" altLang="en-US" sz="1800"/>
              <a:t> = ¼[(1x9x1)+(1x-1x1)+(1x3x1)+(1x1x1)] = 3 A</a:t>
            </a:r>
            <a:r>
              <a:rPr lang="en-US" altLang="en-US" sz="1800" baseline="-25000"/>
              <a:t>1</a:t>
            </a:r>
            <a:r>
              <a:rPr lang="en-US" altLang="en-US" sz="1800"/>
              <a:t> </a:t>
            </a:r>
          </a:p>
          <a:p>
            <a:pPr lvl="4" eaLnBrk="1" hangingPunct="1"/>
            <a:r>
              <a:rPr lang="en-US" altLang="en-US" sz="1800"/>
              <a:t>n</a:t>
            </a:r>
            <a:r>
              <a:rPr lang="en-US" altLang="en-US" sz="1800" baseline="-25000"/>
              <a:t>A2</a:t>
            </a:r>
            <a:r>
              <a:rPr lang="en-US" altLang="en-US" sz="1800"/>
              <a:t> = ¼[(1x9x1)+(1x-1x1)+(1x3x-1)+(1x1x-1)] = 1 A</a:t>
            </a:r>
            <a:r>
              <a:rPr lang="en-US" altLang="en-US" sz="1800" baseline="-25000"/>
              <a:t>2</a:t>
            </a:r>
            <a:r>
              <a:rPr lang="en-US" altLang="en-US" sz="1800"/>
              <a:t> </a:t>
            </a:r>
          </a:p>
          <a:p>
            <a:pPr lvl="4" eaLnBrk="1" hangingPunct="1"/>
            <a:r>
              <a:rPr lang="en-US" altLang="en-US" sz="1800"/>
              <a:t>n</a:t>
            </a:r>
            <a:r>
              <a:rPr lang="en-US" altLang="en-US" sz="1800" baseline="-25000"/>
              <a:t>A1</a:t>
            </a:r>
            <a:r>
              <a:rPr lang="en-US" altLang="en-US" sz="1800"/>
              <a:t> = ¼[(1x9x1)+(1x-1x-1)+(1x3x1)+(1x-1x1)] = 3 B</a:t>
            </a:r>
            <a:r>
              <a:rPr lang="en-US" altLang="en-US" sz="1800" baseline="-25000"/>
              <a:t>1</a:t>
            </a:r>
            <a:r>
              <a:rPr lang="en-US" altLang="en-US" sz="1800"/>
              <a:t> </a:t>
            </a:r>
          </a:p>
          <a:p>
            <a:pPr lvl="4" eaLnBrk="1" hangingPunct="1"/>
            <a:r>
              <a:rPr lang="en-US" altLang="en-US" sz="1800"/>
              <a:t>n</a:t>
            </a:r>
            <a:r>
              <a:rPr lang="en-US" altLang="en-US" sz="1800" baseline="-25000"/>
              <a:t>A1</a:t>
            </a:r>
            <a:r>
              <a:rPr lang="en-US" altLang="en-US" sz="1800"/>
              <a:t> = ¼[(1x9x1)+(1x-1x-1)+(1x3x-1)+(1x1x1)] = 2 B</a:t>
            </a:r>
            <a:r>
              <a:rPr lang="en-US" altLang="en-US" sz="1800" baseline="-25000"/>
              <a:t>2</a:t>
            </a:r>
            <a:r>
              <a:rPr lang="en-US" altLang="en-US" sz="1800"/>
              <a:t> </a:t>
            </a:r>
          </a:p>
          <a:p>
            <a:pPr lvl="3" eaLnBrk="1" hangingPunct="1">
              <a:buFontTx/>
              <a:buAutoNum type="alphaLcParenR" startAt="4"/>
            </a:pPr>
            <a:r>
              <a:rPr lang="en-US" altLang="en-US" sz="1800"/>
              <a:t>All motions of water match 3A</a:t>
            </a:r>
            <a:r>
              <a:rPr lang="en-US" altLang="en-US" sz="1800" baseline="-25000"/>
              <a:t>1</a:t>
            </a:r>
            <a:r>
              <a:rPr lang="en-US" altLang="en-US" sz="1800"/>
              <a:t> + A</a:t>
            </a:r>
            <a:r>
              <a:rPr lang="en-US" altLang="en-US" sz="1800" baseline="-25000"/>
              <a:t>2</a:t>
            </a:r>
            <a:r>
              <a:rPr lang="en-US" altLang="en-US" sz="1800"/>
              <a:t> + 3B</a:t>
            </a:r>
            <a:r>
              <a:rPr lang="en-US" altLang="en-US" sz="1800" baseline="-25000"/>
              <a:t>1</a:t>
            </a:r>
            <a:r>
              <a:rPr lang="en-US" altLang="en-US" sz="1800"/>
              <a:t> + 2B</a:t>
            </a:r>
            <a:r>
              <a:rPr lang="en-US" altLang="en-US" sz="1800" baseline="-25000"/>
              <a:t>2</a:t>
            </a:r>
            <a:r>
              <a:rPr lang="en-US" altLang="en-US" sz="1800"/>
              <a:t> </a:t>
            </a:r>
          </a:p>
          <a:p>
            <a:pPr lvl="3" eaLnBrk="1" hangingPunct="1">
              <a:buFontTx/>
              <a:buAutoNum type="alphaLcParenR" startAt="4"/>
            </a:pPr>
            <a:endParaRPr lang="en-US" altLang="en-US" sz="1800"/>
          </a:p>
          <a:p>
            <a:pPr lvl="3" eaLnBrk="1" hangingPunct="1">
              <a:buFontTx/>
              <a:buAutoNum type="alphaLcParenR" startAt="4"/>
            </a:pPr>
            <a:r>
              <a:rPr lang="en-US" altLang="en-US" sz="1800"/>
              <a:t>Use the character table to remove translations</a:t>
            </a:r>
          </a:p>
          <a:p>
            <a:pPr lvl="4" eaLnBrk="1" hangingPunct="1">
              <a:buFontTx/>
              <a:buNone/>
            </a:pPr>
            <a:r>
              <a:rPr lang="en-US" altLang="en-US" sz="1800"/>
              <a:t>x, y, z = A</a:t>
            </a:r>
            <a:r>
              <a:rPr lang="en-US" altLang="en-US" sz="1800" baseline="-25000"/>
              <a:t>1</a:t>
            </a:r>
            <a:r>
              <a:rPr lang="en-US" altLang="en-US" sz="1800"/>
              <a:t> + B</a:t>
            </a:r>
            <a:r>
              <a:rPr lang="en-US" altLang="en-US" sz="1800" baseline="-25000"/>
              <a:t>1</a:t>
            </a:r>
            <a:r>
              <a:rPr lang="en-US" altLang="en-US" sz="1800"/>
              <a:t> + B</a:t>
            </a:r>
            <a:r>
              <a:rPr lang="en-US" altLang="en-US" sz="1800" baseline="-25000"/>
              <a:t>2</a:t>
            </a:r>
            <a:r>
              <a:rPr lang="en-US" altLang="en-US" sz="1800"/>
              <a:t> </a:t>
            </a:r>
          </a:p>
          <a:p>
            <a:pPr lvl="4" eaLnBrk="1" hangingPunct="1">
              <a:buFontTx/>
              <a:buNone/>
            </a:pPr>
            <a:endParaRPr lang="en-US" altLang="en-US" sz="1800"/>
          </a:p>
          <a:p>
            <a:pPr lvl="3" eaLnBrk="1" hangingPunct="1">
              <a:buFontTx/>
              <a:buAutoNum type="alphaLcParenR" startAt="6"/>
            </a:pPr>
            <a:r>
              <a:rPr lang="en-US" altLang="en-US" sz="1800"/>
              <a:t>Use the character table to remove rotations</a:t>
            </a:r>
          </a:p>
          <a:p>
            <a:pPr lvl="4" eaLnBrk="1" hangingPunct="1">
              <a:buFontTx/>
              <a:buNone/>
            </a:pPr>
            <a:r>
              <a:rPr lang="en-US" altLang="en-US" sz="1800"/>
              <a:t>R</a:t>
            </a:r>
            <a:r>
              <a:rPr lang="en-US" altLang="en-US" sz="1800" baseline="-25000"/>
              <a:t>x</a:t>
            </a:r>
            <a:r>
              <a:rPr lang="en-US" altLang="en-US" sz="1800"/>
              <a:t>, R</a:t>
            </a:r>
            <a:r>
              <a:rPr lang="en-US" altLang="en-US" sz="1800" baseline="-25000"/>
              <a:t>y</a:t>
            </a:r>
            <a:r>
              <a:rPr lang="en-US" altLang="en-US" sz="1800"/>
              <a:t>, R</a:t>
            </a:r>
            <a:r>
              <a:rPr lang="en-US" altLang="en-US" sz="1800" baseline="-25000"/>
              <a:t>z</a:t>
            </a:r>
            <a:r>
              <a:rPr lang="en-US" altLang="en-US" sz="1800"/>
              <a:t> = A</a:t>
            </a:r>
            <a:r>
              <a:rPr lang="en-US" altLang="en-US" sz="1800" baseline="-25000"/>
              <a:t>2</a:t>
            </a:r>
            <a:r>
              <a:rPr lang="en-US" altLang="en-US" sz="1800"/>
              <a:t> + B</a:t>
            </a:r>
            <a:r>
              <a:rPr lang="en-US" altLang="en-US" sz="1800" baseline="-25000"/>
              <a:t>1</a:t>
            </a:r>
            <a:r>
              <a:rPr lang="en-US" altLang="en-US" sz="1800"/>
              <a:t> + B</a:t>
            </a:r>
            <a:r>
              <a:rPr lang="en-US" altLang="en-US" sz="1800" baseline="-25000"/>
              <a:t>2</a:t>
            </a:r>
            <a:r>
              <a:rPr lang="en-US" altLang="en-US" sz="1800"/>
              <a:t> </a:t>
            </a:r>
          </a:p>
          <a:p>
            <a:pPr lvl="4" eaLnBrk="1" hangingPunct="1">
              <a:buFontTx/>
              <a:buNone/>
            </a:pPr>
            <a:endParaRPr lang="en-US" altLang="en-US" sz="1800"/>
          </a:p>
          <a:p>
            <a:pPr lvl="3" eaLnBrk="1" hangingPunct="1">
              <a:buFontTx/>
              <a:buAutoNum type="alphaLcParenR" startAt="7"/>
            </a:pPr>
            <a:r>
              <a:rPr lang="en-US" altLang="en-US" sz="1800"/>
              <a:t>The motions remaining are the vibrations = 2A</a:t>
            </a:r>
            <a:r>
              <a:rPr lang="en-US" altLang="en-US" sz="1800" baseline="-25000"/>
              <a:t>1</a:t>
            </a:r>
            <a:r>
              <a:rPr lang="en-US" altLang="en-US" sz="1800"/>
              <a:t> + B</a:t>
            </a:r>
            <a:r>
              <a:rPr lang="en-US" altLang="en-US" sz="1800" baseline="-25000"/>
              <a:t>1</a:t>
            </a:r>
            <a:r>
              <a:rPr lang="en-US" altLang="en-US" sz="1800"/>
              <a:t> </a:t>
            </a:r>
          </a:p>
          <a:p>
            <a:pPr lvl="4" eaLnBrk="1" hangingPunct="1"/>
            <a:r>
              <a:rPr lang="en-US" altLang="en-US" sz="1800"/>
              <a:t>A</a:t>
            </a:r>
            <a:r>
              <a:rPr lang="en-US" altLang="en-US" sz="1800" baseline="-25000"/>
              <a:t>1</a:t>
            </a:r>
            <a:r>
              <a:rPr lang="en-US" altLang="en-US" sz="1800"/>
              <a:t> = totally symmetric</a:t>
            </a:r>
          </a:p>
          <a:p>
            <a:pPr lvl="4" eaLnBrk="1" hangingPunct="1"/>
            <a:r>
              <a:rPr lang="en-US" altLang="en-US" sz="1800"/>
              <a:t>B</a:t>
            </a:r>
            <a:r>
              <a:rPr lang="en-US" altLang="en-US" sz="1800" baseline="-25000"/>
              <a:t>1</a:t>
            </a:r>
            <a:r>
              <a:rPr lang="en-US" altLang="en-US" sz="1800"/>
              <a:t> = antisymmetric to C</a:t>
            </a:r>
            <a:r>
              <a:rPr lang="en-US" altLang="en-US" sz="1800" baseline="-25000"/>
              <a:t>2</a:t>
            </a:r>
            <a:r>
              <a:rPr lang="en-US" altLang="en-US" sz="1800"/>
              <a:t> and to reflection in yz plane</a:t>
            </a:r>
          </a:p>
          <a:p>
            <a:pPr lvl="4" eaLnBrk="1" hangingPunct="1">
              <a:buFontTx/>
              <a:buNone/>
            </a:pPr>
            <a:endParaRPr lang="en-US" altLang="en-US" sz="1800"/>
          </a:p>
        </p:txBody>
      </p:sp>
      <p:pic>
        <p:nvPicPr>
          <p:cNvPr id="28675" name="Picture 3" descr="04_12_Table.jpg">
            <a:extLst>
              <a:ext uri="{FF2B5EF4-FFF2-40B4-BE49-F238E27FC236}">
                <a16:creationId xmlns:a16="http://schemas.microsoft.com/office/drawing/2014/main" id="{D43A3677-249A-4EB4-80FD-CDC1ED6F2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78" b="15578"/>
          <a:stretch>
            <a:fillRect/>
          </a:stretch>
        </p:blipFill>
        <p:spPr bwMode="auto">
          <a:xfrm>
            <a:off x="1257300" y="4953000"/>
            <a:ext cx="666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>
            <a:extLst>
              <a:ext uri="{FF2B5EF4-FFF2-40B4-BE49-F238E27FC236}">
                <a16:creationId xmlns:a16="http://schemas.microsoft.com/office/drawing/2014/main" id="{D65838D1-39D3-4561-92EF-6B7EEEEA55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228600"/>
            <a:ext cx="8763000" cy="6324600"/>
          </a:xfrm>
        </p:spPr>
        <p:txBody>
          <a:bodyPr/>
          <a:lstStyle/>
          <a:p>
            <a:pPr lvl="2" eaLnBrk="1" hangingPunct="1">
              <a:buFontTx/>
              <a:buAutoNum type="arabicParenR" startAt="4"/>
            </a:pPr>
            <a:r>
              <a:rPr lang="en-US" altLang="en-US" sz="1800"/>
              <a:t>Symmetry and IR</a:t>
            </a:r>
          </a:p>
          <a:p>
            <a:pPr lvl="3" eaLnBrk="1" hangingPunct="1">
              <a:buFontTx/>
              <a:buAutoNum type="alphaLcPeriod"/>
            </a:pPr>
            <a:r>
              <a:rPr lang="en-US" altLang="en-US" sz="1800"/>
              <a:t>IR only “sees” a vibration if the vibration changes the molecule’s dipole</a:t>
            </a:r>
          </a:p>
          <a:p>
            <a:pPr lvl="3" eaLnBrk="1" hangingPunct="1">
              <a:buFontTx/>
              <a:buAutoNum type="alphaLcPeriod"/>
            </a:pPr>
            <a:r>
              <a:rPr lang="en-US" altLang="en-US" sz="1800"/>
              <a:t>Motion along the x, y, z axes creates a changed dipole</a:t>
            </a:r>
          </a:p>
          <a:p>
            <a:pPr lvl="4" eaLnBrk="1" hangingPunct="1">
              <a:buFontTx/>
              <a:buAutoNum type="alphaLcPeriod"/>
            </a:pPr>
            <a:r>
              <a:rPr lang="en-US" altLang="en-US" sz="1800"/>
              <a:t>Infrared Active vibrations match up with x, y, z on character table</a:t>
            </a:r>
          </a:p>
          <a:p>
            <a:pPr lvl="4" eaLnBrk="1" hangingPunct="1">
              <a:buFontTx/>
              <a:buAutoNum type="alphaLcPeriod"/>
            </a:pPr>
            <a:r>
              <a:rPr lang="en-US" altLang="en-US" sz="1800"/>
              <a:t>Infrared Inactive vibrations don’t</a:t>
            </a:r>
          </a:p>
          <a:p>
            <a:pPr lvl="3" eaLnBrk="1" hangingPunct="1">
              <a:buFontTx/>
              <a:buAutoNum type="alphaLcPeriod"/>
            </a:pPr>
            <a:r>
              <a:rPr lang="en-US" altLang="en-US" sz="1800"/>
              <a:t>For water, all three vibrations are infrared active</a:t>
            </a:r>
          </a:p>
          <a:p>
            <a:pPr lvl="2" eaLnBrk="1" hangingPunct="1">
              <a:buFontTx/>
              <a:buAutoNum type="arabicParenR" startAt="4"/>
            </a:pPr>
            <a:endParaRPr lang="en-US" altLang="en-US" sz="1800"/>
          </a:p>
          <a:p>
            <a:pPr lvl="1" eaLnBrk="1" hangingPunct="1">
              <a:buFontTx/>
              <a:buAutoNum type="alphaUcPeriod" startAt="3"/>
            </a:pPr>
            <a:r>
              <a:rPr lang="en-US" altLang="en-US" sz="1800"/>
              <a:t>To determine molecular Vibrations of ML</a:t>
            </a:r>
            <a:r>
              <a:rPr lang="en-US" altLang="en-US" sz="1800" baseline="-25000"/>
              <a:t>2</a:t>
            </a:r>
            <a:r>
              <a:rPr lang="en-US" altLang="en-US" sz="1800"/>
              <a:t>(CO)</a:t>
            </a:r>
            <a:r>
              <a:rPr lang="en-US" altLang="en-US" sz="1800" baseline="-25000"/>
              <a:t>2</a:t>
            </a:r>
            <a:r>
              <a:rPr lang="en-US" altLang="en-US" sz="1800"/>
              <a:t> complexes</a:t>
            </a:r>
          </a:p>
          <a:p>
            <a:pPr lvl="2" eaLnBrk="1" hangingPunct="1"/>
            <a:r>
              <a:rPr lang="en-US" altLang="en-US" sz="1800"/>
              <a:t>The symmetry of </a:t>
            </a:r>
            <a:r>
              <a:rPr lang="en-US" altLang="en-US" sz="1800" i="1"/>
              <a:t>cis</a:t>
            </a:r>
            <a:r>
              <a:rPr lang="en-US" altLang="en-US" sz="1800"/>
              <a:t>- ML</a:t>
            </a:r>
            <a:r>
              <a:rPr lang="en-US" altLang="en-US" sz="1800" baseline="-25000"/>
              <a:t>2</a:t>
            </a:r>
            <a:r>
              <a:rPr lang="en-US" altLang="en-US" sz="1800"/>
              <a:t>(CO)</a:t>
            </a:r>
            <a:r>
              <a:rPr lang="en-US" altLang="en-US" sz="1800" baseline="-25000"/>
              <a:t>2</a:t>
            </a:r>
            <a:r>
              <a:rPr lang="en-US" altLang="en-US" sz="1800"/>
              <a:t> complexes is C</a:t>
            </a:r>
            <a:r>
              <a:rPr lang="en-US" altLang="en-US" sz="1800" baseline="-25000"/>
              <a:t>2v</a:t>
            </a:r>
            <a:r>
              <a:rPr lang="en-US" altLang="en-US" sz="1800"/>
              <a:t> </a:t>
            </a:r>
          </a:p>
          <a:p>
            <a:pPr lvl="3" eaLnBrk="1" hangingPunct="1"/>
            <a:r>
              <a:rPr lang="en-US" altLang="en-US" sz="1800"/>
              <a:t>The C≡O stretch has only one possible direction of motion</a:t>
            </a:r>
          </a:p>
          <a:p>
            <a:pPr lvl="3" eaLnBrk="1" hangingPunct="1"/>
            <a:r>
              <a:rPr lang="en-US" altLang="en-US" sz="1800"/>
              <a:t>Instead of using xyz vectors at each atom, we can use a single vector</a:t>
            </a:r>
          </a:p>
          <a:p>
            <a:pPr lvl="3" eaLnBrk="1" hangingPunct="1"/>
            <a:endParaRPr lang="en-US" altLang="en-US" sz="1800"/>
          </a:p>
        </p:txBody>
      </p:sp>
      <p:pic>
        <p:nvPicPr>
          <p:cNvPr id="29699" name="Picture 3" descr="04_26_Figure.jpg">
            <a:extLst>
              <a:ext uri="{FF2B5EF4-FFF2-40B4-BE49-F238E27FC236}">
                <a16:creationId xmlns:a16="http://schemas.microsoft.com/office/drawing/2014/main" id="{70F0D608-E6DB-4B0B-8A67-C3EA1C661E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3" r="4648" b="13693"/>
          <a:stretch>
            <a:fillRect/>
          </a:stretch>
        </p:blipFill>
        <p:spPr bwMode="auto">
          <a:xfrm>
            <a:off x="1828800" y="4495800"/>
            <a:ext cx="4876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>
            <a:extLst>
              <a:ext uri="{FF2B5EF4-FFF2-40B4-BE49-F238E27FC236}">
                <a16:creationId xmlns:a16="http://schemas.microsoft.com/office/drawing/2014/main" id="{D0CD2986-B32E-4749-9196-65D4DCA85C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228600"/>
            <a:ext cx="8382000" cy="6324600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lvl="3" eaLnBrk="1" hangingPunct="1">
              <a:buFontTx/>
              <a:buNone/>
            </a:pPr>
            <a:r>
              <a:rPr lang="en-US" altLang="en-US" sz="1800"/>
              <a:t>c)	Reducible representation from the 2 vectors</a:t>
            </a:r>
          </a:p>
          <a:p>
            <a:pPr lvl="3" eaLnBrk="1" hangingPunct="1"/>
            <a:endParaRPr lang="en-US" altLang="en-US" sz="1800"/>
          </a:p>
          <a:p>
            <a:pPr lvl="3" eaLnBrk="1" hangingPunct="1"/>
            <a:endParaRPr lang="en-US" altLang="en-US" sz="1800"/>
          </a:p>
          <a:p>
            <a:pPr lvl="3" eaLnBrk="1" hangingPunct="1"/>
            <a:endParaRPr lang="en-US" altLang="en-US" sz="1800"/>
          </a:p>
          <a:p>
            <a:pPr lvl="3" eaLnBrk="1" hangingPunct="1">
              <a:buFontTx/>
              <a:buNone/>
            </a:pPr>
            <a:r>
              <a:rPr lang="en-US" altLang="en-US" sz="1800"/>
              <a:t>d)	2 possible vibrations from reduction formula: A</a:t>
            </a:r>
            <a:r>
              <a:rPr lang="en-US" altLang="en-US" sz="1800" baseline="-25000"/>
              <a:t>1</a:t>
            </a:r>
            <a:r>
              <a:rPr lang="en-US" altLang="en-US" sz="1800"/>
              <a:t> + B</a:t>
            </a:r>
            <a:r>
              <a:rPr lang="en-US" altLang="en-US" sz="1800" baseline="-25000"/>
              <a:t>1</a:t>
            </a:r>
            <a:r>
              <a:rPr lang="en-US" altLang="en-US" sz="1800"/>
              <a:t> (see both)</a:t>
            </a:r>
          </a:p>
        </p:txBody>
      </p:sp>
      <p:graphicFrame>
        <p:nvGraphicFramePr>
          <p:cNvPr id="258053" name="Group 5">
            <a:extLst>
              <a:ext uri="{FF2B5EF4-FFF2-40B4-BE49-F238E27FC236}">
                <a16:creationId xmlns:a16="http://schemas.microsoft.com/office/drawing/2014/main" id="{87B6024A-A11C-4A37-958C-526705CB0B98}"/>
              </a:ext>
            </a:extLst>
          </p:cNvPr>
          <p:cNvGraphicFramePr>
            <a:graphicFrameLocks noGrp="1"/>
          </p:cNvGraphicFramePr>
          <p:nvPr/>
        </p:nvGraphicFramePr>
        <p:xfrm>
          <a:off x="1295400" y="5029200"/>
          <a:ext cx="6096000" cy="752475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2v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(xz)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(yz)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G</a:t>
                      </a:r>
                      <a:endParaRPr kumimoji="0" lang="en-US" sz="1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0743" name="Picture 4" descr="04_27_Figure.jpg">
            <a:extLst>
              <a:ext uri="{FF2B5EF4-FFF2-40B4-BE49-F238E27FC236}">
                <a16:creationId xmlns:a16="http://schemas.microsoft.com/office/drawing/2014/main" id="{E37CB726-3687-48CA-A6E4-8D0FEF5CE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" b="23273"/>
          <a:stretch>
            <a:fillRect/>
          </a:stretch>
        </p:blipFill>
        <p:spPr bwMode="auto">
          <a:xfrm>
            <a:off x="990600" y="152400"/>
            <a:ext cx="709136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070D2564-BCC0-4BD3-BDF6-E026A23624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228600"/>
            <a:ext cx="8382000" cy="6324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Representations of Point Groups</a:t>
            </a:r>
          </a:p>
          <a:p>
            <a:pPr lvl="1" eaLnBrk="1" hangingPunct="1"/>
            <a:r>
              <a:rPr lang="en-US" altLang="en-US" sz="1800"/>
              <a:t>Matrix Representations of C</a:t>
            </a:r>
            <a:r>
              <a:rPr lang="en-US" altLang="en-US" sz="1800" baseline="-25000"/>
              <a:t>2v</a:t>
            </a:r>
            <a:r>
              <a:rPr lang="en-US" altLang="en-US" sz="1800"/>
              <a:t> </a:t>
            </a:r>
          </a:p>
          <a:p>
            <a:pPr lvl="2" eaLnBrk="1" hangingPunct="1"/>
            <a:r>
              <a:rPr lang="en-US" altLang="en-US" sz="1800"/>
              <a:t>Choose set of x,y,z axes</a:t>
            </a:r>
          </a:p>
          <a:p>
            <a:pPr lvl="3" eaLnBrk="1" hangingPunct="1"/>
            <a:r>
              <a:rPr lang="en-US" altLang="en-US" sz="1800"/>
              <a:t>z is usually the C</a:t>
            </a:r>
            <a:r>
              <a:rPr lang="en-US" altLang="en-US" sz="1800" baseline="-25000"/>
              <a:t>n</a:t>
            </a:r>
            <a:r>
              <a:rPr lang="en-US" altLang="en-US" sz="1800"/>
              <a:t> axis</a:t>
            </a:r>
          </a:p>
          <a:p>
            <a:pPr lvl="3" eaLnBrk="1" hangingPunct="1"/>
            <a:r>
              <a:rPr lang="en-US" altLang="en-US" sz="1800"/>
              <a:t>xz plane is usually the plane of the molecule</a:t>
            </a:r>
          </a:p>
          <a:p>
            <a:pPr lvl="2" eaLnBrk="1" hangingPunct="1"/>
            <a:r>
              <a:rPr lang="en-US" altLang="en-US" sz="1800"/>
              <a:t>Examine what happens after the molecule undergoes each symmetry operation in the point group (E, C</a:t>
            </a:r>
            <a:r>
              <a:rPr lang="en-US" altLang="en-US" sz="1800" baseline="-25000"/>
              <a:t>2</a:t>
            </a:r>
            <a:r>
              <a:rPr lang="en-US" altLang="en-US" sz="1800"/>
              <a:t>, 2</a:t>
            </a:r>
            <a:r>
              <a:rPr lang="en-US" altLang="en-US" sz="1800">
                <a:latin typeface="Symbol" panose="05050102010706020507" pitchFamily="18" charset="2"/>
              </a:rPr>
              <a:t>s</a:t>
            </a:r>
            <a:r>
              <a:rPr lang="en-US" altLang="en-US" sz="1800"/>
              <a:t>)</a:t>
            </a:r>
          </a:p>
        </p:txBody>
      </p:sp>
      <p:pic>
        <p:nvPicPr>
          <p:cNvPr id="14339" name="Picture 4" descr="04_15_Figure.jpg">
            <a:extLst>
              <a:ext uri="{FF2B5EF4-FFF2-40B4-BE49-F238E27FC236}">
                <a16:creationId xmlns:a16="http://schemas.microsoft.com/office/drawing/2014/main" id="{D26820DF-B0CB-4D35-95AF-7DF79EDCB1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5" b="21098"/>
          <a:stretch>
            <a:fillRect/>
          </a:stretch>
        </p:blipFill>
        <p:spPr bwMode="auto">
          <a:xfrm>
            <a:off x="685800" y="2971800"/>
            <a:ext cx="752316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>
            <a:extLst>
              <a:ext uri="{FF2B5EF4-FFF2-40B4-BE49-F238E27FC236}">
                <a16:creationId xmlns:a16="http://schemas.microsoft.com/office/drawing/2014/main" id="{8366717A-F8A6-4558-BDD9-8746D35287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52400"/>
            <a:ext cx="8382000" cy="6324600"/>
          </a:xfrm>
        </p:spPr>
        <p:txBody>
          <a:bodyPr/>
          <a:lstStyle/>
          <a:p>
            <a:pPr lvl="2" eaLnBrk="1" hangingPunct="1">
              <a:buFontTx/>
              <a:buAutoNum type="arabicParenR" startAt="2"/>
            </a:pPr>
            <a:r>
              <a:rPr lang="en-US" altLang="en-US" sz="1800"/>
              <a:t>The symmetry of </a:t>
            </a:r>
            <a:r>
              <a:rPr lang="en-US" altLang="en-US" sz="1800" i="1"/>
              <a:t>trans</a:t>
            </a:r>
            <a:r>
              <a:rPr lang="en-US" altLang="en-US" sz="1800"/>
              <a:t>- ML</a:t>
            </a:r>
            <a:r>
              <a:rPr lang="en-US" altLang="en-US" sz="1800" baseline="-25000"/>
              <a:t>2</a:t>
            </a:r>
            <a:r>
              <a:rPr lang="en-US" altLang="en-US" sz="1800"/>
              <a:t>(CO)</a:t>
            </a:r>
            <a:r>
              <a:rPr lang="en-US" altLang="en-US" sz="1800" baseline="-25000"/>
              <a:t>2</a:t>
            </a:r>
            <a:r>
              <a:rPr lang="en-US" altLang="en-US" sz="1800"/>
              <a:t> complexes is D</a:t>
            </a:r>
            <a:r>
              <a:rPr lang="en-US" altLang="en-US" sz="1800" baseline="-25000"/>
              <a:t>2h</a:t>
            </a:r>
            <a:r>
              <a:rPr lang="en-US" altLang="en-US" sz="1800"/>
              <a:t> </a:t>
            </a:r>
          </a:p>
          <a:p>
            <a:pPr lvl="3" eaLnBrk="1" hangingPunct="1">
              <a:buFontTx/>
              <a:buAutoNum type="alphaLcPeriod"/>
            </a:pPr>
            <a:r>
              <a:rPr lang="en-US" altLang="en-US" sz="1800"/>
              <a:t>Symmetry operations on the vectors generate a reducible representation</a:t>
            </a:r>
          </a:p>
          <a:p>
            <a:pPr lvl="3" eaLnBrk="1" hangingPunct="1">
              <a:buFontTx/>
              <a:buAutoNum type="alphaLcPeriod"/>
            </a:pPr>
            <a:r>
              <a:rPr lang="en-US" altLang="en-US" sz="1800"/>
              <a:t>Reduction formula give 2 irreducible representations</a:t>
            </a:r>
          </a:p>
          <a:p>
            <a:pPr lvl="3" eaLnBrk="1" hangingPunct="1">
              <a:buFontTx/>
              <a:buAutoNum type="alphaLcPeriod"/>
            </a:pPr>
            <a:endParaRPr lang="en-US" altLang="en-US" sz="1800"/>
          </a:p>
          <a:p>
            <a:pPr lvl="3" eaLnBrk="1" hangingPunct="1">
              <a:buFontTx/>
              <a:buAutoNum type="alphaLcPeriod"/>
            </a:pPr>
            <a:endParaRPr lang="en-US" altLang="en-US" sz="1800"/>
          </a:p>
          <a:p>
            <a:pPr lvl="3" eaLnBrk="1" hangingPunct="1">
              <a:buFontTx/>
              <a:buAutoNum type="alphaLcPeriod"/>
            </a:pPr>
            <a:endParaRPr lang="en-US" altLang="en-US" sz="1800"/>
          </a:p>
          <a:p>
            <a:pPr lvl="3" eaLnBrk="1" hangingPunct="1">
              <a:buFontTx/>
              <a:buAutoNum type="alphaLcPeriod"/>
            </a:pPr>
            <a:endParaRPr lang="en-US" altLang="en-US" sz="1800"/>
          </a:p>
          <a:p>
            <a:pPr lvl="3" eaLnBrk="1" hangingPunct="1">
              <a:buFontTx/>
              <a:buAutoNum type="alphaLcPeriod"/>
            </a:pPr>
            <a:endParaRPr lang="en-US" altLang="en-US" sz="1800"/>
          </a:p>
          <a:p>
            <a:pPr lvl="3" eaLnBrk="1" hangingPunct="1">
              <a:buFontTx/>
              <a:buAutoNum type="alphaLcPeriod"/>
            </a:pPr>
            <a:endParaRPr lang="en-US" altLang="en-US" sz="1800"/>
          </a:p>
          <a:p>
            <a:pPr lvl="3" eaLnBrk="1" hangingPunct="1">
              <a:buFontTx/>
              <a:buAutoNum type="alphaLcPeriod"/>
            </a:pPr>
            <a:endParaRPr lang="en-US" altLang="en-US" sz="1800"/>
          </a:p>
          <a:p>
            <a:pPr lvl="3" eaLnBrk="1" hangingPunct="1">
              <a:buFontTx/>
              <a:buAutoNum type="alphaLcPeriod"/>
            </a:pPr>
            <a:r>
              <a:rPr lang="en-US" altLang="en-US" sz="1800"/>
              <a:t>Only the B</a:t>
            </a:r>
            <a:r>
              <a:rPr lang="en-US" altLang="en-US" sz="1800" baseline="-25000"/>
              <a:t>3u</a:t>
            </a:r>
            <a:r>
              <a:rPr lang="en-US" altLang="en-US" sz="1800"/>
              <a:t> representation is IR Active</a:t>
            </a:r>
          </a:p>
          <a:p>
            <a:pPr lvl="3" eaLnBrk="1" hangingPunct="1">
              <a:buFontTx/>
              <a:buAutoNum type="alphaLcPeriod"/>
            </a:pPr>
            <a:endParaRPr lang="en-US" altLang="en-US" sz="1800"/>
          </a:p>
          <a:p>
            <a:pPr lvl="3" eaLnBrk="1" hangingPunct="1">
              <a:buFontTx/>
              <a:buAutoNum type="alphaLcPeriod"/>
            </a:pPr>
            <a:r>
              <a:rPr lang="en-US" altLang="en-US" sz="1800"/>
              <a:t>We can tell </a:t>
            </a:r>
            <a:r>
              <a:rPr lang="en-US" altLang="en-US" sz="1800" i="1"/>
              <a:t>cis</a:t>
            </a:r>
            <a:r>
              <a:rPr lang="en-US" altLang="en-US" sz="1800"/>
              <a:t> from </a:t>
            </a:r>
            <a:r>
              <a:rPr lang="en-US" altLang="en-US" sz="1800" i="1"/>
              <a:t>trans</a:t>
            </a:r>
            <a:r>
              <a:rPr lang="en-US" altLang="en-US" sz="1800"/>
              <a:t> by the number of C=O IR bands</a:t>
            </a:r>
          </a:p>
        </p:txBody>
      </p:sp>
      <p:pic>
        <p:nvPicPr>
          <p:cNvPr id="31747" name="Picture 3" descr="04_Pg118_UnTable_2.jpg">
            <a:extLst>
              <a:ext uri="{FF2B5EF4-FFF2-40B4-BE49-F238E27FC236}">
                <a16:creationId xmlns:a16="http://schemas.microsoft.com/office/drawing/2014/main" id="{1CC9487C-F8B9-4C72-AFB2-14D27E5B14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9" b="17867"/>
          <a:stretch>
            <a:fillRect/>
          </a:stretch>
        </p:blipFill>
        <p:spPr bwMode="auto">
          <a:xfrm>
            <a:off x="381000" y="1600200"/>
            <a:ext cx="84423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1027">
            <a:extLst>
              <a:ext uri="{FF2B5EF4-FFF2-40B4-BE49-F238E27FC236}">
                <a16:creationId xmlns:a16="http://schemas.microsoft.com/office/drawing/2014/main" id="{A4E400A3-BD8A-4BE1-8F5A-703CE18170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228600"/>
            <a:ext cx="8382000" cy="6324600"/>
          </a:xfrm>
        </p:spPr>
        <p:txBody>
          <a:bodyPr/>
          <a:lstStyle/>
          <a:p>
            <a:pPr lvl="2" eaLnBrk="1" hangingPunct="1">
              <a:buFontTx/>
              <a:buAutoNum type="arabicParenR" startAt="3"/>
            </a:pPr>
            <a:r>
              <a:rPr lang="en-US" altLang="en-US" sz="1800" b="1"/>
              <a:t>Transformation Matrix</a:t>
            </a:r>
            <a:r>
              <a:rPr lang="en-US" altLang="en-US" sz="1800"/>
              <a:t> = matrix expressing the effect of a symmetry operation on the x,y,z axes to give x’,y’,z’</a:t>
            </a:r>
          </a:p>
          <a:p>
            <a:pPr lvl="2" eaLnBrk="1" hangingPunct="1">
              <a:buFontTx/>
              <a:buAutoNum type="arabicParenR" startAt="3"/>
            </a:pPr>
            <a:endParaRPr lang="en-US" altLang="en-US" sz="1800"/>
          </a:p>
          <a:p>
            <a:pPr lvl="2" eaLnBrk="1" hangingPunct="1">
              <a:buFontTx/>
              <a:buAutoNum type="arabicParenR" startAt="3"/>
            </a:pPr>
            <a:endParaRPr lang="en-US" altLang="en-US" sz="1800"/>
          </a:p>
          <a:p>
            <a:pPr lvl="2" eaLnBrk="1" hangingPunct="1">
              <a:buFontTx/>
              <a:buAutoNum type="arabicParenR" startAt="3"/>
            </a:pPr>
            <a:endParaRPr lang="en-US" altLang="en-US" sz="1800"/>
          </a:p>
          <a:p>
            <a:pPr lvl="2" eaLnBrk="1" hangingPunct="1">
              <a:buFontTx/>
              <a:buAutoNum type="arabicParenR" startAt="3"/>
            </a:pPr>
            <a:endParaRPr lang="en-US" altLang="en-US" sz="1800"/>
          </a:p>
          <a:p>
            <a:pPr lvl="2" eaLnBrk="1" hangingPunct="1">
              <a:buFontTx/>
              <a:buAutoNum type="arabicParenR" startAt="3"/>
            </a:pPr>
            <a:endParaRPr lang="en-US" altLang="en-US" sz="1800"/>
          </a:p>
          <a:p>
            <a:pPr lvl="2" eaLnBrk="1" hangingPunct="1">
              <a:buFontTx/>
              <a:buAutoNum type="arabicParenR" startAt="3"/>
            </a:pPr>
            <a:endParaRPr lang="en-US" altLang="en-US" sz="1800"/>
          </a:p>
          <a:p>
            <a:pPr lvl="2" eaLnBrk="1" hangingPunct="1">
              <a:buFontTx/>
              <a:buAutoNum type="arabicParenR" startAt="3"/>
            </a:pPr>
            <a:endParaRPr lang="en-US" altLang="en-US" sz="1800"/>
          </a:p>
          <a:p>
            <a:pPr lvl="2" eaLnBrk="1" hangingPunct="1">
              <a:buFontTx/>
              <a:buAutoNum type="arabicParenR" startAt="3"/>
            </a:pPr>
            <a:r>
              <a:rPr lang="en-US" altLang="en-US" sz="1800"/>
              <a:t>E Transformation Matrix</a:t>
            </a:r>
          </a:p>
          <a:p>
            <a:pPr lvl="3" eaLnBrk="1" hangingPunct="1">
              <a:buFontTx/>
              <a:buAutoNum type="alphaLcPeriod"/>
            </a:pPr>
            <a:r>
              <a:rPr lang="en-US" altLang="en-US" sz="1800"/>
              <a:t>x,y,z </a:t>
            </a:r>
            <a:r>
              <a:rPr lang="en-US" altLang="en-US" sz="1800">
                <a:sym typeface="Wingdings" panose="05000000000000000000" pitchFamily="2" charset="2"/>
              </a:rPr>
              <a:t> x,y,z</a:t>
            </a:r>
          </a:p>
          <a:p>
            <a:pPr lvl="3" eaLnBrk="1" hangingPunct="1">
              <a:buFontTx/>
              <a:buAutoNum type="alphaLcPeriod"/>
            </a:pPr>
            <a:r>
              <a:rPr lang="en-US" altLang="en-US" sz="1800"/>
              <a:t>What matrix times x,y,z doesn’t change anything?</a:t>
            </a:r>
          </a:p>
          <a:p>
            <a:pPr lvl="2" eaLnBrk="1" hangingPunct="1">
              <a:buFontTx/>
              <a:buNone/>
            </a:pPr>
            <a:endParaRPr lang="en-US" altLang="en-US" sz="1800"/>
          </a:p>
        </p:txBody>
      </p:sp>
      <p:graphicFrame>
        <p:nvGraphicFramePr>
          <p:cNvPr id="2050" name="Object 1028">
            <a:extLst>
              <a:ext uri="{FF2B5EF4-FFF2-40B4-BE49-F238E27FC236}">
                <a16:creationId xmlns:a16="http://schemas.microsoft.com/office/drawing/2014/main" id="{557D3226-FA75-40D7-A6D8-5BA70CEB83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0" y="838200"/>
          <a:ext cx="2822575" cy="146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71600" imgH="711200" progId="Equation.3">
                  <p:embed/>
                </p:oleObj>
              </mc:Choice>
              <mc:Fallback>
                <p:oleObj name="Equation" r:id="rId2" imgW="1371600" imgH="711200" progId="Equation.3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838200"/>
                        <a:ext cx="2822575" cy="1465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Text Box 1029">
            <a:extLst>
              <a:ext uri="{FF2B5EF4-FFF2-40B4-BE49-F238E27FC236}">
                <a16:creationId xmlns:a16="http://schemas.microsoft.com/office/drawing/2014/main" id="{D9910A85-C231-4C9D-9ADD-AE0C2FC91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2324100"/>
            <a:ext cx="1530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transformation</a:t>
            </a:r>
          </a:p>
          <a:p>
            <a:pPr eaLnBrk="1" hangingPunct="1"/>
            <a:r>
              <a:rPr lang="en-US" altLang="en-US"/>
              <a:t>matrix</a:t>
            </a:r>
          </a:p>
        </p:txBody>
      </p:sp>
      <p:graphicFrame>
        <p:nvGraphicFramePr>
          <p:cNvPr id="2051" name="Object 1030">
            <a:extLst>
              <a:ext uri="{FF2B5EF4-FFF2-40B4-BE49-F238E27FC236}">
                <a16:creationId xmlns:a16="http://schemas.microsoft.com/office/drawing/2014/main" id="{80D53AEB-9732-423A-889A-79357AB623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14600" y="4343400"/>
          <a:ext cx="2849563" cy="146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84300" imgH="711200" progId="Equation.3">
                  <p:embed/>
                </p:oleObj>
              </mc:Choice>
              <mc:Fallback>
                <p:oleObj name="Equation" r:id="rId4" imgW="1384300" imgH="711200" progId="Equation.3">
                  <p:embed/>
                  <p:pic>
                    <p:nvPicPr>
                      <p:cNvPr id="0" name="Object 10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343400"/>
                        <a:ext cx="2849563" cy="1465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Line 1031">
            <a:extLst>
              <a:ext uri="{FF2B5EF4-FFF2-40B4-BE49-F238E27FC236}">
                <a16:creationId xmlns:a16="http://schemas.microsoft.com/office/drawing/2014/main" id="{A09C1AFB-F67E-42E3-ACC1-D8E8AA855C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29000" y="5867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6" name="Line 1032">
            <a:extLst>
              <a:ext uri="{FF2B5EF4-FFF2-40B4-BE49-F238E27FC236}">
                <a16:creationId xmlns:a16="http://schemas.microsoft.com/office/drawing/2014/main" id="{6681617A-239D-4129-83FA-ECCBE36A434A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6248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" name="Text Box 1033">
            <a:extLst>
              <a:ext uri="{FF2B5EF4-FFF2-40B4-BE49-F238E27FC236}">
                <a16:creationId xmlns:a16="http://schemas.microsoft.com/office/drawing/2014/main" id="{B834C1BE-1181-437F-9B9B-AE655CEEB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6019800"/>
            <a:ext cx="2732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/>
              <a:t>E Transformation Matrix</a:t>
            </a:r>
          </a:p>
        </p:txBody>
      </p:sp>
      <p:graphicFrame>
        <p:nvGraphicFramePr>
          <p:cNvPr id="2052" name="Object 9">
            <a:extLst>
              <a:ext uri="{FF2B5EF4-FFF2-40B4-BE49-F238E27FC236}">
                <a16:creationId xmlns:a16="http://schemas.microsoft.com/office/drawing/2014/main" id="{BCE2E0DC-1449-4C89-BE67-176EBF1AF3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2963" y="4953000"/>
          <a:ext cx="10636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1063371" imgH="429387" progId="ChemDraw.Document.6.0">
                  <p:embed/>
                </p:oleObj>
              </mc:Choice>
              <mc:Fallback>
                <p:oleObj name="CS ChemDraw Drawing" r:id="rId6" imgW="1063371" imgH="429387" progId="ChemDraw.Document.6.0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963" y="4953000"/>
                        <a:ext cx="106362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F69AB8-96EF-4546-9157-183DDB02F262}"/>
              </a:ext>
            </a:extLst>
          </p:cNvPr>
          <p:cNvCxnSpPr/>
          <p:nvPr/>
        </p:nvCxnSpPr>
        <p:spPr>
          <a:xfrm flipV="1">
            <a:off x="1376363" y="4419600"/>
            <a:ext cx="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E705007-5B9E-4F1A-AFEF-C6EFBBE2563E}"/>
              </a:ext>
            </a:extLst>
          </p:cNvPr>
          <p:cNvCxnSpPr/>
          <p:nvPr/>
        </p:nvCxnSpPr>
        <p:spPr>
          <a:xfrm>
            <a:off x="1376363" y="4953000"/>
            <a:ext cx="533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CEBC2B7-3F8B-4F86-B833-8E553027F7A5}"/>
              </a:ext>
            </a:extLst>
          </p:cNvPr>
          <p:cNvCxnSpPr/>
          <p:nvPr/>
        </p:nvCxnSpPr>
        <p:spPr>
          <a:xfrm flipV="1">
            <a:off x="1376363" y="4724400"/>
            <a:ext cx="3810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1" name="TextBox 11">
            <a:extLst>
              <a:ext uri="{FF2B5EF4-FFF2-40B4-BE49-F238E27FC236}">
                <a16:creationId xmlns:a16="http://schemas.microsoft.com/office/drawing/2014/main" id="{500E56C4-2125-42D4-85CD-727EF3B18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0163" y="4114800"/>
            <a:ext cx="287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z</a:t>
            </a:r>
          </a:p>
        </p:txBody>
      </p:sp>
      <p:sp>
        <p:nvSpPr>
          <p:cNvPr id="2062" name="TextBox 12">
            <a:extLst>
              <a:ext uri="{FF2B5EF4-FFF2-40B4-BE49-F238E27FC236}">
                <a16:creationId xmlns:a16="http://schemas.microsoft.com/office/drawing/2014/main" id="{81046725-3EDE-4CA2-BA42-8F23B5459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7363" y="4419600"/>
            <a:ext cx="300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y</a:t>
            </a:r>
          </a:p>
        </p:txBody>
      </p:sp>
      <p:sp>
        <p:nvSpPr>
          <p:cNvPr id="2063" name="TextBox 13">
            <a:extLst>
              <a:ext uri="{FF2B5EF4-FFF2-40B4-BE49-F238E27FC236}">
                <a16:creationId xmlns:a16="http://schemas.microsoft.com/office/drawing/2014/main" id="{0BFF4E17-1940-4E7F-B583-BC93C1D7A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9763" y="4724400"/>
            <a:ext cx="300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x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3">
            <a:extLst>
              <a:ext uri="{FF2B5EF4-FFF2-40B4-BE49-F238E27FC236}">
                <a16:creationId xmlns:a16="http://schemas.microsoft.com/office/drawing/2014/main" id="{ADD2A212-3C1C-43BF-AD86-8F1F15EF54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228600"/>
            <a:ext cx="8382000" cy="6248400"/>
          </a:xfrm>
        </p:spPr>
        <p:txBody>
          <a:bodyPr/>
          <a:lstStyle/>
          <a:p>
            <a:pPr lvl="2" eaLnBrk="1" hangingPunct="1">
              <a:buFontTx/>
              <a:buAutoNum type="arabicParenR" startAt="5"/>
            </a:pPr>
            <a:r>
              <a:rPr lang="en-US" altLang="en-US" sz="1800"/>
              <a:t>C</a:t>
            </a:r>
            <a:r>
              <a:rPr lang="en-US" altLang="en-US" sz="1800" baseline="-25000"/>
              <a:t>2</a:t>
            </a:r>
            <a:r>
              <a:rPr lang="en-US" altLang="en-US" sz="1800"/>
              <a:t> Transformation Matrix</a:t>
            </a:r>
          </a:p>
          <a:p>
            <a:pPr lvl="3" eaLnBrk="1" hangingPunct="1">
              <a:buFontTx/>
              <a:buAutoNum type="alphaLcPeriod"/>
            </a:pPr>
            <a:r>
              <a:rPr lang="en-US" altLang="en-US" sz="1800"/>
              <a:t>x,y,z </a:t>
            </a:r>
            <a:r>
              <a:rPr lang="en-US" altLang="en-US" sz="1800">
                <a:sym typeface="Wingdings" panose="05000000000000000000" pitchFamily="2" charset="2"/>
              </a:rPr>
              <a:t> -x, -y, z</a:t>
            </a:r>
          </a:p>
          <a:p>
            <a:pPr lvl="3" eaLnBrk="1" hangingPunct="1">
              <a:buFontTx/>
              <a:buAutoNum type="alphaLcPeriod"/>
            </a:pPr>
            <a:r>
              <a:rPr lang="en-US" altLang="en-US" sz="1800"/>
              <a:t>Correct matrix is:</a:t>
            </a:r>
          </a:p>
          <a:p>
            <a:pPr lvl="3" eaLnBrk="1" hangingPunct="1">
              <a:buFontTx/>
              <a:buAutoNum type="alphaLcPeriod"/>
            </a:pPr>
            <a:endParaRPr lang="en-US" altLang="en-US" sz="1800"/>
          </a:p>
          <a:p>
            <a:pPr lvl="3" eaLnBrk="1" hangingPunct="1">
              <a:buFontTx/>
              <a:buAutoNum type="alphaLcPeriod"/>
            </a:pPr>
            <a:endParaRPr lang="en-US" altLang="en-US" sz="1800"/>
          </a:p>
          <a:p>
            <a:pPr lvl="3" eaLnBrk="1" hangingPunct="1">
              <a:buFontTx/>
              <a:buAutoNum type="alphaLcPeriod"/>
            </a:pPr>
            <a:endParaRPr lang="en-US" altLang="en-US" sz="1800"/>
          </a:p>
          <a:p>
            <a:pPr lvl="3" eaLnBrk="1" hangingPunct="1">
              <a:buFontTx/>
              <a:buAutoNum type="alphaLcPeriod"/>
            </a:pPr>
            <a:endParaRPr lang="en-US" altLang="en-US" sz="1800"/>
          </a:p>
          <a:p>
            <a:pPr lvl="2" eaLnBrk="1" hangingPunct="1">
              <a:buFontTx/>
              <a:buAutoNum type="arabicParenR" startAt="5"/>
            </a:pPr>
            <a:r>
              <a:rPr lang="en-US" altLang="en-US" sz="1800"/>
              <a:t> </a:t>
            </a:r>
            <a:r>
              <a:rPr lang="en-US" altLang="en-US" sz="1800">
                <a:latin typeface="Symbol" panose="05050102010706020507" pitchFamily="18" charset="2"/>
              </a:rPr>
              <a:t>s</a:t>
            </a:r>
            <a:r>
              <a:rPr lang="en-US" altLang="en-US" sz="1800" baseline="-25000"/>
              <a:t>v</a:t>
            </a:r>
            <a:r>
              <a:rPr lang="en-US" altLang="en-US" sz="1800"/>
              <a:t>(xz) Transformation Matrix</a:t>
            </a:r>
          </a:p>
          <a:p>
            <a:pPr lvl="3" eaLnBrk="1" hangingPunct="1">
              <a:buFontTx/>
              <a:buAutoNum type="alphaLcPeriod"/>
            </a:pPr>
            <a:r>
              <a:rPr lang="en-US" altLang="en-US" sz="1800"/>
              <a:t>x,y,z </a:t>
            </a:r>
            <a:r>
              <a:rPr lang="en-US" altLang="en-US" sz="1800">
                <a:sym typeface="Wingdings" panose="05000000000000000000" pitchFamily="2" charset="2"/>
              </a:rPr>
              <a:t> x,-y,z</a:t>
            </a:r>
          </a:p>
          <a:p>
            <a:pPr lvl="3" eaLnBrk="1" hangingPunct="1">
              <a:buFontTx/>
              <a:buAutoNum type="alphaLcPeriod"/>
            </a:pPr>
            <a:r>
              <a:rPr lang="en-US" altLang="en-US" sz="1800"/>
              <a:t>Correct matrix is:</a:t>
            </a:r>
          </a:p>
          <a:p>
            <a:pPr lvl="3" eaLnBrk="1" hangingPunct="1">
              <a:buFontTx/>
              <a:buAutoNum type="alphaLcPeriod"/>
            </a:pPr>
            <a:endParaRPr lang="en-US" altLang="en-US" sz="1800"/>
          </a:p>
          <a:p>
            <a:pPr lvl="3" eaLnBrk="1" hangingPunct="1">
              <a:buFontTx/>
              <a:buAutoNum type="alphaLcPeriod"/>
            </a:pPr>
            <a:endParaRPr lang="en-US" altLang="en-US" sz="1800"/>
          </a:p>
          <a:p>
            <a:pPr lvl="3" eaLnBrk="1" hangingPunct="1">
              <a:buFontTx/>
              <a:buAutoNum type="alphaLcPeriod"/>
            </a:pPr>
            <a:endParaRPr lang="en-US" altLang="en-US" sz="1800"/>
          </a:p>
          <a:p>
            <a:pPr lvl="2" eaLnBrk="1" hangingPunct="1">
              <a:buFontTx/>
              <a:buAutoNum type="arabicParenR" startAt="5"/>
            </a:pPr>
            <a:r>
              <a:rPr lang="en-US" altLang="en-US" sz="1800"/>
              <a:t> </a:t>
            </a:r>
            <a:r>
              <a:rPr lang="en-US" altLang="en-US" sz="1800">
                <a:latin typeface="Symbol" panose="05050102010706020507" pitchFamily="18" charset="2"/>
              </a:rPr>
              <a:t>s</a:t>
            </a:r>
            <a:r>
              <a:rPr lang="en-US" altLang="en-US" sz="1800" baseline="-25000"/>
              <a:t>v</a:t>
            </a:r>
            <a:r>
              <a:rPr lang="en-US" altLang="en-US" sz="1800"/>
              <a:t>(yz) Transformation Matrix</a:t>
            </a:r>
          </a:p>
          <a:p>
            <a:pPr lvl="3" eaLnBrk="1" hangingPunct="1">
              <a:buFontTx/>
              <a:buAutoNum type="alphaLcPeriod"/>
            </a:pPr>
            <a:r>
              <a:rPr lang="en-US" altLang="en-US" sz="1800"/>
              <a:t>x,y,z </a:t>
            </a:r>
            <a:r>
              <a:rPr lang="en-US" altLang="en-US" sz="1800">
                <a:sym typeface="Wingdings" panose="05000000000000000000" pitchFamily="2" charset="2"/>
              </a:rPr>
              <a:t> -x,y,z</a:t>
            </a:r>
          </a:p>
          <a:p>
            <a:pPr lvl="3" eaLnBrk="1" hangingPunct="1">
              <a:buFontTx/>
              <a:buAutoNum type="alphaLcPeriod"/>
            </a:pPr>
            <a:r>
              <a:rPr lang="en-US" altLang="en-US" sz="1800"/>
              <a:t>Correct matrix is:</a:t>
            </a:r>
          </a:p>
        </p:txBody>
      </p:sp>
      <p:graphicFrame>
        <p:nvGraphicFramePr>
          <p:cNvPr id="3074" name="Object 4">
            <a:extLst>
              <a:ext uri="{FF2B5EF4-FFF2-40B4-BE49-F238E27FC236}">
                <a16:creationId xmlns:a16="http://schemas.microsoft.com/office/drawing/2014/main" id="{CFB9CA92-8A82-4D75-95B7-5622923B5C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38600" y="685800"/>
          <a:ext cx="3344863" cy="146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25600" imgH="711200" progId="Equation.3">
                  <p:embed/>
                </p:oleObj>
              </mc:Choice>
              <mc:Fallback>
                <p:oleObj name="Equation" r:id="rId2" imgW="1625600" imgH="71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685800"/>
                        <a:ext cx="3344863" cy="1465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8">
            <a:extLst>
              <a:ext uri="{FF2B5EF4-FFF2-40B4-BE49-F238E27FC236}">
                <a16:creationId xmlns:a16="http://schemas.microsoft.com/office/drawing/2014/main" id="{C004BF66-D074-451D-9D7A-518A978B89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64000" y="2971800"/>
          <a:ext cx="3162300" cy="146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36700" imgH="711200" progId="Equation.3">
                  <p:embed/>
                </p:oleObj>
              </mc:Choice>
              <mc:Fallback>
                <p:oleObj name="Equation" r:id="rId4" imgW="1536700" imgH="711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0" y="2971800"/>
                        <a:ext cx="3162300" cy="1465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9">
            <a:extLst>
              <a:ext uri="{FF2B5EF4-FFF2-40B4-BE49-F238E27FC236}">
                <a16:creationId xmlns:a16="http://schemas.microsoft.com/office/drawing/2014/main" id="{E7D72738-F159-4293-B60F-8B17230328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89413" y="5029200"/>
          <a:ext cx="3189287" cy="146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48728" imgH="710891" progId="Equation.3">
                  <p:embed/>
                </p:oleObj>
              </mc:Choice>
              <mc:Fallback>
                <p:oleObj name="Equation" r:id="rId6" imgW="1548728" imgH="710891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9413" y="5029200"/>
                        <a:ext cx="3189287" cy="1465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58CFD94-A133-45E1-8E63-6A5BA81758DF}"/>
              </a:ext>
            </a:extLst>
          </p:cNvPr>
          <p:cNvCxnSpPr/>
          <p:nvPr/>
        </p:nvCxnSpPr>
        <p:spPr>
          <a:xfrm flipV="1">
            <a:off x="533400" y="1219200"/>
            <a:ext cx="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477A90E-4DDD-4583-8117-3A48F5ECDB1E}"/>
              </a:ext>
            </a:extLst>
          </p:cNvPr>
          <p:cNvCxnSpPr/>
          <p:nvPr/>
        </p:nvCxnSpPr>
        <p:spPr>
          <a:xfrm>
            <a:off x="533400" y="1752600"/>
            <a:ext cx="533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260F089-CEBA-4FE8-BE99-FC0E3A6CC3CC}"/>
              </a:ext>
            </a:extLst>
          </p:cNvPr>
          <p:cNvCxnSpPr/>
          <p:nvPr/>
        </p:nvCxnSpPr>
        <p:spPr>
          <a:xfrm flipV="1">
            <a:off x="533400" y="1524000"/>
            <a:ext cx="3810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4" name="TextBox 11">
            <a:extLst>
              <a:ext uri="{FF2B5EF4-FFF2-40B4-BE49-F238E27FC236}">
                <a16:creationId xmlns:a16="http://schemas.microsoft.com/office/drawing/2014/main" id="{F489F055-0EEE-4340-B989-1E72F3A81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914400"/>
            <a:ext cx="287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z</a:t>
            </a:r>
          </a:p>
        </p:txBody>
      </p:sp>
      <p:sp>
        <p:nvSpPr>
          <p:cNvPr id="3085" name="TextBox 12">
            <a:extLst>
              <a:ext uri="{FF2B5EF4-FFF2-40B4-BE49-F238E27FC236}">
                <a16:creationId xmlns:a16="http://schemas.microsoft.com/office/drawing/2014/main" id="{BA9E8DB5-AB52-4184-9EC3-DBE2C9562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219200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y</a:t>
            </a:r>
          </a:p>
        </p:txBody>
      </p:sp>
      <p:sp>
        <p:nvSpPr>
          <p:cNvPr id="3086" name="TextBox 13">
            <a:extLst>
              <a:ext uri="{FF2B5EF4-FFF2-40B4-BE49-F238E27FC236}">
                <a16:creationId xmlns:a16="http://schemas.microsoft.com/office/drawing/2014/main" id="{ACD59802-96AD-4649-A47D-33ABD2477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524000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x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E8B3F90-5B2C-4EC4-BA85-F9B75DB25E9C}"/>
              </a:ext>
            </a:extLst>
          </p:cNvPr>
          <p:cNvCxnSpPr/>
          <p:nvPr/>
        </p:nvCxnSpPr>
        <p:spPr>
          <a:xfrm flipV="1">
            <a:off x="533400" y="3429000"/>
            <a:ext cx="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06E1686-B92E-44E2-B477-988F0E3959E8}"/>
              </a:ext>
            </a:extLst>
          </p:cNvPr>
          <p:cNvCxnSpPr/>
          <p:nvPr/>
        </p:nvCxnSpPr>
        <p:spPr>
          <a:xfrm>
            <a:off x="533400" y="3962400"/>
            <a:ext cx="533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2B0F024-13AC-4C38-BAB8-66EBA8D92735}"/>
              </a:ext>
            </a:extLst>
          </p:cNvPr>
          <p:cNvCxnSpPr/>
          <p:nvPr/>
        </p:nvCxnSpPr>
        <p:spPr>
          <a:xfrm flipV="1">
            <a:off x="533400" y="3733800"/>
            <a:ext cx="3810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0" name="TextBox 17">
            <a:extLst>
              <a:ext uri="{FF2B5EF4-FFF2-40B4-BE49-F238E27FC236}">
                <a16:creationId xmlns:a16="http://schemas.microsoft.com/office/drawing/2014/main" id="{0CDEE02F-B961-4680-8A9F-352FEDE02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124200"/>
            <a:ext cx="287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z</a:t>
            </a:r>
          </a:p>
        </p:txBody>
      </p:sp>
      <p:sp>
        <p:nvSpPr>
          <p:cNvPr id="3091" name="TextBox 18">
            <a:extLst>
              <a:ext uri="{FF2B5EF4-FFF2-40B4-BE49-F238E27FC236}">
                <a16:creationId xmlns:a16="http://schemas.microsoft.com/office/drawing/2014/main" id="{BA3F4C03-CDB7-4973-A0F9-2F6B4439A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429000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y</a:t>
            </a:r>
          </a:p>
        </p:txBody>
      </p:sp>
      <p:sp>
        <p:nvSpPr>
          <p:cNvPr id="3092" name="TextBox 19">
            <a:extLst>
              <a:ext uri="{FF2B5EF4-FFF2-40B4-BE49-F238E27FC236}">
                <a16:creationId xmlns:a16="http://schemas.microsoft.com/office/drawing/2014/main" id="{69A201C8-A42C-4396-8F36-25138C1D1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733800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x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6FC7A02-2A56-4C46-900F-7B1A2677C6C5}"/>
              </a:ext>
            </a:extLst>
          </p:cNvPr>
          <p:cNvCxnSpPr/>
          <p:nvPr/>
        </p:nvCxnSpPr>
        <p:spPr>
          <a:xfrm flipV="1">
            <a:off x="609600" y="5410200"/>
            <a:ext cx="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4CC3A71-8908-49F1-99F9-063E32ABE9EF}"/>
              </a:ext>
            </a:extLst>
          </p:cNvPr>
          <p:cNvCxnSpPr/>
          <p:nvPr/>
        </p:nvCxnSpPr>
        <p:spPr>
          <a:xfrm>
            <a:off x="609600" y="5943600"/>
            <a:ext cx="533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7B0F6CA-FC0C-42DE-AAB8-9D4984065344}"/>
              </a:ext>
            </a:extLst>
          </p:cNvPr>
          <p:cNvCxnSpPr/>
          <p:nvPr/>
        </p:nvCxnSpPr>
        <p:spPr>
          <a:xfrm flipV="1">
            <a:off x="609600" y="5715000"/>
            <a:ext cx="3810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6" name="TextBox 23">
            <a:extLst>
              <a:ext uri="{FF2B5EF4-FFF2-40B4-BE49-F238E27FC236}">
                <a16:creationId xmlns:a16="http://schemas.microsoft.com/office/drawing/2014/main" id="{DD938A30-7BDF-49FF-93BE-C8BAFF820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105400"/>
            <a:ext cx="287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z</a:t>
            </a:r>
          </a:p>
        </p:txBody>
      </p:sp>
      <p:sp>
        <p:nvSpPr>
          <p:cNvPr id="3097" name="TextBox 24">
            <a:extLst>
              <a:ext uri="{FF2B5EF4-FFF2-40B4-BE49-F238E27FC236}">
                <a16:creationId xmlns:a16="http://schemas.microsoft.com/office/drawing/2014/main" id="{530656C2-8162-45AD-9C5E-D60429E62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410200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y</a:t>
            </a:r>
          </a:p>
        </p:txBody>
      </p:sp>
      <p:sp>
        <p:nvSpPr>
          <p:cNvPr id="3098" name="TextBox 25">
            <a:extLst>
              <a:ext uri="{FF2B5EF4-FFF2-40B4-BE49-F238E27FC236}">
                <a16:creationId xmlns:a16="http://schemas.microsoft.com/office/drawing/2014/main" id="{153F224C-73EE-4FB8-88ED-8FEE9241C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715000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x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CF5A379-4762-4DB1-A8F9-5EA297D4C1F1}"/>
              </a:ext>
            </a:extLst>
          </p:cNvPr>
          <p:cNvCxnSpPr/>
          <p:nvPr/>
        </p:nvCxnSpPr>
        <p:spPr>
          <a:xfrm>
            <a:off x="533400" y="533400"/>
            <a:ext cx="0" cy="1752600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00" name="TextBox 28">
            <a:extLst>
              <a:ext uri="{FF2B5EF4-FFF2-40B4-BE49-F238E27FC236}">
                <a16:creationId xmlns:a16="http://schemas.microsoft.com/office/drawing/2014/main" id="{929C2F0B-DFF2-4A53-B9B1-05D09BBA5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2400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C</a:t>
            </a:r>
            <a:r>
              <a:rPr lang="en-US" altLang="en-US" baseline="-25000"/>
              <a:t>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71F3096-3A2C-4CB2-9F79-9BCFA5579450}"/>
              </a:ext>
            </a:extLst>
          </p:cNvPr>
          <p:cNvSpPr/>
          <p:nvPr/>
        </p:nvSpPr>
        <p:spPr>
          <a:xfrm>
            <a:off x="228600" y="3048000"/>
            <a:ext cx="1295400" cy="1295400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1" name="Parallelogram 30">
            <a:extLst>
              <a:ext uri="{FF2B5EF4-FFF2-40B4-BE49-F238E27FC236}">
                <a16:creationId xmlns:a16="http://schemas.microsoft.com/office/drawing/2014/main" id="{453B80CD-9B95-4C57-BE6F-E2A09E8EA696}"/>
              </a:ext>
            </a:extLst>
          </p:cNvPr>
          <p:cNvSpPr/>
          <p:nvPr/>
        </p:nvSpPr>
        <p:spPr>
          <a:xfrm>
            <a:off x="533400" y="4572000"/>
            <a:ext cx="457200" cy="1828800"/>
          </a:xfrm>
          <a:prstGeom prst="parallelogram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103" name="TextBox 31">
            <a:extLst>
              <a:ext uri="{FF2B5EF4-FFF2-40B4-BE49-F238E27FC236}">
                <a16:creationId xmlns:a16="http://schemas.microsoft.com/office/drawing/2014/main" id="{7BEC1E9F-1E95-42B5-BDE7-F914E1FA5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667000"/>
            <a:ext cx="401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latin typeface="Symbol" panose="05050102010706020507" pitchFamily="18" charset="2"/>
              </a:rPr>
              <a:t>s</a:t>
            </a:r>
            <a:r>
              <a:rPr lang="en-US" altLang="en-US" baseline="-25000"/>
              <a:t>v</a:t>
            </a:r>
          </a:p>
        </p:txBody>
      </p:sp>
      <p:sp>
        <p:nvSpPr>
          <p:cNvPr id="3104" name="TextBox 32">
            <a:extLst>
              <a:ext uri="{FF2B5EF4-FFF2-40B4-BE49-F238E27FC236}">
                <a16:creationId xmlns:a16="http://schemas.microsoft.com/office/drawing/2014/main" id="{716A2C71-66A2-48BC-B286-11B9A6683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572000"/>
            <a:ext cx="401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latin typeface="Symbol" panose="05050102010706020507" pitchFamily="18" charset="2"/>
              </a:rPr>
              <a:t>s</a:t>
            </a:r>
            <a:r>
              <a:rPr lang="en-US" altLang="en-US" baseline="-25000"/>
              <a:t>d</a:t>
            </a:r>
          </a:p>
        </p:txBody>
      </p:sp>
      <p:graphicFrame>
        <p:nvGraphicFramePr>
          <p:cNvPr id="3077" name="Object 7">
            <a:extLst>
              <a:ext uri="{FF2B5EF4-FFF2-40B4-BE49-F238E27FC236}">
                <a16:creationId xmlns:a16="http://schemas.microsoft.com/office/drawing/2014/main" id="{070E8AF3-48C1-42A4-8BCE-43DB1B4A45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676400"/>
          <a:ext cx="10636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1063371" imgH="429387" progId="ChemDraw.Document.6.0">
                  <p:embed/>
                </p:oleObj>
              </mc:Choice>
              <mc:Fallback>
                <p:oleObj name="CS ChemDraw Drawing" r:id="rId8" imgW="1063371" imgH="429387" progId="ChemDraw.Document.6.0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76400"/>
                        <a:ext cx="106362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">
            <a:extLst>
              <a:ext uri="{FF2B5EF4-FFF2-40B4-BE49-F238E27FC236}">
                <a16:creationId xmlns:a16="http://schemas.microsoft.com/office/drawing/2014/main" id="{72E9F068-AAD5-4DC2-AD57-3F062E7401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3886200"/>
          <a:ext cx="10636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0" imgW="1063371" imgH="429387" progId="ChemDraw.Document.6.0">
                  <p:embed/>
                </p:oleObj>
              </mc:Choice>
              <mc:Fallback>
                <p:oleObj name="CS ChemDraw Drawing" r:id="rId10" imgW="1063371" imgH="429387" progId="ChemDraw.Document.6.0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886200"/>
                        <a:ext cx="106362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7">
            <a:extLst>
              <a:ext uri="{FF2B5EF4-FFF2-40B4-BE49-F238E27FC236}">
                <a16:creationId xmlns:a16="http://schemas.microsoft.com/office/drawing/2014/main" id="{4E5FE7A9-F7AE-4910-BA4A-6B8DC96EAE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" y="5867400"/>
          <a:ext cx="10636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1" imgW="1063371" imgH="429387" progId="ChemDraw.Document.6.0">
                  <p:embed/>
                </p:oleObj>
              </mc:Choice>
              <mc:Fallback>
                <p:oleObj name="CS ChemDraw Drawing" r:id="rId11" imgW="1063371" imgH="429387" progId="ChemDraw.Document.6.0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5867400"/>
                        <a:ext cx="106362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4">
            <a:extLst>
              <a:ext uri="{FF2B5EF4-FFF2-40B4-BE49-F238E27FC236}">
                <a16:creationId xmlns:a16="http://schemas.microsoft.com/office/drawing/2014/main" id="{EBFA9D36-F8D7-45E7-A97C-51EA31B0F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0"/>
            <a:ext cx="7539037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5">
            <a:extLst>
              <a:ext uri="{FF2B5EF4-FFF2-40B4-BE49-F238E27FC236}">
                <a16:creationId xmlns:a16="http://schemas.microsoft.com/office/drawing/2014/main" id="{011CB78A-3D1E-4012-8E08-FF124FEE2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739140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7">
            <a:extLst>
              <a:ext uri="{FF2B5EF4-FFF2-40B4-BE49-F238E27FC236}">
                <a16:creationId xmlns:a16="http://schemas.microsoft.com/office/drawing/2014/main" id="{F5AA6266-69A1-4D0D-BEE0-9201DEC6D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62400"/>
            <a:ext cx="8610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9">
            <a:extLst>
              <a:ext uri="{FF2B5EF4-FFF2-40B4-BE49-F238E27FC236}">
                <a16:creationId xmlns:a16="http://schemas.microsoft.com/office/drawing/2014/main" id="{3A510AB7-1F04-4D03-9035-639338A18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352800"/>
            <a:ext cx="678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/>
              <a:t>Generate a 3 × 3 matrix for the following</a:t>
            </a:r>
          </a:p>
        </p:txBody>
      </p:sp>
      <p:sp>
        <p:nvSpPr>
          <p:cNvPr id="4103" name="Rectangle 10">
            <a:extLst>
              <a:ext uri="{FF2B5EF4-FFF2-40B4-BE49-F238E27FC236}">
                <a16:creationId xmlns:a16="http://schemas.microsoft.com/office/drawing/2014/main" id="{EC41657B-62E4-4DCA-A9A2-8104EE1DA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4098" name="Object 9">
            <a:extLst>
              <a:ext uri="{FF2B5EF4-FFF2-40B4-BE49-F238E27FC236}">
                <a16:creationId xmlns:a16="http://schemas.microsoft.com/office/drawing/2014/main" id="{9525D75C-77FD-434F-8384-02A9CF7362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67400" y="4545013"/>
          <a:ext cx="2514600" cy="147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55700" imgH="673100" progId="Equation.3">
                  <p:embed/>
                </p:oleObj>
              </mc:Choice>
              <mc:Fallback>
                <p:oleObj name="Equation" r:id="rId5" imgW="1155700" imgH="6731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545013"/>
                        <a:ext cx="2514600" cy="1474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:a16="http://schemas.microsoft.com/office/drawing/2014/main" id="{A125D1D5-0579-4334-92A9-EBC30453A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52400"/>
            <a:ext cx="8458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en-US" sz="2400"/>
              <a:t>Use the 3 × 3 matrices for the </a:t>
            </a:r>
            <a:r>
              <a:rPr lang="en-US" altLang="en-US" sz="2400" i="1"/>
              <a:t>C</a:t>
            </a:r>
            <a:r>
              <a:rPr lang="en-US" altLang="en-US" sz="2400"/>
              <a:t>2v group to verify the group multiplication table for the following successive operations:</a:t>
            </a:r>
          </a:p>
        </p:txBody>
      </p:sp>
      <p:pic>
        <p:nvPicPr>
          <p:cNvPr id="15363" name="Picture 2">
            <a:extLst>
              <a:ext uri="{FF2B5EF4-FFF2-40B4-BE49-F238E27FC236}">
                <a16:creationId xmlns:a16="http://schemas.microsoft.com/office/drawing/2014/main" id="{736F803E-8EB7-4EB5-BAD2-E6F5CC186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62960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5">
            <a:extLst>
              <a:ext uri="{FF2B5EF4-FFF2-40B4-BE49-F238E27FC236}">
                <a16:creationId xmlns:a16="http://schemas.microsoft.com/office/drawing/2014/main" id="{9400D540-833D-4ED2-B173-90D8CDEE1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912938"/>
            <a:ext cx="8458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en-US" sz="2400"/>
              <a:t>Solutions</a:t>
            </a:r>
          </a:p>
        </p:txBody>
      </p:sp>
      <p:pic>
        <p:nvPicPr>
          <p:cNvPr id="15365" name="Picture 3">
            <a:extLst>
              <a:ext uri="{FF2B5EF4-FFF2-40B4-BE49-F238E27FC236}">
                <a16:creationId xmlns:a16="http://schemas.microsoft.com/office/drawing/2014/main" id="{77CFD7F5-C293-4FBB-947C-AE39685D1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62250"/>
            <a:ext cx="601980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56A542EA-373B-403D-821C-698B5AFF9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2875"/>
            <a:ext cx="723900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4">
            <a:extLst>
              <a:ext uri="{FF2B5EF4-FFF2-40B4-BE49-F238E27FC236}">
                <a16:creationId xmlns:a16="http://schemas.microsoft.com/office/drawing/2014/main" id="{748514FE-4AF6-4925-AEA9-8D232E2C5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191000"/>
            <a:ext cx="853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en-US"/>
              <a:t>Use the 3 × 3 matrices for the </a:t>
            </a:r>
            <a:r>
              <a:rPr lang="en-US" altLang="en-US" i="1"/>
              <a:t>C</a:t>
            </a:r>
            <a:r>
              <a:rPr lang="en-US" altLang="en-US" baseline="-25000"/>
              <a:t>2v</a:t>
            </a:r>
            <a:r>
              <a:rPr lang="en-US" altLang="en-US"/>
              <a:t> group to verify the associative property for the following successive operations:</a:t>
            </a:r>
          </a:p>
        </p:txBody>
      </p:sp>
      <p:pic>
        <p:nvPicPr>
          <p:cNvPr id="16388" name="Picture 3">
            <a:extLst>
              <a:ext uri="{FF2B5EF4-FFF2-40B4-BE49-F238E27FC236}">
                <a16:creationId xmlns:a16="http://schemas.microsoft.com/office/drawing/2014/main" id="{4FD66F77-F5E8-4097-BD43-E9721738A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05400"/>
            <a:ext cx="80772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82F38654-8F79-4D80-B5EB-48C4D0577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6200"/>
            <a:ext cx="7772400" cy="685800"/>
          </a:xfrm>
        </p:spPr>
        <p:txBody>
          <a:bodyPr/>
          <a:lstStyle/>
          <a:p>
            <a:r>
              <a:rPr lang="en-US" altLang="en-US"/>
              <a:t>solutions</a:t>
            </a:r>
          </a:p>
        </p:txBody>
      </p:sp>
      <p:pic>
        <p:nvPicPr>
          <p:cNvPr id="17411" name="Picture 2">
            <a:extLst>
              <a:ext uri="{FF2B5EF4-FFF2-40B4-BE49-F238E27FC236}">
                <a16:creationId xmlns:a16="http://schemas.microsoft.com/office/drawing/2014/main" id="{B513DACF-77A8-4833-B40F-CAC17EFAF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781050"/>
            <a:ext cx="7896225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25831</TotalTime>
  <Words>1895</Words>
  <Application>Microsoft Office PowerPoint</Application>
  <PresentationFormat>On-screen Show (4:3)</PresentationFormat>
  <Paragraphs>415</Paragraphs>
  <Slides>30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Times New Roman</vt:lpstr>
      <vt:lpstr>Arial</vt:lpstr>
      <vt:lpstr>Calibri</vt:lpstr>
      <vt:lpstr>Wingdings</vt:lpstr>
      <vt:lpstr>Symbol</vt:lpstr>
      <vt:lpstr>Default Design</vt:lpstr>
      <vt:lpstr>CS ChemDraw Drawing</vt:lpstr>
      <vt:lpstr>Microsoft Equation 3.0</vt:lpstr>
      <vt:lpstr>Equation</vt:lpstr>
      <vt:lpstr>CHM 402: Group Theory and Symmetry Dr. E.A. Ofudje eaofudje@mtu.edu.ng </vt:lpstr>
      <vt:lpstr>Applications of matrices to Symmetry point group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solutions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Structure and Bonding</dc:title>
  <dc:creator>VanAsselt</dc:creator>
  <cp:lastModifiedBy>Ademola Balogun</cp:lastModifiedBy>
  <cp:revision>607</cp:revision>
  <dcterms:created xsi:type="dcterms:W3CDTF">2000-08-15T19:58:13Z</dcterms:created>
  <dcterms:modified xsi:type="dcterms:W3CDTF">2021-08-15T22:11:08Z</dcterms:modified>
</cp:coreProperties>
</file>