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5"/>
  </p:notesMasterIdLst>
  <p:sldIdLst>
    <p:sldId id="256" r:id="rId2"/>
    <p:sldId id="258" r:id="rId3"/>
    <p:sldId id="262" r:id="rId4"/>
    <p:sldId id="261" r:id="rId5"/>
    <p:sldId id="259" r:id="rId6"/>
    <p:sldId id="263" r:id="rId7"/>
    <p:sldId id="264" r:id="rId8"/>
    <p:sldId id="265" r:id="rId9"/>
    <p:sldId id="266" r:id="rId10"/>
    <p:sldId id="267" r:id="rId11"/>
    <p:sldId id="268" r:id="rId12"/>
    <p:sldId id="269" r:id="rId13"/>
    <p:sldId id="270" r:id="rId14"/>
    <p:sldId id="271" r:id="rId15"/>
    <p:sldId id="272" r:id="rId16"/>
    <p:sldId id="273" r:id="rId17"/>
    <p:sldId id="278" r:id="rId18"/>
    <p:sldId id="274" r:id="rId19"/>
    <p:sldId id="275" r:id="rId20"/>
    <p:sldId id="279" r:id="rId21"/>
    <p:sldId id="276" r:id="rId22"/>
    <p:sldId id="280" r:id="rId23"/>
    <p:sldId id="277" r:id="rId24"/>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l"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51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70877F8C-B194-40FE-BB05-98B40F94330E}"/>
              </a:ext>
            </a:extLst>
          </p:cNvPr>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a:extLst>
              <a:ext uri="{FF2B5EF4-FFF2-40B4-BE49-F238E27FC236}">
                <a16:creationId xmlns:a16="http://schemas.microsoft.com/office/drawing/2014/main" id="{55887CDA-B46D-40FA-A709-01893546A811}"/>
              </a:ext>
            </a:extLst>
          </p:cNvPr>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59CB46EB-0CC2-4D19-A243-4DD829084A90}" type="datetimeFigureOut">
              <a:rPr lang="en-US"/>
              <a:pPr>
                <a:defRPr/>
              </a:pPr>
              <a:t>8/15/2021</a:t>
            </a:fld>
            <a:endParaRPr lang="en-US"/>
          </a:p>
        </p:txBody>
      </p:sp>
      <p:sp>
        <p:nvSpPr>
          <p:cNvPr id="4" name="Slide Image Placeholder 3">
            <a:extLst>
              <a:ext uri="{FF2B5EF4-FFF2-40B4-BE49-F238E27FC236}">
                <a16:creationId xmlns:a16="http://schemas.microsoft.com/office/drawing/2014/main" id="{B0814F0C-BC63-4AD5-849C-58E7E9C39B31}"/>
              </a:ext>
            </a:extLst>
          </p:cNvPr>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a:extLst>
              <a:ext uri="{FF2B5EF4-FFF2-40B4-BE49-F238E27FC236}">
                <a16:creationId xmlns:a16="http://schemas.microsoft.com/office/drawing/2014/main" id="{317BD3B8-FB9B-4A4A-8B64-8379DD04DC73}"/>
              </a:ext>
            </a:extLst>
          </p:cNvPr>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a:extLst>
              <a:ext uri="{FF2B5EF4-FFF2-40B4-BE49-F238E27FC236}">
                <a16:creationId xmlns:a16="http://schemas.microsoft.com/office/drawing/2014/main" id="{849E36C2-9658-49B9-9E2F-9BB8DF5C90BD}"/>
              </a:ext>
            </a:extLst>
          </p:cNvPr>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a:extLst>
              <a:ext uri="{FF2B5EF4-FFF2-40B4-BE49-F238E27FC236}">
                <a16:creationId xmlns:a16="http://schemas.microsoft.com/office/drawing/2014/main" id="{432D94A7-2AA9-41B6-B0CF-9D783B1AE12C}"/>
              </a:ext>
            </a:extLst>
          </p:cNvPr>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anose="020F0502020204030204" pitchFamily="34" charset="0"/>
              </a:defRPr>
            </a:lvl1pPr>
          </a:lstStyle>
          <a:p>
            <a:fld id="{9EBDB2D0-C7F8-4135-A494-14BA960BF943}" type="slidenum">
              <a:rPr lang="en-US" altLang="en-US"/>
              <a:pPr/>
              <a:t>‹#›</a:t>
            </a:fld>
            <a:endParaRPr lang="en-US"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68BB6922-62CD-4DB4-80E4-310B148467A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80FE1FA2-BD5F-403D-9F46-4778354A8FD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en-US" altLang="en-US"/>
          </a:p>
        </p:txBody>
      </p:sp>
      <p:sp>
        <p:nvSpPr>
          <p:cNvPr id="12292" name="Slide Number Placeholder 3">
            <a:extLst>
              <a:ext uri="{FF2B5EF4-FFF2-40B4-BE49-F238E27FC236}">
                <a16:creationId xmlns:a16="http://schemas.microsoft.com/office/drawing/2014/main" id="{A11BC883-84E3-40FA-A8E4-EF7CDC74874F}"/>
              </a:ext>
            </a:extLst>
          </p:cNvPr>
          <p:cNvSpPr>
            <a:spLocks noGrp="1"/>
          </p:cNvSpPr>
          <p:nvPr>
            <p:ph type="sldNum" sz="quarter" idx="5"/>
          </p:nvPr>
        </p:nvSpPr>
        <p:spPr bwMode="auto">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607DBC8D-63EB-4A87-B277-FD4070F7F80B}" type="slidenum">
              <a:rPr lang="en-US" altLang="en-US">
                <a:latin typeface="Calibri" panose="020F0502020204030204" pitchFamily="34" charset="0"/>
              </a:rPr>
              <a:pPr eaLnBrk="1" hangingPunct="1"/>
              <a:t>2</a:t>
            </a:fld>
            <a:endParaRPr lang="en-US" altLang="en-US">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a:extLst>
              <a:ext uri="{FF2B5EF4-FFF2-40B4-BE49-F238E27FC236}">
                <a16:creationId xmlns:a16="http://schemas.microsoft.com/office/drawing/2014/main" id="{6CA59FFC-7C8C-4579-A77D-E132272B3C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7651" name="Notes Placeholder 2">
            <a:extLst>
              <a:ext uri="{FF2B5EF4-FFF2-40B4-BE49-F238E27FC236}">
                <a16:creationId xmlns:a16="http://schemas.microsoft.com/office/drawing/2014/main" id="{3B6364B9-A583-44B6-B6E3-9812F226D50E}"/>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a:extLst>
              <a:ext uri="{FF2B5EF4-FFF2-40B4-BE49-F238E27FC236}">
                <a16:creationId xmlns:a16="http://schemas.microsoft.com/office/drawing/2014/main" id="{F88B9C73-1185-4C33-95FA-A512A93FCFB8}"/>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B931DFDC-B7E2-4334-A2FB-9DB1A7E67614}" type="slidenum">
              <a:rPr lang="en-US" altLang="en-US">
                <a:latin typeface="Calibri" panose="020F0502020204030204" pitchFamily="34" charset="0"/>
              </a:rPr>
              <a:pPr eaLnBrk="1" hangingPunct="1"/>
              <a:t>10</a:t>
            </a:fld>
            <a:endParaRPr lang="en-US" altLang="en-US">
              <a:latin typeface="Calibri" panose="020F050202020403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77006B73-63BE-48E3-AEFF-56BB0226192B}"/>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89DF4675-FE2E-4E21-BC97-7BDA02B654C4}"/>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endParaRPr lang="en-US" altLang="en-US"/>
          </a:p>
        </p:txBody>
      </p:sp>
      <p:sp>
        <p:nvSpPr>
          <p:cNvPr id="4" name="Slide Number Placeholder 3">
            <a:extLst>
              <a:ext uri="{FF2B5EF4-FFF2-40B4-BE49-F238E27FC236}">
                <a16:creationId xmlns:a16="http://schemas.microsoft.com/office/drawing/2014/main" id="{966FF8E9-AD7E-46AD-BE96-162A1B6BFC7D}"/>
              </a:ext>
            </a:extLst>
          </p:cNvPr>
          <p:cNvSpPr>
            <a:spLocks noGrp="1"/>
          </p:cNvSpPr>
          <p:nvPr>
            <p:ph type="sldNum" sz="quarter" idx="5"/>
          </p:nvPr>
        </p:nvSpPr>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732C22B1-C6D2-4374-B4E5-835E9CFB2BCD}" type="slidenum">
              <a:rPr lang="en-US" altLang="en-US">
                <a:latin typeface="Calibri" panose="020F0502020204030204" pitchFamily="34" charset="0"/>
              </a:rPr>
              <a:pPr eaLnBrk="1" hangingPunct="1"/>
              <a:t>12</a:t>
            </a:fld>
            <a:endParaRPr lang="en-US" altLang="en-US">
              <a:latin typeface="Calibri" panose="020F0502020204030204" pitchFamily="34" charset="0"/>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a:extLst>
              <a:ext uri="{FF2B5EF4-FFF2-40B4-BE49-F238E27FC236}">
                <a16:creationId xmlns:a16="http://schemas.microsoft.com/office/drawing/2014/main" id="{0FFB99F7-569C-4505-972A-5DCA4ECE7EE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a:extLst>
              <a:ext uri="{FF2B5EF4-FFF2-40B4-BE49-F238E27FC236}">
                <a16:creationId xmlns:a16="http://schemas.microsoft.com/office/drawing/2014/main" id="{E61BD0EE-4EDF-4328-BB8F-11F8A29CBBC5}"/>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58372" name="Slide Number Placeholder 3">
            <a:extLst>
              <a:ext uri="{FF2B5EF4-FFF2-40B4-BE49-F238E27FC236}">
                <a16:creationId xmlns:a16="http://schemas.microsoft.com/office/drawing/2014/main" id="{384026D6-6B9A-4988-AE90-3B3FA50E8FB5}"/>
              </a:ext>
            </a:extLst>
          </p:cNvPr>
          <p:cNvSpPr>
            <a:spLocks noGrp="1"/>
          </p:cNvSpPr>
          <p:nvPr>
            <p:ph type="sldNum" sz="quarter" idx="5"/>
          </p:nvPr>
        </p:nvSpPr>
        <p:spPr>
          <a:ln>
            <a:miter lim="800000"/>
            <a:headEnd/>
            <a:tailEnd/>
          </a:ln>
        </p:spPr>
        <p:txBody>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fld id="{8C55B7D4-FD13-4841-9B9A-D772CFFBDE11}" type="slidenum">
              <a:rPr lang="en-US" altLang="en-US"/>
              <a:pPr eaLnBrk="1" hangingPunct="1"/>
              <a:t>13</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a:extLst>
              <a:ext uri="{FF2B5EF4-FFF2-40B4-BE49-F238E27FC236}">
                <a16:creationId xmlns:a16="http://schemas.microsoft.com/office/drawing/2014/main" id="{652BA668-1831-429B-BA6A-86F1197DFA1D}"/>
              </a:ext>
            </a:extLst>
          </p:cNvPr>
          <p:cNvSpPr>
            <a:spLocks noGrp="1"/>
          </p:cNvSpPr>
          <p:nvPr>
            <p:ph type="dt" sz="half" idx="10"/>
          </p:nvPr>
        </p:nvSpPr>
        <p:spPr/>
        <p:txBody>
          <a:bodyPr/>
          <a:lstStyle>
            <a:lvl1pPr>
              <a:defRPr/>
            </a:lvl1pPr>
          </a:lstStyle>
          <a:p>
            <a:pPr>
              <a:defRPr/>
            </a:pPr>
            <a:fld id="{D59BEFD6-7D57-4A65-8830-DDB83962CDD3}" type="datetimeFigureOut">
              <a:rPr lang="en-US"/>
              <a:pPr>
                <a:defRPr/>
              </a:pPr>
              <a:t>8/15/2021</a:t>
            </a:fld>
            <a:endParaRPr lang="en-US"/>
          </a:p>
        </p:txBody>
      </p:sp>
      <p:sp>
        <p:nvSpPr>
          <p:cNvPr id="5" name="Footer Placeholder 4">
            <a:extLst>
              <a:ext uri="{FF2B5EF4-FFF2-40B4-BE49-F238E27FC236}">
                <a16:creationId xmlns:a16="http://schemas.microsoft.com/office/drawing/2014/main" id="{EEDCDAF9-8FE0-4D6A-8724-9F390601E1F5}"/>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68A5EBEC-0FE4-4207-9945-8F4178C0AA30}"/>
              </a:ext>
            </a:extLst>
          </p:cNvPr>
          <p:cNvSpPr>
            <a:spLocks noGrp="1"/>
          </p:cNvSpPr>
          <p:nvPr>
            <p:ph type="sldNum" sz="quarter" idx="12"/>
          </p:nvPr>
        </p:nvSpPr>
        <p:spPr/>
        <p:txBody>
          <a:bodyPr/>
          <a:lstStyle>
            <a:lvl1pPr>
              <a:defRPr/>
            </a:lvl1pPr>
          </a:lstStyle>
          <a:p>
            <a:fld id="{C086E87A-1EE0-43F6-B062-166143090936}" type="slidenum">
              <a:rPr lang="en-US" altLang="en-US"/>
              <a:pPr/>
              <a:t>‹#›</a:t>
            </a:fld>
            <a:endParaRPr lang="en-US" altLang="en-US"/>
          </a:p>
        </p:txBody>
      </p:sp>
    </p:spTree>
    <p:extLst>
      <p:ext uri="{BB962C8B-B14F-4D97-AF65-F5344CB8AC3E}">
        <p14:creationId xmlns:p14="http://schemas.microsoft.com/office/powerpoint/2010/main" val="3750948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2D5253B-D570-4BF0-A0E9-90987E29C4AC}"/>
              </a:ext>
            </a:extLst>
          </p:cNvPr>
          <p:cNvSpPr>
            <a:spLocks noGrp="1"/>
          </p:cNvSpPr>
          <p:nvPr>
            <p:ph type="dt" sz="half" idx="10"/>
          </p:nvPr>
        </p:nvSpPr>
        <p:spPr/>
        <p:txBody>
          <a:bodyPr/>
          <a:lstStyle>
            <a:lvl1pPr>
              <a:defRPr/>
            </a:lvl1pPr>
          </a:lstStyle>
          <a:p>
            <a:pPr>
              <a:defRPr/>
            </a:pPr>
            <a:fld id="{9A4CFB81-F056-4F1D-80C6-97FEC8630767}" type="datetimeFigureOut">
              <a:rPr lang="en-US"/>
              <a:pPr>
                <a:defRPr/>
              </a:pPr>
              <a:t>8/15/2021</a:t>
            </a:fld>
            <a:endParaRPr lang="en-US"/>
          </a:p>
        </p:txBody>
      </p:sp>
      <p:sp>
        <p:nvSpPr>
          <p:cNvPr id="5" name="Footer Placeholder 4">
            <a:extLst>
              <a:ext uri="{FF2B5EF4-FFF2-40B4-BE49-F238E27FC236}">
                <a16:creationId xmlns:a16="http://schemas.microsoft.com/office/drawing/2014/main" id="{570715A8-1358-4107-935A-B7BD784B96D0}"/>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EC0530EC-E2FC-437A-B613-E7B46552FDFF}"/>
              </a:ext>
            </a:extLst>
          </p:cNvPr>
          <p:cNvSpPr>
            <a:spLocks noGrp="1"/>
          </p:cNvSpPr>
          <p:nvPr>
            <p:ph type="sldNum" sz="quarter" idx="12"/>
          </p:nvPr>
        </p:nvSpPr>
        <p:spPr/>
        <p:txBody>
          <a:bodyPr/>
          <a:lstStyle>
            <a:lvl1pPr>
              <a:defRPr/>
            </a:lvl1pPr>
          </a:lstStyle>
          <a:p>
            <a:fld id="{57E24FF5-3DE9-4711-8A9C-F78C2072230D}" type="slidenum">
              <a:rPr lang="en-US" altLang="en-US"/>
              <a:pPr/>
              <a:t>‹#›</a:t>
            </a:fld>
            <a:endParaRPr lang="en-US" altLang="en-US"/>
          </a:p>
        </p:txBody>
      </p:sp>
    </p:spTree>
    <p:extLst>
      <p:ext uri="{BB962C8B-B14F-4D97-AF65-F5344CB8AC3E}">
        <p14:creationId xmlns:p14="http://schemas.microsoft.com/office/powerpoint/2010/main" val="30273294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B5E1A98-2D28-4A8D-BFE4-91AF3B8E92CD}"/>
              </a:ext>
            </a:extLst>
          </p:cNvPr>
          <p:cNvSpPr>
            <a:spLocks noGrp="1"/>
          </p:cNvSpPr>
          <p:nvPr>
            <p:ph type="dt" sz="half" idx="10"/>
          </p:nvPr>
        </p:nvSpPr>
        <p:spPr/>
        <p:txBody>
          <a:bodyPr/>
          <a:lstStyle>
            <a:lvl1pPr>
              <a:defRPr/>
            </a:lvl1pPr>
          </a:lstStyle>
          <a:p>
            <a:pPr>
              <a:defRPr/>
            </a:pPr>
            <a:fld id="{62EE4412-CA1E-45CE-AC91-20E789F27344}" type="datetimeFigureOut">
              <a:rPr lang="en-US"/>
              <a:pPr>
                <a:defRPr/>
              </a:pPr>
              <a:t>8/15/2021</a:t>
            </a:fld>
            <a:endParaRPr lang="en-US"/>
          </a:p>
        </p:txBody>
      </p:sp>
      <p:sp>
        <p:nvSpPr>
          <p:cNvPr id="5" name="Footer Placeholder 4">
            <a:extLst>
              <a:ext uri="{FF2B5EF4-FFF2-40B4-BE49-F238E27FC236}">
                <a16:creationId xmlns:a16="http://schemas.microsoft.com/office/drawing/2014/main" id="{2C278AF8-C94A-4C99-A5B2-DD88E8E3D6E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37E7316E-B37E-473D-BC01-50E6290BC02B}"/>
              </a:ext>
            </a:extLst>
          </p:cNvPr>
          <p:cNvSpPr>
            <a:spLocks noGrp="1"/>
          </p:cNvSpPr>
          <p:nvPr>
            <p:ph type="sldNum" sz="quarter" idx="12"/>
          </p:nvPr>
        </p:nvSpPr>
        <p:spPr/>
        <p:txBody>
          <a:bodyPr/>
          <a:lstStyle>
            <a:lvl1pPr>
              <a:defRPr/>
            </a:lvl1pPr>
          </a:lstStyle>
          <a:p>
            <a:fld id="{8F6BD990-303C-4EE6-A2E5-021B421ADFFD}" type="slidenum">
              <a:rPr lang="en-US" altLang="en-US"/>
              <a:pPr/>
              <a:t>‹#›</a:t>
            </a:fld>
            <a:endParaRPr lang="en-US" altLang="en-US"/>
          </a:p>
        </p:txBody>
      </p:sp>
    </p:spTree>
    <p:extLst>
      <p:ext uri="{BB962C8B-B14F-4D97-AF65-F5344CB8AC3E}">
        <p14:creationId xmlns:p14="http://schemas.microsoft.com/office/powerpoint/2010/main" val="969524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E91250-9B54-40F9-983B-47C78B782C5B}"/>
              </a:ext>
            </a:extLst>
          </p:cNvPr>
          <p:cNvSpPr>
            <a:spLocks noGrp="1"/>
          </p:cNvSpPr>
          <p:nvPr>
            <p:ph type="dt" sz="half" idx="10"/>
          </p:nvPr>
        </p:nvSpPr>
        <p:spPr/>
        <p:txBody>
          <a:bodyPr/>
          <a:lstStyle>
            <a:lvl1pPr>
              <a:defRPr/>
            </a:lvl1pPr>
          </a:lstStyle>
          <a:p>
            <a:pPr>
              <a:defRPr/>
            </a:pPr>
            <a:fld id="{897D2E01-0F2C-4BE1-B803-B6F08D43A4E3}" type="datetimeFigureOut">
              <a:rPr lang="en-US"/>
              <a:pPr>
                <a:defRPr/>
              </a:pPr>
              <a:t>8/15/2021</a:t>
            </a:fld>
            <a:endParaRPr lang="en-US"/>
          </a:p>
        </p:txBody>
      </p:sp>
      <p:sp>
        <p:nvSpPr>
          <p:cNvPr id="5" name="Footer Placeholder 4">
            <a:extLst>
              <a:ext uri="{FF2B5EF4-FFF2-40B4-BE49-F238E27FC236}">
                <a16:creationId xmlns:a16="http://schemas.microsoft.com/office/drawing/2014/main" id="{51762518-365E-4475-993D-6758D2A430C3}"/>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90329779-7F6C-43C5-89E9-6818A65D2395}"/>
              </a:ext>
            </a:extLst>
          </p:cNvPr>
          <p:cNvSpPr>
            <a:spLocks noGrp="1"/>
          </p:cNvSpPr>
          <p:nvPr>
            <p:ph type="sldNum" sz="quarter" idx="12"/>
          </p:nvPr>
        </p:nvSpPr>
        <p:spPr/>
        <p:txBody>
          <a:bodyPr/>
          <a:lstStyle>
            <a:lvl1pPr>
              <a:defRPr/>
            </a:lvl1pPr>
          </a:lstStyle>
          <a:p>
            <a:fld id="{7C469229-A04E-4E58-9F0E-ABBCF268E7F1}" type="slidenum">
              <a:rPr lang="en-US" altLang="en-US"/>
              <a:pPr/>
              <a:t>‹#›</a:t>
            </a:fld>
            <a:endParaRPr lang="en-US" altLang="en-US"/>
          </a:p>
        </p:txBody>
      </p:sp>
    </p:spTree>
    <p:extLst>
      <p:ext uri="{BB962C8B-B14F-4D97-AF65-F5344CB8AC3E}">
        <p14:creationId xmlns:p14="http://schemas.microsoft.com/office/powerpoint/2010/main" val="1293919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7A9743-077F-4E66-AE62-9AB8EBCD5BD8}"/>
              </a:ext>
            </a:extLst>
          </p:cNvPr>
          <p:cNvSpPr>
            <a:spLocks noGrp="1"/>
          </p:cNvSpPr>
          <p:nvPr>
            <p:ph type="dt" sz="half" idx="10"/>
          </p:nvPr>
        </p:nvSpPr>
        <p:spPr/>
        <p:txBody>
          <a:bodyPr/>
          <a:lstStyle>
            <a:lvl1pPr>
              <a:defRPr/>
            </a:lvl1pPr>
          </a:lstStyle>
          <a:p>
            <a:pPr>
              <a:defRPr/>
            </a:pPr>
            <a:fld id="{413D4D7F-766C-46E8-9232-5B88CB400D9A}" type="datetimeFigureOut">
              <a:rPr lang="en-US"/>
              <a:pPr>
                <a:defRPr/>
              </a:pPr>
              <a:t>8/15/2021</a:t>
            </a:fld>
            <a:endParaRPr lang="en-US"/>
          </a:p>
        </p:txBody>
      </p:sp>
      <p:sp>
        <p:nvSpPr>
          <p:cNvPr id="5" name="Footer Placeholder 4">
            <a:extLst>
              <a:ext uri="{FF2B5EF4-FFF2-40B4-BE49-F238E27FC236}">
                <a16:creationId xmlns:a16="http://schemas.microsoft.com/office/drawing/2014/main" id="{AB7AE055-C8AA-4E72-B9B8-17AD8ED1F32F}"/>
              </a:ext>
            </a:extLst>
          </p:cNvPr>
          <p:cNvSpPr>
            <a:spLocks noGrp="1"/>
          </p:cNvSpPr>
          <p:nvPr>
            <p:ph type="ftr" sz="quarter" idx="11"/>
          </p:nvPr>
        </p:nvSpPr>
        <p:spPr/>
        <p:txBody>
          <a:bodyPr/>
          <a:lstStyle>
            <a:lvl1pPr>
              <a:defRPr/>
            </a:lvl1pPr>
          </a:lstStyle>
          <a:p>
            <a:pPr>
              <a:defRPr/>
            </a:pPr>
            <a:endParaRPr lang="en-US"/>
          </a:p>
        </p:txBody>
      </p:sp>
      <p:sp>
        <p:nvSpPr>
          <p:cNvPr id="6" name="Slide Number Placeholder 5">
            <a:extLst>
              <a:ext uri="{FF2B5EF4-FFF2-40B4-BE49-F238E27FC236}">
                <a16:creationId xmlns:a16="http://schemas.microsoft.com/office/drawing/2014/main" id="{85449B59-6A0F-49F6-AD2F-F2AB21F130A7}"/>
              </a:ext>
            </a:extLst>
          </p:cNvPr>
          <p:cNvSpPr>
            <a:spLocks noGrp="1"/>
          </p:cNvSpPr>
          <p:nvPr>
            <p:ph type="sldNum" sz="quarter" idx="12"/>
          </p:nvPr>
        </p:nvSpPr>
        <p:spPr/>
        <p:txBody>
          <a:bodyPr/>
          <a:lstStyle>
            <a:lvl1pPr>
              <a:defRPr/>
            </a:lvl1pPr>
          </a:lstStyle>
          <a:p>
            <a:fld id="{5A497B68-86B2-4BF6-BC36-6D22E75E3AF2}" type="slidenum">
              <a:rPr lang="en-US" altLang="en-US"/>
              <a:pPr/>
              <a:t>‹#›</a:t>
            </a:fld>
            <a:endParaRPr lang="en-US" altLang="en-US"/>
          </a:p>
        </p:txBody>
      </p:sp>
    </p:spTree>
    <p:extLst>
      <p:ext uri="{BB962C8B-B14F-4D97-AF65-F5344CB8AC3E}">
        <p14:creationId xmlns:p14="http://schemas.microsoft.com/office/powerpoint/2010/main" val="9514314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a:extLst>
              <a:ext uri="{FF2B5EF4-FFF2-40B4-BE49-F238E27FC236}">
                <a16:creationId xmlns:a16="http://schemas.microsoft.com/office/drawing/2014/main" id="{81A185AA-338A-44F7-BE11-D20AC64EBDFB}"/>
              </a:ext>
            </a:extLst>
          </p:cNvPr>
          <p:cNvSpPr>
            <a:spLocks noGrp="1"/>
          </p:cNvSpPr>
          <p:nvPr>
            <p:ph type="dt" sz="half" idx="10"/>
          </p:nvPr>
        </p:nvSpPr>
        <p:spPr/>
        <p:txBody>
          <a:bodyPr/>
          <a:lstStyle>
            <a:lvl1pPr>
              <a:defRPr/>
            </a:lvl1pPr>
          </a:lstStyle>
          <a:p>
            <a:pPr>
              <a:defRPr/>
            </a:pPr>
            <a:fld id="{C55F4A04-054B-43A8-9E72-CC84C6C3C964}" type="datetimeFigureOut">
              <a:rPr lang="en-US"/>
              <a:pPr>
                <a:defRPr/>
              </a:pPr>
              <a:t>8/15/2021</a:t>
            </a:fld>
            <a:endParaRPr lang="en-US"/>
          </a:p>
        </p:txBody>
      </p:sp>
      <p:sp>
        <p:nvSpPr>
          <p:cNvPr id="6" name="Footer Placeholder 4">
            <a:extLst>
              <a:ext uri="{FF2B5EF4-FFF2-40B4-BE49-F238E27FC236}">
                <a16:creationId xmlns:a16="http://schemas.microsoft.com/office/drawing/2014/main" id="{EB3743D7-B4DC-42B0-B407-1D73CC8507C3}"/>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98BEBD40-A6B4-40E0-A305-63CB38F501F0}"/>
              </a:ext>
            </a:extLst>
          </p:cNvPr>
          <p:cNvSpPr>
            <a:spLocks noGrp="1"/>
          </p:cNvSpPr>
          <p:nvPr>
            <p:ph type="sldNum" sz="quarter" idx="12"/>
          </p:nvPr>
        </p:nvSpPr>
        <p:spPr/>
        <p:txBody>
          <a:bodyPr/>
          <a:lstStyle>
            <a:lvl1pPr>
              <a:defRPr/>
            </a:lvl1pPr>
          </a:lstStyle>
          <a:p>
            <a:fld id="{6A315D19-6B4D-4712-9576-C9F0EC311C4E}" type="slidenum">
              <a:rPr lang="en-US" altLang="en-US"/>
              <a:pPr/>
              <a:t>‹#›</a:t>
            </a:fld>
            <a:endParaRPr lang="en-US" altLang="en-US"/>
          </a:p>
        </p:txBody>
      </p:sp>
    </p:spTree>
    <p:extLst>
      <p:ext uri="{BB962C8B-B14F-4D97-AF65-F5344CB8AC3E}">
        <p14:creationId xmlns:p14="http://schemas.microsoft.com/office/powerpoint/2010/main" val="17101946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a:extLst>
              <a:ext uri="{FF2B5EF4-FFF2-40B4-BE49-F238E27FC236}">
                <a16:creationId xmlns:a16="http://schemas.microsoft.com/office/drawing/2014/main" id="{A156A8FD-E51D-48B0-B1CA-09638950AAB1}"/>
              </a:ext>
            </a:extLst>
          </p:cNvPr>
          <p:cNvSpPr>
            <a:spLocks noGrp="1"/>
          </p:cNvSpPr>
          <p:nvPr>
            <p:ph type="dt" sz="half" idx="10"/>
          </p:nvPr>
        </p:nvSpPr>
        <p:spPr/>
        <p:txBody>
          <a:bodyPr/>
          <a:lstStyle>
            <a:lvl1pPr>
              <a:defRPr/>
            </a:lvl1pPr>
          </a:lstStyle>
          <a:p>
            <a:pPr>
              <a:defRPr/>
            </a:pPr>
            <a:fld id="{0C84A6EE-98DF-4E2E-9B12-E70223D975D9}" type="datetimeFigureOut">
              <a:rPr lang="en-US"/>
              <a:pPr>
                <a:defRPr/>
              </a:pPr>
              <a:t>8/15/2021</a:t>
            </a:fld>
            <a:endParaRPr lang="en-US"/>
          </a:p>
        </p:txBody>
      </p:sp>
      <p:sp>
        <p:nvSpPr>
          <p:cNvPr id="8" name="Footer Placeholder 4">
            <a:extLst>
              <a:ext uri="{FF2B5EF4-FFF2-40B4-BE49-F238E27FC236}">
                <a16:creationId xmlns:a16="http://schemas.microsoft.com/office/drawing/2014/main" id="{4055D446-0E89-4F62-B304-BEFB33AD5983}"/>
              </a:ext>
            </a:extLst>
          </p:cNvPr>
          <p:cNvSpPr>
            <a:spLocks noGrp="1"/>
          </p:cNvSpPr>
          <p:nvPr>
            <p:ph type="ftr" sz="quarter" idx="11"/>
          </p:nvPr>
        </p:nvSpPr>
        <p:spPr/>
        <p:txBody>
          <a:bodyPr/>
          <a:lstStyle>
            <a:lvl1pPr>
              <a:defRPr/>
            </a:lvl1pPr>
          </a:lstStyle>
          <a:p>
            <a:pPr>
              <a:defRPr/>
            </a:pPr>
            <a:endParaRPr lang="en-US"/>
          </a:p>
        </p:txBody>
      </p:sp>
      <p:sp>
        <p:nvSpPr>
          <p:cNvPr id="9" name="Slide Number Placeholder 5">
            <a:extLst>
              <a:ext uri="{FF2B5EF4-FFF2-40B4-BE49-F238E27FC236}">
                <a16:creationId xmlns:a16="http://schemas.microsoft.com/office/drawing/2014/main" id="{4C088F4A-CD01-4FA0-A29D-14961EBC0AEE}"/>
              </a:ext>
            </a:extLst>
          </p:cNvPr>
          <p:cNvSpPr>
            <a:spLocks noGrp="1"/>
          </p:cNvSpPr>
          <p:nvPr>
            <p:ph type="sldNum" sz="quarter" idx="12"/>
          </p:nvPr>
        </p:nvSpPr>
        <p:spPr/>
        <p:txBody>
          <a:bodyPr/>
          <a:lstStyle>
            <a:lvl1pPr>
              <a:defRPr/>
            </a:lvl1pPr>
          </a:lstStyle>
          <a:p>
            <a:fld id="{957A9111-CC17-4C92-BF8E-D2B6FB9A06FE}" type="slidenum">
              <a:rPr lang="en-US" altLang="en-US"/>
              <a:pPr/>
              <a:t>‹#›</a:t>
            </a:fld>
            <a:endParaRPr lang="en-US" altLang="en-US"/>
          </a:p>
        </p:txBody>
      </p:sp>
    </p:spTree>
    <p:extLst>
      <p:ext uri="{BB962C8B-B14F-4D97-AF65-F5344CB8AC3E}">
        <p14:creationId xmlns:p14="http://schemas.microsoft.com/office/powerpoint/2010/main" val="27185617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a:extLst>
              <a:ext uri="{FF2B5EF4-FFF2-40B4-BE49-F238E27FC236}">
                <a16:creationId xmlns:a16="http://schemas.microsoft.com/office/drawing/2014/main" id="{F954A90E-7B74-4B18-9D5C-BA543591B17A}"/>
              </a:ext>
            </a:extLst>
          </p:cNvPr>
          <p:cNvSpPr>
            <a:spLocks noGrp="1"/>
          </p:cNvSpPr>
          <p:nvPr>
            <p:ph type="dt" sz="half" idx="10"/>
          </p:nvPr>
        </p:nvSpPr>
        <p:spPr/>
        <p:txBody>
          <a:bodyPr/>
          <a:lstStyle>
            <a:lvl1pPr>
              <a:defRPr/>
            </a:lvl1pPr>
          </a:lstStyle>
          <a:p>
            <a:pPr>
              <a:defRPr/>
            </a:pPr>
            <a:fld id="{3D1AC17F-0728-4614-A3C5-814E37013B07}" type="datetimeFigureOut">
              <a:rPr lang="en-US"/>
              <a:pPr>
                <a:defRPr/>
              </a:pPr>
              <a:t>8/15/2021</a:t>
            </a:fld>
            <a:endParaRPr lang="en-US"/>
          </a:p>
        </p:txBody>
      </p:sp>
      <p:sp>
        <p:nvSpPr>
          <p:cNvPr id="4" name="Footer Placeholder 4">
            <a:extLst>
              <a:ext uri="{FF2B5EF4-FFF2-40B4-BE49-F238E27FC236}">
                <a16:creationId xmlns:a16="http://schemas.microsoft.com/office/drawing/2014/main" id="{AEFFC202-8617-4A54-9B21-3158339B702C}"/>
              </a:ext>
            </a:extLst>
          </p:cNvPr>
          <p:cNvSpPr>
            <a:spLocks noGrp="1"/>
          </p:cNvSpPr>
          <p:nvPr>
            <p:ph type="ftr" sz="quarter" idx="11"/>
          </p:nvPr>
        </p:nvSpPr>
        <p:spPr/>
        <p:txBody>
          <a:bodyPr/>
          <a:lstStyle>
            <a:lvl1pPr>
              <a:defRPr/>
            </a:lvl1pPr>
          </a:lstStyle>
          <a:p>
            <a:pPr>
              <a:defRPr/>
            </a:pPr>
            <a:endParaRPr lang="en-US"/>
          </a:p>
        </p:txBody>
      </p:sp>
      <p:sp>
        <p:nvSpPr>
          <p:cNvPr id="5" name="Slide Number Placeholder 5">
            <a:extLst>
              <a:ext uri="{FF2B5EF4-FFF2-40B4-BE49-F238E27FC236}">
                <a16:creationId xmlns:a16="http://schemas.microsoft.com/office/drawing/2014/main" id="{60846868-9888-49AC-8338-308C8387C715}"/>
              </a:ext>
            </a:extLst>
          </p:cNvPr>
          <p:cNvSpPr>
            <a:spLocks noGrp="1"/>
          </p:cNvSpPr>
          <p:nvPr>
            <p:ph type="sldNum" sz="quarter" idx="12"/>
          </p:nvPr>
        </p:nvSpPr>
        <p:spPr/>
        <p:txBody>
          <a:bodyPr/>
          <a:lstStyle>
            <a:lvl1pPr>
              <a:defRPr/>
            </a:lvl1pPr>
          </a:lstStyle>
          <a:p>
            <a:fld id="{92C5F3B2-5C4B-4F6F-A591-1A20546B6BA8}" type="slidenum">
              <a:rPr lang="en-US" altLang="en-US"/>
              <a:pPr/>
              <a:t>‹#›</a:t>
            </a:fld>
            <a:endParaRPr lang="en-US" altLang="en-US"/>
          </a:p>
        </p:txBody>
      </p:sp>
    </p:spTree>
    <p:extLst>
      <p:ext uri="{BB962C8B-B14F-4D97-AF65-F5344CB8AC3E}">
        <p14:creationId xmlns:p14="http://schemas.microsoft.com/office/powerpoint/2010/main" val="28748369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a:extLst>
              <a:ext uri="{FF2B5EF4-FFF2-40B4-BE49-F238E27FC236}">
                <a16:creationId xmlns:a16="http://schemas.microsoft.com/office/drawing/2014/main" id="{B7CA6CEA-C6F1-49DC-A818-16C095653BBE}"/>
              </a:ext>
            </a:extLst>
          </p:cNvPr>
          <p:cNvSpPr>
            <a:spLocks noGrp="1"/>
          </p:cNvSpPr>
          <p:nvPr>
            <p:ph type="dt" sz="half" idx="10"/>
          </p:nvPr>
        </p:nvSpPr>
        <p:spPr/>
        <p:txBody>
          <a:bodyPr/>
          <a:lstStyle>
            <a:lvl1pPr>
              <a:defRPr/>
            </a:lvl1pPr>
          </a:lstStyle>
          <a:p>
            <a:pPr>
              <a:defRPr/>
            </a:pPr>
            <a:fld id="{22942482-B2D7-4F00-8B06-BBF44580640A}" type="datetimeFigureOut">
              <a:rPr lang="en-US"/>
              <a:pPr>
                <a:defRPr/>
              </a:pPr>
              <a:t>8/15/2021</a:t>
            </a:fld>
            <a:endParaRPr lang="en-US"/>
          </a:p>
        </p:txBody>
      </p:sp>
      <p:sp>
        <p:nvSpPr>
          <p:cNvPr id="3" name="Footer Placeholder 4">
            <a:extLst>
              <a:ext uri="{FF2B5EF4-FFF2-40B4-BE49-F238E27FC236}">
                <a16:creationId xmlns:a16="http://schemas.microsoft.com/office/drawing/2014/main" id="{218DBF14-7862-45C5-86C6-1AEB80370565}"/>
              </a:ext>
            </a:extLst>
          </p:cNvPr>
          <p:cNvSpPr>
            <a:spLocks noGrp="1"/>
          </p:cNvSpPr>
          <p:nvPr>
            <p:ph type="ftr" sz="quarter" idx="11"/>
          </p:nvPr>
        </p:nvSpPr>
        <p:spPr/>
        <p:txBody>
          <a:bodyPr/>
          <a:lstStyle>
            <a:lvl1pPr>
              <a:defRPr/>
            </a:lvl1pPr>
          </a:lstStyle>
          <a:p>
            <a:pPr>
              <a:defRPr/>
            </a:pPr>
            <a:endParaRPr lang="en-US"/>
          </a:p>
        </p:txBody>
      </p:sp>
      <p:sp>
        <p:nvSpPr>
          <p:cNvPr id="4" name="Slide Number Placeholder 5">
            <a:extLst>
              <a:ext uri="{FF2B5EF4-FFF2-40B4-BE49-F238E27FC236}">
                <a16:creationId xmlns:a16="http://schemas.microsoft.com/office/drawing/2014/main" id="{6D08B542-4023-4F5C-A1EB-A86D758116FF}"/>
              </a:ext>
            </a:extLst>
          </p:cNvPr>
          <p:cNvSpPr>
            <a:spLocks noGrp="1"/>
          </p:cNvSpPr>
          <p:nvPr>
            <p:ph type="sldNum" sz="quarter" idx="12"/>
          </p:nvPr>
        </p:nvSpPr>
        <p:spPr/>
        <p:txBody>
          <a:bodyPr/>
          <a:lstStyle>
            <a:lvl1pPr>
              <a:defRPr/>
            </a:lvl1pPr>
          </a:lstStyle>
          <a:p>
            <a:fld id="{01234026-3F69-499F-914D-82D2AAD9AB0B}" type="slidenum">
              <a:rPr lang="en-US" altLang="en-US"/>
              <a:pPr/>
              <a:t>‹#›</a:t>
            </a:fld>
            <a:endParaRPr lang="en-US" altLang="en-US"/>
          </a:p>
        </p:txBody>
      </p:sp>
    </p:spTree>
    <p:extLst>
      <p:ext uri="{BB962C8B-B14F-4D97-AF65-F5344CB8AC3E}">
        <p14:creationId xmlns:p14="http://schemas.microsoft.com/office/powerpoint/2010/main" val="11904534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09A91CDA-840D-4EFA-A535-3F00D4849595}"/>
              </a:ext>
            </a:extLst>
          </p:cNvPr>
          <p:cNvSpPr>
            <a:spLocks noGrp="1"/>
          </p:cNvSpPr>
          <p:nvPr>
            <p:ph type="dt" sz="half" idx="10"/>
          </p:nvPr>
        </p:nvSpPr>
        <p:spPr/>
        <p:txBody>
          <a:bodyPr/>
          <a:lstStyle>
            <a:lvl1pPr>
              <a:defRPr/>
            </a:lvl1pPr>
          </a:lstStyle>
          <a:p>
            <a:pPr>
              <a:defRPr/>
            </a:pPr>
            <a:fld id="{B0A30B5D-C646-4999-9671-B5706ABABFAC}" type="datetimeFigureOut">
              <a:rPr lang="en-US"/>
              <a:pPr>
                <a:defRPr/>
              </a:pPr>
              <a:t>8/15/2021</a:t>
            </a:fld>
            <a:endParaRPr lang="en-US"/>
          </a:p>
        </p:txBody>
      </p:sp>
      <p:sp>
        <p:nvSpPr>
          <p:cNvPr id="6" name="Footer Placeholder 4">
            <a:extLst>
              <a:ext uri="{FF2B5EF4-FFF2-40B4-BE49-F238E27FC236}">
                <a16:creationId xmlns:a16="http://schemas.microsoft.com/office/drawing/2014/main" id="{F258C766-2F6F-4126-953F-B2F8BF95A236}"/>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37918694-06CF-474C-87BE-22CF19CE299C}"/>
              </a:ext>
            </a:extLst>
          </p:cNvPr>
          <p:cNvSpPr>
            <a:spLocks noGrp="1"/>
          </p:cNvSpPr>
          <p:nvPr>
            <p:ph type="sldNum" sz="quarter" idx="12"/>
          </p:nvPr>
        </p:nvSpPr>
        <p:spPr/>
        <p:txBody>
          <a:bodyPr/>
          <a:lstStyle>
            <a:lvl1pPr>
              <a:defRPr/>
            </a:lvl1pPr>
          </a:lstStyle>
          <a:p>
            <a:fld id="{44D4104E-CBA4-450C-9A2B-F9D3516A42AE}" type="slidenum">
              <a:rPr lang="en-US" altLang="en-US"/>
              <a:pPr/>
              <a:t>‹#›</a:t>
            </a:fld>
            <a:endParaRPr lang="en-US" altLang="en-US"/>
          </a:p>
        </p:txBody>
      </p:sp>
    </p:spTree>
    <p:extLst>
      <p:ext uri="{BB962C8B-B14F-4D97-AF65-F5344CB8AC3E}">
        <p14:creationId xmlns:p14="http://schemas.microsoft.com/office/powerpoint/2010/main" val="26792083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a:extLst>
              <a:ext uri="{FF2B5EF4-FFF2-40B4-BE49-F238E27FC236}">
                <a16:creationId xmlns:a16="http://schemas.microsoft.com/office/drawing/2014/main" id="{6D93BECC-781D-4D91-8314-BAD09735373C}"/>
              </a:ext>
            </a:extLst>
          </p:cNvPr>
          <p:cNvSpPr>
            <a:spLocks noGrp="1"/>
          </p:cNvSpPr>
          <p:nvPr>
            <p:ph type="dt" sz="half" idx="10"/>
          </p:nvPr>
        </p:nvSpPr>
        <p:spPr/>
        <p:txBody>
          <a:bodyPr/>
          <a:lstStyle>
            <a:lvl1pPr>
              <a:defRPr/>
            </a:lvl1pPr>
          </a:lstStyle>
          <a:p>
            <a:pPr>
              <a:defRPr/>
            </a:pPr>
            <a:fld id="{87247417-0034-4B74-A95A-F812ADE5DCCD}" type="datetimeFigureOut">
              <a:rPr lang="en-US"/>
              <a:pPr>
                <a:defRPr/>
              </a:pPr>
              <a:t>8/15/2021</a:t>
            </a:fld>
            <a:endParaRPr lang="en-US"/>
          </a:p>
        </p:txBody>
      </p:sp>
      <p:sp>
        <p:nvSpPr>
          <p:cNvPr id="6" name="Footer Placeholder 4">
            <a:extLst>
              <a:ext uri="{FF2B5EF4-FFF2-40B4-BE49-F238E27FC236}">
                <a16:creationId xmlns:a16="http://schemas.microsoft.com/office/drawing/2014/main" id="{D7066463-DB09-4D44-BB83-7C89032C9F6C}"/>
              </a:ext>
            </a:extLst>
          </p:cNvPr>
          <p:cNvSpPr>
            <a:spLocks noGrp="1"/>
          </p:cNvSpPr>
          <p:nvPr>
            <p:ph type="ftr" sz="quarter" idx="11"/>
          </p:nvPr>
        </p:nvSpPr>
        <p:spPr/>
        <p:txBody>
          <a:bodyPr/>
          <a:lstStyle>
            <a:lvl1pPr>
              <a:defRPr/>
            </a:lvl1pPr>
          </a:lstStyle>
          <a:p>
            <a:pPr>
              <a:defRPr/>
            </a:pPr>
            <a:endParaRPr lang="en-US"/>
          </a:p>
        </p:txBody>
      </p:sp>
      <p:sp>
        <p:nvSpPr>
          <p:cNvPr id="7" name="Slide Number Placeholder 5">
            <a:extLst>
              <a:ext uri="{FF2B5EF4-FFF2-40B4-BE49-F238E27FC236}">
                <a16:creationId xmlns:a16="http://schemas.microsoft.com/office/drawing/2014/main" id="{7A65052A-398F-4AF0-BED5-BC292D856B29}"/>
              </a:ext>
            </a:extLst>
          </p:cNvPr>
          <p:cNvSpPr>
            <a:spLocks noGrp="1"/>
          </p:cNvSpPr>
          <p:nvPr>
            <p:ph type="sldNum" sz="quarter" idx="12"/>
          </p:nvPr>
        </p:nvSpPr>
        <p:spPr/>
        <p:txBody>
          <a:bodyPr/>
          <a:lstStyle>
            <a:lvl1pPr>
              <a:defRPr/>
            </a:lvl1pPr>
          </a:lstStyle>
          <a:p>
            <a:fld id="{ED8D0307-F78A-4064-B84D-C75363EEE5C2}" type="slidenum">
              <a:rPr lang="en-US" altLang="en-US"/>
              <a:pPr/>
              <a:t>‹#›</a:t>
            </a:fld>
            <a:endParaRPr lang="en-US" altLang="en-US"/>
          </a:p>
        </p:txBody>
      </p:sp>
    </p:spTree>
    <p:extLst>
      <p:ext uri="{BB962C8B-B14F-4D97-AF65-F5344CB8AC3E}">
        <p14:creationId xmlns:p14="http://schemas.microsoft.com/office/powerpoint/2010/main" val="3534029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8" name="Title Placeholder 1">
            <a:extLst>
              <a:ext uri="{FF2B5EF4-FFF2-40B4-BE49-F238E27FC236}">
                <a16:creationId xmlns:a16="http://schemas.microsoft.com/office/drawing/2014/main" id="{1087F50B-C847-40BE-A9DF-76CA6CB7D36A}"/>
              </a:ext>
            </a:extLst>
          </p:cNvPr>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Click to edit Master title style</a:t>
            </a:r>
          </a:p>
        </p:txBody>
      </p:sp>
      <p:sp>
        <p:nvSpPr>
          <p:cNvPr id="9219" name="Text Placeholder 2">
            <a:extLst>
              <a:ext uri="{FF2B5EF4-FFF2-40B4-BE49-F238E27FC236}">
                <a16:creationId xmlns:a16="http://schemas.microsoft.com/office/drawing/2014/main" id="{F352E7A7-50AF-45ED-9A1C-5D86D743D96E}"/>
              </a:ext>
            </a:extLst>
          </p:cNvPr>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4" name="Date Placeholder 3">
            <a:extLst>
              <a:ext uri="{FF2B5EF4-FFF2-40B4-BE49-F238E27FC236}">
                <a16:creationId xmlns:a16="http://schemas.microsoft.com/office/drawing/2014/main" id="{4E065EE1-2208-44E0-9E4F-F041CD89B16F}"/>
              </a:ext>
            </a:extLst>
          </p:cNvPr>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cs typeface="+mn-cs"/>
              </a:defRPr>
            </a:lvl1pPr>
          </a:lstStyle>
          <a:p>
            <a:pPr>
              <a:defRPr/>
            </a:pPr>
            <a:fld id="{5E4A31ED-A475-45FF-AC77-9E52B92E6839}" type="datetimeFigureOut">
              <a:rPr lang="en-US"/>
              <a:pPr>
                <a:defRPr/>
              </a:pPr>
              <a:t>8/15/2021</a:t>
            </a:fld>
            <a:endParaRPr lang="en-US"/>
          </a:p>
        </p:txBody>
      </p:sp>
      <p:sp>
        <p:nvSpPr>
          <p:cNvPr id="5" name="Footer Placeholder 4">
            <a:extLst>
              <a:ext uri="{FF2B5EF4-FFF2-40B4-BE49-F238E27FC236}">
                <a16:creationId xmlns:a16="http://schemas.microsoft.com/office/drawing/2014/main" id="{9B842688-8564-4A1D-812C-B8890CC622B6}"/>
              </a:ext>
            </a:extLst>
          </p:cNvPr>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a:extLst>
              <a:ext uri="{FF2B5EF4-FFF2-40B4-BE49-F238E27FC236}">
                <a16:creationId xmlns:a16="http://schemas.microsoft.com/office/drawing/2014/main" id="{77C8185D-280F-4E17-A0E5-D0394C308A75}"/>
              </a:ext>
            </a:extLst>
          </p:cNvPr>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7AC331FC-8A49-485C-8F24-B01CAD030ACB}"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0.png"/><Relationship Id="rId7" Type="http://schemas.openxmlformats.org/officeDocument/2006/relationships/image" Target="../media/image22.wmf"/><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oleObject" Target="../embeddings/oleObject4.bin"/><Relationship Id="rId5" Type="http://schemas.openxmlformats.org/officeDocument/2006/relationships/image" Target="../media/image21.wmf"/><Relationship Id="rId4" Type="http://schemas.openxmlformats.org/officeDocument/2006/relationships/oleObject" Target="../embeddings/oleObject3.bin"/></Relationships>
</file>

<file path=ppt/slides/_rels/slide11.xml.rels><?xml version="1.0" encoding="UTF-8" standalone="yes"?>
<Relationships xmlns="http://schemas.openxmlformats.org/package/2006/relationships"><Relationship Id="rId8" Type="http://schemas.openxmlformats.org/officeDocument/2006/relationships/image" Target="../media/image28.png"/><Relationship Id="rId3" Type="http://schemas.openxmlformats.org/officeDocument/2006/relationships/hyperlink" Target="../water.C3D" TargetMode="External"/><Relationship Id="rId7" Type="http://schemas.openxmlformats.org/officeDocument/2006/relationships/image" Target="../media/image27.wmf"/><Relationship Id="rId2" Type="http://schemas.openxmlformats.org/officeDocument/2006/relationships/image" Target="../media/image23.wmf"/><Relationship Id="rId1" Type="http://schemas.openxmlformats.org/officeDocument/2006/relationships/slideLayout" Target="../slideLayouts/slideLayout7.xml"/><Relationship Id="rId6" Type="http://schemas.openxmlformats.org/officeDocument/2006/relationships/image" Target="../media/image26.wmf"/><Relationship Id="rId5" Type="http://schemas.openxmlformats.org/officeDocument/2006/relationships/image" Target="../media/image25.wmf"/><Relationship Id="rId4" Type="http://schemas.openxmlformats.org/officeDocument/2006/relationships/image" Target="../media/image24.wmf"/></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hyperlink" Target="../NH3.C3D" TargetMode="External"/><Relationship Id="rId2" Type="http://schemas.openxmlformats.org/officeDocument/2006/relationships/notesSlide" Target="../notesSlides/notesSlide4.xml"/><Relationship Id="rId1" Type="http://schemas.openxmlformats.org/officeDocument/2006/relationships/slideLayout" Target="../slideLayouts/slideLayout7.xml"/><Relationship Id="rId6" Type="http://schemas.openxmlformats.org/officeDocument/2006/relationships/image" Target="../media/image27.wmf"/><Relationship Id="rId5" Type="http://schemas.openxmlformats.org/officeDocument/2006/relationships/image" Target="../media/image26.wmf"/><Relationship Id="rId4" Type="http://schemas.openxmlformats.org/officeDocument/2006/relationships/image" Target="../media/image25.wmf"/></Relationships>
</file>

<file path=ppt/slides/_rels/slide14.xml.rels><?xml version="1.0" encoding="UTF-8" standalone="yes"?>
<Relationships xmlns="http://schemas.openxmlformats.org/package/2006/relationships"><Relationship Id="rId3" Type="http://schemas.openxmlformats.org/officeDocument/2006/relationships/image" Target="../media/image29.wmf"/><Relationship Id="rId2" Type="http://schemas.openxmlformats.org/officeDocument/2006/relationships/hyperlink" Target="../NiCl4.C3D" TargetMode="External"/><Relationship Id="rId1" Type="http://schemas.openxmlformats.org/officeDocument/2006/relationships/slideLayout" Target="../slideLayouts/slideLayout7.xml"/><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slides/_rels/slide15.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hyperlink" Target="../carbonmonoxide.C3D" TargetMode="External"/><Relationship Id="rId7" Type="http://schemas.openxmlformats.org/officeDocument/2006/relationships/oleObject" Target="../embeddings/oleObject6.bin"/><Relationship Id="rId2" Type="http://schemas.openxmlformats.org/officeDocument/2006/relationships/image" Target="../media/image33.wmf"/><Relationship Id="rId1" Type="http://schemas.openxmlformats.org/officeDocument/2006/relationships/slideLayout" Target="../slideLayouts/slideLayout7.xml"/><Relationship Id="rId6" Type="http://schemas.openxmlformats.org/officeDocument/2006/relationships/image" Target="../media/image35.wmf"/><Relationship Id="rId5" Type="http://schemas.openxmlformats.org/officeDocument/2006/relationships/oleObject" Target="../embeddings/oleObject5.bin"/><Relationship Id="rId10" Type="http://schemas.openxmlformats.org/officeDocument/2006/relationships/image" Target="../media/image37.wmf"/><Relationship Id="rId4" Type="http://schemas.openxmlformats.org/officeDocument/2006/relationships/image" Target="../media/image34.wmf"/><Relationship Id="rId9" Type="http://schemas.openxmlformats.org/officeDocument/2006/relationships/oleObject" Target="../embeddings/oleObject7.bin"/></Relationships>
</file>

<file path=ppt/slides/_rels/slide16.xml.rels><?xml version="1.0" encoding="UTF-8" standalone="yes"?>
<Relationships xmlns="http://schemas.openxmlformats.org/package/2006/relationships"><Relationship Id="rId8" Type="http://schemas.openxmlformats.org/officeDocument/2006/relationships/hyperlink" Target="../benzene.C3D" TargetMode="External"/><Relationship Id="rId3" Type="http://schemas.openxmlformats.org/officeDocument/2006/relationships/hyperlink" Target="../CH4.C3D" TargetMode="External"/><Relationship Id="rId7" Type="http://schemas.openxmlformats.org/officeDocument/2006/relationships/image" Target="../media/image39.wmf"/><Relationship Id="rId2" Type="http://schemas.openxmlformats.org/officeDocument/2006/relationships/image" Target="../media/image38.png"/><Relationship Id="rId1" Type="http://schemas.openxmlformats.org/officeDocument/2006/relationships/slideLayout" Target="../slideLayouts/slideLayout7.xml"/><Relationship Id="rId6" Type="http://schemas.openxmlformats.org/officeDocument/2006/relationships/oleObject" Target="../embeddings/oleObject8.bin"/><Relationship Id="rId5" Type="http://schemas.openxmlformats.org/officeDocument/2006/relationships/hyperlink" Target="../Ethane.C3D" TargetMode="External"/><Relationship Id="rId10" Type="http://schemas.openxmlformats.org/officeDocument/2006/relationships/image" Target="../media/image40.wmf"/><Relationship Id="rId4" Type="http://schemas.openxmlformats.org/officeDocument/2006/relationships/image" Target="../media/image10.jpeg"/><Relationship Id="rId9" Type="http://schemas.openxmlformats.org/officeDocument/2006/relationships/oleObject" Target="../embeddings/oleObject9.bin"/></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23.wmf"/><Relationship Id="rId2" Type="http://schemas.openxmlformats.org/officeDocument/2006/relationships/image" Target="../media/image41.png"/><Relationship Id="rId1" Type="http://schemas.openxmlformats.org/officeDocument/2006/relationships/slideLayout" Target="../slideLayouts/slideLayout7.xml"/><Relationship Id="rId6" Type="http://schemas.openxmlformats.org/officeDocument/2006/relationships/image" Target="../media/image42.png"/><Relationship Id="rId5" Type="http://schemas.openxmlformats.org/officeDocument/2006/relationships/image" Target="../media/image24.wmf"/><Relationship Id="rId4" Type="http://schemas.openxmlformats.org/officeDocument/2006/relationships/hyperlink" Target="../water.C3D" TargetMode="External"/></Relationships>
</file>

<file path=ppt/slides/_rels/slide19.xml.rels><?xml version="1.0" encoding="UTF-8" standalone="yes"?>
<Relationships xmlns="http://schemas.openxmlformats.org/package/2006/relationships"><Relationship Id="rId3" Type="http://schemas.openxmlformats.org/officeDocument/2006/relationships/image" Target="../media/image44.png"/><Relationship Id="rId7" Type="http://schemas.openxmlformats.org/officeDocument/2006/relationships/image" Target="../media/image45.png"/><Relationship Id="rId2" Type="http://schemas.openxmlformats.org/officeDocument/2006/relationships/image" Target="../media/image43.png"/><Relationship Id="rId1" Type="http://schemas.openxmlformats.org/officeDocument/2006/relationships/slideLayout" Target="../slideLayouts/slideLayout7.xml"/><Relationship Id="rId6" Type="http://schemas.openxmlformats.org/officeDocument/2006/relationships/image" Target="../media/image40.wmf"/><Relationship Id="rId5" Type="http://schemas.openxmlformats.org/officeDocument/2006/relationships/oleObject" Target="../embeddings/oleObject10.bin"/><Relationship Id="rId4" Type="http://schemas.openxmlformats.org/officeDocument/2006/relationships/hyperlink" Target="../benzene.C3D"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6.wmf"/><Relationship Id="rId2" Type="http://schemas.openxmlformats.org/officeDocument/2006/relationships/oleObject" Target="../embeddings/oleObject11.bin"/><Relationship Id="rId1" Type="http://schemas.openxmlformats.org/officeDocument/2006/relationships/slideLayout" Target="../slideLayouts/slideLayout7.xml"/><Relationship Id="rId6" Type="http://schemas.openxmlformats.org/officeDocument/2006/relationships/image" Target="../media/image47.png"/><Relationship Id="rId5" Type="http://schemas.openxmlformats.org/officeDocument/2006/relationships/oleObject" Target="../embeddings/oleObject12.bin"/><Relationship Id="rId4" Type="http://schemas.openxmlformats.org/officeDocument/2006/relationships/hyperlink" Target="../C2F2Cl2Br2.C3D"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51.wmf"/><Relationship Id="rId13" Type="http://schemas.openxmlformats.org/officeDocument/2006/relationships/oleObject" Target="../embeddings/oleObject18.bin"/><Relationship Id="rId3" Type="http://schemas.openxmlformats.org/officeDocument/2006/relationships/oleObject" Target="../embeddings/oleObject13.bin"/><Relationship Id="rId7" Type="http://schemas.openxmlformats.org/officeDocument/2006/relationships/oleObject" Target="../embeddings/oleObject15.bin"/><Relationship Id="rId12" Type="http://schemas.openxmlformats.org/officeDocument/2006/relationships/image" Target="../media/image53.wmf"/><Relationship Id="rId2" Type="http://schemas.openxmlformats.org/officeDocument/2006/relationships/image" Target="../media/image48.png"/><Relationship Id="rId16" Type="http://schemas.openxmlformats.org/officeDocument/2006/relationships/image" Target="../media/image55.png"/><Relationship Id="rId1" Type="http://schemas.openxmlformats.org/officeDocument/2006/relationships/slideLayout" Target="../slideLayouts/slideLayout7.xml"/><Relationship Id="rId6" Type="http://schemas.openxmlformats.org/officeDocument/2006/relationships/image" Target="../media/image50.wmf"/><Relationship Id="rId11" Type="http://schemas.openxmlformats.org/officeDocument/2006/relationships/oleObject" Target="../embeddings/oleObject17.bin"/><Relationship Id="rId5" Type="http://schemas.openxmlformats.org/officeDocument/2006/relationships/oleObject" Target="../embeddings/oleObject14.bin"/><Relationship Id="rId15" Type="http://schemas.openxmlformats.org/officeDocument/2006/relationships/hyperlink" Target="../Ethane.C3D" TargetMode="External"/><Relationship Id="rId10" Type="http://schemas.openxmlformats.org/officeDocument/2006/relationships/image" Target="../media/image52.wmf"/><Relationship Id="rId4" Type="http://schemas.openxmlformats.org/officeDocument/2006/relationships/image" Target="../media/image49.wmf"/><Relationship Id="rId9" Type="http://schemas.openxmlformats.org/officeDocument/2006/relationships/oleObject" Target="../embeddings/oleObject16.bin"/><Relationship Id="rId14" Type="http://schemas.openxmlformats.org/officeDocument/2006/relationships/image" Target="../media/image54.wmf"/></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hyperlink" Target="http://images.google.com/imgres?imgurl=www.grace-collection.com/images/tennis-ball.JPG&amp;imgrefurl=http://www.grace-collection.com/sports-patterns.html&amp;h=354&amp;w=360&amp;prev=/images%3Fq%3D%252Btennis%2B%252Bball%26svnum%3D10%26hl%3Den%26sa%3DG" TargetMode="External"/><Relationship Id="rId3" Type="http://schemas.openxmlformats.org/officeDocument/2006/relationships/image" Target="../media/image2.jpeg"/><Relationship Id="rId7" Type="http://schemas.openxmlformats.org/officeDocument/2006/relationships/image" Target="../media/image6.png"/><Relationship Id="rId12" Type="http://schemas.openxmlformats.org/officeDocument/2006/relationships/image" Target="../media/image10.jpeg"/><Relationship Id="rId2" Type="http://schemas.openxmlformats.org/officeDocument/2006/relationships/image" Target="../media/image1.jpeg"/><Relationship Id="rId1" Type="http://schemas.openxmlformats.org/officeDocument/2006/relationships/slideLayout" Target="../slideLayouts/slideLayout7.xml"/><Relationship Id="rId6" Type="http://schemas.openxmlformats.org/officeDocument/2006/relationships/image" Target="../media/image5.png"/><Relationship Id="rId11" Type="http://schemas.openxmlformats.org/officeDocument/2006/relationships/image" Target="../media/image9.png"/><Relationship Id="rId5" Type="http://schemas.openxmlformats.org/officeDocument/2006/relationships/image" Target="../media/image4.png"/><Relationship Id="rId10" Type="http://schemas.openxmlformats.org/officeDocument/2006/relationships/image" Target="../media/image8.wmf"/><Relationship Id="rId4" Type="http://schemas.openxmlformats.org/officeDocument/2006/relationships/image" Target="../media/image3.png"/><Relationship Id="rId9" Type="http://schemas.openxmlformats.org/officeDocument/2006/relationships/oleObject" Target="../embeddings/oleObject1.bin"/><Relationship Id="rId14" Type="http://schemas.openxmlformats.org/officeDocument/2006/relationships/image" Target="../media/image11.jpeg"/></Relationships>
</file>

<file path=ppt/slides/_rels/slide4.xml.rels><?xml version="1.0" encoding="UTF-8" standalone="yes"?>
<Relationships xmlns="http://schemas.openxmlformats.org/package/2006/relationships"><Relationship Id="rId8" Type="http://schemas.openxmlformats.org/officeDocument/2006/relationships/hyperlink" Target="../CHCl3.C3D" TargetMode="External"/><Relationship Id="rId13" Type="http://schemas.openxmlformats.org/officeDocument/2006/relationships/image" Target="../media/image17.wmf"/><Relationship Id="rId3" Type="http://schemas.openxmlformats.org/officeDocument/2006/relationships/image" Target="../media/image12.wmf"/><Relationship Id="rId7" Type="http://schemas.openxmlformats.org/officeDocument/2006/relationships/image" Target="../media/image14.wmf"/><Relationship Id="rId12" Type="http://schemas.openxmlformats.org/officeDocument/2006/relationships/hyperlink" Target="../CpAnion.C3D" TargetMode="External"/><Relationship Id="rId2" Type="http://schemas.openxmlformats.org/officeDocument/2006/relationships/hyperlink" Target="../CHFClBr.c3d" TargetMode="External"/><Relationship Id="rId1" Type="http://schemas.openxmlformats.org/officeDocument/2006/relationships/slideLayout" Target="../slideLayouts/slideLayout7.xml"/><Relationship Id="rId6" Type="http://schemas.openxmlformats.org/officeDocument/2006/relationships/hyperlink" Target="../CH2Cl2.C3D" TargetMode="External"/><Relationship Id="rId11" Type="http://schemas.openxmlformats.org/officeDocument/2006/relationships/image" Target="../media/image16.wmf"/><Relationship Id="rId5" Type="http://schemas.openxmlformats.org/officeDocument/2006/relationships/image" Target="../media/image13.wmf"/><Relationship Id="rId15" Type="http://schemas.openxmlformats.org/officeDocument/2006/relationships/image" Target="../media/image18.wmf"/><Relationship Id="rId10" Type="http://schemas.openxmlformats.org/officeDocument/2006/relationships/hyperlink" Target="../C6H12.C3D" TargetMode="External"/><Relationship Id="rId4" Type="http://schemas.openxmlformats.org/officeDocument/2006/relationships/hyperlink" Target="../CHFCl2.C3D" TargetMode="External"/><Relationship Id="rId9" Type="http://schemas.openxmlformats.org/officeDocument/2006/relationships/image" Target="../media/image15.wmf"/><Relationship Id="rId14" Type="http://schemas.openxmlformats.org/officeDocument/2006/relationships/hyperlink" Target="../carbonmonoxide.C3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9.emf"/><Relationship Id="rId2" Type="http://schemas.openxmlformats.org/officeDocument/2006/relationships/oleObject" Target="../embeddings/oleObject2.bin"/><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6230BBBB-19F8-40AB-8247-13A6ABCE5832}"/>
              </a:ext>
            </a:extLst>
          </p:cNvPr>
          <p:cNvSpPr>
            <a:spLocks noGrp="1"/>
          </p:cNvSpPr>
          <p:nvPr>
            <p:ph type="ctrTitle"/>
          </p:nvPr>
        </p:nvSpPr>
        <p:spPr>
          <a:xfrm>
            <a:off x="685800" y="228600"/>
            <a:ext cx="7772400" cy="1470025"/>
          </a:xfrm>
        </p:spPr>
        <p:txBody>
          <a:bodyPr/>
          <a:lstStyle/>
          <a:p>
            <a:pPr eaLnBrk="1" hangingPunct="1"/>
            <a:r>
              <a:rPr lang="en-US" altLang="en-US" sz="2800" dirty="0"/>
              <a:t>CHM 402: Group Theory and Symmetry</a:t>
            </a:r>
            <a:br>
              <a:rPr lang="en-US" altLang="en-US" sz="2800" dirty="0"/>
            </a:br>
            <a:r>
              <a:rPr lang="en-US" altLang="en-US" sz="2800" dirty="0"/>
              <a:t>Dr. E.A. Ofudje</a:t>
            </a:r>
          </a:p>
        </p:txBody>
      </p:sp>
      <p:sp>
        <p:nvSpPr>
          <p:cNvPr id="10243" name="Subtitle 2">
            <a:extLst>
              <a:ext uri="{FF2B5EF4-FFF2-40B4-BE49-F238E27FC236}">
                <a16:creationId xmlns:a16="http://schemas.microsoft.com/office/drawing/2014/main" id="{5B501226-0998-40EA-BE04-E66CB06AEC97}"/>
              </a:ext>
            </a:extLst>
          </p:cNvPr>
          <p:cNvSpPr>
            <a:spLocks noGrp="1"/>
          </p:cNvSpPr>
          <p:nvPr>
            <p:ph type="subTitle" idx="1"/>
          </p:nvPr>
        </p:nvSpPr>
        <p:spPr>
          <a:xfrm>
            <a:off x="1143000" y="1752600"/>
            <a:ext cx="6400800" cy="4572000"/>
          </a:xfrm>
        </p:spPr>
        <p:txBody>
          <a:bodyPr/>
          <a:lstStyle/>
          <a:p>
            <a:pPr algn="l" eaLnBrk="1" hangingPunct="1">
              <a:buFont typeface="Wingdings" panose="05000000000000000000" pitchFamily="2" charset="2"/>
              <a:buChar char="v"/>
            </a:pPr>
            <a:r>
              <a:rPr lang="en-GB" altLang="en-US" sz="2400" dirty="0">
                <a:solidFill>
                  <a:schemeClr val="tx1"/>
                </a:solidFill>
              </a:rPr>
              <a:t> Review of molecular symmetry operations.</a:t>
            </a:r>
          </a:p>
          <a:p>
            <a:pPr algn="l" eaLnBrk="1" hangingPunct="1">
              <a:buFont typeface="Wingdings" panose="05000000000000000000" pitchFamily="2" charset="2"/>
              <a:buChar char="v"/>
            </a:pPr>
            <a:r>
              <a:rPr lang="en-GB" altLang="en-US" sz="2400" dirty="0">
                <a:solidFill>
                  <a:schemeClr val="tx1"/>
                </a:solidFill>
              </a:rPr>
              <a:t>Definition of groups. </a:t>
            </a:r>
          </a:p>
          <a:p>
            <a:pPr algn="l" eaLnBrk="1" hangingPunct="1">
              <a:buFont typeface="Wingdings" panose="05000000000000000000" pitchFamily="2" charset="2"/>
              <a:buChar char="v"/>
            </a:pPr>
            <a:r>
              <a:rPr lang="en-GB" altLang="en-US" sz="2400" dirty="0">
                <a:solidFill>
                  <a:schemeClr val="tx1"/>
                </a:solidFill>
              </a:rPr>
              <a:t>Molecular symmetry groups. </a:t>
            </a:r>
          </a:p>
          <a:p>
            <a:pPr algn="l" eaLnBrk="1" hangingPunct="1">
              <a:buFont typeface="Wingdings" panose="05000000000000000000" pitchFamily="2" charset="2"/>
              <a:buChar char="v"/>
            </a:pPr>
            <a:r>
              <a:rPr lang="en-GB" altLang="en-US" sz="2400" dirty="0">
                <a:solidFill>
                  <a:schemeClr val="tx1"/>
                </a:solidFill>
              </a:rPr>
              <a:t>Introduction to the mathematical structure of groups. </a:t>
            </a:r>
          </a:p>
          <a:p>
            <a:pPr algn="l" eaLnBrk="1" hangingPunct="1">
              <a:buFont typeface="Wingdings" panose="05000000000000000000" pitchFamily="2" charset="2"/>
              <a:buChar char="v"/>
            </a:pPr>
            <a:r>
              <a:rPr lang="en-GB" altLang="en-US" sz="2400" dirty="0">
                <a:solidFill>
                  <a:schemeClr val="tx1"/>
                </a:solidFill>
              </a:rPr>
              <a:t>Group representations. </a:t>
            </a:r>
          </a:p>
          <a:p>
            <a:pPr algn="l" eaLnBrk="1" hangingPunct="1">
              <a:buFont typeface="Wingdings" panose="05000000000000000000" pitchFamily="2" charset="2"/>
              <a:buChar char="v"/>
            </a:pPr>
            <a:r>
              <a:rPr lang="en-GB" altLang="en-US" sz="2400" dirty="0">
                <a:solidFill>
                  <a:schemeClr val="tx1"/>
                </a:solidFill>
              </a:rPr>
              <a:t>Detailed study of groups Cn, </a:t>
            </a:r>
            <a:r>
              <a:rPr lang="en-GB" altLang="en-US" sz="2400" dirty="0" err="1">
                <a:solidFill>
                  <a:schemeClr val="tx1"/>
                </a:solidFill>
              </a:rPr>
              <a:t>Dn</a:t>
            </a:r>
            <a:r>
              <a:rPr lang="en-GB" altLang="en-US" sz="2400" dirty="0">
                <a:solidFill>
                  <a:schemeClr val="tx1"/>
                </a:solidFill>
              </a:rPr>
              <a:t>,  and full rotation group. </a:t>
            </a:r>
          </a:p>
          <a:p>
            <a:pPr algn="l" eaLnBrk="1" hangingPunct="1">
              <a:buFont typeface="Wingdings" panose="05000000000000000000" pitchFamily="2" charset="2"/>
              <a:buChar char="v"/>
            </a:pPr>
            <a:r>
              <a:rPr lang="en-GB" altLang="en-US" sz="2400" dirty="0">
                <a:solidFill>
                  <a:schemeClr val="tx1"/>
                </a:solidFill>
              </a:rPr>
              <a:t>Applications. General symmetry applications.</a:t>
            </a:r>
            <a:endParaRPr lang="en-US" altLang="en-US" sz="2400" dirty="0">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6" name="Picture 2" descr="table 1.2.gif">
            <a:extLst>
              <a:ext uri="{FF2B5EF4-FFF2-40B4-BE49-F238E27FC236}">
                <a16:creationId xmlns:a16="http://schemas.microsoft.com/office/drawing/2014/main" id="{4891CF30-601E-460A-A48F-DFCF05B62582}"/>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3400" y="1371600"/>
            <a:ext cx="8281988" cy="4343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1">
            <a:extLst>
              <a:ext uri="{FF2B5EF4-FFF2-40B4-BE49-F238E27FC236}">
                <a16:creationId xmlns:a16="http://schemas.microsoft.com/office/drawing/2014/main" id="{EB5966AE-7DA6-44A8-A640-55AB8F5B312F}"/>
              </a:ext>
            </a:extLst>
          </p:cNvPr>
          <p:cNvSpPr>
            <a:spLocks noChangeArrowheads="1"/>
          </p:cNvSpPr>
          <p:nvPr/>
        </p:nvSpPr>
        <p:spPr bwMode="auto">
          <a:xfrm>
            <a:off x="990600" y="236538"/>
            <a:ext cx="7159625" cy="830262"/>
          </a:xfrm>
          <a:prstGeom prst="rect">
            <a:avLst/>
          </a:prstGeom>
          <a:ln>
            <a:headEnd/>
            <a:tailEnd/>
          </a:ln>
        </p:spPr>
        <p:style>
          <a:lnRef idx="2">
            <a:schemeClr val="accent2"/>
          </a:lnRef>
          <a:fillRef idx="1">
            <a:schemeClr val="lt1"/>
          </a:fillRef>
          <a:effectRef idx="0">
            <a:schemeClr val="accent2"/>
          </a:effectRef>
          <a:fontRef idx="minor">
            <a:schemeClr val="dk1"/>
          </a:fontRef>
        </p:style>
        <p:txBody>
          <a:bodyPr anchor="ctr">
            <a:spAutoFit/>
          </a:bodyPr>
          <a:lstStyle/>
          <a:p>
            <a:pPr algn="ctr">
              <a:defRPr/>
            </a:pPr>
            <a:r>
              <a:rPr lang="en-US" sz="2400" b="1" dirty="0">
                <a:solidFill>
                  <a:srgbClr val="000000"/>
                </a:solidFill>
                <a:latin typeface="lato"/>
              </a:rPr>
              <a:t>Table 1: C</a:t>
            </a:r>
            <a:r>
              <a:rPr lang="en-US" sz="2400" b="1" baseline="-30000" dirty="0">
                <a:solidFill>
                  <a:srgbClr val="000000"/>
                </a:solidFill>
                <a:latin typeface="lato"/>
              </a:rPr>
              <a:t>6</a:t>
            </a:r>
            <a:r>
              <a:rPr lang="en-US" sz="2400" b="1" dirty="0">
                <a:solidFill>
                  <a:srgbClr val="000000"/>
                </a:solidFill>
                <a:latin typeface="lato"/>
              </a:rPr>
              <a:t> axis and operations it generates</a:t>
            </a:r>
            <a:endParaRPr lang="en-US" sz="2400" b="1" dirty="0"/>
          </a:p>
          <a:p>
            <a:pPr algn="ctr" eaLnBrk="0" hangingPunct="0">
              <a:defRPr/>
            </a:pPr>
            <a:r>
              <a:rPr lang="en-US" sz="2400" b="1" dirty="0">
                <a:solidFill>
                  <a:srgbClr val="000000"/>
                </a:solidFill>
                <a:latin typeface="lato"/>
              </a:rPr>
              <a:t>  </a:t>
            </a:r>
          </a:p>
        </p:txBody>
      </p:sp>
      <p:sp>
        <p:nvSpPr>
          <p:cNvPr id="3078" name="Rectangle 2">
            <a:extLst>
              <a:ext uri="{FF2B5EF4-FFF2-40B4-BE49-F238E27FC236}">
                <a16:creationId xmlns:a16="http://schemas.microsoft.com/office/drawing/2014/main" id="{C2B3BBBE-47DB-4A0D-8E93-342FC8A34081}"/>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graphicFrame>
        <p:nvGraphicFramePr>
          <p:cNvPr id="3074" name="Object 1">
            <a:extLst>
              <a:ext uri="{FF2B5EF4-FFF2-40B4-BE49-F238E27FC236}">
                <a16:creationId xmlns:a16="http://schemas.microsoft.com/office/drawing/2014/main" id="{85548387-91DF-4696-98F0-F4C0B09EF895}"/>
              </a:ext>
            </a:extLst>
          </p:cNvPr>
          <p:cNvGraphicFramePr>
            <a:graphicFrameLocks noChangeAspect="1"/>
          </p:cNvGraphicFramePr>
          <p:nvPr/>
        </p:nvGraphicFramePr>
        <p:xfrm>
          <a:off x="609600" y="5791200"/>
          <a:ext cx="854075" cy="542925"/>
        </p:xfrm>
        <a:graphic>
          <a:graphicData uri="http://schemas.openxmlformats.org/presentationml/2006/ole">
            <mc:AlternateContent xmlns:mc="http://schemas.openxmlformats.org/markup-compatibility/2006">
              <mc:Choice xmlns:v="urn:schemas-microsoft-com:vml" Requires="v">
                <p:oleObj name="Equation" r:id="rId4" imgW="291960" imgH="393480" progId="Equation.3">
                  <p:embed/>
                </p:oleObj>
              </mc:Choice>
              <mc:Fallback>
                <p:oleObj name="Equation" r:id="rId4" imgW="291960" imgH="393480" progId="Equation.3">
                  <p:embed/>
                  <p:pic>
                    <p:nvPicPr>
                      <p:cNvPr id="0" name="Object 1"/>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09600" y="5791200"/>
                        <a:ext cx="854075"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79" name="Rectangle 4">
            <a:extLst>
              <a:ext uri="{FF2B5EF4-FFF2-40B4-BE49-F238E27FC236}">
                <a16:creationId xmlns:a16="http://schemas.microsoft.com/office/drawing/2014/main" id="{7BEC05B4-5078-4755-A88A-B5FBD8B00338}"/>
              </a:ext>
            </a:extLst>
          </p:cNvPr>
          <p:cNvSpPr>
            <a:spLocks noChangeArrowheads="1"/>
          </p:cNvSpPr>
          <p:nvPr/>
        </p:nvSpPr>
        <p:spPr bwMode="auto">
          <a:xfrm>
            <a:off x="0" y="0"/>
            <a:ext cx="9144000" cy="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p>
        </p:txBody>
      </p:sp>
      <p:graphicFrame>
        <p:nvGraphicFramePr>
          <p:cNvPr id="3075" name="Object 3">
            <a:extLst>
              <a:ext uri="{FF2B5EF4-FFF2-40B4-BE49-F238E27FC236}">
                <a16:creationId xmlns:a16="http://schemas.microsoft.com/office/drawing/2014/main" id="{E7BCE5EE-BA3C-4EA2-9321-EB310A8CA90A}"/>
              </a:ext>
            </a:extLst>
          </p:cNvPr>
          <p:cNvGraphicFramePr>
            <a:graphicFrameLocks noChangeAspect="1"/>
          </p:cNvGraphicFramePr>
          <p:nvPr/>
        </p:nvGraphicFramePr>
        <p:xfrm>
          <a:off x="1828800" y="5867400"/>
          <a:ext cx="1447800" cy="542925"/>
        </p:xfrm>
        <a:graphic>
          <a:graphicData uri="http://schemas.openxmlformats.org/presentationml/2006/ole">
            <mc:AlternateContent xmlns:mc="http://schemas.openxmlformats.org/markup-compatibility/2006">
              <mc:Choice xmlns:v="urn:schemas-microsoft-com:vml" Requires="v">
                <p:oleObj name="Equation" r:id="rId6" imgW="495000" imgH="393480" progId="Equation.3">
                  <p:embed/>
                </p:oleObj>
              </mc:Choice>
              <mc:Fallback>
                <p:oleObj name="Equation" r:id="rId6" imgW="495000" imgH="393480" progId="Equation.3">
                  <p:embed/>
                  <p:pic>
                    <p:nvPicPr>
                      <p:cNvPr id="0" name="Object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28800" y="5867400"/>
                        <a:ext cx="1447800" cy="542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080" name="Rectangle 9">
            <a:extLst>
              <a:ext uri="{FF2B5EF4-FFF2-40B4-BE49-F238E27FC236}">
                <a16:creationId xmlns:a16="http://schemas.microsoft.com/office/drawing/2014/main" id="{EEAF42A3-00DC-418B-BC44-32D502123075}"/>
              </a:ext>
            </a:extLst>
          </p:cNvPr>
          <p:cNvSpPr>
            <a:spLocks noChangeArrowheads="1"/>
          </p:cNvSpPr>
          <p:nvPr/>
        </p:nvSpPr>
        <p:spPr bwMode="auto">
          <a:xfrm>
            <a:off x="2509838" y="6324600"/>
            <a:ext cx="6557962"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Where n is the order of rotation and m is the degree of rotation</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1026">
            <a:extLst>
              <a:ext uri="{FF2B5EF4-FFF2-40B4-BE49-F238E27FC236}">
                <a16:creationId xmlns:a16="http://schemas.microsoft.com/office/drawing/2014/main" id="{9507DF45-410C-4EAF-BFD7-D5DBDDD8712A}"/>
              </a:ext>
            </a:extLst>
          </p:cNvPr>
          <p:cNvSpPr>
            <a:spLocks noChangeArrowheads="1"/>
          </p:cNvSpPr>
          <p:nvPr/>
        </p:nvSpPr>
        <p:spPr bwMode="auto">
          <a:xfrm>
            <a:off x="850900" y="457200"/>
            <a:ext cx="7607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t>n-fold rotation</a:t>
            </a:r>
            <a:r>
              <a:rPr lang="en-US" altLang="en-US" sz="2000"/>
              <a:t> -</a:t>
            </a:r>
            <a:r>
              <a:rPr lang="en-US" altLang="en-US" sz="2000">
                <a:sym typeface="Symbol" panose="05050102010706020507" pitchFamily="18" charset="2"/>
              </a:rPr>
              <a:t> a rotation of 360°/n</a:t>
            </a:r>
            <a:r>
              <a:rPr lang="en-US" altLang="en-US" sz="2000"/>
              <a:t> about the C</a:t>
            </a:r>
            <a:r>
              <a:rPr lang="en-US" altLang="en-US" sz="2000" baseline="-25000"/>
              <a:t>n</a:t>
            </a:r>
            <a:r>
              <a:rPr lang="en-US" altLang="en-US" sz="2000"/>
              <a:t> axis (n = 1 to </a:t>
            </a:r>
            <a:r>
              <a:rPr lang="en-US" altLang="en-US" sz="2000">
                <a:sym typeface="Symbol" panose="05050102010706020507" pitchFamily="18" charset="2"/>
              </a:rPr>
              <a:t>)</a:t>
            </a:r>
            <a:endParaRPr lang="en-US" altLang="en-US" sz="2000"/>
          </a:p>
        </p:txBody>
      </p:sp>
      <p:sp>
        <p:nvSpPr>
          <p:cNvPr id="17411" name="Line 1027">
            <a:extLst>
              <a:ext uri="{FF2B5EF4-FFF2-40B4-BE49-F238E27FC236}">
                <a16:creationId xmlns:a16="http://schemas.microsoft.com/office/drawing/2014/main" id="{D388FC41-5AE1-45A8-BC1F-9251ED8FFD3F}"/>
              </a:ext>
            </a:extLst>
          </p:cNvPr>
          <p:cNvSpPr>
            <a:spLocks noChangeShapeType="1"/>
          </p:cNvSpPr>
          <p:nvPr/>
        </p:nvSpPr>
        <p:spPr bwMode="auto">
          <a:xfrm flipV="1">
            <a:off x="1558925" y="914400"/>
            <a:ext cx="0" cy="2438400"/>
          </a:xfrm>
          <a:prstGeom prst="line">
            <a:avLst/>
          </a:prstGeom>
          <a:noFill/>
          <a:ln w="38100">
            <a:solidFill>
              <a:schemeClr val="tx1"/>
            </a:solidFill>
            <a:prstDash val="dash"/>
            <a:round/>
            <a:headEnd/>
            <a:tailEnd type="arrow" w="med" len="med"/>
          </a:ln>
          <a:extLst>
            <a:ext uri="{909E8E84-426E-40DD-AFC4-6F175D3DCCD1}">
              <a14:hiddenFill xmlns:a14="http://schemas.microsoft.com/office/drawing/2010/main">
                <a:noFill/>
              </a14:hiddenFill>
            </a:ext>
          </a:extLst>
        </p:spPr>
        <p:txBody>
          <a:bodyPr/>
          <a:lstStyle/>
          <a:p>
            <a:endParaRPr lang="en-US"/>
          </a:p>
        </p:txBody>
      </p:sp>
      <p:pic>
        <p:nvPicPr>
          <p:cNvPr id="17412" name="Picture 1028">
            <a:extLst>
              <a:ext uri="{FF2B5EF4-FFF2-40B4-BE49-F238E27FC236}">
                <a16:creationId xmlns:a16="http://schemas.microsoft.com/office/drawing/2014/main" id="{B4224FEE-D807-43DD-884A-64AE23EF8DA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1482725"/>
            <a:ext cx="2203450" cy="131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3" name="AutoShape 1029">
            <a:extLst>
              <a:ext uri="{FF2B5EF4-FFF2-40B4-BE49-F238E27FC236}">
                <a16:creationId xmlns:a16="http://schemas.microsoft.com/office/drawing/2014/main" id="{4EDA33A9-0F11-4AC4-9059-D621735DE4ED}"/>
              </a:ext>
            </a:extLst>
          </p:cNvPr>
          <p:cNvSpPr>
            <a:spLocks noChangeArrowheads="1"/>
          </p:cNvSpPr>
          <p:nvPr/>
        </p:nvSpPr>
        <p:spPr bwMode="auto">
          <a:xfrm rot="-5393403">
            <a:off x="1406525" y="2473325"/>
            <a:ext cx="369888" cy="1214438"/>
          </a:xfrm>
          <a:prstGeom prst="curvedRightArrow">
            <a:avLst>
              <a:gd name="adj1" fmla="val 1946"/>
              <a:gd name="adj2" fmla="val 42287"/>
              <a:gd name="adj3" fmla="val 25648"/>
            </a:avLst>
          </a:prstGeom>
          <a:solidFill>
            <a:schemeClr val="tx2"/>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ZA" altLang="en-US"/>
          </a:p>
        </p:txBody>
      </p:sp>
      <p:sp>
        <p:nvSpPr>
          <p:cNvPr id="17414" name="Line 1030">
            <a:extLst>
              <a:ext uri="{FF2B5EF4-FFF2-40B4-BE49-F238E27FC236}">
                <a16:creationId xmlns:a16="http://schemas.microsoft.com/office/drawing/2014/main" id="{2B36BE9F-1FA5-4AB7-8D7C-82B3FD325750}"/>
              </a:ext>
            </a:extLst>
          </p:cNvPr>
          <p:cNvSpPr>
            <a:spLocks noChangeShapeType="1"/>
          </p:cNvSpPr>
          <p:nvPr/>
        </p:nvSpPr>
        <p:spPr bwMode="auto">
          <a:xfrm>
            <a:off x="3041650" y="213360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7415" name="Picture 1031">
            <a:hlinkClick r:id="rId3"/>
            <a:extLst>
              <a:ext uri="{FF2B5EF4-FFF2-40B4-BE49-F238E27FC236}">
                <a16:creationId xmlns:a16="http://schemas.microsoft.com/office/drawing/2014/main" id="{0E24C56A-B04C-4E82-B575-6180B8FD685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32250" y="1495425"/>
            <a:ext cx="2209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6" name="Text Box 1032">
            <a:extLst>
              <a:ext uri="{FF2B5EF4-FFF2-40B4-BE49-F238E27FC236}">
                <a16:creationId xmlns:a16="http://schemas.microsoft.com/office/drawing/2014/main" id="{863FDF6C-28E8-4E0E-AED0-E42D92039151}"/>
              </a:ext>
            </a:extLst>
          </p:cNvPr>
          <p:cNvSpPr txBox="1">
            <a:spLocks noChangeArrowheads="1"/>
          </p:cNvSpPr>
          <p:nvPr/>
        </p:nvSpPr>
        <p:spPr bwMode="auto">
          <a:xfrm>
            <a:off x="228600" y="3352800"/>
            <a:ext cx="8686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In water there is a C</a:t>
            </a:r>
            <a:r>
              <a:rPr lang="en-US" altLang="en-US" sz="2000" baseline="-25000"/>
              <a:t>2</a:t>
            </a:r>
            <a:r>
              <a:rPr lang="en-US" altLang="en-US" sz="2000"/>
              <a:t> axis so we can perform a 2-fold (180°) rotation to get the identical arrangement of atoms.</a:t>
            </a:r>
          </a:p>
        </p:txBody>
      </p:sp>
      <p:pic>
        <p:nvPicPr>
          <p:cNvPr id="17417" name="Picture 1033">
            <a:extLst>
              <a:ext uri="{FF2B5EF4-FFF2-40B4-BE49-F238E27FC236}">
                <a16:creationId xmlns:a16="http://schemas.microsoft.com/office/drawing/2014/main" id="{2C1421C0-095A-45CA-8C44-6FF16A613C5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4800" y="4114800"/>
            <a:ext cx="22479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18" name="Line 1034">
            <a:extLst>
              <a:ext uri="{FF2B5EF4-FFF2-40B4-BE49-F238E27FC236}">
                <a16:creationId xmlns:a16="http://schemas.microsoft.com/office/drawing/2014/main" id="{29E6E658-DA9F-4401-97C1-F978353DCEFA}"/>
              </a:ext>
            </a:extLst>
          </p:cNvPr>
          <p:cNvSpPr>
            <a:spLocks noChangeShapeType="1"/>
          </p:cNvSpPr>
          <p:nvPr/>
        </p:nvSpPr>
        <p:spPr bwMode="auto">
          <a:xfrm>
            <a:off x="2667000" y="510540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7419" name="Picture 1035">
            <a:extLst>
              <a:ext uri="{FF2B5EF4-FFF2-40B4-BE49-F238E27FC236}">
                <a16:creationId xmlns:a16="http://schemas.microsoft.com/office/drawing/2014/main" id="{B895FC10-56AC-4E59-92F4-4B21EEF0E587}"/>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581400" y="4040188"/>
            <a:ext cx="2286000" cy="205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0" name="Text Box 1036">
            <a:extLst>
              <a:ext uri="{FF2B5EF4-FFF2-40B4-BE49-F238E27FC236}">
                <a16:creationId xmlns:a16="http://schemas.microsoft.com/office/drawing/2014/main" id="{439448AB-5F30-48BE-A0A3-077F35844731}"/>
              </a:ext>
            </a:extLst>
          </p:cNvPr>
          <p:cNvSpPr txBox="1">
            <a:spLocks noChangeArrowheads="1"/>
          </p:cNvSpPr>
          <p:nvPr/>
        </p:nvSpPr>
        <p:spPr bwMode="auto">
          <a:xfrm>
            <a:off x="304800" y="6080125"/>
            <a:ext cx="86868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In ammonia there is a C</a:t>
            </a:r>
            <a:r>
              <a:rPr lang="en-US" altLang="en-US" sz="2000" baseline="-25000"/>
              <a:t>3</a:t>
            </a:r>
            <a:r>
              <a:rPr lang="en-US" altLang="en-US" sz="2000"/>
              <a:t> axis so we can perform 3-fold (120°) rotations to get identical arrangement of atoms.</a:t>
            </a:r>
          </a:p>
        </p:txBody>
      </p:sp>
      <p:sp>
        <p:nvSpPr>
          <p:cNvPr id="17421" name="Line 1037">
            <a:extLst>
              <a:ext uri="{FF2B5EF4-FFF2-40B4-BE49-F238E27FC236}">
                <a16:creationId xmlns:a16="http://schemas.microsoft.com/office/drawing/2014/main" id="{4F3A34B2-989F-4F40-B60E-18A265C3E17D}"/>
              </a:ext>
            </a:extLst>
          </p:cNvPr>
          <p:cNvSpPr>
            <a:spLocks noChangeShapeType="1"/>
          </p:cNvSpPr>
          <p:nvPr/>
        </p:nvSpPr>
        <p:spPr bwMode="auto">
          <a:xfrm>
            <a:off x="5791200" y="510540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7422" name="Picture 1038">
            <a:extLst>
              <a:ext uri="{FF2B5EF4-FFF2-40B4-BE49-F238E27FC236}">
                <a16:creationId xmlns:a16="http://schemas.microsoft.com/office/drawing/2014/main" id="{FED7745B-A6A5-4923-AD70-97BB7CC5953D}"/>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629400" y="4044950"/>
            <a:ext cx="2286000" cy="205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7423" name="Rectangle 1039">
            <a:extLst>
              <a:ext uri="{FF2B5EF4-FFF2-40B4-BE49-F238E27FC236}">
                <a16:creationId xmlns:a16="http://schemas.microsoft.com/office/drawing/2014/main" id="{4D34A37B-C896-43F9-9AE4-DB2D55DAB747}"/>
              </a:ext>
            </a:extLst>
          </p:cNvPr>
          <p:cNvSpPr>
            <a:spLocks noChangeArrowheads="1"/>
          </p:cNvSpPr>
          <p:nvPr/>
        </p:nvSpPr>
        <p:spPr bwMode="auto">
          <a:xfrm>
            <a:off x="2743200" y="4632325"/>
            <a:ext cx="709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120°</a:t>
            </a:r>
          </a:p>
        </p:txBody>
      </p:sp>
      <p:sp>
        <p:nvSpPr>
          <p:cNvPr id="17424" name="Rectangle 1040">
            <a:extLst>
              <a:ext uri="{FF2B5EF4-FFF2-40B4-BE49-F238E27FC236}">
                <a16:creationId xmlns:a16="http://schemas.microsoft.com/office/drawing/2014/main" id="{4D3A05C6-926D-4B6A-9419-5E1F7F813C3E}"/>
              </a:ext>
            </a:extLst>
          </p:cNvPr>
          <p:cNvSpPr>
            <a:spLocks noChangeArrowheads="1"/>
          </p:cNvSpPr>
          <p:nvPr/>
        </p:nvSpPr>
        <p:spPr bwMode="auto">
          <a:xfrm>
            <a:off x="5867400" y="4632325"/>
            <a:ext cx="709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120°</a:t>
            </a:r>
          </a:p>
        </p:txBody>
      </p:sp>
      <p:sp>
        <p:nvSpPr>
          <p:cNvPr id="17425" name="Rectangle 1041">
            <a:extLst>
              <a:ext uri="{FF2B5EF4-FFF2-40B4-BE49-F238E27FC236}">
                <a16:creationId xmlns:a16="http://schemas.microsoft.com/office/drawing/2014/main" id="{98EC6FB5-6C29-46E6-BE5E-4D9CE22BC7A4}"/>
              </a:ext>
            </a:extLst>
          </p:cNvPr>
          <p:cNvSpPr>
            <a:spLocks noChangeArrowheads="1"/>
          </p:cNvSpPr>
          <p:nvPr/>
        </p:nvSpPr>
        <p:spPr bwMode="auto">
          <a:xfrm>
            <a:off x="3117850" y="1660525"/>
            <a:ext cx="7096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180°</a:t>
            </a:r>
          </a:p>
        </p:txBody>
      </p:sp>
      <p:pic>
        <p:nvPicPr>
          <p:cNvPr id="17426" name="Picture 1042" descr="D:\ic3\ChaptersFigures\ch4gifs\fig0401c.gif">
            <a:extLst>
              <a:ext uri="{FF2B5EF4-FFF2-40B4-BE49-F238E27FC236}">
                <a16:creationId xmlns:a16="http://schemas.microsoft.com/office/drawing/2014/main" id="{41A8DB14-3423-4792-821A-4B8346225DF1}"/>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834313" y="868363"/>
            <a:ext cx="928687" cy="2484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1">
            <a:extLst>
              <a:ext uri="{FF2B5EF4-FFF2-40B4-BE49-F238E27FC236}">
                <a16:creationId xmlns:a16="http://schemas.microsoft.com/office/drawing/2014/main" id="{7F33E571-1141-4333-9D96-11C7C32EFCAE}"/>
              </a:ext>
            </a:extLst>
          </p:cNvPr>
          <p:cNvSpPr>
            <a:spLocks noChangeArrowheads="1"/>
          </p:cNvSpPr>
          <p:nvPr/>
        </p:nvSpPr>
        <p:spPr bwMode="auto">
          <a:xfrm>
            <a:off x="304800" y="304800"/>
            <a:ext cx="8153400" cy="1200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t>Rotation of water molecule through 120  ͦC is not a symmetry operation but rotation of BF</a:t>
            </a:r>
            <a:r>
              <a:rPr lang="en-US" altLang="en-US" sz="2400" baseline="-25000"/>
              <a:t>3</a:t>
            </a:r>
            <a:r>
              <a:rPr lang="en-US" altLang="en-US" sz="2400"/>
              <a:t> through 120  ͦC is a symmetry operation</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458" name="Picture 1026">
            <a:hlinkClick r:id="rId3"/>
            <a:extLst>
              <a:ext uri="{FF2B5EF4-FFF2-40B4-BE49-F238E27FC236}">
                <a16:creationId xmlns:a16="http://schemas.microsoft.com/office/drawing/2014/main" id="{8C59F890-7B2A-40B5-80D5-2ADEF58B54B6}"/>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2184400"/>
            <a:ext cx="22479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59" name="Line 1027">
            <a:extLst>
              <a:ext uri="{FF2B5EF4-FFF2-40B4-BE49-F238E27FC236}">
                <a16:creationId xmlns:a16="http://schemas.microsoft.com/office/drawing/2014/main" id="{5B42F410-75B0-4D3B-BBAE-8EA54E7D5F7C}"/>
              </a:ext>
            </a:extLst>
          </p:cNvPr>
          <p:cNvSpPr>
            <a:spLocks noChangeShapeType="1"/>
          </p:cNvSpPr>
          <p:nvPr/>
        </p:nvSpPr>
        <p:spPr bwMode="auto">
          <a:xfrm>
            <a:off x="5791200" y="3287713"/>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9460" name="Picture 1028">
            <a:extLst>
              <a:ext uri="{FF2B5EF4-FFF2-40B4-BE49-F238E27FC236}">
                <a16:creationId xmlns:a16="http://schemas.microsoft.com/office/drawing/2014/main" id="{313568D6-C154-4F36-ADE1-BE610315B111}"/>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2400" y="2108200"/>
            <a:ext cx="2286000" cy="2055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1" name="Text Box 1029">
            <a:extLst>
              <a:ext uri="{FF2B5EF4-FFF2-40B4-BE49-F238E27FC236}">
                <a16:creationId xmlns:a16="http://schemas.microsoft.com/office/drawing/2014/main" id="{FD020322-47A4-44C2-9186-FCEFD9B756AC}"/>
              </a:ext>
            </a:extLst>
          </p:cNvPr>
          <p:cNvSpPr txBox="1">
            <a:spLocks noChangeArrowheads="1"/>
          </p:cNvSpPr>
          <p:nvPr/>
        </p:nvSpPr>
        <p:spPr bwMode="auto">
          <a:xfrm>
            <a:off x="152400" y="457200"/>
            <a:ext cx="8686800" cy="1616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Notes about rotation operations:</a:t>
            </a:r>
          </a:p>
          <a:p>
            <a:pPr eaLnBrk="1" hangingPunct="1">
              <a:buFontTx/>
              <a:buChar char="-"/>
            </a:pPr>
            <a:r>
              <a:rPr lang="en-US" altLang="en-US" sz="2000"/>
              <a:t> Rotations are considered positive in the counter-clockwise direction.</a:t>
            </a:r>
          </a:p>
          <a:p>
            <a:pPr eaLnBrk="1" hangingPunct="1">
              <a:buFontTx/>
              <a:buChar char="-"/>
            </a:pPr>
            <a:r>
              <a:rPr lang="en-US" altLang="en-US" sz="2000"/>
              <a:t> Each possible rotation operation is assigned using a superscript integer m of the form </a:t>
            </a:r>
            <a:r>
              <a:rPr lang="en-US" altLang="en-US"/>
              <a:t>C</a:t>
            </a:r>
            <a:r>
              <a:rPr lang="en-US" altLang="en-US" baseline="-25000"/>
              <a:t>n</a:t>
            </a:r>
            <a:r>
              <a:rPr lang="en-US" altLang="en-US" baseline="30000"/>
              <a:t>m</a:t>
            </a:r>
            <a:r>
              <a:rPr lang="en-US" altLang="en-US"/>
              <a:t>.</a:t>
            </a:r>
            <a:endParaRPr lang="en-US" altLang="en-US" sz="2000"/>
          </a:p>
          <a:p>
            <a:pPr eaLnBrk="1" hangingPunct="1">
              <a:buFontTx/>
              <a:buChar char="-"/>
            </a:pPr>
            <a:r>
              <a:rPr lang="en-US" altLang="en-US" sz="2000"/>
              <a:t> The rotation C</a:t>
            </a:r>
            <a:r>
              <a:rPr lang="en-US" altLang="en-US" sz="2000" baseline="-25000"/>
              <a:t>n</a:t>
            </a:r>
            <a:r>
              <a:rPr lang="en-US" altLang="en-US" sz="2000" baseline="30000"/>
              <a:t>n</a:t>
            </a:r>
            <a:r>
              <a:rPr lang="en-US" altLang="en-US" sz="2000"/>
              <a:t> is equivalent to the identity operation (nothing is moved).</a:t>
            </a:r>
          </a:p>
        </p:txBody>
      </p:sp>
      <p:pic>
        <p:nvPicPr>
          <p:cNvPr id="19462" name="Picture 1030">
            <a:extLst>
              <a:ext uri="{FF2B5EF4-FFF2-40B4-BE49-F238E27FC236}">
                <a16:creationId xmlns:a16="http://schemas.microsoft.com/office/drawing/2014/main" id="{F64375DA-6384-4D91-B30A-18E7931F8ED2}"/>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29400" y="2190750"/>
            <a:ext cx="2286000" cy="2051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3" name="Text Box 1031">
            <a:extLst>
              <a:ext uri="{FF2B5EF4-FFF2-40B4-BE49-F238E27FC236}">
                <a16:creationId xmlns:a16="http://schemas.microsoft.com/office/drawing/2014/main" id="{C95DCBDD-1065-49A7-BED0-821F3EB28589}"/>
              </a:ext>
            </a:extLst>
          </p:cNvPr>
          <p:cNvSpPr txBox="1">
            <a:spLocks noChangeArrowheads="1"/>
          </p:cNvSpPr>
          <p:nvPr/>
        </p:nvSpPr>
        <p:spPr bwMode="auto">
          <a:xfrm>
            <a:off x="2743200" y="2870200"/>
            <a:ext cx="5175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3</a:t>
            </a:r>
            <a:r>
              <a:rPr lang="en-US" altLang="en-US" baseline="30000"/>
              <a:t>1</a:t>
            </a:r>
          </a:p>
        </p:txBody>
      </p:sp>
      <p:sp>
        <p:nvSpPr>
          <p:cNvPr id="19464" name="Text Box 1032">
            <a:extLst>
              <a:ext uri="{FF2B5EF4-FFF2-40B4-BE49-F238E27FC236}">
                <a16:creationId xmlns:a16="http://schemas.microsoft.com/office/drawing/2014/main" id="{AF511D7E-020B-4D83-8764-F0CF09BFEB37}"/>
              </a:ext>
            </a:extLst>
          </p:cNvPr>
          <p:cNvSpPr txBox="1">
            <a:spLocks noChangeArrowheads="1"/>
          </p:cNvSpPr>
          <p:nvPr/>
        </p:nvSpPr>
        <p:spPr bwMode="auto">
          <a:xfrm>
            <a:off x="5883275" y="2808288"/>
            <a:ext cx="517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3</a:t>
            </a:r>
            <a:r>
              <a:rPr lang="en-US" altLang="en-US" baseline="30000"/>
              <a:t>2</a:t>
            </a:r>
          </a:p>
        </p:txBody>
      </p:sp>
      <p:sp>
        <p:nvSpPr>
          <p:cNvPr id="19465" name="Text Box 1033">
            <a:extLst>
              <a:ext uri="{FF2B5EF4-FFF2-40B4-BE49-F238E27FC236}">
                <a16:creationId xmlns:a16="http://schemas.microsoft.com/office/drawing/2014/main" id="{9EF72DED-0808-473A-9942-278A8EF1373A}"/>
              </a:ext>
            </a:extLst>
          </p:cNvPr>
          <p:cNvSpPr txBox="1">
            <a:spLocks noChangeArrowheads="1"/>
          </p:cNvSpPr>
          <p:nvPr/>
        </p:nvSpPr>
        <p:spPr bwMode="auto">
          <a:xfrm>
            <a:off x="5546725" y="5156200"/>
            <a:ext cx="93027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3</a:t>
            </a:r>
            <a:r>
              <a:rPr lang="en-US" altLang="en-US" baseline="30000"/>
              <a:t>3</a:t>
            </a:r>
            <a:r>
              <a:rPr lang="en-US" altLang="en-US"/>
              <a:t> = E</a:t>
            </a:r>
            <a:endParaRPr lang="en-US" altLang="en-US" baseline="30000"/>
          </a:p>
        </p:txBody>
      </p:sp>
      <p:sp>
        <p:nvSpPr>
          <p:cNvPr id="19466" name="Line 1034">
            <a:extLst>
              <a:ext uri="{FF2B5EF4-FFF2-40B4-BE49-F238E27FC236}">
                <a16:creationId xmlns:a16="http://schemas.microsoft.com/office/drawing/2014/main" id="{1B544948-BFCC-4A22-A755-FC69978649E5}"/>
              </a:ext>
            </a:extLst>
          </p:cNvPr>
          <p:cNvSpPr>
            <a:spLocks noChangeShapeType="1"/>
          </p:cNvSpPr>
          <p:nvPr/>
        </p:nvSpPr>
        <p:spPr bwMode="auto">
          <a:xfrm flipH="1">
            <a:off x="2438400" y="3349625"/>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19467" name="Picture 1035">
            <a:extLst>
              <a:ext uri="{FF2B5EF4-FFF2-40B4-BE49-F238E27FC236}">
                <a16:creationId xmlns:a16="http://schemas.microsoft.com/office/drawing/2014/main" id="{64930B86-7576-4A52-ABB3-A8E89937043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619500" y="4699000"/>
            <a:ext cx="2247900" cy="2006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9468" name="Line 1036">
            <a:extLst>
              <a:ext uri="{FF2B5EF4-FFF2-40B4-BE49-F238E27FC236}">
                <a16:creationId xmlns:a16="http://schemas.microsoft.com/office/drawing/2014/main" id="{1B59B36A-63C9-40ED-8528-2FFFCA8DE99C}"/>
              </a:ext>
            </a:extLst>
          </p:cNvPr>
          <p:cNvSpPr>
            <a:spLocks noChangeShapeType="1"/>
          </p:cNvSpPr>
          <p:nvPr/>
        </p:nvSpPr>
        <p:spPr bwMode="auto">
          <a:xfrm>
            <a:off x="4724400" y="4165600"/>
            <a:ext cx="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1026">
            <a:hlinkClick r:id="rId2"/>
            <a:extLst>
              <a:ext uri="{FF2B5EF4-FFF2-40B4-BE49-F238E27FC236}">
                <a16:creationId xmlns:a16="http://schemas.microsoft.com/office/drawing/2014/main" id="{D1B47F24-AF7A-43DE-9F39-25A12642132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429000" y="2120900"/>
            <a:ext cx="2222500" cy="2222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83" name="Line 1027">
            <a:extLst>
              <a:ext uri="{FF2B5EF4-FFF2-40B4-BE49-F238E27FC236}">
                <a16:creationId xmlns:a16="http://schemas.microsoft.com/office/drawing/2014/main" id="{0F43F098-F002-4106-A5E3-4D7FC9881336}"/>
              </a:ext>
            </a:extLst>
          </p:cNvPr>
          <p:cNvSpPr>
            <a:spLocks noChangeShapeType="1"/>
          </p:cNvSpPr>
          <p:nvPr/>
        </p:nvSpPr>
        <p:spPr bwMode="auto">
          <a:xfrm>
            <a:off x="5638800" y="3146425"/>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84" name="Text Box 1028">
            <a:extLst>
              <a:ext uri="{FF2B5EF4-FFF2-40B4-BE49-F238E27FC236}">
                <a16:creationId xmlns:a16="http://schemas.microsoft.com/office/drawing/2014/main" id="{49CC6F28-018E-451D-8A01-446830F960F5}"/>
              </a:ext>
            </a:extLst>
          </p:cNvPr>
          <p:cNvSpPr txBox="1">
            <a:spLocks noChangeArrowheads="1"/>
          </p:cNvSpPr>
          <p:nvPr/>
        </p:nvSpPr>
        <p:spPr bwMode="auto">
          <a:xfrm>
            <a:off x="5562600" y="2681288"/>
            <a:ext cx="1111250"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4</a:t>
            </a:r>
            <a:r>
              <a:rPr lang="en-US" altLang="en-US" baseline="30000"/>
              <a:t>2</a:t>
            </a:r>
            <a:r>
              <a:rPr lang="en-US" altLang="en-US"/>
              <a:t> = C</a:t>
            </a:r>
            <a:r>
              <a:rPr lang="en-US" altLang="en-US" baseline="-25000"/>
              <a:t>2</a:t>
            </a:r>
            <a:r>
              <a:rPr lang="en-US" altLang="en-US" baseline="30000"/>
              <a:t>1</a:t>
            </a:r>
          </a:p>
        </p:txBody>
      </p:sp>
      <p:sp>
        <p:nvSpPr>
          <p:cNvPr id="20485" name="Text Box 1029">
            <a:extLst>
              <a:ext uri="{FF2B5EF4-FFF2-40B4-BE49-F238E27FC236}">
                <a16:creationId xmlns:a16="http://schemas.microsoft.com/office/drawing/2014/main" id="{7017A124-C09A-4523-885E-6AF512C67D1A}"/>
              </a:ext>
            </a:extLst>
          </p:cNvPr>
          <p:cNvSpPr txBox="1">
            <a:spLocks noChangeArrowheads="1"/>
          </p:cNvSpPr>
          <p:nvPr/>
        </p:nvSpPr>
        <p:spPr bwMode="auto">
          <a:xfrm>
            <a:off x="2667000" y="2667000"/>
            <a:ext cx="5175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4</a:t>
            </a:r>
            <a:r>
              <a:rPr lang="en-US" altLang="en-US" baseline="30000"/>
              <a:t>1</a:t>
            </a:r>
          </a:p>
        </p:txBody>
      </p:sp>
      <p:sp>
        <p:nvSpPr>
          <p:cNvPr id="20486" name="Line 1030">
            <a:extLst>
              <a:ext uri="{FF2B5EF4-FFF2-40B4-BE49-F238E27FC236}">
                <a16:creationId xmlns:a16="http://schemas.microsoft.com/office/drawing/2014/main" id="{8B3E5B56-DCB0-4BCD-8105-3EB643962705}"/>
              </a:ext>
            </a:extLst>
          </p:cNvPr>
          <p:cNvSpPr>
            <a:spLocks noChangeShapeType="1"/>
          </p:cNvSpPr>
          <p:nvPr/>
        </p:nvSpPr>
        <p:spPr bwMode="auto">
          <a:xfrm flipH="1">
            <a:off x="2362200" y="3146425"/>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87" name="Line 1031">
            <a:extLst>
              <a:ext uri="{FF2B5EF4-FFF2-40B4-BE49-F238E27FC236}">
                <a16:creationId xmlns:a16="http://schemas.microsoft.com/office/drawing/2014/main" id="{37BD44FD-BC26-4636-9CDF-4437B6D94297}"/>
              </a:ext>
            </a:extLst>
          </p:cNvPr>
          <p:cNvSpPr>
            <a:spLocks noChangeShapeType="1"/>
          </p:cNvSpPr>
          <p:nvPr/>
        </p:nvSpPr>
        <p:spPr bwMode="auto">
          <a:xfrm>
            <a:off x="4495800" y="4267200"/>
            <a:ext cx="0" cy="3810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488" name="Text Box 1032">
            <a:extLst>
              <a:ext uri="{FF2B5EF4-FFF2-40B4-BE49-F238E27FC236}">
                <a16:creationId xmlns:a16="http://schemas.microsoft.com/office/drawing/2014/main" id="{9E8AA9D2-59FC-4C31-9673-F246C38564DB}"/>
              </a:ext>
            </a:extLst>
          </p:cNvPr>
          <p:cNvSpPr txBox="1">
            <a:spLocks noChangeArrowheads="1"/>
          </p:cNvSpPr>
          <p:nvPr/>
        </p:nvSpPr>
        <p:spPr bwMode="auto">
          <a:xfrm>
            <a:off x="4724400" y="4357688"/>
            <a:ext cx="517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C</a:t>
            </a:r>
            <a:r>
              <a:rPr lang="en-US" altLang="en-US" baseline="-25000"/>
              <a:t>4</a:t>
            </a:r>
            <a:r>
              <a:rPr lang="en-US" altLang="en-US" baseline="30000"/>
              <a:t>3</a:t>
            </a:r>
          </a:p>
        </p:txBody>
      </p:sp>
      <p:pic>
        <p:nvPicPr>
          <p:cNvPr id="20489" name="Picture 1033">
            <a:extLst>
              <a:ext uri="{FF2B5EF4-FFF2-40B4-BE49-F238E27FC236}">
                <a16:creationId xmlns:a16="http://schemas.microsoft.com/office/drawing/2014/main" id="{6FAB7649-D486-4EA4-A593-79991CE9952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 y="2120900"/>
            <a:ext cx="2070100"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0" name="Picture 1034">
            <a:extLst>
              <a:ext uri="{FF2B5EF4-FFF2-40B4-BE49-F238E27FC236}">
                <a16:creationId xmlns:a16="http://schemas.microsoft.com/office/drawing/2014/main" id="{E8B84785-7304-43FC-9770-BCA16C47CB18}"/>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692900" y="2133600"/>
            <a:ext cx="2070100"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0491" name="Picture 1035">
            <a:extLst>
              <a:ext uri="{FF2B5EF4-FFF2-40B4-BE49-F238E27FC236}">
                <a16:creationId xmlns:a16="http://schemas.microsoft.com/office/drawing/2014/main" id="{31CC3020-02FC-4344-A85F-D68C4C9ECD0D}"/>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29000" y="4724400"/>
            <a:ext cx="2070100" cy="207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492" name="Text Box 1036">
            <a:extLst>
              <a:ext uri="{FF2B5EF4-FFF2-40B4-BE49-F238E27FC236}">
                <a16:creationId xmlns:a16="http://schemas.microsoft.com/office/drawing/2014/main" id="{B8974E9F-BB0D-4E60-8686-997C944AC93E}"/>
              </a:ext>
            </a:extLst>
          </p:cNvPr>
          <p:cNvSpPr txBox="1">
            <a:spLocks noChangeArrowheads="1"/>
          </p:cNvSpPr>
          <p:nvPr/>
        </p:nvSpPr>
        <p:spPr bwMode="auto">
          <a:xfrm>
            <a:off x="304800" y="457200"/>
            <a:ext cx="86868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Notes about rotation operations, </a:t>
            </a:r>
            <a:r>
              <a:rPr lang="en-US" altLang="en-US"/>
              <a:t>C</a:t>
            </a:r>
            <a:r>
              <a:rPr lang="en-US" altLang="en-US" baseline="-25000"/>
              <a:t>n</a:t>
            </a:r>
            <a:r>
              <a:rPr lang="en-US" altLang="en-US" baseline="30000"/>
              <a:t>m</a:t>
            </a:r>
            <a:r>
              <a:rPr lang="en-US" altLang="en-US" sz="2000"/>
              <a:t>:</a:t>
            </a:r>
          </a:p>
          <a:p>
            <a:pPr eaLnBrk="1" hangingPunct="1">
              <a:buFontTx/>
              <a:buChar char="-"/>
            </a:pPr>
            <a:r>
              <a:rPr lang="en-US" altLang="en-US" sz="2000"/>
              <a:t> If n/m is an integer, then that rotation operation is equivalent to an n/m - fold rotation.</a:t>
            </a:r>
          </a:p>
          <a:p>
            <a:pPr eaLnBrk="1" hangingPunct="1"/>
            <a:r>
              <a:rPr lang="en-US" altLang="en-US" sz="2000"/>
              <a:t>e.g. C</a:t>
            </a:r>
            <a:r>
              <a:rPr lang="en-US" altLang="en-US" sz="2000" baseline="-25000"/>
              <a:t>4</a:t>
            </a:r>
            <a:r>
              <a:rPr lang="en-US" altLang="en-US" sz="2000" baseline="30000"/>
              <a:t>2</a:t>
            </a:r>
            <a:r>
              <a:rPr lang="en-US" altLang="en-US" sz="2000"/>
              <a:t> = C</a:t>
            </a:r>
            <a:r>
              <a:rPr lang="en-US" altLang="en-US" sz="2000" baseline="-25000"/>
              <a:t>2</a:t>
            </a:r>
            <a:r>
              <a:rPr lang="en-US" altLang="en-US" sz="2000" baseline="30000"/>
              <a:t>1</a:t>
            </a:r>
            <a:r>
              <a:rPr lang="en-US" altLang="en-US" sz="2000"/>
              <a:t>, C</a:t>
            </a:r>
            <a:r>
              <a:rPr lang="en-US" altLang="en-US" sz="2000" baseline="-25000"/>
              <a:t>6</a:t>
            </a:r>
            <a:r>
              <a:rPr lang="en-US" altLang="en-US" sz="2000" baseline="30000"/>
              <a:t>2</a:t>
            </a:r>
            <a:r>
              <a:rPr lang="en-US" altLang="en-US" sz="2000"/>
              <a:t> = C</a:t>
            </a:r>
            <a:r>
              <a:rPr lang="en-US" altLang="en-US" sz="2000" baseline="-25000"/>
              <a:t>3</a:t>
            </a:r>
            <a:r>
              <a:rPr lang="en-US" altLang="en-US" sz="2000" baseline="30000"/>
              <a:t>1</a:t>
            </a:r>
            <a:r>
              <a:rPr lang="en-US" altLang="en-US" sz="2000"/>
              <a:t>, C</a:t>
            </a:r>
            <a:r>
              <a:rPr lang="en-US" altLang="en-US" sz="2000" baseline="-25000"/>
              <a:t>6</a:t>
            </a:r>
            <a:r>
              <a:rPr lang="en-US" altLang="en-US" sz="2000" baseline="30000"/>
              <a:t>3</a:t>
            </a:r>
            <a:r>
              <a:rPr lang="en-US" altLang="en-US" sz="2000"/>
              <a:t> = C</a:t>
            </a:r>
            <a:r>
              <a:rPr lang="en-US" altLang="en-US" sz="2000" baseline="-25000"/>
              <a:t>2</a:t>
            </a:r>
            <a:r>
              <a:rPr lang="en-US" altLang="en-US" sz="2000" baseline="30000"/>
              <a:t>1</a:t>
            </a:r>
            <a:r>
              <a:rPr lang="en-US" altLang="en-US" sz="2000"/>
              <a:t>, etc. </a:t>
            </a:r>
            <a:r>
              <a:rPr lang="en-US" altLang="en-US" sz="2000">
                <a:solidFill>
                  <a:srgbClr val="0000FF"/>
                </a:solidFill>
              </a:rPr>
              <a:t>(identical to simplifying fractions)</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Line 1026">
            <a:extLst>
              <a:ext uri="{FF2B5EF4-FFF2-40B4-BE49-F238E27FC236}">
                <a16:creationId xmlns:a16="http://schemas.microsoft.com/office/drawing/2014/main" id="{4F912ADA-459C-40BD-A5E7-4A99230B8197}"/>
              </a:ext>
            </a:extLst>
          </p:cNvPr>
          <p:cNvSpPr>
            <a:spLocks noChangeShapeType="1"/>
          </p:cNvSpPr>
          <p:nvPr/>
        </p:nvSpPr>
        <p:spPr bwMode="auto">
          <a:xfrm>
            <a:off x="304800" y="5754688"/>
            <a:ext cx="3886200" cy="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102" name="Line 1027">
            <a:extLst>
              <a:ext uri="{FF2B5EF4-FFF2-40B4-BE49-F238E27FC236}">
                <a16:creationId xmlns:a16="http://schemas.microsoft.com/office/drawing/2014/main" id="{4630FCA5-0755-4720-8C7E-4379214E7362}"/>
              </a:ext>
            </a:extLst>
          </p:cNvPr>
          <p:cNvSpPr>
            <a:spLocks noChangeShapeType="1"/>
          </p:cNvSpPr>
          <p:nvPr/>
        </p:nvSpPr>
        <p:spPr bwMode="auto">
          <a:xfrm flipV="1">
            <a:off x="76200" y="4141788"/>
            <a:ext cx="4724400" cy="53975"/>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103" name="Line 1028">
            <a:extLst>
              <a:ext uri="{FF2B5EF4-FFF2-40B4-BE49-F238E27FC236}">
                <a16:creationId xmlns:a16="http://schemas.microsoft.com/office/drawing/2014/main" id="{4CE5CB2B-E0EA-4757-A73E-A5DDFC2C6D88}"/>
              </a:ext>
            </a:extLst>
          </p:cNvPr>
          <p:cNvSpPr>
            <a:spLocks noChangeShapeType="1"/>
          </p:cNvSpPr>
          <p:nvPr/>
        </p:nvSpPr>
        <p:spPr bwMode="auto">
          <a:xfrm>
            <a:off x="304800" y="2613025"/>
            <a:ext cx="3886200" cy="0"/>
          </a:xfrm>
          <a:prstGeom prst="line">
            <a:avLst/>
          </a:prstGeom>
          <a:noFill/>
          <a:ln w="38100">
            <a:solidFill>
              <a:schemeClr val="tx1"/>
            </a:solidFill>
            <a:prstDash val="dash"/>
            <a:round/>
            <a:headEnd/>
            <a:tailEnd/>
          </a:ln>
          <a:extLst>
            <a:ext uri="{909E8E84-426E-40DD-AFC4-6F175D3DCCD1}">
              <a14:hiddenFill xmlns:a14="http://schemas.microsoft.com/office/drawing/2010/main">
                <a:noFill/>
              </a14:hiddenFill>
            </a:ext>
          </a:extLst>
        </p:spPr>
        <p:txBody>
          <a:bodyPr/>
          <a:lstStyle/>
          <a:p>
            <a:endParaRPr lang="en-US"/>
          </a:p>
        </p:txBody>
      </p:sp>
      <p:sp>
        <p:nvSpPr>
          <p:cNvPr id="4104" name="Text Box 1029">
            <a:extLst>
              <a:ext uri="{FF2B5EF4-FFF2-40B4-BE49-F238E27FC236}">
                <a16:creationId xmlns:a16="http://schemas.microsoft.com/office/drawing/2014/main" id="{BF8FB89F-FEFD-48BC-9D26-43C842A5F1C5}"/>
              </a:ext>
            </a:extLst>
          </p:cNvPr>
          <p:cNvSpPr txBox="1">
            <a:spLocks noChangeArrowheads="1"/>
          </p:cNvSpPr>
          <p:nvPr/>
        </p:nvSpPr>
        <p:spPr bwMode="auto">
          <a:xfrm>
            <a:off x="304800" y="533400"/>
            <a:ext cx="8686800" cy="1006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Notes about rotation operations, </a:t>
            </a:r>
            <a:r>
              <a:rPr lang="en-US" altLang="en-US"/>
              <a:t>C</a:t>
            </a:r>
            <a:r>
              <a:rPr lang="en-US" altLang="en-US" baseline="-25000"/>
              <a:t>n</a:t>
            </a:r>
            <a:r>
              <a:rPr lang="en-US" altLang="en-US" baseline="30000"/>
              <a:t>m</a:t>
            </a:r>
            <a:r>
              <a:rPr lang="en-US" altLang="en-US" sz="2000"/>
              <a:t>:</a:t>
            </a:r>
          </a:p>
          <a:p>
            <a:pPr eaLnBrk="1" hangingPunct="1">
              <a:buFontTx/>
              <a:buChar char="-"/>
            </a:pPr>
            <a:r>
              <a:rPr lang="en-US" altLang="en-US" sz="2000"/>
              <a:t> Linear molecules have an infinite number of rotation axes C</a:t>
            </a:r>
            <a:r>
              <a:rPr lang="en-US" altLang="en-US" sz="2000" baseline="-25000">
                <a:sym typeface="Symbol" panose="05050102010706020507" pitchFamily="18" charset="2"/>
              </a:rPr>
              <a:t></a:t>
            </a:r>
            <a:r>
              <a:rPr lang="en-US" altLang="en-US" sz="2000">
                <a:sym typeface="Symbol" panose="05050102010706020507" pitchFamily="18" charset="2"/>
              </a:rPr>
              <a:t> </a:t>
            </a:r>
            <a:r>
              <a:rPr lang="en-US" altLang="en-US" sz="2000"/>
              <a:t>because any rotation on the molecular axis will give the same arrangement.</a:t>
            </a:r>
            <a:endParaRPr lang="en-US" altLang="en-US" sz="2000">
              <a:solidFill>
                <a:srgbClr val="0000FF"/>
              </a:solidFill>
            </a:endParaRPr>
          </a:p>
        </p:txBody>
      </p:sp>
      <p:pic>
        <p:nvPicPr>
          <p:cNvPr id="4105" name="Picture 1030">
            <a:extLst>
              <a:ext uri="{FF2B5EF4-FFF2-40B4-BE49-F238E27FC236}">
                <a16:creationId xmlns:a16="http://schemas.microsoft.com/office/drawing/2014/main" id="{AE941219-9016-4242-A8CD-611BB21D765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81100" y="2209800"/>
            <a:ext cx="2133600" cy="808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106" name="Picture 1031">
            <a:hlinkClick r:id="rId3"/>
            <a:extLst>
              <a:ext uri="{FF2B5EF4-FFF2-40B4-BE49-F238E27FC236}">
                <a16:creationId xmlns:a16="http://schemas.microsoft.com/office/drawing/2014/main" id="{FCA5560C-A484-4B12-A686-1DFE4296C28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629400" y="2209800"/>
            <a:ext cx="1181100" cy="1181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4098" name="Object 1032">
            <a:extLst>
              <a:ext uri="{FF2B5EF4-FFF2-40B4-BE49-F238E27FC236}">
                <a16:creationId xmlns:a16="http://schemas.microsoft.com/office/drawing/2014/main" id="{95F1AB4F-A3DD-403B-8E40-3446E2409674}"/>
              </a:ext>
            </a:extLst>
          </p:cNvPr>
          <p:cNvGraphicFramePr>
            <a:graphicFrameLocks noChangeAspect="1"/>
          </p:cNvGraphicFramePr>
          <p:nvPr/>
        </p:nvGraphicFramePr>
        <p:xfrm>
          <a:off x="609600" y="3733800"/>
          <a:ext cx="3657600" cy="869950"/>
        </p:xfrm>
        <a:graphic>
          <a:graphicData uri="http://schemas.openxmlformats.org/presentationml/2006/ole">
            <mc:AlternateContent xmlns:mc="http://schemas.openxmlformats.org/markup-compatibility/2006">
              <mc:Choice xmlns:v="urn:schemas-microsoft-com:vml" Requires="v">
                <p:oleObj name="Chem3D" r:id="rId5" imgW="7680960" imgH="1828800" progId="Chem3D.Document">
                  <p:embed/>
                </p:oleObj>
              </mc:Choice>
              <mc:Fallback>
                <p:oleObj name="Chem3D" r:id="rId5" imgW="7680960" imgH="1828800" progId="Chem3D.Document">
                  <p:embed/>
                  <p:pic>
                    <p:nvPicPr>
                      <p:cNvPr id="0" name="Object 103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09600" y="3733800"/>
                        <a:ext cx="3657600" cy="86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099" name="Object 1033">
            <a:extLst>
              <a:ext uri="{FF2B5EF4-FFF2-40B4-BE49-F238E27FC236}">
                <a16:creationId xmlns:a16="http://schemas.microsoft.com/office/drawing/2014/main" id="{1C0C0B37-E345-4DA6-AABE-A556211BE0FE}"/>
              </a:ext>
            </a:extLst>
          </p:cNvPr>
          <p:cNvGraphicFramePr>
            <a:graphicFrameLocks noChangeAspect="1"/>
          </p:cNvGraphicFramePr>
          <p:nvPr/>
        </p:nvGraphicFramePr>
        <p:xfrm>
          <a:off x="914400" y="5257800"/>
          <a:ext cx="2667000" cy="992188"/>
        </p:xfrm>
        <a:graphic>
          <a:graphicData uri="http://schemas.openxmlformats.org/presentationml/2006/ole">
            <mc:AlternateContent xmlns:mc="http://schemas.openxmlformats.org/markup-compatibility/2006">
              <mc:Choice xmlns:v="urn:schemas-microsoft-com:vml" Requires="v">
                <p:oleObj name="Chem3D" r:id="rId7" imgW="7696200" imgH="2865120" progId="Chem3D.Document">
                  <p:embed/>
                </p:oleObj>
              </mc:Choice>
              <mc:Fallback>
                <p:oleObj name="Chem3D" r:id="rId7" imgW="7696200" imgH="2865120" progId="Chem3D.Document">
                  <p:embed/>
                  <p:pic>
                    <p:nvPicPr>
                      <p:cNvPr id="0" name="Object 103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914400" y="5257800"/>
                        <a:ext cx="2667000" cy="9921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100" name="Object 1034">
            <a:extLst>
              <a:ext uri="{FF2B5EF4-FFF2-40B4-BE49-F238E27FC236}">
                <a16:creationId xmlns:a16="http://schemas.microsoft.com/office/drawing/2014/main" id="{4308591A-D80D-4771-A269-5F5EFDC96FC6}"/>
              </a:ext>
            </a:extLst>
          </p:cNvPr>
          <p:cNvGraphicFramePr>
            <a:graphicFrameLocks noChangeAspect="1"/>
          </p:cNvGraphicFramePr>
          <p:nvPr/>
        </p:nvGraphicFramePr>
        <p:xfrm>
          <a:off x="6400800" y="4876800"/>
          <a:ext cx="1493838" cy="1493838"/>
        </p:xfrm>
        <a:graphic>
          <a:graphicData uri="http://schemas.openxmlformats.org/presentationml/2006/ole">
            <mc:AlternateContent xmlns:mc="http://schemas.openxmlformats.org/markup-compatibility/2006">
              <mc:Choice xmlns:v="urn:schemas-microsoft-com:vml" Requires="v">
                <p:oleObj name="Chem3D" r:id="rId9" imgW="4053840" imgH="4053840" progId="Chem3D.Document">
                  <p:embed/>
                </p:oleObj>
              </mc:Choice>
              <mc:Fallback>
                <p:oleObj name="Chem3D" r:id="rId9" imgW="4053840" imgH="4053840" progId="Chem3D.Document">
                  <p:embed/>
                  <p:pic>
                    <p:nvPicPr>
                      <p:cNvPr id="0" name="Object 10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400800" y="4876800"/>
                        <a:ext cx="1493838" cy="14938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124" name="Picture 1026" descr="http://mineral.gly.bris.ac.uk/Mineralogy/symmetry/tetaxes.GIF">
            <a:extLst>
              <a:ext uri="{FF2B5EF4-FFF2-40B4-BE49-F238E27FC236}">
                <a16:creationId xmlns:a16="http://schemas.microsoft.com/office/drawing/2014/main" id="{90903FE8-62CF-4B0A-8933-584E5EFFAD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5800" y="4191000"/>
            <a:ext cx="3124200" cy="2459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125" name="Picture 1027" descr="http://www.cs.berkeley.edu/~j-yen/cs285/images/escher/tetrahedron.jpg">
            <a:hlinkClick r:id="rId3"/>
            <a:extLst>
              <a:ext uri="{FF2B5EF4-FFF2-40B4-BE49-F238E27FC236}">
                <a16:creationId xmlns:a16="http://schemas.microsoft.com/office/drawing/2014/main" id="{D9DCFA8C-D508-4953-8C50-CE9D262F8CC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416675" y="4495800"/>
            <a:ext cx="1127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126" name="Text Box 1028">
            <a:extLst>
              <a:ext uri="{FF2B5EF4-FFF2-40B4-BE49-F238E27FC236}">
                <a16:creationId xmlns:a16="http://schemas.microsoft.com/office/drawing/2014/main" id="{EF762712-2EB4-4D14-B67F-279F5040AE60}"/>
              </a:ext>
            </a:extLst>
          </p:cNvPr>
          <p:cNvSpPr txBox="1">
            <a:spLocks noChangeArrowheads="1"/>
          </p:cNvSpPr>
          <p:nvPr/>
        </p:nvSpPr>
        <p:spPr bwMode="auto">
          <a:xfrm>
            <a:off x="882650" y="533400"/>
            <a:ext cx="76517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000">
                <a:latin typeface="Times New Roman" panose="02020603050405020304" pitchFamily="18" charset="0"/>
                <a:cs typeface="Times New Roman" panose="02020603050405020304" pitchFamily="18" charset="0"/>
              </a:rPr>
              <a:t>The </a:t>
            </a:r>
            <a:r>
              <a:rPr lang="en-US" altLang="en-US" sz="2000" i="1">
                <a:latin typeface="Times New Roman" panose="02020603050405020304" pitchFamily="18" charset="0"/>
                <a:cs typeface="Times New Roman" panose="02020603050405020304" pitchFamily="18" charset="0"/>
              </a:rPr>
              <a:t>Principal axis</a:t>
            </a:r>
            <a:r>
              <a:rPr lang="en-US" altLang="en-US" sz="2000">
                <a:latin typeface="Times New Roman" panose="02020603050405020304" pitchFamily="18" charset="0"/>
                <a:cs typeface="Times New Roman" panose="02020603050405020304" pitchFamily="18" charset="0"/>
              </a:rPr>
              <a:t> in an object is the highest order rotation axis.  It is usually easy to identify the principle axis and this is typically assigned to the z-axis if we are using Cartesian coordinates.</a:t>
            </a:r>
          </a:p>
        </p:txBody>
      </p:sp>
      <p:graphicFrame>
        <p:nvGraphicFramePr>
          <p:cNvPr id="5122" name="Object 1029">
            <a:hlinkClick r:id="rId5"/>
            <a:extLst>
              <a:ext uri="{FF2B5EF4-FFF2-40B4-BE49-F238E27FC236}">
                <a16:creationId xmlns:a16="http://schemas.microsoft.com/office/drawing/2014/main" id="{7ED671D8-0D84-40C1-A15F-F3637E69A235}"/>
              </a:ext>
            </a:extLst>
          </p:cNvPr>
          <p:cNvGraphicFramePr>
            <a:graphicFrameLocks noChangeAspect="1"/>
          </p:cNvGraphicFramePr>
          <p:nvPr/>
        </p:nvGraphicFramePr>
        <p:xfrm>
          <a:off x="1836738" y="2057400"/>
          <a:ext cx="1897062" cy="1470025"/>
        </p:xfrm>
        <a:graphic>
          <a:graphicData uri="http://schemas.openxmlformats.org/presentationml/2006/ole">
            <mc:AlternateContent xmlns:mc="http://schemas.openxmlformats.org/markup-compatibility/2006">
              <mc:Choice xmlns:v="urn:schemas-microsoft-com:vml" Requires="v">
                <p:oleObj name="Chem3D" r:id="rId6" imgW="1897380" imgH="1470660" progId="Chem3D.Document">
                  <p:embed/>
                </p:oleObj>
              </mc:Choice>
              <mc:Fallback>
                <p:oleObj name="Chem3D" r:id="rId6" imgW="1897380" imgH="1470660" progId="Chem3D.Document">
                  <p:embed/>
                  <p:pic>
                    <p:nvPicPr>
                      <p:cNvPr id="0" name="Object 102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836738" y="2057400"/>
                        <a:ext cx="1897062" cy="1470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7" name="Text Box 1030">
            <a:extLst>
              <a:ext uri="{FF2B5EF4-FFF2-40B4-BE49-F238E27FC236}">
                <a16:creationId xmlns:a16="http://schemas.microsoft.com/office/drawing/2014/main" id="{DC4F97D2-BE66-433F-987B-4EE073F2CA77}"/>
              </a:ext>
            </a:extLst>
          </p:cNvPr>
          <p:cNvSpPr txBox="1">
            <a:spLocks noChangeArrowheads="1"/>
          </p:cNvSpPr>
          <p:nvPr/>
        </p:nvSpPr>
        <p:spPr bwMode="auto">
          <a:xfrm>
            <a:off x="228600" y="2528888"/>
            <a:ext cx="15335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Ethane, C</a:t>
            </a:r>
            <a:r>
              <a:rPr lang="en-US" altLang="en-US" baseline="-25000"/>
              <a:t>2</a:t>
            </a:r>
            <a:r>
              <a:rPr lang="en-US" altLang="en-US"/>
              <a:t>H</a:t>
            </a:r>
            <a:r>
              <a:rPr lang="en-US" altLang="en-US" baseline="-25000"/>
              <a:t>6</a:t>
            </a:r>
          </a:p>
        </p:txBody>
      </p:sp>
      <p:sp>
        <p:nvSpPr>
          <p:cNvPr id="5128" name="Text Box 1031">
            <a:extLst>
              <a:ext uri="{FF2B5EF4-FFF2-40B4-BE49-F238E27FC236}">
                <a16:creationId xmlns:a16="http://schemas.microsoft.com/office/drawing/2014/main" id="{2617AA17-887C-48A3-8791-B7A58294A274}"/>
              </a:ext>
            </a:extLst>
          </p:cNvPr>
          <p:cNvSpPr txBox="1">
            <a:spLocks noChangeArrowheads="1"/>
          </p:cNvSpPr>
          <p:nvPr/>
        </p:nvSpPr>
        <p:spPr bwMode="auto">
          <a:xfrm>
            <a:off x="4333875" y="2528888"/>
            <a:ext cx="1711325" cy="3667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Benzene, C</a:t>
            </a:r>
            <a:r>
              <a:rPr lang="en-US" altLang="en-US" baseline="-25000"/>
              <a:t>6</a:t>
            </a:r>
            <a:r>
              <a:rPr lang="en-US" altLang="en-US"/>
              <a:t>H</a:t>
            </a:r>
            <a:r>
              <a:rPr lang="en-US" altLang="en-US" baseline="-25000"/>
              <a:t>6</a:t>
            </a:r>
          </a:p>
        </p:txBody>
      </p:sp>
      <p:graphicFrame>
        <p:nvGraphicFramePr>
          <p:cNvPr id="5123" name="Object 1032">
            <a:hlinkClick r:id="rId8"/>
            <a:extLst>
              <a:ext uri="{FF2B5EF4-FFF2-40B4-BE49-F238E27FC236}">
                <a16:creationId xmlns:a16="http://schemas.microsoft.com/office/drawing/2014/main" id="{8416628B-19FB-47CD-B37B-18DE0059D9C1}"/>
              </a:ext>
            </a:extLst>
          </p:cNvPr>
          <p:cNvGraphicFramePr>
            <a:graphicFrameLocks noChangeAspect="1"/>
          </p:cNvGraphicFramePr>
          <p:nvPr/>
        </p:nvGraphicFramePr>
        <p:xfrm>
          <a:off x="6278563" y="1792288"/>
          <a:ext cx="2027237" cy="1789112"/>
        </p:xfrm>
        <a:graphic>
          <a:graphicData uri="http://schemas.openxmlformats.org/presentationml/2006/ole">
            <mc:AlternateContent xmlns:mc="http://schemas.openxmlformats.org/markup-compatibility/2006">
              <mc:Choice xmlns:v="urn:schemas-microsoft-com:vml" Requires="v">
                <p:oleObj name="Chem3D" r:id="rId9" imgW="5882640" imgH="5189220" progId="Chem3D.Document">
                  <p:embed/>
                </p:oleObj>
              </mc:Choice>
              <mc:Fallback>
                <p:oleObj name="Chem3D" r:id="rId9" imgW="5882640" imgH="5189220" progId="Chem3D.Document">
                  <p:embed/>
                  <p:pic>
                    <p:nvPicPr>
                      <p:cNvPr id="0" name="Object 103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278563" y="1792288"/>
                        <a:ext cx="2027237" cy="178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129" name="Text Box 1033">
            <a:extLst>
              <a:ext uri="{FF2B5EF4-FFF2-40B4-BE49-F238E27FC236}">
                <a16:creationId xmlns:a16="http://schemas.microsoft.com/office/drawing/2014/main" id="{CD7E74BD-F1D3-4BE0-8624-1B0FC641C823}"/>
              </a:ext>
            </a:extLst>
          </p:cNvPr>
          <p:cNvSpPr txBox="1">
            <a:spLocks noChangeArrowheads="1"/>
          </p:cNvSpPr>
          <p:nvPr/>
        </p:nvSpPr>
        <p:spPr bwMode="auto">
          <a:xfrm>
            <a:off x="609600" y="3625850"/>
            <a:ext cx="403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The principal axis is the three-fold axis containing the C-C bond.</a:t>
            </a:r>
          </a:p>
        </p:txBody>
      </p:sp>
      <p:sp>
        <p:nvSpPr>
          <p:cNvPr id="5130" name="Text Box 1034">
            <a:extLst>
              <a:ext uri="{FF2B5EF4-FFF2-40B4-BE49-F238E27FC236}">
                <a16:creationId xmlns:a16="http://schemas.microsoft.com/office/drawing/2014/main" id="{CC0CB32F-44D9-4607-BA32-FC2EAA3BB9F5}"/>
              </a:ext>
            </a:extLst>
          </p:cNvPr>
          <p:cNvSpPr txBox="1">
            <a:spLocks noChangeArrowheads="1"/>
          </p:cNvSpPr>
          <p:nvPr/>
        </p:nvSpPr>
        <p:spPr bwMode="auto">
          <a:xfrm>
            <a:off x="5257800" y="3733800"/>
            <a:ext cx="403860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The principal axis is the six-fold axis through the center of the ring.</a:t>
            </a:r>
          </a:p>
        </p:txBody>
      </p:sp>
      <p:sp>
        <p:nvSpPr>
          <p:cNvPr id="5131" name="Text Box 1035">
            <a:extLst>
              <a:ext uri="{FF2B5EF4-FFF2-40B4-BE49-F238E27FC236}">
                <a16:creationId xmlns:a16="http://schemas.microsoft.com/office/drawing/2014/main" id="{82A9047F-9796-43C5-8457-2453E0D47D64}"/>
              </a:ext>
            </a:extLst>
          </p:cNvPr>
          <p:cNvSpPr txBox="1">
            <a:spLocks noChangeArrowheads="1"/>
          </p:cNvSpPr>
          <p:nvPr/>
        </p:nvSpPr>
        <p:spPr bwMode="auto">
          <a:xfrm>
            <a:off x="5029200" y="5791200"/>
            <a:ext cx="4038600" cy="915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The principal axis in a tetrahedron is a three-fold axis going through one vertex and the center of the object.</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a:extLst>
              <a:ext uri="{FF2B5EF4-FFF2-40B4-BE49-F238E27FC236}">
                <a16:creationId xmlns:a16="http://schemas.microsoft.com/office/drawing/2014/main" id="{C361A693-8433-442E-A571-BD33280B9643}"/>
              </a:ext>
            </a:extLst>
          </p:cNvPr>
          <p:cNvSpPr>
            <a:spLocks noGrp="1" noChangeArrowheads="1"/>
          </p:cNvSpPr>
          <p:nvPr>
            <p:ph type="title"/>
          </p:nvPr>
        </p:nvSpPr>
        <p:spPr/>
        <p:txBody>
          <a:bodyPr/>
          <a:lstStyle/>
          <a:p>
            <a:pPr eaLnBrk="1" hangingPunct="1"/>
            <a:r>
              <a:rPr lang="en-US" altLang="en-US">
                <a:solidFill>
                  <a:srgbClr val="FF0000"/>
                </a:solidFill>
              </a:rPr>
              <a:t>3. Reflection operation (</a:t>
            </a:r>
            <a:r>
              <a:rPr lang="en-US" altLang="en-US" i="1">
                <a:solidFill>
                  <a:srgbClr val="FF0000"/>
                </a:solidFill>
                <a:sym typeface="Symbol" panose="05050102010706020507" pitchFamily="18" charset="2"/>
              </a:rPr>
              <a:t></a:t>
            </a:r>
            <a:r>
              <a:rPr lang="en-US" altLang="en-US">
                <a:solidFill>
                  <a:srgbClr val="FF0000"/>
                </a:solidFill>
                <a:sym typeface="Symbol" panose="05050102010706020507" pitchFamily="18" charset="2"/>
              </a:rPr>
              <a:t>) </a:t>
            </a:r>
            <a:endParaRPr lang="en-US" altLang="en-US">
              <a:solidFill>
                <a:srgbClr val="FF0000"/>
              </a:solidFill>
            </a:endParaRPr>
          </a:p>
        </p:txBody>
      </p:sp>
      <p:sp>
        <p:nvSpPr>
          <p:cNvPr id="21507" name="Rectangle 3">
            <a:extLst>
              <a:ext uri="{FF2B5EF4-FFF2-40B4-BE49-F238E27FC236}">
                <a16:creationId xmlns:a16="http://schemas.microsoft.com/office/drawing/2014/main" id="{C0EE21C4-022B-4757-A46C-D9F0EF2D199D}"/>
              </a:ext>
            </a:extLst>
          </p:cNvPr>
          <p:cNvSpPr>
            <a:spLocks noGrp="1" noChangeArrowheads="1"/>
          </p:cNvSpPr>
          <p:nvPr>
            <p:ph type="body" idx="1"/>
          </p:nvPr>
        </p:nvSpPr>
        <p:spPr>
          <a:xfrm>
            <a:off x="152400" y="1981200"/>
            <a:ext cx="8763000" cy="4114800"/>
          </a:xfrm>
        </p:spPr>
        <p:txBody>
          <a:bodyPr/>
          <a:lstStyle/>
          <a:p>
            <a:pPr eaLnBrk="1" hangingPunct="1">
              <a:buFont typeface="Arial" panose="020B0604020202020204" pitchFamily="34" charset="0"/>
              <a:buNone/>
            </a:pPr>
            <a:r>
              <a:rPr lang="en-US" altLang="en-US"/>
              <a:t>Reflection operation (</a:t>
            </a:r>
            <a:r>
              <a:rPr lang="en-US" altLang="en-US" i="1">
                <a:sym typeface="Symbol" panose="05050102010706020507" pitchFamily="18" charset="2"/>
              </a:rPr>
              <a:t></a:t>
            </a:r>
            <a:r>
              <a:rPr lang="en-US" altLang="en-US">
                <a:sym typeface="Symbol" panose="05050102010706020507" pitchFamily="18" charset="2"/>
              </a:rPr>
              <a:t>) contains a mirror plane.</a:t>
            </a:r>
          </a:p>
          <a:p>
            <a:pPr lvl="1" eaLnBrk="1" hangingPunct="1"/>
            <a:r>
              <a:rPr lang="en-US" altLang="en-US"/>
              <a:t>CH</a:t>
            </a:r>
            <a:r>
              <a:rPr lang="en-US" altLang="en-US" baseline="-25000"/>
              <a:t>3</a:t>
            </a:r>
            <a:r>
              <a:rPr lang="en-US" altLang="en-US"/>
              <a:t>Cl contains multiple mirror planes that contain the principal axis.  These mirror planes are </a:t>
            </a:r>
            <a:r>
              <a:rPr lang="en-US" altLang="en-US" i="1">
                <a:sym typeface="Symbol" panose="05050102010706020507" pitchFamily="18" charset="2"/>
              </a:rPr>
              <a:t></a:t>
            </a:r>
            <a:r>
              <a:rPr lang="en-US" altLang="en-US" i="1" baseline="-25000">
                <a:sym typeface="Symbol" panose="05050102010706020507" pitchFamily="18" charset="2"/>
              </a:rPr>
              <a:t>v</a:t>
            </a:r>
            <a:r>
              <a:rPr lang="en-US" altLang="en-US">
                <a:sym typeface="Symbol" panose="05050102010706020507" pitchFamily="18" charset="2"/>
              </a:rPr>
              <a:t> or </a:t>
            </a:r>
            <a:r>
              <a:rPr lang="en-US" altLang="en-US" i="1">
                <a:sym typeface="Symbol" panose="05050102010706020507" pitchFamily="18" charset="2"/>
              </a:rPr>
              <a:t></a:t>
            </a:r>
            <a:r>
              <a:rPr lang="en-US" altLang="en-US" i="1" baseline="-25000">
                <a:sym typeface="Symbol" panose="05050102010706020507" pitchFamily="18" charset="2"/>
              </a:rPr>
              <a:t>d</a:t>
            </a:r>
            <a:r>
              <a:rPr lang="en-US" altLang="en-US" i="1">
                <a:sym typeface="Symbol" panose="05050102010706020507" pitchFamily="18" charset="2"/>
              </a:rPr>
              <a:t>.</a:t>
            </a:r>
          </a:p>
          <a:p>
            <a:pPr lvl="2" eaLnBrk="1" hangingPunct="1"/>
            <a:r>
              <a:rPr lang="en-US" altLang="en-US">
                <a:sym typeface="Symbol" panose="05050102010706020507" pitchFamily="18" charset="2"/>
              </a:rPr>
              <a:t>If applicable, the </a:t>
            </a:r>
            <a:r>
              <a:rPr lang="en-US" altLang="en-US" i="1" baseline="-25000">
                <a:sym typeface="Symbol" panose="05050102010706020507" pitchFamily="18" charset="2"/>
              </a:rPr>
              <a:t>v</a:t>
            </a:r>
            <a:r>
              <a:rPr lang="en-US" altLang="en-US">
                <a:sym typeface="Symbol" panose="05050102010706020507" pitchFamily="18" charset="2"/>
              </a:rPr>
              <a:t> plane usually intersects several atoms while </a:t>
            </a:r>
            <a:r>
              <a:rPr lang="en-US" altLang="en-US" i="1">
                <a:sym typeface="Symbol" panose="05050102010706020507" pitchFamily="18" charset="2"/>
              </a:rPr>
              <a:t></a:t>
            </a:r>
            <a:r>
              <a:rPr lang="en-US" altLang="en-US" i="1" baseline="-25000">
                <a:sym typeface="Symbol" panose="05050102010706020507" pitchFamily="18" charset="2"/>
              </a:rPr>
              <a:t>d</a:t>
            </a:r>
            <a:r>
              <a:rPr lang="en-US" altLang="en-US">
                <a:sym typeface="Symbol" panose="05050102010706020507" pitchFamily="18" charset="2"/>
              </a:rPr>
              <a:t> goes between them.</a:t>
            </a:r>
          </a:p>
          <a:p>
            <a:pPr lvl="1" eaLnBrk="1" hangingPunct="1"/>
            <a:r>
              <a:rPr lang="en-US" altLang="en-US">
                <a:sym typeface="Symbol" panose="05050102010706020507" pitchFamily="18" charset="2"/>
              </a:rPr>
              <a:t>C</a:t>
            </a:r>
            <a:r>
              <a:rPr lang="en-US" altLang="en-US" baseline="-25000">
                <a:sym typeface="Symbol" panose="05050102010706020507" pitchFamily="18" charset="2"/>
              </a:rPr>
              <a:t>4</a:t>
            </a:r>
            <a:r>
              <a:rPr lang="en-US" altLang="en-US">
                <a:sym typeface="Symbol" panose="05050102010706020507" pitchFamily="18" charset="2"/>
              </a:rPr>
              <a:t>H</a:t>
            </a:r>
            <a:r>
              <a:rPr lang="en-US" altLang="en-US" baseline="-25000">
                <a:sym typeface="Symbol" panose="05050102010706020507" pitchFamily="18" charset="2"/>
              </a:rPr>
              <a:t>4</a:t>
            </a:r>
            <a:r>
              <a:rPr lang="en-US" altLang="en-US">
                <a:sym typeface="Symbol" panose="05050102010706020507" pitchFamily="18" charset="2"/>
              </a:rPr>
              <a:t> and C</a:t>
            </a:r>
            <a:r>
              <a:rPr lang="en-US" altLang="en-US" baseline="-25000">
                <a:sym typeface="Symbol" panose="05050102010706020507" pitchFamily="18" charset="2"/>
              </a:rPr>
              <a:t>6</a:t>
            </a:r>
            <a:r>
              <a:rPr lang="en-US" altLang="en-US">
                <a:sym typeface="Symbol" panose="05050102010706020507" pitchFamily="18" charset="2"/>
              </a:rPr>
              <a:t>H</a:t>
            </a:r>
            <a:r>
              <a:rPr lang="en-US" altLang="en-US" baseline="-25000">
                <a:sym typeface="Symbol" panose="05050102010706020507" pitchFamily="18" charset="2"/>
              </a:rPr>
              <a:t>6 </a:t>
            </a:r>
            <a:r>
              <a:rPr lang="en-US" altLang="en-US">
                <a:sym typeface="Symbol" panose="05050102010706020507" pitchFamily="18" charset="2"/>
              </a:rPr>
              <a:t>also contain a horizontal plane perpendicular to the principal axis of rotation.  This plane is called </a:t>
            </a:r>
            <a:r>
              <a:rPr lang="en-US" altLang="en-US" i="1">
                <a:sym typeface="Symbol" panose="05050102010706020507" pitchFamily="18" charset="2"/>
              </a:rPr>
              <a:t></a:t>
            </a:r>
            <a:r>
              <a:rPr lang="en-US" altLang="en-US" i="1" baseline="-25000">
                <a:sym typeface="Symbol" panose="05050102010706020507" pitchFamily="18" charset="2"/>
              </a:rPr>
              <a:t>h</a:t>
            </a:r>
            <a:r>
              <a:rPr lang="en-US" altLang="en-US">
                <a:sym typeface="Symbol" panose="05050102010706020507" pitchFamily="18" charset="2"/>
              </a:rPr>
              <a:t>.</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1026">
            <a:extLst>
              <a:ext uri="{FF2B5EF4-FFF2-40B4-BE49-F238E27FC236}">
                <a16:creationId xmlns:a16="http://schemas.microsoft.com/office/drawing/2014/main" id="{CED89C4B-D8FF-45EC-897D-C3822071395C}"/>
              </a:ext>
            </a:extLst>
          </p:cNvPr>
          <p:cNvSpPr>
            <a:spLocks noChangeArrowheads="1"/>
          </p:cNvSpPr>
          <p:nvPr/>
        </p:nvSpPr>
        <p:spPr bwMode="auto">
          <a:xfrm>
            <a:off x="158750" y="3505200"/>
            <a:ext cx="2743200" cy="22098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ZA" altLang="en-US"/>
          </a:p>
        </p:txBody>
      </p:sp>
      <p:pic>
        <p:nvPicPr>
          <p:cNvPr id="22531" name="Picture 1027" descr="http://www.lhup.edu/~dsimanek/scenario/mirror-f.gif">
            <a:extLst>
              <a:ext uri="{FF2B5EF4-FFF2-40B4-BE49-F238E27FC236}">
                <a16:creationId xmlns:a16="http://schemas.microsoft.com/office/drawing/2014/main" id="{E3211C68-55C7-43F8-B9F4-95739074DD3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451350" y="5334000"/>
            <a:ext cx="1187450" cy="144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2" name="Rectangle 1028">
            <a:extLst>
              <a:ext uri="{FF2B5EF4-FFF2-40B4-BE49-F238E27FC236}">
                <a16:creationId xmlns:a16="http://schemas.microsoft.com/office/drawing/2014/main" id="{14031FDC-4C12-4861-8345-5C9CCA57DA2B}"/>
              </a:ext>
            </a:extLst>
          </p:cNvPr>
          <p:cNvSpPr>
            <a:spLocks noChangeArrowheads="1"/>
          </p:cNvSpPr>
          <p:nvPr/>
        </p:nvSpPr>
        <p:spPr bwMode="auto">
          <a:xfrm>
            <a:off x="457200" y="381000"/>
            <a:ext cx="67056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t>Reflection</a:t>
            </a:r>
            <a:r>
              <a:rPr lang="en-US" altLang="en-US" sz="2000"/>
              <a:t> across a plane of symmetry, </a:t>
            </a:r>
            <a:r>
              <a:rPr lang="en-US" altLang="en-US" sz="2000">
                <a:sym typeface="Symbol" panose="05050102010706020507" pitchFamily="18" charset="2"/>
              </a:rPr>
              <a:t> (mirror plane)</a:t>
            </a:r>
          </a:p>
        </p:txBody>
      </p:sp>
      <p:pic>
        <p:nvPicPr>
          <p:cNvPr id="22533" name="Picture 1029">
            <a:extLst>
              <a:ext uri="{FF2B5EF4-FFF2-40B4-BE49-F238E27FC236}">
                <a16:creationId xmlns:a16="http://schemas.microsoft.com/office/drawing/2014/main" id="{E6624814-0683-4F5C-B92B-159FCAFBDCC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2550" y="1330325"/>
            <a:ext cx="2203450" cy="131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4" name="Line 1030">
            <a:extLst>
              <a:ext uri="{FF2B5EF4-FFF2-40B4-BE49-F238E27FC236}">
                <a16:creationId xmlns:a16="http://schemas.microsoft.com/office/drawing/2014/main" id="{34C713C5-380E-4E84-BC4D-0593ED35E467}"/>
              </a:ext>
            </a:extLst>
          </p:cNvPr>
          <p:cNvSpPr>
            <a:spLocks noChangeShapeType="1"/>
          </p:cNvSpPr>
          <p:nvPr/>
        </p:nvSpPr>
        <p:spPr bwMode="auto">
          <a:xfrm>
            <a:off x="2362200" y="198120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pic>
        <p:nvPicPr>
          <p:cNvPr id="22535" name="Picture 1031">
            <a:hlinkClick r:id="rId4"/>
            <a:extLst>
              <a:ext uri="{FF2B5EF4-FFF2-40B4-BE49-F238E27FC236}">
                <a16:creationId xmlns:a16="http://schemas.microsoft.com/office/drawing/2014/main" id="{A66515B5-0F6A-4543-AAC3-CFCC1BB619F4}"/>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352800" y="1343025"/>
            <a:ext cx="22098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36" name="Rectangle 1032">
            <a:extLst>
              <a:ext uri="{FF2B5EF4-FFF2-40B4-BE49-F238E27FC236}">
                <a16:creationId xmlns:a16="http://schemas.microsoft.com/office/drawing/2014/main" id="{47AB930D-7356-4B4D-83F0-ED93B92AA77B}"/>
              </a:ext>
            </a:extLst>
          </p:cNvPr>
          <p:cNvSpPr>
            <a:spLocks noChangeArrowheads="1"/>
          </p:cNvSpPr>
          <p:nvPr/>
        </p:nvSpPr>
        <p:spPr bwMode="auto">
          <a:xfrm>
            <a:off x="2590800" y="1504950"/>
            <a:ext cx="419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v</a:t>
            </a:r>
            <a:endParaRPr lang="en-US" altLang="en-US" sz="2000" baseline="-25000"/>
          </a:p>
        </p:txBody>
      </p:sp>
      <p:sp>
        <p:nvSpPr>
          <p:cNvPr id="22537" name="Line 1033">
            <a:extLst>
              <a:ext uri="{FF2B5EF4-FFF2-40B4-BE49-F238E27FC236}">
                <a16:creationId xmlns:a16="http://schemas.microsoft.com/office/drawing/2014/main" id="{34F48128-194E-4349-83C9-7BE4BC1042AC}"/>
              </a:ext>
            </a:extLst>
          </p:cNvPr>
          <p:cNvSpPr>
            <a:spLocks noChangeShapeType="1"/>
          </p:cNvSpPr>
          <p:nvPr/>
        </p:nvSpPr>
        <p:spPr bwMode="auto">
          <a:xfrm flipV="1">
            <a:off x="1184275" y="762000"/>
            <a:ext cx="0" cy="2438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22538" name="Line 1034">
            <a:extLst>
              <a:ext uri="{FF2B5EF4-FFF2-40B4-BE49-F238E27FC236}">
                <a16:creationId xmlns:a16="http://schemas.microsoft.com/office/drawing/2014/main" id="{B9B92310-5456-4860-9566-AF44C8FF0F15}"/>
              </a:ext>
            </a:extLst>
          </p:cNvPr>
          <p:cNvSpPr>
            <a:spLocks noChangeShapeType="1"/>
          </p:cNvSpPr>
          <p:nvPr/>
        </p:nvSpPr>
        <p:spPr bwMode="auto">
          <a:xfrm flipV="1">
            <a:off x="1184275" y="762000"/>
            <a:ext cx="0" cy="243840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22539" name="Picture 1035">
            <a:extLst>
              <a:ext uri="{FF2B5EF4-FFF2-40B4-BE49-F238E27FC236}">
                <a16:creationId xmlns:a16="http://schemas.microsoft.com/office/drawing/2014/main" id="{88A8C3A5-CED7-4A51-B2A1-FA8600F4F8F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8625" y="3949700"/>
            <a:ext cx="2203450" cy="131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0" name="Line 1036">
            <a:extLst>
              <a:ext uri="{FF2B5EF4-FFF2-40B4-BE49-F238E27FC236}">
                <a16:creationId xmlns:a16="http://schemas.microsoft.com/office/drawing/2014/main" id="{A354DA85-FFB6-497F-8BA2-90F65E1AB680}"/>
              </a:ext>
            </a:extLst>
          </p:cNvPr>
          <p:cNvSpPr>
            <a:spLocks noChangeShapeType="1"/>
          </p:cNvSpPr>
          <p:nvPr/>
        </p:nvSpPr>
        <p:spPr bwMode="auto">
          <a:xfrm>
            <a:off x="3054350" y="4572000"/>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2541" name="Rectangle 1037">
            <a:extLst>
              <a:ext uri="{FF2B5EF4-FFF2-40B4-BE49-F238E27FC236}">
                <a16:creationId xmlns:a16="http://schemas.microsoft.com/office/drawing/2014/main" id="{D3008210-8A24-4221-A707-A2838AF63AD3}"/>
              </a:ext>
            </a:extLst>
          </p:cNvPr>
          <p:cNvSpPr>
            <a:spLocks noChangeArrowheads="1"/>
          </p:cNvSpPr>
          <p:nvPr/>
        </p:nvSpPr>
        <p:spPr bwMode="auto">
          <a:xfrm>
            <a:off x="3282950" y="4095750"/>
            <a:ext cx="419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v</a:t>
            </a:r>
            <a:endParaRPr lang="en-US" altLang="en-US" sz="2000" baseline="-25000"/>
          </a:p>
        </p:txBody>
      </p:sp>
      <p:pic>
        <p:nvPicPr>
          <p:cNvPr id="22542" name="Picture 1038">
            <a:extLst>
              <a:ext uri="{FF2B5EF4-FFF2-40B4-BE49-F238E27FC236}">
                <a16:creationId xmlns:a16="http://schemas.microsoft.com/office/drawing/2014/main" id="{808D5F17-B7AF-463C-8C81-64BFE2CE115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8750" y="3962400"/>
            <a:ext cx="2203450" cy="1319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3" name="Text Box 1039">
            <a:extLst>
              <a:ext uri="{FF2B5EF4-FFF2-40B4-BE49-F238E27FC236}">
                <a16:creationId xmlns:a16="http://schemas.microsoft.com/office/drawing/2014/main" id="{7EEA19D0-302D-4C99-B096-D440704196E8}"/>
              </a:ext>
            </a:extLst>
          </p:cNvPr>
          <p:cNvSpPr txBox="1">
            <a:spLocks noChangeArrowheads="1"/>
          </p:cNvSpPr>
          <p:nvPr/>
        </p:nvSpPr>
        <p:spPr bwMode="auto">
          <a:xfrm>
            <a:off x="6400800" y="2971800"/>
            <a:ext cx="2819400"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These mirror planes are called “vertical” mirror planes, </a:t>
            </a:r>
            <a:r>
              <a:rPr lang="en-US" altLang="en-US" sz="2000">
                <a:sym typeface="Symbol" panose="05050102010706020507" pitchFamily="18" charset="2"/>
              </a:rPr>
              <a:t></a:t>
            </a:r>
            <a:r>
              <a:rPr lang="en-US" altLang="en-US" sz="2000" baseline="-25000">
                <a:sym typeface="Symbol" panose="05050102010706020507" pitchFamily="18" charset="2"/>
              </a:rPr>
              <a:t>v</a:t>
            </a:r>
            <a:r>
              <a:rPr lang="en-US" altLang="en-US"/>
              <a:t>, because they contain the principal axis.  The reflection illustrated in the top diagram is through a mirror plane perpendicular to the plane of the water molecule.  The plane shown on the bottom is in the same plane as the water molecule.</a:t>
            </a:r>
          </a:p>
        </p:txBody>
      </p:sp>
      <p:pic>
        <p:nvPicPr>
          <p:cNvPr id="22544" name="Picture 1040" descr="D:\ic3\ChaptersFigures\ch4gifs\fig0403c.gif">
            <a:extLst>
              <a:ext uri="{FF2B5EF4-FFF2-40B4-BE49-F238E27FC236}">
                <a16:creationId xmlns:a16="http://schemas.microsoft.com/office/drawing/2014/main" id="{318054B8-D486-4DFE-9BE5-F4B8FEA0A4E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138988" y="228600"/>
            <a:ext cx="1746250" cy="2514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545" name="Rectangle 1041">
            <a:extLst>
              <a:ext uri="{FF2B5EF4-FFF2-40B4-BE49-F238E27FC236}">
                <a16:creationId xmlns:a16="http://schemas.microsoft.com/office/drawing/2014/main" id="{2CA0BD8F-6A61-4EE5-95BA-85DCFDE2AC7A}"/>
              </a:ext>
            </a:extLst>
          </p:cNvPr>
          <p:cNvSpPr>
            <a:spLocks noChangeArrowheads="1"/>
          </p:cNvSpPr>
          <p:nvPr/>
        </p:nvSpPr>
        <p:spPr bwMode="auto">
          <a:xfrm>
            <a:off x="533400" y="6324600"/>
            <a:ext cx="3994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Handedness is changed by reflection!</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1026">
            <a:extLst>
              <a:ext uri="{FF2B5EF4-FFF2-40B4-BE49-F238E27FC236}">
                <a16:creationId xmlns:a16="http://schemas.microsoft.com/office/drawing/2014/main" id="{5EE73480-E822-4C07-A9C4-DBA37985EDCB}"/>
              </a:ext>
            </a:extLst>
          </p:cNvPr>
          <p:cNvSpPr>
            <a:spLocks noChangeArrowheads="1"/>
          </p:cNvSpPr>
          <p:nvPr/>
        </p:nvSpPr>
        <p:spPr bwMode="auto">
          <a:xfrm>
            <a:off x="2895600" y="2286000"/>
            <a:ext cx="2514600" cy="20574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ZA" altLang="en-US"/>
          </a:p>
        </p:txBody>
      </p:sp>
      <p:pic>
        <p:nvPicPr>
          <p:cNvPr id="6148" name="Picture 1027" descr="http://mineral.gly.bris.ac.uk/Mineralogy/symmetry/tetmirror.GIF">
            <a:extLst>
              <a:ext uri="{FF2B5EF4-FFF2-40B4-BE49-F238E27FC236}">
                <a16:creationId xmlns:a16="http://schemas.microsoft.com/office/drawing/2014/main" id="{D95822DC-4C91-4248-93F5-C65422493AA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4800" y="3962400"/>
            <a:ext cx="2236788"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149" name="Picture 1028" descr="http://www.punahou.edu/acad/sanders/geometrypages/refsymm.gif">
            <a:extLst>
              <a:ext uri="{FF2B5EF4-FFF2-40B4-BE49-F238E27FC236}">
                <a16:creationId xmlns:a16="http://schemas.microsoft.com/office/drawing/2014/main" id="{F403BFA7-B4CB-49E6-B62D-9B7CCD31168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733800" y="4664075"/>
            <a:ext cx="3429000" cy="1400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 Box 1029">
            <a:extLst>
              <a:ext uri="{FF2B5EF4-FFF2-40B4-BE49-F238E27FC236}">
                <a16:creationId xmlns:a16="http://schemas.microsoft.com/office/drawing/2014/main" id="{9B6AA419-CB4C-4CD9-93DC-746B3D5B6912}"/>
              </a:ext>
            </a:extLst>
          </p:cNvPr>
          <p:cNvSpPr txBox="1">
            <a:spLocks noChangeArrowheads="1"/>
          </p:cNvSpPr>
          <p:nvPr/>
        </p:nvSpPr>
        <p:spPr bwMode="auto">
          <a:xfrm>
            <a:off x="5410200" y="2286000"/>
            <a:ext cx="3657600" cy="2074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A “horizontal” mirror plane, </a:t>
            </a:r>
            <a:r>
              <a:rPr lang="en-US" altLang="en-US" sz="2000">
                <a:sym typeface="Symbol" panose="05050102010706020507" pitchFamily="18" charset="2"/>
              </a:rPr>
              <a:t></a:t>
            </a:r>
            <a:r>
              <a:rPr lang="en-US" altLang="en-US" sz="2000" baseline="-25000">
                <a:sym typeface="Symbol" panose="05050102010706020507" pitchFamily="18" charset="2"/>
              </a:rPr>
              <a:t>h</a:t>
            </a:r>
            <a:r>
              <a:rPr lang="en-US" altLang="en-US"/>
              <a:t>, is perpendicular to the principal axis.  This must be the xy-plane if the z-axis is the principal axis.  </a:t>
            </a:r>
          </a:p>
          <a:p>
            <a:pPr eaLnBrk="1" hangingPunct="1"/>
            <a:r>
              <a:rPr lang="en-US" altLang="en-US"/>
              <a:t>In benzene, the </a:t>
            </a:r>
            <a:r>
              <a:rPr lang="en-US" altLang="en-US" sz="2000">
                <a:sym typeface="Symbol" panose="05050102010706020507" pitchFamily="18" charset="2"/>
              </a:rPr>
              <a:t></a:t>
            </a:r>
            <a:r>
              <a:rPr lang="en-US" altLang="en-US" sz="2000" baseline="-25000">
                <a:sym typeface="Symbol" panose="05050102010706020507" pitchFamily="18" charset="2"/>
              </a:rPr>
              <a:t>h</a:t>
            </a:r>
            <a:r>
              <a:rPr lang="en-US" altLang="en-US">
                <a:sym typeface="Symbol" panose="05050102010706020507" pitchFamily="18" charset="2"/>
              </a:rPr>
              <a:t> is in the plane of the molecule – it “reflects” each atom onto itself.</a:t>
            </a:r>
          </a:p>
        </p:txBody>
      </p:sp>
      <p:graphicFrame>
        <p:nvGraphicFramePr>
          <p:cNvPr id="6146" name="Object 1030">
            <a:hlinkClick r:id="rId4"/>
            <a:extLst>
              <a:ext uri="{FF2B5EF4-FFF2-40B4-BE49-F238E27FC236}">
                <a16:creationId xmlns:a16="http://schemas.microsoft.com/office/drawing/2014/main" id="{697A7000-6D92-4451-85CB-A4D2ADBE39F3}"/>
              </a:ext>
            </a:extLst>
          </p:cNvPr>
          <p:cNvGraphicFramePr>
            <a:graphicFrameLocks noChangeAspect="1"/>
          </p:cNvGraphicFramePr>
          <p:nvPr/>
        </p:nvGraphicFramePr>
        <p:xfrm>
          <a:off x="3140075" y="2419350"/>
          <a:ext cx="2027238" cy="1789113"/>
        </p:xfrm>
        <a:graphic>
          <a:graphicData uri="http://schemas.openxmlformats.org/presentationml/2006/ole">
            <mc:AlternateContent xmlns:mc="http://schemas.openxmlformats.org/markup-compatibility/2006">
              <mc:Choice xmlns:v="urn:schemas-microsoft-com:vml" Requires="v">
                <p:oleObj name="Chem3D" r:id="rId5" imgW="5882640" imgH="5189220" progId="Chem3D.Document">
                  <p:embed/>
                </p:oleObj>
              </mc:Choice>
              <mc:Fallback>
                <p:oleObj name="Chem3D" r:id="rId5" imgW="5882640" imgH="5189220" progId="Chem3D.Document">
                  <p:embed/>
                  <p:pic>
                    <p:nvPicPr>
                      <p:cNvPr id="0" name="Object 103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140075" y="2419350"/>
                        <a:ext cx="2027238" cy="178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6151" name="Text Box 1031">
            <a:extLst>
              <a:ext uri="{FF2B5EF4-FFF2-40B4-BE49-F238E27FC236}">
                <a16:creationId xmlns:a16="http://schemas.microsoft.com/office/drawing/2014/main" id="{71EDE03E-DCDD-4757-A173-B941463ECA13}"/>
              </a:ext>
            </a:extLst>
          </p:cNvPr>
          <p:cNvSpPr txBox="1">
            <a:spLocks noChangeArrowheads="1"/>
          </p:cNvSpPr>
          <p:nvPr/>
        </p:nvSpPr>
        <p:spPr bwMode="auto">
          <a:xfrm>
            <a:off x="152400" y="457200"/>
            <a:ext cx="8991600" cy="1920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Notes about reflection operations:</a:t>
            </a:r>
          </a:p>
          <a:p>
            <a:pPr eaLnBrk="1" hangingPunct="1">
              <a:buFontTx/>
              <a:buChar char="-"/>
            </a:pPr>
            <a:r>
              <a:rPr lang="en-US" altLang="en-US" sz="2000"/>
              <a:t> A reflection operation exchanges one half of the object with the reflection of the other half.</a:t>
            </a:r>
          </a:p>
          <a:p>
            <a:pPr eaLnBrk="1" hangingPunct="1">
              <a:buFontTx/>
              <a:buChar char="-"/>
            </a:pPr>
            <a:r>
              <a:rPr lang="en-US" altLang="en-US" sz="2000"/>
              <a:t> Reflection planes may be vertical, horizontal or dihedral (more on </a:t>
            </a:r>
            <a:r>
              <a:rPr lang="en-US" altLang="en-US" sz="2000">
                <a:sym typeface="Symbol" panose="05050102010706020507" pitchFamily="18" charset="2"/>
              </a:rPr>
              <a:t></a:t>
            </a:r>
            <a:r>
              <a:rPr lang="en-US" altLang="en-US" sz="2000" baseline="-25000">
                <a:sym typeface="Symbol" panose="05050102010706020507" pitchFamily="18" charset="2"/>
              </a:rPr>
              <a:t>d</a:t>
            </a:r>
            <a:r>
              <a:rPr lang="en-US" altLang="en-US" sz="2000"/>
              <a:t> later).</a:t>
            </a:r>
          </a:p>
          <a:p>
            <a:pPr eaLnBrk="1" hangingPunct="1">
              <a:buFontTx/>
              <a:buChar char="-"/>
            </a:pPr>
            <a:r>
              <a:rPr lang="en-US" altLang="en-US" sz="2000"/>
              <a:t> Two successive reflections are equivalent to the identity operation (nothing is moved).</a:t>
            </a:r>
          </a:p>
        </p:txBody>
      </p:sp>
      <p:sp>
        <p:nvSpPr>
          <p:cNvPr id="6152" name="Rectangle 1032">
            <a:extLst>
              <a:ext uri="{FF2B5EF4-FFF2-40B4-BE49-F238E27FC236}">
                <a16:creationId xmlns:a16="http://schemas.microsoft.com/office/drawing/2014/main" id="{F3813B9E-9C17-4586-981A-D76E5A44C4C3}"/>
              </a:ext>
            </a:extLst>
          </p:cNvPr>
          <p:cNvSpPr>
            <a:spLocks noChangeArrowheads="1"/>
          </p:cNvSpPr>
          <p:nvPr/>
        </p:nvSpPr>
        <p:spPr bwMode="auto">
          <a:xfrm>
            <a:off x="3048000" y="4953000"/>
            <a:ext cx="42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h</a:t>
            </a:r>
          </a:p>
        </p:txBody>
      </p:sp>
      <p:sp>
        <p:nvSpPr>
          <p:cNvPr id="6153" name="Line 1033">
            <a:extLst>
              <a:ext uri="{FF2B5EF4-FFF2-40B4-BE49-F238E27FC236}">
                <a16:creationId xmlns:a16="http://schemas.microsoft.com/office/drawing/2014/main" id="{6E3975C9-EB58-4857-AC78-1B5F37AEE98F}"/>
              </a:ext>
            </a:extLst>
          </p:cNvPr>
          <p:cNvSpPr>
            <a:spLocks noChangeShapeType="1"/>
          </p:cNvSpPr>
          <p:nvPr/>
        </p:nvSpPr>
        <p:spPr bwMode="auto">
          <a:xfrm flipH="1">
            <a:off x="2133600" y="5181600"/>
            <a:ext cx="8382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6154" name="Rectangle 1034">
            <a:extLst>
              <a:ext uri="{FF2B5EF4-FFF2-40B4-BE49-F238E27FC236}">
                <a16:creationId xmlns:a16="http://schemas.microsoft.com/office/drawing/2014/main" id="{4F9C1B06-C036-4251-93F4-3BF049199AC4}"/>
              </a:ext>
            </a:extLst>
          </p:cNvPr>
          <p:cNvSpPr>
            <a:spLocks noChangeArrowheads="1"/>
          </p:cNvSpPr>
          <p:nvPr/>
        </p:nvSpPr>
        <p:spPr bwMode="auto">
          <a:xfrm>
            <a:off x="1866900" y="6384925"/>
            <a:ext cx="419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v</a:t>
            </a:r>
          </a:p>
        </p:txBody>
      </p:sp>
      <p:sp>
        <p:nvSpPr>
          <p:cNvPr id="6155" name="Rectangle 1035">
            <a:extLst>
              <a:ext uri="{FF2B5EF4-FFF2-40B4-BE49-F238E27FC236}">
                <a16:creationId xmlns:a16="http://schemas.microsoft.com/office/drawing/2014/main" id="{B2ECA531-8F3B-421A-BC7A-9CE61094E09C}"/>
              </a:ext>
            </a:extLst>
          </p:cNvPr>
          <p:cNvSpPr>
            <a:spLocks noChangeArrowheads="1"/>
          </p:cNvSpPr>
          <p:nvPr/>
        </p:nvSpPr>
        <p:spPr bwMode="auto">
          <a:xfrm>
            <a:off x="685800" y="6384925"/>
            <a:ext cx="4191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v</a:t>
            </a:r>
          </a:p>
        </p:txBody>
      </p:sp>
      <p:sp>
        <p:nvSpPr>
          <p:cNvPr id="6156" name="Rectangle 1036">
            <a:extLst>
              <a:ext uri="{FF2B5EF4-FFF2-40B4-BE49-F238E27FC236}">
                <a16:creationId xmlns:a16="http://schemas.microsoft.com/office/drawing/2014/main" id="{F549E3C8-5998-4C46-ACA1-2E803CBB900E}"/>
              </a:ext>
            </a:extLst>
          </p:cNvPr>
          <p:cNvSpPr>
            <a:spLocks noChangeArrowheads="1"/>
          </p:cNvSpPr>
          <p:nvPr/>
        </p:nvSpPr>
        <p:spPr bwMode="auto">
          <a:xfrm>
            <a:off x="3841750" y="5988050"/>
            <a:ext cx="3321050" cy="641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Vertical and dihedral mirror planes of geometric shapes.</a:t>
            </a:r>
          </a:p>
        </p:txBody>
      </p:sp>
      <p:sp>
        <p:nvSpPr>
          <p:cNvPr id="6157" name="Rectangle 1037">
            <a:extLst>
              <a:ext uri="{FF2B5EF4-FFF2-40B4-BE49-F238E27FC236}">
                <a16:creationId xmlns:a16="http://schemas.microsoft.com/office/drawing/2014/main" id="{4F8D2F52-5BC4-4DDA-8B82-97FDBE2C2EA3}"/>
              </a:ext>
            </a:extLst>
          </p:cNvPr>
          <p:cNvSpPr>
            <a:spLocks noChangeArrowheads="1"/>
          </p:cNvSpPr>
          <p:nvPr/>
        </p:nvSpPr>
        <p:spPr bwMode="auto">
          <a:xfrm>
            <a:off x="638175" y="3505200"/>
            <a:ext cx="42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d</a:t>
            </a:r>
          </a:p>
        </p:txBody>
      </p:sp>
      <p:sp>
        <p:nvSpPr>
          <p:cNvPr id="6158" name="Rectangle 1038">
            <a:extLst>
              <a:ext uri="{FF2B5EF4-FFF2-40B4-BE49-F238E27FC236}">
                <a16:creationId xmlns:a16="http://schemas.microsoft.com/office/drawing/2014/main" id="{15B968F7-5579-47E4-B48F-D902B52A79D2}"/>
              </a:ext>
            </a:extLst>
          </p:cNvPr>
          <p:cNvSpPr>
            <a:spLocks noChangeArrowheads="1"/>
          </p:cNvSpPr>
          <p:nvPr/>
        </p:nvSpPr>
        <p:spPr bwMode="auto">
          <a:xfrm>
            <a:off x="1704975" y="3505200"/>
            <a:ext cx="42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d</a:t>
            </a:r>
          </a:p>
        </p:txBody>
      </p:sp>
      <p:sp>
        <p:nvSpPr>
          <p:cNvPr id="6159" name="Rectangle 1039">
            <a:extLst>
              <a:ext uri="{FF2B5EF4-FFF2-40B4-BE49-F238E27FC236}">
                <a16:creationId xmlns:a16="http://schemas.microsoft.com/office/drawing/2014/main" id="{B39ACC70-656F-41EB-88D0-D26A016B7CC9}"/>
              </a:ext>
            </a:extLst>
          </p:cNvPr>
          <p:cNvSpPr>
            <a:spLocks noChangeArrowheads="1"/>
          </p:cNvSpPr>
          <p:nvPr/>
        </p:nvSpPr>
        <p:spPr bwMode="auto">
          <a:xfrm>
            <a:off x="2895600" y="2209800"/>
            <a:ext cx="42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h</a:t>
            </a:r>
          </a:p>
        </p:txBody>
      </p:sp>
      <p:pic>
        <p:nvPicPr>
          <p:cNvPr id="6160" name="Picture 1040" descr="D:\ic3\ChaptersFigures\ch4gifs\fig0404c.gif">
            <a:extLst>
              <a:ext uri="{FF2B5EF4-FFF2-40B4-BE49-F238E27FC236}">
                <a16:creationId xmlns:a16="http://schemas.microsoft.com/office/drawing/2014/main" id="{C217010C-F34E-4532-B2D9-0C214C0C6A41}"/>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08838" y="4699000"/>
            <a:ext cx="1630362" cy="156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ext Box 3">
            <a:extLst>
              <a:ext uri="{FF2B5EF4-FFF2-40B4-BE49-F238E27FC236}">
                <a16:creationId xmlns:a16="http://schemas.microsoft.com/office/drawing/2014/main" id="{9E066569-E348-4171-86BF-49F7237B4CAE}"/>
              </a:ext>
            </a:extLst>
          </p:cNvPr>
          <p:cNvSpPr txBox="1">
            <a:spLocks noChangeArrowheads="1"/>
          </p:cNvSpPr>
          <p:nvPr/>
        </p:nvSpPr>
        <p:spPr bwMode="auto">
          <a:xfrm>
            <a:off x="457200" y="1066800"/>
            <a:ext cx="8458200" cy="507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150000"/>
              </a:lnSpc>
            </a:pPr>
            <a:r>
              <a:rPr lang="en-US" altLang="en-US" sz="2400">
                <a:latin typeface="Calibri" panose="020F0502020204030204" pitchFamily="34" charset="0"/>
              </a:rPr>
              <a:t>The term </a:t>
            </a:r>
            <a:r>
              <a:rPr lang="en-US" altLang="en-US" sz="2400" i="1">
                <a:latin typeface="Calibri" panose="020F0502020204030204" pitchFamily="34" charset="0"/>
              </a:rPr>
              <a:t>symmetry</a:t>
            </a:r>
            <a:r>
              <a:rPr lang="en-US" altLang="en-US" sz="2400">
                <a:latin typeface="Calibri" panose="020F0502020204030204" pitchFamily="34" charset="0"/>
              </a:rPr>
              <a:t> is derived from the Greek word “symmetria” which means “measured together”.  </a:t>
            </a:r>
          </a:p>
          <a:p>
            <a:pPr eaLnBrk="1" hangingPunct="1">
              <a:lnSpc>
                <a:spcPct val="150000"/>
              </a:lnSpc>
            </a:pPr>
            <a:r>
              <a:rPr lang="en-US" altLang="en-US" sz="2400">
                <a:latin typeface="Calibri" panose="020F0502020204030204" pitchFamily="34" charset="0"/>
              </a:rPr>
              <a:t>An object is symmetric if one part (e.g. one side) of it is the same as all of the other parts.  </a:t>
            </a:r>
          </a:p>
          <a:p>
            <a:pPr algn="just" eaLnBrk="1" hangingPunct="1">
              <a:lnSpc>
                <a:spcPct val="150000"/>
              </a:lnSpc>
            </a:pPr>
            <a:r>
              <a:rPr lang="en-US" altLang="en-US" sz="2400">
                <a:latin typeface="Calibri" panose="020F0502020204030204" pitchFamily="34" charset="0"/>
              </a:rPr>
              <a:t>It is the movement in manipulation of an object or molecular structure from an initial position to a final position such that the initial position and the final positions are indistinguishable both geometrically and physically even though the two positions are not identical.</a:t>
            </a:r>
          </a:p>
        </p:txBody>
      </p:sp>
      <p:sp>
        <p:nvSpPr>
          <p:cNvPr id="5" name="Rectangle 4">
            <a:extLst>
              <a:ext uri="{FF2B5EF4-FFF2-40B4-BE49-F238E27FC236}">
                <a16:creationId xmlns:a16="http://schemas.microsoft.com/office/drawing/2014/main" id="{3D7AC49E-8D13-46D9-B092-6650DA898912}"/>
              </a:ext>
            </a:extLst>
          </p:cNvPr>
          <p:cNvSpPr/>
          <p:nvPr/>
        </p:nvSpPr>
        <p:spPr>
          <a:xfrm>
            <a:off x="3276600" y="163513"/>
            <a:ext cx="2989263" cy="523875"/>
          </a:xfrm>
          <a:prstGeom prst="rect">
            <a:avLst/>
          </a:prstGeom>
        </p:spPr>
        <p:style>
          <a:lnRef idx="2">
            <a:schemeClr val="accent2"/>
          </a:lnRef>
          <a:fillRef idx="1">
            <a:schemeClr val="lt1"/>
          </a:fillRef>
          <a:effectRef idx="0">
            <a:schemeClr val="accent2"/>
          </a:effectRef>
          <a:fontRef idx="minor">
            <a:schemeClr val="dk1"/>
          </a:fontRef>
        </p:style>
        <p:txBody>
          <a:bodyPr wrap="none">
            <a:spAutoFit/>
          </a:bodyPr>
          <a:lstStyle/>
          <a:p>
            <a:pPr fontAlgn="auto">
              <a:spcBef>
                <a:spcPts val="0"/>
              </a:spcBef>
              <a:spcAft>
                <a:spcPts val="0"/>
              </a:spcAft>
              <a:defRPr/>
            </a:pPr>
            <a:r>
              <a:rPr lang="en-US" sz="2800" dirty="0"/>
              <a:t>What is symmetry?</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a:extLst>
              <a:ext uri="{FF2B5EF4-FFF2-40B4-BE49-F238E27FC236}">
                <a16:creationId xmlns:a16="http://schemas.microsoft.com/office/drawing/2014/main" id="{77239F86-50AA-459E-9F28-2B82162F54E4}"/>
              </a:ext>
            </a:extLst>
          </p:cNvPr>
          <p:cNvSpPr>
            <a:spLocks noGrp="1" noChangeArrowheads="1"/>
          </p:cNvSpPr>
          <p:nvPr>
            <p:ph type="title"/>
          </p:nvPr>
        </p:nvSpPr>
        <p:spPr/>
        <p:txBody>
          <a:bodyPr/>
          <a:lstStyle/>
          <a:p>
            <a:pPr eaLnBrk="1" hangingPunct="1"/>
            <a:r>
              <a:rPr lang="en-US" altLang="en-US">
                <a:solidFill>
                  <a:srgbClr val="FF0000"/>
                </a:solidFill>
              </a:rPr>
              <a:t>4. Inversion (</a:t>
            </a:r>
            <a:r>
              <a:rPr lang="en-US" altLang="en-US" i="1">
                <a:solidFill>
                  <a:srgbClr val="FF0000"/>
                </a:solidFill>
              </a:rPr>
              <a:t>i</a:t>
            </a:r>
            <a:r>
              <a:rPr lang="en-US" altLang="en-US">
                <a:solidFill>
                  <a:srgbClr val="FF0000"/>
                </a:solidFill>
              </a:rPr>
              <a:t>)`</a:t>
            </a:r>
          </a:p>
        </p:txBody>
      </p:sp>
      <p:sp>
        <p:nvSpPr>
          <p:cNvPr id="23555" name="Rectangle 3">
            <a:extLst>
              <a:ext uri="{FF2B5EF4-FFF2-40B4-BE49-F238E27FC236}">
                <a16:creationId xmlns:a16="http://schemas.microsoft.com/office/drawing/2014/main" id="{5A3963E4-1590-4E32-AECD-F9E4E8C1144E}"/>
              </a:ext>
            </a:extLst>
          </p:cNvPr>
          <p:cNvSpPr>
            <a:spLocks noGrp="1" noChangeArrowheads="1"/>
          </p:cNvSpPr>
          <p:nvPr>
            <p:ph type="body" idx="1"/>
          </p:nvPr>
        </p:nvSpPr>
        <p:spPr>
          <a:xfrm>
            <a:off x="304800" y="1981200"/>
            <a:ext cx="8534400" cy="4114800"/>
          </a:xfrm>
        </p:spPr>
        <p:txBody>
          <a:bodyPr/>
          <a:lstStyle/>
          <a:p>
            <a:pPr eaLnBrk="1" hangingPunct="1">
              <a:lnSpc>
                <a:spcPct val="90000"/>
              </a:lnSpc>
            </a:pPr>
            <a:r>
              <a:rPr lang="en-US" altLang="en-US" sz="2800"/>
              <a:t>Inversion (</a:t>
            </a:r>
            <a:r>
              <a:rPr lang="en-US" altLang="en-US" sz="2800" i="1"/>
              <a:t>i</a:t>
            </a:r>
            <a:r>
              <a:rPr lang="en-US" altLang="en-US" sz="2800"/>
              <a:t>) – each point moves through the center of the molecule to a position opposite the original position and as far from the central point as when it started.  The environment at the new point is the same as the environment at the old point.</a:t>
            </a:r>
          </a:p>
          <a:p>
            <a:pPr lvl="1" eaLnBrk="1" hangingPunct="1">
              <a:lnSpc>
                <a:spcPct val="90000"/>
              </a:lnSpc>
            </a:pPr>
            <a:r>
              <a:rPr lang="en-US" altLang="en-US" sz="2400"/>
              <a:t>Invert the molecule.  If the inversion creates a molecule that appears identical, the molecule possesses a center of inversion.</a:t>
            </a:r>
          </a:p>
          <a:p>
            <a:pPr lvl="1" eaLnBrk="1" hangingPunct="1">
              <a:lnSpc>
                <a:spcPct val="90000"/>
              </a:lnSpc>
            </a:pPr>
            <a:r>
              <a:rPr lang="en-US" altLang="en-US" sz="2400"/>
              <a:t>CH</a:t>
            </a:r>
            <a:r>
              <a:rPr lang="en-US" altLang="en-US" sz="2400" baseline="-25000"/>
              <a:t>3</a:t>
            </a:r>
            <a:r>
              <a:rPr lang="en-US" altLang="en-US" sz="2400"/>
              <a:t>Cl, C</a:t>
            </a:r>
            <a:r>
              <a:rPr lang="en-US" altLang="en-US" sz="2400" baseline="-25000"/>
              <a:t>4</a:t>
            </a:r>
            <a:r>
              <a:rPr lang="en-US" altLang="en-US" sz="2400"/>
              <a:t>H</a:t>
            </a:r>
            <a:r>
              <a:rPr lang="en-US" altLang="en-US" sz="2400" baseline="-25000"/>
              <a:t>4</a:t>
            </a:r>
            <a:r>
              <a:rPr lang="en-US" altLang="en-US" sz="2400"/>
              <a:t>, and CH</a:t>
            </a:r>
            <a:r>
              <a:rPr lang="en-US" altLang="en-US" sz="2400" baseline="-25000"/>
              <a:t>4 </a:t>
            </a:r>
            <a:r>
              <a:rPr lang="en-US" altLang="en-US" sz="2400"/>
              <a:t>– Determine if the molecules have inversion symmetry.</a:t>
            </a:r>
            <a:endParaRPr lang="en-US" altLang="en-US" sz="2400" baseline="-2500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a:extLst>
              <a:ext uri="{FF2B5EF4-FFF2-40B4-BE49-F238E27FC236}">
                <a16:creationId xmlns:a16="http://schemas.microsoft.com/office/drawing/2014/main" id="{5C2ABCD3-E0C2-427F-A537-62B1E28A5AD3}"/>
              </a:ext>
            </a:extLst>
          </p:cNvPr>
          <p:cNvSpPr>
            <a:spLocks noChangeArrowheads="1"/>
          </p:cNvSpPr>
          <p:nvPr/>
        </p:nvSpPr>
        <p:spPr bwMode="auto">
          <a:xfrm>
            <a:off x="762000" y="381000"/>
            <a:ext cx="8077200" cy="1158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spcBef>
                <a:spcPct val="50000"/>
              </a:spcBef>
            </a:pPr>
            <a:r>
              <a:rPr lang="en-US" altLang="en-US" sz="2000" b="1">
                <a:sym typeface="Symbol" panose="05050102010706020507" pitchFamily="18" charset="2"/>
              </a:rPr>
              <a:t>Inversion</a:t>
            </a:r>
            <a:r>
              <a:rPr lang="en-US" altLang="en-US" sz="2000">
                <a:sym typeface="Symbol" panose="05050102010706020507" pitchFamily="18" charset="2"/>
              </a:rPr>
              <a:t>  and centers of symmetry, </a:t>
            </a:r>
            <a:r>
              <a:rPr lang="en-US" altLang="en-US" sz="2000">
                <a:latin typeface="Script MT Bold" panose="03040602040607080904" pitchFamily="66" charset="0"/>
                <a:sym typeface="Symbol" panose="05050102010706020507" pitchFamily="18" charset="2"/>
              </a:rPr>
              <a:t>i</a:t>
            </a:r>
            <a:r>
              <a:rPr lang="en-US" altLang="en-US" sz="2000">
                <a:sym typeface="Symbol" panose="05050102010706020507" pitchFamily="18" charset="2"/>
              </a:rPr>
              <a:t> (inversion centers)</a:t>
            </a:r>
          </a:p>
          <a:p>
            <a:pPr eaLnBrk="1" hangingPunct="1">
              <a:spcBef>
                <a:spcPct val="50000"/>
              </a:spcBef>
            </a:pPr>
            <a:r>
              <a:rPr lang="en-US" altLang="en-US" sz="2000">
                <a:sym typeface="Symbol" panose="05050102010706020507" pitchFamily="18" charset="2"/>
              </a:rPr>
              <a:t>In this operation, every part of the object is reflected through the inversion center, which must be at the center of mass of the object.</a:t>
            </a:r>
          </a:p>
        </p:txBody>
      </p:sp>
      <p:sp>
        <p:nvSpPr>
          <p:cNvPr id="7173" name="Line 3">
            <a:extLst>
              <a:ext uri="{FF2B5EF4-FFF2-40B4-BE49-F238E27FC236}">
                <a16:creationId xmlns:a16="http://schemas.microsoft.com/office/drawing/2014/main" id="{4922A444-BA50-462A-8900-CCF23D78BDFC}"/>
              </a:ext>
            </a:extLst>
          </p:cNvPr>
          <p:cNvSpPr>
            <a:spLocks noChangeShapeType="1"/>
          </p:cNvSpPr>
          <p:nvPr/>
        </p:nvSpPr>
        <p:spPr bwMode="auto">
          <a:xfrm>
            <a:off x="3886200" y="2770188"/>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74" name="Rectangle 4">
            <a:extLst>
              <a:ext uri="{FF2B5EF4-FFF2-40B4-BE49-F238E27FC236}">
                <a16:creationId xmlns:a16="http://schemas.microsoft.com/office/drawing/2014/main" id="{0FDD3693-BF05-4A81-9DB7-7DA7FBBF1004}"/>
              </a:ext>
            </a:extLst>
          </p:cNvPr>
          <p:cNvSpPr>
            <a:spLocks noChangeArrowheads="1"/>
          </p:cNvSpPr>
          <p:nvPr/>
        </p:nvSpPr>
        <p:spPr bwMode="auto">
          <a:xfrm>
            <a:off x="4114800" y="2303463"/>
            <a:ext cx="244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Script MT Bold" panose="03040602040607080904" pitchFamily="66" charset="0"/>
                <a:sym typeface="Symbol" panose="05050102010706020507" pitchFamily="18" charset="2"/>
              </a:rPr>
              <a:t>i</a:t>
            </a:r>
            <a:endParaRPr lang="en-US" altLang="en-US" sz="2000" baseline="-25000">
              <a:latin typeface="Script MT Bold" panose="03040602040607080904" pitchFamily="66" charset="0"/>
            </a:endParaRPr>
          </a:p>
        </p:txBody>
      </p:sp>
      <p:graphicFrame>
        <p:nvGraphicFramePr>
          <p:cNvPr id="7170" name="Object 5">
            <a:extLst>
              <a:ext uri="{FF2B5EF4-FFF2-40B4-BE49-F238E27FC236}">
                <a16:creationId xmlns:a16="http://schemas.microsoft.com/office/drawing/2014/main" id="{6C4D1D34-8E19-422E-BE00-55D6D0DFE483}"/>
              </a:ext>
            </a:extLst>
          </p:cNvPr>
          <p:cNvGraphicFramePr>
            <a:graphicFrameLocks noChangeAspect="1"/>
          </p:cNvGraphicFramePr>
          <p:nvPr/>
        </p:nvGraphicFramePr>
        <p:xfrm>
          <a:off x="381000" y="1524000"/>
          <a:ext cx="3276600" cy="2541588"/>
        </p:xfrm>
        <a:graphic>
          <a:graphicData uri="http://schemas.openxmlformats.org/presentationml/2006/ole">
            <mc:AlternateContent xmlns:mc="http://schemas.openxmlformats.org/markup-compatibility/2006">
              <mc:Choice xmlns:v="urn:schemas-microsoft-com:vml" Requires="v">
                <p:oleObj name="Chem3D" r:id="rId2" imgW="5882640" imgH="4564380" progId="Chem3D.Document">
                  <p:embed/>
                </p:oleObj>
              </mc:Choice>
              <mc:Fallback>
                <p:oleObj name="Chem3D" r:id="rId2" imgW="5882640" imgH="4564380" progId="Chem3D.Document">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524000"/>
                        <a:ext cx="3276600" cy="25415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1" name="Object 6">
            <a:hlinkClick r:id="rId4"/>
            <a:extLst>
              <a:ext uri="{FF2B5EF4-FFF2-40B4-BE49-F238E27FC236}">
                <a16:creationId xmlns:a16="http://schemas.microsoft.com/office/drawing/2014/main" id="{DD8DF162-F6F0-4912-BDEA-E1091047F778}"/>
              </a:ext>
            </a:extLst>
          </p:cNvPr>
          <p:cNvGraphicFramePr>
            <a:graphicFrameLocks noChangeAspect="1"/>
          </p:cNvGraphicFramePr>
          <p:nvPr/>
        </p:nvGraphicFramePr>
        <p:xfrm>
          <a:off x="5181600" y="1550988"/>
          <a:ext cx="3276600" cy="2541587"/>
        </p:xfrm>
        <a:graphic>
          <a:graphicData uri="http://schemas.openxmlformats.org/presentationml/2006/ole">
            <mc:AlternateContent xmlns:mc="http://schemas.openxmlformats.org/markup-compatibility/2006">
              <mc:Choice xmlns:v="urn:schemas-microsoft-com:vml" Requires="v">
                <p:oleObj name="Chem3D" r:id="rId5" imgW="5882640" imgH="4564380" progId="Chem3D.Document">
                  <p:embed/>
                </p:oleObj>
              </mc:Choice>
              <mc:Fallback>
                <p:oleObj name="Chem3D" r:id="rId5" imgW="5882640" imgH="4564380" progId="Chem3D.Document">
                  <p:embed/>
                  <p:pic>
                    <p:nvPicPr>
                      <p:cNvPr id="0" name="Object 6"/>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81600" y="1550988"/>
                        <a:ext cx="3276600" cy="25415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7175" name="Text Box 7">
            <a:extLst>
              <a:ext uri="{FF2B5EF4-FFF2-40B4-BE49-F238E27FC236}">
                <a16:creationId xmlns:a16="http://schemas.microsoft.com/office/drawing/2014/main" id="{31E56800-B076-4C28-B7C9-83FA57E212A6}"/>
              </a:ext>
            </a:extLst>
          </p:cNvPr>
          <p:cNvSpPr txBox="1">
            <a:spLocks noChangeArrowheads="1"/>
          </p:cNvSpPr>
          <p:nvPr/>
        </p:nvSpPr>
        <p:spPr bwMode="auto">
          <a:xfrm>
            <a:off x="860425" y="36083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76" name="Text Box 8">
            <a:extLst>
              <a:ext uri="{FF2B5EF4-FFF2-40B4-BE49-F238E27FC236}">
                <a16:creationId xmlns:a16="http://schemas.microsoft.com/office/drawing/2014/main" id="{1A9A5BC8-5C02-42AD-8364-819329C4D53A}"/>
              </a:ext>
            </a:extLst>
          </p:cNvPr>
          <p:cNvSpPr txBox="1">
            <a:spLocks noChangeArrowheads="1"/>
          </p:cNvSpPr>
          <p:nvPr/>
        </p:nvSpPr>
        <p:spPr bwMode="auto">
          <a:xfrm>
            <a:off x="403225" y="29225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77" name="Text Box 9">
            <a:extLst>
              <a:ext uri="{FF2B5EF4-FFF2-40B4-BE49-F238E27FC236}">
                <a16:creationId xmlns:a16="http://schemas.microsoft.com/office/drawing/2014/main" id="{18C3C292-9E9D-45AC-81BB-06733CA69C2A}"/>
              </a:ext>
            </a:extLst>
          </p:cNvPr>
          <p:cNvSpPr txBox="1">
            <a:spLocks noChangeArrowheads="1"/>
          </p:cNvSpPr>
          <p:nvPr/>
        </p:nvSpPr>
        <p:spPr bwMode="auto">
          <a:xfrm>
            <a:off x="860425" y="16271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78" name="Text Box 10">
            <a:extLst>
              <a:ext uri="{FF2B5EF4-FFF2-40B4-BE49-F238E27FC236}">
                <a16:creationId xmlns:a16="http://schemas.microsoft.com/office/drawing/2014/main" id="{993E99EA-0EFF-4476-8437-3FADBDD9E1D8}"/>
              </a:ext>
            </a:extLst>
          </p:cNvPr>
          <p:cNvSpPr txBox="1">
            <a:spLocks noChangeArrowheads="1"/>
          </p:cNvSpPr>
          <p:nvPr/>
        </p:nvSpPr>
        <p:spPr bwMode="auto">
          <a:xfrm>
            <a:off x="7566025" y="16271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79" name="Text Box 11">
            <a:extLst>
              <a:ext uri="{FF2B5EF4-FFF2-40B4-BE49-F238E27FC236}">
                <a16:creationId xmlns:a16="http://schemas.microsoft.com/office/drawing/2014/main" id="{DC00A3D4-4543-406C-B82D-B2C202259A4D}"/>
              </a:ext>
            </a:extLst>
          </p:cNvPr>
          <p:cNvSpPr txBox="1">
            <a:spLocks noChangeArrowheads="1"/>
          </p:cNvSpPr>
          <p:nvPr/>
        </p:nvSpPr>
        <p:spPr bwMode="auto">
          <a:xfrm>
            <a:off x="8099425" y="23129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80" name="Text Box 12">
            <a:extLst>
              <a:ext uri="{FF2B5EF4-FFF2-40B4-BE49-F238E27FC236}">
                <a16:creationId xmlns:a16="http://schemas.microsoft.com/office/drawing/2014/main" id="{D241EDD5-D60B-4867-B2FC-DCAFD680ED0F}"/>
              </a:ext>
            </a:extLst>
          </p:cNvPr>
          <p:cNvSpPr txBox="1">
            <a:spLocks noChangeArrowheads="1"/>
          </p:cNvSpPr>
          <p:nvPr/>
        </p:nvSpPr>
        <p:spPr bwMode="auto">
          <a:xfrm>
            <a:off x="7566025" y="36083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81" name="Text Box 13">
            <a:extLst>
              <a:ext uri="{FF2B5EF4-FFF2-40B4-BE49-F238E27FC236}">
                <a16:creationId xmlns:a16="http://schemas.microsoft.com/office/drawing/2014/main" id="{46CB89ED-96F6-46A9-A646-C0176640C1A2}"/>
              </a:ext>
            </a:extLst>
          </p:cNvPr>
          <p:cNvSpPr txBox="1">
            <a:spLocks noChangeArrowheads="1"/>
          </p:cNvSpPr>
          <p:nvPr/>
        </p:nvSpPr>
        <p:spPr bwMode="auto">
          <a:xfrm>
            <a:off x="2765425" y="36083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2" name="Text Box 14">
            <a:extLst>
              <a:ext uri="{FF2B5EF4-FFF2-40B4-BE49-F238E27FC236}">
                <a16:creationId xmlns:a16="http://schemas.microsoft.com/office/drawing/2014/main" id="{3CAED200-8741-4D60-BF4E-FB8283970F95}"/>
              </a:ext>
            </a:extLst>
          </p:cNvPr>
          <p:cNvSpPr txBox="1">
            <a:spLocks noChangeArrowheads="1"/>
          </p:cNvSpPr>
          <p:nvPr/>
        </p:nvSpPr>
        <p:spPr bwMode="auto">
          <a:xfrm>
            <a:off x="3352800" y="22367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3" name="Text Box 15">
            <a:extLst>
              <a:ext uri="{FF2B5EF4-FFF2-40B4-BE49-F238E27FC236}">
                <a16:creationId xmlns:a16="http://schemas.microsoft.com/office/drawing/2014/main" id="{93F24810-96E5-4216-8C89-620F9F89796F}"/>
              </a:ext>
            </a:extLst>
          </p:cNvPr>
          <p:cNvSpPr txBox="1">
            <a:spLocks noChangeArrowheads="1"/>
          </p:cNvSpPr>
          <p:nvPr/>
        </p:nvSpPr>
        <p:spPr bwMode="auto">
          <a:xfrm>
            <a:off x="2765425" y="16271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4" name="Text Box 16">
            <a:extLst>
              <a:ext uri="{FF2B5EF4-FFF2-40B4-BE49-F238E27FC236}">
                <a16:creationId xmlns:a16="http://schemas.microsoft.com/office/drawing/2014/main" id="{D89A08DE-BA8B-40C4-BAEC-B01B9293A7C4}"/>
              </a:ext>
            </a:extLst>
          </p:cNvPr>
          <p:cNvSpPr txBox="1">
            <a:spLocks noChangeArrowheads="1"/>
          </p:cNvSpPr>
          <p:nvPr/>
        </p:nvSpPr>
        <p:spPr bwMode="auto">
          <a:xfrm>
            <a:off x="5661025" y="16271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5" name="Text Box 17">
            <a:extLst>
              <a:ext uri="{FF2B5EF4-FFF2-40B4-BE49-F238E27FC236}">
                <a16:creationId xmlns:a16="http://schemas.microsoft.com/office/drawing/2014/main" id="{F9666453-EFBB-4773-8F0C-7B6FAD6CAFDD}"/>
              </a:ext>
            </a:extLst>
          </p:cNvPr>
          <p:cNvSpPr txBox="1">
            <a:spLocks noChangeArrowheads="1"/>
          </p:cNvSpPr>
          <p:nvPr/>
        </p:nvSpPr>
        <p:spPr bwMode="auto">
          <a:xfrm>
            <a:off x="5181600" y="29225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6" name="Text Box 18">
            <a:extLst>
              <a:ext uri="{FF2B5EF4-FFF2-40B4-BE49-F238E27FC236}">
                <a16:creationId xmlns:a16="http://schemas.microsoft.com/office/drawing/2014/main" id="{9ED29B47-AFD2-4F79-9ED4-A8BC3C2CE06F}"/>
              </a:ext>
            </a:extLst>
          </p:cNvPr>
          <p:cNvSpPr txBox="1">
            <a:spLocks noChangeArrowheads="1"/>
          </p:cNvSpPr>
          <p:nvPr/>
        </p:nvSpPr>
        <p:spPr bwMode="auto">
          <a:xfrm>
            <a:off x="5661025" y="36083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7" name="Text Box 19">
            <a:extLst>
              <a:ext uri="{FF2B5EF4-FFF2-40B4-BE49-F238E27FC236}">
                <a16:creationId xmlns:a16="http://schemas.microsoft.com/office/drawing/2014/main" id="{44E1578F-ADC6-4DC8-BBBE-56E3F49B7E05}"/>
              </a:ext>
            </a:extLst>
          </p:cNvPr>
          <p:cNvSpPr txBox="1">
            <a:spLocks noChangeArrowheads="1"/>
          </p:cNvSpPr>
          <p:nvPr/>
        </p:nvSpPr>
        <p:spPr bwMode="auto">
          <a:xfrm>
            <a:off x="2362200" y="26177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8" name="Text Box 20">
            <a:extLst>
              <a:ext uri="{FF2B5EF4-FFF2-40B4-BE49-F238E27FC236}">
                <a16:creationId xmlns:a16="http://schemas.microsoft.com/office/drawing/2014/main" id="{D7856F42-DE20-4A5F-84ED-4F0CD71C8C0C}"/>
              </a:ext>
            </a:extLst>
          </p:cNvPr>
          <p:cNvSpPr txBox="1">
            <a:spLocks noChangeArrowheads="1"/>
          </p:cNvSpPr>
          <p:nvPr/>
        </p:nvSpPr>
        <p:spPr bwMode="auto">
          <a:xfrm>
            <a:off x="6118225" y="26177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2</a:t>
            </a:r>
          </a:p>
        </p:txBody>
      </p:sp>
      <p:sp>
        <p:nvSpPr>
          <p:cNvPr id="7189" name="Text Box 21">
            <a:extLst>
              <a:ext uri="{FF2B5EF4-FFF2-40B4-BE49-F238E27FC236}">
                <a16:creationId xmlns:a16="http://schemas.microsoft.com/office/drawing/2014/main" id="{9EDC3326-3B98-437C-A8AC-ABF323CF88CC}"/>
              </a:ext>
            </a:extLst>
          </p:cNvPr>
          <p:cNvSpPr txBox="1">
            <a:spLocks noChangeArrowheads="1"/>
          </p:cNvSpPr>
          <p:nvPr/>
        </p:nvSpPr>
        <p:spPr bwMode="auto">
          <a:xfrm>
            <a:off x="7108825" y="26177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90" name="Text Box 22">
            <a:extLst>
              <a:ext uri="{FF2B5EF4-FFF2-40B4-BE49-F238E27FC236}">
                <a16:creationId xmlns:a16="http://schemas.microsoft.com/office/drawing/2014/main" id="{18720E98-548B-4E95-9B81-88574E81A4EE}"/>
              </a:ext>
            </a:extLst>
          </p:cNvPr>
          <p:cNvSpPr txBox="1">
            <a:spLocks noChangeArrowheads="1"/>
          </p:cNvSpPr>
          <p:nvPr/>
        </p:nvSpPr>
        <p:spPr bwMode="auto">
          <a:xfrm>
            <a:off x="1295400" y="2617788"/>
            <a:ext cx="2825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1400"/>
              <a:t>1</a:t>
            </a:r>
          </a:p>
        </p:txBody>
      </p:sp>
      <p:sp>
        <p:nvSpPr>
          <p:cNvPr id="7191" name="Text Box 23">
            <a:extLst>
              <a:ext uri="{FF2B5EF4-FFF2-40B4-BE49-F238E27FC236}">
                <a16:creationId xmlns:a16="http://schemas.microsoft.com/office/drawing/2014/main" id="{4076DC3D-8D82-4A0F-8287-F032F70E7A80}"/>
              </a:ext>
            </a:extLst>
          </p:cNvPr>
          <p:cNvSpPr txBox="1">
            <a:spLocks noChangeArrowheads="1"/>
          </p:cNvSpPr>
          <p:nvPr/>
        </p:nvSpPr>
        <p:spPr bwMode="auto">
          <a:xfrm>
            <a:off x="609600" y="4800600"/>
            <a:ext cx="9080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[x, y, z]</a:t>
            </a:r>
          </a:p>
        </p:txBody>
      </p:sp>
      <p:sp>
        <p:nvSpPr>
          <p:cNvPr id="7192" name="Line 24">
            <a:extLst>
              <a:ext uri="{FF2B5EF4-FFF2-40B4-BE49-F238E27FC236}">
                <a16:creationId xmlns:a16="http://schemas.microsoft.com/office/drawing/2014/main" id="{98DA7C5F-3896-4162-A69A-69689F60C1FE}"/>
              </a:ext>
            </a:extLst>
          </p:cNvPr>
          <p:cNvSpPr>
            <a:spLocks noChangeShapeType="1"/>
          </p:cNvSpPr>
          <p:nvPr/>
        </p:nvSpPr>
        <p:spPr bwMode="auto">
          <a:xfrm>
            <a:off x="1828800" y="4962525"/>
            <a:ext cx="9144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7193" name="Rectangle 25">
            <a:extLst>
              <a:ext uri="{FF2B5EF4-FFF2-40B4-BE49-F238E27FC236}">
                <a16:creationId xmlns:a16="http://schemas.microsoft.com/office/drawing/2014/main" id="{11C39F86-17FA-408F-890C-B937D9919023}"/>
              </a:ext>
            </a:extLst>
          </p:cNvPr>
          <p:cNvSpPr>
            <a:spLocks noChangeArrowheads="1"/>
          </p:cNvSpPr>
          <p:nvPr/>
        </p:nvSpPr>
        <p:spPr bwMode="auto">
          <a:xfrm>
            <a:off x="2057400" y="4495800"/>
            <a:ext cx="2444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Script MT Bold" panose="03040602040607080904" pitchFamily="66" charset="0"/>
                <a:sym typeface="Symbol" panose="05050102010706020507" pitchFamily="18" charset="2"/>
              </a:rPr>
              <a:t>i</a:t>
            </a:r>
            <a:endParaRPr lang="en-US" altLang="en-US" sz="2000" baseline="-25000">
              <a:latin typeface="Script MT Bold" panose="03040602040607080904" pitchFamily="66" charset="0"/>
            </a:endParaRPr>
          </a:p>
        </p:txBody>
      </p:sp>
      <p:sp>
        <p:nvSpPr>
          <p:cNvPr id="7194" name="Text Box 26">
            <a:extLst>
              <a:ext uri="{FF2B5EF4-FFF2-40B4-BE49-F238E27FC236}">
                <a16:creationId xmlns:a16="http://schemas.microsoft.com/office/drawing/2014/main" id="{6C3530C4-A6C5-4E98-BB0B-9316C087D50E}"/>
              </a:ext>
            </a:extLst>
          </p:cNvPr>
          <p:cNvSpPr txBox="1">
            <a:spLocks noChangeArrowheads="1"/>
          </p:cNvSpPr>
          <p:nvPr/>
        </p:nvSpPr>
        <p:spPr bwMode="auto">
          <a:xfrm>
            <a:off x="2978150" y="4800600"/>
            <a:ext cx="11366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[-x, -y, -z]</a:t>
            </a:r>
          </a:p>
        </p:txBody>
      </p:sp>
      <p:sp>
        <p:nvSpPr>
          <p:cNvPr id="7195" name="Text Box 27">
            <a:extLst>
              <a:ext uri="{FF2B5EF4-FFF2-40B4-BE49-F238E27FC236}">
                <a16:creationId xmlns:a16="http://schemas.microsoft.com/office/drawing/2014/main" id="{8C97A8F2-E1B8-4EDE-B455-FD2588D37C1D}"/>
              </a:ext>
            </a:extLst>
          </p:cNvPr>
          <p:cNvSpPr txBox="1">
            <a:spLocks noChangeArrowheads="1"/>
          </p:cNvSpPr>
          <p:nvPr/>
        </p:nvSpPr>
        <p:spPr bwMode="auto">
          <a:xfrm>
            <a:off x="304800" y="5865813"/>
            <a:ext cx="8610600" cy="915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t>We will not consider the matrix approach to each of the symmetry operations in this course but it is particularly helpful for understanding what the inversion operation does.  The inversion operation takes a point or object at [x, y, z] to [-x, -y, -z].</a:t>
            </a:r>
          </a:p>
        </p:txBody>
      </p:sp>
      <p:pic>
        <p:nvPicPr>
          <p:cNvPr id="7196" name="Picture 28" descr="D:\ic3\ChaptersFigures\ch4gifs\fig0405c.gif">
            <a:extLst>
              <a:ext uri="{FF2B5EF4-FFF2-40B4-BE49-F238E27FC236}">
                <a16:creationId xmlns:a16="http://schemas.microsoft.com/office/drawing/2014/main" id="{B51DB17E-29A3-4AED-881A-41972C6F7A33}"/>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800600" y="4178300"/>
            <a:ext cx="3048000" cy="1582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a:extLst>
              <a:ext uri="{FF2B5EF4-FFF2-40B4-BE49-F238E27FC236}">
                <a16:creationId xmlns:a16="http://schemas.microsoft.com/office/drawing/2014/main" id="{673FD1CB-B062-4B6F-95B1-0CD293B23DB0}"/>
              </a:ext>
            </a:extLst>
          </p:cNvPr>
          <p:cNvSpPr>
            <a:spLocks noGrp="1" noChangeArrowheads="1"/>
          </p:cNvSpPr>
          <p:nvPr>
            <p:ph type="title"/>
          </p:nvPr>
        </p:nvSpPr>
        <p:spPr/>
        <p:txBody>
          <a:bodyPr/>
          <a:lstStyle/>
          <a:p>
            <a:pPr eaLnBrk="1" hangingPunct="1"/>
            <a:r>
              <a:rPr lang="en-US" altLang="en-US">
                <a:solidFill>
                  <a:srgbClr val="FF0000"/>
                </a:solidFill>
              </a:rPr>
              <a:t>5. Improper rotation or rotation-reflection (</a:t>
            </a:r>
            <a:r>
              <a:rPr lang="en-US" altLang="en-US" i="1">
                <a:solidFill>
                  <a:srgbClr val="FF0000"/>
                </a:solidFill>
              </a:rPr>
              <a:t>S</a:t>
            </a:r>
            <a:r>
              <a:rPr lang="en-US" altLang="en-US" i="1" baseline="-25000">
                <a:solidFill>
                  <a:srgbClr val="FF0000"/>
                </a:solidFill>
              </a:rPr>
              <a:t>n</a:t>
            </a:r>
            <a:r>
              <a:rPr lang="en-US" altLang="en-US">
                <a:solidFill>
                  <a:srgbClr val="FF0000"/>
                </a:solidFill>
              </a:rPr>
              <a:t>)</a:t>
            </a:r>
          </a:p>
        </p:txBody>
      </p:sp>
      <p:sp>
        <p:nvSpPr>
          <p:cNvPr id="24579" name="Rectangle 3">
            <a:extLst>
              <a:ext uri="{FF2B5EF4-FFF2-40B4-BE49-F238E27FC236}">
                <a16:creationId xmlns:a16="http://schemas.microsoft.com/office/drawing/2014/main" id="{42002E97-0184-4A5E-BB1F-A49381ED91FE}"/>
              </a:ext>
            </a:extLst>
          </p:cNvPr>
          <p:cNvSpPr>
            <a:spLocks noGrp="1" noChangeArrowheads="1"/>
          </p:cNvSpPr>
          <p:nvPr>
            <p:ph type="body" idx="1"/>
          </p:nvPr>
        </p:nvSpPr>
        <p:spPr>
          <a:xfrm>
            <a:off x="381000" y="1981200"/>
            <a:ext cx="8305800" cy="4114800"/>
          </a:xfrm>
        </p:spPr>
        <p:txBody>
          <a:bodyPr/>
          <a:lstStyle/>
          <a:p>
            <a:pPr eaLnBrk="1" hangingPunct="1"/>
            <a:r>
              <a:rPr lang="en-US" altLang="en-US"/>
              <a:t>Improper rotation or rotation-reflection (</a:t>
            </a:r>
            <a:r>
              <a:rPr lang="en-US" altLang="en-US" i="1"/>
              <a:t>S</a:t>
            </a:r>
            <a:r>
              <a:rPr lang="en-US" altLang="en-US" i="1" baseline="-25000"/>
              <a:t>n</a:t>
            </a:r>
            <a:r>
              <a:rPr lang="en-US" altLang="en-US"/>
              <a:t>) – requires rotation of 360</a:t>
            </a:r>
            <a:r>
              <a:rPr lang="en-US" altLang="en-US">
                <a:sym typeface="Symbol" panose="05050102010706020507" pitchFamily="18" charset="2"/>
              </a:rPr>
              <a:t>/</a:t>
            </a:r>
            <a:r>
              <a:rPr lang="en-US" altLang="en-US" i="1">
                <a:sym typeface="Symbol" panose="05050102010706020507" pitchFamily="18" charset="2"/>
              </a:rPr>
              <a:t>n</a:t>
            </a:r>
            <a:r>
              <a:rPr lang="en-US" altLang="en-US">
                <a:sym typeface="Symbol" panose="05050102010706020507" pitchFamily="18" charset="2"/>
              </a:rPr>
              <a:t> followed by reflection through a plane perpendicular to the axis of rotation.</a:t>
            </a:r>
          </a:p>
          <a:p>
            <a:pPr lvl="1" eaLnBrk="1" hangingPunct="1"/>
            <a:r>
              <a:rPr lang="en-US" altLang="en-US"/>
              <a:t>C</a:t>
            </a:r>
            <a:r>
              <a:rPr lang="en-US" altLang="en-US" baseline="-25000"/>
              <a:t>4</a:t>
            </a:r>
            <a:r>
              <a:rPr lang="en-US" altLang="en-US"/>
              <a:t>H</a:t>
            </a:r>
            <a:r>
              <a:rPr lang="en-US" altLang="en-US" baseline="-25000"/>
              <a:t>4</a:t>
            </a:r>
            <a:r>
              <a:rPr lang="en-US" altLang="en-US"/>
              <a:t> and H</a:t>
            </a:r>
            <a:r>
              <a:rPr lang="en-US" altLang="en-US" baseline="-25000"/>
              <a:t>3</a:t>
            </a:r>
            <a:r>
              <a:rPr lang="en-US" altLang="en-US"/>
              <a:t>C-CH</a:t>
            </a:r>
            <a:r>
              <a:rPr lang="en-US" altLang="en-US" baseline="-25000"/>
              <a:t>3</a:t>
            </a:r>
            <a:r>
              <a:rPr lang="en-US" altLang="en-US"/>
              <a:t> (ethane)  Name and identify the </a:t>
            </a:r>
            <a:r>
              <a:rPr lang="en-US" altLang="en-US" i="1"/>
              <a:t>S</a:t>
            </a:r>
            <a:r>
              <a:rPr lang="en-US" altLang="en-US" i="1" baseline="-25000"/>
              <a:t>n</a:t>
            </a:r>
            <a:r>
              <a:rPr lang="en-US" altLang="en-US"/>
              <a:t> operations performed on ethane.</a:t>
            </a:r>
          </a:p>
          <a:p>
            <a:pPr lvl="1" eaLnBrk="1" hangingPunct="1">
              <a:buFontTx/>
              <a:buNone/>
            </a:pPr>
            <a:r>
              <a:rPr lang="en-US" altLang="en-US" i="1"/>
              <a:t>S</a:t>
            </a:r>
            <a:r>
              <a:rPr lang="en-US" altLang="en-US" baseline="-25000"/>
              <a:t>2</a:t>
            </a:r>
            <a:r>
              <a:rPr lang="en-US" altLang="en-US"/>
              <a:t> </a:t>
            </a:r>
            <a:r>
              <a:rPr lang="en-US" altLang="en-US">
                <a:sym typeface="Symbol" panose="05050102010706020507" pitchFamily="18" charset="2"/>
              </a:rPr>
              <a:t> </a:t>
            </a:r>
            <a:r>
              <a:rPr lang="en-US" altLang="en-US" i="1">
                <a:sym typeface="Symbol" panose="05050102010706020507" pitchFamily="18" charset="2"/>
              </a:rPr>
              <a:t>i</a:t>
            </a:r>
            <a:r>
              <a:rPr lang="en-US" altLang="en-US">
                <a:sym typeface="Symbol" panose="05050102010706020507" pitchFamily="18" charset="2"/>
              </a:rPr>
              <a:t> (preferred)</a:t>
            </a:r>
          </a:p>
          <a:p>
            <a:pPr lvl="1" eaLnBrk="1" hangingPunct="1">
              <a:buFontTx/>
              <a:buNone/>
            </a:pPr>
            <a:r>
              <a:rPr lang="en-US" altLang="en-US" i="1">
                <a:sym typeface="Symbol" panose="05050102010706020507" pitchFamily="18" charset="2"/>
              </a:rPr>
              <a:t>S</a:t>
            </a:r>
            <a:r>
              <a:rPr lang="en-US" altLang="en-US" baseline="-25000">
                <a:sym typeface="Symbol" panose="05050102010706020507" pitchFamily="18" charset="2"/>
              </a:rPr>
              <a:t>1</a:t>
            </a:r>
            <a:r>
              <a:rPr lang="en-US" altLang="en-US">
                <a:sym typeface="Symbol" panose="05050102010706020507" pitchFamily="18" charset="2"/>
              </a:rPr>
              <a:t>  </a:t>
            </a:r>
            <a:r>
              <a:rPr lang="en-US" altLang="en-US" i="1">
                <a:sym typeface="Symbol" panose="05050102010706020507" pitchFamily="18" charset="2"/>
              </a:rPr>
              <a:t></a:t>
            </a:r>
            <a:r>
              <a:rPr lang="en-US" altLang="en-US">
                <a:sym typeface="Symbol" panose="05050102010706020507" pitchFamily="18" charset="2"/>
              </a:rPr>
              <a:t> (preferred)</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200" name="Picture 1026" descr="D:\ic3\ChaptersFigures\ch4gifs\fig0407c.gif">
            <a:extLst>
              <a:ext uri="{FF2B5EF4-FFF2-40B4-BE49-F238E27FC236}">
                <a16:creationId xmlns:a16="http://schemas.microsoft.com/office/drawing/2014/main" id="{A0F9817E-C24F-4018-82E2-321698D496B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894013" y="4679950"/>
            <a:ext cx="3506787" cy="1465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201" name="Rectangle 1027">
            <a:extLst>
              <a:ext uri="{FF2B5EF4-FFF2-40B4-BE49-F238E27FC236}">
                <a16:creationId xmlns:a16="http://schemas.microsoft.com/office/drawing/2014/main" id="{35983A8C-01E0-47A9-A1A3-014824F1217B}"/>
              </a:ext>
            </a:extLst>
          </p:cNvPr>
          <p:cNvSpPr>
            <a:spLocks noChangeArrowheads="1"/>
          </p:cNvSpPr>
          <p:nvPr/>
        </p:nvSpPr>
        <p:spPr bwMode="auto">
          <a:xfrm>
            <a:off x="6553200" y="1676400"/>
            <a:ext cx="2438400" cy="4419600"/>
          </a:xfrm>
          <a:prstGeom prst="rect">
            <a:avLst/>
          </a:prstGeom>
          <a:solidFill>
            <a:schemeClr val="bg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ZA" altLang="en-US"/>
          </a:p>
        </p:txBody>
      </p:sp>
      <p:cxnSp>
        <p:nvCxnSpPr>
          <p:cNvPr id="8202" name="AutoShape 1028">
            <a:extLst>
              <a:ext uri="{FF2B5EF4-FFF2-40B4-BE49-F238E27FC236}">
                <a16:creationId xmlns:a16="http://schemas.microsoft.com/office/drawing/2014/main" id="{7CF1C207-0993-4CBB-8EE9-13C32492FCBC}"/>
              </a:ext>
            </a:extLst>
          </p:cNvPr>
          <p:cNvCxnSpPr>
            <a:cxnSpLocks noChangeShapeType="1"/>
          </p:cNvCxnSpPr>
          <p:nvPr/>
        </p:nvCxnSpPr>
        <p:spPr bwMode="auto">
          <a:xfrm rot="10800000" flipH="1" flipV="1">
            <a:off x="7010400" y="3783013"/>
            <a:ext cx="1588" cy="1522412"/>
          </a:xfrm>
          <a:prstGeom prst="bentConnector3">
            <a:avLst>
              <a:gd name="adj1" fmla="val -14400005"/>
            </a:avLst>
          </a:prstGeom>
          <a:noFill/>
          <a:ln w="9525">
            <a:solidFill>
              <a:srgbClr val="FF0000"/>
            </a:solidFill>
            <a:miter lim="800000"/>
            <a:headEnd/>
            <a:tailEnd type="triangle" w="med" len="med"/>
          </a:ln>
          <a:extLst>
            <a:ext uri="{909E8E84-426E-40DD-AFC4-6F175D3DCCD1}">
              <a14:hiddenFill xmlns:a14="http://schemas.microsoft.com/office/drawing/2010/main">
                <a:noFill/>
              </a14:hiddenFill>
            </a:ext>
          </a:extLst>
        </p:spPr>
      </p:cxnSp>
      <p:sp>
        <p:nvSpPr>
          <p:cNvPr id="8203" name="Text Box 1029">
            <a:extLst>
              <a:ext uri="{FF2B5EF4-FFF2-40B4-BE49-F238E27FC236}">
                <a16:creationId xmlns:a16="http://schemas.microsoft.com/office/drawing/2014/main" id="{B576BEFD-4278-4CF1-A795-27C81227648E}"/>
              </a:ext>
            </a:extLst>
          </p:cNvPr>
          <p:cNvSpPr txBox="1">
            <a:spLocks noChangeArrowheads="1"/>
          </p:cNvSpPr>
          <p:nvPr/>
        </p:nvSpPr>
        <p:spPr bwMode="auto">
          <a:xfrm>
            <a:off x="542925" y="365125"/>
            <a:ext cx="8524875"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b="1">
                <a:sym typeface="Symbol" panose="05050102010706020507" pitchFamily="18" charset="2"/>
              </a:rPr>
              <a:t>improper rotation</a:t>
            </a:r>
            <a:r>
              <a:rPr lang="en-US" altLang="en-US" sz="2000">
                <a:sym typeface="Symbol" panose="05050102010706020507" pitchFamily="18" charset="2"/>
              </a:rPr>
              <a:t>, S</a:t>
            </a:r>
            <a:r>
              <a:rPr lang="en-US" altLang="en-US" sz="2000" baseline="-25000">
                <a:sym typeface="Symbol" panose="05050102010706020507" pitchFamily="18" charset="2"/>
              </a:rPr>
              <a:t>n</a:t>
            </a:r>
            <a:r>
              <a:rPr lang="en-US" altLang="en-US" sz="2000" baseline="30000">
                <a:sym typeface="Symbol" panose="05050102010706020507" pitchFamily="18" charset="2"/>
              </a:rPr>
              <a:t>m</a:t>
            </a:r>
            <a:r>
              <a:rPr lang="en-US" altLang="en-US" sz="2000">
                <a:sym typeface="Symbol" panose="05050102010706020507" pitchFamily="18" charset="2"/>
              </a:rPr>
              <a:t> (associated with an improper rotation axis or a rotation-reflection axis)  This operation involves a rotation of 360°/n followed by a reflection perpendicular to the axis.  It is a single operation and is labeled in the same manner as “proper” rotations.</a:t>
            </a:r>
            <a:endParaRPr lang="en-US" altLang="en-US" sz="2000" baseline="-25000"/>
          </a:p>
        </p:txBody>
      </p:sp>
      <p:graphicFrame>
        <p:nvGraphicFramePr>
          <p:cNvPr id="8194" name="Object 1030">
            <a:extLst>
              <a:ext uri="{FF2B5EF4-FFF2-40B4-BE49-F238E27FC236}">
                <a16:creationId xmlns:a16="http://schemas.microsoft.com/office/drawing/2014/main" id="{859E0D4D-F1C8-4078-8198-B90A2A7A726C}"/>
              </a:ext>
            </a:extLst>
          </p:cNvPr>
          <p:cNvGraphicFramePr>
            <a:graphicFrameLocks noChangeAspect="1"/>
          </p:cNvGraphicFramePr>
          <p:nvPr/>
        </p:nvGraphicFramePr>
        <p:xfrm>
          <a:off x="228600" y="1630363"/>
          <a:ext cx="1876425" cy="1790700"/>
        </p:xfrm>
        <a:graphic>
          <a:graphicData uri="http://schemas.openxmlformats.org/presentationml/2006/ole">
            <mc:AlternateContent xmlns:mc="http://schemas.openxmlformats.org/markup-compatibility/2006">
              <mc:Choice xmlns:v="urn:schemas-microsoft-com:vml" Requires="v">
                <p:oleObj name="CS ChemDraw Drawing" r:id="rId3" imgW="1877060" imgH="1790700" progId="ChemDraw.Document.6.0">
                  <p:embed/>
                </p:oleObj>
              </mc:Choice>
              <mc:Fallback>
                <p:oleObj name="CS ChemDraw Drawing" r:id="rId3" imgW="1877060" imgH="1790700" progId="ChemDraw.Document.6.0">
                  <p:embed/>
                  <p:pic>
                    <p:nvPicPr>
                      <p:cNvPr id="0" name="Object 10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8600" y="1630363"/>
                        <a:ext cx="1876425"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04" name="Rectangle 1031">
            <a:extLst>
              <a:ext uri="{FF2B5EF4-FFF2-40B4-BE49-F238E27FC236}">
                <a16:creationId xmlns:a16="http://schemas.microsoft.com/office/drawing/2014/main" id="{1D673B3F-D69A-4FE7-BA9F-D36C80B1FF8E}"/>
              </a:ext>
            </a:extLst>
          </p:cNvPr>
          <p:cNvSpPr>
            <a:spLocks noChangeArrowheads="1"/>
          </p:cNvSpPr>
          <p:nvPr/>
        </p:nvSpPr>
        <p:spPr bwMode="auto">
          <a:xfrm>
            <a:off x="2955925" y="2014538"/>
            <a:ext cx="5381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S</a:t>
            </a:r>
            <a:r>
              <a:rPr lang="en-US" altLang="en-US" sz="2000" baseline="-25000">
                <a:sym typeface="Symbol" panose="05050102010706020507" pitchFamily="18" charset="2"/>
              </a:rPr>
              <a:t>4</a:t>
            </a:r>
            <a:r>
              <a:rPr lang="en-US" altLang="en-US" sz="2000" baseline="30000">
                <a:sym typeface="Symbol" panose="05050102010706020507" pitchFamily="18" charset="2"/>
              </a:rPr>
              <a:t>1</a:t>
            </a:r>
          </a:p>
        </p:txBody>
      </p:sp>
      <p:sp>
        <p:nvSpPr>
          <p:cNvPr id="8205" name="Line 1032">
            <a:extLst>
              <a:ext uri="{FF2B5EF4-FFF2-40B4-BE49-F238E27FC236}">
                <a16:creationId xmlns:a16="http://schemas.microsoft.com/office/drawing/2014/main" id="{6F8C7C81-7721-45A9-867E-7D599919265A}"/>
              </a:ext>
            </a:extLst>
          </p:cNvPr>
          <p:cNvSpPr>
            <a:spLocks noChangeShapeType="1"/>
          </p:cNvSpPr>
          <p:nvPr/>
        </p:nvSpPr>
        <p:spPr bwMode="auto">
          <a:xfrm>
            <a:off x="2409825" y="2484438"/>
            <a:ext cx="16002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6" name="Line 1033">
            <a:extLst>
              <a:ext uri="{FF2B5EF4-FFF2-40B4-BE49-F238E27FC236}">
                <a16:creationId xmlns:a16="http://schemas.microsoft.com/office/drawing/2014/main" id="{52735D77-3AF6-4DB7-B5F1-32CFDC9C9B3D}"/>
              </a:ext>
            </a:extLst>
          </p:cNvPr>
          <p:cNvSpPr>
            <a:spLocks noChangeShapeType="1"/>
          </p:cNvSpPr>
          <p:nvPr/>
        </p:nvSpPr>
        <p:spPr bwMode="auto">
          <a:xfrm>
            <a:off x="1447800" y="3124200"/>
            <a:ext cx="6858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7" name="Line 1034">
            <a:extLst>
              <a:ext uri="{FF2B5EF4-FFF2-40B4-BE49-F238E27FC236}">
                <a16:creationId xmlns:a16="http://schemas.microsoft.com/office/drawing/2014/main" id="{1FF41D6D-E4C0-4D0F-8FFD-9AD63A971F16}"/>
              </a:ext>
            </a:extLst>
          </p:cNvPr>
          <p:cNvSpPr>
            <a:spLocks noChangeShapeType="1"/>
          </p:cNvSpPr>
          <p:nvPr/>
        </p:nvSpPr>
        <p:spPr bwMode="auto">
          <a:xfrm flipV="1">
            <a:off x="4114800" y="3124200"/>
            <a:ext cx="533400" cy="60960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8208" name="Rectangle 1035">
            <a:extLst>
              <a:ext uri="{FF2B5EF4-FFF2-40B4-BE49-F238E27FC236}">
                <a16:creationId xmlns:a16="http://schemas.microsoft.com/office/drawing/2014/main" id="{E49CE6BC-69AB-408A-B122-FC616DA520BC}"/>
              </a:ext>
            </a:extLst>
          </p:cNvPr>
          <p:cNvSpPr>
            <a:spLocks noChangeArrowheads="1"/>
          </p:cNvSpPr>
          <p:nvPr/>
        </p:nvSpPr>
        <p:spPr bwMode="auto">
          <a:xfrm>
            <a:off x="1336675" y="3505200"/>
            <a:ext cx="5683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90°</a:t>
            </a:r>
            <a:endParaRPr lang="en-US" altLang="en-US" sz="2000">
              <a:sym typeface="Symbol" panose="05050102010706020507" pitchFamily="18" charset="2"/>
            </a:endParaRPr>
          </a:p>
        </p:txBody>
      </p:sp>
      <p:graphicFrame>
        <p:nvGraphicFramePr>
          <p:cNvPr id="8195" name="Object 1036">
            <a:extLst>
              <a:ext uri="{FF2B5EF4-FFF2-40B4-BE49-F238E27FC236}">
                <a16:creationId xmlns:a16="http://schemas.microsoft.com/office/drawing/2014/main" id="{474545B1-4209-4167-8374-B7B86F08DC76}"/>
              </a:ext>
            </a:extLst>
          </p:cNvPr>
          <p:cNvGraphicFramePr>
            <a:graphicFrameLocks noChangeAspect="1"/>
          </p:cNvGraphicFramePr>
          <p:nvPr/>
        </p:nvGraphicFramePr>
        <p:xfrm>
          <a:off x="4391025" y="1600200"/>
          <a:ext cx="1866900" cy="1782763"/>
        </p:xfrm>
        <a:graphic>
          <a:graphicData uri="http://schemas.openxmlformats.org/presentationml/2006/ole">
            <mc:AlternateContent xmlns:mc="http://schemas.openxmlformats.org/markup-compatibility/2006">
              <mc:Choice xmlns:v="urn:schemas-microsoft-com:vml" Requires="v">
                <p:oleObj name="CS ChemDraw Drawing" r:id="rId5" imgW="1866900" imgH="1783080" progId="ChemDraw.Document.6.0">
                  <p:embed/>
                </p:oleObj>
              </mc:Choice>
              <mc:Fallback>
                <p:oleObj name="CS ChemDraw Drawing" r:id="rId5" imgW="1866900" imgH="1783080" progId="ChemDraw.Document.6.0">
                  <p:embed/>
                  <p:pic>
                    <p:nvPicPr>
                      <p:cNvPr id="0" name="Object 103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91025" y="1600200"/>
                        <a:ext cx="1866900" cy="17827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09" name="Rectangle 1037">
            <a:extLst>
              <a:ext uri="{FF2B5EF4-FFF2-40B4-BE49-F238E27FC236}">
                <a16:creationId xmlns:a16="http://schemas.microsoft.com/office/drawing/2014/main" id="{C9DC5E76-869F-4FD8-9B5A-B5B60B1E4841}"/>
              </a:ext>
            </a:extLst>
          </p:cNvPr>
          <p:cNvSpPr>
            <a:spLocks noChangeArrowheads="1"/>
          </p:cNvSpPr>
          <p:nvPr/>
        </p:nvSpPr>
        <p:spPr bwMode="auto">
          <a:xfrm>
            <a:off x="4295775" y="3429000"/>
            <a:ext cx="4286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a:t>
            </a:r>
            <a:r>
              <a:rPr lang="en-US" altLang="en-US" sz="2000" baseline="-25000">
                <a:sym typeface="Symbol" panose="05050102010706020507" pitchFamily="18" charset="2"/>
              </a:rPr>
              <a:t>h</a:t>
            </a:r>
            <a:endParaRPr lang="en-US" altLang="en-US" sz="2000">
              <a:sym typeface="Symbol" panose="05050102010706020507" pitchFamily="18" charset="2"/>
            </a:endParaRPr>
          </a:p>
        </p:txBody>
      </p:sp>
      <p:graphicFrame>
        <p:nvGraphicFramePr>
          <p:cNvPr id="8196" name="Object 1038">
            <a:extLst>
              <a:ext uri="{FF2B5EF4-FFF2-40B4-BE49-F238E27FC236}">
                <a16:creationId xmlns:a16="http://schemas.microsoft.com/office/drawing/2014/main" id="{44FE710B-5DF4-44B7-A6A4-D0AF37464471}"/>
              </a:ext>
            </a:extLst>
          </p:cNvPr>
          <p:cNvGraphicFramePr>
            <a:graphicFrameLocks noChangeAspect="1"/>
          </p:cNvGraphicFramePr>
          <p:nvPr/>
        </p:nvGraphicFramePr>
        <p:xfrm>
          <a:off x="2239963" y="2895600"/>
          <a:ext cx="1874837" cy="1787525"/>
        </p:xfrm>
        <a:graphic>
          <a:graphicData uri="http://schemas.openxmlformats.org/presentationml/2006/ole">
            <mc:AlternateContent xmlns:mc="http://schemas.openxmlformats.org/markup-compatibility/2006">
              <mc:Choice xmlns:v="urn:schemas-microsoft-com:vml" Requires="v">
                <p:oleObj name="CS ChemDraw Drawing" r:id="rId7" imgW="1874520" imgH="1788160" progId="ChemDraw.Document.6.0">
                  <p:embed/>
                </p:oleObj>
              </mc:Choice>
              <mc:Fallback>
                <p:oleObj name="CS ChemDraw Drawing" r:id="rId7" imgW="1874520" imgH="1788160" progId="ChemDraw.Document.6.0">
                  <p:embed/>
                  <p:pic>
                    <p:nvPicPr>
                      <p:cNvPr id="0" name="Object 103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39963" y="2895600"/>
                        <a:ext cx="1874837" cy="1787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10" name="Rectangle 1039">
            <a:extLst>
              <a:ext uri="{FF2B5EF4-FFF2-40B4-BE49-F238E27FC236}">
                <a16:creationId xmlns:a16="http://schemas.microsoft.com/office/drawing/2014/main" id="{E6386F60-DEE2-4700-94A0-5D245381EC7D}"/>
              </a:ext>
            </a:extLst>
          </p:cNvPr>
          <p:cNvSpPr>
            <a:spLocks noChangeArrowheads="1"/>
          </p:cNvSpPr>
          <p:nvPr/>
        </p:nvSpPr>
        <p:spPr bwMode="auto">
          <a:xfrm>
            <a:off x="228600" y="6080125"/>
            <a:ext cx="8704263"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t>Note that: S</a:t>
            </a:r>
            <a:r>
              <a:rPr lang="en-US" altLang="en-US" sz="2000" baseline="-25000"/>
              <a:t>1</a:t>
            </a:r>
            <a:r>
              <a:rPr lang="en-US" altLang="en-US" sz="2000"/>
              <a:t> = </a:t>
            </a:r>
            <a:r>
              <a:rPr lang="en-US" altLang="en-US" sz="2000">
                <a:sym typeface="Symbol" panose="05050102010706020507" pitchFamily="18" charset="2"/>
              </a:rPr>
              <a:t>, </a:t>
            </a:r>
            <a:r>
              <a:rPr lang="en-US" altLang="en-US" sz="2000"/>
              <a:t>S</a:t>
            </a:r>
            <a:r>
              <a:rPr lang="en-US" altLang="en-US" sz="2000" baseline="-25000"/>
              <a:t>2</a:t>
            </a:r>
            <a:r>
              <a:rPr lang="en-US" altLang="en-US" sz="2000"/>
              <a:t> = </a:t>
            </a:r>
            <a:r>
              <a:rPr lang="en-US" altLang="en-US" sz="2000">
                <a:latin typeface="Script MT Bold" panose="03040602040607080904" pitchFamily="66" charset="0"/>
              </a:rPr>
              <a:t>i</a:t>
            </a:r>
            <a:r>
              <a:rPr lang="en-US" altLang="en-US" sz="2000"/>
              <a:t>, and sometimes S</a:t>
            </a:r>
            <a:r>
              <a:rPr lang="en-US" altLang="en-US" sz="2000" baseline="-25000"/>
              <a:t>2n</a:t>
            </a:r>
            <a:r>
              <a:rPr lang="en-US" altLang="en-US" sz="2000"/>
              <a:t> = C</a:t>
            </a:r>
            <a:r>
              <a:rPr lang="en-US" altLang="en-US" sz="2000" baseline="-25000"/>
              <a:t>n</a:t>
            </a:r>
            <a:r>
              <a:rPr lang="en-US" altLang="en-US" sz="2000"/>
              <a:t> (e.g. in box) this makes more sense when you examine the matrices that describe the operations.</a:t>
            </a:r>
          </a:p>
        </p:txBody>
      </p:sp>
      <p:graphicFrame>
        <p:nvGraphicFramePr>
          <p:cNvPr id="8197" name="Object 1040">
            <a:extLst>
              <a:ext uri="{FF2B5EF4-FFF2-40B4-BE49-F238E27FC236}">
                <a16:creationId xmlns:a16="http://schemas.microsoft.com/office/drawing/2014/main" id="{89107D91-EF76-4654-85FC-43047AC8544C}"/>
              </a:ext>
            </a:extLst>
          </p:cNvPr>
          <p:cNvGraphicFramePr>
            <a:graphicFrameLocks noChangeAspect="1"/>
          </p:cNvGraphicFramePr>
          <p:nvPr/>
        </p:nvGraphicFramePr>
        <p:xfrm>
          <a:off x="6988175" y="1828800"/>
          <a:ext cx="1089025" cy="969963"/>
        </p:xfrm>
        <a:graphic>
          <a:graphicData uri="http://schemas.openxmlformats.org/presentationml/2006/ole">
            <mc:AlternateContent xmlns:mc="http://schemas.openxmlformats.org/markup-compatibility/2006">
              <mc:Choice xmlns:v="urn:schemas-microsoft-com:vml" Requires="v">
                <p:oleObj name="CS ChemDraw Drawing" r:id="rId9" imgW="1089660" imgH="970280" progId="ChemDraw.Document.6.0">
                  <p:embed/>
                </p:oleObj>
              </mc:Choice>
              <mc:Fallback>
                <p:oleObj name="CS ChemDraw Drawing" r:id="rId9" imgW="1089660" imgH="970280" progId="ChemDraw.Document.6.0">
                  <p:embed/>
                  <p:pic>
                    <p:nvPicPr>
                      <p:cNvPr id="0" name="Object 104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88175" y="1828800"/>
                        <a:ext cx="1089025" cy="969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1041">
            <a:extLst>
              <a:ext uri="{FF2B5EF4-FFF2-40B4-BE49-F238E27FC236}">
                <a16:creationId xmlns:a16="http://schemas.microsoft.com/office/drawing/2014/main" id="{20229468-C2D4-440D-AB5D-6F8345E65319}"/>
              </a:ext>
            </a:extLst>
          </p:cNvPr>
          <p:cNvGraphicFramePr>
            <a:graphicFrameLocks noChangeAspect="1"/>
          </p:cNvGraphicFramePr>
          <p:nvPr/>
        </p:nvGraphicFramePr>
        <p:xfrm>
          <a:off x="7010400" y="3297238"/>
          <a:ext cx="1089025" cy="969962"/>
        </p:xfrm>
        <a:graphic>
          <a:graphicData uri="http://schemas.openxmlformats.org/presentationml/2006/ole">
            <mc:AlternateContent xmlns:mc="http://schemas.openxmlformats.org/markup-compatibility/2006">
              <mc:Choice xmlns:v="urn:schemas-microsoft-com:vml" Requires="v">
                <p:oleObj name="CS ChemDraw Drawing" r:id="rId11" imgW="1089660" imgH="970280" progId="ChemDraw.Document.6.0">
                  <p:embed/>
                </p:oleObj>
              </mc:Choice>
              <mc:Fallback>
                <p:oleObj name="CS ChemDraw Drawing" r:id="rId11" imgW="1089660" imgH="970280" progId="ChemDraw.Document.6.0">
                  <p:embed/>
                  <p:pic>
                    <p:nvPicPr>
                      <p:cNvPr id="0" name="Object 104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7010400" y="3297238"/>
                        <a:ext cx="1089025" cy="969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1042">
            <a:extLst>
              <a:ext uri="{FF2B5EF4-FFF2-40B4-BE49-F238E27FC236}">
                <a16:creationId xmlns:a16="http://schemas.microsoft.com/office/drawing/2014/main" id="{B0383DE4-2417-4DCC-ABFF-859C4749C7D8}"/>
              </a:ext>
            </a:extLst>
          </p:cNvPr>
          <p:cNvGraphicFramePr>
            <a:graphicFrameLocks noChangeAspect="1"/>
          </p:cNvGraphicFramePr>
          <p:nvPr/>
        </p:nvGraphicFramePr>
        <p:xfrm>
          <a:off x="7010400" y="4818063"/>
          <a:ext cx="1092200" cy="973137"/>
        </p:xfrm>
        <a:graphic>
          <a:graphicData uri="http://schemas.openxmlformats.org/presentationml/2006/ole">
            <mc:AlternateContent xmlns:mc="http://schemas.openxmlformats.org/markup-compatibility/2006">
              <mc:Choice xmlns:v="urn:schemas-microsoft-com:vml" Requires="v">
                <p:oleObj name="CS ChemDraw Drawing" r:id="rId13" imgW="1092200" imgH="972820" progId="ChemDraw.Document.6.0">
                  <p:embed/>
                </p:oleObj>
              </mc:Choice>
              <mc:Fallback>
                <p:oleObj name="CS ChemDraw Drawing" r:id="rId13" imgW="1092200" imgH="972820" progId="ChemDraw.Document.6.0">
                  <p:embed/>
                  <p:pic>
                    <p:nvPicPr>
                      <p:cNvPr id="0" name="Object 104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7010400" y="4818063"/>
                        <a:ext cx="1092200" cy="973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8211" name="Rectangle 1043">
            <a:extLst>
              <a:ext uri="{FF2B5EF4-FFF2-40B4-BE49-F238E27FC236}">
                <a16:creationId xmlns:a16="http://schemas.microsoft.com/office/drawing/2014/main" id="{A6FB60BE-9706-4CCD-B4C5-CDD2289B1178}"/>
              </a:ext>
            </a:extLst>
          </p:cNvPr>
          <p:cNvSpPr>
            <a:spLocks noChangeArrowheads="1"/>
          </p:cNvSpPr>
          <p:nvPr/>
        </p:nvSpPr>
        <p:spPr bwMode="auto">
          <a:xfrm>
            <a:off x="6858000" y="2819400"/>
            <a:ext cx="5048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0000FF"/>
                </a:solidFill>
                <a:sym typeface="Symbol" panose="05050102010706020507" pitchFamily="18" charset="2"/>
              </a:rPr>
              <a:t>S</a:t>
            </a:r>
            <a:r>
              <a:rPr lang="en-US" altLang="en-US" baseline="-25000">
                <a:solidFill>
                  <a:srgbClr val="0000FF"/>
                </a:solidFill>
                <a:sym typeface="Symbol" panose="05050102010706020507" pitchFamily="18" charset="2"/>
              </a:rPr>
              <a:t>4</a:t>
            </a:r>
            <a:r>
              <a:rPr lang="en-US" altLang="en-US" baseline="30000">
                <a:solidFill>
                  <a:srgbClr val="0000FF"/>
                </a:solidFill>
                <a:sym typeface="Symbol" panose="05050102010706020507" pitchFamily="18" charset="2"/>
              </a:rPr>
              <a:t>1</a:t>
            </a:r>
          </a:p>
        </p:txBody>
      </p:sp>
      <p:sp>
        <p:nvSpPr>
          <p:cNvPr id="8212" name="Rectangle 1044">
            <a:extLst>
              <a:ext uri="{FF2B5EF4-FFF2-40B4-BE49-F238E27FC236}">
                <a16:creationId xmlns:a16="http://schemas.microsoft.com/office/drawing/2014/main" id="{0CB94B26-9784-4B29-988C-413FBB4912D8}"/>
              </a:ext>
            </a:extLst>
          </p:cNvPr>
          <p:cNvSpPr>
            <a:spLocks noChangeArrowheads="1"/>
          </p:cNvSpPr>
          <p:nvPr/>
        </p:nvSpPr>
        <p:spPr bwMode="auto">
          <a:xfrm>
            <a:off x="6858000" y="4343400"/>
            <a:ext cx="504825"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a:solidFill>
                  <a:srgbClr val="FF0000"/>
                </a:solidFill>
                <a:sym typeface="Symbol" panose="05050102010706020507" pitchFamily="18" charset="2"/>
              </a:rPr>
              <a:t>S</a:t>
            </a:r>
            <a:r>
              <a:rPr lang="en-US" altLang="en-US" baseline="-25000">
                <a:solidFill>
                  <a:srgbClr val="FF0000"/>
                </a:solidFill>
                <a:sym typeface="Symbol" panose="05050102010706020507" pitchFamily="18" charset="2"/>
              </a:rPr>
              <a:t>4</a:t>
            </a:r>
            <a:r>
              <a:rPr lang="en-US" altLang="en-US" baseline="30000">
                <a:solidFill>
                  <a:srgbClr val="FF0000"/>
                </a:solidFill>
                <a:sym typeface="Symbol" panose="05050102010706020507" pitchFamily="18" charset="2"/>
              </a:rPr>
              <a:t>2</a:t>
            </a:r>
          </a:p>
        </p:txBody>
      </p:sp>
      <p:cxnSp>
        <p:nvCxnSpPr>
          <p:cNvPr id="8213" name="AutoShape 1045">
            <a:extLst>
              <a:ext uri="{FF2B5EF4-FFF2-40B4-BE49-F238E27FC236}">
                <a16:creationId xmlns:a16="http://schemas.microsoft.com/office/drawing/2014/main" id="{6056E735-09E5-4C3A-A3E1-B9564215293F}"/>
              </a:ext>
            </a:extLst>
          </p:cNvPr>
          <p:cNvCxnSpPr>
            <a:cxnSpLocks noChangeShapeType="1"/>
          </p:cNvCxnSpPr>
          <p:nvPr/>
        </p:nvCxnSpPr>
        <p:spPr bwMode="auto">
          <a:xfrm rot="10800000" flipH="1" flipV="1">
            <a:off x="6988175" y="2314575"/>
            <a:ext cx="22225" cy="1468438"/>
          </a:xfrm>
          <a:prstGeom prst="bentConnector3">
            <a:avLst>
              <a:gd name="adj1" fmla="val -1028569"/>
            </a:avLst>
          </a:prstGeom>
          <a:noFill/>
          <a:ln w="9525">
            <a:solidFill>
              <a:srgbClr val="0000FF"/>
            </a:solidFill>
            <a:miter lim="800000"/>
            <a:headEnd/>
            <a:tailEnd type="triangle" w="med" len="med"/>
          </a:ln>
          <a:extLst>
            <a:ext uri="{909E8E84-426E-40DD-AFC4-6F175D3DCCD1}">
              <a14:hiddenFill xmlns:a14="http://schemas.microsoft.com/office/drawing/2010/main">
                <a:noFill/>
              </a14:hiddenFill>
            </a:ext>
          </a:extLst>
        </p:spPr>
      </p:cxnSp>
      <p:cxnSp>
        <p:nvCxnSpPr>
          <p:cNvPr id="8214" name="AutoShape 1046">
            <a:extLst>
              <a:ext uri="{FF2B5EF4-FFF2-40B4-BE49-F238E27FC236}">
                <a16:creationId xmlns:a16="http://schemas.microsoft.com/office/drawing/2014/main" id="{C1C737BB-FEFD-473F-8E90-11BCABA3A950}"/>
              </a:ext>
            </a:extLst>
          </p:cNvPr>
          <p:cNvCxnSpPr>
            <a:cxnSpLocks noChangeShapeType="1"/>
          </p:cNvCxnSpPr>
          <p:nvPr/>
        </p:nvCxnSpPr>
        <p:spPr bwMode="auto">
          <a:xfrm>
            <a:off x="8077200" y="2314575"/>
            <a:ext cx="25400" cy="2990850"/>
          </a:xfrm>
          <a:prstGeom prst="bentConnector3">
            <a:avLst>
              <a:gd name="adj1" fmla="val 1000000"/>
            </a:avLst>
          </a:prstGeom>
          <a:noFill/>
          <a:ln w="9525">
            <a:solidFill>
              <a:schemeClr val="tx1"/>
            </a:solidFill>
            <a:miter lim="800000"/>
            <a:headEnd/>
            <a:tailEnd type="triangle" w="med" len="med"/>
          </a:ln>
          <a:extLst>
            <a:ext uri="{909E8E84-426E-40DD-AFC4-6F175D3DCCD1}">
              <a14:hiddenFill xmlns:a14="http://schemas.microsoft.com/office/drawing/2010/main">
                <a:noFill/>
              </a14:hiddenFill>
            </a:ext>
          </a:extLst>
        </p:spPr>
      </p:cxnSp>
      <p:sp>
        <p:nvSpPr>
          <p:cNvPr id="8215" name="Rectangle 1047">
            <a:extLst>
              <a:ext uri="{FF2B5EF4-FFF2-40B4-BE49-F238E27FC236}">
                <a16:creationId xmlns:a16="http://schemas.microsoft.com/office/drawing/2014/main" id="{EB0078A5-3BF9-4CEC-BECF-DF37D21B9A5A}"/>
              </a:ext>
            </a:extLst>
          </p:cNvPr>
          <p:cNvSpPr>
            <a:spLocks noChangeArrowheads="1"/>
          </p:cNvSpPr>
          <p:nvPr/>
        </p:nvSpPr>
        <p:spPr bwMode="auto">
          <a:xfrm>
            <a:off x="8377238" y="3565525"/>
            <a:ext cx="5524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sym typeface="Symbol" panose="05050102010706020507" pitchFamily="18" charset="2"/>
              </a:rPr>
              <a:t>C</a:t>
            </a:r>
            <a:r>
              <a:rPr lang="en-US" altLang="en-US" sz="2000" baseline="-25000">
                <a:sym typeface="Symbol" panose="05050102010706020507" pitchFamily="18" charset="2"/>
              </a:rPr>
              <a:t>2</a:t>
            </a:r>
            <a:r>
              <a:rPr lang="en-US" altLang="en-US" sz="2000" baseline="30000">
                <a:sym typeface="Symbol" panose="05050102010706020507" pitchFamily="18" charset="2"/>
              </a:rPr>
              <a:t>1</a:t>
            </a:r>
          </a:p>
        </p:txBody>
      </p:sp>
      <p:pic>
        <p:nvPicPr>
          <p:cNvPr id="8216" name="Picture 1048" descr="D:\ic3\ChaptersFigures\ch4gifs\dia0401.gif">
            <a:hlinkClick r:id="rId15"/>
            <a:extLst>
              <a:ext uri="{FF2B5EF4-FFF2-40B4-BE49-F238E27FC236}">
                <a16:creationId xmlns:a16="http://schemas.microsoft.com/office/drawing/2014/main" id="{5775C90F-25A1-49E7-848B-E7EF75AC2FCA}"/>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384175" y="4343400"/>
            <a:ext cx="142875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2050" descr="http://thaigem.thailand.com/images/pic_gem_stone.jpg">
            <a:extLst>
              <a:ext uri="{FF2B5EF4-FFF2-40B4-BE49-F238E27FC236}">
                <a16:creationId xmlns:a16="http://schemas.microsoft.com/office/drawing/2014/main" id="{FF34E8B6-E46B-4E6D-A00D-D77862A7D372}"/>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0" y="990600"/>
            <a:ext cx="1447800" cy="1273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28" name="Picture 2051" descr="http://www.bocklabs.wisc.edu/sgro/exclude/TMV/tmv-nuc-R.jpg">
            <a:extLst>
              <a:ext uri="{FF2B5EF4-FFF2-40B4-BE49-F238E27FC236}">
                <a16:creationId xmlns:a16="http://schemas.microsoft.com/office/drawing/2014/main" id="{241DD760-5EC6-4A77-B71B-6B319BD32A6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447800" y="3429000"/>
            <a:ext cx="3657600" cy="292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29" name="Text Box 2052">
            <a:extLst>
              <a:ext uri="{FF2B5EF4-FFF2-40B4-BE49-F238E27FC236}">
                <a16:creationId xmlns:a16="http://schemas.microsoft.com/office/drawing/2014/main" id="{2DD2454E-082A-4987-9861-80B15DFC62E7}"/>
              </a:ext>
            </a:extLst>
          </p:cNvPr>
          <p:cNvSpPr txBox="1">
            <a:spLocks noChangeArrowheads="1"/>
          </p:cNvSpPr>
          <p:nvPr/>
        </p:nvSpPr>
        <p:spPr bwMode="auto">
          <a:xfrm>
            <a:off x="1524000" y="381000"/>
            <a:ext cx="6613525"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b="1">
                <a:latin typeface="Calibri" panose="020F0502020204030204" pitchFamily="34" charset="0"/>
              </a:rPr>
              <a:t>Symmetry and Introduction to Group Theory</a:t>
            </a:r>
          </a:p>
        </p:txBody>
      </p:sp>
      <p:pic>
        <p:nvPicPr>
          <p:cNvPr id="1030" name="Picture 2053" descr="http://home.earthlink.net/~jdc24/symGfx/trans.gif">
            <a:extLst>
              <a:ext uri="{FF2B5EF4-FFF2-40B4-BE49-F238E27FC236}">
                <a16:creationId xmlns:a16="http://schemas.microsoft.com/office/drawing/2014/main" id="{D2E730EA-FB00-4684-94C4-7C09895D374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57225" y="858838"/>
            <a:ext cx="1268413" cy="1531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1" name="Picture 2054" descr="http://home.earthlink.net/~jdc24/symGfx/rotate.gif">
            <a:extLst>
              <a:ext uri="{FF2B5EF4-FFF2-40B4-BE49-F238E27FC236}">
                <a16:creationId xmlns:a16="http://schemas.microsoft.com/office/drawing/2014/main" id="{9BBF84A2-5FF3-42D2-AC43-92E2FE8B34AC}"/>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60375" y="3121025"/>
            <a:ext cx="1611313" cy="1771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2" name="Picture 2055" descr="http://home.earthlink.net/~jdc24/symGfx/glider.gif">
            <a:extLst>
              <a:ext uri="{FF2B5EF4-FFF2-40B4-BE49-F238E27FC236}">
                <a16:creationId xmlns:a16="http://schemas.microsoft.com/office/drawing/2014/main" id="{9E99F9CD-F2CA-4A5E-84F3-BDD6D3385FF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410200" y="976313"/>
            <a:ext cx="3429000" cy="1081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3" name="Picture 2056" descr="http://home.earthlink.net/~jdc24/symGfx/star2.gif">
            <a:extLst>
              <a:ext uri="{FF2B5EF4-FFF2-40B4-BE49-F238E27FC236}">
                <a16:creationId xmlns:a16="http://schemas.microsoft.com/office/drawing/2014/main" id="{12F0B636-4A75-41FC-9934-D4348FC7F9C7}"/>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rot="10629205">
            <a:off x="609600" y="5105400"/>
            <a:ext cx="1543050" cy="1520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4" name="Picture 2057" descr="http://www.punahou.edu/acad/sanders/geometrypages/ferns.gif">
            <a:extLst>
              <a:ext uri="{FF2B5EF4-FFF2-40B4-BE49-F238E27FC236}">
                <a16:creationId xmlns:a16="http://schemas.microsoft.com/office/drawing/2014/main" id="{6E3E63DB-8DAB-411D-828C-A85EAAE7A76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943600" y="5105400"/>
            <a:ext cx="2811463" cy="1268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aphicFrame>
        <p:nvGraphicFramePr>
          <p:cNvPr id="1026" name="Object 2058">
            <a:extLst>
              <a:ext uri="{FF2B5EF4-FFF2-40B4-BE49-F238E27FC236}">
                <a16:creationId xmlns:a16="http://schemas.microsoft.com/office/drawing/2014/main" id="{2C04C7A2-D24E-4161-AD31-E5F0BB4430BF}"/>
              </a:ext>
            </a:extLst>
          </p:cNvPr>
          <p:cNvGraphicFramePr>
            <a:graphicFrameLocks noChangeAspect="1"/>
          </p:cNvGraphicFramePr>
          <p:nvPr/>
        </p:nvGraphicFramePr>
        <p:xfrm>
          <a:off x="7543800" y="2743200"/>
          <a:ext cx="1527175" cy="1752600"/>
        </p:xfrm>
        <a:graphic>
          <a:graphicData uri="http://schemas.openxmlformats.org/presentationml/2006/ole">
            <mc:AlternateContent xmlns:mc="http://schemas.openxmlformats.org/markup-compatibility/2006">
              <mc:Choice xmlns:v="urn:schemas-microsoft-com:vml" Requires="v">
                <p:oleObj name="Chem3D.Document" r:id="rId9" imgW="2895600" imgH="3322320" progId="Chem3D.Document">
                  <p:embed/>
                </p:oleObj>
              </mc:Choice>
              <mc:Fallback>
                <p:oleObj name="Chem3D.Document" r:id="rId9" imgW="2895600" imgH="3322320" progId="Chem3D.Document">
                  <p:embed/>
                  <p:pic>
                    <p:nvPicPr>
                      <p:cNvPr id="0" name="Object 205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543800" y="2743200"/>
                        <a:ext cx="1527175" cy="1752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pic>
        <p:nvPicPr>
          <p:cNvPr id="1035" name="Picture 2059" descr="http://www.punahou.edu/acad/sanders/geometrypages/RotSymEx.gif">
            <a:extLst>
              <a:ext uri="{FF2B5EF4-FFF2-40B4-BE49-F238E27FC236}">
                <a16:creationId xmlns:a16="http://schemas.microsoft.com/office/drawing/2014/main" id="{0AE02886-1155-4ED9-A49B-86ECBEDFDA44}"/>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4191000" y="5105400"/>
            <a:ext cx="1752600" cy="1704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36" name="Picture 2060" descr="http://www.cs.berkeley.edu/~j-yen/cs285/images/escher/tetrahedron.jpg">
            <a:extLst>
              <a:ext uri="{FF2B5EF4-FFF2-40B4-BE49-F238E27FC236}">
                <a16:creationId xmlns:a16="http://schemas.microsoft.com/office/drawing/2014/main" id="{03F5EED4-88A4-44BF-B19C-8E0F4F836016}"/>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rot="4974541">
            <a:off x="2362200" y="1143001"/>
            <a:ext cx="1127125"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037" name="Text Box 2061">
            <a:extLst>
              <a:ext uri="{FF2B5EF4-FFF2-40B4-BE49-F238E27FC236}">
                <a16:creationId xmlns:a16="http://schemas.microsoft.com/office/drawing/2014/main" id="{9CFE2A86-A2BA-4340-A248-5BE95F1DBCA6}"/>
              </a:ext>
            </a:extLst>
          </p:cNvPr>
          <p:cNvSpPr txBox="1">
            <a:spLocks noChangeArrowheads="1"/>
          </p:cNvSpPr>
          <p:nvPr/>
        </p:nvSpPr>
        <p:spPr bwMode="auto">
          <a:xfrm>
            <a:off x="457200" y="2438400"/>
            <a:ext cx="7669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Symmetry is all around us and is a fundamental property of nature.</a:t>
            </a:r>
          </a:p>
        </p:txBody>
      </p:sp>
      <p:pic>
        <p:nvPicPr>
          <p:cNvPr id="1038" name="Picture 2062" descr="http://images.google.com/images?q=tbn:rB6Eca7mgN4C:www.grace-collection.com/images/tennis-ball.JPG">
            <a:hlinkClick r:id="rId13"/>
            <a:extLst>
              <a:ext uri="{FF2B5EF4-FFF2-40B4-BE49-F238E27FC236}">
                <a16:creationId xmlns:a16="http://schemas.microsoft.com/office/drawing/2014/main" id="{973F5F59-6D8C-435E-9F00-55DD84849050}"/>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rot="4355039">
            <a:off x="5257801" y="3276600"/>
            <a:ext cx="1143000" cy="1133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ext Box 1026">
            <a:extLst>
              <a:ext uri="{FF2B5EF4-FFF2-40B4-BE49-F238E27FC236}">
                <a16:creationId xmlns:a16="http://schemas.microsoft.com/office/drawing/2014/main" id="{03E4B77E-A275-4BDD-B8C6-B9BA5E9F4180}"/>
              </a:ext>
            </a:extLst>
          </p:cNvPr>
          <p:cNvSpPr txBox="1">
            <a:spLocks noChangeArrowheads="1"/>
          </p:cNvSpPr>
          <p:nvPr/>
        </p:nvSpPr>
        <p:spPr bwMode="auto">
          <a:xfrm>
            <a:off x="228600" y="1355725"/>
            <a:ext cx="2978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No symmetry – CHFClBr</a:t>
            </a:r>
          </a:p>
        </p:txBody>
      </p:sp>
      <p:sp>
        <p:nvSpPr>
          <p:cNvPr id="12291" name="Text Box 1027">
            <a:extLst>
              <a:ext uri="{FF2B5EF4-FFF2-40B4-BE49-F238E27FC236}">
                <a16:creationId xmlns:a16="http://schemas.microsoft.com/office/drawing/2014/main" id="{E154AC4E-9A27-4C73-9A5A-E04537861175}"/>
              </a:ext>
            </a:extLst>
          </p:cNvPr>
          <p:cNvSpPr txBox="1">
            <a:spLocks noChangeArrowheads="1"/>
          </p:cNvSpPr>
          <p:nvPr/>
        </p:nvSpPr>
        <p:spPr bwMode="auto">
          <a:xfrm>
            <a:off x="2743200" y="2362200"/>
            <a:ext cx="32242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Some symmetry – CHFCl</a:t>
            </a:r>
            <a:r>
              <a:rPr lang="en-US" altLang="en-US" sz="2000" baseline="-25000">
                <a:latin typeface="Calibri" panose="020F0502020204030204" pitchFamily="34" charset="0"/>
              </a:rPr>
              <a:t>2</a:t>
            </a:r>
            <a:r>
              <a:rPr lang="en-US" altLang="en-US" sz="2000">
                <a:latin typeface="Calibri" panose="020F0502020204030204" pitchFamily="34" charset="0"/>
              </a:rPr>
              <a:t> </a:t>
            </a:r>
          </a:p>
        </p:txBody>
      </p:sp>
      <p:sp>
        <p:nvSpPr>
          <p:cNvPr id="12292" name="Text Box 1028">
            <a:extLst>
              <a:ext uri="{FF2B5EF4-FFF2-40B4-BE49-F238E27FC236}">
                <a16:creationId xmlns:a16="http://schemas.microsoft.com/office/drawing/2014/main" id="{AE447D26-5240-4011-9813-D471544718C8}"/>
              </a:ext>
            </a:extLst>
          </p:cNvPr>
          <p:cNvSpPr txBox="1">
            <a:spLocks noChangeArrowheads="1"/>
          </p:cNvSpPr>
          <p:nvPr/>
        </p:nvSpPr>
        <p:spPr bwMode="auto">
          <a:xfrm>
            <a:off x="2667000" y="3048000"/>
            <a:ext cx="300513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More symmetry – CH</a:t>
            </a:r>
            <a:r>
              <a:rPr lang="en-US" altLang="en-US" sz="2000" baseline="-25000">
                <a:latin typeface="Calibri" panose="020F0502020204030204" pitchFamily="34" charset="0"/>
              </a:rPr>
              <a:t>2</a:t>
            </a:r>
            <a:r>
              <a:rPr lang="en-US" altLang="en-US" sz="2000">
                <a:latin typeface="Calibri" panose="020F0502020204030204" pitchFamily="34" charset="0"/>
              </a:rPr>
              <a:t>Cl</a:t>
            </a:r>
            <a:r>
              <a:rPr lang="en-US" altLang="en-US" sz="2000" baseline="-25000">
                <a:latin typeface="Calibri" panose="020F0502020204030204" pitchFamily="34" charset="0"/>
              </a:rPr>
              <a:t>2</a:t>
            </a:r>
          </a:p>
        </p:txBody>
      </p:sp>
      <p:sp>
        <p:nvSpPr>
          <p:cNvPr id="12293" name="Text Box 1029">
            <a:extLst>
              <a:ext uri="{FF2B5EF4-FFF2-40B4-BE49-F238E27FC236}">
                <a16:creationId xmlns:a16="http://schemas.microsoft.com/office/drawing/2014/main" id="{E2940BE6-1F92-40DD-9D4F-DB90A591740F}"/>
              </a:ext>
            </a:extLst>
          </p:cNvPr>
          <p:cNvSpPr txBox="1">
            <a:spLocks noChangeArrowheads="1"/>
          </p:cNvSpPr>
          <p:nvPr/>
        </p:nvSpPr>
        <p:spPr bwMode="auto">
          <a:xfrm>
            <a:off x="2133600" y="4038600"/>
            <a:ext cx="31242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More symmetry ? – CHCl</a:t>
            </a:r>
            <a:r>
              <a:rPr lang="en-US" altLang="en-US" sz="2000" baseline="-25000">
                <a:latin typeface="Calibri" panose="020F0502020204030204" pitchFamily="34" charset="0"/>
              </a:rPr>
              <a:t>3</a:t>
            </a:r>
          </a:p>
        </p:txBody>
      </p:sp>
      <p:sp>
        <p:nvSpPr>
          <p:cNvPr id="12294" name="Text Box 1030">
            <a:extLst>
              <a:ext uri="{FF2B5EF4-FFF2-40B4-BE49-F238E27FC236}">
                <a16:creationId xmlns:a16="http://schemas.microsoft.com/office/drawing/2014/main" id="{0F5CCF7D-1666-4910-AD2E-A28956F1B004}"/>
              </a:ext>
            </a:extLst>
          </p:cNvPr>
          <p:cNvSpPr txBox="1">
            <a:spLocks noChangeArrowheads="1"/>
          </p:cNvSpPr>
          <p:nvPr/>
        </p:nvSpPr>
        <p:spPr bwMode="auto">
          <a:xfrm>
            <a:off x="889000" y="441325"/>
            <a:ext cx="74866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We need to be able to specify the symmetry of molecules clearly.</a:t>
            </a:r>
          </a:p>
        </p:txBody>
      </p:sp>
      <p:pic>
        <p:nvPicPr>
          <p:cNvPr id="12295" name="Picture 1031">
            <a:hlinkClick r:id="rId2"/>
            <a:extLst>
              <a:ext uri="{FF2B5EF4-FFF2-40B4-BE49-F238E27FC236}">
                <a16:creationId xmlns:a16="http://schemas.microsoft.com/office/drawing/2014/main" id="{6D4E4E30-69B8-4FC0-819F-0F0A05D908FB}"/>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962400" y="989013"/>
            <a:ext cx="1600200" cy="1220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6" name="Picture 1032">
            <a:hlinkClick r:id="rId4"/>
            <a:extLst>
              <a:ext uri="{FF2B5EF4-FFF2-40B4-BE49-F238E27FC236}">
                <a16:creationId xmlns:a16="http://schemas.microsoft.com/office/drawing/2014/main" id="{ADE06ED3-FD94-41C9-AE29-652BC7A67529}"/>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553200" y="1905000"/>
            <a:ext cx="1752600" cy="1284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297" name="Picture 1033">
            <a:hlinkClick r:id="rId6"/>
            <a:extLst>
              <a:ext uri="{FF2B5EF4-FFF2-40B4-BE49-F238E27FC236}">
                <a16:creationId xmlns:a16="http://schemas.microsoft.com/office/drawing/2014/main" id="{4012B910-A1F5-410A-A5FA-A52510AF4EC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09600" y="2590800"/>
            <a:ext cx="1192213"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298" name="AutoShape 1034">
            <a:extLst>
              <a:ext uri="{FF2B5EF4-FFF2-40B4-BE49-F238E27FC236}">
                <a16:creationId xmlns:a16="http://schemas.microsoft.com/office/drawing/2014/main" id="{B966D692-A361-4B30-B8B4-33E113D92A74}"/>
              </a:ext>
            </a:extLst>
          </p:cNvPr>
          <p:cNvCxnSpPr>
            <a:cxnSpLocks noChangeShapeType="1"/>
            <a:stCxn id="12290" idx="3"/>
          </p:cNvCxnSpPr>
          <p:nvPr/>
        </p:nvCxnSpPr>
        <p:spPr bwMode="auto">
          <a:xfrm>
            <a:off x="3206750" y="1554163"/>
            <a:ext cx="755650" cy="46037"/>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299" name="AutoShape 1035">
            <a:extLst>
              <a:ext uri="{FF2B5EF4-FFF2-40B4-BE49-F238E27FC236}">
                <a16:creationId xmlns:a16="http://schemas.microsoft.com/office/drawing/2014/main" id="{AC4E5C2D-1BB8-4719-843F-55E95950CCCD}"/>
              </a:ext>
            </a:extLst>
          </p:cNvPr>
          <p:cNvCxnSpPr>
            <a:cxnSpLocks noChangeShapeType="1"/>
            <a:stCxn id="12291" idx="3"/>
          </p:cNvCxnSpPr>
          <p:nvPr/>
        </p:nvCxnSpPr>
        <p:spPr bwMode="auto">
          <a:xfrm flipV="1">
            <a:off x="5967413" y="2547938"/>
            <a:ext cx="585787" cy="127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cxnSp>
        <p:nvCxnSpPr>
          <p:cNvPr id="12300" name="AutoShape 1036">
            <a:extLst>
              <a:ext uri="{FF2B5EF4-FFF2-40B4-BE49-F238E27FC236}">
                <a16:creationId xmlns:a16="http://schemas.microsoft.com/office/drawing/2014/main" id="{3E53E4D7-14EB-490F-AD97-EB4DB2464FC3}"/>
              </a:ext>
            </a:extLst>
          </p:cNvPr>
          <p:cNvCxnSpPr>
            <a:cxnSpLocks noChangeShapeType="1"/>
            <a:stCxn id="12292" idx="1"/>
          </p:cNvCxnSpPr>
          <p:nvPr/>
        </p:nvCxnSpPr>
        <p:spPr bwMode="auto">
          <a:xfrm flipH="1">
            <a:off x="1801813" y="3246438"/>
            <a:ext cx="865187" cy="30162"/>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pic>
        <p:nvPicPr>
          <p:cNvPr id="12301" name="Picture 1037">
            <a:hlinkClick r:id="rId8"/>
            <a:extLst>
              <a:ext uri="{FF2B5EF4-FFF2-40B4-BE49-F238E27FC236}">
                <a16:creationId xmlns:a16="http://schemas.microsoft.com/office/drawing/2014/main" id="{E3D0F0C1-CA84-4234-BFF5-4F3089DCE930}"/>
              </a:ext>
            </a:extLst>
          </p:cNvPr>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096000" y="3521075"/>
            <a:ext cx="18288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12302" name="AutoShape 1038">
            <a:extLst>
              <a:ext uri="{FF2B5EF4-FFF2-40B4-BE49-F238E27FC236}">
                <a16:creationId xmlns:a16="http://schemas.microsoft.com/office/drawing/2014/main" id="{D5DAE02E-5ECC-429A-9051-AFF6035AF97D}"/>
              </a:ext>
            </a:extLst>
          </p:cNvPr>
          <p:cNvCxnSpPr>
            <a:cxnSpLocks noChangeShapeType="1"/>
            <a:stCxn id="12293" idx="3"/>
          </p:cNvCxnSpPr>
          <p:nvPr/>
        </p:nvCxnSpPr>
        <p:spPr bwMode="auto">
          <a:xfrm>
            <a:off x="5257800" y="4237038"/>
            <a:ext cx="838200" cy="38100"/>
          </a:xfrm>
          <a:prstGeom prst="straightConnector1">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cxnSp>
      <p:sp>
        <p:nvSpPr>
          <p:cNvPr id="12303" name="Text Box 1039">
            <a:extLst>
              <a:ext uri="{FF2B5EF4-FFF2-40B4-BE49-F238E27FC236}">
                <a16:creationId xmlns:a16="http://schemas.microsoft.com/office/drawing/2014/main" id="{75DA7A1F-0FC1-4C79-B4C2-E7775A0661B5}"/>
              </a:ext>
            </a:extLst>
          </p:cNvPr>
          <p:cNvSpPr txBox="1">
            <a:spLocks noChangeArrowheads="1"/>
          </p:cNvSpPr>
          <p:nvPr/>
        </p:nvSpPr>
        <p:spPr bwMode="auto">
          <a:xfrm>
            <a:off x="441325" y="5241925"/>
            <a:ext cx="16922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What about ?</a:t>
            </a:r>
          </a:p>
        </p:txBody>
      </p:sp>
      <p:pic>
        <p:nvPicPr>
          <p:cNvPr id="12304" name="Picture 1040">
            <a:hlinkClick r:id="rId10"/>
            <a:extLst>
              <a:ext uri="{FF2B5EF4-FFF2-40B4-BE49-F238E27FC236}">
                <a16:creationId xmlns:a16="http://schemas.microsoft.com/office/drawing/2014/main" id="{136D4125-7EBD-4E47-A537-3E89FC607872}"/>
              </a:ext>
            </a:extLst>
          </p:cNvPr>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2209800" y="4953000"/>
            <a:ext cx="1600200" cy="1227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5" name="Picture 1041">
            <a:hlinkClick r:id="rId12"/>
            <a:extLst>
              <a:ext uri="{FF2B5EF4-FFF2-40B4-BE49-F238E27FC236}">
                <a16:creationId xmlns:a16="http://schemas.microsoft.com/office/drawing/2014/main" id="{0C5A3954-417F-45C2-A086-ADD94C68AD8A}"/>
              </a:ext>
            </a:extLst>
          </p:cNvPr>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038600" y="5029200"/>
            <a:ext cx="1676400" cy="94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306" name="Picture 1042">
            <a:hlinkClick r:id="rId14"/>
            <a:extLst>
              <a:ext uri="{FF2B5EF4-FFF2-40B4-BE49-F238E27FC236}">
                <a16:creationId xmlns:a16="http://schemas.microsoft.com/office/drawing/2014/main" id="{8F67E3C2-EA91-470C-ACE5-059F83DE8EC3}"/>
              </a:ext>
            </a:extLst>
          </p:cNvPr>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6096000" y="5410200"/>
            <a:ext cx="1066800" cy="393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2307" name="Text Box 1043">
            <a:extLst>
              <a:ext uri="{FF2B5EF4-FFF2-40B4-BE49-F238E27FC236}">
                <a16:creationId xmlns:a16="http://schemas.microsoft.com/office/drawing/2014/main" id="{6542F145-D4F1-4D15-9977-66BD42F88F9B}"/>
              </a:ext>
            </a:extLst>
          </p:cNvPr>
          <p:cNvSpPr txBox="1">
            <a:spLocks noChangeArrowheads="1"/>
          </p:cNvSpPr>
          <p:nvPr/>
        </p:nvSpPr>
        <p:spPr bwMode="auto">
          <a:xfrm>
            <a:off x="304800" y="6308725"/>
            <a:ext cx="87741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000">
                <a:latin typeface="Calibri" panose="020F0502020204030204" pitchFamily="34" charset="0"/>
              </a:rPr>
              <a:t>Point groups provide us with a way to indicate the symmetry unambiguously.</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3">
            <a:extLst>
              <a:ext uri="{FF2B5EF4-FFF2-40B4-BE49-F238E27FC236}">
                <a16:creationId xmlns:a16="http://schemas.microsoft.com/office/drawing/2014/main" id="{16DF5F14-2E19-4B4B-BB32-AEFAC86AAD3C}"/>
              </a:ext>
            </a:extLst>
          </p:cNvPr>
          <p:cNvSpPr>
            <a:spLocks noChangeArrowheads="1"/>
          </p:cNvSpPr>
          <p:nvPr/>
        </p:nvSpPr>
        <p:spPr bwMode="auto">
          <a:xfrm>
            <a:off x="228600" y="304800"/>
            <a:ext cx="8382000" cy="1570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Calibri" panose="020F0502020204030204" pitchFamily="34" charset="0"/>
              </a:rPr>
              <a:t>In Chemistry,  a group consists of a set of symmetry elements (and associated symmetry operations) that completely describe the symmetry of an object.</a:t>
            </a:r>
          </a:p>
          <a:p>
            <a:pPr algn="just" eaLnBrk="1" hangingPunct="1"/>
            <a:r>
              <a:rPr lang="en-US" altLang="en-US" sz="2400">
                <a:latin typeface="Calibri" panose="020F0502020204030204" pitchFamily="34" charset="0"/>
              </a:rPr>
              <a:t>A group is a tool that is used to determine symmetry operation</a:t>
            </a:r>
          </a:p>
        </p:txBody>
      </p:sp>
      <p:sp>
        <p:nvSpPr>
          <p:cNvPr id="5" name="Text Box 1026">
            <a:extLst>
              <a:ext uri="{FF2B5EF4-FFF2-40B4-BE49-F238E27FC236}">
                <a16:creationId xmlns:a16="http://schemas.microsoft.com/office/drawing/2014/main" id="{74AA0445-CEAE-40E6-B071-64D8C5A9F64B}"/>
              </a:ext>
            </a:extLst>
          </p:cNvPr>
          <p:cNvSpPr txBox="1">
            <a:spLocks noChangeArrowheads="1"/>
          </p:cNvSpPr>
          <p:nvPr/>
        </p:nvSpPr>
        <p:spPr bwMode="auto">
          <a:xfrm>
            <a:off x="1447800" y="2133600"/>
            <a:ext cx="5556250" cy="523875"/>
          </a:xfrm>
          <a:prstGeom prst="rect">
            <a:avLst/>
          </a:prstGeom>
          <a:ln>
            <a:headEnd/>
            <a:tailEnd/>
          </a:ln>
        </p:spPr>
        <p:style>
          <a:lnRef idx="2">
            <a:schemeClr val="accent1"/>
          </a:lnRef>
          <a:fillRef idx="1">
            <a:schemeClr val="lt1"/>
          </a:fillRef>
          <a:effectRef idx="0">
            <a:schemeClr val="accent1"/>
          </a:effectRef>
          <a:fontRef idx="minor">
            <a:schemeClr val="dk1"/>
          </a:fontRef>
        </p:style>
        <p:txBody>
          <a:bodyPr wrap="none">
            <a:spAutoFit/>
          </a:bodyPr>
          <a:lstStyle/>
          <a:p>
            <a:pPr fontAlgn="auto">
              <a:spcBef>
                <a:spcPts val="0"/>
              </a:spcBef>
              <a:spcAft>
                <a:spcPts val="0"/>
              </a:spcAft>
              <a:defRPr/>
            </a:pPr>
            <a:r>
              <a:rPr lang="en-US" altLang="en-US" sz="2800" dirty="0"/>
              <a:t>Symmetry Element and Point Groups</a:t>
            </a:r>
          </a:p>
        </p:txBody>
      </p:sp>
      <p:sp>
        <p:nvSpPr>
          <p:cNvPr id="13316" name="Rectangle 5">
            <a:extLst>
              <a:ext uri="{FF2B5EF4-FFF2-40B4-BE49-F238E27FC236}">
                <a16:creationId xmlns:a16="http://schemas.microsoft.com/office/drawing/2014/main" id="{BFD01445-5C2C-4FED-9B7A-ECDC8FCB6AFD}"/>
              </a:ext>
            </a:extLst>
          </p:cNvPr>
          <p:cNvSpPr>
            <a:spLocks noChangeArrowheads="1"/>
          </p:cNvSpPr>
          <p:nvPr/>
        </p:nvSpPr>
        <p:spPr bwMode="auto">
          <a:xfrm>
            <a:off x="381000" y="3124200"/>
            <a:ext cx="8153400" cy="1754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lnSpc>
                <a:spcPct val="90000"/>
              </a:lnSpc>
            </a:pPr>
            <a:r>
              <a:rPr lang="en-US" altLang="en-US" sz="2400" u="sng">
                <a:latin typeface="Calibri" panose="020F0502020204030204" pitchFamily="34" charset="0"/>
              </a:rPr>
              <a:t>Symmetry element</a:t>
            </a:r>
            <a:r>
              <a:rPr lang="en-US" altLang="en-US" sz="2400">
                <a:latin typeface="Calibri" panose="020F0502020204030204" pitchFamily="34" charset="0"/>
              </a:rPr>
              <a:t> – a geometric entity with respect to which a symmetry operation is performed.</a:t>
            </a:r>
          </a:p>
          <a:p>
            <a:pPr eaLnBrk="1" hangingPunct="1">
              <a:lnSpc>
                <a:spcPct val="90000"/>
              </a:lnSpc>
            </a:pPr>
            <a:r>
              <a:rPr lang="en-US" altLang="en-US" sz="2400" u="sng">
                <a:latin typeface="Calibri" panose="020F0502020204030204" pitchFamily="34" charset="0"/>
              </a:rPr>
              <a:t>Symmetry operation</a:t>
            </a:r>
            <a:r>
              <a:rPr lang="en-US" altLang="en-US" sz="2400">
                <a:latin typeface="Calibri" panose="020F0502020204030204" pitchFamily="34" charset="0"/>
              </a:rPr>
              <a:t> – a rearrangement of a body after which it appears unchanged. A symmetry operation is the action that produces an object identical to the initial object.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a:extLst>
              <a:ext uri="{FF2B5EF4-FFF2-40B4-BE49-F238E27FC236}">
                <a16:creationId xmlns:a16="http://schemas.microsoft.com/office/drawing/2014/main" id="{4B3A0D60-DF20-4F27-B88F-8ACB0A5768EE}"/>
              </a:ext>
            </a:extLst>
          </p:cNvPr>
          <p:cNvSpPr>
            <a:spLocks noGrp="1" noRot="1" noChangeArrowheads="1"/>
          </p:cNvSpPr>
          <p:nvPr>
            <p:ph type="title"/>
          </p:nvPr>
        </p:nvSpPr>
        <p:spPr/>
        <p:txBody>
          <a:bodyPr/>
          <a:lstStyle/>
          <a:p>
            <a:pPr eaLnBrk="1" hangingPunct="1"/>
            <a:r>
              <a:rPr lang="en-US" altLang="en-US"/>
              <a:t>Symmetry Elements</a:t>
            </a:r>
          </a:p>
        </p:txBody>
      </p:sp>
      <p:sp>
        <p:nvSpPr>
          <p:cNvPr id="14339" name="Rectangle 3">
            <a:extLst>
              <a:ext uri="{FF2B5EF4-FFF2-40B4-BE49-F238E27FC236}">
                <a16:creationId xmlns:a16="http://schemas.microsoft.com/office/drawing/2014/main" id="{21D61772-21E5-4497-B52E-F65844C09F27}"/>
              </a:ext>
            </a:extLst>
          </p:cNvPr>
          <p:cNvSpPr>
            <a:spLocks noGrp="1" noChangeArrowheads="1"/>
          </p:cNvSpPr>
          <p:nvPr>
            <p:ph type="body" idx="1"/>
          </p:nvPr>
        </p:nvSpPr>
        <p:spPr/>
        <p:txBody>
          <a:bodyPr/>
          <a:lstStyle/>
          <a:p>
            <a:pPr eaLnBrk="1" hangingPunct="1">
              <a:buFont typeface="Wingdings" panose="05000000000000000000" pitchFamily="2" charset="2"/>
              <a:buNone/>
            </a:pPr>
            <a:r>
              <a:rPr lang="en-US" altLang="en-US"/>
              <a:t>		Examples of s</a:t>
            </a:r>
            <a:r>
              <a:rPr lang="en-US" altLang="en-US" i="1"/>
              <a:t>ymmetry elements</a:t>
            </a:r>
            <a:r>
              <a:rPr lang="en-US" altLang="en-US"/>
              <a:t> are mirror planes, axis of rotation, centers of inversion, etc. </a:t>
            </a:r>
          </a:p>
          <a:p>
            <a:pPr eaLnBrk="1" hangingPunct="1">
              <a:buFont typeface="Wingdings" panose="05000000000000000000" pitchFamily="2" charset="2"/>
              <a:buNone/>
            </a:pPr>
            <a:r>
              <a:rPr lang="en-US" altLang="en-US"/>
              <a:t>   A molecule has a given symmetry element if the operation leaves the molecule </a:t>
            </a:r>
            <a:r>
              <a:rPr lang="en-US" altLang="en-US" u="sng"/>
              <a:t>appearing</a:t>
            </a:r>
            <a:r>
              <a:rPr lang="en-US" altLang="en-US"/>
              <a:t> as if nothing has changed (even though atoms and bonds may have been moved.)</a:t>
            </a:r>
          </a:p>
          <a:p>
            <a:pPr eaLnBrk="1" hangingPunct="1">
              <a:buFont typeface="Wingdings" panose="05000000000000000000" pitchFamily="2" charset="2"/>
              <a:buNone/>
            </a:pPr>
            <a:r>
              <a:rPr lang="en-US" altLang="en-US"/>
              <a:t>    A symmetry element is unique with a particular molecule.</a:t>
            </a:r>
          </a:p>
          <a:p>
            <a:pPr eaLnBrk="1" hangingPunct="1">
              <a:buFont typeface="Wingdings" panose="05000000000000000000" pitchFamily="2" charset="2"/>
              <a:buNone/>
            </a:pPr>
            <a:endParaRPr lang="en-US" altLang="en-US"/>
          </a:p>
        </p:txBody>
      </p:sp>
      <p:sp>
        <p:nvSpPr>
          <p:cNvPr id="14340" name="Rectangle 4">
            <a:extLst>
              <a:ext uri="{FF2B5EF4-FFF2-40B4-BE49-F238E27FC236}">
                <a16:creationId xmlns:a16="http://schemas.microsoft.com/office/drawing/2014/main" id="{FDEB7F0C-6457-4A04-9CEA-32B6D526C944}"/>
              </a:ext>
            </a:extLst>
          </p:cNvPr>
          <p:cNvSpPr>
            <a:spLocks noChangeArrowheads="1"/>
          </p:cNvSpPr>
          <p:nvPr/>
        </p:nvSpPr>
        <p:spPr bwMode="auto">
          <a:xfrm>
            <a:off x="685800" y="3200400"/>
            <a:ext cx="8001000" cy="3352800"/>
          </a:xfrm>
          <a:prstGeom prst="rect">
            <a:avLst/>
          </a:prstGeom>
          <a:noFill/>
          <a:ln w="28575">
            <a:solidFill>
              <a:srgbClr val="FF0000"/>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endParaRPr lang="en-US" altLang="en-US">
              <a:latin typeface="Calibri" panose="020F0502020204030204"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a:extLst>
              <a:ext uri="{FF2B5EF4-FFF2-40B4-BE49-F238E27FC236}">
                <a16:creationId xmlns:a16="http://schemas.microsoft.com/office/drawing/2014/main" id="{EB4C9E4D-AA2F-4B63-AAAF-FD90F0EBC5B2}"/>
              </a:ext>
            </a:extLst>
          </p:cNvPr>
          <p:cNvSpPr>
            <a:spLocks noGrp="1" noRot="1" noChangeArrowheads="1"/>
          </p:cNvSpPr>
          <p:nvPr>
            <p:ph type="title"/>
          </p:nvPr>
        </p:nvSpPr>
        <p:spPr/>
        <p:txBody>
          <a:bodyPr/>
          <a:lstStyle/>
          <a:p>
            <a:pPr eaLnBrk="1" hangingPunct="1"/>
            <a:r>
              <a:rPr lang="en-US" altLang="en-US"/>
              <a:t>Symmetry Elements</a:t>
            </a:r>
          </a:p>
        </p:txBody>
      </p:sp>
      <p:graphicFrame>
        <p:nvGraphicFramePr>
          <p:cNvPr id="5" name="Group 1030">
            <a:extLst>
              <a:ext uri="{FF2B5EF4-FFF2-40B4-BE49-F238E27FC236}">
                <a16:creationId xmlns:a16="http://schemas.microsoft.com/office/drawing/2014/main" id="{A62D591B-92B1-4049-B656-E0C7F27669A2}"/>
              </a:ext>
            </a:extLst>
          </p:cNvPr>
          <p:cNvGraphicFramePr>
            <a:graphicFrameLocks noGrp="1"/>
          </p:cNvGraphicFramePr>
          <p:nvPr/>
        </p:nvGraphicFramePr>
        <p:xfrm>
          <a:off x="1143000" y="1752600"/>
          <a:ext cx="7467600" cy="4313238"/>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1"/>
                    </a:ext>
                  </a:extLst>
                </a:gridCol>
              </a:tblGrid>
              <a:tr h="67368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Arial" panose="020B0604020202020204" pitchFamily="34" charset="0"/>
                        </a:rPr>
                        <a:t>Element</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n-US" sz="2800" b="1" i="0" u="none" strike="noStrike" cap="none" normalizeH="0" baseline="0" dirty="0">
                          <a:ln>
                            <a:noFill/>
                          </a:ln>
                          <a:solidFill>
                            <a:srgbClr val="FF0000"/>
                          </a:solidFill>
                          <a:effectLst/>
                          <a:latin typeface="Arial" panose="020B0604020202020204" pitchFamily="34" charset="0"/>
                        </a:rPr>
                        <a:t>Operation</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67368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Rotation axis, </a:t>
                      </a:r>
                      <a:r>
                        <a:rPr kumimoji="0" lang="en-US" altLang="en-US" sz="2800" b="0" i="0" u="none" strike="noStrike" cap="none" normalizeH="0" baseline="0" dirty="0" err="1">
                          <a:ln>
                            <a:noFill/>
                          </a:ln>
                          <a:solidFill>
                            <a:schemeClr val="tx1"/>
                          </a:solidFill>
                          <a:effectLst/>
                          <a:latin typeface="Arial" panose="020B0604020202020204" pitchFamily="34" charset="0"/>
                        </a:rPr>
                        <a:t>C</a:t>
                      </a:r>
                      <a:r>
                        <a:rPr kumimoji="0" lang="en-US" altLang="en-US" sz="2800" b="0" i="0" u="none" strike="noStrike" cap="none" normalizeH="0" baseline="-25000" dirty="0" err="1">
                          <a:ln>
                            <a:noFill/>
                          </a:ln>
                          <a:solidFill>
                            <a:schemeClr val="tx1"/>
                          </a:solidFill>
                          <a:effectLst/>
                          <a:latin typeface="Arial" panose="020B0604020202020204" pitchFamily="34" charset="0"/>
                        </a:rPr>
                        <a:t>n</a:t>
                      </a:r>
                      <a:endParaRPr kumimoji="0" lang="en-US" altLang="en-US" sz="2800" b="0" i="0" u="none" strike="noStrike" cap="none" normalizeH="0" baseline="-25000" dirty="0">
                        <a:ln>
                          <a:noFill/>
                        </a:ln>
                        <a:solidFill>
                          <a:schemeClr val="tx1"/>
                        </a:solidFill>
                        <a:effectLst/>
                        <a:latin typeface="Arial" panose="020B0604020202020204" pitchFamily="34"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n-fold rotation</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44811">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Improper rotation axis, S</a:t>
                      </a:r>
                      <a:r>
                        <a:rPr kumimoji="0" lang="en-US" altLang="en-US" sz="2800" b="0" i="0" u="none" strike="noStrike" cap="none" normalizeH="0" baseline="-25000">
                          <a:ln>
                            <a:noFill/>
                          </a:ln>
                          <a:solidFill>
                            <a:schemeClr val="tx1"/>
                          </a:solidFill>
                          <a:effectLst/>
                          <a:latin typeface="Arial" panose="020B0604020202020204" pitchFamily="34" charset="0"/>
                        </a:rPr>
                        <a:t>n</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n-fold improper rotation</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67368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Plane of symmetry, </a:t>
                      </a:r>
                      <a:r>
                        <a:rPr kumimoji="0" lang="en-US" altLang="en-US" sz="2800" b="0" i="0" u="none" strike="noStrike" cap="none" normalizeH="0" baseline="0" dirty="0">
                          <a:ln>
                            <a:noFill/>
                          </a:ln>
                          <a:solidFill>
                            <a:schemeClr val="tx1"/>
                          </a:solidFill>
                          <a:effectLst/>
                          <a:latin typeface="Arial" panose="020B0604020202020204" pitchFamily="34" charset="0"/>
                          <a:sym typeface="Symbol" panose="05050102010706020507" pitchFamily="18" charset="2"/>
                        </a:rPr>
                        <a:t></a:t>
                      </a:r>
                      <a:endParaRPr kumimoji="0" lang="en-US" altLang="en-US" sz="2800" b="0" i="0" u="none" strike="noStrike" cap="none" normalizeH="0" baseline="0" dirty="0">
                        <a:ln>
                          <a:noFill/>
                        </a:ln>
                        <a:solidFill>
                          <a:schemeClr val="tx1"/>
                        </a:solidFill>
                        <a:effectLst/>
                        <a:latin typeface="Arial" panose="020B0604020202020204" pitchFamily="34"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Reflection</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67368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Center of symmetry, </a:t>
                      </a:r>
                      <a:r>
                        <a:rPr kumimoji="0" lang="en-US" altLang="en-US" sz="2800" b="0" i="0" u="none" strike="noStrike" cap="none" normalizeH="0" baseline="0">
                          <a:ln>
                            <a:noFill/>
                          </a:ln>
                          <a:solidFill>
                            <a:schemeClr val="tx1"/>
                          </a:solidFill>
                          <a:effectLst/>
                          <a:latin typeface="Script MT Bold" panose="020B0604020202020204" pitchFamily="66" charset="0"/>
                        </a:rPr>
                        <a:t>i</a:t>
                      </a: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a:ln>
                            <a:noFill/>
                          </a:ln>
                          <a:solidFill>
                            <a:schemeClr val="tx1"/>
                          </a:solidFill>
                          <a:effectLst/>
                          <a:latin typeface="Arial" panose="020B0604020202020204" pitchFamily="34" charset="0"/>
                        </a:rPr>
                        <a:t>Inversion</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673685">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n-US" sz="2800" b="0" i="0" u="none" strike="noStrike" cap="none" normalizeH="0" baseline="0">
                        <a:ln>
                          <a:noFill/>
                        </a:ln>
                        <a:solidFill>
                          <a:schemeClr val="tx1"/>
                        </a:solidFill>
                        <a:effectLst/>
                        <a:latin typeface="Arial" panose="020B0604020202020204" pitchFamily="34" charset="0"/>
                      </a:endParaRPr>
                    </a:p>
                  </a:txBody>
                  <a:tcPr marT="45717" marB="45717"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Times New Roman" panose="02020603050405020304" pitchFamily="18" charset="0"/>
                        </a:defRPr>
                      </a:lvl1pPr>
                      <a:lvl2pPr>
                        <a:spcBef>
                          <a:spcPct val="20000"/>
                        </a:spcBef>
                        <a:defRPr sz="2400">
                          <a:solidFill>
                            <a:schemeClr val="tx1"/>
                          </a:solidFill>
                          <a:latin typeface="Times New Roman" panose="02020603050405020304" pitchFamily="18" charset="0"/>
                        </a:defRPr>
                      </a:lvl2pPr>
                      <a:lvl3pPr>
                        <a:spcBef>
                          <a:spcPct val="20000"/>
                        </a:spcBef>
                        <a:defRPr sz="2000">
                          <a:solidFill>
                            <a:schemeClr val="tx1"/>
                          </a:solidFill>
                          <a:latin typeface="Times New Roman" panose="02020603050405020304" pitchFamily="18" charset="0"/>
                        </a:defRPr>
                      </a:lvl3pPr>
                      <a:lvl4pPr>
                        <a:spcBef>
                          <a:spcPct val="20000"/>
                        </a:spcBef>
                        <a:defRPr>
                          <a:solidFill>
                            <a:schemeClr val="tx1"/>
                          </a:solidFill>
                          <a:latin typeface="Times New Roman" panose="02020603050405020304" pitchFamily="18" charset="0"/>
                        </a:defRPr>
                      </a:lvl4pPr>
                      <a:lvl5pPr>
                        <a:spcBef>
                          <a:spcPct val="20000"/>
                        </a:spcBef>
                        <a:defRPr>
                          <a:solidFill>
                            <a:schemeClr val="tx1"/>
                          </a:solidFill>
                          <a:latin typeface="Times New Roman" panose="02020603050405020304" pitchFamily="18" charset="0"/>
                        </a:defRPr>
                      </a:lvl5pPr>
                      <a:lvl6pPr fontAlgn="base">
                        <a:spcBef>
                          <a:spcPct val="20000"/>
                        </a:spcBef>
                        <a:spcAft>
                          <a:spcPct val="0"/>
                        </a:spcAft>
                        <a:defRPr>
                          <a:solidFill>
                            <a:schemeClr val="tx1"/>
                          </a:solidFill>
                          <a:latin typeface="Times New Roman" panose="02020603050405020304" pitchFamily="18" charset="0"/>
                        </a:defRPr>
                      </a:lvl6pPr>
                      <a:lvl7pPr fontAlgn="base">
                        <a:spcBef>
                          <a:spcPct val="20000"/>
                        </a:spcBef>
                        <a:spcAft>
                          <a:spcPct val="0"/>
                        </a:spcAft>
                        <a:defRPr>
                          <a:solidFill>
                            <a:schemeClr val="tx1"/>
                          </a:solidFill>
                          <a:latin typeface="Times New Roman" panose="02020603050405020304" pitchFamily="18" charset="0"/>
                        </a:defRPr>
                      </a:lvl7pPr>
                      <a:lvl8pPr fontAlgn="base">
                        <a:spcBef>
                          <a:spcPct val="20000"/>
                        </a:spcBef>
                        <a:spcAft>
                          <a:spcPct val="0"/>
                        </a:spcAft>
                        <a:defRPr>
                          <a:solidFill>
                            <a:schemeClr val="tx1"/>
                          </a:solidFill>
                          <a:latin typeface="Times New Roman" panose="02020603050405020304" pitchFamily="18" charset="0"/>
                        </a:defRPr>
                      </a:lvl8pPr>
                      <a:lvl9pPr fontAlgn="base">
                        <a:spcBef>
                          <a:spcPct val="20000"/>
                        </a:spcBef>
                        <a:spcAft>
                          <a:spcPct val="0"/>
                        </a:spcAft>
                        <a:defRPr>
                          <a:solidFill>
                            <a:schemeClr val="tx1"/>
                          </a:solidFill>
                          <a:latin typeface="Times New Roman" panose="02020603050405020304" pitchFamily="18"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n-US" sz="2800" b="0" i="0" u="none" strike="noStrike" cap="none" normalizeH="0" baseline="0" dirty="0">
                          <a:ln>
                            <a:noFill/>
                          </a:ln>
                          <a:solidFill>
                            <a:schemeClr val="tx1"/>
                          </a:solidFill>
                          <a:effectLst/>
                          <a:latin typeface="Arial" panose="020B0604020202020204" pitchFamily="34" charset="0"/>
                        </a:rPr>
                        <a:t>Identity, E</a:t>
                      </a:r>
                    </a:p>
                  </a:txBody>
                  <a:tcPr marT="45717" marB="45717"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D410B51F-9FD5-4EB2-9128-B881670D9E0F}"/>
              </a:ext>
            </a:extLst>
          </p:cNvPr>
          <p:cNvSpPr>
            <a:spLocks noGrp="1" noRot="1" noChangeArrowheads="1"/>
          </p:cNvSpPr>
          <p:nvPr>
            <p:ph type="title"/>
          </p:nvPr>
        </p:nvSpPr>
        <p:spPr>
          <a:xfrm>
            <a:off x="457200" y="76200"/>
            <a:ext cx="8229600" cy="762000"/>
          </a:xfrm>
        </p:spPr>
        <p:txBody>
          <a:bodyPr/>
          <a:lstStyle/>
          <a:p>
            <a:pPr eaLnBrk="1" hangingPunct="1"/>
            <a:r>
              <a:rPr lang="en-US" altLang="en-US" sz="2800" b="1"/>
              <a:t>1. </a:t>
            </a:r>
            <a:r>
              <a:rPr lang="en-US" altLang="en-US" sz="2800" b="1">
                <a:solidFill>
                  <a:srgbClr val="FF0000"/>
                </a:solidFill>
              </a:rPr>
              <a:t>Identity, E</a:t>
            </a:r>
          </a:p>
        </p:txBody>
      </p:sp>
      <p:sp>
        <p:nvSpPr>
          <p:cNvPr id="16387" name="Rectangle 3">
            <a:extLst>
              <a:ext uri="{FF2B5EF4-FFF2-40B4-BE49-F238E27FC236}">
                <a16:creationId xmlns:a16="http://schemas.microsoft.com/office/drawing/2014/main" id="{26B54418-8582-446D-9781-CDF64BE08D15}"/>
              </a:ext>
            </a:extLst>
          </p:cNvPr>
          <p:cNvSpPr>
            <a:spLocks noGrp="1" noChangeArrowheads="1"/>
          </p:cNvSpPr>
          <p:nvPr>
            <p:ph type="body" idx="1"/>
          </p:nvPr>
        </p:nvSpPr>
        <p:spPr>
          <a:xfrm>
            <a:off x="457200" y="1219200"/>
            <a:ext cx="8229600" cy="4419600"/>
          </a:xfrm>
        </p:spPr>
        <p:txBody>
          <a:bodyPr/>
          <a:lstStyle/>
          <a:p>
            <a:pPr algn="just" eaLnBrk="1" hangingPunct="1">
              <a:buFont typeface="Wingdings" panose="05000000000000000000" pitchFamily="2" charset="2"/>
              <a:buChar char="v"/>
            </a:pPr>
            <a:r>
              <a:rPr lang="en-US" altLang="en-US" sz="2800"/>
              <a:t> All molecules have Identity.  </a:t>
            </a:r>
          </a:p>
          <a:p>
            <a:pPr algn="just" eaLnBrk="1" hangingPunct="1">
              <a:buFont typeface="Wingdings" panose="05000000000000000000" pitchFamily="2" charset="2"/>
              <a:buChar char="v"/>
            </a:pPr>
            <a:r>
              <a:rPr lang="en-US" altLang="en-US" sz="2800"/>
              <a:t>This operation leaves the entire molecule unchanged. </a:t>
            </a:r>
          </a:p>
          <a:p>
            <a:pPr algn="just" eaLnBrk="1" hangingPunct="1">
              <a:buFont typeface="Wingdings" panose="05000000000000000000" pitchFamily="2" charset="2"/>
              <a:buChar char="v"/>
            </a:pPr>
            <a:r>
              <a:rPr lang="en-US" altLang="en-US" sz="2800"/>
              <a:t>The molecule does not move and all atoms of the molecule stay at the same place when we apply an identity operation,</a:t>
            </a:r>
          </a:p>
          <a:p>
            <a:pPr algn="just" eaLnBrk="1" hangingPunct="1">
              <a:buFont typeface="Wingdings" panose="05000000000000000000" pitchFamily="2" charset="2"/>
              <a:buChar char="v"/>
            </a:pPr>
            <a:r>
              <a:rPr lang="en-US" altLang="en-US" sz="2800"/>
              <a:t>It is a highly asymmetric molecule such as a tetrahedral carbon with 4 different groups attached has only identity, and no other symmetry elements.</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1" name="Rectangle 5">
            <a:extLst>
              <a:ext uri="{FF2B5EF4-FFF2-40B4-BE49-F238E27FC236}">
                <a16:creationId xmlns:a16="http://schemas.microsoft.com/office/drawing/2014/main" id="{4DD02E0A-17AC-4AC9-AF84-67D38B2B22CC}"/>
              </a:ext>
            </a:extLst>
          </p:cNvPr>
          <p:cNvSpPr>
            <a:spLocks noChangeArrowheads="1"/>
          </p:cNvSpPr>
          <p:nvPr/>
        </p:nvSpPr>
        <p:spPr bwMode="auto">
          <a:xfrm>
            <a:off x="533400" y="38100"/>
            <a:ext cx="78486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800">
                <a:latin typeface="Calibri" panose="020F0502020204030204" pitchFamily="34" charset="0"/>
              </a:rPr>
              <a:t>2.</a:t>
            </a:r>
            <a:r>
              <a:rPr lang="en-US" altLang="en-US">
                <a:latin typeface="Calibri" panose="020F0502020204030204" pitchFamily="34" charset="0"/>
              </a:rPr>
              <a:t> </a:t>
            </a:r>
            <a:r>
              <a:rPr lang="en-US" altLang="en-US" sz="2800" b="1" u="sng">
                <a:solidFill>
                  <a:srgbClr val="FF0000"/>
                </a:solidFill>
              </a:rPr>
              <a:t>Rotation operation or proper rotation (</a:t>
            </a:r>
            <a:r>
              <a:rPr lang="en-US" altLang="en-US" sz="2800" b="1" i="1" u="sng">
                <a:solidFill>
                  <a:srgbClr val="FF0000"/>
                </a:solidFill>
              </a:rPr>
              <a:t>C</a:t>
            </a:r>
            <a:r>
              <a:rPr lang="en-US" altLang="en-US" sz="2800" b="1" i="1" u="sng" baseline="-25000">
                <a:solidFill>
                  <a:srgbClr val="FF0000"/>
                </a:solidFill>
              </a:rPr>
              <a:t>n</a:t>
            </a:r>
            <a:r>
              <a:rPr lang="en-US" altLang="en-US" sz="2800" b="1" u="sng">
                <a:solidFill>
                  <a:srgbClr val="FF0000"/>
                </a:solidFill>
              </a:rPr>
              <a:t>)</a:t>
            </a:r>
            <a:r>
              <a:rPr lang="en-US" altLang="en-US" sz="2800" b="1">
                <a:solidFill>
                  <a:srgbClr val="FF0000"/>
                </a:solidFill>
              </a:rPr>
              <a:t> </a:t>
            </a:r>
            <a:endParaRPr lang="en-US" altLang="en-US" sz="2800" b="1">
              <a:solidFill>
                <a:srgbClr val="FF0000"/>
              </a:solidFill>
              <a:latin typeface="Calibri" panose="020F0502020204030204" pitchFamily="34" charset="0"/>
            </a:endParaRPr>
          </a:p>
          <a:p>
            <a:pPr eaLnBrk="1" hangingPunct="1"/>
            <a:endParaRPr lang="en-US" altLang="en-US">
              <a:latin typeface="Calibri" panose="020F0502020204030204" pitchFamily="34" charset="0"/>
            </a:endParaRPr>
          </a:p>
        </p:txBody>
      </p:sp>
      <p:sp>
        <p:nvSpPr>
          <p:cNvPr id="2052" name="Rectangle 4">
            <a:extLst>
              <a:ext uri="{FF2B5EF4-FFF2-40B4-BE49-F238E27FC236}">
                <a16:creationId xmlns:a16="http://schemas.microsoft.com/office/drawing/2014/main" id="{9ED00DBF-CECC-4819-884A-234A33B705F5}"/>
              </a:ext>
            </a:extLst>
          </p:cNvPr>
          <p:cNvSpPr>
            <a:spLocks noChangeArrowheads="1"/>
          </p:cNvSpPr>
          <p:nvPr/>
        </p:nvSpPr>
        <p:spPr bwMode="auto">
          <a:xfrm>
            <a:off x="304800" y="609600"/>
            <a:ext cx="80010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just" eaLnBrk="1" hangingPunct="1"/>
            <a:r>
              <a:rPr lang="en-US" altLang="en-US" sz="2400">
                <a:latin typeface="Calibri" panose="020F0502020204030204" pitchFamily="34" charset="0"/>
              </a:rPr>
              <a:t>This is the </a:t>
            </a:r>
            <a:r>
              <a:rPr lang="en-US" altLang="en-US" sz="2400"/>
              <a:t>rotation through 360</a:t>
            </a:r>
            <a:r>
              <a:rPr lang="en-US" altLang="en-US" sz="2400">
                <a:sym typeface="Symbol" panose="05050102010706020507" pitchFamily="18" charset="2"/>
              </a:rPr>
              <a:t>/</a:t>
            </a:r>
            <a:r>
              <a:rPr lang="en-US" altLang="en-US" sz="2400" i="1">
                <a:sym typeface="Symbol" panose="05050102010706020507" pitchFamily="18" charset="2"/>
              </a:rPr>
              <a:t>n</a:t>
            </a:r>
            <a:r>
              <a:rPr lang="en-US" altLang="en-US" sz="2400">
                <a:sym typeface="Symbol" panose="05050102010706020507" pitchFamily="18" charset="2"/>
              </a:rPr>
              <a:t> about a rotation axis. </a:t>
            </a:r>
            <a:r>
              <a:rPr lang="en-US" altLang="en-US" sz="2400">
                <a:latin typeface="Calibri" panose="020F0502020204030204" pitchFamily="34" charset="0"/>
              </a:rPr>
              <a:t>C</a:t>
            </a:r>
            <a:r>
              <a:rPr lang="en-US" altLang="en-US" sz="2400" baseline="-25000">
                <a:latin typeface="Calibri" panose="020F0502020204030204" pitchFamily="34" charset="0"/>
              </a:rPr>
              <a:t>n</a:t>
            </a:r>
            <a:r>
              <a:rPr lang="en-US" altLang="en-US" sz="2400">
                <a:latin typeface="Calibri" panose="020F0502020204030204" pitchFamily="34" charset="0"/>
              </a:rPr>
              <a:t> generates n operations, whose symbols are C</a:t>
            </a:r>
            <a:r>
              <a:rPr lang="en-US" altLang="en-US" sz="2400" baseline="-25000">
                <a:latin typeface="Calibri" panose="020F0502020204030204" pitchFamily="34" charset="0"/>
              </a:rPr>
              <a:t>n</a:t>
            </a:r>
            <a:r>
              <a:rPr lang="en-US" altLang="en-US" sz="2400">
                <a:latin typeface="Calibri" panose="020F0502020204030204" pitchFamily="34" charset="0"/>
              </a:rPr>
              <a:t>,  C</a:t>
            </a:r>
            <a:r>
              <a:rPr lang="en-US" altLang="en-US" sz="2400" baseline="-25000">
                <a:latin typeface="Calibri" panose="020F0502020204030204" pitchFamily="34" charset="0"/>
              </a:rPr>
              <a:t>n</a:t>
            </a:r>
            <a:r>
              <a:rPr lang="en-US" altLang="en-US" sz="2400" baseline="30000">
                <a:latin typeface="Calibri" panose="020F0502020204030204" pitchFamily="34" charset="0"/>
              </a:rPr>
              <a:t>2</a:t>
            </a:r>
            <a:r>
              <a:rPr lang="en-US" altLang="en-US" sz="2400">
                <a:latin typeface="Calibri" panose="020F0502020204030204" pitchFamily="34" charset="0"/>
              </a:rPr>
              <a:t>, C</a:t>
            </a:r>
            <a:r>
              <a:rPr lang="en-US" altLang="en-US" sz="2400" baseline="-25000">
                <a:latin typeface="Calibri" panose="020F0502020204030204" pitchFamily="34" charset="0"/>
              </a:rPr>
              <a:t>n</a:t>
            </a:r>
            <a:r>
              <a:rPr lang="en-US" altLang="en-US" sz="2400" baseline="30000">
                <a:latin typeface="Calibri" panose="020F0502020204030204" pitchFamily="34" charset="0"/>
              </a:rPr>
              <a:t>3</a:t>
            </a:r>
            <a:r>
              <a:rPr lang="en-US" altLang="en-US" sz="2400">
                <a:latin typeface="Calibri" panose="020F0502020204030204" pitchFamily="34" charset="0"/>
              </a:rPr>
              <a:t>, C</a:t>
            </a:r>
            <a:r>
              <a:rPr lang="en-US" altLang="en-US" sz="2400" baseline="-25000">
                <a:latin typeface="Calibri" panose="020F0502020204030204" pitchFamily="34" charset="0"/>
              </a:rPr>
              <a:t>n</a:t>
            </a:r>
            <a:r>
              <a:rPr lang="en-US" altLang="en-US" sz="2400" baseline="30000">
                <a:latin typeface="Calibri" panose="020F0502020204030204" pitchFamily="34" charset="0"/>
              </a:rPr>
              <a:t>4</a:t>
            </a:r>
            <a:r>
              <a:rPr lang="en-US" altLang="en-US" sz="2400">
                <a:latin typeface="Calibri" panose="020F0502020204030204" pitchFamily="34" charset="0"/>
              </a:rPr>
              <a:t>,…, E (=C</a:t>
            </a:r>
            <a:r>
              <a:rPr lang="en-US" altLang="en-US" sz="2400" baseline="-25000">
                <a:latin typeface="Calibri" panose="020F0502020204030204" pitchFamily="34" charset="0"/>
              </a:rPr>
              <a:t>n</a:t>
            </a:r>
            <a:r>
              <a:rPr lang="en-US" altLang="en-US" sz="2400" baseline="30000">
                <a:latin typeface="Calibri" panose="020F0502020204030204" pitchFamily="34" charset="0"/>
              </a:rPr>
              <a:t>n</a:t>
            </a:r>
            <a:r>
              <a:rPr lang="en-US" altLang="en-US" sz="2400">
                <a:latin typeface="Calibri" panose="020F0502020204030204" pitchFamily="34" charset="0"/>
              </a:rPr>
              <a:t>). </a:t>
            </a:r>
          </a:p>
          <a:p>
            <a:pPr algn="just" eaLnBrk="1" hangingPunct="1"/>
            <a:r>
              <a:rPr lang="en-US" altLang="en-US" sz="2400">
                <a:latin typeface="Calibri" panose="020F0502020204030204" pitchFamily="34" charset="0"/>
              </a:rPr>
              <a:t>Table 1 shows the way we write the 6 operations generated by proper rotation C</a:t>
            </a:r>
            <a:r>
              <a:rPr lang="en-US" altLang="en-US" sz="2400" baseline="-25000">
                <a:latin typeface="Calibri" panose="020F0502020204030204" pitchFamily="34" charset="0"/>
              </a:rPr>
              <a:t>6</a:t>
            </a:r>
            <a:r>
              <a:rPr lang="en-US" altLang="en-US" sz="2400">
                <a:latin typeface="Calibri" panose="020F0502020204030204" pitchFamily="34" charset="0"/>
              </a:rPr>
              <a:t>. From this table, we can see that the symbols of the 6 rotations generated by C</a:t>
            </a:r>
            <a:r>
              <a:rPr lang="en-US" altLang="en-US" sz="2400" baseline="-25000">
                <a:latin typeface="Calibri" panose="020F0502020204030204" pitchFamily="34" charset="0"/>
              </a:rPr>
              <a:t>6</a:t>
            </a:r>
            <a:r>
              <a:rPr lang="en-US" altLang="en-US" sz="2400">
                <a:latin typeface="Calibri" panose="020F0502020204030204" pitchFamily="34" charset="0"/>
              </a:rPr>
              <a:t> are C</a:t>
            </a:r>
            <a:r>
              <a:rPr lang="en-US" altLang="en-US" sz="2400" baseline="-25000">
                <a:latin typeface="Calibri" panose="020F0502020204030204" pitchFamily="34" charset="0"/>
              </a:rPr>
              <a:t>6</a:t>
            </a:r>
            <a:r>
              <a:rPr lang="en-US" altLang="en-US" sz="2400">
                <a:latin typeface="Calibri" panose="020F0502020204030204" pitchFamily="34" charset="0"/>
              </a:rPr>
              <a:t>, C</a:t>
            </a:r>
            <a:r>
              <a:rPr lang="en-US" altLang="en-US" sz="2400" baseline="-25000">
                <a:latin typeface="Calibri" panose="020F0502020204030204" pitchFamily="34" charset="0"/>
              </a:rPr>
              <a:t>3</a:t>
            </a:r>
            <a:r>
              <a:rPr lang="en-US" altLang="en-US" sz="2400">
                <a:latin typeface="Calibri" panose="020F0502020204030204" pitchFamily="34" charset="0"/>
              </a:rPr>
              <a:t>, C</a:t>
            </a:r>
            <a:r>
              <a:rPr lang="en-US" altLang="en-US" sz="2400" baseline="-25000">
                <a:latin typeface="Calibri" panose="020F0502020204030204" pitchFamily="34" charset="0"/>
              </a:rPr>
              <a:t>2</a:t>
            </a:r>
            <a:r>
              <a:rPr lang="en-US" altLang="en-US" sz="2400">
                <a:latin typeface="Calibri" panose="020F0502020204030204" pitchFamily="34" charset="0"/>
              </a:rPr>
              <a:t>, C</a:t>
            </a:r>
            <a:r>
              <a:rPr lang="en-US" altLang="en-US" sz="2400" baseline="-25000">
                <a:latin typeface="Calibri" panose="020F0502020204030204" pitchFamily="34" charset="0"/>
              </a:rPr>
              <a:t>3</a:t>
            </a:r>
            <a:r>
              <a:rPr lang="en-US" altLang="en-US" sz="2400" baseline="30000">
                <a:latin typeface="Calibri" panose="020F0502020204030204" pitchFamily="34" charset="0"/>
              </a:rPr>
              <a:t>2</a:t>
            </a:r>
            <a:r>
              <a:rPr lang="en-US" altLang="en-US" sz="2400">
                <a:latin typeface="Calibri" panose="020F0502020204030204" pitchFamily="34" charset="0"/>
              </a:rPr>
              <a:t>, C</a:t>
            </a:r>
            <a:r>
              <a:rPr lang="en-US" altLang="en-US" sz="2400" baseline="-25000">
                <a:latin typeface="Calibri" panose="020F0502020204030204" pitchFamily="34" charset="0"/>
              </a:rPr>
              <a:t>6</a:t>
            </a:r>
            <a:r>
              <a:rPr lang="en-US" altLang="en-US" sz="2400" baseline="30000">
                <a:latin typeface="Calibri" panose="020F0502020204030204" pitchFamily="34" charset="0"/>
              </a:rPr>
              <a:t>5</a:t>
            </a:r>
            <a:endParaRPr lang="en-US" altLang="en-US" sz="2400">
              <a:latin typeface="Calibri" panose="020F0502020204030204" pitchFamily="34" charset="0"/>
            </a:endParaRPr>
          </a:p>
        </p:txBody>
      </p:sp>
      <p:graphicFrame>
        <p:nvGraphicFramePr>
          <p:cNvPr id="2050" name="Object 5">
            <a:extLst>
              <a:ext uri="{FF2B5EF4-FFF2-40B4-BE49-F238E27FC236}">
                <a16:creationId xmlns:a16="http://schemas.microsoft.com/office/drawing/2014/main" id="{1E85BD49-399E-4575-B5FF-7F1F373106C3}"/>
              </a:ext>
            </a:extLst>
          </p:cNvPr>
          <p:cNvGraphicFramePr>
            <a:graphicFrameLocks noChangeAspect="1"/>
          </p:cNvGraphicFramePr>
          <p:nvPr/>
        </p:nvGraphicFramePr>
        <p:xfrm>
          <a:off x="11430000" y="1828800"/>
          <a:ext cx="746125" cy="544513"/>
        </p:xfrm>
        <a:graphic>
          <a:graphicData uri="http://schemas.openxmlformats.org/presentationml/2006/ole">
            <mc:AlternateContent xmlns:mc="http://schemas.openxmlformats.org/markup-compatibility/2006">
              <mc:Choice xmlns:v="urn:schemas-microsoft-com:vml" Requires="v">
                <p:oleObj name="Equation" r:id="rId2" imgW="746333" imgH="544146" progId="Equation.3">
                  <p:embed/>
                </p:oleObj>
              </mc:Choice>
              <mc:Fallback>
                <p:oleObj name="Equation" r:id="rId2" imgW="746333" imgH="544146" progId="Equation.3">
                  <p:embed/>
                  <p:pic>
                    <p:nvPicPr>
                      <p:cNvPr id="0" name="Object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1430000" y="1828800"/>
                        <a:ext cx="746125" cy="5445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2053" name="Rectangle 8">
            <a:extLst>
              <a:ext uri="{FF2B5EF4-FFF2-40B4-BE49-F238E27FC236}">
                <a16:creationId xmlns:a16="http://schemas.microsoft.com/office/drawing/2014/main" id="{D5E448F5-DFBC-435D-94A4-0362D8C8BCAF}"/>
              </a:ext>
            </a:extLst>
          </p:cNvPr>
          <p:cNvSpPr>
            <a:spLocks noChangeArrowheads="1"/>
          </p:cNvSpPr>
          <p:nvPr/>
        </p:nvSpPr>
        <p:spPr bwMode="auto">
          <a:xfrm>
            <a:off x="304800" y="3810000"/>
            <a:ext cx="8610600" cy="2678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r>
              <a:rPr lang="en-US" altLang="en-US" sz="2400" b="1">
                <a:solidFill>
                  <a:srgbClr val="FF0000"/>
                </a:solidFill>
              </a:rPr>
              <a:t>Notes about rotation operations:</a:t>
            </a:r>
          </a:p>
          <a:p>
            <a:pPr algn="just" eaLnBrk="1" hangingPunct="1">
              <a:buFontTx/>
              <a:buChar char="-"/>
            </a:pPr>
            <a:r>
              <a:rPr lang="en-US" altLang="en-US" sz="2400"/>
              <a:t> Rotations are considered positive in the counter-clockwise direction.</a:t>
            </a:r>
          </a:p>
          <a:p>
            <a:pPr algn="just" eaLnBrk="1" hangingPunct="1">
              <a:buFontTx/>
              <a:buChar char="-"/>
            </a:pPr>
            <a:r>
              <a:rPr lang="en-US" altLang="en-US" sz="2400"/>
              <a:t> Each possible rotation operation is assigned using a superscript integer m of the form C</a:t>
            </a:r>
            <a:r>
              <a:rPr lang="en-US" altLang="en-US" sz="2400" baseline="-25000"/>
              <a:t>n</a:t>
            </a:r>
            <a:r>
              <a:rPr lang="en-US" altLang="en-US" sz="2400" baseline="30000"/>
              <a:t>m</a:t>
            </a:r>
            <a:r>
              <a:rPr lang="en-US" altLang="en-US" sz="2400"/>
              <a:t>.</a:t>
            </a:r>
          </a:p>
          <a:p>
            <a:pPr algn="just" eaLnBrk="1" hangingPunct="1">
              <a:buFontTx/>
              <a:buChar char="-"/>
            </a:pPr>
            <a:r>
              <a:rPr lang="en-US" altLang="en-US" sz="2400"/>
              <a:t> The rotation C</a:t>
            </a:r>
            <a:r>
              <a:rPr lang="en-US" altLang="en-US" sz="2400" baseline="-25000"/>
              <a:t>n</a:t>
            </a:r>
            <a:r>
              <a:rPr lang="en-US" altLang="en-US" sz="2400" baseline="30000"/>
              <a:t>n</a:t>
            </a:r>
            <a:r>
              <a:rPr lang="en-US" altLang="en-US" sz="2400"/>
              <a:t> is equivalent to the identity operation (nothing is moved).</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367</TotalTime>
  <Words>1640</Words>
  <Application>Microsoft Office PowerPoint</Application>
  <PresentationFormat>On-screen Show (4:3)</PresentationFormat>
  <Paragraphs>152</Paragraphs>
  <Slides>23</Slides>
  <Notes>4</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3</vt:i4>
      </vt:variant>
      <vt:variant>
        <vt:lpstr>Slide Titles</vt:lpstr>
      </vt:variant>
      <vt:variant>
        <vt:i4>23</vt:i4>
      </vt:variant>
    </vt:vector>
  </HeadingPairs>
  <TitlesOfParts>
    <vt:vector size="34" baseType="lpstr">
      <vt:lpstr>Arial</vt:lpstr>
      <vt:lpstr>Calibri</vt:lpstr>
      <vt:lpstr>Wingdings</vt:lpstr>
      <vt:lpstr>Symbol</vt:lpstr>
      <vt:lpstr>Script MT Bold</vt:lpstr>
      <vt:lpstr>lato</vt:lpstr>
      <vt:lpstr>Times New Roman</vt:lpstr>
      <vt:lpstr>Office Theme</vt:lpstr>
      <vt:lpstr>Chem3D.Document</vt:lpstr>
      <vt:lpstr>Microsoft Equation 3.0</vt:lpstr>
      <vt:lpstr>CS ChemDraw Drawing</vt:lpstr>
      <vt:lpstr>CHM 402: Group Theory and Symmetry Dr. E.A. Ofudje</vt:lpstr>
      <vt:lpstr>PowerPoint Presentation</vt:lpstr>
      <vt:lpstr>PowerPoint Presentation</vt:lpstr>
      <vt:lpstr>PowerPoint Presentation</vt:lpstr>
      <vt:lpstr>PowerPoint Presentation</vt:lpstr>
      <vt:lpstr>Symmetry Elements</vt:lpstr>
      <vt:lpstr>Symmetry Elements</vt:lpstr>
      <vt:lpstr>1. Identity, 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3. Reflection operation () </vt:lpstr>
      <vt:lpstr>PowerPoint Presentation</vt:lpstr>
      <vt:lpstr>PowerPoint Presentation</vt:lpstr>
      <vt:lpstr>4. Inversion (i)`</vt:lpstr>
      <vt:lpstr>PowerPoint Presentation</vt:lpstr>
      <vt:lpstr>5. Improper rotation or rotation-reflection (Sn)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CHM 402: Group Theory and Symmetry Dr. E.A. Ofudje</dc:title>
  <dc:creator>computer12</dc:creator>
  <cp:lastModifiedBy>Ademola Balogun</cp:lastModifiedBy>
  <cp:revision>7</cp:revision>
  <dcterms:created xsi:type="dcterms:W3CDTF">2019-04-02T05:35:07Z</dcterms:created>
  <dcterms:modified xsi:type="dcterms:W3CDTF">2021-08-15T22:11:25Z</dcterms:modified>
</cp:coreProperties>
</file>