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5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5F1E12-637D-47ED-A8BF-0AB2E5EE8A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85744-C960-4B3A-B9CE-C1975978297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1016A3-2AEF-4E5F-8966-64CEE31903E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3D7C7C2-2D8E-4CB0-96A0-24F4B69DD6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91FBA5-3FDF-48DE-978F-C2E19F23F5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BD47C-88F4-41A6-A25C-9BCE6CE87E2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797E4-9033-4DAD-AFB9-2840C23C3C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E9F54BF-AE1F-4205-9151-82B0D0EC13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29C47537-0F29-4AC5-B736-BD7E0C74FCD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B40F676A-55DB-4347-ABDF-813633963E8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915F1-C60E-44B3-81F6-76D69CE01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9A9DA8F-5971-45EB-B6F1-95937B337191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B3A92F10-DDBA-4677-861A-3C6B9DCE8B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9E4C7E9B-42E3-41B4-A5C7-FFFB395449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00E05-0E3E-4125-BCFC-863211B0F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9C9402-2704-4641-8F96-79686CDAAF41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F35D1-9382-41A6-83E9-0FC3424B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AF3A2-F4FD-4D7E-A354-95C0CF28DC55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21999-FBCA-4C0A-A103-A6C2A838C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117AD-F184-42DC-B98E-8044094B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943FE-8BBB-4860-8B45-695BD2E082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25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D8A12-375A-46CA-B5B1-B1533E1F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FB550-3AB9-4394-B650-6AAEA60ABDCE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074FF-C0A2-4AA2-AA2F-3743E506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D3EA9-2DFE-4C79-9DFC-7C1419BD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3AC79-8127-43B8-87E4-71F7EC984D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09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BDA54-87F0-4814-9F9A-27AD406F8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9C67F-3EF7-417D-93B8-9CA619518FF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0102C-4DCE-4454-8C82-AD037AC71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E7E07-FC3D-4391-8E2F-445B07FFE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89203-6192-4F98-9B9B-4EA5FEF1E9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56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DBD4B-8FCD-43AF-805D-732E2313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052B4-8CC0-4DA7-86FA-18BAD139DDAF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17DED-CA18-4F5D-823B-FCA9B3DE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15C3E-1CCF-47F6-9E99-3F8E6B1F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4BB7C-5AD4-4706-B7E9-948A88C20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97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BD152-B5D5-4BDA-B93B-FE219464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9557B-FE85-47A4-A9BA-3D052BC961B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2B321-337F-4DB9-BFD0-34AFDE88C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F6E7E-EABD-4F11-B535-40DFC9F2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71754-F59E-447D-A7B4-E7FC83FACA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36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9B8CCF-8D96-44F4-82D6-51FBA0232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1A20F-2D62-4C70-814E-EEA4A38C7B45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C3F273-00FD-433E-8C06-51B696DD3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CDEC64-4B1E-4070-B9CE-66E460A1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A0700-A80D-4AB7-BB02-A2F1EB86A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18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369C318-6581-4639-995F-89F04D4EE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6F4FA-DB31-4B82-9B8B-51EE12E1282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13518E-93B8-442D-B1FB-60DFD8BF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742011-27CE-45FD-8BFF-41023892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B40C7-6D88-4E64-889B-72FB2F5F01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50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323F6E-205D-45CF-A3C9-F73FDF71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F223A-E7E9-4564-892B-1B818F28E59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1EA627-FD4F-41C5-B617-45268695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05A3E0-B485-4628-A2A8-1B5CB6D2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7F432-F09A-4230-8809-B3A4B60317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75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A427999-F1BE-4038-A7DC-485F0020B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841F8-A1DB-48A2-B561-75E6A66E8593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11C22BE-0662-4A4A-9292-9BD67B504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390F33-1603-4D4E-B466-B981BED7B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14004-2C72-4DD6-AACF-F6E8F1923B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568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654573-1AD6-45C8-891B-7BC86CD9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ED157-67B8-4A90-BC3C-348FE81E6D21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411606-FB88-4900-8254-FFEB032C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74E901-8797-4DA9-8860-E1AF813D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EBC59-4FB0-4DA3-BB2F-CC97663FB4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4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3836D3-94EB-4DA8-A4C8-44E4E3052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642C9-B755-4E4B-8E83-F8BC1960D86E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7A8AB4-B16A-4100-9E37-B857C134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BD828B-F854-4839-8D71-14F912ECC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A9D15-B3CD-48D6-A9B3-DD4F441B7B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85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Placeholder 1">
            <a:extLst>
              <a:ext uri="{FF2B5EF4-FFF2-40B4-BE49-F238E27FC236}">
                <a16:creationId xmlns:a16="http://schemas.microsoft.com/office/drawing/2014/main" id="{1371BC8E-23FB-4876-893D-4ADF5075F6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1507" name="Text Placeholder 2">
            <a:extLst>
              <a:ext uri="{FF2B5EF4-FFF2-40B4-BE49-F238E27FC236}">
                <a16:creationId xmlns:a16="http://schemas.microsoft.com/office/drawing/2014/main" id="{A4CE8D38-34AE-4B06-8066-2F21C7789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7E99C-C4B6-4819-92D0-530189C4BD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E5E20C-B03B-4DAA-8020-9102193C2EA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E33C7-E4A3-4A17-BE77-6AB0EFB17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98584-94E2-4748-B308-BD82D16137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5A2B007-E6A0-417A-8D3B-F5EA5E85AB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3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image" Target="../media/image39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3.bin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7.wmf"/><Relationship Id="rId7" Type="http://schemas.openxmlformats.org/officeDocument/2006/relationships/oleObject" Target="../embeddings/oleObject11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>
            <a:extLst>
              <a:ext uri="{FF2B5EF4-FFF2-40B4-BE49-F238E27FC236}">
                <a16:creationId xmlns:a16="http://schemas.microsoft.com/office/drawing/2014/main" id="{539DAA72-0191-4DA9-A8C1-D309C83A6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88" y="228600"/>
            <a:ext cx="49434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Calibri" panose="020F0502020204030204" pitchFamily="34" charset="0"/>
              </a:rPr>
              <a:t>MOUNTAIN TOP UNIVERSITY</a:t>
            </a:r>
          </a:p>
          <a:p>
            <a:pPr algn="ctr" eaLnBrk="1" hangingPunct="1"/>
            <a:r>
              <a:rPr lang="en-US" altLang="en-US" sz="3200">
                <a:latin typeface="Calibri" panose="020F0502020204030204" pitchFamily="34" charset="0"/>
              </a:rPr>
              <a:t> BY</a:t>
            </a:r>
          </a:p>
          <a:p>
            <a:pPr algn="ctr" eaLnBrk="1" hangingPunct="1"/>
            <a:r>
              <a:rPr lang="en-US" altLang="en-US" sz="3200">
                <a:latin typeface="Calibri" panose="020F0502020204030204" pitchFamily="34" charset="0"/>
              </a:rPr>
              <a:t> DR. E.A. OFUDJE</a:t>
            </a: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4AC313B-375A-4196-BAAE-29279FDBB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905000"/>
            <a:ext cx="73437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800">
                <a:solidFill>
                  <a:srgbClr val="FF0000"/>
                </a:solidFill>
              </a:rPr>
              <a:t> Properties and Representations of Groups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800">
                <a:solidFill>
                  <a:srgbClr val="FF0000"/>
                </a:solidFill>
              </a:rPr>
              <a:t>Introduction to matrices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>
            <a:extLst>
              <a:ext uri="{FF2B5EF4-FFF2-40B4-BE49-F238E27FC236}">
                <a16:creationId xmlns:a16="http://schemas.microsoft.com/office/drawing/2014/main" id="{68EB7384-1C31-4BE5-A607-70FA2D785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429A0535-02B6-45A6-9A0E-E29EE75F1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143000"/>
            <a:ext cx="830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6150" name="Text Box 4">
            <a:extLst>
              <a:ext uri="{FF2B5EF4-FFF2-40B4-BE49-F238E27FC236}">
                <a16:creationId xmlns:a16="http://schemas.microsoft.com/office/drawing/2014/main" id="{89BC535B-2105-46BC-902A-200FB0CF3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746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4. Square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The number of rows is equal to the number of columns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(a square matrix   </a:t>
            </a:r>
            <a:r>
              <a:rPr lang="en-US" altLang="en-US" b="1"/>
              <a:t>A</a:t>
            </a:r>
            <a:r>
              <a:rPr lang="en-US" altLang="en-US"/>
              <a:t>   has an order of m)</a:t>
            </a:r>
          </a:p>
        </p:txBody>
      </p:sp>
      <p:graphicFrame>
        <p:nvGraphicFramePr>
          <p:cNvPr id="6146" name="Object 5">
            <a:extLst>
              <a:ext uri="{FF2B5EF4-FFF2-40B4-BE49-F238E27FC236}">
                <a16:creationId xmlns:a16="http://schemas.microsoft.com/office/drawing/2014/main" id="{46178A04-3D58-4E87-8D03-924ACE5C60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352800"/>
          <a:ext cx="1600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457200" progId="Equation.3">
                  <p:embed/>
                </p:oleObj>
              </mc:Choice>
              <mc:Fallback>
                <p:oleObj name="Equation" r:id="rId2" imgW="4572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16002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6">
            <a:extLst>
              <a:ext uri="{FF2B5EF4-FFF2-40B4-BE49-F238E27FC236}">
                <a16:creationId xmlns:a16="http://schemas.microsoft.com/office/drawing/2014/main" id="{F47F410F-D921-4AB0-B4B1-A30FEA64F2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3276600"/>
          <a:ext cx="191135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711200" progId="Equation.3">
                  <p:embed/>
                </p:oleObj>
              </mc:Choice>
              <mc:Fallback>
                <p:oleObj name="Equation" r:id="rId4" imgW="685800" imgH="71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76600"/>
                        <a:ext cx="191135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7">
            <a:extLst>
              <a:ext uri="{FF2B5EF4-FFF2-40B4-BE49-F238E27FC236}">
                <a16:creationId xmlns:a16="http://schemas.microsoft.com/office/drawing/2014/main" id="{559561FD-8C48-43F4-BFBE-76CEDA122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9718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 x m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95B043FA-93EC-4446-BC11-5D0574A0F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0"/>
            <a:ext cx="8610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principal or main diagonal of a square matrix is composed of all elements a</a:t>
            </a:r>
            <a:r>
              <a:rPr lang="en-US" altLang="en-US" i="1" baseline="-25000"/>
              <a:t>ij</a:t>
            </a:r>
            <a:r>
              <a:rPr lang="en-US" altLang="en-US"/>
              <a:t> for which </a:t>
            </a:r>
            <a:r>
              <a:rPr lang="en-US" altLang="en-US" i="1"/>
              <a:t>i</a:t>
            </a:r>
            <a:r>
              <a:rPr lang="en-US" altLang="en-US"/>
              <a:t>=</a:t>
            </a:r>
            <a:r>
              <a:rPr lang="en-US" altLang="en-US" i="1"/>
              <a:t>j</a:t>
            </a:r>
          </a:p>
          <a:p>
            <a:pPr eaLnBrk="1" hangingPunct="1">
              <a:spcBef>
                <a:spcPct val="50000"/>
              </a:spcBef>
            </a:pPr>
            <a:endParaRPr lang="en-US" altLang="en-US" i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>
            <a:extLst>
              <a:ext uri="{FF2B5EF4-FFF2-40B4-BE49-F238E27FC236}">
                <a16:creationId xmlns:a16="http://schemas.microsoft.com/office/drawing/2014/main" id="{B9679B05-CA40-41DB-A621-6BDCCDFA9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3A9A65DA-02C1-4362-9C85-959F37C9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143000"/>
            <a:ext cx="861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7174" name="Text Box 4">
            <a:extLst>
              <a:ext uri="{FF2B5EF4-FFF2-40B4-BE49-F238E27FC236}">
                <a16:creationId xmlns:a16="http://schemas.microsoft.com/office/drawing/2014/main" id="{4B1122FC-3B4B-4660-B608-B0DDE795F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81200"/>
            <a:ext cx="80772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5. Diagonal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 square matrix where all the elements are zero except those on the main diagonal</a:t>
            </a:r>
          </a:p>
        </p:txBody>
      </p:sp>
      <p:graphicFrame>
        <p:nvGraphicFramePr>
          <p:cNvPr id="7170" name="Object 5">
            <a:extLst>
              <a:ext uri="{FF2B5EF4-FFF2-40B4-BE49-F238E27FC236}">
                <a16:creationId xmlns:a16="http://schemas.microsoft.com/office/drawing/2014/main" id="{07294373-F5C7-456A-AC7E-C17DDDB745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581400"/>
          <a:ext cx="1982788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711200" progId="Equation.3">
                  <p:embed/>
                </p:oleObj>
              </mc:Choice>
              <mc:Fallback>
                <p:oleObj name="Equation" r:id="rId2" imgW="685800" imgH="71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81400"/>
                        <a:ext cx="1982788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>
            <a:extLst>
              <a:ext uri="{FF2B5EF4-FFF2-40B4-BE49-F238E27FC236}">
                <a16:creationId xmlns:a16="http://schemas.microsoft.com/office/drawing/2014/main" id="{3E893787-6F03-4DAE-8F85-299014D811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3200400"/>
          <a:ext cx="240506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700" imgH="914400" progId="Equation.3">
                  <p:embed/>
                </p:oleObj>
              </mc:Choice>
              <mc:Fallback>
                <p:oleObj name="Equation" r:id="rId4" imgW="901700" imgH="914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00400"/>
                        <a:ext cx="2405063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 Box 7">
            <a:extLst>
              <a:ext uri="{FF2B5EF4-FFF2-40B4-BE49-F238E27FC236}">
                <a16:creationId xmlns:a16="http://schemas.microsoft.com/office/drawing/2014/main" id="{9E19A81B-375A-4A37-80C9-6431923B5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638800"/>
            <a:ext cx="8610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i.e. a</a:t>
            </a:r>
            <a:r>
              <a:rPr lang="en-US" altLang="en-US" i="1" baseline="-25000"/>
              <a:t>ij</a:t>
            </a:r>
            <a:r>
              <a:rPr lang="en-US" altLang="en-US"/>
              <a:t> =0 for all </a:t>
            </a:r>
            <a:r>
              <a:rPr lang="en-US" altLang="en-US" i="1"/>
              <a:t>i</a:t>
            </a:r>
            <a:r>
              <a:rPr lang="en-US" altLang="en-US"/>
              <a:t> = </a:t>
            </a:r>
            <a:r>
              <a:rPr lang="en-US" altLang="en-US" i="1"/>
              <a:t>j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  <a:r>
              <a:rPr lang="en-US" altLang="en-US" i="1" baseline="-25000"/>
              <a:t>ij</a:t>
            </a:r>
            <a:r>
              <a:rPr lang="en-US" altLang="en-US"/>
              <a:t> = 0 for some or all </a:t>
            </a:r>
            <a:r>
              <a:rPr lang="en-US" altLang="en-US" i="1"/>
              <a:t>i </a:t>
            </a:r>
            <a:r>
              <a:rPr lang="en-US" altLang="en-US"/>
              <a:t>= </a:t>
            </a:r>
            <a:r>
              <a:rPr lang="en-US" altLang="en-US" i="1"/>
              <a:t>j</a:t>
            </a:r>
          </a:p>
        </p:txBody>
      </p:sp>
      <p:sp>
        <p:nvSpPr>
          <p:cNvPr id="7176" name="Line 8">
            <a:extLst>
              <a:ext uri="{FF2B5EF4-FFF2-40B4-BE49-F238E27FC236}">
                <a16:creationId xmlns:a16="http://schemas.microsoft.com/office/drawing/2014/main" id="{D5AFF327-D848-406C-A912-FFC52534A7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6248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9">
            <a:extLst>
              <a:ext uri="{FF2B5EF4-FFF2-40B4-BE49-F238E27FC236}">
                <a16:creationId xmlns:a16="http://schemas.microsoft.com/office/drawing/2014/main" id="{6A7182FE-7FB4-45EE-A6D0-12339D0C3D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57150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>
            <a:extLst>
              <a:ext uri="{FF2B5EF4-FFF2-40B4-BE49-F238E27FC236}">
                <a16:creationId xmlns:a16="http://schemas.microsoft.com/office/drawing/2014/main" id="{3E985F0F-89BD-44B4-BE41-0DBAEDE4E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8198" name="Rectangle 3">
            <a:extLst>
              <a:ext uri="{FF2B5EF4-FFF2-40B4-BE49-F238E27FC236}">
                <a16:creationId xmlns:a16="http://schemas.microsoft.com/office/drawing/2014/main" id="{0155CF0E-FCFE-4989-8968-C45C2E306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8199" name="Text Box 4">
            <a:extLst>
              <a:ext uri="{FF2B5EF4-FFF2-40B4-BE49-F238E27FC236}">
                <a16:creationId xmlns:a16="http://schemas.microsoft.com/office/drawing/2014/main" id="{8765371A-8431-45D3-8886-C0C0CC511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05000"/>
            <a:ext cx="77724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6. Unit or Identity matrix - 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 diagonal matrix with ones on the main diagonal</a:t>
            </a:r>
          </a:p>
        </p:txBody>
      </p:sp>
      <p:graphicFrame>
        <p:nvGraphicFramePr>
          <p:cNvPr id="8194" name="Object 6">
            <a:extLst>
              <a:ext uri="{FF2B5EF4-FFF2-40B4-BE49-F238E27FC236}">
                <a16:creationId xmlns:a16="http://schemas.microsoft.com/office/drawing/2014/main" id="{009AC9F1-1DBF-4387-AF83-2ED7247E0D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048000"/>
          <a:ext cx="277971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700" imgH="914400" progId="Equation.3">
                  <p:embed/>
                </p:oleObj>
              </mc:Choice>
              <mc:Fallback>
                <p:oleObj name="Equation" r:id="rId2" imgW="901700" imgH="914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48000"/>
                        <a:ext cx="277971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7">
            <a:extLst>
              <a:ext uri="{FF2B5EF4-FFF2-40B4-BE49-F238E27FC236}">
                <a16:creationId xmlns:a16="http://schemas.microsoft.com/office/drawing/2014/main" id="{C2766D81-84F1-4246-AF1A-72165C0972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3400" y="3733800"/>
          <a:ext cx="1524000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900" imgH="457200" progId="Equation.3">
                  <p:embed/>
                </p:oleObj>
              </mc:Choice>
              <mc:Fallback>
                <p:oleObj name="Equation" r:id="rId4" imgW="4699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33800"/>
                        <a:ext cx="1524000" cy="148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>
            <a:extLst>
              <a:ext uri="{FF2B5EF4-FFF2-40B4-BE49-F238E27FC236}">
                <a16:creationId xmlns:a16="http://schemas.microsoft.com/office/drawing/2014/main" id="{6BF75AFC-CA11-4D57-B802-C986DA6D0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853113"/>
            <a:ext cx="86106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i.e. a</a:t>
            </a:r>
            <a:r>
              <a:rPr lang="en-US" altLang="en-US" i="1" baseline="-25000"/>
              <a:t>ij</a:t>
            </a:r>
            <a:r>
              <a:rPr lang="en-US" altLang="en-US"/>
              <a:t> =0 for all </a:t>
            </a:r>
            <a:r>
              <a:rPr lang="en-US" altLang="en-US" i="1"/>
              <a:t>i</a:t>
            </a:r>
            <a:r>
              <a:rPr lang="en-US" altLang="en-US"/>
              <a:t> = </a:t>
            </a:r>
            <a:r>
              <a:rPr lang="en-US" altLang="en-US" i="1"/>
              <a:t>j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  <a:r>
              <a:rPr lang="en-US" altLang="en-US" i="1" baseline="-25000"/>
              <a:t>ij</a:t>
            </a:r>
            <a:r>
              <a:rPr lang="en-US" altLang="en-US"/>
              <a:t> = 1 for some or all </a:t>
            </a:r>
            <a:r>
              <a:rPr lang="en-US" altLang="en-US" i="1"/>
              <a:t>i </a:t>
            </a:r>
            <a:r>
              <a:rPr lang="en-US" altLang="en-US"/>
              <a:t>= </a:t>
            </a:r>
            <a:r>
              <a:rPr lang="en-US" altLang="en-US" i="1"/>
              <a:t>j</a:t>
            </a:r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555C9176-E367-43DB-AB10-7B3EE9B55F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5943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196" name="Object 10">
            <a:extLst>
              <a:ext uri="{FF2B5EF4-FFF2-40B4-BE49-F238E27FC236}">
                <a16:creationId xmlns:a16="http://schemas.microsoft.com/office/drawing/2014/main" id="{FFB8EA98-6220-4CD0-9C15-47E440C54F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6188" y="3768725"/>
          <a:ext cx="1978025" cy="156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336" imgH="482391" progId="Equation.3">
                  <p:embed/>
                </p:oleObj>
              </mc:Choice>
              <mc:Fallback>
                <p:oleObj name="Equation" r:id="rId6" imgW="609336" imgH="48239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3768725"/>
                        <a:ext cx="1978025" cy="156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>
            <a:extLst>
              <a:ext uri="{FF2B5EF4-FFF2-40B4-BE49-F238E27FC236}">
                <a16:creationId xmlns:a16="http://schemas.microsoft.com/office/drawing/2014/main" id="{35876291-734C-41C3-AAE3-332C6A5D4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9222" name="Rectangle 3">
            <a:extLst>
              <a:ext uri="{FF2B5EF4-FFF2-40B4-BE49-F238E27FC236}">
                <a16:creationId xmlns:a16="http://schemas.microsoft.com/office/drawing/2014/main" id="{02FBE037-B17F-4EF5-87CD-189926F9E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1430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9223" name="Text Box 4">
            <a:extLst>
              <a:ext uri="{FF2B5EF4-FFF2-40B4-BE49-F238E27FC236}">
                <a16:creationId xmlns:a16="http://schemas.microsoft.com/office/drawing/2014/main" id="{AF0B4281-17A8-4082-8DA7-BB79F5B3A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981200"/>
            <a:ext cx="84582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7. Null (zero) matrix - 0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All elements in the matrix are zero</a:t>
            </a:r>
          </a:p>
        </p:txBody>
      </p:sp>
      <p:graphicFrame>
        <p:nvGraphicFramePr>
          <p:cNvPr id="9218" name="Object 5">
            <a:extLst>
              <a:ext uri="{FF2B5EF4-FFF2-40B4-BE49-F238E27FC236}">
                <a16:creationId xmlns:a16="http://schemas.microsoft.com/office/drawing/2014/main" id="{060B3E73-89C2-4F6A-AB2C-2092933D8A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352800"/>
          <a:ext cx="644525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90" imgH="710891" progId="Equation.3">
                  <p:embed/>
                </p:oleObj>
              </mc:Choice>
              <mc:Fallback>
                <p:oleObj name="Equation" r:id="rId2" imgW="253890" imgH="7108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644525" cy="180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6">
            <a:extLst>
              <a:ext uri="{FF2B5EF4-FFF2-40B4-BE49-F238E27FC236}">
                <a16:creationId xmlns:a16="http://schemas.microsoft.com/office/drawing/2014/main" id="{5D2280E6-D3D8-413D-B494-4E01F52C7E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3429000"/>
          <a:ext cx="1909763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711200" progId="Equation.3">
                  <p:embed/>
                </p:oleObj>
              </mc:Choice>
              <mc:Fallback>
                <p:oleObj name="Equation" r:id="rId4" imgW="685800" imgH="71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429000"/>
                        <a:ext cx="1909763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7">
            <a:extLst>
              <a:ext uri="{FF2B5EF4-FFF2-40B4-BE49-F238E27FC236}">
                <a16:creationId xmlns:a16="http://schemas.microsoft.com/office/drawing/2014/main" id="{64D0D185-1294-4D85-9175-C466A83B8A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791200"/>
          <a:ext cx="1295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241195" progId="Equation.3">
                  <p:embed/>
                </p:oleObj>
              </mc:Choice>
              <mc:Fallback>
                <p:oleObj name="Equation" r:id="rId6" imgW="418918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791200"/>
                        <a:ext cx="1295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>
            <a:extLst>
              <a:ext uri="{FF2B5EF4-FFF2-40B4-BE49-F238E27FC236}">
                <a16:creationId xmlns:a16="http://schemas.microsoft.com/office/drawing/2014/main" id="{0EE566CA-6278-498C-A42B-2C0597F44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867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For all </a:t>
            </a:r>
            <a:r>
              <a:rPr lang="en-US" altLang="en-US" i="1"/>
              <a:t>i,j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>
            <a:extLst>
              <a:ext uri="{FF2B5EF4-FFF2-40B4-BE49-F238E27FC236}">
                <a16:creationId xmlns:a16="http://schemas.microsoft.com/office/drawing/2014/main" id="{13BBFF81-46AA-4439-94E9-A06D8246D3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0245" name="Text Box 3">
            <a:extLst>
              <a:ext uri="{FF2B5EF4-FFF2-40B4-BE49-F238E27FC236}">
                <a16:creationId xmlns:a16="http://schemas.microsoft.com/office/drawing/2014/main" id="{B6F9A821-B077-4D9C-8C28-373B998E9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6934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EQUALITY OF MATRICES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Two matrices are said to be equal only when all corresponding elements are equal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Therefore their size or dimensions are equal as well</a:t>
            </a:r>
          </a:p>
        </p:txBody>
      </p:sp>
      <p:graphicFrame>
        <p:nvGraphicFramePr>
          <p:cNvPr id="10242" name="Object 4">
            <a:extLst>
              <a:ext uri="{FF2B5EF4-FFF2-40B4-BE49-F238E27FC236}">
                <a16:creationId xmlns:a16="http://schemas.microsoft.com/office/drawing/2014/main" id="{E3ED5ECB-4B89-4CA6-A2DA-74E6F6BD3F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343400"/>
          <a:ext cx="1812925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711200" progId="Equation.3">
                  <p:embed/>
                </p:oleObj>
              </mc:Choice>
              <mc:Fallback>
                <p:oleObj name="Equation" r:id="rId2" imgW="685800" imgH="71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812925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">
            <a:extLst>
              <a:ext uri="{FF2B5EF4-FFF2-40B4-BE49-F238E27FC236}">
                <a16:creationId xmlns:a16="http://schemas.microsoft.com/office/drawing/2014/main" id="{5CC088DD-B349-4CDF-984E-38D07AFB07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4343400"/>
          <a:ext cx="1812925" cy="187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711200" progId="Equation.3">
                  <p:embed/>
                </p:oleObj>
              </mc:Choice>
              <mc:Fallback>
                <p:oleObj name="Equation" r:id="rId4" imgW="685800" imgH="71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343400"/>
                        <a:ext cx="1812925" cy="187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>
            <a:extLst>
              <a:ext uri="{FF2B5EF4-FFF2-40B4-BE49-F238E27FC236}">
                <a16:creationId xmlns:a16="http://schemas.microsoft.com/office/drawing/2014/main" id="{EB0B9F90-657B-4616-A815-3D53595B4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724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</a:t>
            </a:r>
            <a:r>
              <a:rPr lang="en-US" altLang="en-US"/>
              <a:t> =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126E30F3-0E8A-4EF8-91D7-FB7078E14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800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B</a:t>
            </a:r>
            <a:r>
              <a:rPr lang="en-US" altLang="en-US"/>
              <a:t> =</a:t>
            </a:r>
          </a:p>
        </p:txBody>
      </p:sp>
      <p:sp>
        <p:nvSpPr>
          <p:cNvPr id="10248" name="Text Box 8">
            <a:extLst>
              <a:ext uri="{FF2B5EF4-FFF2-40B4-BE49-F238E27FC236}">
                <a16:creationId xmlns:a16="http://schemas.microsoft.com/office/drawing/2014/main" id="{99EDADB0-676E-49B0-A2AF-58F70047D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724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</a:t>
            </a:r>
            <a:r>
              <a:rPr lang="en-US" altLang="en-US"/>
              <a:t> = </a:t>
            </a:r>
            <a:r>
              <a:rPr lang="en-US" altLang="en-US" b="1"/>
              <a:t>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01E8A7C0-6152-4EAA-BFDF-41B9AAFFB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1268" name="Text Box 3">
            <a:extLst>
              <a:ext uri="{FF2B5EF4-FFF2-40B4-BE49-F238E27FC236}">
                <a16:creationId xmlns:a16="http://schemas.microsoft.com/office/drawing/2014/main" id="{B5679DFA-D170-4E50-A202-754D40EF3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3300"/>
                </a:solidFill>
              </a:rPr>
              <a:t>ADDITION AND SUBTRACTION OF MATRICES</a:t>
            </a:r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B617F0D1-39B2-4827-AEC3-23F0AF0BC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574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The sum or difference of two matrices, </a:t>
            </a:r>
            <a:r>
              <a:rPr lang="en-US" altLang="en-US" b="1"/>
              <a:t>A</a:t>
            </a:r>
            <a:r>
              <a:rPr lang="en-US" altLang="en-US"/>
              <a:t> and </a:t>
            </a:r>
            <a:r>
              <a:rPr lang="en-US" altLang="en-US" b="1"/>
              <a:t>B</a:t>
            </a:r>
            <a:r>
              <a:rPr lang="en-US" altLang="en-US"/>
              <a:t> of the same size yields a matrix </a:t>
            </a:r>
            <a:r>
              <a:rPr lang="en-US" altLang="en-US" b="1"/>
              <a:t>C</a:t>
            </a:r>
            <a:r>
              <a:rPr lang="en-US" altLang="en-US"/>
              <a:t> of the same size</a:t>
            </a:r>
          </a:p>
        </p:txBody>
      </p:sp>
      <p:graphicFrame>
        <p:nvGraphicFramePr>
          <p:cNvPr id="11266" name="Object 5">
            <a:extLst>
              <a:ext uri="{FF2B5EF4-FFF2-40B4-BE49-F238E27FC236}">
                <a16:creationId xmlns:a16="http://schemas.microsoft.com/office/drawing/2014/main" id="{4600A69E-0E51-4172-ACDD-3A0408A60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048000"/>
          <a:ext cx="25019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600" imgH="241300" progId="Equation.3">
                  <p:embed/>
                </p:oleObj>
              </mc:Choice>
              <mc:Fallback>
                <p:oleObj name="Equation" r:id="rId2" imgW="7366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048000"/>
                        <a:ext cx="25019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6">
            <a:extLst>
              <a:ext uri="{FF2B5EF4-FFF2-40B4-BE49-F238E27FC236}">
                <a16:creationId xmlns:a16="http://schemas.microsoft.com/office/drawing/2014/main" id="{65C5DF7C-7FAB-4BBB-AA61-D699648C3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1148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Matrices of different sizes cannot be added or subtracted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>
            <a:extLst>
              <a:ext uri="{FF2B5EF4-FFF2-40B4-BE49-F238E27FC236}">
                <a16:creationId xmlns:a16="http://schemas.microsoft.com/office/drawing/2014/main" id="{4DCC43D2-5912-44C1-AB0E-67E0C436D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2292" name="Text Box 3">
            <a:extLst>
              <a:ext uri="{FF2B5EF4-FFF2-40B4-BE49-F238E27FC236}">
                <a16:creationId xmlns:a16="http://schemas.microsoft.com/office/drawing/2014/main" id="{3E968021-DBDA-4757-85B1-AD3DDF872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7924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Commutative Law:</a:t>
            </a:r>
          </a:p>
          <a:p>
            <a:pPr eaLnBrk="1" hangingPunct="1"/>
            <a:r>
              <a:rPr lang="en-US" altLang="en-US" b="1"/>
              <a:t>A</a:t>
            </a:r>
            <a:r>
              <a:rPr lang="en-US" altLang="en-US"/>
              <a:t> + </a:t>
            </a:r>
            <a:r>
              <a:rPr lang="en-US" altLang="en-US" b="1"/>
              <a:t>B</a:t>
            </a:r>
            <a:r>
              <a:rPr lang="en-US" altLang="en-US"/>
              <a:t> = </a:t>
            </a:r>
            <a:r>
              <a:rPr lang="en-US" altLang="en-US" b="1"/>
              <a:t>B</a:t>
            </a:r>
            <a:r>
              <a:rPr lang="en-US" altLang="en-US"/>
              <a:t> + </a:t>
            </a:r>
            <a:r>
              <a:rPr lang="en-US" altLang="en-US" b="1"/>
              <a:t>A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Associative Law:</a:t>
            </a:r>
          </a:p>
          <a:p>
            <a:pPr eaLnBrk="1" hangingPunct="1"/>
            <a:r>
              <a:rPr lang="en-US" altLang="en-US" b="1"/>
              <a:t>A</a:t>
            </a:r>
            <a:r>
              <a:rPr lang="en-US" altLang="en-US"/>
              <a:t> + (</a:t>
            </a:r>
            <a:r>
              <a:rPr lang="en-US" altLang="en-US" b="1"/>
              <a:t>B</a:t>
            </a:r>
            <a:r>
              <a:rPr lang="en-US" altLang="en-US"/>
              <a:t> + </a:t>
            </a:r>
            <a:r>
              <a:rPr lang="en-US" altLang="en-US" b="1"/>
              <a:t>C</a:t>
            </a:r>
            <a:r>
              <a:rPr lang="en-US" altLang="en-US"/>
              <a:t>) = (</a:t>
            </a:r>
            <a:r>
              <a:rPr lang="en-US" altLang="en-US" b="1"/>
              <a:t>A </a:t>
            </a:r>
            <a:r>
              <a:rPr lang="en-US" altLang="en-US"/>
              <a:t>+ </a:t>
            </a:r>
            <a:r>
              <a:rPr lang="en-US" altLang="en-US" b="1"/>
              <a:t>B</a:t>
            </a:r>
            <a:r>
              <a:rPr lang="en-US" altLang="en-US"/>
              <a:t>) + </a:t>
            </a:r>
            <a:r>
              <a:rPr lang="en-US" altLang="en-US" b="1"/>
              <a:t>C</a:t>
            </a:r>
            <a:r>
              <a:rPr lang="en-US" altLang="en-US"/>
              <a:t> = </a:t>
            </a:r>
            <a:r>
              <a:rPr lang="en-US" altLang="en-US" b="1"/>
              <a:t>A</a:t>
            </a:r>
            <a:r>
              <a:rPr lang="en-US" altLang="en-US"/>
              <a:t> + </a:t>
            </a:r>
            <a:r>
              <a:rPr lang="en-US" altLang="en-US" b="1"/>
              <a:t>B</a:t>
            </a:r>
            <a:r>
              <a:rPr lang="en-US" altLang="en-US"/>
              <a:t> + </a:t>
            </a:r>
            <a:r>
              <a:rPr lang="en-US" altLang="en-US" b="1"/>
              <a:t>C</a:t>
            </a:r>
          </a:p>
        </p:txBody>
      </p:sp>
      <p:graphicFrame>
        <p:nvGraphicFramePr>
          <p:cNvPr id="12290" name="Object 4">
            <a:extLst>
              <a:ext uri="{FF2B5EF4-FFF2-40B4-BE49-F238E27FC236}">
                <a16:creationId xmlns:a16="http://schemas.microsoft.com/office/drawing/2014/main" id="{71E8236A-149E-4A78-A791-B6FF642AA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4191000"/>
          <a:ext cx="76295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457200" progId="Equation.3">
                  <p:embed/>
                </p:oleObj>
              </mc:Choice>
              <mc:Fallback>
                <p:oleObj name="Equation" r:id="rId2" imgW="2882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91000"/>
                        <a:ext cx="7629525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5">
            <a:extLst>
              <a:ext uri="{FF2B5EF4-FFF2-40B4-BE49-F238E27FC236}">
                <a16:creationId xmlns:a16="http://schemas.microsoft.com/office/drawing/2014/main" id="{345F9094-7B44-43F9-BD41-3C535722D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715000"/>
            <a:ext cx="68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A</a:t>
            </a:r>
          </a:p>
          <a:p>
            <a:pPr algn="ctr" eaLnBrk="1" hangingPunct="1"/>
            <a:r>
              <a:rPr lang="en-US" altLang="en-US"/>
              <a:t>2x3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36C2D6F8-CD8B-4FEE-8C6E-7F2A36052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638800"/>
            <a:ext cx="68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B</a:t>
            </a:r>
          </a:p>
          <a:p>
            <a:pPr algn="ctr" eaLnBrk="1" hangingPunct="1"/>
            <a:r>
              <a:rPr lang="en-US" altLang="en-US"/>
              <a:t>2x3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FFBE1694-5B67-4888-AC5E-275E38494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638800"/>
            <a:ext cx="68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/>
              <a:t>C</a:t>
            </a:r>
          </a:p>
          <a:p>
            <a:pPr algn="ctr" eaLnBrk="1" hangingPunct="1"/>
            <a:r>
              <a:rPr lang="en-US" altLang="en-US"/>
              <a:t>2x3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ABF0FA2C-0A65-42E9-ADE2-466F6B69CC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3316" name="Text Box 3">
            <a:extLst>
              <a:ext uri="{FF2B5EF4-FFF2-40B4-BE49-F238E27FC236}">
                <a16:creationId xmlns:a16="http://schemas.microsoft.com/office/drawing/2014/main" id="{8D163A28-B736-4DE8-9AEE-C91006EF2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8610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A</a:t>
            </a:r>
            <a:r>
              <a:rPr lang="en-US" altLang="en-US"/>
              <a:t> + </a:t>
            </a:r>
            <a:r>
              <a:rPr lang="en-US" altLang="en-US" b="1"/>
              <a:t>0</a:t>
            </a:r>
            <a:r>
              <a:rPr lang="en-US" altLang="en-US"/>
              <a:t> = </a:t>
            </a:r>
            <a:r>
              <a:rPr lang="en-US" altLang="en-US" b="1"/>
              <a:t>0</a:t>
            </a:r>
            <a:r>
              <a:rPr lang="en-US" altLang="en-US"/>
              <a:t> + </a:t>
            </a:r>
            <a:r>
              <a:rPr lang="en-US" altLang="en-US" b="1"/>
              <a:t>A</a:t>
            </a:r>
            <a:r>
              <a:rPr lang="en-US" altLang="en-US"/>
              <a:t> = </a:t>
            </a:r>
            <a:r>
              <a:rPr lang="en-US" altLang="en-US" b="1"/>
              <a:t>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/>
              <a:t>A</a:t>
            </a:r>
            <a:r>
              <a:rPr lang="en-US" altLang="en-US"/>
              <a:t> + (-</a:t>
            </a:r>
            <a:r>
              <a:rPr lang="en-US" altLang="en-US" b="1"/>
              <a:t>A</a:t>
            </a:r>
            <a:r>
              <a:rPr lang="en-US" altLang="en-US"/>
              <a:t>) = </a:t>
            </a:r>
            <a:r>
              <a:rPr lang="en-US" altLang="en-US" b="1"/>
              <a:t>0</a:t>
            </a:r>
            <a:r>
              <a:rPr lang="en-US" altLang="en-US"/>
              <a:t> (where –</a:t>
            </a:r>
            <a:r>
              <a:rPr lang="en-US" altLang="en-US" b="1"/>
              <a:t>A</a:t>
            </a:r>
            <a:r>
              <a:rPr lang="en-US" altLang="en-US"/>
              <a:t> is the matrix composed of –a</a:t>
            </a:r>
            <a:r>
              <a:rPr lang="en-US" altLang="en-US" i="1" baseline="-25000"/>
              <a:t>ij</a:t>
            </a:r>
            <a:r>
              <a:rPr lang="en-US" altLang="en-US"/>
              <a:t> as elements)</a:t>
            </a:r>
          </a:p>
        </p:txBody>
      </p:sp>
      <p:graphicFrame>
        <p:nvGraphicFramePr>
          <p:cNvPr id="13314" name="Object 4">
            <a:extLst>
              <a:ext uri="{FF2B5EF4-FFF2-40B4-BE49-F238E27FC236}">
                <a16:creationId xmlns:a16="http://schemas.microsoft.com/office/drawing/2014/main" id="{CA78BA79-DC09-4BAA-B982-DE1B28B972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276600"/>
          <a:ext cx="6116638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400" imgH="457200" progId="Equation.3">
                  <p:embed/>
                </p:oleObj>
              </mc:Choice>
              <mc:Fallback>
                <p:oleObj name="Equation" r:id="rId2" imgW="2311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76600"/>
                        <a:ext cx="6116638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094D53BB-E112-413D-9C8A-CCA956D9E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4340" name="Text Box 3">
            <a:extLst>
              <a:ext uri="{FF2B5EF4-FFF2-40B4-BE49-F238E27FC236}">
                <a16:creationId xmlns:a16="http://schemas.microsoft.com/office/drawing/2014/main" id="{BEF74E8B-38FD-48E2-810E-55C369DB3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SCALAR MULTIPLICATION OF MATRICES</a:t>
            </a: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964E2ECF-A8EC-4118-A335-B33C88DD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905000"/>
            <a:ext cx="7696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Matrices can be multiplied by a scalar (constant or single element)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Let k be a scalar quantity; then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kA = Ak</a:t>
            </a:r>
          </a:p>
        </p:txBody>
      </p:sp>
      <p:sp>
        <p:nvSpPr>
          <p:cNvPr id="14342" name="Text Box 5">
            <a:extLst>
              <a:ext uri="{FF2B5EF4-FFF2-40B4-BE49-F238E27FC236}">
                <a16:creationId xmlns:a16="http://schemas.microsoft.com/office/drawing/2014/main" id="{F380D8EC-70E8-4FFA-97A5-0ADD8438E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191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Ex.  If k=4 and </a:t>
            </a:r>
          </a:p>
        </p:txBody>
      </p:sp>
      <p:graphicFrame>
        <p:nvGraphicFramePr>
          <p:cNvPr id="14338" name="Object 6">
            <a:extLst>
              <a:ext uri="{FF2B5EF4-FFF2-40B4-BE49-F238E27FC236}">
                <a16:creationId xmlns:a16="http://schemas.microsoft.com/office/drawing/2014/main" id="{ADB1C472-5030-41A9-AECB-E594915BB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1650" y="3962400"/>
          <a:ext cx="1612900" cy="216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500" imgH="914400" progId="Equation.3">
                  <p:embed/>
                </p:oleObj>
              </mc:Choice>
              <mc:Fallback>
                <p:oleObj name="Equation" r:id="rId2" imgW="825500" imgH="914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3962400"/>
                        <a:ext cx="1612900" cy="216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9563EEE9-FC9D-4D8A-A265-8D1F192B5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graphicFrame>
        <p:nvGraphicFramePr>
          <p:cNvPr id="15362" name="Object 3">
            <a:extLst>
              <a:ext uri="{FF2B5EF4-FFF2-40B4-BE49-F238E27FC236}">
                <a16:creationId xmlns:a16="http://schemas.microsoft.com/office/drawing/2014/main" id="{93607697-431D-42C6-88D4-CB52C4BE9D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1295400"/>
          <a:ext cx="4789488" cy="216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1100" imgH="914400" progId="Equation.3">
                  <p:embed/>
                </p:oleObj>
              </mc:Choice>
              <mc:Fallback>
                <p:oleObj name="Equation" r:id="rId2" imgW="2451100" imgH="914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95400"/>
                        <a:ext cx="4789488" cy="216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>
            <a:extLst>
              <a:ext uri="{FF2B5EF4-FFF2-40B4-BE49-F238E27FC236}">
                <a16:creationId xmlns:a16="http://schemas.microsoft.com/office/drawing/2014/main" id="{3DFCA4E2-3AFA-4338-8E7B-D5BA903B4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886200"/>
            <a:ext cx="68580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Properties: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 k (</a:t>
            </a:r>
            <a:r>
              <a:rPr lang="en-US" altLang="en-US" b="1"/>
              <a:t>A</a:t>
            </a:r>
            <a:r>
              <a:rPr lang="en-US" altLang="en-US"/>
              <a:t> + </a:t>
            </a:r>
            <a:r>
              <a:rPr lang="en-US" altLang="en-US" b="1"/>
              <a:t>B</a:t>
            </a:r>
            <a:r>
              <a:rPr lang="en-US" altLang="en-US"/>
              <a:t>) = k</a:t>
            </a:r>
            <a:r>
              <a:rPr lang="en-US" altLang="en-US" b="1"/>
              <a:t>A</a:t>
            </a:r>
            <a:r>
              <a:rPr lang="en-US" altLang="en-US"/>
              <a:t> + k</a:t>
            </a:r>
            <a:r>
              <a:rPr lang="en-US" altLang="en-US" b="1"/>
              <a:t>B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 (k + g)</a:t>
            </a:r>
            <a:r>
              <a:rPr lang="en-US" altLang="en-US" b="1"/>
              <a:t>A</a:t>
            </a:r>
            <a:r>
              <a:rPr lang="en-US" altLang="en-US"/>
              <a:t> = k</a:t>
            </a:r>
            <a:r>
              <a:rPr lang="en-US" altLang="en-US" b="1"/>
              <a:t>A</a:t>
            </a:r>
            <a:r>
              <a:rPr lang="en-US" altLang="en-US"/>
              <a:t> + g</a:t>
            </a:r>
            <a:r>
              <a:rPr lang="en-US" altLang="en-US" b="1"/>
              <a:t>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 k(</a:t>
            </a:r>
            <a:r>
              <a:rPr lang="en-US" altLang="en-US" b="1"/>
              <a:t>AB</a:t>
            </a:r>
            <a:r>
              <a:rPr lang="en-US" altLang="en-US"/>
              <a:t>) = (k</a:t>
            </a:r>
            <a:r>
              <a:rPr lang="en-US" altLang="en-US" b="1"/>
              <a:t>A</a:t>
            </a:r>
            <a:r>
              <a:rPr lang="en-US" altLang="en-US"/>
              <a:t>)</a:t>
            </a:r>
            <a:r>
              <a:rPr lang="en-US" altLang="en-US" b="1"/>
              <a:t>B</a:t>
            </a:r>
            <a:r>
              <a:rPr lang="en-US" altLang="en-US"/>
              <a:t> = </a:t>
            </a:r>
            <a:r>
              <a:rPr lang="en-US" altLang="en-US" b="1"/>
              <a:t>A</a:t>
            </a:r>
            <a:r>
              <a:rPr lang="en-US" altLang="en-US"/>
              <a:t>(k)</a:t>
            </a:r>
            <a:r>
              <a:rPr lang="en-US" altLang="en-US" b="1"/>
              <a:t>B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 k(g</a:t>
            </a:r>
            <a:r>
              <a:rPr lang="en-US" altLang="en-US" b="1"/>
              <a:t>A</a:t>
            </a:r>
            <a:r>
              <a:rPr lang="en-US" altLang="en-US"/>
              <a:t>) = (kg)</a:t>
            </a:r>
            <a:r>
              <a:rPr lang="en-US" altLang="en-US" b="1"/>
              <a:t>A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290F5A7-B79B-45AF-A91B-281DD7F04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Properties and Representations of Groups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0CBE845-23FB-45B4-AEED-DB0832EAC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8001000" cy="3794125"/>
          </a:xfrm>
        </p:spPr>
        <p:txBody>
          <a:bodyPr/>
          <a:lstStyle/>
          <a:p>
            <a:pPr eaLnBrk="1" hangingPunct="1"/>
            <a:r>
              <a:rPr lang="en-US" altLang="en-US"/>
              <a:t>Properties of a group</a:t>
            </a:r>
          </a:p>
          <a:p>
            <a:pPr lvl="1" eaLnBrk="1" hangingPunct="1"/>
            <a:r>
              <a:rPr lang="en-US" altLang="en-US"/>
              <a:t>Each group must have an identity operation.</a:t>
            </a:r>
          </a:p>
          <a:p>
            <a:pPr lvl="1" eaLnBrk="1" hangingPunct="1"/>
            <a:r>
              <a:rPr lang="en-US" altLang="en-US"/>
              <a:t>Each group must have an inverse.</a:t>
            </a:r>
          </a:p>
          <a:p>
            <a:pPr lvl="1" eaLnBrk="1" hangingPunct="1"/>
            <a:r>
              <a:rPr lang="en-US" altLang="en-US"/>
              <a:t>The product of any two group operations must also be a member of the group.</a:t>
            </a:r>
          </a:p>
          <a:p>
            <a:pPr lvl="1" eaLnBrk="1" hangingPunct="1"/>
            <a:r>
              <a:rPr lang="en-US" altLang="en-US"/>
              <a:t>The associative property holds.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Understand each property.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8F1B2F7-231D-42F0-8F4D-687623680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76400"/>
            <a:ext cx="8042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A Group is a collection of elements which are interrelated </a:t>
            </a:r>
          </a:p>
          <a:p>
            <a:pPr eaLnBrk="1" hangingPunct="1"/>
            <a:r>
              <a:rPr lang="en-US" altLang="en-US" sz="2400">
                <a:solidFill>
                  <a:srgbClr val="FF0000"/>
                </a:solidFill>
              </a:rPr>
              <a:t>and which certify a four major criteria of a group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4B1106E-A40A-43B3-8D75-2DAB8E163A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3CD5F707-389A-4A40-A1EA-189128C76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MULTIPLICATION OF MATRICES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9FC1E448-B167-41B8-92F7-9C2FCA252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81200"/>
            <a:ext cx="8229600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product of two matrices is another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Two matrices </a:t>
            </a:r>
            <a:r>
              <a:rPr lang="en-US" altLang="en-US" b="1"/>
              <a:t>A</a:t>
            </a:r>
            <a:r>
              <a:rPr lang="en-US" altLang="en-US"/>
              <a:t> and </a:t>
            </a:r>
            <a:r>
              <a:rPr lang="en-US" altLang="en-US" b="1"/>
              <a:t>B</a:t>
            </a:r>
            <a:r>
              <a:rPr lang="en-US" altLang="en-US"/>
              <a:t> must be </a:t>
            </a:r>
            <a:r>
              <a:rPr lang="en-US" altLang="en-US" b="1">
                <a:solidFill>
                  <a:schemeClr val="accent2"/>
                </a:solidFill>
              </a:rPr>
              <a:t>conformable</a:t>
            </a:r>
            <a:r>
              <a:rPr lang="en-US" altLang="en-US"/>
              <a:t> for multiplication to be possible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i.e. the number of columns of </a:t>
            </a:r>
            <a:r>
              <a:rPr lang="en-US" altLang="en-US" b="1"/>
              <a:t>A</a:t>
            </a:r>
            <a:r>
              <a:rPr lang="en-US" altLang="en-US"/>
              <a:t> must equal the number of rows of </a:t>
            </a:r>
            <a:r>
              <a:rPr lang="en-US" altLang="en-US" b="1"/>
              <a:t>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Example.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/>
              <a:t>A</a:t>
            </a:r>
            <a:r>
              <a:rPr lang="en-US" altLang="en-US"/>
              <a:t>     x     </a:t>
            </a:r>
            <a:r>
              <a:rPr lang="en-US" altLang="en-US" b="1"/>
              <a:t>B</a:t>
            </a:r>
            <a:r>
              <a:rPr lang="en-US" altLang="en-US"/>
              <a:t>   =      </a:t>
            </a:r>
            <a:r>
              <a:rPr lang="en-US" altLang="en-US" b="1"/>
              <a:t>C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/>
              <a:t>(1x3)     (3x1)      (1x1)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41454C3-B2A5-47E5-B4C0-501877B61D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08B36235-4D0C-4CE5-A251-0AC929F66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61722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   </a:t>
            </a:r>
            <a:r>
              <a:rPr lang="en-US" altLang="en-US" b="1"/>
              <a:t>B</a:t>
            </a:r>
            <a:r>
              <a:rPr lang="en-US" altLang="en-US"/>
              <a:t>   x    </a:t>
            </a:r>
            <a:r>
              <a:rPr lang="en-US" altLang="en-US" b="1"/>
              <a:t>A</a:t>
            </a:r>
            <a:r>
              <a:rPr lang="en-US" altLang="en-US"/>
              <a:t>      =     Not possible!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(2x1)   (4x2)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  </a:t>
            </a:r>
            <a:r>
              <a:rPr lang="en-US" altLang="en-US" b="1"/>
              <a:t>A</a:t>
            </a:r>
            <a:r>
              <a:rPr lang="en-US" altLang="en-US"/>
              <a:t>    x    </a:t>
            </a:r>
            <a:r>
              <a:rPr lang="en-US" altLang="en-US" b="1"/>
              <a:t>B</a:t>
            </a:r>
            <a:r>
              <a:rPr lang="en-US" altLang="en-US"/>
              <a:t>         =    Not possible!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(6x2)    (6x3)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Example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 </a:t>
            </a:r>
            <a:r>
              <a:rPr lang="en-US" altLang="en-US" b="1"/>
              <a:t>A</a:t>
            </a:r>
            <a:r>
              <a:rPr lang="en-US" altLang="en-US"/>
              <a:t>      x       </a:t>
            </a:r>
            <a:r>
              <a:rPr lang="en-US" altLang="en-US" b="1"/>
              <a:t>B</a:t>
            </a:r>
            <a:r>
              <a:rPr lang="en-US" altLang="en-US"/>
              <a:t>        =    </a:t>
            </a:r>
            <a:r>
              <a:rPr lang="en-US" altLang="en-US" b="1"/>
              <a:t>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(2x3)        (3x2)         (2x2)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>
            <a:extLst>
              <a:ext uri="{FF2B5EF4-FFF2-40B4-BE49-F238E27FC236}">
                <a16:creationId xmlns:a16="http://schemas.microsoft.com/office/drawing/2014/main" id="{24F39D88-5F7E-4D39-9013-65344BF47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graphicFrame>
        <p:nvGraphicFramePr>
          <p:cNvPr id="16386" name="Object 3">
            <a:extLst>
              <a:ext uri="{FF2B5EF4-FFF2-40B4-BE49-F238E27FC236}">
                <a16:creationId xmlns:a16="http://schemas.microsoft.com/office/drawing/2014/main" id="{6900B7FD-2C31-4026-A58B-2E9458F830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1143000"/>
          <a:ext cx="6858000" cy="204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711200" progId="Equation.3">
                  <p:embed/>
                </p:oleObj>
              </mc:Choice>
              <mc:Fallback>
                <p:oleObj name="Equation" r:id="rId2" imgW="2387600" imgH="71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43000"/>
                        <a:ext cx="6858000" cy="204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4">
            <a:extLst>
              <a:ext uri="{FF2B5EF4-FFF2-40B4-BE49-F238E27FC236}">
                <a16:creationId xmlns:a16="http://schemas.microsoft.com/office/drawing/2014/main" id="{4D3B6F6D-A862-4303-8542-9202B1E7F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3340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16387" name="Object 5">
            <a:extLst>
              <a:ext uri="{FF2B5EF4-FFF2-40B4-BE49-F238E27FC236}">
                <a16:creationId xmlns:a16="http://schemas.microsoft.com/office/drawing/2014/main" id="{61C9328A-F051-4D28-8496-692CD2B3C5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3505200"/>
          <a:ext cx="5481638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500" imgH="914400" progId="Equation.3">
                  <p:embed/>
                </p:oleObj>
              </mc:Choice>
              <mc:Fallback>
                <p:oleObj name="Equation" r:id="rId4" imgW="23495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5481638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Text Box 6">
            <a:extLst>
              <a:ext uri="{FF2B5EF4-FFF2-40B4-BE49-F238E27FC236}">
                <a16:creationId xmlns:a16="http://schemas.microsoft.com/office/drawing/2014/main" id="{3AF0116E-B001-487B-B4F3-4E2E1C65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867400"/>
            <a:ext cx="731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Successive multiplication of row </a:t>
            </a:r>
            <a:r>
              <a:rPr lang="en-US" altLang="en-US" i="1"/>
              <a:t>i</a:t>
            </a:r>
            <a:r>
              <a:rPr lang="en-US" altLang="en-US"/>
              <a:t> of </a:t>
            </a:r>
            <a:r>
              <a:rPr lang="en-US" altLang="en-US" b="1"/>
              <a:t>A</a:t>
            </a:r>
            <a:r>
              <a:rPr lang="en-US" altLang="en-US"/>
              <a:t> with column </a:t>
            </a:r>
            <a:r>
              <a:rPr lang="en-US" altLang="en-US" i="1"/>
              <a:t>j</a:t>
            </a:r>
            <a:r>
              <a:rPr lang="en-US" altLang="en-US"/>
              <a:t> of </a:t>
            </a:r>
            <a:r>
              <a:rPr lang="en-US" altLang="en-US" b="1"/>
              <a:t>B</a:t>
            </a:r>
            <a:r>
              <a:rPr lang="en-US" altLang="en-US"/>
              <a:t> – row by column multiplication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Rectangle 2">
            <a:extLst>
              <a:ext uri="{FF2B5EF4-FFF2-40B4-BE49-F238E27FC236}">
                <a16:creationId xmlns:a16="http://schemas.microsoft.com/office/drawing/2014/main" id="{D0EF587A-4807-4476-B346-EE2238FE1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graphicFrame>
        <p:nvGraphicFramePr>
          <p:cNvPr id="17410" name="Object 3">
            <a:extLst>
              <a:ext uri="{FF2B5EF4-FFF2-40B4-BE49-F238E27FC236}">
                <a16:creationId xmlns:a16="http://schemas.microsoft.com/office/drawing/2014/main" id="{212B41BB-3A45-44D7-92F1-64FE3D2327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1143000"/>
          <a:ext cx="8534400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8000" imgH="711200" progId="Equation.3">
                  <p:embed/>
                </p:oleObj>
              </mc:Choice>
              <mc:Fallback>
                <p:oleObj name="Equation" r:id="rId2" imgW="4318000" imgH="71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143000"/>
                        <a:ext cx="8534400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785DB8AF-0A3A-4764-944C-F465CC513A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667000"/>
          <a:ext cx="18161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600" imgH="457200" progId="Equation.3">
                  <p:embed/>
                </p:oleObj>
              </mc:Choice>
              <mc:Fallback>
                <p:oleObj name="Equation" r:id="rId4" imgW="7366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67000"/>
                        <a:ext cx="1816100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5">
            <a:extLst>
              <a:ext uri="{FF2B5EF4-FFF2-40B4-BE49-F238E27FC236}">
                <a16:creationId xmlns:a16="http://schemas.microsoft.com/office/drawing/2014/main" id="{46E8AE46-55D0-4640-AFBE-C0A23068A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953000"/>
            <a:ext cx="2971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Remember also: </a:t>
            </a:r>
            <a:r>
              <a:rPr lang="en-US" altLang="en-US" b="1"/>
              <a:t>IA</a:t>
            </a:r>
            <a:r>
              <a:rPr lang="en-US" altLang="en-US"/>
              <a:t> = </a:t>
            </a:r>
            <a:r>
              <a:rPr lang="en-US" altLang="en-US" b="1"/>
              <a:t>A</a:t>
            </a:r>
          </a:p>
        </p:txBody>
      </p:sp>
      <p:graphicFrame>
        <p:nvGraphicFramePr>
          <p:cNvPr id="17412" name="Object 6">
            <a:extLst>
              <a:ext uri="{FF2B5EF4-FFF2-40B4-BE49-F238E27FC236}">
                <a16:creationId xmlns:a16="http://schemas.microsoft.com/office/drawing/2014/main" id="{32F23D36-0B9F-4A17-8126-0EB217DC51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8813" y="5410200"/>
          <a:ext cx="1158875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900" imgH="457200" progId="Equation.3">
                  <p:embed/>
                </p:oleObj>
              </mc:Choice>
              <mc:Fallback>
                <p:oleObj name="Equation" r:id="rId6" imgW="4699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5410200"/>
                        <a:ext cx="1158875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7">
            <a:extLst>
              <a:ext uri="{FF2B5EF4-FFF2-40B4-BE49-F238E27FC236}">
                <a16:creationId xmlns:a16="http://schemas.microsoft.com/office/drawing/2014/main" id="{E8A7C075-AEA7-4D0E-ACC3-0CE0E01FC2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410200"/>
          <a:ext cx="1535113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300" imgH="457200" progId="Equation.3">
                  <p:embed/>
                </p:oleObj>
              </mc:Choice>
              <mc:Fallback>
                <p:oleObj name="Equation" r:id="rId8" imgW="6223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410200"/>
                        <a:ext cx="1535113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8">
            <a:extLst>
              <a:ext uri="{FF2B5EF4-FFF2-40B4-BE49-F238E27FC236}">
                <a16:creationId xmlns:a16="http://schemas.microsoft.com/office/drawing/2014/main" id="{0576CD44-2989-4091-AFCC-652A805256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10200"/>
          <a:ext cx="18161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600" imgH="457200" progId="Equation.3">
                  <p:embed/>
                </p:oleObj>
              </mc:Choice>
              <mc:Fallback>
                <p:oleObj name="Equation" r:id="rId10" imgW="7366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816100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5">
            <a:extLst>
              <a:ext uri="{FF2B5EF4-FFF2-40B4-BE49-F238E27FC236}">
                <a16:creationId xmlns:a16="http://schemas.microsoft.com/office/drawing/2014/main" id="{42A9A2F7-D847-482C-8D34-41AD34527F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4038600"/>
          <a:ext cx="541020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46400" imgH="457200" progId="Equation.3">
                  <p:embed/>
                </p:oleObj>
              </mc:Choice>
              <mc:Fallback>
                <p:oleObj name="Equation" r:id="rId11" imgW="29464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38600"/>
                        <a:ext cx="5410200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 Box 5">
            <a:extLst>
              <a:ext uri="{FF2B5EF4-FFF2-40B4-BE49-F238E27FC236}">
                <a16:creationId xmlns:a16="http://schemas.microsoft.com/office/drawing/2014/main" id="{16C46872-942D-4344-B25D-C9FBBCEC8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125913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Also, we can have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9CB6E9E-E90F-46B1-AA0A-9CEC5048B0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id="{B29EA124-B136-4E35-8330-18FAA12C9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70866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Assuming that matrices </a:t>
            </a:r>
            <a:r>
              <a:rPr lang="en-US" altLang="en-US" b="1"/>
              <a:t>A</a:t>
            </a:r>
            <a:r>
              <a:rPr lang="en-US" altLang="en-US"/>
              <a:t>, </a:t>
            </a:r>
            <a:r>
              <a:rPr lang="en-US" altLang="en-US" b="1"/>
              <a:t>B</a:t>
            </a:r>
            <a:r>
              <a:rPr lang="en-US" altLang="en-US"/>
              <a:t> and </a:t>
            </a:r>
            <a:r>
              <a:rPr lang="en-US" altLang="en-US" b="1"/>
              <a:t>C</a:t>
            </a:r>
            <a:r>
              <a:rPr lang="en-US" altLang="en-US"/>
              <a:t> are conformable for the operations indicated, the following are true: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b="1"/>
              <a:t>AI</a:t>
            </a:r>
            <a:r>
              <a:rPr lang="en-US" altLang="en-US"/>
              <a:t> = </a:t>
            </a:r>
            <a:r>
              <a:rPr lang="en-US" altLang="en-US" b="1"/>
              <a:t>IA</a:t>
            </a:r>
            <a:r>
              <a:rPr lang="en-US" altLang="en-US"/>
              <a:t> = </a:t>
            </a:r>
            <a:r>
              <a:rPr lang="en-US" altLang="en-US" b="1"/>
              <a:t>A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b="1"/>
              <a:t>A</a:t>
            </a:r>
            <a:r>
              <a:rPr lang="en-US" altLang="en-US"/>
              <a:t>(</a:t>
            </a:r>
            <a:r>
              <a:rPr lang="en-US" altLang="en-US" b="1"/>
              <a:t>BC</a:t>
            </a:r>
            <a:r>
              <a:rPr lang="en-US" altLang="en-US"/>
              <a:t>) = (</a:t>
            </a:r>
            <a:r>
              <a:rPr lang="en-US" altLang="en-US" b="1"/>
              <a:t>AB</a:t>
            </a:r>
            <a:r>
              <a:rPr lang="en-US" altLang="en-US"/>
              <a:t>)</a:t>
            </a:r>
            <a:r>
              <a:rPr lang="en-US" altLang="en-US" b="1"/>
              <a:t>C</a:t>
            </a:r>
            <a:r>
              <a:rPr lang="en-US" altLang="en-US"/>
              <a:t> = </a:t>
            </a:r>
            <a:r>
              <a:rPr lang="en-US" altLang="en-US" b="1"/>
              <a:t>ABC</a:t>
            </a:r>
            <a:r>
              <a:rPr lang="en-US" altLang="en-US"/>
              <a:t>   -    (associative law)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b="1"/>
              <a:t>A</a:t>
            </a:r>
            <a:r>
              <a:rPr lang="en-US" altLang="en-US"/>
              <a:t>(</a:t>
            </a:r>
            <a:r>
              <a:rPr lang="en-US" altLang="en-US" b="1"/>
              <a:t>B</a:t>
            </a:r>
            <a:r>
              <a:rPr lang="en-US" altLang="en-US"/>
              <a:t>+</a:t>
            </a:r>
            <a:r>
              <a:rPr lang="en-US" altLang="en-US" b="1"/>
              <a:t>C</a:t>
            </a:r>
            <a:r>
              <a:rPr lang="en-US" altLang="en-US"/>
              <a:t>) = </a:t>
            </a:r>
            <a:r>
              <a:rPr lang="en-US" altLang="en-US" b="1"/>
              <a:t>AB</a:t>
            </a:r>
            <a:r>
              <a:rPr lang="en-US" altLang="en-US"/>
              <a:t> + </a:t>
            </a:r>
            <a:r>
              <a:rPr lang="en-US" altLang="en-US" b="1"/>
              <a:t>AC</a:t>
            </a:r>
            <a:r>
              <a:rPr lang="en-US" altLang="en-US"/>
              <a:t>   -   (first distributive law)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(</a:t>
            </a:r>
            <a:r>
              <a:rPr lang="en-US" altLang="en-US" b="1"/>
              <a:t>A</a:t>
            </a:r>
            <a:r>
              <a:rPr lang="en-US" altLang="en-US"/>
              <a:t>+</a:t>
            </a:r>
            <a:r>
              <a:rPr lang="en-US" altLang="en-US" b="1"/>
              <a:t>B</a:t>
            </a:r>
            <a:r>
              <a:rPr lang="en-US" altLang="en-US"/>
              <a:t>)</a:t>
            </a:r>
            <a:r>
              <a:rPr lang="en-US" altLang="en-US" b="1"/>
              <a:t>C</a:t>
            </a:r>
            <a:r>
              <a:rPr lang="en-US" altLang="en-US"/>
              <a:t>  =  </a:t>
            </a:r>
            <a:r>
              <a:rPr lang="en-US" altLang="en-US" b="1"/>
              <a:t>AC</a:t>
            </a:r>
            <a:r>
              <a:rPr lang="en-US" altLang="en-US"/>
              <a:t>  + </a:t>
            </a:r>
            <a:r>
              <a:rPr lang="en-US" altLang="en-US" b="1"/>
              <a:t>BC</a:t>
            </a:r>
            <a:r>
              <a:rPr lang="en-US" altLang="en-US"/>
              <a:t>  -  (second distributive law)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7265EF9B-F277-44A8-A774-73A5FAA8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114800"/>
            <a:ext cx="8305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Caution!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b="1"/>
              <a:t>AB</a:t>
            </a:r>
            <a:r>
              <a:rPr lang="en-US" altLang="en-US"/>
              <a:t> not generally equal to </a:t>
            </a:r>
            <a:r>
              <a:rPr lang="en-US" altLang="en-US" b="1"/>
              <a:t>BA</a:t>
            </a:r>
            <a:r>
              <a:rPr lang="en-US" altLang="en-US"/>
              <a:t>, </a:t>
            </a:r>
            <a:r>
              <a:rPr lang="en-US" altLang="en-US" b="1"/>
              <a:t>BA</a:t>
            </a:r>
            <a:r>
              <a:rPr lang="en-US" altLang="en-US"/>
              <a:t> may not be conformable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If </a:t>
            </a:r>
            <a:r>
              <a:rPr lang="en-US" altLang="en-US" b="1"/>
              <a:t>AB </a:t>
            </a:r>
            <a:r>
              <a:rPr lang="en-US" altLang="en-US"/>
              <a:t>= </a:t>
            </a:r>
            <a:r>
              <a:rPr lang="en-US" altLang="en-US" b="1"/>
              <a:t>0</a:t>
            </a:r>
            <a:r>
              <a:rPr lang="en-US" altLang="en-US"/>
              <a:t>, neither </a:t>
            </a:r>
            <a:r>
              <a:rPr lang="en-US" altLang="en-US" b="1"/>
              <a:t>A</a:t>
            </a:r>
            <a:r>
              <a:rPr lang="en-US" altLang="en-US"/>
              <a:t> nor </a:t>
            </a:r>
            <a:r>
              <a:rPr lang="en-US" altLang="en-US" b="1"/>
              <a:t>B</a:t>
            </a:r>
            <a:r>
              <a:rPr lang="en-US" altLang="en-US"/>
              <a:t> necessarily = </a:t>
            </a:r>
            <a:r>
              <a:rPr lang="en-US" altLang="en-US" b="1"/>
              <a:t>0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If </a:t>
            </a:r>
            <a:r>
              <a:rPr lang="en-US" altLang="en-US" b="1"/>
              <a:t>AB</a:t>
            </a:r>
            <a:r>
              <a:rPr lang="en-US" altLang="en-US"/>
              <a:t> = </a:t>
            </a:r>
            <a:r>
              <a:rPr lang="en-US" altLang="en-US" b="1"/>
              <a:t>AC</a:t>
            </a:r>
            <a:r>
              <a:rPr lang="en-US" altLang="en-US"/>
              <a:t>, </a:t>
            </a:r>
            <a:r>
              <a:rPr lang="en-US" altLang="en-US" b="1"/>
              <a:t>B</a:t>
            </a:r>
            <a:r>
              <a:rPr lang="en-US" altLang="en-US"/>
              <a:t> not necessarily = </a:t>
            </a:r>
            <a:r>
              <a:rPr lang="en-US" altLang="en-US" b="1"/>
              <a:t>C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BC4FC271-0FA5-414C-89F2-FDE3F6DED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1CCBC25F-7742-4766-BDAE-939107ED8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744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AB</a:t>
            </a:r>
            <a:r>
              <a:rPr lang="en-US" altLang="en-US"/>
              <a:t> not generally equal to </a:t>
            </a:r>
            <a:r>
              <a:rPr lang="en-US" altLang="en-US" b="1"/>
              <a:t>BA</a:t>
            </a:r>
            <a:r>
              <a:rPr lang="en-US" altLang="en-US"/>
              <a:t>, </a:t>
            </a:r>
            <a:r>
              <a:rPr lang="en-US" altLang="en-US" b="1"/>
              <a:t>BA</a:t>
            </a:r>
            <a:r>
              <a:rPr lang="en-US" altLang="en-US"/>
              <a:t> may not be conformable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BD587095-AFA8-46DA-8357-B1628E5C5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4188"/>
          <a:ext cx="4876800" cy="484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700" imgH="1905000" progId="Equation.3">
                  <p:embed/>
                </p:oleObj>
              </mc:Choice>
              <mc:Fallback>
                <p:oleObj name="Equation" r:id="rId2" imgW="1917700" imgH="190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4188"/>
                        <a:ext cx="4876800" cy="484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A10323DA-AE15-4663-8535-FD4C6C787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01052FF-B4AF-4BAD-AE83-C27CD155B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219200"/>
            <a:ext cx="532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If </a:t>
            </a:r>
            <a:r>
              <a:rPr lang="en-US" altLang="en-US" b="1"/>
              <a:t>AB </a:t>
            </a:r>
            <a:r>
              <a:rPr lang="en-US" altLang="en-US"/>
              <a:t>= </a:t>
            </a:r>
            <a:r>
              <a:rPr lang="en-US" altLang="en-US" b="1"/>
              <a:t>0</a:t>
            </a:r>
            <a:r>
              <a:rPr lang="en-US" altLang="en-US"/>
              <a:t>, neither </a:t>
            </a:r>
            <a:r>
              <a:rPr lang="en-US" altLang="en-US" b="1"/>
              <a:t>A</a:t>
            </a:r>
            <a:r>
              <a:rPr lang="en-US" altLang="en-US"/>
              <a:t> nor </a:t>
            </a:r>
            <a:r>
              <a:rPr lang="en-US" altLang="en-US" b="1"/>
              <a:t>B</a:t>
            </a:r>
            <a:r>
              <a:rPr lang="en-US" altLang="en-US"/>
              <a:t> necessarily = </a:t>
            </a:r>
            <a:r>
              <a:rPr lang="en-US" altLang="en-US" b="1"/>
              <a:t>0</a:t>
            </a:r>
          </a:p>
        </p:txBody>
      </p:sp>
      <p:graphicFrame>
        <p:nvGraphicFramePr>
          <p:cNvPr id="19458" name="Object 4">
            <a:extLst>
              <a:ext uri="{FF2B5EF4-FFF2-40B4-BE49-F238E27FC236}">
                <a16:creationId xmlns:a16="http://schemas.microsoft.com/office/drawing/2014/main" id="{2263EAB7-2967-4BEF-97EA-4A5E3FD31F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2133600"/>
          <a:ext cx="426402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400" imgH="457200" progId="Equation.3">
                  <p:embed/>
                </p:oleObj>
              </mc:Choice>
              <mc:Fallback>
                <p:oleObj name="Equation" r:id="rId2" imgW="16764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426402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BC4FD711-3D7D-45A7-9C99-F66BB9B4E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Operations</a:t>
            </a:r>
          </a:p>
        </p:txBody>
      </p:sp>
      <p:sp>
        <p:nvSpPr>
          <p:cNvPr id="20486" name="Text Box 3">
            <a:extLst>
              <a:ext uri="{FF2B5EF4-FFF2-40B4-BE49-F238E27FC236}">
                <a16:creationId xmlns:a16="http://schemas.microsoft.com/office/drawing/2014/main" id="{75385A7F-156A-4E2D-8DFC-1374F157F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668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TRANSPOSE OF A MATRIX</a:t>
            </a:r>
          </a:p>
        </p:txBody>
      </p:sp>
      <p:sp>
        <p:nvSpPr>
          <p:cNvPr id="20487" name="Text Box 4">
            <a:extLst>
              <a:ext uri="{FF2B5EF4-FFF2-40B4-BE49-F238E27FC236}">
                <a16:creationId xmlns:a16="http://schemas.microsoft.com/office/drawing/2014/main" id="{F3FCB650-BBDD-445A-BB6E-77C4A5757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7526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:</a:t>
            </a:r>
          </a:p>
        </p:txBody>
      </p:sp>
      <p:graphicFrame>
        <p:nvGraphicFramePr>
          <p:cNvPr id="20482" name="Object 5">
            <a:extLst>
              <a:ext uri="{FF2B5EF4-FFF2-40B4-BE49-F238E27FC236}">
                <a16:creationId xmlns:a16="http://schemas.microsoft.com/office/drawing/2014/main" id="{89BFB3DA-45F6-4740-AE4B-EACCAC9A55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9963" y="2057400"/>
          <a:ext cx="3319462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300" imgH="457200" progId="Equation.3">
                  <p:embed/>
                </p:oleObj>
              </mc:Choice>
              <mc:Fallback>
                <p:oleObj name="Equation" r:id="rId2" imgW="12573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2057400"/>
                        <a:ext cx="3319462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6">
            <a:extLst>
              <a:ext uri="{FF2B5EF4-FFF2-40B4-BE49-F238E27FC236}">
                <a16:creationId xmlns:a16="http://schemas.microsoft.com/office/drawing/2014/main" id="{54E7DCA6-6F3A-4AD0-803B-5F8A1C83D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743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2x3</a:t>
            </a:r>
          </a:p>
        </p:txBody>
      </p:sp>
      <p:graphicFrame>
        <p:nvGraphicFramePr>
          <p:cNvPr id="20483" name="Object 7">
            <a:extLst>
              <a:ext uri="{FF2B5EF4-FFF2-40B4-BE49-F238E27FC236}">
                <a16:creationId xmlns:a16="http://schemas.microsoft.com/office/drawing/2014/main" id="{E698FFF6-6304-44FF-9D30-89551BE378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8075" y="4084638"/>
          <a:ext cx="3084513" cy="187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400" imgH="711200" progId="Equation.3">
                  <p:embed/>
                </p:oleObj>
              </mc:Choice>
              <mc:Fallback>
                <p:oleObj name="Equation" r:id="rId4" imgW="1168400" imgH="71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4084638"/>
                        <a:ext cx="3084513" cy="187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Text Box 8">
            <a:extLst>
              <a:ext uri="{FF2B5EF4-FFF2-40B4-BE49-F238E27FC236}">
                <a16:creationId xmlns:a16="http://schemas.microsoft.com/office/drawing/2014/main" id="{33E8269A-5F19-4A1C-A49A-EB660FD87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052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Then transpose of A, denoted A</a:t>
            </a:r>
            <a:r>
              <a:rPr lang="en-US" altLang="en-US" baseline="30000"/>
              <a:t>T</a:t>
            </a:r>
            <a:r>
              <a:rPr lang="en-US" altLang="en-US"/>
              <a:t> is:</a:t>
            </a:r>
          </a:p>
        </p:txBody>
      </p:sp>
      <p:graphicFrame>
        <p:nvGraphicFramePr>
          <p:cNvPr id="20484" name="Object 9">
            <a:extLst>
              <a:ext uri="{FF2B5EF4-FFF2-40B4-BE49-F238E27FC236}">
                <a16:creationId xmlns:a16="http://schemas.microsoft.com/office/drawing/2014/main" id="{4AE527F9-5604-424E-835D-5CFAF0F6EA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5997575"/>
          <a:ext cx="16764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4870" imgH="253780" progId="Equation.3">
                  <p:embed/>
                </p:oleObj>
              </mc:Choice>
              <mc:Fallback>
                <p:oleObj name="Equation" r:id="rId6" imgW="494870" imgH="2537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997575"/>
                        <a:ext cx="1676400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10">
            <a:extLst>
              <a:ext uri="{FF2B5EF4-FFF2-40B4-BE49-F238E27FC236}">
                <a16:creationId xmlns:a16="http://schemas.microsoft.com/office/drawing/2014/main" id="{92A3B012-E0D5-49A9-BA76-69430560A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248400"/>
            <a:ext cx="358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For all </a:t>
            </a:r>
            <a:r>
              <a:rPr lang="en-US" altLang="en-US" i="1"/>
              <a:t>i</a:t>
            </a:r>
            <a:r>
              <a:rPr lang="en-US" altLang="en-US"/>
              <a:t> and </a:t>
            </a:r>
            <a:r>
              <a:rPr lang="en-US" altLang="en-US" i="1"/>
              <a:t>j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9A76EFB-7ECB-4C4D-B03D-F050FA6A925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 Table (C</a:t>
            </a:r>
            <a:r>
              <a:rPr lang="en-US" altLang="en-US" baseline="-25000"/>
              <a:t>2v</a:t>
            </a:r>
            <a:r>
              <a:rPr lang="en-US" altLang="en-US"/>
              <a:t>)</a:t>
            </a:r>
          </a:p>
        </p:txBody>
      </p:sp>
      <p:pic>
        <p:nvPicPr>
          <p:cNvPr id="29699" name="Picture 5">
            <a:extLst>
              <a:ext uri="{FF2B5EF4-FFF2-40B4-BE49-F238E27FC236}">
                <a16:creationId xmlns:a16="http://schemas.microsoft.com/office/drawing/2014/main" id="{F19421D9-4691-4369-A525-FC9EB7939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8269288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6">
            <a:extLst>
              <a:ext uri="{FF2B5EF4-FFF2-40B4-BE49-F238E27FC236}">
                <a16:creationId xmlns:a16="http://schemas.microsoft.com/office/drawing/2014/main" id="{3ED98575-B88C-4836-A883-54D8343C7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800600"/>
            <a:ext cx="83820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2B568CB7-4371-41A9-AABE-A362BE105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0"/>
            <a:ext cx="84582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sz="2400"/>
              <a:t>An identity element must exist for all the set of the elements such that if 	x is a member of the, therefore, Ex = xE where E is identity.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sz="2400"/>
              <a:t>A reciprocal (inverse) for each elements in the set must exist i.e A</a:t>
            </a:r>
            <a:r>
              <a:rPr lang="en-US" altLang="en-US" sz="2400" baseline="30000"/>
              <a:t>-1</a:t>
            </a:r>
            <a:r>
              <a:rPr lang="en-US" altLang="en-US" sz="2400"/>
              <a:t> is the reciprocal of A; then A</a:t>
            </a:r>
            <a:r>
              <a:rPr lang="en-US" altLang="en-US" sz="2400" baseline="30000"/>
              <a:t>-1</a:t>
            </a:r>
            <a:r>
              <a:rPr lang="en-US" altLang="en-US" sz="2400"/>
              <a:t>*A = E = A*A</a:t>
            </a:r>
            <a:r>
              <a:rPr lang="en-US" altLang="en-US" sz="2400" baseline="30000"/>
              <a:t>-1</a:t>
            </a:r>
            <a:r>
              <a:rPr lang="en-US" altLang="en-US" sz="2400"/>
              <a:t> and for A</a:t>
            </a:r>
            <a:r>
              <a:rPr lang="el-GR" altLang="en-US" sz="2400"/>
              <a:t>ϵ</a:t>
            </a:r>
            <a:r>
              <a:rPr lang="en-US" altLang="en-US" sz="2400"/>
              <a:t>G, A</a:t>
            </a:r>
            <a:r>
              <a:rPr lang="en-US" altLang="en-US" sz="2400" baseline="30000"/>
              <a:t>-1</a:t>
            </a:r>
            <a:r>
              <a:rPr lang="en-US" altLang="en-US" sz="2400"/>
              <a:t> must also </a:t>
            </a:r>
            <a:r>
              <a:rPr lang="el-GR" altLang="en-US" sz="2400"/>
              <a:t>ϵ</a:t>
            </a:r>
            <a:r>
              <a:rPr lang="en-US" altLang="en-US" sz="2400"/>
              <a:t> G  i.e (ABC)-1 = A</a:t>
            </a:r>
            <a:r>
              <a:rPr lang="en-US" altLang="en-US" sz="2400" baseline="30000"/>
              <a:t>-1</a:t>
            </a:r>
            <a:r>
              <a:rPr lang="en-US" altLang="en-US" sz="2400"/>
              <a:t>*B</a:t>
            </a:r>
            <a:r>
              <a:rPr lang="en-US" altLang="en-US" sz="2400" baseline="30000"/>
              <a:t>-1</a:t>
            </a:r>
            <a:r>
              <a:rPr lang="en-US" altLang="en-US" sz="2400"/>
              <a:t>*C</a:t>
            </a:r>
            <a:r>
              <a:rPr lang="en-US" altLang="en-US" sz="2400" baseline="30000"/>
              <a:t>-1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sz="2400"/>
              <a:t> A law of combination must exist for all set of elements i.e the product of any two elements in the set is a member of the set. If AB </a:t>
            </a:r>
            <a:r>
              <a:rPr lang="el-GR" altLang="en-US" sz="2400"/>
              <a:t>ϵ</a:t>
            </a:r>
            <a:r>
              <a:rPr lang="en-US" altLang="en-US" sz="2400"/>
              <a:t>G set where </a:t>
            </a:r>
            <a:r>
              <a:rPr lang="el-GR" altLang="en-US" sz="2400"/>
              <a:t>ϵ</a:t>
            </a:r>
            <a:r>
              <a:rPr lang="en-US" altLang="en-US" sz="2400"/>
              <a:t> = member of the set and if AB = C, it means C</a:t>
            </a:r>
            <a:r>
              <a:rPr lang="el-GR" altLang="en-US" sz="2400"/>
              <a:t> ϵ</a:t>
            </a:r>
            <a:r>
              <a:rPr lang="en-US" altLang="en-US" sz="2400"/>
              <a:t> G and if AB = BA, it means A and B thus commute. This is called Abelian group i.e A group where elements commute.</a:t>
            </a:r>
          </a:p>
          <a:p>
            <a:pPr eaLnBrk="1" hangingPunct="1">
              <a:lnSpc>
                <a:spcPct val="150000"/>
              </a:lnSpc>
            </a:pPr>
            <a:endParaRPr lang="en-US" altLang="en-US" sz="2400"/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29DF3DE5-A328-4ED2-988F-A2A3CA84E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305800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2400"/>
              <a:t>4.	The association law of combination must hold i.e if A, B and C </a:t>
            </a:r>
            <a:r>
              <a:rPr lang="el-GR" altLang="en-US" sz="2400"/>
              <a:t>ϵ</a:t>
            </a:r>
            <a:r>
              <a:rPr lang="en-US" altLang="en-US" sz="2400"/>
              <a:t> G, it means (AB)C = A(BC)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E0F1954-3DC3-460C-B557-A0CBC017251F}"/>
              </a:ext>
            </a:extLst>
          </p:cNvPr>
          <p:cNvGraphicFramePr>
            <a:graphicFrameLocks noGrp="1"/>
          </p:cNvGraphicFramePr>
          <p:nvPr/>
        </p:nvGraphicFramePr>
        <p:xfrm>
          <a:off x="693738" y="3505200"/>
          <a:ext cx="7078662" cy="2803525"/>
        </p:xfrm>
        <a:graphic>
          <a:graphicData uri="http://schemas.openxmlformats.org/drawingml/2006/table">
            <a:tbl>
              <a:tblPr/>
              <a:tblGrid>
                <a:gridCol w="1415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5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5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63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0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 err="1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 dirty="0" err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 dirty="0" err="1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 err="1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 dirty="0" err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 dirty="0" err="1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 err="1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 dirty="0" err="1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 dirty="0" err="1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>
                          <a:latin typeface="Calibri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en-US" sz="3400" baseline="-25000"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3400" baseline="3000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en-US" sz="3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3400" baseline="-25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400" dirty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41" name="Rectangle 5">
            <a:extLst>
              <a:ext uri="{FF2B5EF4-FFF2-40B4-BE49-F238E27FC236}">
                <a16:creationId xmlns:a16="http://schemas.microsoft.com/office/drawing/2014/main" id="{E0EC1AC6-D649-4C86-A88C-C8DB0DB37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905000"/>
            <a:ext cx="495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FF0000"/>
                </a:solidFill>
              </a:rPr>
              <a:t>Group Multiplication Table</a:t>
            </a:r>
          </a:p>
        </p:txBody>
      </p:sp>
      <p:sp>
        <p:nvSpPr>
          <p:cNvPr id="25642" name="Rectangle 6">
            <a:extLst>
              <a:ext uri="{FF2B5EF4-FFF2-40B4-BE49-F238E27FC236}">
                <a16:creationId xmlns:a16="http://schemas.microsoft.com/office/drawing/2014/main" id="{B600C7BC-C9BB-4387-A78F-D168842F5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590800"/>
            <a:ext cx="82089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Group Multiplication Table is a table containing the binary </a:t>
            </a:r>
          </a:p>
          <a:p>
            <a:pPr eaLnBrk="1" hangingPunct="1"/>
            <a:r>
              <a:rPr lang="en-US" altLang="en-US" sz="2400"/>
              <a:t>product of all elements in a set or group e.g for a C</a:t>
            </a:r>
            <a:r>
              <a:rPr lang="en-US" altLang="en-US" sz="2400" baseline="-25000"/>
              <a:t>2v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>
            <a:extLst>
              <a:ext uri="{FF2B5EF4-FFF2-40B4-BE49-F238E27FC236}">
                <a16:creationId xmlns:a16="http://schemas.microsoft.com/office/drawing/2014/main" id="{83D73BBC-9F33-4097-8539-920961D1D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1031" name="Text Box 4">
            <a:extLst>
              <a:ext uri="{FF2B5EF4-FFF2-40B4-BE49-F238E27FC236}">
                <a16:creationId xmlns:a16="http://schemas.microsoft.com/office/drawing/2014/main" id="{543A20F9-7BF4-4EF0-B043-80E16E148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82296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Definition: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A matrix is a set or group of numbers arranged in a square or rectangular array enclosed by two brackets</a:t>
            </a:r>
          </a:p>
        </p:txBody>
      </p:sp>
      <p:graphicFrame>
        <p:nvGraphicFramePr>
          <p:cNvPr id="1026" name="Rectangle 5">
            <a:extLst>
              <a:ext uri="{FF2B5EF4-FFF2-40B4-BE49-F238E27FC236}">
                <a16:creationId xmlns:a16="http://schemas.microsoft.com/office/drawing/2014/main" id="{63309421-26BF-4738-B6ED-D90D1F1A8E5A}"/>
              </a:ext>
            </a:extLst>
          </p:cNvPr>
          <p:cNvGraphicFramePr>
            <a:graphicFrameLocks/>
          </p:cNvGraphicFramePr>
          <p:nvPr/>
        </p:nvGraphicFramePr>
        <p:xfrm>
          <a:off x="2743200" y="3048000"/>
          <a:ext cx="358140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0" imgH="0" progId="Equation.3">
                  <p:embed/>
                </p:oleObj>
              </mc:Choice>
              <mc:Fallback>
                <p:oleObj name="Equation" r:id="rId2" imgW="0" imgH="0" progId="Equation.3">
                  <p:embed/>
                  <p:pic>
                    <p:nvPicPr>
                      <p:cNvPr id="0" name="Rectangle 5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3581400" cy="256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7">
            <a:extLst>
              <a:ext uri="{FF2B5EF4-FFF2-40B4-BE49-F238E27FC236}">
                <a16:creationId xmlns:a16="http://schemas.microsoft.com/office/drawing/2014/main" id="{E8903908-FC6C-45A9-8C9F-6AE797C0D2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687763"/>
          <a:ext cx="15240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696" imgH="215806" progId="Equation.3">
                  <p:embed/>
                </p:oleObj>
              </mc:Choice>
              <mc:Fallback>
                <p:oleObj name="Equation" r:id="rId3" imgW="469696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87763"/>
                        <a:ext cx="1524000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8">
            <a:extLst>
              <a:ext uri="{FF2B5EF4-FFF2-40B4-BE49-F238E27FC236}">
                <a16:creationId xmlns:a16="http://schemas.microsoft.com/office/drawing/2014/main" id="{D8ED0BE0-74C2-493D-A7EE-CB16D39175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382963"/>
          <a:ext cx="1676400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500" imgH="457200" progId="Equation.3">
                  <p:embed/>
                </p:oleObj>
              </mc:Choice>
              <mc:Fallback>
                <p:oleObj name="Equation" r:id="rId5" imgW="5715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82963"/>
                        <a:ext cx="1676400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9">
            <a:extLst>
              <a:ext uri="{FF2B5EF4-FFF2-40B4-BE49-F238E27FC236}">
                <a16:creationId xmlns:a16="http://schemas.microsoft.com/office/drawing/2014/main" id="{D2506A90-DEB9-440C-9154-C45CD426E3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6125" y="3382963"/>
          <a:ext cx="1452563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5085" imgH="457002" progId="Equation.3">
                  <p:embed/>
                </p:oleObj>
              </mc:Choice>
              <mc:Fallback>
                <p:oleObj name="Equation" r:id="rId7" imgW="495085" imgH="45700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25" y="3382963"/>
                        <a:ext cx="1452563" cy="134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>
            <a:extLst>
              <a:ext uri="{FF2B5EF4-FFF2-40B4-BE49-F238E27FC236}">
                <a16:creationId xmlns:a16="http://schemas.microsoft.com/office/drawing/2014/main" id="{065A7A7C-F83D-4179-BAEF-303B7EB0F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2054" name="Text Box 3">
            <a:extLst>
              <a:ext uri="{FF2B5EF4-FFF2-40B4-BE49-F238E27FC236}">
                <a16:creationId xmlns:a16="http://schemas.microsoft.com/office/drawing/2014/main" id="{89B65771-6A26-49B1-A9D2-AECC38210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77724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</a:rPr>
              <a:t>Properties: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rgbClr val="FF3300"/>
                </a:solidFill>
              </a:rPr>
              <a:t>A specified number of rows and a specified number of columns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rgbClr val="FF3300"/>
                </a:solidFill>
              </a:rPr>
              <a:t>Two numbers (rows x columns) describe the dimensions or size of the matrix.</a:t>
            </a:r>
          </a:p>
        </p:txBody>
      </p:sp>
      <p:sp>
        <p:nvSpPr>
          <p:cNvPr id="2055" name="Text Box 4">
            <a:extLst>
              <a:ext uri="{FF2B5EF4-FFF2-40B4-BE49-F238E27FC236}">
                <a16:creationId xmlns:a16="http://schemas.microsoft.com/office/drawing/2014/main" id="{87761F82-8B25-418F-AEB4-82187AA5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733800"/>
            <a:ext cx="80010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Examples: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3x3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2x4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1x2 matrix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46018FFA-6B00-4C5E-B2DF-440BE4C9D6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4191000"/>
          <a:ext cx="1752600" cy="160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4" imgH="710891" progId="Equation.3">
                  <p:embed/>
                </p:oleObj>
              </mc:Choice>
              <mc:Fallback>
                <p:oleObj name="Equation" r:id="rId2" imgW="774364" imgH="7108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91000"/>
                        <a:ext cx="1752600" cy="160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>
            <a:extLst>
              <a:ext uri="{FF2B5EF4-FFF2-40B4-BE49-F238E27FC236}">
                <a16:creationId xmlns:a16="http://schemas.microsoft.com/office/drawing/2014/main" id="{8A89A6A5-E020-440E-A192-E5F96D9A6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4572000"/>
          <a:ext cx="2590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457002" progId="Equation.3">
                  <p:embed/>
                </p:oleObj>
              </mc:Choice>
              <mc:Fallback>
                <p:oleObj name="Equation" r:id="rId4" imgW="1002865" imgH="457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572000"/>
                        <a:ext cx="25908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7">
            <a:extLst>
              <a:ext uri="{FF2B5EF4-FFF2-40B4-BE49-F238E27FC236}">
                <a16:creationId xmlns:a16="http://schemas.microsoft.com/office/drawing/2014/main" id="{08398EE3-8252-41AB-A39E-FE6276BBDC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4724400"/>
          <a:ext cx="15240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215806" progId="Equation.3">
                  <p:embed/>
                </p:oleObj>
              </mc:Choice>
              <mc:Fallback>
                <p:oleObj name="Equation" r:id="rId6" imgW="469696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724400"/>
                        <a:ext cx="152400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>
            <a:extLst>
              <a:ext uri="{FF2B5EF4-FFF2-40B4-BE49-F238E27FC236}">
                <a16:creationId xmlns:a16="http://schemas.microsoft.com/office/drawing/2014/main" id="{5DF8F84B-C2E5-41A6-BBAB-3ABB0CD514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3079" name="Text Box 3">
            <a:extLst>
              <a:ext uri="{FF2B5EF4-FFF2-40B4-BE49-F238E27FC236}">
                <a16:creationId xmlns:a16="http://schemas.microsoft.com/office/drawing/2014/main" id="{7E7874F3-DA53-4ACC-98F0-585C175D6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066800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3080" name="Text Box 4">
            <a:extLst>
              <a:ext uri="{FF2B5EF4-FFF2-40B4-BE49-F238E27FC236}">
                <a16:creationId xmlns:a16="http://schemas.microsoft.com/office/drawing/2014/main" id="{9E84C780-E4F2-4C33-AFB7-7DCE56534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828800"/>
            <a:ext cx="76962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b="1">
                <a:solidFill>
                  <a:schemeClr val="accent2"/>
                </a:solidFill>
              </a:rPr>
              <a:t>Column matrix or vector</a:t>
            </a:r>
            <a:r>
              <a:rPr lang="en-US" altLang="en-US" b="1"/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The number of rows may be any integer but the number of columns is always 1</a:t>
            </a:r>
          </a:p>
        </p:txBody>
      </p:sp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F2B4EDD1-1426-4387-A0C0-7C7432AE5F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3657600"/>
          <a:ext cx="588963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90" imgH="710891" progId="Equation.3">
                  <p:embed/>
                </p:oleObj>
              </mc:Choice>
              <mc:Fallback>
                <p:oleObj name="Equation" r:id="rId2" imgW="253890" imgH="71089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57600"/>
                        <a:ext cx="588963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Rectangle 6">
            <a:extLst>
              <a:ext uri="{FF2B5EF4-FFF2-40B4-BE49-F238E27FC236}">
                <a16:creationId xmlns:a16="http://schemas.microsoft.com/office/drawing/2014/main" id="{1209BB85-145F-43C2-ACA1-6F11197323E5}"/>
              </a:ext>
            </a:extLst>
          </p:cNvPr>
          <p:cNvGraphicFramePr>
            <a:graphicFrameLocks/>
          </p:cNvGraphicFramePr>
          <p:nvPr/>
        </p:nvGraphicFramePr>
        <p:xfrm>
          <a:off x="1524000" y="1397000"/>
          <a:ext cx="3505200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0" imgH="0" progId="Equation.3">
                  <p:embed/>
                </p:oleObj>
              </mc:Choice>
              <mc:Fallback>
                <p:oleObj name="Equation" r:id="rId4" imgW="0" imgH="0" progId="Equation.3">
                  <p:embed/>
                  <p:pic>
                    <p:nvPicPr>
                      <p:cNvPr id="0" name="Rectangle 6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3505200" cy="439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7">
            <a:extLst>
              <a:ext uri="{FF2B5EF4-FFF2-40B4-BE49-F238E27FC236}">
                <a16:creationId xmlns:a16="http://schemas.microsoft.com/office/drawing/2014/main" id="{AD8E1C66-DB41-420B-B4FC-21F88297BA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810000"/>
          <a:ext cx="100806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446" imgH="457002" progId="Equation.3">
                  <p:embed/>
                </p:oleObj>
              </mc:Choice>
              <mc:Fallback>
                <p:oleObj name="Equation" r:id="rId5" imgW="355446" imgH="45700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10000"/>
                        <a:ext cx="100806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8">
            <a:extLst>
              <a:ext uri="{FF2B5EF4-FFF2-40B4-BE49-F238E27FC236}">
                <a16:creationId xmlns:a16="http://schemas.microsoft.com/office/drawing/2014/main" id="{48CDCD0C-359F-4E20-BE85-985251BD2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21238" y="3586163"/>
          <a:ext cx="854075" cy="194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300" imgH="838200" progId="Equation.3">
                  <p:embed/>
                </p:oleObj>
              </mc:Choice>
              <mc:Fallback>
                <p:oleObj name="Equation" r:id="rId7" imgW="368300" imgH="838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238" y="3586163"/>
                        <a:ext cx="854075" cy="194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>
            <a:extLst>
              <a:ext uri="{FF2B5EF4-FFF2-40B4-BE49-F238E27FC236}">
                <a16:creationId xmlns:a16="http://schemas.microsoft.com/office/drawing/2014/main" id="{7B29FF07-3B34-48B6-89A9-2BA6953515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4102" name="Rectangle 3">
            <a:extLst>
              <a:ext uri="{FF2B5EF4-FFF2-40B4-BE49-F238E27FC236}">
                <a16:creationId xmlns:a16="http://schemas.microsoft.com/office/drawing/2014/main" id="{047DDFE1-F29F-4CEC-9675-B40850C69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092200"/>
            <a:ext cx="3917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4103" name="Text Box 4">
            <a:extLst>
              <a:ext uri="{FF2B5EF4-FFF2-40B4-BE49-F238E27FC236}">
                <a16:creationId xmlns:a16="http://schemas.microsoft.com/office/drawing/2014/main" id="{CEFF07B9-1CD6-4347-82DE-4CD71C3C6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981200"/>
            <a:ext cx="6858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2.</a:t>
            </a:r>
            <a:r>
              <a:rPr lang="en-US" altLang="en-US"/>
              <a:t> </a:t>
            </a:r>
            <a:r>
              <a:rPr lang="en-US" altLang="en-US" b="1">
                <a:solidFill>
                  <a:schemeClr val="accent2"/>
                </a:solidFill>
              </a:rPr>
              <a:t>Row matrix or vector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Any number of columns but only one row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39E63039-2127-413D-B976-8BD6DCE556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429000"/>
          <a:ext cx="173355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1252" imgH="215806" progId="Equation.3">
                  <p:embed/>
                </p:oleObj>
              </mc:Choice>
              <mc:Fallback>
                <p:oleObj name="Equation" r:id="rId2" imgW="571252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1733550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>
            <a:extLst>
              <a:ext uri="{FF2B5EF4-FFF2-40B4-BE49-F238E27FC236}">
                <a16:creationId xmlns:a16="http://schemas.microsoft.com/office/drawing/2014/main" id="{BC69F696-E215-4FB8-831C-683B66B533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429000"/>
          <a:ext cx="232410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7836" imgH="215806" progId="Equation.3">
                  <p:embed/>
                </p:oleObj>
              </mc:Choice>
              <mc:Fallback>
                <p:oleObj name="Equation" r:id="rId4" imgW="837836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429000"/>
                        <a:ext cx="232410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">
            <a:extLst>
              <a:ext uri="{FF2B5EF4-FFF2-40B4-BE49-F238E27FC236}">
                <a16:creationId xmlns:a16="http://schemas.microsoft.com/office/drawing/2014/main" id="{D21E1E00-441C-4342-BC32-59576EC1C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4572000"/>
          <a:ext cx="383857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300" imgH="228600" progId="Equation.3">
                  <p:embed/>
                </p:oleObj>
              </mc:Choice>
              <mc:Fallback>
                <p:oleObj name="Equation" r:id="rId6" imgW="1384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572000"/>
                        <a:ext cx="3838575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>
            <a:extLst>
              <a:ext uri="{FF2B5EF4-FFF2-40B4-BE49-F238E27FC236}">
                <a16:creationId xmlns:a16="http://schemas.microsoft.com/office/drawing/2014/main" id="{A43405A9-7F95-4669-AB6E-15C70D4D7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Matrices - Introduction</a:t>
            </a:r>
          </a:p>
        </p:txBody>
      </p:sp>
      <p:sp>
        <p:nvSpPr>
          <p:cNvPr id="5127" name="Rectangle 3">
            <a:extLst>
              <a:ext uri="{FF2B5EF4-FFF2-40B4-BE49-F238E27FC236}">
                <a16:creationId xmlns:a16="http://schemas.microsoft.com/office/drawing/2014/main" id="{9C1CBDD7-3026-496E-929D-3835FEC17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95400"/>
            <a:ext cx="746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3300"/>
                </a:solidFill>
              </a:rPr>
              <a:t>TYPES OF MATRICES</a:t>
            </a:r>
          </a:p>
        </p:txBody>
      </p:sp>
      <p:sp>
        <p:nvSpPr>
          <p:cNvPr id="5128" name="Text Box 4">
            <a:extLst>
              <a:ext uri="{FF2B5EF4-FFF2-40B4-BE49-F238E27FC236}">
                <a16:creationId xmlns:a16="http://schemas.microsoft.com/office/drawing/2014/main" id="{7C375403-DD24-41D7-9A14-E81963DA2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33600"/>
            <a:ext cx="76200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accent2"/>
                </a:solidFill>
              </a:rPr>
              <a:t>3. Rectangular matrix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Contains more than one element and number of rows is not equal to the number of columns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7F2B5651-B183-4D77-9632-7FE6BD519F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1938" y="3646488"/>
          <a:ext cx="1141412" cy="216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4200" imgH="914400" progId="Equation.3">
                  <p:embed/>
                </p:oleObj>
              </mc:Choice>
              <mc:Fallback>
                <p:oleObj name="Equation" r:id="rId2" imgW="5842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38" y="3646488"/>
                        <a:ext cx="1141412" cy="216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>
            <a:extLst>
              <a:ext uri="{FF2B5EF4-FFF2-40B4-BE49-F238E27FC236}">
                <a16:creationId xmlns:a16="http://schemas.microsoft.com/office/drawing/2014/main" id="{0BB0B139-0DC9-4A11-B5A7-EA31DFE9A4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7350" y="3321050"/>
          <a:ext cx="749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8975" imgH="215806" progId="Equation.3">
                  <p:embed/>
                </p:oleObj>
              </mc:Choice>
              <mc:Fallback>
                <p:oleObj name="Equation" r:id="rId4" imgW="748975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7350" y="3321050"/>
                        <a:ext cx="749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">
            <a:extLst>
              <a:ext uri="{FF2B5EF4-FFF2-40B4-BE49-F238E27FC236}">
                <a16:creationId xmlns:a16="http://schemas.microsoft.com/office/drawing/2014/main" id="{6E56FD61-9380-4F89-B504-D4A1709F0B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886200"/>
          <a:ext cx="304800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600" imgH="457200" progId="Equation.3">
                  <p:embed/>
                </p:oleObj>
              </mc:Choice>
              <mc:Fallback>
                <p:oleObj name="Equation" r:id="rId6" imgW="11176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86200"/>
                        <a:ext cx="304800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8">
            <a:extLst>
              <a:ext uri="{FF2B5EF4-FFF2-40B4-BE49-F238E27FC236}">
                <a16:creationId xmlns:a16="http://schemas.microsoft.com/office/drawing/2014/main" id="{B9385491-C2D5-4B7B-AFD3-C7F3CF263F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5791200"/>
          <a:ext cx="11430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529" imgH="152334" progId="Equation.3">
                  <p:embed/>
                </p:oleObj>
              </mc:Choice>
              <mc:Fallback>
                <p:oleObj name="Equation" r:id="rId8" imgW="393529" imgH="15233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791200"/>
                        <a:ext cx="11430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1218</Words>
  <Application>Microsoft Office PowerPoint</Application>
  <PresentationFormat>On-screen Show (4:3)</PresentationFormat>
  <Paragraphs>176</Paragraphs>
  <Slides>28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Wingdings</vt:lpstr>
      <vt:lpstr>Times New Roman</vt:lpstr>
      <vt:lpstr>Office Theme</vt:lpstr>
      <vt:lpstr>Microsoft Equation 3.0</vt:lpstr>
      <vt:lpstr>Equation</vt:lpstr>
      <vt:lpstr>PowerPoint Presentation</vt:lpstr>
      <vt:lpstr>Properties and Representations of Groups</vt:lpstr>
      <vt:lpstr>PowerPoint Presentation</vt:lpstr>
      <vt:lpstr>PowerPoint Presentation</vt:lpstr>
      <vt:lpstr>Matrices - Introduction</vt:lpstr>
      <vt:lpstr>Matrices - Introduction</vt:lpstr>
      <vt:lpstr>Matrices - Introduction</vt:lpstr>
      <vt:lpstr>Matrices - Introduction</vt:lpstr>
      <vt:lpstr>Matrices - Introduction</vt:lpstr>
      <vt:lpstr>Matrices - Introduction</vt:lpstr>
      <vt:lpstr>Matrices - Introduction</vt:lpstr>
      <vt:lpstr>Matrices - Introduction</vt:lpstr>
      <vt:lpstr>Matrices - Introduction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Matrices - Operations</vt:lpstr>
      <vt:lpstr>Character Table (C2v)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computer12</dc:creator>
  <cp:lastModifiedBy>Ademola Balogun</cp:lastModifiedBy>
  <cp:revision>5</cp:revision>
  <dcterms:created xsi:type="dcterms:W3CDTF">2019-05-21T05:17:50Z</dcterms:created>
  <dcterms:modified xsi:type="dcterms:W3CDTF">2021-08-15T22:10:52Z</dcterms:modified>
</cp:coreProperties>
</file>