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1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8BF93B7-F263-4C32-8807-3A324841603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52E95B-ECF6-45BD-B4D4-4A32A75DD28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2B6F068-E67F-4858-BC2E-980922EF2C44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4601C94-BC98-4BB3-BADD-C5940B70B1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04F6D27-C121-498E-913B-B1EDB1F9D0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61383C-19E9-432E-BE63-4293A2B03A5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16B651-361D-48E7-8CC6-5836CF3733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381FC79-531F-4249-AD1B-AC606F3415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A6947009-65FD-4F29-A257-EE911098BD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41F44C24-23B6-411A-B5F5-02C2F16B65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DC63DB91-F5DA-4BDE-BDB7-91D96B70F6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8360CEA-7D7A-452D-ABFA-06B68B0BB68B}" type="slidenum">
              <a:rPr lang="en-US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79D1BDA3-ACCB-4BAC-BD88-21F76C23DD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8E13F89B-580F-46A3-A410-E3C922C387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/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3F3FD5-A72C-498E-90ED-C4E9BBB8C6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2F5656A-AE49-4123-927F-9B48B5927BD0}" type="slidenum">
              <a:rPr lang="en-US" altLang="en-US">
                <a:latin typeface="Calibri" panose="020F0502020204030204" pitchFamily="34" charset="0"/>
              </a:rPr>
              <a:pPr eaLnBrk="1" hangingPunct="1"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B193091B-D224-4D2C-B8ED-A15B068149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B6BBFA84-86F8-44AD-B120-5B401A63F5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8BC6CB-440A-44B1-AAFC-E696D58449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A0445CE-4D92-41C9-A512-1C1749945E77}" type="slidenum">
              <a:rPr lang="en-US" altLang="en-US">
                <a:latin typeface="Calibri" panose="020F0502020204030204" pitchFamily="34" charset="0"/>
              </a:rPr>
              <a:pPr eaLnBrk="1" hangingPunct="1"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23379295-0286-4551-8320-2114BE4148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6E7F8D23-8CDB-413F-8BCE-8CED940FB9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A4C543-7244-4777-BB26-E6E565800E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3670D87-9849-4FEE-9EF9-29E4D59EBA86}" type="slidenum">
              <a:rPr lang="en-US" altLang="en-US">
                <a:latin typeface="Calibri" panose="020F0502020204030204" pitchFamily="34" charset="0"/>
              </a:rPr>
              <a:pPr eaLnBrk="1" hangingPunct="1"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C8DDE567-F777-4D85-B1C8-C112FD7C6C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4A0D9730-6242-42BB-A77A-4B5681590B1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F0EEEB-D879-4461-B105-C9BE841AC6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CEE439E-B0ED-4B35-AB1D-C289AA3FDC2B}" type="slidenum">
              <a:rPr lang="en-US" altLang="en-US">
                <a:latin typeface="Calibri" panose="020F0502020204030204" pitchFamily="34" charset="0"/>
              </a:rPr>
              <a:pPr eaLnBrk="1" hangingPunct="1"/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8A3AF-91B6-46BF-84D1-34A6DA540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85DCD-6541-49D7-AB08-18E45BC0D2E6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F7F96-1830-4171-AF8F-AF69A9C42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D7D58-3871-4CAD-9CF7-79814F9FF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C9D94-628F-4AEA-87D9-3A28E66700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799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85D375-81E7-4DA9-B467-A0FB91327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ACFD8-5B3B-4580-91B2-63B8817D111B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63177-57D8-48A8-9809-682A62A68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486D5-DC69-4DC4-A688-6E74C6169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009991-D189-4860-9C20-1FE7C2781A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255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A9385-8D8A-464D-822B-A026800F7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C2D68-0D37-4B53-9EEF-6ACF3C3962C6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A5CEF-E62C-4204-B9E6-A6F916AA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16662-3A8A-4862-B8A4-848C059C8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F76437-5648-4CB2-B576-34775E8DE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017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DF85B-3449-4125-91E3-80D9A53B2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D70D7-E631-41B7-A293-B920F38157E2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BC880-7259-4023-9482-C42C1D704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E85E7-0254-441F-B834-12C40C210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6ACC4-FF18-4B79-AB24-F4FC2ADBB9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029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E3B97-E2B1-425A-AFC1-BE0196250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166A1-9655-40A6-89A8-CBD287492B44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5B912-683A-4794-A4AF-C02CA8FFF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32D71-AD82-435F-9266-F5AAEDD78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2476CB-B645-4BF4-826F-CCB6E22C17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731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5DB9B3E-208A-461F-BF26-4EA634F79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F31A5-B1D9-4108-AFCA-3DC31C74546A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799BF4B-DCD0-401B-8839-1C9343C0D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7AC9F63-81D0-47C5-84D1-21A82F8B8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2245C4-12CD-484F-A2BC-A957E92C26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7639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23305FF-646F-44AE-B96E-90E377A68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CE40D-9413-430E-AFA5-94CD1B57F1EE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8AD5483-03BA-4478-B49E-ABC0620EA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E058A61-5642-4787-AB9C-AD396C699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F2074-1357-4015-96E6-5F89CA70E5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8533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BA5D5AE-5F91-49AA-97BA-876548413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3361D-23CE-446D-B0B5-847B17F3EF97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46E3FC1-AF9A-4C4D-B242-032B33424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0A164EF-2CED-46AA-84C0-1037CBD91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A3D16F-59A5-48A9-84BB-FAC3441DE4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556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2D102C7-495B-4269-8C53-5DDE3294B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FB463-27B8-40AC-8E7A-C56FE142E950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6F4FED5-1187-4272-A064-C627D59CA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8A82455-E080-47E3-A856-81829B75D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6B358-CAA6-49D8-9D13-A11436A15C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781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DDFE0AA-A10D-47EC-A5BD-578DD3644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F9070-B55A-4F79-A681-2C49BFF7E27A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3A12B86-1BA8-48C3-ACB4-AE5E537E6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A63BC94-A997-4C25-BE33-72CF91E5D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C0FA1C-F6C4-49EB-943C-58544396B1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5921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386F01C-5831-4A3A-96E3-4E8EB3ADC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1BDB3-BAE2-4F93-9889-8AC5BF97DDF3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F0CCC78-9FA3-4145-96AE-DF84F0A6E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D6F2A4-7C56-44D3-A1A5-E273869B7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96106E-AE57-4D47-8911-F104F1ECC3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562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Placeholder 1">
            <a:extLst>
              <a:ext uri="{FF2B5EF4-FFF2-40B4-BE49-F238E27FC236}">
                <a16:creationId xmlns:a16="http://schemas.microsoft.com/office/drawing/2014/main" id="{40805FD2-D8E5-442A-ACC4-3C90AE9C7D8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2291" name="Text Placeholder 2">
            <a:extLst>
              <a:ext uri="{FF2B5EF4-FFF2-40B4-BE49-F238E27FC236}">
                <a16:creationId xmlns:a16="http://schemas.microsoft.com/office/drawing/2014/main" id="{5088846C-0188-47F3-BE17-26567B34DC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E5D74-BC6A-478A-A6A4-F2F875383F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5D13CE-D4E5-4C7F-A6AA-810209FD9FD6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7DCFA-0CC3-4435-B89E-C19F13A136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8DC4E-E190-43B1-9D81-8790D27895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73ED245-70F6-461F-B95C-527F5AAB382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aofudje@mtu.edu.ng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13" Type="http://schemas.openxmlformats.org/officeDocument/2006/relationships/image" Target="../media/image64.wmf"/><Relationship Id="rId18" Type="http://schemas.openxmlformats.org/officeDocument/2006/relationships/oleObject" Target="../embeddings/oleObject86.bin"/><Relationship Id="rId26" Type="http://schemas.openxmlformats.org/officeDocument/2006/relationships/oleObject" Target="../embeddings/oleObject90.bin"/><Relationship Id="rId3" Type="http://schemas.openxmlformats.org/officeDocument/2006/relationships/image" Target="../media/image56.wmf"/><Relationship Id="rId21" Type="http://schemas.openxmlformats.org/officeDocument/2006/relationships/image" Target="../media/image68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83.bin"/><Relationship Id="rId17" Type="http://schemas.openxmlformats.org/officeDocument/2006/relationships/image" Target="../media/image66.wmf"/><Relationship Id="rId25" Type="http://schemas.openxmlformats.org/officeDocument/2006/relationships/image" Target="../media/image70.wmf"/><Relationship Id="rId2" Type="http://schemas.openxmlformats.org/officeDocument/2006/relationships/oleObject" Target="../embeddings/oleObject78.bin"/><Relationship Id="rId16" Type="http://schemas.openxmlformats.org/officeDocument/2006/relationships/oleObject" Target="../embeddings/oleObject85.bin"/><Relationship Id="rId20" Type="http://schemas.openxmlformats.org/officeDocument/2006/relationships/oleObject" Target="../embeddings/oleObject8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63.wmf"/><Relationship Id="rId24" Type="http://schemas.openxmlformats.org/officeDocument/2006/relationships/oleObject" Target="../embeddings/oleObject89.bin"/><Relationship Id="rId5" Type="http://schemas.openxmlformats.org/officeDocument/2006/relationships/image" Target="../media/image50.wmf"/><Relationship Id="rId15" Type="http://schemas.openxmlformats.org/officeDocument/2006/relationships/image" Target="../media/image65.wmf"/><Relationship Id="rId23" Type="http://schemas.openxmlformats.org/officeDocument/2006/relationships/image" Target="../media/image69.wmf"/><Relationship Id="rId10" Type="http://schemas.openxmlformats.org/officeDocument/2006/relationships/oleObject" Target="../embeddings/oleObject82.bin"/><Relationship Id="rId19" Type="http://schemas.openxmlformats.org/officeDocument/2006/relationships/image" Target="../media/image67.wmf"/><Relationship Id="rId4" Type="http://schemas.openxmlformats.org/officeDocument/2006/relationships/oleObject" Target="../embeddings/oleObject79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84.bin"/><Relationship Id="rId22" Type="http://schemas.openxmlformats.org/officeDocument/2006/relationships/oleObject" Target="../embeddings/oleObject88.bin"/><Relationship Id="rId27" Type="http://schemas.openxmlformats.org/officeDocument/2006/relationships/image" Target="../media/image71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6.bin"/><Relationship Id="rId18" Type="http://schemas.openxmlformats.org/officeDocument/2006/relationships/oleObject" Target="../embeddings/oleObject99.bin"/><Relationship Id="rId26" Type="http://schemas.openxmlformats.org/officeDocument/2006/relationships/oleObject" Target="../embeddings/oleObject103.bin"/><Relationship Id="rId3" Type="http://schemas.openxmlformats.org/officeDocument/2006/relationships/oleObject" Target="../embeddings/oleObject91.bin"/><Relationship Id="rId21" Type="http://schemas.openxmlformats.org/officeDocument/2006/relationships/image" Target="../media/image78.wmf"/><Relationship Id="rId34" Type="http://schemas.openxmlformats.org/officeDocument/2006/relationships/image" Target="../media/image82.wmf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66.wmf"/><Relationship Id="rId17" Type="http://schemas.openxmlformats.org/officeDocument/2006/relationships/image" Target="../media/image76.wmf"/><Relationship Id="rId25" Type="http://schemas.openxmlformats.org/officeDocument/2006/relationships/image" Target="../media/image79.wmf"/><Relationship Id="rId33" Type="http://schemas.openxmlformats.org/officeDocument/2006/relationships/oleObject" Target="../embeddings/oleObject107.bin"/><Relationship Id="rId2" Type="http://schemas.openxmlformats.org/officeDocument/2006/relationships/notesSlide" Target="../notesSlides/notesSlide4.xml"/><Relationship Id="rId16" Type="http://schemas.openxmlformats.org/officeDocument/2006/relationships/oleObject" Target="../embeddings/oleObject98.bin"/><Relationship Id="rId20" Type="http://schemas.openxmlformats.org/officeDocument/2006/relationships/oleObject" Target="../embeddings/oleObject100.bin"/><Relationship Id="rId29" Type="http://schemas.openxmlformats.org/officeDocument/2006/relationships/image" Target="../media/image8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95.bin"/><Relationship Id="rId24" Type="http://schemas.openxmlformats.org/officeDocument/2006/relationships/oleObject" Target="../embeddings/oleObject102.bin"/><Relationship Id="rId32" Type="http://schemas.openxmlformats.org/officeDocument/2006/relationships/oleObject" Target="../embeddings/oleObject106.bin"/><Relationship Id="rId5" Type="http://schemas.openxmlformats.org/officeDocument/2006/relationships/oleObject" Target="../embeddings/oleObject92.bin"/><Relationship Id="rId15" Type="http://schemas.openxmlformats.org/officeDocument/2006/relationships/image" Target="../media/image75.wmf"/><Relationship Id="rId23" Type="http://schemas.openxmlformats.org/officeDocument/2006/relationships/image" Target="../media/image62.wmf"/><Relationship Id="rId28" Type="http://schemas.openxmlformats.org/officeDocument/2006/relationships/oleObject" Target="../embeddings/oleObject104.bin"/><Relationship Id="rId36" Type="http://schemas.openxmlformats.org/officeDocument/2006/relationships/image" Target="../media/image83.wmf"/><Relationship Id="rId10" Type="http://schemas.openxmlformats.org/officeDocument/2006/relationships/image" Target="../media/image74.wmf"/><Relationship Id="rId19" Type="http://schemas.openxmlformats.org/officeDocument/2006/relationships/image" Target="../media/image77.wmf"/><Relationship Id="rId31" Type="http://schemas.openxmlformats.org/officeDocument/2006/relationships/image" Target="../media/image67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94.bin"/><Relationship Id="rId14" Type="http://schemas.openxmlformats.org/officeDocument/2006/relationships/oleObject" Target="../embeddings/oleObject97.bin"/><Relationship Id="rId22" Type="http://schemas.openxmlformats.org/officeDocument/2006/relationships/oleObject" Target="../embeddings/oleObject101.bin"/><Relationship Id="rId27" Type="http://schemas.openxmlformats.org/officeDocument/2006/relationships/image" Target="../media/image80.wmf"/><Relationship Id="rId30" Type="http://schemas.openxmlformats.org/officeDocument/2006/relationships/oleObject" Target="../embeddings/oleObject105.bin"/><Relationship Id="rId35" Type="http://schemas.openxmlformats.org/officeDocument/2006/relationships/oleObject" Target="../embeddings/oleObject108.bin"/><Relationship Id="rId8" Type="http://schemas.openxmlformats.org/officeDocument/2006/relationships/image" Target="../media/image7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13" Type="http://schemas.openxmlformats.org/officeDocument/2006/relationships/oleObject" Target="../embeddings/oleObject115.bin"/><Relationship Id="rId18" Type="http://schemas.openxmlformats.org/officeDocument/2006/relationships/oleObject" Target="../embeddings/oleObject118.bin"/><Relationship Id="rId26" Type="http://schemas.openxmlformats.org/officeDocument/2006/relationships/image" Target="../media/image67.wmf"/><Relationship Id="rId3" Type="http://schemas.openxmlformats.org/officeDocument/2006/relationships/image" Target="../media/image68.wmf"/><Relationship Id="rId21" Type="http://schemas.openxmlformats.org/officeDocument/2006/relationships/oleObject" Target="../embeddings/oleObject120.bin"/><Relationship Id="rId7" Type="http://schemas.openxmlformats.org/officeDocument/2006/relationships/image" Target="../media/image78.wmf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117.bin"/><Relationship Id="rId25" Type="http://schemas.openxmlformats.org/officeDocument/2006/relationships/oleObject" Target="../embeddings/oleObject122.bin"/><Relationship Id="rId2" Type="http://schemas.openxmlformats.org/officeDocument/2006/relationships/oleObject" Target="../embeddings/oleObject109.bin"/><Relationship Id="rId16" Type="http://schemas.openxmlformats.org/officeDocument/2006/relationships/image" Target="../media/image80.wmf"/><Relationship Id="rId20" Type="http://schemas.openxmlformats.org/officeDocument/2006/relationships/oleObject" Target="../embeddings/oleObject1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1.bin"/><Relationship Id="rId11" Type="http://schemas.openxmlformats.org/officeDocument/2006/relationships/oleObject" Target="../embeddings/oleObject114.bin"/><Relationship Id="rId24" Type="http://schemas.openxmlformats.org/officeDocument/2006/relationships/image" Target="../media/image87.wmf"/><Relationship Id="rId5" Type="http://schemas.openxmlformats.org/officeDocument/2006/relationships/image" Target="../media/image84.wmf"/><Relationship Id="rId15" Type="http://schemas.openxmlformats.org/officeDocument/2006/relationships/oleObject" Target="../embeddings/oleObject116.bin"/><Relationship Id="rId23" Type="http://schemas.openxmlformats.org/officeDocument/2006/relationships/oleObject" Target="../embeddings/oleObject121.bin"/><Relationship Id="rId10" Type="http://schemas.openxmlformats.org/officeDocument/2006/relationships/oleObject" Target="../embeddings/oleObject113.bin"/><Relationship Id="rId19" Type="http://schemas.openxmlformats.org/officeDocument/2006/relationships/image" Target="../media/image71.wmf"/><Relationship Id="rId4" Type="http://schemas.openxmlformats.org/officeDocument/2006/relationships/oleObject" Target="../embeddings/oleObject110.bin"/><Relationship Id="rId9" Type="http://schemas.openxmlformats.org/officeDocument/2006/relationships/image" Target="../media/image85.wmf"/><Relationship Id="rId14" Type="http://schemas.openxmlformats.org/officeDocument/2006/relationships/image" Target="../media/image70.wmf"/><Relationship Id="rId22" Type="http://schemas.openxmlformats.org/officeDocument/2006/relationships/image" Target="../media/image8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png"/><Relationship Id="rId5" Type="http://schemas.openxmlformats.org/officeDocument/2006/relationships/image" Target="../media/image90.png"/><Relationship Id="rId4" Type="http://schemas.openxmlformats.org/officeDocument/2006/relationships/image" Target="../media/image8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9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image" Target="../media/image7.wmf"/><Relationship Id="rId2" Type="http://schemas.openxmlformats.org/officeDocument/2006/relationships/notesSlide" Target="../notesSlides/notesSlide1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6.wmf"/><Relationship Id="rId23" Type="http://schemas.openxmlformats.org/officeDocument/2006/relationships/oleObject" Target="../embeddings/oleObject12.bin"/><Relationship Id="rId10" Type="http://schemas.openxmlformats.org/officeDocument/2006/relationships/image" Target="../media/image4.wmf"/><Relationship Id="rId19" Type="http://schemas.openxmlformats.org/officeDocument/2006/relationships/image" Target="../media/image8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Relationship Id="rId22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5.wmf"/><Relationship Id="rId3" Type="http://schemas.openxmlformats.org/officeDocument/2006/relationships/image" Target="../media/image7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oleObject" Target="../embeddings/oleObject25.bin"/><Relationship Id="rId18" Type="http://schemas.openxmlformats.org/officeDocument/2006/relationships/oleObject" Target="../embeddings/oleObject28.bin"/><Relationship Id="rId26" Type="http://schemas.openxmlformats.org/officeDocument/2006/relationships/image" Target="../media/image26.wmf"/><Relationship Id="rId3" Type="http://schemas.openxmlformats.org/officeDocument/2006/relationships/image" Target="../media/image16.wmf"/><Relationship Id="rId21" Type="http://schemas.openxmlformats.org/officeDocument/2006/relationships/image" Target="../media/image24.wmf"/><Relationship Id="rId7" Type="http://schemas.openxmlformats.org/officeDocument/2006/relationships/image" Target="../media/image18.wmf"/><Relationship Id="rId12" Type="http://schemas.openxmlformats.org/officeDocument/2006/relationships/image" Target="../media/image20.wmf"/><Relationship Id="rId17" Type="http://schemas.openxmlformats.org/officeDocument/2006/relationships/image" Target="../media/image22.wmf"/><Relationship Id="rId25" Type="http://schemas.openxmlformats.org/officeDocument/2006/relationships/oleObject" Target="../embeddings/oleObject32.bin"/><Relationship Id="rId2" Type="http://schemas.openxmlformats.org/officeDocument/2006/relationships/oleObject" Target="../embeddings/oleObject19.bin"/><Relationship Id="rId16" Type="http://schemas.openxmlformats.org/officeDocument/2006/relationships/oleObject" Target="../embeddings/oleObject27.bin"/><Relationship Id="rId20" Type="http://schemas.openxmlformats.org/officeDocument/2006/relationships/oleObject" Target="../embeddings/oleObject29.bin"/><Relationship Id="rId29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25.wmf"/><Relationship Id="rId32" Type="http://schemas.openxmlformats.org/officeDocument/2006/relationships/image" Target="../media/image29.wmf"/><Relationship Id="rId5" Type="http://schemas.openxmlformats.org/officeDocument/2006/relationships/image" Target="../media/image17.wmf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1.bin"/><Relationship Id="rId28" Type="http://schemas.openxmlformats.org/officeDocument/2006/relationships/image" Target="../media/image27.wmf"/><Relationship Id="rId10" Type="http://schemas.openxmlformats.org/officeDocument/2006/relationships/image" Target="../media/image19.wmf"/><Relationship Id="rId19" Type="http://schemas.openxmlformats.org/officeDocument/2006/relationships/image" Target="../media/image23.wmf"/><Relationship Id="rId31" Type="http://schemas.openxmlformats.org/officeDocument/2006/relationships/oleObject" Target="../embeddings/oleObject35.bin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1.wmf"/><Relationship Id="rId22" Type="http://schemas.openxmlformats.org/officeDocument/2006/relationships/oleObject" Target="../embeddings/oleObject30.bin"/><Relationship Id="rId27" Type="http://schemas.openxmlformats.org/officeDocument/2006/relationships/oleObject" Target="../embeddings/oleObject33.bin"/><Relationship Id="rId30" Type="http://schemas.openxmlformats.org/officeDocument/2006/relationships/image" Target="../media/image2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43.bin"/><Relationship Id="rId17" Type="http://schemas.openxmlformats.org/officeDocument/2006/relationships/image" Target="../media/image39.wmf"/><Relationship Id="rId2" Type="http://schemas.openxmlformats.org/officeDocument/2006/relationships/oleObject" Target="../embeddings/oleObject38.bin"/><Relationship Id="rId16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4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44.wmf"/><Relationship Id="rId3" Type="http://schemas.openxmlformats.org/officeDocument/2006/relationships/image" Target="../media/image40.wmf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51.bin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43.wmf"/><Relationship Id="rId5" Type="http://schemas.openxmlformats.org/officeDocument/2006/relationships/image" Target="../media/image31.wmf"/><Relationship Id="rId15" Type="http://schemas.openxmlformats.org/officeDocument/2006/relationships/oleObject" Target="../embeddings/oleObject53.bin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42.wmf"/><Relationship Id="rId14" Type="http://schemas.openxmlformats.org/officeDocument/2006/relationships/oleObject" Target="../embeddings/oleObject5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48.wmf"/><Relationship Id="rId18" Type="http://schemas.openxmlformats.org/officeDocument/2006/relationships/oleObject" Target="../embeddings/oleObject62.bin"/><Relationship Id="rId3" Type="http://schemas.openxmlformats.org/officeDocument/2006/relationships/oleObject" Target="../embeddings/oleObject54.bin"/><Relationship Id="rId21" Type="http://schemas.openxmlformats.org/officeDocument/2006/relationships/oleObject" Target="../embeddings/oleObject64.bin"/><Relationship Id="rId7" Type="http://schemas.openxmlformats.org/officeDocument/2006/relationships/oleObject" Target="../embeddings/oleObject56.bin"/><Relationship Id="rId12" Type="http://schemas.openxmlformats.org/officeDocument/2006/relationships/oleObject" Target="../embeddings/oleObject59.bin"/><Relationship Id="rId17" Type="http://schemas.openxmlformats.org/officeDocument/2006/relationships/image" Target="../media/image50.wmf"/><Relationship Id="rId25" Type="http://schemas.openxmlformats.org/officeDocument/2006/relationships/image" Target="../media/image53.wmf"/><Relationship Id="rId2" Type="http://schemas.openxmlformats.org/officeDocument/2006/relationships/notesSlide" Target="../notesSlides/notesSlide2.xml"/><Relationship Id="rId16" Type="http://schemas.openxmlformats.org/officeDocument/2006/relationships/oleObject" Target="../embeddings/oleObject61.bin"/><Relationship Id="rId20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wmf"/><Relationship Id="rId11" Type="http://schemas.openxmlformats.org/officeDocument/2006/relationships/image" Target="../media/image47.wmf"/><Relationship Id="rId24" Type="http://schemas.openxmlformats.org/officeDocument/2006/relationships/oleObject" Target="../embeddings/oleObject66.bin"/><Relationship Id="rId5" Type="http://schemas.openxmlformats.org/officeDocument/2006/relationships/oleObject" Target="../embeddings/oleObject55.bin"/><Relationship Id="rId15" Type="http://schemas.openxmlformats.org/officeDocument/2006/relationships/image" Target="../media/image49.wmf"/><Relationship Id="rId23" Type="http://schemas.openxmlformats.org/officeDocument/2006/relationships/image" Target="../media/image52.wmf"/><Relationship Id="rId10" Type="http://schemas.openxmlformats.org/officeDocument/2006/relationships/oleObject" Target="../embeddings/oleObject58.bin"/><Relationship Id="rId19" Type="http://schemas.openxmlformats.org/officeDocument/2006/relationships/image" Target="../media/image51.wmf"/><Relationship Id="rId4" Type="http://schemas.openxmlformats.org/officeDocument/2006/relationships/image" Target="../media/image42.wmf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60.bin"/><Relationship Id="rId22" Type="http://schemas.openxmlformats.org/officeDocument/2006/relationships/oleObject" Target="../embeddings/oleObject6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image" Target="../media/image57.wmf"/><Relationship Id="rId18" Type="http://schemas.openxmlformats.org/officeDocument/2006/relationships/oleObject" Target="../embeddings/oleObject76.bin"/><Relationship Id="rId3" Type="http://schemas.openxmlformats.org/officeDocument/2006/relationships/oleObject" Target="../embeddings/oleObject67.bin"/><Relationship Id="rId21" Type="http://schemas.openxmlformats.org/officeDocument/2006/relationships/image" Target="../media/image60.wmf"/><Relationship Id="rId7" Type="http://schemas.openxmlformats.org/officeDocument/2006/relationships/oleObject" Target="../embeddings/oleObject69.bin"/><Relationship Id="rId12" Type="http://schemas.openxmlformats.org/officeDocument/2006/relationships/oleObject" Target="../embeddings/oleObject72.bin"/><Relationship Id="rId17" Type="http://schemas.openxmlformats.org/officeDocument/2006/relationships/oleObject" Target="../embeddings/oleObject75.bin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5" Type="http://schemas.openxmlformats.org/officeDocument/2006/relationships/image" Target="../media/image58.wmf"/><Relationship Id="rId10" Type="http://schemas.openxmlformats.org/officeDocument/2006/relationships/image" Target="../media/image56.wmf"/><Relationship Id="rId19" Type="http://schemas.openxmlformats.org/officeDocument/2006/relationships/image" Target="../media/image59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70.bin"/><Relationship Id="rId14" Type="http://schemas.openxmlformats.org/officeDocument/2006/relationships/oleObject" Target="../embeddings/oleObject7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>
            <a:extLst>
              <a:ext uri="{FF2B5EF4-FFF2-40B4-BE49-F238E27FC236}">
                <a16:creationId xmlns:a16="http://schemas.microsoft.com/office/drawing/2014/main" id="{ECE67433-33A9-400E-A618-CA7511099B1E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260F2904-31AE-49C1-98D0-58D2F04D0B54}" type="slidenum">
              <a:rPr lang="en-US" altLang="en-US" sz="1400">
                <a:latin typeface="Calibri" panose="020F0502020204030204" pitchFamily="34" charset="0"/>
              </a:rPr>
              <a:pPr algn="r" eaLnBrk="1" hangingPunct="1"/>
              <a:t>1</a:t>
            </a:fld>
            <a:endParaRPr lang="en-US" altLang="en-US" sz="1400">
              <a:latin typeface="Calibri" panose="020F0502020204030204" pitchFamily="34" charset="0"/>
            </a:endParaRPr>
          </a:p>
        </p:txBody>
      </p:sp>
      <p:sp>
        <p:nvSpPr>
          <p:cNvPr id="13315" name="Rectangle 5">
            <a:extLst>
              <a:ext uri="{FF2B5EF4-FFF2-40B4-BE49-F238E27FC236}">
                <a16:creationId xmlns:a16="http://schemas.microsoft.com/office/drawing/2014/main" id="{FC0598A5-32AC-4C6A-82CE-70D38637B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000" y="185738"/>
            <a:ext cx="80518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latin typeface="Calibri" panose="020F0502020204030204" pitchFamily="34" charset="0"/>
            </a:endParaRPr>
          </a:p>
          <a:p>
            <a:pPr algn="ctr" eaLnBrk="1" hangingPunct="1"/>
            <a:r>
              <a:rPr lang="en-US" altLang="en-US" sz="2400">
                <a:solidFill>
                  <a:srgbClr val="FF0000"/>
                </a:solidFill>
                <a:latin typeface="Calibri" panose="020F0502020204030204" pitchFamily="34" charset="0"/>
              </a:rPr>
              <a:t> CHM 403: Quantum Chemistry </a:t>
            </a:r>
            <a:endParaRPr lang="en-US" altLang="en-US" sz="2400" b="1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ctr" eaLnBrk="1" hangingPunct="1"/>
            <a:endParaRPr lang="en-US" altLang="en-US" sz="2400">
              <a:latin typeface="Calibri" panose="020F0502020204030204" pitchFamily="34" charset="0"/>
            </a:endParaRPr>
          </a:p>
          <a:p>
            <a:pPr algn="ctr" eaLnBrk="1" hangingPunct="1"/>
            <a:r>
              <a:rPr lang="en-US" altLang="en-US" sz="2400" b="1">
                <a:solidFill>
                  <a:srgbClr val="2A2AA6"/>
                </a:solidFill>
                <a:latin typeface="Tahoma" panose="020B0604030504040204" pitchFamily="34" charset="0"/>
              </a:rPr>
              <a:t> Mathematical Tools in Quantum Chemistry</a:t>
            </a:r>
            <a:endParaRPr lang="en-US" altLang="en-US" sz="2400">
              <a:latin typeface="Calibri" panose="020F0502020204030204" pitchFamily="34" charset="0"/>
            </a:endParaRPr>
          </a:p>
          <a:p>
            <a:pPr algn="ctr" eaLnBrk="1" hangingPunct="1"/>
            <a:endParaRPr lang="en-US" altLang="en-US" sz="2400" b="1">
              <a:latin typeface="Calibri" panose="020F0502020204030204" pitchFamily="34" charset="0"/>
            </a:endParaRPr>
          </a:p>
          <a:p>
            <a:pPr algn="ctr" eaLnBrk="1" hangingPunct="1"/>
            <a:r>
              <a:rPr lang="en-US" altLang="en-US" sz="2400" b="1">
                <a:latin typeface="Calibri" panose="020F0502020204030204" pitchFamily="34" charset="0"/>
              </a:rPr>
              <a:t>BY</a:t>
            </a:r>
          </a:p>
          <a:p>
            <a:pPr algn="ctr" eaLnBrk="1" hangingPunct="1"/>
            <a:r>
              <a:rPr lang="en-US" altLang="en-US" sz="2400" b="1">
                <a:latin typeface="Calibri" panose="020F0502020204030204" pitchFamily="34" charset="0"/>
              </a:rPr>
              <a:t>DR. E.A. Ofudje</a:t>
            </a:r>
          </a:p>
          <a:p>
            <a:pPr algn="ctr" eaLnBrk="1" hangingPunct="1"/>
            <a:r>
              <a:rPr lang="en-US" altLang="en-US" sz="2400" b="1">
                <a:latin typeface="Calibri" panose="020F0502020204030204" pitchFamily="34" charset="0"/>
                <a:hlinkClick r:id="rId2"/>
              </a:rPr>
              <a:t>eaofudje@mtu.edu.ng</a:t>
            </a:r>
            <a:endParaRPr lang="en-US" altLang="en-US" sz="2400" b="1">
              <a:latin typeface="Calibri" panose="020F0502020204030204" pitchFamily="34" charset="0"/>
            </a:endParaRPr>
          </a:p>
          <a:p>
            <a:pPr algn="ctr" eaLnBrk="1" hangingPunct="1"/>
            <a:endParaRPr lang="en-US" altLang="en-US" sz="2000" b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1" name="Rectangle 3">
            <a:extLst>
              <a:ext uri="{FF2B5EF4-FFF2-40B4-BE49-F238E27FC236}">
                <a16:creationId xmlns:a16="http://schemas.microsoft.com/office/drawing/2014/main" id="{79044516-F57B-4389-BA4D-5DCD998FD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76200"/>
            <a:ext cx="84582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iii.	First, the product         cannot be performed because, from linear algebra, the product of two column matrices cannot be performed. Similarly, since two row matrices cannot be multiplied, the product                is meaningless.</a:t>
            </a:r>
          </a:p>
          <a:p>
            <a:pPr algn="just" eaLnBrk="1" hangingPunct="1">
              <a:lnSpc>
                <a:spcPct val="150000"/>
              </a:lnSpc>
            </a:pP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2" name="Rectangle 2">
            <a:extLst>
              <a:ext uri="{FF2B5EF4-FFF2-40B4-BE49-F238E27FC236}">
                <a16:creationId xmlns:a16="http://schemas.microsoft.com/office/drawing/2014/main" id="{32D9FD5F-DDDE-40A8-8E15-03D490C61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218" name="Object 1">
            <a:extLst>
              <a:ext uri="{FF2B5EF4-FFF2-40B4-BE49-F238E27FC236}">
                <a16:creationId xmlns:a16="http://schemas.microsoft.com/office/drawing/2014/main" id="{ABFFBB50-2719-4658-9221-7A453B47D4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1828800"/>
          <a:ext cx="9286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114" imgH="253780" progId="Equation.3">
                  <p:embed/>
                </p:oleObj>
              </mc:Choice>
              <mc:Fallback>
                <p:oleObj name="Equation" r:id="rId2" imgW="444114" imgH="2537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828800"/>
                        <a:ext cx="928688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3" name="Rectangle 4">
            <a:extLst>
              <a:ext uri="{FF2B5EF4-FFF2-40B4-BE49-F238E27FC236}">
                <a16:creationId xmlns:a16="http://schemas.microsoft.com/office/drawing/2014/main" id="{6D5FFAB8-A4CA-47A0-98C1-E20239C7B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219" name="Object 3">
            <a:extLst>
              <a:ext uri="{FF2B5EF4-FFF2-40B4-BE49-F238E27FC236}">
                <a16:creationId xmlns:a16="http://schemas.microsoft.com/office/drawing/2014/main" id="{BC86220B-ED63-49D5-943B-6C76DB1C35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152400"/>
          <a:ext cx="7953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114" imgH="253780" progId="Equation.3">
                  <p:embed/>
                </p:oleObj>
              </mc:Choice>
              <mc:Fallback>
                <p:oleObj name="Equation" r:id="rId4" imgW="444114" imgH="2537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52400"/>
                        <a:ext cx="7953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4" name="Rectangle 5">
            <a:extLst>
              <a:ext uri="{FF2B5EF4-FFF2-40B4-BE49-F238E27FC236}">
                <a16:creationId xmlns:a16="http://schemas.microsoft.com/office/drawing/2014/main" id="{FFF8D1C2-1771-45E6-9097-249895B7B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590800"/>
            <a:ext cx="8153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Problem 2:</a:t>
            </a:r>
            <a:endParaRPr lang="en-US" altLang="en-US" sz="24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Consider that                                 and that                                , where           and            are orthonormal;  </a:t>
            </a:r>
          </a:p>
        </p:txBody>
      </p:sp>
      <p:sp>
        <p:nvSpPr>
          <p:cNvPr id="9235" name="Rectangle 7">
            <a:extLst>
              <a:ext uri="{FF2B5EF4-FFF2-40B4-BE49-F238E27FC236}">
                <a16:creationId xmlns:a16="http://schemas.microsoft.com/office/drawing/2014/main" id="{FEE5BED4-3425-466B-AE10-73BE55718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220" name="Object 6">
            <a:extLst>
              <a:ext uri="{FF2B5EF4-FFF2-40B4-BE49-F238E27FC236}">
                <a16:creationId xmlns:a16="http://schemas.microsoft.com/office/drawing/2014/main" id="{C950FA55-5DA8-4E58-B662-08616C7749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2971800"/>
          <a:ext cx="22701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7880" imgH="215640" progId="Equation.3">
                  <p:embed/>
                </p:oleObj>
              </mc:Choice>
              <mc:Fallback>
                <p:oleObj name="Equation" r:id="rId6" imgW="1307880" imgH="215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971800"/>
                        <a:ext cx="227012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6" name="Rectangle 9">
            <a:extLst>
              <a:ext uri="{FF2B5EF4-FFF2-40B4-BE49-F238E27FC236}">
                <a16:creationId xmlns:a16="http://schemas.microsoft.com/office/drawing/2014/main" id="{3EA9768C-1D1E-4419-A887-F88DEC494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221" name="Object 8">
            <a:extLst>
              <a:ext uri="{FF2B5EF4-FFF2-40B4-BE49-F238E27FC236}">
                <a16:creationId xmlns:a16="http://schemas.microsoft.com/office/drawing/2014/main" id="{790FA414-CBA8-41F9-BC2B-FADA61F0E5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2600" y="2895600"/>
          <a:ext cx="22701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532" imgH="215806" progId="Equation.3">
                  <p:embed/>
                </p:oleObj>
              </mc:Choice>
              <mc:Fallback>
                <p:oleObj name="Equation" r:id="rId8" imgW="1307532" imgH="215806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895600"/>
                        <a:ext cx="227012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7" name="Rectangle 11">
            <a:extLst>
              <a:ext uri="{FF2B5EF4-FFF2-40B4-BE49-F238E27FC236}">
                <a16:creationId xmlns:a16="http://schemas.microsoft.com/office/drawing/2014/main" id="{E5DC9B31-02ED-45DC-A721-8C49AFD26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222" name="Object 10">
            <a:extLst>
              <a:ext uri="{FF2B5EF4-FFF2-40B4-BE49-F238E27FC236}">
                <a16:creationId xmlns:a16="http://schemas.microsoft.com/office/drawing/2014/main" id="{AE2DBF2B-2827-4F3A-B7FB-8FFF6953BB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3352800"/>
          <a:ext cx="5334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9279" imgH="215806" progId="Equation.3">
                  <p:embed/>
                </p:oleObj>
              </mc:Choice>
              <mc:Fallback>
                <p:oleObj name="Equation" r:id="rId10" imgW="279279" imgH="215806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352800"/>
                        <a:ext cx="53340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8" name="Rectangle 13">
            <a:extLst>
              <a:ext uri="{FF2B5EF4-FFF2-40B4-BE49-F238E27FC236}">
                <a16:creationId xmlns:a16="http://schemas.microsoft.com/office/drawing/2014/main" id="{E1B881DB-7694-451C-AB7B-58F2EE0C0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223" name="Object 12">
            <a:extLst>
              <a:ext uri="{FF2B5EF4-FFF2-40B4-BE49-F238E27FC236}">
                <a16:creationId xmlns:a16="http://schemas.microsoft.com/office/drawing/2014/main" id="{B5A6D452-9466-4A4D-B113-7E4852AF35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3352800"/>
          <a:ext cx="6858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1847" imgH="215713" progId="Equation.3">
                  <p:embed/>
                </p:oleObj>
              </mc:Choice>
              <mc:Fallback>
                <p:oleObj name="Equation" r:id="rId12" imgW="291847" imgH="215713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685800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9" name="Rectangle 17">
            <a:extLst>
              <a:ext uri="{FF2B5EF4-FFF2-40B4-BE49-F238E27FC236}">
                <a16:creationId xmlns:a16="http://schemas.microsoft.com/office/drawing/2014/main" id="{CE75F59C-10B2-49D3-A139-8BFEFD8F8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788" y="4038600"/>
            <a:ext cx="77962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i.	Calculate                   and     </a:t>
            </a:r>
          </a:p>
        </p:txBody>
      </p:sp>
      <p:sp>
        <p:nvSpPr>
          <p:cNvPr id="9240" name="Rectangle 15">
            <a:extLst>
              <a:ext uri="{FF2B5EF4-FFF2-40B4-BE49-F238E27FC236}">
                <a16:creationId xmlns:a16="http://schemas.microsoft.com/office/drawing/2014/main" id="{ACD5F717-8C85-4521-B2E2-627178D40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224" name="Object 14">
            <a:extLst>
              <a:ext uri="{FF2B5EF4-FFF2-40B4-BE49-F238E27FC236}">
                <a16:creationId xmlns:a16="http://schemas.microsoft.com/office/drawing/2014/main" id="{B995C6A9-20C6-47AA-8AA7-37766537D9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4114800"/>
          <a:ext cx="9906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20474" imgH="203112" progId="Equation.3">
                  <p:embed/>
                </p:oleObj>
              </mc:Choice>
              <mc:Fallback>
                <p:oleObj name="Equation" r:id="rId14" imgW="520474" imgH="203112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114800"/>
                        <a:ext cx="990600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1" name="Rectangle 17">
            <a:extLst>
              <a:ext uri="{FF2B5EF4-FFF2-40B4-BE49-F238E27FC236}">
                <a16:creationId xmlns:a16="http://schemas.microsoft.com/office/drawing/2014/main" id="{3C7CE743-F04E-41E9-9545-C528CA403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225" name="Object 16">
            <a:extLst>
              <a:ext uri="{FF2B5EF4-FFF2-40B4-BE49-F238E27FC236}">
                <a16:creationId xmlns:a16="http://schemas.microsoft.com/office/drawing/2014/main" id="{314E0861-A3EA-46E7-B0FA-125C07CFCE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3400" y="4114800"/>
          <a:ext cx="9985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20474" imgH="203112" progId="Equation.3">
                  <p:embed/>
                </p:oleObj>
              </mc:Choice>
              <mc:Fallback>
                <p:oleObj name="Equation" r:id="rId16" imgW="520474" imgH="203112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114800"/>
                        <a:ext cx="99853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2" name="Rectangle 22">
            <a:extLst>
              <a:ext uri="{FF2B5EF4-FFF2-40B4-BE49-F238E27FC236}">
                <a16:creationId xmlns:a16="http://schemas.microsoft.com/office/drawing/2014/main" id="{AF9E9AC4-628F-411B-BB90-6AA0441AD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648200"/>
            <a:ext cx="82994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romanLcPeriod" startAt="2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Find the product of the wave functions                   and            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Comment on your result; hence obtain  </a:t>
            </a:r>
          </a:p>
        </p:txBody>
      </p:sp>
      <p:sp>
        <p:nvSpPr>
          <p:cNvPr id="9243" name="Rectangle 19">
            <a:extLst>
              <a:ext uri="{FF2B5EF4-FFF2-40B4-BE49-F238E27FC236}">
                <a16:creationId xmlns:a16="http://schemas.microsoft.com/office/drawing/2014/main" id="{82E5ACCF-BC5C-4952-8EB4-7B8CD47440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226" name="Object 18">
            <a:extLst>
              <a:ext uri="{FF2B5EF4-FFF2-40B4-BE49-F238E27FC236}">
                <a16:creationId xmlns:a16="http://schemas.microsoft.com/office/drawing/2014/main" id="{7AC3B1F5-11DB-49CE-AB71-2871496215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0" y="4724400"/>
          <a:ext cx="8715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57002" imgH="203112" progId="Equation.3">
                  <p:embed/>
                </p:oleObj>
              </mc:Choice>
              <mc:Fallback>
                <p:oleObj name="Equation" r:id="rId18" imgW="457002" imgH="203112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724400"/>
                        <a:ext cx="87153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4" name="Rectangle 21">
            <a:extLst>
              <a:ext uri="{FF2B5EF4-FFF2-40B4-BE49-F238E27FC236}">
                <a16:creationId xmlns:a16="http://schemas.microsoft.com/office/drawing/2014/main" id="{44D8B03D-E34D-4284-9101-E13F244770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227" name="Object 20">
            <a:extLst>
              <a:ext uri="{FF2B5EF4-FFF2-40B4-BE49-F238E27FC236}">
                <a16:creationId xmlns:a16="http://schemas.microsoft.com/office/drawing/2014/main" id="{5C6C8E95-AFF8-4AF2-8F55-B64F81D753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43800" y="4724400"/>
          <a:ext cx="8715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57002" imgH="203112" progId="Equation.3">
                  <p:embed/>
                </p:oleObj>
              </mc:Choice>
              <mc:Fallback>
                <p:oleObj name="Equation" r:id="rId20" imgW="457002" imgH="203112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4724400"/>
                        <a:ext cx="87153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5" name="Rectangle 23">
            <a:extLst>
              <a:ext uri="{FF2B5EF4-FFF2-40B4-BE49-F238E27FC236}">
                <a16:creationId xmlns:a16="http://schemas.microsoft.com/office/drawing/2014/main" id="{A72615DE-387B-44A5-9919-CC059E921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228" name="Object 22">
            <a:extLst>
              <a:ext uri="{FF2B5EF4-FFF2-40B4-BE49-F238E27FC236}">
                <a16:creationId xmlns:a16="http://schemas.microsoft.com/office/drawing/2014/main" id="{AADF7080-F2BC-4A7B-9F73-25CD867C97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5029200"/>
          <a:ext cx="1219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09600" imgH="228600" progId="Equation.3">
                  <p:embed/>
                </p:oleObj>
              </mc:Choice>
              <mc:Fallback>
                <p:oleObj name="Equation" r:id="rId22" imgW="609600" imgH="2286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029200"/>
                        <a:ext cx="1219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6" name="Rectangle 29">
            <a:extLst>
              <a:ext uri="{FF2B5EF4-FFF2-40B4-BE49-F238E27FC236}">
                <a16:creationId xmlns:a16="http://schemas.microsoft.com/office/drawing/2014/main" id="{DE4E6481-6080-4C92-AE62-212477F45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" y="5715000"/>
            <a:ext cx="5194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iii.	Estimate                     and</a:t>
            </a:r>
          </a:p>
        </p:txBody>
      </p:sp>
      <p:sp>
        <p:nvSpPr>
          <p:cNvPr id="9247" name="Rectangle 25">
            <a:extLst>
              <a:ext uri="{FF2B5EF4-FFF2-40B4-BE49-F238E27FC236}">
                <a16:creationId xmlns:a16="http://schemas.microsoft.com/office/drawing/2014/main" id="{3AC40BC0-3B8A-4DFB-A006-D0096B0E8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229" name="Object 24">
            <a:extLst>
              <a:ext uri="{FF2B5EF4-FFF2-40B4-BE49-F238E27FC236}">
                <a16:creationId xmlns:a16="http://schemas.microsoft.com/office/drawing/2014/main" id="{CAD21505-B92E-484C-BB23-AFF836D64C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5791200"/>
          <a:ext cx="9144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57002" imgH="203112" progId="Equation.3">
                  <p:embed/>
                </p:oleObj>
              </mc:Choice>
              <mc:Fallback>
                <p:oleObj name="Equation" r:id="rId24" imgW="457002" imgH="203112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791200"/>
                        <a:ext cx="9144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8" name="Rectangle 27">
            <a:extLst>
              <a:ext uri="{FF2B5EF4-FFF2-40B4-BE49-F238E27FC236}">
                <a16:creationId xmlns:a16="http://schemas.microsoft.com/office/drawing/2014/main" id="{9E9AC473-4C77-4E1C-982D-E46F1BD60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230" name="Object 26">
            <a:extLst>
              <a:ext uri="{FF2B5EF4-FFF2-40B4-BE49-F238E27FC236}">
                <a16:creationId xmlns:a16="http://schemas.microsoft.com/office/drawing/2014/main" id="{B5B931E8-E53B-4781-BBA5-160D1FF47E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8200" y="5791200"/>
          <a:ext cx="8524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44307" imgH="203112" progId="Equation.3">
                  <p:embed/>
                </p:oleObj>
              </mc:Choice>
              <mc:Fallback>
                <p:oleObj name="Equation" r:id="rId26" imgW="444307" imgH="203112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791200"/>
                        <a:ext cx="85248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0" name="Rectangle 3">
            <a:extLst>
              <a:ext uri="{FF2B5EF4-FFF2-40B4-BE49-F238E27FC236}">
                <a16:creationId xmlns:a16="http://schemas.microsoft.com/office/drawing/2014/main" id="{36464DA7-4E39-4243-B223-EE2C8EBBA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76200"/>
            <a:ext cx="1311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  <a:r>
              <a:rPr lang="en-US" altLang="en-US" sz="2400"/>
              <a:t> </a:t>
            </a:r>
          </a:p>
        </p:txBody>
      </p:sp>
      <p:sp>
        <p:nvSpPr>
          <p:cNvPr id="10261" name="Rectangle 2">
            <a:extLst>
              <a:ext uri="{FF2B5EF4-FFF2-40B4-BE49-F238E27FC236}">
                <a16:creationId xmlns:a16="http://schemas.microsoft.com/office/drawing/2014/main" id="{BD2480BC-38D1-4536-B01A-48C71FBDF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42" name="Object 1">
            <a:extLst>
              <a:ext uri="{FF2B5EF4-FFF2-40B4-BE49-F238E27FC236}">
                <a16:creationId xmlns:a16="http://schemas.microsoft.com/office/drawing/2014/main" id="{F7F76CC6-BB8D-491F-BFD4-9FF4CD726B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609600"/>
          <a:ext cx="79851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20474" imgH="203112" progId="Equation.3">
                  <p:embed/>
                </p:oleObj>
              </mc:Choice>
              <mc:Fallback>
                <p:oleObj name="Equation" r:id="rId3" imgW="520474" imgH="20311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609600"/>
                        <a:ext cx="798513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2" name="Rectangle 4">
            <a:extLst>
              <a:ext uri="{FF2B5EF4-FFF2-40B4-BE49-F238E27FC236}">
                <a16:creationId xmlns:a16="http://schemas.microsoft.com/office/drawing/2014/main" id="{A4A8EC59-675C-4D70-9060-42A25DBB7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63" name="Rectangle 8">
            <a:extLst>
              <a:ext uri="{FF2B5EF4-FFF2-40B4-BE49-F238E27FC236}">
                <a16:creationId xmlns:a16="http://schemas.microsoft.com/office/drawing/2014/main" id="{F4F2FA0B-A601-40D8-BBB1-B99CC5A18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33400"/>
            <a:ext cx="3360738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(i).              =                  =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= </a:t>
            </a:r>
          </a:p>
          <a:p>
            <a:pPr eaLnBrk="1" hangingPunct="1"/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</a:p>
          <a:p>
            <a:pPr eaLnBrk="1" hangingPunct="1"/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=</a:t>
            </a:r>
          </a:p>
          <a:p>
            <a:pPr eaLnBrk="1" hangingPunct="1"/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=        </a:t>
            </a:r>
          </a:p>
        </p:txBody>
      </p:sp>
      <p:sp>
        <p:nvSpPr>
          <p:cNvPr id="10264" name="Rectangle 6">
            <a:extLst>
              <a:ext uri="{FF2B5EF4-FFF2-40B4-BE49-F238E27FC236}">
                <a16:creationId xmlns:a16="http://schemas.microsoft.com/office/drawing/2014/main" id="{1F239DB7-E1E7-400F-9A30-6E634C3DF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43" name="Object 5">
            <a:extLst>
              <a:ext uri="{FF2B5EF4-FFF2-40B4-BE49-F238E27FC236}">
                <a16:creationId xmlns:a16="http://schemas.microsoft.com/office/drawing/2014/main" id="{E70CC74F-6F79-43B3-891C-CE1D37AD0D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609600"/>
          <a:ext cx="1143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96641" imgH="203112" progId="Equation.3">
                  <p:embed/>
                </p:oleObj>
              </mc:Choice>
              <mc:Fallback>
                <p:oleObj name="Equation" r:id="rId5" imgW="596641" imgH="20311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609600"/>
                        <a:ext cx="1143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5" name="Rectangle 8">
            <a:extLst>
              <a:ext uri="{FF2B5EF4-FFF2-40B4-BE49-F238E27FC236}">
                <a16:creationId xmlns:a16="http://schemas.microsoft.com/office/drawing/2014/main" id="{811D0B6C-8901-4167-988E-EF3F7C815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44" name="Object 7">
            <a:extLst>
              <a:ext uri="{FF2B5EF4-FFF2-40B4-BE49-F238E27FC236}">
                <a16:creationId xmlns:a16="http://schemas.microsoft.com/office/drawing/2014/main" id="{119A393B-8B80-4584-A235-95EF734CFF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619125"/>
          <a:ext cx="4572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234230" imgH="215806" progId="Equation.3">
                  <p:embed/>
                </p:oleObj>
              </mc:Choice>
              <mc:Fallback>
                <p:oleObj name="Equation" r:id="rId7" imgW="2234230" imgH="215806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619125"/>
                        <a:ext cx="45720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6" name="Rectangle 10">
            <a:extLst>
              <a:ext uri="{FF2B5EF4-FFF2-40B4-BE49-F238E27FC236}">
                <a16:creationId xmlns:a16="http://schemas.microsoft.com/office/drawing/2014/main" id="{FAAC6059-8100-4B03-A645-EF1A4D38F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45" name="Object 9">
            <a:extLst>
              <a:ext uri="{FF2B5EF4-FFF2-40B4-BE49-F238E27FC236}">
                <a16:creationId xmlns:a16="http://schemas.microsoft.com/office/drawing/2014/main" id="{761A493C-4B31-40FC-B047-132C2DC077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1219200"/>
          <a:ext cx="33623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83699" imgH="215806" progId="Equation.3">
                  <p:embed/>
                </p:oleObj>
              </mc:Choice>
              <mc:Fallback>
                <p:oleObj name="Equation" r:id="rId9" imgW="1383699" imgH="215806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219200"/>
                        <a:ext cx="3362325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7" name="Rectangle 12">
            <a:extLst>
              <a:ext uri="{FF2B5EF4-FFF2-40B4-BE49-F238E27FC236}">
                <a16:creationId xmlns:a16="http://schemas.microsoft.com/office/drawing/2014/main" id="{3FFC6F6E-79F8-4B0E-836D-4379F8CFA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46" name="Object 11">
            <a:extLst>
              <a:ext uri="{FF2B5EF4-FFF2-40B4-BE49-F238E27FC236}">
                <a16:creationId xmlns:a16="http://schemas.microsoft.com/office/drawing/2014/main" id="{C5D65D34-7B1E-47C9-AC3C-407FAAD848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2057400"/>
          <a:ext cx="9985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20474" imgH="203112" progId="Equation.3">
                  <p:embed/>
                </p:oleObj>
              </mc:Choice>
              <mc:Fallback>
                <p:oleObj name="Equation" r:id="rId11" imgW="520474" imgH="203112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057400"/>
                        <a:ext cx="99853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8" name="Rectangle 14">
            <a:extLst>
              <a:ext uri="{FF2B5EF4-FFF2-40B4-BE49-F238E27FC236}">
                <a16:creationId xmlns:a16="http://schemas.microsoft.com/office/drawing/2014/main" id="{D776C367-22A2-4672-A858-928C084D95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47" name="Object 13">
            <a:extLst>
              <a:ext uri="{FF2B5EF4-FFF2-40B4-BE49-F238E27FC236}">
                <a16:creationId xmlns:a16="http://schemas.microsoft.com/office/drawing/2014/main" id="{36CB211B-D5E3-4AA9-8894-1FB8BAA1DE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2819400"/>
          <a:ext cx="9985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20474" imgH="203112" progId="Equation.3">
                  <p:embed/>
                </p:oleObj>
              </mc:Choice>
              <mc:Fallback>
                <p:oleObj name="Equation" r:id="rId13" imgW="520474" imgH="203112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19400"/>
                        <a:ext cx="99853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9" name="Rectangle 16">
            <a:extLst>
              <a:ext uri="{FF2B5EF4-FFF2-40B4-BE49-F238E27FC236}">
                <a16:creationId xmlns:a16="http://schemas.microsoft.com/office/drawing/2014/main" id="{3506A63F-07CC-49D6-98F8-21FDE39E8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48" name="Object 15">
            <a:extLst>
              <a:ext uri="{FF2B5EF4-FFF2-40B4-BE49-F238E27FC236}">
                <a16:creationId xmlns:a16="http://schemas.microsoft.com/office/drawing/2014/main" id="{93D20BD8-499A-40A4-9A68-12B962CA7F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2743200"/>
          <a:ext cx="327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38300" imgH="228600" progId="Equation.3">
                  <p:embed/>
                </p:oleObj>
              </mc:Choice>
              <mc:Fallback>
                <p:oleObj name="Equation" r:id="rId14" imgW="1638300" imgH="2286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743200"/>
                        <a:ext cx="327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0" name="Rectangle 18">
            <a:extLst>
              <a:ext uri="{FF2B5EF4-FFF2-40B4-BE49-F238E27FC236}">
                <a16:creationId xmlns:a16="http://schemas.microsoft.com/office/drawing/2014/main" id="{8EB18AEA-E251-488E-B244-30F13EC83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49" name="Object 17">
            <a:extLst>
              <a:ext uri="{FF2B5EF4-FFF2-40B4-BE49-F238E27FC236}">
                <a16:creationId xmlns:a16="http://schemas.microsoft.com/office/drawing/2014/main" id="{D3DA7CFD-AD42-4A09-86DC-0744362041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3505200"/>
          <a:ext cx="22367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82700" imgH="215900" progId="Equation.3">
                  <p:embed/>
                </p:oleObj>
              </mc:Choice>
              <mc:Fallback>
                <p:oleObj name="Equation" r:id="rId16" imgW="1282700" imgH="2159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505200"/>
                        <a:ext cx="223678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1" name="Rectangle 23">
            <a:extLst>
              <a:ext uri="{FF2B5EF4-FFF2-40B4-BE49-F238E27FC236}">
                <a16:creationId xmlns:a16="http://schemas.microsoft.com/office/drawing/2014/main" id="{E7FA8D07-C413-4C20-8092-D678DBA5C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" y="4114800"/>
            <a:ext cx="856932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(ii). To find ,              since the bras corresponding to the kets         =</a:t>
            </a:r>
          </a:p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and                                     are given by:</a:t>
            </a:r>
          </a:p>
          <a:p>
            <a:pPr algn="just" eaLnBrk="1" hangingPunct="1"/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=                                 and</a:t>
            </a:r>
          </a:p>
          <a:p>
            <a:pPr algn="just" eaLnBrk="1" hangingPunct="1"/>
            <a:r>
              <a:rPr lang="en-US" altLang="en-US" sz="2400"/>
              <a:t>Thus, the products are given as:</a:t>
            </a:r>
          </a:p>
          <a:p>
            <a:pPr algn="just" eaLnBrk="1" hangingPunct="1"/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=                                 </a:t>
            </a:r>
          </a:p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272" name="Rectangle 20">
            <a:extLst>
              <a:ext uri="{FF2B5EF4-FFF2-40B4-BE49-F238E27FC236}">
                <a16:creationId xmlns:a16="http://schemas.microsoft.com/office/drawing/2014/main" id="{367720B4-668C-4C80-8D94-A396624C4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73" name="Rectangle 25">
            <a:extLst>
              <a:ext uri="{FF2B5EF4-FFF2-40B4-BE49-F238E27FC236}">
                <a16:creationId xmlns:a16="http://schemas.microsoft.com/office/drawing/2014/main" id="{176B294A-2472-4B8A-A71B-8F86144B6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50" name="Object 24">
            <a:extLst>
              <a:ext uri="{FF2B5EF4-FFF2-40B4-BE49-F238E27FC236}">
                <a16:creationId xmlns:a16="http://schemas.microsoft.com/office/drawing/2014/main" id="{907D6F11-EF77-40D6-8661-FE3DA01888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48600" y="4191000"/>
          <a:ext cx="457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66469" imgH="203024" progId="Equation.3">
                  <p:embed/>
                </p:oleObj>
              </mc:Choice>
              <mc:Fallback>
                <p:oleObj name="Equation" r:id="rId18" imgW="266469" imgH="203024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4191000"/>
                        <a:ext cx="457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4" name="Rectangle 27">
            <a:extLst>
              <a:ext uri="{FF2B5EF4-FFF2-40B4-BE49-F238E27FC236}">
                <a16:creationId xmlns:a16="http://schemas.microsoft.com/office/drawing/2014/main" id="{8F9A8043-A074-463B-876A-E61DFB8DE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51" name="Object 26">
            <a:extLst>
              <a:ext uri="{FF2B5EF4-FFF2-40B4-BE49-F238E27FC236}">
                <a16:creationId xmlns:a16="http://schemas.microsoft.com/office/drawing/2014/main" id="{D8101AD5-BED1-4D38-9038-6786472CAF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45720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91726" imgH="215806" progId="Equation.3">
                  <p:embed/>
                </p:oleObj>
              </mc:Choice>
              <mc:Fallback>
                <p:oleObj name="Equation" r:id="rId20" imgW="1091726" imgH="215806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72000"/>
                        <a:ext cx="190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5" name="Rectangle 29">
            <a:extLst>
              <a:ext uri="{FF2B5EF4-FFF2-40B4-BE49-F238E27FC236}">
                <a16:creationId xmlns:a16="http://schemas.microsoft.com/office/drawing/2014/main" id="{9836B9E3-3834-4F45-B456-8E75D0AEF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52" name="Object 28">
            <a:extLst>
              <a:ext uri="{FF2B5EF4-FFF2-40B4-BE49-F238E27FC236}">
                <a16:creationId xmlns:a16="http://schemas.microsoft.com/office/drawing/2014/main" id="{448E42AB-D535-4E85-8404-7590A16B72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4572000"/>
          <a:ext cx="22701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07532" imgH="215806" progId="Equation.3">
                  <p:embed/>
                </p:oleObj>
              </mc:Choice>
              <mc:Fallback>
                <p:oleObj name="Equation" r:id="rId22" imgW="1307532" imgH="215806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572000"/>
                        <a:ext cx="227012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6" name="Rectangle 31">
            <a:extLst>
              <a:ext uri="{FF2B5EF4-FFF2-40B4-BE49-F238E27FC236}">
                <a16:creationId xmlns:a16="http://schemas.microsoft.com/office/drawing/2014/main" id="{51D563DE-C2B6-48AC-B282-D462D1A22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53" name="Object 30">
            <a:extLst>
              <a:ext uri="{FF2B5EF4-FFF2-40B4-BE49-F238E27FC236}">
                <a16:creationId xmlns:a16="http://schemas.microsoft.com/office/drawing/2014/main" id="{82B8B59C-D406-4B70-B5F4-C4F50D3942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5181600"/>
          <a:ext cx="53340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53780" imgH="203024" progId="Equation.3">
                  <p:embed/>
                </p:oleObj>
              </mc:Choice>
              <mc:Fallback>
                <p:oleObj name="Equation" r:id="rId24" imgW="253780" imgH="203024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181600"/>
                        <a:ext cx="533400" cy="414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7" name="Rectangle 33">
            <a:extLst>
              <a:ext uri="{FF2B5EF4-FFF2-40B4-BE49-F238E27FC236}">
                <a16:creationId xmlns:a16="http://schemas.microsoft.com/office/drawing/2014/main" id="{36581C8D-4DB1-45A2-85F4-67C8421AB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54" name="Object 32">
            <a:extLst>
              <a:ext uri="{FF2B5EF4-FFF2-40B4-BE49-F238E27FC236}">
                <a16:creationId xmlns:a16="http://schemas.microsoft.com/office/drawing/2014/main" id="{398C8B8A-D880-4B7C-B36D-65A9B02EE9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5181600"/>
          <a:ext cx="2286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91726" imgH="215806" progId="Equation.3">
                  <p:embed/>
                </p:oleObj>
              </mc:Choice>
              <mc:Fallback>
                <p:oleObj name="Equation" r:id="rId26" imgW="1091726" imgH="215806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81600"/>
                        <a:ext cx="2286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8" name="Rectangle 35">
            <a:extLst>
              <a:ext uri="{FF2B5EF4-FFF2-40B4-BE49-F238E27FC236}">
                <a16:creationId xmlns:a16="http://schemas.microsoft.com/office/drawing/2014/main" id="{33CB45FD-64DB-488E-AD97-EABB33F99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55" name="Object 34">
            <a:extLst>
              <a:ext uri="{FF2B5EF4-FFF2-40B4-BE49-F238E27FC236}">
                <a16:creationId xmlns:a16="http://schemas.microsoft.com/office/drawing/2014/main" id="{26600118-A254-4764-8770-A8A03CD110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0600" y="5257800"/>
          <a:ext cx="20542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80588" imgH="215806" progId="Equation.3">
                  <p:embed/>
                </p:oleObj>
              </mc:Choice>
              <mc:Fallback>
                <p:oleObj name="Equation" r:id="rId28" imgW="1180588" imgH="215806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257800"/>
                        <a:ext cx="205422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9" name="Rectangle 37">
            <a:extLst>
              <a:ext uri="{FF2B5EF4-FFF2-40B4-BE49-F238E27FC236}">
                <a16:creationId xmlns:a16="http://schemas.microsoft.com/office/drawing/2014/main" id="{753AFFC2-0602-4AEA-9F38-06380871E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80" name="Rectangle 39">
            <a:extLst>
              <a:ext uri="{FF2B5EF4-FFF2-40B4-BE49-F238E27FC236}">
                <a16:creationId xmlns:a16="http://schemas.microsoft.com/office/drawing/2014/main" id="{4F087427-7152-4B79-A6A0-FFA877789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81" name="Rectangle 41">
            <a:extLst>
              <a:ext uri="{FF2B5EF4-FFF2-40B4-BE49-F238E27FC236}">
                <a16:creationId xmlns:a16="http://schemas.microsoft.com/office/drawing/2014/main" id="{C4F6416F-8567-4202-B474-E7DD1D009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56" name="Object 18">
            <a:extLst>
              <a:ext uri="{FF2B5EF4-FFF2-40B4-BE49-F238E27FC236}">
                <a16:creationId xmlns:a16="http://schemas.microsoft.com/office/drawing/2014/main" id="{5B51C558-57D5-490F-B1CE-0CC1587568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4191000"/>
          <a:ext cx="8715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57002" imgH="203112" progId="Equation.3">
                  <p:embed/>
                </p:oleObj>
              </mc:Choice>
              <mc:Fallback>
                <p:oleObj name="Equation" r:id="rId30" imgW="457002" imgH="203112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191000"/>
                        <a:ext cx="87153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8">
            <a:extLst>
              <a:ext uri="{FF2B5EF4-FFF2-40B4-BE49-F238E27FC236}">
                <a16:creationId xmlns:a16="http://schemas.microsoft.com/office/drawing/2014/main" id="{C6420AAC-D7F8-42DB-91D8-9B5688A374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6263" y="6324600"/>
          <a:ext cx="8715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57002" imgH="203112" progId="Equation.3">
                  <p:embed/>
                </p:oleObj>
              </mc:Choice>
              <mc:Fallback>
                <p:oleObj name="Equation" r:id="rId32" imgW="457002" imgH="203112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3" y="6324600"/>
                        <a:ext cx="871537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48">
            <a:extLst>
              <a:ext uri="{FF2B5EF4-FFF2-40B4-BE49-F238E27FC236}">
                <a16:creationId xmlns:a16="http://schemas.microsoft.com/office/drawing/2014/main" id="{FF073F67-D67A-456A-8F86-74B282B1C2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6324600"/>
          <a:ext cx="18605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054080" imgH="215640" progId="Equation.3">
                  <p:embed/>
                </p:oleObj>
              </mc:Choice>
              <mc:Fallback>
                <p:oleObj name="Equation" r:id="rId33" imgW="1054080" imgH="215640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6324600"/>
                        <a:ext cx="18605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49">
            <a:extLst>
              <a:ext uri="{FF2B5EF4-FFF2-40B4-BE49-F238E27FC236}">
                <a16:creationId xmlns:a16="http://schemas.microsoft.com/office/drawing/2014/main" id="{C74B3C24-018F-4C5D-84E2-94E549E672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6324600"/>
          <a:ext cx="16002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015920" imgH="215640" progId="Equation.3">
                  <p:embed/>
                </p:oleObj>
              </mc:Choice>
              <mc:Fallback>
                <p:oleObj name="Equation" r:id="rId35" imgW="1015920" imgH="21564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6324600"/>
                        <a:ext cx="16002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0" name="Rectangle 2">
            <a:extLst>
              <a:ext uri="{FF2B5EF4-FFF2-40B4-BE49-F238E27FC236}">
                <a16:creationId xmlns:a16="http://schemas.microsoft.com/office/drawing/2014/main" id="{2A2B5FF1-2401-4D63-A906-AB4577174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81" name="Rectangle 5">
            <a:extLst>
              <a:ext uri="{FF2B5EF4-FFF2-40B4-BE49-F238E27FC236}">
                <a16:creationId xmlns:a16="http://schemas.microsoft.com/office/drawing/2014/main" id="{06FC2993-1236-4F19-8B16-9713A603A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888" y="152400"/>
            <a:ext cx="8088312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(-3i)(-1)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3i – 14       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Similarly, to find           ;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(-1)(3i)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-3i-14       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              is equal to the complex conjugate of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Thus;              = 3i</a:t>
            </a:r>
            <a:r>
              <a:rPr lang="en-US" alt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-14</a:t>
            </a:r>
            <a:r>
              <a:rPr lang="en-US" altLang="en-US" sz="2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187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(iii).             =</a:t>
            </a:r>
          </a:p>
          <a:p>
            <a:pPr eaLnBrk="1" hangingPunct="1"/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(-3i)(3i) + (7i)(-7i) = 58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Also,            =  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11282" name="Rectangle 4">
            <a:extLst>
              <a:ext uri="{FF2B5EF4-FFF2-40B4-BE49-F238E27FC236}">
                <a16:creationId xmlns:a16="http://schemas.microsoft.com/office/drawing/2014/main" id="{7051A8F5-3C3F-4DA5-8DB6-7FC97058A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83" name="Rectangle 6">
            <a:extLst>
              <a:ext uri="{FF2B5EF4-FFF2-40B4-BE49-F238E27FC236}">
                <a16:creationId xmlns:a16="http://schemas.microsoft.com/office/drawing/2014/main" id="{AB2933E3-C568-4283-A29D-39B9AED102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1266" name="Object 5">
            <a:extLst>
              <a:ext uri="{FF2B5EF4-FFF2-40B4-BE49-F238E27FC236}">
                <a16:creationId xmlns:a16="http://schemas.microsoft.com/office/drawing/2014/main" id="{91062697-E6AF-4AC7-8C01-37A70481FF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32088" y="1447800"/>
          <a:ext cx="69691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002" imgH="203112" progId="Equation.3">
                  <p:embed/>
                </p:oleObj>
              </mc:Choice>
              <mc:Fallback>
                <p:oleObj name="Equation" r:id="rId2" imgW="457002" imgH="20311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2088" y="1447800"/>
                        <a:ext cx="696912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4" name="Rectangle 8">
            <a:extLst>
              <a:ext uri="{FF2B5EF4-FFF2-40B4-BE49-F238E27FC236}">
                <a16:creationId xmlns:a16="http://schemas.microsoft.com/office/drawing/2014/main" id="{F8DE843D-1461-4B96-B394-06C399821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1267" name="Object 7">
            <a:extLst>
              <a:ext uri="{FF2B5EF4-FFF2-40B4-BE49-F238E27FC236}">
                <a16:creationId xmlns:a16="http://schemas.microsoft.com/office/drawing/2014/main" id="{0721A39D-B8EF-47EA-A597-061DE6D373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1447800"/>
          <a:ext cx="16557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087" imgH="215806" progId="Equation.3">
                  <p:embed/>
                </p:oleObj>
              </mc:Choice>
              <mc:Fallback>
                <p:oleObj name="Equation" r:id="rId4" imgW="952087" imgH="215806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447800"/>
                        <a:ext cx="165576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5" name="Rectangle 10">
            <a:extLst>
              <a:ext uri="{FF2B5EF4-FFF2-40B4-BE49-F238E27FC236}">
                <a16:creationId xmlns:a16="http://schemas.microsoft.com/office/drawing/2014/main" id="{14C05FC4-735F-4436-B92B-79876D669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1268" name="Object 9">
            <a:extLst>
              <a:ext uri="{FF2B5EF4-FFF2-40B4-BE49-F238E27FC236}">
                <a16:creationId xmlns:a16="http://schemas.microsoft.com/office/drawing/2014/main" id="{66866583-5833-4164-BD5F-2712782A13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0" y="15240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726" imgH="215806" progId="Equation.3">
                  <p:embed/>
                </p:oleObj>
              </mc:Choice>
              <mc:Fallback>
                <p:oleObj name="Equation" r:id="rId6" imgW="1091726" imgH="215806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524000"/>
                        <a:ext cx="190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6" name="Rectangle 12">
            <a:extLst>
              <a:ext uri="{FF2B5EF4-FFF2-40B4-BE49-F238E27FC236}">
                <a16:creationId xmlns:a16="http://schemas.microsoft.com/office/drawing/2014/main" id="{7FE94195-031E-4D99-977B-54750DD66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1269" name="Object 11">
            <a:extLst>
              <a:ext uri="{FF2B5EF4-FFF2-40B4-BE49-F238E27FC236}">
                <a16:creationId xmlns:a16="http://schemas.microsoft.com/office/drawing/2014/main" id="{BDAE9913-D278-4101-84C1-EC0681E913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84325" y="1981200"/>
          <a:ext cx="30638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64534" imgH="215806" progId="Equation.3">
                  <p:embed/>
                </p:oleObj>
              </mc:Choice>
              <mc:Fallback>
                <p:oleObj name="Equation" r:id="rId8" imgW="1764534" imgH="215806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4325" y="1981200"/>
                        <a:ext cx="30638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7" name="Rectangle 14">
            <a:extLst>
              <a:ext uri="{FF2B5EF4-FFF2-40B4-BE49-F238E27FC236}">
                <a16:creationId xmlns:a16="http://schemas.microsoft.com/office/drawing/2014/main" id="{3A685AF6-C9C3-4429-94F3-E15A0548B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88" name="Rectangle 16">
            <a:extLst>
              <a:ext uri="{FF2B5EF4-FFF2-40B4-BE49-F238E27FC236}">
                <a16:creationId xmlns:a16="http://schemas.microsoft.com/office/drawing/2014/main" id="{EB5BA50B-7A16-4B0D-9C5A-D2FE076C3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1270" name="Object 15">
            <a:extLst>
              <a:ext uri="{FF2B5EF4-FFF2-40B4-BE49-F238E27FC236}">
                <a16:creationId xmlns:a16="http://schemas.microsoft.com/office/drawing/2014/main" id="{9F309423-0EF7-4BA3-8280-9801F28769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91400" y="2743200"/>
          <a:ext cx="8715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7002" imgH="203112" progId="Equation.3">
                  <p:embed/>
                </p:oleObj>
              </mc:Choice>
              <mc:Fallback>
                <p:oleObj name="Equation" r:id="rId10" imgW="457002" imgH="203112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743200"/>
                        <a:ext cx="87153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9" name="Rectangle 18">
            <a:extLst>
              <a:ext uri="{FF2B5EF4-FFF2-40B4-BE49-F238E27FC236}">
                <a16:creationId xmlns:a16="http://schemas.microsoft.com/office/drawing/2014/main" id="{3EF05C4E-98AD-4ABE-B7C0-2894B0F66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1271" name="Object 17">
            <a:extLst>
              <a:ext uri="{FF2B5EF4-FFF2-40B4-BE49-F238E27FC236}">
                <a16:creationId xmlns:a16="http://schemas.microsoft.com/office/drawing/2014/main" id="{0676D2CF-7D5D-47E4-9B10-0CD74BD549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3200400"/>
          <a:ext cx="83820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09600" imgH="228600" progId="Equation.3">
                  <p:embed/>
                </p:oleObj>
              </mc:Choice>
              <mc:Fallback>
                <p:oleObj name="Equation" r:id="rId11" imgW="60960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00400"/>
                        <a:ext cx="838200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0" name="Rectangle 20">
            <a:extLst>
              <a:ext uri="{FF2B5EF4-FFF2-40B4-BE49-F238E27FC236}">
                <a16:creationId xmlns:a16="http://schemas.microsoft.com/office/drawing/2014/main" id="{1997976E-D0BF-484B-A314-64B9CB140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1272" name="Object 19">
            <a:extLst>
              <a:ext uri="{FF2B5EF4-FFF2-40B4-BE49-F238E27FC236}">
                <a16:creationId xmlns:a16="http://schemas.microsoft.com/office/drawing/2014/main" id="{7862372C-2005-4283-BA92-B699D10249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3581400"/>
          <a:ext cx="7620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57002" imgH="203112" progId="Equation.3">
                  <p:embed/>
                </p:oleObj>
              </mc:Choice>
              <mc:Fallback>
                <p:oleObj name="Equation" r:id="rId13" imgW="457002" imgH="203112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81400"/>
                        <a:ext cx="7620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1" name="Rectangle 22">
            <a:extLst>
              <a:ext uri="{FF2B5EF4-FFF2-40B4-BE49-F238E27FC236}">
                <a16:creationId xmlns:a16="http://schemas.microsoft.com/office/drawing/2014/main" id="{D6E6EDFA-DAF0-4583-B14D-1621307AC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1273" name="Object 21">
            <a:extLst>
              <a:ext uri="{FF2B5EF4-FFF2-40B4-BE49-F238E27FC236}">
                <a16:creationId xmlns:a16="http://schemas.microsoft.com/office/drawing/2014/main" id="{4A4666B6-4B44-4F50-8194-0BD0B1E128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5814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91726" imgH="215806" progId="Equation.3">
                  <p:embed/>
                </p:oleObj>
              </mc:Choice>
              <mc:Fallback>
                <p:oleObj name="Equation" r:id="rId15" imgW="1091726" imgH="215806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81400"/>
                        <a:ext cx="190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2" name="Rectangle 24">
            <a:extLst>
              <a:ext uri="{FF2B5EF4-FFF2-40B4-BE49-F238E27FC236}">
                <a16:creationId xmlns:a16="http://schemas.microsoft.com/office/drawing/2014/main" id="{F06528F9-E483-4513-AB57-79D300B47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1274" name="Object 23">
            <a:extLst>
              <a:ext uri="{FF2B5EF4-FFF2-40B4-BE49-F238E27FC236}">
                <a16:creationId xmlns:a16="http://schemas.microsoft.com/office/drawing/2014/main" id="{22937920-C443-40B6-B840-4F0494DC16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1000" y="35814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91726" imgH="215806" progId="Equation.3">
                  <p:embed/>
                </p:oleObj>
              </mc:Choice>
              <mc:Fallback>
                <p:oleObj name="Equation" r:id="rId17" imgW="1091726" imgH="215806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581400"/>
                        <a:ext cx="190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3" name="Rectangle 27">
            <a:extLst>
              <a:ext uri="{FF2B5EF4-FFF2-40B4-BE49-F238E27FC236}">
                <a16:creationId xmlns:a16="http://schemas.microsoft.com/office/drawing/2014/main" id="{EBB1F379-80DD-4FFE-BF5A-1A901CC05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1275" name="Object 26">
            <a:extLst>
              <a:ext uri="{FF2B5EF4-FFF2-40B4-BE49-F238E27FC236}">
                <a16:creationId xmlns:a16="http://schemas.microsoft.com/office/drawing/2014/main" id="{2EDB61DB-432D-439E-9E64-0FC891E847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4648200"/>
          <a:ext cx="762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44307" imgH="203112" progId="Equation.3">
                  <p:embed/>
                </p:oleObj>
              </mc:Choice>
              <mc:Fallback>
                <p:oleObj name="Equation" r:id="rId18" imgW="444307" imgH="203112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648200"/>
                        <a:ext cx="762000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4" name="Rectangle 29">
            <a:extLst>
              <a:ext uri="{FF2B5EF4-FFF2-40B4-BE49-F238E27FC236}">
                <a16:creationId xmlns:a16="http://schemas.microsoft.com/office/drawing/2014/main" id="{C21804D1-A89B-40AB-A575-114A89CA0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1276" name="Object 28">
            <a:extLst>
              <a:ext uri="{FF2B5EF4-FFF2-40B4-BE49-F238E27FC236}">
                <a16:creationId xmlns:a16="http://schemas.microsoft.com/office/drawing/2014/main" id="{211D3FF2-61CB-4C92-935A-7BA486EC79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648200"/>
          <a:ext cx="15906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52087" imgH="215806" progId="Equation.3">
                  <p:embed/>
                </p:oleObj>
              </mc:Choice>
              <mc:Fallback>
                <p:oleObj name="Equation" r:id="rId20" imgW="952087" imgH="215806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648200"/>
                        <a:ext cx="1590675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5" name="Rectangle 31">
            <a:extLst>
              <a:ext uri="{FF2B5EF4-FFF2-40B4-BE49-F238E27FC236}">
                <a16:creationId xmlns:a16="http://schemas.microsoft.com/office/drawing/2014/main" id="{F4C75C64-990E-43A7-BA5B-E1C6E68A9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1277" name="Object 30">
            <a:extLst>
              <a:ext uri="{FF2B5EF4-FFF2-40B4-BE49-F238E27FC236}">
                <a16:creationId xmlns:a16="http://schemas.microsoft.com/office/drawing/2014/main" id="{A72F2807-7ABD-41A3-9CCA-1A82712F35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1000" y="4648200"/>
          <a:ext cx="18383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53643" imgH="215806" progId="Equation.3">
                  <p:embed/>
                </p:oleObj>
              </mc:Choice>
              <mc:Fallback>
                <p:oleObj name="Equation" r:id="rId21" imgW="1053643" imgH="215806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648200"/>
                        <a:ext cx="183832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6" name="Rectangle 31">
            <a:extLst>
              <a:ext uri="{FF2B5EF4-FFF2-40B4-BE49-F238E27FC236}">
                <a16:creationId xmlns:a16="http://schemas.microsoft.com/office/drawing/2014/main" id="{E25C6742-1A5C-49B6-9F73-1A766C4FB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257800"/>
            <a:ext cx="3271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(-1)(-1) + (-2i)(2i) = 5</a:t>
            </a:r>
          </a:p>
        </p:txBody>
      </p:sp>
      <p:graphicFrame>
        <p:nvGraphicFramePr>
          <p:cNvPr id="11278" name="Object 3">
            <a:extLst>
              <a:ext uri="{FF2B5EF4-FFF2-40B4-BE49-F238E27FC236}">
                <a16:creationId xmlns:a16="http://schemas.microsoft.com/office/drawing/2014/main" id="{DF67C3CC-83C1-4CDE-BC9D-7E7E8F7728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6575" y="304800"/>
          <a:ext cx="27336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549080" imgH="215640" progId="Equation.3">
                  <p:embed/>
                </p:oleObj>
              </mc:Choice>
              <mc:Fallback>
                <p:oleObj name="Equation" r:id="rId23" imgW="1549080" imgH="215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5" y="304800"/>
                        <a:ext cx="27336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8">
            <a:extLst>
              <a:ext uri="{FF2B5EF4-FFF2-40B4-BE49-F238E27FC236}">
                <a16:creationId xmlns:a16="http://schemas.microsoft.com/office/drawing/2014/main" id="{0FAF712C-4670-44D9-BED6-67CAB3E963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2743200"/>
          <a:ext cx="8715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57002" imgH="203112" progId="Equation.3">
                  <p:embed/>
                </p:oleObj>
              </mc:Choice>
              <mc:Fallback>
                <p:oleObj name="Equation" r:id="rId25" imgW="457002" imgH="203112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743200"/>
                        <a:ext cx="87153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>
            <a:extLst>
              <a:ext uri="{FF2B5EF4-FFF2-40B4-BE49-F238E27FC236}">
                <a16:creationId xmlns:a16="http://schemas.microsoft.com/office/drawing/2014/main" id="{3B0410BF-0B9C-4DCE-8B60-D94C12A16F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95400"/>
            <a:ext cx="81502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4">
            <a:extLst>
              <a:ext uri="{FF2B5EF4-FFF2-40B4-BE49-F238E27FC236}">
                <a16:creationId xmlns:a16="http://schemas.microsoft.com/office/drawing/2014/main" id="{0DB6933C-E8F9-4991-8F67-DE29A6691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38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ASSIGNMENT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Consider the following two wave functions which are both kets;</a:t>
            </a:r>
          </a:p>
        </p:txBody>
      </p:sp>
      <p:pic>
        <p:nvPicPr>
          <p:cNvPr id="14340" name="Picture 3">
            <a:extLst>
              <a:ext uri="{FF2B5EF4-FFF2-40B4-BE49-F238E27FC236}">
                <a16:creationId xmlns:a16="http://schemas.microsoft.com/office/drawing/2014/main" id="{42FA14E2-BF45-49AC-8474-666EE0A762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86200"/>
            <a:ext cx="8458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6">
            <a:extLst>
              <a:ext uri="{FF2B5EF4-FFF2-40B4-BE49-F238E27FC236}">
                <a16:creationId xmlns:a16="http://schemas.microsoft.com/office/drawing/2014/main" id="{B7D160E5-FDAB-4DC0-8360-5FD0ACDDF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334000"/>
            <a:ext cx="716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(c)</a:t>
            </a:r>
          </a:p>
        </p:txBody>
      </p:sp>
      <p:pic>
        <p:nvPicPr>
          <p:cNvPr id="14342" name="Picture 4">
            <a:extLst>
              <a:ext uri="{FF2B5EF4-FFF2-40B4-BE49-F238E27FC236}">
                <a16:creationId xmlns:a16="http://schemas.microsoft.com/office/drawing/2014/main" id="{AA78549B-B9D4-47DB-B4D9-739F9583EB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10200"/>
            <a:ext cx="41338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5">
            <a:extLst>
              <a:ext uri="{FF2B5EF4-FFF2-40B4-BE49-F238E27FC236}">
                <a16:creationId xmlns:a16="http://schemas.microsoft.com/office/drawing/2014/main" id="{51EA8AC9-6D0C-4725-A4E1-7B1A34565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791200"/>
            <a:ext cx="313531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Rectangle 9">
            <a:extLst>
              <a:ext uri="{FF2B5EF4-FFF2-40B4-BE49-F238E27FC236}">
                <a16:creationId xmlns:a16="http://schemas.microsoft.com/office/drawing/2014/main" id="{5C921EAA-5818-47B5-B2BA-B9E6B7C5B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5862638"/>
            <a:ext cx="7162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(d)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1">
            <a:extLst>
              <a:ext uri="{FF2B5EF4-FFF2-40B4-BE49-F238E27FC236}">
                <a16:creationId xmlns:a16="http://schemas.microsoft.com/office/drawing/2014/main" id="{CB3CBCE6-7C12-4C40-A5DB-97B27F43A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8575"/>
            <a:ext cx="82296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Linear Vector Space</a:t>
            </a:r>
            <a:endParaRPr lang="en-US" altLang="en-US" sz="24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linear vector space consists of two sets of elements and two algebraic rules:</a:t>
            </a:r>
          </a:p>
          <a:p>
            <a:pPr algn="just"/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set of </a:t>
            </a:r>
            <a:r>
              <a:rPr lang="en-US" altLang="en-US" sz="24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vectors             </a:t>
            </a: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a set of </a:t>
            </a:r>
            <a:r>
              <a:rPr lang="en-US" altLang="en-US" sz="24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scalars a</a:t>
            </a: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altLang="en-US" sz="12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Tx/>
              <a:buChar char="•"/>
            </a:pP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rule for vector </a:t>
            </a:r>
            <a:r>
              <a:rPr lang="en-US" altLang="en-US" sz="24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addition </a:t>
            </a: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a rule for scalar </a:t>
            </a:r>
            <a:r>
              <a:rPr lang="en-US" altLang="en-US" sz="24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multiplication</a:t>
            </a: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altLang="en-US" sz="12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4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(a) Addition rule</a:t>
            </a:r>
            <a:endParaRPr lang="en-US" altLang="en-US" sz="12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addition rule has the properties and structure of an </a:t>
            </a:r>
            <a:r>
              <a:rPr lang="en-US" altLang="en-US" sz="24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abelian </a:t>
            </a: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group which are:</a:t>
            </a:r>
          </a:p>
          <a:p>
            <a:pPr algn="just"/>
            <a:endParaRPr lang="en-US" altLang="en-US" sz="3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39" name="Rectangle 3">
            <a:extLst>
              <a:ext uri="{FF2B5EF4-FFF2-40B4-BE49-F238E27FC236}">
                <a16:creationId xmlns:a16="http://schemas.microsoft.com/office/drawing/2014/main" id="{91E65214-72EB-4643-AA3C-AAD6DC915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CA1D19FC-93A1-487C-AE6E-7282201DA4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2825" y="1247775"/>
          <a:ext cx="8413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69696" imgH="203112" progId="Equation.3">
                  <p:embed/>
                </p:oleObj>
              </mc:Choice>
              <mc:Fallback>
                <p:oleObj name="Equation" r:id="rId3" imgW="469696" imgH="20311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825" y="1247775"/>
                        <a:ext cx="84137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0" name="Rectangle 6">
            <a:extLst>
              <a:ext uri="{FF2B5EF4-FFF2-40B4-BE49-F238E27FC236}">
                <a16:creationId xmlns:a16="http://schemas.microsoft.com/office/drawing/2014/main" id="{565AB2E1-080B-4AF2-BB45-ED02E3F64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1027" name="Object 5">
            <a:extLst>
              <a:ext uri="{FF2B5EF4-FFF2-40B4-BE49-F238E27FC236}">
                <a16:creationId xmlns:a16="http://schemas.microsoft.com/office/drawing/2014/main" id="{F2A4D9EB-3BCC-45EE-A396-040A8B204C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3352800"/>
          <a:ext cx="457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7492" imgH="164814" progId="Equation.3">
                  <p:embed/>
                </p:oleObj>
              </mc:Choice>
              <mc:Fallback>
                <p:oleObj name="Equation" r:id="rId5" imgW="177492" imgH="164814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352800"/>
                        <a:ext cx="4572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1" name="Rectangle 9">
            <a:extLst>
              <a:ext uri="{FF2B5EF4-FFF2-40B4-BE49-F238E27FC236}">
                <a16:creationId xmlns:a16="http://schemas.microsoft.com/office/drawing/2014/main" id="{86941230-5E35-4395-AB1E-126A66DB6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76600"/>
            <a:ext cx="815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If          and      </a:t>
            </a:r>
            <a:r>
              <a:rPr lang="en-US" altLang="en-US" sz="2400">
                <a:latin typeface="Calibri" panose="020F0502020204030204" pitchFamily="34" charset="0"/>
              </a:rPr>
              <a:t>are vectors (elements) of a space, their sum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2" name="Rectangle 8">
            <a:extLst>
              <a:ext uri="{FF2B5EF4-FFF2-40B4-BE49-F238E27FC236}">
                <a16:creationId xmlns:a16="http://schemas.microsoft.com/office/drawing/2014/main" id="{4FFAD330-3AF4-4E43-8686-729785D58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1028" name="Object 7">
            <a:extLst>
              <a:ext uri="{FF2B5EF4-FFF2-40B4-BE49-F238E27FC236}">
                <a16:creationId xmlns:a16="http://schemas.microsoft.com/office/drawing/2014/main" id="{A6943C5E-72C6-474D-A3DC-B6335553D5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352800"/>
          <a:ext cx="381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835" imgH="202936" progId="Equation.3">
                  <p:embed/>
                </p:oleObj>
              </mc:Choice>
              <mc:Fallback>
                <p:oleObj name="Equation" r:id="rId7" imgW="126835" imgH="202936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52800"/>
                        <a:ext cx="381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3" name="Rectangle 10">
            <a:extLst>
              <a:ext uri="{FF2B5EF4-FFF2-40B4-BE49-F238E27FC236}">
                <a16:creationId xmlns:a16="http://schemas.microsoft.com/office/drawing/2014/main" id="{C75FAB3B-B5C5-4D79-9A83-A0DAC2E2C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1029" name="Object 9">
            <a:extLst>
              <a:ext uri="{FF2B5EF4-FFF2-40B4-BE49-F238E27FC236}">
                <a16:creationId xmlns:a16="http://schemas.microsoft.com/office/drawing/2014/main" id="{3D3355E9-A90B-45D8-AE48-767AED5E50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53400" y="3352800"/>
          <a:ext cx="6858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06048" imgH="203024" progId="Equation.3">
                  <p:embed/>
                </p:oleObj>
              </mc:Choice>
              <mc:Fallback>
                <p:oleObj name="Equation" r:id="rId9" imgW="406048" imgH="203024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3352800"/>
                        <a:ext cx="685800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4" name="Rectangle 12">
            <a:extLst>
              <a:ext uri="{FF2B5EF4-FFF2-40B4-BE49-F238E27FC236}">
                <a16:creationId xmlns:a16="http://schemas.microsoft.com/office/drawing/2014/main" id="{9D496391-EC12-4643-B3E0-9FEDB04B2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endParaRPr lang="en-US" altLang="en-US"/>
          </a:p>
        </p:txBody>
      </p:sp>
      <p:sp>
        <p:nvSpPr>
          <p:cNvPr id="1045" name="Rectangle 13">
            <a:extLst>
              <a:ext uri="{FF2B5EF4-FFF2-40B4-BE49-F238E27FC236}">
                <a16:creationId xmlns:a16="http://schemas.microsoft.com/office/drawing/2014/main" id="{724F9C7B-3A57-44AD-8832-0CC1BBFE4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852863"/>
            <a:ext cx="83058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is also a vector of the same space.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Commutativity:             =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Associativity: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Existence of a zero or neutral vector: for each vector     , there must exist a zero vector </a:t>
            </a:r>
            <a:r>
              <a:rPr lang="en-US" altLang="en-US" sz="24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such that:</a:t>
            </a:r>
          </a:p>
        </p:txBody>
      </p:sp>
      <p:sp>
        <p:nvSpPr>
          <p:cNvPr id="1046" name="Rectangle 15">
            <a:extLst>
              <a:ext uri="{FF2B5EF4-FFF2-40B4-BE49-F238E27FC236}">
                <a16:creationId xmlns:a16="http://schemas.microsoft.com/office/drawing/2014/main" id="{DD28D57B-8786-4CD5-9757-F04CAB5E2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1030" name="Object 14">
            <a:extLst>
              <a:ext uri="{FF2B5EF4-FFF2-40B4-BE49-F238E27FC236}">
                <a16:creationId xmlns:a16="http://schemas.microsoft.com/office/drawing/2014/main" id="{E0C9E5CF-D2A3-4FC9-975F-3B9DD14A50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4343400"/>
          <a:ext cx="8413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06048" imgH="203024" progId="Equation.3">
                  <p:embed/>
                </p:oleObj>
              </mc:Choice>
              <mc:Fallback>
                <p:oleObj name="Equation" r:id="rId11" imgW="406048" imgH="203024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343400"/>
                        <a:ext cx="84137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16">
            <a:extLst>
              <a:ext uri="{FF2B5EF4-FFF2-40B4-BE49-F238E27FC236}">
                <a16:creationId xmlns:a16="http://schemas.microsoft.com/office/drawing/2014/main" id="{E4ACAFA5-30B1-4351-B909-A71AF36F9F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4343400"/>
          <a:ext cx="6858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06048" imgH="203024" progId="Equation.3">
                  <p:embed/>
                </p:oleObj>
              </mc:Choice>
              <mc:Fallback>
                <p:oleObj name="Equation" r:id="rId13" imgW="406048" imgH="203024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343400"/>
                        <a:ext cx="685800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7" name="Rectangle 18">
            <a:extLst>
              <a:ext uri="{FF2B5EF4-FFF2-40B4-BE49-F238E27FC236}">
                <a16:creationId xmlns:a16="http://schemas.microsoft.com/office/drawing/2014/main" id="{7B336DD1-0FCA-4B13-A429-588931130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1032" name="Object 17">
            <a:extLst>
              <a:ext uri="{FF2B5EF4-FFF2-40B4-BE49-F238E27FC236}">
                <a16:creationId xmlns:a16="http://schemas.microsoft.com/office/drawing/2014/main" id="{A98806CE-777D-4442-9051-5DAD197C46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4724400"/>
          <a:ext cx="5257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37589" imgH="203112" progId="Equation.3">
                  <p:embed/>
                </p:oleObj>
              </mc:Choice>
              <mc:Fallback>
                <p:oleObj name="Equation" r:id="rId14" imgW="1637589" imgH="203112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724400"/>
                        <a:ext cx="5257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8" name="Rectangle 20">
            <a:extLst>
              <a:ext uri="{FF2B5EF4-FFF2-40B4-BE49-F238E27FC236}">
                <a16:creationId xmlns:a16="http://schemas.microsoft.com/office/drawing/2014/main" id="{F9077DFD-0A04-4237-B25D-07321FE11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1033" name="Object 19">
            <a:extLst>
              <a:ext uri="{FF2B5EF4-FFF2-40B4-BE49-F238E27FC236}">
                <a16:creationId xmlns:a16="http://schemas.microsoft.com/office/drawing/2014/main" id="{C6D1D979-44CE-4577-B497-A5595AC4DB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67600" y="5105400"/>
          <a:ext cx="381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7492" imgH="164814" progId="Equation.3">
                  <p:embed/>
                </p:oleObj>
              </mc:Choice>
              <mc:Fallback>
                <p:oleObj name="Equation" r:id="rId16" imgW="177492" imgH="164814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5105400"/>
                        <a:ext cx="381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9" name="Rectangle 22">
            <a:extLst>
              <a:ext uri="{FF2B5EF4-FFF2-40B4-BE49-F238E27FC236}">
                <a16:creationId xmlns:a16="http://schemas.microsoft.com/office/drawing/2014/main" id="{6716A842-9B0E-4092-B914-93D38AAAC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1034" name="Object 21">
            <a:extLst>
              <a:ext uri="{FF2B5EF4-FFF2-40B4-BE49-F238E27FC236}">
                <a16:creationId xmlns:a16="http://schemas.microsoft.com/office/drawing/2014/main" id="{24CD1CCE-50E7-41E4-8C67-D42A741788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1600" y="5410200"/>
          <a:ext cx="28876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05977" imgH="177723" progId="Equation.3">
                  <p:embed/>
                </p:oleObj>
              </mc:Choice>
              <mc:Fallback>
                <p:oleObj name="Equation" r:id="rId18" imgW="1205977" imgH="177723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410200"/>
                        <a:ext cx="288766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0" name="Rectangle 24">
            <a:extLst>
              <a:ext uri="{FF2B5EF4-FFF2-40B4-BE49-F238E27FC236}">
                <a16:creationId xmlns:a16="http://schemas.microsoft.com/office/drawing/2014/main" id="{8A9D67C4-07E5-4E3D-9FEE-5D98961B2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5908675"/>
            <a:ext cx="9144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Existence of a symmetric or inverse vector: each vector      , must have a symmetric vector        </a:t>
            </a:r>
            <a:r>
              <a:rPr lang="en-US" alt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such that:</a:t>
            </a:r>
            <a:endParaRPr lang="en-US" altLang="en-US" sz="24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35" name="Object 26">
            <a:extLst>
              <a:ext uri="{FF2B5EF4-FFF2-40B4-BE49-F238E27FC236}">
                <a16:creationId xmlns:a16="http://schemas.microsoft.com/office/drawing/2014/main" id="{856AC1E2-6AFE-4188-B6BF-C02E3E98D5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62800" y="6051550"/>
          <a:ext cx="304800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7492" imgH="164814" progId="Equation.3">
                  <p:embed/>
                </p:oleObj>
              </mc:Choice>
              <mc:Fallback>
                <p:oleObj name="Equation" r:id="rId20" imgW="177492" imgH="164814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6051550"/>
                        <a:ext cx="304800" cy="273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27">
            <a:extLst>
              <a:ext uri="{FF2B5EF4-FFF2-40B4-BE49-F238E27FC236}">
                <a16:creationId xmlns:a16="http://schemas.microsoft.com/office/drawing/2014/main" id="{2562BFD5-FC4C-4083-991D-9A238ABC64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5075" y="6400800"/>
          <a:ext cx="477838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79360" imgH="164880" progId="Equation.3">
                  <p:embed/>
                </p:oleObj>
              </mc:Choice>
              <mc:Fallback>
                <p:oleObj name="Equation" r:id="rId21" imgW="279360" imgH="16488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075" y="6400800"/>
                        <a:ext cx="477838" cy="273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1" name="Rectangle 29">
            <a:extLst>
              <a:ext uri="{FF2B5EF4-FFF2-40B4-BE49-F238E27FC236}">
                <a16:creationId xmlns:a16="http://schemas.microsoft.com/office/drawing/2014/main" id="{014F756F-AED0-4B31-A25B-0305B689F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1037" name="Object 28">
            <a:extLst>
              <a:ext uri="{FF2B5EF4-FFF2-40B4-BE49-F238E27FC236}">
                <a16:creationId xmlns:a16="http://schemas.microsoft.com/office/drawing/2014/main" id="{03E6F6E1-C4DE-4E82-86AE-27025A0717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6324600"/>
          <a:ext cx="30480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637589" imgH="203112" progId="Equation.3">
                  <p:embed/>
                </p:oleObj>
              </mc:Choice>
              <mc:Fallback>
                <p:oleObj name="Equation" r:id="rId23" imgW="1637589" imgH="203112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6324600"/>
                        <a:ext cx="3048000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1">
            <a:extLst>
              <a:ext uri="{FF2B5EF4-FFF2-40B4-BE49-F238E27FC236}">
                <a16:creationId xmlns:a16="http://schemas.microsoft.com/office/drawing/2014/main" id="{3BC5E195-2F44-46BD-A926-B986F2DFF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-15875"/>
            <a:ext cx="7848600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en-US" sz="24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(b) Multiplication rule</a:t>
            </a:r>
            <a:endParaRPr lang="en-US" altLang="en-US" sz="24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multiplication of vectors by scalars (scalars can be real or complex numbers) has these properties: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product of a scalar with a vector gives another vector. In general, if     and     are two vectors of the space, any linear combination               is also a vector of the space, </a:t>
            </a:r>
            <a:r>
              <a:rPr lang="en-US" altLang="en-US" sz="24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altLang="en-US" sz="24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 </a:t>
            </a: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being scalars. 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Distributivity with respect to addition: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en-US" sz="24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57" name="Rectangle 3">
            <a:extLst>
              <a:ext uri="{FF2B5EF4-FFF2-40B4-BE49-F238E27FC236}">
                <a16:creationId xmlns:a16="http://schemas.microsoft.com/office/drawing/2014/main" id="{B70B11EF-3FF3-45D7-8005-043BCA973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9F387044-0638-4D3D-94E3-1C4A6C2FC5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2438400"/>
          <a:ext cx="381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492" imgH="164814" progId="Equation.3">
                  <p:embed/>
                </p:oleObj>
              </mc:Choice>
              <mc:Fallback>
                <p:oleObj name="Equation" r:id="rId2" imgW="177492" imgH="164814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438400"/>
                        <a:ext cx="381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Rectangle 5">
            <a:extLst>
              <a:ext uri="{FF2B5EF4-FFF2-40B4-BE49-F238E27FC236}">
                <a16:creationId xmlns:a16="http://schemas.microsoft.com/office/drawing/2014/main" id="{871256F4-8414-46D2-905F-FE23BD2B3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2051" name="Object 4">
            <a:extLst>
              <a:ext uri="{FF2B5EF4-FFF2-40B4-BE49-F238E27FC236}">
                <a16:creationId xmlns:a16="http://schemas.microsoft.com/office/drawing/2014/main" id="{B514445B-6E78-4EA7-8ABF-F69A4550A9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2438400"/>
          <a:ext cx="304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835" imgH="202936" progId="Equation.3">
                  <p:embed/>
                </p:oleObj>
              </mc:Choice>
              <mc:Fallback>
                <p:oleObj name="Equation" r:id="rId4" imgW="126835" imgH="20293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438400"/>
                        <a:ext cx="304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9" name="Rectangle 7">
            <a:extLst>
              <a:ext uri="{FF2B5EF4-FFF2-40B4-BE49-F238E27FC236}">
                <a16:creationId xmlns:a16="http://schemas.microsoft.com/office/drawing/2014/main" id="{BCD7F177-244C-406F-9790-0F1C92EEB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2052" name="Object 6">
            <a:extLst>
              <a:ext uri="{FF2B5EF4-FFF2-40B4-BE49-F238E27FC236}">
                <a16:creationId xmlns:a16="http://schemas.microsoft.com/office/drawing/2014/main" id="{F2D75612-3453-423A-A3B1-7EAF4081D2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2971800"/>
          <a:ext cx="10699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558" imgH="203112" progId="Equation.3">
                  <p:embed/>
                </p:oleObj>
              </mc:Choice>
              <mc:Fallback>
                <p:oleObj name="Equation" r:id="rId6" imgW="558558" imgH="20311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971800"/>
                        <a:ext cx="10699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9">
            <a:extLst>
              <a:ext uri="{FF2B5EF4-FFF2-40B4-BE49-F238E27FC236}">
                <a16:creationId xmlns:a16="http://schemas.microsoft.com/office/drawing/2014/main" id="{5B684193-F822-49EA-8023-83DD49A374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" y="4572000"/>
          <a:ext cx="2413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449" imgH="203112" progId="Equation.3">
                  <p:embed/>
                </p:oleObj>
              </mc:Choice>
              <mc:Fallback>
                <p:oleObj name="Equation" r:id="rId8" imgW="1269449" imgH="20311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572000"/>
                        <a:ext cx="2413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8">
            <a:extLst>
              <a:ext uri="{FF2B5EF4-FFF2-40B4-BE49-F238E27FC236}">
                <a16:creationId xmlns:a16="http://schemas.microsoft.com/office/drawing/2014/main" id="{CBA7ECE8-D68A-4F12-AB9D-4264E17238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4495800"/>
          <a:ext cx="39481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400" imgH="203200" progId="Equation.3">
                  <p:embed/>
                </p:oleObj>
              </mc:Choice>
              <mc:Fallback>
                <p:oleObj name="Equation" r:id="rId10" imgW="1295400" imgH="203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495800"/>
                        <a:ext cx="3948113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0" name="Rectangle 10">
            <a:extLst>
              <a:ext uri="{FF2B5EF4-FFF2-40B4-BE49-F238E27FC236}">
                <a16:creationId xmlns:a16="http://schemas.microsoft.com/office/drawing/2014/main" id="{CCDD4031-3337-4D86-9F86-BE811C1EE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2061" name="Rectangle 11">
            <a:extLst>
              <a:ext uri="{FF2B5EF4-FFF2-40B4-BE49-F238E27FC236}">
                <a16:creationId xmlns:a16="http://schemas.microsoft.com/office/drawing/2014/main" id="{1C2D59B0-DA36-45DE-8F9E-A6B7A6C52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4958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also, </a:t>
            </a:r>
            <a:endParaRPr lang="en-US" altLang="en-US" sz="24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62" name="Rectangle 12">
            <a:extLst>
              <a:ext uri="{FF2B5EF4-FFF2-40B4-BE49-F238E27FC236}">
                <a16:creationId xmlns:a16="http://schemas.microsoft.com/office/drawing/2014/main" id="{D7AD3E3A-14A8-4FD7-AE0C-F9D878606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8572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3" name="Rectangle 14">
            <a:extLst>
              <a:ext uri="{FF2B5EF4-FFF2-40B4-BE49-F238E27FC236}">
                <a16:creationId xmlns:a16="http://schemas.microsoft.com/office/drawing/2014/main" id="{AE623972-ED9E-4B91-B27E-A87CAFB1C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927600"/>
            <a:ext cx="69310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Associativity with respect to multiplication of scalars:</a:t>
            </a:r>
          </a:p>
          <a:p>
            <a:endParaRPr lang="en-US" altLang="en-US" sz="24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55" name="Object 13">
            <a:extLst>
              <a:ext uri="{FF2B5EF4-FFF2-40B4-BE49-F238E27FC236}">
                <a16:creationId xmlns:a16="http://schemas.microsoft.com/office/drawing/2014/main" id="{B613A170-F4FB-4919-B791-8D655B96C4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5334000"/>
          <a:ext cx="22431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77476" imgH="203112" progId="Equation.3">
                  <p:embed/>
                </p:oleObj>
              </mc:Choice>
              <mc:Fallback>
                <p:oleObj name="Equation" r:id="rId12" imgW="977476" imgH="203112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334000"/>
                        <a:ext cx="22431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4" name="Rectangle 15">
            <a:extLst>
              <a:ext uri="{FF2B5EF4-FFF2-40B4-BE49-F238E27FC236}">
                <a16:creationId xmlns:a16="http://schemas.microsoft.com/office/drawing/2014/main" id="{9A4B7B8D-C696-4E25-A63B-57CA1A8275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657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1" name="Rectangle 2">
            <a:extLst>
              <a:ext uri="{FF2B5EF4-FFF2-40B4-BE49-F238E27FC236}">
                <a16:creationId xmlns:a16="http://schemas.microsoft.com/office/drawing/2014/main" id="{02B8E559-F16D-4A8E-9EA5-3FAA04BF8B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76200"/>
            <a:ext cx="8763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each element       , there must exist a unitary scalar </a:t>
            </a:r>
            <a:r>
              <a:rPr lang="en-US" altLang="en-US" sz="24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a zero scalar "</a:t>
            </a:r>
            <a:r>
              <a:rPr lang="en-US" altLang="en-US" sz="24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 such that:                              and  </a:t>
            </a:r>
            <a:endParaRPr lang="en-US" altLang="en-US" sz="24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74" name="Object 1">
            <a:extLst>
              <a:ext uri="{FF2B5EF4-FFF2-40B4-BE49-F238E27FC236}">
                <a16:creationId xmlns:a16="http://schemas.microsoft.com/office/drawing/2014/main" id="{14A6B813-9963-4FAC-81B0-1D9997133C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52400"/>
          <a:ext cx="4254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492" imgH="164814" progId="Equation.3">
                  <p:embed/>
                </p:oleObj>
              </mc:Choice>
              <mc:Fallback>
                <p:oleObj name="Equation" r:id="rId2" imgW="177492" imgH="164814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52400"/>
                        <a:ext cx="42545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2" name="Rectangle 5">
            <a:extLst>
              <a:ext uri="{FF2B5EF4-FFF2-40B4-BE49-F238E27FC236}">
                <a16:creationId xmlns:a16="http://schemas.microsoft.com/office/drawing/2014/main" id="{8A846C57-39D5-40AA-B6AD-F7C7E2613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3075" name="Object 4">
            <a:extLst>
              <a:ext uri="{FF2B5EF4-FFF2-40B4-BE49-F238E27FC236}">
                <a16:creationId xmlns:a16="http://schemas.microsoft.com/office/drawing/2014/main" id="{71701DB6-C37D-4FCC-9D22-165A6F5695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533400"/>
          <a:ext cx="20621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75920" imgH="165028" progId="Equation.3">
                  <p:embed/>
                </p:oleObj>
              </mc:Choice>
              <mc:Fallback>
                <p:oleObj name="Equation" r:id="rId4" imgW="875920" imgH="16502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33400"/>
                        <a:ext cx="206216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3" name="Rectangle 7">
            <a:extLst>
              <a:ext uri="{FF2B5EF4-FFF2-40B4-BE49-F238E27FC236}">
                <a16:creationId xmlns:a16="http://schemas.microsoft.com/office/drawing/2014/main" id="{533636F5-9A4D-4561-AEBA-A2A73D994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3076" name="Object 6">
            <a:extLst>
              <a:ext uri="{FF2B5EF4-FFF2-40B4-BE49-F238E27FC236}">
                <a16:creationId xmlns:a16="http://schemas.microsoft.com/office/drawing/2014/main" id="{62F9CC2F-221B-4949-9318-BD421099DE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2600" y="533400"/>
          <a:ext cx="21415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50531" imgH="177723" progId="Equation.3">
                  <p:embed/>
                </p:oleObj>
              </mc:Choice>
              <mc:Fallback>
                <p:oleObj name="Equation" r:id="rId6" imgW="850531" imgH="177723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33400"/>
                        <a:ext cx="21415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4" name="Rectangle 10">
            <a:extLst>
              <a:ext uri="{FF2B5EF4-FFF2-40B4-BE49-F238E27FC236}">
                <a16:creationId xmlns:a16="http://schemas.microsoft.com/office/drawing/2014/main" id="{DDA4F47F-A5A0-467C-A336-13CCD0A5A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249363"/>
            <a:ext cx="83820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Note that scalar product of an element          with another element  is in general a complex number denoted by               where</a:t>
            </a:r>
            <a:r>
              <a:rPr lang="en-US" altLang="en-US" sz="120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 sz="3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 sz="3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 sz="24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77" name="Object 13">
            <a:extLst>
              <a:ext uri="{FF2B5EF4-FFF2-40B4-BE49-F238E27FC236}">
                <a16:creationId xmlns:a16="http://schemas.microsoft.com/office/drawing/2014/main" id="{B0B42F51-03BC-44B7-8C0C-4625CAACE6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1600" y="1371600"/>
          <a:ext cx="4254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492" imgH="164814" progId="Equation.3">
                  <p:embed/>
                </p:oleObj>
              </mc:Choice>
              <mc:Fallback>
                <p:oleObj name="Equation" r:id="rId8" imgW="177492" imgH="164814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371600"/>
                        <a:ext cx="42545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5" name="Rectangle 15">
            <a:extLst>
              <a:ext uri="{FF2B5EF4-FFF2-40B4-BE49-F238E27FC236}">
                <a16:creationId xmlns:a16="http://schemas.microsoft.com/office/drawing/2014/main" id="{7EED553F-5D2D-4F30-B9DD-9441F2BB6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3078" name="Object 14">
            <a:extLst>
              <a:ext uri="{FF2B5EF4-FFF2-40B4-BE49-F238E27FC236}">
                <a16:creationId xmlns:a16="http://schemas.microsoft.com/office/drawing/2014/main" id="{F4CC97BE-BC74-4BA8-A679-0D925AC82B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05800" y="1371600"/>
          <a:ext cx="304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835" imgH="202936" progId="Equation.3">
                  <p:embed/>
                </p:oleObj>
              </mc:Choice>
              <mc:Fallback>
                <p:oleObj name="Equation" r:id="rId9" imgW="126835" imgH="202936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1371600"/>
                        <a:ext cx="304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6" name="Rectangle 17">
            <a:extLst>
              <a:ext uri="{FF2B5EF4-FFF2-40B4-BE49-F238E27FC236}">
                <a16:creationId xmlns:a16="http://schemas.microsoft.com/office/drawing/2014/main" id="{A42F232F-7764-47E8-B5D5-F1FD11447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3079" name="Object 16">
            <a:extLst>
              <a:ext uri="{FF2B5EF4-FFF2-40B4-BE49-F238E27FC236}">
                <a16:creationId xmlns:a16="http://schemas.microsoft.com/office/drawing/2014/main" id="{25582C02-6C24-41BE-B24E-BD8495D267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78488" y="1752600"/>
          <a:ext cx="7985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18918" imgH="203112" progId="Equation.3">
                  <p:embed/>
                </p:oleObj>
              </mc:Choice>
              <mc:Fallback>
                <p:oleObj name="Equation" r:id="rId11" imgW="418918" imgH="203112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8488" y="1752600"/>
                        <a:ext cx="7985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7" name="Rectangle 19">
            <a:extLst>
              <a:ext uri="{FF2B5EF4-FFF2-40B4-BE49-F238E27FC236}">
                <a16:creationId xmlns:a16="http://schemas.microsoft.com/office/drawing/2014/main" id="{875DB27C-F108-4B21-9632-236F81899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3080" name="Object 18">
            <a:extLst>
              <a:ext uri="{FF2B5EF4-FFF2-40B4-BE49-F238E27FC236}">
                <a16:creationId xmlns:a16="http://schemas.microsoft.com/office/drawing/2014/main" id="{8CA91FC1-FD6A-4F48-9594-3C0EFED343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67600" y="1752600"/>
          <a:ext cx="7985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18918" imgH="203112" progId="Equation.3">
                  <p:embed/>
                </p:oleObj>
              </mc:Choice>
              <mc:Fallback>
                <p:oleObj name="Equation" r:id="rId13" imgW="418918" imgH="203112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1752600"/>
                        <a:ext cx="79851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8" name="Rectangle 22">
            <a:extLst>
              <a:ext uri="{FF2B5EF4-FFF2-40B4-BE49-F238E27FC236}">
                <a16:creationId xmlns:a16="http://schemas.microsoft.com/office/drawing/2014/main" id="{D9E52365-17F4-4702-978F-0365FF49E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93938"/>
            <a:ext cx="8153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 complex number.                 </a:t>
            </a: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           while              =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               = </a:t>
            </a:r>
            <a:endParaRPr lang="en-US" altLang="en-US" sz="3600"/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</p:txBody>
      </p:sp>
      <p:graphicFrame>
        <p:nvGraphicFramePr>
          <p:cNvPr id="3081" name="Object 21">
            <a:extLst>
              <a:ext uri="{FF2B5EF4-FFF2-40B4-BE49-F238E27FC236}">
                <a16:creationId xmlns:a16="http://schemas.microsoft.com/office/drawing/2014/main" id="{133F75C4-6766-41AF-920C-43AC1AF978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2362200"/>
          <a:ext cx="92868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18918" imgH="203112" progId="Equation.3">
                  <p:embed/>
                </p:oleObj>
              </mc:Choice>
              <mc:Fallback>
                <p:oleObj name="Equation" r:id="rId15" imgW="418918" imgH="203112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362200"/>
                        <a:ext cx="928688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20">
            <a:extLst>
              <a:ext uri="{FF2B5EF4-FFF2-40B4-BE49-F238E27FC236}">
                <a16:creationId xmlns:a16="http://schemas.microsoft.com/office/drawing/2014/main" id="{7A7C7A25-6E4D-47CE-87BB-1B22C37DDC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67200" y="2286000"/>
          <a:ext cx="7620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19100" imgH="228600" progId="Equation.3">
                  <p:embed/>
                </p:oleObj>
              </mc:Choice>
              <mc:Fallback>
                <p:oleObj name="Equation" r:id="rId16" imgW="419100" imgH="2286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286000"/>
                        <a:ext cx="762000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9" name="Rectangle 22">
            <a:extLst>
              <a:ext uri="{FF2B5EF4-FFF2-40B4-BE49-F238E27FC236}">
                <a16:creationId xmlns:a16="http://schemas.microsoft.com/office/drawing/2014/main" id="{B67252D3-8F2D-4A49-8AF0-AE39331B9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3083" name="Object 25">
            <a:extLst>
              <a:ext uri="{FF2B5EF4-FFF2-40B4-BE49-F238E27FC236}">
                <a16:creationId xmlns:a16="http://schemas.microsoft.com/office/drawing/2014/main" id="{4E546F98-A512-4698-B98B-A48EA9FD76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30888" y="2362200"/>
          <a:ext cx="7985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18918" imgH="203112" progId="Equation.3">
                  <p:embed/>
                </p:oleObj>
              </mc:Choice>
              <mc:Fallback>
                <p:oleObj name="Equation" r:id="rId18" imgW="418918" imgH="203112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0888" y="2362200"/>
                        <a:ext cx="7985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24">
            <a:extLst>
              <a:ext uri="{FF2B5EF4-FFF2-40B4-BE49-F238E27FC236}">
                <a16:creationId xmlns:a16="http://schemas.microsoft.com/office/drawing/2014/main" id="{D9B90FB2-A025-486F-A185-7EA2CA8F43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61200" y="2362200"/>
          <a:ext cx="63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81000" imgH="228600" progId="Equation.3">
                  <p:embed/>
                </p:oleObj>
              </mc:Choice>
              <mc:Fallback>
                <p:oleObj name="Equation" r:id="rId20" imgW="381000" imgH="2286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2362200"/>
                        <a:ext cx="63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0" name="Rectangle 26">
            <a:extLst>
              <a:ext uri="{FF2B5EF4-FFF2-40B4-BE49-F238E27FC236}">
                <a16:creationId xmlns:a16="http://schemas.microsoft.com/office/drawing/2014/main" id="{AE3D1C4B-F1B0-47E1-872D-092DEC321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3085" name="Object 29">
            <a:extLst>
              <a:ext uri="{FF2B5EF4-FFF2-40B4-BE49-F238E27FC236}">
                <a16:creationId xmlns:a16="http://schemas.microsoft.com/office/drawing/2014/main" id="{CB4BAB58-26A6-40FB-A94F-B5166570D0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5938" y="2743200"/>
          <a:ext cx="9572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18918" imgH="203112" progId="Equation.3">
                  <p:embed/>
                </p:oleObj>
              </mc:Choice>
              <mc:Fallback>
                <p:oleObj name="Equation" r:id="rId22" imgW="418918" imgH="203112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2743200"/>
                        <a:ext cx="95726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28">
            <a:extLst>
              <a:ext uri="{FF2B5EF4-FFF2-40B4-BE49-F238E27FC236}">
                <a16:creationId xmlns:a16="http://schemas.microsoft.com/office/drawing/2014/main" id="{2AADD52A-2B5E-4C85-BEE6-9B03592A2F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743200"/>
          <a:ext cx="10890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69900" imgH="228600" progId="Equation.3">
                  <p:embed/>
                </p:oleObj>
              </mc:Choice>
              <mc:Fallback>
                <p:oleObj name="Equation" r:id="rId23" imgW="469900" imgH="2286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743200"/>
                        <a:ext cx="1089025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1" name="Rectangle 30">
            <a:extLst>
              <a:ext uri="{FF2B5EF4-FFF2-40B4-BE49-F238E27FC236}">
                <a16:creationId xmlns:a16="http://schemas.microsoft.com/office/drawing/2014/main" id="{AB28089C-3962-479E-B0B3-DF53518D73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102" name="Rectangle 31">
            <a:extLst>
              <a:ext uri="{FF2B5EF4-FFF2-40B4-BE49-F238E27FC236}">
                <a16:creationId xmlns:a16="http://schemas.microsoft.com/office/drawing/2014/main" id="{419A2FF4-1817-4EF3-AE65-3E309AAB4B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275" y="519113"/>
            <a:ext cx="2222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1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03" name="Rectangle 32">
            <a:extLst>
              <a:ext uri="{FF2B5EF4-FFF2-40B4-BE49-F238E27FC236}">
                <a16:creationId xmlns:a16="http://schemas.microsoft.com/office/drawing/2014/main" id="{3A8FAD35-A748-4C2B-83BF-F0BA95B59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8858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1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04" name="Rectangle 33">
            <a:extLst>
              <a:ext uri="{FF2B5EF4-FFF2-40B4-BE49-F238E27FC236}">
                <a16:creationId xmlns:a16="http://schemas.microsoft.com/office/drawing/2014/main" id="{63EDB749-7A40-47B2-A18D-706F3D50D0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3276600"/>
            <a:ext cx="8559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quantum mechanics, since the scalar product is a complex number, the ordinary matters a lots.</a:t>
            </a:r>
            <a:endParaRPr lang="en-US" altLang="en-US" sz="24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05" name="Rectangle 32">
            <a:extLst>
              <a:ext uri="{FF2B5EF4-FFF2-40B4-BE49-F238E27FC236}">
                <a16:creationId xmlns:a16="http://schemas.microsoft.com/office/drawing/2014/main" id="{1A4C71E2-FC12-4E6C-956A-F82B14A51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3087" name="Object 31">
            <a:extLst>
              <a:ext uri="{FF2B5EF4-FFF2-40B4-BE49-F238E27FC236}">
                <a16:creationId xmlns:a16="http://schemas.microsoft.com/office/drawing/2014/main" id="{20EFFA26-F54E-4B1B-807F-B0EC32A39D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4343400"/>
          <a:ext cx="8715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57002" imgH="203112" progId="Equation.3">
                  <p:embed/>
                </p:oleObj>
              </mc:Choice>
              <mc:Fallback>
                <p:oleObj name="Equation" r:id="rId25" imgW="457002" imgH="203112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343400"/>
                        <a:ext cx="87153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6" name="Rectangle 34">
            <a:extLst>
              <a:ext uri="{FF2B5EF4-FFF2-40B4-BE49-F238E27FC236}">
                <a16:creationId xmlns:a16="http://schemas.microsoft.com/office/drawing/2014/main" id="{A126B724-44D9-444F-A2EE-C0E2C0539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3088" name="Object 33">
            <a:extLst>
              <a:ext uri="{FF2B5EF4-FFF2-40B4-BE49-F238E27FC236}">
                <a16:creationId xmlns:a16="http://schemas.microsoft.com/office/drawing/2014/main" id="{2DFBB1DB-5241-4EA8-BF97-F3BD1B9856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4343400"/>
          <a:ext cx="10445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57002" imgH="203112" progId="Equation.3">
                  <p:embed/>
                </p:oleObj>
              </mc:Choice>
              <mc:Fallback>
                <p:oleObj name="Equation" r:id="rId27" imgW="457002" imgH="203112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343400"/>
                        <a:ext cx="10445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7" name="Rectangle 37">
            <a:extLst>
              <a:ext uri="{FF2B5EF4-FFF2-40B4-BE49-F238E27FC236}">
                <a16:creationId xmlns:a16="http://schemas.microsoft.com/office/drawing/2014/main" id="{75EC2C6E-A342-4994-B0D1-42EB82623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08" name="Rectangle 38">
            <a:extLst>
              <a:ext uri="{FF2B5EF4-FFF2-40B4-BE49-F238E27FC236}">
                <a16:creationId xmlns:a16="http://schemas.microsoft.com/office/drawing/2014/main" id="{F37B5D1B-B969-4C96-926D-D75F4E68D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160838"/>
            <a:ext cx="808037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not the same thing as                   but</a:t>
            </a:r>
          </a:p>
          <a:p>
            <a:pPr algn="just" eaLnBrk="1" hangingPunct="1"/>
            <a:endParaRPr lang="en-US" altLang="en-US" sz="24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1200">
                <a:ea typeface="Calibri" panose="020F0502020204030204" pitchFamily="34" charset="0"/>
                <a:cs typeface="Times New Roman" panose="02020603050405020304" pitchFamily="18" charset="0"/>
              </a:rPr>
              <a:t>                    </a:t>
            </a:r>
            <a:r>
              <a:rPr lang="en-US" altLang="en-US" sz="2400"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endParaRPr lang="en-US" altLang="en-US" sz="2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 sz="2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09" name="Rectangle 41">
            <a:extLst>
              <a:ext uri="{FF2B5EF4-FFF2-40B4-BE49-F238E27FC236}">
                <a16:creationId xmlns:a16="http://schemas.microsoft.com/office/drawing/2014/main" id="{E541A396-FFF9-4E66-996A-D7F44A137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3089" name="Object 40">
            <a:extLst>
              <a:ext uri="{FF2B5EF4-FFF2-40B4-BE49-F238E27FC236}">
                <a16:creationId xmlns:a16="http://schemas.microsoft.com/office/drawing/2014/main" id="{45CBBEBB-CB5E-4A75-A498-168EEC796E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4953000"/>
          <a:ext cx="10445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57002" imgH="203112" progId="Equation.3">
                  <p:embed/>
                </p:oleObj>
              </mc:Choice>
              <mc:Fallback>
                <p:oleObj name="Equation" r:id="rId29" imgW="457002" imgH="203112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953000"/>
                        <a:ext cx="10445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10" name="Rectangle 43">
            <a:extLst>
              <a:ext uri="{FF2B5EF4-FFF2-40B4-BE49-F238E27FC236}">
                <a16:creationId xmlns:a16="http://schemas.microsoft.com/office/drawing/2014/main" id="{7780CC74-CC41-4A79-9C61-94841334A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3090" name="Object 42">
            <a:extLst>
              <a:ext uri="{FF2B5EF4-FFF2-40B4-BE49-F238E27FC236}">
                <a16:creationId xmlns:a16="http://schemas.microsoft.com/office/drawing/2014/main" id="{169A3BAE-7349-46F2-84BB-9FFDB31C22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953000"/>
          <a:ext cx="10477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20700" imgH="228600" progId="Equation.3">
                  <p:embed/>
                </p:oleObj>
              </mc:Choice>
              <mc:Fallback>
                <p:oleObj name="Equation" r:id="rId31" imgW="520700" imgH="22860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953000"/>
                        <a:ext cx="10477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1">
            <a:extLst>
              <a:ext uri="{FF2B5EF4-FFF2-40B4-BE49-F238E27FC236}">
                <a16:creationId xmlns:a16="http://schemas.microsoft.com/office/drawing/2014/main" id="{7B03813F-6668-4CBB-BCB2-31B552523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12725"/>
            <a:ext cx="8458200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Dirac Notation</a:t>
            </a: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physical state of a system is represented in quantum mechanics by elements of a Hilbert space and these elements are called state vectors. Dirac introduced what was to become an invaluable notation in quantum mechanics; it allows one to manipulate the formalism of quantum mechanics with ease and clarity. He introduced the concepts of kets, bras, and bra-kets, which will be explained below.</a:t>
            </a:r>
          </a:p>
          <a:p>
            <a:pPr algn="ctr">
              <a:lnSpc>
                <a:spcPct val="150000"/>
              </a:lnSpc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Kets: elements of a vector space</a:t>
            </a: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1B389859-E2E0-48DF-A70B-F57CFAD50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4098" name="Object 2">
            <a:extLst>
              <a:ext uri="{FF2B5EF4-FFF2-40B4-BE49-F238E27FC236}">
                <a16:creationId xmlns:a16="http://schemas.microsoft.com/office/drawing/2014/main" id="{E33D8F2A-5F61-4860-B28C-725EA5C91D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5257800"/>
          <a:ext cx="57308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68" imgH="164957" progId="Equation.3">
                  <p:embed/>
                </p:oleObj>
              </mc:Choice>
              <mc:Fallback>
                <p:oleObj name="Equation" r:id="rId2" imgW="152268" imgH="164957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257800"/>
                        <a:ext cx="573088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Rectangle 5">
            <a:extLst>
              <a:ext uri="{FF2B5EF4-FFF2-40B4-BE49-F238E27FC236}">
                <a16:creationId xmlns:a16="http://schemas.microsoft.com/office/drawing/2014/main" id="{39DD3B5A-5940-472C-B889-C4DDB2F4D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4099" name="Object 4">
            <a:extLst>
              <a:ext uri="{FF2B5EF4-FFF2-40B4-BE49-F238E27FC236}">
                <a16:creationId xmlns:a16="http://schemas.microsoft.com/office/drawing/2014/main" id="{79E6D1CB-FBB3-4CFC-B484-6F9B0C2979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81800" y="5257800"/>
          <a:ext cx="5619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73" imgH="203112" progId="Equation.3">
                  <p:embed/>
                </p:oleObj>
              </mc:Choice>
              <mc:Fallback>
                <p:oleObj name="Equation" r:id="rId4" imgW="291973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5257800"/>
                        <a:ext cx="5619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Rectangle 10">
            <a:extLst>
              <a:ext uri="{FF2B5EF4-FFF2-40B4-BE49-F238E27FC236}">
                <a16:creationId xmlns:a16="http://schemas.microsoft.com/office/drawing/2014/main" id="{11CC09D7-F656-4F5A-8A5E-CFE55AEA7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5027613"/>
            <a:ext cx="89154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Dirac denoted the state vector      </a:t>
            </a: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by the symbol</a:t>
            </a:r>
            <a:r>
              <a:rPr lang="en-US" altLang="en-US" sz="2400">
                <a:latin typeface="Times New Roman" panose="02020603050405020304" pitchFamily="18" charset="0"/>
              </a:rPr>
              <a:t>            which he called a </a:t>
            </a:r>
            <a:r>
              <a:rPr lang="en-US" altLang="en-US" sz="2400" i="1">
                <a:latin typeface="Times New Roman" panose="02020603050405020304" pitchFamily="18" charset="0"/>
              </a:rPr>
              <a:t>ket </a:t>
            </a:r>
            <a:r>
              <a:rPr lang="en-US" altLang="en-US" sz="2400">
                <a:latin typeface="Times New Roman" panose="02020603050405020304" pitchFamily="18" charset="0"/>
              </a:rPr>
              <a:t>vector, or simply a ket. Kets belong to the Hilbert (vector) space H, or, in short, to the ket-space.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1">
            <a:extLst>
              <a:ext uri="{FF2B5EF4-FFF2-40B4-BE49-F238E27FC236}">
                <a16:creationId xmlns:a16="http://schemas.microsoft.com/office/drawing/2014/main" id="{F6C00883-526D-497B-A36B-EC8A9FB5A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76213"/>
            <a:ext cx="8382000" cy="279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en-US" sz="24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Bras: elements of a dual space</a:t>
            </a:r>
            <a:endParaRPr lang="en-US" altLang="en-US" sz="24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Dirac denoted the elements of a dual space by the symbol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which he called a bra vector, or simply a bra; for instance, the element            represents a bra. </a:t>
            </a:r>
            <a:r>
              <a:rPr lang="en-US" altLang="en-US" sz="24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Note: For every ket         there exists a unique bra          and vice versa</a:t>
            </a: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4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en-US" altLang="en-US" sz="24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31" name="Rectangle 3">
            <a:extLst>
              <a:ext uri="{FF2B5EF4-FFF2-40B4-BE49-F238E27FC236}">
                <a16:creationId xmlns:a16="http://schemas.microsoft.com/office/drawing/2014/main" id="{D03C1332-D023-4318-831E-3607F2D082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122" name="Object 2">
            <a:extLst>
              <a:ext uri="{FF2B5EF4-FFF2-40B4-BE49-F238E27FC236}">
                <a16:creationId xmlns:a16="http://schemas.microsoft.com/office/drawing/2014/main" id="{8062DAA0-7284-412F-B2FB-071104A333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0" y="762000"/>
          <a:ext cx="3810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024" imgH="253780" progId="Equation.3">
                  <p:embed/>
                </p:oleObj>
              </mc:Choice>
              <mc:Fallback>
                <p:oleObj name="Equation" r:id="rId2" imgW="203024" imgH="2537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762000"/>
                        <a:ext cx="381000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2" name="Rectangle 5">
            <a:extLst>
              <a:ext uri="{FF2B5EF4-FFF2-40B4-BE49-F238E27FC236}">
                <a16:creationId xmlns:a16="http://schemas.microsoft.com/office/drawing/2014/main" id="{8D5780B9-2994-41CE-91AE-A24D77A1C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123" name="Object 4">
            <a:extLst>
              <a:ext uri="{FF2B5EF4-FFF2-40B4-BE49-F238E27FC236}">
                <a16:creationId xmlns:a16="http://schemas.microsoft.com/office/drawing/2014/main" id="{7D6D57D3-0AE1-46E4-9ACD-8C52D9FAC8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1905000"/>
          <a:ext cx="4572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6469" imgH="253780" progId="Equation.3">
                  <p:embed/>
                </p:oleObj>
              </mc:Choice>
              <mc:Fallback>
                <p:oleObj name="Equation" r:id="rId4" imgW="266469" imgH="2537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905000"/>
                        <a:ext cx="457200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3" name="Rectangle 7">
            <a:extLst>
              <a:ext uri="{FF2B5EF4-FFF2-40B4-BE49-F238E27FC236}">
                <a16:creationId xmlns:a16="http://schemas.microsoft.com/office/drawing/2014/main" id="{3D7E0F3A-6DD5-40A7-AAD3-E00145C38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124" name="Object 6">
            <a:extLst>
              <a:ext uri="{FF2B5EF4-FFF2-40B4-BE49-F238E27FC236}">
                <a16:creationId xmlns:a16="http://schemas.microsoft.com/office/drawing/2014/main" id="{683A5973-CB70-4C75-AC20-0DEB8DB181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34200" y="2057400"/>
          <a:ext cx="44926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1973" imgH="203112" progId="Equation.3">
                  <p:embed/>
                </p:oleObj>
              </mc:Choice>
              <mc:Fallback>
                <p:oleObj name="Equation" r:id="rId6" imgW="291973" imgH="20311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057400"/>
                        <a:ext cx="449263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4" name="Rectangle 9">
            <a:extLst>
              <a:ext uri="{FF2B5EF4-FFF2-40B4-BE49-F238E27FC236}">
                <a16:creationId xmlns:a16="http://schemas.microsoft.com/office/drawing/2014/main" id="{CB269A6A-380B-45EA-85D1-FE162F78B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125" name="Object 8">
            <a:extLst>
              <a:ext uri="{FF2B5EF4-FFF2-40B4-BE49-F238E27FC236}">
                <a16:creationId xmlns:a16="http://schemas.microsoft.com/office/drawing/2014/main" id="{53DAA247-308F-4972-91FE-C742481801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2590800"/>
          <a:ext cx="3810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469" imgH="253780" progId="Equation.3">
                  <p:embed/>
                </p:oleObj>
              </mc:Choice>
              <mc:Fallback>
                <p:oleObj name="Equation" r:id="rId8" imgW="266469" imgH="2537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590800"/>
                        <a:ext cx="381000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5" name="Rectangle 10">
            <a:extLst>
              <a:ext uri="{FF2B5EF4-FFF2-40B4-BE49-F238E27FC236}">
                <a16:creationId xmlns:a16="http://schemas.microsoft.com/office/drawing/2014/main" id="{965E3FD9-D91D-42BE-B3B5-08A980F69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124200"/>
            <a:ext cx="80772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en-US" sz="24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Bra-ket: Dirac notation for the scalar product</a:t>
            </a:r>
            <a:endParaRPr lang="en-US" altLang="en-US" sz="24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Dirac denoted the scalar (inner) product by the symbol           </a:t>
            </a:r>
          </a:p>
          <a:p>
            <a:pPr algn="just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 he called a </a:t>
            </a:r>
            <a:r>
              <a:rPr lang="en-US" altLang="en-US" sz="24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bra-ket</a:t>
            </a: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For instance, the scalar product</a:t>
            </a:r>
          </a:p>
          <a:p>
            <a:pPr algn="just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denoted by the bra-ket           :  </a:t>
            </a:r>
          </a:p>
        </p:txBody>
      </p:sp>
      <p:sp>
        <p:nvSpPr>
          <p:cNvPr id="5136" name="Rectangle 12">
            <a:extLst>
              <a:ext uri="{FF2B5EF4-FFF2-40B4-BE49-F238E27FC236}">
                <a16:creationId xmlns:a16="http://schemas.microsoft.com/office/drawing/2014/main" id="{62A1F8AA-2E43-47B5-8373-D2AAE956E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126" name="Object 11">
            <a:extLst>
              <a:ext uri="{FF2B5EF4-FFF2-40B4-BE49-F238E27FC236}">
                <a16:creationId xmlns:a16="http://schemas.microsoft.com/office/drawing/2014/main" id="{D590C19B-A04B-450E-8505-662D4C4E4C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62800" y="3810000"/>
          <a:ext cx="609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51" imgH="253890" progId="Equation.3">
                  <p:embed/>
                </p:oleObj>
              </mc:Choice>
              <mc:Fallback>
                <p:oleObj name="Equation" r:id="rId10" imgW="342751" imgH="25389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810000"/>
                        <a:ext cx="609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7" name="Rectangle 14">
            <a:extLst>
              <a:ext uri="{FF2B5EF4-FFF2-40B4-BE49-F238E27FC236}">
                <a16:creationId xmlns:a16="http://schemas.microsoft.com/office/drawing/2014/main" id="{5C2A2AFA-ACDA-47CE-B9F8-049D66819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127" name="Object 13">
            <a:extLst>
              <a:ext uri="{FF2B5EF4-FFF2-40B4-BE49-F238E27FC236}">
                <a16:creationId xmlns:a16="http://schemas.microsoft.com/office/drawing/2014/main" id="{CC2BE273-9E2E-4CD6-9BB4-BB66EAB779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43800" y="4495800"/>
          <a:ext cx="6858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8918" imgH="203112" progId="Equation.3">
                  <p:embed/>
                </p:oleObj>
              </mc:Choice>
              <mc:Fallback>
                <p:oleObj name="Equation" r:id="rId12" imgW="418918" imgH="203112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4495800"/>
                        <a:ext cx="685800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8" name="Rectangle 16">
            <a:extLst>
              <a:ext uri="{FF2B5EF4-FFF2-40B4-BE49-F238E27FC236}">
                <a16:creationId xmlns:a16="http://schemas.microsoft.com/office/drawing/2014/main" id="{ABAFEEE5-6D72-47F6-B2B5-2B6121559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128" name="Object 15">
            <a:extLst>
              <a:ext uri="{FF2B5EF4-FFF2-40B4-BE49-F238E27FC236}">
                <a16:creationId xmlns:a16="http://schemas.microsoft.com/office/drawing/2014/main" id="{1F143B7C-A12D-4CE9-B15E-95AC84BE55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4953000"/>
          <a:ext cx="60960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3529" imgH="253890" progId="Equation.3">
                  <p:embed/>
                </p:oleObj>
              </mc:Choice>
              <mc:Fallback>
                <p:oleObj name="Equation" r:id="rId14" imgW="393529" imgH="25389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953000"/>
                        <a:ext cx="609600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9" name="Rectangle 18">
            <a:extLst>
              <a:ext uri="{FF2B5EF4-FFF2-40B4-BE49-F238E27FC236}">
                <a16:creationId xmlns:a16="http://schemas.microsoft.com/office/drawing/2014/main" id="{5D6AA380-1026-48A6-8273-14C360FA6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129" name="Object 17">
            <a:extLst>
              <a:ext uri="{FF2B5EF4-FFF2-40B4-BE49-F238E27FC236}">
                <a16:creationId xmlns:a16="http://schemas.microsoft.com/office/drawing/2014/main" id="{F342A567-11C4-4FB4-B6FF-596A4EF7B5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4953000"/>
          <a:ext cx="18113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15559" imgH="253890" progId="Equation.3">
                  <p:embed/>
                </p:oleObj>
              </mc:Choice>
              <mc:Fallback>
                <p:oleObj name="Equation" r:id="rId16" imgW="1015559" imgH="25389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953000"/>
                        <a:ext cx="18113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" name="Rectangle 2">
            <a:extLst>
              <a:ext uri="{FF2B5EF4-FFF2-40B4-BE49-F238E27FC236}">
                <a16:creationId xmlns:a16="http://schemas.microsoft.com/office/drawing/2014/main" id="{B695233D-4A67-40A3-B3F1-B6B52A912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17500"/>
            <a:ext cx="84582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en-US" sz="24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Remarks: </a:t>
            </a:r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a ket (or bra) is multiplied by a complex number, we also get a ket (or bra). Wave functions, like kets, are elements of a Hilbert space. Just like a wave function, a ket represents the system completely and hence knowing             means knowing all its amplitudes in all possible representations. </a:t>
            </a:r>
            <a:endParaRPr lang="en-US" altLang="en-US" sz="3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50000"/>
              </a:lnSpc>
            </a:pPr>
            <a:endParaRPr lang="en-US" altLang="en-US" sz="2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146" name="Object 1">
            <a:extLst>
              <a:ext uri="{FF2B5EF4-FFF2-40B4-BE49-F238E27FC236}">
                <a16:creationId xmlns:a16="http://schemas.microsoft.com/office/drawing/2014/main" id="{8FF4A78E-166D-4F09-92BC-E3A0371F75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10200" y="2181225"/>
          <a:ext cx="4572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492" imgH="164814" progId="Equation.3">
                  <p:embed/>
                </p:oleObj>
              </mc:Choice>
              <mc:Fallback>
                <p:oleObj name="Equation" r:id="rId2" imgW="177492" imgH="164814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181225"/>
                        <a:ext cx="457200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5" name="Rectangle 6">
            <a:extLst>
              <a:ext uri="{FF2B5EF4-FFF2-40B4-BE49-F238E27FC236}">
                <a16:creationId xmlns:a16="http://schemas.microsoft.com/office/drawing/2014/main" id="{79A171CD-030E-4C56-AE9A-8948747CE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438525"/>
            <a:ext cx="85344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Orthogonal States:-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Two kets,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and          are said to be orthogonal if they have a vanishing scalar product: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= 0;                         or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156" name="Rectangle 5">
            <a:extLst>
              <a:ext uri="{FF2B5EF4-FFF2-40B4-BE49-F238E27FC236}">
                <a16:creationId xmlns:a16="http://schemas.microsoft.com/office/drawing/2014/main" id="{66799FDD-F76E-4F86-98B8-2F3AFA1AC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147" name="Object 4">
            <a:extLst>
              <a:ext uri="{FF2B5EF4-FFF2-40B4-BE49-F238E27FC236}">
                <a16:creationId xmlns:a16="http://schemas.microsoft.com/office/drawing/2014/main" id="{E65F1DF1-4EEA-49AC-A05E-D03DD1C587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3400" y="3581400"/>
          <a:ext cx="5619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73" imgH="203112" progId="Equation.3">
                  <p:embed/>
                </p:oleObj>
              </mc:Choice>
              <mc:Fallback>
                <p:oleObj name="Equation" r:id="rId4" imgW="291973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581400"/>
                        <a:ext cx="5619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7" name="Rectangle 7">
            <a:extLst>
              <a:ext uri="{FF2B5EF4-FFF2-40B4-BE49-F238E27FC236}">
                <a16:creationId xmlns:a16="http://schemas.microsoft.com/office/drawing/2014/main" id="{2EFE0EF0-D316-44DA-8E0A-93D8A15C6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148" name="Object 6">
            <a:extLst>
              <a:ext uri="{FF2B5EF4-FFF2-40B4-BE49-F238E27FC236}">
                <a16:creationId xmlns:a16="http://schemas.microsoft.com/office/drawing/2014/main" id="{EE8A5C41-A2AE-43D2-9714-97B53586AD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8800" y="3578225"/>
          <a:ext cx="4572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1195" imgH="203112" progId="Equation.3">
                  <p:embed/>
                </p:oleObj>
              </mc:Choice>
              <mc:Fallback>
                <p:oleObj name="Equation" r:id="rId6" imgW="241195" imgH="20311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578225"/>
                        <a:ext cx="457200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8" name="Rectangle 9">
            <a:extLst>
              <a:ext uri="{FF2B5EF4-FFF2-40B4-BE49-F238E27FC236}">
                <a16:creationId xmlns:a16="http://schemas.microsoft.com/office/drawing/2014/main" id="{3E4BD78A-E4DA-426A-8FEC-BC246AB8B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149" name="Object 8">
            <a:extLst>
              <a:ext uri="{FF2B5EF4-FFF2-40B4-BE49-F238E27FC236}">
                <a16:creationId xmlns:a16="http://schemas.microsoft.com/office/drawing/2014/main" id="{B3691C67-3C15-400F-A848-7DC4970AA7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4730750"/>
          <a:ext cx="8382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307" imgH="203112" progId="Equation.3">
                  <p:embed/>
                </p:oleObj>
              </mc:Choice>
              <mc:Fallback>
                <p:oleObj name="Equation" r:id="rId8" imgW="444307" imgH="203112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30750"/>
                        <a:ext cx="8382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9" name="Rectangle 11">
            <a:extLst>
              <a:ext uri="{FF2B5EF4-FFF2-40B4-BE49-F238E27FC236}">
                <a16:creationId xmlns:a16="http://schemas.microsoft.com/office/drawing/2014/main" id="{C4E526C0-F301-4980-9402-71B229AA5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150" name="Object 10">
            <a:extLst>
              <a:ext uri="{FF2B5EF4-FFF2-40B4-BE49-F238E27FC236}">
                <a16:creationId xmlns:a16="http://schemas.microsoft.com/office/drawing/2014/main" id="{1F13867F-4190-49AD-B96D-442483E8A3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4724400"/>
          <a:ext cx="15398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500" imgH="279400" progId="Equation.3">
                  <p:embed/>
                </p:oleObj>
              </mc:Choice>
              <mc:Fallback>
                <p:oleObj name="Equation" r:id="rId10" imgW="825500" imgH="279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724400"/>
                        <a:ext cx="15398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0" name="Rectangle 13">
            <a:extLst>
              <a:ext uri="{FF2B5EF4-FFF2-40B4-BE49-F238E27FC236}">
                <a16:creationId xmlns:a16="http://schemas.microsoft.com/office/drawing/2014/main" id="{3B3D5674-EEDA-4148-9EE9-EDDEFB3AC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151" name="Object 12">
            <a:extLst>
              <a:ext uri="{FF2B5EF4-FFF2-40B4-BE49-F238E27FC236}">
                <a16:creationId xmlns:a16="http://schemas.microsoft.com/office/drawing/2014/main" id="{9E003A03-76E2-4C9B-A197-A8A75FC2C2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64038" y="4800600"/>
          <a:ext cx="155733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39600" imgH="279360" progId="Equation.3">
                  <p:embed/>
                </p:oleObj>
              </mc:Choice>
              <mc:Fallback>
                <p:oleObj name="Equation" r:id="rId12" imgW="939600" imgH="27936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038" y="4800600"/>
                        <a:ext cx="1557337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1" name="Rectangle 17">
            <a:extLst>
              <a:ext uri="{FF2B5EF4-FFF2-40B4-BE49-F238E27FC236}">
                <a16:creationId xmlns:a16="http://schemas.microsoft.com/office/drawing/2014/main" id="{DE29F120-11D5-4E56-88F8-89382DD9A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5334000"/>
            <a:ext cx="88392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Orthonormal States: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Two kets     and         , are said to be orthonormal if they are orthonormal and if each one of them has a unit norm: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162" name="Rectangle 15">
            <a:extLst>
              <a:ext uri="{FF2B5EF4-FFF2-40B4-BE49-F238E27FC236}">
                <a16:creationId xmlns:a16="http://schemas.microsoft.com/office/drawing/2014/main" id="{C14CB5A4-3F9A-474B-83D1-D6410B57E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152" name="Object 14">
            <a:extLst>
              <a:ext uri="{FF2B5EF4-FFF2-40B4-BE49-F238E27FC236}">
                <a16:creationId xmlns:a16="http://schemas.microsoft.com/office/drawing/2014/main" id="{84A050D1-1BD4-4169-BC8E-D07F915B61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3400" y="5486400"/>
          <a:ext cx="5619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1973" imgH="203112" progId="Equation.3">
                  <p:embed/>
                </p:oleObj>
              </mc:Choice>
              <mc:Fallback>
                <p:oleObj name="Equation" r:id="rId14" imgW="291973" imgH="203112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486400"/>
                        <a:ext cx="5619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3" name="Rectangle 17">
            <a:extLst>
              <a:ext uri="{FF2B5EF4-FFF2-40B4-BE49-F238E27FC236}">
                <a16:creationId xmlns:a16="http://schemas.microsoft.com/office/drawing/2014/main" id="{4C725506-57F1-49DA-A474-426495D3C3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153" name="Object 16">
            <a:extLst>
              <a:ext uri="{FF2B5EF4-FFF2-40B4-BE49-F238E27FC236}">
                <a16:creationId xmlns:a16="http://schemas.microsoft.com/office/drawing/2014/main" id="{8114B30E-82CD-4E84-BC88-56412E7D9E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2600" y="5486400"/>
          <a:ext cx="5334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41195" imgH="203112" progId="Equation.3">
                  <p:embed/>
                </p:oleObj>
              </mc:Choice>
              <mc:Fallback>
                <p:oleObj name="Equation" r:id="rId15" imgW="241195" imgH="203112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486400"/>
                        <a:ext cx="5334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3" name="Rectangle 2">
            <a:extLst>
              <a:ext uri="{FF2B5EF4-FFF2-40B4-BE49-F238E27FC236}">
                <a16:creationId xmlns:a16="http://schemas.microsoft.com/office/drawing/2014/main" id="{42685B40-9452-4BA4-A0DC-5D209A197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70" name="Object 1">
            <a:extLst>
              <a:ext uri="{FF2B5EF4-FFF2-40B4-BE49-F238E27FC236}">
                <a16:creationId xmlns:a16="http://schemas.microsoft.com/office/drawing/2014/main" id="{5E91DFF2-8918-4F3E-84A7-44D4043EE2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" y="381000"/>
          <a:ext cx="10239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44307" imgH="203112" progId="Equation.3">
                  <p:embed/>
                </p:oleObj>
              </mc:Choice>
              <mc:Fallback>
                <p:oleObj name="Equation" r:id="rId3" imgW="444307" imgH="20311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81000"/>
                        <a:ext cx="10239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4" name="Rectangle 4">
            <a:extLst>
              <a:ext uri="{FF2B5EF4-FFF2-40B4-BE49-F238E27FC236}">
                <a16:creationId xmlns:a16="http://schemas.microsoft.com/office/drawing/2014/main" id="{7C1A5F7A-C3B7-4732-842A-875473EBC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71" name="Object 3">
            <a:extLst>
              <a:ext uri="{FF2B5EF4-FFF2-40B4-BE49-F238E27FC236}">
                <a16:creationId xmlns:a16="http://schemas.microsoft.com/office/drawing/2014/main" id="{C6CFB76E-7845-47BA-985B-2ABD537F4F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457200"/>
          <a:ext cx="1244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69696" imgH="203112" progId="Equation.3">
                  <p:embed/>
                </p:oleObj>
              </mc:Choice>
              <mc:Fallback>
                <p:oleObj name="Equation" r:id="rId5" imgW="469696" imgH="20311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57200"/>
                        <a:ext cx="1244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5" name="Rectangle 7">
            <a:extLst>
              <a:ext uri="{FF2B5EF4-FFF2-40B4-BE49-F238E27FC236}">
                <a16:creationId xmlns:a16="http://schemas.microsoft.com/office/drawing/2014/main" id="{50672CE8-D74E-48FA-BE85-CAB30D0A3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04800"/>
            <a:ext cx="7162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=0;                   =1   and              =0; and                 =1 </a:t>
            </a:r>
          </a:p>
        </p:txBody>
      </p:sp>
      <p:sp>
        <p:nvSpPr>
          <p:cNvPr id="7186" name="Rectangle 6">
            <a:extLst>
              <a:ext uri="{FF2B5EF4-FFF2-40B4-BE49-F238E27FC236}">
                <a16:creationId xmlns:a16="http://schemas.microsoft.com/office/drawing/2014/main" id="{4D8D497B-CA67-4E6B-AAAB-7491437DF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72" name="Object 5">
            <a:extLst>
              <a:ext uri="{FF2B5EF4-FFF2-40B4-BE49-F238E27FC236}">
                <a16:creationId xmlns:a16="http://schemas.microsoft.com/office/drawing/2014/main" id="{9B281109-DCBA-4666-93DA-670AAE3BA7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1000" y="457200"/>
          <a:ext cx="10239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44307" imgH="203112" progId="Equation.3">
                  <p:embed/>
                </p:oleObj>
              </mc:Choice>
              <mc:Fallback>
                <p:oleObj name="Equation" r:id="rId7" imgW="444307" imgH="20311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57200"/>
                        <a:ext cx="10239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7" name="Rectangle 8">
            <a:extLst>
              <a:ext uri="{FF2B5EF4-FFF2-40B4-BE49-F238E27FC236}">
                <a16:creationId xmlns:a16="http://schemas.microsoft.com/office/drawing/2014/main" id="{78DCE777-E862-4993-B231-8838D5F35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73" name="Object 7">
            <a:extLst>
              <a:ext uri="{FF2B5EF4-FFF2-40B4-BE49-F238E27FC236}">
                <a16:creationId xmlns:a16="http://schemas.microsoft.com/office/drawing/2014/main" id="{EB77673C-9D5F-4F1B-A50D-C5F1113FFE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1738" y="457200"/>
          <a:ext cx="9572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8918" imgH="203112" progId="Equation.3">
                  <p:embed/>
                </p:oleObj>
              </mc:Choice>
              <mc:Fallback>
                <p:oleObj name="Equation" r:id="rId8" imgW="418918" imgH="20311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1738" y="457200"/>
                        <a:ext cx="95726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8" name="Rectangle 10">
            <a:extLst>
              <a:ext uri="{FF2B5EF4-FFF2-40B4-BE49-F238E27FC236}">
                <a16:creationId xmlns:a16="http://schemas.microsoft.com/office/drawing/2014/main" id="{959C2A4A-05C5-468F-93B9-CEFD8A0C3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74" name="Object 9">
            <a:extLst>
              <a:ext uri="{FF2B5EF4-FFF2-40B4-BE49-F238E27FC236}">
                <a16:creationId xmlns:a16="http://schemas.microsoft.com/office/drawing/2014/main" id="{43EC401A-4504-4AC9-AE1E-8C996BAB6C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0688" y="1066800"/>
          <a:ext cx="19097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240" imgH="279360" progId="Equation.3">
                  <p:embed/>
                </p:oleObj>
              </mc:Choice>
              <mc:Fallback>
                <p:oleObj name="Equation" r:id="rId10" imgW="876240" imgH="27936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8" y="1066800"/>
                        <a:ext cx="1909762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9" name="Rectangle 11">
            <a:extLst>
              <a:ext uri="{FF2B5EF4-FFF2-40B4-BE49-F238E27FC236}">
                <a16:creationId xmlns:a16="http://schemas.microsoft.com/office/drawing/2014/main" id="{0B41189F-3F28-4C38-96EC-ACFA1E51D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1828800"/>
            <a:ext cx="294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Forbidden quantities</a:t>
            </a:r>
            <a:endParaRPr lang="en-US" altLang="en-US" sz="240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90" name="Rectangle 13">
            <a:extLst>
              <a:ext uri="{FF2B5EF4-FFF2-40B4-BE49-F238E27FC236}">
                <a16:creationId xmlns:a16="http://schemas.microsoft.com/office/drawing/2014/main" id="{D95CC74A-35CA-47A4-A242-781F8577A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75" name="Object 12">
            <a:extLst>
              <a:ext uri="{FF2B5EF4-FFF2-40B4-BE49-F238E27FC236}">
                <a16:creationId xmlns:a16="http://schemas.microsoft.com/office/drawing/2014/main" id="{8BB57B4C-29BC-49C2-9A83-4F8C572BB5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2438400"/>
          <a:ext cx="5334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6469" imgH="253780" progId="Equation.3">
                  <p:embed/>
                </p:oleObj>
              </mc:Choice>
              <mc:Fallback>
                <p:oleObj name="Equation" r:id="rId12" imgW="266469" imgH="2537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438400"/>
                        <a:ext cx="533400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1" name="Rectangle 15">
            <a:extLst>
              <a:ext uri="{FF2B5EF4-FFF2-40B4-BE49-F238E27FC236}">
                <a16:creationId xmlns:a16="http://schemas.microsoft.com/office/drawing/2014/main" id="{7AF39D3C-5700-476F-83FA-AF93BD743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76" name="Object 14">
            <a:extLst>
              <a:ext uri="{FF2B5EF4-FFF2-40B4-BE49-F238E27FC236}">
                <a16:creationId xmlns:a16="http://schemas.microsoft.com/office/drawing/2014/main" id="{A1EF0677-D526-494E-89F5-1FCE01C05B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2362200"/>
          <a:ext cx="4572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5713" imgH="253780" progId="Equation.3">
                  <p:embed/>
                </p:oleObj>
              </mc:Choice>
              <mc:Fallback>
                <p:oleObj name="Equation" r:id="rId14" imgW="215713" imgH="2537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62200"/>
                        <a:ext cx="45720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2" name="Rectangle 19">
            <a:extLst>
              <a:ext uri="{FF2B5EF4-FFF2-40B4-BE49-F238E27FC236}">
                <a16:creationId xmlns:a16="http://schemas.microsoft.com/office/drawing/2014/main" id="{68E59658-10E7-4B3B-87EB-5A1022770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8942388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If            and         belong to the same vector (Hilbert) space, products of the type               and                                                                                 </a:t>
            </a:r>
          </a:p>
        </p:txBody>
      </p:sp>
      <p:sp>
        <p:nvSpPr>
          <p:cNvPr id="7193" name="Rectangle 17">
            <a:extLst>
              <a:ext uri="{FF2B5EF4-FFF2-40B4-BE49-F238E27FC236}">
                <a16:creationId xmlns:a16="http://schemas.microsoft.com/office/drawing/2014/main" id="{FEB51931-276A-41E6-BEC0-C42E2FFC0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77" name="Object 16">
            <a:extLst>
              <a:ext uri="{FF2B5EF4-FFF2-40B4-BE49-F238E27FC236}">
                <a16:creationId xmlns:a16="http://schemas.microsoft.com/office/drawing/2014/main" id="{1D1C3BF2-856D-4C03-AE2A-C68A52CC92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2971800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44114" imgH="253780" progId="Equation.3">
                  <p:embed/>
                </p:oleObj>
              </mc:Choice>
              <mc:Fallback>
                <p:oleObj name="Equation" r:id="rId16" imgW="444114" imgH="2537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971800"/>
                        <a:ext cx="6858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4" name="Rectangle 19">
            <a:extLst>
              <a:ext uri="{FF2B5EF4-FFF2-40B4-BE49-F238E27FC236}">
                <a16:creationId xmlns:a16="http://schemas.microsoft.com/office/drawing/2014/main" id="{EFF29800-23E9-4937-A5E4-B6B1BB534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78" name="Object 18">
            <a:extLst>
              <a:ext uri="{FF2B5EF4-FFF2-40B4-BE49-F238E27FC236}">
                <a16:creationId xmlns:a16="http://schemas.microsoft.com/office/drawing/2014/main" id="{C511E852-0A01-4B96-8349-6FFFDA5BEC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971800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44114" imgH="253780" progId="Equation.3">
                  <p:embed/>
                </p:oleObj>
              </mc:Choice>
              <mc:Fallback>
                <p:oleObj name="Equation" r:id="rId18" imgW="444114" imgH="2537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971800"/>
                        <a:ext cx="6858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5" name="Rectangle 24">
            <a:extLst>
              <a:ext uri="{FF2B5EF4-FFF2-40B4-BE49-F238E27FC236}">
                <a16:creationId xmlns:a16="http://schemas.microsoft.com/office/drawing/2014/main" id="{37CCF1D5-CDD4-4161-B6EE-F43BE0731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2952750"/>
            <a:ext cx="480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are forbidden. They are nonsensical, since </a:t>
            </a:r>
          </a:p>
        </p:txBody>
      </p:sp>
      <p:sp>
        <p:nvSpPr>
          <p:cNvPr id="7196" name="Rectangle 21">
            <a:extLst>
              <a:ext uri="{FF2B5EF4-FFF2-40B4-BE49-F238E27FC236}">
                <a16:creationId xmlns:a16="http://schemas.microsoft.com/office/drawing/2014/main" id="{27D6A3D9-8ED5-40D1-B11E-48BF54293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79" name="Object 20">
            <a:extLst>
              <a:ext uri="{FF2B5EF4-FFF2-40B4-BE49-F238E27FC236}">
                <a16:creationId xmlns:a16="http://schemas.microsoft.com/office/drawing/2014/main" id="{4D81513C-B590-4A05-B5E7-6CD6672E91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3810000"/>
          <a:ext cx="9286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44114" imgH="253780" progId="Equation.3">
                  <p:embed/>
                </p:oleObj>
              </mc:Choice>
              <mc:Fallback>
                <p:oleObj name="Equation" r:id="rId20" imgW="444114" imgH="25378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810000"/>
                        <a:ext cx="928688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7" name="Rectangle 23">
            <a:extLst>
              <a:ext uri="{FF2B5EF4-FFF2-40B4-BE49-F238E27FC236}">
                <a16:creationId xmlns:a16="http://schemas.microsoft.com/office/drawing/2014/main" id="{9C3CD303-FDDD-42F1-AAA7-D7C9F59EA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80" name="Object 22">
            <a:extLst>
              <a:ext uri="{FF2B5EF4-FFF2-40B4-BE49-F238E27FC236}">
                <a16:creationId xmlns:a16="http://schemas.microsoft.com/office/drawing/2014/main" id="{A6AFC1BD-1A1B-4D3C-A805-4CC7FC3899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3810000"/>
          <a:ext cx="7953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44114" imgH="253780" progId="Equation.3">
                  <p:embed/>
                </p:oleObj>
              </mc:Choice>
              <mc:Fallback>
                <p:oleObj name="Equation" r:id="rId21" imgW="444114" imgH="25378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810000"/>
                        <a:ext cx="7953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8" name="Rectangle 29">
            <a:extLst>
              <a:ext uri="{FF2B5EF4-FFF2-40B4-BE49-F238E27FC236}">
                <a16:creationId xmlns:a16="http://schemas.microsoft.com/office/drawing/2014/main" id="{2E5F748D-811F-4691-9E67-DBABADD4E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810000"/>
            <a:ext cx="716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and              are neither kets nor bras. </a:t>
            </a:r>
          </a:p>
        </p:txBody>
      </p:sp>
      <p:sp>
        <p:nvSpPr>
          <p:cNvPr id="7199" name="Rectangle 24">
            <a:extLst>
              <a:ext uri="{FF2B5EF4-FFF2-40B4-BE49-F238E27FC236}">
                <a16:creationId xmlns:a16="http://schemas.microsoft.com/office/drawing/2014/main" id="{CC691EDB-7813-4F09-B0F6-44CF7C58E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602163"/>
            <a:ext cx="47244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Problem 1:</a:t>
            </a:r>
            <a:endParaRPr lang="en-US" altLang="en-US" sz="24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Consider the following two kets: </a:t>
            </a:r>
          </a:p>
          <a:p>
            <a:endParaRPr lang="en-US" altLang="en-US" sz="24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and</a:t>
            </a:r>
          </a:p>
        </p:txBody>
      </p:sp>
      <p:sp>
        <p:nvSpPr>
          <p:cNvPr id="7200" name="Rectangle 26">
            <a:extLst>
              <a:ext uri="{FF2B5EF4-FFF2-40B4-BE49-F238E27FC236}">
                <a16:creationId xmlns:a16="http://schemas.microsoft.com/office/drawing/2014/main" id="{F3A6412F-18B0-47B5-A5AB-1DD0C4875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81" name="Object 25">
            <a:extLst>
              <a:ext uri="{FF2B5EF4-FFF2-40B4-BE49-F238E27FC236}">
                <a16:creationId xmlns:a16="http://schemas.microsoft.com/office/drawing/2014/main" id="{F3011A9D-4452-4EB1-A33B-FA86EF9CE7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5486400"/>
          <a:ext cx="1143000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38200" imgH="711200" progId="Equation.3">
                  <p:embed/>
                </p:oleObj>
              </mc:Choice>
              <mc:Fallback>
                <p:oleObj name="Equation" r:id="rId22" imgW="838200" imgH="7112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486400"/>
                        <a:ext cx="1143000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1" name="Rectangle 28">
            <a:extLst>
              <a:ext uri="{FF2B5EF4-FFF2-40B4-BE49-F238E27FC236}">
                <a16:creationId xmlns:a16="http://schemas.microsoft.com/office/drawing/2014/main" id="{14F2359E-6A78-4544-958D-680595DCEA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82" name="Object 27">
            <a:extLst>
              <a:ext uri="{FF2B5EF4-FFF2-40B4-BE49-F238E27FC236}">
                <a16:creationId xmlns:a16="http://schemas.microsoft.com/office/drawing/2014/main" id="{21AC4079-1AEC-4E6F-84F1-961A71A37E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5486400"/>
          <a:ext cx="1447800" cy="122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50531" imgH="710891" progId="Equation.3">
                  <p:embed/>
                </p:oleObj>
              </mc:Choice>
              <mc:Fallback>
                <p:oleObj name="Equation" r:id="rId24" imgW="850531" imgH="710891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486400"/>
                        <a:ext cx="1447800" cy="1220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5" name="Rectangle 3">
            <a:extLst>
              <a:ext uri="{FF2B5EF4-FFF2-40B4-BE49-F238E27FC236}">
                <a16:creationId xmlns:a16="http://schemas.microsoft.com/office/drawing/2014/main" id="{56D1E92F-B822-499F-AC34-B72E4D29D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28600"/>
            <a:ext cx="8229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buFontTx/>
              <a:buAutoNum type="romanLcPeriod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Find bra</a:t>
            </a:r>
          </a:p>
          <a:p>
            <a:pPr algn="just" eaLnBrk="1" hangingPunct="1">
              <a:buFontTx/>
              <a:buAutoNum type="romanLcPeriod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/>
              <a:t>Evaluate the scalar product </a:t>
            </a:r>
          </a:p>
          <a:p>
            <a:pPr algn="just" eaLnBrk="1" hangingPunct="1">
              <a:buFontTx/>
              <a:buAutoNum type="romanLcPeriod"/>
            </a:pPr>
            <a:r>
              <a:rPr lang="en-US" altLang="en-US" sz="2400"/>
              <a:t>Examine why the products        and      do not make sense.</a:t>
            </a:r>
          </a:p>
        </p:txBody>
      </p:sp>
      <p:sp>
        <p:nvSpPr>
          <p:cNvPr id="8206" name="Rectangle 2">
            <a:extLst>
              <a:ext uri="{FF2B5EF4-FFF2-40B4-BE49-F238E27FC236}">
                <a16:creationId xmlns:a16="http://schemas.microsoft.com/office/drawing/2014/main" id="{6BF043C2-7CB6-48D4-9A53-A482DE695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8194" name="Object 1">
            <a:extLst>
              <a:ext uri="{FF2B5EF4-FFF2-40B4-BE49-F238E27FC236}">
                <a16:creationId xmlns:a16="http://schemas.microsoft.com/office/drawing/2014/main" id="{1F681E80-9EDE-4FB2-98CB-B706A2B505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228600"/>
          <a:ext cx="4572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5713" imgH="253780" progId="Equation.3">
                  <p:embed/>
                </p:oleObj>
              </mc:Choice>
              <mc:Fallback>
                <p:oleObj name="Equation" r:id="rId3" imgW="215713" imgH="2537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28600"/>
                        <a:ext cx="45720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7" name="Rectangle 4">
            <a:extLst>
              <a:ext uri="{FF2B5EF4-FFF2-40B4-BE49-F238E27FC236}">
                <a16:creationId xmlns:a16="http://schemas.microsoft.com/office/drawing/2014/main" id="{3AD2F863-CCAF-4D6C-8E87-FC618C92E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8195" name="Object 3">
            <a:extLst>
              <a:ext uri="{FF2B5EF4-FFF2-40B4-BE49-F238E27FC236}">
                <a16:creationId xmlns:a16="http://schemas.microsoft.com/office/drawing/2014/main" id="{3DAEE8FE-BA9F-4554-BEC1-86C91D8E17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0600" y="533400"/>
          <a:ext cx="7445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8918" imgH="253890" progId="Equation.3">
                  <p:embed/>
                </p:oleObj>
              </mc:Choice>
              <mc:Fallback>
                <p:oleObj name="Equation" r:id="rId5" imgW="418918" imgH="25389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33400"/>
                        <a:ext cx="7445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8" name="Rectangle 6">
            <a:extLst>
              <a:ext uri="{FF2B5EF4-FFF2-40B4-BE49-F238E27FC236}">
                <a16:creationId xmlns:a16="http://schemas.microsoft.com/office/drawing/2014/main" id="{BAAF9EC6-D7FE-4207-98B6-62910FD47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8196" name="Object 5">
            <a:extLst>
              <a:ext uri="{FF2B5EF4-FFF2-40B4-BE49-F238E27FC236}">
                <a16:creationId xmlns:a16="http://schemas.microsoft.com/office/drawing/2014/main" id="{25E39E31-A6E3-4878-A5C0-A176EC066F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990600"/>
          <a:ext cx="7953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44114" imgH="253780" progId="Equation.3">
                  <p:embed/>
                </p:oleObj>
              </mc:Choice>
              <mc:Fallback>
                <p:oleObj name="Equation" r:id="rId7" imgW="444114" imgH="2537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990600"/>
                        <a:ext cx="7953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9" name="Rectangle 8">
            <a:extLst>
              <a:ext uri="{FF2B5EF4-FFF2-40B4-BE49-F238E27FC236}">
                <a16:creationId xmlns:a16="http://schemas.microsoft.com/office/drawing/2014/main" id="{3FED6051-01F6-4975-B337-AC1471173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8197" name="Object 7">
            <a:extLst>
              <a:ext uri="{FF2B5EF4-FFF2-40B4-BE49-F238E27FC236}">
                <a16:creationId xmlns:a16="http://schemas.microsoft.com/office/drawing/2014/main" id="{B80A8F2E-9173-4BF6-8156-CF044CEC6C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9800" y="990600"/>
          <a:ext cx="685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44114" imgH="253780" progId="Equation.3">
                  <p:embed/>
                </p:oleObj>
              </mc:Choice>
              <mc:Fallback>
                <p:oleObj name="Equation" r:id="rId9" imgW="444114" imgH="2537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990600"/>
                        <a:ext cx="685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0" name="Rectangle 12">
            <a:extLst>
              <a:ext uri="{FF2B5EF4-FFF2-40B4-BE49-F238E27FC236}">
                <a16:creationId xmlns:a16="http://schemas.microsoft.com/office/drawing/2014/main" id="{71E6C6AE-312E-4CA9-8A9C-3CEB8C781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1676400"/>
            <a:ext cx="1355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 </a:t>
            </a:r>
          </a:p>
        </p:txBody>
      </p:sp>
      <p:sp>
        <p:nvSpPr>
          <p:cNvPr id="8211" name="Rectangle 13">
            <a:extLst>
              <a:ext uri="{FF2B5EF4-FFF2-40B4-BE49-F238E27FC236}">
                <a16:creationId xmlns:a16="http://schemas.microsoft.com/office/drawing/2014/main" id="{432A17D0-9B7B-4CBA-B8CF-7331000A03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09800"/>
            <a:ext cx="8305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i.	The bra          can be obtained by simply taking the complex conjugate of the transpose of the ket  </a:t>
            </a:r>
          </a:p>
        </p:txBody>
      </p:sp>
      <p:sp>
        <p:nvSpPr>
          <p:cNvPr id="8212" name="Rectangle 10">
            <a:extLst>
              <a:ext uri="{FF2B5EF4-FFF2-40B4-BE49-F238E27FC236}">
                <a16:creationId xmlns:a16="http://schemas.microsoft.com/office/drawing/2014/main" id="{60F03B22-9361-4340-A23F-E33521E87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8198" name="Object 9">
            <a:extLst>
              <a:ext uri="{FF2B5EF4-FFF2-40B4-BE49-F238E27FC236}">
                <a16:creationId xmlns:a16="http://schemas.microsoft.com/office/drawing/2014/main" id="{BF74956D-8103-4F10-81F1-6A7651E4A5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2133600"/>
          <a:ext cx="6858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713" imgH="253780" progId="Equation.3">
                  <p:embed/>
                </p:oleObj>
              </mc:Choice>
              <mc:Fallback>
                <p:oleObj name="Equation" r:id="rId11" imgW="215713" imgH="2537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133600"/>
                        <a:ext cx="68580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3" name="Rectangle 12">
            <a:extLst>
              <a:ext uri="{FF2B5EF4-FFF2-40B4-BE49-F238E27FC236}">
                <a16:creationId xmlns:a16="http://schemas.microsoft.com/office/drawing/2014/main" id="{896308F0-3612-4B72-AE4D-BE454F27B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8199" name="Object 11">
            <a:extLst>
              <a:ext uri="{FF2B5EF4-FFF2-40B4-BE49-F238E27FC236}">
                <a16:creationId xmlns:a16="http://schemas.microsoft.com/office/drawing/2014/main" id="{B28EC128-427D-4E02-8770-67A3CA17E6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9800" y="2514600"/>
          <a:ext cx="4572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713" imgH="253780" progId="Equation.3">
                  <p:embed/>
                </p:oleObj>
              </mc:Choice>
              <mc:Fallback>
                <p:oleObj name="Equation" r:id="rId12" imgW="215713" imgH="2537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514600"/>
                        <a:ext cx="45720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4" name="Rectangle 14">
            <a:extLst>
              <a:ext uri="{FF2B5EF4-FFF2-40B4-BE49-F238E27FC236}">
                <a16:creationId xmlns:a16="http://schemas.microsoft.com/office/drawing/2014/main" id="{F3410484-941E-4CEF-99EF-7D26AE94E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8200" name="Object 13">
            <a:extLst>
              <a:ext uri="{FF2B5EF4-FFF2-40B4-BE49-F238E27FC236}">
                <a16:creationId xmlns:a16="http://schemas.microsoft.com/office/drawing/2014/main" id="{40FD18D3-DF34-41AF-A0C2-1F416DC82D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3200400"/>
          <a:ext cx="21669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18671" imgH="253890" progId="Equation.3">
                  <p:embed/>
                </p:oleObj>
              </mc:Choice>
              <mc:Fallback>
                <p:oleObj name="Equation" r:id="rId14" imgW="1218671" imgH="25389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00400"/>
                        <a:ext cx="21669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5" name="Rectangle 20">
            <a:extLst>
              <a:ext uri="{FF2B5EF4-FFF2-40B4-BE49-F238E27FC236}">
                <a16:creationId xmlns:a16="http://schemas.microsoft.com/office/drawing/2014/main" id="{89895C4F-704C-420F-8535-D6D6BB05D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886200"/>
            <a:ext cx="8305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ii. The scalar product           can be evaluated as follows:</a:t>
            </a:r>
          </a:p>
          <a:p>
            <a:pPr algn="just" eaLnBrk="1" hangingPunct="1"/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=	</a:t>
            </a:r>
          </a:p>
        </p:txBody>
      </p:sp>
      <p:graphicFrame>
        <p:nvGraphicFramePr>
          <p:cNvPr id="8201" name="Object 15">
            <a:extLst>
              <a:ext uri="{FF2B5EF4-FFF2-40B4-BE49-F238E27FC236}">
                <a16:creationId xmlns:a16="http://schemas.microsoft.com/office/drawing/2014/main" id="{8914E6C5-3AC3-42C6-97EF-412F8E5FDB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3886200"/>
          <a:ext cx="7445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18918" imgH="253890" progId="Equation.3">
                  <p:embed/>
                </p:oleObj>
              </mc:Choice>
              <mc:Fallback>
                <p:oleObj name="Equation" r:id="rId16" imgW="418918" imgH="25389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886200"/>
                        <a:ext cx="7445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6" name="Rectangle 17">
            <a:extLst>
              <a:ext uri="{FF2B5EF4-FFF2-40B4-BE49-F238E27FC236}">
                <a16:creationId xmlns:a16="http://schemas.microsoft.com/office/drawing/2014/main" id="{EB21AF96-46A7-4D77-8B78-BE1F51871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8202" name="Object 16">
            <a:extLst>
              <a:ext uri="{FF2B5EF4-FFF2-40B4-BE49-F238E27FC236}">
                <a16:creationId xmlns:a16="http://schemas.microsoft.com/office/drawing/2014/main" id="{908E45A6-6EE7-480F-81DC-4690286503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4572000"/>
          <a:ext cx="7445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18918" imgH="253890" progId="Equation.3">
                  <p:embed/>
                </p:oleObj>
              </mc:Choice>
              <mc:Fallback>
                <p:oleObj name="Equation" r:id="rId17" imgW="418918" imgH="25389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572000"/>
                        <a:ext cx="7445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7" name="Rectangle 19">
            <a:extLst>
              <a:ext uri="{FF2B5EF4-FFF2-40B4-BE49-F238E27FC236}">
                <a16:creationId xmlns:a16="http://schemas.microsoft.com/office/drawing/2014/main" id="{8ED6A4A8-4520-4C84-942C-D3174D9AB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8203" name="Object 18">
            <a:extLst>
              <a:ext uri="{FF2B5EF4-FFF2-40B4-BE49-F238E27FC236}">
                <a16:creationId xmlns:a16="http://schemas.microsoft.com/office/drawing/2014/main" id="{D7E8E07D-879D-4D1B-B8CE-65BCEC1076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4419600"/>
          <a:ext cx="16002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20227" imgH="710891" progId="Equation.3">
                  <p:embed/>
                </p:oleObj>
              </mc:Choice>
              <mc:Fallback>
                <p:oleObj name="Equation" r:id="rId18" imgW="1320227" imgH="710891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419600"/>
                        <a:ext cx="16002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8" name="Rectangle 21">
            <a:extLst>
              <a:ext uri="{FF2B5EF4-FFF2-40B4-BE49-F238E27FC236}">
                <a16:creationId xmlns:a16="http://schemas.microsoft.com/office/drawing/2014/main" id="{5BAA9303-8016-4CF7-A3CB-72D18CBCA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8204" name="Object 20">
            <a:extLst>
              <a:ext uri="{FF2B5EF4-FFF2-40B4-BE49-F238E27FC236}">
                <a16:creationId xmlns:a16="http://schemas.microsoft.com/office/drawing/2014/main" id="{196DF9C6-F00C-4403-9D48-BCCD410FE7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5410200"/>
          <a:ext cx="55737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222500" imgH="203200" progId="Equation.3">
                  <p:embed/>
                </p:oleObj>
              </mc:Choice>
              <mc:Fallback>
                <p:oleObj name="Equation" r:id="rId20" imgW="2222500" imgH="2032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410200"/>
                        <a:ext cx="5573713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1313</TotalTime>
  <Words>1001</Words>
  <Application>Microsoft Office PowerPoint</Application>
  <PresentationFormat>On-screen Show (4:3)</PresentationFormat>
  <Paragraphs>124</Paragraphs>
  <Slides>13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Tahoma</vt:lpstr>
      <vt:lpstr>Times New Roman</vt:lpstr>
      <vt:lpstr>Wingdings</vt:lpstr>
      <vt:lpstr>Office Theme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computer12</dc:creator>
  <cp:lastModifiedBy>Ademola Balogun</cp:lastModifiedBy>
  <cp:revision>51</cp:revision>
  <dcterms:created xsi:type="dcterms:W3CDTF">2019-11-18T16:23:34Z</dcterms:created>
  <dcterms:modified xsi:type="dcterms:W3CDTF">2021-08-15T22:13:00Z</dcterms:modified>
</cp:coreProperties>
</file>