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96" r:id="rId2"/>
    <p:sldId id="260" r:id="rId3"/>
    <p:sldId id="265" r:id="rId4"/>
    <p:sldId id="266" r:id="rId5"/>
    <p:sldId id="270" r:id="rId6"/>
    <p:sldId id="271" r:id="rId7"/>
    <p:sldId id="272" r:id="rId8"/>
    <p:sldId id="273" r:id="rId9"/>
    <p:sldId id="274" r:id="rId10"/>
    <p:sldId id="275" r:id="rId11"/>
    <p:sldId id="283" r:id="rId12"/>
    <p:sldId id="284" r:id="rId13"/>
    <p:sldId id="285" r:id="rId14"/>
    <p:sldId id="286" r:id="rId15"/>
    <p:sldId id="287" r:id="rId16"/>
    <p:sldId id="288" r:id="rId17"/>
    <p:sldId id="291" r:id="rId18"/>
    <p:sldId id="292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51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2892094-D808-48EE-9C4C-3C5239AE10E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EC28F8-AE9F-4693-ADAB-C9291DA2B24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DEB9472-FF53-4627-A51A-ED9439A3FCC9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0645651-6CF1-4E65-A2AC-56939694698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DDA51FD-819A-42D5-9DB8-23E5533515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76DA88-661F-4BE1-A2F9-5374FCE9055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E4CDA5-B2E7-4EC5-AD1A-1080E6E163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CBA29CA-FF11-4828-A0C4-F039728B150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580235FD-BEA3-40AB-BCB2-E959EFAEC70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B8E43FDA-F527-4D40-865A-293BD84F863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FAC847-C920-4BBC-93FA-229A03B51C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B1256C7-7B9E-4C44-8668-782FBC8FF510}" type="slidenum">
              <a:rPr lang="en-US" altLang="en-US">
                <a:latin typeface="Calibri" panose="020F0502020204030204" pitchFamily="34" charset="0"/>
              </a:rPr>
              <a:pPr eaLnBrk="1" hangingPunct="1"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0CAF61D3-8C0C-496C-A583-1CC40CBC61D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27D6E033-BA1A-4532-80D1-64C71B0576D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5A0A6557-F98C-41E4-A7BF-6343E5E53F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1039832-8FB8-400A-9547-7629AB890DE7}" type="slidenum">
              <a:rPr lang="en-US" altLang="en-US">
                <a:latin typeface="Calibri" panose="020F0502020204030204" pitchFamily="34" charset="0"/>
              </a:rPr>
              <a:pPr eaLnBrk="1" hangingPunct="1"/>
              <a:t>15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774D5B-E3A6-4770-B785-B506B3FB2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B0F79-267D-4AFA-92F6-7EAE2F3BD0CD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C72EC-5741-4B89-8981-FEF6CEE25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6CC63-6EF7-44EB-BE51-DA3B52B02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E32C10-5998-4767-9D87-35C5836E19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9455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0032AA-1343-42C6-9BA4-F493BDC89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7E3BE-04B7-4016-B4F7-5BF80DA014CC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2DACF-AD34-47B7-9025-13016E44E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D0BE5-8AC6-457D-8C87-8B887C77A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AD4951-450F-4D66-B2F1-8F6A9515A3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1808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3585F-1BA6-4874-AF4E-0F7668B56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F8BD0-0737-4DBC-910A-28AD23EAA18F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1F5F9-84D1-4B6E-AD61-EE633643D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EA132-FA6C-4D63-B071-88316CBFA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6774FF-5136-4878-870D-D5981D3CD3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3866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872201-2D1B-41F7-BA93-911CA34E3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A3FE4-BBB2-47E2-B0B3-FC39E1762AC0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A1462F-90A4-4F9D-A2E3-F00460BDB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13D3F-E130-4F11-AF08-0A0FAE397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5382D6-66EF-4F10-9134-3DCBF7D054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4288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22510-15FA-423B-9067-E5DDE686C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B58BD-6932-4F1E-AB5C-DE6A39DADE04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0DC41-9C24-4B77-A694-802C60E34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5FB4F4-AD3E-4DBA-AEB7-787509027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F73204-3DA8-4ED1-8FB1-3EE290CE21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8786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9049AD0-EFAE-41AC-B763-5F6AA1F39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E1DE9-3EEC-4289-9447-37DA0C8B858D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8B2EFEA-4740-414A-86B6-B9AA487B4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95BBEDC-FD58-4A62-9D91-903ABE2EA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D9867-5330-4A6B-92B1-34B4F05C1C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4150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185A245-DE4F-4E52-90B8-6F9CCB2B9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742BF-8304-4FE9-95BB-79BC756F6321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A7C0D2F-EEB1-4196-99F5-58CC236DC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99D9EA6-FBB3-4728-851E-B54F155A4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4F82F0-8204-49E7-A2C2-98252C017A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8073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187357C-B49F-4A02-9E23-E1D930461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C4279-2728-4DE9-9C08-367EBBC3E07A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9F1519E-B20E-4F87-8A36-E0BA26E6F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6373569-735F-4039-A014-DCF21FA6E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9F1B7-7351-4C43-B4AD-A712591538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4607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3349EB7-D260-401B-A0C9-B87BC6890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FB43A-5ECE-4325-B482-33115D7CEA95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DD4B06B-040E-432A-BDBA-5A6B80C0A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087C3B6-6EB8-416D-ADBD-12257895B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0F5D01-4201-4048-A00F-96B56DD73A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7927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2B70350-BAE9-4A59-876F-57D59D0D0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73EE5-914B-4654-B60F-75C60BF6F480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0AC5572-CF82-4866-BE53-A1CB430B0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B80869-7749-4D9A-9D64-33FF12F83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347D94-C872-4EA0-86F6-F3C6482D54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6474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4B52C74-A259-4CA5-8711-5269DBCDC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70791-5F2B-4FC3-90FF-BDE4D7DB22C0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5B025F1-CB7C-478B-842F-75D121A7B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60EFE9A-0A53-4066-86FA-1FD821029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CD081-61D3-4517-ADA9-0DAC48D6E7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386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Placeholder 1">
            <a:extLst>
              <a:ext uri="{FF2B5EF4-FFF2-40B4-BE49-F238E27FC236}">
                <a16:creationId xmlns:a16="http://schemas.microsoft.com/office/drawing/2014/main" id="{A167DE1A-598B-45EE-8369-7F9F4658A2B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7411" name="Text Placeholder 2">
            <a:extLst>
              <a:ext uri="{FF2B5EF4-FFF2-40B4-BE49-F238E27FC236}">
                <a16:creationId xmlns:a16="http://schemas.microsoft.com/office/drawing/2014/main" id="{1BCFA018-B4E3-4F7F-A059-E5783BCE52C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85EFDE-A030-4F78-B7C9-7F38E44B46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5B9EB88-566B-437C-B27B-C9012B39A562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7CBC51-D5DE-47A8-81A7-C75241D779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2241B-5370-46F2-8378-F9C6F0D178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A82AA51-97C8-432D-8DE8-BECEB84D61C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eaofudje@mtu.edu.ng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3" Type="http://schemas.openxmlformats.org/officeDocument/2006/relationships/image" Target="../media/image54.wmf"/><Relationship Id="rId7" Type="http://schemas.openxmlformats.org/officeDocument/2006/relationships/image" Target="../media/image57.wmf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5.bin"/><Relationship Id="rId5" Type="http://schemas.openxmlformats.org/officeDocument/2006/relationships/image" Target="../media/image56.wmf"/><Relationship Id="rId4" Type="http://schemas.openxmlformats.org/officeDocument/2006/relationships/oleObject" Target="../embeddings/oleObject64.bin"/><Relationship Id="rId9" Type="http://schemas.openxmlformats.org/officeDocument/2006/relationships/image" Target="../media/image5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9.wmf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63.wmf"/><Relationship Id="rId2" Type="http://schemas.openxmlformats.org/officeDocument/2006/relationships/oleObject" Target="../embeddings/oleObject6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9.bin"/><Relationship Id="rId11" Type="http://schemas.openxmlformats.org/officeDocument/2006/relationships/oleObject" Target="../embeddings/oleObject72.bin"/><Relationship Id="rId5" Type="http://schemas.openxmlformats.org/officeDocument/2006/relationships/image" Target="../media/image60.wmf"/><Relationship Id="rId10" Type="http://schemas.openxmlformats.org/officeDocument/2006/relationships/image" Target="../media/image62.wmf"/><Relationship Id="rId4" Type="http://schemas.openxmlformats.org/officeDocument/2006/relationships/oleObject" Target="../embeddings/oleObject68.bin"/><Relationship Id="rId9" Type="http://schemas.openxmlformats.org/officeDocument/2006/relationships/oleObject" Target="../embeddings/oleObject7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13" Type="http://schemas.openxmlformats.org/officeDocument/2006/relationships/image" Target="../media/image67.wmf"/><Relationship Id="rId18" Type="http://schemas.openxmlformats.org/officeDocument/2006/relationships/oleObject" Target="../embeddings/oleObject81.bin"/><Relationship Id="rId3" Type="http://schemas.openxmlformats.org/officeDocument/2006/relationships/image" Target="../media/image62.wmf"/><Relationship Id="rId21" Type="http://schemas.openxmlformats.org/officeDocument/2006/relationships/image" Target="../media/image71.wmf"/><Relationship Id="rId7" Type="http://schemas.openxmlformats.org/officeDocument/2006/relationships/image" Target="../media/image64.wmf"/><Relationship Id="rId12" Type="http://schemas.openxmlformats.org/officeDocument/2006/relationships/oleObject" Target="../embeddings/oleObject78.bin"/><Relationship Id="rId17" Type="http://schemas.openxmlformats.org/officeDocument/2006/relationships/image" Target="../media/image69.wmf"/><Relationship Id="rId2" Type="http://schemas.openxmlformats.org/officeDocument/2006/relationships/oleObject" Target="../embeddings/oleObject73.bin"/><Relationship Id="rId16" Type="http://schemas.openxmlformats.org/officeDocument/2006/relationships/oleObject" Target="../embeddings/oleObject80.bin"/><Relationship Id="rId20" Type="http://schemas.openxmlformats.org/officeDocument/2006/relationships/oleObject" Target="../embeddings/oleObject8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75.bin"/><Relationship Id="rId11" Type="http://schemas.openxmlformats.org/officeDocument/2006/relationships/image" Target="../media/image66.wmf"/><Relationship Id="rId5" Type="http://schemas.openxmlformats.org/officeDocument/2006/relationships/image" Target="../media/image43.wmf"/><Relationship Id="rId15" Type="http://schemas.openxmlformats.org/officeDocument/2006/relationships/image" Target="../media/image68.wmf"/><Relationship Id="rId10" Type="http://schemas.openxmlformats.org/officeDocument/2006/relationships/oleObject" Target="../embeddings/oleObject77.bin"/><Relationship Id="rId19" Type="http://schemas.openxmlformats.org/officeDocument/2006/relationships/image" Target="../media/image70.wmf"/><Relationship Id="rId4" Type="http://schemas.openxmlformats.org/officeDocument/2006/relationships/oleObject" Target="../embeddings/oleObject74.bin"/><Relationship Id="rId9" Type="http://schemas.openxmlformats.org/officeDocument/2006/relationships/image" Target="../media/image65.wmf"/><Relationship Id="rId14" Type="http://schemas.openxmlformats.org/officeDocument/2006/relationships/oleObject" Target="../embeddings/oleObject7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6.bin"/><Relationship Id="rId13" Type="http://schemas.openxmlformats.org/officeDocument/2006/relationships/image" Target="../media/image77.wmf"/><Relationship Id="rId3" Type="http://schemas.openxmlformats.org/officeDocument/2006/relationships/image" Target="../media/image72.wmf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88.bin"/><Relationship Id="rId2" Type="http://schemas.openxmlformats.org/officeDocument/2006/relationships/oleObject" Target="../embeddings/oleObject8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85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5" Type="http://schemas.openxmlformats.org/officeDocument/2006/relationships/image" Target="../media/image78.wmf"/><Relationship Id="rId10" Type="http://schemas.openxmlformats.org/officeDocument/2006/relationships/oleObject" Target="../embeddings/oleObject87.bin"/><Relationship Id="rId4" Type="http://schemas.openxmlformats.org/officeDocument/2006/relationships/oleObject" Target="../embeddings/oleObject84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8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3" Type="http://schemas.openxmlformats.org/officeDocument/2006/relationships/image" Target="../media/image79.wmf"/><Relationship Id="rId7" Type="http://schemas.openxmlformats.org/officeDocument/2006/relationships/image" Target="../media/image81.wmf"/><Relationship Id="rId2" Type="http://schemas.openxmlformats.org/officeDocument/2006/relationships/oleObject" Target="../embeddings/oleObject9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92.bin"/><Relationship Id="rId5" Type="http://schemas.openxmlformats.org/officeDocument/2006/relationships/image" Target="../media/image80.wmf"/><Relationship Id="rId4" Type="http://schemas.openxmlformats.org/officeDocument/2006/relationships/oleObject" Target="../embeddings/oleObject91.bin"/><Relationship Id="rId9" Type="http://schemas.openxmlformats.org/officeDocument/2006/relationships/image" Target="../media/image8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3" Type="http://schemas.openxmlformats.org/officeDocument/2006/relationships/oleObject" Target="../embeddings/oleObject94.bin"/><Relationship Id="rId7" Type="http://schemas.openxmlformats.org/officeDocument/2006/relationships/oleObject" Target="../embeddings/oleObject96.bin"/><Relationship Id="rId12" Type="http://schemas.openxmlformats.org/officeDocument/2006/relationships/image" Target="../media/image87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4.wmf"/><Relationship Id="rId11" Type="http://schemas.openxmlformats.org/officeDocument/2006/relationships/oleObject" Target="../embeddings/oleObject98.bin"/><Relationship Id="rId5" Type="http://schemas.openxmlformats.org/officeDocument/2006/relationships/oleObject" Target="../embeddings/oleObject95.bin"/><Relationship Id="rId10" Type="http://schemas.openxmlformats.org/officeDocument/2006/relationships/image" Target="../media/image86.wmf"/><Relationship Id="rId4" Type="http://schemas.openxmlformats.org/officeDocument/2006/relationships/image" Target="../media/image83.wmf"/><Relationship Id="rId9" Type="http://schemas.openxmlformats.org/officeDocument/2006/relationships/oleObject" Target="../embeddings/oleObject97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13" Type="http://schemas.openxmlformats.org/officeDocument/2006/relationships/image" Target="../media/image93.wmf"/><Relationship Id="rId3" Type="http://schemas.openxmlformats.org/officeDocument/2006/relationships/image" Target="../media/image88.wmf"/><Relationship Id="rId7" Type="http://schemas.openxmlformats.org/officeDocument/2006/relationships/image" Target="../media/image90.wmf"/><Relationship Id="rId12" Type="http://schemas.openxmlformats.org/officeDocument/2006/relationships/oleObject" Target="../embeddings/oleObject104.bin"/><Relationship Id="rId17" Type="http://schemas.openxmlformats.org/officeDocument/2006/relationships/image" Target="../media/image95.wmf"/><Relationship Id="rId2" Type="http://schemas.openxmlformats.org/officeDocument/2006/relationships/oleObject" Target="../embeddings/oleObject99.bin"/><Relationship Id="rId16" Type="http://schemas.openxmlformats.org/officeDocument/2006/relationships/oleObject" Target="../embeddings/oleObject106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1.bin"/><Relationship Id="rId11" Type="http://schemas.openxmlformats.org/officeDocument/2006/relationships/image" Target="../media/image92.wmf"/><Relationship Id="rId5" Type="http://schemas.openxmlformats.org/officeDocument/2006/relationships/image" Target="../media/image89.wmf"/><Relationship Id="rId15" Type="http://schemas.openxmlformats.org/officeDocument/2006/relationships/image" Target="../media/image94.wmf"/><Relationship Id="rId10" Type="http://schemas.openxmlformats.org/officeDocument/2006/relationships/oleObject" Target="../embeddings/oleObject103.bin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91.wmf"/><Relationship Id="rId14" Type="http://schemas.openxmlformats.org/officeDocument/2006/relationships/oleObject" Target="../embeddings/oleObject10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0.bin"/><Relationship Id="rId3" Type="http://schemas.openxmlformats.org/officeDocument/2006/relationships/image" Target="../media/image96.wmf"/><Relationship Id="rId7" Type="http://schemas.openxmlformats.org/officeDocument/2006/relationships/image" Target="../media/image97.wmf"/><Relationship Id="rId2" Type="http://schemas.openxmlformats.org/officeDocument/2006/relationships/oleObject" Target="../embeddings/oleObject10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9.bin"/><Relationship Id="rId5" Type="http://schemas.openxmlformats.org/officeDocument/2006/relationships/image" Target="../media/image75.wmf"/><Relationship Id="rId4" Type="http://schemas.openxmlformats.org/officeDocument/2006/relationships/oleObject" Target="../embeddings/oleObject108.bin"/><Relationship Id="rId9" Type="http://schemas.openxmlformats.org/officeDocument/2006/relationships/image" Target="../media/image98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4.bin"/><Relationship Id="rId13" Type="http://schemas.openxmlformats.org/officeDocument/2006/relationships/image" Target="../media/image103.wmf"/><Relationship Id="rId3" Type="http://schemas.openxmlformats.org/officeDocument/2006/relationships/image" Target="../media/image99.wmf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116.bin"/><Relationship Id="rId2" Type="http://schemas.openxmlformats.org/officeDocument/2006/relationships/oleObject" Target="../embeddings/oleObject11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13.bin"/><Relationship Id="rId11" Type="http://schemas.openxmlformats.org/officeDocument/2006/relationships/image" Target="../media/image102.emf"/><Relationship Id="rId5" Type="http://schemas.openxmlformats.org/officeDocument/2006/relationships/image" Target="../media/image100.emf"/><Relationship Id="rId10" Type="http://schemas.openxmlformats.org/officeDocument/2006/relationships/oleObject" Target="../embeddings/oleObject115.bin"/><Relationship Id="rId4" Type="http://schemas.openxmlformats.org/officeDocument/2006/relationships/oleObject" Target="../embeddings/oleObject112.bin"/><Relationship Id="rId9" Type="http://schemas.openxmlformats.org/officeDocument/2006/relationships/image" Target="../media/image10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hyperphysics.phy-astr.gsu.edu/hbase/HFrame.html" TargetMode="External"/><Relationship Id="rId2" Type="http://schemas.openxmlformats.org/officeDocument/2006/relationships/hyperlink" Target="http://www.opensourcephysics.org/index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iop.org/index.html" TargetMode="External"/><Relationship Id="rId5" Type="http://schemas.openxmlformats.org/officeDocument/2006/relationships/hyperlink" Target="http://www.msm.cam.ac.uk/" TargetMode="External"/><Relationship Id="rId4" Type="http://schemas.openxmlformats.org/officeDocument/2006/relationships/hyperlink" Target="http://www.practicalphysics.org/go/Default.html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5.bin"/><Relationship Id="rId26" Type="http://schemas.openxmlformats.org/officeDocument/2006/relationships/image" Target="../media/image18.wmf"/><Relationship Id="rId3" Type="http://schemas.openxmlformats.org/officeDocument/2006/relationships/image" Target="../media/image7.wmf"/><Relationship Id="rId21" Type="http://schemas.openxmlformats.org/officeDocument/2006/relationships/image" Target="../media/image16.wmf"/><Relationship Id="rId34" Type="http://schemas.openxmlformats.org/officeDocument/2006/relationships/image" Target="../media/image21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4.wmf"/><Relationship Id="rId25" Type="http://schemas.openxmlformats.org/officeDocument/2006/relationships/oleObject" Target="../embeddings/oleObject19.bin"/><Relationship Id="rId33" Type="http://schemas.openxmlformats.org/officeDocument/2006/relationships/oleObject" Target="../embeddings/oleObject24.bin"/><Relationship Id="rId2" Type="http://schemas.openxmlformats.org/officeDocument/2006/relationships/oleObject" Target="../embeddings/oleObject7.bin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6.bin"/><Relationship Id="rId29" Type="http://schemas.openxmlformats.org/officeDocument/2006/relationships/oleObject" Target="../embeddings/oleObject2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1.wmf"/><Relationship Id="rId24" Type="http://schemas.openxmlformats.org/officeDocument/2006/relationships/oleObject" Target="../embeddings/oleObject18.bin"/><Relationship Id="rId32" Type="http://schemas.openxmlformats.org/officeDocument/2006/relationships/image" Target="../media/image20.wmf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23" Type="http://schemas.openxmlformats.org/officeDocument/2006/relationships/image" Target="../media/image17.wmf"/><Relationship Id="rId28" Type="http://schemas.openxmlformats.org/officeDocument/2006/relationships/image" Target="../media/image19.wmf"/><Relationship Id="rId10" Type="http://schemas.openxmlformats.org/officeDocument/2006/relationships/oleObject" Target="../embeddings/oleObject11.bin"/><Relationship Id="rId19" Type="http://schemas.openxmlformats.org/officeDocument/2006/relationships/image" Target="../media/image15.wmf"/><Relationship Id="rId31" Type="http://schemas.openxmlformats.org/officeDocument/2006/relationships/oleObject" Target="../embeddings/oleObject23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3.bin"/><Relationship Id="rId22" Type="http://schemas.openxmlformats.org/officeDocument/2006/relationships/oleObject" Target="../embeddings/oleObject17.bin"/><Relationship Id="rId27" Type="http://schemas.openxmlformats.org/officeDocument/2006/relationships/oleObject" Target="../embeddings/oleObject20.bin"/><Relationship Id="rId30" Type="http://schemas.openxmlformats.org/officeDocument/2006/relationships/oleObject" Target="../embeddings/oleObject22.bin"/><Relationship Id="rId8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12" Type="http://schemas.openxmlformats.org/officeDocument/2006/relationships/image" Target="../media/image26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7.bin"/><Relationship Id="rId11" Type="http://schemas.openxmlformats.org/officeDocument/2006/relationships/oleObject" Target="../embeddings/oleObject30.bin"/><Relationship Id="rId5" Type="http://schemas.openxmlformats.org/officeDocument/2006/relationships/image" Target="../media/image23.wmf"/><Relationship Id="rId10" Type="http://schemas.openxmlformats.org/officeDocument/2006/relationships/image" Target="../media/image25.wmf"/><Relationship Id="rId4" Type="http://schemas.openxmlformats.org/officeDocument/2006/relationships/oleObject" Target="../embeddings/oleObject26.bin"/><Relationship Id="rId9" Type="http://schemas.openxmlformats.org/officeDocument/2006/relationships/oleObject" Target="../embeddings/oleObject2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32.wmf"/><Relationship Id="rId18" Type="http://schemas.openxmlformats.org/officeDocument/2006/relationships/oleObject" Target="../embeddings/oleObject39.bin"/><Relationship Id="rId3" Type="http://schemas.openxmlformats.org/officeDocument/2006/relationships/image" Target="../media/image27.wmf"/><Relationship Id="rId21" Type="http://schemas.openxmlformats.org/officeDocument/2006/relationships/oleObject" Target="../embeddings/oleObject41.bin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34.wmf"/><Relationship Id="rId2" Type="http://schemas.openxmlformats.org/officeDocument/2006/relationships/oleObject" Target="../embeddings/oleObject31.bin"/><Relationship Id="rId16" Type="http://schemas.openxmlformats.org/officeDocument/2006/relationships/oleObject" Target="../embeddings/oleObject38.bin"/><Relationship Id="rId20" Type="http://schemas.openxmlformats.org/officeDocument/2006/relationships/oleObject" Target="../embeddings/oleObject4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10" Type="http://schemas.openxmlformats.org/officeDocument/2006/relationships/oleObject" Target="../embeddings/oleObject35.bin"/><Relationship Id="rId19" Type="http://schemas.openxmlformats.org/officeDocument/2006/relationships/image" Target="../media/image35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43.bin"/><Relationship Id="rId9" Type="http://schemas.openxmlformats.org/officeDocument/2006/relationships/image" Target="../media/image3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44.wmf"/><Relationship Id="rId18" Type="http://schemas.openxmlformats.org/officeDocument/2006/relationships/oleObject" Target="../embeddings/oleObject54.bin"/><Relationship Id="rId3" Type="http://schemas.openxmlformats.org/officeDocument/2006/relationships/image" Target="../media/image40.wmf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51.bin"/><Relationship Id="rId17" Type="http://schemas.openxmlformats.org/officeDocument/2006/relationships/image" Target="../media/image46.wmf"/><Relationship Id="rId2" Type="http://schemas.openxmlformats.org/officeDocument/2006/relationships/oleObject" Target="../embeddings/oleObject46.bin"/><Relationship Id="rId16" Type="http://schemas.openxmlformats.org/officeDocument/2006/relationships/oleObject" Target="../embeddings/oleObject5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43.wmf"/><Relationship Id="rId5" Type="http://schemas.openxmlformats.org/officeDocument/2006/relationships/image" Target="../media/image41.wmf"/><Relationship Id="rId15" Type="http://schemas.openxmlformats.org/officeDocument/2006/relationships/image" Target="../media/image45.wmf"/><Relationship Id="rId10" Type="http://schemas.openxmlformats.org/officeDocument/2006/relationships/oleObject" Target="../embeddings/oleObject50.bin"/><Relationship Id="rId19" Type="http://schemas.openxmlformats.org/officeDocument/2006/relationships/image" Target="../media/image47.wmf"/><Relationship Id="rId4" Type="http://schemas.openxmlformats.org/officeDocument/2006/relationships/oleObject" Target="../embeddings/oleObject47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5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13" Type="http://schemas.openxmlformats.org/officeDocument/2006/relationships/image" Target="../media/image53.wmf"/><Relationship Id="rId3" Type="http://schemas.openxmlformats.org/officeDocument/2006/relationships/image" Target="../media/image48.wmf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60.bin"/><Relationship Id="rId17" Type="http://schemas.openxmlformats.org/officeDocument/2006/relationships/image" Target="../media/image55.wmf"/><Relationship Id="rId2" Type="http://schemas.openxmlformats.org/officeDocument/2006/relationships/oleObject" Target="../embeddings/oleObject55.bin"/><Relationship Id="rId16" Type="http://schemas.openxmlformats.org/officeDocument/2006/relationships/oleObject" Target="../embeddings/oleObject6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52.wmf"/><Relationship Id="rId5" Type="http://schemas.openxmlformats.org/officeDocument/2006/relationships/image" Target="../media/image49.wmf"/><Relationship Id="rId15" Type="http://schemas.openxmlformats.org/officeDocument/2006/relationships/image" Target="../media/image54.wmf"/><Relationship Id="rId10" Type="http://schemas.openxmlformats.org/officeDocument/2006/relationships/oleObject" Target="../embeddings/oleObject59.bin"/><Relationship Id="rId4" Type="http://schemas.openxmlformats.org/officeDocument/2006/relationships/oleObject" Target="../embeddings/oleObject56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6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>
            <a:extLst>
              <a:ext uri="{FF2B5EF4-FFF2-40B4-BE49-F238E27FC236}">
                <a16:creationId xmlns:a16="http://schemas.microsoft.com/office/drawing/2014/main" id="{78602B1A-BAE3-415B-886D-D5F3405F1209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FF271CF-30B4-4D2B-98C7-60A1800743CD}" type="slidenum">
              <a:rPr lang="en-US" altLang="en-US" sz="1400">
                <a:latin typeface="Calibri" panose="020F0502020204030204" pitchFamily="34" charset="0"/>
              </a:rPr>
              <a:pPr algn="r" eaLnBrk="1" hangingPunct="1"/>
              <a:t>1</a:t>
            </a:fld>
            <a:endParaRPr lang="en-US" altLang="en-US" sz="1400">
              <a:latin typeface="Calibri" panose="020F0502020204030204" pitchFamily="34" charset="0"/>
            </a:endParaRPr>
          </a:p>
        </p:txBody>
      </p:sp>
      <p:sp>
        <p:nvSpPr>
          <p:cNvPr id="7172" name="Rectangle 5">
            <a:extLst>
              <a:ext uri="{FF2B5EF4-FFF2-40B4-BE49-F238E27FC236}">
                <a16:creationId xmlns:a16="http://schemas.microsoft.com/office/drawing/2014/main" id="{E4F671C7-C0DD-4AAE-99CA-A8FA400336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000" y="185738"/>
            <a:ext cx="80518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2400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2400" dirty="0">
                <a:solidFill>
                  <a:srgbClr val="FF0000"/>
                </a:solidFill>
                <a:latin typeface="+mn-lt"/>
                <a:cs typeface="+mn-cs"/>
              </a:rPr>
              <a:t> CHM 403: Quantum Chemistry </a:t>
            </a:r>
            <a:endParaRPr lang="en-US" altLang="en-US" sz="2400" b="1" dirty="0">
              <a:solidFill>
                <a:srgbClr val="FF0000"/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24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2A2AA6"/>
                </a:solidFill>
                <a:latin typeface="Tahoma" pitchFamily="34" charset="0"/>
                <a:cs typeface="+mn-cs"/>
              </a:rPr>
              <a:t>                     The Schrödinger’s Equation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2400" b="1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2400" b="1" dirty="0">
                <a:latin typeface="+mn-lt"/>
                <a:cs typeface="+mn-cs"/>
              </a:rPr>
              <a:t>BY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2400" b="1" dirty="0">
                <a:latin typeface="+mn-lt"/>
                <a:cs typeface="+mn-cs"/>
              </a:rPr>
              <a:t>DR. E.A. </a:t>
            </a:r>
            <a:r>
              <a:rPr lang="en-US" altLang="en-US" sz="2400" b="1" dirty="0" err="1">
                <a:latin typeface="+mn-lt"/>
                <a:cs typeface="+mn-cs"/>
              </a:rPr>
              <a:t>Ofudje</a:t>
            </a:r>
            <a:endParaRPr lang="en-US" altLang="en-US" sz="2400" b="1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2400" b="1" dirty="0">
                <a:latin typeface="+mn-lt"/>
                <a:cs typeface="+mn-cs"/>
                <a:hlinkClick r:id="rId2"/>
              </a:rPr>
              <a:t>eaofudje@mtu.edu.ng</a:t>
            </a:r>
            <a:endParaRPr lang="en-US" altLang="en-US" sz="2400" b="1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2000" b="1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Text Box 20">
            <a:extLst>
              <a:ext uri="{FF2B5EF4-FFF2-40B4-BE49-F238E27FC236}">
                <a16:creationId xmlns:a16="http://schemas.microsoft.com/office/drawing/2014/main" id="{26540E37-49A2-4B8F-8303-6AFE57C89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438" y="304800"/>
            <a:ext cx="5872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</a:rPr>
              <a:t>What is the meaning of a constant probability?</a:t>
            </a:r>
          </a:p>
        </p:txBody>
      </p:sp>
      <p:sp>
        <p:nvSpPr>
          <p:cNvPr id="164885" name="Text Box 21">
            <a:extLst>
              <a:ext uri="{FF2B5EF4-FFF2-40B4-BE49-F238E27FC236}">
                <a16:creationId xmlns:a16="http://schemas.microsoft.com/office/drawing/2014/main" id="{202583DA-F8F7-4208-8AB8-0F19B62F4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955675"/>
            <a:ext cx="161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The plot of </a:t>
            </a:r>
          </a:p>
        </p:txBody>
      </p:sp>
      <p:graphicFrame>
        <p:nvGraphicFramePr>
          <p:cNvPr id="164886" name="Object 22">
            <a:extLst>
              <a:ext uri="{FF2B5EF4-FFF2-40B4-BE49-F238E27FC236}">
                <a16:creationId xmlns:a16="http://schemas.microsoft.com/office/drawing/2014/main" id="{93885D0D-B8FB-45F5-A726-4AF96E6026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1700" y="846138"/>
          <a:ext cx="2606675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291960" progId="Equation.3">
                  <p:embed/>
                </p:oleObj>
              </mc:Choice>
              <mc:Fallback>
                <p:oleObj name="Equation" r:id="rId2" imgW="1282680" imgH="29196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846138"/>
                        <a:ext cx="2606675" cy="595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87" name="Text Box 23">
            <a:extLst>
              <a:ext uri="{FF2B5EF4-FFF2-40B4-BE49-F238E27FC236}">
                <a16:creationId xmlns:a16="http://schemas.microsoft.com/office/drawing/2014/main" id="{FBD796FB-8288-4E8C-8D05-25567A2AA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447800"/>
            <a:ext cx="4729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is a straight line parallel to the </a:t>
            </a:r>
            <a:r>
              <a:rPr lang="en-US" altLang="en-US" i="1">
                <a:latin typeface="Calibri" panose="020F0502020204030204" pitchFamily="34" charset="0"/>
              </a:rPr>
              <a:t>x</a:t>
            </a:r>
            <a:r>
              <a:rPr lang="en-US" altLang="en-US">
                <a:latin typeface="Calibri" panose="020F0502020204030204" pitchFamily="34" charset="0"/>
              </a:rPr>
              <a:t> axis:</a:t>
            </a:r>
          </a:p>
        </p:txBody>
      </p:sp>
      <p:sp>
        <p:nvSpPr>
          <p:cNvPr id="164888" name="Text Box 24">
            <a:extLst>
              <a:ext uri="{FF2B5EF4-FFF2-40B4-BE49-F238E27FC236}">
                <a16:creationId xmlns:a16="http://schemas.microsoft.com/office/drawing/2014/main" id="{3CE95BD4-BF18-487D-98F4-A5C8E31BFC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724400"/>
            <a:ext cx="5626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Calibri" panose="020F0502020204030204" pitchFamily="34" charset="0"/>
              </a:rPr>
              <a:t>The probability density is </a:t>
            </a: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</a:rPr>
              <a:t>the same for all values of </a:t>
            </a:r>
            <a:r>
              <a:rPr lang="en-US" altLang="en-US" sz="2000" i="1">
                <a:solidFill>
                  <a:schemeClr val="accent2"/>
                </a:solidFill>
                <a:latin typeface="Calibri" panose="020F0502020204030204" pitchFamily="34" charset="0"/>
              </a:rPr>
              <a:t>x</a:t>
            </a:r>
          </a:p>
        </p:txBody>
      </p:sp>
      <p:sp>
        <p:nvSpPr>
          <p:cNvPr id="164889" name="Text Box 25">
            <a:extLst>
              <a:ext uri="{FF2B5EF4-FFF2-40B4-BE49-F238E27FC236}">
                <a16:creationId xmlns:a16="http://schemas.microsoft.com/office/drawing/2014/main" id="{50851511-E500-42F7-AAE5-B5A3E7A4C5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163" y="5197475"/>
            <a:ext cx="6070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Calibri" panose="020F0502020204030204" pitchFamily="34" charset="0"/>
              </a:rPr>
              <a:t>The particle has </a:t>
            </a: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</a:rPr>
              <a:t>equal probabilities</a:t>
            </a:r>
            <a:r>
              <a:rPr lang="en-US" altLang="en-US" sz="2000">
                <a:latin typeface="Calibri" panose="020F0502020204030204" pitchFamily="34" charset="0"/>
              </a:rPr>
              <a:t> of being anywhere </a:t>
            </a:r>
          </a:p>
          <a:p>
            <a:pPr eaLnBrk="1" hangingPunct="1"/>
            <a:r>
              <a:rPr lang="en-US" altLang="en-US" sz="2000">
                <a:latin typeface="Calibri" panose="020F0502020204030204" pitchFamily="34" charset="0"/>
              </a:rPr>
              <a:t>along the </a:t>
            </a:r>
            <a:r>
              <a:rPr lang="en-US" altLang="en-US" sz="2000" i="1">
                <a:latin typeface="Calibri" panose="020F0502020204030204" pitchFamily="34" charset="0"/>
              </a:rPr>
              <a:t>x</a:t>
            </a:r>
            <a:r>
              <a:rPr lang="en-US" altLang="en-US" sz="2000">
                <a:latin typeface="Calibri" panose="020F0502020204030204" pitchFamily="34" charset="0"/>
              </a:rPr>
              <a:t> axis: </a:t>
            </a:r>
            <a:r>
              <a:rPr lang="en-US" altLang="en-US" sz="2000" b="1">
                <a:solidFill>
                  <a:schemeClr val="accent2"/>
                </a:solidFill>
                <a:latin typeface="Calibri" panose="020F0502020204030204" pitchFamily="34" charset="0"/>
              </a:rPr>
              <a:t>all positions are equally likely expected</a:t>
            </a:r>
          </a:p>
        </p:txBody>
      </p:sp>
      <p:sp>
        <p:nvSpPr>
          <p:cNvPr id="164890" name="Line 26">
            <a:extLst>
              <a:ext uri="{FF2B5EF4-FFF2-40B4-BE49-F238E27FC236}">
                <a16:creationId xmlns:a16="http://schemas.microsoft.com/office/drawing/2014/main" id="{10C8A24C-F79A-46D6-AFBD-16FAB14E25D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4114800"/>
            <a:ext cx="4419600" cy="0"/>
          </a:xfrm>
          <a:prstGeom prst="line">
            <a:avLst/>
          </a:prstGeom>
          <a:noFill/>
          <a:ln w="317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891" name="Text Box 27">
            <a:extLst>
              <a:ext uri="{FF2B5EF4-FFF2-40B4-BE49-F238E27FC236}">
                <a16:creationId xmlns:a16="http://schemas.microsoft.com/office/drawing/2014/main" id="{CA2829D2-7A26-43C4-B5C3-68D81E440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9725" y="3698875"/>
            <a:ext cx="31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i="1">
                <a:latin typeface="Calibri" panose="020F0502020204030204" pitchFamily="34" charset="0"/>
              </a:rPr>
              <a:t>x</a:t>
            </a:r>
          </a:p>
        </p:txBody>
      </p:sp>
      <p:sp>
        <p:nvSpPr>
          <p:cNvPr id="164892" name="Line 28">
            <a:extLst>
              <a:ext uri="{FF2B5EF4-FFF2-40B4-BE49-F238E27FC236}">
                <a16:creationId xmlns:a16="http://schemas.microsoft.com/office/drawing/2014/main" id="{FBCCCD84-91B3-4D0A-B997-05020D7D63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2222500"/>
            <a:ext cx="0" cy="189230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64893" name="Object 29">
            <a:extLst>
              <a:ext uri="{FF2B5EF4-FFF2-40B4-BE49-F238E27FC236}">
                <a16:creationId xmlns:a16="http://schemas.microsoft.com/office/drawing/2014/main" id="{2DA1A106-0EC9-4893-9D45-76EC72A314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9600" y="1960563"/>
          <a:ext cx="568325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60" imgH="291960" progId="Equation.3">
                  <p:embed/>
                </p:oleObj>
              </mc:Choice>
              <mc:Fallback>
                <p:oleObj name="Equation" r:id="rId4" imgW="279360" imgH="29196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960563"/>
                        <a:ext cx="568325" cy="595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94" name="Line 30">
            <a:extLst>
              <a:ext uri="{FF2B5EF4-FFF2-40B4-BE49-F238E27FC236}">
                <a16:creationId xmlns:a16="http://schemas.microsoft.com/office/drawing/2014/main" id="{5D79F49E-865F-4993-9F30-C1557A8F49B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2971800"/>
            <a:ext cx="533400" cy="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895" name="Line 31">
            <a:extLst>
              <a:ext uri="{FF2B5EF4-FFF2-40B4-BE49-F238E27FC236}">
                <a16:creationId xmlns:a16="http://schemas.microsoft.com/office/drawing/2014/main" id="{96378883-9D39-42E5-8953-0E43A5AD997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971800"/>
            <a:ext cx="3352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896" name="Line 32">
            <a:extLst>
              <a:ext uri="{FF2B5EF4-FFF2-40B4-BE49-F238E27FC236}">
                <a16:creationId xmlns:a16="http://schemas.microsoft.com/office/drawing/2014/main" id="{20950C65-0CCC-44F6-B555-3B85B8095FA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2971800"/>
            <a:ext cx="533400" cy="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897" name="Text Box 33">
            <a:extLst>
              <a:ext uri="{FF2B5EF4-FFF2-40B4-BE49-F238E27FC236}">
                <a16:creationId xmlns:a16="http://schemas.microsoft.com/office/drawing/2014/main" id="{7D898E44-DC71-4FFB-B1AA-33F03D14F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3850" y="4097338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O</a:t>
            </a:r>
          </a:p>
        </p:txBody>
      </p:sp>
      <p:graphicFrame>
        <p:nvGraphicFramePr>
          <p:cNvPr id="164898" name="Object 34">
            <a:extLst>
              <a:ext uri="{FF2B5EF4-FFF2-40B4-BE49-F238E27FC236}">
                <a16:creationId xmlns:a16="http://schemas.microsoft.com/office/drawing/2014/main" id="{9513D16F-E02A-4987-B692-46C19FEE53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9600" y="2428875"/>
          <a:ext cx="62230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1960" imgH="253800" progId="Equation.DSMT4">
                  <p:embed/>
                </p:oleObj>
              </mc:Choice>
              <mc:Fallback>
                <p:oleObj name="Equation" r:id="rId6" imgW="291960" imgH="2538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428875"/>
                        <a:ext cx="622300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6">
            <a:extLst>
              <a:ext uri="{FF2B5EF4-FFF2-40B4-BE49-F238E27FC236}">
                <a16:creationId xmlns:a16="http://schemas.microsoft.com/office/drawing/2014/main" id="{4FD2311E-1CFB-47E6-98A2-ADFB9B4720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9200" y="228600"/>
          <a:ext cx="3505200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31560" imgH="279360" progId="Equation.3">
                  <p:embed/>
                </p:oleObj>
              </mc:Choice>
              <mc:Fallback>
                <p:oleObj name="Equation" r:id="rId8" imgW="1231560" imgH="2793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28600"/>
                        <a:ext cx="3505200" cy="795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64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164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164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164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1" dur="500"/>
                                        <p:tgtEl>
                                          <p:spTgt spid="164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164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500"/>
                                        <p:tgtEl>
                                          <p:spTgt spid="164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164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1000"/>
                                        <p:tgtEl>
                                          <p:spTgt spid="164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1000"/>
                                        <p:tgtEl>
                                          <p:spTgt spid="164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85" grpId="0" autoUpdateAnimBg="0"/>
      <p:bldP spid="164887" grpId="0" autoUpdateAnimBg="0"/>
      <p:bldP spid="164888" grpId="0" autoUpdateAnimBg="0"/>
      <p:bldP spid="164889" grpId="0" autoUpdateAnimBg="0"/>
      <p:bldP spid="164891" grpId="0" autoUpdateAnimBg="0"/>
      <p:bldP spid="164897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4" name="Rectangle 10">
            <a:extLst>
              <a:ext uri="{FF2B5EF4-FFF2-40B4-BE49-F238E27FC236}">
                <a16:creationId xmlns:a16="http://schemas.microsoft.com/office/drawing/2014/main" id="{78DC489B-B636-4619-8E3F-C092CB077E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863" y="76200"/>
            <a:ext cx="45100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2A2AA6"/>
                </a:solidFill>
                <a:latin typeface="Tahoma" panose="020B0604030504040204" pitchFamily="34" charset="0"/>
              </a:rPr>
              <a:t>Particle in a square well</a:t>
            </a:r>
          </a:p>
        </p:txBody>
      </p:sp>
      <p:sp>
        <p:nvSpPr>
          <p:cNvPr id="174091" name="Text Box 11">
            <a:extLst>
              <a:ext uri="{FF2B5EF4-FFF2-40B4-BE49-F238E27FC236}">
                <a16:creationId xmlns:a16="http://schemas.microsoft.com/office/drawing/2014/main" id="{9ADE859C-6EB9-475D-AAC9-2B04E2B41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27325"/>
            <a:ext cx="5383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altLang="en-US" i="1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b="1" i="1">
                <a:latin typeface="Calibri" panose="020F0502020204030204" pitchFamily="34" charset="0"/>
                <a:cs typeface="Times New Roman" panose="02020603050405020304" pitchFamily="18" charset="0"/>
              </a:rPr>
              <a:t>Solution of the Schrödinger’s equation</a:t>
            </a:r>
          </a:p>
        </p:txBody>
      </p:sp>
      <p:sp>
        <p:nvSpPr>
          <p:cNvPr id="9226" name="Text Box 12">
            <a:extLst>
              <a:ext uri="{FF2B5EF4-FFF2-40B4-BE49-F238E27FC236}">
                <a16:creationId xmlns:a16="http://schemas.microsoft.com/office/drawing/2014/main" id="{C0016C89-6A7E-43B0-923D-75BFB52B4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669925"/>
            <a:ext cx="7996238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latin typeface="Calibri" panose="020F0502020204030204" pitchFamily="34" charset="0"/>
                <a:cs typeface="Times New Roman" panose="02020603050405020304" pitchFamily="18" charset="0"/>
              </a:rPr>
              <a:t>•</a:t>
            </a:r>
            <a:r>
              <a:rPr lang="en-US" altLang="en-US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>
                <a:latin typeface="Calibri" panose="020F0502020204030204" pitchFamily="34" charset="0"/>
              </a:rPr>
              <a:t>Consider a particle confined to a region 0 </a:t>
            </a:r>
            <a:r>
              <a:rPr lang="en-US" altLang="en-US">
                <a:latin typeface="Calibri" panose="020F0502020204030204" pitchFamily="34" charset="0"/>
                <a:sym typeface="Symbol" panose="05050102010706020507" pitchFamily="18" charset="2"/>
              </a:rPr>
              <a:t> </a:t>
            </a:r>
            <a:r>
              <a:rPr lang="en-US" altLang="en-US" i="1">
                <a:latin typeface="Calibri" panose="020F0502020204030204" pitchFamily="34" charset="0"/>
              </a:rPr>
              <a:t>x </a:t>
            </a:r>
            <a:r>
              <a:rPr lang="en-US" altLang="en-US">
                <a:latin typeface="Calibri" panose="020F0502020204030204" pitchFamily="34" charset="0"/>
                <a:sym typeface="Symbol" panose="05050102010706020507" pitchFamily="18" charset="2"/>
              </a:rPr>
              <a:t> </a:t>
            </a:r>
            <a:r>
              <a:rPr lang="en-US" altLang="en-US">
                <a:latin typeface="Calibri" panose="020F0502020204030204" pitchFamily="34" charset="0"/>
              </a:rPr>
              <a:t> </a:t>
            </a:r>
            <a:r>
              <a:rPr lang="en-US" altLang="en-US" i="1">
                <a:latin typeface="Calibri" panose="020F0502020204030204" pitchFamily="34" charset="0"/>
              </a:rPr>
              <a:t>a</a:t>
            </a:r>
            <a:r>
              <a:rPr lang="en-US" altLang="en-US">
                <a:latin typeface="Calibri" panose="020F0502020204030204" pitchFamily="34" charset="0"/>
              </a:rPr>
              <a:t> where it can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move freely, but subject to strong force at </a:t>
            </a:r>
            <a:r>
              <a:rPr lang="en-US" altLang="en-US" i="1">
                <a:latin typeface="Calibri" panose="020F0502020204030204" pitchFamily="34" charset="0"/>
              </a:rPr>
              <a:t>x</a:t>
            </a:r>
            <a:r>
              <a:rPr lang="en-US" altLang="en-US">
                <a:latin typeface="Calibri" panose="020F0502020204030204" pitchFamily="34" charset="0"/>
              </a:rPr>
              <a:t> = 0 and </a:t>
            </a:r>
            <a:r>
              <a:rPr lang="en-US" altLang="en-US" i="1">
                <a:latin typeface="Calibri" panose="020F0502020204030204" pitchFamily="34" charset="0"/>
              </a:rPr>
              <a:t>x</a:t>
            </a:r>
            <a:r>
              <a:rPr lang="en-US" altLang="en-US">
                <a:latin typeface="Calibri" panose="020F0502020204030204" pitchFamily="34" charset="0"/>
              </a:rPr>
              <a:t> = </a:t>
            </a:r>
            <a:r>
              <a:rPr lang="en-US" altLang="en-US" i="1">
                <a:latin typeface="Calibri" panose="020F0502020204030204" pitchFamily="34" charset="0"/>
              </a:rPr>
              <a:t>a</a:t>
            </a:r>
          </a:p>
        </p:txBody>
      </p:sp>
      <p:graphicFrame>
        <p:nvGraphicFramePr>
          <p:cNvPr id="174093" name="Object 13">
            <a:extLst>
              <a:ext uri="{FF2B5EF4-FFF2-40B4-BE49-F238E27FC236}">
                <a16:creationId xmlns:a16="http://schemas.microsoft.com/office/drawing/2014/main" id="{E3D1D89C-43C0-47C5-AA40-0E7CC1E801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2538" y="1746250"/>
          <a:ext cx="4084637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520" imgH="469800" progId="Equation.3">
                  <p:embed/>
                </p:oleObj>
              </mc:Choice>
              <mc:Fallback>
                <p:oleObj name="Equation" r:id="rId2" imgW="2171520" imgH="4698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2538" y="1746250"/>
                        <a:ext cx="4084637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094" name="Line 14">
            <a:extLst>
              <a:ext uri="{FF2B5EF4-FFF2-40B4-BE49-F238E27FC236}">
                <a16:creationId xmlns:a16="http://schemas.microsoft.com/office/drawing/2014/main" id="{3F6A404A-A0F9-4C8C-83C8-74864EFCAFA3}"/>
              </a:ext>
            </a:extLst>
          </p:cNvPr>
          <p:cNvSpPr>
            <a:spLocks noChangeShapeType="1"/>
          </p:cNvSpPr>
          <p:nvPr/>
        </p:nvSpPr>
        <p:spPr bwMode="auto">
          <a:xfrm>
            <a:off x="6678613" y="4175125"/>
            <a:ext cx="208438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095" name="Line 15">
            <a:extLst>
              <a:ext uri="{FF2B5EF4-FFF2-40B4-BE49-F238E27FC236}">
                <a16:creationId xmlns:a16="http://schemas.microsoft.com/office/drawing/2014/main" id="{61717A21-71B8-43C2-9D4B-F2167212CC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88138" y="2346325"/>
            <a:ext cx="0" cy="1828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096" name="Line 16">
            <a:extLst>
              <a:ext uri="{FF2B5EF4-FFF2-40B4-BE49-F238E27FC236}">
                <a16:creationId xmlns:a16="http://schemas.microsoft.com/office/drawing/2014/main" id="{A7CE8F25-8D63-4683-8267-202CFA28E1F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05600" y="2073275"/>
            <a:ext cx="0" cy="2101850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097" name="Line 17">
            <a:extLst>
              <a:ext uri="{FF2B5EF4-FFF2-40B4-BE49-F238E27FC236}">
                <a16:creationId xmlns:a16="http://schemas.microsoft.com/office/drawing/2014/main" id="{71107680-19EC-4A79-9275-48C95031FB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05600" y="1736725"/>
            <a:ext cx="0" cy="547688"/>
          </a:xfrm>
          <a:prstGeom prst="line">
            <a:avLst/>
          </a:prstGeom>
          <a:noFill/>
          <a:ln w="9525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098" name="Line 18">
            <a:extLst>
              <a:ext uri="{FF2B5EF4-FFF2-40B4-BE49-F238E27FC236}">
                <a16:creationId xmlns:a16="http://schemas.microsoft.com/office/drawing/2014/main" id="{9407C8F1-4029-47D8-BD56-A12560DD9F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72400" y="1736725"/>
            <a:ext cx="0" cy="547688"/>
          </a:xfrm>
          <a:prstGeom prst="line">
            <a:avLst/>
          </a:prstGeom>
          <a:noFill/>
          <a:ln w="9525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099" name="Line 19">
            <a:extLst>
              <a:ext uri="{FF2B5EF4-FFF2-40B4-BE49-F238E27FC236}">
                <a16:creationId xmlns:a16="http://schemas.microsoft.com/office/drawing/2014/main" id="{BB0B0A75-B7FC-4705-866E-4B322D6BBA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72400" y="2076450"/>
            <a:ext cx="0" cy="2101850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100" name="Line 20">
            <a:extLst>
              <a:ext uri="{FF2B5EF4-FFF2-40B4-BE49-F238E27FC236}">
                <a16:creationId xmlns:a16="http://schemas.microsoft.com/office/drawing/2014/main" id="{66BE48D0-2CEC-411B-BC02-84DBD09DB8ED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4152900"/>
            <a:ext cx="1066800" cy="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74101" name="Object 21">
            <a:extLst>
              <a:ext uri="{FF2B5EF4-FFF2-40B4-BE49-F238E27FC236}">
                <a16:creationId xmlns:a16="http://schemas.microsoft.com/office/drawing/2014/main" id="{C2DB26C3-E235-447A-B957-8F5392D5AF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81800" y="1660525"/>
          <a:ext cx="38100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114120" progId="Equation.3">
                  <p:embed/>
                </p:oleObj>
              </mc:Choice>
              <mc:Fallback>
                <p:oleObj name="Equation" r:id="rId4" imgW="152280" imgH="11412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1660525"/>
                        <a:ext cx="381000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02" name="Text Box 22">
            <a:extLst>
              <a:ext uri="{FF2B5EF4-FFF2-40B4-BE49-F238E27FC236}">
                <a16:creationId xmlns:a16="http://schemas.microsoft.com/office/drawing/2014/main" id="{B443B176-FADE-4B21-B0B1-C0E8C18B6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0113" y="4175125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i="1">
                <a:latin typeface="Calibri" panose="020F0502020204030204" pitchFamily="34" charset="0"/>
              </a:rPr>
              <a:t>x</a:t>
            </a:r>
          </a:p>
        </p:txBody>
      </p:sp>
      <p:sp>
        <p:nvSpPr>
          <p:cNvPr id="174103" name="Rectangle 23">
            <a:extLst>
              <a:ext uri="{FF2B5EF4-FFF2-40B4-BE49-F238E27FC236}">
                <a16:creationId xmlns:a16="http://schemas.microsoft.com/office/drawing/2014/main" id="{4D617663-DBBD-4B04-91C7-FC2CA1165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0938" y="1619250"/>
            <a:ext cx="457200" cy="2573338"/>
          </a:xfrm>
          <a:prstGeom prst="rect">
            <a:avLst/>
          </a:prstGeom>
          <a:solidFill>
            <a:schemeClr val="accent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74104" name="Text Box 24">
            <a:extLst>
              <a:ext uri="{FF2B5EF4-FFF2-40B4-BE49-F238E27FC236}">
                <a16:creationId xmlns:a16="http://schemas.microsoft.com/office/drawing/2014/main" id="{2FB838A3-1E9B-4CBD-B646-377CFBD4F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19392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Calibri" panose="020F0502020204030204" pitchFamily="34" charset="0"/>
              </a:rPr>
              <a:t>U</a:t>
            </a:r>
            <a:endParaRPr lang="en-US" altLang="en-US" baseline="-25000">
              <a:latin typeface="Calibri" panose="020F0502020204030204" pitchFamily="34" charset="0"/>
            </a:endParaRPr>
          </a:p>
        </p:txBody>
      </p:sp>
      <p:sp>
        <p:nvSpPr>
          <p:cNvPr id="174105" name="Rectangle 25">
            <a:extLst>
              <a:ext uri="{FF2B5EF4-FFF2-40B4-BE49-F238E27FC236}">
                <a16:creationId xmlns:a16="http://schemas.microsoft.com/office/drawing/2014/main" id="{7862C3EE-42EA-40B1-BD83-1A30395EF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9863" y="1593850"/>
            <a:ext cx="668337" cy="2573338"/>
          </a:xfrm>
          <a:prstGeom prst="rect">
            <a:avLst/>
          </a:prstGeom>
          <a:solidFill>
            <a:schemeClr val="accent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aphicFrame>
        <p:nvGraphicFramePr>
          <p:cNvPr id="174106" name="Object 26">
            <a:extLst>
              <a:ext uri="{FF2B5EF4-FFF2-40B4-BE49-F238E27FC236}">
                <a16:creationId xmlns:a16="http://schemas.microsoft.com/office/drawing/2014/main" id="{B519F8CD-9ABC-47D1-ACAA-9AC0D8C255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48600" y="1660525"/>
          <a:ext cx="38100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280" imgH="114120" progId="Equation.3">
                  <p:embed/>
                </p:oleObj>
              </mc:Choice>
              <mc:Fallback>
                <p:oleObj name="Equation" r:id="rId6" imgW="152280" imgH="11412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1660525"/>
                        <a:ext cx="381000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07" name="Rectangle 27">
            <a:extLst>
              <a:ext uri="{FF2B5EF4-FFF2-40B4-BE49-F238E27FC236}">
                <a16:creationId xmlns:a16="http://schemas.microsoft.com/office/drawing/2014/main" id="{989F9DA5-4E5B-4B16-B6CA-F25D92EF78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4192588"/>
            <a:ext cx="2209800" cy="838200"/>
          </a:xfrm>
          <a:prstGeom prst="rect">
            <a:avLst/>
          </a:prstGeom>
          <a:solidFill>
            <a:schemeClr val="accent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 b="1"/>
          </a:p>
        </p:txBody>
      </p:sp>
      <p:sp>
        <p:nvSpPr>
          <p:cNvPr id="174108" name="Text Box 28">
            <a:extLst>
              <a:ext uri="{FF2B5EF4-FFF2-40B4-BE49-F238E27FC236}">
                <a16:creationId xmlns:a16="http://schemas.microsoft.com/office/drawing/2014/main" id="{4CFE6CB5-D08E-47B0-A8A2-C03B632FD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1263" y="41052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i="1">
                <a:latin typeface="Calibri" panose="020F0502020204030204" pitchFamily="34" charset="0"/>
              </a:rPr>
              <a:t>a</a:t>
            </a:r>
          </a:p>
        </p:txBody>
      </p:sp>
      <p:sp>
        <p:nvSpPr>
          <p:cNvPr id="174109" name="Text Box 29">
            <a:extLst>
              <a:ext uri="{FF2B5EF4-FFF2-40B4-BE49-F238E27FC236}">
                <a16:creationId xmlns:a16="http://schemas.microsoft.com/office/drawing/2014/main" id="{8081F3AD-548C-4C10-9B50-A248BB941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09892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0</a:t>
            </a:r>
          </a:p>
        </p:txBody>
      </p:sp>
      <p:sp>
        <p:nvSpPr>
          <p:cNvPr id="174110" name="Text Box 30">
            <a:extLst>
              <a:ext uri="{FF2B5EF4-FFF2-40B4-BE49-F238E27FC236}">
                <a16:creationId xmlns:a16="http://schemas.microsoft.com/office/drawing/2014/main" id="{08107F11-3E86-49FF-8340-B9D478118F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108325"/>
            <a:ext cx="4343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  <a:cs typeface="Times New Roman" panose="02020603050405020304" pitchFamily="18" charset="0"/>
              </a:rPr>
              <a:t>Schrödinger’s equation for the particle in the box:</a:t>
            </a:r>
            <a:endParaRPr lang="en-US" altLang="en-US">
              <a:latin typeface="Calibri" panose="020F0502020204030204" pitchFamily="34" charset="0"/>
            </a:endParaRPr>
          </a:p>
        </p:txBody>
      </p:sp>
      <p:graphicFrame>
        <p:nvGraphicFramePr>
          <p:cNvPr id="174112" name="Object 32">
            <a:extLst>
              <a:ext uri="{FF2B5EF4-FFF2-40B4-BE49-F238E27FC236}">
                <a16:creationId xmlns:a16="http://schemas.microsoft.com/office/drawing/2014/main" id="{D24AF65F-EF3E-4BC8-8E53-2FE3A388C9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65350" y="4921250"/>
          <a:ext cx="1949450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74360" imgH="380880" progId="Equation.DSMT4">
                  <p:embed/>
                </p:oleObj>
              </mc:Choice>
              <mc:Fallback>
                <p:oleObj name="Equation" r:id="rId7" imgW="774360" imgH="38088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350" y="4921250"/>
                        <a:ext cx="1949450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13" name="Text Box 33">
            <a:extLst>
              <a:ext uri="{FF2B5EF4-FFF2-40B4-BE49-F238E27FC236}">
                <a16:creationId xmlns:a16="http://schemas.microsoft.com/office/drawing/2014/main" id="{4E64F56C-A7F9-44A2-94FC-865C2C866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900" y="5165725"/>
            <a:ext cx="1562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By putting:</a:t>
            </a:r>
          </a:p>
        </p:txBody>
      </p:sp>
      <p:sp>
        <p:nvSpPr>
          <p:cNvPr id="174114" name="Line 34">
            <a:extLst>
              <a:ext uri="{FF2B5EF4-FFF2-40B4-BE49-F238E27FC236}">
                <a16:creationId xmlns:a16="http://schemas.microsoft.com/office/drawing/2014/main" id="{2FA83446-33D6-48BF-BEED-056D79F24553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6308725"/>
            <a:ext cx="609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74115" name="Object 35">
            <a:extLst>
              <a:ext uri="{FF2B5EF4-FFF2-40B4-BE49-F238E27FC236}">
                <a16:creationId xmlns:a16="http://schemas.microsoft.com/office/drawing/2014/main" id="{A8F3AC2A-1070-439A-A248-A6D78FB996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59050" y="5818188"/>
          <a:ext cx="2058988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28520" imgH="444240" progId="Equation.3">
                  <p:embed/>
                </p:oleObj>
              </mc:Choice>
              <mc:Fallback>
                <p:oleObj name="Equation" r:id="rId9" imgW="1028520" imgH="44424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9050" y="5818188"/>
                        <a:ext cx="2058988" cy="887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8">
            <a:extLst>
              <a:ext uri="{FF2B5EF4-FFF2-40B4-BE49-F238E27FC236}">
                <a16:creationId xmlns:a16="http://schemas.microsoft.com/office/drawing/2014/main" id="{8AB4C72E-C5C8-4851-88A7-CE9D1211FC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3810000"/>
          <a:ext cx="254635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33440" imgH="419040" progId="Equation.3">
                  <p:embed/>
                </p:oleObj>
              </mc:Choice>
              <mc:Fallback>
                <p:oleObj name="Equation" r:id="rId11" imgW="1333440" imgH="4190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810000"/>
                        <a:ext cx="254635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4" name="Rectangle 29">
            <a:extLst>
              <a:ext uri="{FF2B5EF4-FFF2-40B4-BE49-F238E27FC236}">
                <a16:creationId xmlns:a16="http://schemas.microsoft.com/office/drawing/2014/main" id="{02AEDDCF-A5D9-483E-BAD5-5920C293B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5029200"/>
            <a:ext cx="2362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Infinitely deep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potential  energy well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74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1" dur="500"/>
                                        <p:tgtEl>
                                          <p:spTgt spid="17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9" dur="500"/>
                                        <p:tgtEl>
                                          <p:spTgt spid="174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3" dur="500"/>
                                        <p:tgtEl>
                                          <p:spTgt spid="17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4" dur="500"/>
                                        <p:tgtEl>
                                          <p:spTgt spid="17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8" dur="500"/>
                                        <p:tgtEl>
                                          <p:spTgt spid="17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500"/>
                                        <p:tgtEl>
                                          <p:spTgt spid="17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7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7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7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3" dur="500"/>
                                        <p:tgtEl>
                                          <p:spTgt spid="174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8" dur="500"/>
                                        <p:tgtEl>
                                          <p:spTgt spid="17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3" dur="500"/>
                                        <p:tgtEl>
                                          <p:spTgt spid="17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74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74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500"/>
                                        <p:tgtEl>
                                          <p:spTgt spid="17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74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74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1" grpId="0" autoUpdateAnimBg="0"/>
      <p:bldP spid="174102" grpId="0" autoUpdateAnimBg="0"/>
      <p:bldP spid="174103" grpId="0" animBg="1"/>
      <p:bldP spid="174104" grpId="0" autoUpdateAnimBg="0"/>
      <p:bldP spid="174105" grpId="0" animBg="1"/>
      <p:bldP spid="174107" grpId="0" animBg="1" autoUpdateAnimBg="0"/>
      <p:bldP spid="174108" grpId="0" autoUpdateAnimBg="0"/>
      <p:bldP spid="174109" grpId="0" autoUpdateAnimBg="0"/>
      <p:bldP spid="174110" grpId="0" autoUpdateAnimBg="0"/>
      <p:bldP spid="174113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7">
            <a:extLst>
              <a:ext uri="{FF2B5EF4-FFF2-40B4-BE49-F238E27FC236}">
                <a16:creationId xmlns:a16="http://schemas.microsoft.com/office/drawing/2014/main" id="{20A0B3FD-1FFD-4CE8-A148-5EE2460EEB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228600"/>
          <a:ext cx="2058988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520" imgH="444240" progId="Equation.3">
                  <p:embed/>
                </p:oleObj>
              </mc:Choice>
              <mc:Fallback>
                <p:oleObj name="Equation" r:id="rId2" imgW="1028520" imgH="44424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28600"/>
                        <a:ext cx="2058988" cy="887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132" name="Line 28">
            <a:extLst>
              <a:ext uri="{FF2B5EF4-FFF2-40B4-BE49-F238E27FC236}">
                <a16:creationId xmlns:a16="http://schemas.microsoft.com/office/drawing/2014/main" id="{96E274E5-3278-4D47-9192-E575242E94E7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709613"/>
            <a:ext cx="609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75133" name="Object 29">
            <a:extLst>
              <a:ext uri="{FF2B5EF4-FFF2-40B4-BE49-F238E27FC236}">
                <a16:creationId xmlns:a16="http://schemas.microsoft.com/office/drawing/2014/main" id="{A0C91870-FA26-43A1-95AF-FF2CFA858A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381000"/>
          <a:ext cx="3070225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800" imgH="253800" progId="Equation.3">
                  <p:embed/>
                </p:oleObj>
              </mc:Choice>
              <mc:Fallback>
                <p:oleObj name="Equation" r:id="rId4" imgW="1396800" imgH="2538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81000"/>
                        <a:ext cx="3070225" cy="55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162" name="Text Box 58">
            <a:extLst>
              <a:ext uri="{FF2B5EF4-FFF2-40B4-BE49-F238E27FC236}">
                <a16:creationId xmlns:a16="http://schemas.microsoft.com/office/drawing/2014/main" id="{1B076991-17B3-4B99-8301-4047D644E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35200"/>
            <a:ext cx="4178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n-US" altLang="en-US" sz="2400">
                <a:latin typeface="Calibri" panose="020F0502020204030204" pitchFamily="34" charset="0"/>
              </a:rPr>
              <a:t>With the boundary condition: </a:t>
            </a:r>
          </a:p>
        </p:txBody>
      </p:sp>
      <p:graphicFrame>
        <p:nvGraphicFramePr>
          <p:cNvPr id="175163" name="Object 59">
            <a:extLst>
              <a:ext uri="{FF2B5EF4-FFF2-40B4-BE49-F238E27FC236}">
                <a16:creationId xmlns:a16="http://schemas.microsoft.com/office/drawing/2014/main" id="{8289359E-F494-49A6-8F5B-8C0DE233C9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43400" y="2286000"/>
          <a:ext cx="17145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38080" imgH="203040" progId="Equation.3">
                  <p:embed/>
                </p:oleObj>
              </mc:Choice>
              <mc:Fallback>
                <p:oleObj name="Equation" r:id="rId6" imgW="838080" imgH="203040" progId="Equation.3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286000"/>
                        <a:ext cx="171450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64" name="Object 60">
            <a:extLst>
              <a:ext uri="{FF2B5EF4-FFF2-40B4-BE49-F238E27FC236}">
                <a16:creationId xmlns:a16="http://schemas.microsoft.com/office/drawing/2014/main" id="{F5E57EAF-56AA-4DB7-916D-194CA622DF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0525" y="2641600"/>
          <a:ext cx="6230938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08080" imgH="253800" progId="Equation.3">
                  <p:embed/>
                </p:oleObj>
              </mc:Choice>
              <mc:Fallback>
                <p:oleObj name="Equation" r:id="rId8" imgW="2908080" imgH="253800" progId="Equation.3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" y="2641600"/>
                        <a:ext cx="6230938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65" name="Object 61">
            <a:extLst>
              <a:ext uri="{FF2B5EF4-FFF2-40B4-BE49-F238E27FC236}">
                <a16:creationId xmlns:a16="http://schemas.microsoft.com/office/drawing/2014/main" id="{6448D0EF-A513-4366-AB0D-076B38B64F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3305175"/>
          <a:ext cx="100965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95000" imgH="164880" progId="Equation.3">
                  <p:embed/>
                </p:oleObj>
              </mc:Choice>
              <mc:Fallback>
                <p:oleObj name="Equation" r:id="rId10" imgW="495000" imgH="164880" progId="Equation.3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305175"/>
                        <a:ext cx="1009650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66" name="Object 62">
            <a:extLst>
              <a:ext uri="{FF2B5EF4-FFF2-40B4-BE49-F238E27FC236}">
                <a16:creationId xmlns:a16="http://schemas.microsoft.com/office/drawing/2014/main" id="{A99F0470-DEF7-4B58-B368-F227E18758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01950" y="3157538"/>
          <a:ext cx="30194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09400" imgH="253800" progId="Equation.3">
                  <p:embed/>
                </p:oleObj>
              </mc:Choice>
              <mc:Fallback>
                <p:oleObj name="Equation" r:id="rId12" imgW="1409400" imgH="253800" progId="Equation.3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1950" y="3157538"/>
                        <a:ext cx="30194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167" name="Line 63">
            <a:extLst>
              <a:ext uri="{FF2B5EF4-FFF2-40B4-BE49-F238E27FC236}">
                <a16:creationId xmlns:a16="http://schemas.microsoft.com/office/drawing/2014/main" id="{44BA1156-5970-4387-AB80-16D9ECD54DB1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3489325"/>
            <a:ext cx="503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75168" name="Object 64">
            <a:extLst>
              <a:ext uri="{FF2B5EF4-FFF2-40B4-BE49-F238E27FC236}">
                <a16:creationId xmlns:a16="http://schemas.microsoft.com/office/drawing/2014/main" id="{CD6A0C47-89A8-4840-B88A-2277C9FCAE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5657850"/>
          <a:ext cx="23812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04840" imgH="203040" progId="Equation.3">
                  <p:embed/>
                </p:oleObj>
              </mc:Choice>
              <mc:Fallback>
                <p:oleObj name="Equation" r:id="rId14" imgW="1104840" imgH="203040" progId="Equation.3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657850"/>
                        <a:ext cx="238125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169" name="Rectangle 65">
            <a:extLst>
              <a:ext uri="{FF2B5EF4-FFF2-40B4-BE49-F238E27FC236}">
                <a16:creationId xmlns:a16="http://schemas.microsoft.com/office/drawing/2014/main" id="{F3A86C97-7F0B-479F-81A8-149BC16A1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022725"/>
            <a:ext cx="7162800" cy="1447800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75170" name="Text Box 66">
            <a:extLst>
              <a:ext uri="{FF2B5EF4-FFF2-40B4-BE49-F238E27FC236}">
                <a16:creationId xmlns:a16="http://schemas.microsoft.com/office/drawing/2014/main" id="{39FCEBEE-E315-4F95-98A3-1A25183CD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4037013"/>
            <a:ext cx="3387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u="sng">
                <a:latin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n-US" altLang="en-US" u="sng">
                <a:latin typeface="Calibri" panose="020F0502020204030204" pitchFamily="34" charset="0"/>
              </a:rPr>
              <a:t>Revision:</a:t>
            </a:r>
            <a:r>
              <a:rPr lang="en-US" altLang="en-US">
                <a:latin typeface="Calibri" panose="020F0502020204030204" pitchFamily="34" charset="0"/>
              </a:rPr>
              <a:t> We have the relations</a:t>
            </a:r>
          </a:p>
        </p:txBody>
      </p:sp>
      <p:graphicFrame>
        <p:nvGraphicFramePr>
          <p:cNvPr id="175171" name="Object 67">
            <a:extLst>
              <a:ext uri="{FF2B5EF4-FFF2-40B4-BE49-F238E27FC236}">
                <a16:creationId xmlns:a16="http://schemas.microsoft.com/office/drawing/2014/main" id="{09A81CB0-3B72-49F7-863F-E783C93E11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4479925"/>
          <a:ext cx="220980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66680" imgH="431640" progId="Equation.3">
                  <p:embed/>
                </p:oleObj>
              </mc:Choice>
              <mc:Fallback>
                <p:oleObj name="Equation" r:id="rId16" imgW="1066680" imgH="431640" progId="Equation.3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479925"/>
                        <a:ext cx="2209800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72" name="Object 68">
            <a:extLst>
              <a:ext uri="{FF2B5EF4-FFF2-40B4-BE49-F238E27FC236}">
                <a16:creationId xmlns:a16="http://schemas.microsoft.com/office/drawing/2014/main" id="{5B5BC666-E18A-481D-9400-A218C87294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91000" y="4462463"/>
          <a:ext cx="2157413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41120" imgH="431640" progId="Equation.3">
                  <p:embed/>
                </p:oleObj>
              </mc:Choice>
              <mc:Fallback>
                <p:oleObj name="Equation" r:id="rId18" imgW="1041120" imgH="431640" progId="Equation.3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462463"/>
                        <a:ext cx="2157413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173" name="Text Box 69">
            <a:extLst>
              <a:ext uri="{FF2B5EF4-FFF2-40B4-BE49-F238E27FC236}">
                <a16:creationId xmlns:a16="http://schemas.microsoft.com/office/drawing/2014/main" id="{FBD6FDEA-1104-4623-8EB4-6994EF02BB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6775" y="4714875"/>
            <a:ext cx="70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and:</a:t>
            </a:r>
          </a:p>
        </p:txBody>
      </p:sp>
      <p:sp>
        <p:nvSpPr>
          <p:cNvPr id="175174" name="Line 70">
            <a:extLst>
              <a:ext uri="{FF2B5EF4-FFF2-40B4-BE49-F238E27FC236}">
                <a16:creationId xmlns:a16="http://schemas.microsoft.com/office/drawing/2014/main" id="{D23CCFB4-4F3C-456B-BA1F-58D34F8B0CD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3489325"/>
            <a:ext cx="503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5176" name="Line 72">
            <a:extLst>
              <a:ext uri="{FF2B5EF4-FFF2-40B4-BE49-F238E27FC236}">
                <a16:creationId xmlns:a16="http://schemas.microsoft.com/office/drawing/2014/main" id="{E4274DF5-16A2-4B6C-985B-FF6607F47E34}"/>
              </a:ext>
            </a:extLst>
          </p:cNvPr>
          <p:cNvSpPr>
            <a:spLocks noChangeShapeType="1"/>
          </p:cNvSpPr>
          <p:nvPr/>
        </p:nvSpPr>
        <p:spPr bwMode="auto">
          <a:xfrm>
            <a:off x="3230563" y="5834063"/>
            <a:ext cx="5032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60" name="Rectangle 20">
            <a:extLst>
              <a:ext uri="{FF2B5EF4-FFF2-40B4-BE49-F238E27FC236}">
                <a16:creationId xmlns:a16="http://schemas.microsoft.com/office/drawing/2014/main" id="{8EFEA0AE-128B-4FA8-949A-A84DB522AA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219200"/>
            <a:ext cx="7239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Calibri" panose="020F0502020204030204" pitchFamily="34" charset="0"/>
              </a:rPr>
              <a:t>What values can take the constants A, B, and the condition for K ?</a:t>
            </a:r>
          </a:p>
        </p:txBody>
      </p:sp>
      <p:graphicFrame>
        <p:nvGraphicFramePr>
          <p:cNvPr id="10251" name="Object 12">
            <a:extLst>
              <a:ext uri="{FF2B5EF4-FFF2-40B4-BE49-F238E27FC236}">
                <a16:creationId xmlns:a16="http://schemas.microsoft.com/office/drawing/2014/main" id="{E0CFB06A-1755-4055-964D-762D5EFBA2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62400" y="5638800"/>
          <a:ext cx="22574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02960" imgH="203040" progId="Equation.3">
                  <p:embed/>
                </p:oleObj>
              </mc:Choice>
              <mc:Fallback>
                <p:oleObj name="Equation" r:id="rId20" imgW="1002960" imgH="2030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5638800"/>
                        <a:ext cx="22574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7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7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17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7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7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17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7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175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500"/>
                                        <p:tgtEl>
                                          <p:spTgt spid="17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500"/>
                                        <p:tgtEl>
                                          <p:spTgt spid="175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500"/>
                                        <p:tgtEl>
                                          <p:spTgt spid="17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7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5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5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516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FF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500"/>
                                        <p:tgtEl>
                                          <p:spTgt spid="175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62" grpId="0"/>
      <p:bldP spid="175169" grpId="0" animBg="1"/>
      <p:bldP spid="175170" grpId="0" autoUpdateAnimBg="0"/>
      <p:bldP spid="175173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49" name="Text Box 21">
            <a:extLst>
              <a:ext uri="{FF2B5EF4-FFF2-40B4-BE49-F238E27FC236}">
                <a16:creationId xmlns:a16="http://schemas.microsoft.com/office/drawing/2014/main" id="{55BCEE01-38FF-486F-9F76-813FC79BC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7600" y="685800"/>
            <a:ext cx="3138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n-US" altLang="en-US">
                <a:latin typeface="Calibri" panose="020F0502020204030204" pitchFamily="34" charset="0"/>
              </a:rPr>
              <a:t>With the boundary condition:</a:t>
            </a:r>
          </a:p>
        </p:txBody>
      </p:sp>
      <p:graphicFrame>
        <p:nvGraphicFramePr>
          <p:cNvPr id="176150" name="Object 22">
            <a:extLst>
              <a:ext uri="{FF2B5EF4-FFF2-40B4-BE49-F238E27FC236}">
                <a16:creationId xmlns:a16="http://schemas.microsoft.com/office/drawing/2014/main" id="{FDEF4873-2E0D-4940-AD46-11A2FC6C99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67300" y="727075"/>
          <a:ext cx="17145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080" imgH="203040" progId="Equation.3">
                  <p:embed/>
                </p:oleObj>
              </mc:Choice>
              <mc:Fallback>
                <p:oleObj name="Equation" r:id="rId2" imgW="838080" imgH="20304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727075"/>
                        <a:ext cx="171450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6151" name="Object 23">
            <a:extLst>
              <a:ext uri="{FF2B5EF4-FFF2-40B4-BE49-F238E27FC236}">
                <a16:creationId xmlns:a16="http://schemas.microsoft.com/office/drawing/2014/main" id="{6CEB316B-8E64-4F51-8E35-477A885DCF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27113" y="1143000"/>
          <a:ext cx="266700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520" imgH="203040" progId="Equation.3">
                  <p:embed/>
                </p:oleObj>
              </mc:Choice>
              <mc:Fallback>
                <p:oleObj name="Equation" r:id="rId4" imgW="1244520" imgH="20304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113" y="1143000"/>
                        <a:ext cx="266700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6153" name="Object 25">
            <a:extLst>
              <a:ext uri="{FF2B5EF4-FFF2-40B4-BE49-F238E27FC236}">
                <a16:creationId xmlns:a16="http://schemas.microsoft.com/office/drawing/2014/main" id="{708E3EFC-8753-4A7C-A252-9C1D3F0AD5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2925" y="1181100"/>
          <a:ext cx="11271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83920" imgH="177480" progId="Equation.3">
                  <p:embed/>
                </p:oleObj>
              </mc:Choice>
              <mc:Fallback>
                <p:oleObj name="Equation" r:id="rId6" imgW="583920" imgH="17748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2925" y="1181100"/>
                        <a:ext cx="112712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154" name="Line 26">
            <a:extLst>
              <a:ext uri="{FF2B5EF4-FFF2-40B4-BE49-F238E27FC236}">
                <a16:creationId xmlns:a16="http://schemas.microsoft.com/office/drawing/2014/main" id="{4A985B1D-072F-4846-8A32-8C68BE7E573E}"/>
              </a:ext>
            </a:extLst>
          </p:cNvPr>
          <p:cNvSpPr>
            <a:spLocks noChangeShapeType="1"/>
          </p:cNvSpPr>
          <p:nvPr/>
        </p:nvSpPr>
        <p:spPr bwMode="auto">
          <a:xfrm>
            <a:off x="5592763" y="1371600"/>
            <a:ext cx="5032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76155" name="Object 27">
            <a:extLst>
              <a:ext uri="{FF2B5EF4-FFF2-40B4-BE49-F238E27FC236}">
                <a16:creationId xmlns:a16="http://schemas.microsoft.com/office/drawing/2014/main" id="{AB752E3B-8A38-468A-8DCB-68EB7E65A7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1250" y="1193800"/>
          <a:ext cx="133032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177480" progId="Equation.3">
                  <p:embed/>
                </p:oleObj>
              </mc:Choice>
              <mc:Fallback>
                <p:oleObj name="Equation" r:id="rId8" imgW="685800" imgH="17748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0" y="1193800"/>
                        <a:ext cx="1330325" cy="346075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156" name="Text Box 28">
            <a:extLst>
              <a:ext uri="{FF2B5EF4-FFF2-40B4-BE49-F238E27FC236}">
                <a16:creationId xmlns:a16="http://schemas.microsoft.com/office/drawing/2014/main" id="{899D5552-3F7D-4277-996A-8A412A02B9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1600200"/>
            <a:ext cx="36750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Calibri" panose="020F0502020204030204" pitchFamily="34" charset="0"/>
              </a:rPr>
              <a:t>The momentum of the particle is:</a:t>
            </a:r>
          </a:p>
        </p:txBody>
      </p:sp>
      <p:graphicFrame>
        <p:nvGraphicFramePr>
          <p:cNvPr id="176157" name="Object 29">
            <a:extLst>
              <a:ext uri="{FF2B5EF4-FFF2-40B4-BE49-F238E27FC236}">
                <a16:creationId xmlns:a16="http://schemas.microsoft.com/office/drawing/2014/main" id="{1FF65BCE-12E7-4A86-842C-743CDB840D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87963" y="1658938"/>
          <a:ext cx="2159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79280" imgH="203040" progId="Equation.3">
                  <p:embed/>
                </p:oleObj>
              </mc:Choice>
              <mc:Fallback>
                <p:oleObj name="Equation" r:id="rId10" imgW="1079280" imgH="20304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7963" y="1658938"/>
                        <a:ext cx="2159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158" name="Text Box 30">
            <a:extLst>
              <a:ext uri="{FF2B5EF4-FFF2-40B4-BE49-F238E27FC236}">
                <a16:creationId xmlns:a16="http://schemas.microsoft.com/office/drawing/2014/main" id="{7868FD67-B222-4500-AEEB-A1E57BCD3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438400"/>
            <a:ext cx="33099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Calibri" panose="020F0502020204030204" pitchFamily="34" charset="0"/>
              </a:rPr>
              <a:t>The possible values of energy:</a:t>
            </a:r>
          </a:p>
        </p:txBody>
      </p:sp>
      <p:graphicFrame>
        <p:nvGraphicFramePr>
          <p:cNvPr id="176159" name="Object 31">
            <a:extLst>
              <a:ext uri="{FF2B5EF4-FFF2-40B4-BE49-F238E27FC236}">
                <a16:creationId xmlns:a16="http://schemas.microsoft.com/office/drawing/2014/main" id="{158F2F08-EE7C-49A4-B4E0-B1D17DA985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13338" y="2244725"/>
          <a:ext cx="2595562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46040" imgH="482400" progId="Equation.3">
                  <p:embed/>
                </p:oleObj>
              </mc:Choice>
              <mc:Fallback>
                <p:oleObj name="Equation" r:id="rId12" imgW="1346040" imgH="48240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3338" y="2244725"/>
                        <a:ext cx="2595562" cy="930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1">
            <a:extLst>
              <a:ext uri="{FF2B5EF4-FFF2-40B4-BE49-F238E27FC236}">
                <a16:creationId xmlns:a16="http://schemas.microsoft.com/office/drawing/2014/main" id="{ED39BB0A-190E-4C8A-AE15-D15B95BEED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2425" y="3463925"/>
          <a:ext cx="1763713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14400" imgH="482400" progId="Equation.3">
                  <p:embed/>
                </p:oleObj>
              </mc:Choice>
              <mc:Fallback>
                <p:oleObj name="Equation" r:id="rId14" imgW="914400" imgH="48240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2425" y="3463925"/>
                        <a:ext cx="1763713" cy="930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7" name="Rectangle 13">
            <a:extLst>
              <a:ext uri="{FF2B5EF4-FFF2-40B4-BE49-F238E27FC236}">
                <a16:creationId xmlns:a16="http://schemas.microsoft.com/office/drawing/2014/main" id="{4D33EBAD-23A8-4204-A89E-07EA26350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1143000"/>
            <a:ext cx="558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but 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7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7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17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7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17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7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17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7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17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7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49" grpId="0" autoUpdateAnimBg="0"/>
      <p:bldP spid="176156" grpId="0" autoUpdateAnimBg="0"/>
      <p:bldP spid="176158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7165" name="Object 13">
            <a:extLst>
              <a:ext uri="{FF2B5EF4-FFF2-40B4-BE49-F238E27FC236}">
                <a16:creationId xmlns:a16="http://schemas.microsoft.com/office/drawing/2014/main" id="{5A1470CA-043F-4DE2-BF91-3EE123AA3E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762000"/>
          <a:ext cx="2008188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41120" imgH="507960" progId="Equation.3">
                  <p:embed/>
                </p:oleObj>
              </mc:Choice>
              <mc:Fallback>
                <p:oleObj name="Equation" r:id="rId2" imgW="1041120" imgH="50796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762000"/>
                        <a:ext cx="2008188" cy="97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7166" name="Text Box 14">
            <a:extLst>
              <a:ext uri="{FF2B5EF4-FFF2-40B4-BE49-F238E27FC236}">
                <a16:creationId xmlns:a16="http://schemas.microsoft.com/office/drawing/2014/main" id="{69B7F015-977B-4047-9162-EA7649980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609600"/>
            <a:ext cx="3074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Because </a:t>
            </a:r>
            <a:r>
              <a:rPr lang="en-US" altLang="en-US" i="1">
                <a:latin typeface="Calibri" panose="020F0502020204030204" pitchFamily="34" charset="0"/>
              </a:rPr>
              <a:t>n</a:t>
            </a:r>
            <a:r>
              <a:rPr lang="en-US" altLang="en-US">
                <a:latin typeface="Calibri" panose="020F0502020204030204" pitchFamily="34" charset="0"/>
              </a:rPr>
              <a:t> is an integer:</a:t>
            </a:r>
          </a:p>
        </p:txBody>
      </p:sp>
      <p:graphicFrame>
        <p:nvGraphicFramePr>
          <p:cNvPr id="177167" name="Object 15">
            <a:extLst>
              <a:ext uri="{FF2B5EF4-FFF2-40B4-BE49-F238E27FC236}">
                <a16:creationId xmlns:a16="http://schemas.microsoft.com/office/drawing/2014/main" id="{E8083189-44EB-4331-8458-526896BC60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674688"/>
          <a:ext cx="1447800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9160" imgH="203040" progId="Equation.3">
                  <p:embed/>
                </p:oleObj>
              </mc:Choice>
              <mc:Fallback>
                <p:oleObj name="Equation" r:id="rId4" imgW="749160" imgH="20304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674688"/>
                        <a:ext cx="1447800" cy="39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7168" name="Text Box 16">
            <a:extLst>
              <a:ext uri="{FF2B5EF4-FFF2-40B4-BE49-F238E27FC236}">
                <a16:creationId xmlns:a16="http://schemas.microsoft.com/office/drawing/2014/main" id="{ED828FF1-300F-4E30-8961-F2D48358F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238" y="990600"/>
            <a:ext cx="563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the energy can only have the </a:t>
            </a:r>
            <a:r>
              <a:rPr lang="en-US" altLang="en-US" u="sng">
                <a:solidFill>
                  <a:schemeClr val="accent2"/>
                </a:solidFill>
                <a:latin typeface="Calibri" panose="020F0502020204030204" pitchFamily="34" charset="0"/>
              </a:rPr>
              <a:t>discrete values</a:t>
            </a:r>
            <a:r>
              <a:rPr lang="en-US" altLang="en-US">
                <a:solidFill>
                  <a:schemeClr val="accent2"/>
                </a:solidFill>
                <a:latin typeface="Calibri" panose="020F0502020204030204" pitchFamily="34" charset="0"/>
              </a:rPr>
              <a:t>:</a:t>
            </a:r>
          </a:p>
        </p:txBody>
      </p:sp>
      <p:sp>
        <p:nvSpPr>
          <p:cNvPr id="177169" name="Text Box 17">
            <a:extLst>
              <a:ext uri="{FF2B5EF4-FFF2-40B4-BE49-F238E27FC236}">
                <a16:creationId xmlns:a16="http://schemas.microsoft.com/office/drawing/2014/main" id="{9F8040F9-42BE-406E-9C59-DF1FC6A093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8" y="2590800"/>
            <a:ext cx="4511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We say that the </a:t>
            </a:r>
            <a:r>
              <a:rPr lang="en-US" altLang="en-US" u="sng">
                <a:solidFill>
                  <a:schemeClr val="accent2"/>
                </a:solidFill>
                <a:latin typeface="Calibri" panose="020F0502020204030204" pitchFamily="34" charset="0"/>
              </a:rPr>
              <a:t>energy is quantized</a:t>
            </a:r>
          </a:p>
        </p:txBody>
      </p:sp>
      <p:sp>
        <p:nvSpPr>
          <p:cNvPr id="177170" name="Text Box 18">
            <a:extLst>
              <a:ext uri="{FF2B5EF4-FFF2-40B4-BE49-F238E27FC236}">
                <a16:creationId xmlns:a16="http://schemas.microsoft.com/office/drawing/2014/main" id="{2AB5AD50-C6DE-4772-98D1-9512F8BEE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048000"/>
            <a:ext cx="5915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these values of energy are called </a:t>
            </a:r>
            <a:r>
              <a:rPr lang="en-US" altLang="en-US" u="sng">
                <a:solidFill>
                  <a:schemeClr val="accent2"/>
                </a:solidFill>
                <a:latin typeface="Calibri" panose="020F0502020204030204" pitchFamily="34" charset="0"/>
              </a:rPr>
              <a:t>energy levels</a:t>
            </a:r>
            <a:r>
              <a:rPr lang="en-US" altLang="en-US"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177171" name="Text Box 19">
            <a:extLst>
              <a:ext uri="{FF2B5EF4-FFF2-40B4-BE49-F238E27FC236}">
                <a16:creationId xmlns:a16="http://schemas.microsoft.com/office/drawing/2014/main" id="{A57296BA-6318-4B2E-AE80-58025E13F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00" y="3581400"/>
            <a:ext cx="81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i="1">
                <a:latin typeface="Calibri" panose="020F0502020204030204" pitchFamily="34" charset="0"/>
              </a:rPr>
              <a:t>n</a:t>
            </a:r>
            <a:r>
              <a:rPr lang="en-US" altLang="en-US">
                <a:latin typeface="Calibri" panose="020F0502020204030204" pitchFamily="34" charset="0"/>
              </a:rPr>
              <a:t> = 1</a:t>
            </a:r>
          </a:p>
        </p:txBody>
      </p:sp>
      <p:sp>
        <p:nvSpPr>
          <p:cNvPr id="177172" name="Line 20">
            <a:extLst>
              <a:ext uri="{FF2B5EF4-FFF2-40B4-BE49-F238E27FC236}">
                <a16:creationId xmlns:a16="http://schemas.microsoft.com/office/drawing/2014/main" id="{E3D37616-B524-41E7-A73E-0BB63F572A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0063" y="3810000"/>
            <a:ext cx="5032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7173" name="Text Box 21">
            <a:extLst>
              <a:ext uri="{FF2B5EF4-FFF2-40B4-BE49-F238E27FC236}">
                <a16:creationId xmlns:a16="http://schemas.microsoft.com/office/drawing/2014/main" id="{C9B462A8-D512-424E-A8A7-736EA67CE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581400"/>
            <a:ext cx="2247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accent2"/>
                </a:solidFill>
                <a:latin typeface="Calibri" panose="020F0502020204030204" pitchFamily="34" charset="0"/>
              </a:rPr>
              <a:t>ground state (</a:t>
            </a:r>
            <a:r>
              <a:rPr lang="en-US" altLang="en-US" i="1">
                <a:solidFill>
                  <a:schemeClr val="accent2"/>
                </a:solidFill>
                <a:latin typeface="Calibri" panose="020F0502020204030204" pitchFamily="34" charset="0"/>
              </a:rPr>
              <a:t>E</a:t>
            </a:r>
            <a:r>
              <a:rPr lang="en-US" altLang="en-US" baseline="-25000">
                <a:solidFill>
                  <a:schemeClr val="accent2"/>
                </a:solidFill>
                <a:latin typeface="Calibri" panose="020F0502020204030204" pitchFamily="34" charset="0"/>
              </a:rPr>
              <a:t>1</a:t>
            </a:r>
            <a:r>
              <a:rPr lang="en-US" altLang="en-US">
                <a:solidFill>
                  <a:schemeClr val="accent2"/>
                </a:solidFill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177174" name="Text Box 22">
            <a:extLst>
              <a:ext uri="{FF2B5EF4-FFF2-40B4-BE49-F238E27FC236}">
                <a16:creationId xmlns:a16="http://schemas.microsoft.com/office/drawing/2014/main" id="{EFD69462-8F6F-4D72-A29F-D1D957252F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038600"/>
            <a:ext cx="81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i="1">
                <a:latin typeface="Calibri" panose="020F0502020204030204" pitchFamily="34" charset="0"/>
              </a:rPr>
              <a:t>n</a:t>
            </a:r>
            <a:r>
              <a:rPr lang="en-US" altLang="en-US">
                <a:latin typeface="Calibri" panose="020F0502020204030204" pitchFamily="34" charset="0"/>
              </a:rPr>
              <a:t> = 2</a:t>
            </a:r>
          </a:p>
        </p:txBody>
      </p:sp>
      <p:sp>
        <p:nvSpPr>
          <p:cNvPr id="177175" name="Text Box 23">
            <a:extLst>
              <a:ext uri="{FF2B5EF4-FFF2-40B4-BE49-F238E27FC236}">
                <a16:creationId xmlns:a16="http://schemas.microsoft.com/office/drawing/2014/main" id="{8233EED1-2041-45FB-88D9-A93A907B5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75" y="4419600"/>
            <a:ext cx="81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i="1">
                <a:latin typeface="Calibri" panose="020F0502020204030204" pitchFamily="34" charset="0"/>
              </a:rPr>
              <a:t>n</a:t>
            </a:r>
            <a:r>
              <a:rPr lang="en-US" altLang="en-US">
                <a:latin typeface="Calibri" panose="020F0502020204030204" pitchFamily="34" charset="0"/>
              </a:rPr>
              <a:t> = 3</a:t>
            </a:r>
          </a:p>
        </p:txBody>
      </p:sp>
      <p:sp>
        <p:nvSpPr>
          <p:cNvPr id="177176" name="Line 24">
            <a:extLst>
              <a:ext uri="{FF2B5EF4-FFF2-40B4-BE49-F238E27FC236}">
                <a16:creationId xmlns:a16="http://schemas.microsoft.com/office/drawing/2014/main" id="{68D7AA89-3355-43A4-88F2-C15345F6247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4648200"/>
            <a:ext cx="503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7177" name="Line 25">
            <a:extLst>
              <a:ext uri="{FF2B5EF4-FFF2-40B4-BE49-F238E27FC236}">
                <a16:creationId xmlns:a16="http://schemas.microsoft.com/office/drawing/2014/main" id="{9A484BBE-4F0F-4004-A645-8EFF0E914DE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4267200"/>
            <a:ext cx="503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7178" name="Text Box 26">
            <a:extLst>
              <a:ext uri="{FF2B5EF4-FFF2-40B4-BE49-F238E27FC236}">
                <a16:creationId xmlns:a16="http://schemas.microsoft.com/office/drawing/2014/main" id="{6430E998-5185-45AD-B96E-7A3DCAAF9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4038600"/>
            <a:ext cx="2828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accent2"/>
                </a:solidFill>
                <a:latin typeface="Calibri" panose="020F0502020204030204" pitchFamily="34" charset="0"/>
              </a:rPr>
              <a:t>first excited state (</a:t>
            </a:r>
            <a:r>
              <a:rPr lang="en-US" altLang="en-US" i="1">
                <a:solidFill>
                  <a:schemeClr val="accent2"/>
                </a:solidFill>
                <a:latin typeface="Calibri" panose="020F0502020204030204" pitchFamily="34" charset="0"/>
              </a:rPr>
              <a:t>E</a:t>
            </a:r>
            <a:r>
              <a:rPr lang="en-US" altLang="en-US" baseline="-25000">
                <a:solidFill>
                  <a:schemeClr val="accent2"/>
                </a:solidFill>
                <a:latin typeface="Calibri" panose="020F0502020204030204" pitchFamily="34" charset="0"/>
              </a:rPr>
              <a:t>2</a:t>
            </a:r>
            <a:r>
              <a:rPr lang="en-US" altLang="en-US">
                <a:solidFill>
                  <a:schemeClr val="accent2"/>
                </a:solidFill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177179" name="Text Box 27">
            <a:extLst>
              <a:ext uri="{FF2B5EF4-FFF2-40B4-BE49-F238E27FC236}">
                <a16:creationId xmlns:a16="http://schemas.microsoft.com/office/drawing/2014/main" id="{F6B7CAE0-A716-4981-BC1D-786CA7745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9813" y="4419600"/>
            <a:ext cx="3184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accent2"/>
                </a:solidFill>
                <a:latin typeface="Calibri" panose="020F0502020204030204" pitchFamily="34" charset="0"/>
              </a:rPr>
              <a:t>second excited state (</a:t>
            </a:r>
            <a:r>
              <a:rPr lang="en-US" altLang="en-US" i="1">
                <a:solidFill>
                  <a:schemeClr val="accent2"/>
                </a:solidFill>
                <a:latin typeface="Calibri" panose="020F0502020204030204" pitchFamily="34" charset="0"/>
              </a:rPr>
              <a:t>E</a:t>
            </a:r>
            <a:r>
              <a:rPr lang="en-US" altLang="en-US" baseline="-25000">
                <a:solidFill>
                  <a:schemeClr val="accent2"/>
                </a:solidFill>
                <a:latin typeface="Calibri" panose="020F0502020204030204" pitchFamily="34" charset="0"/>
              </a:rPr>
              <a:t>3</a:t>
            </a:r>
            <a:r>
              <a:rPr lang="en-US" altLang="en-US">
                <a:solidFill>
                  <a:schemeClr val="accent2"/>
                </a:solidFill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177180" name="Text Box 28">
            <a:extLst>
              <a:ext uri="{FF2B5EF4-FFF2-40B4-BE49-F238E27FC236}">
                <a16:creationId xmlns:a16="http://schemas.microsoft.com/office/drawing/2014/main" id="{22A5C74D-A6A8-414C-A8B5-C502CDC76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603750"/>
            <a:ext cx="2603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.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.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177181" name="Line 29">
            <a:extLst>
              <a:ext uri="{FF2B5EF4-FFF2-40B4-BE49-F238E27FC236}">
                <a16:creationId xmlns:a16="http://schemas.microsoft.com/office/drawing/2014/main" id="{E83415DA-5C3C-4F8E-A843-6912D7B16B63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486400"/>
            <a:ext cx="1447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7182" name="Line 30">
            <a:extLst>
              <a:ext uri="{FF2B5EF4-FFF2-40B4-BE49-F238E27FC236}">
                <a16:creationId xmlns:a16="http://schemas.microsoft.com/office/drawing/2014/main" id="{D773EA0E-2884-45FA-A074-8761E052C830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0538" y="5157788"/>
            <a:ext cx="1447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7183" name="Line 31">
            <a:extLst>
              <a:ext uri="{FF2B5EF4-FFF2-40B4-BE49-F238E27FC236}">
                <a16:creationId xmlns:a16="http://schemas.microsoft.com/office/drawing/2014/main" id="{969163F3-838E-4532-A5C9-6763BF3D09EF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0538" y="4114800"/>
            <a:ext cx="1447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7184" name="Line 32">
            <a:extLst>
              <a:ext uri="{FF2B5EF4-FFF2-40B4-BE49-F238E27FC236}">
                <a16:creationId xmlns:a16="http://schemas.microsoft.com/office/drawing/2014/main" id="{6FE1574B-AB1F-4F3F-B70C-83BEC13B33D7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0538" y="2497138"/>
            <a:ext cx="1447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7185" name="Text Box 33">
            <a:extLst>
              <a:ext uri="{FF2B5EF4-FFF2-40B4-BE49-F238E27FC236}">
                <a16:creationId xmlns:a16="http://schemas.microsoft.com/office/drawing/2014/main" id="{FBEB8C52-096D-459A-9054-B4912C0814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4538" y="52578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chemeClr val="accent2"/>
                </a:solidFill>
                <a:latin typeface="Calibri" panose="020F0502020204030204" pitchFamily="34" charset="0"/>
              </a:rPr>
              <a:t>E</a:t>
            </a:r>
            <a:r>
              <a:rPr lang="en-US" altLang="en-US" b="1" baseline="-25000">
                <a:solidFill>
                  <a:schemeClr val="accent2"/>
                </a:solidFill>
                <a:latin typeface="Calibri" panose="020F0502020204030204" pitchFamily="34" charset="0"/>
              </a:rPr>
              <a:t>1</a:t>
            </a:r>
            <a:endParaRPr lang="en-US" altLang="en-US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77186" name="Text Box 34">
            <a:extLst>
              <a:ext uri="{FF2B5EF4-FFF2-40B4-BE49-F238E27FC236}">
                <a16:creationId xmlns:a16="http://schemas.microsoft.com/office/drawing/2014/main" id="{E550C75D-E5EC-4639-AC16-BF1FE6F907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48768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chemeClr val="accent2"/>
                </a:solidFill>
                <a:latin typeface="Calibri" panose="020F0502020204030204" pitchFamily="34" charset="0"/>
              </a:rPr>
              <a:t>E</a:t>
            </a:r>
            <a:r>
              <a:rPr lang="en-US" altLang="en-US" b="1" baseline="-25000">
                <a:solidFill>
                  <a:schemeClr val="accent2"/>
                </a:solidFill>
                <a:latin typeface="Calibri" panose="020F0502020204030204" pitchFamily="34" charset="0"/>
              </a:rPr>
              <a:t>2</a:t>
            </a:r>
            <a:endParaRPr lang="en-US" altLang="en-US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77187" name="Text Box 35">
            <a:extLst>
              <a:ext uri="{FF2B5EF4-FFF2-40B4-BE49-F238E27FC236}">
                <a16:creationId xmlns:a16="http://schemas.microsoft.com/office/drawing/2014/main" id="{3431531D-5C39-4E89-8512-53B93CB6DA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3886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chemeClr val="accent2"/>
                </a:solidFill>
                <a:latin typeface="Calibri" panose="020F0502020204030204" pitchFamily="34" charset="0"/>
              </a:rPr>
              <a:t>E</a:t>
            </a:r>
            <a:r>
              <a:rPr lang="en-US" altLang="en-US" b="1" baseline="-25000">
                <a:solidFill>
                  <a:schemeClr val="accent2"/>
                </a:solidFill>
                <a:latin typeface="Calibri" panose="020F0502020204030204" pitchFamily="34" charset="0"/>
              </a:rPr>
              <a:t>3</a:t>
            </a:r>
            <a:endParaRPr lang="en-US" altLang="en-US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77188" name="Text Box 36">
            <a:extLst>
              <a:ext uri="{FF2B5EF4-FFF2-40B4-BE49-F238E27FC236}">
                <a16:creationId xmlns:a16="http://schemas.microsoft.com/office/drawing/2014/main" id="{8AC49DA8-12EA-4FF0-B0AA-47F252B8E2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4538" y="22098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chemeClr val="accent2"/>
                </a:solidFill>
                <a:latin typeface="Calibri" panose="020F0502020204030204" pitchFamily="34" charset="0"/>
              </a:rPr>
              <a:t>E</a:t>
            </a:r>
            <a:r>
              <a:rPr lang="en-US" altLang="en-US" b="1" baseline="-25000">
                <a:solidFill>
                  <a:schemeClr val="accent2"/>
                </a:solidFill>
                <a:latin typeface="Calibri" panose="020F0502020204030204" pitchFamily="34" charset="0"/>
              </a:rPr>
              <a:t>4</a:t>
            </a:r>
            <a:endParaRPr lang="en-US" altLang="en-US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77189" name="Text Box 37">
            <a:extLst>
              <a:ext uri="{FF2B5EF4-FFF2-40B4-BE49-F238E27FC236}">
                <a16:creationId xmlns:a16="http://schemas.microsoft.com/office/drawing/2014/main" id="{53D3E054-A6FD-4C78-8B36-FBB35A5E2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5434013"/>
            <a:ext cx="10541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 b="1">
                <a:solidFill>
                  <a:schemeClr val="accent2"/>
                </a:solidFill>
                <a:latin typeface="Calibri" panose="020F0502020204030204" pitchFamily="34" charset="0"/>
              </a:rPr>
              <a:t>ground</a:t>
            </a:r>
          </a:p>
        </p:txBody>
      </p:sp>
      <p:sp>
        <p:nvSpPr>
          <p:cNvPr id="177190" name="Text Box 38">
            <a:extLst>
              <a:ext uri="{FF2B5EF4-FFF2-40B4-BE49-F238E27FC236}">
                <a16:creationId xmlns:a16="http://schemas.microsoft.com/office/drawing/2014/main" id="{43006596-6116-4E42-AD62-0C6C9022F8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4724400"/>
            <a:ext cx="143351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 b="1">
                <a:solidFill>
                  <a:schemeClr val="accent2"/>
                </a:solidFill>
                <a:latin typeface="Calibri" panose="020F0502020204030204" pitchFamily="34" charset="0"/>
              </a:rPr>
              <a:t>1st excited</a:t>
            </a:r>
          </a:p>
        </p:txBody>
      </p:sp>
      <p:sp>
        <p:nvSpPr>
          <p:cNvPr id="177191" name="Text Box 39">
            <a:extLst>
              <a:ext uri="{FF2B5EF4-FFF2-40B4-BE49-F238E27FC236}">
                <a16:creationId xmlns:a16="http://schemas.microsoft.com/office/drawing/2014/main" id="{B16385D9-5B49-4BF8-A0BC-E8252CEC3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1663" y="3657600"/>
            <a:ext cx="15430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 b="1">
                <a:solidFill>
                  <a:schemeClr val="accent2"/>
                </a:solidFill>
                <a:latin typeface="Calibri" panose="020F0502020204030204" pitchFamily="34" charset="0"/>
              </a:rPr>
              <a:t>2nd excited</a:t>
            </a:r>
          </a:p>
        </p:txBody>
      </p:sp>
      <p:sp>
        <p:nvSpPr>
          <p:cNvPr id="177192" name="Text Box 40">
            <a:extLst>
              <a:ext uri="{FF2B5EF4-FFF2-40B4-BE49-F238E27FC236}">
                <a16:creationId xmlns:a16="http://schemas.microsoft.com/office/drawing/2014/main" id="{46B8C60E-C318-44A2-B819-2A2013DDF2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2146300"/>
            <a:ext cx="15113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 b="1">
                <a:solidFill>
                  <a:schemeClr val="accent2"/>
                </a:solidFill>
                <a:latin typeface="Calibri" panose="020F0502020204030204" pitchFamily="34" charset="0"/>
              </a:rPr>
              <a:t>3rd excited</a:t>
            </a:r>
          </a:p>
        </p:txBody>
      </p:sp>
      <p:sp>
        <p:nvSpPr>
          <p:cNvPr id="177193" name="Text Box 41">
            <a:extLst>
              <a:ext uri="{FF2B5EF4-FFF2-40B4-BE49-F238E27FC236}">
                <a16:creationId xmlns:a16="http://schemas.microsoft.com/office/drawing/2014/main" id="{299F69E3-93ED-4645-8AFC-7C20B3F997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75" y="6019800"/>
            <a:ext cx="2787650" cy="466725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accent2"/>
                </a:solidFill>
                <a:latin typeface="Calibri" panose="020F0502020204030204" pitchFamily="34" charset="0"/>
              </a:rPr>
              <a:t>energy-level</a:t>
            </a:r>
            <a:r>
              <a:rPr lang="en-US" altLang="en-US">
                <a:latin typeface="Calibri" panose="020F0502020204030204" pitchFamily="34" charset="0"/>
              </a:rPr>
              <a:t> diagram</a:t>
            </a:r>
          </a:p>
        </p:txBody>
      </p:sp>
      <p:sp>
        <p:nvSpPr>
          <p:cNvPr id="177194" name="Text Box 42">
            <a:extLst>
              <a:ext uri="{FF2B5EF4-FFF2-40B4-BE49-F238E27FC236}">
                <a16:creationId xmlns:a16="http://schemas.microsoft.com/office/drawing/2014/main" id="{EB1331A5-EA2B-42AC-A330-9E0294BBF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638800"/>
            <a:ext cx="5483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The integer </a:t>
            </a:r>
            <a:r>
              <a:rPr lang="en-US" altLang="en-US" i="1">
                <a:latin typeface="Calibri" panose="020F0502020204030204" pitchFamily="34" charset="0"/>
              </a:rPr>
              <a:t>n</a:t>
            </a:r>
            <a:r>
              <a:rPr lang="en-US" altLang="en-US">
                <a:latin typeface="Calibri" panose="020F0502020204030204" pitchFamily="34" charset="0"/>
              </a:rPr>
              <a:t> is called </a:t>
            </a:r>
            <a:r>
              <a:rPr lang="en-US" altLang="en-US" u="sng">
                <a:solidFill>
                  <a:schemeClr val="accent2"/>
                </a:solidFill>
                <a:latin typeface="Calibri" panose="020F0502020204030204" pitchFamily="34" charset="0"/>
              </a:rPr>
              <a:t>the quantum number</a:t>
            </a:r>
          </a:p>
        </p:txBody>
      </p:sp>
      <p:graphicFrame>
        <p:nvGraphicFramePr>
          <p:cNvPr id="177195" name="Object 43">
            <a:extLst>
              <a:ext uri="{FF2B5EF4-FFF2-40B4-BE49-F238E27FC236}">
                <a16:creationId xmlns:a16="http://schemas.microsoft.com/office/drawing/2014/main" id="{005FADDA-8D2B-465A-B4B4-5AD9A1F5AB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6225" y="1535113"/>
          <a:ext cx="4067175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08160" imgH="507960" progId="Equation.3">
                  <p:embed/>
                </p:oleObj>
              </mc:Choice>
              <mc:Fallback>
                <p:oleObj name="Equation" r:id="rId6" imgW="2108160" imgH="507960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" y="1535113"/>
                        <a:ext cx="4067175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7196" name="Object 44">
            <a:extLst>
              <a:ext uri="{FF2B5EF4-FFF2-40B4-BE49-F238E27FC236}">
                <a16:creationId xmlns:a16="http://schemas.microsoft.com/office/drawing/2014/main" id="{AF592F9E-8AB5-4D83-9634-A6C9C3215D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53000" y="1581150"/>
          <a:ext cx="173990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444240" progId="Equation.3">
                  <p:embed/>
                </p:oleObj>
              </mc:Choice>
              <mc:Fallback>
                <p:oleObj name="Equation" r:id="rId8" imgW="901440" imgH="444240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581150"/>
                        <a:ext cx="1739900" cy="857250"/>
                      </a:xfrm>
                      <a:prstGeom prst="rect">
                        <a:avLst/>
                      </a:prstGeom>
                      <a:solidFill>
                        <a:schemeClr val="accent1">
                          <a:alpha val="50000"/>
                        </a:schemeClr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7197" name="Line 45">
            <a:extLst>
              <a:ext uri="{FF2B5EF4-FFF2-40B4-BE49-F238E27FC236}">
                <a16:creationId xmlns:a16="http://schemas.microsoft.com/office/drawing/2014/main" id="{142E074F-4B3F-4E86-813D-68FCB21136E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9763" y="2057400"/>
            <a:ext cx="4111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323" name="Text Box 46">
            <a:extLst>
              <a:ext uri="{FF2B5EF4-FFF2-40B4-BE49-F238E27FC236}">
                <a16:creationId xmlns:a16="http://schemas.microsoft.com/office/drawing/2014/main" id="{D6A9832A-2738-43E2-8B80-8F45F13F5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788" y="152400"/>
            <a:ext cx="1801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>
                <a:latin typeface="Calibri" panose="020F0502020204030204" pitchFamily="34" charset="0"/>
                <a:cs typeface="Times New Roman" panose="02020603050405020304" pitchFamily="18" charset="0"/>
              </a:rPr>
              <a:t>Bound states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7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77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7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77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7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7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7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7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7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7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17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7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7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500"/>
                                        <p:tgtEl>
                                          <p:spTgt spid="17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7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7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8" dur="500"/>
                                        <p:tgtEl>
                                          <p:spTgt spid="17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7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17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17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17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17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17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17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17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17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17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17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66" grpId="0" autoUpdateAnimBg="0"/>
      <p:bldP spid="177168" grpId="0" autoUpdateAnimBg="0"/>
      <p:bldP spid="177169" grpId="0" autoUpdateAnimBg="0"/>
      <p:bldP spid="177170" grpId="0" autoUpdateAnimBg="0"/>
      <p:bldP spid="177171" grpId="0" autoUpdateAnimBg="0"/>
      <p:bldP spid="177173" grpId="0" autoUpdateAnimBg="0"/>
      <p:bldP spid="177174" grpId="0" autoUpdateAnimBg="0"/>
      <p:bldP spid="177175" grpId="0" autoUpdateAnimBg="0"/>
      <p:bldP spid="177178" grpId="0" autoUpdateAnimBg="0"/>
      <p:bldP spid="177179" grpId="0" autoUpdateAnimBg="0"/>
      <p:bldP spid="177180" grpId="0" autoUpdateAnimBg="0"/>
      <p:bldP spid="177185" grpId="0" autoUpdateAnimBg="0"/>
      <p:bldP spid="177186" grpId="0" autoUpdateAnimBg="0"/>
      <p:bldP spid="177187" grpId="0" autoUpdateAnimBg="0"/>
      <p:bldP spid="177188" grpId="0" autoUpdateAnimBg="0"/>
      <p:bldP spid="177189" grpId="0" autoUpdateAnimBg="0"/>
      <p:bldP spid="177190" grpId="0" autoUpdateAnimBg="0"/>
      <p:bldP spid="177191" grpId="0" autoUpdateAnimBg="0"/>
      <p:bldP spid="177192" grpId="0" autoUpdateAnimBg="0"/>
      <p:bldP spid="177193" grpId="0" animBg="1" autoUpdateAnimBg="0"/>
      <p:bldP spid="177194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84" name="Text Box 8">
            <a:extLst>
              <a:ext uri="{FF2B5EF4-FFF2-40B4-BE49-F238E27FC236}">
                <a16:creationId xmlns:a16="http://schemas.microsoft.com/office/drawing/2014/main" id="{ECD92F67-6E31-41DC-9A8A-BD795EFC7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429000"/>
            <a:ext cx="7994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</a:rPr>
              <a:t>1) The least energy corresponds to the least quantum number:</a:t>
            </a:r>
          </a:p>
        </p:txBody>
      </p:sp>
      <p:sp>
        <p:nvSpPr>
          <p:cNvPr id="178185" name="Text Box 9">
            <a:extLst>
              <a:ext uri="{FF2B5EF4-FFF2-40B4-BE49-F238E27FC236}">
                <a16:creationId xmlns:a16="http://schemas.microsoft.com/office/drawing/2014/main" id="{13C0B579-E0A5-4AD5-86BE-126BEBCF0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4003675"/>
            <a:ext cx="4171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i="1">
                <a:latin typeface="Calibri" panose="020F0502020204030204" pitchFamily="34" charset="0"/>
              </a:rPr>
              <a:t>n</a:t>
            </a:r>
            <a:r>
              <a:rPr lang="en-US" altLang="en-US" sz="2400">
                <a:latin typeface="Calibri" panose="020F0502020204030204" pitchFamily="34" charset="0"/>
              </a:rPr>
              <a:t> = 1 for the ground state. Thus:</a:t>
            </a:r>
          </a:p>
        </p:txBody>
      </p:sp>
      <p:graphicFrame>
        <p:nvGraphicFramePr>
          <p:cNvPr id="178186" name="Object 10">
            <a:extLst>
              <a:ext uri="{FF2B5EF4-FFF2-40B4-BE49-F238E27FC236}">
                <a16:creationId xmlns:a16="http://schemas.microsoft.com/office/drawing/2014/main" id="{DFD3AE13-EDC3-4501-8F9C-2070362903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33475" y="4556125"/>
          <a:ext cx="18383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52200" imgH="444240" progId="Equation.3">
                  <p:embed/>
                </p:oleObj>
              </mc:Choice>
              <mc:Fallback>
                <p:oleObj name="Equation" r:id="rId3" imgW="952200" imgH="44424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3475" y="4556125"/>
                        <a:ext cx="183832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8187" name="Object 11">
            <a:extLst>
              <a:ext uri="{FF2B5EF4-FFF2-40B4-BE49-F238E27FC236}">
                <a16:creationId xmlns:a16="http://schemas.microsoft.com/office/drawing/2014/main" id="{3D51896F-8BA1-4B13-AA76-665CF3527F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4519613"/>
          <a:ext cx="4262438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09680" imgH="482400" progId="Equation.3">
                  <p:embed/>
                </p:oleObj>
              </mc:Choice>
              <mc:Fallback>
                <p:oleObj name="Equation" r:id="rId5" imgW="2209680" imgH="482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519613"/>
                        <a:ext cx="4262438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8188" name="Object 12">
            <a:extLst>
              <a:ext uri="{FF2B5EF4-FFF2-40B4-BE49-F238E27FC236}">
                <a16:creationId xmlns:a16="http://schemas.microsoft.com/office/drawing/2014/main" id="{8F951D63-0481-42DC-8452-405529BE69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5578475"/>
          <a:ext cx="233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68200" imgH="253800" progId="Equation.3">
                  <p:embed/>
                </p:oleObj>
              </mc:Choice>
              <mc:Fallback>
                <p:oleObj name="Equation" r:id="rId7" imgW="1168200" imgH="2538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578475"/>
                        <a:ext cx="233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8189" name="Object 13">
            <a:extLst>
              <a:ext uri="{FF2B5EF4-FFF2-40B4-BE49-F238E27FC236}">
                <a16:creationId xmlns:a16="http://schemas.microsoft.com/office/drawing/2014/main" id="{4C4A3097-2239-44F7-8769-1A702DBEC0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5410200"/>
          <a:ext cx="1743075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01440" imgH="444240" progId="Equation.3">
                  <p:embed/>
                </p:oleObj>
              </mc:Choice>
              <mc:Fallback>
                <p:oleObj name="Equation" r:id="rId9" imgW="901440" imgH="4442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410200"/>
                        <a:ext cx="1743075" cy="862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8190" name="Line 14">
            <a:extLst>
              <a:ext uri="{FF2B5EF4-FFF2-40B4-BE49-F238E27FC236}">
                <a16:creationId xmlns:a16="http://schemas.microsoft.com/office/drawing/2014/main" id="{C15030C0-C2D8-4EC8-834B-27680ED0712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5867400"/>
            <a:ext cx="503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322" name="Rectangle 15">
            <a:extLst>
              <a:ext uri="{FF2B5EF4-FFF2-40B4-BE49-F238E27FC236}">
                <a16:creationId xmlns:a16="http://schemas.microsoft.com/office/drawing/2014/main" id="{5F9AF683-83BD-494A-896D-54F5AC518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11858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latin typeface="Calibri" panose="020F0502020204030204" pitchFamily="34" charset="0"/>
              </a:rPr>
              <a:t>PROBLEM </a:t>
            </a:r>
          </a:p>
        </p:txBody>
      </p:sp>
      <p:sp>
        <p:nvSpPr>
          <p:cNvPr id="13323" name="Rectangle 16">
            <a:extLst>
              <a:ext uri="{FF2B5EF4-FFF2-40B4-BE49-F238E27FC236}">
                <a16:creationId xmlns:a16="http://schemas.microsoft.com/office/drawing/2014/main" id="{B5BBC0CC-DE54-43C4-AD3C-587FAB98D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762000"/>
            <a:ext cx="86868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</a:rPr>
              <a:t>An electron is confined to a one-dimensional, infinitely deep</a:t>
            </a:r>
          </a:p>
          <a:p>
            <a:pPr eaLnBrk="1" hangingPunct="1"/>
            <a:r>
              <a:rPr lang="en-US" altLang="en-US" sz="2400">
                <a:latin typeface="Calibri" panose="020F0502020204030204" pitchFamily="34" charset="0"/>
              </a:rPr>
              <a:t>potential  energy well of width </a:t>
            </a:r>
            <a:r>
              <a:rPr lang="en-US" altLang="en-US" sz="2400" i="1">
                <a:latin typeface="Calibri" panose="020F0502020204030204" pitchFamily="34" charset="0"/>
              </a:rPr>
              <a:t>a</a:t>
            </a:r>
            <a:r>
              <a:rPr lang="en-US" altLang="en-US" sz="2400">
                <a:latin typeface="Calibri" panose="020F0502020204030204" pitchFamily="34" charset="0"/>
              </a:rPr>
              <a:t> = 100pm.</a:t>
            </a:r>
          </a:p>
          <a:p>
            <a:pPr eaLnBrk="1" hangingPunct="1"/>
            <a:r>
              <a:rPr lang="en-US" altLang="en-US" sz="2400">
                <a:latin typeface="Calibri" panose="020F0502020204030204" pitchFamily="34" charset="0"/>
              </a:rPr>
              <a:t>1). What is the least energy (in eV) the electron can have?</a:t>
            </a:r>
          </a:p>
          <a:p>
            <a:pPr eaLnBrk="1" hangingPunct="1"/>
            <a:r>
              <a:rPr lang="en-US" altLang="en-US" sz="2400">
                <a:latin typeface="Calibri" panose="020F0502020204030204" pitchFamily="34" charset="0"/>
              </a:rPr>
              <a:t>2). Compute the energy level of the first excited state, of the</a:t>
            </a:r>
          </a:p>
          <a:p>
            <a:pPr eaLnBrk="1" hangingPunct="1"/>
            <a:r>
              <a:rPr lang="en-US" altLang="en-US" sz="2400">
                <a:latin typeface="Calibri" panose="020F0502020204030204" pitchFamily="34" charset="0"/>
              </a:rPr>
              <a:t>second excited state. Draw the energy level diagram.</a:t>
            </a:r>
          </a:p>
          <a:p>
            <a:pPr eaLnBrk="1" hangingPunct="1"/>
            <a:endParaRPr lang="en-US" altLang="en-US" sz="2400">
              <a:latin typeface="Calibri" panose="020F0502020204030204" pitchFamily="34" charset="0"/>
            </a:endParaRPr>
          </a:p>
          <a:p>
            <a:pPr eaLnBrk="1" hangingPunct="1"/>
            <a:endParaRPr lang="en-US" altLang="en-US" sz="2400">
              <a:latin typeface="Calibri" panose="020F0502020204030204" pitchFamily="34" charset="0"/>
            </a:endParaRPr>
          </a:p>
        </p:txBody>
      </p:sp>
      <p:sp>
        <p:nvSpPr>
          <p:cNvPr id="13324" name="Rectangle 17">
            <a:extLst>
              <a:ext uri="{FF2B5EF4-FFF2-40B4-BE49-F238E27FC236}">
                <a16:creationId xmlns:a16="http://schemas.microsoft.com/office/drawing/2014/main" id="{F2DD2AFC-28F0-4501-ACA8-DD54DE130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819400"/>
            <a:ext cx="12493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FF0000"/>
                </a:solidFill>
                <a:latin typeface="Calibri" panose="020F0502020204030204" pitchFamily="34" charset="0"/>
              </a:rPr>
              <a:t>Solution</a:t>
            </a:r>
          </a:p>
        </p:txBody>
      </p:sp>
      <p:graphicFrame>
        <p:nvGraphicFramePr>
          <p:cNvPr id="13318" name="Object 7">
            <a:extLst>
              <a:ext uri="{FF2B5EF4-FFF2-40B4-BE49-F238E27FC236}">
                <a16:creationId xmlns:a16="http://schemas.microsoft.com/office/drawing/2014/main" id="{F003BA03-B30D-49C1-82A1-22AA051F3E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8400" y="5715000"/>
          <a:ext cx="19446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87320" imgH="215640" progId="Equation.3">
                  <p:embed/>
                </p:oleObj>
              </mc:Choice>
              <mc:Fallback>
                <p:oleObj name="Equation" r:id="rId11" imgW="787320" imgH="215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5715000"/>
                        <a:ext cx="194468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8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8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8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8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8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8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84" grpId="0" autoUpdateAnimBg="0"/>
      <p:bldP spid="178185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6" name="Text Box 2">
            <a:extLst>
              <a:ext uri="{FF2B5EF4-FFF2-40B4-BE49-F238E27FC236}">
                <a16:creationId xmlns:a16="http://schemas.microsoft.com/office/drawing/2014/main" id="{5D99C2BD-57FF-42A7-9104-32E673151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81000"/>
            <a:ext cx="825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</a:rPr>
              <a:t>2) The energy level of the first excited state corresponds to </a:t>
            </a:r>
            <a:r>
              <a:rPr lang="en-US" altLang="en-US" sz="2400" i="1">
                <a:latin typeface="Calibri" panose="020F0502020204030204" pitchFamily="34" charset="0"/>
              </a:rPr>
              <a:t>n</a:t>
            </a:r>
            <a:r>
              <a:rPr lang="en-US" altLang="en-US" sz="2400">
                <a:latin typeface="Calibri" panose="020F0502020204030204" pitchFamily="34" charset="0"/>
              </a:rPr>
              <a:t> = 2:</a:t>
            </a:r>
          </a:p>
        </p:txBody>
      </p:sp>
      <p:graphicFrame>
        <p:nvGraphicFramePr>
          <p:cNvPr id="179203" name="Object 3">
            <a:extLst>
              <a:ext uri="{FF2B5EF4-FFF2-40B4-BE49-F238E27FC236}">
                <a16:creationId xmlns:a16="http://schemas.microsoft.com/office/drawing/2014/main" id="{9C16C92B-A6B4-4F21-BD81-AE80E8A587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8988" y="914400"/>
          <a:ext cx="193675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444240" progId="Equation.3">
                  <p:embed/>
                </p:oleObj>
              </mc:Choice>
              <mc:Fallback>
                <p:oleObj name="Equation" r:id="rId2" imgW="1002960" imgH="4442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988" y="914400"/>
                        <a:ext cx="1936750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9204" name="Object 4">
            <a:extLst>
              <a:ext uri="{FF2B5EF4-FFF2-40B4-BE49-F238E27FC236}">
                <a16:creationId xmlns:a16="http://schemas.microsoft.com/office/drawing/2014/main" id="{E0286344-DA02-4611-809D-F4A6B25421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05100" y="1219200"/>
          <a:ext cx="7239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80" imgH="215640" progId="Equation.3">
                  <p:embed/>
                </p:oleObj>
              </mc:Choice>
              <mc:Fallback>
                <p:oleObj name="Equation" r:id="rId4" imgW="38088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1219200"/>
                        <a:ext cx="72390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9205" name="Object 5">
            <a:extLst>
              <a:ext uri="{FF2B5EF4-FFF2-40B4-BE49-F238E27FC236}">
                <a16:creationId xmlns:a16="http://schemas.microsoft.com/office/drawing/2014/main" id="{B91D88C4-F34C-4A2A-985E-0FBE93120D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35438" y="1219200"/>
          <a:ext cx="1965325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215640" progId="Equation.3">
                  <p:embed/>
                </p:oleObj>
              </mc:Choice>
              <mc:Fallback>
                <p:oleObj name="Equation" r:id="rId6" imgW="10159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5438" y="1219200"/>
                        <a:ext cx="1965325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>
                                <a:alpha val="50000"/>
                              </a:scheme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9206" name="Object 6">
            <a:extLst>
              <a:ext uri="{FF2B5EF4-FFF2-40B4-BE49-F238E27FC236}">
                <a16:creationId xmlns:a16="http://schemas.microsoft.com/office/drawing/2014/main" id="{BCDAF9D8-2E12-4362-9B9D-D0634BFD6D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9763" y="1219200"/>
          <a:ext cx="1697037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76240" imgH="215640" progId="Equation.3">
                  <p:embed/>
                </p:oleObj>
              </mc:Choice>
              <mc:Fallback>
                <p:oleObj name="Equation" r:id="rId8" imgW="876240" imgH="215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9763" y="1219200"/>
                        <a:ext cx="1697037" cy="417513"/>
                      </a:xfrm>
                      <a:prstGeom prst="rect">
                        <a:avLst/>
                      </a:prstGeom>
                      <a:solidFill>
                        <a:schemeClr val="accent1">
                          <a:alpha val="50000"/>
                        </a:schemeClr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9207" name="Line 7">
            <a:extLst>
              <a:ext uri="{FF2B5EF4-FFF2-40B4-BE49-F238E27FC236}">
                <a16:creationId xmlns:a16="http://schemas.microsoft.com/office/drawing/2014/main" id="{A7F049F8-9E82-4CCC-84B8-DAC5C9216C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1389063"/>
            <a:ext cx="503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9208" name="Line 8">
            <a:extLst>
              <a:ext uri="{FF2B5EF4-FFF2-40B4-BE49-F238E27FC236}">
                <a16:creationId xmlns:a16="http://schemas.microsoft.com/office/drawing/2014/main" id="{B9823DDD-44C1-420A-8C1F-D6A120801E1E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1447800"/>
            <a:ext cx="503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9209" name="Text Box 9">
            <a:extLst>
              <a:ext uri="{FF2B5EF4-FFF2-40B4-BE49-F238E27FC236}">
                <a16:creationId xmlns:a16="http://schemas.microsoft.com/office/drawing/2014/main" id="{F0E68D66-3BEA-4946-8F2F-E6E4DBC0C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05000"/>
            <a:ext cx="8337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</a:rPr>
              <a:t>The energy level of the second excited state corresponds to </a:t>
            </a:r>
            <a:r>
              <a:rPr lang="en-US" altLang="en-US" sz="2400" i="1">
                <a:latin typeface="Calibri" panose="020F0502020204030204" pitchFamily="34" charset="0"/>
              </a:rPr>
              <a:t>n</a:t>
            </a:r>
            <a:r>
              <a:rPr lang="en-US" altLang="en-US" sz="2400">
                <a:latin typeface="Calibri" panose="020F0502020204030204" pitchFamily="34" charset="0"/>
              </a:rPr>
              <a:t> = 3:</a:t>
            </a:r>
          </a:p>
        </p:txBody>
      </p:sp>
      <p:graphicFrame>
        <p:nvGraphicFramePr>
          <p:cNvPr id="179210" name="Object 10">
            <a:extLst>
              <a:ext uri="{FF2B5EF4-FFF2-40B4-BE49-F238E27FC236}">
                <a16:creationId xmlns:a16="http://schemas.microsoft.com/office/drawing/2014/main" id="{19C67E01-156F-454D-91AB-F38FA6FF5C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5813" y="2343150"/>
          <a:ext cx="1887537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760" imgH="444240" progId="Equation.3">
                  <p:embed/>
                </p:oleObj>
              </mc:Choice>
              <mc:Fallback>
                <p:oleObj name="Equation" r:id="rId10" imgW="977760" imgH="44424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2343150"/>
                        <a:ext cx="1887537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9211" name="Object 11">
            <a:extLst>
              <a:ext uri="{FF2B5EF4-FFF2-40B4-BE49-F238E27FC236}">
                <a16:creationId xmlns:a16="http://schemas.microsoft.com/office/drawing/2014/main" id="{FE3EBCE6-BC26-4F12-8070-23EA3A885E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77925" y="3352800"/>
          <a:ext cx="7239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0880" imgH="215640" progId="Equation.3">
                  <p:embed/>
                </p:oleObj>
              </mc:Choice>
              <mc:Fallback>
                <p:oleObj name="Equation" r:id="rId12" imgW="380880" imgH="2156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7925" y="3352800"/>
                        <a:ext cx="72390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9212" name="Object 12">
            <a:extLst>
              <a:ext uri="{FF2B5EF4-FFF2-40B4-BE49-F238E27FC236}">
                <a16:creationId xmlns:a16="http://schemas.microsoft.com/office/drawing/2014/main" id="{F973366E-28E3-4A67-B51A-6369132067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54113" y="3751263"/>
          <a:ext cx="15716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12520" imgH="177480" progId="Equation.3">
                  <p:embed/>
                </p:oleObj>
              </mc:Choice>
              <mc:Fallback>
                <p:oleObj name="Equation" r:id="rId14" imgW="812520" imgH="177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4113" y="3751263"/>
                        <a:ext cx="157162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>
                                <a:alpha val="50000"/>
                              </a:scheme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9213" name="Line 13">
            <a:extLst>
              <a:ext uri="{FF2B5EF4-FFF2-40B4-BE49-F238E27FC236}">
                <a16:creationId xmlns:a16="http://schemas.microsoft.com/office/drawing/2014/main" id="{28578566-5FDB-4DC0-8AE8-DF5CC5AE0FA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4519613"/>
            <a:ext cx="503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79214" name="Object 14">
            <a:extLst>
              <a:ext uri="{FF2B5EF4-FFF2-40B4-BE49-F238E27FC236}">
                <a16:creationId xmlns:a16="http://schemas.microsoft.com/office/drawing/2014/main" id="{FF1B3E81-ED9D-48D7-BAE8-22EDFE9EAA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4295775"/>
          <a:ext cx="1697038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76240" imgH="228600" progId="Equation.3">
                  <p:embed/>
                </p:oleObj>
              </mc:Choice>
              <mc:Fallback>
                <p:oleObj name="Equation" r:id="rId16" imgW="876240" imgH="2286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295775"/>
                        <a:ext cx="1697038" cy="441325"/>
                      </a:xfrm>
                      <a:prstGeom prst="rect">
                        <a:avLst/>
                      </a:prstGeom>
                      <a:solidFill>
                        <a:schemeClr val="accent1">
                          <a:alpha val="50000"/>
                        </a:schemeClr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5">
            <a:extLst>
              <a:ext uri="{FF2B5EF4-FFF2-40B4-BE49-F238E27FC236}">
                <a16:creationId xmlns:a16="http://schemas.microsoft.com/office/drawing/2014/main" id="{47A05F2E-9525-4458-9F27-27270A8BFF48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2438400"/>
            <a:ext cx="3927475" cy="4191000"/>
            <a:chOff x="2544" y="1536"/>
            <a:chExt cx="2474" cy="2640"/>
          </a:xfrm>
        </p:grpSpPr>
        <p:sp>
          <p:nvSpPr>
            <p:cNvPr id="14353" name="Line 16">
              <a:extLst>
                <a:ext uri="{FF2B5EF4-FFF2-40B4-BE49-F238E27FC236}">
                  <a16:creationId xmlns:a16="http://schemas.microsoft.com/office/drawing/2014/main" id="{7A8E1019-49DD-42C8-A0EF-2CE48DAFDA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1536"/>
              <a:ext cx="0" cy="2544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354" name="Line 17">
              <a:extLst>
                <a:ext uri="{FF2B5EF4-FFF2-40B4-BE49-F238E27FC236}">
                  <a16:creationId xmlns:a16="http://schemas.microsoft.com/office/drawing/2014/main" id="{50111477-F740-4E21-9994-716CB449C1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4080"/>
              <a:ext cx="1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355" name="Line 18">
              <a:extLst>
                <a:ext uri="{FF2B5EF4-FFF2-40B4-BE49-F238E27FC236}">
                  <a16:creationId xmlns:a16="http://schemas.microsoft.com/office/drawing/2014/main" id="{68F47D06-31B8-49E7-B036-BBC623FB65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3840"/>
              <a:ext cx="8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356" name="Line 19">
              <a:extLst>
                <a:ext uri="{FF2B5EF4-FFF2-40B4-BE49-F238E27FC236}">
                  <a16:creationId xmlns:a16="http://schemas.microsoft.com/office/drawing/2014/main" id="{EDE376DC-B15E-4E4A-82AB-EECB1A08C1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3600"/>
              <a:ext cx="14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357" name="Line 20">
              <a:extLst>
                <a:ext uri="{FF2B5EF4-FFF2-40B4-BE49-F238E27FC236}">
                  <a16:creationId xmlns:a16="http://schemas.microsoft.com/office/drawing/2014/main" id="{81E1FB41-0079-4F3F-A1B9-74914CC8BB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3360"/>
              <a:ext cx="8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358" name="Line 21">
              <a:extLst>
                <a:ext uri="{FF2B5EF4-FFF2-40B4-BE49-F238E27FC236}">
                  <a16:creationId xmlns:a16="http://schemas.microsoft.com/office/drawing/2014/main" id="{F10D6F9D-DF6E-4186-A8DF-A97518C3D1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3120"/>
              <a:ext cx="14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359" name="Line 22">
              <a:extLst>
                <a:ext uri="{FF2B5EF4-FFF2-40B4-BE49-F238E27FC236}">
                  <a16:creationId xmlns:a16="http://schemas.microsoft.com/office/drawing/2014/main" id="{03B3D465-F512-4261-9097-DC03F0A364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880"/>
              <a:ext cx="8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360" name="Line 23">
              <a:extLst>
                <a:ext uri="{FF2B5EF4-FFF2-40B4-BE49-F238E27FC236}">
                  <a16:creationId xmlns:a16="http://schemas.microsoft.com/office/drawing/2014/main" id="{921D4F0D-DB0A-45D1-A832-EDA1F9BE41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640"/>
              <a:ext cx="14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361" name="Line 24">
              <a:extLst>
                <a:ext uri="{FF2B5EF4-FFF2-40B4-BE49-F238E27FC236}">
                  <a16:creationId xmlns:a16="http://schemas.microsoft.com/office/drawing/2014/main" id="{23973708-85F1-46C5-B8FE-60617068C0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400"/>
              <a:ext cx="8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362" name="Line 25">
              <a:extLst>
                <a:ext uri="{FF2B5EF4-FFF2-40B4-BE49-F238E27FC236}">
                  <a16:creationId xmlns:a16="http://schemas.microsoft.com/office/drawing/2014/main" id="{7E5B1BF7-218C-4506-B250-A03C81E0F5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160"/>
              <a:ext cx="14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363" name="Line 26">
              <a:extLst>
                <a:ext uri="{FF2B5EF4-FFF2-40B4-BE49-F238E27FC236}">
                  <a16:creationId xmlns:a16="http://schemas.microsoft.com/office/drawing/2014/main" id="{3D6D8524-E341-479E-A32A-2C1CF6EA08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1920"/>
              <a:ext cx="8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364" name="Text Box 27">
              <a:extLst>
                <a:ext uri="{FF2B5EF4-FFF2-40B4-BE49-F238E27FC236}">
                  <a16:creationId xmlns:a16="http://schemas.microsoft.com/office/drawing/2014/main" id="{0A7FAE10-5E7B-4DB6-B2DE-A515672DCC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60" y="3445"/>
              <a:ext cx="4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Calibri" panose="020F0502020204030204" pitchFamily="34" charset="0"/>
                </a:rPr>
                <a:t>100</a:t>
              </a:r>
            </a:p>
          </p:txBody>
        </p:sp>
        <p:sp>
          <p:nvSpPr>
            <p:cNvPr id="14365" name="Text Box 28">
              <a:extLst>
                <a:ext uri="{FF2B5EF4-FFF2-40B4-BE49-F238E27FC236}">
                  <a16:creationId xmlns:a16="http://schemas.microsoft.com/office/drawing/2014/main" id="{3ED4243E-67B7-4217-AB1B-523C1B64B8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1" y="2965"/>
              <a:ext cx="4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Calibri" panose="020F0502020204030204" pitchFamily="34" charset="0"/>
                </a:rPr>
                <a:t>200</a:t>
              </a:r>
            </a:p>
          </p:txBody>
        </p:sp>
        <p:sp>
          <p:nvSpPr>
            <p:cNvPr id="14366" name="Text Box 29">
              <a:extLst>
                <a:ext uri="{FF2B5EF4-FFF2-40B4-BE49-F238E27FC236}">
                  <a16:creationId xmlns:a16="http://schemas.microsoft.com/office/drawing/2014/main" id="{2913C8F2-575D-4FA7-8E3E-3D88588414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2485"/>
              <a:ext cx="4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Calibri" panose="020F0502020204030204" pitchFamily="34" charset="0"/>
                </a:rPr>
                <a:t>300</a:t>
              </a:r>
            </a:p>
          </p:txBody>
        </p:sp>
        <p:sp>
          <p:nvSpPr>
            <p:cNvPr id="14367" name="Text Box 30">
              <a:extLst>
                <a:ext uri="{FF2B5EF4-FFF2-40B4-BE49-F238E27FC236}">
                  <a16:creationId xmlns:a16="http://schemas.microsoft.com/office/drawing/2014/main" id="{133FB1E8-964C-4E1F-B5CE-68D2FE3C3E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2016"/>
              <a:ext cx="4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Calibri" panose="020F0502020204030204" pitchFamily="34" charset="0"/>
                </a:rPr>
                <a:t>400</a:t>
              </a:r>
            </a:p>
          </p:txBody>
        </p:sp>
        <p:sp>
          <p:nvSpPr>
            <p:cNvPr id="14368" name="Text Box 31">
              <a:extLst>
                <a:ext uri="{FF2B5EF4-FFF2-40B4-BE49-F238E27FC236}">
                  <a16:creationId xmlns:a16="http://schemas.microsoft.com/office/drawing/2014/main" id="{5015F483-6C5A-40A3-8916-09675EA77D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388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Calibri" panose="020F0502020204030204" pitchFamily="34" charset="0"/>
                </a:rPr>
                <a:t>0</a:t>
              </a:r>
            </a:p>
          </p:txBody>
        </p:sp>
        <p:sp>
          <p:nvSpPr>
            <p:cNvPr id="14369" name="Line 32">
              <a:extLst>
                <a:ext uri="{FF2B5EF4-FFF2-40B4-BE49-F238E27FC236}">
                  <a16:creationId xmlns:a16="http://schemas.microsoft.com/office/drawing/2014/main" id="{8AA976DF-C1AF-46CC-880A-EAAC42AF39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3888"/>
              <a:ext cx="1392" cy="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370" name="Text Box 33">
              <a:extLst>
                <a:ext uri="{FF2B5EF4-FFF2-40B4-BE49-F238E27FC236}">
                  <a16:creationId xmlns:a16="http://schemas.microsoft.com/office/drawing/2014/main" id="{62B6D8F5-0AC4-45AC-A3DD-F0191F055F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7" y="371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 i="1">
                  <a:solidFill>
                    <a:schemeClr val="accent2"/>
                  </a:solidFill>
                  <a:latin typeface="Calibri" panose="020F0502020204030204" pitchFamily="34" charset="0"/>
                </a:rPr>
                <a:t>E</a:t>
              </a:r>
              <a:r>
                <a:rPr lang="en-US" altLang="en-US" b="1" baseline="-25000">
                  <a:solidFill>
                    <a:schemeClr val="accent2"/>
                  </a:solidFill>
                  <a:latin typeface="Calibri" panose="020F0502020204030204" pitchFamily="34" charset="0"/>
                </a:rPr>
                <a:t>1</a:t>
              </a:r>
              <a:endParaRPr lang="en-US" altLang="en-US" b="1">
                <a:solidFill>
                  <a:schemeClr val="accent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4371" name="Line 34">
              <a:extLst>
                <a:ext uri="{FF2B5EF4-FFF2-40B4-BE49-F238E27FC236}">
                  <a16:creationId xmlns:a16="http://schemas.microsoft.com/office/drawing/2014/main" id="{FA506F2F-9535-48D2-95D5-4AD49FFDD5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57" y="3349"/>
              <a:ext cx="1392" cy="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372" name="Text Box 35">
              <a:extLst>
                <a:ext uri="{FF2B5EF4-FFF2-40B4-BE49-F238E27FC236}">
                  <a16:creationId xmlns:a16="http://schemas.microsoft.com/office/drawing/2014/main" id="{D0AE2587-C45C-4C98-91A6-9B8DF5C2DC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3667"/>
              <a:ext cx="664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 b="1">
                  <a:solidFill>
                    <a:schemeClr val="accent2"/>
                  </a:solidFill>
                  <a:latin typeface="Calibri" panose="020F0502020204030204" pitchFamily="34" charset="0"/>
                </a:rPr>
                <a:t>ground</a:t>
              </a:r>
            </a:p>
          </p:txBody>
        </p:sp>
        <p:sp>
          <p:nvSpPr>
            <p:cNvPr id="14373" name="Text Box 36">
              <a:extLst>
                <a:ext uri="{FF2B5EF4-FFF2-40B4-BE49-F238E27FC236}">
                  <a16:creationId xmlns:a16="http://schemas.microsoft.com/office/drawing/2014/main" id="{BD66A058-FB29-4F12-9C07-D6B7E18D34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93" y="3106"/>
              <a:ext cx="903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 b="1">
                  <a:solidFill>
                    <a:schemeClr val="accent2"/>
                  </a:solidFill>
                  <a:latin typeface="Calibri" panose="020F0502020204030204" pitchFamily="34" charset="0"/>
                </a:rPr>
                <a:t>1st excited</a:t>
              </a:r>
            </a:p>
          </p:txBody>
        </p:sp>
        <p:sp>
          <p:nvSpPr>
            <p:cNvPr id="14374" name="Text Box 37">
              <a:extLst>
                <a:ext uri="{FF2B5EF4-FFF2-40B4-BE49-F238E27FC236}">
                  <a16:creationId xmlns:a16="http://schemas.microsoft.com/office/drawing/2014/main" id="{DFE3ADA7-9376-40D1-88FD-28A7502FFD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93" y="316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 i="1">
                  <a:solidFill>
                    <a:schemeClr val="accent2"/>
                  </a:solidFill>
                  <a:latin typeface="Calibri" panose="020F0502020204030204" pitchFamily="34" charset="0"/>
                </a:rPr>
                <a:t>E</a:t>
              </a:r>
              <a:r>
                <a:rPr lang="en-US" altLang="en-US" b="1" baseline="-25000">
                  <a:solidFill>
                    <a:schemeClr val="accent2"/>
                  </a:solidFill>
                  <a:latin typeface="Calibri" panose="020F0502020204030204" pitchFamily="34" charset="0"/>
                </a:rPr>
                <a:t>2</a:t>
              </a:r>
              <a:endParaRPr lang="en-US" altLang="en-US" b="1">
                <a:solidFill>
                  <a:schemeClr val="accent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4375" name="Line 38">
              <a:extLst>
                <a:ext uri="{FF2B5EF4-FFF2-40B4-BE49-F238E27FC236}">
                  <a16:creationId xmlns:a16="http://schemas.microsoft.com/office/drawing/2014/main" id="{13FF0190-AD32-4860-9F47-1ED2B0151B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470"/>
              <a:ext cx="1392" cy="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376" name="Text Box 39">
              <a:extLst>
                <a:ext uri="{FF2B5EF4-FFF2-40B4-BE49-F238E27FC236}">
                  <a16:creationId xmlns:a16="http://schemas.microsoft.com/office/drawing/2014/main" id="{C1EA0CEC-44BA-49E8-9F5B-2B1547219D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15" y="2219"/>
              <a:ext cx="97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 b="1">
                  <a:solidFill>
                    <a:schemeClr val="accent2"/>
                  </a:solidFill>
                  <a:latin typeface="Calibri" panose="020F0502020204030204" pitchFamily="34" charset="0"/>
                </a:rPr>
                <a:t>2nd excited</a:t>
              </a:r>
            </a:p>
          </p:txBody>
        </p:sp>
        <p:sp>
          <p:nvSpPr>
            <p:cNvPr id="14377" name="Text Box 40">
              <a:extLst>
                <a:ext uri="{FF2B5EF4-FFF2-40B4-BE49-F238E27FC236}">
                  <a16:creationId xmlns:a16="http://schemas.microsoft.com/office/drawing/2014/main" id="{51E8F2D8-2669-49BA-BFE0-AA03F2A63D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0" y="229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 i="1">
                  <a:solidFill>
                    <a:schemeClr val="accent2"/>
                  </a:solidFill>
                  <a:latin typeface="Calibri" panose="020F0502020204030204" pitchFamily="34" charset="0"/>
                </a:rPr>
                <a:t>E</a:t>
              </a:r>
              <a:r>
                <a:rPr lang="en-US" altLang="en-US" b="1" baseline="-25000">
                  <a:solidFill>
                    <a:schemeClr val="accent2"/>
                  </a:solidFill>
                  <a:latin typeface="Calibri" panose="020F0502020204030204" pitchFamily="34" charset="0"/>
                </a:rPr>
                <a:t>3</a:t>
              </a:r>
              <a:endParaRPr lang="en-US" altLang="en-US" b="1">
                <a:solidFill>
                  <a:schemeClr val="accent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4378" name="Text Box 41">
              <a:extLst>
                <a:ext uri="{FF2B5EF4-FFF2-40B4-BE49-F238E27FC236}">
                  <a16:creationId xmlns:a16="http://schemas.microsoft.com/office/drawing/2014/main" id="{34DD0E36-C8E5-4FFC-9345-1872556ED9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392405">
              <a:off x="2153" y="2743"/>
              <a:ext cx="107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Calibri" panose="020F0502020204030204" pitchFamily="34" charset="0"/>
                </a:rPr>
                <a:t>Energy (eV)</a:t>
              </a:r>
            </a:p>
          </p:txBody>
        </p:sp>
      </p:grpSp>
      <p:sp>
        <p:nvSpPr>
          <p:cNvPr id="179242" name="Text Box 42">
            <a:extLst>
              <a:ext uri="{FF2B5EF4-FFF2-40B4-BE49-F238E27FC236}">
                <a16:creationId xmlns:a16="http://schemas.microsoft.com/office/drawing/2014/main" id="{64719D1C-017D-48BE-AA92-B1B317CC8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5645150"/>
            <a:ext cx="3867150" cy="830263"/>
          </a:xfrm>
          <a:prstGeom prst="rect">
            <a:avLst/>
          </a:prstGeom>
          <a:solidFill>
            <a:srgbClr val="FFCC99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u="sng">
                <a:solidFill>
                  <a:schemeClr val="accent2"/>
                </a:solidFill>
                <a:latin typeface="Calibri" panose="020F0502020204030204" pitchFamily="34" charset="0"/>
              </a:rPr>
              <a:t>Observation:</a:t>
            </a:r>
          </a:p>
          <a:p>
            <a:pPr eaLnBrk="1" hangingPunct="1"/>
            <a:r>
              <a:rPr lang="en-US" altLang="en-US" sz="2400">
                <a:latin typeface="Calibri" panose="020F0502020204030204" pitchFamily="34" charset="0"/>
              </a:rPr>
              <a:t>The levels are </a:t>
            </a:r>
            <a:r>
              <a:rPr lang="en-US" altLang="en-US" sz="2400">
                <a:solidFill>
                  <a:srgbClr val="FF0000"/>
                </a:solidFill>
                <a:latin typeface="Calibri" panose="020F0502020204030204" pitchFamily="34" charset="0"/>
              </a:rPr>
              <a:t>not equidistant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9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9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79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79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79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79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79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79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79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7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9" grpId="0" autoUpdateAnimBg="0"/>
      <p:bldP spid="179242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5" name="Text Box 3">
            <a:extLst>
              <a:ext uri="{FF2B5EF4-FFF2-40B4-BE49-F238E27FC236}">
                <a16:creationId xmlns:a16="http://schemas.microsoft.com/office/drawing/2014/main" id="{7183643B-3EE5-4F2A-BB19-F61C3167E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338" y="4114800"/>
            <a:ext cx="1719262" cy="46672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>
                <a:latin typeface="Calibri" panose="020F0502020204030204" pitchFamily="34" charset="0"/>
              </a:rPr>
              <a:t>SOLUTION</a:t>
            </a:r>
          </a:p>
        </p:txBody>
      </p:sp>
      <p:sp>
        <p:nvSpPr>
          <p:cNvPr id="15367" name="Text Box 4">
            <a:extLst>
              <a:ext uri="{FF2B5EF4-FFF2-40B4-BE49-F238E27FC236}">
                <a16:creationId xmlns:a16="http://schemas.microsoft.com/office/drawing/2014/main" id="{F88BCF81-EA0D-4D48-A2AC-D85F2E021A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269875"/>
            <a:ext cx="1303338" cy="36988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latin typeface="Calibri" panose="020F0502020204030204" pitchFamily="34" charset="0"/>
              </a:rPr>
              <a:t>PROBLEM 3</a:t>
            </a:r>
          </a:p>
        </p:txBody>
      </p:sp>
      <p:sp>
        <p:nvSpPr>
          <p:cNvPr id="182277" name="Text Box 5">
            <a:extLst>
              <a:ext uri="{FF2B5EF4-FFF2-40B4-BE49-F238E27FC236}">
                <a16:creationId xmlns:a16="http://schemas.microsoft.com/office/drawing/2014/main" id="{95F83917-CBE2-4B8E-AE4E-6E3A85D2F1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76549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The wave function of a particle confined to an infinitely deep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potential  energy well is</a:t>
            </a:r>
          </a:p>
        </p:txBody>
      </p:sp>
      <p:graphicFrame>
        <p:nvGraphicFramePr>
          <p:cNvPr id="182278" name="Object 6">
            <a:extLst>
              <a:ext uri="{FF2B5EF4-FFF2-40B4-BE49-F238E27FC236}">
                <a16:creationId xmlns:a16="http://schemas.microsoft.com/office/drawing/2014/main" id="{D2040394-0FC2-4D38-9783-2A465757BE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6788" y="1312863"/>
          <a:ext cx="2722562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241200" progId="Equation.3">
                  <p:embed/>
                </p:oleObj>
              </mc:Choice>
              <mc:Fallback>
                <p:oleObj name="Equation" r:id="rId2" imgW="1269720" imgH="241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6788" y="1312863"/>
                        <a:ext cx="2722562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2279" name="Text Box 7">
            <a:extLst>
              <a:ext uri="{FF2B5EF4-FFF2-40B4-BE49-F238E27FC236}">
                <a16:creationId xmlns:a16="http://schemas.microsoft.com/office/drawing/2014/main" id="{082DA1F9-B6A8-4747-81DC-5567966C11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1752600"/>
            <a:ext cx="4541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The depth of the well is </a:t>
            </a:r>
            <a:r>
              <a:rPr lang="en-US" altLang="en-US" i="1">
                <a:latin typeface="Calibri" panose="020F0502020204030204" pitchFamily="34" charset="0"/>
              </a:rPr>
              <a:t>a</a:t>
            </a:r>
            <a:r>
              <a:rPr lang="en-US" altLang="en-US">
                <a:latin typeface="Calibri" panose="020F0502020204030204" pitchFamily="34" charset="0"/>
              </a:rPr>
              <a:t> = 100 pm</a:t>
            </a:r>
          </a:p>
        </p:txBody>
      </p:sp>
      <p:sp>
        <p:nvSpPr>
          <p:cNvPr id="182280" name="Text Box 8">
            <a:extLst>
              <a:ext uri="{FF2B5EF4-FFF2-40B4-BE49-F238E27FC236}">
                <a16:creationId xmlns:a16="http://schemas.microsoft.com/office/drawing/2014/main" id="{02F7D0BD-972B-4A20-8A39-5CD727BDC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149475"/>
            <a:ext cx="84740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What is the probability density of finding the particle at the distance</a:t>
            </a:r>
          </a:p>
          <a:p>
            <a:pPr eaLnBrk="1" hangingPunct="1"/>
            <a:r>
              <a:rPr lang="en-US" altLang="en-US" i="1">
                <a:latin typeface="Calibri" panose="020F0502020204030204" pitchFamily="34" charset="0"/>
              </a:rPr>
              <a:t>x</a:t>
            </a:r>
            <a:r>
              <a:rPr lang="en-US" altLang="en-US">
                <a:latin typeface="Calibri" panose="020F0502020204030204" pitchFamily="34" charset="0"/>
              </a:rPr>
              <a:t> = 50 pm for the value of the quantum number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1/  </a:t>
            </a:r>
            <a:r>
              <a:rPr lang="en-US" altLang="en-US" i="1">
                <a:latin typeface="Calibri" panose="020F0502020204030204" pitchFamily="34" charset="0"/>
              </a:rPr>
              <a:t>n</a:t>
            </a:r>
            <a:r>
              <a:rPr lang="en-US" altLang="en-US">
                <a:latin typeface="Calibri" panose="020F0502020204030204" pitchFamily="34" charset="0"/>
              </a:rPr>
              <a:t> = 1 ?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2/  </a:t>
            </a:r>
            <a:r>
              <a:rPr lang="en-US" altLang="en-US" i="1">
                <a:latin typeface="Calibri" panose="020F0502020204030204" pitchFamily="34" charset="0"/>
              </a:rPr>
              <a:t>n</a:t>
            </a:r>
            <a:r>
              <a:rPr lang="en-US" altLang="en-US">
                <a:latin typeface="Calibri" panose="020F0502020204030204" pitchFamily="34" charset="0"/>
              </a:rPr>
              <a:t> = 2 ?</a:t>
            </a:r>
          </a:p>
        </p:txBody>
      </p:sp>
      <p:sp>
        <p:nvSpPr>
          <p:cNvPr id="182281" name="Text Box 9">
            <a:extLst>
              <a:ext uri="{FF2B5EF4-FFF2-40B4-BE49-F238E27FC236}">
                <a16:creationId xmlns:a16="http://schemas.microsoft.com/office/drawing/2014/main" id="{6BDA8E17-485A-4FAF-8A69-08A0B19F8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4689475"/>
            <a:ext cx="1333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We have </a:t>
            </a:r>
          </a:p>
        </p:txBody>
      </p:sp>
      <p:graphicFrame>
        <p:nvGraphicFramePr>
          <p:cNvPr id="182282" name="Object 10">
            <a:extLst>
              <a:ext uri="{FF2B5EF4-FFF2-40B4-BE49-F238E27FC236}">
                <a16:creationId xmlns:a16="http://schemas.microsoft.com/office/drawing/2014/main" id="{B2AA17D4-8CB3-49EB-A6BF-8D638F0AC2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3863" y="4759325"/>
          <a:ext cx="133032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177480" progId="Equation.3">
                  <p:embed/>
                </p:oleObj>
              </mc:Choice>
              <mc:Fallback>
                <p:oleObj name="Equation" r:id="rId4" imgW="685800" imgH="177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863" y="4759325"/>
                        <a:ext cx="1330325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2283" name="Line 11">
            <a:extLst>
              <a:ext uri="{FF2B5EF4-FFF2-40B4-BE49-F238E27FC236}">
                <a16:creationId xmlns:a16="http://schemas.microsoft.com/office/drawing/2014/main" id="{E470FAA7-ACDA-49D5-8B8A-523EBE7BDF5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48025" y="4953000"/>
            <a:ext cx="7143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82284" name="Object 12">
            <a:extLst>
              <a:ext uri="{FF2B5EF4-FFF2-40B4-BE49-F238E27FC236}">
                <a16:creationId xmlns:a16="http://schemas.microsoft.com/office/drawing/2014/main" id="{2929C2F8-CEAF-49E9-BB58-10A5AA2CB3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02100" y="4478338"/>
          <a:ext cx="3213100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431640" progId="Equation.3">
                  <p:embed/>
                </p:oleObj>
              </mc:Choice>
              <mc:Fallback>
                <p:oleObj name="Equation" r:id="rId6" imgW="1498320" imgH="4316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4478338"/>
                        <a:ext cx="3213100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2285" name="Object 13">
            <a:extLst>
              <a:ext uri="{FF2B5EF4-FFF2-40B4-BE49-F238E27FC236}">
                <a16:creationId xmlns:a16="http://schemas.microsoft.com/office/drawing/2014/main" id="{2ADC3CD4-4099-4737-AC03-8264B3FBD4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87775" y="5441950"/>
          <a:ext cx="3078163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34960" imgH="431640" progId="Equation.3">
                  <p:embed/>
                </p:oleObj>
              </mc:Choice>
              <mc:Fallback>
                <p:oleObj name="Equation" r:id="rId8" imgW="1434960" imgH="4316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7775" y="5441950"/>
                        <a:ext cx="3078163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2286" name="Text Box 14">
            <a:extLst>
              <a:ext uri="{FF2B5EF4-FFF2-40B4-BE49-F238E27FC236}">
                <a16:creationId xmlns:a16="http://schemas.microsoft.com/office/drawing/2014/main" id="{2F7F27A0-AF47-4387-B2C5-61742C192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463" y="5638800"/>
            <a:ext cx="33035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The probability density 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2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82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82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82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82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82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82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82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500"/>
                                        <p:tgtEl>
                                          <p:spTgt spid="182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82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500"/>
                                        <p:tgtEl>
                                          <p:spTgt spid="182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5" grpId="0" animBg="1" autoUpdateAnimBg="0"/>
      <p:bldP spid="182277" grpId="0" autoUpdateAnimBg="0"/>
      <p:bldP spid="182279" grpId="0" autoUpdateAnimBg="0"/>
      <p:bldP spid="182280" grpId="0" autoUpdateAnimBg="0"/>
      <p:bldP spid="182281" grpId="0" autoUpdateAnimBg="0"/>
      <p:bldP spid="182286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Text Box 2">
            <a:extLst>
              <a:ext uri="{FF2B5EF4-FFF2-40B4-BE49-F238E27FC236}">
                <a16:creationId xmlns:a16="http://schemas.microsoft.com/office/drawing/2014/main" id="{58DE29E2-970A-4EC5-A1D5-5C5334A6D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338" y="304800"/>
            <a:ext cx="1719262" cy="46672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>
                <a:latin typeface="Calibri" panose="020F0502020204030204" pitchFamily="34" charset="0"/>
              </a:rPr>
              <a:t>SOLUTION</a:t>
            </a:r>
          </a:p>
        </p:txBody>
      </p:sp>
      <p:graphicFrame>
        <p:nvGraphicFramePr>
          <p:cNvPr id="183299" name="Object 3">
            <a:extLst>
              <a:ext uri="{FF2B5EF4-FFF2-40B4-BE49-F238E27FC236}">
                <a16:creationId xmlns:a16="http://schemas.microsoft.com/office/drawing/2014/main" id="{92E52207-9CDA-48F7-BFDE-70ABB5AA12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32063" y="820738"/>
          <a:ext cx="3487737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25400" imgH="431640" progId="Equation.3">
                  <p:embed/>
                </p:oleObj>
              </mc:Choice>
              <mc:Fallback>
                <p:oleObj name="Equation" r:id="rId2" imgW="1625400" imgH="431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2063" y="820738"/>
                        <a:ext cx="3487737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3300" name="Text Box 4">
            <a:extLst>
              <a:ext uri="{FF2B5EF4-FFF2-40B4-BE49-F238E27FC236}">
                <a16:creationId xmlns:a16="http://schemas.microsoft.com/office/drawing/2014/main" id="{ED9AEA7B-1605-464E-BBED-43C48BA7C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1066800"/>
            <a:ext cx="1709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1/ For </a:t>
            </a:r>
            <a:r>
              <a:rPr lang="en-US" altLang="en-US" i="1">
                <a:latin typeface="Calibri" panose="020F0502020204030204" pitchFamily="34" charset="0"/>
              </a:rPr>
              <a:t>n</a:t>
            </a:r>
            <a:r>
              <a:rPr lang="en-US" altLang="en-US">
                <a:latin typeface="Calibri" panose="020F0502020204030204" pitchFamily="34" charset="0"/>
              </a:rPr>
              <a:t> = 1:</a:t>
            </a:r>
          </a:p>
        </p:txBody>
      </p:sp>
      <p:sp>
        <p:nvSpPr>
          <p:cNvPr id="183301" name="Text Box 5">
            <a:extLst>
              <a:ext uri="{FF2B5EF4-FFF2-40B4-BE49-F238E27FC236}">
                <a16:creationId xmlns:a16="http://schemas.microsoft.com/office/drawing/2014/main" id="{3337A88D-EF55-463E-BDF8-368087C07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2525" y="1031875"/>
            <a:ext cx="1071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(</a:t>
            </a:r>
            <a:r>
              <a:rPr lang="en-US" altLang="en-US" i="1">
                <a:latin typeface="Calibri" panose="020F0502020204030204" pitchFamily="34" charset="0"/>
              </a:rPr>
              <a:t>x</a:t>
            </a:r>
            <a:r>
              <a:rPr lang="en-US" altLang="en-US">
                <a:latin typeface="Calibri" panose="020F0502020204030204" pitchFamily="34" charset="0"/>
              </a:rPr>
              <a:t>: pm)</a:t>
            </a:r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id="{33FDDD25-26AE-447C-A420-F32D382B239D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600200"/>
            <a:ext cx="4206875" cy="2022475"/>
            <a:chOff x="336" y="1008"/>
            <a:chExt cx="2650" cy="1274"/>
          </a:xfrm>
        </p:grpSpPr>
        <p:graphicFrame>
          <p:nvGraphicFramePr>
            <p:cNvPr id="16390" name="Object 7">
              <a:extLst>
                <a:ext uri="{FF2B5EF4-FFF2-40B4-BE49-F238E27FC236}">
                  <a16:creationId xmlns:a16="http://schemas.microsoft.com/office/drawing/2014/main" id="{F5CEC1AE-AE09-4EF4-B4DB-251CF79FCD9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20" y="1056"/>
            <a:ext cx="2064" cy="10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hart" r:id="rId4" imgW="3610291" imgH="1791182" progId="Excel.Chart.8">
                    <p:embed/>
                  </p:oleObj>
                </mc:Choice>
                <mc:Fallback>
                  <p:oleObj name="Chart" r:id="rId4" imgW="3610291" imgH="1791182" progId="Excel.Chart.8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1056"/>
                          <a:ext cx="2064" cy="10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404" name="Text Box 8">
              <a:extLst>
                <a:ext uri="{FF2B5EF4-FFF2-40B4-BE49-F238E27FC236}">
                  <a16:creationId xmlns:a16="http://schemas.microsoft.com/office/drawing/2014/main" id="{5D7E30A5-502A-48D6-AE49-57C1495BE1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2" y="199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Calibri" panose="020F0502020204030204" pitchFamily="34" charset="0"/>
                </a:rPr>
                <a:t>0</a:t>
              </a:r>
            </a:p>
          </p:txBody>
        </p:sp>
        <p:sp>
          <p:nvSpPr>
            <p:cNvPr id="16405" name="Text Box 9">
              <a:extLst>
                <a:ext uri="{FF2B5EF4-FFF2-40B4-BE49-F238E27FC236}">
                  <a16:creationId xmlns:a16="http://schemas.microsoft.com/office/drawing/2014/main" id="{C1927892-03CA-4DD3-AAB4-7ABE692729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994"/>
              <a:ext cx="71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Calibri" panose="020F0502020204030204" pitchFamily="34" charset="0"/>
                </a:rPr>
                <a:t>100 pm</a:t>
              </a:r>
            </a:p>
          </p:txBody>
        </p:sp>
        <p:sp>
          <p:nvSpPr>
            <p:cNvPr id="16406" name="Text Box 10">
              <a:extLst>
                <a:ext uri="{FF2B5EF4-FFF2-40B4-BE49-F238E27FC236}">
                  <a16:creationId xmlns:a16="http://schemas.microsoft.com/office/drawing/2014/main" id="{E3B369CC-FB1A-4A13-B419-D487ED15E0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1994"/>
              <a:ext cx="6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Calibri" panose="020F0502020204030204" pitchFamily="34" charset="0"/>
                </a:rPr>
                <a:t>50 pm</a:t>
              </a:r>
            </a:p>
          </p:txBody>
        </p:sp>
        <p:sp>
          <p:nvSpPr>
            <p:cNvPr id="16407" name="Line 11">
              <a:extLst>
                <a:ext uri="{FF2B5EF4-FFF2-40B4-BE49-F238E27FC236}">
                  <a16:creationId xmlns:a16="http://schemas.microsoft.com/office/drawing/2014/main" id="{41CB02A2-F8C4-472B-8F1D-AF413868CE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2" y="1146"/>
              <a:ext cx="0" cy="86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408" name="Text Box 12">
              <a:extLst>
                <a:ext uri="{FF2B5EF4-FFF2-40B4-BE49-F238E27FC236}">
                  <a16:creationId xmlns:a16="http://schemas.microsoft.com/office/drawing/2014/main" id="{28E4EA21-5D86-4C26-A766-F684E576D5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1008"/>
              <a:ext cx="4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Calibri" panose="020F0502020204030204" pitchFamily="34" charset="0"/>
                </a:rPr>
                <a:t>0.02</a:t>
              </a:r>
            </a:p>
          </p:txBody>
        </p:sp>
        <p:graphicFrame>
          <p:nvGraphicFramePr>
            <p:cNvPr id="16391" name="Object 13">
              <a:extLst>
                <a:ext uri="{FF2B5EF4-FFF2-40B4-BE49-F238E27FC236}">
                  <a16:creationId xmlns:a16="http://schemas.microsoft.com/office/drawing/2014/main" id="{58C827D8-B2FB-4778-AE3F-07E94404750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0" y="1392"/>
            <a:ext cx="276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79360" imgH="291960" progId="Equation.3">
                    <p:embed/>
                  </p:oleObj>
                </mc:Choice>
                <mc:Fallback>
                  <p:oleObj name="Equation" r:id="rId6" imgW="279360" imgH="291960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" y="1392"/>
                          <a:ext cx="276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409" name="Text Box 14">
              <a:extLst>
                <a:ext uri="{FF2B5EF4-FFF2-40B4-BE49-F238E27FC236}">
                  <a16:creationId xmlns:a16="http://schemas.microsoft.com/office/drawing/2014/main" id="{E38E6A98-4D69-4764-BF11-E7DBE06970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4" y="1850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Calibri" panose="020F0502020204030204" pitchFamily="34" charset="0"/>
                </a:rPr>
                <a:t>x</a:t>
              </a:r>
            </a:p>
          </p:txBody>
        </p:sp>
      </p:grpSp>
      <p:sp>
        <p:nvSpPr>
          <p:cNvPr id="183311" name="Text Box 15">
            <a:extLst>
              <a:ext uri="{FF2B5EF4-FFF2-40B4-BE49-F238E27FC236}">
                <a16:creationId xmlns:a16="http://schemas.microsoft.com/office/drawing/2014/main" id="{AD4C5078-1F81-43C5-A090-60D49D252C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150" y="3886200"/>
            <a:ext cx="1709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2/ For </a:t>
            </a:r>
            <a:r>
              <a:rPr lang="en-US" altLang="en-US" i="1">
                <a:latin typeface="Calibri" panose="020F0502020204030204" pitchFamily="34" charset="0"/>
              </a:rPr>
              <a:t>n</a:t>
            </a:r>
            <a:r>
              <a:rPr lang="en-US" altLang="en-US">
                <a:latin typeface="Calibri" panose="020F0502020204030204" pitchFamily="34" charset="0"/>
              </a:rPr>
              <a:t> = 2:</a:t>
            </a:r>
          </a:p>
        </p:txBody>
      </p:sp>
      <p:graphicFrame>
        <p:nvGraphicFramePr>
          <p:cNvPr id="183312" name="Object 16">
            <a:extLst>
              <a:ext uri="{FF2B5EF4-FFF2-40B4-BE49-F238E27FC236}">
                <a16:creationId xmlns:a16="http://schemas.microsoft.com/office/drawing/2014/main" id="{239866C5-65D4-4000-BB01-A8AD4CCFB1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01913" y="3648075"/>
          <a:ext cx="3351212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62040" imgH="431640" progId="Equation.3">
                  <p:embed/>
                </p:oleObj>
              </mc:Choice>
              <mc:Fallback>
                <p:oleObj name="Equation" r:id="rId8" imgW="1562040" imgH="43164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1913" y="3648075"/>
                        <a:ext cx="3351212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3313" name="Text Box 17">
            <a:extLst>
              <a:ext uri="{FF2B5EF4-FFF2-40B4-BE49-F238E27FC236}">
                <a16:creationId xmlns:a16="http://schemas.microsoft.com/office/drawing/2014/main" id="{30B69196-AB61-4DB4-BFD4-BCA5B720F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3810000"/>
            <a:ext cx="1071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(</a:t>
            </a:r>
            <a:r>
              <a:rPr lang="en-US" altLang="en-US" i="1">
                <a:latin typeface="Calibri" panose="020F0502020204030204" pitchFamily="34" charset="0"/>
              </a:rPr>
              <a:t>x</a:t>
            </a:r>
            <a:r>
              <a:rPr lang="en-US" altLang="en-US">
                <a:latin typeface="Calibri" panose="020F0502020204030204" pitchFamily="34" charset="0"/>
              </a:rPr>
              <a:t>: pm)</a:t>
            </a:r>
          </a:p>
        </p:txBody>
      </p:sp>
      <p:grpSp>
        <p:nvGrpSpPr>
          <p:cNvPr id="3" name="Group 18">
            <a:extLst>
              <a:ext uri="{FF2B5EF4-FFF2-40B4-BE49-F238E27FC236}">
                <a16:creationId xmlns:a16="http://schemas.microsoft.com/office/drawing/2014/main" id="{494DB6AE-597B-47C6-B677-8122E1EFF369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4419600"/>
            <a:ext cx="4375150" cy="2209800"/>
            <a:chOff x="288" y="2784"/>
            <a:chExt cx="2756" cy="1392"/>
          </a:xfrm>
        </p:grpSpPr>
        <p:graphicFrame>
          <p:nvGraphicFramePr>
            <p:cNvPr id="16388" name="Object 19">
              <a:extLst>
                <a:ext uri="{FF2B5EF4-FFF2-40B4-BE49-F238E27FC236}">
                  <a16:creationId xmlns:a16="http://schemas.microsoft.com/office/drawing/2014/main" id="{FAF30F59-8D36-4641-A8CB-A9F7DA17077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20" y="2856"/>
            <a:ext cx="2064" cy="11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hart" r:id="rId10" imgW="3610291" imgH="1791182" progId="Excel.Chart.8">
                    <p:embed/>
                  </p:oleObj>
                </mc:Choice>
                <mc:Fallback>
                  <p:oleObj name="Chart" r:id="rId10" imgW="3610291" imgH="1791182" progId="Excel.Chart.8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2856"/>
                          <a:ext cx="2064" cy="11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399" name="Text Box 20">
              <a:extLst>
                <a:ext uri="{FF2B5EF4-FFF2-40B4-BE49-F238E27FC236}">
                  <a16:creationId xmlns:a16="http://schemas.microsoft.com/office/drawing/2014/main" id="{6F63474C-B861-4A72-9D36-673801184B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2" y="388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b="1">
                  <a:latin typeface="Calibri" panose="020F0502020204030204" pitchFamily="34" charset="0"/>
                </a:rPr>
                <a:t>0</a:t>
              </a:r>
            </a:p>
          </p:txBody>
        </p:sp>
        <p:sp>
          <p:nvSpPr>
            <p:cNvPr id="16400" name="Text Box 21">
              <a:extLst>
                <a:ext uri="{FF2B5EF4-FFF2-40B4-BE49-F238E27FC236}">
                  <a16:creationId xmlns:a16="http://schemas.microsoft.com/office/drawing/2014/main" id="{0EBA1DA3-FA3D-4EBF-9468-EEDEC7E29F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5" y="3888"/>
              <a:ext cx="6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b="1">
                  <a:latin typeface="Calibri" panose="020F0502020204030204" pitchFamily="34" charset="0"/>
                </a:rPr>
                <a:t>50 pm</a:t>
              </a:r>
            </a:p>
          </p:txBody>
        </p:sp>
        <p:sp>
          <p:nvSpPr>
            <p:cNvPr id="16401" name="Text Box 22">
              <a:extLst>
                <a:ext uri="{FF2B5EF4-FFF2-40B4-BE49-F238E27FC236}">
                  <a16:creationId xmlns:a16="http://schemas.microsoft.com/office/drawing/2014/main" id="{1F8D4FC9-AC16-4A57-B78B-8834C21076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3888"/>
              <a:ext cx="71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b="1">
                  <a:latin typeface="Calibri" panose="020F0502020204030204" pitchFamily="34" charset="0"/>
                </a:rPr>
                <a:t>100 pm</a:t>
              </a:r>
            </a:p>
          </p:txBody>
        </p:sp>
        <p:graphicFrame>
          <p:nvGraphicFramePr>
            <p:cNvPr id="16389" name="Object 23">
              <a:extLst>
                <a:ext uri="{FF2B5EF4-FFF2-40B4-BE49-F238E27FC236}">
                  <a16:creationId xmlns:a16="http://schemas.microsoft.com/office/drawing/2014/main" id="{9E8AEF70-7565-4EFE-B359-E4EC8668F60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0" y="3216"/>
            <a:ext cx="276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79360" imgH="291960" progId="Equation.3">
                    <p:embed/>
                  </p:oleObj>
                </mc:Choice>
                <mc:Fallback>
                  <p:oleObj name="Equation" r:id="rId12" imgW="279360" imgH="291960" progId="Equation.3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" y="3216"/>
                          <a:ext cx="276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402" name="Text Box 24">
              <a:extLst>
                <a:ext uri="{FF2B5EF4-FFF2-40B4-BE49-F238E27FC236}">
                  <a16:creationId xmlns:a16="http://schemas.microsoft.com/office/drawing/2014/main" id="{E6FF2B2E-EF54-4485-AFC7-2D557A14A7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2784"/>
              <a:ext cx="4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b="1">
                  <a:latin typeface="Calibri" panose="020F0502020204030204" pitchFamily="34" charset="0"/>
                </a:rPr>
                <a:t>0.02</a:t>
              </a:r>
            </a:p>
          </p:txBody>
        </p:sp>
        <p:sp>
          <p:nvSpPr>
            <p:cNvPr id="16403" name="Text Box 25">
              <a:extLst>
                <a:ext uri="{FF2B5EF4-FFF2-40B4-BE49-F238E27FC236}">
                  <a16:creationId xmlns:a16="http://schemas.microsoft.com/office/drawing/2014/main" id="{9ECB8DB2-B78B-4B09-B501-99E157FEAF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" y="374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b="1">
                  <a:latin typeface="Calibri" panose="020F0502020204030204" pitchFamily="34" charset="0"/>
                </a:rPr>
                <a:t>x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3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83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83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83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183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83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00" grpId="0" autoUpdateAnimBg="0"/>
      <p:bldP spid="183301" grpId="0" autoUpdateAnimBg="0"/>
      <p:bldP spid="183311" grpId="0" autoUpdateAnimBg="0"/>
      <p:bldP spid="18331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Text Box 3">
            <a:extLst>
              <a:ext uri="{FF2B5EF4-FFF2-40B4-BE49-F238E27FC236}">
                <a16:creationId xmlns:a16="http://schemas.microsoft.com/office/drawing/2014/main" id="{A218870E-560E-408B-AC1E-D0DCF2963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1371600"/>
            <a:ext cx="7924800" cy="47244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i="1">
                <a:solidFill>
                  <a:schemeClr val="hlink"/>
                </a:solidFill>
                <a:latin typeface="Calibri" panose="020F0502020204030204" pitchFamily="34" charset="0"/>
              </a:rPr>
              <a:t>http://ocw.mit.edu/OcwWeb/Physics/index.htm</a:t>
            </a:r>
          </a:p>
          <a:p>
            <a:pPr eaLnBrk="1" hangingPunct="1"/>
            <a:r>
              <a:rPr lang="en-US" altLang="en-US" sz="3200" i="1">
                <a:solidFill>
                  <a:schemeClr val="bg2"/>
                </a:solidFill>
                <a:latin typeface="Calibri" panose="020F0502020204030204" pitchFamily="34" charset="0"/>
                <a:hlinkClick r:id="rId2"/>
              </a:rPr>
              <a:t>http://www.opensourcephysics.org/index.html</a:t>
            </a:r>
            <a:endParaRPr lang="en-US" altLang="en-US" sz="3200" i="1">
              <a:solidFill>
                <a:schemeClr val="bg2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en-US" altLang="en-US" sz="3200" i="1">
                <a:solidFill>
                  <a:schemeClr val="bg2"/>
                </a:solidFill>
                <a:latin typeface="Calibri" panose="020F0502020204030204" pitchFamily="34" charset="0"/>
                <a:hlinkClick r:id="rId3"/>
              </a:rPr>
              <a:t>http://hyperphysics.phy-astr.gsu.edu/hbase/HFrame.html</a:t>
            </a:r>
            <a:endParaRPr lang="en-US" altLang="en-US" sz="3200" i="1">
              <a:solidFill>
                <a:schemeClr val="bg2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en-US" altLang="en-US" sz="3200" i="1">
                <a:solidFill>
                  <a:schemeClr val="bg2"/>
                </a:solidFill>
                <a:latin typeface="Calibri" panose="020F0502020204030204" pitchFamily="34" charset="0"/>
                <a:hlinkClick r:id="rId4"/>
              </a:rPr>
              <a:t>http://www.practicalphysics.org/go/Default.html</a:t>
            </a:r>
            <a:endParaRPr lang="en-US" altLang="en-US" sz="3200" i="1">
              <a:solidFill>
                <a:schemeClr val="bg2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en-US" altLang="en-US" sz="3200" i="1">
                <a:solidFill>
                  <a:schemeClr val="bg2"/>
                </a:solidFill>
                <a:latin typeface="Calibri" panose="020F0502020204030204" pitchFamily="34" charset="0"/>
                <a:hlinkClick r:id="rId5"/>
              </a:rPr>
              <a:t>http://www.msm.cam.ac.uk/</a:t>
            </a:r>
            <a:endParaRPr lang="en-US" altLang="en-US" sz="3200" i="1">
              <a:solidFill>
                <a:schemeClr val="bg2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en-US" altLang="en-US" sz="3200" i="1">
                <a:solidFill>
                  <a:schemeClr val="hlink"/>
                </a:solidFill>
                <a:latin typeface="Calibri" panose="020F0502020204030204" pitchFamily="34" charset="0"/>
                <a:hlinkClick r:id="rId6"/>
              </a:rPr>
              <a:t>http://www.iop.org/index.html</a:t>
            </a:r>
            <a:endParaRPr lang="en-US" altLang="en-US" sz="3200" i="1">
              <a:solidFill>
                <a:schemeClr val="hlink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50000"/>
              </a:lnSpc>
            </a:pPr>
            <a:r>
              <a:rPr lang="en-US" altLang="en-US" sz="3200" i="1">
                <a:solidFill>
                  <a:schemeClr val="hlink"/>
                </a:solidFill>
                <a:latin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50000"/>
              </a:lnSpc>
            </a:pPr>
            <a:r>
              <a:rPr lang="en-US" altLang="en-US" sz="3200" i="1">
                <a:solidFill>
                  <a:schemeClr val="hlink"/>
                </a:solidFill>
                <a:latin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50000"/>
              </a:lnSpc>
            </a:pPr>
            <a:r>
              <a:rPr lang="en-US" altLang="en-US" sz="3200" i="1">
                <a:solidFill>
                  <a:schemeClr val="hlink"/>
                </a:solidFill>
                <a:latin typeface="Calibri" panose="020F0502020204030204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7" name="Text Box 65">
            <a:extLst>
              <a:ext uri="{FF2B5EF4-FFF2-40B4-BE49-F238E27FC236}">
                <a16:creationId xmlns:a16="http://schemas.microsoft.com/office/drawing/2014/main" id="{28015C27-824A-4F2D-8304-924DC268C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28600"/>
            <a:ext cx="63722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accent2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De Broglie’s Theory - Matter Wave</a:t>
            </a:r>
            <a:endParaRPr lang="en-US" altLang="en-US" sz="2800" b="1">
              <a:solidFill>
                <a:schemeClr val="accent2"/>
              </a:solidFill>
              <a:latin typeface="Tahoma" panose="020B0604030504040204" pitchFamily="34" charset="0"/>
            </a:endParaRPr>
          </a:p>
        </p:txBody>
      </p:sp>
      <p:sp>
        <p:nvSpPr>
          <p:cNvPr id="3138" name="Text Box 66">
            <a:extLst>
              <a:ext uri="{FF2B5EF4-FFF2-40B4-BE49-F238E27FC236}">
                <a16:creationId xmlns:a16="http://schemas.microsoft.com/office/drawing/2014/main" id="{5B4AEEFB-5992-49CE-A44A-6F2B0155E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62000"/>
            <a:ext cx="4452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CC0066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a. </a:t>
            </a:r>
            <a:r>
              <a:rPr lang="en-US" altLang="en-US" b="1" i="1">
                <a:solidFill>
                  <a:srgbClr val="CC0066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De Broglie’s relationships</a:t>
            </a:r>
          </a:p>
        </p:txBody>
      </p:sp>
      <p:sp>
        <p:nvSpPr>
          <p:cNvPr id="3139" name="Text Box 67">
            <a:extLst>
              <a:ext uri="{FF2B5EF4-FFF2-40B4-BE49-F238E27FC236}">
                <a16:creationId xmlns:a16="http://schemas.microsoft.com/office/drawing/2014/main" id="{D7AE037C-17F2-4229-8782-069BF5C343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" y="1200150"/>
            <a:ext cx="8166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>
                <a:latin typeface="Tahoma" panose="020B0604030504040204" pitchFamily="34" charset="0"/>
              </a:rPr>
              <a:t>We recall that </a:t>
            </a:r>
          </a:p>
          <a:p>
            <a:pPr eaLnBrk="1" hangingPunct="1"/>
            <a:r>
              <a:rPr lang="en-US" altLang="en-US" sz="2200">
                <a:latin typeface="Tahoma" panose="020B0604030504040204" pitchFamily="34" charset="0"/>
              </a:rPr>
              <a:t>for a </a:t>
            </a:r>
            <a:r>
              <a:rPr lang="en-US" altLang="en-US" sz="2200">
                <a:solidFill>
                  <a:srgbClr val="2A2AA6"/>
                </a:solidFill>
                <a:latin typeface="Tahoma" panose="020B0604030504040204" pitchFamily="34" charset="0"/>
              </a:rPr>
              <a:t>photon</a:t>
            </a:r>
            <a:r>
              <a:rPr lang="en-US" altLang="en-US" sz="2200">
                <a:latin typeface="Tahoma" panose="020B0604030504040204" pitchFamily="34" charset="0"/>
              </a:rPr>
              <a:t> (</a:t>
            </a:r>
            <a:r>
              <a:rPr lang="en-US" altLang="en-US" sz="2200" i="1">
                <a:latin typeface="Tahoma" panose="020B0604030504040204" pitchFamily="34" charset="0"/>
              </a:rPr>
              <a:t>E</a:t>
            </a:r>
            <a:r>
              <a:rPr lang="en-US" altLang="en-US" sz="2200">
                <a:latin typeface="Tahoma" panose="020B0604030504040204" pitchFamily="34" charset="0"/>
              </a:rPr>
              <a:t>, </a:t>
            </a:r>
            <a:r>
              <a:rPr lang="en-US" altLang="en-US" sz="2200" i="1">
                <a:latin typeface="Tahoma" panose="020B0604030504040204" pitchFamily="34" charset="0"/>
              </a:rPr>
              <a:t>p</a:t>
            </a:r>
            <a:r>
              <a:rPr lang="en-US" altLang="en-US" sz="2200">
                <a:latin typeface="Tahoma" panose="020B0604030504040204" pitchFamily="34" charset="0"/>
              </a:rPr>
              <a:t>) associated to an </a:t>
            </a:r>
            <a:r>
              <a:rPr lang="en-US" altLang="en-US" sz="2200">
                <a:solidFill>
                  <a:srgbClr val="2A2AA6"/>
                </a:solidFill>
                <a:latin typeface="Tahoma" panose="020B0604030504040204" pitchFamily="34" charset="0"/>
              </a:rPr>
              <a:t>electromagnetic wave</a:t>
            </a:r>
            <a:r>
              <a:rPr lang="en-US" altLang="en-US" sz="2200">
                <a:latin typeface="Tahoma" panose="020B0604030504040204" pitchFamily="34" charset="0"/>
              </a:rPr>
              <a:t> (</a:t>
            </a:r>
            <a:r>
              <a:rPr lang="en-US" altLang="en-US" sz="2200" i="1">
                <a:latin typeface="Tahoma" panose="020B0604030504040204" pitchFamily="34" charset="0"/>
              </a:rPr>
              <a:t>f</a:t>
            </a:r>
            <a:r>
              <a:rPr lang="en-US" altLang="en-US" sz="2200">
                <a:latin typeface="Tahoma" panose="020B0604030504040204" pitchFamily="34" charset="0"/>
              </a:rPr>
              <a:t>,</a:t>
            </a:r>
            <a:r>
              <a:rPr lang="en-US" altLang="en-US" sz="2200" b="1" i="1">
                <a:latin typeface="Tahoma" panose="020B0604030504040204" pitchFamily="34" charset="0"/>
                <a:sym typeface="Symbol" panose="05050102010706020507" pitchFamily="18" charset="2"/>
              </a:rPr>
              <a:t> </a:t>
            </a:r>
            <a:r>
              <a:rPr lang="en-US" altLang="en-US" sz="2200">
                <a:latin typeface="Tahoma" panose="020B0604030504040204" pitchFamily="34" charset="0"/>
                <a:sym typeface="Symbol" panose="05050102010706020507" pitchFamily="18" charset="2"/>
              </a:rPr>
              <a:t>)</a:t>
            </a:r>
            <a:r>
              <a:rPr lang="en-US" altLang="en-US" sz="2200">
                <a:latin typeface="Tahoma" panose="020B0604030504040204" pitchFamily="34" charset="0"/>
              </a:rPr>
              <a:t>:</a:t>
            </a:r>
          </a:p>
        </p:txBody>
      </p:sp>
      <p:graphicFrame>
        <p:nvGraphicFramePr>
          <p:cNvPr id="3142" name="Object 70">
            <a:extLst>
              <a:ext uri="{FF2B5EF4-FFF2-40B4-BE49-F238E27FC236}">
                <a16:creationId xmlns:a16="http://schemas.microsoft.com/office/drawing/2014/main" id="{E5B5D276-0438-4895-A3CD-163A85DBFA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49613" y="3014663"/>
          <a:ext cx="12192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42720" imgH="380880" progId="Equation.3">
                  <p:embed/>
                </p:oleObj>
              </mc:Choice>
              <mc:Fallback>
                <p:oleObj name="Equation" r:id="rId3" imgW="342720" imgH="380880" progId="Equation.3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613" y="3014663"/>
                        <a:ext cx="12192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43" name="Object 71">
            <a:extLst>
              <a:ext uri="{FF2B5EF4-FFF2-40B4-BE49-F238E27FC236}">
                <a16:creationId xmlns:a16="http://schemas.microsoft.com/office/drawing/2014/main" id="{9FDB09F2-8401-4E47-9BA3-140ACF4FC1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4400" y="3048000"/>
          <a:ext cx="893763" cy="108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1200" imgH="368280" progId="Equation.3">
                  <p:embed/>
                </p:oleObj>
              </mc:Choice>
              <mc:Fallback>
                <p:oleObj name="Equation" r:id="rId5" imgW="241200" imgH="368280" progId="Equation.3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048000"/>
                        <a:ext cx="893763" cy="1087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44" name="Text Box 72">
            <a:extLst>
              <a:ext uri="{FF2B5EF4-FFF2-40B4-BE49-F238E27FC236}">
                <a16:creationId xmlns:a16="http://schemas.microsoft.com/office/drawing/2014/main" id="{4892E657-EB9A-4EB9-A78D-1BF642D82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4057650"/>
            <a:ext cx="3875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CC0066"/>
                </a:solidFill>
                <a:latin typeface="Tahoma" panose="020B0604030504040204" pitchFamily="34" charset="0"/>
              </a:rPr>
              <a:t>De Broglie’s hypothesis:</a:t>
            </a:r>
          </a:p>
        </p:txBody>
      </p:sp>
      <p:sp>
        <p:nvSpPr>
          <p:cNvPr id="3145" name="Text Box 73">
            <a:extLst>
              <a:ext uri="{FF2B5EF4-FFF2-40B4-BE49-F238E27FC236}">
                <a16:creationId xmlns:a16="http://schemas.microsoft.com/office/drawing/2014/main" id="{B165A59C-9C28-4989-9B19-DE5C945B4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138" y="4572000"/>
            <a:ext cx="64960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>
                <a:latin typeface="Tahoma" panose="020B0604030504040204" pitchFamily="34" charset="0"/>
              </a:rPr>
              <a:t>To a </a:t>
            </a:r>
            <a:r>
              <a:rPr lang="en-US" altLang="en-US" sz="2200" b="1">
                <a:solidFill>
                  <a:srgbClr val="CC0066"/>
                </a:solidFill>
                <a:latin typeface="Tahoma" panose="020B0604030504040204" pitchFamily="34" charset="0"/>
              </a:rPr>
              <a:t>particle</a:t>
            </a:r>
            <a:r>
              <a:rPr lang="en-US" altLang="en-US" sz="2200">
                <a:latin typeface="Tahoma" panose="020B0604030504040204" pitchFamily="34" charset="0"/>
              </a:rPr>
              <a:t> (</a:t>
            </a:r>
            <a:r>
              <a:rPr lang="en-US" altLang="en-US" sz="2200" i="1">
                <a:latin typeface="Tahoma" panose="020B0604030504040204" pitchFamily="34" charset="0"/>
              </a:rPr>
              <a:t>E</a:t>
            </a:r>
            <a:r>
              <a:rPr lang="en-US" altLang="en-US" sz="2200">
                <a:latin typeface="Tahoma" panose="020B0604030504040204" pitchFamily="34" charset="0"/>
              </a:rPr>
              <a:t>, </a:t>
            </a:r>
            <a:r>
              <a:rPr lang="en-US" altLang="en-US" sz="2200" i="1">
                <a:latin typeface="Tahoma" panose="020B0604030504040204" pitchFamily="34" charset="0"/>
              </a:rPr>
              <a:t>p</a:t>
            </a:r>
            <a:r>
              <a:rPr lang="en-US" altLang="en-US" sz="2200">
                <a:latin typeface="Tahoma" panose="020B0604030504040204" pitchFamily="34" charset="0"/>
              </a:rPr>
              <a:t>) is associated a </a:t>
            </a:r>
            <a:r>
              <a:rPr lang="en-US" altLang="en-US" sz="2200" b="1">
                <a:solidFill>
                  <a:srgbClr val="CC0066"/>
                </a:solidFill>
                <a:latin typeface="Tahoma" panose="020B0604030504040204" pitchFamily="34" charset="0"/>
              </a:rPr>
              <a:t>matter wave</a:t>
            </a:r>
            <a:r>
              <a:rPr lang="en-US" altLang="en-US" sz="2200">
                <a:latin typeface="Tahoma" panose="020B0604030504040204" pitchFamily="34" charset="0"/>
              </a:rPr>
              <a:t>,</a:t>
            </a:r>
          </a:p>
        </p:txBody>
      </p:sp>
      <p:sp>
        <p:nvSpPr>
          <p:cNvPr id="3146" name="Text Box 74">
            <a:extLst>
              <a:ext uri="{FF2B5EF4-FFF2-40B4-BE49-F238E27FC236}">
                <a16:creationId xmlns:a16="http://schemas.microsoft.com/office/drawing/2014/main" id="{54BB0564-EAEA-497E-9595-BB6217D08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029200"/>
            <a:ext cx="57277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>
                <a:latin typeface="Tahoma" panose="020B0604030504040204" pitchFamily="34" charset="0"/>
              </a:rPr>
              <a:t>which has a frequency </a:t>
            </a:r>
            <a:r>
              <a:rPr lang="en-US" altLang="en-US" sz="2200" i="1">
                <a:latin typeface="Tahoma" panose="020B0604030504040204" pitchFamily="34" charset="0"/>
              </a:rPr>
              <a:t>f </a:t>
            </a:r>
            <a:r>
              <a:rPr lang="en-US" altLang="en-US" sz="2200">
                <a:latin typeface="Tahoma" panose="020B0604030504040204" pitchFamily="34" charset="0"/>
              </a:rPr>
              <a:t> and a wavelength </a:t>
            </a:r>
            <a:r>
              <a:rPr lang="en-US" altLang="en-US" sz="2200" b="1" i="1">
                <a:latin typeface="Tahoma" panose="020B0604030504040204" pitchFamily="34" charset="0"/>
                <a:sym typeface="Symbol" panose="05050102010706020507" pitchFamily="18" charset="2"/>
              </a:rPr>
              <a:t></a:t>
            </a:r>
            <a:endParaRPr lang="en-US" altLang="en-US" sz="2200" b="1" i="1">
              <a:latin typeface="Tahoma" panose="020B0604030504040204" pitchFamily="34" charset="0"/>
            </a:endParaRPr>
          </a:p>
        </p:txBody>
      </p:sp>
      <p:sp>
        <p:nvSpPr>
          <p:cNvPr id="1038" name="Rectangle 16">
            <a:extLst>
              <a:ext uri="{FF2B5EF4-FFF2-40B4-BE49-F238E27FC236}">
                <a16:creationId xmlns:a16="http://schemas.microsoft.com/office/drawing/2014/main" id="{40950E42-D983-4CD4-8DB2-A5E31980C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028" name="Object 15">
            <a:extLst>
              <a:ext uri="{FF2B5EF4-FFF2-40B4-BE49-F238E27FC236}">
                <a16:creationId xmlns:a16="http://schemas.microsoft.com/office/drawing/2014/main" id="{468B0C71-A9F2-469D-8C00-53A5B20EBB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84600" y="2057400"/>
          <a:ext cx="1244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69696" imgH="203112" progId="Equation.3">
                  <p:embed/>
                </p:oleObj>
              </mc:Choice>
              <mc:Fallback>
                <p:oleObj name="Equation" r:id="rId7" imgW="469696" imgH="203112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2057400"/>
                        <a:ext cx="1244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9" name="Rectangle 18">
            <a:extLst>
              <a:ext uri="{FF2B5EF4-FFF2-40B4-BE49-F238E27FC236}">
                <a16:creationId xmlns:a16="http://schemas.microsoft.com/office/drawing/2014/main" id="{4AE37C61-FEB6-4AD8-8AF8-719D0B25A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029" name="Object 17">
            <a:extLst>
              <a:ext uri="{FF2B5EF4-FFF2-40B4-BE49-F238E27FC236}">
                <a16:creationId xmlns:a16="http://schemas.microsoft.com/office/drawing/2014/main" id="{004E1A05-5D1D-40D9-9F52-6B7419886B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2743200"/>
          <a:ext cx="1524000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20474" imgH="393529" progId="Equation.3">
                  <p:embed/>
                </p:oleObj>
              </mc:Choice>
              <mc:Fallback>
                <p:oleObj name="Equation" r:id="rId9" imgW="520474" imgH="393529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743200"/>
                        <a:ext cx="1524000" cy="852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0" name="Rectangle 20">
            <a:extLst>
              <a:ext uri="{FF2B5EF4-FFF2-40B4-BE49-F238E27FC236}">
                <a16:creationId xmlns:a16="http://schemas.microsoft.com/office/drawing/2014/main" id="{B40109B4-5ACE-4AB0-AFA5-80C6FA5134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030" name="Object 19">
            <a:extLst>
              <a:ext uri="{FF2B5EF4-FFF2-40B4-BE49-F238E27FC236}">
                <a16:creationId xmlns:a16="http://schemas.microsoft.com/office/drawing/2014/main" id="{B73FA63A-C908-4AC9-B442-E548A9FFC0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5715000"/>
          <a:ext cx="838200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57002" imgH="393529" progId="Equation.3">
                  <p:embed/>
                </p:oleObj>
              </mc:Choice>
              <mc:Fallback>
                <p:oleObj name="Equation" r:id="rId11" imgW="457002" imgH="393529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715000"/>
                        <a:ext cx="838200" cy="71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1" name="Rectangle 22">
            <a:extLst>
              <a:ext uri="{FF2B5EF4-FFF2-40B4-BE49-F238E27FC236}">
                <a16:creationId xmlns:a16="http://schemas.microsoft.com/office/drawing/2014/main" id="{28719E1F-1940-4C16-8FC8-CFBC5A9AE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031" name="Object 21">
            <a:extLst>
              <a:ext uri="{FF2B5EF4-FFF2-40B4-BE49-F238E27FC236}">
                <a16:creationId xmlns:a16="http://schemas.microsoft.com/office/drawing/2014/main" id="{1DB868F4-F0BE-407B-8FD1-C8765DFD14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38800" y="5715000"/>
          <a:ext cx="685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31613" imgH="431613" progId="Equation.3">
                  <p:embed/>
                </p:oleObj>
              </mc:Choice>
              <mc:Fallback>
                <p:oleObj name="Equation" r:id="rId13" imgW="431613" imgH="431613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715000"/>
                        <a:ext cx="6858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2" name="Rectangle 17">
            <a:extLst>
              <a:ext uri="{FF2B5EF4-FFF2-40B4-BE49-F238E27FC236}">
                <a16:creationId xmlns:a16="http://schemas.microsoft.com/office/drawing/2014/main" id="{7D31F5C4-6967-419F-8C29-567B95683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5715000"/>
            <a:ext cx="6842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/>
              <a:t>but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300"/>
                                        <p:tgtEl>
                                          <p:spTgt spid="3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300"/>
                                        <p:tgtEl>
                                          <p:spTgt spid="3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300"/>
                                        <p:tgtEl>
                                          <p:spTgt spid="3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300"/>
                                        <p:tgtEl>
                                          <p:spTgt spid="3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7" grpId="0" autoUpdateAnimBg="0"/>
      <p:bldP spid="3138" grpId="0" autoUpdateAnimBg="0"/>
      <p:bldP spid="3139" grpId="0" autoUpdateAnimBg="0"/>
      <p:bldP spid="3144" grpId="0" autoUpdateAnimBg="0"/>
      <p:bldP spid="3145" grpId="0" autoUpdateAnimBg="0"/>
      <p:bldP spid="314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101" name="Object 13">
            <a:extLst>
              <a:ext uri="{FF2B5EF4-FFF2-40B4-BE49-F238E27FC236}">
                <a16:creationId xmlns:a16="http://schemas.microsoft.com/office/drawing/2014/main" id="{4A6E8D75-E0F6-45F4-ABB2-29BFCD66F4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9763" y="304800"/>
          <a:ext cx="836612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080" imgH="393480" progId="Equation.3">
                  <p:embed/>
                </p:oleObj>
              </mc:Choice>
              <mc:Fallback>
                <p:oleObj name="Equation" r:id="rId2" imgW="406080" imgH="393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9763" y="304800"/>
                        <a:ext cx="836612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02" name="Object 14">
            <a:extLst>
              <a:ext uri="{FF2B5EF4-FFF2-40B4-BE49-F238E27FC236}">
                <a16:creationId xmlns:a16="http://schemas.microsoft.com/office/drawing/2014/main" id="{1114243A-9682-4717-9A2C-BA73C61DA5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6800" y="228600"/>
          <a:ext cx="8953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9040" imgH="419040" progId="Equation.3">
                  <p:embed/>
                </p:oleObj>
              </mc:Choice>
              <mc:Fallback>
                <p:oleObj name="Equation" r:id="rId4" imgW="419040" imgH="41904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28600"/>
                        <a:ext cx="8953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103" name="Text Box 15">
            <a:extLst>
              <a:ext uri="{FF2B5EF4-FFF2-40B4-BE49-F238E27FC236}">
                <a16:creationId xmlns:a16="http://schemas.microsoft.com/office/drawing/2014/main" id="{C6E6A9DE-C06F-4CE3-AF5B-FCAC73DB6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57200"/>
            <a:ext cx="38100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200">
                <a:latin typeface="Tahoma" panose="020B0604030504040204" pitchFamily="34" charset="0"/>
              </a:rPr>
              <a:t>and             ;</a:t>
            </a:r>
          </a:p>
        </p:txBody>
      </p:sp>
      <p:sp>
        <p:nvSpPr>
          <p:cNvPr id="89104" name="Text Box 16">
            <a:extLst>
              <a:ext uri="{FF2B5EF4-FFF2-40B4-BE49-F238E27FC236}">
                <a16:creationId xmlns:a16="http://schemas.microsoft.com/office/drawing/2014/main" id="{DB30B329-CEC4-48E1-9682-CB86BD572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73075"/>
            <a:ext cx="35814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>
                <a:latin typeface="Tahoma" panose="020B0604030504040204" pitchFamily="34" charset="0"/>
                <a:sym typeface="Symbol" panose="05050102010706020507" pitchFamily="18" charset="2"/>
              </a:rPr>
              <a:t> </a:t>
            </a:r>
            <a:r>
              <a:rPr lang="en-US" altLang="en-US" sz="2200">
                <a:latin typeface="Tahoma" panose="020B0604030504040204" pitchFamily="34" charset="0"/>
              </a:rPr>
              <a:t>From           ;</a:t>
            </a:r>
          </a:p>
        </p:txBody>
      </p:sp>
      <p:sp>
        <p:nvSpPr>
          <p:cNvPr id="89105" name="Text Box 17">
            <a:extLst>
              <a:ext uri="{FF2B5EF4-FFF2-40B4-BE49-F238E27FC236}">
                <a16:creationId xmlns:a16="http://schemas.microsoft.com/office/drawing/2014/main" id="{3913DDE3-5472-4052-BCC2-4002BB977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454150"/>
            <a:ext cx="13684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>
                <a:latin typeface="Tahoma" panose="020B0604030504040204" pitchFamily="34" charset="0"/>
              </a:rPr>
              <a:t>if we put:</a:t>
            </a:r>
          </a:p>
        </p:txBody>
      </p:sp>
      <p:graphicFrame>
        <p:nvGraphicFramePr>
          <p:cNvPr id="89106" name="Object 18">
            <a:extLst>
              <a:ext uri="{FF2B5EF4-FFF2-40B4-BE49-F238E27FC236}">
                <a16:creationId xmlns:a16="http://schemas.microsoft.com/office/drawing/2014/main" id="{5062403E-EE87-496B-9F57-32818DD523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49450" y="1438275"/>
          <a:ext cx="1368425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8720" imgH="203040" progId="Equation.3">
                  <p:embed/>
                </p:oleObj>
              </mc:Choice>
              <mc:Fallback>
                <p:oleObj name="Equation" r:id="rId6" imgW="558720" imgH="20304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9450" y="1438275"/>
                        <a:ext cx="1368425" cy="496888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107" name="Text Box 19">
            <a:extLst>
              <a:ext uri="{FF2B5EF4-FFF2-40B4-BE49-F238E27FC236}">
                <a16:creationId xmlns:a16="http://schemas.microsoft.com/office/drawing/2014/main" id="{F17D22FF-A250-4E1D-957E-4657116ED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4400" y="1362075"/>
            <a:ext cx="5492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 b="1">
                <a:latin typeface="Tahoma" panose="020B0604030504040204" pitchFamily="34" charset="0"/>
                <a:sym typeface="Symbol" panose="05050102010706020507" pitchFamily="18" charset="2"/>
              </a:rPr>
              <a:t></a:t>
            </a:r>
            <a:endParaRPr lang="en-US" altLang="en-US" sz="2200" b="1">
              <a:latin typeface="Tahoma" panose="020B0604030504040204" pitchFamily="34" charset="0"/>
            </a:endParaRPr>
          </a:p>
        </p:txBody>
      </p:sp>
      <p:graphicFrame>
        <p:nvGraphicFramePr>
          <p:cNvPr id="89108" name="Object 20">
            <a:extLst>
              <a:ext uri="{FF2B5EF4-FFF2-40B4-BE49-F238E27FC236}">
                <a16:creationId xmlns:a16="http://schemas.microsoft.com/office/drawing/2014/main" id="{3A951025-62BB-45BD-81B0-6923CBB417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52888" y="1401763"/>
          <a:ext cx="1555750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34680" imgH="203040" progId="Equation.3">
                  <p:embed/>
                </p:oleObj>
              </mc:Choice>
              <mc:Fallback>
                <p:oleObj name="Equation" r:id="rId8" imgW="634680" imgH="20304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2888" y="1401763"/>
                        <a:ext cx="1555750" cy="496887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09" name="Object 21">
            <a:extLst>
              <a:ext uri="{FF2B5EF4-FFF2-40B4-BE49-F238E27FC236}">
                <a16:creationId xmlns:a16="http://schemas.microsoft.com/office/drawing/2014/main" id="{E746FA73-72AB-41DF-BDD2-81DAC021BD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" y="5181600"/>
          <a:ext cx="12128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95000" imgH="177480" progId="Equation.3">
                  <p:embed/>
                </p:oleObj>
              </mc:Choice>
              <mc:Fallback>
                <p:oleObj name="Equation" r:id="rId10" imgW="495000" imgH="17748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181600"/>
                        <a:ext cx="1212850" cy="434975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110" name="Text Box 22">
            <a:extLst>
              <a:ext uri="{FF2B5EF4-FFF2-40B4-BE49-F238E27FC236}">
                <a16:creationId xmlns:a16="http://schemas.microsoft.com/office/drawing/2014/main" id="{297C43AA-DA27-4674-ABA8-CD6B809ECF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811713"/>
            <a:ext cx="5492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 b="1">
                <a:latin typeface="Tahoma" panose="020B0604030504040204" pitchFamily="34" charset="0"/>
                <a:sym typeface="Symbol" panose="05050102010706020507" pitchFamily="18" charset="2"/>
              </a:rPr>
              <a:t></a:t>
            </a:r>
            <a:endParaRPr lang="en-US" altLang="en-US" sz="2200" b="1">
              <a:latin typeface="Tahoma" panose="020B0604030504040204" pitchFamily="34" charset="0"/>
            </a:endParaRPr>
          </a:p>
        </p:txBody>
      </p:sp>
      <p:graphicFrame>
        <p:nvGraphicFramePr>
          <p:cNvPr id="89111" name="Object 23">
            <a:extLst>
              <a:ext uri="{FF2B5EF4-FFF2-40B4-BE49-F238E27FC236}">
                <a16:creationId xmlns:a16="http://schemas.microsoft.com/office/drawing/2014/main" id="{DD37757A-0436-4C29-8383-4FF4F25C57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2613" y="4673600"/>
          <a:ext cx="1277937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96880" imgH="393480" progId="Equation.3">
                  <p:embed/>
                </p:oleObj>
              </mc:Choice>
              <mc:Fallback>
                <p:oleObj name="Equation" r:id="rId12" imgW="596880" imgH="39348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2613" y="4673600"/>
                        <a:ext cx="1277937" cy="841375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12" name="Object 24">
            <a:extLst>
              <a:ext uri="{FF2B5EF4-FFF2-40B4-BE49-F238E27FC236}">
                <a16:creationId xmlns:a16="http://schemas.microsoft.com/office/drawing/2014/main" id="{D8E4B0DF-EFF7-44EE-90E2-0D5AB585E6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" y="5772150"/>
          <a:ext cx="1192213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20560" imgH="241200" progId="Equation.3">
                  <p:embed/>
                </p:oleObj>
              </mc:Choice>
              <mc:Fallback>
                <p:oleObj name="Equation" r:id="rId14" imgW="520560" imgH="2412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772150"/>
                        <a:ext cx="1192213" cy="55245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13" name="Object 25">
            <a:extLst>
              <a:ext uri="{FF2B5EF4-FFF2-40B4-BE49-F238E27FC236}">
                <a16:creationId xmlns:a16="http://schemas.microsoft.com/office/drawing/2014/main" id="{07B9371B-C1A5-4035-A34C-7B44081C57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46238" y="5105400"/>
          <a:ext cx="487362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4880" imgH="215640" progId="Equation.3">
                  <p:embed/>
                </p:oleObj>
              </mc:Choice>
              <mc:Fallback>
                <p:oleObj name="Equation" r:id="rId16" imgW="164880" imgH="21564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6238" y="5105400"/>
                        <a:ext cx="487362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114" name="Text Box 26">
            <a:extLst>
              <a:ext uri="{FF2B5EF4-FFF2-40B4-BE49-F238E27FC236}">
                <a16:creationId xmlns:a16="http://schemas.microsoft.com/office/drawing/2014/main" id="{19CF925B-863A-4C5A-BCEC-6D6E12B3B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4238" y="5502275"/>
            <a:ext cx="43386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 b="1">
                <a:solidFill>
                  <a:schemeClr val="accent2"/>
                </a:solidFill>
                <a:latin typeface="Tahoma" panose="020B0604030504040204" pitchFamily="34" charset="0"/>
              </a:rPr>
              <a:t>Planck-Einstein’s relationship</a:t>
            </a:r>
          </a:p>
        </p:txBody>
      </p:sp>
      <p:sp>
        <p:nvSpPr>
          <p:cNvPr id="89115" name="Text Box 27">
            <a:extLst>
              <a:ext uri="{FF2B5EF4-FFF2-40B4-BE49-F238E27FC236}">
                <a16:creationId xmlns:a16="http://schemas.microsoft.com/office/drawing/2014/main" id="{BEB0CB87-39CD-45D1-ADB0-AEE82C8EB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6183313"/>
            <a:ext cx="4643438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 i="1">
                <a:latin typeface="Tahoma" panose="020B0604030504040204" pitchFamily="34" charset="0"/>
                <a:sym typeface="Symbol" panose="05050102010706020507" pitchFamily="18" charset="2"/>
              </a:rPr>
              <a:t></a:t>
            </a:r>
            <a:r>
              <a:rPr lang="en-US" altLang="en-US" sz="2200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200">
                <a:latin typeface="Tahoma" panose="020B0604030504040204" pitchFamily="34" charset="0"/>
              </a:rPr>
              <a:t>is called</a:t>
            </a:r>
            <a:r>
              <a:rPr lang="en-US" altLang="en-US" sz="2200">
                <a:solidFill>
                  <a:schemeClr val="accent2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200" b="1">
                <a:solidFill>
                  <a:srgbClr val="CC0066"/>
                </a:solidFill>
                <a:latin typeface="Tahoma" panose="020B0604030504040204" pitchFamily="34" charset="0"/>
              </a:rPr>
              <a:t>de Broglie wavelength</a:t>
            </a:r>
          </a:p>
        </p:txBody>
      </p:sp>
      <p:graphicFrame>
        <p:nvGraphicFramePr>
          <p:cNvPr id="2" name="Object 13">
            <a:extLst>
              <a:ext uri="{FF2B5EF4-FFF2-40B4-BE49-F238E27FC236}">
                <a16:creationId xmlns:a16="http://schemas.microsoft.com/office/drawing/2014/main" id="{D126269F-621F-4756-9D6B-C7C547F874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533400"/>
          <a:ext cx="9144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44240" imgH="177480" progId="Equation.3">
                  <p:embed/>
                </p:oleObj>
              </mc:Choice>
              <mc:Fallback>
                <p:oleObj name="Equation" r:id="rId18" imgW="444240" imgH="177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33400"/>
                        <a:ext cx="9144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4">
            <a:extLst>
              <a:ext uri="{FF2B5EF4-FFF2-40B4-BE49-F238E27FC236}">
                <a16:creationId xmlns:a16="http://schemas.microsoft.com/office/drawing/2014/main" id="{D562AC33-93CC-4466-A906-456E5BAD0E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43650" y="330200"/>
          <a:ext cx="89535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19040" imgH="393480" progId="Equation.3">
                  <p:embed/>
                </p:oleObj>
              </mc:Choice>
              <mc:Fallback>
                <p:oleObj name="Equation" r:id="rId20" imgW="41904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3650" y="330200"/>
                        <a:ext cx="89535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16">
            <a:extLst>
              <a:ext uri="{FF2B5EF4-FFF2-40B4-BE49-F238E27FC236}">
                <a16:creationId xmlns:a16="http://schemas.microsoft.com/office/drawing/2014/main" id="{9923862E-2CE8-4CDC-B9CB-D726C111C1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468563"/>
            <a:ext cx="58674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>
                <a:latin typeface="Tahoma" panose="020B0604030504040204" pitchFamily="34" charset="0"/>
                <a:sym typeface="Symbol" panose="05050102010706020507" pitchFamily="18" charset="2"/>
              </a:rPr>
              <a:t>Put                      into </a:t>
            </a:r>
            <a:endParaRPr lang="en-US" altLang="en-US" sz="2200">
              <a:latin typeface="Tahoma" panose="020B0604030504040204" pitchFamily="34" charset="0"/>
            </a:endParaRPr>
          </a:p>
        </p:txBody>
      </p:sp>
      <p:graphicFrame>
        <p:nvGraphicFramePr>
          <p:cNvPr id="4" name="Object 20">
            <a:extLst>
              <a:ext uri="{FF2B5EF4-FFF2-40B4-BE49-F238E27FC236}">
                <a16:creationId xmlns:a16="http://schemas.microsoft.com/office/drawing/2014/main" id="{BEE8F94F-1249-48C0-8C9E-4CE418BA8D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87450" y="2398713"/>
          <a:ext cx="1555750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34680" imgH="203040" progId="Equation.3">
                  <p:embed/>
                </p:oleObj>
              </mc:Choice>
              <mc:Fallback>
                <p:oleObj name="Equation" r:id="rId22" imgW="634680" imgH="20304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2398713"/>
                        <a:ext cx="1555750" cy="496887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3">
            <a:extLst>
              <a:ext uri="{FF2B5EF4-FFF2-40B4-BE49-F238E27FC236}">
                <a16:creationId xmlns:a16="http://schemas.microsoft.com/office/drawing/2014/main" id="{09CDD39B-2C1A-4A2F-95FB-F2C4E7FB7B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2514600"/>
          <a:ext cx="9144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44240" imgH="177480" progId="Equation.3">
                  <p:embed/>
                </p:oleObj>
              </mc:Choice>
              <mc:Fallback>
                <p:oleObj name="Equation" r:id="rId24" imgW="444240" imgH="177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514600"/>
                        <a:ext cx="9144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0">
            <a:extLst>
              <a:ext uri="{FF2B5EF4-FFF2-40B4-BE49-F238E27FC236}">
                <a16:creationId xmlns:a16="http://schemas.microsoft.com/office/drawing/2014/main" id="{ED95A755-B46B-47DC-8BD4-F794401B0D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46188" y="3236913"/>
          <a:ext cx="1649412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72840" imgH="203040" progId="Equation.3">
                  <p:embed/>
                </p:oleObj>
              </mc:Choice>
              <mc:Fallback>
                <p:oleObj name="Equation" r:id="rId25" imgW="672840" imgH="20304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6188" y="3236913"/>
                        <a:ext cx="1649412" cy="496887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3">
            <a:extLst>
              <a:ext uri="{FF2B5EF4-FFF2-40B4-BE49-F238E27FC236}">
                <a16:creationId xmlns:a16="http://schemas.microsoft.com/office/drawing/2014/main" id="{B4773A8B-9E9D-4FAA-B679-07AE1FE2D2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62400" y="3200400"/>
          <a:ext cx="10874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07960" imgH="177480" progId="Equation.3">
                  <p:embed/>
                </p:oleObj>
              </mc:Choice>
              <mc:Fallback>
                <p:oleObj name="Equation" r:id="rId27" imgW="507960" imgH="17748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200400"/>
                        <a:ext cx="1087438" cy="38100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6" name="Rectangle 23">
            <a:extLst>
              <a:ext uri="{FF2B5EF4-FFF2-40B4-BE49-F238E27FC236}">
                <a16:creationId xmlns:a16="http://schemas.microsoft.com/office/drawing/2014/main" id="{BD21C056-F2ED-4F4F-B930-851B8B86D8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3124200"/>
            <a:ext cx="6873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and</a:t>
            </a:r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25" name="Text Box 16">
            <a:extLst>
              <a:ext uri="{FF2B5EF4-FFF2-40B4-BE49-F238E27FC236}">
                <a16:creationId xmlns:a16="http://schemas.microsoft.com/office/drawing/2014/main" id="{D93390F4-0AC8-4EC0-BC5C-FB58B47BAA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989388"/>
            <a:ext cx="58674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>
                <a:latin typeface="Tahoma" panose="020B0604030504040204" pitchFamily="34" charset="0"/>
                <a:sym typeface="Symbol" panose="05050102010706020507" pitchFamily="18" charset="2"/>
              </a:rPr>
              <a:t>Put                into </a:t>
            </a:r>
            <a:endParaRPr lang="en-US" altLang="en-US" sz="2200">
              <a:latin typeface="Tahoma" panose="020B0604030504040204" pitchFamily="34" charset="0"/>
            </a:endParaRPr>
          </a:p>
        </p:txBody>
      </p:sp>
      <p:graphicFrame>
        <p:nvGraphicFramePr>
          <p:cNvPr id="8" name="Object 23">
            <a:extLst>
              <a:ext uri="{FF2B5EF4-FFF2-40B4-BE49-F238E27FC236}">
                <a16:creationId xmlns:a16="http://schemas.microsoft.com/office/drawing/2014/main" id="{7045DFEE-0B4E-4AE5-9D4A-4C73B152D4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4038600"/>
          <a:ext cx="10874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07960" imgH="177480" progId="Equation.3">
                  <p:embed/>
                </p:oleObj>
              </mc:Choice>
              <mc:Fallback>
                <p:oleObj name="Equation" r:id="rId29" imgW="507960" imgH="17748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038600"/>
                        <a:ext cx="1087438" cy="38100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4">
            <a:extLst>
              <a:ext uri="{FF2B5EF4-FFF2-40B4-BE49-F238E27FC236}">
                <a16:creationId xmlns:a16="http://schemas.microsoft.com/office/drawing/2014/main" id="{5FC37D82-652A-4861-AC34-D5BDEDBFCD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3810000"/>
          <a:ext cx="89535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19040" imgH="393480" progId="Equation.3">
                  <p:embed/>
                </p:oleObj>
              </mc:Choice>
              <mc:Fallback>
                <p:oleObj name="Equation" r:id="rId30" imgW="41904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810000"/>
                        <a:ext cx="89535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0">
            <a:extLst>
              <a:ext uri="{FF2B5EF4-FFF2-40B4-BE49-F238E27FC236}">
                <a16:creationId xmlns:a16="http://schemas.microsoft.com/office/drawing/2014/main" id="{56512B20-EE5F-4703-A429-9EEA6B1DFD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20038" y="5410200"/>
          <a:ext cx="10715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71320" imgH="203040" progId="Equation.3">
                  <p:embed/>
                </p:oleObj>
              </mc:Choice>
              <mc:Fallback>
                <p:oleObj name="Equation" r:id="rId31" imgW="571320" imgH="20304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0038" y="5410200"/>
                        <a:ext cx="1071562" cy="38100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4">
            <a:extLst>
              <a:ext uri="{FF2B5EF4-FFF2-40B4-BE49-F238E27FC236}">
                <a16:creationId xmlns:a16="http://schemas.microsoft.com/office/drawing/2014/main" id="{488D9B4A-1918-45BA-9212-4A3762BC5E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01000" y="6096000"/>
          <a:ext cx="914400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72840" imgH="393480" progId="Equation.3">
                  <p:embed/>
                </p:oleObj>
              </mc:Choice>
              <mc:Fallback>
                <p:oleObj name="Equation" r:id="rId33" imgW="672840" imgH="39348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6096000"/>
                        <a:ext cx="914400" cy="534988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 Box 17">
            <a:extLst>
              <a:ext uri="{FF2B5EF4-FFF2-40B4-BE49-F238E27FC236}">
                <a16:creationId xmlns:a16="http://schemas.microsoft.com/office/drawing/2014/main" id="{26632CC9-1FB7-4823-8AB9-BE591DA4C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867400"/>
            <a:ext cx="145097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>
                <a:latin typeface="Tahoma" panose="020B0604030504040204" pitchFamily="34" charset="0"/>
              </a:rPr>
              <a:t>Note that: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9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89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89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89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89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89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89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89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1000"/>
                                        <p:tgtEl>
                                          <p:spTgt spid="89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89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1000"/>
                                        <p:tgtEl>
                                          <p:spTgt spid="89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0"/>
                                        <p:tgtEl>
                                          <p:spTgt spid="89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1000"/>
                                        <p:tgtEl>
                                          <p:spTgt spid="89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1000"/>
                                        <p:tgtEl>
                                          <p:spTgt spid="89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1000"/>
                                        <p:tgtEl>
                                          <p:spTgt spid="89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03" grpId="0" autoUpdateAnimBg="0"/>
      <p:bldP spid="89104" grpId="0" autoUpdateAnimBg="0"/>
      <p:bldP spid="89105" grpId="0" autoUpdateAnimBg="0"/>
      <p:bldP spid="89107" grpId="0" autoUpdateAnimBg="0"/>
      <p:bldP spid="89110" grpId="0" autoUpdateAnimBg="0"/>
      <p:bldP spid="89114" grpId="0" autoUpdateAnimBg="0"/>
      <p:bldP spid="89115" grpId="0" autoUpdateAnimBg="0"/>
      <p:bldP spid="19" grpId="0" autoUpdateAnimBg="0"/>
      <p:bldP spid="25" grpId="0" autoUpdateAnimBg="0"/>
      <p:bldP spid="3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59" name="Text Box 15">
            <a:extLst>
              <a:ext uri="{FF2B5EF4-FFF2-40B4-BE49-F238E27FC236}">
                <a16:creationId xmlns:a16="http://schemas.microsoft.com/office/drawing/2014/main" id="{DA24483F-97B5-4A9A-990D-19BE86CB4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52413"/>
            <a:ext cx="51228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2A2AA6"/>
                </a:solidFill>
                <a:latin typeface="Tahoma" panose="020B0604030504040204" pitchFamily="34" charset="0"/>
              </a:rPr>
              <a:t>The Schrödinger’s Equation</a:t>
            </a:r>
          </a:p>
        </p:txBody>
      </p:sp>
      <p:grpSp>
        <p:nvGrpSpPr>
          <p:cNvPr id="2" name="Group 16">
            <a:extLst>
              <a:ext uri="{FF2B5EF4-FFF2-40B4-BE49-F238E27FC236}">
                <a16:creationId xmlns:a16="http://schemas.microsoft.com/office/drawing/2014/main" id="{92CB0718-6F2E-4248-9108-EA7555D7A479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295400"/>
            <a:ext cx="8486775" cy="1220788"/>
            <a:chOff x="174" y="1008"/>
            <a:chExt cx="5462" cy="769"/>
          </a:xfrm>
        </p:grpSpPr>
        <p:sp>
          <p:nvSpPr>
            <p:cNvPr id="3092" name="Text Box 17">
              <a:extLst>
                <a:ext uri="{FF2B5EF4-FFF2-40B4-BE49-F238E27FC236}">
                  <a16:creationId xmlns:a16="http://schemas.microsoft.com/office/drawing/2014/main" id="{E68F84AC-2BDD-43B2-BAAF-844324F355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" y="1008"/>
              <a:ext cx="5462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 i="1">
                  <a:latin typeface="Calibri" panose="020F0502020204030204" pitchFamily="34" charset="0"/>
                </a:rPr>
                <a:t>         </a:t>
              </a:r>
              <a:r>
                <a:rPr lang="en-US" altLang="en-US" b="1" i="1">
                  <a:solidFill>
                    <a:srgbClr val="CC0066"/>
                  </a:solidFill>
                  <a:latin typeface="Calibri" panose="020F0502020204030204" pitchFamily="34" charset="0"/>
                </a:rPr>
                <a:t>Matter waves:</a:t>
              </a:r>
              <a:r>
                <a:rPr lang="en-US" altLang="en-US">
                  <a:latin typeface="Calibri" panose="020F0502020204030204" pitchFamily="34" charset="0"/>
                </a:rPr>
                <a:t> </a:t>
              </a:r>
            </a:p>
            <a:p>
              <a:pPr eaLnBrk="1" hangingPunct="1"/>
              <a:r>
                <a:rPr lang="en-US" altLang="en-US">
                  <a:latin typeface="Calibri" panose="020F0502020204030204" pitchFamily="34" charset="0"/>
                </a:rPr>
                <a:t>A moving particle (electron, photon) with momentum </a:t>
              </a:r>
              <a:r>
                <a:rPr lang="en-US" altLang="en-US" i="1">
                  <a:latin typeface="Calibri" panose="020F0502020204030204" pitchFamily="34" charset="0"/>
                </a:rPr>
                <a:t>p </a:t>
              </a:r>
              <a:r>
                <a:rPr lang="en-US" altLang="en-US">
                  <a:latin typeface="Calibri" panose="020F0502020204030204" pitchFamily="34" charset="0"/>
                </a:rPr>
                <a:t>is described</a:t>
              </a:r>
            </a:p>
            <a:p>
              <a:pPr eaLnBrk="1" hangingPunct="1"/>
              <a:r>
                <a:rPr lang="en-US" altLang="en-US">
                  <a:latin typeface="Calibri" panose="020F0502020204030204" pitchFamily="34" charset="0"/>
                </a:rPr>
                <a:t>by a </a:t>
              </a:r>
              <a:r>
                <a:rPr lang="en-US" altLang="en-US" b="1">
                  <a:solidFill>
                    <a:schemeClr val="accent2"/>
                  </a:solidFill>
                  <a:latin typeface="Calibri" panose="020F0502020204030204" pitchFamily="34" charset="0"/>
                </a:rPr>
                <a:t>matter wave</a:t>
              </a:r>
              <a:r>
                <a:rPr lang="en-US" altLang="en-US">
                  <a:latin typeface="Calibri" panose="020F0502020204030204" pitchFamily="34" charset="0"/>
                </a:rPr>
                <a:t>; its wavelength is </a:t>
              </a:r>
            </a:p>
          </p:txBody>
        </p:sp>
        <p:graphicFrame>
          <p:nvGraphicFramePr>
            <p:cNvPr id="3079" name="Object 18">
              <a:extLst>
                <a:ext uri="{FF2B5EF4-FFF2-40B4-BE49-F238E27FC236}">
                  <a16:creationId xmlns:a16="http://schemas.microsoft.com/office/drawing/2014/main" id="{FF740ABA-88CE-4524-9CE9-BBA88D8FE90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022" y="1503"/>
            <a:ext cx="752" cy="2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558720" imgH="203040" progId="Equation.3">
                    <p:embed/>
                  </p:oleObj>
                </mc:Choice>
                <mc:Fallback>
                  <p:oleObj name="Equation" r:id="rId2" imgW="558720" imgH="203040" progId="Equation.3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2" y="1503"/>
                          <a:ext cx="752" cy="2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9763" name="Text Box 19">
            <a:extLst>
              <a:ext uri="{FF2B5EF4-FFF2-40B4-BE49-F238E27FC236}">
                <a16:creationId xmlns:a16="http://schemas.microsoft.com/office/drawing/2014/main" id="{90D7EBDF-B4D9-44A0-9CED-2B142E1CC9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838200"/>
            <a:ext cx="6486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CC0066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a. Wave Function and Probability Density</a:t>
            </a:r>
            <a:endParaRPr lang="en-US" altLang="en-US" b="1">
              <a:solidFill>
                <a:srgbClr val="CC0066"/>
              </a:solidFill>
              <a:latin typeface="Tahoma" panose="020B0604030504040204" pitchFamily="34" charset="0"/>
            </a:endParaRPr>
          </a:p>
        </p:txBody>
      </p:sp>
      <p:grpSp>
        <p:nvGrpSpPr>
          <p:cNvPr id="3" name="Group 20">
            <a:extLst>
              <a:ext uri="{FF2B5EF4-FFF2-40B4-BE49-F238E27FC236}">
                <a16:creationId xmlns:a16="http://schemas.microsoft.com/office/drawing/2014/main" id="{7B25A18D-5124-4476-B10F-858EC2F651D2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2590800"/>
            <a:ext cx="8416925" cy="779463"/>
            <a:chOff x="144" y="1754"/>
            <a:chExt cx="5302" cy="491"/>
          </a:xfrm>
        </p:grpSpPr>
        <p:sp>
          <p:nvSpPr>
            <p:cNvPr id="3090" name="Text Box 21">
              <a:extLst>
                <a:ext uri="{FF2B5EF4-FFF2-40B4-BE49-F238E27FC236}">
                  <a16:creationId xmlns:a16="http://schemas.microsoft.com/office/drawing/2014/main" id="{F4CE338B-E4AC-42A4-9D9C-17EB559205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754"/>
              <a:ext cx="38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Calibri" panose="020F0502020204030204" pitchFamily="34" charset="0"/>
                </a:rPr>
                <a:t>A matter wave is described by a </a:t>
              </a:r>
              <a:r>
                <a:rPr lang="en-US" altLang="en-US" b="1">
                  <a:solidFill>
                    <a:schemeClr val="accent2"/>
                  </a:solidFill>
                  <a:latin typeface="Calibri" panose="020F0502020204030204" pitchFamily="34" charset="0"/>
                </a:rPr>
                <a:t>wave function</a:t>
              </a:r>
              <a:r>
                <a:rPr lang="en-US" altLang="en-US">
                  <a:latin typeface="Calibri" panose="020F0502020204030204" pitchFamily="34" charset="0"/>
                </a:rPr>
                <a:t>:</a:t>
              </a:r>
            </a:p>
          </p:txBody>
        </p:sp>
        <p:graphicFrame>
          <p:nvGraphicFramePr>
            <p:cNvPr id="3078" name="Object 22">
              <a:extLst>
                <a:ext uri="{FF2B5EF4-FFF2-40B4-BE49-F238E27FC236}">
                  <a16:creationId xmlns:a16="http://schemas.microsoft.com/office/drawing/2014/main" id="{9728ECA0-A5BF-49BF-81CF-8230B69939E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936" y="1789"/>
            <a:ext cx="948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711000" imgH="203040" progId="Equation.3">
                    <p:embed/>
                  </p:oleObj>
                </mc:Choice>
                <mc:Fallback>
                  <p:oleObj name="Equation" r:id="rId4" imgW="711000" imgH="203040" progId="Equation.3">
                    <p:embed/>
                    <p:pic>
                      <p:nvPicPr>
                        <p:cNvPr id="0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6" y="1789"/>
                          <a:ext cx="948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91" name="Text Box 23">
              <a:extLst>
                <a:ext uri="{FF2B5EF4-FFF2-40B4-BE49-F238E27FC236}">
                  <a16:creationId xmlns:a16="http://schemas.microsoft.com/office/drawing/2014/main" id="{FA829491-7CCC-4A8D-8178-024CF8B267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6" y="1957"/>
              <a:ext cx="18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Calibri" panose="020F0502020204030204" pitchFamily="34" charset="0"/>
                </a:rPr>
                <a:t>(called </a:t>
              </a:r>
              <a:r>
                <a:rPr lang="en-US" altLang="en-US" i="1">
                  <a:latin typeface="Calibri" panose="020F0502020204030204" pitchFamily="34" charset="0"/>
                </a:rPr>
                <a:t>uppercase psi</a:t>
              </a:r>
              <a:r>
                <a:rPr lang="en-US" altLang="en-US">
                  <a:latin typeface="Calibri" panose="020F0502020204030204" pitchFamily="34" charset="0"/>
                </a:rPr>
                <a:t>)</a:t>
              </a:r>
            </a:p>
          </p:txBody>
        </p:sp>
      </p:grpSp>
      <p:grpSp>
        <p:nvGrpSpPr>
          <p:cNvPr id="4" name="Group 24">
            <a:extLst>
              <a:ext uri="{FF2B5EF4-FFF2-40B4-BE49-F238E27FC236}">
                <a16:creationId xmlns:a16="http://schemas.microsoft.com/office/drawing/2014/main" id="{0AAAC595-7FC7-4CAB-9033-FA9CFCD8220C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3581400"/>
            <a:ext cx="8915400" cy="474663"/>
            <a:chOff x="144" y="2245"/>
            <a:chExt cx="5924" cy="299"/>
          </a:xfrm>
        </p:grpSpPr>
        <p:graphicFrame>
          <p:nvGraphicFramePr>
            <p:cNvPr id="3077" name="Object 25">
              <a:extLst>
                <a:ext uri="{FF2B5EF4-FFF2-40B4-BE49-F238E27FC236}">
                  <a16:creationId xmlns:a16="http://schemas.microsoft.com/office/drawing/2014/main" id="{B87B988F-CF0E-4577-BD31-7EB25B5AE27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4" y="2274"/>
            <a:ext cx="948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711000" imgH="203040" progId="Equation.3">
                    <p:embed/>
                  </p:oleObj>
                </mc:Choice>
                <mc:Fallback>
                  <p:oleObj name="Equation" r:id="rId6" imgW="711000" imgH="203040" progId="Equation.3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2274"/>
                          <a:ext cx="948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88" name="Text Box 26">
              <a:extLst>
                <a:ext uri="{FF2B5EF4-FFF2-40B4-BE49-F238E27FC236}">
                  <a16:creationId xmlns:a16="http://schemas.microsoft.com/office/drawing/2014/main" id="{CF40142F-91F7-44B2-AD1A-AFAE5353CE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5" y="2245"/>
              <a:ext cx="18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Calibri" panose="020F0502020204030204" pitchFamily="34" charset="0"/>
                </a:rPr>
                <a:t>is a complex number</a:t>
              </a:r>
            </a:p>
          </p:txBody>
        </p:sp>
        <p:sp>
          <p:nvSpPr>
            <p:cNvPr id="3089" name="Text Box 27">
              <a:extLst>
                <a:ext uri="{FF2B5EF4-FFF2-40B4-BE49-F238E27FC236}">
                  <a16:creationId xmlns:a16="http://schemas.microsoft.com/office/drawing/2014/main" id="{E574DEAA-1214-49A3-AE06-6C99AE136F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245"/>
              <a:ext cx="33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Calibri" panose="020F0502020204030204" pitchFamily="34" charset="0"/>
                </a:rPr>
                <a:t>(</a:t>
              </a:r>
              <a:r>
                <a:rPr lang="en-US" altLang="en-US" i="1">
                  <a:latin typeface="Calibri" panose="020F0502020204030204" pitchFamily="34" charset="0"/>
                </a:rPr>
                <a:t>a </a:t>
              </a:r>
              <a:r>
                <a:rPr lang="en-US" altLang="en-US">
                  <a:latin typeface="Calibri" panose="020F0502020204030204" pitchFamily="34" charset="0"/>
                </a:rPr>
                <a:t>+ </a:t>
              </a:r>
              <a:r>
                <a:rPr lang="en-US" altLang="en-US" i="1">
                  <a:latin typeface="Calibri" panose="020F0502020204030204" pitchFamily="34" charset="0"/>
                </a:rPr>
                <a:t>ib</a:t>
              </a:r>
              <a:r>
                <a:rPr lang="en-US" altLang="en-US">
                  <a:latin typeface="Calibri" panose="020F0502020204030204" pitchFamily="34" charset="0"/>
                </a:rPr>
                <a:t> with </a:t>
              </a:r>
              <a:r>
                <a:rPr lang="en-US" altLang="en-US" i="1">
                  <a:latin typeface="Calibri" panose="020F0502020204030204" pitchFamily="34" charset="0"/>
                </a:rPr>
                <a:t>i</a:t>
              </a:r>
              <a:r>
                <a:rPr lang="en-US" altLang="en-US" baseline="30000">
                  <a:latin typeface="Calibri" panose="020F0502020204030204" pitchFamily="34" charset="0"/>
                </a:rPr>
                <a:t>2</a:t>
              </a:r>
              <a:r>
                <a:rPr lang="en-US" altLang="en-US">
                  <a:latin typeface="Calibri" panose="020F0502020204030204" pitchFamily="34" charset="0"/>
                </a:rPr>
                <a:t> = -1, </a:t>
              </a:r>
              <a:r>
                <a:rPr lang="en-US" altLang="en-US" i="1">
                  <a:latin typeface="Calibri" panose="020F0502020204030204" pitchFamily="34" charset="0"/>
                </a:rPr>
                <a:t>a</a:t>
              </a:r>
              <a:r>
                <a:rPr lang="en-US" altLang="en-US">
                  <a:latin typeface="Calibri" panose="020F0502020204030204" pitchFamily="34" charset="0"/>
                </a:rPr>
                <a:t>, </a:t>
              </a:r>
              <a:r>
                <a:rPr lang="en-US" altLang="en-US" i="1">
                  <a:latin typeface="Calibri" panose="020F0502020204030204" pitchFamily="34" charset="0"/>
                </a:rPr>
                <a:t>b</a:t>
              </a:r>
              <a:r>
                <a:rPr lang="en-US" altLang="en-US">
                  <a:latin typeface="Calibri" panose="020F0502020204030204" pitchFamily="34" charset="0"/>
                </a:rPr>
                <a:t>: real numbers)</a:t>
              </a:r>
            </a:p>
          </p:txBody>
        </p:sp>
      </p:grpSp>
      <p:grpSp>
        <p:nvGrpSpPr>
          <p:cNvPr id="5" name="Group 28">
            <a:extLst>
              <a:ext uri="{FF2B5EF4-FFF2-40B4-BE49-F238E27FC236}">
                <a16:creationId xmlns:a16="http://schemas.microsoft.com/office/drawing/2014/main" id="{238204CE-03AF-41E7-BCCD-6D89531279E8}"/>
              </a:ext>
            </a:extLst>
          </p:cNvPr>
          <p:cNvGrpSpPr>
            <a:grpSpLocks/>
          </p:cNvGrpSpPr>
          <p:nvPr/>
        </p:nvGrpSpPr>
        <p:grpSpPr bwMode="auto">
          <a:xfrm>
            <a:off x="954088" y="4152900"/>
            <a:ext cx="7504112" cy="457200"/>
            <a:chOff x="495" y="2496"/>
            <a:chExt cx="4727" cy="288"/>
          </a:xfrm>
        </p:grpSpPr>
        <p:graphicFrame>
          <p:nvGraphicFramePr>
            <p:cNvPr id="3076" name="Object 29">
              <a:extLst>
                <a:ext uri="{FF2B5EF4-FFF2-40B4-BE49-F238E27FC236}">
                  <a16:creationId xmlns:a16="http://schemas.microsoft.com/office/drawing/2014/main" id="{F894B968-2076-41F6-AD91-BD0622CF725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95" y="2514"/>
            <a:ext cx="948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711000" imgH="203040" progId="Equation.3">
                    <p:embed/>
                  </p:oleObj>
                </mc:Choice>
                <mc:Fallback>
                  <p:oleObj name="Equation" r:id="rId8" imgW="711000" imgH="203040" progId="Equation.3">
                    <p:embed/>
                    <p:pic>
                      <p:nvPicPr>
                        <p:cNvPr id="0" name="Object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5" y="2514"/>
                          <a:ext cx="948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87" name="Text Box 30">
              <a:extLst>
                <a:ext uri="{FF2B5EF4-FFF2-40B4-BE49-F238E27FC236}">
                  <a16:creationId xmlns:a16="http://schemas.microsoft.com/office/drawing/2014/main" id="{5D818750-6DD3-4EF4-9507-0F1B9E91C9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04" y="2496"/>
              <a:ext cx="38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Calibri" panose="020F0502020204030204" pitchFamily="34" charset="0"/>
                </a:rPr>
                <a:t>depends on the space (</a:t>
              </a:r>
              <a:r>
                <a:rPr lang="en-US" altLang="en-US" i="1">
                  <a:latin typeface="Calibri" panose="020F0502020204030204" pitchFamily="34" charset="0"/>
                </a:rPr>
                <a:t>x</a:t>
              </a:r>
              <a:r>
                <a:rPr lang="en-US" altLang="en-US">
                  <a:latin typeface="Calibri" panose="020F0502020204030204" pitchFamily="34" charset="0"/>
                </a:rPr>
                <a:t>, </a:t>
              </a:r>
              <a:r>
                <a:rPr lang="en-US" altLang="en-US" i="1">
                  <a:latin typeface="Calibri" panose="020F0502020204030204" pitchFamily="34" charset="0"/>
                </a:rPr>
                <a:t>y</a:t>
              </a:r>
              <a:r>
                <a:rPr lang="en-US" altLang="en-US">
                  <a:latin typeface="Calibri" panose="020F0502020204030204" pitchFamily="34" charset="0"/>
                </a:rPr>
                <a:t>, </a:t>
              </a:r>
              <a:r>
                <a:rPr lang="en-US" altLang="en-US" i="1">
                  <a:latin typeface="Calibri" panose="020F0502020204030204" pitchFamily="34" charset="0"/>
                </a:rPr>
                <a:t>z</a:t>
              </a:r>
              <a:r>
                <a:rPr lang="en-US" altLang="en-US">
                  <a:latin typeface="Calibri" panose="020F0502020204030204" pitchFamily="34" charset="0"/>
                </a:rPr>
                <a:t>) and on the time (</a:t>
              </a:r>
              <a:r>
                <a:rPr lang="en-US" altLang="en-US" i="1">
                  <a:latin typeface="Calibri" panose="020F0502020204030204" pitchFamily="34" charset="0"/>
                </a:rPr>
                <a:t>t</a:t>
              </a:r>
              <a:r>
                <a:rPr lang="en-US" altLang="en-US">
                  <a:latin typeface="Calibri" panose="020F0502020204030204" pitchFamily="34" charset="0"/>
                </a:rPr>
                <a:t>)</a:t>
              </a:r>
            </a:p>
          </p:txBody>
        </p:sp>
      </p:grpSp>
      <p:sp>
        <p:nvSpPr>
          <p:cNvPr id="159775" name="Text Box 31">
            <a:extLst>
              <a:ext uri="{FF2B5EF4-FFF2-40B4-BE49-F238E27FC236}">
                <a16:creationId xmlns:a16="http://schemas.microsoft.com/office/drawing/2014/main" id="{C2755754-5425-46E7-83D1-E0902B3D0F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8213" y="4575175"/>
            <a:ext cx="6319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The space and the time can be grouped separately:</a:t>
            </a:r>
          </a:p>
        </p:txBody>
      </p:sp>
      <p:graphicFrame>
        <p:nvGraphicFramePr>
          <p:cNvPr id="159777" name="Object 33">
            <a:extLst>
              <a:ext uri="{FF2B5EF4-FFF2-40B4-BE49-F238E27FC236}">
                <a16:creationId xmlns:a16="http://schemas.microsoft.com/office/drawing/2014/main" id="{A7ECA25A-9302-4B7F-8E95-D4E3D9D1DD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5613400"/>
          <a:ext cx="67310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365280" imgH="507960" progId="Equation.3">
                  <p:embed/>
                </p:oleObj>
              </mc:Choice>
              <mc:Fallback>
                <p:oleObj name="Equation" r:id="rId9" imgW="3365280" imgH="50796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613400"/>
                        <a:ext cx="67310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8">
            <a:extLst>
              <a:ext uri="{FF2B5EF4-FFF2-40B4-BE49-F238E27FC236}">
                <a16:creationId xmlns:a16="http://schemas.microsoft.com/office/drawing/2014/main" id="{4E115FC3-C4E7-4E56-9BF2-1DD1097038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4953000"/>
          <a:ext cx="474186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39880" imgH="228600" progId="Equation.3">
                  <p:embed/>
                </p:oleObj>
              </mc:Choice>
              <mc:Fallback>
                <p:oleObj name="Equation" r:id="rId11" imgW="173988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953000"/>
                        <a:ext cx="4741863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59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159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159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159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59" grpId="0"/>
      <p:bldP spid="159763" grpId="0" autoUpdateAnimBg="0"/>
      <p:bldP spid="159775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09" name="Group 21">
            <a:extLst>
              <a:ext uri="{FF2B5EF4-FFF2-40B4-BE49-F238E27FC236}">
                <a16:creationId xmlns:a16="http://schemas.microsoft.com/office/drawing/2014/main" id="{63D9CD26-EBD4-4FDD-864F-15D2F0DDE310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06363"/>
            <a:ext cx="5943600" cy="579437"/>
            <a:chOff x="480" y="82"/>
            <a:chExt cx="3744" cy="365"/>
          </a:xfrm>
        </p:grpSpPr>
        <p:sp>
          <p:nvSpPr>
            <p:cNvPr id="4129" name="Text Box 22">
              <a:extLst>
                <a:ext uri="{FF2B5EF4-FFF2-40B4-BE49-F238E27FC236}">
                  <a16:creationId xmlns:a16="http://schemas.microsoft.com/office/drawing/2014/main" id="{EB221BB2-79ED-44BD-8517-3C1586CB5F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" y="82"/>
              <a:ext cx="29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CC0066"/>
                  </a:solidFill>
                  <a:latin typeface="Calibri" panose="020F0502020204030204" pitchFamily="34" charset="0"/>
                  <a:cs typeface="Times New Roman" panose="02020603050405020304" pitchFamily="18" charset="0"/>
                </a:rPr>
                <a:t>• </a:t>
              </a:r>
              <a:r>
                <a:rPr lang="en-US" altLang="en-US" u="sng">
                  <a:solidFill>
                    <a:srgbClr val="CC0066"/>
                  </a:solidFill>
                  <a:latin typeface="Calibri" panose="020F0502020204030204" pitchFamily="34" charset="0"/>
                </a:rPr>
                <a:t>The meaning of the wave function</a:t>
              </a:r>
              <a:r>
                <a:rPr lang="en-US" altLang="en-US">
                  <a:solidFill>
                    <a:srgbClr val="CC0066"/>
                  </a:solidFill>
                  <a:latin typeface="Calibri" panose="020F0502020204030204" pitchFamily="34" charset="0"/>
                </a:rPr>
                <a:t>:</a:t>
              </a:r>
            </a:p>
          </p:txBody>
        </p:sp>
        <p:graphicFrame>
          <p:nvGraphicFramePr>
            <p:cNvPr id="4108" name="Object 23">
              <a:extLst>
                <a:ext uri="{FF2B5EF4-FFF2-40B4-BE49-F238E27FC236}">
                  <a16:creationId xmlns:a16="http://schemas.microsoft.com/office/drawing/2014/main" id="{0996DCEB-4E12-48D6-92AA-7C6F68CA955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86" y="170"/>
            <a:ext cx="838" cy="2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622080" imgH="203040" progId="Equation.3">
                    <p:embed/>
                  </p:oleObj>
                </mc:Choice>
                <mc:Fallback>
                  <p:oleObj name="Equation" r:id="rId2" imgW="622080" imgH="203040" progId="Equation.3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86" y="170"/>
                          <a:ext cx="838" cy="2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24">
            <a:extLst>
              <a:ext uri="{FF2B5EF4-FFF2-40B4-BE49-F238E27FC236}">
                <a16:creationId xmlns:a16="http://schemas.microsoft.com/office/drawing/2014/main" id="{A9B54B49-2433-45D5-95EB-052CB18348D8}"/>
              </a:ext>
            </a:extLst>
          </p:cNvPr>
          <p:cNvGrpSpPr>
            <a:grpSpLocks/>
          </p:cNvGrpSpPr>
          <p:nvPr/>
        </p:nvGrpSpPr>
        <p:grpSpPr bwMode="auto">
          <a:xfrm>
            <a:off x="593725" y="673100"/>
            <a:ext cx="5540375" cy="857250"/>
            <a:chOff x="518" y="458"/>
            <a:chExt cx="3490" cy="540"/>
          </a:xfrm>
        </p:grpSpPr>
        <p:sp>
          <p:nvSpPr>
            <p:cNvPr id="4124" name="Text Box 25">
              <a:extLst>
                <a:ext uri="{FF2B5EF4-FFF2-40B4-BE49-F238E27FC236}">
                  <a16:creationId xmlns:a16="http://schemas.microsoft.com/office/drawing/2014/main" id="{70A162CA-7CB2-4673-B2EF-63A4AEF9CE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" y="458"/>
              <a:ext cx="11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Calibri" panose="020F0502020204030204" pitchFamily="34" charset="0"/>
                </a:rPr>
                <a:t>The function </a:t>
              </a:r>
            </a:p>
          </p:txBody>
        </p:sp>
        <p:graphicFrame>
          <p:nvGraphicFramePr>
            <p:cNvPr id="4106" name="Object 26">
              <a:extLst>
                <a:ext uri="{FF2B5EF4-FFF2-40B4-BE49-F238E27FC236}">
                  <a16:creationId xmlns:a16="http://schemas.microsoft.com/office/drawing/2014/main" id="{4BC01E61-87CF-4EE2-B241-C359F32B799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577" y="480"/>
            <a:ext cx="838" cy="2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622080" imgH="203040" progId="Equation.3">
                    <p:embed/>
                  </p:oleObj>
                </mc:Choice>
                <mc:Fallback>
                  <p:oleObj name="Equation" r:id="rId4" imgW="622080" imgH="203040" progId="Equation.3">
                    <p:embed/>
                    <p:pic>
                      <p:nvPicPr>
                        <p:cNvPr id="0" name="Object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77" y="480"/>
                          <a:ext cx="838" cy="2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25" name="Text Box 27">
              <a:extLst>
                <a:ext uri="{FF2B5EF4-FFF2-40B4-BE49-F238E27FC236}">
                  <a16:creationId xmlns:a16="http://schemas.microsoft.com/office/drawing/2014/main" id="{1FB1042C-DB79-439E-9F1E-BAD216237A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8" y="458"/>
              <a:ext cx="13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Calibri" panose="020F0502020204030204" pitchFamily="34" charset="0"/>
                </a:rPr>
                <a:t>has no meaning</a:t>
              </a:r>
            </a:p>
          </p:txBody>
        </p:sp>
        <p:sp>
          <p:nvSpPr>
            <p:cNvPr id="4126" name="Text Box 28">
              <a:extLst>
                <a:ext uri="{FF2B5EF4-FFF2-40B4-BE49-F238E27FC236}">
                  <a16:creationId xmlns:a16="http://schemas.microsoft.com/office/drawing/2014/main" id="{9BBF64C9-E881-4553-8280-C1A7CB75CB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5" y="709"/>
              <a:ext cx="5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Calibri" panose="020F0502020204030204" pitchFamily="34" charset="0"/>
                </a:rPr>
                <a:t>Only </a:t>
              </a:r>
            </a:p>
          </p:txBody>
        </p:sp>
        <p:graphicFrame>
          <p:nvGraphicFramePr>
            <p:cNvPr id="4107" name="Object 29">
              <a:extLst>
                <a:ext uri="{FF2B5EF4-FFF2-40B4-BE49-F238E27FC236}">
                  <a16:creationId xmlns:a16="http://schemas.microsoft.com/office/drawing/2014/main" id="{B2DCAC23-1782-4076-8E2C-A744F164C92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70" y="661"/>
            <a:ext cx="322" cy="3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66400" imgH="279360" progId="Equation.3">
                    <p:embed/>
                  </p:oleObj>
                </mc:Choice>
                <mc:Fallback>
                  <p:oleObj name="Equation" r:id="rId6" imgW="266400" imgH="279360" progId="Equation.3">
                    <p:embed/>
                    <p:pic>
                      <p:nvPicPr>
                        <p:cNvPr id="0" name="Object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70" y="661"/>
                          <a:ext cx="322" cy="3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27" name="Text Box 30">
              <a:extLst>
                <a:ext uri="{FF2B5EF4-FFF2-40B4-BE49-F238E27FC236}">
                  <a16:creationId xmlns:a16="http://schemas.microsoft.com/office/drawing/2014/main" id="{8D706CB4-0F29-4EDE-8CAA-CE0E6CDA2C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709"/>
              <a:ext cx="19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Calibri" panose="020F0502020204030204" pitchFamily="34" charset="0"/>
                </a:rPr>
                <a:t>has a physical meaning.</a:t>
              </a:r>
            </a:p>
          </p:txBody>
        </p:sp>
        <p:sp>
          <p:nvSpPr>
            <p:cNvPr id="4128" name="Text Box 31">
              <a:extLst>
                <a:ext uri="{FF2B5EF4-FFF2-40B4-BE49-F238E27FC236}">
                  <a16:creationId xmlns:a16="http://schemas.microsoft.com/office/drawing/2014/main" id="{B0E80380-4CC1-4F3D-945D-BB5AF0BDB0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709"/>
              <a:ext cx="6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Calibri" panose="020F0502020204030204" pitchFamily="34" charset="0"/>
                </a:rPr>
                <a:t>That is:</a:t>
              </a:r>
            </a:p>
          </p:txBody>
        </p:sp>
      </p:grpSp>
      <p:sp>
        <p:nvSpPr>
          <p:cNvPr id="160803" name="Text Box 35">
            <a:extLst>
              <a:ext uri="{FF2B5EF4-FFF2-40B4-BE49-F238E27FC236}">
                <a16:creationId xmlns:a16="http://schemas.microsoft.com/office/drawing/2014/main" id="{83245591-6368-4A86-AD72-0CD866F03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4441825"/>
            <a:ext cx="49196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CC0066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•</a:t>
            </a:r>
            <a:r>
              <a:rPr lang="en-US" altLang="en-US">
                <a:solidFill>
                  <a:srgbClr val="CC0066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u="sng">
                <a:solidFill>
                  <a:srgbClr val="CC0066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How can we find the wave equation?</a:t>
            </a:r>
            <a:endParaRPr lang="en-US" altLang="en-US" u="sng">
              <a:solidFill>
                <a:srgbClr val="CC0066"/>
              </a:solidFill>
              <a:latin typeface="Calibri" panose="020F0502020204030204" pitchFamily="34" charset="0"/>
            </a:endParaRPr>
          </a:p>
        </p:txBody>
      </p:sp>
      <p:sp>
        <p:nvSpPr>
          <p:cNvPr id="160804" name="Text Box 36">
            <a:extLst>
              <a:ext uri="{FF2B5EF4-FFF2-40B4-BE49-F238E27FC236}">
                <a16:creationId xmlns:a16="http://schemas.microsoft.com/office/drawing/2014/main" id="{41BB7BD3-60FD-4312-84CB-05030EC38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463" y="4899025"/>
            <a:ext cx="6858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Like sound waves described by Newtonian mechanics,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or electromagnetic waves by Maxwell’s equation,</a:t>
            </a:r>
          </a:p>
        </p:txBody>
      </p:sp>
      <p:sp>
        <p:nvSpPr>
          <p:cNvPr id="160805" name="Text Box 37">
            <a:extLst>
              <a:ext uri="{FF2B5EF4-FFF2-40B4-BE49-F238E27FC236}">
                <a16:creationId xmlns:a16="http://schemas.microsoft.com/office/drawing/2014/main" id="{6D9597DD-0E00-498B-B604-909D8EC36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661025"/>
            <a:ext cx="6159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matter waves are described by an equation called</a:t>
            </a:r>
          </a:p>
        </p:txBody>
      </p:sp>
      <p:sp>
        <p:nvSpPr>
          <p:cNvPr id="160806" name="Text Box 38">
            <a:extLst>
              <a:ext uri="{FF2B5EF4-FFF2-40B4-BE49-F238E27FC236}">
                <a16:creationId xmlns:a16="http://schemas.microsoft.com/office/drawing/2014/main" id="{ABFD71EF-D8B9-404A-8758-91F47752A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6096000"/>
            <a:ext cx="4113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CC0066"/>
                </a:solidFill>
                <a:latin typeface="Calibri" panose="020F0502020204030204" pitchFamily="34" charset="0"/>
              </a:rPr>
              <a:t>Schr</a:t>
            </a:r>
            <a:r>
              <a:rPr lang="en-US" altLang="en-US" b="1">
                <a:solidFill>
                  <a:srgbClr val="CC0066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ö</a:t>
            </a:r>
            <a:r>
              <a:rPr lang="en-US" altLang="en-US" b="1">
                <a:solidFill>
                  <a:srgbClr val="CC0066"/>
                </a:solidFill>
                <a:latin typeface="Calibri" panose="020F0502020204030204" pitchFamily="34" charset="0"/>
              </a:rPr>
              <a:t>dinger’s equation</a:t>
            </a:r>
            <a:r>
              <a:rPr lang="en-US" altLang="en-US">
                <a:latin typeface="Calibri" panose="020F0502020204030204" pitchFamily="34" charset="0"/>
              </a:rPr>
              <a:t> (1926)</a:t>
            </a:r>
          </a:p>
        </p:txBody>
      </p:sp>
      <p:grpSp>
        <p:nvGrpSpPr>
          <p:cNvPr id="4" name="Group 39">
            <a:extLst>
              <a:ext uri="{FF2B5EF4-FFF2-40B4-BE49-F238E27FC236}">
                <a16:creationId xmlns:a16="http://schemas.microsoft.com/office/drawing/2014/main" id="{23297489-F7EA-4046-BE06-E4D6DD551F21}"/>
              </a:ext>
            </a:extLst>
          </p:cNvPr>
          <p:cNvGrpSpPr>
            <a:grpSpLocks/>
          </p:cNvGrpSpPr>
          <p:nvPr/>
        </p:nvGrpSpPr>
        <p:grpSpPr bwMode="auto">
          <a:xfrm>
            <a:off x="593725" y="3559175"/>
            <a:ext cx="7859713" cy="1035050"/>
            <a:chOff x="518" y="1860"/>
            <a:chExt cx="4951" cy="652"/>
          </a:xfrm>
        </p:grpSpPr>
        <p:graphicFrame>
          <p:nvGraphicFramePr>
            <p:cNvPr id="4100" name="Object 40">
              <a:extLst>
                <a:ext uri="{FF2B5EF4-FFF2-40B4-BE49-F238E27FC236}">
                  <a16:creationId xmlns:a16="http://schemas.microsoft.com/office/drawing/2014/main" id="{F78413A2-5D99-473B-8EB8-BA7822C3AE7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87" y="1860"/>
            <a:ext cx="1007" cy="3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723600" imgH="279360" progId="Equation.3">
                    <p:embed/>
                  </p:oleObj>
                </mc:Choice>
                <mc:Fallback>
                  <p:oleObj name="Equation" r:id="rId8" imgW="723600" imgH="279360" progId="Equation.3">
                    <p:embed/>
                    <p:pic>
                      <p:nvPicPr>
                        <p:cNvPr id="0" name="Object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87" y="1860"/>
                          <a:ext cx="1007" cy="3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4118" name="Group 41">
              <a:extLst>
                <a:ext uri="{FF2B5EF4-FFF2-40B4-BE49-F238E27FC236}">
                  <a16:creationId xmlns:a16="http://schemas.microsoft.com/office/drawing/2014/main" id="{959036AC-4AF1-4A34-955F-E4E037ED39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8" y="1920"/>
              <a:ext cx="4951" cy="592"/>
              <a:chOff x="518" y="1920"/>
              <a:chExt cx="4951" cy="592"/>
            </a:xfrm>
          </p:grpSpPr>
          <p:sp>
            <p:nvSpPr>
              <p:cNvPr id="4119" name="Text Box 42">
                <a:extLst>
                  <a:ext uri="{FF2B5EF4-FFF2-40B4-BE49-F238E27FC236}">
                    <a16:creationId xmlns:a16="http://schemas.microsoft.com/office/drawing/2014/main" id="{41143D0F-8AFA-4873-80CA-548031B54A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8" y="1946"/>
                <a:ext cx="5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>
                    <a:latin typeface="Calibri" panose="020F0502020204030204" pitchFamily="34" charset="0"/>
                  </a:rPr>
                  <a:t>N.B.:</a:t>
                </a:r>
              </a:p>
            </p:txBody>
          </p:sp>
          <p:sp>
            <p:nvSpPr>
              <p:cNvPr id="4120" name="Text Box 43">
                <a:extLst>
                  <a:ext uri="{FF2B5EF4-FFF2-40B4-BE49-F238E27FC236}">
                    <a16:creationId xmlns:a16="http://schemas.microsoft.com/office/drawing/2014/main" id="{FC329758-4752-497B-958A-5E8F6A9008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06" y="1946"/>
                <a:ext cx="45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>
                    <a:latin typeface="Calibri" panose="020F0502020204030204" pitchFamily="34" charset="0"/>
                  </a:rPr>
                  <a:t>with</a:t>
                </a:r>
              </a:p>
            </p:txBody>
          </p:sp>
          <p:graphicFrame>
            <p:nvGraphicFramePr>
              <p:cNvPr id="4101" name="Object 44">
                <a:extLst>
                  <a:ext uri="{FF2B5EF4-FFF2-40B4-BE49-F238E27FC236}">
                    <a16:creationId xmlns:a16="http://schemas.microsoft.com/office/drawing/2014/main" id="{ED201233-E1BD-46BF-803F-81EA28E417F6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467" y="1920"/>
              <a:ext cx="295" cy="3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0" imgW="215640" imgH="228600" progId="Equation.3">
                      <p:embed/>
                    </p:oleObj>
                  </mc:Choice>
                  <mc:Fallback>
                    <p:oleObj name="Equation" r:id="rId10" imgW="215640" imgH="228600" progId="Equation.3">
                      <p:embed/>
                      <p:pic>
                        <p:nvPicPr>
                          <p:cNvPr id="0" name="Object 4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467" y="1920"/>
                            <a:ext cx="295" cy="3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121" name="Text Box 45">
                <a:extLst>
                  <a:ext uri="{FF2B5EF4-FFF2-40B4-BE49-F238E27FC236}">
                    <a16:creationId xmlns:a16="http://schemas.microsoft.com/office/drawing/2014/main" id="{4057BB60-DA1A-4E04-85F7-8081470E39D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57" y="1942"/>
                <a:ext cx="1804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>
                    <a:latin typeface="Calibri" panose="020F0502020204030204" pitchFamily="34" charset="0"/>
                  </a:rPr>
                  <a:t>as the complex conjugate of </a:t>
                </a:r>
              </a:p>
            </p:txBody>
          </p:sp>
          <p:graphicFrame>
            <p:nvGraphicFramePr>
              <p:cNvPr id="4102" name="Object 46">
                <a:extLst>
                  <a:ext uri="{FF2B5EF4-FFF2-40B4-BE49-F238E27FC236}">
                    <a16:creationId xmlns:a16="http://schemas.microsoft.com/office/drawing/2014/main" id="{0C5B77D1-9666-4A23-96FD-90C2E591EF10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512" y="1922"/>
              <a:ext cx="233" cy="23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2" imgW="164880" imgH="164880" progId="Equation.3">
                      <p:embed/>
                    </p:oleObj>
                  </mc:Choice>
                  <mc:Fallback>
                    <p:oleObj name="Equation" r:id="rId12" imgW="164880" imgH="164880" progId="Equation.3">
                      <p:embed/>
                      <p:pic>
                        <p:nvPicPr>
                          <p:cNvPr id="0" name="Object 4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2" y="1922"/>
                            <a:ext cx="233" cy="23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122" name="Text Box 47">
                <a:extLst>
                  <a:ext uri="{FF2B5EF4-FFF2-40B4-BE49-F238E27FC236}">
                    <a16:creationId xmlns:a16="http://schemas.microsoft.com/office/drawing/2014/main" id="{1364ADDA-3E3B-480A-B99D-89431761E6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8" y="2186"/>
                <a:ext cx="100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>
                    <a:latin typeface="Calibri" panose="020F0502020204030204" pitchFamily="34" charset="0"/>
                  </a:rPr>
                  <a:t>If we write </a:t>
                </a:r>
              </a:p>
            </p:txBody>
          </p:sp>
          <p:graphicFrame>
            <p:nvGraphicFramePr>
              <p:cNvPr id="4103" name="Object 48">
                <a:extLst>
                  <a:ext uri="{FF2B5EF4-FFF2-40B4-BE49-F238E27FC236}">
                    <a16:creationId xmlns:a16="http://schemas.microsoft.com/office/drawing/2014/main" id="{2688BAC7-433C-4CFE-8212-283FE6FF62EC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558" y="2210"/>
              <a:ext cx="876" cy="2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4" imgW="647640" imgH="203040" progId="Equation.3">
                      <p:embed/>
                    </p:oleObj>
                  </mc:Choice>
                  <mc:Fallback>
                    <p:oleObj name="Equation" r:id="rId14" imgW="647640" imgH="203040" progId="Equation.3">
                      <p:embed/>
                      <p:pic>
                        <p:nvPicPr>
                          <p:cNvPr id="0" name="Object 4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58" y="2210"/>
                            <a:ext cx="876" cy="2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104" name="Object 49">
                <a:extLst>
                  <a:ext uri="{FF2B5EF4-FFF2-40B4-BE49-F238E27FC236}">
                    <a16:creationId xmlns:a16="http://schemas.microsoft.com/office/drawing/2014/main" id="{36063D01-483B-48D0-8FD1-FA0C9E22DBCE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825" y="2202"/>
              <a:ext cx="962" cy="31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6" imgW="711000" imgH="228600" progId="Equation.3">
                      <p:embed/>
                    </p:oleObj>
                  </mc:Choice>
                  <mc:Fallback>
                    <p:oleObj name="Equation" r:id="rId16" imgW="711000" imgH="228600" progId="Equation.3">
                      <p:embed/>
                      <p:pic>
                        <p:nvPicPr>
                          <p:cNvPr id="0" name="Object 4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25" y="2202"/>
                            <a:ext cx="962" cy="31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105" name="Object 50">
                <a:extLst>
                  <a:ext uri="{FF2B5EF4-FFF2-40B4-BE49-F238E27FC236}">
                    <a16:creationId xmlns:a16="http://schemas.microsoft.com/office/drawing/2014/main" id="{420AEB72-B830-4257-A207-15D9C707DD2A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512" y="2246"/>
              <a:ext cx="320" cy="22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8" imgW="203040" imgH="139680" progId="Equation.3">
                      <p:embed/>
                    </p:oleObj>
                  </mc:Choice>
                  <mc:Fallback>
                    <p:oleObj name="Equation" r:id="rId18" imgW="203040" imgH="139680" progId="Equation.3">
                      <p:embed/>
                      <p:pic>
                        <p:nvPicPr>
                          <p:cNvPr id="0" name="Object 5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512" y="2246"/>
                            <a:ext cx="320" cy="22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123" name="Text Box 51">
                <a:extLst>
                  <a:ext uri="{FF2B5EF4-FFF2-40B4-BE49-F238E27FC236}">
                    <a16:creationId xmlns:a16="http://schemas.microsoft.com/office/drawing/2014/main" id="{8324751F-686D-4E3E-8BB9-CF7BAFC95DC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40" y="2208"/>
                <a:ext cx="162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>
                    <a:latin typeface="Calibri" panose="020F0502020204030204" pitchFamily="34" charset="0"/>
                  </a:rPr>
                  <a:t>(</a:t>
                </a:r>
                <a:r>
                  <a:rPr lang="en-US" altLang="en-US" i="1">
                    <a:latin typeface="Calibri" panose="020F0502020204030204" pitchFamily="34" charset="0"/>
                  </a:rPr>
                  <a:t>a</a:t>
                </a:r>
                <a:r>
                  <a:rPr lang="en-US" altLang="en-US">
                    <a:latin typeface="Calibri" panose="020F0502020204030204" pitchFamily="34" charset="0"/>
                  </a:rPr>
                  <a:t>, </a:t>
                </a:r>
                <a:r>
                  <a:rPr lang="en-US" altLang="en-US" i="1">
                    <a:latin typeface="Calibri" panose="020F0502020204030204" pitchFamily="34" charset="0"/>
                  </a:rPr>
                  <a:t>b</a:t>
                </a:r>
                <a:r>
                  <a:rPr lang="en-US" altLang="en-US">
                    <a:latin typeface="Calibri" panose="020F0502020204030204" pitchFamily="34" charset="0"/>
                  </a:rPr>
                  <a:t>: real numbers)</a:t>
                </a:r>
              </a:p>
            </p:txBody>
          </p:sp>
        </p:grpSp>
      </p:grpSp>
      <p:sp>
        <p:nvSpPr>
          <p:cNvPr id="4116" name="Rectangle 35">
            <a:extLst>
              <a:ext uri="{FF2B5EF4-FFF2-40B4-BE49-F238E27FC236}">
                <a16:creationId xmlns:a16="http://schemas.microsoft.com/office/drawing/2014/main" id="{ED4F0BE2-1F88-41FB-A107-C39F05874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524000"/>
            <a:ext cx="76962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 u="sng">
                <a:solidFill>
                  <a:srgbClr val="0033CC"/>
                </a:solidFill>
                <a:latin typeface="Calibri" panose="020F0502020204030204" pitchFamily="34" charset="0"/>
              </a:rPr>
              <a:t>The probability per unit time</a:t>
            </a:r>
            <a:r>
              <a:rPr lang="en-US" altLang="en-US" sz="2000">
                <a:latin typeface="Calibri" panose="020F0502020204030204" pitchFamily="34" charset="0"/>
              </a:rPr>
              <a:t> of detecting a particle in a small</a:t>
            </a:r>
          </a:p>
          <a:p>
            <a:pPr eaLnBrk="1" hangingPunct="1"/>
            <a:r>
              <a:rPr lang="en-US" altLang="en-US" sz="2000">
                <a:latin typeface="Calibri" panose="020F0502020204030204" pitchFamily="34" charset="0"/>
              </a:rPr>
              <a:t>volume centered on a given point in the matter wave is</a:t>
            </a:r>
          </a:p>
          <a:p>
            <a:pPr eaLnBrk="1" hangingPunct="1"/>
            <a:r>
              <a:rPr lang="en-US" altLang="en-US" sz="2000" b="1" u="sng">
                <a:solidFill>
                  <a:srgbClr val="0033CC"/>
                </a:solidFill>
                <a:latin typeface="Calibri" panose="020F0502020204030204" pitchFamily="34" charset="0"/>
              </a:rPr>
              <a:t>proportional to the value at that point</a:t>
            </a:r>
            <a:r>
              <a:rPr lang="en-US" altLang="en-US" sz="2000">
                <a:latin typeface="Calibri" panose="020F0502020204030204" pitchFamily="34" charset="0"/>
              </a:rPr>
              <a:t> of</a:t>
            </a:r>
          </a:p>
        </p:txBody>
      </p:sp>
      <p:graphicFrame>
        <p:nvGraphicFramePr>
          <p:cNvPr id="4098" name="Object 34">
            <a:extLst>
              <a:ext uri="{FF2B5EF4-FFF2-40B4-BE49-F238E27FC236}">
                <a16:creationId xmlns:a16="http://schemas.microsoft.com/office/drawing/2014/main" id="{1FAEB89C-3E27-40B7-AA92-704C029907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05400" y="2209800"/>
          <a:ext cx="576263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66400" imgH="279360" progId="Equation.3">
                  <p:embed/>
                </p:oleObj>
              </mc:Choice>
              <mc:Fallback>
                <p:oleObj name="Equation" r:id="rId20" imgW="266400" imgH="27936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209800"/>
                        <a:ext cx="576263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7" name="Rectangle 38">
            <a:extLst>
              <a:ext uri="{FF2B5EF4-FFF2-40B4-BE49-F238E27FC236}">
                <a16:creationId xmlns:a16="http://schemas.microsoft.com/office/drawing/2014/main" id="{C6CB7D53-6CA7-4EAF-8709-814A54C338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895600"/>
            <a:ext cx="5626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Calibri" panose="020F0502020204030204" pitchFamily="34" charset="0"/>
              </a:rPr>
              <a:t> greater   </a:t>
            </a:r>
            <a:r>
              <a:rPr lang="en-US" altLang="en-US" sz="2000">
                <a:latin typeface="Calibri" panose="020F0502020204030204" pitchFamily="34" charset="0"/>
                <a:sym typeface="Symbol" panose="05050102010706020507" pitchFamily="18" charset="2"/>
              </a:rPr>
              <a:t>   it is easier to find the particle </a:t>
            </a:r>
            <a:endParaRPr lang="en-US" altLang="en-US" sz="2000">
              <a:latin typeface="Calibri" panose="020F0502020204030204" pitchFamily="34" charset="0"/>
            </a:endParaRPr>
          </a:p>
        </p:txBody>
      </p:sp>
      <p:graphicFrame>
        <p:nvGraphicFramePr>
          <p:cNvPr id="4099" name="Object 34">
            <a:extLst>
              <a:ext uri="{FF2B5EF4-FFF2-40B4-BE49-F238E27FC236}">
                <a16:creationId xmlns:a16="http://schemas.microsoft.com/office/drawing/2014/main" id="{4451B6D8-1F24-46F4-B098-BE3772610C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2895600"/>
          <a:ext cx="576263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66400" imgH="279360" progId="Equation.3">
                  <p:embed/>
                </p:oleObj>
              </mc:Choice>
              <mc:Fallback>
                <p:oleObj name="Equation" r:id="rId21" imgW="266400" imgH="27936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895600"/>
                        <a:ext cx="576263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160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160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160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60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60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803" grpId="0" autoUpdateAnimBg="0"/>
      <p:bldP spid="160804" grpId="0" autoUpdateAnimBg="0"/>
      <p:bldP spid="160805" grpId="0" autoUpdateAnimBg="0"/>
      <p:bldP spid="16080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28" name="Text Box 36">
            <a:extLst>
              <a:ext uri="{FF2B5EF4-FFF2-40B4-BE49-F238E27FC236}">
                <a16:creationId xmlns:a16="http://schemas.microsoft.com/office/drawing/2014/main" id="{2D1EFEF8-1A72-47D4-9EF3-34C43E9F9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85800"/>
            <a:ext cx="74644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For the case of </a:t>
            </a:r>
            <a:r>
              <a:rPr lang="en-US" altLang="en-US">
                <a:solidFill>
                  <a:schemeClr val="accent2"/>
                </a:solidFill>
                <a:latin typeface="Calibri" panose="020F0502020204030204" pitchFamily="34" charset="0"/>
              </a:rPr>
              <a:t>one-dimensional motion</a:t>
            </a:r>
            <a:r>
              <a:rPr lang="en-US" altLang="en-US">
                <a:latin typeface="Calibri" panose="020F0502020204030204" pitchFamily="34" charset="0"/>
              </a:rPr>
              <a:t>, 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when a particle with the mass </a:t>
            </a:r>
            <a:r>
              <a:rPr lang="en-US" altLang="en-US" i="1">
                <a:latin typeface="Calibri" panose="020F0502020204030204" pitchFamily="34" charset="0"/>
              </a:rPr>
              <a:t>m</a:t>
            </a:r>
            <a:r>
              <a:rPr lang="en-US" altLang="en-US">
                <a:latin typeface="Calibri" panose="020F0502020204030204" pitchFamily="34" charset="0"/>
              </a:rPr>
              <a:t> has a </a:t>
            </a:r>
            <a:r>
              <a:rPr lang="en-US" altLang="en-US" u="sng">
                <a:solidFill>
                  <a:schemeClr val="accent2"/>
                </a:solidFill>
                <a:latin typeface="Calibri" panose="020F0502020204030204" pitchFamily="34" charset="0"/>
              </a:rPr>
              <a:t>potential energy</a:t>
            </a:r>
            <a:r>
              <a:rPr lang="en-US" altLang="en-US">
                <a:latin typeface="Calibri" panose="020F0502020204030204" pitchFamily="34" charset="0"/>
              </a:rPr>
              <a:t> </a:t>
            </a:r>
            <a:r>
              <a:rPr lang="en-US" altLang="en-US" i="1">
                <a:latin typeface="Calibri" panose="020F0502020204030204" pitchFamily="34" charset="0"/>
              </a:rPr>
              <a:t>U</a:t>
            </a:r>
            <a:r>
              <a:rPr lang="en-US" altLang="en-US">
                <a:latin typeface="Calibri" panose="020F0502020204030204" pitchFamily="34" charset="0"/>
              </a:rPr>
              <a:t>(</a:t>
            </a:r>
            <a:r>
              <a:rPr lang="en-US" altLang="en-US" i="1">
                <a:latin typeface="Calibri" panose="020F0502020204030204" pitchFamily="34" charset="0"/>
              </a:rPr>
              <a:t>x</a:t>
            </a:r>
            <a:r>
              <a:rPr lang="en-US" altLang="en-US"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161829" name="Text Box 37">
            <a:extLst>
              <a:ext uri="{FF2B5EF4-FFF2-40B4-BE49-F238E27FC236}">
                <a16:creationId xmlns:a16="http://schemas.microsoft.com/office/drawing/2014/main" id="{A1A85324-516D-40A9-8BEB-A2B2DB988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358900"/>
            <a:ext cx="3503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33CC"/>
                </a:solidFill>
                <a:latin typeface="Calibri" panose="020F0502020204030204" pitchFamily="34" charset="0"/>
              </a:rPr>
              <a:t>Schr</a:t>
            </a:r>
            <a:r>
              <a:rPr lang="en-US" altLang="en-US" b="1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ö</a:t>
            </a:r>
            <a:r>
              <a:rPr lang="en-US" altLang="en-US" b="1">
                <a:solidFill>
                  <a:srgbClr val="0033CC"/>
                </a:solidFill>
                <a:latin typeface="Calibri" panose="020F0502020204030204" pitchFamily="34" charset="0"/>
              </a:rPr>
              <a:t>dinger’s</a:t>
            </a:r>
            <a:r>
              <a:rPr lang="en-US" altLang="en-US" b="1">
                <a:solidFill>
                  <a:schemeClr val="accent2"/>
                </a:solidFill>
                <a:latin typeface="Calibri" panose="020F0502020204030204" pitchFamily="34" charset="0"/>
              </a:rPr>
              <a:t> equation</a:t>
            </a:r>
            <a:r>
              <a:rPr lang="en-US" altLang="en-US">
                <a:latin typeface="Calibri" panose="020F0502020204030204" pitchFamily="34" charset="0"/>
              </a:rPr>
              <a:t> is</a:t>
            </a:r>
          </a:p>
        </p:txBody>
      </p:sp>
      <p:sp>
        <p:nvSpPr>
          <p:cNvPr id="161831" name="Text Box 39">
            <a:extLst>
              <a:ext uri="{FF2B5EF4-FFF2-40B4-BE49-F238E27FC236}">
                <a16:creationId xmlns:a16="http://schemas.microsoft.com/office/drawing/2014/main" id="{775A4A9C-9E9F-47D5-A7D6-E56CC9CD58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882900"/>
            <a:ext cx="85344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>
                <a:latin typeface="Calibri" panose="020F0502020204030204" pitchFamily="34" charset="0"/>
              </a:rPr>
              <a:t>where E is total mechanical energy (potential energy plus kinetic energy)</a:t>
            </a:r>
          </a:p>
        </p:txBody>
      </p:sp>
      <p:sp>
        <p:nvSpPr>
          <p:cNvPr id="161832" name="Text Box 40">
            <a:extLst>
              <a:ext uri="{FF2B5EF4-FFF2-40B4-BE49-F238E27FC236}">
                <a16:creationId xmlns:a16="http://schemas.microsoft.com/office/drawing/2014/main" id="{2C63E369-30DC-4889-8663-F0D72C2FF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475" y="3340100"/>
            <a:ext cx="5724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accent2"/>
                </a:solidFill>
                <a:latin typeface="Calibri" panose="020F0502020204030204" pitchFamily="34" charset="0"/>
              </a:rPr>
              <a:t>Schr</a:t>
            </a:r>
            <a:r>
              <a:rPr lang="en-US" altLang="en-US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ö</a:t>
            </a:r>
            <a:r>
              <a:rPr lang="en-US" altLang="en-US">
                <a:solidFill>
                  <a:schemeClr val="accent2"/>
                </a:solidFill>
                <a:latin typeface="Calibri" panose="020F0502020204030204" pitchFamily="34" charset="0"/>
              </a:rPr>
              <a:t>dinger’s equation</a:t>
            </a:r>
            <a:r>
              <a:rPr lang="en-US" altLang="en-US">
                <a:latin typeface="Calibri" panose="020F0502020204030204" pitchFamily="34" charset="0"/>
              </a:rPr>
              <a:t> is the </a:t>
            </a:r>
            <a:r>
              <a:rPr lang="en-US" altLang="en-US" b="1">
                <a:solidFill>
                  <a:schemeClr val="accent2"/>
                </a:solidFill>
                <a:latin typeface="Calibri" panose="020F0502020204030204" pitchFamily="34" charset="0"/>
              </a:rPr>
              <a:t>basic principle</a:t>
            </a:r>
          </a:p>
        </p:txBody>
      </p:sp>
      <p:sp>
        <p:nvSpPr>
          <p:cNvPr id="161833" name="Text Box 41">
            <a:extLst>
              <a:ext uri="{FF2B5EF4-FFF2-40B4-BE49-F238E27FC236}">
                <a16:creationId xmlns:a16="http://schemas.microsoft.com/office/drawing/2014/main" id="{72C101FF-E94E-49FA-B9C1-C3B3815EB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721100"/>
            <a:ext cx="6059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(we cannot derive it from more basic principles)</a:t>
            </a:r>
          </a:p>
        </p:txBody>
      </p:sp>
      <p:sp>
        <p:nvSpPr>
          <p:cNvPr id="161835" name="Text Box 43">
            <a:extLst>
              <a:ext uri="{FF2B5EF4-FFF2-40B4-BE49-F238E27FC236}">
                <a16:creationId xmlns:a16="http://schemas.microsoft.com/office/drawing/2014/main" id="{B1FC522B-DBBD-4AE9-879A-175578549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3813" y="4254500"/>
            <a:ext cx="3209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accent2"/>
                </a:solidFill>
                <a:latin typeface="Calibri" panose="020F0502020204030204" pitchFamily="34" charset="0"/>
              </a:rPr>
              <a:t>Waves of a </a:t>
            </a:r>
            <a:r>
              <a:rPr lang="en-US" altLang="en-US" b="1">
                <a:solidFill>
                  <a:schemeClr val="accent2"/>
                </a:solidFill>
                <a:latin typeface="Calibri" panose="020F0502020204030204" pitchFamily="34" charset="0"/>
              </a:rPr>
              <a:t>free particle</a:t>
            </a:r>
          </a:p>
        </p:txBody>
      </p:sp>
      <p:sp>
        <p:nvSpPr>
          <p:cNvPr id="161836" name="Text Box 44">
            <a:extLst>
              <a:ext uri="{FF2B5EF4-FFF2-40B4-BE49-F238E27FC236}">
                <a16:creationId xmlns:a16="http://schemas.microsoft.com/office/drawing/2014/main" id="{0FE688C9-F4B7-4188-B7E7-79C71F8B8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711700"/>
            <a:ext cx="6794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For a free particle, there is no net force acting on it, so</a:t>
            </a:r>
          </a:p>
        </p:txBody>
      </p:sp>
      <p:graphicFrame>
        <p:nvGraphicFramePr>
          <p:cNvPr id="161837" name="Object 45">
            <a:extLst>
              <a:ext uri="{FF2B5EF4-FFF2-40B4-BE49-F238E27FC236}">
                <a16:creationId xmlns:a16="http://schemas.microsoft.com/office/drawing/2014/main" id="{67AE8275-3F77-4DA0-B8B8-DDBF6BB804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2675" y="5295900"/>
          <a:ext cx="1143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1320" imgH="203040" progId="Equation.3">
                  <p:embed/>
                </p:oleObj>
              </mc:Choice>
              <mc:Fallback>
                <p:oleObj name="Equation" r:id="rId2" imgW="571320" imgH="203040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5295900"/>
                        <a:ext cx="1143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1838" name="Text Box 46">
            <a:extLst>
              <a:ext uri="{FF2B5EF4-FFF2-40B4-BE49-F238E27FC236}">
                <a16:creationId xmlns:a16="http://schemas.microsoft.com/office/drawing/2014/main" id="{6C8A9805-1ECC-4D29-BFEB-9B128AF3CA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3463" y="5227638"/>
            <a:ext cx="623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and</a:t>
            </a:r>
          </a:p>
        </p:txBody>
      </p:sp>
      <p:graphicFrame>
        <p:nvGraphicFramePr>
          <p:cNvPr id="161839" name="Object 47">
            <a:extLst>
              <a:ext uri="{FF2B5EF4-FFF2-40B4-BE49-F238E27FC236}">
                <a16:creationId xmlns:a16="http://schemas.microsoft.com/office/drawing/2014/main" id="{E1CFD417-ED49-4C79-B3FB-E9E34C881F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63863" y="5037138"/>
          <a:ext cx="1371600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240" imgH="393480" progId="Equation.3">
                  <p:embed/>
                </p:oleObj>
              </mc:Choice>
              <mc:Fallback>
                <p:oleObj name="Equation" r:id="rId4" imgW="660240" imgH="393480" progId="Equation.3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3863" y="5037138"/>
                        <a:ext cx="1371600" cy="817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1840" name="Text Box 48">
            <a:extLst>
              <a:ext uri="{FF2B5EF4-FFF2-40B4-BE49-F238E27FC236}">
                <a16:creationId xmlns:a16="http://schemas.microsoft.com/office/drawing/2014/main" id="{F7F4C65A-6634-4E09-9E34-2D40ABA140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675" y="5778500"/>
            <a:ext cx="3305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Schr</a:t>
            </a:r>
            <a:r>
              <a:rPr lang="en-US" altLang="en-US">
                <a:latin typeface="Calibri" panose="020F0502020204030204" pitchFamily="34" charset="0"/>
                <a:cs typeface="Times New Roman" panose="02020603050405020304" pitchFamily="18" charset="0"/>
              </a:rPr>
              <a:t>ö</a:t>
            </a:r>
            <a:r>
              <a:rPr lang="en-US" altLang="en-US">
                <a:latin typeface="Calibri" panose="020F0502020204030204" pitchFamily="34" charset="0"/>
              </a:rPr>
              <a:t>dinger’s equation becomes:</a:t>
            </a:r>
          </a:p>
        </p:txBody>
      </p:sp>
      <p:sp>
        <p:nvSpPr>
          <p:cNvPr id="5135" name="Text Box 50">
            <a:extLst>
              <a:ext uri="{FF2B5EF4-FFF2-40B4-BE49-F238E27FC236}">
                <a16:creationId xmlns:a16="http://schemas.microsoft.com/office/drawing/2014/main" id="{F90AE23C-17EC-46E5-A9E3-0057BB105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44463"/>
            <a:ext cx="4752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CC0066"/>
                </a:solidFill>
                <a:latin typeface="Tahoma" panose="020B0604030504040204" pitchFamily="34" charset="0"/>
              </a:rPr>
              <a:t>b. The Schr</a:t>
            </a:r>
            <a:r>
              <a:rPr lang="en-US" altLang="en-US" b="1">
                <a:solidFill>
                  <a:srgbClr val="CC0066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ö</a:t>
            </a:r>
            <a:r>
              <a:rPr lang="en-US" altLang="en-US" b="1">
                <a:solidFill>
                  <a:srgbClr val="CC0066"/>
                </a:solidFill>
                <a:latin typeface="Tahoma" panose="020B0604030504040204" pitchFamily="34" charset="0"/>
              </a:rPr>
              <a:t>dinger’s equation</a:t>
            </a:r>
          </a:p>
        </p:txBody>
      </p:sp>
      <p:graphicFrame>
        <p:nvGraphicFramePr>
          <p:cNvPr id="5124" name="Object 8">
            <a:extLst>
              <a:ext uri="{FF2B5EF4-FFF2-40B4-BE49-F238E27FC236}">
                <a16:creationId xmlns:a16="http://schemas.microsoft.com/office/drawing/2014/main" id="{624690B3-E4D2-4100-8722-F23FB830ED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2438" y="1981200"/>
          <a:ext cx="3459162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41400" imgH="419040" progId="Equation.3">
                  <p:embed/>
                </p:oleObj>
              </mc:Choice>
              <mc:Fallback>
                <p:oleObj name="Equation" r:id="rId6" imgW="1841400" imgH="4190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2438" y="1981200"/>
                        <a:ext cx="3459162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6" name="Rectangle 19">
            <a:extLst>
              <a:ext uri="{FF2B5EF4-FFF2-40B4-BE49-F238E27FC236}">
                <a16:creationId xmlns:a16="http://schemas.microsoft.com/office/drawing/2014/main" id="{86CC205A-6958-4EDF-BC6C-0D726B291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4267200"/>
            <a:ext cx="1162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9900"/>
                </a:solidFill>
                <a:latin typeface="Calibri" panose="020F0502020204030204" pitchFamily="34" charset="0"/>
              </a:rPr>
              <a:t>EXAMPLE:</a:t>
            </a:r>
          </a:p>
        </p:txBody>
      </p:sp>
      <p:graphicFrame>
        <p:nvGraphicFramePr>
          <p:cNvPr id="5125" name="Object 9">
            <a:extLst>
              <a:ext uri="{FF2B5EF4-FFF2-40B4-BE49-F238E27FC236}">
                <a16:creationId xmlns:a16="http://schemas.microsoft.com/office/drawing/2014/main" id="{F3F9C5DB-0773-48E0-8167-3FF0095230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67200" y="5638800"/>
          <a:ext cx="32575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26920" imgH="444240" progId="Equation.3">
                  <p:embed/>
                </p:oleObj>
              </mc:Choice>
              <mc:Fallback>
                <p:oleObj name="Equation" r:id="rId8" imgW="1726920" imgH="4442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5638800"/>
                        <a:ext cx="32575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61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161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161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161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161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1000"/>
                                        <p:tgtEl>
                                          <p:spTgt spid="161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161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161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1000"/>
                                        <p:tgtEl>
                                          <p:spTgt spid="161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1000"/>
                                        <p:tgtEl>
                                          <p:spTgt spid="161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28" grpId="0" autoUpdateAnimBg="0"/>
      <p:bldP spid="161829" grpId="0" autoUpdateAnimBg="0"/>
      <p:bldP spid="161831" grpId="0" autoUpdateAnimBg="0"/>
      <p:bldP spid="161832" grpId="0" autoUpdateAnimBg="0"/>
      <p:bldP spid="161833" grpId="0" autoUpdateAnimBg="0"/>
      <p:bldP spid="161835" grpId="0" autoUpdateAnimBg="0"/>
      <p:bldP spid="161836" grpId="0" autoUpdateAnimBg="0"/>
      <p:bldP spid="161838" grpId="0" autoUpdateAnimBg="0"/>
      <p:bldP spid="16184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5" name="Text Box 17">
            <a:extLst>
              <a:ext uri="{FF2B5EF4-FFF2-40B4-BE49-F238E27FC236}">
                <a16:creationId xmlns:a16="http://schemas.microsoft.com/office/drawing/2014/main" id="{F20F3AA7-675F-4C66-AC2F-99984A9F8F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346075"/>
            <a:ext cx="1831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By replacing:</a:t>
            </a:r>
          </a:p>
        </p:txBody>
      </p:sp>
      <p:graphicFrame>
        <p:nvGraphicFramePr>
          <p:cNvPr id="162834" name="Object 18">
            <a:extLst>
              <a:ext uri="{FF2B5EF4-FFF2-40B4-BE49-F238E27FC236}">
                <a16:creationId xmlns:a16="http://schemas.microsoft.com/office/drawing/2014/main" id="{87D656E0-03F1-4057-B27F-6429523E29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457200"/>
          <a:ext cx="1154113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2400" imgH="164880" progId="Equation.3">
                  <p:embed/>
                </p:oleObj>
              </mc:Choice>
              <mc:Fallback>
                <p:oleObj name="Equation" r:id="rId2" imgW="482400" imgH="16488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57200"/>
                        <a:ext cx="1154113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2836" name="Text Box 20">
            <a:extLst>
              <a:ext uri="{FF2B5EF4-FFF2-40B4-BE49-F238E27FC236}">
                <a16:creationId xmlns:a16="http://schemas.microsoft.com/office/drawing/2014/main" id="{AC79327D-975E-4359-A98E-1EE49B2731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1184275"/>
            <a:ext cx="4156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With the de Broglie wavelength:</a:t>
            </a:r>
          </a:p>
        </p:txBody>
      </p:sp>
      <p:graphicFrame>
        <p:nvGraphicFramePr>
          <p:cNvPr id="162837" name="Object 21">
            <a:extLst>
              <a:ext uri="{FF2B5EF4-FFF2-40B4-BE49-F238E27FC236}">
                <a16:creationId xmlns:a16="http://schemas.microsoft.com/office/drawing/2014/main" id="{0DB2E10E-41ED-4F11-A02A-1DCC96A8C3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29213" y="1008063"/>
          <a:ext cx="890587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1640" imgH="393480" progId="Equation.3">
                  <p:embed/>
                </p:oleObj>
              </mc:Choice>
              <mc:Fallback>
                <p:oleObj name="Equation" r:id="rId4" imgW="431640" imgH="39348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1008063"/>
                        <a:ext cx="890587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2838" name="Text Box 22">
            <a:extLst>
              <a:ext uri="{FF2B5EF4-FFF2-40B4-BE49-F238E27FC236}">
                <a16:creationId xmlns:a16="http://schemas.microsoft.com/office/drawing/2014/main" id="{B87C5380-B04B-42EA-A128-262443C0A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752600"/>
            <a:ext cx="2881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and the wave number:</a:t>
            </a:r>
          </a:p>
        </p:txBody>
      </p:sp>
      <p:graphicFrame>
        <p:nvGraphicFramePr>
          <p:cNvPr id="162839" name="Object 23">
            <a:extLst>
              <a:ext uri="{FF2B5EF4-FFF2-40B4-BE49-F238E27FC236}">
                <a16:creationId xmlns:a16="http://schemas.microsoft.com/office/drawing/2014/main" id="{959C88C3-46F3-41C2-94A2-194913B54B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48088" y="1576388"/>
          <a:ext cx="1087437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160" imgH="393480" progId="Equation.3">
                  <p:embed/>
                </p:oleObj>
              </mc:Choice>
              <mc:Fallback>
                <p:oleObj name="Equation" r:id="rId6" imgW="533160" imgH="39348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8088" y="1576388"/>
                        <a:ext cx="1087437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40" name="Object 24">
            <a:extLst>
              <a:ext uri="{FF2B5EF4-FFF2-40B4-BE49-F238E27FC236}">
                <a16:creationId xmlns:a16="http://schemas.microsoft.com/office/drawing/2014/main" id="{0FB978FD-A677-4339-8E03-3EE0CA8EAA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6200" y="398463"/>
          <a:ext cx="5588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040" imgH="139680" progId="Equation.3">
                  <p:embed/>
                </p:oleObj>
              </mc:Choice>
              <mc:Fallback>
                <p:oleObj name="Equation" r:id="rId8" imgW="203040" imgH="13968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98463"/>
                        <a:ext cx="55880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2841" name="Text Box 25">
            <a:extLst>
              <a:ext uri="{FF2B5EF4-FFF2-40B4-BE49-F238E27FC236}">
                <a16:creationId xmlns:a16="http://schemas.microsoft.com/office/drawing/2014/main" id="{09E392CF-11B0-42C5-8789-97C668047C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2251075"/>
            <a:ext cx="6600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we have the Schr</a:t>
            </a:r>
            <a:r>
              <a:rPr lang="en-US" altLang="en-US">
                <a:latin typeface="Calibri" panose="020F0502020204030204" pitchFamily="34" charset="0"/>
                <a:cs typeface="Times New Roman" panose="02020603050405020304" pitchFamily="18" charset="0"/>
              </a:rPr>
              <a:t>ö</a:t>
            </a:r>
            <a:r>
              <a:rPr lang="en-US" altLang="en-US">
                <a:latin typeface="Calibri" panose="020F0502020204030204" pitchFamily="34" charset="0"/>
              </a:rPr>
              <a:t>dinger’s equation for free particle:</a:t>
            </a:r>
          </a:p>
        </p:txBody>
      </p:sp>
      <p:sp>
        <p:nvSpPr>
          <p:cNvPr id="162843" name="Text Box 27">
            <a:extLst>
              <a:ext uri="{FF2B5EF4-FFF2-40B4-BE49-F238E27FC236}">
                <a16:creationId xmlns:a16="http://schemas.microsoft.com/office/drawing/2014/main" id="{8D2D7176-36DA-4769-8D3F-148F96680B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775075"/>
            <a:ext cx="5429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This differential equation has the most general solution:</a:t>
            </a:r>
          </a:p>
        </p:txBody>
      </p:sp>
      <p:graphicFrame>
        <p:nvGraphicFramePr>
          <p:cNvPr id="162844" name="Object 28">
            <a:extLst>
              <a:ext uri="{FF2B5EF4-FFF2-40B4-BE49-F238E27FC236}">
                <a16:creationId xmlns:a16="http://schemas.microsoft.com/office/drawing/2014/main" id="{8AAC05F6-349F-473F-A642-E84861A80F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6538" y="4167188"/>
          <a:ext cx="3071812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800" imgH="253800" progId="Equation.3">
                  <p:embed/>
                </p:oleObj>
              </mc:Choice>
              <mc:Fallback>
                <p:oleObj name="Equation" r:id="rId10" imgW="1396800" imgH="2538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6538" y="4167188"/>
                        <a:ext cx="3071812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2845" name="Text Box 29">
            <a:extLst>
              <a:ext uri="{FF2B5EF4-FFF2-40B4-BE49-F238E27FC236}">
                <a16:creationId xmlns:a16="http://schemas.microsoft.com/office/drawing/2014/main" id="{67C07448-79AC-4567-8C02-4B7D72F37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011738"/>
            <a:ext cx="4519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The </a:t>
            </a:r>
            <a:r>
              <a:rPr lang="en-US" altLang="en-US">
                <a:solidFill>
                  <a:schemeClr val="accent2"/>
                </a:solidFill>
                <a:latin typeface="Calibri" panose="020F0502020204030204" pitchFamily="34" charset="0"/>
              </a:rPr>
              <a:t>time-dependent wave function</a:t>
            </a:r>
            <a:r>
              <a:rPr lang="en-US" altLang="en-US">
                <a:latin typeface="Calibri" panose="020F0502020204030204" pitchFamily="34" charset="0"/>
              </a:rPr>
              <a:t>:</a:t>
            </a:r>
          </a:p>
        </p:txBody>
      </p:sp>
      <p:sp>
        <p:nvSpPr>
          <p:cNvPr id="162846" name="Text Box 30">
            <a:extLst>
              <a:ext uri="{FF2B5EF4-FFF2-40B4-BE49-F238E27FC236}">
                <a16:creationId xmlns:a16="http://schemas.microsoft.com/office/drawing/2014/main" id="{7EE18BA9-0476-40B3-AE5C-B12507EFC4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572000"/>
            <a:ext cx="4184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(A and B are arbitrary constants)</a:t>
            </a:r>
          </a:p>
        </p:txBody>
      </p:sp>
      <p:graphicFrame>
        <p:nvGraphicFramePr>
          <p:cNvPr id="162847" name="Object 31">
            <a:extLst>
              <a:ext uri="{FF2B5EF4-FFF2-40B4-BE49-F238E27FC236}">
                <a16:creationId xmlns:a16="http://schemas.microsoft.com/office/drawing/2014/main" id="{9C1ADB9B-F18A-49E8-B843-2C63826DAA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5588" y="5407025"/>
          <a:ext cx="5884862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81000" imgH="253800" progId="Equation.3">
                  <p:embed/>
                </p:oleObj>
              </mc:Choice>
              <mc:Fallback>
                <p:oleObj name="Equation" r:id="rId12" imgW="2781000" imgH="25380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8" y="5407025"/>
                        <a:ext cx="5884862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11">
            <a:extLst>
              <a:ext uri="{FF2B5EF4-FFF2-40B4-BE49-F238E27FC236}">
                <a16:creationId xmlns:a16="http://schemas.microsoft.com/office/drawing/2014/main" id="{9AF96575-EA1C-452C-A8F2-C74E7C1FB6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48200" y="152400"/>
          <a:ext cx="29225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33440" imgH="469800" progId="Equation.3">
                  <p:embed/>
                </p:oleObj>
              </mc:Choice>
              <mc:Fallback>
                <p:oleObj name="Equation" r:id="rId14" imgW="1333440" imgH="4698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52400"/>
                        <a:ext cx="292258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12">
            <a:extLst>
              <a:ext uri="{FF2B5EF4-FFF2-40B4-BE49-F238E27FC236}">
                <a16:creationId xmlns:a16="http://schemas.microsoft.com/office/drawing/2014/main" id="{D76FF481-137D-4C14-A0AC-249B290873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76700" y="2819400"/>
          <a:ext cx="193675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90360" imgH="419040" progId="Equation.3">
                  <p:embed/>
                </p:oleObj>
              </mc:Choice>
              <mc:Fallback>
                <p:oleObj name="Equation" r:id="rId16" imgW="990360" imgH="4190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6700" y="2819400"/>
                        <a:ext cx="1936750" cy="81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3">
            <a:extLst>
              <a:ext uri="{FF2B5EF4-FFF2-40B4-BE49-F238E27FC236}">
                <a16:creationId xmlns:a16="http://schemas.microsoft.com/office/drawing/2014/main" id="{CB3ACFCE-417B-4FB2-8E02-DFE7C83C0A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6019800"/>
          <a:ext cx="5867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55520" imgH="228600" progId="Equation.3">
                  <p:embed/>
                </p:oleObj>
              </mc:Choice>
              <mc:Fallback>
                <p:oleObj name="Equation" r:id="rId18" imgW="1955520" imgH="2286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6019800"/>
                        <a:ext cx="58674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62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162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162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162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162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162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162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162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1000"/>
                                        <p:tgtEl>
                                          <p:spTgt spid="162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1000"/>
                                        <p:tgtEl>
                                          <p:spTgt spid="162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1000"/>
                                        <p:tgtEl>
                                          <p:spTgt spid="162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1000"/>
                                        <p:tgtEl>
                                          <p:spTgt spid="162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36" grpId="0" autoUpdateAnimBg="0"/>
      <p:bldP spid="162838" grpId="0" autoUpdateAnimBg="0"/>
      <p:bldP spid="162841" grpId="0" autoUpdateAnimBg="0"/>
      <p:bldP spid="162843" grpId="0" autoUpdateAnimBg="0"/>
      <p:bldP spid="162845" grpId="0" autoUpdateAnimBg="0"/>
      <p:bldP spid="162846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8" name="Text Box 18">
            <a:extLst>
              <a:ext uri="{FF2B5EF4-FFF2-40B4-BE49-F238E27FC236}">
                <a16:creationId xmlns:a16="http://schemas.microsoft.com/office/drawing/2014/main" id="{E818AFB3-B3AB-4F77-9399-1B10FC0B1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133600"/>
            <a:ext cx="2765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u="sng">
                <a:solidFill>
                  <a:srgbClr val="0033CC"/>
                </a:solidFill>
                <a:latin typeface="Calibri" panose="020F0502020204030204" pitchFamily="34" charset="0"/>
              </a:rPr>
              <a:t>Probability density:</a:t>
            </a:r>
          </a:p>
        </p:txBody>
      </p:sp>
      <p:sp>
        <p:nvSpPr>
          <p:cNvPr id="163860" name="Text Box 20">
            <a:extLst>
              <a:ext uri="{FF2B5EF4-FFF2-40B4-BE49-F238E27FC236}">
                <a16:creationId xmlns:a16="http://schemas.microsoft.com/office/drawing/2014/main" id="{3F5C0E16-401F-4757-B59E-444A50456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81000"/>
            <a:ext cx="2384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9900"/>
                </a:solidFill>
                <a:latin typeface="Calibri" panose="020F0502020204030204" pitchFamily="34" charset="0"/>
              </a:rPr>
              <a:t>: </a:t>
            </a:r>
            <a:r>
              <a:rPr lang="en-US" altLang="en-US" b="1" u="sng">
                <a:solidFill>
                  <a:srgbClr val="0033CC"/>
                </a:solidFill>
                <a:latin typeface="Calibri" panose="020F0502020204030204" pitchFamily="34" charset="0"/>
              </a:rPr>
              <a:t>traveling waves</a:t>
            </a:r>
          </a:p>
        </p:txBody>
      </p:sp>
      <p:graphicFrame>
        <p:nvGraphicFramePr>
          <p:cNvPr id="163861" name="Object 21">
            <a:extLst>
              <a:ext uri="{FF2B5EF4-FFF2-40B4-BE49-F238E27FC236}">
                <a16:creationId xmlns:a16="http://schemas.microsoft.com/office/drawing/2014/main" id="{5A9FA492-4B45-42BE-8554-475B63983D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063" y="1062038"/>
          <a:ext cx="1797050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253800" progId="Equation.3">
                  <p:embed/>
                </p:oleObj>
              </mc:Choice>
              <mc:Fallback>
                <p:oleObj name="Equation" r:id="rId2" imgW="850680" imgH="2538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1062038"/>
                        <a:ext cx="1797050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62" name="Text Box 22">
            <a:extLst>
              <a:ext uri="{FF2B5EF4-FFF2-40B4-BE49-F238E27FC236}">
                <a16:creationId xmlns:a16="http://schemas.microsoft.com/office/drawing/2014/main" id="{0BE899E8-E4C3-44E2-850A-B8C665E26B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7900" y="1125538"/>
            <a:ext cx="5770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wave traveling in the direction of increasing </a:t>
            </a:r>
            <a:r>
              <a:rPr lang="en-US" altLang="en-US" i="1">
                <a:latin typeface="Calibri" panose="020F0502020204030204" pitchFamily="34" charset="0"/>
              </a:rPr>
              <a:t>x</a:t>
            </a:r>
          </a:p>
        </p:txBody>
      </p:sp>
      <p:graphicFrame>
        <p:nvGraphicFramePr>
          <p:cNvPr id="163863" name="Object 23">
            <a:extLst>
              <a:ext uri="{FF2B5EF4-FFF2-40B4-BE49-F238E27FC236}">
                <a16:creationId xmlns:a16="http://schemas.microsoft.com/office/drawing/2014/main" id="{78F0DE87-CB91-4BF7-BFE1-91E2757432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8475" y="1460500"/>
          <a:ext cx="1878013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8840" imgH="253800" progId="Equation.3">
                  <p:embed/>
                </p:oleObj>
              </mc:Choice>
              <mc:Fallback>
                <p:oleObj name="Equation" r:id="rId4" imgW="888840" imgH="2538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75" y="1460500"/>
                        <a:ext cx="1878013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64" name="Text Box 24">
            <a:extLst>
              <a:ext uri="{FF2B5EF4-FFF2-40B4-BE49-F238E27FC236}">
                <a16:creationId xmlns:a16="http://schemas.microsoft.com/office/drawing/2014/main" id="{36D5191E-7B80-4C86-96F5-843B1B3901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1506538"/>
            <a:ext cx="5549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wave traveling in the negative direction of </a:t>
            </a:r>
            <a:r>
              <a:rPr lang="en-US" altLang="en-US" i="1">
                <a:latin typeface="Calibri" panose="020F0502020204030204" pitchFamily="34" charset="0"/>
              </a:rPr>
              <a:t>x</a:t>
            </a:r>
          </a:p>
        </p:txBody>
      </p:sp>
      <p:sp>
        <p:nvSpPr>
          <p:cNvPr id="163865" name="Text Box 25">
            <a:extLst>
              <a:ext uri="{FF2B5EF4-FFF2-40B4-BE49-F238E27FC236}">
                <a16:creationId xmlns:a16="http://schemas.microsoft.com/office/drawing/2014/main" id="{8075F20F-1AEA-46F6-8E99-48A061AA4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2555875"/>
            <a:ext cx="8145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Assume that the free particle travels only in the positive direction</a:t>
            </a:r>
          </a:p>
        </p:txBody>
      </p:sp>
      <p:sp>
        <p:nvSpPr>
          <p:cNvPr id="163866" name="Text Box 26">
            <a:extLst>
              <a:ext uri="{FF2B5EF4-FFF2-40B4-BE49-F238E27FC236}">
                <a16:creationId xmlns:a16="http://schemas.microsoft.com/office/drawing/2014/main" id="{3E53909E-A983-465B-855F-17B5D9DA1D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936875"/>
            <a:ext cx="3243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Relabel the constant </a:t>
            </a:r>
            <a:r>
              <a:rPr lang="en-US" altLang="en-US" i="1">
                <a:latin typeface="Calibri" panose="020F0502020204030204" pitchFamily="34" charset="0"/>
              </a:rPr>
              <a:t>A</a:t>
            </a:r>
            <a:r>
              <a:rPr lang="en-US" altLang="en-US">
                <a:latin typeface="Calibri" panose="020F0502020204030204" pitchFamily="34" charset="0"/>
              </a:rPr>
              <a:t> as</a:t>
            </a:r>
          </a:p>
        </p:txBody>
      </p:sp>
      <p:graphicFrame>
        <p:nvGraphicFramePr>
          <p:cNvPr id="163867" name="Object 27">
            <a:extLst>
              <a:ext uri="{FF2B5EF4-FFF2-40B4-BE49-F238E27FC236}">
                <a16:creationId xmlns:a16="http://schemas.microsoft.com/office/drawing/2014/main" id="{C35F6E30-FD86-4418-ADD0-79E76A531B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29050" y="2954338"/>
          <a:ext cx="558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9360" imgH="228600" progId="Equation.3">
                  <p:embed/>
                </p:oleObj>
              </mc:Choice>
              <mc:Fallback>
                <p:oleObj name="Equation" r:id="rId6" imgW="279360" imgH="2286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9050" y="2954338"/>
                        <a:ext cx="5588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68" name="Object 28">
            <a:extLst>
              <a:ext uri="{FF2B5EF4-FFF2-40B4-BE49-F238E27FC236}">
                <a16:creationId xmlns:a16="http://schemas.microsoft.com/office/drawing/2014/main" id="{FE26BC9C-49E4-4FB4-B188-247F2B103D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0088" y="2865438"/>
          <a:ext cx="1982787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266400" progId="Equation.3">
                  <p:embed/>
                </p:oleObj>
              </mc:Choice>
              <mc:Fallback>
                <p:oleObj name="Equation" r:id="rId8" imgW="901440" imgH="2664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0088" y="2865438"/>
                        <a:ext cx="1982787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69" name="Text Box 29">
            <a:extLst>
              <a:ext uri="{FF2B5EF4-FFF2-40B4-BE49-F238E27FC236}">
                <a16:creationId xmlns:a16="http://schemas.microsoft.com/office/drawing/2014/main" id="{7E5BCA7A-1713-430C-86A5-62BA64F95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317875"/>
            <a:ext cx="3387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The probability density is:</a:t>
            </a:r>
          </a:p>
        </p:txBody>
      </p:sp>
      <p:graphicFrame>
        <p:nvGraphicFramePr>
          <p:cNvPr id="163870" name="Object 30">
            <a:extLst>
              <a:ext uri="{FF2B5EF4-FFF2-40B4-BE49-F238E27FC236}">
                <a16:creationId xmlns:a16="http://schemas.microsoft.com/office/drawing/2014/main" id="{0EC57AAA-C516-41F8-9534-3DE5F3C6CA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11450" y="3657600"/>
          <a:ext cx="3741738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41400" imgH="317160" progId="Equation.3">
                  <p:embed/>
                </p:oleObj>
              </mc:Choice>
              <mc:Fallback>
                <p:oleObj name="Equation" r:id="rId10" imgW="1841400" imgH="31716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0" y="3657600"/>
                        <a:ext cx="3741738" cy="646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71" name="Text Box 31">
            <a:extLst>
              <a:ext uri="{FF2B5EF4-FFF2-40B4-BE49-F238E27FC236}">
                <a16:creationId xmlns:a16="http://schemas.microsoft.com/office/drawing/2014/main" id="{94781472-9208-46B0-BE0A-CB7A6C3E2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4114800"/>
            <a:ext cx="1282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Because:</a:t>
            </a:r>
          </a:p>
        </p:txBody>
      </p:sp>
      <p:graphicFrame>
        <p:nvGraphicFramePr>
          <p:cNvPr id="163872" name="Object 32">
            <a:extLst>
              <a:ext uri="{FF2B5EF4-FFF2-40B4-BE49-F238E27FC236}">
                <a16:creationId xmlns:a16="http://schemas.microsoft.com/office/drawing/2014/main" id="{4491BBB2-9951-46AD-8A5F-39C376B775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8325" y="4564063"/>
          <a:ext cx="5372100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55800" imgH="317160" progId="Equation.3">
                  <p:embed/>
                </p:oleObj>
              </mc:Choice>
              <mc:Fallback>
                <p:oleObj name="Equation" r:id="rId12" imgW="2755800" imgH="31716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8325" y="4564063"/>
                        <a:ext cx="5372100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73" name="Text Box 33">
            <a:extLst>
              <a:ext uri="{FF2B5EF4-FFF2-40B4-BE49-F238E27FC236}">
                <a16:creationId xmlns:a16="http://schemas.microsoft.com/office/drawing/2014/main" id="{D2D5EED2-9618-46E1-8082-11AD62677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5146675"/>
            <a:ext cx="1274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we have:</a:t>
            </a:r>
          </a:p>
        </p:txBody>
      </p:sp>
      <p:graphicFrame>
        <p:nvGraphicFramePr>
          <p:cNvPr id="163874" name="Object 34">
            <a:extLst>
              <a:ext uri="{FF2B5EF4-FFF2-40B4-BE49-F238E27FC236}">
                <a16:creationId xmlns:a16="http://schemas.microsoft.com/office/drawing/2014/main" id="{D85A6AAC-BF3F-48F7-A9BD-EA3613BDD1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9588" y="5475288"/>
          <a:ext cx="2606675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82680" imgH="291960" progId="Equation.3">
                  <p:embed/>
                </p:oleObj>
              </mc:Choice>
              <mc:Fallback>
                <p:oleObj name="Equation" r:id="rId14" imgW="1282680" imgH="29196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9588" y="5475288"/>
                        <a:ext cx="2606675" cy="595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10">
            <a:extLst>
              <a:ext uri="{FF2B5EF4-FFF2-40B4-BE49-F238E27FC236}">
                <a16:creationId xmlns:a16="http://schemas.microsoft.com/office/drawing/2014/main" id="{29415E41-623A-4BBD-A30E-785E644D3F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" y="228600"/>
          <a:ext cx="43719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55520" imgH="228600" progId="Equation.3">
                  <p:embed/>
                </p:oleObj>
              </mc:Choice>
              <mc:Fallback>
                <p:oleObj name="Equation" r:id="rId16" imgW="195552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8600"/>
                        <a:ext cx="43719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63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63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163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163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163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163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163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163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1000"/>
                                        <p:tgtEl>
                                          <p:spTgt spid="163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1000"/>
                                        <p:tgtEl>
                                          <p:spTgt spid="163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1000"/>
                                        <p:tgtEl>
                                          <p:spTgt spid="163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1000"/>
                                        <p:tgtEl>
                                          <p:spTgt spid="163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1000"/>
                                        <p:tgtEl>
                                          <p:spTgt spid="163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1000"/>
                                        <p:tgtEl>
                                          <p:spTgt spid="163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1000"/>
                                        <p:tgtEl>
                                          <p:spTgt spid="163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1000"/>
                                        <p:tgtEl>
                                          <p:spTgt spid="163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8" grpId="0" autoUpdateAnimBg="0"/>
      <p:bldP spid="163860" grpId="0" autoUpdateAnimBg="0"/>
      <p:bldP spid="163862" grpId="0" autoUpdateAnimBg="0"/>
      <p:bldP spid="163864" grpId="0" autoUpdateAnimBg="0"/>
      <p:bldP spid="163865" grpId="0" autoUpdateAnimBg="0"/>
      <p:bldP spid="163866" grpId="0" autoUpdateAnimBg="0"/>
      <p:bldP spid="163869" grpId="0" autoUpdateAnimBg="0"/>
      <p:bldP spid="163871" grpId="0" autoUpdateAnimBg="0"/>
      <p:bldP spid="163873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</TotalTime>
  <Words>1091</Words>
  <Application>Microsoft Office PowerPoint</Application>
  <PresentationFormat>On-screen Show (4:3)</PresentationFormat>
  <Paragraphs>201</Paragraphs>
  <Slides>18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Calibri</vt:lpstr>
      <vt:lpstr>Tahoma</vt:lpstr>
      <vt:lpstr>Times New Roman</vt:lpstr>
      <vt:lpstr>Symbol</vt:lpstr>
      <vt:lpstr>Office Theme</vt:lpstr>
      <vt:lpstr>Microsoft Equation 3.0</vt:lpstr>
      <vt:lpstr>MathType 5.0 Equation</vt:lpstr>
      <vt:lpstr>Microsoft Excel Chart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computer12</dc:creator>
  <cp:lastModifiedBy>Ademola Balogun</cp:lastModifiedBy>
  <cp:revision>15</cp:revision>
  <dcterms:created xsi:type="dcterms:W3CDTF">2019-10-23T04:01:34Z</dcterms:created>
  <dcterms:modified xsi:type="dcterms:W3CDTF">2021-08-15T22:12:44Z</dcterms:modified>
</cp:coreProperties>
</file>