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7" r:id="rId2"/>
    <p:sldId id="268" r:id="rId3"/>
    <p:sldId id="257" r:id="rId4"/>
    <p:sldId id="258" r:id="rId5"/>
    <p:sldId id="259" r:id="rId6"/>
    <p:sldId id="260" r:id="rId7"/>
    <p:sldId id="261" r:id="rId8"/>
    <p:sldId id="262" r:id="rId9"/>
    <p:sldId id="263" r:id="rId10"/>
    <p:sldId id="264" r:id="rId11"/>
    <p:sldId id="269" r:id="rId12"/>
    <p:sldId id="265"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1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7679A6-5433-4880-95A3-938C0173093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951B7F1-144C-4E28-89AE-A0DF5A21706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E6D431F-3508-4419-A7DD-A406CBD88B68}" type="datetimeFigureOut">
              <a:rPr lang="en-US"/>
              <a:pPr>
                <a:defRPr/>
              </a:pPr>
              <a:t>8/15/2021</a:t>
            </a:fld>
            <a:endParaRPr lang="en-US"/>
          </a:p>
        </p:txBody>
      </p:sp>
      <p:sp>
        <p:nvSpPr>
          <p:cNvPr id="4" name="Slide Image Placeholder 3">
            <a:extLst>
              <a:ext uri="{FF2B5EF4-FFF2-40B4-BE49-F238E27FC236}">
                <a16:creationId xmlns:a16="http://schemas.microsoft.com/office/drawing/2014/main" id="{7D48878D-3018-4556-B383-CC433E570EE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70E454A-3902-4F3D-9E12-971E4C66871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065A298-1314-4F44-BDE4-0767A5E28A6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371D10A2-956C-4E9E-B0DF-0E402015640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CD93ACE-81ED-4B44-AF29-564AD3E046D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A978D4B9-60A5-4876-BB6B-6ECA355B05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1598A4E-ED25-48F8-8EDF-A3F60929D7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7B79DD8F-53FA-49FB-A15E-290CD54B4975}"/>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1EE7B59-25FE-4E23-B2F4-91702553497B}"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8F6BD76-6A8B-4508-8BA2-28BE9E516246}"/>
              </a:ext>
            </a:extLst>
          </p:cNvPr>
          <p:cNvSpPr>
            <a:spLocks noGrp="1"/>
          </p:cNvSpPr>
          <p:nvPr>
            <p:ph type="dt" sz="half" idx="10"/>
          </p:nvPr>
        </p:nvSpPr>
        <p:spPr/>
        <p:txBody>
          <a:bodyPr/>
          <a:lstStyle>
            <a:lvl1pPr>
              <a:defRPr/>
            </a:lvl1pPr>
          </a:lstStyle>
          <a:p>
            <a:pPr>
              <a:defRPr/>
            </a:pPr>
            <a:fld id="{9D47FD99-1267-497D-A720-9356BF5F8716}" type="datetimeFigureOut">
              <a:rPr lang="en-US"/>
              <a:pPr>
                <a:defRPr/>
              </a:pPr>
              <a:t>8/15/2021</a:t>
            </a:fld>
            <a:endParaRPr lang="en-US"/>
          </a:p>
        </p:txBody>
      </p:sp>
      <p:sp>
        <p:nvSpPr>
          <p:cNvPr id="5" name="Footer Placeholder 4">
            <a:extLst>
              <a:ext uri="{FF2B5EF4-FFF2-40B4-BE49-F238E27FC236}">
                <a16:creationId xmlns:a16="http://schemas.microsoft.com/office/drawing/2014/main" id="{9B8E254B-134C-4A59-BBE6-0BE2827499B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D6B5D6-0378-487F-B50B-7F1DBADA8421}"/>
              </a:ext>
            </a:extLst>
          </p:cNvPr>
          <p:cNvSpPr>
            <a:spLocks noGrp="1"/>
          </p:cNvSpPr>
          <p:nvPr>
            <p:ph type="sldNum" sz="quarter" idx="12"/>
          </p:nvPr>
        </p:nvSpPr>
        <p:spPr/>
        <p:txBody>
          <a:bodyPr/>
          <a:lstStyle>
            <a:lvl1pPr>
              <a:defRPr/>
            </a:lvl1pPr>
          </a:lstStyle>
          <a:p>
            <a:fld id="{234B0E38-4A73-498F-B537-5660650A4F69}" type="slidenum">
              <a:rPr lang="en-US" altLang="en-US"/>
              <a:pPr/>
              <a:t>‹#›</a:t>
            </a:fld>
            <a:endParaRPr lang="en-US" altLang="en-US"/>
          </a:p>
        </p:txBody>
      </p:sp>
    </p:spTree>
    <p:extLst>
      <p:ext uri="{BB962C8B-B14F-4D97-AF65-F5344CB8AC3E}">
        <p14:creationId xmlns:p14="http://schemas.microsoft.com/office/powerpoint/2010/main" val="128814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CF0749-DA0E-475E-9C04-DC5E1E460749}"/>
              </a:ext>
            </a:extLst>
          </p:cNvPr>
          <p:cNvSpPr>
            <a:spLocks noGrp="1"/>
          </p:cNvSpPr>
          <p:nvPr>
            <p:ph type="dt" sz="half" idx="10"/>
          </p:nvPr>
        </p:nvSpPr>
        <p:spPr/>
        <p:txBody>
          <a:bodyPr/>
          <a:lstStyle>
            <a:lvl1pPr>
              <a:defRPr/>
            </a:lvl1pPr>
          </a:lstStyle>
          <a:p>
            <a:pPr>
              <a:defRPr/>
            </a:pPr>
            <a:fld id="{C8C1AD4B-C02F-4E77-AAC6-C81F22117D36}" type="datetimeFigureOut">
              <a:rPr lang="en-US"/>
              <a:pPr>
                <a:defRPr/>
              </a:pPr>
              <a:t>8/15/2021</a:t>
            </a:fld>
            <a:endParaRPr lang="en-US"/>
          </a:p>
        </p:txBody>
      </p:sp>
      <p:sp>
        <p:nvSpPr>
          <p:cNvPr id="5" name="Footer Placeholder 4">
            <a:extLst>
              <a:ext uri="{FF2B5EF4-FFF2-40B4-BE49-F238E27FC236}">
                <a16:creationId xmlns:a16="http://schemas.microsoft.com/office/drawing/2014/main" id="{30FE5B1A-25E0-4BD0-B0E8-E6F178AD84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083A4C-2A3B-44DC-B110-5D1BAB8BE510}"/>
              </a:ext>
            </a:extLst>
          </p:cNvPr>
          <p:cNvSpPr>
            <a:spLocks noGrp="1"/>
          </p:cNvSpPr>
          <p:nvPr>
            <p:ph type="sldNum" sz="quarter" idx="12"/>
          </p:nvPr>
        </p:nvSpPr>
        <p:spPr/>
        <p:txBody>
          <a:bodyPr/>
          <a:lstStyle>
            <a:lvl1pPr>
              <a:defRPr/>
            </a:lvl1pPr>
          </a:lstStyle>
          <a:p>
            <a:fld id="{648F8A8B-147C-48D7-B1EC-BCAE7844F294}" type="slidenum">
              <a:rPr lang="en-US" altLang="en-US"/>
              <a:pPr/>
              <a:t>‹#›</a:t>
            </a:fld>
            <a:endParaRPr lang="en-US" altLang="en-US"/>
          </a:p>
        </p:txBody>
      </p:sp>
    </p:spTree>
    <p:extLst>
      <p:ext uri="{BB962C8B-B14F-4D97-AF65-F5344CB8AC3E}">
        <p14:creationId xmlns:p14="http://schemas.microsoft.com/office/powerpoint/2010/main" val="379277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11ABC1-4C6A-4A6C-A99B-98629DEED3E2}"/>
              </a:ext>
            </a:extLst>
          </p:cNvPr>
          <p:cNvSpPr>
            <a:spLocks noGrp="1"/>
          </p:cNvSpPr>
          <p:nvPr>
            <p:ph type="dt" sz="half" idx="10"/>
          </p:nvPr>
        </p:nvSpPr>
        <p:spPr/>
        <p:txBody>
          <a:bodyPr/>
          <a:lstStyle>
            <a:lvl1pPr>
              <a:defRPr/>
            </a:lvl1pPr>
          </a:lstStyle>
          <a:p>
            <a:pPr>
              <a:defRPr/>
            </a:pPr>
            <a:fld id="{04BE7BB8-DCB9-40CD-9FA0-AF52AEC1DD5E}" type="datetimeFigureOut">
              <a:rPr lang="en-US"/>
              <a:pPr>
                <a:defRPr/>
              </a:pPr>
              <a:t>8/15/2021</a:t>
            </a:fld>
            <a:endParaRPr lang="en-US"/>
          </a:p>
        </p:txBody>
      </p:sp>
      <p:sp>
        <p:nvSpPr>
          <p:cNvPr id="5" name="Footer Placeholder 4">
            <a:extLst>
              <a:ext uri="{FF2B5EF4-FFF2-40B4-BE49-F238E27FC236}">
                <a16:creationId xmlns:a16="http://schemas.microsoft.com/office/drawing/2014/main" id="{EC017101-BAE8-4483-B0C8-EA551C591C5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3B0BA5F-9A69-41FE-88E4-537CC8807DFA}"/>
              </a:ext>
            </a:extLst>
          </p:cNvPr>
          <p:cNvSpPr>
            <a:spLocks noGrp="1"/>
          </p:cNvSpPr>
          <p:nvPr>
            <p:ph type="sldNum" sz="quarter" idx="12"/>
          </p:nvPr>
        </p:nvSpPr>
        <p:spPr/>
        <p:txBody>
          <a:bodyPr/>
          <a:lstStyle>
            <a:lvl1pPr>
              <a:defRPr/>
            </a:lvl1pPr>
          </a:lstStyle>
          <a:p>
            <a:fld id="{38AFE7DD-42D7-42C7-911C-BFB38ECBAD20}" type="slidenum">
              <a:rPr lang="en-US" altLang="en-US"/>
              <a:pPr/>
              <a:t>‹#›</a:t>
            </a:fld>
            <a:endParaRPr lang="en-US" altLang="en-US"/>
          </a:p>
        </p:txBody>
      </p:sp>
    </p:spTree>
    <p:extLst>
      <p:ext uri="{BB962C8B-B14F-4D97-AF65-F5344CB8AC3E}">
        <p14:creationId xmlns:p14="http://schemas.microsoft.com/office/powerpoint/2010/main" val="1720485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4F444C-395C-4BED-8D89-9AB73D861C3C}"/>
              </a:ext>
            </a:extLst>
          </p:cNvPr>
          <p:cNvSpPr>
            <a:spLocks noGrp="1"/>
          </p:cNvSpPr>
          <p:nvPr>
            <p:ph type="dt" sz="half" idx="10"/>
          </p:nvPr>
        </p:nvSpPr>
        <p:spPr/>
        <p:txBody>
          <a:bodyPr/>
          <a:lstStyle>
            <a:lvl1pPr>
              <a:defRPr/>
            </a:lvl1pPr>
          </a:lstStyle>
          <a:p>
            <a:pPr>
              <a:defRPr/>
            </a:pPr>
            <a:fld id="{FDAF0699-BB62-48C9-A457-D362F0CF9BB5}" type="datetimeFigureOut">
              <a:rPr lang="en-US"/>
              <a:pPr>
                <a:defRPr/>
              </a:pPr>
              <a:t>8/15/2021</a:t>
            </a:fld>
            <a:endParaRPr lang="en-US"/>
          </a:p>
        </p:txBody>
      </p:sp>
      <p:sp>
        <p:nvSpPr>
          <p:cNvPr id="5" name="Footer Placeholder 4">
            <a:extLst>
              <a:ext uri="{FF2B5EF4-FFF2-40B4-BE49-F238E27FC236}">
                <a16:creationId xmlns:a16="http://schemas.microsoft.com/office/drawing/2014/main" id="{960E82B9-A8E5-4973-AB85-7C0E7118825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A39DFA-92CC-4EB4-A433-3FF214FA53FE}"/>
              </a:ext>
            </a:extLst>
          </p:cNvPr>
          <p:cNvSpPr>
            <a:spLocks noGrp="1"/>
          </p:cNvSpPr>
          <p:nvPr>
            <p:ph type="sldNum" sz="quarter" idx="12"/>
          </p:nvPr>
        </p:nvSpPr>
        <p:spPr/>
        <p:txBody>
          <a:bodyPr/>
          <a:lstStyle>
            <a:lvl1pPr>
              <a:defRPr/>
            </a:lvl1pPr>
          </a:lstStyle>
          <a:p>
            <a:fld id="{17A90D53-3A5A-4A85-B478-BFC5DC0E324E}" type="slidenum">
              <a:rPr lang="en-US" altLang="en-US"/>
              <a:pPr/>
              <a:t>‹#›</a:t>
            </a:fld>
            <a:endParaRPr lang="en-US" altLang="en-US"/>
          </a:p>
        </p:txBody>
      </p:sp>
    </p:spTree>
    <p:extLst>
      <p:ext uri="{BB962C8B-B14F-4D97-AF65-F5344CB8AC3E}">
        <p14:creationId xmlns:p14="http://schemas.microsoft.com/office/powerpoint/2010/main" val="4115839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970C79-560B-4753-8BD6-127EF632B29B}"/>
              </a:ext>
            </a:extLst>
          </p:cNvPr>
          <p:cNvSpPr>
            <a:spLocks noGrp="1"/>
          </p:cNvSpPr>
          <p:nvPr>
            <p:ph type="dt" sz="half" idx="10"/>
          </p:nvPr>
        </p:nvSpPr>
        <p:spPr/>
        <p:txBody>
          <a:bodyPr/>
          <a:lstStyle>
            <a:lvl1pPr>
              <a:defRPr/>
            </a:lvl1pPr>
          </a:lstStyle>
          <a:p>
            <a:pPr>
              <a:defRPr/>
            </a:pPr>
            <a:fld id="{777CC22D-AA41-4089-81E8-021F0BB8445C}" type="datetimeFigureOut">
              <a:rPr lang="en-US"/>
              <a:pPr>
                <a:defRPr/>
              </a:pPr>
              <a:t>8/15/2021</a:t>
            </a:fld>
            <a:endParaRPr lang="en-US"/>
          </a:p>
        </p:txBody>
      </p:sp>
      <p:sp>
        <p:nvSpPr>
          <p:cNvPr id="5" name="Footer Placeholder 4">
            <a:extLst>
              <a:ext uri="{FF2B5EF4-FFF2-40B4-BE49-F238E27FC236}">
                <a16:creationId xmlns:a16="http://schemas.microsoft.com/office/drawing/2014/main" id="{8AD7F01A-3ABC-40F7-B337-0BF9A2EBDC2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70FC2F-6483-4743-81CA-A8BC933218C6}"/>
              </a:ext>
            </a:extLst>
          </p:cNvPr>
          <p:cNvSpPr>
            <a:spLocks noGrp="1"/>
          </p:cNvSpPr>
          <p:nvPr>
            <p:ph type="sldNum" sz="quarter" idx="12"/>
          </p:nvPr>
        </p:nvSpPr>
        <p:spPr/>
        <p:txBody>
          <a:bodyPr/>
          <a:lstStyle>
            <a:lvl1pPr>
              <a:defRPr/>
            </a:lvl1pPr>
          </a:lstStyle>
          <a:p>
            <a:fld id="{9B4F55C1-5940-4404-9FA1-9E300CDCCF09}" type="slidenum">
              <a:rPr lang="en-US" altLang="en-US"/>
              <a:pPr/>
              <a:t>‹#›</a:t>
            </a:fld>
            <a:endParaRPr lang="en-US" altLang="en-US"/>
          </a:p>
        </p:txBody>
      </p:sp>
    </p:spTree>
    <p:extLst>
      <p:ext uri="{BB962C8B-B14F-4D97-AF65-F5344CB8AC3E}">
        <p14:creationId xmlns:p14="http://schemas.microsoft.com/office/powerpoint/2010/main" val="452369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F719C93-E150-43AA-84F7-0523505BAFA8}"/>
              </a:ext>
            </a:extLst>
          </p:cNvPr>
          <p:cNvSpPr>
            <a:spLocks noGrp="1"/>
          </p:cNvSpPr>
          <p:nvPr>
            <p:ph type="dt" sz="half" idx="10"/>
          </p:nvPr>
        </p:nvSpPr>
        <p:spPr/>
        <p:txBody>
          <a:bodyPr/>
          <a:lstStyle>
            <a:lvl1pPr>
              <a:defRPr/>
            </a:lvl1pPr>
          </a:lstStyle>
          <a:p>
            <a:pPr>
              <a:defRPr/>
            </a:pPr>
            <a:fld id="{C5C7A3C5-AA8A-4527-A903-DBBF04AFD78F}" type="datetimeFigureOut">
              <a:rPr lang="en-US"/>
              <a:pPr>
                <a:defRPr/>
              </a:pPr>
              <a:t>8/15/2021</a:t>
            </a:fld>
            <a:endParaRPr lang="en-US"/>
          </a:p>
        </p:txBody>
      </p:sp>
      <p:sp>
        <p:nvSpPr>
          <p:cNvPr id="6" name="Footer Placeholder 4">
            <a:extLst>
              <a:ext uri="{FF2B5EF4-FFF2-40B4-BE49-F238E27FC236}">
                <a16:creationId xmlns:a16="http://schemas.microsoft.com/office/drawing/2014/main" id="{EE01907A-3786-40AD-AAC8-7911564DE58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ED5BB43-ED86-40CE-AE7E-935A05BE5C4C}"/>
              </a:ext>
            </a:extLst>
          </p:cNvPr>
          <p:cNvSpPr>
            <a:spLocks noGrp="1"/>
          </p:cNvSpPr>
          <p:nvPr>
            <p:ph type="sldNum" sz="quarter" idx="12"/>
          </p:nvPr>
        </p:nvSpPr>
        <p:spPr/>
        <p:txBody>
          <a:bodyPr/>
          <a:lstStyle>
            <a:lvl1pPr>
              <a:defRPr/>
            </a:lvl1pPr>
          </a:lstStyle>
          <a:p>
            <a:fld id="{99DB5DE1-D736-4116-B172-00407AAD335F}" type="slidenum">
              <a:rPr lang="en-US" altLang="en-US"/>
              <a:pPr/>
              <a:t>‹#›</a:t>
            </a:fld>
            <a:endParaRPr lang="en-US" altLang="en-US"/>
          </a:p>
        </p:txBody>
      </p:sp>
    </p:spTree>
    <p:extLst>
      <p:ext uri="{BB962C8B-B14F-4D97-AF65-F5344CB8AC3E}">
        <p14:creationId xmlns:p14="http://schemas.microsoft.com/office/powerpoint/2010/main" val="3153032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84DEA9D-6534-4F67-A965-528FB75242FC}"/>
              </a:ext>
            </a:extLst>
          </p:cNvPr>
          <p:cNvSpPr>
            <a:spLocks noGrp="1"/>
          </p:cNvSpPr>
          <p:nvPr>
            <p:ph type="dt" sz="half" idx="10"/>
          </p:nvPr>
        </p:nvSpPr>
        <p:spPr/>
        <p:txBody>
          <a:bodyPr/>
          <a:lstStyle>
            <a:lvl1pPr>
              <a:defRPr/>
            </a:lvl1pPr>
          </a:lstStyle>
          <a:p>
            <a:pPr>
              <a:defRPr/>
            </a:pPr>
            <a:fld id="{19870ABE-FF68-429F-BE84-CC6CD99BBBF4}" type="datetimeFigureOut">
              <a:rPr lang="en-US"/>
              <a:pPr>
                <a:defRPr/>
              </a:pPr>
              <a:t>8/15/2021</a:t>
            </a:fld>
            <a:endParaRPr lang="en-US"/>
          </a:p>
        </p:txBody>
      </p:sp>
      <p:sp>
        <p:nvSpPr>
          <p:cNvPr id="8" name="Footer Placeholder 4">
            <a:extLst>
              <a:ext uri="{FF2B5EF4-FFF2-40B4-BE49-F238E27FC236}">
                <a16:creationId xmlns:a16="http://schemas.microsoft.com/office/drawing/2014/main" id="{59CC6011-5AFB-4163-A7E4-5D064A7D4BD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A2DAD30-E615-4F8F-9781-F9852E83D156}"/>
              </a:ext>
            </a:extLst>
          </p:cNvPr>
          <p:cNvSpPr>
            <a:spLocks noGrp="1"/>
          </p:cNvSpPr>
          <p:nvPr>
            <p:ph type="sldNum" sz="quarter" idx="12"/>
          </p:nvPr>
        </p:nvSpPr>
        <p:spPr/>
        <p:txBody>
          <a:bodyPr/>
          <a:lstStyle>
            <a:lvl1pPr>
              <a:defRPr/>
            </a:lvl1pPr>
          </a:lstStyle>
          <a:p>
            <a:fld id="{8C7D4DE2-7CA4-49BC-BC87-BB3B606C75FE}" type="slidenum">
              <a:rPr lang="en-US" altLang="en-US"/>
              <a:pPr/>
              <a:t>‹#›</a:t>
            </a:fld>
            <a:endParaRPr lang="en-US" altLang="en-US"/>
          </a:p>
        </p:txBody>
      </p:sp>
    </p:spTree>
    <p:extLst>
      <p:ext uri="{BB962C8B-B14F-4D97-AF65-F5344CB8AC3E}">
        <p14:creationId xmlns:p14="http://schemas.microsoft.com/office/powerpoint/2010/main" val="4049883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EE78915-A86F-40CA-B6D9-9570950FA798}"/>
              </a:ext>
            </a:extLst>
          </p:cNvPr>
          <p:cNvSpPr>
            <a:spLocks noGrp="1"/>
          </p:cNvSpPr>
          <p:nvPr>
            <p:ph type="dt" sz="half" idx="10"/>
          </p:nvPr>
        </p:nvSpPr>
        <p:spPr/>
        <p:txBody>
          <a:bodyPr/>
          <a:lstStyle>
            <a:lvl1pPr>
              <a:defRPr/>
            </a:lvl1pPr>
          </a:lstStyle>
          <a:p>
            <a:pPr>
              <a:defRPr/>
            </a:pPr>
            <a:fld id="{61F96A01-A445-46CE-8AD7-AB6DBB08C40E}" type="datetimeFigureOut">
              <a:rPr lang="en-US"/>
              <a:pPr>
                <a:defRPr/>
              </a:pPr>
              <a:t>8/15/2021</a:t>
            </a:fld>
            <a:endParaRPr lang="en-US"/>
          </a:p>
        </p:txBody>
      </p:sp>
      <p:sp>
        <p:nvSpPr>
          <p:cNvPr id="4" name="Footer Placeholder 4">
            <a:extLst>
              <a:ext uri="{FF2B5EF4-FFF2-40B4-BE49-F238E27FC236}">
                <a16:creationId xmlns:a16="http://schemas.microsoft.com/office/drawing/2014/main" id="{23384659-0F8E-46B2-B8E9-AA2112751F5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F9D822F-BAD2-47C7-A673-586540D7CD7A}"/>
              </a:ext>
            </a:extLst>
          </p:cNvPr>
          <p:cNvSpPr>
            <a:spLocks noGrp="1"/>
          </p:cNvSpPr>
          <p:nvPr>
            <p:ph type="sldNum" sz="quarter" idx="12"/>
          </p:nvPr>
        </p:nvSpPr>
        <p:spPr/>
        <p:txBody>
          <a:bodyPr/>
          <a:lstStyle>
            <a:lvl1pPr>
              <a:defRPr/>
            </a:lvl1pPr>
          </a:lstStyle>
          <a:p>
            <a:fld id="{52597F43-C099-484B-B1CD-8E676AAA1FAC}" type="slidenum">
              <a:rPr lang="en-US" altLang="en-US"/>
              <a:pPr/>
              <a:t>‹#›</a:t>
            </a:fld>
            <a:endParaRPr lang="en-US" altLang="en-US"/>
          </a:p>
        </p:txBody>
      </p:sp>
    </p:spTree>
    <p:extLst>
      <p:ext uri="{BB962C8B-B14F-4D97-AF65-F5344CB8AC3E}">
        <p14:creationId xmlns:p14="http://schemas.microsoft.com/office/powerpoint/2010/main" val="417219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FD622E9-BAA2-4CB9-8A64-47BDE6BFCF93}"/>
              </a:ext>
            </a:extLst>
          </p:cNvPr>
          <p:cNvSpPr>
            <a:spLocks noGrp="1"/>
          </p:cNvSpPr>
          <p:nvPr>
            <p:ph type="dt" sz="half" idx="10"/>
          </p:nvPr>
        </p:nvSpPr>
        <p:spPr/>
        <p:txBody>
          <a:bodyPr/>
          <a:lstStyle>
            <a:lvl1pPr>
              <a:defRPr/>
            </a:lvl1pPr>
          </a:lstStyle>
          <a:p>
            <a:pPr>
              <a:defRPr/>
            </a:pPr>
            <a:fld id="{5D5DC11B-0AE5-463B-91CE-1D35841DC18B}" type="datetimeFigureOut">
              <a:rPr lang="en-US"/>
              <a:pPr>
                <a:defRPr/>
              </a:pPr>
              <a:t>8/15/2021</a:t>
            </a:fld>
            <a:endParaRPr lang="en-US"/>
          </a:p>
        </p:txBody>
      </p:sp>
      <p:sp>
        <p:nvSpPr>
          <p:cNvPr id="3" name="Footer Placeholder 4">
            <a:extLst>
              <a:ext uri="{FF2B5EF4-FFF2-40B4-BE49-F238E27FC236}">
                <a16:creationId xmlns:a16="http://schemas.microsoft.com/office/drawing/2014/main" id="{2135BA45-7025-4547-9E48-BA8AA7B6FC5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3A9E843-BAD4-4BDE-834B-30B343DA8A67}"/>
              </a:ext>
            </a:extLst>
          </p:cNvPr>
          <p:cNvSpPr>
            <a:spLocks noGrp="1"/>
          </p:cNvSpPr>
          <p:nvPr>
            <p:ph type="sldNum" sz="quarter" idx="12"/>
          </p:nvPr>
        </p:nvSpPr>
        <p:spPr/>
        <p:txBody>
          <a:bodyPr/>
          <a:lstStyle>
            <a:lvl1pPr>
              <a:defRPr/>
            </a:lvl1pPr>
          </a:lstStyle>
          <a:p>
            <a:fld id="{8EC1BE82-E13A-4F84-B67B-17E909F23CA4}" type="slidenum">
              <a:rPr lang="en-US" altLang="en-US"/>
              <a:pPr/>
              <a:t>‹#›</a:t>
            </a:fld>
            <a:endParaRPr lang="en-US" altLang="en-US"/>
          </a:p>
        </p:txBody>
      </p:sp>
    </p:spTree>
    <p:extLst>
      <p:ext uri="{BB962C8B-B14F-4D97-AF65-F5344CB8AC3E}">
        <p14:creationId xmlns:p14="http://schemas.microsoft.com/office/powerpoint/2010/main" val="197338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D328D7D-E869-498A-9E27-9DCBD749894C}"/>
              </a:ext>
            </a:extLst>
          </p:cNvPr>
          <p:cNvSpPr>
            <a:spLocks noGrp="1"/>
          </p:cNvSpPr>
          <p:nvPr>
            <p:ph type="dt" sz="half" idx="10"/>
          </p:nvPr>
        </p:nvSpPr>
        <p:spPr/>
        <p:txBody>
          <a:bodyPr/>
          <a:lstStyle>
            <a:lvl1pPr>
              <a:defRPr/>
            </a:lvl1pPr>
          </a:lstStyle>
          <a:p>
            <a:pPr>
              <a:defRPr/>
            </a:pPr>
            <a:fld id="{4733DE8F-857B-4802-BCEA-79ADDB5CECFA}" type="datetimeFigureOut">
              <a:rPr lang="en-US"/>
              <a:pPr>
                <a:defRPr/>
              </a:pPr>
              <a:t>8/15/2021</a:t>
            </a:fld>
            <a:endParaRPr lang="en-US"/>
          </a:p>
        </p:txBody>
      </p:sp>
      <p:sp>
        <p:nvSpPr>
          <p:cNvPr id="6" name="Footer Placeholder 4">
            <a:extLst>
              <a:ext uri="{FF2B5EF4-FFF2-40B4-BE49-F238E27FC236}">
                <a16:creationId xmlns:a16="http://schemas.microsoft.com/office/drawing/2014/main" id="{8FCE3D33-BAF9-4ABD-9F81-3F483321AC4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5E3E576-33C2-46CC-BAF9-D4FFD583A912}"/>
              </a:ext>
            </a:extLst>
          </p:cNvPr>
          <p:cNvSpPr>
            <a:spLocks noGrp="1"/>
          </p:cNvSpPr>
          <p:nvPr>
            <p:ph type="sldNum" sz="quarter" idx="12"/>
          </p:nvPr>
        </p:nvSpPr>
        <p:spPr/>
        <p:txBody>
          <a:bodyPr/>
          <a:lstStyle>
            <a:lvl1pPr>
              <a:defRPr/>
            </a:lvl1pPr>
          </a:lstStyle>
          <a:p>
            <a:fld id="{95E6F64F-FA87-4F7E-A576-5CC0DDC669E5}" type="slidenum">
              <a:rPr lang="en-US" altLang="en-US"/>
              <a:pPr/>
              <a:t>‹#›</a:t>
            </a:fld>
            <a:endParaRPr lang="en-US" altLang="en-US"/>
          </a:p>
        </p:txBody>
      </p:sp>
    </p:spTree>
    <p:extLst>
      <p:ext uri="{BB962C8B-B14F-4D97-AF65-F5344CB8AC3E}">
        <p14:creationId xmlns:p14="http://schemas.microsoft.com/office/powerpoint/2010/main" val="3520325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DCF9A9B-8983-4358-8F0E-5A7F30EA5566}"/>
              </a:ext>
            </a:extLst>
          </p:cNvPr>
          <p:cNvSpPr>
            <a:spLocks noGrp="1"/>
          </p:cNvSpPr>
          <p:nvPr>
            <p:ph type="dt" sz="half" idx="10"/>
          </p:nvPr>
        </p:nvSpPr>
        <p:spPr/>
        <p:txBody>
          <a:bodyPr/>
          <a:lstStyle>
            <a:lvl1pPr>
              <a:defRPr/>
            </a:lvl1pPr>
          </a:lstStyle>
          <a:p>
            <a:pPr>
              <a:defRPr/>
            </a:pPr>
            <a:fld id="{0C81FA33-4928-4E29-A03F-A5E47D2CC6D4}" type="datetimeFigureOut">
              <a:rPr lang="en-US"/>
              <a:pPr>
                <a:defRPr/>
              </a:pPr>
              <a:t>8/15/2021</a:t>
            </a:fld>
            <a:endParaRPr lang="en-US"/>
          </a:p>
        </p:txBody>
      </p:sp>
      <p:sp>
        <p:nvSpPr>
          <p:cNvPr id="6" name="Footer Placeholder 4">
            <a:extLst>
              <a:ext uri="{FF2B5EF4-FFF2-40B4-BE49-F238E27FC236}">
                <a16:creationId xmlns:a16="http://schemas.microsoft.com/office/drawing/2014/main" id="{E3121BDF-AE02-465E-971F-27E4CC53C2B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020F6A7-0A1E-43B7-9841-9C9651727C0C}"/>
              </a:ext>
            </a:extLst>
          </p:cNvPr>
          <p:cNvSpPr>
            <a:spLocks noGrp="1"/>
          </p:cNvSpPr>
          <p:nvPr>
            <p:ph type="sldNum" sz="quarter" idx="12"/>
          </p:nvPr>
        </p:nvSpPr>
        <p:spPr/>
        <p:txBody>
          <a:bodyPr/>
          <a:lstStyle>
            <a:lvl1pPr>
              <a:defRPr/>
            </a:lvl1pPr>
          </a:lstStyle>
          <a:p>
            <a:fld id="{53C96281-8C05-4FFB-847D-78DF9E8234D3}" type="slidenum">
              <a:rPr lang="en-US" altLang="en-US"/>
              <a:pPr/>
              <a:t>‹#›</a:t>
            </a:fld>
            <a:endParaRPr lang="en-US" altLang="en-US"/>
          </a:p>
        </p:txBody>
      </p:sp>
    </p:spTree>
    <p:extLst>
      <p:ext uri="{BB962C8B-B14F-4D97-AF65-F5344CB8AC3E}">
        <p14:creationId xmlns:p14="http://schemas.microsoft.com/office/powerpoint/2010/main" val="1148562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6F15323B-5ADF-4109-A9F5-445DEE8667C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4FD623B-3F0C-4339-8BE6-873D9065ABFB}"/>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098FB5A-140F-4773-B179-F95880817B6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32D9334-F1C8-47C4-AF8B-B2618F3F1963}" type="datetimeFigureOut">
              <a:rPr lang="en-US"/>
              <a:pPr>
                <a:defRPr/>
              </a:pPr>
              <a:t>8/15/2021</a:t>
            </a:fld>
            <a:endParaRPr lang="en-US"/>
          </a:p>
        </p:txBody>
      </p:sp>
      <p:sp>
        <p:nvSpPr>
          <p:cNvPr id="5" name="Footer Placeholder 4">
            <a:extLst>
              <a:ext uri="{FF2B5EF4-FFF2-40B4-BE49-F238E27FC236}">
                <a16:creationId xmlns:a16="http://schemas.microsoft.com/office/drawing/2014/main" id="{B31DB3EE-216E-47C2-9920-369807AEC05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2A35A5F2-7882-418F-92B8-6A7901FFFA4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9625A28-335F-45F1-A016-5034AB47394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aofudje@mtu.edu.ng"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49385DDE-1CD1-4579-819A-D228A96BF398}"/>
              </a:ext>
            </a:extLst>
          </p:cNvPr>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38CB556B-AA9D-4D1F-994C-273C96F8D07B}" type="slidenum">
              <a:rPr lang="en-US" altLang="en-US" sz="1400">
                <a:latin typeface="Calibri" panose="020F0502020204030204" pitchFamily="34" charset="0"/>
              </a:rPr>
              <a:pPr algn="r" eaLnBrk="1" hangingPunct="1"/>
              <a:t>1</a:t>
            </a:fld>
            <a:endParaRPr lang="en-US" altLang="en-US" sz="1400">
              <a:latin typeface="Calibri" panose="020F0502020204030204" pitchFamily="34" charset="0"/>
            </a:endParaRPr>
          </a:p>
        </p:txBody>
      </p:sp>
      <p:sp>
        <p:nvSpPr>
          <p:cNvPr id="3075" name="Rectangle 5">
            <a:extLst>
              <a:ext uri="{FF2B5EF4-FFF2-40B4-BE49-F238E27FC236}">
                <a16:creationId xmlns:a16="http://schemas.microsoft.com/office/drawing/2014/main" id="{761ED724-E7AF-4753-A541-18BE70BB7924}"/>
              </a:ext>
            </a:extLst>
          </p:cNvPr>
          <p:cNvSpPr>
            <a:spLocks noChangeArrowheads="1"/>
          </p:cNvSpPr>
          <p:nvPr/>
        </p:nvSpPr>
        <p:spPr bwMode="auto">
          <a:xfrm>
            <a:off x="635000" y="185738"/>
            <a:ext cx="8051800" cy="335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2400">
              <a:latin typeface="Calibri" panose="020F0502020204030204" pitchFamily="34" charset="0"/>
            </a:endParaRPr>
          </a:p>
          <a:p>
            <a:pPr algn="ctr" eaLnBrk="1" hangingPunct="1"/>
            <a:r>
              <a:rPr lang="en-US" altLang="en-US" sz="2400">
                <a:solidFill>
                  <a:srgbClr val="FF0000"/>
                </a:solidFill>
                <a:latin typeface="Calibri" panose="020F0502020204030204" pitchFamily="34" charset="0"/>
              </a:rPr>
              <a:t> CHM 405: STATISTICAL </a:t>
            </a:r>
            <a:r>
              <a:rPr lang="en-US" altLang="en-US" sz="2400" b="1">
                <a:solidFill>
                  <a:srgbClr val="FF0000"/>
                </a:solidFill>
                <a:latin typeface="Calibri" panose="020F0502020204030204" pitchFamily="34" charset="0"/>
              </a:rPr>
              <a:t> MECHANICS</a:t>
            </a:r>
          </a:p>
          <a:p>
            <a:pPr algn="ctr" eaLnBrk="1" hangingPunct="1"/>
            <a:endParaRPr lang="en-US" altLang="en-US" sz="2400">
              <a:latin typeface="Calibri" panose="020F0502020204030204" pitchFamily="34" charset="0"/>
            </a:endParaRPr>
          </a:p>
          <a:p>
            <a:pPr algn="ctr" eaLnBrk="1" hangingPunct="1"/>
            <a:r>
              <a:rPr lang="en-US" altLang="en-US" sz="2400" b="1">
                <a:latin typeface="Calibri" panose="020F0502020204030204" pitchFamily="34" charset="0"/>
              </a:rPr>
              <a:t>Particle Distribution</a:t>
            </a:r>
          </a:p>
          <a:p>
            <a:pPr algn="ctr" eaLnBrk="1" hangingPunct="1"/>
            <a:endParaRPr lang="en-US" altLang="en-US" sz="2400" b="1">
              <a:latin typeface="Calibri" panose="020F0502020204030204" pitchFamily="34" charset="0"/>
            </a:endParaRPr>
          </a:p>
          <a:p>
            <a:pPr algn="ctr" eaLnBrk="1" hangingPunct="1"/>
            <a:r>
              <a:rPr lang="en-US" altLang="en-US" sz="2400" b="1">
                <a:latin typeface="Calibri" panose="020F0502020204030204" pitchFamily="34" charset="0"/>
              </a:rPr>
              <a:t>BY</a:t>
            </a:r>
          </a:p>
          <a:p>
            <a:pPr algn="ctr" eaLnBrk="1" hangingPunct="1"/>
            <a:r>
              <a:rPr lang="en-US" altLang="en-US" sz="2400" b="1">
                <a:latin typeface="Calibri" panose="020F0502020204030204" pitchFamily="34" charset="0"/>
              </a:rPr>
              <a:t>DR. E.A. Ofudje</a:t>
            </a:r>
          </a:p>
          <a:p>
            <a:pPr algn="ctr" eaLnBrk="1" hangingPunct="1"/>
            <a:r>
              <a:rPr lang="en-US" altLang="en-US" sz="2400" b="1">
                <a:latin typeface="Calibri" panose="020F0502020204030204" pitchFamily="34" charset="0"/>
                <a:hlinkClick r:id="rId2"/>
              </a:rPr>
              <a:t>eaofudje@mtu.edu.ng</a:t>
            </a:r>
            <a:endParaRPr lang="en-US" altLang="en-US" sz="2400" b="1">
              <a:latin typeface="Calibri" panose="020F0502020204030204" pitchFamily="34" charset="0"/>
            </a:endParaRPr>
          </a:p>
          <a:p>
            <a:pPr algn="ctr" eaLnBrk="1" hangingPunct="1"/>
            <a:endParaRPr lang="en-US" altLang="en-US" sz="2000" b="1">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1">
            <a:extLst>
              <a:ext uri="{FF2B5EF4-FFF2-40B4-BE49-F238E27FC236}">
                <a16:creationId xmlns:a16="http://schemas.microsoft.com/office/drawing/2014/main" id="{167973EB-21BC-4804-9A00-ACA86AB4A7EC}"/>
              </a:ext>
            </a:extLst>
          </p:cNvPr>
          <p:cNvSpPr>
            <a:spLocks noChangeArrowheads="1"/>
          </p:cNvSpPr>
          <p:nvPr/>
        </p:nvSpPr>
        <p:spPr bwMode="auto">
          <a:xfrm>
            <a:off x="381000" y="271463"/>
            <a:ext cx="84582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US" altLang="en-US" sz="2400" b="1">
                <a:solidFill>
                  <a:srgbClr val="FF0000"/>
                </a:solidFill>
                <a:latin typeface="Times New Roman" panose="02020603050405020304" pitchFamily="18" charset="0"/>
                <a:cs typeface="Times New Roman" panose="02020603050405020304" pitchFamily="18" charset="0"/>
              </a:rPr>
              <a:t>Distinguishability</a:t>
            </a:r>
          </a:p>
          <a:p>
            <a:pPr algn="just">
              <a:lnSpc>
                <a:spcPct val="150000"/>
              </a:lnSpc>
            </a:pPr>
            <a:r>
              <a:rPr lang="en-US" altLang="en-US" sz="2400">
                <a:latin typeface="Times New Roman" panose="02020603050405020304" pitchFamily="18" charset="0"/>
                <a:cs typeface="Times New Roman" panose="02020603050405020304" pitchFamily="18" charset="0"/>
              </a:rPr>
              <a:t>Small but identical particles cannot be distinguished during collision i.e. they are delocalized. However, delocalized particles are distinguishable because they are fixed in shape. To find the total number of particles or most probable number of particles, we must first find the most probable distribution for distinguished particles N.</a:t>
            </a:r>
          </a:p>
          <a:p>
            <a:pPr algn="ctr">
              <a:lnSpc>
                <a:spcPct val="150000"/>
              </a:lnSpc>
            </a:pP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1030" name="Rectangle 6">
            <a:extLst>
              <a:ext uri="{FF2B5EF4-FFF2-40B4-BE49-F238E27FC236}">
                <a16:creationId xmlns:a16="http://schemas.microsoft.com/office/drawing/2014/main" id="{433D0197-70FE-42C6-922C-490F26DF5F31}"/>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aphicFrame>
        <p:nvGraphicFramePr>
          <p:cNvPr id="1026" name="Object 5">
            <a:extLst>
              <a:ext uri="{FF2B5EF4-FFF2-40B4-BE49-F238E27FC236}">
                <a16:creationId xmlns:a16="http://schemas.microsoft.com/office/drawing/2014/main" id="{73C2E4E2-27E9-4508-BAF8-1DC3F256E3E2}"/>
              </a:ext>
            </a:extLst>
          </p:cNvPr>
          <p:cNvGraphicFramePr>
            <a:graphicFrameLocks noChangeAspect="1"/>
          </p:cNvGraphicFramePr>
          <p:nvPr/>
        </p:nvGraphicFramePr>
        <p:xfrm>
          <a:off x="1524000" y="3714750"/>
          <a:ext cx="1905000" cy="857250"/>
        </p:xfrm>
        <a:graphic>
          <a:graphicData uri="http://schemas.openxmlformats.org/presentationml/2006/ole">
            <mc:AlternateContent xmlns:mc="http://schemas.openxmlformats.org/markup-compatibility/2006">
              <mc:Choice xmlns:v="urn:schemas-microsoft-com:vml" Requires="v">
                <p:oleObj name="Equation" r:id="rId2" imgW="952087" imgH="431613" progId="Equation.3">
                  <p:embed/>
                </p:oleObj>
              </mc:Choice>
              <mc:Fallback>
                <p:oleObj name="Equation" r:id="rId2" imgW="952087" imgH="431613"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3714750"/>
                        <a:ext cx="190500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1" name="Rectangle 8">
            <a:extLst>
              <a:ext uri="{FF2B5EF4-FFF2-40B4-BE49-F238E27FC236}">
                <a16:creationId xmlns:a16="http://schemas.microsoft.com/office/drawing/2014/main" id="{BF7BEC6F-8DC3-4540-B15B-494220C85BFA}"/>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aphicFrame>
        <p:nvGraphicFramePr>
          <p:cNvPr id="1027" name="Object 7">
            <a:extLst>
              <a:ext uri="{FF2B5EF4-FFF2-40B4-BE49-F238E27FC236}">
                <a16:creationId xmlns:a16="http://schemas.microsoft.com/office/drawing/2014/main" id="{ADDC0D14-4C7D-4F05-9236-767DB496B671}"/>
              </a:ext>
            </a:extLst>
          </p:cNvPr>
          <p:cNvGraphicFramePr>
            <a:graphicFrameLocks noChangeAspect="1"/>
          </p:cNvGraphicFramePr>
          <p:nvPr/>
        </p:nvGraphicFramePr>
        <p:xfrm>
          <a:off x="1447800" y="4800600"/>
          <a:ext cx="2608263" cy="838200"/>
        </p:xfrm>
        <a:graphic>
          <a:graphicData uri="http://schemas.openxmlformats.org/presentationml/2006/ole">
            <mc:AlternateContent xmlns:mc="http://schemas.openxmlformats.org/markup-compatibility/2006">
              <mc:Choice xmlns:v="urn:schemas-microsoft-com:vml" Requires="v">
                <p:oleObj name="Equation" r:id="rId4" imgW="1333500" imgH="431800" progId="Equation.3">
                  <p:embed/>
                </p:oleObj>
              </mc:Choice>
              <mc:Fallback>
                <p:oleObj name="Equation" r:id="rId4" imgW="1333500" imgH="4318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4800600"/>
                        <a:ext cx="260826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Rectangle 10">
            <a:extLst>
              <a:ext uri="{FF2B5EF4-FFF2-40B4-BE49-F238E27FC236}">
                <a16:creationId xmlns:a16="http://schemas.microsoft.com/office/drawing/2014/main" id="{178CE070-5D3C-496E-A528-F0FD70870BF1}"/>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graphicFrame>
        <p:nvGraphicFramePr>
          <p:cNvPr id="1028" name="Object 9">
            <a:extLst>
              <a:ext uri="{FF2B5EF4-FFF2-40B4-BE49-F238E27FC236}">
                <a16:creationId xmlns:a16="http://schemas.microsoft.com/office/drawing/2014/main" id="{9F1A484D-9318-4A78-B76F-A87F423C953B}"/>
              </a:ext>
            </a:extLst>
          </p:cNvPr>
          <p:cNvGraphicFramePr>
            <a:graphicFrameLocks noChangeAspect="1"/>
          </p:cNvGraphicFramePr>
          <p:nvPr/>
        </p:nvGraphicFramePr>
        <p:xfrm>
          <a:off x="1371600" y="5867400"/>
          <a:ext cx="2560638" cy="685800"/>
        </p:xfrm>
        <a:graphic>
          <a:graphicData uri="http://schemas.openxmlformats.org/presentationml/2006/ole">
            <mc:AlternateContent xmlns:mc="http://schemas.openxmlformats.org/markup-compatibility/2006">
              <mc:Choice xmlns:v="urn:schemas-microsoft-com:vml" Requires="v">
                <p:oleObj name="Equation" r:id="rId6" imgW="1600200" imgH="431800" progId="Equation.3">
                  <p:embed/>
                </p:oleObj>
              </mc:Choice>
              <mc:Fallback>
                <p:oleObj name="Equation" r:id="rId6" imgW="1600200" imgH="431800" progId="Equation.3">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5867400"/>
                        <a:ext cx="256063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954477B-BE6F-4966-B4A9-646C5E6C1F92}"/>
              </a:ext>
            </a:extLst>
          </p:cNvPr>
          <p:cNvSpPr/>
          <p:nvPr/>
        </p:nvSpPr>
        <p:spPr>
          <a:xfrm>
            <a:off x="1295400" y="152400"/>
            <a:ext cx="6829425" cy="52387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fontAlgn="auto">
              <a:spcBef>
                <a:spcPts val="0"/>
              </a:spcBef>
              <a:spcAft>
                <a:spcPts val="0"/>
              </a:spcAft>
              <a:defRPr/>
            </a:pPr>
            <a:r>
              <a:rPr lang="en-US" sz="2800" b="1" dirty="0">
                <a:solidFill>
                  <a:srgbClr val="FF0000"/>
                </a:solidFill>
                <a:latin typeface="Times New Roman" pitchFamily="18" charset="0"/>
                <a:ea typeface="Times New Roman" pitchFamily="18" charset="0"/>
                <a:cs typeface="Times New Roman" pitchFamily="18" charset="0"/>
              </a:rPr>
              <a:t>MICROSTATES AND CONFIGURATION</a:t>
            </a:r>
            <a:endParaRPr lang="en-US" sz="2800" dirty="0"/>
          </a:p>
        </p:txBody>
      </p:sp>
      <p:sp>
        <p:nvSpPr>
          <p:cNvPr id="12291" name="Rectangle 3">
            <a:extLst>
              <a:ext uri="{FF2B5EF4-FFF2-40B4-BE49-F238E27FC236}">
                <a16:creationId xmlns:a16="http://schemas.microsoft.com/office/drawing/2014/main" id="{E430A426-24F5-4FE5-9092-B32C07C717E4}"/>
              </a:ext>
            </a:extLst>
          </p:cNvPr>
          <p:cNvSpPr>
            <a:spLocks noChangeArrowheads="1"/>
          </p:cNvSpPr>
          <p:nvPr/>
        </p:nvSpPr>
        <p:spPr bwMode="auto">
          <a:xfrm>
            <a:off x="533400" y="914400"/>
            <a:ext cx="8305800" cy="224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Suppose we consider an ensemble of an identical unit localized in a space with prescribed quantum space which are associated with an evenly spaced set of energy i.e.</a:t>
            </a:r>
          </a:p>
          <a:p>
            <a:pPr algn="just">
              <a:lnSpc>
                <a:spcPct val="150000"/>
              </a:lnSpc>
            </a:pPr>
            <a:endParaRPr lang="en-US" altLang="en-US" sz="2400">
              <a:latin typeface="Times New Roman" panose="02020603050405020304" pitchFamily="18" charset="0"/>
              <a:cs typeface="Times New Roman" panose="02020603050405020304" pitchFamily="18" charset="0"/>
            </a:endParaRPr>
          </a:p>
        </p:txBody>
      </p:sp>
      <p:pic>
        <p:nvPicPr>
          <p:cNvPr id="12292" name="Picture 2">
            <a:extLst>
              <a:ext uri="{FF2B5EF4-FFF2-40B4-BE49-F238E27FC236}">
                <a16:creationId xmlns:a16="http://schemas.microsoft.com/office/drawing/2014/main" id="{96CD023D-A047-4976-A772-6A04DF07D12A}"/>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00200" y="2819400"/>
            <a:ext cx="3030538"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Rectangle 6">
            <a:extLst>
              <a:ext uri="{FF2B5EF4-FFF2-40B4-BE49-F238E27FC236}">
                <a16:creationId xmlns:a16="http://schemas.microsoft.com/office/drawing/2014/main" id="{E3D2B4AE-424C-4927-91A9-759B0D7AB934}"/>
              </a:ext>
            </a:extLst>
          </p:cNvPr>
          <p:cNvSpPr>
            <a:spLocks noChangeArrowheads="1"/>
          </p:cNvSpPr>
          <p:nvPr/>
        </p:nvSpPr>
        <p:spPr bwMode="auto">
          <a:xfrm>
            <a:off x="381000" y="4038600"/>
            <a:ext cx="8458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Where W is the number of microstate or thermodynamic propbability and N is the total number of quanta energy and n is the oscillator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a:extLst>
              <a:ext uri="{FF2B5EF4-FFF2-40B4-BE49-F238E27FC236}">
                <a16:creationId xmlns:a16="http://schemas.microsoft.com/office/drawing/2014/main" id="{B330C082-0B91-497A-B6FE-F541615AFB17}"/>
              </a:ext>
            </a:extLst>
          </p:cNvPr>
          <p:cNvSpPr>
            <a:spLocks noChangeArrowheads="1"/>
          </p:cNvSpPr>
          <p:nvPr/>
        </p:nvSpPr>
        <p:spPr bwMode="auto">
          <a:xfrm>
            <a:off x="152400" y="273050"/>
            <a:ext cx="8229600" cy="224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Where</a:t>
            </a:r>
          </a:p>
          <a:p>
            <a:pPr algn="just">
              <a:lnSpc>
                <a:spcPct val="150000"/>
              </a:lnSpc>
            </a:pPr>
            <a:r>
              <a:rPr lang="en-US" altLang="en-US" sz="2400">
                <a:latin typeface="Times New Roman" panose="02020603050405020304" pitchFamily="18" charset="0"/>
                <a:cs typeface="Times New Roman" panose="02020603050405020304" pitchFamily="18" charset="0"/>
              </a:rPr>
              <a:t>W = no of microstates or thermodynamic probability</a:t>
            </a:r>
          </a:p>
          <a:p>
            <a:pPr algn="just">
              <a:lnSpc>
                <a:spcPct val="150000"/>
              </a:lnSpc>
            </a:pPr>
            <a:r>
              <a:rPr lang="en-US" altLang="en-US" sz="2400">
                <a:latin typeface="Times New Roman" panose="02020603050405020304" pitchFamily="18" charset="0"/>
                <a:cs typeface="Times New Roman" panose="02020603050405020304" pitchFamily="18" charset="0"/>
              </a:rPr>
              <a:t>N = total no of quanta energy</a:t>
            </a:r>
          </a:p>
          <a:p>
            <a:pPr algn="just">
              <a:lnSpc>
                <a:spcPct val="150000"/>
              </a:lnSpc>
            </a:pPr>
            <a:r>
              <a:rPr lang="en-US" altLang="en-US" sz="2400">
                <a:latin typeface="Times New Roman" panose="02020603050405020304" pitchFamily="18" charset="0"/>
                <a:cs typeface="Times New Roman" panose="02020603050405020304" pitchFamily="18" charset="0"/>
              </a:rPr>
              <a:t>n = oscillator/distributor</a:t>
            </a:r>
          </a:p>
        </p:txBody>
      </p:sp>
      <p:grpSp>
        <p:nvGrpSpPr>
          <p:cNvPr id="13315" name="Group 14">
            <a:extLst>
              <a:ext uri="{FF2B5EF4-FFF2-40B4-BE49-F238E27FC236}">
                <a16:creationId xmlns:a16="http://schemas.microsoft.com/office/drawing/2014/main" id="{81A2128A-B344-4AE8-938F-2FF1E7193D6C}"/>
              </a:ext>
            </a:extLst>
          </p:cNvPr>
          <p:cNvGrpSpPr>
            <a:grpSpLocks/>
          </p:cNvGrpSpPr>
          <p:nvPr/>
        </p:nvGrpSpPr>
        <p:grpSpPr bwMode="auto">
          <a:xfrm>
            <a:off x="685800" y="2743200"/>
            <a:ext cx="3962400" cy="3352800"/>
            <a:chOff x="0" y="0"/>
            <a:chExt cx="17716" cy="13525"/>
          </a:xfrm>
        </p:grpSpPr>
        <p:sp>
          <p:nvSpPr>
            <p:cNvPr id="13317" name="Straight Connector 1">
              <a:extLst>
                <a:ext uri="{FF2B5EF4-FFF2-40B4-BE49-F238E27FC236}">
                  <a16:creationId xmlns:a16="http://schemas.microsoft.com/office/drawing/2014/main" id="{9BB9CE04-9882-4246-800A-D4578C8C48F2}"/>
                </a:ext>
              </a:extLst>
            </p:cNvPr>
            <p:cNvSpPr>
              <a:spLocks noChangeShapeType="1"/>
            </p:cNvSpPr>
            <p:nvPr/>
          </p:nvSpPr>
          <p:spPr bwMode="auto">
            <a:xfrm>
              <a:off x="0" y="0"/>
              <a:ext cx="0" cy="1238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8" name="Straight Connector 2">
              <a:extLst>
                <a:ext uri="{FF2B5EF4-FFF2-40B4-BE49-F238E27FC236}">
                  <a16:creationId xmlns:a16="http://schemas.microsoft.com/office/drawing/2014/main" id="{D17E795A-85AD-46F5-8063-C8948BE3C129}"/>
                </a:ext>
              </a:extLst>
            </p:cNvPr>
            <p:cNvSpPr>
              <a:spLocks noChangeShapeType="1"/>
            </p:cNvSpPr>
            <p:nvPr/>
          </p:nvSpPr>
          <p:spPr bwMode="auto">
            <a:xfrm>
              <a:off x="0" y="12287"/>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9" name="Straight Connector 3">
              <a:extLst>
                <a:ext uri="{FF2B5EF4-FFF2-40B4-BE49-F238E27FC236}">
                  <a16:creationId xmlns:a16="http://schemas.microsoft.com/office/drawing/2014/main" id="{D1371DE4-A4ED-4D2A-ADDB-321303C4F94B}"/>
                </a:ext>
              </a:extLst>
            </p:cNvPr>
            <p:cNvSpPr>
              <a:spLocks noChangeShapeType="1"/>
            </p:cNvSpPr>
            <p:nvPr/>
          </p:nvSpPr>
          <p:spPr bwMode="auto">
            <a:xfrm>
              <a:off x="190" y="9334"/>
              <a:ext cx="13145"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0" name="Text Box 4">
              <a:extLst>
                <a:ext uri="{FF2B5EF4-FFF2-40B4-BE49-F238E27FC236}">
                  <a16:creationId xmlns:a16="http://schemas.microsoft.com/office/drawing/2014/main" id="{670A0064-ACF0-4AF5-9C05-4335FF803438}"/>
                </a:ext>
              </a:extLst>
            </p:cNvPr>
            <p:cNvSpPr txBox="1">
              <a:spLocks noChangeArrowheads="1"/>
            </p:cNvSpPr>
            <p:nvPr/>
          </p:nvSpPr>
          <p:spPr bwMode="auto">
            <a:xfrm>
              <a:off x="2286" y="9429"/>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o</a:t>
              </a:r>
              <a:endParaRPr lang="en-US" altLang="en-US"/>
            </a:p>
          </p:txBody>
        </p:sp>
        <p:sp>
          <p:nvSpPr>
            <p:cNvPr id="13321" name="Text Box 5">
              <a:extLst>
                <a:ext uri="{FF2B5EF4-FFF2-40B4-BE49-F238E27FC236}">
                  <a16:creationId xmlns:a16="http://schemas.microsoft.com/office/drawing/2014/main" id="{9B13D2BB-16C3-462E-8806-A51E9AD1B011}"/>
                </a:ext>
              </a:extLst>
            </p:cNvPr>
            <p:cNvSpPr txBox="1">
              <a:spLocks noChangeArrowheads="1"/>
            </p:cNvSpPr>
            <p:nvPr/>
          </p:nvSpPr>
          <p:spPr bwMode="auto">
            <a:xfrm>
              <a:off x="13335" y="10858"/>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o</a:t>
              </a:r>
              <a:endParaRPr lang="en-US" altLang="en-US"/>
            </a:p>
          </p:txBody>
        </p:sp>
        <p:sp>
          <p:nvSpPr>
            <p:cNvPr id="13322" name="Text Box 6">
              <a:extLst>
                <a:ext uri="{FF2B5EF4-FFF2-40B4-BE49-F238E27FC236}">
                  <a16:creationId xmlns:a16="http://schemas.microsoft.com/office/drawing/2014/main" id="{A022D0F5-B494-48AD-9401-F07477EF4332}"/>
                </a:ext>
              </a:extLst>
            </p:cNvPr>
            <p:cNvSpPr txBox="1">
              <a:spLocks noChangeArrowheads="1"/>
            </p:cNvSpPr>
            <p:nvPr/>
          </p:nvSpPr>
          <p:spPr bwMode="auto">
            <a:xfrm>
              <a:off x="2381" y="6667"/>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1</a:t>
              </a:r>
              <a:endParaRPr lang="en-US" altLang="en-US"/>
            </a:p>
          </p:txBody>
        </p:sp>
        <p:sp>
          <p:nvSpPr>
            <p:cNvPr id="13323" name="Text Box 7">
              <a:extLst>
                <a:ext uri="{FF2B5EF4-FFF2-40B4-BE49-F238E27FC236}">
                  <a16:creationId xmlns:a16="http://schemas.microsoft.com/office/drawing/2014/main" id="{3FF1085C-99A6-4CBD-B966-68669E9D5CB1}"/>
                </a:ext>
              </a:extLst>
            </p:cNvPr>
            <p:cNvSpPr txBox="1">
              <a:spLocks noChangeArrowheads="1"/>
            </p:cNvSpPr>
            <p:nvPr/>
          </p:nvSpPr>
          <p:spPr bwMode="auto">
            <a:xfrm>
              <a:off x="13430" y="8096"/>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1</a:t>
              </a:r>
              <a:endParaRPr lang="en-US" altLang="en-US"/>
            </a:p>
          </p:txBody>
        </p:sp>
        <p:sp>
          <p:nvSpPr>
            <p:cNvPr id="13324" name="Straight Connector 8">
              <a:extLst>
                <a:ext uri="{FF2B5EF4-FFF2-40B4-BE49-F238E27FC236}">
                  <a16:creationId xmlns:a16="http://schemas.microsoft.com/office/drawing/2014/main" id="{B3C210BE-B81E-400A-B165-8144E5166EBC}"/>
                </a:ext>
              </a:extLst>
            </p:cNvPr>
            <p:cNvSpPr>
              <a:spLocks noChangeShapeType="1"/>
            </p:cNvSpPr>
            <p:nvPr/>
          </p:nvSpPr>
          <p:spPr bwMode="auto">
            <a:xfrm>
              <a:off x="95" y="6381"/>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5" name="Text Box 9">
              <a:extLst>
                <a:ext uri="{FF2B5EF4-FFF2-40B4-BE49-F238E27FC236}">
                  <a16:creationId xmlns:a16="http://schemas.microsoft.com/office/drawing/2014/main" id="{45F0BC58-D43B-4DD3-A2DB-3376B6B768CE}"/>
                </a:ext>
              </a:extLst>
            </p:cNvPr>
            <p:cNvSpPr txBox="1">
              <a:spLocks noChangeArrowheads="1"/>
            </p:cNvSpPr>
            <p:nvPr/>
          </p:nvSpPr>
          <p:spPr bwMode="auto">
            <a:xfrm>
              <a:off x="2286" y="3714"/>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2</a:t>
              </a:r>
              <a:endParaRPr lang="en-US" altLang="en-US"/>
            </a:p>
          </p:txBody>
        </p:sp>
        <p:sp>
          <p:nvSpPr>
            <p:cNvPr id="13326" name="Text Box 10">
              <a:extLst>
                <a:ext uri="{FF2B5EF4-FFF2-40B4-BE49-F238E27FC236}">
                  <a16:creationId xmlns:a16="http://schemas.microsoft.com/office/drawing/2014/main" id="{A76CE6C4-3873-4E5D-B7D1-AA76BC84B470}"/>
                </a:ext>
              </a:extLst>
            </p:cNvPr>
            <p:cNvSpPr txBox="1">
              <a:spLocks noChangeArrowheads="1"/>
            </p:cNvSpPr>
            <p:nvPr/>
          </p:nvSpPr>
          <p:spPr bwMode="auto">
            <a:xfrm>
              <a:off x="13335" y="5143"/>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2</a:t>
              </a:r>
              <a:endParaRPr lang="en-US" altLang="en-US"/>
            </a:p>
          </p:txBody>
        </p:sp>
        <p:sp>
          <p:nvSpPr>
            <p:cNvPr id="13327" name="Straight Connector 11">
              <a:extLst>
                <a:ext uri="{FF2B5EF4-FFF2-40B4-BE49-F238E27FC236}">
                  <a16:creationId xmlns:a16="http://schemas.microsoft.com/office/drawing/2014/main" id="{6C90F9C8-9D45-4B60-AFEF-5E8CC0F6CA18}"/>
                </a:ext>
              </a:extLst>
            </p:cNvPr>
            <p:cNvSpPr>
              <a:spLocks noChangeShapeType="1"/>
            </p:cNvSpPr>
            <p:nvPr/>
          </p:nvSpPr>
          <p:spPr bwMode="auto">
            <a:xfrm>
              <a:off x="95" y="3619"/>
              <a:ext cx="13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8" name="Text Box 12">
              <a:extLst>
                <a:ext uri="{FF2B5EF4-FFF2-40B4-BE49-F238E27FC236}">
                  <a16:creationId xmlns:a16="http://schemas.microsoft.com/office/drawing/2014/main" id="{3AF829A9-2D42-468E-978E-7C56CF6BD10A}"/>
                </a:ext>
              </a:extLst>
            </p:cNvPr>
            <p:cNvSpPr txBox="1">
              <a:spLocks noChangeArrowheads="1"/>
            </p:cNvSpPr>
            <p:nvPr/>
          </p:nvSpPr>
          <p:spPr bwMode="auto">
            <a:xfrm>
              <a:off x="2286" y="952"/>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E</a:t>
              </a:r>
              <a:r>
                <a:rPr lang="en-US" altLang="en-US" sz="1100" baseline="-25000">
                  <a:latin typeface="Calibri" panose="020F0502020204030204" pitchFamily="34" charset="0"/>
                </a:rPr>
                <a:t>3</a:t>
              </a:r>
              <a:endParaRPr lang="en-US" altLang="en-US"/>
            </a:p>
          </p:txBody>
        </p:sp>
        <p:sp>
          <p:nvSpPr>
            <p:cNvPr id="13329" name="Text Box 13">
              <a:extLst>
                <a:ext uri="{FF2B5EF4-FFF2-40B4-BE49-F238E27FC236}">
                  <a16:creationId xmlns:a16="http://schemas.microsoft.com/office/drawing/2014/main" id="{40053885-6E0C-4BB4-B600-662F9BCAEF77}"/>
                </a:ext>
              </a:extLst>
            </p:cNvPr>
            <p:cNvSpPr txBox="1">
              <a:spLocks noChangeArrowheads="1"/>
            </p:cNvSpPr>
            <p:nvPr/>
          </p:nvSpPr>
          <p:spPr bwMode="auto">
            <a:xfrm>
              <a:off x="13335" y="2381"/>
              <a:ext cx="4286" cy="2667"/>
            </a:xfrm>
            <a:prstGeom prst="rect">
              <a:avLst/>
            </a:prstGeom>
            <a:solidFill>
              <a:srgbClr val="FFFFFF"/>
            </a:solidFill>
            <a:ln>
              <a:noFill/>
            </a:ln>
            <a:extLst>
              <a:ext uri="{91240B29-F687-4F45-9708-019B960494DF}">
                <a14:hiddenLine xmlns:a14="http://schemas.microsoft.com/office/drawing/2010/main" w="25400">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en-US" altLang="en-US" sz="1100">
                  <a:latin typeface="Calibri" panose="020F0502020204030204" pitchFamily="34" charset="0"/>
                </a:rPr>
                <a:t>n</a:t>
              </a:r>
              <a:r>
                <a:rPr lang="en-US" altLang="en-US" sz="1100" baseline="-25000">
                  <a:latin typeface="Calibri" panose="020F0502020204030204" pitchFamily="34" charset="0"/>
                </a:rPr>
                <a:t>3</a:t>
              </a:r>
              <a:endParaRPr lang="en-US" altLang="en-US"/>
            </a:p>
          </p:txBody>
        </p:sp>
      </p:grpSp>
      <p:sp>
        <p:nvSpPr>
          <p:cNvPr id="13316" name="Rectangle 16">
            <a:extLst>
              <a:ext uri="{FF2B5EF4-FFF2-40B4-BE49-F238E27FC236}">
                <a16:creationId xmlns:a16="http://schemas.microsoft.com/office/drawing/2014/main" id="{C9A456E7-3A20-4754-AA85-89D78B3D766C}"/>
              </a:ext>
            </a:extLst>
          </p:cNvPr>
          <p:cNvSpPr>
            <a:spLocks noChangeArrowheads="1"/>
          </p:cNvSpPr>
          <p:nvPr/>
        </p:nvSpPr>
        <p:spPr bwMode="auto">
          <a:xfrm>
            <a:off x="609600" y="6170613"/>
            <a:ext cx="4983163"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For the grounds state, n = 0 and E0 = 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a:extLst>
              <a:ext uri="{FF2B5EF4-FFF2-40B4-BE49-F238E27FC236}">
                <a16:creationId xmlns:a16="http://schemas.microsoft.com/office/drawing/2014/main" id="{706AB127-7745-401E-BD8D-FE337A7C3BD8}"/>
              </a:ext>
            </a:extLst>
          </p:cNvPr>
          <p:cNvSpPr>
            <a:spLocks noChangeArrowheads="1"/>
          </p:cNvSpPr>
          <p:nvPr/>
        </p:nvSpPr>
        <p:spPr bwMode="auto">
          <a:xfrm>
            <a:off x="304800" y="474663"/>
            <a:ext cx="83058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US" altLang="en-US" sz="24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CONCEPT OF PERMUTATION AND COMBINATION</a:t>
            </a:r>
          </a:p>
          <a:p>
            <a:pPr algn="just">
              <a:lnSpc>
                <a:spcPct val="150000"/>
              </a:lnSpc>
            </a:pPr>
            <a:r>
              <a:rPr lang="en-US" altLang="en-US" sz="2400">
                <a:latin typeface="Times New Roman" panose="02020603050405020304" pitchFamily="18" charset="0"/>
                <a:ea typeface="Calibri" panose="020F0502020204030204" pitchFamily="34" charset="0"/>
                <a:cs typeface="Times New Roman" panose="02020603050405020304" pitchFamily="18" charset="0"/>
              </a:rPr>
              <a:t>Each of the different arrangement which can be made by taking some/or all a number of things is called </a:t>
            </a:r>
            <a:r>
              <a:rPr lang="en-US" altLang="en-US" sz="24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permutation</a:t>
            </a:r>
            <a:r>
              <a:rPr lang="en-US" altLang="en-US" sz="2400">
                <a:latin typeface="Times New Roman" panose="02020603050405020304" pitchFamily="18" charset="0"/>
                <a:ea typeface="Calibri" panose="020F0502020204030204" pitchFamily="34" charset="0"/>
                <a:cs typeface="Times New Roman" panose="02020603050405020304" pitchFamily="18" charset="0"/>
              </a:rPr>
              <a:t> while the process of grouping things together is referred to as </a:t>
            </a:r>
            <a:r>
              <a:rPr lang="en-US" altLang="en-US" sz="24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combination</a:t>
            </a:r>
            <a:r>
              <a:rPr lang="en-US" altLang="en-US" sz="2400">
                <a:latin typeface="Times New Roman" panose="02020603050405020304" pitchFamily="18" charset="0"/>
                <a:ea typeface="Calibri" panose="020F0502020204030204" pitchFamily="34" charset="0"/>
                <a:cs typeface="Times New Roman" panose="02020603050405020304" pitchFamily="18" charset="0"/>
              </a:rPr>
              <a:t> i.e.</a:t>
            </a:r>
          </a:p>
        </p:txBody>
      </p:sp>
      <p:sp>
        <p:nvSpPr>
          <p:cNvPr id="4099" name="Rectangle 2">
            <a:extLst>
              <a:ext uri="{FF2B5EF4-FFF2-40B4-BE49-F238E27FC236}">
                <a16:creationId xmlns:a16="http://schemas.microsoft.com/office/drawing/2014/main" id="{3D6FA1DC-F85F-4D3A-BB32-25AD27302E82}"/>
              </a:ext>
            </a:extLst>
          </p:cNvPr>
          <p:cNvSpPr>
            <a:spLocks noChangeArrowheads="1"/>
          </p:cNvSpPr>
          <p:nvPr/>
        </p:nvSpPr>
        <p:spPr bwMode="auto">
          <a:xfrm>
            <a:off x="914400" y="2895600"/>
            <a:ext cx="23193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i="1" baseline="30000">
                <a:latin typeface="Times New Roman" panose="02020603050405020304" pitchFamily="18" charset="0"/>
                <a:cs typeface="Times New Roman" panose="02020603050405020304" pitchFamily="18" charset="0"/>
              </a:rPr>
              <a:t>n</a:t>
            </a:r>
            <a:r>
              <a:rPr lang="en-US" altLang="en-US" sz="2400" i="1">
                <a:latin typeface="Times New Roman" panose="02020603050405020304" pitchFamily="18" charset="0"/>
                <a:cs typeface="Times New Roman" panose="02020603050405020304" pitchFamily="18" charset="0"/>
              </a:rPr>
              <a:t>P</a:t>
            </a:r>
            <a:r>
              <a:rPr lang="en-US" altLang="en-US" sz="2400" i="1" baseline="-30000">
                <a:latin typeface="Times New Roman" panose="02020603050405020304" pitchFamily="18" charset="0"/>
                <a:cs typeface="Times New Roman" panose="02020603050405020304" pitchFamily="18" charset="0"/>
              </a:rPr>
              <a:t>r</a:t>
            </a:r>
            <a:r>
              <a:rPr lang="en-US" altLang="en-US" sz="2400" i="1">
                <a:latin typeface="Times New Roman" panose="02020603050405020304" pitchFamily="18" charset="0"/>
                <a:cs typeface="Times New Roman" panose="02020603050405020304" pitchFamily="18" charset="0"/>
              </a:rPr>
              <a:t> = </a:t>
            </a:r>
            <a:r>
              <a:rPr lang="en-US" altLang="en-US" sz="2400" i="1" u="sng">
                <a:latin typeface="Times New Roman" panose="02020603050405020304" pitchFamily="18" charset="0"/>
                <a:cs typeface="Times New Roman" panose="02020603050405020304" pitchFamily="18" charset="0"/>
              </a:rPr>
              <a:t>	n!</a:t>
            </a:r>
            <a:endParaRPr lang="en-US" altLang="en-US" sz="2400">
              <a:latin typeface="Times New Roman" panose="02020603050405020304" pitchFamily="18" charset="0"/>
              <a:cs typeface="Times New Roman" panose="02020603050405020304" pitchFamily="18" charset="0"/>
            </a:endParaRPr>
          </a:p>
          <a:p>
            <a:pPr algn="ctr"/>
            <a:r>
              <a:rPr lang="en-US" altLang="en-US" sz="2400" i="1">
                <a:latin typeface="Times New Roman" panose="02020603050405020304" pitchFamily="18" charset="0"/>
                <a:cs typeface="Times New Roman" panose="02020603050405020304" pitchFamily="18" charset="0"/>
              </a:rPr>
              <a:t>           (n-r)!</a:t>
            </a:r>
            <a:endParaRPr lang="en-US" altLang="en-US" sz="2400">
              <a:latin typeface="Times New Roman" panose="02020603050405020304" pitchFamily="18" charset="0"/>
              <a:cs typeface="Times New Roman" panose="02020603050405020304" pitchFamily="18" charset="0"/>
            </a:endParaRPr>
          </a:p>
        </p:txBody>
      </p:sp>
      <p:sp>
        <p:nvSpPr>
          <p:cNvPr id="4100" name="Rectangle 3">
            <a:extLst>
              <a:ext uri="{FF2B5EF4-FFF2-40B4-BE49-F238E27FC236}">
                <a16:creationId xmlns:a16="http://schemas.microsoft.com/office/drawing/2014/main" id="{37D95230-DFC7-49E8-B1F4-5A2E723EC8FC}"/>
              </a:ext>
            </a:extLst>
          </p:cNvPr>
          <p:cNvSpPr>
            <a:spLocks noChangeArrowheads="1"/>
          </p:cNvSpPr>
          <p:nvPr/>
        </p:nvSpPr>
        <p:spPr bwMode="auto">
          <a:xfrm>
            <a:off x="228600" y="3886200"/>
            <a:ext cx="8077200" cy="224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50000"/>
              </a:lnSpc>
            </a:pPr>
            <a:r>
              <a:rPr lang="en-US" altLang="en-US" sz="2400">
                <a:latin typeface="Times New Roman" panose="02020603050405020304" pitchFamily="18" charset="0"/>
                <a:cs typeface="Times New Roman" panose="02020603050405020304" pitchFamily="18" charset="0"/>
              </a:rPr>
              <a:t>Where n = starting factor</a:t>
            </a:r>
          </a:p>
          <a:p>
            <a:pPr algn="just">
              <a:lnSpc>
                <a:spcPct val="150000"/>
              </a:lnSpc>
            </a:pPr>
            <a:r>
              <a:rPr lang="en-US" altLang="en-US" sz="2400">
                <a:latin typeface="Times New Roman" panose="02020603050405020304" pitchFamily="18" charset="0"/>
                <a:cs typeface="Times New Roman" panose="02020603050405020304" pitchFamily="18" charset="0"/>
              </a:rPr>
              <a:t>	 r = number of factors</a:t>
            </a:r>
          </a:p>
          <a:p>
            <a:pPr algn="just">
              <a:lnSpc>
                <a:spcPct val="150000"/>
              </a:lnSpc>
            </a:pPr>
            <a:r>
              <a:rPr lang="en-US" altLang="en-US" sz="2400">
                <a:latin typeface="Times New Roman" panose="02020603050405020304" pitchFamily="18" charset="0"/>
                <a:cs typeface="Times New Roman" panose="02020603050405020304" pitchFamily="18" charset="0"/>
              </a:rPr>
              <a:t>The number of permutations of n different things taking all at a time is</a:t>
            </a:r>
          </a:p>
        </p:txBody>
      </p:sp>
      <p:sp>
        <p:nvSpPr>
          <p:cNvPr id="4101" name="Rectangle 4">
            <a:extLst>
              <a:ext uri="{FF2B5EF4-FFF2-40B4-BE49-F238E27FC236}">
                <a16:creationId xmlns:a16="http://schemas.microsoft.com/office/drawing/2014/main" id="{430E6273-02C4-4628-82C5-6BCA9862BDA3}"/>
              </a:ext>
            </a:extLst>
          </p:cNvPr>
          <p:cNvSpPr>
            <a:spLocks noChangeArrowheads="1"/>
          </p:cNvSpPr>
          <p:nvPr/>
        </p:nvSpPr>
        <p:spPr bwMode="auto">
          <a:xfrm>
            <a:off x="1295400" y="5715000"/>
            <a:ext cx="2319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i="1" baseline="30000">
                <a:latin typeface="Times New Roman" panose="02020603050405020304" pitchFamily="18" charset="0"/>
                <a:cs typeface="Times New Roman" panose="02020603050405020304" pitchFamily="18" charset="0"/>
              </a:rPr>
              <a:t>n</a:t>
            </a:r>
            <a:r>
              <a:rPr lang="en-US" altLang="en-US" sz="2400" i="1">
                <a:latin typeface="Times New Roman" panose="02020603050405020304" pitchFamily="18" charset="0"/>
                <a:cs typeface="Times New Roman" panose="02020603050405020304" pitchFamily="18" charset="0"/>
              </a:rPr>
              <a:t>P</a:t>
            </a:r>
            <a:r>
              <a:rPr lang="en-US" altLang="en-US" sz="2400" i="1" baseline="-30000">
                <a:latin typeface="Times New Roman" panose="02020603050405020304" pitchFamily="18" charset="0"/>
                <a:cs typeface="Times New Roman" panose="02020603050405020304" pitchFamily="18" charset="0"/>
              </a:rPr>
              <a:t>n</a:t>
            </a:r>
            <a:r>
              <a:rPr lang="en-US" altLang="en-US" sz="2400" i="1">
                <a:latin typeface="Times New Roman" panose="02020603050405020304" pitchFamily="18" charset="0"/>
                <a:cs typeface="Times New Roman" panose="02020603050405020304" pitchFamily="18" charset="0"/>
              </a:rPr>
              <a:t> = </a:t>
            </a:r>
            <a:r>
              <a:rPr lang="en-US" altLang="en-US" sz="2400" i="1" u="sng">
                <a:latin typeface="Times New Roman" panose="02020603050405020304" pitchFamily="18" charset="0"/>
                <a:cs typeface="Times New Roman" panose="02020603050405020304" pitchFamily="18" charset="0"/>
              </a:rPr>
              <a:t>	n!</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a:extLst>
              <a:ext uri="{FF2B5EF4-FFF2-40B4-BE49-F238E27FC236}">
                <a16:creationId xmlns:a16="http://schemas.microsoft.com/office/drawing/2014/main" id="{F27D9519-84C5-4C07-A203-2F91683837E4}"/>
              </a:ext>
            </a:extLst>
          </p:cNvPr>
          <p:cNvSpPr>
            <a:spLocks noChangeArrowheads="1"/>
          </p:cNvSpPr>
          <p:nvPr/>
        </p:nvSpPr>
        <p:spPr bwMode="auto">
          <a:xfrm>
            <a:off x="457200" y="106363"/>
            <a:ext cx="67818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How many ways to order six electrons</a:t>
            </a:r>
          </a:p>
          <a:p>
            <a:pPr algn="just"/>
            <a:r>
              <a:rPr lang="en-US" altLang="en-US" sz="2400">
                <a:latin typeface="Times New Roman" panose="02020603050405020304" pitchFamily="18" charset="0"/>
                <a:cs typeface="Times New Roman" panose="02020603050405020304" pitchFamily="18" charset="0"/>
              </a:rPr>
              <a:t>Ans. 	= 6!</a:t>
            </a:r>
          </a:p>
          <a:p>
            <a:pPr algn="just"/>
            <a:r>
              <a:rPr lang="en-US" altLang="en-US" sz="2400">
                <a:latin typeface="Times New Roman" panose="02020603050405020304" pitchFamily="18" charset="0"/>
                <a:cs typeface="Times New Roman" panose="02020603050405020304" pitchFamily="18" charset="0"/>
              </a:rPr>
              <a:t>	= 6 X 5 X 4 X 3 X 2 X 1</a:t>
            </a:r>
          </a:p>
          <a:p>
            <a:pPr algn="just"/>
            <a:r>
              <a:rPr lang="en-US" altLang="en-US" sz="2400">
                <a:latin typeface="Times New Roman" panose="02020603050405020304" pitchFamily="18" charset="0"/>
                <a:cs typeface="Times New Roman" panose="02020603050405020304" pitchFamily="18" charset="0"/>
              </a:rPr>
              <a:t>	= 720</a:t>
            </a:r>
          </a:p>
        </p:txBody>
      </p:sp>
      <p:sp>
        <p:nvSpPr>
          <p:cNvPr id="5123" name="Rectangle 2">
            <a:extLst>
              <a:ext uri="{FF2B5EF4-FFF2-40B4-BE49-F238E27FC236}">
                <a16:creationId xmlns:a16="http://schemas.microsoft.com/office/drawing/2014/main" id="{D4403293-4B0A-420B-8CF9-8B8C87FB0B25}"/>
              </a:ext>
            </a:extLst>
          </p:cNvPr>
          <p:cNvSpPr>
            <a:spLocks noChangeArrowheads="1"/>
          </p:cNvSpPr>
          <p:nvPr/>
        </p:nvSpPr>
        <p:spPr bwMode="auto">
          <a:xfrm>
            <a:off x="381000" y="1838325"/>
            <a:ext cx="7467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latin typeface="Times New Roman" panose="02020603050405020304" pitchFamily="18" charset="0"/>
                <a:cs typeface="Times New Roman" panose="02020603050405020304" pitchFamily="18" charset="0"/>
              </a:rPr>
              <a:t>Combination on the other hand is given by:</a:t>
            </a:r>
          </a:p>
          <a:p>
            <a:pPr algn="ctr"/>
            <a:r>
              <a:rPr lang="en-US" altLang="en-US" sz="2400" i="1" baseline="30000">
                <a:latin typeface="Times New Roman" panose="02020603050405020304" pitchFamily="18" charset="0"/>
                <a:cs typeface="Times New Roman" panose="02020603050405020304" pitchFamily="18" charset="0"/>
              </a:rPr>
              <a:t>n</a:t>
            </a:r>
            <a:r>
              <a:rPr lang="en-US" altLang="en-US" sz="2400" i="1">
                <a:latin typeface="Times New Roman" panose="02020603050405020304" pitchFamily="18" charset="0"/>
                <a:cs typeface="Times New Roman" panose="02020603050405020304" pitchFamily="18" charset="0"/>
              </a:rPr>
              <a:t>C</a:t>
            </a:r>
            <a:r>
              <a:rPr lang="en-US" altLang="en-US" sz="2400" i="1" baseline="-30000">
                <a:latin typeface="Times New Roman" panose="02020603050405020304" pitchFamily="18" charset="0"/>
                <a:cs typeface="Times New Roman" panose="02020603050405020304" pitchFamily="18" charset="0"/>
              </a:rPr>
              <a:t>r</a:t>
            </a:r>
            <a:r>
              <a:rPr lang="en-US" altLang="en-US" sz="2400" i="1">
                <a:latin typeface="Times New Roman" panose="02020603050405020304" pitchFamily="18" charset="0"/>
                <a:cs typeface="Times New Roman" panose="02020603050405020304" pitchFamily="18" charset="0"/>
              </a:rPr>
              <a:t> = </a:t>
            </a:r>
            <a:r>
              <a:rPr lang="en-US" altLang="en-US" sz="2400" i="1" u="sng">
                <a:latin typeface="Times New Roman" panose="02020603050405020304" pitchFamily="18" charset="0"/>
                <a:cs typeface="Times New Roman" panose="02020603050405020304" pitchFamily="18" charset="0"/>
              </a:rPr>
              <a:t>	n!</a:t>
            </a:r>
            <a:endParaRPr lang="en-US" altLang="en-US" sz="2400">
              <a:latin typeface="Times New Roman" panose="02020603050405020304" pitchFamily="18" charset="0"/>
              <a:cs typeface="Times New Roman" panose="02020603050405020304" pitchFamily="18" charset="0"/>
            </a:endParaRPr>
          </a:p>
          <a:p>
            <a:pPr algn="ctr"/>
            <a:r>
              <a:rPr lang="en-US" altLang="en-US" sz="2400" i="1">
                <a:latin typeface="Times New Roman" panose="02020603050405020304" pitchFamily="18" charset="0"/>
                <a:cs typeface="Times New Roman" panose="02020603050405020304" pitchFamily="18" charset="0"/>
              </a:rPr>
              <a:t>          r!(n-r)!</a:t>
            </a:r>
            <a:endParaRPr lang="en-US" altLang="en-US" sz="2400">
              <a:latin typeface="Times New Roman" panose="02020603050405020304" pitchFamily="18" charset="0"/>
              <a:cs typeface="Times New Roman" panose="02020603050405020304" pitchFamily="18" charset="0"/>
            </a:endParaRPr>
          </a:p>
        </p:txBody>
      </p:sp>
      <p:sp>
        <p:nvSpPr>
          <p:cNvPr id="5124" name="Rectangle 3">
            <a:extLst>
              <a:ext uri="{FF2B5EF4-FFF2-40B4-BE49-F238E27FC236}">
                <a16:creationId xmlns:a16="http://schemas.microsoft.com/office/drawing/2014/main" id="{F8BF3D18-2002-4FCA-ACE2-A97339576B96}"/>
              </a:ext>
            </a:extLst>
          </p:cNvPr>
          <p:cNvSpPr>
            <a:spLocks noChangeArrowheads="1"/>
          </p:cNvSpPr>
          <p:nvPr/>
        </p:nvSpPr>
        <p:spPr bwMode="auto">
          <a:xfrm>
            <a:off x="304800" y="3276600"/>
            <a:ext cx="7924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Examples</a:t>
            </a:r>
          </a:p>
          <a:p>
            <a:pPr algn="just">
              <a:buFontTx/>
              <a:buChar char="•"/>
            </a:pPr>
            <a:r>
              <a:rPr lang="en-US" altLang="en-US" sz="2400">
                <a:latin typeface="Times New Roman" panose="02020603050405020304" pitchFamily="18" charset="0"/>
                <a:cs typeface="Times New Roman" panose="02020603050405020304" pitchFamily="18" charset="0"/>
              </a:rPr>
              <a:t>What is the number of possible ways of four objects (A,B,C,D) among four positions?</a:t>
            </a:r>
          </a:p>
          <a:p>
            <a:pPr algn="just"/>
            <a:r>
              <a:rPr lang="en-US" altLang="en-US" sz="2400" i="1" baseline="30000">
                <a:latin typeface="Times New Roman" panose="02020603050405020304" pitchFamily="18" charset="0"/>
                <a:cs typeface="Times New Roman" panose="02020603050405020304" pitchFamily="18" charset="0"/>
              </a:rPr>
              <a:t>4</a:t>
            </a:r>
            <a:r>
              <a:rPr lang="en-US" altLang="en-US" sz="2400" i="1">
                <a:latin typeface="Times New Roman" panose="02020603050405020304" pitchFamily="18" charset="0"/>
                <a:cs typeface="Times New Roman" panose="02020603050405020304" pitchFamily="18" charset="0"/>
              </a:rPr>
              <a:t>P</a:t>
            </a:r>
            <a:r>
              <a:rPr lang="en-US" altLang="en-US" sz="2400" i="1" baseline="-30000">
                <a:latin typeface="Times New Roman" panose="02020603050405020304" pitchFamily="18" charset="0"/>
                <a:cs typeface="Times New Roman" panose="02020603050405020304" pitchFamily="18" charset="0"/>
              </a:rPr>
              <a:t>4</a:t>
            </a:r>
            <a:r>
              <a:rPr lang="en-US" altLang="en-US" sz="2400" i="1">
                <a:latin typeface="Times New Roman" panose="02020603050405020304" pitchFamily="18" charset="0"/>
                <a:cs typeface="Times New Roman" panose="02020603050405020304" pitchFamily="18" charset="0"/>
              </a:rPr>
              <a:t> =</a:t>
            </a:r>
            <a:r>
              <a:rPr lang="en-US" altLang="en-US" sz="2400">
                <a:latin typeface="Times New Roman" panose="02020603050405020304" pitchFamily="18" charset="0"/>
                <a:cs typeface="Times New Roman" panose="02020603050405020304" pitchFamily="18" charset="0"/>
              </a:rPr>
              <a:t> 4!</a:t>
            </a:r>
          </a:p>
          <a:p>
            <a:pPr algn="just"/>
            <a:r>
              <a:rPr lang="en-US" altLang="en-US" sz="2400" i="1">
                <a:latin typeface="Times New Roman" panose="02020603050405020304" pitchFamily="18" charset="0"/>
                <a:cs typeface="Times New Roman" panose="02020603050405020304" pitchFamily="18" charset="0"/>
              </a:rPr>
              <a:t>    =</a:t>
            </a:r>
            <a:r>
              <a:rPr lang="en-US" altLang="en-US" sz="2400">
                <a:latin typeface="Times New Roman" panose="02020603050405020304" pitchFamily="18" charset="0"/>
                <a:cs typeface="Times New Roman" panose="02020603050405020304" pitchFamily="18" charset="0"/>
              </a:rPr>
              <a:t> 4 X 3 X 2 X 1</a:t>
            </a:r>
            <a:r>
              <a:rPr lang="en-US" altLang="en-US" sz="2400" i="1">
                <a:latin typeface="Times New Roman" panose="02020603050405020304" pitchFamily="18" charset="0"/>
                <a:cs typeface="Times New Roman" panose="02020603050405020304" pitchFamily="18" charset="0"/>
              </a:rPr>
              <a:t> </a:t>
            </a:r>
            <a:endParaRPr lang="en-US" altLang="en-US" sz="2400">
              <a:latin typeface="Times New Roman" panose="02020603050405020304" pitchFamily="18" charset="0"/>
              <a:cs typeface="Times New Roman" panose="02020603050405020304" pitchFamily="18" charset="0"/>
            </a:endParaRPr>
          </a:p>
          <a:p>
            <a:pPr algn="just"/>
            <a:r>
              <a:rPr lang="en-US" altLang="en-US" sz="2400" i="1">
                <a:latin typeface="Times New Roman" panose="02020603050405020304" pitchFamily="18" charset="0"/>
                <a:cs typeface="Times New Roman" panose="02020603050405020304" pitchFamily="18" charset="0"/>
              </a:rPr>
              <a:t>				= </a:t>
            </a:r>
            <a:r>
              <a:rPr lang="en-US" altLang="en-US" sz="2400">
                <a:latin typeface="Times New Roman" panose="02020603050405020304" pitchFamily="18" charset="0"/>
                <a:cs typeface="Times New Roman" panose="02020603050405020304" pitchFamily="18" charset="0"/>
              </a:rPr>
              <a:t>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a:extLst>
              <a:ext uri="{FF2B5EF4-FFF2-40B4-BE49-F238E27FC236}">
                <a16:creationId xmlns:a16="http://schemas.microsoft.com/office/drawing/2014/main" id="{7B42FDF5-810B-4785-B5DE-32922E004258}"/>
              </a:ext>
            </a:extLst>
          </p:cNvPr>
          <p:cNvSpPr>
            <a:spLocks noChangeArrowheads="1"/>
          </p:cNvSpPr>
          <p:nvPr/>
        </p:nvSpPr>
        <p:spPr bwMode="auto">
          <a:xfrm>
            <a:off x="304800" y="152400"/>
            <a:ext cx="8542338"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Char char="•"/>
            </a:pPr>
            <a:r>
              <a:rPr lang="en-US" altLang="en-US" sz="2400">
                <a:latin typeface="Times New Roman" panose="02020603050405020304" pitchFamily="18" charset="0"/>
                <a:cs typeface="Times New Roman" panose="02020603050405020304" pitchFamily="18" charset="0"/>
              </a:rPr>
              <a:t>What is the number of possible arrangements of three objects (A,B,C) among four positions? List them</a:t>
            </a:r>
          </a:p>
          <a:p>
            <a:pPr algn="just"/>
            <a:r>
              <a:rPr lang="en-US" altLang="en-US" sz="2400" i="1" baseline="30000">
                <a:latin typeface="Times New Roman" panose="02020603050405020304" pitchFamily="18" charset="0"/>
                <a:cs typeface="Times New Roman" panose="02020603050405020304" pitchFamily="18" charset="0"/>
              </a:rPr>
              <a:t>n</a:t>
            </a:r>
            <a:r>
              <a:rPr lang="en-US" altLang="en-US" sz="2400" i="1">
                <a:latin typeface="Times New Roman" panose="02020603050405020304" pitchFamily="18" charset="0"/>
                <a:cs typeface="Times New Roman" panose="02020603050405020304" pitchFamily="18" charset="0"/>
              </a:rPr>
              <a:t>P</a:t>
            </a:r>
            <a:r>
              <a:rPr lang="en-US" altLang="en-US" sz="2400" i="1" baseline="-30000">
                <a:latin typeface="Times New Roman" panose="02020603050405020304" pitchFamily="18" charset="0"/>
                <a:cs typeface="Times New Roman" panose="02020603050405020304" pitchFamily="18" charset="0"/>
              </a:rPr>
              <a:t>r</a:t>
            </a:r>
            <a:r>
              <a:rPr lang="en-US" altLang="en-US" sz="2400" i="1">
                <a:latin typeface="Times New Roman" panose="02020603050405020304" pitchFamily="18" charset="0"/>
                <a:cs typeface="Times New Roman" panose="02020603050405020304" pitchFamily="18" charset="0"/>
              </a:rPr>
              <a:t> = </a:t>
            </a:r>
            <a:r>
              <a:rPr lang="en-US" altLang="en-US" sz="2400" i="1" u="sng">
                <a:latin typeface="Times New Roman" panose="02020603050405020304" pitchFamily="18" charset="0"/>
                <a:cs typeface="Times New Roman" panose="02020603050405020304" pitchFamily="18" charset="0"/>
              </a:rPr>
              <a:t>	4!</a:t>
            </a:r>
            <a:endParaRPr lang="en-US" altLang="en-US" sz="2400">
              <a:latin typeface="Times New Roman" panose="02020603050405020304" pitchFamily="18" charset="0"/>
              <a:cs typeface="Times New Roman" panose="02020603050405020304" pitchFamily="18" charset="0"/>
            </a:endParaRPr>
          </a:p>
          <a:p>
            <a:pPr algn="just"/>
            <a:r>
              <a:rPr lang="en-US" altLang="en-US" sz="2400" i="1">
                <a:latin typeface="Times New Roman" panose="02020603050405020304" pitchFamily="18" charset="0"/>
                <a:cs typeface="Times New Roman" panose="02020603050405020304" pitchFamily="18" charset="0"/>
              </a:rPr>
              <a:t>       (4-3)!</a:t>
            </a:r>
            <a:endParaRPr lang="en-US" altLang="en-US" sz="2400">
              <a:latin typeface="Times New Roman" panose="02020603050405020304" pitchFamily="18" charset="0"/>
              <a:cs typeface="Times New Roman" panose="02020603050405020304" pitchFamily="18" charset="0"/>
            </a:endParaRPr>
          </a:p>
          <a:p>
            <a:pPr algn="just"/>
            <a:r>
              <a:rPr lang="en-US" altLang="en-US" sz="2400">
                <a:latin typeface="Times New Roman" panose="02020603050405020304" pitchFamily="18" charset="0"/>
                <a:cs typeface="Times New Roman" panose="02020603050405020304" pitchFamily="18" charset="0"/>
              </a:rPr>
              <a:t>     = </a:t>
            </a:r>
            <a:r>
              <a:rPr lang="en-US" altLang="en-US" sz="2400" u="sng">
                <a:latin typeface="Times New Roman" panose="02020603050405020304" pitchFamily="18" charset="0"/>
                <a:cs typeface="Times New Roman" panose="02020603050405020304" pitchFamily="18" charset="0"/>
              </a:rPr>
              <a:t>4 X 3 X 2 X 1</a:t>
            </a:r>
            <a:endParaRPr lang="en-US" altLang="en-US" sz="2400">
              <a:latin typeface="Times New Roman" panose="02020603050405020304" pitchFamily="18" charset="0"/>
              <a:cs typeface="Times New Roman" panose="02020603050405020304" pitchFamily="18" charset="0"/>
            </a:endParaRPr>
          </a:p>
          <a:p>
            <a:pPr algn="just"/>
            <a:r>
              <a:rPr lang="en-US" altLang="en-US" sz="2400">
                <a:latin typeface="Times New Roman" panose="02020603050405020304" pitchFamily="18" charset="0"/>
                <a:cs typeface="Times New Roman" panose="02020603050405020304" pitchFamily="18" charset="0"/>
              </a:rPr>
              <a:t>		1</a:t>
            </a:r>
          </a:p>
          <a:p>
            <a:pPr algn="just"/>
            <a:r>
              <a:rPr lang="en-US" altLang="en-US" sz="2400">
                <a:latin typeface="Times New Roman" panose="02020603050405020304" pitchFamily="18" charset="0"/>
                <a:cs typeface="Times New Roman" panose="02020603050405020304" pitchFamily="18" charset="0"/>
              </a:rPr>
              <a:t>     = 24</a:t>
            </a:r>
          </a:p>
        </p:txBody>
      </p:sp>
      <p:sp>
        <p:nvSpPr>
          <p:cNvPr id="6147" name="Rectangle 3">
            <a:extLst>
              <a:ext uri="{FF2B5EF4-FFF2-40B4-BE49-F238E27FC236}">
                <a16:creationId xmlns:a16="http://schemas.microsoft.com/office/drawing/2014/main" id="{0938A65E-1E69-44DF-B75E-6AB5112AED35}"/>
              </a:ext>
            </a:extLst>
          </p:cNvPr>
          <p:cNvSpPr>
            <a:spLocks noChangeArrowheads="1"/>
          </p:cNvSpPr>
          <p:nvPr/>
        </p:nvSpPr>
        <p:spPr bwMode="auto">
          <a:xfrm>
            <a:off x="228600" y="2873375"/>
            <a:ext cx="7696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Times New Roman" panose="02020603050405020304" pitchFamily="18" charset="0"/>
                <a:cs typeface="Times New Roman" panose="02020603050405020304" pitchFamily="18" charset="0"/>
              </a:rPr>
              <a:t>ABC-		AB-C		A-BC		-ABC</a:t>
            </a:r>
          </a:p>
          <a:p>
            <a:pPr algn="just"/>
            <a:r>
              <a:rPr lang="en-US" altLang="en-US" sz="2400">
                <a:latin typeface="Times New Roman" panose="02020603050405020304" pitchFamily="18" charset="0"/>
                <a:cs typeface="Times New Roman" panose="02020603050405020304" pitchFamily="18" charset="0"/>
              </a:rPr>
              <a:t>ACB-		AC-B		A-CB		-ACB</a:t>
            </a:r>
          </a:p>
          <a:p>
            <a:pPr algn="just"/>
            <a:r>
              <a:rPr lang="en-US" altLang="en-US" sz="2400">
                <a:latin typeface="Times New Roman" panose="02020603050405020304" pitchFamily="18" charset="0"/>
                <a:cs typeface="Times New Roman" panose="02020603050405020304" pitchFamily="18" charset="0"/>
              </a:rPr>
              <a:t>BAC-		BA-C		B-AC		-BAC</a:t>
            </a:r>
          </a:p>
          <a:p>
            <a:pPr algn="just"/>
            <a:r>
              <a:rPr lang="en-US" altLang="en-US" sz="2400">
                <a:latin typeface="Times New Roman" panose="02020603050405020304" pitchFamily="18" charset="0"/>
                <a:cs typeface="Times New Roman" panose="02020603050405020304" pitchFamily="18" charset="0"/>
              </a:rPr>
              <a:t>BCA-		BC-A		B-CA		-BCA</a:t>
            </a:r>
          </a:p>
          <a:p>
            <a:pPr algn="just"/>
            <a:r>
              <a:rPr lang="en-US" altLang="en-US" sz="2400">
                <a:latin typeface="Times New Roman" panose="02020603050405020304" pitchFamily="18" charset="0"/>
                <a:cs typeface="Times New Roman" panose="02020603050405020304" pitchFamily="18" charset="0"/>
              </a:rPr>
              <a:t>CAB-		CA-B		C-AB		-CAB</a:t>
            </a:r>
          </a:p>
          <a:p>
            <a:pPr algn="just"/>
            <a:r>
              <a:rPr lang="en-US" altLang="en-US" sz="2400">
                <a:latin typeface="Times New Roman" panose="02020603050405020304" pitchFamily="18" charset="0"/>
                <a:cs typeface="Times New Roman" panose="02020603050405020304" pitchFamily="18" charset="0"/>
              </a:rPr>
              <a:t>CBA-		CB-A		C-BA		-CBA</a:t>
            </a:r>
          </a:p>
        </p:txBody>
      </p:sp>
      <p:sp>
        <p:nvSpPr>
          <p:cNvPr id="6148" name="Rectangle 4">
            <a:extLst>
              <a:ext uri="{FF2B5EF4-FFF2-40B4-BE49-F238E27FC236}">
                <a16:creationId xmlns:a16="http://schemas.microsoft.com/office/drawing/2014/main" id="{4589B1B7-77B9-4ED0-A107-74677045411C}"/>
              </a:ext>
            </a:extLst>
          </p:cNvPr>
          <p:cNvSpPr>
            <a:spLocks noChangeArrowheads="1"/>
          </p:cNvSpPr>
          <p:nvPr/>
        </p:nvSpPr>
        <p:spPr bwMode="auto">
          <a:xfrm>
            <a:off x="228600" y="5495925"/>
            <a:ext cx="82296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Char char="•"/>
            </a:pPr>
            <a:r>
              <a:rPr lang="en-US" altLang="en-US" sz="2400">
                <a:latin typeface="Times New Roman" panose="02020603050405020304" pitchFamily="18" charset="0"/>
                <a:cs typeface="Times New Roman" panose="02020603050405020304" pitchFamily="18" charset="0"/>
              </a:rPr>
              <a:t>Work out the number of ways that three objects (AAA) can be placed in five boxes no more than one object per box. List all possibilities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ADA6CE34-3892-4A38-AC15-F8E516521779}"/>
              </a:ext>
            </a:extLst>
          </p:cNvPr>
          <p:cNvSpPr>
            <a:spLocks noChangeArrowheads="1"/>
          </p:cNvSpPr>
          <p:nvPr/>
        </p:nvSpPr>
        <p:spPr bwMode="auto">
          <a:xfrm>
            <a:off x="114300" y="927100"/>
            <a:ext cx="7962900" cy="3416300"/>
          </a:xfrm>
          <a:prstGeom prst="rect">
            <a:avLst/>
          </a:prstGeom>
          <a:noFill/>
          <a:ln w="9525">
            <a:noFill/>
            <a:miter lim="800000"/>
            <a:headEnd/>
            <a:tailEnd/>
          </a:ln>
          <a:effectLst/>
        </p:spPr>
        <p:txBody>
          <a:bodyPr anchor="ctr">
            <a:spAutoFit/>
          </a:bodyPr>
          <a:lstStyle>
            <a:lvl1pPr indent="2286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i="1" baseline="30000">
                <a:latin typeface="Times New Roman" panose="02020603050405020304" pitchFamily="18" charset="0"/>
                <a:cs typeface="Times New Roman" panose="02020603050405020304" pitchFamily="18" charset="0"/>
              </a:rPr>
              <a:t>5</a:t>
            </a:r>
            <a:r>
              <a:rPr lang="en-US" altLang="en-US" sz="2400" i="1">
                <a:latin typeface="Times New Roman" panose="02020603050405020304" pitchFamily="18" charset="0"/>
                <a:cs typeface="Times New Roman" panose="02020603050405020304" pitchFamily="18" charset="0"/>
              </a:rPr>
              <a:t>C</a:t>
            </a:r>
            <a:r>
              <a:rPr lang="en-US" altLang="en-US" sz="2400" i="1" baseline="-30000">
                <a:latin typeface="Times New Roman" panose="02020603050405020304" pitchFamily="18" charset="0"/>
                <a:cs typeface="Times New Roman" panose="02020603050405020304" pitchFamily="18" charset="0"/>
              </a:rPr>
              <a:t>3</a:t>
            </a:r>
            <a:r>
              <a:rPr lang="en-US" altLang="en-US" sz="2400" i="1">
                <a:latin typeface="Times New Roman" panose="02020603050405020304" pitchFamily="18" charset="0"/>
                <a:cs typeface="Times New Roman" panose="02020603050405020304" pitchFamily="18" charset="0"/>
              </a:rPr>
              <a:t> = </a:t>
            </a:r>
            <a:r>
              <a:rPr lang="en-US" altLang="en-US" sz="2400" i="1" u="sng">
                <a:latin typeface="Times New Roman" panose="02020603050405020304" pitchFamily="18" charset="0"/>
                <a:cs typeface="Times New Roman" panose="02020603050405020304" pitchFamily="18" charset="0"/>
              </a:rPr>
              <a:t>	5!</a:t>
            </a:r>
            <a:endParaRPr lang="en-US" altLang="en-US" sz="2400">
              <a:latin typeface="Times New Roman" panose="02020603050405020304" pitchFamily="18" charset="0"/>
              <a:cs typeface="Times New Roman" panose="02020603050405020304" pitchFamily="18" charset="0"/>
            </a:endParaRPr>
          </a:p>
          <a:p>
            <a:pPr algn="just"/>
            <a:r>
              <a:rPr lang="en-US" altLang="en-US" sz="2400" i="1">
                <a:latin typeface="Times New Roman" panose="02020603050405020304" pitchFamily="18" charset="0"/>
                <a:cs typeface="Times New Roman" panose="02020603050405020304" pitchFamily="18" charset="0"/>
              </a:rPr>
              <a:t>      3!(5-3)!</a:t>
            </a:r>
            <a:endParaRPr lang="en-US" altLang="en-US" sz="2400">
              <a:latin typeface="Times New Roman" panose="02020603050405020304" pitchFamily="18" charset="0"/>
              <a:cs typeface="Times New Roman" panose="02020603050405020304" pitchFamily="18" charset="0"/>
            </a:endParaRPr>
          </a:p>
          <a:p>
            <a:pPr algn="just"/>
            <a:r>
              <a:rPr lang="en-US" altLang="en-US" sz="2400">
                <a:latin typeface="Times New Roman" panose="02020603050405020304" pitchFamily="18" charset="0"/>
                <a:cs typeface="Times New Roman" panose="02020603050405020304" pitchFamily="18" charset="0"/>
              </a:rPr>
              <a:t>     = </a:t>
            </a:r>
            <a:r>
              <a:rPr lang="en-US" altLang="en-US" sz="2400" u="sng">
                <a:latin typeface="Times New Roman" panose="02020603050405020304" pitchFamily="18" charset="0"/>
                <a:cs typeface="Times New Roman" panose="02020603050405020304" pitchFamily="18" charset="0"/>
              </a:rPr>
              <a:t>5 X 4 X 3!</a:t>
            </a:r>
            <a:endParaRPr lang="en-US" altLang="en-US" sz="2400">
              <a:latin typeface="Times New Roman" panose="02020603050405020304" pitchFamily="18" charset="0"/>
              <a:cs typeface="Times New Roman" panose="02020603050405020304" pitchFamily="18" charset="0"/>
            </a:endParaRPr>
          </a:p>
          <a:p>
            <a:pPr algn="just"/>
            <a:r>
              <a:rPr lang="en-US" altLang="en-US" sz="2400">
                <a:latin typeface="Times New Roman" panose="02020603050405020304" pitchFamily="18" charset="0"/>
                <a:cs typeface="Times New Roman" panose="02020603050405020304" pitchFamily="18" charset="0"/>
              </a:rPr>
              <a:t>        2 X 1 X 3!</a:t>
            </a:r>
          </a:p>
          <a:p>
            <a:pPr algn="just"/>
            <a:r>
              <a:rPr lang="en-US" altLang="en-US" sz="2400">
                <a:latin typeface="Times New Roman" panose="02020603050405020304" pitchFamily="18" charset="0"/>
                <a:cs typeface="Times New Roman" panose="02020603050405020304" pitchFamily="18" charset="0"/>
              </a:rPr>
              <a:t>     = </a:t>
            </a:r>
            <a:r>
              <a:rPr lang="en-US" altLang="en-US" sz="2400" u="sng">
                <a:latin typeface="Times New Roman" panose="02020603050405020304" pitchFamily="18" charset="0"/>
                <a:cs typeface="Times New Roman" panose="02020603050405020304" pitchFamily="18" charset="0"/>
              </a:rPr>
              <a:t>20</a:t>
            </a:r>
            <a:endParaRPr lang="en-US" altLang="en-US" sz="2400">
              <a:latin typeface="Times New Roman" panose="02020603050405020304" pitchFamily="18" charset="0"/>
              <a:cs typeface="Times New Roman" panose="02020603050405020304" pitchFamily="18" charset="0"/>
            </a:endParaRPr>
          </a:p>
          <a:p>
            <a:pPr algn="just"/>
            <a:r>
              <a:rPr lang="en-US" altLang="en-US" sz="2400">
                <a:latin typeface="Times New Roman" panose="02020603050405020304" pitchFamily="18" charset="0"/>
                <a:cs typeface="Times New Roman" panose="02020603050405020304" pitchFamily="18" charset="0"/>
              </a:rPr>
              <a:t>	2</a:t>
            </a:r>
          </a:p>
          <a:p>
            <a:pPr algn="just"/>
            <a:r>
              <a:rPr lang="en-US" altLang="en-US" sz="2400">
                <a:latin typeface="Times New Roman" panose="02020603050405020304" pitchFamily="18" charset="0"/>
                <a:cs typeface="Times New Roman" panose="02020603050405020304" pitchFamily="18" charset="0"/>
              </a:rPr>
              <a:t>     = 10</a:t>
            </a:r>
          </a:p>
          <a:p>
            <a:pPr algn="just"/>
            <a:r>
              <a:rPr lang="en-US" altLang="en-US" sz="2400">
                <a:latin typeface="Times New Roman" panose="02020603050405020304" pitchFamily="18" charset="0"/>
                <a:cs typeface="Times New Roman" panose="02020603050405020304" pitchFamily="18" charset="0"/>
              </a:rPr>
              <a:t>  AAA--	AA--A	     A--AA        A-A-A	          --AAA</a:t>
            </a:r>
          </a:p>
          <a:p>
            <a:pPr algn="just"/>
            <a:r>
              <a:rPr lang="en-US" altLang="en-US" sz="2400">
                <a:latin typeface="Times New Roman" panose="02020603050405020304" pitchFamily="18" charset="0"/>
                <a:cs typeface="Times New Roman" panose="02020603050405020304" pitchFamily="18" charset="0"/>
              </a:rPr>
              <a:t>-A-AA	-AA-A	      AA-A-	-AAA-		-AA-A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a:extLst>
              <a:ext uri="{FF2B5EF4-FFF2-40B4-BE49-F238E27FC236}">
                <a16:creationId xmlns:a16="http://schemas.microsoft.com/office/drawing/2014/main" id="{26763B9F-054A-4959-A1E8-EFA042EF6F04}"/>
              </a:ext>
            </a:extLst>
          </p:cNvPr>
          <p:cNvSpPr>
            <a:spLocks noChangeArrowheads="1"/>
          </p:cNvSpPr>
          <p:nvPr/>
        </p:nvSpPr>
        <p:spPr bwMode="auto">
          <a:xfrm>
            <a:off x="457200" y="344488"/>
            <a:ext cx="77724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US" altLang="en-US" sz="2400">
                <a:solidFill>
                  <a:srgbClr val="FF0000"/>
                </a:solidFill>
                <a:latin typeface="Times New Roman" panose="02020603050405020304" pitchFamily="18" charset="0"/>
                <a:cs typeface="Times New Roman" panose="02020603050405020304" pitchFamily="18" charset="0"/>
              </a:rPr>
              <a:t>MACROSTATE</a:t>
            </a:r>
          </a:p>
          <a:p>
            <a:pPr algn="just">
              <a:lnSpc>
                <a:spcPct val="150000"/>
              </a:lnSpc>
            </a:pPr>
            <a:r>
              <a:rPr lang="en-US" altLang="en-US" sz="2400">
                <a:latin typeface="Times New Roman" panose="02020603050405020304" pitchFamily="18" charset="0"/>
                <a:cs typeface="Times New Roman" panose="02020603050405020304" pitchFamily="18" charset="0"/>
              </a:rPr>
              <a:t>A macrostate is defined as a state of a system where the distribution of particle over the energy level is specified. </a:t>
            </a:r>
          </a:p>
          <a:p>
            <a:pPr algn="just">
              <a:lnSpc>
                <a:spcPct val="150000"/>
              </a:lnSpc>
            </a:pPr>
            <a:r>
              <a:rPr lang="en-US" altLang="en-US" sz="2400">
                <a:latin typeface="Times New Roman" panose="02020603050405020304" pitchFamily="18" charset="0"/>
                <a:cs typeface="Times New Roman" panose="02020603050405020304" pitchFamily="18" charset="0"/>
              </a:rPr>
              <a:t>The marostate includes what are the different energy levels and the number of particles having particular energy.</a:t>
            </a:r>
          </a:p>
          <a:p>
            <a:pPr algn="just">
              <a:lnSpc>
                <a:spcPct val="150000"/>
              </a:lnSpc>
            </a:pPr>
            <a:r>
              <a:rPr lang="en-US" altLang="en-US" sz="2400">
                <a:latin typeface="Times New Roman" panose="02020603050405020304" pitchFamily="18" charset="0"/>
                <a:cs typeface="Times New Roman" panose="02020603050405020304" pitchFamily="18" charset="0"/>
              </a:rPr>
              <a:t> In statistical mechanics, the equilibrium tends towards the macrostate which is most stable.</a:t>
            </a:r>
          </a:p>
          <a:p>
            <a:pPr algn="just">
              <a:lnSpc>
                <a:spcPct val="150000"/>
              </a:lnSpc>
            </a:pPr>
            <a:r>
              <a:rPr lang="en-US" altLang="en-US" sz="2400">
                <a:latin typeface="Times New Roman" panose="02020603050405020304" pitchFamily="18" charset="0"/>
                <a:cs typeface="Times New Roman" panose="02020603050405020304" pitchFamily="18" charset="0"/>
              </a:rPr>
              <a:t>Examples of the macrostates are temperature, pressure, volume, magnetic system, entropy, internal energy, free energy etc.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a:extLst>
              <a:ext uri="{FF2B5EF4-FFF2-40B4-BE49-F238E27FC236}">
                <a16:creationId xmlns:a16="http://schemas.microsoft.com/office/drawing/2014/main" id="{4D1AB7CD-E380-43A8-8240-9D58FA546A49}"/>
              </a:ext>
            </a:extLst>
          </p:cNvPr>
          <p:cNvSpPr>
            <a:spLocks noChangeArrowheads="1"/>
          </p:cNvSpPr>
          <p:nvPr/>
        </p:nvSpPr>
        <p:spPr bwMode="auto">
          <a:xfrm>
            <a:off x="381000" y="334963"/>
            <a:ext cx="8001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US" altLang="en-US" sz="2400" b="1">
                <a:solidFill>
                  <a:srgbClr val="0070C0"/>
                </a:solidFill>
                <a:latin typeface="Times New Roman" panose="02020603050405020304" pitchFamily="18" charset="0"/>
                <a:cs typeface="Times New Roman" panose="02020603050405020304" pitchFamily="18" charset="0"/>
              </a:rPr>
              <a:t>MICROSTATE</a:t>
            </a:r>
            <a:endParaRPr lang="en-US" altLang="en-US" sz="2400">
              <a:solidFill>
                <a:srgbClr val="0070C0"/>
              </a:solidFill>
              <a:latin typeface="Times New Roman" panose="02020603050405020304" pitchFamily="18" charset="0"/>
              <a:cs typeface="Times New Roman" panose="02020603050405020304" pitchFamily="18" charset="0"/>
            </a:endParaRPr>
          </a:p>
          <a:p>
            <a:pPr algn="just">
              <a:lnSpc>
                <a:spcPct val="150000"/>
              </a:lnSpc>
            </a:pPr>
            <a:r>
              <a:rPr lang="en-US" altLang="en-US" sz="2400">
                <a:latin typeface="Times New Roman" panose="02020603050405020304" pitchFamily="18" charset="0"/>
                <a:cs typeface="Times New Roman" panose="02020603050405020304" pitchFamily="18" charset="0"/>
              </a:rPr>
              <a:t>This is defined as a state of a system where all the parameters of the constituent particles are specified. In microstate, there are many parameters in each state. Examples of microstates are potential and kinetic energy, positions (x, y, z), mass and number of particles.</a:t>
            </a:r>
          </a:p>
          <a:p>
            <a:pPr algn="ctr">
              <a:lnSpc>
                <a:spcPct val="150000"/>
              </a:lnSpc>
            </a:pPr>
            <a:r>
              <a:rPr lang="en-US" altLang="en-US" sz="2400" b="1">
                <a:solidFill>
                  <a:srgbClr val="FF0000"/>
                </a:solidFill>
                <a:latin typeface="Times New Roman" panose="02020603050405020304" pitchFamily="18" charset="0"/>
                <a:cs typeface="Times New Roman" panose="02020603050405020304" pitchFamily="18" charset="0"/>
              </a:rPr>
              <a:t>DISTRIBUTION LAW</a:t>
            </a:r>
            <a:endParaRPr lang="en-US" altLang="en-US" sz="240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US" altLang="en-US" sz="2400">
                <a:latin typeface="Times New Roman" panose="02020603050405020304" pitchFamily="18" charset="0"/>
                <a:cs typeface="Times New Roman" panose="02020603050405020304" pitchFamily="18" charset="0"/>
              </a:rPr>
              <a:t>This depends on how a system is defined. Three approaches are available for defining a system and are referred to three ensembles.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E99003E9-B81E-4DAA-88A1-EA99F25086DD}"/>
              </a:ext>
            </a:extLst>
          </p:cNvPr>
          <p:cNvSpPr>
            <a:spLocks noChangeArrowheads="1"/>
          </p:cNvSpPr>
          <p:nvPr/>
        </p:nvSpPr>
        <p:spPr bwMode="auto">
          <a:xfrm>
            <a:off x="304800" y="2971800"/>
            <a:ext cx="8077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buFontTx/>
              <a:buChar char="•"/>
            </a:pPr>
            <a:r>
              <a:rPr lang="en-US" altLang="en-US" sz="2400">
                <a:solidFill>
                  <a:srgbClr val="FF0000"/>
                </a:solidFill>
                <a:latin typeface="Times New Roman" panose="02020603050405020304" pitchFamily="18" charset="0"/>
                <a:cs typeface="Times New Roman" panose="02020603050405020304" pitchFamily="18" charset="0"/>
              </a:rPr>
              <a:t>Micro-Canonical ensemble: </a:t>
            </a:r>
            <a:r>
              <a:rPr lang="en-US" altLang="en-US" sz="2400">
                <a:latin typeface="Times New Roman" panose="02020603050405020304" pitchFamily="18" charset="0"/>
                <a:cs typeface="Times New Roman" panose="02020603050405020304" pitchFamily="18" charset="0"/>
              </a:rPr>
              <a:t>This is an isolated system with fixed energy (E) and the number of particle (N)</a:t>
            </a:r>
          </a:p>
          <a:p>
            <a:pPr algn="just">
              <a:lnSpc>
                <a:spcPct val="150000"/>
              </a:lnSpc>
              <a:buFontTx/>
              <a:buChar char="•"/>
            </a:pPr>
            <a:r>
              <a:rPr lang="en-US" altLang="en-US" sz="2400" b="1">
                <a:solidFill>
                  <a:srgbClr val="002060"/>
                </a:solidFill>
                <a:latin typeface="Times New Roman" panose="02020603050405020304" pitchFamily="18" charset="0"/>
                <a:cs typeface="Times New Roman" panose="02020603050405020304" pitchFamily="18" charset="0"/>
              </a:rPr>
              <a:t>Canonical ensemble:</a:t>
            </a:r>
            <a:r>
              <a:rPr lang="en-US" altLang="en-US" sz="2400">
                <a:latin typeface="Times New Roman" panose="02020603050405020304" pitchFamily="18" charset="0"/>
                <a:cs typeface="Times New Roman" panose="02020603050405020304" pitchFamily="18" charset="0"/>
              </a:rPr>
              <a:t> This is a system which occurs at a constant temperature with fixed number of particles.</a:t>
            </a:r>
          </a:p>
          <a:p>
            <a:pPr algn="just">
              <a:lnSpc>
                <a:spcPct val="150000"/>
              </a:lnSpc>
              <a:buFontTx/>
              <a:buChar char="•"/>
            </a:pPr>
            <a:r>
              <a:rPr lang="en-US" altLang="en-US" sz="2400" b="1">
                <a:solidFill>
                  <a:srgbClr val="FF0000"/>
                </a:solidFill>
                <a:latin typeface="Times New Roman" panose="02020603050405020304" pitchFamily="18" charset="0"/>
                <a:cs typeface="Times New Roman" panose="02020603050405020304" pitchFamily="18" charset="0"/>
              </a:rPr>
              <a:t>Ground Canonical ensemble: </a:t>
            </a:r>
            <a:r>
              <a:rPr lang="en-US" altLang="en-US" sz="2400">
                <a:latin typeface="Times New Roman" panose="02020603050405020304" pitchFamily="18" charset="0"/>
                <a:cs typeface="Times New Roman" panose="02020603050405020304" pitchFamily="18" charset="0"/>
              </a:rPr>
              <a:t>Under this, nothing is fixed.</a:t>
            </a:r>
          </a:p>
        </p:txBody>
      </p:sp>
      <p:sp>
        <p:nvSpPr>
          <p:cNvPr id="10243" name="Rectangle 4">
            <a:extLst>
              <a:ext uri="{FF2B5EF4-FFF2-40B4-BE49-F238E27FC236}">
                <a16:creationId xmlns:a16="http://schemas.microsoft.com/office/drawing/2014/main" id="{20C5E83E-FAB8-497C-AFD0-4519D49EF1D5}"/>
              </a:ext>
            </a:extLst>
          </p:cNvPr>
          <p:cNvSpPr>
            <a:spLocks noChangeArrowheads="1"/>
          </p:cNvSpPr>
          <p:nvPr/>
        </p:nvSpPr>
        <p:spPr bwMode="auto">
          <a:xfrm>
            <a:off x="228600" y="381000"/>
            <a:ext cx="83058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lnSpc>
                <a:spcPct val="150000"/>
              </a:lnSpc>
            </a:pPr>
            <a:r>
              <a:rPr lang="en-US" altLang="en-US" sz="2400" b="1">
                <a:solidFill>
                  <a:srgbClr val="0070C0"/>
                </a:solidFill>
                <a:latin typeface="Times New Roman" panose="02020603050405020304" pitchFamily="18" charset="0"/>
                <a:cs typeface="Times New Roman" panose="02020603050405020304" pitchFamily="18" charset="0"/>
              </a:rPr>
              <a:t>An ensemble</a:t>
            </a:r>
            <a:r>
              <a:rPr lang="en-US" altLang="en-US" sz="2400">
                <a:latin typeface="Times New Roman" panose="02020603050405020304" pitchFamily="18" charset="0"/>
                <a:cs typeface="Times New Roman" panose="02020603050405020304" pitchFamily="18" charset="0"/>
              </a:rPr>
              <a:t> is defined as the collection of identical units or replica of a system e.g. 1 mole of water may be viewed as an ensemble with Avogrado’s law of identical units of water molecules,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21BC5547-5AAC-4B14-BAB7-2C81C12B3148}"/>
              </a:ext>
            </a:extLst>
          </p:cNvPr>
          <p:cNvSpPr>
            <a:spLocks noChangeArrowheads="1"/>
          </p:cNvSpPr>
          <p:nvPr/>
        </p:nvSpPr>
        <p:spPr bwMode="auto">
          <a:xfrm>
            <a:off x="228600" y="504825"/>
            <a:ext cx="8610600" cy="563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50000"/>
              </a:lnSpc>
            </a:pPr>
            <a:r>
              <a:rPr lang="en-US" altLang="en-US" sz="2400" b="1">
                <a:latin typeface="Times New Roman" panose="02020603050405020304" pitchFamily="18" charset="0"/>
                <a:cs typeface="Times New Roman" panose="02020603050405020304" pitchFamily="18" charset="0"/>
              </a:rPr>
              <a:t>THE DISORDERED NUMBER (o)</a:t>
            </a:r>
            <a:endParaRPr lang="en-US" altLang="en-US" sz="2400">
              <a:latin typeface="Times New Roman" panose="02020603050405020304" pitchFamily="18" charset="0"/>
              <a:cs typeface="Times New Roman" panose="02020603050405020304" pitchFamily="18" charset="0"/>
            </a:endParaRPr>
          </a:p>
          <a:p>
            <a:pPr algn="just">
              <a:lnSpc>
                <a:spcPct val="150000"/>
              </a:lnSpc>
            </a:pPr>
            <a:r>
              <a:rPr lang="en-US" altLang="en-US" sz="2400">
                <a:latin typeface="Times New Roman" panose="02020603050405020304" pitchFamily="18" charset="0"/>
                <a:cs typeface="Times New Roman" panose="02020603050405020304" pitchFamily="18" charset="0"/>
              </a:rPr>
              <a:t>This is defined as the number of microstates available to a macrostate and its very large for the equilibrium macrostate.</a:t>
            </a:r>
          </a:p>
          <a:p>
            <a:pPr algn="just">
              <a:lnSpc>
                <a:spcPct val="150000"/>
              </a:lnSpc>
            </a:pPr>
            <a:r>
              <a:rPr lang="en-US" altLang="en-US" sz="2400">
                <a:latin typeface="Times New Roman" panose="02020603050405020304" pitchFamily="18" charset="0"/>
                <a:cs typeface="Times New Roman" panose="02020603050405020304" pitchFamily="18" charset="0"/>
              </a:rPr>
              <a:t>If they are distinguishable, every microstate is a macrostate but if they are indistinguishable, each macrostate has its own microstate.</a:t>
            </a:r>
          </a:p>
          <a:p>
            <a:pPr algn="just">
              <a:lnSpc>
                <a:spcPct val="150000"/>
              </a:lnSpc>
            </a:pPr>
            <a:r>
              <a:rPr lang="en-US" altLang="en-US" sz="2400">
                <a:latin typeface="Times New Roman" panose="02020603050405020304" pitchFamily="18" charset="0"/>
                <a:cs typeface="Times New Roman" panose="02020603050405020304" pitchFamily="18" charset="0"/>
              </a:rPr>
              <a:t>Symbol notation</a:t>
            </a:r>
          </a:p>
          <a:p>
            <a:pPr algn="just">
              <a:lnSpc>
                <a:spcPct val="150000"/>
              </a:lnSpc>
              <a:buFontTx/>
              <a:buChar char="•"/>
            </a:pPr>
            <a:r>
              <a:rPr lang="en-US" altLang="en-US" sz="2400">
                <a:latin typeface="Times New Roman" panose="02020603050405020304" pitchFamily="18" charset="0"/>
                <a:cs typeface="Times New Roman" panose="02020603050405020304" pitchFamily="18" charset="0"/>
              </a:rPr>
              <a:t>Energy level			i</a:t>
            </a:r>
          </a:p>
          <a:p>
            <a:pPr algn="just">
              <a:lnSpc>
                <a:spcPct val="150000"/>
              </a:lnSpc>
              <a:buFontTx/>
              <a:buChar char="•"/>
            </a:pPr>
            <a:r>
              <a:rPr lang="en-US" altLang="en-US" sz="2400">
                <a:latin typeface="Times New Roman" panose="02020603050405020304" pitchFamily="18" charset="0"/>
                <a:cs typeface="Times New Roman" panose="02020603050405020304" pitchFamily="18" charset="0"/>
              </a:rPr>
              <a:t>Energy			E</a:t>
            </a:r>
          </a:p>
          <a:p>
            <a:pPr algn="just">
              <a:lnSpc>
                <a:spcPct val="150000"/>
              </a:lnSpc>
              <a:buFontTx/>
              <a:buChar char="•"/>
            </a:pPr>
            <a:r>
              <a:rPr lang="en-US" altLang="en-US" sz="2400">
                <a:latin typeface="Times New Roman" panose="02020603050405020304" pitchFamily="18" charset="0"/>
                <a:cs typeface="Times New Roman" panose="02020603050405020304" pitchFamily="18" charset="0"/>
              </a:rPr>
              <a:t>Degeneracy			gi</a:t>
            </a:r>
          </a:p>
          <a:p>
            <a:pPr algn="just">
              <a:lnSpc>
                <a:spcPct val="150000"/>
              </a:lnSpc>
              <a:buFontTx/>
              <a:buChar char="•"/>
            </a:pPr>
            <a:r>
              <a:rPr lang="en-US" altLang="en-US" sz="2400">
                <a:latin typeface="Times New Roman" panose="02020603050405020304" pitchFamily="18" charset="0"/>
                <a:cs typeface="Times New Roman" panose="02020603050405020304" pitchFamily="18" charset="0"/>
              </a:rPr>
              <a:t>Occupation number	            ni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888</Words>
  <Application>Microsoft Office PowerPoint</Application>
  <PresentationFormat>On-screen Show (4:3)</PresentationFormat>
  <Paragraphs>91</Paragraphs>
  <Slides>12</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Times New Roman</vt:lpstr>
      <vt:lpstr>Office Theme</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computer12</dc:creator>
  <cp:lastModifiedBy>Ademola Balogun</cp:lastModifiedBy>
  <cp:revision>12</cp:revision>
  <dcterms:created xsi:type="dcterms:W3CDTF">2019-11-03T00:38:47Z</dcterms:created>
  <dcterms:modified xsi:type="dcterms:W3CDTF">2021-08-15T22:12:17Z</dcterms:modified>
</cp:coreProperties>
</file>