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02355B-90DE-4AC0-B001-3FF20D8624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16E5DB-2857-4A24-ABDB-585C6DCDD1F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33BA1E6-4118-4D5B-9634-BE7C77B66160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117E82D-609B-4699-9C35-99B6570703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5923AFF-AF48-46D7-B1F5-57149047E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8EC7FB-1FFD-4FA8-90F0-5FF2DA43F22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BAAFD-9105-4221-8258-7363618651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B377C63-8146-46E1-9599-7649DFF9BA1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8B4A4D53-7832-41FD-9D65-9CB251874D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1FE4F3AD-CFD7-4DCB-A3AC-451058149B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BDA773-27DD-4388-A5F0-50634311A6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64A4611-3893-48A9-852E-3D229AD2651F}" type="slidenum">
              <a:rPr lang="en-U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082186B6-685A-4510-80F5-4CF26652A2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A0A4EC8C-3FC1-42C4-9717-4570FDF1EC5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001C61A7-F0D7-47C6-81E2-D414BD1120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11016C6-D6D1-4030-B194-D8A5BE639711}" type="slidenum">
              <a:rPr lang="en-US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6EC37E71-AB58-4394-B8D1-7597D6381EB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93AC1632-3685-497A-9D81-09A9134768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AE6E3525-FA41-4A9E-857D-F6683E36B2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1E1DEB2-15A2-472A-9FE8-D894A239F201}" type="slidenum">
              <a:rPr lang="en-US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CECDF5A7-7DD7-44EA-A0AB-E6DC18B3EC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79C4CA0B-74C5-400E-B309-B1A6542EAD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85750" indent="-285750" eaLnBrk="1" hangingPunct="1">
              <a:spcBef>
                <a:spcPct val="0"/>
              </a:spcBef>
              <a:buFontTx/>
              <a:buAutoNum type="romanLcPeriod"/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7FFD6178-4D74-4C28-8B90-2FA1DE40BD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E3B16BB-7E05-4FF0-AB80-7AF88F933EAA}" type="slidenum">
              <a:rPr lang="en-US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79598429-D6C6-4688-93C8-8ED572149B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8E4CD44C-17C6-42C9-9FF7-3D1833A6ECB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72EA4C-4AD1-4EEE-8908-45EE7DE2FD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9E63D89-A55D-406D-8792-15762B502A19}" type="slidenum">
              <a:rPr lang="en-US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624EA38D-A9DA-470B-9865-972E421D6F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E2B96786-15CA-47EC-9525-43748E2A4E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97B074-0F8F-4F76-88E2-3D4AC832C6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1755AA-D83E-42BF-9833-77AF3A571A01}" type="slidenum">
              <a:rPr lang="en-US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1CC18-62D7-43AE-88E6-523290505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2A9C4-E3EC-4188-9845-54DC06F0A29E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2BE92-A0C0-4300-8030-8B2688B34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B4D62-6EEC-44D4-B2A1-96490EF5B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0F52D-B227-4421-93D1-F27EEC8165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32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5E199-B4E6-43E8-BE4E-915EA4AE5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CC364-7BA8-4EC2-B4F4-300A28B721F6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A8BFC-F536-4017-A192-D4B3A6E4A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3987A-50AD-4280-ACFC-3B6E9805A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D9F06-4A16-415C-836A-08FCC4F85F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18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FF055-D85B-4E20-94A7-D5FC16940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7EED5-5958-4A5A-A205-E44F932B861D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AFA07-D56F-47BC-AAD0-8D3F994EF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0F861-F038-4CFC-8B6E-08502EE14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8B89B-7BA6-4E6B-9F2D-C50B405103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34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C7AC2-7389-4647-B78D-0A8264703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1B40E-CC73-45DF-9C78-D6FE444BC164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A0EE1-3094-45C7-A640-4AE2C9AEF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57582-DA05-462E-9EA3-204279A51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F887A-DECC-4992-840B-FEF48FD442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123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E58AB-3AAA-4E86-8498-1E59C6509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127BD-D74B-475B-8D06-15E8F5DC481C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76678-212F-4EC4-B135-FD7C3562F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9674B-7C3E-4EFC-874D-66B18B40B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E2F18-68C4-402D-A517-1B9F24932C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592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8B056E8-BAE2-44A6-84F6-81063A03C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16DC5-BDAF-4E98-8E4D-82CBD422CD1D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2C6B2DD-A12C-4C42-AAEB-359771AB4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932ECC-63BC-4085-8A4C-A17BE422F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7B100-77A3-4D8F-B89B-3889BC49DF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743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23AC18C-F5BD-43DA-A065-59655CFD7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1D791-EA4E-4768-8A15-4D1D90945BAB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F6F6D29-2051-4870-BA54-411ABFD98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C128D51-A837-491B-B94A-D661C20BF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1B554-ECE6-4897-94FC-E6E8A4D958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75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4E8FDAA-E18C-4173-A802-4FEE0A2BD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283AB-4E9D-4E58-9693-4FA376B795D7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4EBD72F-D13B-43D8-9769-CE44D5648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F47BD4-3460-4DE9-81AA-2DC498FEE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37545-3B01-4DAA-A39A-079C14F7D1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152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22E49E2-4EAF-4952-BC4F-9650E8AF2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0E1C0-DD37-47CA-9A01-08BF4F4B5238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4FDEEB4-48A7-43F8-BDB2-F56449FA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B92A88B-A01F-4877-8E75-5B328295C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A2014-D125-4705-8548-0413C91C0A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245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7947EF-2CA3-4ACD-A28A-84259E6C3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3B863-E662-4AF2-9F59-83C0ACF1213D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510D755-D358-4FB0-9DF9-9DB74BA04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7ACEBD6-4151-49F3-9774-5CAF441D2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CFC86-2456-4F6D-9D07-39EC68BD01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3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58805A-8DD4-41A1-8FCF-C57886E39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E1BFC-D673-414F-994B-3A701FDC915A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D425BC7-5689-4A5F-8869-591716AE5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8CCE7F-E7BE-4750-9C98-6F99D1754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1BC49-E9E8-4272-9609-35736459B2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642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8D863873-1B2C-4486-A670-0ADF781B228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9EFD2A45-E8E0-48D0-892B-E7EF0EE68F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A63DB-DC64-4EF7-9BD2-7877097263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5BF927-37E8-43C7-BBC1-5D912F00CC8A}" type="datetimeFigureOut">
              <a:rPr lang="en-US"/>
              <a:pPr>
                <a:defRPr/>
              </a:pPr>
              <a:t>8/15/2021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72E2E-0DD2-4995-AA29-15CDED7F0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D6626-CE1F-4300-916E-5D114BE3B0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143AB50-98F2-4432-8D37-0E191127021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aofudje@mtu.edu.n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.png"/><Relationship Id="rId7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>
            <a:extLst>
              <a:ext uri="{FF2B5EF4-FFF2-40B4-BE49-F238E27FC236}">
                <a16:creationId xmlns:a16="http://schemas.microsoft.com/office/drawing/2014/main" id="{9D9A6CCE-01E5-445B-B698-49CDDE41C8A3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1DE394B-2AB1-425F-8B18-16992253F722}" type="slidenum">
              <a:rPr lang="en-US" altLang="en-US" sz="1400">
                <a:latin typeface="Calibri" panose="020F0502020204030204" pitchFamily="34" charset="0"/>
              </a:rPr>
              <a:pPr algn="r" eaLnBrk="1" hangingPunct="1"/>
              <a:t>1</a:t>
            </a:fld>
            <a:endParaRPr lang="en-US" altLang="en-US" sz="1400">
              <a:latin typeface="Calibri" panose="020F0502020204030204" pitchFamily="34" charset="0"/>
            </a:endParaRPr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2521D283-E33D-4BB9-9D2E-8889BD25B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000" y="185738"/>
            <a:ext cx="8051800" cy="335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Calibri" panose="020F0502020204030204" pitchFamily="34" charset="0"/>
            </a:endParaRPr>
          </a:p>
          <a:p>
            <a:pPr algn="ctr" eaLnBrk="1" hangingPunct="1"/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</a:rPr>
              <a:t> CHM 405: STATISTICAL </a:t>
            </a:r>
            <a:r>
              <a:rPr lang="en-US" altLang="en-US" sz="2400" b="1">
                <a:solidFill>
                  <a:srgbClr val="FF0000"/>
                </a:solidFill>
                <a:latin typeface="Calibri" panose="020F0502020204030204" pitchFamily="34" charset="0"/>
              </a:rPr>
              <a:t> MECHANICS</a:t>
            </a:r>
          </a:p>
          <a:p>
            <a:pPr algn="ctr" eaLnBrk="1" hangingPunct="1"/>
            <a:endParaRPr lang="en-US" altLang="en-US" sz="2400">
              <a:latin typeface="Calibri" panose="020F0502020204030204" pitchFamily="34" charset="0"/>
            </a:endParaRPr>
          </a:p>
          <a:p>
            <a:pPr algn="ctr" eaLnBrk="1" hangingPunct="1"/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 AND A MICROSTATE</a:t>
            </a:r>
            <a:endParaRPr lang="en-US" altLang="en-US" sz="2400" b="1">
              <a:latin typeface="Calibri" panose="020F0502020204030204" pitchFamily="34" charset="0"/>
            </a:endParaRPr>
          </a:p>
          <a:p>
            <a:pPr algn="ctr" eaLnBrk="1" hangingPunct="1"/>
            <a:endParaRPr lang="en-US" altLang="en-US" sz="2400" b="1">
              <a:latin typeface="Calibri" panose="020F0502020204030204" pitchFamily="34" charset="0"/>
            </a:endParaRPr>
          </a:p>
          <a:p>
            <a:pPr algn="ctr" eaLnBrk="1" hangingPunct="1"/>
            <a:r>
              <a:rPr lang="en-US" altLang="en-US" sz="2400" b="1">
                <a:latin typeface="Calibri" panose="020F0502020204030204" pitchFamily="34" charset="0"/>
              </a:rPr>
              <a:t>BY</a:t>
            </a:r>
          </a:p>
          <a:p>
            <a:pPr algn="ctr" eaLnBrk="1" hangingPunct="1"/>
            <a:r>
              <a:rPr lang="en-US" altLang="en-US" sz="2400" b="1">
                <a:latin typeface="Calibri" panose="020F0502020204030204" pitchFamily="34" charset="0"/>
              </a:rPr>
              <a:t>DR. E.A. Ofudje</a:t>
            </a:r>
          </a:p>
          <a:p>
            <a:pPr algn="ctr" eaLnBrk="1" hangingPunct="1"/>
            <a:r>
              <a:rPr lang="en-US" altLang="en-US" sz="2400" b="1">
                <a:latin typeface="Calibri" panose="020F0502020204030204" pitchFamily="34" charset="0"/>
                <a:hlinkClick r:id="rId2"/>
              </a:rPr>
              <a:t>eaofudje@mtu.edu.ng</a:t>
            </a:r>
            <a:endParaRPr lang="en-US" altLang="en-US" sz="2400" b="1">
              <a:latin typeface="Calibri" panose="020F0502020204030204" pitchFamily="34" charset="0"/>
            </a:endParaRPr>
          </a:p>
          <a:p>
            <a:pPr algn="ctr" eaLnBrk="1" hangingPunct="1"/>
            <a:endParaRPr lang="en-US" altLang="en-US" sz="2000" b="1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9690D7E2-06E4-4A20-80B2-E1AFBA2F4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33400"/>
            <a:ext cx="830580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 AND A MICROSTATE?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configuration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is a general arrangement of total energy available to the system.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microstate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is a specific arrangement of energy in which the energy content of specific oscillators is described.</a:t>
            </a: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82D8E3D-E3F0-41C0-994F-CE20CD157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505200"/>
            <a:ext cx="85344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How is this number used to describe energy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distributions?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occupation number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represents the number of units occupying a given energy level. It can be use to describe the distribution of energy over a collection of units which specify the number of units occupying a given energy level.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>
            <a:extLst>
              <a:ext uri="{FF2B5EF4-FFF2-40B4-BE49-F238E27FC236}">
                <a16:creationId xmlns:a16="http://schemas.microsoft.com/office/drawing/2014/main" id="{1F265E14-8961-4E26-AD5A-E55518393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3513"/>
            <a:ext cx="8001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Let’s consider a very simple ensemble of three localized oscillator which shows three quanta of energy. In how many ways can the three energy quanta be distributed among three distinguishable oscillators?</a:t>
            </a:r>
          </a:p>
        </p:txBody>
      </p:sp>
      <p:grpSp>
        <p:nvGrpSpPr>
          <p:cNvPr id="7171" name="Group 113">
            <a:extLst>
              <a:ext uri="{FF2B5EF4-FFF2-40B4-BE49-F238E27FC236}">
                <a16:creationId xmlns:a16="http://schemas.microsoft.com/office/drawing/2014/main" id="{F1AB6FD3-BE95-45FB-90CC-49ECEA99EA08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3581400"/>
            <a:ext cx="2895600" cy="2209800"/>
            <a:chOff x="0" y="0"/>
            <a:chExt cx="15525" cy="15430"/>
          </a:xfrm>
        </p:grpSpPr>
        <p:sp>
          <p:nvSpPr>
            <p:cNvPr id="7219" name="Straight Connector 16">
              <a:extLst>
                <a:ext uri="{FF2B5EF4-FFF2-40B4-BE49-F238E27FC236}">
                  <a16:creationId xmlns:a16="http://schemas.microsoft.com/office/drawing/2014/main" id="{B9D01123-6F22-4674-9316-E026AA8502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0" name="Text Box 19">
              <a:extLst>
                <a:ext uri="{FF2B5EF4-FFF2-40B4-BE49-F238E27FC236}">
                  <a16:creationId xmlns:a16="http://schemas.microsoft.com/office/drawing/2014/main" id="{45BB34DF-F1A7-4BFF-AED5-7DF9853B7A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7221" name="Text Box 21">
              <a:extLst>
                <a:ext uri="{FF2B5EF4-FFF2-40B4-BE49-F238E27FC236}">
                  <a16:creationId xmlns:a16="http://schemas.microsoft.com/office/drawing/2014/main" id="{C7A03A15-92C0-474C-A2AB-25AFE17E9E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7222" name="Text Box 27">
              <a:extLst>
                <a:ext uri="{FF2B5EF4-FFF2-40B4-BE49-F238E27FC236}">
                  <a16:creationId xmlns:a16="http://schemas.microsoft.com/office/drawing/2014/main" id="{CB8EA396-3300-4AE4-BF67-9D22C582C8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7223" name="Text Box 43">
              <a:extLst>
                <a:ext uri="{FF2B5EF4-FFF2-40B4-BE49-F238E27FC236}">
                  <a16:creationId xmlns:a16="http://schemas.microsoft.com/office/drawing/2014/main" id="{B1BF464D-0A8F-4A15-84EE-165D59FADD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7224" name="Text Box 44">
              <a:extLst>
                <a:ext uri="{FF2B5EF4-FFF2-40B4-BE49-F238E27FC236}">
                  <a16:creationId xmlns:a16="http://schemas.microsoft.com/office/drawing/2014/main" id="{1F8C75DA-4B36-4CAD-8883-E73F49CED5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7225" name="Text Box 45">
              <a:extLst>
                <a:ext uri="{FF2B5EF4-FFF2-40B4-BE49-F238E27FC236}">
                  <a16:creationId xmlns:a16="http://schemas.microsoft.com/office/drawing/2014/main" id="{1C1C1090-193F-44CE-9202-303457B5AD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7226" name="Text Box 46">
              <a:extLst>
                <a:ext uri="{FF2B5EF4-FFF2-40B4-BE49-F238E27FC236}">
                  <a16:creationId xmlns:a16="http://schemas.microsoft.com/office/drawing/2014/main" id="{9EAB43BC-9F87-4059-A732-F5A586EA9F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7227" name="Text Box 47">
              <a:extLst>
                <a:ext uri="{FF2B5EF4-FFF2-40B4-BE49-F238E27FC236}">
                  <a16:creationId xmlns:a16="http://schemas.microsoft.com/office/drawing/2014/main" id="{EAFE9520-6A97-48DD-AD2E-F11782EA12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7228" name="Text Box 48">
              <a:extLst>
                <a:ext uri="{FF2B5EF4-FFF2-40B4-BE49-F238E27FC236}">
                  <a16:creationId xmlns:a16="http://schemas.microsoft.com/office/drawing/2014/main" id="{2D2618EF-C59C-42F0-99CB-0260AF46F0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7229" name="Straight Connector 17">
              <a:extLst>
                <a:ext uri="{FF2B5EF4-FFF2-40B4-BE49-F238E27FC236}">
                  <a16:creationId xmlns:a16="http://schemas.microsoft.com/office/drawing/2014/main" id="{10ED229E-5A41-42C9-9DA6-89A962A2B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72" name="Group 91">
            <a:extLst>
              <a:ext uri="{FF2B5EF4-FFF2-40B4-BE49-F238E27FC236}">
                <a16:creationId xmlns:a16="http://schemas.microsoft.com/office/drawing/2014/main" id="{7A1EAF33-F4F9-4C52-A9EC-4C032BAB7A52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352800"/>
            <a:ext cx="2971800" cy="2400300"/>
            <a:chOff x="0" y="0"/>
            <a:chExt cx="15525" cy="15430"/>
          </a:xfrm>
        </p:grpSpPr>
        <p:sp>
          <p:nvSpPr>
            <p:cNvPr id="7199" name="Straight Connector 49">
              <a:extLst>
                <a:ext uri="{FF2B5EF4-FFF2-40B4-BE49-F238E27FC236}">
                  <a16:creationId xmlns:a16="http://schemas.microsoft.com/office/drawing/2014/main" id="{16A6BF26-5BED-4E61-9319-7EA8612020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Text Box 51">
              <a:extLst>
                <a:ext uri="{FF2B5EF4-FFF2-40B4-BE49-F238E27FC236}">
                  <a16:creationId xmlns:a16="http://schemas.microsoft.com/office/drawing/2014/main" id="{A388CB33-2BE9-493F-B7F9-18D151EBF4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7201" name="Text Box 52">
              <a:extLst>
                <a:ext uri="{FF2B5EF4-FFF2-40B4-BE49-F238E27FC236}">
                  <a16:creationId xmlns:a16="http://schemas.microsoft.com/office/drawing/2014/main" id="{2FAF194D-6652-4298-BD3E-DCD5FD5998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7202" name="Text Box 53">
              <a:extLst>
                <a:ext uri="{FF2B5EF4-FFF2-40B4-BE49-F238E27FC236}">
                  <a16:creationId xmlns:a16="http://schemas.microsoft.com/office/drawing/2014/main" id="{D88160E9-A272-4CC2-921A-761E6503C4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3" name="Text Box 54">
              <a:extLst>
                <a:ext uri="{FF2B5EF4-FFF2-40B4-BE49-F238E27FC236}">
                  <a16:creationId xmlns:a16="http://schemas.microsoft.com/office/drawing/2014/main" id="{7E24270C-62A1-480E-B2FF-D34FE6AFE8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7204" name="Text Box 55">
              <a:extLst>
                <a:ext uri="{FF2B5EF4-FFF2-40B4-BE49-F238E27FC236}">
                  <a16:creationId xmlns:a16="http://schemas.microsoft.com/office/drawing/2014/main" id="{B71313C9-A003-4F30-866F-663BA152B6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7205" name="Text Box 56">
              <a:extLst>
                <a:ext uri="{FF2B5EF4-FFF2-40B4-BE49-F238E27FC236}">
                  <a16:creationId xmlns:a16="http://schemas.microsoft.com/office/drawing/2014/main" id="{D352557A-81AB-407B-85BD-460A7390CB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7206" name="Text Box 57">
              <a:extLst>
                <a:ext uri="{FF2B5EF4-FFF2-40B4-BE49-F238E27FC236}">
                  <a16:creationId xmlns:a16="http://schemas.microsoft.com/office/drawing/2014/main" id="{BBE93145-308B-4F67-AD1C-BC9E063364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7207" name="Text Box 58">
              <a:extLst>
                <a:ext uri="{FF2B5EF4-FFF2-40B4-BE49-F238E27FC236}">
                  <a16:creationId xmlns:a16="http://schemas.microsoft.com/office/drawing/2014/main" id="{C091F307-B708-486D-90ED-D9F9025E8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08" name="Text Box 59">
              <a:extLst>
                <a:ext uri="{FF2B5EF4-FFF2-40B4-BE49-F238E27FC236}">
                  <a16:creationId xmlns:a16="http://schemas.microsoft.com/office/drawing/2014/main" id="{2532DACA-AFE9-43B4-A9DD-295DF6BF7A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7209" name="Text Box 82">
              <a:extLst>
                <a:ext uri="{FF2B5EF4-FFF2-40B4-BE49-F238E27FC236}">
                  <a16:creationId xmlns:a16="http://schemas.microsoft.com/office/drawing/2014/main" id="{A6DFB597-C172-4CE6-8B44-90AAABB099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7210" name="Text Box 83">
              <a:extLst>
                <a:ext uri="{FF2B5EF4-FFF2-40B4-BE49-F238E27FC236}">
                  <a16:creationId xmlns:a16="http://schemas.microsoft.com/office/drawing/2014/main" id="{F7487239-3ECF-46D5-BB96-B668013C04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11" name="Text Box 84">
              <a:extLst>
                <a:ext uri="{FF2B5EF4-FFF2-40B4-BE49-F238E27FC236}">
                  <a16:creationId xmlns:a16="http://schemas.microsoft.com/office/drawing/2014/main" id="{DF6CA124-BCD3-4D65-A984-9428468C00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12" name="Text Box 85">
              <a:extLst>
                <a:ext uri="{FF2B5EF4-FFF2-40B4-BE49-F238E27FC236}">
                  <a16:creationId xmlns:a16="http://schemas.microsoft.com/office/drawing/2014/main" id="{C8DF2DDE-4EBA-4621-B13C-54994DA6A1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1047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7213" name="Straight Connector 50">
              <a:extLst>
                <a:ext uri="{FF2B5EF4-FFF2-40B4-BE49-F238E27FC236}">
                  <a16:creationId xmlns:a16="http://schemas.microsoft.com/office/drawing/2014/main" id="{D2CCB921-D889-44F7-8F01-0CA1057881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Text Box 86">
              <a:extLst>
                <a:ext uri="{FF2B5EF4-FFF2-40B4-BE49-F238E27FC236}">
                  <a16:creationId xmlns:a16="http://schemas.microsoft.com/office/drawing/2014/main" id="{CE2C85E8-0E58-43B5-BB83-D9A06E2185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4476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15" name="Text Box 87">
              <a:extLst>
                <a:ext uri="{FF2B5EF4-FFF2-40B4-BE49-F238E27FC236}">
                  <a16:creationId xmlns:a16="http://schemas.microsoft.com/office/drawing/2014/main" id="{1F006F40-E856-447B-8B2F-E03BB7CFD0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" y="819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16" name="Text Box 88">
              <a:extLst>
                <a:ext uri="{FF2B5EF4-FFF2-40B4-BE49-F238E27FC236}">
                  <a16:creationId xmlns:a16="http://schemas.microsoft.com/office/drawing/2014/main" id="{B4572F27-4BE8-46A7-8818-403DAC69D7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85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17" name="Text Box 89">
              <a:extLst>
                <a:ext uri="{FF2B5EF4-FFF2-40B4-BE49-F238E27FC236}">
                  <a16:creationId xmlns:a16="http://schemas.microsoft.com/office/drawing/2014/main" id="{ADA14051-FA46-4EB1-9469-E00FDA03C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18" name="Text Box 90">
              <a:extLst>
                <a:ext uri="{FF2B5EF4-FFF2-40B4-BE49-F238E27FC236}">
                  <a16:creationId xmlns:a16="http://schemas.microsoft.com/office/drawing/2014/main" id="{E30387EF-D860-4E5A-BF2E-8B92729CA4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7173" name="Group 92">
            <a:extLst>
              <a:ext uri="{FF2B5EF4-FFF2-40B4-BE49-F238E27FC236}">
                <a16:creationId xmlns:a16="http://schemas.microsoft.com/office/drawing/2014/main" id="{623E92A2-8D76-40B8-A8EE-0D522F4AB9A7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3581400"/>
            <a:ext cx="2667000" cy="2257425"/>
            <a:chOff x="0" y="0"/>
            <a:chExt cx="15525" cy="15430"/>
          </a:xfrm>
        </p:grpSpPr>
        <p:sp>
          <p:nvSpPr>
            <p:cNvPr id="7179" name="Straight Connector 93">
              <a:extLst>
                <a:ext uri="{FF2B5EF4-FFF2-40B4-BE49-F238E27FC236}">
                  <a16:creationId xmlns:a16="http://schemas.microsoft.com/office/drawing/2014/main" id="{CBD71A6C-96C0-432C-A18D-522B1F5026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Text Box 94">
              <a:extLst>
                <a:ext uri="{FF2B5EF4-FFF2-40B4-BE49-F238E27FC236}">
                  <a16:creationId xmlns:a16="http://schemas.microsoft.com/office/drawing/2014/main" id="{BDB2E9F2-8DCC-492F-986A-1E7CF2B5A8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7181" name="Text Box 95">
              <a:extLst>
                <a:ext uri="{FF2B5EF4-FFF2-40B4-BE49-F238E27FC236}">
                  <a16:creationId xmlns:a16="http://schemas.microsoft.com/office/drawing/2014/main" id="{9F9A480D-79AD-49F3-8081-BC50562ABC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7182" name="Text Box 96">
              <a:extLst>
                <a:ext uri="{FF2B5EF4-FFF2-40B4-BE49-F238E27FC236}">
                  <a16:creationId xmlns:a16="http://schemas.microsoft.com/office/drawing/2014/main" id="{685B602E-5FBA-4422-80E3-66E2187252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3" name="Text Box 97">
              <a:extLst>
                <a:ext uri="{FF2B5EF4-FFF2-40B4-BE49-F238E27FC236}">
                  <a16:creationId xmlns:a16="http://schemas.microsoft.com/office/drawing/2014/main" id="{1C344269-EB6C-4D3E-9A1C-AD3D4F7BA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7184" name="Text Box 98">
              <a:extLst>
                <a:ext uri="{FF2B5EF4-FFF2-40B4-BE49-F238E27FC236}">
                  <a16:creationId xmlns:a16="http://schemas.microsoft.com/office/drawing/2014/main" id="{365151CE-C5C8-432E-B145-7EAAA46197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7185" name="Text Box 99">
              <a:extLst>
                <a:ext uri="{FF2B5EF4-FFF2-40B4-BE49-F238E27FC236}">
                  <a16:creationId xmlns:a16="http://schemas.microsoft.com/office/drawing/2014/main" id="{086D4ECD-2C79-45BB-A911-456CDCA2F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7186" name="Text Box 100">
              <a:extLst>
                <a:ext uri="{FF2B5EF4-FFF2-40B4-BE49-F238E27FC236}">
                  <a16:creationId xmlns:a16="http://schemas.microsoft.com/office/drawing/2014/main" id="{FC66B4AD-D239-4859-8479-FCF82F8234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7187" name="Text Box 101">
              <a:extLst>
                <a:ext uri="{FF2B5EF4-FFF2-40B4-BE49-F238E27FC236}">
                  <a16:creationId xmlns:a16="http://schemas.microsoft.com/office/drawing/2014/main" id="{CE05EB33-04CA-406B-A0FE-F06436DD56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7188" name="Text Box 102">
              <a:extLst>
                <a:ext uri="{FF2B5EF4-FFF2-40B4-BE49-F238E27FC236}">
                  <a16:creationId xmlns:a16="http://schemas.microsoft.com/office/drawing/2014/main" id="{5743AF34-A5EF-4FC6-AE76-E792BD8BAC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89" name="Text Box 103">
              <a:extLst>
                <a:ext uri="{FF2B5EF4-FFF2-40B4-BE49-F238E27FC236}">
                  <a16:creationId xmlns:a16="http://schemas.microsoft.com/office/drawing/2014/main" id="{29B5CF49-666C-40F4-B2BE-6896C7D7B8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0" name="Text Box 104">
              <a:extLst>
                <a:ext uri="{FF2B5EF4-FFF2-40B4-BE49-F238E27FC236}">
                  <a16:creationId xmlns:a16="http://schemas.microsoft.com/office/drawing/2014/main" id="{74DD19A5-EFF6-403C-8FAF-C0E78933ED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1" name="Text Box 105">
              <a:extLst>
                <a:ext uri="{FF2B5EF4-FFF2-40B4-BE49-F238E27FC236}">
                  <a16:creationId xmlns:a16="http://schemas.microsoft.com/office/drawing/2014/main" id="{E4334A9E-FD4F-45F3-AEAF-B928A14BAC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2" name="Text Box 106">
              <a:extLst>
                <a:ext uri="{FF2B5EF4-FFF2-40B4-BE49-F238E27FC236}">
                  <a16:creationId xmlns:a16="http://schemas.microsoft.com/office/drawing/2014/main" id="{C06FABA4-DC4B-48FD-AB97-65799818C2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1047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7193" name="Straight Connector 107">
              <a:extLst>
                <a:ext uri="{FF2B5EF4-FFF2-40B4-BE49-F238E27FC236}">
                  <a16:creationId xmlns:a16="http://schemas.microsoft.com/office/drawing/2014/main" id="{757CAD3E-FD6F-471A-9AC9-944A2BD5FA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Text Box 108">
              <a:extLst>
                <a:ext uri="{FF2B5EF4-FFF2-40B4-BE49-F238E27FC236}">
                  <a16:creationId xmlns:a16="http://schemas.microsoft.com/office/drawing/2014/main" id="{38F05226-C274-46AA-9003-9B4E1166F6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4476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5" name="Text Box 109">
              <a:extLst>
                <a:ext uri="{FF2B5EF4-FFF2-40B4-BE49-F238E27FC236}">
                  <a16:creationId xmlns:a16="http://schemas.microsoft.com/office/drawing/2014/main" id="{355AEFA2-EA75-4970-8975-E7F1C6C4CB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" y="819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6" name="Text Box 110">
              <a:extLst>
                <a:ext uri="{FF2B5EF4-FFF2-40B4-BE49-F238E27FC236}">
                  <a16:creationId xmlns:a16="http://schemas.microsoft.com/office/drawing/2014/main" id="{A703B723-6B01-46CE-B7B1-55E6FB589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85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7197" name="Text Box 111">
              <a:extLst>
                <a:ext uri="{FF2B5EF4-FFF2-40B4-BE49-F238E27FC236}">
                  <a16:creationId xmlns:a16="http://schemas.microsoft.com/office/drawing/2014/main" id="{4DD0FB44-D28B-473F-8602-F46A910D37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198" name="Text Box 112">
              <a:extLst>
                <a:ext uri="{FF2B5EF4-FFF2-40B4-BE49-F238E27FC236}">
                  <a16:creationId xmlns:a16="http://schemas.microsoft.com/office/drawing/2014/main" id="{59425982-CAF2-4FE5-8891-C0B6DC3395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174" name="Rectangle 59">
            <a:extLst>
              <a:ext uri="{FF2B5EF4-FFF2-40B4-BE49-F238E27FC236}">
                <a16:creationId xmlns:a16="http://schemas.microsoft.com/office/drawing/2014/main" id="{A45BD80A-0208-4DE7-8E8C-E0A885D19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362200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 </a:t>
            </a:r>
          </a:p>
        </p:txBody>
      </p:sp>
      <p:sp>
        <p:nvSpPr>
          <p:cNvPr id="7175" name="Rectangle 56">
            <a:extLst>
              <a:ext uri="{FF2B5EF4-FFF2-40B4-BE49-F238E27FC236}">
                <a16:creationId xmlns:a16="http://schemas.microsoft.com/office/drawing/2014/main" id="{D6BFAA60-BDB7-45B0-BBFB-85D3A43AC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817813"/>
            <a:ext cx="2362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400" b="1" baseline="30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alt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condition</a:t>
            </a:r>
          </a:p>
        </p:txBody>
      </p:sp>
      <p:sp>
        <p:nvSpPr>
          <p:cNvPr id="7176" name="Text Box 114">
            <a:extLst>
              <a:ext uri="{FF2B5EF4-FFF2-40B4-BE49-F238E27FC236}">
                <a16:creationId xmlns:a16="http://schemas.microsoft.com/office/drawing/2014/main" id="{9DAA5C6A-A0BE-4F77-A8F7-6F7A63EA5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867400"/>
            <a:ext cx="1447800" cy="609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>
                <a:latin typeface="Times New Roman" panose="02020603050405020304" pitchFamily="18" charset="0"/>
              </a:rPr>
              <a:t>300</a:t>
            </a:r>
          </a:p>
          <a:p>
            <a:pPr algn="ctr" eaLnBrk="1" hangingPunct="1"/>
            <a:r>
              <a:rPr lang="en-US" altLang="en-US" sz="2400">
                <a:latin typeface="Times New Roman" panose="02020603050405020304" pitchFamily="18" charset="0"/>
              </a:rPr>
              <a:t>Fig 1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7" name="Text Box 115">
            <a:extLst>
              <a:ext uri="{FF2B5EF4-FFF2-40B4-BE49-F238E27FC236}">
                <a16:creationId xmlns:a16="http://schemas.microsoft.com/office/drawing/2014/main" id="{5119378D-4300-4DAE-B189-5C76E3012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6019800"/>
            <a:ext cx="91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030</a:t>
            </a:r>
          </a:p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Fig 2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2000">
              <a:latin typeface="Times New Roman" panose="02020603050405020304" pitchFamily="18" charset="0"/>
            </a:endParaRPr>
          </a:p>
        </p:txBody>
      </p:sp>
      <p:sp>
        <p:nvSpPr>
          <p:cNvPr id="7178" name="Text Box 116">
            <a:extLst>
              <a:ext uri="{FF2B5EF4-FFF2-40B4-BE49-F238E27FC236}">
                <a16:creationId xmlns:a16="http://schemas.microsoft.com/office/drawing/2014/main" id="{BFB78C11-502B-4479-AE6C-B99308B1D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943600"/>
            <a:ext cx="91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003</a:t>
            </a:r>
          </a:p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Fig 3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2000">
              <a:latin typeface="Times New Roman" panose="02020603050405020304" pitchFamily="18" charset="0"/>
            </a:endParaRPr>
          </a:p>
          <a:p>
            <a:pPr algn="ctr" eaLnBrk="1" hangingPunct="1">
              <a:spcAft>
                <a:spcPts val="1000"/>
              </a:spcAft>
            </a:pPr>
            <a:endParaRPr lang="en-US" alt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212CEBAC-BA8F-43EF-9980-637931E9C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76200"/>
            <a:ext cx="2211388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algn="just">
              <a:defRPr/>
            </a:pPr>
            <a:r>
              <a:rPr lang="en-US" sz="2400" dirty="0">
                <a:solidFill>
                  <a:schemeClr val="tx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2400" baseline="30000" dirty="0">
                <a:solidFill>
                  <a:schemeClr val="tx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nd</a:t>
            </a:r>
            <a:r>
              <a:rPr lang="en-US" sz="2400" dirty="0">
                <a:solidFill>
                  <a:schemeClr val="tx1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Condition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195" name="Group 117">
            <a:extLst>
              <a:ext uri="{FF2B5EF4-FFF2-40B4-BE49-F238E27FC236}">
                <a16:creationId xmlns:a16="http://schemas.microsoft.com/office/drawing/2014/main" id="{C4F0AA64-0125-4AD8-8273-0E5A1E332073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762000"/>
            <a:ext cx="2057400" cy="1781175"/>
            <a:chOff x="0" y="0"/>
            <a:chExt cx="15525" cy="15430"/>
          </a:xfrm>
        </p:grpSpPr>
        <p:sp>
          <p:nvSpPr>
            <p:cNvPr id="8303" name="Straight Connector 118">
              <a:extLst>
                <a:ext uri="{FF2B5EF4-FFF2-40B4-BE49-F238E27FC236}">
                  <a16:creationId xmlns:a16="http://schemas.microsoft.com/office/drawing/2014/main" id="{F71CB783-1A71-49B0-9734-72D96D2D2D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04" name="Text Box 119">
              <a:extLst>
                <a:ext uri="{FF2B5EF4-FFF2-40B4-BE49-F238E27FC236}">
                  <a16:creationId xmlns:a16="http://schemas.microsoft.com/office/drawing/2014/main" id="{05072FC3-6B44-4F73-8B5B-4F039341D4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8305" name="Text Box 120">
              <a:extLst>
                <a:ext uri="{FF2B5EF4-FFF2-40B4-BE49-F238E27FC236}">
                  <a16:creationId xmlns:a16="http://schemas.microsoft.com/office/drawing/2014/main" id="{FFE92456-AA03-4A7B-A799-C37486515F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8306" name="Text Box 121">
              <a:extLst>
                <a:ext uri="{FF2B5EF4-FFF2-40B4-BE49-F238E27FC236}">
                  <a16:creationId xmlns:a16="http://schemas.microsoft.com/office/drawing/2014/main" id="{106A9803-0090-42FF-A59B-81D9318AC0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07" name="Text Box 122">
              <a:extLst>
                <a:ext uri="{FF2B5EF4-FFF2-40B4-BE49-F238E27FC236}">
                  <a16:creationId xmlns:a16="http://schemas.microsoft.com/office/drawing/2014/main" id="{7B139AE7-1AB6-437F-90C2-E30EE83C1D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8308" name="Text Box 123">
              <a:extLst>
                <a:ext uri="{FF2B5EF4-FFF2-40B4-BE49-F238E27FC236}">
                  <a16:creationId xmlns:a16="http://schemas.microsoft.com/office/drawing/2014/main" id="{5C2C1CC8-7DC7-446F-AA52-A625453263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8309" name="Text Box 124">
              <a:extLst>
                <a:ext uri="{FF2B5EF4-FFF2-40B4-BE49-F238E27FC236}">
                  <a16:creationId xmlns:a16="http://schemas.microsoft.com/office/drawing/2014/main" id="{87D2BF15-A85C-410F-AA7E-4C763263B0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8310" name="Text Box 125">
              <a:extLst>
                <a:ext uri="{FF2B5EF4-FFF2-40B4-BE49-F238E27FC236}">
                  <a16:creationId xmlns:a16="http://schemas.microsoft.com/office/drawing/2014/main" id="{BEE8BCF8-7E74-4F48-BB1D-E952F60661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8311" name="Text Box 126">
              <a:extLst>
                <a:ext uri="{FF2B5EF4-FFF2-40B4-BE49-F238E27FC236}">
                  <a16:creationId xmlns:a16="http://schemas.microsoft.com/office/drawing/2014/main" id="{444018B0-156B-4B9D-BA83-AC262EC5E2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12" name="Text Box 127">
              <a:extLst>
                <a:ext uri="{FF2B5EF4-FFF2-40B4-BE49-F238E27FC236}">
                  <a16:creationId xmlns:a16="http://schemas.microsoft.com/office/drawing/2014/main" id="{94330E8F-B61C-4549-B3F2-2B317112A2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8313" name="Text Box 128">
              <a:extLst>
                <a:ext uri="{FF2B5EF4-FFF2-40B4-BE49-F238E27FC236}">
                  <a16:creationId xmlns:a16="http://schemas.microsoft.com/office/drawing/2014/main" id="{84BC9AFA-17EC-4CF8-93A2-D85AB5457B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14" name="Text Box 129">
              <a:extLst>
                <a:ext uri="{FF2B5EF4-FFF2-40B4-BE49-F238E27FC236}">
                  <a16:creationId xmlns:a16="http://schemas.microsoft.com/office/drawing/2014/main" id="{1319D050-09A4-4708-8B67-61EB491F7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8315" name="Text Box 130">
              <a:extLst>
                <a:ext uri="{FF2B5EF4-FFF2-40B4-BE49-F238E27FC236}">
                  <a16:creationId xmlns:a16="http://schemas.microsoft.com/office/drawing/2014/main" id="{66863FAF-A87C-42B1-9402-28C287833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16" name="Text Box 131">
              <a:extLst>
                <a:ext uri="{FF2B5EF4-FFF2-40B4-BE49-F238E27FC236}">
                  <a16:creationId xmlns:a16="http://schemas.microsoft.com/office/drawing/2014/main" id="{C226A88D-A217-4910-AB9E-B2D489C374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1047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17" name="Straight Connector 132">
              <a:extLst>
                <a:ext uri="{FF2B5EF4-FFF2-40B4-BE49-F238E27FC236}">
                  <a16:creationId xmlns:a16="http://schemas.microsoft.com/office/drawing/2014/main" id="{9428F39E-4E53-4A2F-8231-218113CA62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18" name="Text Box 133">
              <a:extLst>
                <a:ext uri="{FF2B5EF4-FFF2-40B4-BE49-F238E27FC236}">
                  <a16:creationId xmlns:a16="http://schemas.microsoft.com/office/drawing/2014/main" id="{60E2BE51-876F-42F0-950D-CB842C6733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4476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19" name="Text Box 134">
              <a:extLst>
                <a:ext uri="{FF2B5EF4-FFF2-40B4-BE49-F238E27FC236}">
                  <a16:creationId xmlns:a16="http://schemas.microsoft.com/office/drawing/2014/main" id="{58BA9918-B090-4E5A-95B3-E305F15BA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" y="819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8320" name="Text Box 135">
              <a:extLst>
                <a:ext uri="{FF2B5EF4-FFF2-40B4-BE49-F238E27FC236}">
                  <a16:creationId xmlns:a16="http://schemas.microsoft.com/office/drawing/2014/main" id="{037228F4-5B11-4598-927D-12D19E5631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85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21" name="Text Box 136">
              <a:extLst>
                <a:ext uri="{FF2B5EF4-FFF2-40B4-BE49-F238E27FC236}">
                  <a16:creationId xmlns:a16="http://schemas.microsoft.com/office/drawing/2014/main" id="{B3107035-7E8F-437B-90EA-E027B9C10D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22" name="Text Box 137">
              <a:extLst>
                <a:ext uri="{FF2B5EF4-FFF2-40B4-BE49-F238E27FC236}">
                  <a16:creationId xmlns:a16="http://schemas.microsoft.com/office/drawing/2014/main" id="{27B3445B-EE93-404A-ADC7-62876F3163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8196" name="Group 138">
            <a:extLst>
              <a:ext uri="{FF2B5EF4-FFF2-40B4-BE49-F238E27FC236}">
                <a16:creationId xmlns:a16="http://schemas.microsoft.com/office/drawing/2014/main" id="{41B3F0E4-120A-4030-AEA3-8FACA008A73B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685800"/>
            <a:ext cx="2590800" cy="1790700"/>
            <a:chOff x="0" y="0"/>
            <a:chExt cx="15525" cy="15430"/>
          </a:xfrm>
        </p:grpSpPr>
        <p:sp>
          <p:nvSpPr>
            <p:cNvPr id="8284" name="Straight Connector 139">
              <a:extLst>
                <a:ext uri="{FF2B5EF4-FFF2-40B4-BE49-F238E27FC236}">
                  <a16:creationId xmlns:a16="http://schemas.microsoft.com/office/drawing/2014/main" id="{6EF29E6E-E7D3-42F6-ACCE-9196F14AF3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5" name="Text Box 140">
              <a:extLst>
                <a:ext uri="{FF2B5EF4-FFF2-40B4-BE49-F238E27FC236}">
                  <a16:creationId xmlns:a16="http://schemas.microsoft.com/office/drawing/2014/main" id="{03FEC7D7-6940-4039-AD67-B5D7CA3068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8286" name="Text Box 141">
              <a:extLst>
                <a:ext uri="{FF2B5EF4-FFF2-40B4-BE49-F238E27FC236}">
                  <a16:creationId xmlns:a16="http://schemas.microsoft.com/office/drawing/2014/main" id="{5E46E844-3224-4A8B-BBB4-1FFDB29A85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8287" name="Text Box 142">
              <a:extLst>
                <a:ext uri="{FF2B5EF4-FFF2-40B4-BE49-F238E27FC236}">
                  <a16:creationId xmlns:a16="http://schemas.microsoft.com/office/drawing/2014/main" id="{11E6FC72-34C1-4940-A4DF-EA87862F78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88" name="Text Box 143">
              <a:extLst>
                <a:ext uri="{FF2B5EF4-FFF2-40B4-BE49-F238E27FC236}">
                  <a16:creationId xmlns:a16="http://schemas.microsoft.com/office/drawing/2014/main" id="{6220D121-2867-4E6E-A797-2002A95838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8289" name="Text Box 144">
              <a:extLst>
                <a:ext uri="{FF2B5EF4-FFF2-40B4-BE49-F238E27FC236}">
                  <a16:creationId xmlns:a16="http://schemas.microsoft.com/office/drawing/2014/main" id="{19E8F94D-9E57-4248-B2DB-2A30646B7B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8290" name="Text Box 145">
              <a:extLst>
                <a:ext uri="{FF2B5EF4-FFF2-40B4-BE49-F238E27FC236}">
                  <a16:creationId xmlns:a16="http://schemas.microsoft.com/office/drawing/2014/main" id="{398A2C75-CF08-40D1-9CE2-D20313C1AA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8291" name="Text Box 146">
              <a:extLst>
                <a:ext uri="{FF2B5EF4-FFF2-40B4-BE49-F238E27FC236}">
                  <a16:creationId xmlns:a16="http://schemas.microsoft.com/office/drawing/2014/main" id="{81C6F31B-7634-4FAA-8F03-211F062831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8292" name="Text Box 147">
              <a:extLst>
                <a:ext uri="{FF2B5EF4-FFF2-40B4-BE49-F238E27FC236}">
                  <a16:creationId xmlns:a16="http://schemas.microsoft.com/office/drawing/2014/main" id="{F150B153-EA6C-4624-841A-80EDD6747F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8293" name="Text Box 148">
              <a:extLst>
                <a:ext uri="{FF2B5EF4-FFF2-40B4-BE49-F238E27FC236}">
                  <a16:creationId xmlns:a16="http://schemas.microsoft.com/office/drawing/2014/main" id="{53DF3239-F9D0-49C7-9355-D85A4BB60A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94" name="Text Box 149">
              <a:extLst>
                <a:ext uri="{FF2B5EF4-FFF2-40B4-BE49-F238E27FC236}">
                  <a16:creationId xmlns:a16="http://schemas.microsoft.com/office/drawing/2014/main" id="{26853D18-E92C-42D3-B046-1FEE2004F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95" name="Text Box 150">
              <a:extLst>
                <a:ext uri="{FF2B5EF4-FFF2-40B4-BE49-F238E27FC236}">
                  <a16:creationId xmlns:a16="http://schemas.microsoft.com/office/drawing/2014/main" id="{9215A9D1-2F6A-4CB3-AA02-FCB4B803D8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8296" name="Text Box 151">
              <a:extLst>
                <a:ext uri="{FF2B5EF4-FFF2-40B4-BE49-F238E27FC236}">
                  <a16:creationId xmlns:a16="http://schemas.microsoft.com/office/drawing/2014/main" id="{BF59AF13-EABC-4E94-8ABA-D2317E9002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97" name="Text Box 152">
              <a:extLst>
                <a:ext uri="{FF2B5EF4-FFF2-40B4-BE49-F238E27FC236}">
                  <a16:creationId xmlns:a16="http://schemas.microsoft.com/office/drawing/2014/main" id="{D239A83C-2304-4553-BF9C-09924EDEE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1047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98" name="Straight Connector 153">
              <a:extLst>
                <a:ext uri="{FF2B5EF4-FFF2-40B4-BE49-F238E27FC236}">
                  <a16:creationId xmlns:a16="http://schemas.microsoft.com/office/drawing/2014/main" id="{79BF322D-40BA-4A5B-918A-A56A3E2D11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99" name="Text Box 154">
              <a:extLst>
                <a:ext uri="{FF2B5EF4-FFF2-40B4-BE49-F238E27FC236}">
                  <a16:creationId xmlns:a16="http://schemas.microsoft.com/office/drawing/2014/main" id="{13E46489-68AA-4FC8-976E-A765A6B083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4476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00" name="Text Box 155">
              <a:extLst>
                <a:ext uri="{FF2B5EF4-FFF2-40B4-BE49-F238E27FC236}">
                  <a16:creationId xmlns:a16="http://schemas.microsoft.com/office/drawing/2014/main" id="{21081ED8-A4AE-4B44-80DC-ABCF819231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" y="819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01" name="Text Box 157">
              <a:extLst>
                <a:ext uri="{FF2B5EF4-FFF2-40B4-BE49-F238E27FC236}">
                  <a16:creationId xmlns:a16="http://schemas.microsoft.com/office/drawing/2014/main" id="{1309792F-A786-4815-9466-F4A6AC9A6A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02" name="Text Box 158">
              <a:extLst>
                <a:ext uri="{FF2B5EF4-FFF2-40B4-BE49-F238E27FC236}">
                  <a16:creationId xmlns:a16="http://schemas.microsoft.com/office/drawing/2014/main" id="{4EC716F3-5113-43F8-923C-11A0E2A89F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</p:grpSp>
      <p:sp>
        <p:nvSpPr>
          <p:cNvPr id="8197" name="Text Box 161">
            <a:extLst>
              <a:ext uri="{FF2B5EF4-FFF2-40B4-BE49-F238E27FC236}">
                <a16:creationId xmlns:a16="http://schemas.microsoft.com/office/drawing/2014/main" id="{EEF59AC5-A9D8-48A9-9740-2CA40D574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590800"/>
            <a:ext cx="91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210</a:t>
            </a:r>
          </a:p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Fig 4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2000">
              <a:latin typeface="Times New Roman" panose="02020603050405020304" pitchFamily="18" charset="0"/>
            </a:endParaRPr>
          </a:p>
          <a:p>
            <a:pPr algn="ctr" eaLnBrk="1" hangingPunct="1">
              <a:spcAft>
                <a:spcPts val="1000"/>
              </a:spcAft>
            </a:pPr>
            <a:endParaRPr lang="en-US" altLang="en-US" sz="2000"/>
          </a:p>
        </p:txBody>
      </p:sp>
      <p:sp>
        <p:nvSpPr>
          <p:cNvPr id="8198" name="Text Box 162">
            <a:extLst>
              <a:ext uri="{FF2B5EF4-FFF2-40B4-BE49-F238E27FC236}">
                <a16:creationId xmlns:a16="http://schemas.microsoft.com/office/drawing/2014/main" id="{66784EF2-6E7E-4963-8D31-F91EA7FA3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2950" y="2524125"/>
            <a:ext cx="91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201</a:t>
            </a:r>
          </a:p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Fig 5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2000">
              <a:latin typeface="Times New Roman" panose="02020603050405020304" pitchFamily="18" charset="0"/>
            </a:endParaRPr>
          </a:p>
          <a:p>
            <a:pPr algn="ctr" eaLnBrk="1" hangingPunct="1">
              <a:spcAft>
                <a:spcPts val="1000"/>
              </a:spcAft>
            </a:pPr>
            <a:endParaRPr lang="en-US" altLang="en-US" sz="2000"/>
          </a:p>
        </p:txBody>
      </p:sp>
      <p:grpSp>
        <p:nvGrpSpPr>
          <p:cNvPr id="8199" name="Group 163">
            <a:extLst>
              <a:ext uri="{FF2B5EF4-FFF2-40B4-BE49-F238E27FC236}">
                <a16:creationId xmlns:a16="http://schemas.microsoft.com/office/drawing/2014/main" id="{29317BB0-FE8A-4C38-BAEC-D2546D85AAC2}"/>
              </a:ext>
            </a:extLst>
          </p:cNvPr>
          <p:cNvGrpSpPr>
            <a:grpSpLocks/>
          </p:cNvGrpSpPr>
          <p:nvPr/>
        </p:nvGrpSpPr>
        <p:grpSpPr bwMode="auto">
          <a:xfrm>
            <a:off x="6753225" y="381000"/>
            <a:ext cx="2162175" cy="2143125"/>
            <a:chOff x="0" y="0"/>
            <a:chExt cx="15525" cy="15430"/>
          </a:xfrm>
        </p:grpSpPr>
        <p:sp>
          <p:nvSpPr>
            <p:cNvPr id="8265" name="Straight Connector 164">
              <a:extLst>
                <a:ext uri="{FF2B5EF4-FFF2-40B4-BE49-F238E27FC236}">
                  <a16:creationId xmlns:a16="http://schemas.microsoft.com/office/drawing/2014/main" id="{B8F71838-0483-45DD-A77F-519A51093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6" name="Text Box 165">
              <a:extLst>
                <a:ext uri="{FF2B5EF4-FFF2-40B4-BE49-F238E27FC236}">
                  <a16:creationId xmlns:a16="http://schemas.microsoft.com/office/drawing/2014/main" id="{5386CF6A-4620-4559-93C1-4E8D57B8EC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8267" name="Text Box 166">
              <a:extLst>
                <a:ext uri="{FF2B5EF4-FFF2-40B4-BE49-F238E27FC236}">
                  <a16:creationId xmlns:a16="http://schemas.microsoft.com/office/drawing/2014/main" id="{8D5D0A8A-9974-4657-A4C7-B61776091E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8268" name="Text Box 167">
              <a:extLst>
                <a:ext uri="{FF2B5EF4-FFF2-40B4-BE49-F238E27FC236}">
                  <a16:creationId xmlns:a16="http://schemas.microsoft.com/office/drawing/2014/main" id="{12EC86C6-D111-4117-B7F6-8A301295D5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69" name="Text Box 168">
              <a:extLst>
                <a:ext uri="{FF2B5EF4-FFF2-40B4-BE49-F238E27FC236}">
                  <a16:creationId xmlns:a16="http://schemas.microsoft.com/office/drawing/2014/main" id="{C24CC9F5-060E-4381-96F8-5634513024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8270" name="Text Box 169">
              <a:extLst>
                <a:ext uri="{FF2B5EF4-FFF2-40B4-BE49-F238E27FC236}">
                  <a16:creationId xmlns:a16="http://schemas.microsoft.com/office/drawing/2014/main" id="{B30F2D61-F95C-4B5E-910D-A5A14C95A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8271" name="Text Box 170">
              <a:extLst>
                <a:ext uri="{FF2B5EF4-FFF2-40B4-BE49-F238E27FC236}">
                  <a16:creationId xmlns:a16="http://schemas.microsoft.com/office/drawing/2014/main" id="{93209C3F-0F5D-4F77-A7A6-608FA4FA0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8272" name="Text Box 171">
              <a:extLst>
                <a:ext uri="{FF2B5EF4-FFF2-40B4-BE49-F238E27FC236}">
                  <a16:creationId xmlns:a16="http://schemas.microsoft.com/office/drawing/2014/main" id="{D8FD7CF3-DAC3-4DE1-B0B9-8B1231567F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8273" name="Text Box 172">
              <a:extLst>
                <a:ext uri="{FF2B5EF4-FFF2-40B4-BE49-F238E27FC236}">
                  <a16:creationId xmlns:a16="http://schemas.microsoft.com/office/drawing/2014/main" id="{B6777863-E9AB-48AE-A2AC-9532739CD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74" name="Text Box 173">
              <a:extLst>
                <a:ext uri="{FF2B5EF4-FFF2-40B4-BE49-F238E27FC236}">
                  <a16:creationId xmlns:a16="http://schemas.microsoft.com/office/drawing/2014/main" id="{4169C6ED-3E44-4CE1-B826-F4EB6C1CB3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75" name="Text Box 174">
              <a:extLst>
                <a:ext uri="{FF2B5EF4-FFF2-40B4-BE49-F238E27FC236}">
                  <a16:creationId xmlns:a16="http://schemas.microsoft.com/office/drawing/2014/main" id="{139DFB39-389C-4BB7-A3E3-5C54F978A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76" name="Text Box 175">
              <a:extLst>
                <a:ext uri="{FF2B5EF4-FFF2-40B4-BE49-F238E27FC236}">
                  <a16:creationId xmlns:a16="http://schemas.microsoft.com/office/drawing/2014/main" id="{F3F2728A-49FF-44DC-9287-002449D51B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77" name="Text Box 176">
              <a:extLst>
                <a:ext uri="{FF2B5EF4-FFF2-40B4-BE49-F238E27FC236}">
                  <a16:creationId xmlns:a16="http://schemas.microsoft.com/office/drawing/2014/main" id="{A67D35A7-A8E5-48F9-A8BD-A41E47B143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78" name="Text Box 177">
              <a:extLst>
                <a:ext uri="{FF2B5EF4-FFF2-40B4-BE49-F238E27FC236}">
                  <a16:creationId xmlns:a16="http://schemas.microsoft.com/office/drawing/2014/main" id="{F2C01A3A-F716-47E0-B6B8-6830F7EAA0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1047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79" name="Straight Connector 178">
              <a:extLst>
                <a:ext uri="{FF2B5EF4-FFF2-40B4-BE49-F238E27FC236}">
                  <a16:creationId xmlns:a16="http://schemas.microsoft.com/office/drawing/2014/main" id="{6911FEB9-DEAD-4865-9D2C-2BCAD96EE2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0" name="Text Box 179">
              <a:extLst>
                <a:ext uri="{FF2B5EF4-FFF2-40B4-BE49-F238E27FC236}">
                  <a16:creationId xmlns:a16="http://schemas.microsoft.com/office/drawing/2014/main" id="{44DBC25F-3599-49C9-9A98-2295965B10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4476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81" name="Text Box 180">
              <a:extLst>
                <a:ext uri="{FF2B5EF4-FFF2-40B4-BE49-F238E27FC236}">
                  <a16:creationId xmlns:a16="http://schemas.microsoft.com/office/drawing/2014/main" id="{B7121ADA-786F-4AB9-982E-109B672137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" y="819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82" name="Text Box 181">
              <a:extLst>
                <a:ext uri="{FF2B5EF4-FFF2-40B4-BE49-F238E27FC236}">
                  <a16:creationId xmlns:a16="http://schemas.microsoft.com/office/drawing/2014/main" id="{35D48DDD-1C98-4FAC-BD9D-D34CFAD96D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83" name="Text Box 182">
              <a:extLst>
                <a:ext uri="{FF2B5EF4-FFF2-40B4-BE49-F238E27FC236}">
                  <a16:creationId xmlns:a16="http://schemas.microsoft.com/office/drawing/2014/main" id="{EF082560-C735-48BB-87CB-D82B464BE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</p:grpSp>
      <p:sp>
        <p:nvSpPr>
          <p:cNvPr id="8200" name="Text Box 183">
            <a:extLst>
              <a:ext uri="{FF2B5EF4-FFF2-40B4-BE49-F238E27FC236}">
                <a16:creationId xmlns:a16="http://schemas.microsoft.com/office/drawing/2014/main" id="{D3C851EB-FF7F-4349-A939-05A709CBC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2571750"/>
            <a:ext cx="91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120</a:t>
            </a:r>
          </a:p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Fig 6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2000">
              <a:latin typeface="Times New Roman" panose="02020603050405020304" pitchFamily="18" charset="0"/>
            </a:endParaRPr>
          </a:p>
          <a:p>
            <a:pPr algn="ctr" eaLnBrk="1" hangingPunct="1">
              <a:spcAft>
                <a:spcPts val="1000"/>
              </a:spcAft>
            </a:pPr>
            <a:endParaRPr lang="en-US" altLang="en-US" sz="2000"/>
          </a:p>
        </p:txBody>
      </p:sp>
      <p:grpSp>
        <p:nvGrpSpPr>
          <p:cNvPr id="8201" name="Group 184">
            <a:extLst>
              <a:ext uri="{FF2B5EF4-FFF2-40B4-BE49-F238E27FC236}">
                <a16:creationId xmlns:a16="http://schemas.microsoft.com/office/drawing/2014/main" id="{B07890D2-07D9-4B75-B17B-24263CD888BB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733800"/>
            <a:ext cx="2228850" cy="1952625"/>
            <a:chOff x="0" y="0"/>
            <a:chExt cx="15525" cy="15430"/>
          </a:xfrm>
        </p:grpSpPr>
        <p:sp>
          <p:nvSpPr>
            <p:cNvPr id="8245" name="Straight Connector 185">
              <a:extLst>
                <a:ext uri="{FF2B5EF4-FFF2-40B4-BE49-F238E27FC236}">
                  <a16:creationId xmlns:a16="http://schemas.microsoft.com/office/drawing/2014/main" id="{1282B833-8CF4-4BC2-94D0-EB9B09414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6" name="Text Box 186">
              <a:extLst>
                <a:ext uri="{FF2B5EF4-FFF2-40B4-BE49-F238E27FC236}">
                  <a16:creationId xmlns:a16="http://schemas.microsoft.com/office/drawing/2014/main" id="{CC381931-475E-461C-9813-F848A787F1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8247" name="Text Box 187">
              <a:extLst>
                <a:ext uri="{FF2B5EF4-FFF2-40B4-BE49-F238E27FC236}">
                  <a16:creationId xmlns:a16="http://schemas.microsoft.com/office/drawing/2014/main" id="{A5DE0822-B211-4104-A6ED-450627B46B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8248" name="Text Box 188">
              <a:extLst>
                <a:ext uri="{FF2B5EF4-FFF2-40B4-BE49-F238E27FC236}">
                  <a16:creationId xmlns:a16="http://schemas.microsoft.com/office/drawing/2014/main" id="{61A8B5A1-B96C-4B23-8F30-54033C3366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49" name="Text Box 189">
              <a:extLst>
                <a:ext uri="{FF2B5EF4-FFF2-40B4-BE49-F238E27FC236}">
                  <a16:creationId xmlns:a16="http://schemas.microsoft.com/office/drawing/2014/main" id="{9A527846-AAB8-41C8-9F34-D0374C54C8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8250" name="Text Box 190">
              <a:extLst>
                <a:ext uri="{FF2B5EF4-FFF2-40B4-BE49-F238E27FC236}">
                  <a16:creationId xmlns:a16="http://schemas.microsoft.com/office/drawing/2014/main" id="{0DC5F673-4E97-402D-9A50-A8D9E8BF40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8251" name="Text Box 191">
              <a:extLst>
                <a:ext uri="{FF2B5EF4-FFF2-40B4-BE49-F238E27FC236}">
                  <a16:creationId xmlns:a16="http://schemas.microsoft.com/office/drawing/2014/main" id="{DB568D70-4812-408F-9E8B-83E4BCABA4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8252" name="Text Box 192">
              <a:extLst>
                <a:ext uri="{FF2B5EF4-FFF2-40B4-BE49-F238E27FC236}">
                  <a16:creationId xmlns:a16="http://schemas.microsoft.com/office/drawing/2014/main" id="{522AC280-1AAE-4E57-9D5D-9E1D023B88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8253" name="Text Box 193">
              <a:extLst>
                <a:ext uri="{FF2B5EF4-FFF2-40B4-BE49-F238E27FC236}">
                  <a16:creationId xmlns:a16="http://schemas.microsoft.com/office/drawing/2014/main" id="{D3E1B126-7C9F-47F8-8FB8-1A3C69D3B7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54" name="Text Box 194">
              <a:extLst>
                <a:ext uri="{FF2B5EF4-FFF2-40B4-BE49-F238E27FC236}">
                  <a16:creationId xmlns:a16="http://schemas.microsoft.com/office/drawing/2014/main" id="{40229FE6-0DDE-4B35-8629-5A5896E65B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55" name="Text Box 195">
              <a:extLst>
                <a:ext uri="{FF2B5EF4-FFF2-40B4-BE49-F238E27FC236}">
                  <a16:creationId xmlns:a16="http://schemas.microsoft.com/office/drawing/2014/main" id="{C765950C-2B11-4D46-B973-EADF36B3CF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56" name="Text Box 196">
              <a:extLst>
                <a:ext uri="{FF2B5EF4-FFF2-40B4-BE49-F238E27FC236}">
                  <a16:creationId xmlns:a16="http://schemas.microsoft.com/office/drawing/2014/main" id="{C49200F7-6D0E-4AB5-A4BE-1AF35CCD0A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57" name="Text Box 197">
              <a:extLst>
                <a:ext uri="{FF2B5EF4-FFF2-40B4-BE49-F238E27FC236}">
                  <a16:creationId xmlns:a16="http://schemas.microsoft.com/office/drawing/2014/main" id="{C6890A2F-6EC8-4E4B-829E-46DB641DB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58" name="Text Box 198">
              <a:extLst>
                <a:ext uri="{FF2B5EF4-FFF2-40B4-BE49-F238E27FC236}">
                  <a16:creationId xmlns:a16="http://schemas.microsoft.com/office/drawing/2014/main" id="{144B0CED-4077-4EDB-AFB8-03FB0F9F04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1047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59" name="Straight Connector 199">
              <a:extLst>
                <a:ext uri="{FF2B5EF4-FFF2-40B4-BE49-F238E27FC236}">
                  <a16:creationId xmlns:a16="http://schemas.microsoft.com/office/drawing/2014/main" id="{D656573A-4838-49C9-87BD-957C27A23E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Text Box 200">
              <a:extLst>
                <a:ext uri="{FF2B5EF4-FFF2-40B4-BE49-F238E27FC236}">
                  <a16:creationId xmlns:a16="http://schemas.microsoft.com/office/drawing/2014/main" id="{7121646B-C424-4DC5-9956-C00F2A0FBB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4476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61" name="Text Box 201">
              <a:extLst>
                <a:ext uri="{FF2B5EF4-FFF2-40B4-BE49-F238E27FC236}">
                  <a16:creationId xmlns:a16="http://schemas.microsoft.com/office/drawing/2014/main" id="{6A6A6152-723B-4142-A204-11921FA04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" y="819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/>
            </a:p>
          </p:txBody>
        </p:sp>
        <p:sp>
          <p:nvSpPr>
            <p:cNvPr id="8262" name="Text Box 202">
              <a:extLst>
                <a:ext uri="{FF2B5EF4-FFF2-40B4-BE49-F238E27FC236}">
                  <a16:creationId xmlns:a16="http://schemas.microsoft.com/office/drawing/2014/main" id="{53704154-2F1B-4E6E-A47F-9A00F80081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85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63" name="Text Box 203">
              <a:extLst>
                <a:ext uri="{FF2B5EF4-FFF2-40B4-BE49-F238E27FC236}">
                  <a16:creationId xmlns:a16="http://schemas.microsoft.com/office/drawing/2014/main" id="{2612A9F8-2693-4FA7-A2CA-BC1874CC2C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64" name="Text Box 204">
              <a:extLst>
                <a:ext uri="{FF2B5EF4-FFF2-40B4-BE49-F238E27FC236}">
                  <a16:creationId xmlns:a16="http://schemas.microsoft.com/office/drawing/2014/main" id="{8B8A1B6E-C8EA-4462-B96F-4A493DA215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8202" name="Group 205">
            <a:extLst>
              <a:ext uri="{FF2B5EF4-FFF2-40B4-BE49-F238E27FC236}">
                <a16:creationId xmlns:a16="http://schemas.microsoft.com/office/drawing/2014/main" id="{5F144D06-FB8D-4490-87A3-D808ACEE5814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3600450"/>
            <a:ext cx="2438400" cy="2114550"/>
            <a:chOff x="0" y="0"/>
            <a:chExt cx="15525" cy="15430"/>
          </a:xfrm>
        </p:grpSpPr>
        <p:sp>
          <p:nvSpPr>
            <p:cNvPr id="8226" name="Straight Connector 206">
              <a:extLst>
                <a:ext uri="{FF2B5EF4-FFF2-40B4-BE49-F238E27FC236}">
                  <a16:creationId xmlns:a16="http://schemas.microsoft.com/office/drawing/2014/main" id="{8976674A-0F62-4207-95EE-9F80175D84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7" name="Text Box 207">
              <a:extLst>
                <a:ext uri="{FF2B5EF4-FFF2-40B4-BE49-F238E27FC236}">
                  <a16:creationId xmlns:a16="http://schemas.microsoft.com/office/drawing/2014/main" id="{DB08A80B-8480-4938-8670-3A57BF535A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8228" name="Text Box 208">
              <a:extLst>
                <a:ext uri="{FF2B5EF4-FFF2-40B4-BE49-F238E27FC236}">
                  <a16:creationId xmlns:a16="http://schemas.microsoft.com/office/drawing/2014/main" id="{71017281-D29C-4D52-8024-C8A4398FA4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8229" name="Text Box 209">
              <a:extLst>
                <a:ext uri="{FF2B5EF4-FFF2-40B4-BE49-F238E27FC236}">
                  <a16:creationId xmlns:a16="http://schemas.microsoft.com/office/drawing/2014/main" id="{F103CB80-C8D9-419B-BA63-5CF82346E3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0" name="Text Box 210">
              <a:extLst>
                <a:ext uri="{FF2B5EF4-FFF2-40B4-BE49-F238E27FC236}">
                  <a16:creationId xmlns:a16="http://schemas.microsoft.com/office/drawing/2014/main" id="{5E365752-73FF-4ABD-95AD-9842FA57EB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8231" name="Text Box 211">
              <a:extLst>
                <a:ext uri="{FF2B5EF4-FFF2-40B4-BE49-F238E27FC236}">
                  <a16:creationId xmlns:a16="http://schemas.microsoft.com/office/drawing/2014/main" id="{249F89AC-5A34-443D-AE3C-5791AAEE85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8232" name="Text Box 212">
              <a:extLst>
                <a:ext uri="{FF2B5EF4-FFF2-40B4-BE49-F238E27FC236}">
                  <a16:creationId xmlns:a16="http://schemas.microsoft.com/office/drawing/2014/main" id="{7C63BCF8-08ED-496F-B9ED-E72DB3FE10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8233" name="Text Box 213">
              <a:extLst>
                <a:ext uri="{FF2B5EF4-FFF2-40B4-BE49-F238E27FC236}">
                  <a16:creationId xmlns:a16="http://schemas.microsoft.com/office/drawing/2014/main" id="{55AA785D-0D15-4DC5-83AE-A906FC6DE8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8234" name="Text Box 214">
              <a:extLst>
                <a:ext uri="{FF2B5EF4-FFF2-40B4-BE49-F238E27FC236}">
                  <a16:creationId xmlns:a16="http://schemas.microsoft.com/office/drawing/2014/main" id="{EAF2D809-678F-4104-A46E-B4206A110F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5" name="Text Box 215">
              <a:extLst>
                <a:ext uri="{FF2B5EF4-FFF2-40B4-BE49-F238E27FC236}">
                  <a16:creationId xmlns:a16="http://schemas.microsoft.com/office/drawing/2014/main" id="{23EEA515-7836-4417-84CE-52F6F191FD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6" name="Text Box 216">
              <a:extLst>
                <a:ext uri="{FF2B5EF4-FFF2-40B4-BE49-F238E27FC236}">
                  <a16:creationId xmlns:a16="http://schemas.microsoft.com/office/drawing/2014/main" id="{41EE180F-17A4-4999-9D4F-CF850F0476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7" name="Text Box 217">
              <a:extLst>
                <a:ext uri="{FF2B5EF4-FFF2-40B4-BE49-F238E27FC236}">
                  <a16:creationId xmlns:a16="http://schemas.microsoft.com/office/drawing/2014/main" id="{98E373D4-ADBF-411C-AB6A-0BE7356F11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8" name="Text Box 218">
              <a:extLst>
                <a:ext uri="{FF2B5EF4-FFF2-40B4-BE49-F238E27FC236}">
                  <a16:creationId xmlns:a16="http://schemas.microsoft.com/office/drawing/2014/main" id="{ECD10C81-2655-4D2D-837D-C1297BBB0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39" name="Text Box 219">
              <a:extLst>
                <a:ext uri="{FF2B5EF4-FFF2-40B4-BE49-F238E27FC236}">
                  <a16:creationId xmlns:a16="http://schemas.microsoft.com/office/drawing/2014/main" id="{32DA8246-9C9E-481A-8FE3-E7CF46943A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1047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40" name="Straight Connector 220">
              <a:extLst>
                <a:ext uri="{FF2B5EF4-FFF2-40B4-BE49-F238E27FC236}">
                  <a16:creationId xmlns:a16="http://schemas.microsoft.com/office/drawing/2014/main" id="{EA5CD245-D080-48B6-B012-634DF17487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Text Box 221">
              <a:extLst>
                <a:ext uri="{FF2B5EF4-FFF2-40B4-BE49-F238E27FC236}">
                  <a16:creationId xmlns:a16="http://schemas.microsoft.com/office/drawing/2014/main" id="{EF77C5F7-8C89-4723-9E3C-EB2E9E61E8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4476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42" name="Text Box 222">
              <a:extLst>
                <a:ext uri="{FF2B5EF4-FFF2-40B4-BE49-F238E27FC236}">
                  <a16:creationId xmlns:a16="http://schemas.microsoft.com/office/drawing/2014/main" id="{D2EDE818-8230-42FC-8F1E-80B163E815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" y="819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43" name="Text Box 223">
              <a:extLst>
                <a:ext uri="{FF2B5EF4-FFF2-40B4-BE49-F238E27FC236}">
                  <a16:creationId xmlns:a16="http://schemas.microsoft.com/office/drawing/2014/main" id="{96B62372-71BA-48F9-AF3B-94BFEE897C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44" name="Text Box 224">
              <a:extLst>
                <a:ext uri="{FF2B5EF4-FFF2-40B4-BE49-F238E27FC236}">
                  <a16:creationId xmlns:a16="http://schemas.microsoft.com/office/drawing/2014/main" id="{7516A72E-EC14-4157-9982-C8E28B5C45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</p:grpSp>
      <p:sp>
        <p:nvSpPr>
          <p:cNvPr id="8203" name="Text Box 225">
            <a:extLst>
              <a:ext uri="{FF2B5EF4-FFF2-40B4-BE49-F238E27FC236}">
                <a16:creationId xmlns:a16="http://schemas.microsoft.com/office/drawing/2014/main" id="{766D40A9-7CFB-4457-9CBB-CC68160E5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943600"/>
            <a:ext cx="91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012</a:t>
            </a:r>
          </a:p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Fig 7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2000">
              <a:latin typeface="Times New Roman" panose="02020603050405020304" pitchFamily="18" charset="0"/>
            </a:endParaRPr>
          </a:p>
          <a:p>
            <a:pPr algn="ctr" eaLnBrk="1" hangingPunct="1">
              <a:spcAft>
                <a:spcPts val="1000"/>
              </a:spcAft>
            </a:pPr>
            <a:endParaRPr lang="en-US" altLang="en-US" sz="2000"/>
          </a:p>
        </p:txBody>
      </p:sp>
      <p:sp>
        <p:nvSpPr>
          <p:cNvPr id="8204" name="Text Box 226">
            <a:extLst>
              <a:ext uri="{FF2B5EF4-FFF2-40B4-BE49-F238E27FC236}">
                <a16:creationId xmlns:a16="http://schemas.microsoft.com/office/drawing/2014/main" id="{33E82D08-6D2C-4CC1-AC4A-5334DB0E4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0025" y="5895975"/>
            <a:ext cx="91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021</a:t>
            </a:r>
          </a:p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Fig 8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2000">
              <a:latin typeface="Times New Roman" panose="02020603050405020304" pitchFamily="18" charset="0"/>
            </a:endParaRPr>
          </a:p>
          <a:p>
            <a:pPr algn="ctr" eaLnBrk="1" hangingPunct="1">
              <a:spcAft>
                <a:spcPts val="1000"/>
              </a:spcAft>
            </a:pPr>
            <a:endParaRPr lang="en-US" altLang="en-US" sz="2000"/>
          </a:p>
        </p:txBody>
      </p:sp>
      <p:grpSp>
        <p:nvGrpSpPr>
          <p:cNvPr id="8205" name="Group 227">
            <a:extLst>
              <a:ext uri="{FF2B5EF4-FFF2-40B4-BE49-F238E27FC236}">
                <a16:creationId xmlns:a16="http://schemas.microsoft.com/office/drawing/2014/main" id="{57B9D6B5-BE1F-4AA0-82AA-9C4A8249C736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3581400"/>
            <a:ext cx="1981200" cy="2152650"/>
            <a:chOff x="0" y="0"/>
            <a:chExt cx="15525" cy="15430"/>
          </a:xfrm>
        </p:grpSpPr>
        <p:sp>
          <p:nvSpPr>
            <p:cNvPr id="8207" name="Straight Connector 228">
              <a:extLst>
                <a:ext uri="{FF2B5EF4-FFF2-40B4-BE49-F238E27FC236}">
                  <a16:creationId xmlns:a16="http://schemas.microsoft.com/office/drawing/2014/main" id="{A76B1DAB-2178-4D3B-A0C2-F9514C7289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Text Box 229">
              <a:extLst>
                <a:ext uri="{FF2B5EF4-FFF2-40B4-BE49-F238E27FC236}">
                  <a16:creationId xmlns:a16="http://schemas.microsoft.com/office/drawing/2014/main" id="{0431EE27-8D52-400C-B59F-00CDFEEB46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a</a:t>
              </a:r>
              <a:endParaRPr lang="en-US" altLang="en-US"/>
            </a:p>
          </p:txBody>
        </p:sp>
        <p:sp>
          <p:nvSpPr>
            <p:cNvPr id="8209" name="Text Box 230">
              <a:extLst>
                <a:ext uri="{FF2B5EF4-FFF2-40B4-BE49-F238E27FC236}">
                  <a16:creationId xmlns:a16="http://schemas.microsoft.com/office/drawing/2014/main" id="{32D16A78-41B2-4AA9-9BB1-D51B1049CE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1</a:t>
              </a:r>
              <a:endParaRPr lang="en-US" altLang="en-US"/>
            </a:p>
          </p:txBody>
        </p:sp>
        <p:sp>
          <p:nvSpPr>
            <p:cNvPr id="8210" name="Text Box 231">
              <a:extLst>
                <a:ext uri="{FF2B5EF4-FFF2-40B4-BE49-F238E27FC236}">
                  <a16:creationId xmlns:a16="http://schemas.microsoft.com/office/drawing/2014/main" id="{6C3B678A-C9C3-47DE-8087-A2B195D50D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1" name="Text Box 232">
              <a:extLst>
                <a:ext uri="{FF2B5EF4-FFF2-40B4-BE49-F238E27FC236}">
                  <a16:creationId xmlns:a16="http://schemas.microsoft.com/office/drawing/2014/main" id="{EE5F2DB0-795C-4824-8DD1-B12CDB4D7F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b</a:t>
              </a:r>
              <a:endParaRPr lang="en-US" altLang="en-US"/>
            </a:p>
          </p:txBody>
        </p:sp>
        <p:sp>
          <p:nvSpPr>
            <p:cNvPr id="8212" name="Text Box 233">
              <a:extLst>
                <a:ext uri="{FF2B5EF4-FFF2-40B4-BE49-F238E27FC236}">
                  <a16:creationId xmlns:a16="http://schemas.microsoft.com/office/drawing/2014/main" id="{FBB15C94-E7EB-4189-98FC-AD86CA3831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c</a:t>
              </a:r>
              <a:endParaRPr lang="en-US" altLang="en-US"/>
            </a:p>
          </p:txBody>
        </p:sp>
        <p:sp>
          <p:nvSpPr>
            <p:cNvPr id="8213" name="Text Box 234">
              <a:extLst>
                <a:ext uri="{FF2B5EF4-FFF2-40B4-BE49-F238E27FC236}">
                  <a16:creationId xmlns:a16="http://schemas.microsoft.com/office/drawing/2014/main" id="{E5500D62-61B3-4D77-8EFD-CD9AD0E293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2</a:t>
              </a:r>
              <a:endParaRPr lang="en-US" altLang="en-US"/>
            </a:p>
          </p:txBody>
        </p:sp>
        <p:sp>
          <p:nvSpPr>
            <p:cNvPr id="8214" name="Text Box 235">
              <a:extLst>
                <a:ext uri="{FF2B5EF4-FFF2-40B4-BE49-F238E27FC236}">
                  <a16:creationId xmlns:a16="http://schemas.microsoft.com/office/drawing/2014/main" id="{D50E9DB7-74CC-4309-B0AF-3E78CA6F21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100">
                  <a:latin typeface="Calibri" panose="020F0502020204030204" pitchFamily="34" charset="0"/>
                </a:rPr>
                <a:t>3</a:t>
              </a:r>
              <a:endParaRPr lang="en-US" altLang="en-US"/>
            </a:p>
          </p:txBody>
        </p:sp>
        <p:sp>
          <p:nvSpPr>
            <p:cNvPr id="8215" name="Text Box 236">
              <a:extLst>
                <a:ext uri="{FF2B5EF4-FFF2-40B4-BE49-F238E27FC236}">
                  <a16:creationId xmlns:a16="http://schemas.microsoft.com/office/drawing/2014/main" id="{405291CD-F797-43D4-A107-D6AB3508B2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16" name="Text Box 237">
              <a:extLst>
                <a:ext uri="{FF2B5EF4-FFF2-40B4-BE49-F238E27FC236}">
                  <a16:creationId xmlns:a16="http://schemas.microsoft.com/office/drawing/2014/main" id="{D63E8D26-348A-4A66-9667-6B9360BC2A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17" name="Text Box 238">
              <a:extLst>
                <a:ext uri="{FF2B5EF4-FFF2-40B4-BE49-F238E27FC236}">
                  <a16:creationId xmlns:a16="http://schemas.microsoft.com/office/drawing/2014/main" id="{5EE06405-0D3C-4C04-8BC2-436CD73D2C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8" name="Text Box 239">
              <a:extLst>
                <a:ext uri="{FF2B5EF4-FFF2-40B4-BE49-F238E27FC236}">
                  <a16:creationId xmlns:a16="http://schemas.microsoft.com/office/drawing/2014/main" id="{2EDB2AC0-6C2B-4636-B30E-A9B252329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19" name="Text Box 240">
              <a:extLst>
                <a:ext uri="{FF2B5EF4-FFF2-40B4-BE49-F238E27FC236}">
                  <a16:creationId xmlns:a16="http://schemas.microsoft.com/office/drawing/2014/main" id="{518C1200-43FF-47B5-ADF8-02DBBD8763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20" name="Text Box 241">
              <a:extLst>
                <a:ext uri="{FF2B5EF4-FFF2-40B4-BE49-F238E27FC236}">
                  <a16:creationId xmlns:a16="http://schemas.microsoft.com/office/drawing/2014/main" id="{4FB11150-1F06-4497-8525-CAEAF7AFA5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1047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1" name="Straight Connector 242">
              <a:extLst>
                <a:ext uri="{FF2B5EF4-FFF2-40B4-BE49-F238E27FC236}">
                  <a16:creationId xmlns:a16="http://schemas.microsoft.com/office/drawing/2014/main" id="{F4E67CFB-B918-48A7-9BC1-411F52069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22" name="Text Box 243">
              <a:extLst>
                <a:ext uri="{FF2B5EF4-FFF2-40B4-BE49-F238E27FC236}">
                  <a16:creationId xmlns:a16="http://schemas.microsoft.com/office/drawing/2014/main" id="{1772B03C-D3B7-4D98-A6FB-E9A777CD3F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4476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23" name="Text Box 244">
              <a:extLst>
                <a:ext uri="{FF2B5EF4-FFF2-40B4-BE49-F238E27FC236}">
                  <a16:creationId xmlns:a16="http://schemas.microsoft.com/office/drawing/2014/main" id="{0FA26051-70EB-44E4-B9C7-4E8C072523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" y="819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24" name="Text Box 245">
              <a:extLst>
                <a:ext uri="{FF2B5EF4-FFF2-40B4-BE49-F238E27FC236}">
                  <a16:creationId xmlns:a16="http://schemas.microsoft.com/office/drawing/2014/main" id="{E62867AF-0FA1-4B34-BEE4-DD28334042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r>
                <a:rPr lang="en-US" altLang="en-US" sz="1400" baseline="-25000">
                  <a:latin typeface="Calibri" panose="020F0502020204030204" pitchFamily="34" charset="0"/>
                </a:rPr>
                <a:t>*</a:t>
              </a: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  <p:sp>
          <p:nvSpPr>
            <p:cNvPr id="8225" name="Text Box 246">
              <a:extLst>
                <a:ext uri="{FF2B5EF4-FFF2-40B4-BE49-F238E27FC236}">
                  <a16:creationId xmlns:a16="http://schemas.microsoft.com/office/drawing/2014/main" id="{A56C3CC1-BE79-4882-AA68-50FB699FC7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000"/>
                </a:spcAft>
              </a:pPr>
              <a:endParaRPr lang="en-US" altLang="en-US" sz="1400" baseline="-25000">
                <a:latin typeface="Times New Roman" panose="02020603050405020304" pitchFamily="18" charset="0"/>
              </a:endParaRPr>
            </a:p>
            <a:p>
              <a:pPr eaLnBrk="1" hangingPunct="1"/>
              <a:endParaRPr lang="en-US" altLang="en-US"/>
            </a:p>
          </p:txBody>
        </p:sp>
      </p:grpSp>
      <p:sp>
        <p:nvSpPr>
          <p:cNvPr id="8206" name="Text Box 247">
            <a:extLst>
              <a:ext uri="{FF2B5EF4-FFF2-40B4-BE49-F238E27FC236}">
                <a16:creationId xmlns:a16="http://schemas.microsoft.com/office/drawing/2014/main" id="{4F33D0AD-E4E4-4EE5-9D26-32F0E57B9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867400"/>
            <a:ext cx="91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102</a:t>
            </a:r>
          </a:p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</a:rPr>
              <a:t>Fig 9</a:t>
            </a:r>
          </a:p>
          <a:p>
            <a:pPr algn="ctr" eaLnBrk="1" hangingPunct="1">
              <a:spcAft>
                <a:spcPts val="1000"/>
              </a:spcAft>
            </a:pPr>
            <a:endParaRPr lang="en-US" altLang="en-US" sz="20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48">
            <a:extLst>
              <a:ext uri="{FF2B5EF4-FFF2-40B4-BE49-F238E27FC236}">
                <a16:creationId xmlns:a16="http://schemas.microsoft.com/office/drawing/2014/main" id="{B3F2B54C-A297-4B63-AF5E-87E6E907F3A9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143000"/>
            <a:ext cx="2667000" cy="1847850"/>
            <a:chOff x="0" y="0"/>
            <a:chExt cx="15525" cy="15430"/>
          </a:xfrm>
        </p:grpSpPr>
        <p:sp>
          <p:nvSpPr>
            <p:cNvPr id="9222" name="Straight Connector 249">
              <a:extLst>
                <a:ext uri="{FF2B5EF4-FFF2-40B4-BE49-F238E27FC236}">
                  <a16:creationId xmlns:a16="http://schemas.microsoft.com/office/drawing/2014/main" id="{CF2787B8-2F80-4E35-95F9-1B4E65306F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0"/>
              <a:ext cx="0" cy="1238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Text Box 250">
              <a:extLst>
                <a:ext uri="{FF2B5EF4-FFF2-40B4-BE49-F238E27FC236}">
                  <a16:creationId xmlns:a16="http://schemas.microsoft.com/office/drawing/2014/main" id="{D2FD1B88-D228-4050-9D98-E6E5D1F3F4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1" y="12573"/>
              <a:ext cx="2763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en-US" alt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24" name="Text Box 251">
              <a:extLst>
                <a:ext uri="{FF2B5EF4-FFF2-40B4-BE49-F238E27FC236}">
                  <a16:creationId xmlns:a16="http://schemas.microsoft.com/office/drawing/2014/main" id="{CB6331ED-5501-4F30-93C2-E4350EE641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885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n-US" alt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25" name="Text Box 252">
              <a:extLst>
                <a:ext uri="{FF2B5EF4-FFF2-40B4-BE49-F238E27FC236}">
                  <a16:creationId xmlns:a16="http://schemas.microsoft.com/office/drawing/2014/main" id="{1FF31B59-8950-4CC5-8F8A-0EC7E93FA7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26" name="Text Box 253">
              <a:extLst>
                <a:ext uri="{FF2B5EF4-FFF2-40B4-BE49-F238E27FC236}">
                  <a16:creationId xmlns:a16="http://schemas.microsoft.com/office/drawing/2014/main" id="{995B5043-F779-4342-8216-4DEF440F91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91" y="12573"/>
              <a:ext cx="2762" cy="28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endParaRPr lang="en-US" alt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27" name="Text Box 254">
              <a:extLst>
                <a:ext uri="{FF2B5EF4-FFF2-40B4-BE49-F238E27FC236}">
                  <a16:creationId xmlns:a16="http://schemas.microsoft.com/office/drawing/2014/main" id="{3FDD93EC-5FC8-4A8C-A819-2CF10E61D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77" y="12382"/>
              <a:ext cx="2762" cy="28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  <a:endParaRPr lang="en-US" alt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28" name="Text Box 255">
              <a:extLst>
                <a:ext uri="{FF2B5EF4-FFF2-40B4-BE49-F238E27FC236}">
                  <a16:creationId xmlns:a16="http://schemas.microsoft.com/office/drawing/2014/main" id="{E7D520B4-504F-4C40-B6D1-0953F6697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38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</a:t>
              </a:r>
              <a:endParaRPr lang="en-US" alt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29" name="Text Box 256">
              <a:extLst>
                <a:ext uri="{FF2B5EF4-FFF2-40B4-BE49-F238E27FC236}">
                  <a16:creationId xmlns:a16="http://schemas.microsoft.com/office/drawing/2014/main" id="{80907B91-7177-4800-B0F0-5296D8F001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09"/>
              <a:ext cx="2190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1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endParaRPr lang="en-US" alt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30" name="Text Box 257">
              <a:extLst>
                <a:ext uri="{FF2B5EF4-FFF2-40B4-BE49-F238E27FC236}">
                  <a16:creationId xmlns:a16="http://schemas.microsoft.com/office/drawing/2014/main" id="{BA90B3C7-F90E-404F-8FB4-5603EC7B62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" y="1028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31" name="Text Box 258">
              <a:extLst>
                <a:ext uri="{FF2B5EF4-FFF2-40B4-BE49-F238E27FC236}">
                  <a16:creationId xmlns:a16="http://schemas.microsoft.com/office/drawing/2014/main" id="{4BBA056C-B7E9-44E7-8E6B-3AA457647E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382" y="10382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32" name="Text Box 259">
              <a:extLst>
                <a:ext uri="{FF2B5EF4-FFF2-40B4-BE49-F238E27FC236}">
                  <a16:creationId xmlns:a16="http://schemas.microsoft.com/office/drawing/2014/main" id="{73C642FD-78CA-421F-9472-5061C9706F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952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33" name="Text Box 260">
              <a:extLst>
                <a:ext uri="{FF2B5EF4-FFF2-40B4-BE49-F238E27FC236}">
                  <a16:creationId xmlns:a16="http://schemas.microsoft.com/office/drawing/2014/main" id="{00FC493D-7DBA-4DAE-BE08-42A2400BD8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34" name="Text Box 261">
              <a:extLst>
                <a:ext uri="{FF2B5EF4-FFF2-40B4-BE49-F238E27FC236}">
                  <a16:creationId xmlns:a16="http://schemas.microsoft.com/office/drawing/2014/main" id="{563A3829-DCA6-4431-A8A7-C1CF248199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aseline="-30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</a:t>
              </a:r>
              <a:endParaRPr lang="en-US" altLang="en-US" sz="80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en-US" alt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35" name="Text Box 262">
              <a:extLst>
                <a:ext uri="{FF2B5EF4-FFF2-40B4-BE49-F238E27FC236}">
                  <a16:creationId xmlns:a16="http://schemas.microsoft.com/office/drawing/2014/main" id="{4A5A5DF1-13A3-443C-8A37-28774D12EA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" y="1047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36" name="Straight Connector 263">
              <a:extLst>
                <a:ext uri="{FF2B5EF4-FFF2-40B4-BE49-F238E27FC236}">
                  <a16:creationId xmlns:a16="http://schemas.microsoft.com/office/drawing/2014/main" id="{68162FED-51FF-49F4-B33C-ECB9FC6D27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2287"/>
              <a:ext cx="13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Text Box 264">
              <a:extLst>
                <a:ext uri="{FF2B5EF4-FFF2-40B4-BE49-F238E27FC236}">
                  <a16:creationId xmlns:a16="http://schemas.microsoft.com/office/drawing/2014/main" id="{574E1176-CFF3-494B-AAEA-1AA5A2A2FF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7" y="4476"/>
              <a:ext cx="2477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38" name="Text Box 265">
              <a:extLst>
                <a:ext uri="{FF2B5EF4-FFF2-40B4-BE49-F238E27FC236}">
                  <a16:creationId xmlns:a16="http://schemas.microsoft.com/office/drawing/2014/main" id="{0DB1D701-7C23-4CF7-9DD1-7D7C17A762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2" y="819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aseline="-30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</a:t>
              </a:r>
              <a:endParaRPr lang="en-US" alt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239" name="Text Box 266">
              <a:extLst>
                <a:ext uri="{FF2B5EF4-FFF2-40B4-BE49-F238E27FC236}">
                  <a16:creationId xmlns:a16="http://schemas.microsoft.com/office/drawing/2014/main" id="{85221EC7-40B6-4D38-AB99-AAE92407D1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857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0" name="Text Box 267">
              <a:extLst>
                <a:ext uri="{FF2B5EF4-FFF2-40B4-BE49-F238E27FC236}">
                  <a16:creationId xmlns:a16="http://schemas.microsoft.com/office/drawing/2014/main" id="{4B8581EE-07DD-49F3-BC9E-3B0ECD1D39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63" y="4381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241" name="Text Box 268">
              <a:extLst>
                <a:ext uri="{FF2B5EF4-FFF2-40B4-BE49-F238E27FC236}">
                  <a16:creationId xmlns:a16="http://schemas.microsoft.com/office/drawing/2014/main" id="{FE393DDB-27BA-455D-865B-9C52AD3EB6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" y="8096"/>
              <a:ext cx="2476" cy="2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400" baseline="-3000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</a:t>
              </a:r>
              <a:endParaRPr lang="en-US" altLang="en-US" sz="80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en-US" alt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219" name="Text Box 269">
            <a:extLst>
              <a:ext uri="{FF2B5EF4-FFF2-40B4-BE49-F238E27FC236}">
                <a16:creationId xmlns:a16="http://schemas.microsoft.com/office/drawing/2014/main" id="{7766EED4-8964-4468-82D3-CAEDEAF56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971800"/>
            <a:ext cx="9144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111</a:t>
            </a:r>
          </a:p>
          <a:p>
            <a:pPr algn="ctr"/>
            <a:r>
              <a:rPr lang="en-US" altLang="en-US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 10</a:t>
            </a:r>
          </a:p>
          <a:p>
            <a:pPr algn="ctr"/>
            <a:endParaRPr lang="en-US" altLang="en-US" sz="200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547" name="Rectangle 43">
            <a:extLst>
              <a:ext uri="{FF2B5EF4-FFF2-40B4-BE49-F238E27FC236}">
                <a16:creationId xmlns:a16="http://schemas.microsoft.com/office/drawing/2014/main" id="{5D3C1FBE-22A8-4C14-A904-EE09EB552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60350"/>
            <a:ext cx="19812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n-US" sz="2400" baseline="300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rd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Condition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Rectangle 44">
            <a:extLst>
              <a:ext uri="{FF2B5EF4-FFF2-40B4-BE49-F238E27FC236}">
                <a16:creationId xmlns:a16="http://schemas.microsoft.com/office/drawing/2014/main" id="{A25D67A1-7870-40B4-97AB-45D081A4A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000500"/>
            <a:ext cx="84582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Figure 1-10 represents three identical harmonic oscillators sharing three quanta of energy. The oscillators constitute a, b and c. Figure 1-3 constitutes 300 configuration, while Fig. 4-9 constitute another configuration where the oscillator share the quanta in configuration 201, while figure 10 constitutes another configuration where the oscillator share 111 configuration.</a:t>
            </a:r>
          </a:p>
          <a:p>
            <a:pPr algn="just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Thus, there are three different configurations known as macrostates; each of the figures are called macrostates with a total number of 10 microstates.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3">
            <a:extLst>
              <a:ext uri="{FF2B5EF4-FFF2-40B4-BE49-F238E27FC236}">
                <a16:creationId xmlns:a16="http://schemas.microsoft.com/office/drawing/2014/main" id="{DB507908-0674-4338-957B-775E7EC81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52400"/>
            <a:ext cx="2119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 the equation</a:t>
            </a:r>
          </a:p>
        </p:txBody>
      </p:sp>
      <p:sp>
        <p:nvSpPr>
          <p:cNvPr id="1030" name="Rectangle 2">
            <a:extLst>
              <a:ext uri="{FF2B5EF4-FFF2-40B4-BE49-F238E27FC236}">
                <a16:creationId xmlns:a16="http://schemas.microsoft.com/office/drawing/2014/main" id="{8193E2FD-5347-4EB9-9311-078DADABD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630D918A-3D02-4330-9DA7-512BCA9B4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23018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6">
            <a:extLst>
              <a:ext uri="{FF2B5EF4-FFF2-40B4-BE49-F238E27FC236}">
                <a16:creationId xmlns:a16="http://schemas.microsoft.com/office/drawing/2014/main" id="{95DEEC0B-4430-46C5-8F5F-DF0F19A54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24000"/>
            <a:ext cx="28590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 1 (Fig. 1-3)</a:t>
            </a:r>
          </a:p>
        </p:txBody>
      </p:sp>
      <p:sp>
        <p:nvSpPr>
          <p:cNvPr id="1033" name="Rectangle 4">
            <a:extLst>
              <a:ext uri="{FF2B5EF4-FFF2-40B4-BE49-F238E27FC236}">
                <a16:creationId xmlns:a16="http://schemas.microsoft.com/office/drawing/2014/main" id="{2F7EC70B-CA27-467B-9E29-F52129813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1026" name="Object 3">
            <a:extLst>
              <a:ext uri="{FF2B5EF4-FFF2-40B4-BE49-F238E27FC236}">
                <a16:creationId xmlns:a16="http://schemas.microsoft.com/office/drawing/2014/main" id="{F6075D78-EBB7-4AE5-812B-10E8A518CD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1295400"/>
          <a:ext cx="18510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058" imgH="393529" progId="Equation.3">
                  <p:embed/>
                </p:oleObj>
              </mc:Choice>
              <mc:Fallback>
                <p:oleObj name="Equation" r:id="rId4" imgW="787058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295400"/>
                        <a:ext cx="18510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9">
            <a:extLst>
              <a:ext uri="{FF2B5EF4-FFF2-40B4-BE49-F238E27FC236}">
                <a16:creationId xmlns:a16="http://schemas.microsoft.com/office/drawing/2014/main" id="{BB5EB0E0-02DB-451D-9174-56B6F3F0A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524000"/>
            <a:ext cx="2595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For 300 macrostate</a:t>
            </a:r>
          </a:p>
        </p:txBody>
      </p:sp>
      <p:sp>
        <p:nvSpPr>
          <p:cNvPr id="1035" name="Rectangle 10">
            <a:extLst>
              <a:ext uri="{FF2B5EF4-FFF2-40B4-BE49-F238E27FC236}">
                <a16:creationId xmlns:a16="http://schemas.microsoft.com/office/drawing/2014/main" id="{E39E69EE-4BEF-4CF5-A643-1EF580213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438" y="3048000"/>
            <a:ext cx="28590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 2 (Fig. 4-9)</a:t>
            </a:r>
          </a:p>
        </p:txBody>
      </p:sp>
      <p:graphicFrame>
        <p:nvGraphicFramePr>
          <p:cNvPr id="1027" name="Object 5">
            <a:extLst>
              <a:ext uri="{FF2B5EF4-FFF2-40B4-BE49-F238E27FC236}">
                <a16:creationId xmlns:a16="http://schemas.microsoft.com/office/drawing/2014/main" id="{EEA303A0-99CC-425B-A521-4738FB45039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41700" y="2819400"/>
          <a:ext cx="19700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38080" imgH="393480" progId="Equation.3">
                  <p:embed/>
                </p:oleObj>
              </mc:Choice>
              <mc:Fallback>
                <p:oleObj name="Equation" r:id="rId6" imgW="8380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2819400"/>
                        <a:ext cx="197008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12">
            <a:extLst>
              <a:ext uri="{FF2B5EF4-FFF2-40B4-BE49-F238E27FC236}">
                <a16:creationId xmlns:a16="http://schemas.microsoft.com/office/drawing/2014/main" id="{88679497-1ACA-413E-8C76-6AF188E3B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4038" y="3048000"/>
            <a:ext cx="2559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For 210 macrostate</a:t>
            </a:r>
          </a:p>
        </p:txBody>
      </p:sp>
      <p:sp>
        <p:nvSpPr>
          <p:cNvPr id="1037" name="Rectangle 14">
            <a:extLst>
              <a:ext uri="{FF2B5EF4-FFF2-40B4-BE49-F238E27FC236}">
                <a16:creationId xmlns:a16="http://schemas.microsoft.com/office/drawing/2014/main" id="{AE93A5A4-27A5-4964-AB8C-7734A324F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419600"/>
            <a:ext cx="2773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 3 (Fig. 10)</a:t>
            </a:r>
          </a:p>
        </p:txBody>
      </p:sp>
      <p:graphicFrame>
        <p:nvGraphicFramePr>
          <p:cNvPr id="1028" name="Object 7">
            <a:extLst>
              <a:ext uri="{FF2B5EF4-FFF2-40B4-BE49-F238E27FC236}">
                <a16:creationId xmlns:a16="http://schemas.microsoft.com/office/drawing/2014/main" id="{37E0E079-874E-4BA8-A9EA-C53086D8C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2050" y="4191000"/>
          <a:ext cx="16113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393480" progId="Equation.3">
                  <p:embed/>
                </p:oleObj>
              </mc:Choice>
              <mc:Fallback>
                <p:oleObj name="Equation" r:id="rId8" imgW="68580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4191000"/>
                        <a:ext cx="1611313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" name="Rectangle 16">
            <a:extLst>
              <a:ext uri="{FF2B5EF4-FFF2-40B4-BE49-F238E27FC236}">
                <a16:creationId xmlns:a16="http://schemas.microsoft.com/office/drawing/2014/main" id="{CCEFB3A5-D136-4FD2-8DB6-6F403AD8A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419600"/>
            <a:ext cx="2535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For 111 macrostate</a:t>
            </a:r>
          </a:p>
        </p:txBody>
      </p:sp>
      <p:sp>
        <p:nvSpPr>
          <p:cNvPr id="1039" name="Rectangle 17">
            <a:extLst>
              <a:ext uri="{FF2B5EF4-FFF2-40B4-BE49-F238E27FC236}">
                <a16:creationId xmlns:a16="http://schemas.microsoft.com/office/drawing/2014/main" id="{9D862C5E-3CCF-4A1D-992A-B558D438B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3340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Distribute 5 quanta of energy among 5 oscillator and use this information to answer the following question.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>
            <a:extLst>
              <a:ext uri="{FF2B5EF4-FFF2-40B4-BE49-F238E27FC236}">
                <a16:creationId xmlns:a16="http://schemas.microsoft.com/office/drawing/2014/main" id="{CB5C2D0D-832C-4D40-93DA-400B339B5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81000"/>
            <a:ext cx="8229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buFontTx/>
              <a:buAutoNum type="romanLcPeriod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Find the number of microstates in each macrostate.</a:t>
            </a:r>
          </a:p>
          <a:p>
            <a:pPr algn="just" eaLnBrk="1" hangingPunct="1">
              <a:lnSpc>
                <a:spcPct val="150000"/>
              </a:lnSpc>
              <a:buFontTx/>
              <a:buAutoNum type="romanLcPeriod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How many macrostates are possible in the distribution?</a:t>
            </a:r>
          </a:p>
          <a:p>
            <a:pPr algn="just" eaLnBrk="1" hangingPunct="1">
              <a:lnSpc>
                <a:spcPct val="150000"/>
              </a:lnSpc>
              <a:buFontTx/>
              <a:buAutoNum type="romanLcPeriod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total microstate present in the distribution.</a:t>
            </a:r>
          </a:p>
          <a:p>
            <a:pPr algn="just" eaLnBrk="1" hangingPunct="1">
              <a:lnSpc>
                <a:spcPct val="150000"/>
              </a:lnSpc>
              <a:buFontTx/>
              <a:buAutoNum type="romanLcPeriod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probability of the most probable distribution.</a:t>
            </a:r>
          </a:p>
          <a:p>
            <a:pPr algn="just" eaLnBrk="1" hangingPunct="1">
              <a:lnSpc>
                <a:spcPct val="150000"/>
              </a:lnSpc>
              <a:buFontTx/>
              <a:buAutoNum type="romanLcPeriod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Which macrostate gives the highest microstates?</a:t>
            </a:r>
          </a:p>
          <a:p>
            <a:pPr algn="just" eaLnBrk="1" hangingPunct="1">
              <a:lnSpc>
                <a:spcPct val="150000"/>
              </a:lnSpc>
              <a:buFontTx/>
              <a:buAutoNum type="romanLcPeriod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Sketch the figures showing the configurations where each oscillator takes all the 5 quanta.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53" name="Rectangle 4">
            <a:extLst>
              <a:ext uri="{FF2B5EF4-FFF2-40B4-BE49-F238E27FC236}">
                <a16:creationId xmlns:a16="http://schemas.microsoft.com/office/drawing/2014/main" id="{480A0919-0385-43B1-9542-960F9DD6B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105400"/>
            <a:ext cx="3009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romanLcPeriod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(a) Configuration 1; </a:t>
            </a:r>
          </a:p>
        </p:txBody>
      </p:sp>
      <p:sp>
        <p:nvSpPr>
          <p:cNvPr id="2054" name="Rectangle 2">
            <a:extLst>
              <a:ext uri="{FF2B5EF4-FFF2-40B4-BE49-F238E27FC236}">
                <a16:creationId xmlns:a16="http://schemas.microsoft.com/office/drawing/2014/main" id="{AA9BEEA3-AD82-4660-93C2-D1ADD4EA0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graphicFrame>
        <p:nvGraphicFramePr>
          <p:cNvPr id="2050" name="Object 1">
            <a:extLst>
              <a:ext uri="{FF2B5EF4-FFF2-40B4-BE49-F238E27FC236}">
                <a16:creationId xmlns:a16="http://schemas.microsoft.com/office/drawing/2014/main" id="{43275056-A39E-49B8-8153-5462C6EB06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5105400"/>
          <a:ext cx="23256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20227" imgH="393529" progId="Equation.3">
                  <p:embed/>
                </p:oleObj>
              </mc:Choice>
              <mc:Fallback>
                <p:oleObj name="Equation" r:id="rId3" imgW="1320227" imgH="393529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105400"/>
                        <a:ext cx="2325688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>
            <a:extLst>
              <a:ext uri="{FF2B5EF4-FFF2-40B4-BE49-F238E27FC236}">
                <a16:creationId xmlns:a16="http://schemas.microsoft.com/office/drawing/2014/main" id="{1043E16B-D53B-47E3-8EFC-1C9203CE3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181600"/>
            <a:ext cx="1738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microstates </a:t>
            </a:r>
          </a:p>
        </p:txBody>
      </p:sp>
      <p:sp>
        <p:nvSpPr>
          <p:cNvPr id="2056" name="Rectangle 4">
            <a:extLst>
              <a:ext uri="{FF2B5EF4-FFF2-40B4-BE49-F238E27FC236}">
                <a16:creationId xmlns:a16="http://schemas.microsoft.com/office/drawing/2014/main" id="{B970FA07-2F58-474C-8D55-2C612CE7C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6019800"/>
            <a:ext cx="2738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(b) Configuration 2; </a:t>
            </a:r>
          </a:p>
        </p:txBody>
      </p:sp>
      <p:graphicFrame>
        <p:nvGraphicFramePr>
          <p:cNvPr id="2051" name="Object 1">
            <a:extLst>
              <a:ext uri="{FF2B5EF4-FFF2-40B4-BE49-F238E27FC236}">
                <a16:creationId xmlns:a16="http://schemas.microsoft.com/office/drawing/2014/main" id="{A62AEE18-680E-4CD6-BD5E-81B5F28D02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6019800"/>
          <a:ext cx="2593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73120" imgH="393480" progId="Equation.3">
                  <p:embed/>
                </p:oleObj>
              </mc:Choice>
              <mc:Fallback>
                <p:oleObj name="Equation" r:id="rId5" imgW="147312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6019800"/>
                        <a:ext cx="25939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Rectangle 7">
            <a:extLst>
              <a:ext uri="{FF2B5EF4-FFF2-40B4-BE49-F238E27FC236}">
                <a16:creationId xmlns:a16="http://schemas.microsoft.com/office/drawing/2014/main" id="{B32F6A12-9B11-4F13-B883-CD22C97A7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2150" y="6096000"/>
            <a:ext cx="1738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microstates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4">
            <a:extLst>
              <a:ext uri="{FF2B5EF4-FFF2-40B4-BE49-F238E27FC236}">
                <a16:creationId xmlns:a16="http://schemas.microsoft.com/office/drawing/2014/main" id="{255829FC-690A-4DDB-AF45-9EAFD62AA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152400"/>
            <a:ext cx="2720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(c) Configuration 3; </a:t>
            </a:r>
          </a:p>
        </p:txBody>
      </p:sp>
      <p:graphicFrame>
        <p:nvGraphicFramePr>
          <p:cNvPr id="3074" name="Object 1">
            <a:extLst>
              <a:ext uri="{FF2B5EF4-FFF2-40B4-BE49-F238E27FC236}">
                <a16:creationId xmlns:a16="http://schemas.microsoft.com/office/drawing/2014/main" id="{9B682A61-BA6E-4AD4-8ED0-F120700CA1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152400"/>
          <a:ext cx="2593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73120" imgH="393480" progId="Equation.3">
                  <p:embed/>
                </p:oleObj>
              </mc:Choice>
              <mc:Fallback>
                <p:oleObj name="Equation" r:id="rId3" imgW="147312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52400"/>
                        <a:ext cx="25939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Rectangle 7">
            <a:extLst>
              <a:ext uri="{FF2B5EF4-FFF2-40B4-BE49-F238E27FC236}">
                <a16:creationId xmlns:a16="http://schemas.microsoft.com/office/drawing/2014/main" id="{C1D883D2-0EDE-47C2-A598-BF6203A98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2150" y="228600"/>
            <a:ext cx="1738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microstates </a:t>
            </a:r>
          </a:p>
        </p:txBody>
      </p:sp>
      <p:sp>
        <p:nvSpPr>
          <p:cNvPr id="3081" name="Rectangle 4">
            <a:extLst>
              <a:ext uri="{FF2B5EF4-FFF2-40B4-BE49-F238E27FC236}">
                <a16:creationId xmlns:a16="http://schemas.microsoft.com/office/drawing/2014/main" id="{2DCD2D0F-AC10-485C-A68A-F90A34248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90600"/>
            <a:ext cx="2738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(d) Configuration 4; </a:t>
            </a:r>
          </a:p>
        </p:txBody>
      </p:sp>
      <p:graphicFrame>
        <p:nvGraphicFramePr>
          <p:cNvPr id="3075" name="Object 1">
            <a:extLst>
              <a:ext uri="{FF2B5EF4-FFF2-40B4-BE49-F238E27FC236}">
                <a16:creationId xmlns:a16="http://schemas.microsoft.com/office/drawing/2014/main" id="{22D377AC-C32F-45DB-A7B7-A8D0A5D6E0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4825" y="990600"/>
          <a:ext cx="26384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98320" imgH="393480" progId="Equation.3">
                  <p:embed/>
                </p:oleObj>
              </mc:Choice>
              <mc:Fallback>
                <p:oleObj name="Equation" r:id="rId5" imgW="149832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4825" y="990600"/>
                        <a:ext cx="26384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Rectangle 7">
            <a:extLst>
              <a:ext uri="{FF2B5EF4-FFF2-40B4-BE49-F238E27FC236}">
                <a16:creationId xmlns:a16="http://schemas.microsoft.com/office/drawing/2014/main" id="{EB7962AB-1997-40F9-90F1-4FB60D52D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066800"/>
            <a:ext cx="1738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microstates </a:t>
            </a:r>
          </a:p>
        </p:txBody>
      </p:sp>
      <p:sp>
        <p:nvSpPr>
          <p:cNvPr id="3083" name="Rectangle 4">
            <a:extLst>
              <a:ext uri="{FF2B5EF4-FFF2-40B4-BE49-F238E27FC236}">
                <a16:creationId xmlns:a16="http://schemas.microsoft.com/office/drawing/2014/main" id="{E0C3BA70-90D3-4798-A9E0-23FBA70DA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1905000"/>
            <a:ext cx="2720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(e) Configuration 5; </a:t>
            </a:r>
          </a:p>
        </p:txBody>
      </p:sp>
      <p:graphicFrame>
        <p:nvGraphicFramePr>
          <p:cNvPr id="3076" name="Object 1">
            <a:extLst>
              <a:ext uri="{FF2B5EF4-FFF2-40B4-BE49-F238E27FC236}">
                <a16:creationId xmlns:a16="http://schemas.microsoft.com/office/drawing/2014/main" id="{FCCC7D80-ABE4-4B91-A348-1D3D2D7EA7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25775" y="1905000"/>
          <a:ext cx="26384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98320" imgH="393480" progId="Equation.3">
                  <p:embed/>
                </p:oleObj>
              </mc:Choice>
              <mc:Fallback>
                <p:oleObj name="Equation" r:id="rId7" imgW="149832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5775" y="1905000"/>
                        <a:ext cx="26384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4" name="Rectangle 7">
            <a:extLst>
              <a:ext uri="{FF2B5EF4-FFF2-40B4-BE49-F238E27FC236}">
                <a16:creationId xmlns:a16="http://schemas.microsoft.com/office/drawing/2014/main" id="{C7C725E9-11F1-4E70-9148-B07BD26F9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2150" y="1981200"/>
            <a:ext cx="1738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microstates </a:t>
            </a:r>
          </a:p>
        </p:txBody>
      </p:sp>
      <p:sp>
        <p:nvSpPr>
          <p:cNvPr id="3085" name="Rectangle 4">
            <a:extLst>
              <a:ext uri="{FF2B5EF4-FFF2-40B4-BE49-F238E27FC236}">
                <a16:creationId xmlns:a16="http://schemas.microsoft.com/office/drawing/2014/main" id="{422D8B11-3EBC-4EBF-B592-986981C96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743200"/>
            <a:ext cx="2687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(f) Configuration 6; </a:t>
            </a:r>
          </a:p>
        </p:txBody>
      </p:sp>
      <p:graphicFrame>
        <p:nvGraphicFramePr>
          <p:cNvPr id="3077" name="Object 1">
            <a:extLst>
              <a:ext uri="{FF2B5EF4-FFF2-40B4-BE49-F238E27FC236}">
                <a16:creationId xmlns:a16="http://schemas.microsoft.com/office/drawing/2014/main" id="{2ACC1911-B965-444F-876F-BC18EB19AC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7050" y="2743200"/>
          <a:ext cx="2593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73120" imgH="393480" progId="Equation.3">
                  <p:embed/>
                </p:oleObj>
              </mc:Choice>
              <mc:Fallback>
                <p:oleObj name="Equation" r:id="rId9" imgW="147312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2743200"/>
                        <a:ext cx="25939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6" name="Rectangle 7">
            <a:extLst>
              <a:ext uri="{FF2B5EF4-FFF2-40B4-BE49-F238E27FC236}">
                <a16:creationId xmlns:a16="http://schemas.microsoft.com/office/drawing/2014/main" id="{6C945AD5-2379-4668-AE09-DFE1F26D6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819400"/>
            <a:ext cx="17383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microstates </a:t>
            </a:r>
          </a:p>
        </p:txBody>
      </p:sp>
      <p:sp>
        <p:nvSpPr>
          <p:cNvPr id="3087" name="Rectangle 4">
            <a:extLst>
              <a:ext uri="{FF2B5EF4-FFF2-40B4-BE49-F238E27FC236}">
                <a16:creationId xmlns:a16="http://schemas.microsoft.com/office/drawing/2014/main" id="{9718787C-F432-436C-9329-1AF91AE5D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3657600"/>
            <a:ext cx="2738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(g) Configuration 7; </a:t>
            </a:r>
          </a:p>
        </p:txBody>
      </p:sp>
      <p:graphicFrame>
        <p:nvGraphicFramePr>
          <p:cNvPr id="3078" name="Object 1">
            <a:extLst>
              <a:ext uri="{FF2B5EF4-FFF2-40B4-BE49-F238E27FC236}">
                <a16:creationId xmlns:a16="http://schemas.microsoft.com/office/drawing/2014/main" id="{4B57607A-6C47-4C6D-A8D7-F8345BE754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94063" y="3657600"/>
          <a:ext cx="21018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93760" imgH="393480" progId="Equation.3">
                  <p:embed/>
                </p:oleObj>
              </mc:Choice>
              <mc:Fallback>
                <p:oleObj name="Equation" r:id="rId11" imgW="119376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063" y="3657600"/>
                        <a:ext cx="21018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8" name="Rectangle 7">
            <a:extLst>
              <a:ext uri="{FF2B5EF4-FFF2-40B4-BE49-F238E27FC236}">
                <a16:creationId xmlns:a16="http://schemas.microsoft.com/office/drawing/2014/main" id="{F4D1D298-AA76-4999-943C-91EB51447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2150" y="3733800"/>
            <a:ext cx="16176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microstate </a:t>
            </a:r>
          </a:p>
        </p:txBody>
      </p:sp>
      <p:sp>
        <p:nvSpPr>
          <p:cNvPr id="3089" name="Rectangle 16">
            <a:extLst>
              <a:ext uri="{FF2B5EF4-FFF2-40B4-BE49-F238E27FC236}">
                <a16:creationId xmlns:a16="http://schemas.microsoft.com/office/drawing/2014/main" id="{16AA0E24-A811-4056-9FDC-D218CC720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" y="4400550"/>
            <a:ext cx="4351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(ii) There are seven possible macrostates</a:t>
            </a:r>
          </a:p>
        </p:txBody>
      </p:sp>
      <p:sp>
        <p:nvSpPr>
          <p:cNvPr id="3090" name="Rectangle 17">
            <a:extLst>
              <a:ext uri="{FF2B5EF4-FFF2-40B4-BE49-F238E27FC236}">
                <a16:creationId xmlns:a16="http://schemas.microsoft.com/office/drawing/2014/main" id="{B724B834-0BA8-4E23-8A02-1C375FEF5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933950"/>
            <a:ext cx="8382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(iii). There are 126 microstates in the distribution</a:t>
            </a:r>
          </a:p>
        </p:txBody>
      </p:sp>
      <p:sp>
        <p:nvSpPr>
          <p:cNvPr id="3091" name="Rectangle 18">
            <a:extLst>
              <a:ext uri="{FF2B5EF4-FFF2-40B4-BE49-F238E27FC236}">
                <a16:creationId xmlns:a16="http://schemas.microsoft.com/office/drawing/2014/main" id="{1CB8FD10-F565-45FD-992C-6459ABF4D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543550"/>
            <a:ext cx="830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(iv). The probability of the most probable distribution is 60/126</a:t>
            </a:r>
          </a:p>
        </p:txBody>
      </p:sp>
      <p:sp>
        <p:nvSpPr>
          <p:cNvPr id="3092" name="Rectangle 19">
            <a:extLst>
              <a:ext uri="{FF2B5EF4-FFF2-40B4-BE49-F238E27FC236}">
                <a16:creationId xmlns:a16="http://schemas.microsoft.com/office/drawing/2014/main" id="{ADEB861C-A02F-47ED-A732-8A5AE56B0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6019800"/>
            <a:ext cx="792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(v) The macrostate 31100 and 22100 gave the highest microstate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IMG_20190131_100549">
            <a:extLst>
              <a:ext uri="{FF2B5EF4-FFF2-40B4-BE49-F238E27FC236}">
                <a16:creationId xmlns:a16="http://schemas.microsoft.com/office/drawing/2014/main" id="{6BF027EB-FD4B-4F94-8625-D5856BE27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32" r="2589" b="14696"/>
          <a:stretch>
            <a:fillRect/>
          </a:stretch>
        </p:blipFill>
        <p:spPr bwMode="auto">
          <a:xfrm>
            <a:off x="762000" y="990600"/>
            <a:ext cx="7010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4">
            <a:extLst>
              <a:ext uri="{FF2B5EF4-FFF2-40B4-BE49-F238E27FC236}">
                <a16:creationId xmlns:a16="http://schemas.microsoft.com/office/drawing/2014/main" id="{80376511-8489-4272-8762-A9D50B481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943600"/>
            <a:ext cx="777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Assignment</a:t>
            </a:r>
          </a:p>
          <a:p>
            <a:pPr algn="just"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Distribute 5 quanta among 10 oscillators</a:t>
            </a:r>
          </a:p>
        </p:txBody>
      </p:sp>
      <p:sp>
        <p:nvSpPr>
          <p:cNvPr id="10244" name="Rectangle 5">
            <a:extLst>
              <a:ext uri="{FF2B5EF4-FFF2-40B4-BE49-F238E27FC236}">
                <a16:creationId xmlns:a16="http://schemas.microsoft.com/office/drawing/2014/main" id="{EF97E3E1-CFF4-4A92-BD80-863C4E282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628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(vi)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589</Words>
  <Application>Microsoft Office PowerPoint</Application>
  <PresentationFormat>On-screen Show (4:3)</PresentationFormat>
  <Paragraphs>174</Paragraphs>
  <Slides>9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Bookman Old Style</vt:lpstr>
      <vt:lpstr>Office Theme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computer12</dc:creator>
  <cp:lastModifiedBy>Ademola Balogun</cp:lastModifiedBy>
  <cp:revision>16</cp:revision>
  <dcterms:created xsi:type="dcterms:W3CDTF">2019-11-03T03:43:10Z</dcterms:created>
  <dcterms:modified xsi:type="dcterms:W3CDTF">2021-08-15T22:11:57Z</dcterms:modified>
</cp:coreProperties>
</file>