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tiff" ContentType="image/tiff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notesSlides/notesSlide2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2"/>
  </p:notesMasterIdLst>
  <p:handoutMasterIdLst>
    <p:handoutMasterId r:id="rId43"/>
  </p:handoutMasterIdLst>
  <p:sldIdLst>
    <p:sldId id="726" r:id="rId3"/>
    <p:sldId id="644" r:id="rId4"/>
    <p:sldId id="716" r:id="rId5"/>
    <p:sldId id="648" r:id="rId6"/>
    <p:sldId id="650" r:id="rId7"/>
    <p:sldId id="652" r:id="rId8"/>
    <p:sldId id="653" r:id="rId9"/>
    <p:sldId id="655" r:id="rId10"/>
    <p:sldId id="717" r:id="rId11"/>
    <p:sldId id="709" r:id="rId12"/>
    <p:sldId id="723" r:id="rId13"/>
    <p:sldId id="660" r:id="rId14"/>
    <p:sldId id="661" r:id="rId15"/>
    <p:sldId id="662" r:id="rId16"/>
    <p:sldId id="663" r:id="rId17"/>
    <p:sldId id="664" r:id="rId18"/>
    <p:sldId id="665" r:id="rId19"/>
    <p:sldId id="667" r:id="rId20"/>
    <p:sldId id="669" r:id="rId21"/>
    <p:sldId id="718" r:id="rId22"/>
    <p:sldId id="721" r:id="rId23"/>
    <p:sldId id="673" r:id="rId24"/>
    <p:sldId id="675" r:id="rId25"/>
    <p:sldId id="676" r:id="rId26"/>
    <p:sldId id="678" r:id="rId27"/>
    <p:sldId id="680" r:id="rId28"/>
    <p:sldId id="683" r:id="rId29"/>
    <p:sldId id="682" r:id="rId30"/>
    <p:sldId id="684" r:id="rId31"/>
    <p:sldId id="685" r:id="rId32"/>
    <p:sldId id="686" r:id="rId33"/>
    <p:sldId id="687" r:id="rId34"/>
    <p:sldId id="688" r:id="rId35"/>
    <p:sldId id="720" r:id="rId36"/>
    <p:sldId id="702" r:id="rId37"/>
    <p:sldId id="725" r:id="rId38"/>
    <p:sldId id="724" r:id="rId39"/>
    <p:sldId id="703" r:id="rId40"/>
    <p:sldId id="715" r:id="rId41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66CC"/>
    <a:srgbClr val="FFFFFF"/>
    <a:srgbClr val="CCECFF"/>
    <a:srgbClr val="009900"/>
    <a:srgbClr val="FF66CC"/>
    <a:srgbClr val="CC00FF"/>
    <a:srgbClr val="FF00FF"/>
    <a:srgbClr val="CC3399"/>
    <a:srgbClr val="FF33CC"/>
    <a:srgbClr val="0066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EC20E35-A176-4012-BC5E-935CFFF8708E}" styleName="中度样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浅色样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主题样式 1 - 强调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主题样式 1 - 强调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081" autoAdjust="0"/>
    <p:restoredTop sz="85560" autoAdjust="0"/>
  </p:normalViewPr>
  <p:slideViewPr>
    <p:cSldViewPr>
      <p:cViewPr>
        <p:scale>
          <a:sx n="64" d="100"/>
          <a:sy n="64" d="100"/>
        </p:scale>
        <p:origin x="-1680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1530" y="6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37743-3021-4E58-B29F-4079B859777E}" type="datetimeFigureOut">
              <a:rPr lang="zh-CN" altLang="en-US" smtClean="0"/>
              <a:pPr/>
              <a:t>2021/3/9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C62C52-E7F0-48F4-9C06-FE0DB7BDAA5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7456380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46BAFC1-425F-4045-85E3-66B858CCA075}" type="datetimeFigureOut">
              <a:rPr lang="zh-CN" altLang="en-US"/>
              <a:pPr>
                <a:defRPr/>
              </a:pPr>
              <a:t>2021/3/9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A967F278-EB64-440C-87F5-95B0E3CC332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9063360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67F278-EB64-440C-87F5-95B0E3CC3323}" type="slidenum">
              <a:rPr lang="zh-CN" altLang="en-US" smtClean="0"/>
              <a:pPr>
                <a:defRPr/>
              </a:pPr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67F278-EB64-440C-87F5-95B0E3CC3323}" type="slidenum">
              <a:rPr lang="zh-CN" altLang="en-US" smtClean="0"/>
              <a:pPr>
                <a:defRPr/>
              </a:pPr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67F278-EB64-440C-87F5-95B0E3CC3323}" type="slidenum">
              <a:rPr lang="zh-CN" altLang="en-US" smtClean="0"/>
              <a:pPr>
                <a:defRPr/>
              </a:pPr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67F278-EB64-440C-87F5-95B0E3CC3323}" type="slidenum">
              <a:rPr lang="zh-CN" altLang="en-US" smtClean="0"/>
              <a:pPr>
                <a:defRPr/>
              </a:pPr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67F278-EB64-440C-87F5-95B0E3CC3323}" type="slidenum">
              <a:rPr lang="zh-CN" altLang="en-US" smtClean="0"/>
              <a:pPr>
                <a:defRPr/>
              </a:pPr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67F278-EB64-440C-87F5-95B0E3CC3323}" type="slidenum">
              <a:rPr lang="zh-CN" altLang="en-US" smtClean="0"/>
              <a:pPr>
                <a:defRPr/>
              </a:pPr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67F278-EB64-440C-87F5-95B0E3CC3323}" type="slidenum">
              <a:rPr lang="zh-CN" altLang="en-US" smtClean="0"/>
              <a:pPr>
                <a:defRPr/>
              </a:pPr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Distrupt</a:t>
            </a:r>
            <a:r>
              <a:rPr lang="en-GB" dirty="0" smtClean="0"/>
              <a:t> the regular pi-e pattern </a:t>
            </a:r>
            <a:r>
              <a:rPr lang="en-GB" baseline="0" dirty="0" smtClean="0"/>
              <a:t>&amp; create spin density and orbital polarization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67F278-EB64-440C-87F5-95B0E3CC3323}" type="slidenum">
              <a:rPr lang="zh-CN" altLang="en-US" smtClean="0"/>
              <a:pPr>
                <a:defRPr/>
              </a:pPr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2253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56AFA4-0517-4DAF-900E-9223961A15B6}" type="slidenum">
              <a:rPr kumimoji="0" lang="zh-CN" altLang="en-US" sz="1200" b="0" i="0" u="none" strike="noStrike" kern="1200" cap="none" spc="0" normalizeH="0" baseline="-2500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-25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5139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67F278-EB64-440C-87F5-95B0E3CC3323}" type="slidenum">
              <a:rPr lang="zh-CN" altLang="en-US" smtClean="0"/>
              <a:pPr>
                <a:defRPr/>
              </a:pPr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67F278-EB64-440C-87F5-95B0E3CC3323}" type="slidenum">
              <a:rPr lang="zh-CN" altLang="en-US" smtClean="0"/>
              <a:pPr>
                <a:defRPr/>
              </a:pPr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2253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56AFA4-0517-4DAF-900E-9223961A15B6}" type="slidenum">
              <a:rPr kumimoji="0" lang="zh-CN" altLang="en-US" sz="1200" b="0" i="0" u="none" strike="noStrike" kern="1200" cap="none" spc="0" normalizeH="0" baseline="-2500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-25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5139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67F278-EB64-440C-87F5-95B0E3CC3323}" type="slidenum">
              <a:rPr lang="zh-CN" altLang="en-US" smtClean="0"/>
              <a:pPr>
                <a:defRPr/>
              </a:pPr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67F278-EB64-440C-87F5-95B0E3CC3323}" type="slidenum">
              <a:rPr lang="zh-CN" altLang="en-US" smtClean="0"/>
              <a:pPr>
                <a:defRPr/>
              </a:pPr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67F278-EB64-440C-87F5-95B0E3CC3323}" type="slidenum">
              <a:rPr lang="zh-CN" altLang="en-US" smtClean="0"/>
              <a:pPr>
                <a:defRPr/>
              </a:pPr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67F278-EB64-440C-87F5-95B0E3CC3323}" type="slidenum">
              <a:rPr lang="zh-CN" altLang="en-US" smtClean="0"/>
              <a:pPr>
                <a:defRPr/>
              </a:pPr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67F278-EB64-440C-87F5-95B0E3CC3323}" type="slidenum">
              <a:rPr lang="zh-CN" altLang="en-US" smtClean="0"/>
              <a:pPr>
                <a:defRPr/>
              </a:pPr>
              <a:t>27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67F278-EB64-440C-87F5-95B0E3CC3323}" type="slidenum">
              <a:rPr lang="zh-CN" altLang="en-US" smtClean="0"/>
              <a:pPr>
                <a:defRPr/>
              </a:pPr>
              <a:t>28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67F278-EB64-440C-87F5-95B0E3CC3323}" type="slidenum">
              <a:rPr lang="zh-CN" altLang="en-US" smtClean="0"/>
              <a:pPr>
                <a:defRPr/>
              </a:pPr>
              <a:t>29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67F278-EB64-440C-87F5-95B0E3CC3323}" type="slidenum">
              <a:rPr lang="zh-CN" altLang="en-US" smtClean="0"/>
              <a:pPr>
                <a:defRPr/>
              </a:pPr>
              <a:t>30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67F278-EB64-440C-87F5-95B0E3CC3323}" type="slidenum">
              <a:rPr lang="zh-CN" altLang="en-US" smtClean="0"/>
              <a:pPr>
                <a:defRPr/>
              </a:pPr>
              <a:t>31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67F278-EB64-440C-87F5-95B0E3CC3323}" type="slidenum">
              <a:rPr lang="zh-CN" altLang="en-US" smtClean="0"/>
              <a:pPr>
                <a:defRPr/>
              </a:pPr>
              <a:t>32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2253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56AFA4-0517-4DAF-900E-9223961A15B6}" type="slidenum">
              <a:rPr kumimoji="0" lang="zh-CN" altLang="en-US" sz="1200" b="0" i="0" u="none" strike="noStrike" kern="1200" cap="none" spc="0" normalizeH="0" baseline="-2500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-25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51394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67F278-EB64-440C-87F5-95B0E3CC3323}" type="slidenum">
              <a:rPr lang="zh-CN" altLang="en-US" smtClean="0"/>
              <a:pPr>
                <a:defRPr/>
              </a:pPr>
              <a:t>33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2253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56AFA4-0517-4DAF-900E-9223961A15B6}" type="slidenum">
              <a:rPr kumimoji="0" lang="zh-CN" altLang="en-US" sz="1200" b="0" i="0" u="none" strike="noStrike" kern="1200" cap="none" spc="0" normalizeH="0" baseline="-2500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zh-CN" altLang="en-US" sz="1200" b="0" i="0" u="none" strike="noStrike" kern="1200" cap="none" spc="0" normalizeH="0" baseline="-25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51394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67F278-EB64-440C-87F5-95B0E3CC3323}" type="slidenum">
              <a:rPr lang="zh-CN" altLang="en-US" smtClean="0"/>
              <a:pPr>
                <a:defRPr/>
              </a:pPr>
              <a:t>35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67F278-EB64-440C-87F5-95B0E3CC3323}" type="slidenum">
              <a:rPr lang="zh-CN" altLang="en-US" smtClean="0"/>
              <a:pPr>
                <a:defRPr/>
              </a:pPr>
              <a:t>36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67F278-EB64-440C-87F5-95B0E3CC3323}" type="slidenum">
              <a:rPr lang="zh-CN" altLang="en-US" smtClean="0"/>
              <a:pPr>
                <a:defRPr/>
              </a:pPr>
              <a:t>37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67F278-EB64-440C-87F5-95B0E3CC3323}" type="slidenum">
              <a:rPr lang="zh-CN" altLang="en-US" smtClean="0"/>
              <a:pPr>
                <a:defRPr/>
              </a:pPr>
              <a:t>38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67F278-EB64-440C-87F5-95B0E3CC3323}" type="slidenum">
              <a:rPr lang="zh-CN" altLang="en-US" smtClean="0"/>
              <a:pPr>
                <a:defRPr/>
              </a:pPr>
              <a:t>39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67F278-EB64-440C-87F5-95B0E3CC3323}" type="slidenum">
              <a:rPr lang="zh-CN" altLang="en-US" smtClean="0"/>
              <a:pPr>
                <a:defRPr/>
              </a:pPr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67F278-EB64-440C-87F5-95B0E3CC3323}" type="slidenum">
              <a:rPr lang="zh-CN" altLang="en-US" smtClean="0"/>
              <a:pPr>
                <a:defRPr/>
              </a:pPr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67F278-EB64-440C-87F5-95B0E3CC3323}" type="slidenum">
              <a:rPr lang="zh-CN" altLang="en-US" smtClean="0"/>
              <a:pPr>
                <a:defRPr/>
              </a:pPr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67F278-EB64-440C-87F5-95B0E3CC3323}" type="slidenum">
              <a:rPr lang="zh-CN" altLang="en-US" smtClean="0"/>
              <a:pPr>
                <a:defRPr/>
              </a:pPr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2253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56AFA4-0517-4DAF-900E-9223961A15B6}" type="slidenum">
              <a:rPr kumimoji="0" lang="zh-CN" altLang="en-US" sz="1200" b="0" i="0" u="none" strike="noStrike" kern="1200" cap="none" spc="0" normalizeH="0" baseline="-2500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-25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5139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2253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56AFA4-0517-4DAF-900E-9223961A15B6}" type="slidenum">
              <a:rPr kumimoji="0" lang="zh-CN" altLang="en-US" sz="1200" b="0" i="0" u="none" strike="noStrike" kern="1200" cap="none" spc="0" normalizeH="0" baseline="-2500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-25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513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AFA97F-EDCD-4A3F-8EB0-326C6949388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="" xmlns:p14="http://schemas.microsoft.com/office/powerpoint/2010/main" val="3369189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1EA474-9314-4C16-A411-5B1EC63B9EF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="" xmlns:p14="http://schemas.microsoft.com/office/powerpoint/2010/main" val="2826324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9DB656-4404-4E70-9CB3-FA30AE55985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="" xmlns:p14="http://schemas.microsoft.com/office/powerpoint/2010/main" val="2952248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89D72-A7B0-47C1-9949-6FEBC6D30714}" type="datetimeFigureOut">
              <a:rPr lang="en-US" smtClean="0"/>
              <a:pPr/>
              <a:t>3/9/2021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EFE96-1E8E-438B-8DEB-2FA254749B5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89D72-A7B0-47C1-9949-6FEBC6D30714}" type="datetimeFigureOut">
              <a:rPr lang="en-US" smtClean="0"/>
              <a:pPr/>
              <a:t>3/9/2021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EFE96-1E8E-438B-8DEB-2FA254749B5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89D72-A7B0-47C1-9949-6FEBC6D30714}" type="datetimeFigureOut">
              <a:rPr lang="en-US" smtClean="0"/>
              <a:pPr/>
              <a:t>3/9/2021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EFE96-1E8E-438B-8DEB-2FA254749B5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89D72-A7B0-47C1-9949-6FEBC6D30714}" type="datetimeFigureOut">
              <a:rPr lang="en-US" smtClean="0"/>
              <a:pPr/>
              <a:t>3/9/2021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EFE96-1E8E-438B-8DEB-2FA254749B5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89D72-A7B0-47C1-9949-6FEBC6D30714}" type="datetimeFigureOut">
              <a:rPr lang="en-US" smtClean="0"/>
              <a:pPr/>
              <a:t>3/9/2021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EFE96-1E8E-438B-8DEB-2FA254749B5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89D72-A7B0-47C1-9949-6FEBC6D30714}" type="datetimeFigureOut">
              <a:rPr lang="en-US" smtClean="0"/>
              <a:pPr/>
              <a:t>3/9/2021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EFE96-1E8E-438B-8DEB-2FA254749B5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89D72-A7B0-47C1-9949-6FEBC6D30714}" type="datetimeFigureOut">
              <a:rPr lang="en-US" smtClean="0"/>
              <a:pPr/>
              <a:t>3/9/2021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EFE96-1E8E-438B-8DEB-2FA254749B5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89D72-A7B0-47C1-9949-6FEBC6D30714}" type="datetimeFigureOut">
              <a:rPr lang="en-US" smtClean="0"/>
              <a:pPr/>
              <a:t>3/9/2021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EFE96-1E8E-438B-8DEB-2FA254749B5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FE4266-6958-4A35-BBC6-F23AB3F0F3E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="" xmlns:p14="http://schemas.microsoft.com/office/powerpoint/2010/main" val="41520902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89D72-A7B0-47C1-9949-6FEBC6D30714}" type="datetimeFigureOut">
              <a:rPr lang="en-US" smtClean="0"/>
              <a:pPr/>
              <a:t>3/9/2021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EFE96-1E8E-438B-8DEB-2FA254749B5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89D72-A7B0-47C1-9949-6FEBC6D30714}" type="datetimeFigureOut">
              <a:rPr lang="en-US" smtClean="0"/>
              <a:pPr/>
              <a:t>3/9/2021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EFE96-1E8E-438B-8DEB-2FA254749B5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89D72-A7B0-47C1-9949-6FEBC6D30714}" type="datetimeFigureOut">
              <a:rPr lang="en-US" smtClean="0"/>
              <a:pPr/>
              <a:t>3/9/2021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EFE96-1E8E-438B-8DEB-2FA254749B5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8EEECF-E39C-4DF4-8BD3-F353BDF671F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="" xmlns:p14="http://schemas.microsoft.com/office/powerpoint/2010/main" val="43035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345AA4-6556-4833-B325-5C22B930F5F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="" xmlns:p14="http://schemas.microsoft.com/office/powerpoint/2010/main" val="4120494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7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E1958B-7435-4CE2-8D11-F7B63EFA2D8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="" xmlns:p14="http://schemas.microsoft.com/office/powerpoint/2010/main" val="2720032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BEC8A6-88A5-47FC-8086-0DFF2B7D165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="" xmlns:p14="http://schemas.microsoft.com/office/powerpoint/2010/main" val="645941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619AD3-212D-47ED-9729-54450144EB4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="" xmlns:p14="http://schemas.microsoft.com/office/powerpoint/2010/main" val="2338900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31C9E9-EBFD-464E-9F58-FBC8564E760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="" xmlns:p14="http://schemas.microsoft.com/office/powerpoint/2010/main" val="2132180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7CC632-5EB4-4936-A9FC-42634FB76FB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="" xmlns:p14="http://schemas.microsoft.com/office/powerpoint/2010/main" val="2898321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aseline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aseline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aseline="0"/>
            </a:lvl1pPr>
          </a:lstStyle>
          <a:p>
            <a:pPr>
              <a:defRPr/>
            </a:pPr>
            <a:fld id="{C782368B-DC5E-45F2-8CD4-06F0DFB196B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89D72-A7B0-47C1-9949-6FEBC6D30714}" type="datetimeFigureOut">
              <a:rPr lang="en-US" smtClean="0"/>
              <a:pPr/>
              <a:t>3/9/2021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EFE96-1E8E-438B-8DEB-2FA254749B57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jpeg"/><Relationship Id="rId11" Type="http://schemas.openxmlformats.org/officeDocument/2006/relationships/image" Target="../media/image27.jpe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071670" y="5572140"/>
            <a:ext cx="50720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aseline="0" dirty="0" smtClean="0">
                <a:latin typeface="Times New Roman" pitchFamily="18" charset="0"/>
                <a:cs typeface="Times New Roman" pitchFamily="18" charset="0"/>
              </a:rPr>
              <a:t>Presenter: Dr. </a:t>
            </a:r>
            <a:r>
              <a:rPr lang="en-GB" sz="2800" baseline="0" dirty="0" err="1" smtClean="0">
                <a:latin typeface="Times New Roman" pitchFamily="18" charset="0"/>
                <a:cs typeface="Times New Roman" pitchFamily="18" charset="0"/>
              </a:rPr>
              <a:t>Olajire</a:t>
            </a:r>
            <a:r>
              <a:rPr lang="en-GB" sz="2800" baseline="0" dirty="0" smtClean="0">
                <a:latin typeface="Times New Roman" pitchFamily="18" charset="0"/>
                <a:cs typeface="Times New Roman" pitchFamily="18" charset="0"/>
              </a:rPr>
              <a:t> S. </a:t>
            </a:r>
            <a:r>
              <a:rPr lang="en-GB" sz="2800" baseline="0" dirty="0" err="1" smtClean="0">
                <a:latin typeface="Times New Roman" pitchFamily="18" charset="0"/>
                <a:cs typeface="Times New Roman" pitchFamily="18" charset="0"/>
              </a:rPr>
              <a:t>Olanrele</a:t>
            </a:r>
            <a:endParaRPr lang="en-GB" sz="2800" baseline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AutoShape 2" descr="https://www.mtu.edu.ng/wp-content/uploads/2017/05/mtu-logo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28" name="AutoShape 4" descr="https://www.mtu.edu.ng/wp-content/uploads/2017/05/mtu-logo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Rectangle 11"/>
          <p:cNvSpPr txBox="1">
            <a:spLocks noChangeArrowheads="1"/>
          </p:cNvSpPr>
          <p:nvPr/>
        </p:nvSpPr>
        <p:spPr bwMode="auto">
          <a:xfrm>
            <a:off x="-71438" y="2000240"/>
            <a:ext cx="9501222" cy="928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400" b="1" i="1" baseline="0" dirty="0" smtClean="0"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College of Basic and Applied Sciences Seminar </a:t>
            </a:r>
            <a:r>
              <a:rPr kumimoji="0" lang="zh-CN" altLang="en-US" sz="6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zh-CN" altLang="en-US" sz="6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zh-CN" altLang="zh-CN" sz="32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3198168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200" baseline="0" dirty="0" smtClean="0"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Computational studies of  halogenated carbon based materials as multifunctional catalysts</a:t>
            </a:r>
            <a:endParaRPr lang="en-GB" sz="3200" baseline="0" dirty="0"/>
          </a:p>
        </p:txBody>
      </p:sp>
      <p:sp>
        <p:nvSpPr>
          <p:cNvPr id="14" name="TextBox 13"/>
          <p:cNvSpPr txBox="1"/>
          <p:nvPr/>
        </p:nvSpPr>
        <p:spPr>
          <a:xfrm>
            <a:off x="7181090" y="6488668"/>
            <a:ext cx="20042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aseline="0" dirty="0" smtClean="0">
                <a:latin typeface="Times New Roman" pitchFamily="18" charset="0"/>
                <a:cs typeface="Times New Roman" pitchFamily="18" charset="0"/>
              </a:rPr>
              <a:t>11th March, 2021</a:t>
            </a:r>
            <a:endParaRPr lang="en-GB" sz="2000" baseline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0" y="1928802"/>
            <a:ext cx="9144000" cy="2643206"/>
          </a:xfrm>
          <a:prstGeom prst="rect">
            <a:avLst/>
          </a:prstGeom>
          <a:solidFill>
            <a:srgbClr val="7030A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algn="ctr" eaLnBrk="1" hangingPunct="1">
              <a:defRPr/>
            </a:pPr>
            <a:r>
              <a:rPr lang="en-US" altLang="zh-CN" sz="3000" b="1" baseline="0" dirty="0" smtClean="0">
                <a:solidFill>
                  <a:srgbClr val="FFFFFF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CBAS Monthly Seminar, March Edition </a:t>
            </a:r>
            <a:r>
              <a:rPr lang="zh-CN" altLang="en-US" sz="6000" b="1" baseline="0" dirty="0" smtClean="0">
                <a:solidFill>
                  <a:srgbClr val="FFFFFF"/>
                </a:solidFill>
                <a:latin typeface="Arial"/>
                <a:ea typeface="宋体"/>
              </a:rPr>
              <a:t/>
            </a:r>
            <a:br>
              <a:rPr lang="zh-CN" altLang="en-US" sz="6000" b="1" baseline="0" dirty="0" smtClean="0">
                <a:solidFill>
                  <a:srgbClr val="FFFFFF"/>
                </a:solidFill>
                <a:latin typeface="Arial"/>
                <a:ea typeface="宋体"/>
              </a:rPr>
            </a:br>
            <a:endParaRPr lang="zh-CN" altLang="zh-CN" sz="3200" b="1" baseline="0" dirty="0">
              <a:solidFill>
                <a:srgbClr val="FFFFFF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6" name="Picture 5" descr="C:\Users\MR  SAM\Desktop\mtu-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9350" y="383632"/>
            <a:ext cx="4667250" cy="933450"/>
          </a:xfrm>
          <a:prstGeom prst="rect">
            <a:avLst/>
          </a:prstGeom>
          <a:noFill/>
        </p:spPr>
      </p:pic>
      <p:sp>
        <p:nvSpPr>
          <p:cNvPr id="17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0" y="2466368"/>
            <a:ext cx="9144000" cy="2000256"/>
          </a:xfrm>
        </p:spPr>
        <p:txBody>
          <a:bodyPr anchor="ctr"/>
          <a:lstStyle/>
          <a:p>
            <a:pPr eaLnBrk="1" hangingPunct="1"/>
            <a:r>
              <a:rPr lang="en-US" altLang="zh-CN" sz="3200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/>
            </a:r>
            <a:br>
              <a:rPr lang="en-US" altLang="zh-CN" sz="3200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</a:br>
            <a:r>
              <a:rPr lang="en-US" altLang="zh-CN" sz="3200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Computational studies of  halogenated carbon based </a:t>
            </a:r>
            <a:r>
              <a:rPr lang="en-US" altLang="zh-CN" sz="3200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nanomaterials</a:t>
            </a:r>
            <a:r>
              <a:rPr lang="en-US" altLang="zh-CN" sz="3200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as multifunctional catalysts</a:t>
            </a:r>
            <a:r>
              <a:rPr lang="zh-CN" altLang="en-US" sz="3200" dirty="0" smtClean="0">
                <a:solidFill>
                  <a:srgbClr val="FFFF00"/>
                </a:solidFill>
              </a:rPr>
              <a:t/>
            </a:r>
            <a:br>
              <a:rPr lang="zh-CN" altLang="en-US" sz="3200" dirty="0" smtClean="0">
                <a:solidFill>
                  <a:srgbClr val="FFFF00"/>
                </a:solidFill>
              </a:rPr>
            </a:br>
            <a:endParaRPr lang="zh-CN" altLang="zh-CN" sz="3200" dirty="0">
              <a:solidFill>
                <a:srgbClr val="FFFF00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0" y="1785926"/>
            <a:ext cx="9144000" cy="142876"/>
          </a:xfrm>
          <a:prstGeom prst="rect">
            <a:avLst/>
          </a:prstGeom>
          <a:solidFill>
            <a:srgbClr val="0066C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2500" y="4500570"/>
            <a:ext cx="9144000" cy="142876"/>
          </a:xfrm>
          <a:prstGeom prst="rect">
            <a:avLst/>
          </a:prstGeom>
          <a:solidFill>
            <a:srgbClr val="0066C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71670" y="4643446"/>
            <a:ext cx="50722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i="1" baseline="0" dirty="0" smtClean="0">
                <a:latin typeface="Times New Roman" pitchFamily="18" charset="0"/>
                <a:cs typeface="Times New Roman" pitchFamily="18" charset="0"/>
              </a:rPr>
              <a:t>Department of Chemical Sciences</a:t>
            </a:r>
            <a:endParaRPr lang="en-GB" sz="2800" i="1" baseline="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0"/>
            <a:ext cx="9144000" cy="857232"/>
          </a:xfrm>
          <a:prstGeom prst="rect">
            <a:avLst/>
          </a:prstGeom>
          <a:solidFill>
            <a:srgbClr val="0066CC"/>
          </a:solidFill>
          <a:ln w="952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2" name="文本占位符 2"/>
          <p:cNvSpPr txBox="1">
            <a:spLocks/>
          </p:cNvSpPr>
          <p:nvPr/>
        </p:nvSpPr>
        <p:spPr>
          <a:xfrm>
            <a:off x="0" y="-17930"/>
            <a:ext cx="9144000" cy="73228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 b="1" kern="1200">
                <a:solidFill>
                  <a:schemeClr val="accent1">
                    <a:lumMod val="75000"/>
                  </a:schemeClr>
                </a:solidFill>
                <a:effectLst>
                  <a:outerShdw blurRad="88900" sx="102000" sy="102000" algn="ctr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fontAlgn="auto">
              <a:spcAft>
                <a:spcPts val="0"/>
              </a:spcAft>
            </a:pPr>
            <a:r>
              <a:rPr kumimoji="1" lang="en-GB" altLang="zh-CN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宋体"/>
                <a:cs typeface="Times New Roman" pitchFamily="18" charset="0"/>
              </a:rPr>
              <a:t>Computational methods</a:t>
            </a:r>
            <a:endParaRPr kumimoji="1" lang="zh-CN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宋体"/>
              <a:cs typeface="Times New Roman" pitchFamily="18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8826748" y="6616260"/>
            <a:ext cx="380316" cy="261610"/>
            <a:chOff x="8848907" y="6633784"/>
            <a:chExt cx="380316" cy="261610"/>
          </a:xfrm>
        </p:grpSpPr>
        <p:sp>
          <p:nvSpPr>
            <p:cNvPr id="11" name="Oval 10"/>
            <p:cNvSpPr/>
            <p:nvPr/>
          </p:nvSpPr>
          <p:spPr bwMode="auto">
            <a:xfrm>
              <a:off x="8915530" y="6636026"/>
              <a:ext cx="208570" cy="208570"/>
            </a:xfrm>
            <a:prstGeom prst="ellipse">
              <a:avLst/>
            </a:prstGeom>
            <a:solidFill>
              <a:srgbClr val="800000"/>
            </a:solidFill>
            <a:ln w="9525" cap="flat" cmpd="sng" algn="ctr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800" b="1" i="0" u="none" strike="noStrike" cap="none" normalizeH="0" baseline="-2500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848907" y="6633784"/>
              <a:ext cx="38031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10</a:t>
              </a:r>
            </a:p>
          </p:txBody>
        </p:sp>
      </p:grpSp>
      <p:pic>
        <p:nvPicPr>
          <p:cNvPr id="9" name="Picture 8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215" y="1191776"/>
            <a:ext cx="9039140" cy="4503384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61892" y="5841628"/>
            <a:ext cx="2346960" cy="193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/>
          <p:cNvSpPr/>
          <p:nvPr/>
        </p:nvSpPr>
        <p:spPr bwMode="auto">
          <a:xfrm>
            <a:off x="8872666" y="6608152"/>
            <a:ext cx="234086" cy="234086"/>
          </a:xfrm>
          <a:prstGeom prst="ellipse">
            <a:avLst/>
          </a:prstGeom>
          <a:solidFill>
            <a:srgbClr val="800000"/>
          </a:solidFill>
          <a:ln w="9525" cap="flat" cmpd="sng" algn="ctr">
            <a:solidFill>
              <a:srgbClr val="99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-2500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831812" y="6536896"/>
            <a:ext cx="571504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chemeClr val="bg1"/>
                </a:solidFill>
              </a:rPr>
              <a:t>11</a:t>
            </a: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28" name="Content Placeholder 2"/>
          <p:cNvSpPr>
            <a:spLocks noGrp="1"/>
          </p:cNvSpPr>
          <p:nvPr>
            <p:ph idx="1"/>
          </p:nvPr>
        </p:nvSpPr>
        <p:spPr>
          <a:xfrm>
            <a:off x="2285984" y="1214422"/>
            <a:ext cx="6858016" cy="464347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dirty="0" smtClean="0"/>
              <a:t>                                      </a:t>
            </a:r>
          </a:p>
          <a:p>
            <a:pPr>
              <a:buNone/>
            </a:pPr>
            <a:r>
              <a:rPr lang="en-GB" dirty="0" smtClean="0"/>
              <a:t>				</a:t>
            </a:r>
            <a:endParaRPr lang="en-GB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</a:p>
          <a:p>
            <a:pPr>
              <a:buNone/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    </a:t>
            </a:r>
          </a:p>
          <a:p>
            <a:pPr>
              <a:buNone/>
            </a:pPr>
            <a:r>
              <a:rPr lang="en-GB" sz="2800" b="1" u="sng" dirty="0" smtClean="0">
                <a:latin typeface="Times New Roman" pitchFamily="18" charset="0"/>
                <a:cs typeface="Times New Roman" pitchFamily="18" charset="0"/>
              </a:rPr>
              <a:t>                                    </a:t>
            </a:r>
          </a:p>
          <a:p>
            <a:pPr>
              <a:buNone/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   	</a:t>
            </a:r>
            <a:endParaRPr lang="en-GB" dirty="0"/>
          </a:p>
        </p:txBody>
      </p:sp>
      <p:sp>
        <p:nvSpPr>
          <p:cNvPr id="31" name="矩形 23"/>
          <p:cNvSpPr/>
          <p:nvPr/>
        </p:nvSpPr>
        <p:spPr>
          <a:xfrm>
            <a:off x="2239546" y="1852602"/>
            <a:ext cx="50064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zh-CN" altLang="en-US" sz="3600" b="1" kern="0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▷ </a:t>
            </a:r>
            <a:r>
              <a:rPr lang="en-US" altLang="zh-CN" sz="3200" b="1" kern="0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</a:t>
            </a:r>
            <a:r>
              <a:rPr lang="en-US" altLang="zh-CN" sz="3200" b="1" kern="0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200" b="1" kern="0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dirty="0" smtClean="0">
                <a:solidFill>
                  <a:schemeClr val="accent3">
                    <a:lumMod val="50000"/>
                  </a:schemeClr>
                </a:solidFill>
              </a:rPr>
              <a:t>『</a:t>
            </a:r>
            <a:r>
              <a:rPr lang="en-US" altLang="zh-CN" sz="3200" b="1" dirty="0" smtClean="0">
                <a:solidFill>
                  <a:schemeClr val="accent3">
                    <a:lumMod val="50000"/>
                  </a:schemeClr>
                </a:solidFill>
              </a:rPr>
              <a:t>Computational methods</a:t>
            </a:r>
            <a:r>
              <a:rPr lang="en-US" altLang="zh-CN" sz="3200" dirty="0" smtClean="0">
                <a:solidFill>
                  <a:schemeClr val="accent3">
                    <a:lumMod val="50000"/>
                  </a:schemeClr>
                </a:solidFill>
              </a:rPr>
              <a:t>』</a:t>
            </a:r>
            <a:endParaRPr lang="zh-CN" altLang="en-US" sz="3200" kern="0" dirty="0">
              <a:solidFill>
                <a:schemeClr val="accent3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矩形 24"/>
          <p:cNvSpPr/>
          <p:nvPr/>
        </p:nvSpPr>
        <p:spPr>
          <a:xfrm>
            <a:off x="2285984" y="2357430"/>
            <a:ext cx="43252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zh-CN" altLang="en-US" sz="36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▷ </a:t>
            </a:r>
            <a:r>
              <a:rPr lang="en-US" altLang="zh-CN" sz="32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Part </a:t>
            </a:r>
            <a:r>
              <a:rPr lang="en-US" altLang="zh-CN" sz="32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32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dirty="0" smtClean="0"/>
              <a:t>『</a:t>
            </a:r>
            <a:r>
              <a:rPr lang="en-US" altLang="zh-CN" sz="3200" b="1" dirty="0" smtClean="0"/>
              <a:t>Research contents</a:t>
            </a:r>
            <a:r>
              <a:rPr lang="en-US" altLang="zh-CN" sz="3200" dirty="0" smtClean="0"/>
              <a:t>』</a:t>
            </a:r>
            <a:endParaRPr lang="zh-CN" altLang="en-US" sz="32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291700" y="3052366"/>
            <a:ext cx="650085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ts val="36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US" sz="1600" b="1" baseline="0" dirty="0" smtClean="0">
                <a:latin typeface="Times New Roman" pitchFamily="18" charset="0"/>
                <a:cs typeface="Times New Roman" pitchFamily="18" charset="0"/>
              </a:rPr>
              <a:t>Halogenation of </a:t>
            </a:r>
            <a:r>
              <a:rPr lang="en-US" sz="1600" b="1" baseline="0" dirty="0" err="1" smtClean="0">
                <a:latin typeface="Times New Roman" pitchFamily="18" charset="0"/>
                <a:cs typeface="Times New Roman" pitchFamily="18" charset="0"/>
              </a:rPr>
              <a:t>graphene</a:t>
            </a:r>
            <a:r>
              <a:rPr lang="en-US" sz="1600" b="1" baseline="0" dirty="0" smtClean="0">
                <a:latin typeface="Times New Roman" pitchFamily="18" charset="0"/>
                <a:cs typeface="Times New Roman" pitchFamily="18" charset="0"/>
              </a:rPr>
              <a:t> triggered by heteroatom doping</a:t>
            </a:r>
            <a:endParaRPr lang="en-US" altLang="zh-CN" sz="1600" b="1" baseline="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GB" sz="1600" b="1" baseline="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Halogenated graphene as cathodes for high-performance Li-S batteries</a:t>
            </a:r>
          </a:p>
          <a:p>
            <a:pPr marL="457200" indent="-457200" algn="just">
              <a:lnSpc>
                <a:spcPct val="150000"/>
              </a:lnSpc>
              <a:spcAft>
                <a:spcPts val="600"/>
              </a:spcAft>
            </a:pPr>
            <a:endParaRPr lang="en-US" altLang="zh-CN" sz="1600" b="1" baseline="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矩形 25"/>
          <p:cNvSpPr/>
          <p:nvPr/>
        </p:nvSpPr>
        <p:spPr>
          <a:xfrm>
            <a:off x="2209784" y="4460032"/>
            <a:ext cx="57711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zh-CN" altLang="en-US" sz="3600" b="1" kern="0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▷</a:t>
            </a:r>
            <a:r>
              <a:rPr lang="zh-CN" altLang="en-US" sz="3200" b="1" kern="0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b="1" kern="0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4</a:t>
            </a:r>
            <a:r>
              <a:rPr lang="zh-CN" altLang="en-US" sz="3200" b="1" kern="0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dirty="0" smtClean="0">
                <a:solidFill>
                  <a:schemeClr val="accent3">
                    <a:lumMod val="50000"/>
                  </a:schemeClr>
                </a:solidFill>
              </a:rPr>
              <a:t>『</a:t>
            </a:r>
            <a:r>
              <a:rPr lang="en-US" altLang="zh-CN" sz="3200" b="1" dirty="0" smtClean="0">
                <a:solidFill>
                  <a:schemeClr val="accent3">
                    <a:lumMod val="50000"/>
                  </a:schemeClr>
                </a:solidFill>
              </a:rPr>
              <a:t>Conclusion</a:t>
            </a:r>
            <a:r>
              <a:rPr lang="en-US" altLang="zh-CN" sz="3200" dirty="0" smtClean="0">
                <a:solidFill>
                  <a:schemeClr val="accent3">
                    <a:lumMod val="50000"/>
                  </a:schemeClr>
                </a:solidFill>
              </a:rPr>
              <a:t>』</a:t>
            </a:r>
            <a:endParaRPr lang="zh-CN" altLang="en-US" sz="3200" kern="0" dirty="0">
              <a:solidFill>
                <a:schemeClr val="accent3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2469818" y="4974822"/>
            <a:ext cx="2857520" cy="1588"/>
          </a:xfrm>
          <a:prstGeom prst="line">
            <a:avLst/>
          </a:prstGeom>
          <a:ln w="25400">
            <a:solidFill>
              <a:srgbClr val="80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2540740" y="2357430"/>
            <a:ext cx="4388714" cy="1588"/>
          </a:xfrm>
          <a:prstGeom prst="line">
            <a:avLst/>
          </a:prstGeom>
          <a:ln w="25400">
            <a:solidFill>
              <a:srgbClr val="80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V="1">
            <a:off x="2556238" y="2857496"/>
            <a:ext cx="3801712" cy="15498"/>
          </a:xfrm>
          <a:prstGeom prst="line">
            <a:avLst/>
          </a:prstGeom>
          <a:ln w="25400">
            <a:solidFill>
              <a:srgbClr val="80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5" name="文本占位符 2"/>
          <p:cNvSpPr txBox="1">
            <a:spLocks/>
          </p:cNvSpPr>
          <p:nvPr/>
        </p:nvSpPr>
        <p:spPr>
          <a:xfrm>
            <a:off x="0" y="-17930"/>
            <a:ext cx="9144000" cy="875161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 b="1" kern="1200">
                <a:solidFill>
                  <a:schemeClr val="accent1">
                    <a:lumMod val="75000"/>
                  </a:schemeClr>
                </a:solidFill>
                <a:effectLst>
                  <a:outerShdw blurRad="88900" sx="102000" sy="102000" algn="ctr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1" lang="zh-CN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宋体"/>
              <a:cs typeface="Times New Roman" pitchFamily="18" charset="0"/>
            </a:endParaRPr>
          </a:p>
        </p:txBody>
      </p:sp>
      <p:sp>
        <p:nvSpPr>
          <p:cNvPr id="16" name="矩形 22"/>
          <p:cNvSpPr/>
          <p:nvPr/>
        </p:nvSpPr>
        <p:spPr>
          <a:xfrm>
            <a:off x="2214546" y="1285860"/>
            <a:ext cx="35477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zh-CN" altLang="en-US" sz="3600" b="1" kern="0" dirty="0" smtClean="0">
                <a:solidFill>
                  <a:srgbClr val="6766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▷ </a:t>
            </a:r>
            <a:r>
              <a:rPr lang="en-US" altLang="zh-CN" sz="3200" b="1" kern="0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1</a:t>
            </a:r>
            <a:r>
              <a:rPr lang="zh-CN" altLang="en-US" sz="3200" b="1" kern="0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dirty="0" smtClean="0">
                <a:solidFill>
                  <a:schemeClr val="accent3">
                    <a:lumMod val="50000"/>
                  </a:schemeClr>
                </a:solidFill>
              </a:rPr>
              <a:t>『</a:t>
            </a:r>
            <a:r>
              <a:rPr lang="en-US" altLang="zh-CN" sz="3200" b="1" dirty="0" smtClean="0">
                <a:solidFill>
                  <a:schemeClr val="accent3">
                    <a:lumMod val="50000"/>
                  </a:schemeClr>
                </a:solidFill>
              </a:rPr>
              <a:t>Background</a:t>
            </a:r>
            <a:r>
              <a:rPr lang="en-US" altLang="zh-CN" sz="3200" dirty="0" smtClean="0">
                <a:solidFill>
                  <a:schemeClr val="accent3">
                    <a:lumMod val="50000"/>
                  </a:schemeClr>
                </a:solidFill>
              </a:rPr>
              <a:t>』</a:t>
            </a:r>
            <a:endParaRPr lang="zh-CN" altLang="en-US" sz="3200" kern="0" dirty="0">
              <a:solidFill>
                <a:schemeClr val="accent3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2571736" y="1785926"/>
            <a:ext cx="2857520" cy="1588"/>
          </a:xfrm>
          <a:prstGeom prst="line">
            <a:avLst/>
          </a:prstGeom>
          <a:ln w="25400">
            <a:solidFill>
              <a:srgbClr val="80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35645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109" y="875108"/>
            <a:ext cx="4443413" cy="444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Rectangle 15"/>
          <p:cNvSpPr/>
          <p:nvPr/>
        </p:nvSpPr>
        <p:spPr>
          <a:xfrm>
            <a:off x="4619625" y="571480"/>
            <a:ext cx="4619908" cy="25407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en-GB" sz="1450" b="1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Graphene  Functionalization  using  halogen molecules </a:t>
            </a:r>
            <a:endParaRPr lang="en-GB" sz="1450" b="1" baseline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857752" y="896988"/>
            <a:ext cx="4143404" cy="8572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50" b="1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Graphene is a band gapless material with inert surface</a:t>
            </a:r>
            <a:endParaRPr lang="en-GB" sz="1450" b="1" baseline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Action Button: Custom 19">
            <a:hlinkClick r:id="" action="ppaction://noaction" highlightClick="1"/>
          </p:cNvPr>
          <p:cNvSpPr/>
          <p:nvPr/>
        </p:nvSpPr>
        <p:spPr>
          <a:xfrm>
            <a:off x="4929378" y="2397186"/>
            <a:ext cx="3929090" cy="714380"/>
          </a:xfrm>
          <a:prstGeom prst="actionButtonBlank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GB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50" b="1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GB" sz="1450" b="1" baseline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graphene</a:t>
            </a:r>
            <a:r>
              <a:rPr lang="en-GB" sz="1450" b="1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based catalyst to function, its surface morphology must be tuned and adjusted</a:t>
            </a:r>
            <a:endParaRPr lang="en-GB" sz="1450" b="1" baseline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Action Button: Custom 20">
            <a:hlinkClick r:id="" action="ppaction://noaction" highlightClick="1"/>
          </p:cNvPr>
          <p:cNvSpPr/>
          <p:nvPr/>
        </p:nvSpPr>
        <p:spPr>
          <a:xfrm>
            <a:off x="5643570" y="3738466"/>
            <a:ext cx="2786082" cy="500066"/>
          </a:xfrm>
          <a:prstGeom prst="actionButtonBlank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GB" sz="1450" b="1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Adsorption of halogen molecules on the surface of graphene layer </a:t>
            </a:r>
            <a:endParaRPr lang="en-GB" sz="1450" b="1" baseline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879075" y="1948274"/>
            <a:ext cx="1143008" cy="21431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500" b="1" baseline="0" dirty="0" smtClean="0">
                <a:latin typeface="Times New Roman" pitchFamily="18" charset="0"/>
                <a:cs typeface="Times New Roman" pitchFamily="18" charset="0"/>
              </a:rPr>
              <a:t>Limitation</a:t>
            </a:r>
            <a:endParaRPr lang="en-GB" sz="1500" b="1" baseline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757477" y="3301942"/>
            <a:ext cx="2046726" cy="21431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50" b="1" baseline="0" dirty="0" smtClean="0">
                <a:latin typeface="Times New Roman" pitchFamily="18" charset="0"/>
                <a:cs typeface="Times New Roman" pitchFamily="18" charset="0"/>
              </a:rPr>
              <a:t>Strategy to be used</a:t>
            </a:r>
            <a:endParaRPr lang="en-GB" sz="1450" b="1" baseline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Down Arrow 28"/>
          <p:cNvSpPr/>
          <p:nvPr/>
        </p:nvSpPr>
        <p:spPr>
          <a:xfrm>
            <a:off x="6855436" y="4326012"/>
            <a:ext cx="142876" cy="500066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Down Arrow 32"/>
          <p:cNvSpPr/>
          <p:nvPr/>
        </p:nvSpPr>
        <p:spPr>
          <a:xfrm>
            <a:off x="6858016" y="3183004"/>
            <a:ext cx="142876" cy="500066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8"/>
          <p:cNvSpPr>
            <a:spLocks noChangeArrowheads="1"/>
          </p:cNvSpPr>
          <p:nvPr/>
        </p:nvSpPr>
        <p:spPr bwMode="auto">
          <a:xfrm rot="10800000" flipV="1">
            <a:off x="4929190" y="4874738"/>
            <a:ext cx="4000530" cy="164660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1" hangingPunct="1">
              <a:buFont typeface="Wingdings" pitchFamily="2" charset="2"/>
              <a:buChar char="v"/>
            </a:pPr>
            <a:endParaRPr kumimoji="0" lang="en-GB" sz="14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eaLnBrk="1" hangingPunct="1">
              <a:buFont typeface="Wingdings" pitchFamily="2" charset="2"/>
              <a:buChar char="v"/>
            </a:pPr>
            <a:r>
              <a:rPr kumimoji="0" lang="en-GB" sz="14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Change in hybridization</a:t>
            </a:r>
            <a:r>
              <a:rPr kumimoji="0" lang="en-GB" sz="145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GB" sz="14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of carbons from sp</a:t>
            </a:r>
            <a:r>
              <a:rPr kumimoji="0" lang="en-GB" sz="145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GB" sz="14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to sp</a:t>
            </a:r>
            <a:r>
              <a:rPr kumimoji="0" lang="en-GB" sz="145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en-GB" sz="14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state</a:t>
            </a:r>
          </a:p>
          <a:p>
            <a:pPr lvl="0" algn="just" eaLnBrk="1" hangingPunct="1">
              <a:buFont typeface="Wingdings" pitchFamily="2" charset="2"/>
              <a:buChar char="v"/>
            </a:pPr>
            <a:r>
              <a:rPr kumimoji="0" lang="en-GB" sz="14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Graphene intrinsic properties (e.g electrical conductivity, mechanical strength, carrier mobility) are significantly modified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GB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0" y="19878"/>
            <a:ext cx="9144000" cy="500042"/>
          </a:xfrm>
          <a:prstGeom prst="rect">
            <a:avLst/>
          </a:prstGeom>
          <a:solidFill>
            <a:srgbClr val="0066CC"/>
          </a:solidFill>
          <a:ln w="952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4" name="文本占位符 2"/>
          <p:cNvSpPr txBox="1">
            <a:spLocks/>
          </p:cNvSpPr>
          <p:nvPr/>
        </p:nvSpPr>
        <p:spPr>
          <a:xfrm>
            <a:off x="0" y="-17929"/>
            <a:ext cx="9144000" cy="44653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rmAutofit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 b="1" kern="1200">
                <a:solidFill>
                  <a:schemeClr val="accent1">
                    <a:lumMod val="75000"/>
                  </a:schemeClr>
                </a:solidFill>
                <a:effectLst>
                  <a:outerShdw blurRad="88900" sx="102000" sy="102000" algn="ctr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GB" sz="2200" kern="0" baseline="0" dirty="0" smtClean="0">
                <a:solidFill>
                  <a:prstClr val="black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      </a:t>
            </a:r>
            <a:r>
              <a:rPr lang="en-GB" sz="2200" baseline="0" dirty="0" smtClean="0">
                <a:solidFill>
                  <a:srgbClr val="FF0000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Catalytic activity of halogen molecules adsorbed on graphene layers </a:t>
            </a:r>
            <a:r>
              <a:rPr lang="en-GB" sz="2400" baseline="0" dirty="0" smtClean="0">
                <a:solidFill>
                  <a:srgbClr val="FF0000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kumimoji="1" lang="zh-CN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宋体"/>
              <a:cs typeface="Times New Roman" pitchFamily="18" charset="0"/>
            </a:endParaRPr>
          </a:p>
        </p:txBody>
      </p:sp>
      <p:grpSp>
        <p:nvGrpSpPr>
          <p:cNvPr id="49" name="Group 15"/>
          <p:cNvGrpSpPr/>
          <p:nvPr/>
        </p:nvGrpSpPr>
        <p:grpSpPr>
          <a:xfrm>
            <a:off x="8826748" y="6586280"/>
            <a:ext cx="380316" cy="261610"/>
            <a:chOff x="8848907" y="6618794"/>
            <a:chExt cx="380316" cy="261610"/>
          </a:xfrm>
        </p:grpSpPr>
        <p:sp>
          <p:nvSpPr>
            <p:cNvPr id="50" name="Oval 49"/>
            <p:cNvSpPr/>
            <p:nvPr/>
          </p:nvSpPr>
          <p:spPr bwMode="auto">
            <a:xfrm>
              <a:off x="8915530" y="6636026"/>
              <a:ext cx="208570" cy="208570"/>
            </a:xfrm>
            <a:prstGeom prst="ellipse">
              <a:avLst/>
            </a:prstGeom>
            <a:solidFill>
              <a:srgbClr val="800000"/>
            </a:solidFill>
            <a:ln w="9525" cap="flat" cmpd="sng" algn="ctr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800" b="1" i="0" u="none" strike="noStrike" kern="0" cap="none" spc="0" normalizeH="0" baseline="-250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8848907" y="6618794"/>
              <a:ext cx="38031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12</a:t>
              </a:r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31682" y="5801701"/>
            <a:ext cx="464343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450" b="1" baseline="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Key configurations for the diatomic halogens adsorbed on </a:t>
            </a:r>
            <a:r>
              <a:rPr lang="en-GB" sz="1450" b="1" baseline="0" dirty="0" err="1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pristinic</a:t>
            </a:r>
            <a:r>
              <a:rPr lang="en-GB" sz="1450" b="1" baseline="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graphene. Sites A−F are denoted as parallel orientations while sites G−H are perpendicular orientations.</a:t>
            </a:r>
            <a:endParaRPr lang="en-GB" sz="1450" b="1" dirty="0"/>
          </a:p>
        </p:txBody>
      </p:sp>
      <p:sp>
        <p:nvSpPr>
          <p:cNvPr id="62" name="Down Arrow 61"/>
          <p:cNvSpPr/>
          <p:nvPr/>
        </p:nvSpPr>
        <p:spPr>
          <a:xfrm>
            <a:off x="6858016" y="1832952"/>
            <a:ext cx="142876" cy="500066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/>
          <p:cNvSpPr/>
          <p:nvPr/>
        </p:nvSpPr>
        <p:spPr>
          <a:xfrm>
            <a:off x="704530" y="5349860"/>
            <a:ext cx="3270184" cy="3033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600" b="1" dirty="0" smtClean="0"/>
          </a:p>
          <a:p>
            <a:r>
              <a:rPr lang="en-GB" sz="2000" b="1" baseline="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GB" sz="1400" b="1" baseline="0" dirty="0" smtClean="0">
                <a:latin typeface="Times New Roman" pitchFamily="18" charset="0"/>
                <a:cs typeface="Times New Roman" pitchFamily="18" charset="0"/>
              </a:rPr>
              <a:t>C,</a:t>
            </a:r>
            <a:r>
              <a:rPr lang="en-GB" sz="1400" b="1" baseline="0" dirty="0" smtClean="0"/>
              <a:t>    </a:t>
            </a:r>
            <a:r>
              <a:rPr lang="en-GB" sz="1400" b="1" baseline="0" dirty="0" smtClean="0">
                <a:latin typeface="Times New Roman" pitchFamily="18" charset="0"/>
                <a:cs typeface="Times New Roman" pitchFamily="18" charset="0"/>
              </a:rPr>
              <a:t>       X=(F, Cl, Br, I)</a:t>
            </a:r>
          </a:p>
          <a:p>
            <a:pPr algn="ctr"/>
            <a:endParaRPr lang="en-GB" sz="1600" dirty="0"/>
          </a:p>
        </p:txBody>
      </p:sp>
      <p:sp>
        <p:nvSpPr>
          <p:cNvPr id="40" name="Oval 39"/>
          <p:cNvSpPr/>
          <p:nvPr/>
        </p:nvSpPr>
        <p:spPr>
          <a:xfrm>
            <a:off x="1260315" y="5412390"/>
            <a:ext cx="173809" cy="173809"/>
          </a:xfrm>
          <a:prstGeom prst="ellipse">
            <a:avLst/>
          </a:prstGeom>
          <a:ln>
            <a:solidFill>
              <a:srgbClr val="333333"/>
            </a:solidFill>
          </a:ln>
        </p:spPr>
        <p:style>
          <a:lnRef idx="1">
            <a:schemeClr val="dk1"/>
          </a:lnRef>
          <a:fillRef idx="100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Oval 41"/>
          <p:cNvSpPr/>
          <p:nvPr/>
        </p:nvSpPr>
        <p:spPr>
          <a:xfrm>
            <a:off x="1874219" y="5427380"/>
            <a:ext cx="173809" cy="173809"/>
          </a:xfrm>
          <a:prstGeom prst="ellipse">
            <a:avLst/>
          </a:prstGeom>
          <a:solidFill>
            <a:srgbClr val="009900"/>
          </a:solidFill>
          <a:ln>
            <a:noFill/>
          </a:ln>
        </p:spPr>
        <p:style>
          <a:lnRef idx="1">
            <a:schemeClr val="dk1"/>
          </a:lnRef>
          <a:fillRef idx="100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ctangle 47"/>
          <p:cNvSpPr/>
          <p:nvPr/>
        </p:nvSpPr>
        <p:spPr>
          <a:xfrm>
            <a:off x="79372" y="815774"/>
            <a:ext cx="4572032" cy="4929222"/>
          </a:xfrm>
          <a:prstGeom prst="rect">
            <a:avLst/>
          </a:prstGeom>
          <a:noFill/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2" name="Group 75"/>
          <p:cNvGrpSpPr/>
          <p:nvPr/>
        </p:nvGrpSpPr>
        <p:grpSpPr>
          <a:xfrm>
            <a:off x="-3785" y="-10334"/>
            <a:ext cx="633507" cy="796128"/>
            <a:chOff x="575165" y="1"/>
            <a:chExt cx="633507" cy="891720"/>
          </a:xfrm>
        </p:grpSpPr>
        <p:sp>
          <p:nvSpPr>
            <p:cNvPr id="53" name="五边形 5"/>
            <p:cNvSpPr/>
            <p:nvPr/>
          </p:nvSpPr>
          <p:spPr>
            <a:xfrm rot="5400000">
              <a:off x="431643" y="151946"/>
              <a:ext cx="891720" cy="587829"/>
            </a:xfrm>
            <a:prstGeom prst="homePlat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54" name="文本框 3"/>
            <p:cNvSpPr txBox="1"/>
            <p:nvPr/>
          </p:nvSpPr>
          <p:spPr>
            <a:xfrm>
              <a:off x="575165" y="43348"/>
              <a:ext cx="633507" cy="5860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b="1" kern="0" baseline="0" dirty="0" smtClean="0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微软雅黑"/>
                  <a:cs typeface="Times New Roman" pitchFamily="18" charset="0"/>
                </a:rPr>
                <a:t>3.1</a:t>
              </a:r>
              <a:endPara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微软雅黑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0"/>
            <a:ext cx="9144000" cy="571480"/>
          </a:xfrm>
          <a:prstGeom prst="rect">
            <a:avLst/>
          </a:prstGeom>
          <a:solidFill>
            <a:srgbClr val="0066CC"/>
          </a:solidFill>
          <a:ln w="952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09352" y="6326962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5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754266" y="6385421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9</a:t>
            </a:r>
            <a:endParaRPr lang="en-GB" sz="2800" b="1" dirty="0">
              <a:solidFill>
                <a:schemeClr val="bg1"/>
              </a:solidFill>
            </a:endParaRPr>
          </a:p>
        </p:txBody>
      </p:sp>
      <p:pic>
        <p:nvPicPr>
          <p:cNvPr id="19" name="Picture 18" descr="C:\Users\MR  SAM\Documents\Origin\Thesis NEW CONFIG for Grap-Halo.TIF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4588" y="610184"/>
            <a:ext cx="8778240" cy="4389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Rectangle 24"/>
          <p:cNvSpPr/>
          <p:nvPr/>
        </p:nvSpPr>
        <p:spPr bwMode="auto">
          <a:xfrm>
            <a:off x="0" y="19878"/>
            <a:ext cx="9144000" cy="500042"/>
          </a:xfrm>
          <a:prstGeom prst="rect">
            <a:avLst/>
          </a:prstGeom>
          <a:solidFill>
            <a:srgbClr val="0066CC"/>
          </a:solidFill>
          <a:ln w="952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6" name="文本占位符 2"/>
          <p:cNvSpPr txBox="1">
            <a:spLocks/>
          </p:cNvSpPr>
          <p:nvPr/>
        </p:nvSpPr>
        <p:spPr>
          <a:xfrm>
            <a:off x="0" y="-17929"/>
            <a:ext cx="9144000" cy="51797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 b="1" kern="1200">
                <a:solidFill>
                  <a:schemeClr val="accent1">
                    <a:lumMod val="75000"/>
                  </a:schemeClr>
                </a:solidFill>
                <a:effectLst>
                  <a:outerShdw blurRad="88900" sx="102000" sy="102000" algn="ctr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GB" sz="2200" kern="0" baseline="0" dirty="0" smtClean="0">
                <a:solidFill>
                  <a:srgbClr val="FF0000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 Binding Energy (eV) for pristine graphene-halogen systems</a:t>
            </a:r>
            <a:endParaRPr kumimoji="1" lang="zh-CN" altLang="en-US" sz="2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宋体"/>
              <a:cs typeface="Times New Roman" pitchFamily="18" charset="0"/>
            </a:endParaRPr>
          </a:p>
        </p:txBody>
      </p:sp>
      <p:grpSp>
        <p:nvGrpSpPr>
          <p:cNvPr id="27" name="Group 75"/>
          <p:cNvGrpSpPr/>
          <p:nvPr/>
        </p:nvGrpSpPr>
        <p:grpSpPr>
          <a:xfrm>
            <a:off x="-3785" y="-10334"/>
            <a:ext cx="633507" cy="796128"/>
            <a:chOff x="575165" y="1"/>
            <a:chExt cx="633507" cy="891720"/>
          </a:xfrm>
        </p:grpSpPr>
        <p:sp>
          <p:nvSpPr>
            <p:cNvPr id="28" name="五边形 5"/>
            <p:cNvSpPr/>
            <p:nvPr/>
          </p:nvSpPr>
          <p:spPr>
            <a:xfrm rot="5400000">
              <a:off x="431643" y="151946"/>
              <a:ext cx="891720" cy="587829"/>
            </a:xfrm>
            <a:prstGeom prst="homePlat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29" name="文本框 3"/>
            <p:cNvSpPr txBox="1"/>
            <p:nvPr/>
          </p:nvSpPr>
          <p:spPr>
            <a:xfrm>
              <a:off x="575165" y="43348"/>
              <a:ext cx="633507" cy="5860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b="1" kern="0" baseline="0" dirty="0" smtClean="0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微软雅黑"/>
                  <a:cs typeface="Times New Roman" pitchFamily="18" charset="0"/>
                </a:rPr>
                <a:t>3.1</a:t>
              </a:r>
              <a:endPara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微软雅黑"/>
                <a:cs typeface="Times New Roman" pitchFamily="18" charset="0"/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428596" y="4909196"/>
            <a:ext cx="8286808" cy="120032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-GB" sz="1500" b="1" baseline="0" dirty="0" smtClean="0">
                <a:latin typeface="Times New Roman" pitchFamily="18" charset="0"/>
                <a:ea typeface="+mn-ea"/>
                <a:cs typeface="Times New Roman" pitchFamily="18" charset="0"/>
              </a:rPr>
              <a:t>Interactions between halogen diatomic molecules (Cl</a:t>
            </a:r>
            <a:r>
              <a:rPr lang="en-GB" sz="1500" b="1" dirty="0" smtClean="0"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lang="en-GB" sz="1500" b="1" baseline="0" dirty="0" smtClean="0">
                <a:latin typeface="Times New Roman" pitchFamily="18" charset="0"/>
                <a:ea typeface="+mn-ea"/>
                <a:cs typeface="Times New Roman" pitchFamily="18" charset="0"/>
              </a:rPr>
              <a:t>, Br</a:t>
            </a:r>
            <a:r>
              <a:rPr lang="en-GB" sz="1500" b="1" dirty="0" smtClean="0"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lang="en-GB" sz="1500" b="1" baseline="0" dirty="0" smtClean="0">
                <a:latin typeface="Times New Roman" pitchFamily="18" charset="0"/>
                <a:ea typeface="+mn-ea"/>
                <a:cs typeface="Times New Roman" pitchFamily="18" charset="0"/>
              </a:rPr>
              <a:t>, I</a:t>
            </a:r>
            <a:r>
              <a:rPr lang="en-GB" sz="1500" b="1" dirty="0" smtClean="0"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lang="en-GB" sz="1500" b="1" baseline="0" dirty="0" smtClean="0">
                <a:latin typeface="Times New Roman" pitchFamily="18" charset="0"/>
                <a:ea typeface="+mn-ea"/>
                <a:cs typeface="Times New Roman" pitchFamily="18" charset="0"/>
              </a:rPr>
              <a:t>) and pristine graphene is weak  </a:t>
            </a:r>
          </a:p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1500" b="1" baseline="0" dirty="0" smtClean="0">
                <a:latin typeface="Times New Roman" pitchFamily="18" charset="0"/>
                <a:ea typeface="+mn-ea"/>
                <a:cs typeface="Times New Roman" pitchFamily="18" charset="0"/>
              </a:rPr>
              <a:t>    </a:t>
            </a:r>
            <a:r>
              <a:rPr lang="en-GB" sz="1500" b="1" baseline="0" dirty="0" err="1" smtClean="0">
                <a:latin typeface="Times New Roman" pitchFamily="18" charset="0"/>
                <a:ea typeface="+mn-ea"/>
                <a:cs typeface="Times New Roman" pitchFamily="18" charset="0"/>
              </a:rPr>
              <a:t>physisorption</a:t>
            </a:r>
            <a:r>
              <a:rPr lang="en-GB" sz="1500" b="1" baseline="0" dirty="0" smtClean="0">
                <a:latin typeface="Times New Roman" pitchFamily="18" charset="0"/>
                <a:ea typeface="+mn-ea"/>
                <a:cs typeface="Times New Roman" pitchFamily="18" charset="0"/>
              </a:rPr>
              <a:t>. </a:t>
            </a:r>
          </a:p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-GB" sz="1500" b="1" baseline="0" dirty="0" smtClean="0">
                <a:latin typeface="Times New Roman" pitchFamily="18" charset="0"/>
                <a:ea typeface="+mn-ea"/>
                <a:cs typeface="Times New Roman" pitchFamily="18" charset="0"/>
              </a:rPr>
              <a:t>The adsorption of F</a:t>
            </a:r>
            <a:r>
              <a:rPr lang="en-GB" sz="1500" b="1" dirty="0" smtClean="0"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lang="en-GB" sz="1500" b="1" baseline="0" dirty="0" smtClean="0">
                <a:latin typeface="Times New Roman" pitchFamily="18" charset="0"/>
                <a:ea typeface="+mn-ea"/>
                <a:cs typeface="Times New Roman" pitchFamily="18" charset="0"/>
              </a:rPr>
              <a:t> molecule is much stronger than the other halogens due to its strong  </a:t>
            </a:r>
          </a:p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1500" b="1" baseline="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GB" sz="1500" b="1" baseline="0" dirty="0" err="1" smtClean="0">
                <a:latin typeface="Times New Roman" pitchFamily="18" charset="0"/>
                <a:ea typeface="+mn-ea"/>
                <a:cs typeface="Times New Roman" pitchFamily="18" charset="0"/>
              </a:rPr>
              <a:t>electronegativity</a:t>
            </a:r>
            <a:r>
              <a:rPr lang="en-GB" sz="1500" b="1" baseline="0" dirty="0" smtClean="0"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</a:p>
          <a:p>
            <a:endParaRPr lang="en-GB" dirty="0"/>
          </a:p>
        </p:txBody>
      </p:sp>
      <p:grpSp>
        <p:nvGrpSpPr>
          <p:cNvPr id="35" name="Group 15"/>
          <p:cNvGrpSpPr/>
          <p:nvPr/>
        </p:nvGrpSpPr>
        <p:grpSpPr>
          <a:xfrm>
            <a:off x="8826748" y="6587262"/>
            <a:ext cx="380316" cy="261610"/>
            <a:chOff x="8848907" y="6619776"/>
            <a:chExt cx="380316" cy="261610"/>
          </a:xfrm>
        </p:grpSpPr>
        <p:sp>
          <p:nvSpPr>
            <p:cNvPr id="36" name="Oval 35"/>
            <p:cNvSpPr/>
            <p:nvPr/>
          </p:nvSpPr>
          <p:spPr bwMode="auto">
            <a:xfrm>
              <a:off x="8915530" y="6636026"/>
              <a:ext cx="208570" cy="208570"/>
            </a:xfrm>
            <a:prstGeom prst="ellipse">
              <a:avLst/>
            </a:prstGeom>
            <a:solidFill>
              <a:srgbClr val="800000"/>
            </a:solidFill>
            <a:ln w="9525" cap="flat" cmpd="sng" algn="ctr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800" b="1" i="0" u="none" strike="noStrike" kern="0" cap="none" spc="0" normalizeH="0" baseline="-250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848907" y="6619776"/>
              <a:ext cx="38031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13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0"/>
            <a:ext cx="9144000" cy="571480"/>
          </a:xfrm>
          <a:prstGeom prst="rect">
            <a:avLst/>
          </a:prstGeom>
          <a:solidFill>
            <a:srgbClr val="0066CC"/>
          </a:solidFill>
          <a:ln w="952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09352" y="6326962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5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530624"/>
            <a:ext cx="9144000" cy="564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endParaRPr lang="en-GB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42" y="1436933"/>
            <a:ext cx="5800344" cy="3403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Rectangle 17"/>
          <p:cNvSpPr/>
          <p:nvPr/>
        </p:nvSpPr>
        <p:spPr>
          <a:xfrm>
            <a:off x="94596" y="5585701"/>
            <a:ext cx="54292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500" b="1" baseline="0" dirty="0" smtClean="0">
                <a:latin typeface="Times New Roman" pitchFamily="18" charset="0"/>
                <a:cs typeface="Times New Roman" pitchFamily="18" charset="0"/>
              </a:rPr>
              <a:t>Non-covalent bonding analysis plot of fluorine-</a:t>
            </a:r>
            <a:r>
              <a:rPr lang="en-GB" sz="1500" b="1" baseline="0" dirty="0" err="1" smtClean="0">
                <a:latin typeface="Times New Roman" pitchFamily="18" charset="0"/>
                <a:cs typeface="Times New Roman" pitchFamily="18" charset="0"/>
              </a:rPr>
              <a:t>graphene</a:t>
            </a:r>
            <a:r>
              <a:rPr lang="en-GB" sz="1500" b="1" baseline="0" dirty="0" smtClean="0">
                <a:latin typeface="Times New Roman" pitchFamily="18" charset="0"/>
                <a:cs typeface="Times New Roman" pitchFamily="18" charset="0"/>
              </a:rPr>
              <a:t> system  (a) Side view @ adsorption site A (b) Front view @ adsorption site A (c) Side view @ adsorption site  I (d) Front view @ adsorption site I. </a:t>
            </a:r>
            <a:endParaRPr lang="en-GB" sz="1500" b="1" baseline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865276" y="2729779"/>
            <a:ext cx="3194072" cy="124649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GB" sz="1500" b="1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Obviously, the weak interaction does not really helpful to bind halogen molecules and subsequently undermine formation of halogenated graphene derivatives. </a:t>
            </a:r>
            <a:endParaRPr lang="en-GB" sz="1500" b="1" baseline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828152"/>
            <a:ext cx="914400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500" b="1" baseline="0" dirty="0" smtClean="0">
                <a:latin typeface="Times New Roman" pitchFamily="18" charset="0"/>
                <a:cs typeface="Times New Roman" pitchFamily="18" charset="0"/>
              </a:rPr>
              <a:t>       There exist non-covalent interactions which  mainly resides in between fluorine molecule and graphene</a:t>
            </a:r>
            <a:endParaRPr lang="en-GB" sz="1500" b="1" baseline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文本占位符 2"/>
          <p:cNvSpPr txBox="1">
            <a:spLocks/>
          </p:cNvSpPr>
          <p:nvPr/>
        </p:nvSpPr>
        <p:spPr>
          <a:xfrm>
            <a:off x="0" y="-17929"/>
            <a:ext cx="9144000" cy="51797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 b="1" kern="1200">
                <a:solidFill>
                  <a:schemeClr val="accent1">
                    <a:lumMod val="75000"/>
                  </a:schemeClr>
                </a:solidFill>
                <a:effectLst>
                  <a:outerShdw blurRad="88900" sx="102000" sy="102000" algn="ctr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GB" sz="2200" kern="0" baseline="0" dirty="0" smtClean="0">
                <a:solidFill>
                  <a:prstClr val="black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      </a:t>
            </a:r>
            <a:r>
              <a:rPr lang="en-GB" sz="2200" kern="0" baseline="0" dirty="0" smtClean="0">
                <a:solidFill>
                  <a:srgbClr val="FF0000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Nature of interactions between pristine </a:t>
            </a:r>
            <a:r>
              <a:rPr lang="en-GB" sz="2200" kern="0" baseline="0" dirty="0" err="1" smtClean="0">
                <a:solidFill>
                  <a:srgbClr val="FF0000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graphene</a:t>
            </a:r>
            <a:r>
              <a:rPr lang="en-GB" sz="2200" kern="0" baseline="0" dirty="0" smtClean="0">
                <a:solidFill>
                  <a:srgbClr val="FF0000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-halogen systems</a:t>
            </a:r>
            <a:r>
              <a:rPr lang="en-GB" sz="2200" baseline="0" dirty="0" smtClean="0">
                <a:solidFill>
                  <a:srgbClr val="FF0000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GB" sz="2400" baseline="0" dirty="0" smtClean="0">
                <a:solidFill>
                  <a:srgbClr val="FF0000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kumimoji="1" lang="zh-CN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宋体"/>
              <a:cs typeface="Times New Roman" pitchFamily="18" charset="0"/>
            </a:endParaRPr>
          </a:p>
        </p:txBody>
      </p:sp>
      <p:grpSp>
        <p:nvGrpSpPr>
          <p:cNvPr id="29" name="Group 75"/>
          <p:cNvGrpSpPr/>
          <p:nvPr/>
        </p:nvGrpSpPr>
        <p:grpSpPr>
          <a:xfrm>
            <a:off x="-3785" y="-10334"/>
            <a:ext cx="633507" cy="796128"/>
            <a:chOff x="575165" y="1"/>
            <a:chExt cx="633507" cy="891720"/>
          </a:xfrm>
        </p:grpSpPr>
        <p:sp>
          <p:nvSpPr>
            <p:cNvPr id="30" name="五边形 5"/>
            <p:cNvSpPr/>
            <p:nvPr/>
          </p:nvSpPr>
          <p:spPr>
            <a:xfrm rot="5400000">
              <a:off x="431643" y="151946"/>
              <a:ext cx="891720" cy="587829"/>
            </a:xfrm>
            <a:prstGeom prst="homePlat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31" name="文本框 3"/>
            <p:cNvSpPr txBox="1"/>
            <p:nvPr/>
          </p:nvSpPr>
          <p:spPr>
            <a:xfrm>
              <a:off x="575165" y="43348"/>
              <a:ext cx="633507" cy="5860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b="1" kern="0" baseline="0" dirty="0" smtClean="0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微软雅黑"/>
                  <a:cs typeface="Times New Roman" pitchFamily="18" charset="0"/>
                </a:rPr>
                <a:t>3.1</a:t>
              </a:r>
              <a:endPara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微软雅黑"/>
                <a:cs typeface="Times New Roman" pitchFamily="18" charset="0"/>
              </a:endParaRPr>
            </a:p>
          </p:txBody>
        </p:sp>
      </p:grpSp>
      <p:sp>
        <p:nvSpPr>
          <p:cNvPr id="33" name="Oval 32"/>
          <p:cNvSpPr/>
          <p:nvPr/>
        </p:nvSpPr>
        <p:spPr>
          <a:xfrm>
            <a:off x="265901" y="5014123"/>
            <a:ext cx="166857" cy="166857"/>
          </a:xfrm>
          <a:prstGeom prst="ellipse">
            <a:avLst/>
          </a:prstGeom>
          <a:solidFill>
            <a:srgbClr val="777777"/>
          </a:solidFill>
          <a:ln>
            <a:noFill/>
          </a:ln>
        </p:spPr>
        <p:style>
          <a:lnRef idx="1">
            <a:schemeClr val="dk1"/>
          </a:lnRef>
          <a:fillRef idx="100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" name="TextBox 33"/>
          <p:cNvSpPr txBox="1"/>
          <p:nvPr/>
        </p:nvSpPr>
        <p:spPr>
          <a:xfrm>
            <a:off x="382562" y="4932374"/>
            <a:ext cx="433231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C,        F,        = Intermolecular bonding force</a:t>
            </a:r>
            <a:endParaRPr lang="en-GB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710401" y="5014123"/>
            <a:ext cx="166857" cy="166857"/>
          </a:xfrm>
          <a:prstGeom prst="ellipse">
            <a:avLst/>
          </a:prstGeom>
          <a:solidFill>
            <a:srgbClr val="33CC33"/>
          </a:solidFill>
          <a:ln>
            <a:noFill/>
          </a:ln>
        </p:spPr>
        <p:style>
          <a:lnRef idx="1">
            <a:schemeClr val="dk1"/>
          </a:lnRef>
          <a:fillRef idx="100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" name="Flowchart: Punched Tape 35"/>
          <p:cNvSpPr/>
          <p:nvPr/>
        </p:nvSpPr>
        <p:spPr>
          <a:xfrm>
            <a:off x="1112470" y="5049850"/>
            <a:ext cx="201598" cy="119062"/>
          </a:xfrm>
          <a:prstGeom prst="flowChartPunchedTape">
            <a:avLst/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7" name="Group 15"/>
          <p:cNvGrpSpPr/>
          <p:nvPr/>
        </p:nvGrpSpPr>
        <p:grpSpPr>
          <a:xfrm>
            <a:off x="8826748" y="6586280"/>
            <a:ext cx="380316" cy="261610"/>
            <a:chOff x="8848907" y="6618794"/>
            <a:chExt cx="380316" cy="261610"/>
          </a:xfrm>
        </p:grpSpPr>
        <p:sp>
          <p:nvSpPr>
            <p:cNvPr id="38" name="Oval 37"/>
            <p:cNvSpPr/>
            <p:nvPr/>
          </p:nvSpPr>
          <p:spPr bwMode="auto">
            <a:xfrm>
              <a:off x="8915530" y="6636026"/>
              <a:ext cx="208570" cy="208570"/>
            </a:xfrm>
            <a:prstGeom prst="ellipse">
              <a:avLst/>
            </a:prstGeom>
            <a:solidFill>
              <a:srgbClr val="800000"/>
            </a:solidFill>
            <a:ln w="9525" cap="flat" cmpd="sng" algn="ctr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800" b="1" i="0" u="none" strike="noStrike" kern="0" cap="none" spc="0" normalizeH="0" baseline="-250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848907" y="6618794"/>
              <a:ext cx="38031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14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0"/>
            <a:ext cx="9144000" cy="571480"/>
          </a:xfrm>
          <a:prstGeom prst="rect">
            <a:avLst/>
          </a:prstGeom>
          <a:solidFill>
            <a:srgbClr val="0066CC"/>
          </a:solidFill>
          <a:ln w="952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09352" y="6326962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5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754266" y="6385421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9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192272" y="610762"/>
            <a:ext cx="4000496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GB" sz="1450" b="1" baseline="0" dirty="0" smtClean="0">
                <a:latin typeface="Times New Roman" pitchFamily="18" charset="0"/>
                <a:cs typeface="Times New Roman" pitchFamily="18" charset="0"/>
              </a:rPr>
              <a:t>Functionalization of graphene by doping and </a:t>
            </a:r>
          </a:p>
          <a:p>
            <a:pPr algn="just"/>
            <a:r>
              <a:rPr lang="en-GB" sz="1450" b="1" baseline="0" dirty="0" smtClean="0">
                <a:latin typeface="Times New Roman" pitchFamily="18" charset="0"/>
                <a:cs typeface="Times New Roman" pitchFamily="18" charset="0"/>
              </a:rPr>
              <a:t>  adsorption of  halogen molecules </a:t>
            </a:r>
            <a:endParaRPr lang="en-GB" sz="1450" b="1" baseline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335148" y="1275304"/>
            <a:ext cx="3643338" cy="98488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GB" sz="1450" b="1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Doping is  an effective strategy to adjust the interactions between graphene and halogens for the development of novel halogenated graphene</a:t>
            </a:r>
            <a:endParaRPr lang="en-GB" sz="1450" b="1" baseline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373316" y="3201887"/>
            <a:ext cx="3571900" cy="55399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500" b="1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Boron and nitrogen are two most often used </a:t>
            </a:r>
            <a:r>
              <a:rPr lang="en-US" sz="1500" b="1" baseline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dopants</a:t>
            </a:r>
            <a:endParaRPr lang="en-GB" sz="1500" b="1" baseline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Down Arrow 25"/>
          <p:cNvSpPr/>
          <p:nvPr/>
        </p:nvSpPr>
        <p:spPr>
          <a:xfrm>
            <a:off x="7095851" y="2350251"/>
            <a:ext cx="154980" cy="698279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/>
          <p:cNvSpPr/>
          <p:nvPr/>
        </p:nvSpPr>
        <p:spPr>
          <a:xfrm>
            <a:off x="5357818" y="4691295"/>
            <a:ext cx="3571868" cy="7848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500" b="1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Due to their close atomic radius with that of  carbon which potentially make them to enter carbon matrix.</a:t>
            </a:r>
            <a:endParaRPr lang="en-GB" sz="1500" b="1" baseline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Down Arrow 27"/>
          <p:cNvSpPr/>
          <p:nvPr/>
        </p:nvSpPr>
        <p:spPr>
          <a:xfrm>
            <a:off x="7105146" y="3909824"/>
            <a:ext cx="157748" cy="668021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/>
          <p:cNvSpPr/>
          <p:nvPr/>
        </p:nvSpPr>
        <p:spPr>
          <a:xfrm>
            <a:off x="5161433" y="5526707"/>
            <a:ext cx="4000496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GB" sz="20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</a:t>
            </a:r>
            <a:r>
              <a:rPr lang="en-GB" sz="2000" b="1" i="1" dirty="0" err="1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Sajjad</a:t>
            </a:r>
            <a:r>
              <a:rPr lang="en-GB" sz="20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A et al., </a:t>
            </a:r>
            <a:r>
              <a:rPr lang="en-GB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J. Mater. Chem. A, 2017, 5, 1665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143504" y="5787010"/>
            <a:ext cx="4000496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</a:t>
            </a:r>
            <a:r>
              <a:rPr lang="en-GB" sz="2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TianFu</a:t>
            </a:r>
            <a:r>
              <a:rPr lang="en-GB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L. </a:t>
            </a:r>
            <a:r>
              <a:rPr lang="en-GB" sz="20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et al., </a:t>
            </a:r>
            <a:r>
              <a:rPr lang="en-GB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J. Mater. Chem. A, 2017, 5, 21596 </a:t>
            </a:r>
            <a:endParaRPr lang="en-GB" sz="2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3"/>
          <p:cNvSpPr>
            <a:spLocks noChangeArrowheads="1"/>
          </p:cNvSpPr>
          <p:nvPr/>
        </p:nvSpPr>
        <p:spPr bwMode="auto">
          <a:xfrm>
            <a:off x="5143504" y="6119992"/>
            <a:ext cx="40004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</a:t>
            </a:r>
            <a:r>
              <a:rPr kumimoji="0" lang="en-GB" sz="12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Zheng,Y</a:t>
            </a:r>
            <a:r>
              <a:rPr kumimoji="0" lang="en-GB" sz="1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et al.,</a:t>
            </a:r>
            <a:r>
              <a:rPr kumimoji="0" lang="en-GB" sz="12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GB" sz="12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Angew</a:t>
            </a:r>
            <a:r>
              <a:rPr kumimoji="0" lang="en-GB" sz="1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Chem. Int. Ed. 2013, 52, 3110 –3116.</a:t>
            </a:r>
            <a:endParaRPr kumimoji="0" lang="en-GB" sz="12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文本占位符 2"/>
          <p:cNvSpPr txBox="1">
            <a:spLocks/>
          </p:cNvSpPr>
          <p:nvPr/>
        </p:nvSpPr>
        <p:spPr>
          <a:xfrm>
            <a:off x="0" y="-17929"/>
            <a:ext cx="9144000" cy="51797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rmAutofit fontScale="925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 b="1" kern="1200">
                <a:solidFill>
                  <a:schemeClr val="accent1">
                    <a:lumMod val="75000"/>
                  </a:schemeClr>
                </a:solidFill>
                <a:effectLst>
                  <a:outerShdw blurRad="88900" sx="102000" sy="102000" algn="ctr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GB" sz="2200" kern="0" baseline="0" dirty="0" smtClean="0">
                <a:solidFill>
                  <a:prstClr val="black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      </a:t>
            </a:r>
            <a:r>
              <a:rPr lang="en-GB" sz="2200" baseline="0" dirty="0" smtClean="0">
                <a:solidFill>
                  <a:srgbClr val="FF0000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Catalytic activity of halogen molecules adsorbed on doped-</a:t>
            </a:r>
            <a:r>
              <a:rPr lang="en-GB" sz="2200" baseline="0" dirty="0" err="1" smtClean="0">
                <a:solidFill>
                  <a:srgbClr val="FF0000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graphene</a:t>
            </a:r>
            <a:r>
              <a:rPr lang="en-GB" sz="2200" baseline="0" dirty="0" smtClean="0">
                <a:solidFill>
                  <a:srgbClr val="FF0000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 layers  </a:t>
            </a:r>
            <a:endParaRPr kumimoji="1" lang="zh-CN" altLang="en-US" sz="2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宋体"/>
              <a:cs typeface="Times New Roman" pitchFamily="18" charset="0"/>
            </a:endParaRPr>
          </a:p>
        </p:txBody>
      </p:sp>
      <p:grpSp>
        <p:nvGrpSpPr>
          <p:cNvPr id="38" name="Group 75"/>
          <p:cNvGrpSpPr/>
          <p:nvPr/>
        </p:nvGrpSpPr>
        <p:grpSpPr>
          <a:xfrm>
            <a:off x="-3785" y="-10334"/>
            <a:ext cx="633507" cy="796128"/>
            <a:chOff x="575165" y="1"/>
            <a:chExt cx="633507" cy="891720"/>
          </a:xfrm>
        </p:grpSpPr>
        <p:sp>
          <p:nvSpPr>
            <p:cNvPr id="41" name="五边形 5"/>
            <p:cNvSpPr/>
            <p:nvPr/>
          </p:nvSpPr>
          <p:spPr>
            <a:xfrm rot="5400000">
              <a:off x="431643" y="151946"/>
              <a:ext cx="891720" cy="587829"/>
            </a:xfrm>
            <a:prstGeom prst="homePlat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42" name="文本框 3"/>
            <p:cNvSpPr txBox="1"/>
            <p:nvPr/>
          </p:nvSpPr>
          <p:spPr>
            <a:xfrm>
              <a:off x="575165" y="43348"/>
              <a:ext cx="633507" cy="5860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b="1" kern="0" baseline="0" dirty="0" smtClean="0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微软雅黑"/>
                  <a:cs typeface="Times New Roman" pitchFamily="18" charset="0"/>
                </a:rPr>
                <a:t>3.1</a:t>
              </a:r>
              <a:endPara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微软雅黑"/>
                <a:cs typeface="Times New Roman" pitchFamily="18" charset="0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119920" y="5993983"/>
            <a:ext cx="4929190" cy="9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GB" sz="1450" b="1" baseline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Key configurations for the diatomic halogens adsorbed on doped graphene. Sites A−F are denoted as parallel orientations while sites G−H are perpendicular orientations. </a:t>
            </a:r>
            <a:endParaRPr lang="en-GB" sz="145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GB" dirty="0"/>
          </a:p>
        </p:txBody>
      </p:sp>
      <p:grpSp>
        <p:nvGrpSpPr>
          <p:cNvPr id="45" name="Group 44"/>
          <p:cNvGrpSpPr/>
          <p:nvPr/>
        </p:nvGrpSpPr>
        <p:grpSpPr>
          <a:xfrm>
            <a:off x="191729" y="769168"/>
            <a:ext cx="4681142" cy="4843426"/>
            <a:chOff x="191729" y="769168"/>
            <a:chExt cx="4681142" cy="4843426"/>
          </a:xfrm>
        </p:grpSpPr>
        <p:pic>
          <p:nvPicPr>
            <p:cNvPr id="46" name="Picture 49" descr="jire3"/>
            <p:cNvPicPr>
              <a:picLocks noChangeAspect="1" noChangeArrowheads="1"/>
            </p:cNvPicPr>
            <p:nvPr/>
          </p:nvPicPr>
          <p:blipFill>
            <a:blip r:embed="rId3"/>
            <a:srcRect l="22932" t="5649" r="22911" b="39224"/>
            <a:stretch>
              <a:fillRect/>
            </a:stretch>
          </p:blipFill>
          <p:spPr bwMode="auto">
            <a:xfrm>
              <a:off x="274034" y="835670"/>
              <a:ext cx="989073" cy="997851"/>
            </a:xfrm>
            <a:prstGeom prst="rect">
              <a:avLst/>
            </a:prstGeom>
            <a:noFill/>
          </p:spPr>
        </p:pic>
        <p:pic>
          <p:nvPicPr>
            <p:cNvPr id="47" name="Picture 40" descr="jire1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1895" t="4813" r="23444" b="39644"/>
            <a:stretch>
              <a:fillRect/>
            </a:stretch>
          </p:blipFill>
          <p:spPr bwMode="auto">
            <a:xfrm>
              <a:off x="1950357" y="769168"/>
              <a:ext cx="1067389" cy="1078194"/>
            </a:xfrm>
            <a:prstGeom prst="rect">
              <a:avLst/>
            </a:prstGeom>
            <a:noFill/>
          </p:spPr>
        </p:pic>
        <p:pic>
          <p:nvPicPr>
            <p:cNvPr id="48" name="Picture 47" descr="jire1"/>
            <p:cNvPicPr>
              <a:picLocks noChangeAspect="1" noChangeArrowheads="1"/>
            </p:cNvPicPr>
            <p:nvPr/>
          </p:nvPicPr>
          <p:blipFill>
            <a:blip r:embed="rId5"/>
            <a:srcRect l="20959" t="3452" r="22508" b="39226"/>
            <a:stretch>
              <a:fillRect/>
            </a:stretch>
          </p:blipFill>
          <p:spPr bwMode="auto">
            <a:xfrm>
              <a:off x="3725441" y="785795"/>
              <a:ext cx="1060334" cy="1065269"/>
            </a:xfrm>
            <a:prstGeom prst="rect">
              <a:avLst/>
            </a:prstGeom>
            <a:noFill/>
          </p:spPr>
        </p:pic>
        <p:pic>
          <p:nvPicPr>
            <p:cNvPr id="49" name="Picture 44" descr="jire5"/>
            <p:cNvPicPr>
              <a:picLocks noChangeAspect="1" noChangeArrowheads="1"/>
            </p:cNvPicPr>
            <p:nvPr/>
          </p:nvPicPr>
          <p:blipFill>
            <a:blip r:embed="rId6"/>
            <a:srcRect l="14313" t="2615" r="35046" b="45920"/>
            <a:stretch>
              <a:fillRect/>
            </a:stretch>
          </p:blipFill>
          <p:spPr bwMode="auto">
            <a:xfrm>
              <a:off x="191729" y="2420803"/>
              <a:ext cx="1080532" cy="1089259"/>
            </a:xfrm>
            <a:prstGeom prst="rect">
              <a:avLst/>
            </a:prstGeom>
            <a:noFill/>
          </p:spPr>
        </p:pic>
        <p:pic>
          <p:nvPicPr>
            <p:cNvPr id="50" name="Picture 51" descr="Jire1"/>
            <p:cNvPicPr>
              <a:picLocks noChangeAspect="1" noChangeArrowheads="1"/>
            </p:cNvPicPr>
            <p:nvPr/>
          </p:nvPicPr>
          <p:blipFill>
            <a:blip r:embed="rId7"/>
            <a:srcRect l="3947" t="22699" r="49091" b="29251"/>
            <a:stretch>
              <a:fillRect/>
            </a:stretch>
          </p:blipFill>
          <p:spPr bwMode="auto">
            <a:xfrm>
              <a:off x="2028545" y="2428868"/>
              <a:ext cx="1063987" cy="1077613"/>
            </a:xfrm>
            <a:prstGeom prst="rect">
              <a:avLst/>
            </a:prstGeom>
            <a:noFill/>
          </p:spPr>
        </p:pic>
        <p:pic>
          <p:nvPicPr>
            <p:cNvPr id="51" name="Picture 54" descr="jire1"/>
            <p:cNvPicPr>
              <a:picLocks noChangeAspect="1" noChangeArrowheads="1"/>
            </p:cNvPicPr>
            <p:nvPr/>
          </p:nvPicPr>
          <p:blipFill>
            <a:blip r:embed="rId8" cstate="print"/>
            <a:srcRect l="45129" t="4498" r="519" b="40482"/>
            <a:stretch>
              <a:fillRect/>
            </a:stretch>
          </p:blipFill>
          <p:spPr bwMode="auto">
            <a:xfrm>
              <a:off x="3769557" y="2428868"/>
              <a:ext cx="1050602" cy="1050891"/>
            </a:xfrm>
            <a:prstGeom prst="rect">
              <a:avLst/>
            </a:prstGeom>
            <a:noFill/>
          </p:spPr>
        </p:pic>
        <p:pic>
          <p:nvPicPr>
            <p:cNvPr id="52" name="Picture 56" descr="jire1"/>
            <p:cNvPicPr>
              <a:picLocks noChangeAspect="1" noChangeArrowheads="1"/>
            </p:cNvPicPr>
            <p:nvPr/>
          </p:nvPicPr>
          <p:blipFill>
            <a:blip r:embed="rId9"/>
            <a:srcRect l="22829" t="5544" r="22820" b="39331"/>
            <a:stretch>
              <a:fillRect/>
            </a:stretch>
          </p:blipFill>
          <p:spPr bwMode="auto">
            <a:xfrm>
              <a:off x="214282" y="4071942"/>
              <a:ext cx="1061336" cy="1066896"/>
            </a:xfrm>
            <a:prstGeom prst="rect">
              <a:avLst/>
            </a:prstGeom>
            <a:noFill/>
          </p:spPr>
        </p:pic>
        <p:pic>
          <p:nvPicPr>
            <p:cNvPr id="53" name="Picture 58" descr="jire3"/>
            <p:cNvPicPr>
              <a:picLocks noChangeAspect="1" noChangeArrowheads="1"/>
            </p:cNvPicPr>
            <p:nvPr/>
          </p:nvPicPr>
          <p:blipFill>
            <a:blip r:embed="rId10"/>
            <a:srcRect l="22932" t="5544" r="22910" b="39331"/>
            <a:stretch>
              <a:fillRect/>
            </a:stretch>
          </p:blipFill>
          <p:spPr bwMode="auto">
            <a:xfrm>
              <a:off x="2071670" y="4071942"/>
              <a:ext cx="1057566" cy="1066896"/>
            </a:xfrm>
            <a:prstGeom prst="rect">
              <a:avLst/>
            </a:prstGeom>
            <a:noFill/>
          </p:spPr>
        </p:pic>
        <p:pic>
          <p:nvPicPr>
            <p:cNvPr id="54" name="Picture 60" descr="jire1"/>
            <p:cNvPicPr>
              <a:picLocks noChangeAspect="1" noChangeArrowheads="1"/>
            </p:cNvPicPr>
            <p:nvPr/>
          </p:nvPicPr>
          <p:blipFill>
            <a:blip r:embed="rId11"/>
            <a:srcRect l="20020" t="1778" r="21367" b="38493"/>
            <a:stretch>
              <a:fillRect/>
            </a:stretch>
          </p:blipFill>
          <p:spPr bwMode="auto">
            <a:xfrm>
              <a:off x="3802807" y="4017129"/>
              <a:ext cx="1070064" cy="1080086"/>
            </a:xfrm>
            <a:prstGeom prst="rect">
              <a:avLst/>
            </a:prstGeom>
            <a:noFill/>
          </p:spPr>
        </p:pic>
        <p:sp>
          <p:nvSpPr>
            <p:cNvPr id="55" name="TextBox 54"/>
            <p:cNvSpPr txBox="1"/>
            <p:nvPr/>
          </p:nvSpPr>
          <p:spPr>
            <a:xfrm>
              <a:off x="602911" y="1960241"/>
              <a:ext cx="3241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 smtClean="0"/>
                <a:t>A</a:t>
              </a:r>
              <a:endParaRPr lang="en-GB" b="1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4143372" y="1950365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 smtClean="0"/>
                <a:t>C</a:t>
              </a:r>
              <a:endParaRPr lang="en-GB" b="1" dirty="0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2335859" y="1950365"/>
              <a:ext cx="3145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 smtClean="0"/>
                <a:t>B</a:t>
              </a:r>
              <a:endParaRPr lang="en-GB" b="1" dirty="0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572436" y="3592266"/>
              <a:ext cx="330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 smtClean="0"/>
                <a:t>D</a:t>
              </a:r>
              <a:endParaRPr lang="en-GB" b="1" dirty="0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2412235" y="3571876"/>
              <a:ext cx="296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 smtClean="0"/>
                <a:t>E</a:t>
              </a:r>
              <a:endParaRPr lang="en-GB" b="1" dirty="0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4146811" y="3592266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 smtClean="0"/>
                <a:t>F</a:t>
              </a:r>
              <a:endParaRPr lang="en-GB" b="1" dirty="0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558586" y="5224291"/>
              <a:ext cx="2986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smtClean="0"/>
                <a:t>G</a:t>
              </a:r>
              <a:endParaRPr lang="en-GB" b="1" dirty="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2423361" y="5243262"/>
              <a:ext cx="2912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smtClean="0"/>
                <a:t>H</a:t>
              </a:r>
              <a:endParaRPr lang="en-GB" b="1" dirty="0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4188386" y="5229412"/>
              <a:ext cx="2912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smtClean="0"/>
                <a:t>I</a:t>
              </a:r>
              <a:endParaRPr lang="en-GB" b="1" dirty="0"/>
            </a:p>
          </p:txBody>
        </p:sp>
      </p:grpSp>
      <p:grpSp>
        <p:nvGrpSpPr>
          <p:cNvPr id="64" name="Group 15"/>
          <p:cNvGrpSpPr/>
          <p:nvPr/>
        </p:nvGrpSpPr>
        <p:grpSpPr>
          <a:xfrm>
            <a:off x="8826748" y="6586280"/>
            <a:ext cx="380316" cy="261610"/>
            <a:chOff x="8848907" y="6618794"/>
            <a:chExt cx="380316" cy="261610"/>
          </a:xfrm>
        </p:grpSpPr>
        <p:sp>
          <p:nvSpPr>
            <p:cNvPr id="65" name="Oval 64"/>
            <p:cNvSpPr/>
            <p:nvPr/>
          </p:nvSpPr>
          <p:spPr bwMode="auto">
            <a:xfrm>
              <a:off x="8915530" y="6636026"/>
              <a:ext cx="208570" cy="208570"/>
            </a:xfrm>
            <a:prstGeom prst="ellipse">
              <a:avLst/>
            </a:prstGeom>
            <a:solidFill>
              <a:srgbClr val="800000"/>
            </a:solidFill>
            <a:ln w="9525" cap="flat" cmpd="sng" algn="ctr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800" b="1" i="0" u="none" strike="noStrike" kern="0" cap="none" spc="0" normalizeH="0" baseline="-250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8848907" y="6618794"/>
              <a:ext cx="38031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15</a:t>
              </a:r>
            </a:p>
          </p:txBody>
        </p:sp>
      </p:grpSp>
      <p:sp>
        <p:nvSpPr>
          <p:cNvPr id="44" name="Rectangle 43"/>
          <p:cNvSpPr/>
          <p:nvPr/>
        </p:nvSpPr>
        <p:spPr>
          <a:xfrm>
            <a:off x="642910" y="5500702"/>
            <a:ext cx="3857652" cy="3473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600" b="1" dirty="0" smtClean="0"/>
          </a:p>
          <a:p>
            <a:r>
              <a:rPr lang="en-GB" sz="2000" b="1" baseline="0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GB" sz="1400" b="1" baseline="0" dirty="0" smtClean="0">
                <a:latin typeface="Times New Roman" pitchFamily="18" charset="0"/>
                <a:cs typeface="Times New Roman" pitchFamily="18" charset="0"/>
              </a:rPr>
              <a:t>C,</a:t>
            </a:r>
            <a:r>
              <a:rPr lang="en-GB" sz="1400" b="1" baseline="0" dirty="0" smtClean="0"/>
              <a:t>          B</a:t>
            </a:r>
            <a:r>
              <a:rPr lang="en-GB" sz="1400" b="1" baseline="0" dirty="0" smtClean="0">
                <a:latin typeface="Times New Roman" pitchFamily="18" charset="0"/>
                <a:cs typeface="Times New Roman" pitchFamily="18" charset="0"/>
              </a:rPr>
              <a:t>/N,         X=(F, Cl, Br, I)</a:t>
            </a:r>
          </a:p>
          <a:p>
            <a:pPr algn="ctr"/>
            <a:endParaRPr lang="en-GB" sz="1600" dirty="0"/>
          </a:p>
        </p:txBody>
      </p:sp>
      <p:sp>
        <p:nvSpPr>
          <p:cNvPr id="68" name="Oval 67"/>
          <p:cNvSpPr/>
          <p:nvPr/>
        </p:nvSpPr>
        <p:spPr>
          <a:xfrm>
            <a:off x="2623719" y="5607260"/>
            <a:ext cx="173809" cy="173809"/>
          </a:xfrm>
          <a:prstGeom prst="ellipse">
            <a:avLst/>
          </a:prstGeom>
          <a:solidFill>
            <a:srgbClr val="009900"/>
          </a:solidFill>
          <a:ln>
            <a:noFill/>
          </a:ln>
        </p:spPr>
        <p:style>
          <a:lnRef idx="1">
            <a:schemeClr val="dk1"/>
          </a:lnRef>
          <a:fillRef idx="100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Oval 68"/>
          <p:cNvSpPr/>
          <p:nvPr/>
        </p:nvSpPr>
        <p:spPr>
          <a:xfrm>
            <a:off x="1337765" y="5609760"/>
            <a:ext cx="173809" cy="173809"/>
          </a:xfrm>
          <a:prstGeom prst="ellipse">
            <a:avLst/>
          </a:prstGeom>
          <a:ln>
            <a:solidFill>
              <a:srgbClr val="333333"/>
            </a:solidFill>
          </a:ln>
        </p:spPr>
        <p:style>
          <a:lnRef idx="1">
            <a:schemeClr val="dk1"/>
          </a:lnRef>
          <a:fillRef idx="100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Oval 69"/>
          <p:cNvSpPr/>
          <p:nvPr/>
        </p:nvSpPr>
        <p:spPr>
          <a:xfrm>
            <a:off x="1921689" y="5609760"/>
            <a:ext cx="173809" cy="17380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dk1"/>
          </a:lnRef>
          <a:fillRef idx="100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Rectangle 70"/>
          <p:cNvSpPr/>
          <p:nvPr/>
        </p:nvSpPr>
        <p:spPr>
          <a:xfrm>
            <a:off x="89940" y="714356"/>
            <a:ext cx="4849818" cy="5188506"/>
          </a:xfrm>
          <a:prstGeom prst="rect">
            <a:avLst/>
          </a:prstGeom>
          <a:noFill/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0"/>
            <a:ext cx="9144000" cy="571480"/>
          </a:xfrm>
          <a:prstGeom prst="rect">
            <a:avLst/>
          </a:prstGeom>
          <a:solidFill>
            <a:srgbClr val="0066CC"/>
          </a:solidFill>
          <a:ln w="952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09352" y="6326962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5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530624"/>
            <a:ext cx="9144000" cy="564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endParaRPr lang="en-GB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GB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2022964" y="1005250"/>
            <a:ext cx="4263548" cy="1302162"/>
            <a:chOff x="285720" y="1857364"/>
            <a:chExt cx="8701119" cy="2657475"/>
          </a:xfrm>
        </p:grpSpPr>
        <p:pic>
          <p:nvPicPr>
            <p:cNvPr id="35" name="Picture 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85720" y="1928802"/>
              <a:ext cx="4149090" cy="2537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6" name="Picture 8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786314" y="1857364"/>
              <a:ext cx="4200525" cy="2657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7" name="Rectangle 36"/>
            <p:cNvSpPr/>
            <p:nvPr/>
          </p:nvSpPr>
          <p:spPr>
            <a:xfrm>
              <a:off x="642910" y="1928802"/>
              <a:ext cx="500066" cy="35719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GB" sz="1400" b="1" dirty="0" smtClean="0"/>
                <a:t>a</a:t>
              </a:r>
              <a:endParaRPr lang="en-GB" sz="1400" b="1" dirty="0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5286380" y="1928802"/>
              <a:ext cx="500066" cy="35719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GB" sz="1400" b="1" dirty="0" smtClean="0"/>
                <a:t>b</a:t>
              </a:r>
              <a:endParaRPr lang="en-GB" sz="1400" b="1" dirty="0"/>
            </a:p>
          </p:txBody>
        </p:sp>
      </p:grpSp>
      <p:sp>
        <p:nvSpPr>
          <p:cNvPr id="41" name="Rectangle 40"/>
          <p:cNvSpPr/>
          <p:nvPr/>
        </p:nvSpPr>
        <p:spPr>
          <a:xfrm>
            <a:off x="71406" y="2385242"/>
            <a:ext cx="871543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700" b="1" dirty="0" smtClean="0">
                <a:latin typeface="Times New Roman" pitchFamily="18" charset="0"/>
                <a:cs typeface="Times New Roman" pitchFamily="18" charset="0"/>
              </a:rPr>
              <a:t>Optimized structure of (a) </a:t>
            </a:r>
            <a:r>
              <a:rPr lang="en-GB" sz="1700" b="1" dirty="0" err="1" smtClean="0">
                <a:latin typeface="Times New Roman" pitchFamily="18" charset="0"/>
                <a:cs typeface="Times New Roman" pitchFamily="18" charset="0"/>
              </a:rPr>
              <a:t>nitrogenn</a:t>
            </a:r>
            <a:r>
              <a:rPr lang="en-GB" sz="1700" b="1" dirty="0" smtClean="0">
                <a:latin typeface="Times New Roman" pitchFamily="18" charset="0"/>
                <a:cs typeface="Times New Roman" pitchFamily="18" charset="0"/>
              </a:rPr>
              <a:t> doped-</a:t>
            </a:r>
            <a:r>
              <a:rPr lang="en-GB" sz="1700" b="1" dirty="0" err="1" smtClean="0">
                <a:latin typeface="Times New Roman" pitchFamily="18" charset="0"/>
                <a:cs typeface="Times New Roman" pitchFamily="18" charset="0"/>
              </a:rPr>
              <a:t>graphene</a:t>
            </a:r>
            <a:r>
              <a:rPr lang="en-GB" sz="1700" b="1" dirty="0" smtClean="0">
                <a:latin typeface="Times New Roman" pitchFamily="18" charset="0"/>
                <a:cs typeface="Times New Roman" pitchFamily="18" charset="0"/>
              </a:rPr>
              <a:t> and (b) boron doped-</a:t>
            </a:r>
            <a:r>
              <a:rPr lang="en-GB" sz="1700" b="1" dirty="0" err="1" smtClean="0">
                <a:latin typeface="Times New Roman" pitchFamily="18" charset="0"/>
                <a:cs typeface="Times New Roman" pitchFamily="18" charset="0"/>
              </a:rPr>
              <a:t>graphene</a:t>
            </a:r>
            <a:r>
              <a:rPr lang="en-GB" sz="1700" b="1" dirty="0" smtClean="0">
                <a:latin typeface="Times New Roman" pitchFamily="18" charset="0"/>
                <a:cs typeface="Times New Roman" pitchFamily="18" charset="0"/>
              </a:rPr>
              <a:t> system</a:t>
            </a:r>
            <a:endParaRPr lang="en-GB" sz="17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5072066" y="3435723"/>
            <a:ext cx="4000528" cy="212365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Nitrogen doping</a:t>
            </a:r>
          </a:p>
          <a:p>
            <a:pPr>
              <a:buFont typeface="Wingdings" pitchFamily="2" charset="2"/>
              <a:buChar char="Ø"/>
            </a:pP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N becomes negatively charged by 1.33</a:t>
            </a:r>
            <a:r>
              <a:rPr lang="en-GB" b="1" i="1" dirty="0" smtClean="0">
                <a:latin typeface="Times New Roman" pitchFamily="18" charset="0"/>
                <a:cs typeface="Times New Roman" pitchFamily="18" charset="0"/>
              </a:rPr>
              <a:t>e </a:t>
            </a:r>
            <a:endParaRPr lang="en-GB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Charges are transferred  to N from 3C around N  </a:t>
            </a:r>
          </a:p>
          <a:p>
            <a:pPr>
              <a:buFont typeface="Wingdings" pitchFamily="2" charset="2"/>
              <a:buChar char="Ø"/>
            </a:pP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Electron depletions around N </a:t>
            </a:r>
          </a:p>
          <a:p>
            <a:pPr>
              <a:buFont typeface="Wingdings" pitchFamily="2" charset="2"/>
              <a:buChar char="Ø"/>
            </a:pP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lone pair lobe are located on N </a:t>
            </a:r>
          </a:p>
          <a:p>
            <a:endParaRPr lang="en-GB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Boron doping</a:t>
            </a:r>
          </a:p>
          <a:p>
            <a:pPr>
              <a:buFont typeface="Wingdings" pitchFamily="2" charset="2"/>
              <a:buChar char="Ø"/>
            </a:pP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B becomes positively charged by 1.84</a:t>
            </a:r>
            <a:r>
              <a:rPr lang="en-GB" b="1" i="1" dirty="0" smtClean="0">
                <a:latin typeface="Times New Roman" pitchFamily="18" charset="0"/>
                <a:cs typeface="Times New Roman" pitchFamily="18" charset="0"/>
              </a:rPr>
              <a:t>e </a:t>
            </a:r>
            <a:endParaRPr lang="en-GB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Charges are transferred from B  to  the surrounding Cs</a:t>
            </a:r>
          </a:p>
          <a:p>
            <a:pPr>
              <a:buFont typeface="Wingdings" pitchFamily="2" charset="2"/>
              <a:buChar char="Ø"/>
            </a:pP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Electron accumulation around B </a:t>
            </a:r>
          </a:p>
          <a:p>
            <a:pPr>
              <a:buFont typeface="Wingdings" pitchFamily="2" charset="2"/>
              <a:buChar char="Ø"/>
            </a:pP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delocalized orbital are formed  with 3 neighbouring Cs</a:t>
            </a:r>
          </a:p>
        </p:txBody>
      </p:sp>
      <p:sp>
        <p:nvSpPr>
          <p:cNvPr id="45" name="Rectangle 44"/>
          <p:cNvSpPr/>
          <p:nvPr/>
        </p:nvSpPr>
        <p:spPr>
          <a:xfrm>
            <a:off x="8732" y="6324921"/>
            <a:ext cx="53578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ELF analysis (a) nitrogen doping (b) boron doping. The      symbol indicates </a:t>
            </a:r>
            <a:r>
              <a:rPr lang="en-GB" b="1" dirty="0" err="1" smtClean="0">
                <a:latin typeface="Times New Roman" pitchFamily="18" charset="0"/>
                <a:cs typeface="Times New Roman" pitchFamily="18" charset="0"/>
              </a:rPr>
              <a:t>dopant</a:t>
            </a: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 position. HOMO orbital plot (c) nitrogen doping (d) boron doping</a:t>
            </a:r>
            <a:endParaRPr lang="en-GB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6" name="Picture 45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308" y="2988180"/>
            <a:ext cx="4617720" cy="3345180"/>
          </a:xfrm>
          <a:prstGeom prst="rect">
            <a:avLst/>
          </a:prstGeom>
          <a:noFill/>
        </p:spPr>
      </p:pic>
      <p:sp>
        <p:nvSpPr>
          <p:cNvPr id="48" name="Oval 47"/>
          <p:cNvSpPr/>
          <p:nvPr/>
        </p:nvSpPr>
        <p:spPr>
          <a:xfrm>
            <a:off x="3750624" y="6501725"/>
            <a:ext cx="64404" cy="59877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50" name="Group 15"/>
          <p:cNvGrpSpPr/>
          <p:nvPr/>
        </p:nvGrpSpPr>
        <p:grpSpPr>
          <a:xfrm>
            <a:off x="8826748" y="6601270"/>
            <a:ext cx="380316" cy="261610"/>
            <a:chOff x="8848907" y="6633784"/>
            <a:chExt cx="380316" cy="261610"/>
          </a:xfrm>
        </p:grpSpPr>
        <p:sp>
          <p:nvSpPr>
            <p:cNvPr id="51" name="Oval 50"/>
            <p:cNvSpPr/>
            <p:nvPr/>
          </p:nvSpPr>
          <p:spPr bwMode="auto">
            <a:xfrm>
              <a:off x="8915530" y="6636026"/>
              <a:ext cx="208570" cy="208570"/>
            </a:xfrm>
            <a:prstGeom prst="ellipse">
              <a:avLst/>
            </a:prstGeom>
            <a:solidFill>
              <a:srgbClr val="800000"/>
            </a:solidFill>
            <a:ln w="9525" cap="flat" cmpd="sng" algn="ctr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800" b="1" i="0" u="none" strike="noStrike" kern="0" cap="none" spc="0" normalizeH="0" baseline="-250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8848907" y="6633784"/>
              <a:ext cx="38031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16</a:t>
              </a:r>
            </a:p>
          </p:txBody>
        </p:sp>
      </p:grpSp>
      <p:sp>
        <p:nvSpPr>
          <p:cNvPr id="54" name="文本占位符 2"/>
          <p:cNvSpPr txBox="1">
            <a:spLocks/>
          </p:cNvSpPr>
          <p:nvPr/>
        </p:nvSpPr>
        <p:spPr>
          <a:xfrm>
            <a:off x="0" y="-17929"/>
            <a:ext cx="9144000" cy="51797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 b="1" kern="1200">
                <a:solidFill>
                  <a:schemeClr val="accent1">
                    <a:lumMod val="75000"/>
                  </a:schemeClr>
                </a:solidFill>
                <a:effectLst>
                  <a:outerShdw blurRad="88900" sx="102000" sy="102000" algn="ctr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GB" sz="2200" kern="0" baseline="0" dirty="0" smtClean="0">
                <a:solidFill>
                  <a:prstClr val="black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      </a:t>
            </a:r>
            <a:r>
              <a:rPr lang="en-GB" sz="2200" kern="0" baseline="0" dirty="0" smtClean="0">
                <a:solidFill>
                  <a:srgbClr val="FF0000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r>
              <a:rPr lang="en-GB" sz="2050" baseline="0" dirty="0" err="1" smtClean="0">
                <a:solidFill>
                  <a:srgbClr val="FF0000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Tunable</a:t>
            </a:r>
            <a:r>
              <a:rPr lang="en-GB" sz="2050" baseline="0" dirty="0" smtClean="0">
                <a:solidFill>
                  <a:srgbClr val="FF0000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 effect of B and N </a:t>
            </a:r>
            <a:r>
              <a:rPr lang="en-GB" sz="2050" baseline="0" dirty="0" err="1" smtClean="0">
                <a:solidFill>
                  <a:srgbClr val="FF0000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dopants</a:t>
            </a:r>
            <a:r>
              <a:rPr lang="en-GB" sz="2050" baseline="0" dirty="0" smtClean="0">
                <a:solidFill>
                  <a:srgbClr val="FF0000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 on graphene layer</a:t>
            </a:r>
            <a:endParaRPr kumimoji="1" lang="zh-CN" altLang="en-US" sz="205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宋体"/>
              <a:cs typeface="Times New Roman" pitchFamily="18" charset="0"/>
            </a:endParaRPr>
          </a:p>
        </p:txBody>
      </p:sp>
      <p:grpSp>
        <p:nvGrpSpPr>
          <p:cNvPr id="55" name="Group 75"/>
          <p:cNvGrpSpPr/>
          <p:nvPr/>
        </p:nvGrpSpPr>
        <p:grpSpPr>
          <a:xfrm>
            <a:off x="-3785" y="-10334"/>
            <a:ext cx="633507" cy="796128"/>
            <a:chOff x="575165" y="1"/>
            <a:chExt cx="633507" cy="891720"/>
          </a:xfrm>
        </p:grpSpPr>
        <p:sp>
          <p:nvSpPr>
            <p:cNvPr id="56" name="五边形 5"/>
            <p:cNvSpPr/>
            <p:nvPr/>
          </p:nvSpPr>
          <p:spPr>
            <a:xfrm rot="5400000">
              <a:off x="431643" y="151946"/>
              <a:ext cx="891720" cy="587829"/>
            </a:xfrm>
            <a:prstGeom prst="homePlat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57" name="文本框 3"/>
            <p:cNvSpPr txBox="1"/>
            <p:nvPr/>
          </p:nvSpPr>
          <p:spPr>
            <a:xfrm>
              <a:off x="575165" y="43348"/>
              <a:ext cx="633507" cy="5860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b="1" kern="0" baseline="0" dirty="0" smtClean="0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微软雅黑"/>
                  <a:cs typeface="Times New Roman" pitchFamily="18" charset="0"/>
                </a:rPr>
                <a:t>3.1</a:t>
              </a:r>
              <a:endPara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微软雅黑"/>
                <a:cs typeface="Times New Roman" pitchFamily="18" charset="0"/>
              </a:endParaRPr>
            </a:p>
          </p:txBody>
        </p:sp>
      </p:grpSp>
      <p:sp>
        <p:nvSpPr>
          <p:cNvPr id="59" name="Rectangle 58"/>
          <p:cNvSpPr/>
          <p:nvPr/>
        </p:nvSpPr>
        <p:spPr>
          <a:xfrm>
            <a:off x="5000628" y="5652342"/>
            <a:ext cx="41677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The perturbed electronic structure from doping will have a direct influence on the binding energies of halogen diatomic molecules</a:t>
            </a:r>
            <a:endParaRPr lang="en-GB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0"/>
            <a:ext cx="9144000" cy="571480"/>
          </a:xfrm>
          <a:prstGeom prst="rect">
            <a:avLst/>
          </a:prstGeom>
          <a:solidFill>
            <a:srgbClr val="0066CC"/>
          </a:solidFill>
          <a:ln w="952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530624"/>
            <a:ext cx="9144000" cy="564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endParaRPr lang="en-GB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GB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文本占位符 2"/>
          <p:cNvSpPr txBox="1">
            <a:spLocks/>
          </p:cNvSpPr>
          <p:nvPr/>
        </p:nvSpPr>
        <p:spPr>
          <a:xfrm>
            <a:off x="0" y="-17929"/>
            <a:ext cx="9144000" cy="51797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 b="1" kern="1200">
                <a:solidFill>
                  <a:schemeClr val="accent1">
                    <a:lumMod val="75000"/>
                  </a:schemeClr>
                </a:solidFill>
                <a:effectLst>
                  <a:outerShdw blurRad="88900" sx="102000" sy="102000" algn="ctr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GB" sz="2050" kern="0" baseline="0" dirty="0" smtClean="0">
                <a:solidFill>
                  <a:prstClr val="black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       </a:t>
            </a:r>
            <a:r>
              <a:rPr lang="en-GB" sz="2050" kern="0" baseline="0" dirty="0" smtClean="0">
                <a:solidFill>
                  <a:srgbClr val="FF0000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Binding Energy (eV) for B- and N-doped graphene−halogen systems </a:t>
            </a:r>
            <a:endParaRPr kumimoji="1" lang="zh-CN" altLang="en-US" sz="205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宋体"/>
              <a:cs typeface="Times New Roman" pitchFamily="18" charset="0"/>
            </a:endParaRPr>
          </a:p>
        </p:txBody>
      </p:sp>
      <p:grpSp>
        <p:nvGrpSpPr>
          <p:cNvPr id="44" name="Group 75"/>
          <p:cNvGrpSpPr/>
          <p:nvPr/>
        </p:nvGrpSpPr>
        <p:grpSpPr>
          <a:xfrm>
            <a:off x="-3785" y="-10334"/>
            <a:ext cx="633507" cy="796128"/>
            <a:chOff x="575165" y="1"/>
            <a:chExt cx="633507" cy="891720"/>
          </a:xfrm>
        </p:grpSpPr>
        <p:sp>
          <p:nvSpPr>
            <p:cNvPr id="47" name="五边形 5"/>
            <p:cNvSpPr/>
            <p:nvPr/>
          </p:nvSpPr>
          <p:spPr>
            <a:xfrm rot="5400000">
              <a:off x="431643" y="151946"/>
              <a:ext cx="891720" cy="587829"/>
            </a:xfrm>
            <a:prstGeom prst="homePlat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49" name="文本框 3"/>
            <p:cNvSpPr txBox="1"/>
            <p:nvPr/>
          </p:nvSpPr>
          <p:spPr>
            <a:xfrm>
              <a:off x="575165" y="43348"/>
              <a:ext cx="633507" cy="5860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b="1" kern="0" baseline="0" dirty="0" smtClean="0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微软雅黑"/>
                  <a:cs typeface="Times New Roman" pitchFamily="18" charset="0"/>
                </a:rPr>
                <a:t>3.1</a:t>
              </a:r>
              <a:endPara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微软雅黑"/>
                <a:cs typeface="Times New Roman" pitchFamily="18" charset="0"/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0" y="4795736"/>
            <a:ext cx="4714876" cy="13926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1450" b="1" baseline="0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For B-doped graphene</a:t>
            </a:r>
          </a:p>
          <a:p>
            <a:pPr lvl="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-GB" sz="1450" b="1" baseline="0" dirty="0" smtClean="0">
                <a:latin typeface="Times New Roman" pitchFamily="18" charset="0"/>
                <a:ea typeface="+mn-ea"/>
                <a:cs typeface="Times New Roman" pitchFamily="18" charset="0"/>
              </a:rPr>
              <a:t>Different  trends in (Cl</a:t>
            </a:r>
            <a:r>
              <a:rPr lang="en-GB" sz="1450" b="1" dirty="0" smtClean="0"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lang="en-GB" sz="1450" b="1" baseline="0" dirty="0" smtClean="0">
                <a:latin typeface="Times New Roman" pitchFamily="18" charset="0"/>
                <a:ea typeface="+mn-ea"/>
                <a:cs typeface="Times New Roman" pitchFamily="18" charset="0"/>
              </a:rPr>
              <a:t>, Br</a:t>
            </a:r>
            <a:r>
              <a:rPr lang="en-GB" sz="1450" b="1" dirty="0" smtClean="0"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lang="en-GB" sz="1450" b="1" baseline="0" dirty="0" smtClean="0">
                <a:latin typeface="Times New Roman" pitchFamily="18" charset="0"/>
                <a:ea typeface="+mn-ea"/>
                <a:cs typeface="Times New Roman" pitchFamily="18" charset="0"/>
              </a:rPr>
              <a:t>, I</a:t>
            </a:r>
            <a:r>
              <a:rPr lang="en-GB" sz="1450" b="1" dirty="0" smtClean="0">
                <a:latin typeface="Times New Roman" pitchFamily="18" charset="0"/>
                <a:ea typeface="+mn-ea"/>
                <a:cs typeface="Times New Roman" pitchFamily="18" charset="0"/>
              </a:rPr>
              <a:t>2 </a:t>
            </a:r>
            <a:r>
              <a:rPr lang="en-GB" sz="1450" b="1" baseline="0" dirty="0" smtClean="0">
                <a:latin typeface="Times New Roman" pitchFamily="18" charset="0"/>
                <a:ea typeface="+mn-ea"/>
                <a:cs typeface="Times New Roman" pitchFamily="18" charset="0"/>
              </a:rPr>
              <a:t>),  no too much changes </a:t>
            </a:r>
          </a:p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1450" b="1" baseline="0" dirty="0" smtClean="0">
                <a:latin typeface="Times New Roman" pitchFamily="18" charset="0"/>
                <a:ea typeface="+mn-ea"/>
                <a:cs typeface="Times New Roman" pitchFamily="18" charset="0"/>
              </a:rPr>
              <a:t>    in the BE of (A-F).</a:t>
            </a:r>
          </a:p>
          <a:p>
            <a:pPr lvl="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-GB" sz="1450" b="1" baseline="0" dirty="0" smtClean="0">
                <a:latin typeface="Times New Roman" pitchFamily="18" charset="0"/>
                <a:ea typeface="+mn-ea"/>
                <a:cs typeface="Times New Roman" pitchFamily="18" charset="0"/>
              </a:rPr>
              <a:t> However, the (G-I) is witnessed a significant increase  </a:t>
            </a:r>
          </a:p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1450" b="1" baseline="0" dirty="0" smtClean="0">
                <a:latin typeface="Times New Roman" pitchFamily="18" charset="0"/>
                <a:ea typeface="+mn-ea"/>
                <a:cs typeface="Times New Roman" pitchFamily="18" charset="0"/>
              </a:rPr>
              <a:t>     in BE particularly for Br</a:t>
            </a:r>
            <a:r>
              <a:rPr lang="en-GB" sz="1450" b="1" dirty="0" smtClean="0"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lang="en-GB" sz="1450" b="1" baseline="0" dirty="0" smtClean="0">
                <a:latin typeface="Times New Roman" pitchFamily="18" charset="0"/>
                <a:ea typeface="+mn-ea"/>
                <a:cs typeface="Times New Roman" pitchFamily="18" charset="0"/>
              </a:rPr>
              <a:t> and I</a:t>
            </a:r>
            <a:r>
              <a:rPr lang="en-GB" sz="1450" b="1" dirty="0" smtClean="0">
                <a:latin typeface="Times New Roman" pitchFamily="18" charset="0"/>
                <a:ea typeface="+mn-ea"/>
                <a:cs typeface="Times New Roman" pitchFamily="18" charset="0"/>
              </a:rPr>
              <a:t>2 </a:t>
            </a:r>
            <a:r>
              <a:rPr lang="en-GB" sz="1450" b="1" baseline="0" dirty="0" smtClean="0"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</a:p>
          <a:p>
            <a:endParaRPr lang="en-GB" dirty="0"/>
          </a:p>
        </p:txBody>
      </p:sp>
      <p:sp>
        <p:nvSpPr>
          <p:cNvPr id="54" name="Rectangle 53"/>
          <p:cNvSpPr/>
          <p:nvPr/>
        </p:nvSpPr>
        <p:spPr>
          <a:xfrm>
            <a:off x="5023468" y="4786322"/>
            <a:ext cx="478634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1450" b="1" baseline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For N-doped graphene</a:t>
            </a:r>
          </a:p>
          <a:p>
            <a:pPr lvl="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-GB" sz="1450" b="1" baseline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The discussion is restricted to Cl</a:t>
            </a:r>
            <a:r>
              <a:rPr lang="en-GB" sz="145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GB" sz="1450" b="1" baseline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Br</a:t>
            </a:r>
            <a:r>
              <a:rPr lang="en-GB" sz="145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GB" sz="1450" b="1" baseline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I</a:t>
            </a:r>
            <a:r>
              <a:rPr lang="en-GB" sz="145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GB" sz="1450" b="1" baseline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-GB" sz="1450" b="1" baseline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High BE is due to increased charge density and polarization of orbital induced by nitrogen doping.</a:t>
            </a:r>
          </a:p>
        </p:txBody>
      </p:sp>
      <p:grpSp>
        <p:nvGrpSpPr>
          <p:cNvPr id="56" name="Group 15"/>
          <p:cNvGrpSpPr/>
          <p:nvPr/>
        </p:nvGrpSpPr>
        <p:grpSpPr>
          <a:xfrm>
            <a:off x="8826748" y="6571290"/>
            <a:ext cx="380316" cy="261610"/>
            <a:chOff x="8848907" y="6603804"/>
            <a:chExt cx="380316" cy="261610"/>
          </a:xfrm>
        </p:grpSpPr>
        <p:sp>
          <p:nvSpPr>
            <p:cNvPr id="57" name="Oval 56"/>
            <p:cNvSpPr/>
            <p:nvPr/>
          </p:nvSpPr>
          <p:spPr bwMode="auto">
            <a:xfrm>
              <a:off x="8915530" y="6636026"/>
              <a:ext cx="208570" cy="208570"/>
            </a:xfrm>
            <a:prstGeom prst="ellipse">
              <a:avLst/>
            </a:prstGeom>
            <a:solidFill>
              <a:srgbClr val="800000"/>
            </a:solidFill>
            <a:ln w="9525" cap="flat" cmpd="sng" algn="ctr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800" b="1" i="0" u="none" strike="noStrike" kern="0" cap="none" spc="0" normalizeH="0" baseline="-250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8848907" y="6603804"/>
              <a:ext cx="38031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17</a:t>
              </a:r>
            </a:p>
          </p:txBody>
        </p:sp>
      </p:grpSp>
      <p:pic>
        <p:nvPicPr>
          <p:cNvPr id="59" name="Picture 58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810" y="813804"/>
            <a:ext cx="8941594" cy="3631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0"/>
            <a:ext cx="9144000" cy="571480"/>
          </a:xfrm>
          <a:prstGeom prst="rect">
            <a:avLst/>
          </a:prstGeom>
          <a:solidFill>
            <a:srgbClr val="0066CC"/>
          </a:solidFill>
          <a:ln w="952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9144000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GB" sz="2200" b="1" kern="0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     </a:t>
            </a:r>
            <a:r>
              <a:rPr lang="en-GB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Dissociation of F</a:t>
            </a:r>
            <a:r>
              <a:rPr lang="en-GB" sz="2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GB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on pristine, </a:t>
            </a:r>
            <a:r>
              <a:rPr lang="en-GB" sz="2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B- and N-doped graphene  </a:t>
            </a:r>
            <a:r>
              <a:rPr lang="en-GB" sz="3200" dirty="0" smtClean="0"/>
              <a:t/>
            </a:r>
            <a:br>
              <a:rPr lang="en-GB" sz="3200" dirty="0" smtClean="0"/>
            </a:br>
            <a:endParaRPr kumimoji="0" lang="en-GB" sz="3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09352" y="6326962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5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754266" y="6385421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9</a:t>
            </a:r>
            <a:endParaRPr lang="en-GB" sz="2800" b="1" dirty="0">
              <a:solidFill>
                <a:schemeClr val="bg1"/>
              </a:solidFill>
            </a:endParaRPr>
          </a:p>
        </p:txBody>
      </p:sp>
      <p:grpSp>
        <p:nvGrpSpPr>
          <p:cNvPr id="2" name="Group 75"/>
          <p:cNvGrpSpPr/>
          <p:nvPr/>
        </p:nvGrpSpPr>
        <p:grpSpPr>
          <a:xfrm>
            <a:off x="-23663" y="-10334"/>
            <a:ext cx="633507" cy="796128"/>
            <a:chOff x="575165" y="1"/>
            <a:chExt cx="633507" cy="891720"/>
          </a:xfrm>
        </p:grpSpPr>
        <p:sp>
          <p:nvSpPr>
            <p:cNvPr id="16" name="五边形 5"/>
            <p:cNvSpPr/>
            <p:nvPr/>
          </p:nvSpPr>
          <p:spPr>
            <a:xfrm rot="5400000">
              <a:off x="431643" y="151946"/>
              <a:ext cx="891720" cy="587829"/>
            </a:xfrm>
            <a:prstGeom prst="homePlat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17" name="文本框 3"/>
            <p:cNvSpPr txBox="1"/>
            <p:nvPr/>
          </p:nvSpPr>
          <p:spPr>
            <a:xfrm>
              <a:off x="575165" y="43348"/>
              <a:ext cx="633507" cy="5860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b="1" kern="0" baseline="0" dirty="0" smtClean="0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微软雅黑"/>
                  <a:cs typeface="Times New Roman" pitchFamily="18" charset="0"/>
                </a:rPr>
                <a:t>3.1</a:t>
              </a:r>
              <a:endPara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微软雅黑"/>
                <a:cs typeface="Times New Roman" pitchFamily="18" charset="0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0" y="530624"/>
            <a:ext cx="9144000" cy="564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endParaRPr lang="en-GB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GB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" name="Picture 40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84832" y="689542"/>
            <a:ext cx="6567678" cy="4626102"/>
          </a:xfrm>
          <a:prstGeom prst="rect">
            <a:avLst/>
          </a:prstGeom>
          <a:noFill/>
        </p:spPr>
      </p:pic>
      <p:sp>
        <p:nvSpPr>
          <p:cNvPr id="42" name="Rectangle 41"/>
          <p:cNvSpPr/>
          <p:nvPr/>
        </p:nvSpPr>
        <p:spPr>
          <a:xfrm>
            <a:off x="786272" y="5399395"/>
            <a:ext cx="7798032" cy="267765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en-GB" sz="1400" b="1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dissociation of F</a:t>
            </a:r>
            <a:r>
              <a:rPr lang="en-GB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GB" sz="1400" b="1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 pristine graphene barrier of 0.11eV.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en-GB" sz="1400" b="1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The dissociation of F</a:t>
            </a:r>
            <a:r>
              <a:rPr lang="en-GB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GB" sz="1400" b="1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 B- and  N-doped graphene is a </a:t>
            </a:r>
            <a:r>
              <a:rPr lang="en-GB" sz="1400" b="1" baseline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barrierless</a:t>
            </a:r>
            <a:r>
              <a:rPr lang="en-GB" sz="1400" b="1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processes. 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en-GB" sz="1400" b="1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bond distance being 1.49 Å  and 1.48 Å for B- and N-doped graphene is a pure indication that </a:t>
            </a:r>
          </a:p>
          <a:p>
            <a:pPr>
              <a:lnSpc>
                <a:spcPct val="150000"/>
              </a:lnSpc>
            </a:pPr>
            <a:r>
              <a:rPr lang="en-GB" sz="1400" b="1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covalent bonding is formed between dissociated fluorine atom and carbon atom on graphene.</a:t>
            </a:r>
          </a:p>
          <a:p>
            <a:pPr>
              <a:buFont typeface="Wingdings" pitchFamily="2" charset="2"/>
              <a:buChar char="v"/>
            </a:pPr>
            <a:endParaRPr lang="en-GB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GB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GB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GB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GB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GB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GB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GB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GB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3" name="Group 15"/>
          <p:cNvGrpSpPr/>
          <p:nvPr/>
        </p:nvGrpSpPr>
        <p:grpSpPr>
          <a:xfrm>
            <a:off x="8826748" y="6586280"/>
            <a:ext cx="380316" cy="261610"/>
            <a:chOff x="8848907" y="6618794"/>
            <a:chExt cx="380316" cy="261610"/>
          </a:xfrm>
        </p:grpSpPr>
        <p:sp>
          <p:nvSpPr>
            <p:cNvPr id="44" name="Oval 43"/>
            <p:cNvSpPr/>
            <p:nvPr/>
          </p:nvSpPr>
          <p:spPr bwMode="auto">
            <a:xfrm>
              <a:off x="8915530" y="6636026"/>
              <a:ext cx="208570" cy="208570"/>
            </a:xfrm>
            <a:prstGeom prst="ellipse">
              <a:avLst/>
            </a:prstGeom>
            <a:solidFill>
              <a:srgbClr val="800000"/>
            </a:solidFill>
            <a:ln w="9525" cap="flat" cmpd="sng" algn="ctr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800" b="1" i="0" u="none" strike="noStrike" kern="0" cap="none" spc="0" normalizeH="0" baseline="-250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8848907" y="6618794"/>
              <a:ext cx="38031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18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0"/>
            <a:ext cx="9144000" cy="571480"/>
          </a:xfrm>
          <a:prstGeom prst="rect">
            <a:avLst/>
          </a:prstGeom>
          <a:solidFill>
            <a:srgbClr val="0066CC"/>
          </a:solidFill>
          <a:ln w="952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9144000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GB" sz="2800" b="1" kern="0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Summary</a:t>
            </a:r>
            <a:r>
              <a:rPr lang="en-GB" sz="2400" b="1" kern="0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GB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3200" dirty="0" smtClean="0"/>
              <a:t/>
            </a:r>
            <a:br>
              <a:rPr lang="en-GB" sz="3200" dirty="0" smtClean="0"/>
            </a:br>
            <a:endParaRPr kumimoji="0" lang="en-GB" sz="3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09352" y="6326962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5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754266" y="6385421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9</a:t>
            </a:r>
            <a:endParaRPr lang="en-GB" sz="2800" b="1" dirty="0">
              <a:solidFill>
                <a:schemeClr val="bg1"/>
              </a:solidFill>
            </a:endParaRPr>
          </a:p>
        </p:txBody>
      </p:sp>
      <p:grpSp>
        <p:nvGrpSpPr>
          <p:cNvPr id="2" name="Group 75"/>
          <p:cNvGrpSpPr/>
          <p:nvPr/>
        </p:nvGrpSpPr>
        <p:grpSpPr>
          <a:xfrm>
            <a:off x="-23663" y="-10334"/>
            <a:ext cx="633507" cy="796128"/>
            <a:chOff x="575165" y="1"/>
            <a:chExt cx="633507" cy="891720"/>
          </a:xfrm>
        </p:grpSpPr>
        <p:sp>
          <p:nvSpPr>
            <p:cNvPr id="16" name="五边形 5"/>
            <p:cNvSpPr/>
            <p:nvPr/>
          </p:nvSpPr>
          <p:spPr>
            <a:xfrm rot="5400000">
              <a:off x="431643" y="151946"/>
              <a:ext cx="891720" cy="587829"/>
            </a:xfrm>
            <a:prstGeom prst="homePlat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17" name="文本框 3"/>
            <p:cNvSpPr txBox="1"/>
            <p:nvPr/>
          </p:nvSpPr>
          <p:spPr>
            <a:xfrm>
              <a:off x="575165" y="43348"/>
              <a:ext cx="633507" cy="5860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b="1" kern="0" baseline="0" dirty="0" smtClean="0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微软雅黑"/>
                  <a:cs typeface="Times New Roman" pitchFamily="18" charset="0"/>
                </a:rPr>
                <a:t>3.1</a:t>
              </a:r>
              <a:endPara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微软雅黑"/>
                <a:cs typeface="Times New Roman" pitchFamily="18" charset="0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0" y="530624"/>
            <a:ext cx="9144000" cy="564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endParaRPr lang="en-GB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GB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089603"/>
            <a:ext cx="9144000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fontAlgn="auto" hangingPunct="1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GB" sz="2300" baseline="0" dirty="0" smtClean="0">
                <a:latin typeface="Times New Roman" pitchFamily="18" charset="0"/>
                <a:ea typeface="+mn-ea"/>
                <a:cs typeface="Times New Roman" pitchFamily="18" charset="0"/>
              </a:rPr>
              <a:t>Boron</a:t>
            </a:r>
            <a:r>
              <a:rPr lang="en-GB" sz="2300" baseline="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and </a:t>
            </a:r>
            <a:r>
              <a:rPr lang="en-GB" sz="2300" baseline="0" dirty="0" smtClean="0">
                <a:latin typeface="Times New Roman" pitchFamily="18" charset="0"/>
                <a:ea typeface="+mn-ea"/>
                <a:cs typeface="Times New Roman" pitchFamily="18" charset="0"/>
              </a:rPr>
              <a:t>nitrogen</a:t>
            </a:r>
            <a:r>
              <a:rPr lang="en-GB" sz="2300" baseline="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GB" sz="2300" baseline="0" dirty="0" err="1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dopants</a:t>
            </a:r>
            <a:r>
              <a:rPr lang="en-GB" sz="2300" baseline="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induce the significant changes on the electronic structure of graphene.</a:t>
            </a:r>
          </a:p>
          <a:p>
            <a:pPr marL="342900" lvl="0" indent="-342900" eaLnBrk="1" fontAlgn="auto" hangingPunct="1">
              <a:spcBef>
                <a:spcPct val="20000"/>
              </a:spcBef>
              <a:spcAft>
                <a:spcPts val="0"/>
              </a:spcAft>
            </a:pPr>
            <a:endParaRPr lang="en-GB" sz="2300" baseline="0" dirty="0" smtClean="0">
              <a:solidFill>
                <a:prstClr val="black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lvl="0" indent="-342900" eaLnBrk="1" fontAlgn="auto" hangingPunct="1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GB" sz="2300" baseline="0" dirty="0" smtClean="0">
                <a:latin typeface="Times New Roman" pitchFamily="18" charset="0"/>
                <a:ea typeface="+mn-ea"/>
                <a:cs typeface="Times New Roman" pitchFamily="18" charset="0"/>
              </a:rPr>
              <a:t>Nitrogen</a:t>
            </a:r>
            <a:r>
              <a:rPr lang="en-GB" sz="2300" b="1" baseline="0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lang="en-GB" sz="2300" baseline="0" dirty="0" smtClean="0">
                <a:latin typeface="Times New Roman" pitchFamily="18" charset="0"/>
                <a:ea typeface="+mn-ea"/>
                <a:cs typeface="Times New Roman" pitchFamily="18" charset="0"/>
              </a:rPr>
              <a:t>and boron </a:t>
            </a:r>
            <a:r>
              <a:rPr lang="en-GB" sz="2300" baseline="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doping significantly increase the binding strength of halogen molecules (Cl</a:t>
            </a:r>
            <a:r>
              <a:rPr lang="en-GB" sz="23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lang="en-GB" sz="2300" baseline="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, Br</a:t>
            </a:r>
            <a:r>
              <a:rPr lang="en-GB" sz="2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GB" sz="2300" baseline="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, I</a:t>
            </a:r>
            <a:r>
              <a:rPr lang="en-GB" sz="2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GB" sz="2300" baseline="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).</a:t>
            </a:r>
          </a:p>
          <a:p>
            <a:pPr marL="342900" lvl="0" indent="-342900" eaLnBrk="1" fontAlgn="auto" hangingPunct="1">
              <a:spcBef>
                <a:spcPct val="20000"/>
              </a:spcBef>
              <a:spcAft>
                <a:spcPts val="0"/>
              </a:spcAft>
            </a:pPr>
            <a:endParaRPr lang="en-GB" sz="2300" baseline="0" dirty="0" smtClean="0">
              <a:solidFill>
                <a:prstClr val="black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lvl="0" indent="-342900" eaLnBrk="1" fontAlgn="auto" hangingPunct="1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GB" sz="2300" baseline="0" dirty="0" smtClean="0">
                <a:latin typeface="Times New Roman" pitchFamily="18" charset="0"/>
                <a:ea typeface="+mn-ea"/>
                <a:cs typeface="Times New Roman" pitchFamily="18" charset="0"/>
              </a:rPr>
              <a:t>Nitrogen and boron doping also triggered the spontaneous dissociation of </a:t>
            </a:r>
            <a:r>
              <a:rPr lang="en-GB" sz="2300" baseline="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GB" sz="23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GB" sz="2300" baseline="0" dirty="0" smtClean="0">
                <a:latin typeface="Times New Roman" pitchFamily="18" charset="0"/>
                <a:ea typeface="+mn-ea"/>
                <a:cs typeface="Times New Roman" pitchFamily="18" charset="0"/>
              </a:rPr>
              <a:t> molecule.</a:t>
            </a:r>
          </a:p>
          <a:p>
            <a:pPr marL="342900" lvl="0" indent="-342900" eaLnBrk="1" fontAlgn="auto" hangingPunct="1">
              <a:spcBef>
                <a:spcPct val="20000"/>
              </a:spcBef>
              <a:spcAft>
                <a:spcPts val="0"/>
              </a:spcAft>
            </a:pPr>
            <a:endParaRPr lang="en-GB" sz="2300" baseline="0" dirty="0" smtClean="0">
              <a:solidFill>
                <a:prstClr val="black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14" name="Group 15"/>
          <p:cNvGrpSpPr/>
          <p:nvPr/>
        </p:nvGrpSpPr>
        <p:grpSpPr>
          <a:xfrm>
            <a:off x="8826748" y="6586280"/>
            <a:ext cx="380316" cy="261610"/>
            <a:chOff x="8848907" y="6618794"/>
            <a:chExt cx="380316" cy="261610"/>
          </a:xfrm>
        </p:grpSpPr>
        <p:sp>
          <p:nvSpPr>
            <p:cNvPr id="15" name="Oval 14"/>
            <p:cNvSpPr/>
            <p:nvPr/>
          </p:nvSpPr>
          <p:spPr bwMode="auto">
            <a:xfrm>
              <a:off x="8915530" y="6636026"/>
              <a:ext cx="208570" cy="208570"/>
            </a:xfrm>
            <a:prstGeom prst="ellipse">
              <a:avLst/>
            </a:prstGeom>
            <a:solidFill>
              <a:srgbClr val="800000"/>
            </a:solidFill>
            <a:ln w="9525" cap="flat" cmpd="sng" algn="ctr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800" b="1" i="0" u="none" strike="noStrike" kern="0" cap="none" spc="0" normalizeH="0" baseline="-250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848907" y="6618794"/>
              <a:ext cx="38031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19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/>
          <p:cNvSpPr/>
          <p:nvPr/>
        </p:nvSpPr>
        <p:spPr bwMode="auto">
          <a:xfrm>
            <a:off x="8872666" y="6608152"/>
            <a:ext cx="234086" cy="234086"/>
          </a:xfrm>
          <a:prstGeom prst="ellipse">
            <a:avLst/>
          </a:prstGeom>
          <a:solidFill>
            <a:srgbClr val="800000"/>
          </a:solidFill>
          <a:ln w="9525" cap="flat" cmpd="sng" algn="ctr">
            <a:solidFill>
              <a:srgbClr val="99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-2500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876782" y="6536896"/>
            <a:ext cx="213191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chemeClr val="bg1"/>
                </a:solidFill>
              </a:rPr>
              <a:t>2</a:t>
            </a: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28" name="Content Placeholder 2"/>
          <p:cNvSpPr>
            <a:spLocks noGrp="1"/>
          </p:cNvSpPr>
          <p:nvPr>
            <p:ph idx="1"/>
          </p:nvPr>
        </p:nvSpPr>
        <p:spPr>
          <a:xfrm>
            <a:off x="2285984" y="1214422"/>
            <a:ext cx="6858016" cy="464347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dirty="0" smtClean="0"/>
              <a:t>                                      </a:t>
            </a:r>
          </a:p>
          <a:p>
            <a:pPr>
              <a:buNone/>
            </a:pPr>
            <a:r>
              <a:rPr lang="en-GB" dirty="0" smtClean="0"/>
              <a:t>				</a:t>
            </a:r>
            <a:endParaRPr lang="en-GB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</a:p>
          <a:p>
            <a:pPr>
              <a:buNone/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    </a:t>
            </a:r>
          </a:p>
          <a:p>
            <a:pPr>
              <a:buNone/>
            </a:pPr>
            <a:r>
              <a:rPr lang="en-GB" sz="2800" b="1" u="sng" dirty="0" smtClean="0">
                <a:latin typeface="Times New Roman" pitchFamily="18" charset="0"/>
                <a:cs typeface="Times New Roman" pitchFamily="18" charset="0"/>
              </a:rPr>
              <a:t>                                    </a:t>
            </a:r>
          </a:p>
          <a:p>
            <a:pPr>
              <a:buNone/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   	</a:t>
            </a:r>
            <a:endParaRPr lang="en-GB" dirty="0"/>
          </a:p>
        </p:txBody>
      </p:sp>
      <p:sp>
        <p:nvSpPr>
          <p:cNvPr id="31" name="矩形 23"/>
          <p:cNvSpPr/>
          <p:nvPr/>
        </p:nvSpPr>
        <p:spPr>
          <a:xfrm>
            <a:off x="2239546" y="1852602"/>
            <a:ext cx="50064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zh-CN" altLang="en-US" sz="3600" b="1" kern="0" dirty="0" smtClean="0">
                <a:solidFill>
                  <a:srgbClr val="6766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▷ </a:t>
            </a:r>
            <a:r>
              <a:rPr lang="en-US" altLang="zh-CN" sz="32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Part </a:t>
            </a:r>
            <a:r>
              <a:rPr lang="en-US" altLang="zh-CN" sz="32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2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dirty="0" smtClean="0"/>
              <a:t>『</a:t>
            </a:r>
            <a:r>
              <a:rPr lang="en-US" altLang="zh-CN" sz="3200" b="1" dirty="0" smtClean="0"/>
              <a:t>Computational methods</a:t>
            </a:r>
            <a:r>
              <a:rPr lang="en-US" altLang="zh-CN" sz="3200" dirty="0" smtClean="0"/>
              <a:t>』</a:t>
            </a:r>
            <a:endParaRPr lang="zh-CN" altLang="en-US" sz="32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矩形 24"/>
          <p:cNvSpPr/>
          <p:nvPr/>
        </p:nvSpPr>
        <p:spPr>
          <a:xfrm>
            <a:off x="2285984" y="2357430"/>
            <a:ext cx="60442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zh-CN" altLang="en-US" sz="3600" b="1" kern="0" dirty="0" smtClean="0">
                <a:solidFill>
                  <a:srgbClr val="6766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▷ </a:t>
            </a:r>
            <a:r>
              <a:rPr lang="en-US" altLang="zh-CN" sz="32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Part </a:t>
            </a:r>
            <a:r>
              <a:rPr lang="en-US" altLang="zh-CN" sz="32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32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dirty="0" smtClean="0"/>
              <a:t>『</a:t>
            </a:r>
            <a:r>
              <a:rPr lang="en-US" altLang="zh-CN" sz="3200" b="1" dirty="0" smtClean="0"/>
              <a:t>Research contents</a:t>
            </a:r>
            <a:r>
              <a:rPr lang="en-US" altLang="zh-CN" sz="3200" dirty="0" smtClean="0"/>
              <a:t>』</a:t>
            </a:r>
            <a:endParaRPr lang="zh-CN" altLang="en-US" sz="32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306690" y="3022386"/>
            <a:ext cx="6500858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ts val="36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US" sz="1600" b="1" baseline="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Halogenation</a:t>
            </a:r>
            <a:r>
              <a:rPr lang="en-US" sz="1600" b="1" baseline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en-US" sz="1600" b="1" baseline="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graphene</a:t>
            </a:r>
            <a:r>
              <a:rPr lang="en-US" sz="1600" b="1" baseline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triggered by heteroatom doping</a:t>
            </a:r>
            <a:endParaRPr lang="en-US" altLang="zh-CN" sz="1600" b="1" baseline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GB" sz="1600" b="1" baseline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Halogenated graphene as cathodes for high-performance Li-S batteries</a:t>
            </a:r>
          </a:p>
        </p:txBody>
      </p:sp>
      <p:sp>
        <p:nvSpPr>
          <p:cNvPr id="34" name="矩形 25"/>
          <p:cNvSpPr/>
          <p:nvPr/>
        </p:nvSpPr>
        <p:spPr>
          <a:xfrm>
            <a:off x="2224774" y="4370092"/>
            <a:ext cx="57711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zh-CN" altLang="en-US" sz="3600" b="1" kern="0" dirty="0" smtClean="0">
                <a:solidFill>
                  <a:srgbClr val="6766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▷</a:t>
            </a:r>
            <a:r>
              <a:rPr lang="zh-CN" altLang="en-US" sz="3200" b="1" kern="0" dirty="0" smtClean="0">
                <a:solidFill>
                  <a:srgbClr val="6766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Part 4</a:t>
            </a:r>
            <a:r>
              <a:rPr lang="zh-CN" altLang="en-US" sz="32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dirty="0" smtClean="0"/>
              <a:t>『</a:t>
            </a:r>
            <a:r>
              <a:rPr lang="en-US" altLang="zh-CN" sz="3200" b="1" dirty="0" smtClean="0"/>
              <a:t>Conclusion</a:t>
            </a:r>
            <a:r>
              <a:rPr lang="en-US" altLang="zh-CN" sz="3200" dirty="0" smtClean="0"/>
              <a:t>』</a:t>
            </a:r>
            <a:endParaRPr lang="zh-CN" altLang="en-US" sz="32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2484808" y="4884882"/>
            <a:ext cx="2857520" cy="1588"/>
          </a:xfrm>
          <a:prstGeom prst="line">
            <a:avLst/>
          </a:prstGeom>
          <a:ln w="25400">
            <a:solidFill>
              <a:srgbClr val="80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2540740" y="2357430"/>
            <a:ext cx="4388714" cy="1588"/>
          </a:xfrm>
          <a:prstGeom prst="line">
            <a:avLst/>
          </a:prstGeom>
          <a:ln w="25400">
            <a:solidFill>
              <a:srgbClr val="80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V="1">
            <a:off x="2556238" y="2857496"/>
            <a:ext cx="3801712" cy="15498"/>
          </a:xfrm>
          <a:prstGeom prst="line">
            <a:avLst/>
          </a:prstGeom>
          <a:ln w="25400">
            <a:solidFill>
              <a:srgbClr val="80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5" name="文本占位符 2"/>
          <p:cNvSpPr txBox="1">
            <a:spLocks/>
          </p:cNvSpPr>
          <p:nvPr/>
        </p:nvSpPr>
        <p:spPr>
          <a:xfrm>
            <a:off x="0" y="-24"/>
            <a:ext cx="9144000" cy="875161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 b="1" kern="1200">
                <a:solidFill>
                  <a:schemeClr val="accent1">
                    <a:lumMod val="75000"/>
                  </a:schemeClr>
                </a:solidFill>
                <a:effectLst>
                  <a:outerShdw blurRad="88900" sx="102000" sy="102000" algn="ctr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zh-CN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宋体"/>
                <a:cs typeface="Times New Roman" pitchFamily="18" charset="0"/>
              </a:rPr>
              <a:t>Outline</a:t>
            </a:r>
            <a:endParaRPr kumimoji="1" lang="zh-CN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宋体"/>
              <a:cs typeface="Times New Roman" pitchFamily="18" charset="0"/>
            </a:endParaRPr>
          </a:p>
        </p:txBody>
      </p:sp>
      <p:sp>
        <p:nvSpPr>
          <p:cNvPr id="70" name="Flowchart: Connector 69"/>
          <p:cNvSpPr/>
          <p:nvPr/>
        </p:nvSpPr>
        <p:spPr>
          <a:xfrm>
            <a:off x="8967" y="2703142"/>
            <a:ext cx="2134141" cy="1974247"/>
          </a:xfrm>
          <a:prstGeom prst="flowChartConnector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7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Contents</a:t>
            </a:r>
            <a:endParaRPr kumimoji="0" lang="en-GB" sz="27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6" name="矩形 22"/>
          <p:cNvSpPr/>
          <p:nvPr/>
        </p:nvSpPr>
        <p:spPr>
          <a:xfrm>
            <a:off x="2229536" y="1285860"/>
            <a:ext cx="35477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zh-CN" altLang="en-US" sz="3600" b="1" kern="0" dirty="0" smtClean="0">
                <a:solidFill>
                  <a:srgbClr val="6766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▷ </a:t>
            </a:r>
            <a:r>
              <a:rPr lang="en-US" altLang="zh-CN" sz="32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Part 1</a:t>
            </a:r>
            <a:r>
              <a:rPr lang="zh-CN" altLang="en-US" sz="32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dirty="0" smtClean="0"/>
              <a:t>『</a:t>
            </a:r>
            <a:r>
              <a:rPr lang="en-US" altLang="zh-CN" sz="3200" b="1" dirty="0" smtClean="0"/>
              <a:t>Background</a:t>
            </a:r>
            <a:r>
              <a:rPr lang="en-US" altLang="zh-CN" sz="3200" dirty="0" smtClean="0">
                <a:solidFill>
                  <a:schemeClr val="accent3">
                    <a:lumMod val="50000"/>
                  </a:schemeClr>
                </a:solidFill>
              </a:rPr>
              <a:t>』</a:t>
            </a:r>
            <a:endParaRPr lang="zh-CN" altLang="en-US" sz="3200" kern="0" dirty="0">
              <a:solidFill>
                <a:schemeClr val="accent3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2586726" y="1785926"/>
            <a:ext cx="2857520" cy="1588"/>
          </a:xfrm>
          <a:prstGeom prst="line">
            <a:avLst/>
          </a:prstGeom>
          <a:ln w="25400">
            <a:solidFill>
              <a:srgbClr val="80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35645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/>
          <p:cNvSpPr/>
          <p:nvPr/>
        </p:nvSpPr>
        <p:spPr bwMode="auto">
          <a:xfrm>
            <a:off x="8872666" y="6608152"/>
            <a:ext cx="234086" cy="234086"/>
          </a:xfrm>
          <a:prstGeom prst="ellipse">
            <a:avLst/>
          </a:prstGeom>
          <a:solidFill>
            <a:srgbClr val="800000"/>
          </a:solidFill>
          <a:ln w="9525" cap="flat" cmpd="sng" algn="ctr">
            <a:solidFill>
              <a:srgbClr val="99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-2500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820092" y="6536896"/>
            <a:ext cx="571504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chemeClr val="bg1"/>
                </a:solidFill>
              </a:rPr>
              <a:t>20</a:t>
            </a: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28" name="Content Placeholder 2"/>
          <p:cNvSpPr>
            <a:spLocks noGrp="1"/>
          </p:cNvSpPr>
          <p:nvPr>
            <p:ph idx="1"/>
          </p:nvPr>
        </p:nvSpPr>
        <p:spPr>
          <a:xfrm>
            <a:off x="2285984" y="1214422"/>
            <a:ext cx="6858016" cy="464347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dirty="0" smtClean="0"/>
              <a:t>                                      </a:t>
            </a:r>
          </a:p>
          <a:p>
            <a:pPr>
              <a:buNone/>
            </a:pPr>
            <a:r>
              <a:rPr lang="en-GB" dirty="0" smtClean="0"/>
              <a:t>				</a:t>
            </a:r>
            <a:endParaRPr lang="en-GB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</a:p>
          <a:p>
            <a:pPr>
              <a:buNone/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    </a:t>
            </a:r>
          </a:p>
          <a:p>
            <a:pPr>
              <a:buNone/>
            </a:pPr>
            <a:r>
              <a:rPr lang="en-GB" sz="2800" b="1" u="sng" dirty="0" smtClean="0">
                <a:latin typeface="Times New Roman" pitchFamily="18" charset="0"/>
                <a:cs typeface="Times New Roman" pitchFamily="18" charset="0"/>
              </a:rPr>
              <a:t>                                    </a:t>
            </a:r>
          </a:p>
          <a:p>
            <a:pPr>
              <a:buNone/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   	</a:t>
            </a:r>
            <a:endParaRPr lang="en-GB" dirty="0"/>
          </a:p>
        </p:txBody>
      </p:sp>
      <p:sp>
        <p:nvSpPr>
          <p:cNvPr id="31" name="矩形 23"/>
          <p:cNvSpPr/>
          <p:nvPr/>
        </p:nvSpPr>
        <p:spPr>
          <a:xfrm>
            <a:off x="2239546" y="1852602"/>
            <a:ext cx="50064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zh-CN" altLang="en-US" sz="3600" b="1" kern="0" dirty="0" smtClean="0">
                <a:solidFill>
                  <a:srgbClr val="6766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▷ </a:t>
            </a:r>
            <a:r>
              <a:rPr lang="en-US" altLang="zh-CN" sz="3200" b="1" kern="0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</a:t>
            </a:r>
            <a:r>
              <a:rPr lang="en-US" altLang="zh-CN" sz="3200" b="1" kern="0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200" b="1" kern="0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dirty="0" smtClean="0">
                <a:solidFill>
                  <a:schemeClr val="accent3">
                    <a:lumMod val="50000"/>
                  </a:schemeClr>
                </a:solidFill>
              </a:rPr>
              <a:t>『</a:t>
            </a:r>
            <a:r>
              <a:rPr lang="en-US" altLang="zh-CN" sz="3200" b="1" dirty="0" smtClean="0">
                <a:solidFill>
                  <a:schemeClr val="accent3">
                    <a:lumMod val="50000"/>
                  </a:schemeClr>
                </a:solidFill>
              </a:rPr>
              <a:t>Computational methods</a:t>
            </a:r>
            <a:r>
              <a:rPr lang="en-US" altLang="zh-CN" sz="3200" dirty="0" smtClean="0"/>
              <a:t>』</a:t>
            </a:r>
            <a:endParaRPr lang="zh-CN" altLang="en-US" sz="32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矩形 24"/>
          <p:cNvSpPr/>
          <p:nvPr/>
        </p:nvSpPr>
        <p:spPr>
          <a:xfrm>
            <a:off x="2285984" y="2357430"/>
            <a:ext cx="43252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zh-CN" altLang="en-US" sz="36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▷ </a:t>
            </a:r>
            <a:r>
              <a:rPr lang="en-US" altLang="zh-CN" sz="32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Part </a:t>
            </a:r>
            <a:r>
              <a:rPr lang="en-US" altLang="zh-CN" sz="32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32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dirty="0" smtClean="0"/>
              <a:t>『</a:t>
            </a:r>
            <a:r>
              <a:rPr lang="en-US" altLang="zh-CN" sz="3200" b="1" dirty="0" smtClean="0"/>
              <a:t>Research contents</a:t>
            </a:r>
            <a:r>
              <a:rPr lang="en-US" altLang="zh-CN" sz="3200" dirty="0" smtClean="0"/>
              <a:t>』</a:t>
            </a:r>
            <a:endParaRPr lang="zh-CN" altLang="en-US" sz="32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291700" y="3127316"/>
            <a:ext cx="650085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ts val="36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US" sz="1600" b="1" baseline="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Halogenation of </a:t>
            </a:r>
            <a:r>
              <a:rPr lang="en-US" sz="1600" b="1" baseline="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graphene</a:t>
            </a:r>
            <a:r>
              <a:rPr lang="en-US" sz="1600" b="1" baseline="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triggered by heteroatom doping</a:t>
            </a:r>
            <a:endParaRPr lang="en-US" altLang="zh-CN" sz="1600" b="1" baseline="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GB" sz="1600" b="1" baseline="0" dirty="0" smtClean="0">
                <a:latin typeface="Times New Roman" pitchFamily="18" charset="0"/>
                <a:cs typeface="Times New Roman" pitchFamily="18" charset="0"/>
              </a:rPr>
              <a:t>Halogenated graphene as cathodes for high-performance Li-S batteries</a:t>
            </a:r>
          </a:p>
          <a:p>
            <a:pPr marL="457200" indent="-457200" algn="just">
              <a:lnSpc>
                <a:spcPct val="150000"/>
              </a:lnSpc>
              <a:spcAft>
                <a:spcPts val="600"/>
              </a:spcAft>
            </a:pPr>
            <a:endParaRPr lang="en-US" altLang="zh-CN" sz="1600" b="1" baseline="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矩形 25"/>
          <p:cNvSpPr/>
          <p:nvPr/>
        </p:nvSpPr>
        <p:spPr>
          <a:xfrm>
            <a:off x="2209784" y="4475022"/>
            <a:ext cx="57711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zh-CN" altLang="en-US" sz="3600" b="1" kern="0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▷</a:t>
            </a:r>
            <a:r>
              <a:rPr lang="zh-CN" altLang="en-US" sz="3200" b="1" kern="0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b="1" kern="0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4</a:t>
            </a:r>
            <a:r>
              <a:rPr lang="zh-CN" altLang="en-US" sz="3200" b="1" kern="0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dirty="0" smtClean="0">
                <a:solidFill>
                  <a:schemeClr val="accent3">
                    <a:lumMod val="50000"/>
                  </a:schemeClr>
                </a:solidFill>
              </a:rPr>
              <a:t>『</a:t>
            </a:r>
            <a:r>
              <a:rPr lang="en-US" altLang="zh-CN" sz="3200" b="1" dirty="0" smtClean="0">
                <a:solidFill>
                  <a:schemeClr val="accent3">
                    <a:lumMod val="50000"/>
                  </a:schemeClr>
                </a:solidFill>
              </a:rPr>
              <a:t>Conclusion</a:t>
            </a:r>
            <a:r>
              <a:rPr lang="en-US" altLang="zh-CN" sz="3200" dirty="0" smtClean="0">
                <a:solidFill>
                  <a:schemeClr val="accent3">
                    <a:lumMod val="50000"/>
                  </a:schemeClr>
                </a:solidFill>
              </a:rPr>
              <a:t>』</a:t>
            </a:r>
            <a:endParaRPr lang="zh-CN" altLang="en-US" sz="3200" kern="0" dirty="0">
              <a:solidFill>
                <a:schemeClr val="accent3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2469818" y="4989812"/>
            <a:ext cx="2857520" cy="1588"/>
          </a:xfrm>
          <a:prstGeom prst="line">
            <a:avLst/>
          </a:prstGeom>
          <a:ln w="25400">
            <a:solidFill>
              <a:srgbClr val="80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2540740" y="2357430"/>
            <a:ext cx="4388714" cy="1588"/>
          </a:xfrm>
          <a:prstGeom prst="line">
            <a:avLst/>
          </a:prstGeom>
          <a:ln w="25400">
            <a:solidFill>
              <a:srgbClr val="80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V="1">
            <a:off x="2556238" y="2857496"/>
            <a:ext cx="3801712" cy="15498"/>
          </a:xfrm>
          <a:prstGeom prst="line">
            <a:avLst/>
          </a:prstGeom>
          <a:ln w="25400">
            <a:solidFill>
              <a:srgbClr val="80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5" name="文本占位符 2"/>
          <p:cNvSpPr txBox="1">
            <a:spLocks/>
          </p:cNvSpPr>
          <p:nvPr/>
        </p:nvSpPr>
        <p:spPr>
          <a:xfrm>
            <a:off x="0" y="-17930"/>
            <a:ext cx="9144000" cy="875161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 b="1" kern="1200">
                <a:solidFill>
                  <a:schemeClr val="accent1">
                    <a:lumMod val="75000"/>
                  </a:schemeClr>
                </a:solidFill>
                <a:effectLst>
                  <a:outerShdw blurRad="88900" sx="102000" sy="102000" algn="ctr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1" lang="zh-CN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宋体"/>
              <a:cs typeface="Times New Roman" pitchFamily="18" charset="0"/>
            </a:endParaRPr>
          </a:p>
        </p:txBody>
      </p:sp>
      <p:sp>
        <p:nvSpPr>
          <p:cNvPr id="16" name="矩形 22"/>
          <p:cNvSpPr/>
          <p:nvPr/>
        </p:nvSpPr>
        <p:spPr>
          <a:xfrm>
            <a:off x="2244526" y="1285860"/>
            <a:ext cx="35477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zh-CN" altLang="en-US" sz="3600" b="1" kern="0" dirty="0" smtClean="0">
                <a:solidFill>
                  <a:srgbClr val="6766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▷ </a:t>
            </a:r>
            <a:r>
              <a:rPr lang="en-US" altLang="zh-CN" sz="3200" b="1" kern="0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1</a:t>
            </a:r>
            <a:r>
              <a:rPr lang="zh-CN" altLang="en-US" sz="3200" b="1" kern="0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dirty="0" smtClean="0">
                <a:solidFill>
                  <a:schemeClr val="accent3">
                    <a:lumMod val="50000"/>
                  </a:schemeClr>
                </a:solidFill>
              </a:rPr>
              <a:t>『</a:t>
            </a:r>
            <a:r>
              <a:rPr lang="en-US" altLang="zh-CN" sz="3200" b="1" dirty="0" smtClean="0">
                <a:solidFill>
                  <a:schemeClr val="accent3">
                    <a:lumMod val="50000"/>
                  </a:schemeClr>
                </a:solidFill>
              </a:rPr>
              <a:t>Background</a:t>
            </a:r>
            <a:r>
              <a:rPr lang="en-US" altLang="zh-CN" sz="3200" dirty="0" smtClean="0">
                <a:solidFill>
                  <a:schemeClr val="accent3">
                    <a:lumMod val="50000"/>
                  </a:schemeClr>
                </a:solidFill>
              </a:rPr>
              <a:t>』</a:t>
            </a:r>
            <a:endParaRPr lang="zh-CN" altLang="en-US" sz="3200" kern="0" dirty="0">
              <a:solidFill>
                <a:schemeClr val="accent3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2601716" y="1785926"/>
            <a:ext cx="2857520" cy="1588"/>
          </a:xfrm>
          <a:prstGeom prst="line">
            <a:avLst/>
          </a:prstGeom>
          <a:ln w="25400">
            <a:solidFill>
              <a:srgbClr val="80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35645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0"/>
            <a:ext cx="9144000" cy="571480"/>
          </a:xfrm>
          <a:prstGeom prst="rect">
            <a:avLst/>
          </a:prstGeom>
          <a:solidFill>
            <a:srgbClr val="0066CC"/>
          </a:solidFill>
          <a:ln w="952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9144000" cy="50004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bg1"/>
            </a:solidFill>
            <a:prstDash val="soli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GB" sz="2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>       </a:t>
            </a:r>
            <a:r>
              <a:rPr lang="en-GB" sz="2800" b="1" kern="0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Li-S Battery Technology</a:t>
            </a:r>
            <a:r>
              <a:rPr lang="en-GB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3200" dirty="0" smtClean="0"/>
              <a:t/>
            </a:r>
            <a:br>
              <a:rPr lang="en-GB" sz="3200" dirty="0" smtClean="0"/>
            </a:br>
            <a:endParaRPr kumimoji="0" lang="en-GB" sz="3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09352" y="6326962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5</a:t>
            </a:r>
            <a:endParaRPr lang="en-GB" sz="2800" b="1" dirty="0">
              <a:solidFill>
                <a:schemeClr val="bg1"/>
              </a:solidFill>
            </a:endParaRPr>
          </a:p>
        </p:txBody>
      </p:sp>
      <p:grpSp>
        <p:nvGrpSpPr>
          <p:cNvPr id="2" name="Group 75"/>
          <p:cNvGrpSpPr/>
          <p:nvPr/>
        </p:nvGrpSpPr>
        <p:grpSpPr>
          <a:xfrm>
            <a:off x="-23663" y="-10334"/>
            <a:ext cx="684803" cy="796128"/>
            <a:chOff x="575165" y="1"/>
            <a:chExt cx="684803" cy="891720"/>
          </a:xfrm>
        </p:grpSpPr>
        <p:sp>
          <p:nvSpPr>
            <p:cNvPr id="16" name="五边形 5"/>
            <p:cNvSpPr/>
            <p:nvPr/>
          </p:nvSpPr>
          <p:spPr>
            <a:xfrm rot="5400000">
              <a:off x="431643" y="151946"/>
              <a:ext cx="891720" cy="587829"/>
            </a:xfrm>
            <a:prstGeom prst="homePlat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17" name="文本框 3"/>
            <p:cNvSpPr txBox="1"/>
            <p:nvPr/>
          </p:nvSpPr>
          <p:spPr>
            <a:xfrm>
              <a:off x="575165" y="43348"/>
              <a:ext cx="684803" cy="5860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b="1" kern="0" baseline="0" dirty="0" smtClean="0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微软雅黑"/>
                </a:rPr>
                <a:t>3.2</a:t>
              </a:r>
              <a:endPara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微软雅黑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0" y="530624"/>
            <a:ext cx="9144000" cy="564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endParaRPr lang="en-GB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GB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3462" y="3011504"/>
            <a:ext cx="4286280" cy="16430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endParaRPr lang="en-GB" sz="1400" b="1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1400" b="1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Advantages  of Li-S batteries</a:t>
            </a:r>
          </a:p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endParaRPr lang="en-GB" sz="1400" b="1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-GB" sz="1400" b="1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High theoretical specific capacity of 1675 </a:t>
            </a:r>
            <a:r>
              <a:rPr lang="en-GB" sz="1400" b="1" baseline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mAh</a:t>
            </a:r>
            <a:r>
              <a:rPr lang="en-GB" sz="1400" b="1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kg</a:t>
            </a:r>
            <a:r>
              <a:rPr lang="en-GB" sz="14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−1 </a:t>
            </a:r>
            <a:r>
              <a:rPr lang="en-GB" sz="1400" b="1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1400" b="1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&amp; energy density of 2600 </a:t>
            </a:r>
            <a:r>
              <a:rPr lang="en-GB" sz="1400" b="1" baseline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Wh</a:t>
            </a:r>
            <a:r>
              <a:rPr lang="en-GB" sz="1400" b="1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kg</a:t>
            </a:r>
            <a:r>
              <a:rPr lang="en-GB" sz="14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−1</a:t>
            </a:r>
            <a:endParaRPr lang="en-GB" sz="1400" b="1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-GB" sz="1400" b="1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Availability, low cost &amp; eco-friendliness of </a:t>
            </a:r>
            <a:r>
              <a:rPr lang="en-GB" sz="1400" b="1" baseline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sulfur</a:t>
            </a:r>
            <a:endParaRPr lang="en-GB" sz="1400" b="1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</a:pPr>
            <a:endParaRPr lang="en-GB" sz="1400" b="1" baseline="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42844" y="4723324"/>
            <a:ext cx="4500594" cy="18158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en-GB" sz="1400" b="1" baseline="0" dirty="0" smtClean="0">
                <a:solidFill>
                  <a:prstClr val="black"/>
                </a:solidFill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Setbacks  of Li-S batteries</a:t>
            </a:r>
          </a:p>
          <a:p>
            <a:pPr lvl="0"/>
            <a:endParaRPr lang="en-GB" sz="1400" b="1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-GB" sz="1400" b="1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Insulating nature of S cathode</a:t>
            </a:r>
          </a:p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-GB" sz="1400" b="1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Volumetric expansion (80%) &amp; severe capacity decay </a:t>
            </a:r>
          </a:p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1400" b="1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of  S during charge/discharge process </a:t>
            </a:r>
          </a:p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-GB" sz="1400" b="1" baseline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Shuttle phenomenon i.e. diffusion of highly soluble  </a:t>
            </a:r>
          </a:p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1400" b="1" baseline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(Li</a:t>
            </a:r>
            <a:r>
              <a:rPr lang="en-GB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GB" sz="1400" b="1" baseline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GB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GB" sz="1400" b="1" baseline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3 ≤ n ≤ 8) in Li and S electrode, which causes </a:t>
            </a:r>
          </a:p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1400" b="1" baseline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decrease of Columbic efficiency </a:t>
            </a:r>
            <a:endParaRPr lang="en-GB" sz="1400" b="1" baseline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15"/>
          <p:cNvGrpSpPr/>
          <p:nvPr/>
        </p:nvGrpSpPr>
        <p:grpSpPr>
          <a:xfrm>
            <a:off x="8826748" y="6586280"/>
            <a:ext cx="380316" cy="261610"/>
            <a:chOff x="8848907" y="6618794"/>
            <a:chExt cx="380316" cy="261610"/>
          </a:xfrm>
        </p:grpSpPr>
        <p:sp>
          <p:nvSpPr>
            <p:cNvPr id="22" name="Oval 21"/>
            <p:cNvSpPr/>
            <p:nvPr/>
          </p:nvSpPr>
          <p:spPr bwMode="auto">
            <a:xfrm>
              <a:off x="8915530" y="6636026"/>
              <a:ext cx="208570" cy="208570"/>
            </a:xfrm>
            <a:prstGeom prst="ellipse">
              <a:avLst/>
            </a:prstGeom>
            <a:solidFill>
              <a:srgbClr val="800000"/>
            </a:solidFill>
            <a:ln w="9525" cap="flat" cmpd="sng" algn="ctr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800" b="1" i="0" u="none" strike="noStrike" cap="none" normalizeH="0" baseline="-2500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848907" y="6618794"/>
              <a:ext cx="38031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100" b="1" kern="0" baseline="0" dirty="0" smtClean="0">
                  <a:solidFill>
                    <a:srgbClr val="FFFFFF"/>
                  </a:solidFill>
                  <a:cs typeface="Arial" pitchFamily="34" charset="0"/>
                </a:rPr>
                <a:t>21</a:t>
              </a:r>
              <a:endParaRPr kumimoji="0" lang="en-GB" sz="11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5" name="Picture 1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06" y="845128"/>
            <a:ext cx="4624217" cy="2152075"/>
          </a:xfrm>
          <a:prstGeom prst="rect">
            <a:avLst/>
          </a:prstGeom>
          <a:noFill/>
        </p:spPr>
      </p:pic>
      <p:sp>
        <p:nvSpPr>
          <p:cNvPr id="21" name="Rectangle 20"/>
          <p:cNvSpPr/>
          <p:nvPr/>
        </p:nvSpPr>
        <p:spPr>
          <a:xfrm>
            <a:off x="5192656" y="714356"/>
            <a:ext cx="3821624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500" b="1" baseline="0" dirty="0" smtClean="0">
                <a:latin typeface="Times New Roman" pitchFamily="18" charset="0"/>
                <a:cs typeface="Times New Roman" pitchFamily="18" charset="0"/>
              </a:rPr>
              <a:t>Scientific approaches to tackle shuttle effect </a:t>
            </a:r>
            <a:endParaRPr lang="en-GB" sz="1500" b="1" baseline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65561" y="1347852"/>
            <a:ext cx="413194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" name="Rectangle 24"/>
          <p:cNvSpPr/>
          <p:nvPr/>
        </p:nvSpPr>
        <p:spPr>
          <a:xfrm>
            <a:off x="5885415" y="2342616"/>
            <a:ext cx="2145177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b="1" dirty="0" smtClean="0">
                <a:latin typeface="Times New Roman" pitchFamily="18" charset="0"/>
                <a:cs typeface="Times New Roman" pitchFamily="18" charset="0"/>
              </a:rPr>
              <a:t>N, B, P, S,O often used</a:t>
            </a:r>
            <a:endParaRPr lang="en-GB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312506" y="3143248"/>
            <a:ext cx="3643338" cy="1431161"/>
          </a:xfrm>
          <a:prstGeom prst="rect">
            <a:avLst/>
          </a:prstGeom>
          <a:solidFill>
            <a:schemeClr val="bg1"/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500" b="1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500" b="1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hybrid of chemically modified heteroatom-doped  CNMs in S cathode can be used to restrain and trap polysulfide molecules</a:t>
            </a:r>
            <a:endParaRPr lang="en-GB" sz="1500" b="1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GB" dirty="0"/>
          </a:p>
        </p:txBody>
      </p:sp>
      <p:sp>
        <p:nvSpPr>
          <p:cNvPr id="27" name="Down Arrow 26"/>
          <p:cNvSpPr/>
          <p:nvPr/>
        </p:nvSpPr>
        <p:spPr>
          <a:xfrm>
            <a:off x="7026768" y="4732793"/>
            <a:ext cx="157748" cy="668021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/>
          <p:cNvSpPr/>
          <p:nvPr/>
        </p:nvSpPr>
        <p:spPr>
          <a:xfrm>
            <a:off x="5441502" y="5572140"/>
            <a:ext cx="3286148" cy="784830"/>
          </a:xfrm>
          <a:prstGeom prst="rect">
            <a:avLst/>
          </a:prstGeom>
          <a:ln w="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1500" b="1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Of great importance is  halogenation of carbon  by halogen elements (F, </a:t>
            </a:r>
            <a:r>
              <a:rPr lang="en-GB" sz="1500" b="1" baseline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GB" sz="1500" b="1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Br and I).</a:t>
            </a:r>
            <a:endParaRPr lang="en-GB" sz="1500" b="1" baseline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0"/>
            <a:ext cx="9144000" cy="571480"/>
          </a:xfrm>
          <a:prstGeom prst="rect">
            <a:avLst/>
          </a:prstGeom>
          <a:solidFill>
            <a:srgbClr val="0066CC"/>
          </a:solidFill>
          <a:ln w="952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9144000" cy="50004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bg1"/>
            </a:solidFill>
            <a:prstDash val="soli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GB" sz="2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>       </a:t>
            </a:r>
            <a:r>
              <a:rPr lang="en-GB" sz="2800" b="1" kern="0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Halogen doping in CNR</a:t>
            </a:r>
            <a:r>
              <a:rPr lang="en-GB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3200" dirty="0" smtClean="0"/>
              <a:t/>
            </a:r>
            <a:br>
              <a:rPr lang="en-GB" sz="3200" dirty="0" smtClean="0"/>
            </a:br>
            <a:endParaRPr kumimoji="0" lang="en-GB" sz="3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09352" y="6326962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5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754266" y="6385421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9</a:t>
            </a:r>
            <a:endParaRPr lang="en-GB" sz="2800" b="1" dirty="0">
              <a:solidFill>
                <a:schemeClr val="bg1"/>
              </a:solidFill>
            </a:endParaRPr>
          </a:p>
        </p:txBody>
      </p:sp>
      <p:grpSp>
        <p:nvGrpSpPr>
          <p:cNvPr id="2" name="Group 75"/>
          <p:cNvGrpSpPr/>
          <p:nvPr/>
        </p:nvGrpSpPr>
        <p:grpSpPr>
          <a:xfrm>
            <a:off x="-23663" y="-10334"/>
            <a:ext cx="633507" cy="796128"/>
            <a:chOff x="575165" y="1"/>
            <a:chExt cx="633507" cy="891720"/>
          </a:xfrm>
        </p:grpSpPr>
        <p:sp>
          <p:nvSpPr>
            <p:cNvPr id="16" name="五边形 5"/>
            <p:cNvSpPr/>
            <p:nvPr/>
          </p:nvSpPr>
          <p:spPr>
            <a:xfrm rot="5400000">
              <a:off x="431643" y="151946"/>
              <a:ext cx="891720" cy="587829"/>
            </a:xfrm>
            <a:prstGeom prst="homePlat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17" name="文本框 3"/>
            <p:cNvSpPr txBox="1"/>
            <p:nvPr/>
          </p:nvSpPr>
          <p:spPr>
            <a:xfrm>
              <a:off x="575165" y="43348"/>
              <a:ext cx="633507" cy="5860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b="1" kern="0" baseline="0" dirty="0" smtClean="0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微软雅黑"/>
                  <a:cs typeface="Times New Roman" pitchFamily="18" charset="0"/>
                </a:rPr>
                <a:t>3.2</a:t>
              </a:r>
              <a:endPara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微软雅黑"/>
                <a:cs typeface="Times New Roman" pitchFamily="18" charset="0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0" y="530624"/>
            <a:ext cx="9144000" cy="564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endParaRPr lang="en-GB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GB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22248" y="4712455"/>
            <a:ext cx="4357718" cy="1812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500" b="1" kern="0" baseline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Halogen doping in  carbon cathode</a:t>
            </a:r>
          </a:p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lang="en-US" sz="1500" b="1" kern="0" baseline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Tune the catalytic properties of carbon host</a:t>
            </a:r>
          </a:p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lang="en-US" sz="1500" b="1" kern="0" baseline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Induce strong dipole moment for trapping </a:t>
            </a:r>
            <a:r>
              <a:rPr lang="en-US" sz="1500" b="1" kern="0" baseline="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solube</a:t>
            </a:r>
            <a:r>
              <a:rPr lang="en-US" sz="1500" b="1" kern="0" baseline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500" b="1" kern="0" baseline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   lithium sulfide due to its high </a:t>
            </a:r>
            <a:r>
              <a:rPr lang="en-US" sz="1500" b="1" kern="0" baseline="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electronegativities</a:t>
            </a:r>
            <a:endParaRPr lang="en-GB" sz="1500" b="1" kern="0" baseline="0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kumimoji="0" lang="en-GB" sz="145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873684" y="4706918"/>
            <a:ext cx="4357718" cy="1465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500" b="1" kern="0" baseline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Why zigzag geometry of carbon host?</a:t>
            </a:r>
          </a:p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lang="en-US" sz="1500" b="1" kern="0" baseline="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Dopants</a:t>
            </a:r>
            <a:r>
              <a:rPr lang="en-US" sz="1500" b="1" kern="0" baseline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enjoy high stability at the zigzag edge</a:t>
            </a:r>
          </a:p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lang="en-US" sz="1500" b="1" kern="0" baseline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Superior intrinsic catalytic reactivity of the site </a:t>
            </a:r>
            <a:endParaRPr lang="en-GB" sz="1500" b="1" kern="0" baseline="0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kumimoji="0" lang="en-GB" sz="145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64" name="Group 15"/>
          <p:cNvGrpSpPr/>
          <p:nvPr/>
        </p:nvGrpSpPr>
        <p:grpSpPr>
          <a:xfrm>
            <a:off x="8826748" y="6586280"/>
            <a:ext cx="380316" cy="261610"/>
            <a:chOff x="8848907" y="6618794"/>
            <a:chExt cx="380316" cy="261610"/>
          </a:xfrm>
        </p:grpSpPr>
        <p:sp>
          <p:nvSpPr>
            <p:cNvPr id="65" name="Oval 64"/>
            <p:cNvSpPr/>
            <p:nvPr/>
          </p:nvSpPr>
          <p:spPr bwMode="auto">
            <a:xfrm>
              <a:off x="8915530" y="6636026"/>
              <a:ext cx="208570" cy="208570"/>
            </a:xfrm>
            <a:prstGeom prst="ellipse">
              <a:avLst/>
            </a:prstGeom>
            <a:solidFill>
              <a:srgbClr val="800000"/>
            </a:solidFill>
            <a:ln w="9525" cap="flat" cmpd="sng" algn="ctr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800" b="1" i="0" u="none" strike="noStrike" cap="none" normalizeH="0" baseline="-2500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8848907" y="6618794"/>
              <a:ext cx="38031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100" b="1" kern="0" baseline="0" dirty="0" smtClean="0">
                  <a:solidFill>
                    <a:srgbClr val="FFFFFF"/>
                  </a:solidFill>
                  <a:cs typeface="Arial" pitchFamily="34" charset="0"/>
                </a:rPr>
                <a:t>22</a:t>
              </a:r>
              <a:endParaRPr kumimoji="0" lang="en-GB" sz="11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67" name="Picture 66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318" y="1000108"/>
            <a:ext cx="8270550" cy="34408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0"/>
            <a:ext cx="9144000" cy="571480"/>
          </a:xfrm>
          <a:prstGeom prst="rect">
            <a:avLst/>
          </a:prstGeom>
          <a:solidFill>
            <a:srgbClr val="0066CC"/>
          </a:solidFill>
          <a:ln w="952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9144000" cy="50004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bg1"/>
            </a:solidFill>
            <a:prstDash val="soli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GB" sz="2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>       </a:t>
            </a:r>
            <a:r>
              <a:rPr lang="en-GB" sz="2800" b="1" kern="0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Charge analysis in halogen-doped CNR</a:t>
            </a:r>
            <a:r>
              <a:rPr lang="en-GB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3200" dirty="0" smtClean="0"/>
              <a:t/>
            </a:r>
            <a:br>
              <a:rPr lang="en-GB" sz="3200" dirty="0" smtClean="0"/>
            </a:br>
            <a:endParaRPr kumimoji="0" lang="en-GB" sz="3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09352" y="6326962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5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754266" y="6385421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9</a:t>
            </a:r>
            <a:endParaRPr lang="en-GB" sz="2800" b="1" dirty="0">
              <a:solidFill>
                <a:schemeClr val="bg1"/>
              </a:solidFill>
            </a:endParaRPr>
          </a:p>
        </p:txBody>
      </p:sp>
      <p:grpSp>
        <p:nvGrpSpPr>
          <p:cNvPr id="2" name="Group 75"/>
          <p:cNvGrpSpPr/>
          <p:nvPr/>
        </p:nvGrpSpPr>
        <p:grpSpPr>
          <a:xfrm>
            <a:off x="-23663" y="-10334"/>
            <a:ext cx="633507" cy="796128"/>
            <a:chOff x="575165" y="1"/>
            <a:chExt cx="633507" cy="891720"/>
          </a:xfrm>
        </p:grpSpPr>
        <p:sp>
          <p:nvSpPr>
            <p:cNvPr id="16" name="五边形 5"/>
            <p:cNvSpPr/>
            <p:nvPr/>
          </p:nvSpPr>
          <p:spPr>
            <a:xfrm rot="5400000">
              <a:off x="431643" y="151946"/>
              <a:ext cx="891720" cy="587829"/>
            </a:xfrm>
            <a:prstGeom prst="homePlat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17" name="文本框 3"/>
            <p:cNvSpPr txBox="1"/>
            <p:nvPr/>
          </p:nvSpPr>
          <p:spPr>
            <a:xfrm>
              <a:off x="575165" y="43348"/>
              <a:ext cx="633507" cy="5860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b="1" kern="0" baseline="0" dirty="0" smtClean="0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微软雅黑"/>
                  <a:cs typeface="Times New Roman" pitchFamily="18" charset="0"/>
                </a:rPr>
                <a:t>3.2</a:t>
              </a:r>
              <a:endPara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微软雅黑"/>
                <a:cs typeface="Times New Roman" pitchFamily="18" charset="0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0" y="530624"/>
            <a:ext cx="9144000" cy="564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endParaRPr lang="en-GB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GB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1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69886" y="701706"/>
            <a:ext cx="6204228" cy="4898004"/>
          </a:xfrm>
          <a:prstGeom prst="rect">
            <a:avLst/>
          </a:prstGeom>
          <a:noFill/>
        </p:spPr>
      </p:pic>
      <p:sp>
        <p:nvSpPr>
          <p:cNvPr id="18" name="Rectangle 17"/>
          <p:cNvSpPr/>
          <p:nvPr/>
        </p:nvSpPr>
        <p:spPr>
          <a:xfrm>
            <a:off x="1071538" y="5715016"/>
            <a:ext cx="678661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Charge transfer from carbon to halogens with exceptions to iodine, due to </a:t>
            </a:r>
          </a:p>
          <a:p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    its bigger </a:t>
            </a:r>
            <a:r>
              <a:rPr lang="en-US" sz="1500" b="1" baseline="0" dirty="0" err="1" smtClean="0">
                <a:latin typeface="Times New Roman" pitchFamily="18" charset="0"/>
                <a:cs typeface="Times New Roman" pitchFamily="18" charset="0"/>
              </a:rPr>
              <a:t>electronegativity</a:t>
            </a:r>
            <a:endParaRPr lang="en-US" sz="1500" b="1" baseline="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F, </a:t>
            </a:r>
            <a:r>
              <a:rPr lang="en-US" sz="1500" b="1" baseline="0" dirty="0" err="1" smtClean="0"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 , Br,  negatively charged</a:t>
            </a:r>
          </a:p>
          <a:p>
            <a:pPr>
              <a:buFont typeface="Wingdings" pitchFamily="2" charset="2"/>
              <a:buChar char="v"/>
            </a:pPr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Much bigger charge is observe on F, while I is positively charged</a:t>
            </a:r>
            <a:endParaRPr lang="en-GB" sz="1500" b="1" baseline="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Group 15"/>
          <p:cNvGrpSpPr/>
          <p:nvPr/>
        </p:nvGrpSpPr>
        <p:grpSpPr>
          <a:xfrm>
            <a:off x="8841738" y="6586280"/>
            <a:ext cx="380316" cy="261610"/>
            <a:chOff x="8863897" y="6618794"/>
            <a:chExt cx="380316" cy="261610"/>
          </a:xfrm>
        </p:grpSpPr>
        <p:sp>
          <p:nvSpPr>
            <p:cNvPr id="22" name="Oval 21"/>
            <p:cNvSpPr/>
            <p:nvPr/>
          </p:nvSpPr>
          <p:spPr bwMode="auto">
            <a:xfrm>
              <a:off x="8915530" y="6636026"/>
              <a:ext cx="208570" cy="208570"/>
            </a:xfrm>
            <a:prstGeom prst="ellipse">
              <a:avLst/>
            </a:prstGeom>
            <a:solidFill>
              <a:srgbClr val="800000"/>
            </a:solidFill>
            <a:ln w="9525" cap="flat" cmpd="sng" algn="ctr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800" b="1" i="0" u="none" strike="noStrike" cap="none" normalizeH="0" baseline="-2500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863897" y="6618794"/>
              <a:ext cx="38031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100" b="1" kern="0" baseline="0" dirty="0" smtClean="0">
                  <a:solidFill>
                    <a:srgbClr val="FFFFFF"/>
                  </a:solidFill>
                  <a:cs typeface="Arial" pitchFamily="34" charset="0"/>
                </a:rPr>
                <a:t>23</a:t>
              </a:r>
              <a:endParaRPr kumimoji="0" lang="en-GB" sz="11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0"/>
            <a:ext cx="9144000" cy="571480"/>
          </a:xfrm>
          <a:prstGeom prst="rect">
            <a:avLst/>
          </a:prstGeom>
          <a:solidFill>
            <a:srgbClr val="0066CC"/>
          </a:solidFill>
          <a:ln w="952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9144000" cy="50004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bg1"/>
            </a:solidFill>
            <a:prstDash val="soli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GB" sz="2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>       </a:t>
            </a:r>
            <a:r>
              <a:rPr lang="en-GB" sz="2800" b="1" kern="0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PDOS in halogen-doped CNR</a:t>
            </a:r>
            <a:r>
              <a:rPr lang="en-GB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3200" dirty="0" smtClean="0"/>
              <a:t/>
            </a:r>
            <a:br>
              <a:rPr lang="en-GB" sz="3200" dirty="0" smtClean="0"/>
            </a:br>
            <a:endParaRPr kumimoji="0" lang="en-GB" sz="3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09352" y="6326962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5</a:t>
            </a:r>
            <a:endParaRPr lang="en-GB" sz="2800" b="1" dirty="0">
              <a:solidFill>
                <a:schemeClr val="bg1"/>
              </a:solidFill>
            </a:endParaRPr>
          </a:p>
        </p:txBody>
      </p:sp>
      <p:grpSp>
        <p:nvGrpSpPr>
          <p:cNvPr id="2" name="Group 75"/>
          <p:cNvGrpSpPr/>
          <p:nvPr/>
        </p:nvGrpSpPr>
        <p:grpSpPr>
          <a:xfrm>
            <a:off x="-23663" y="-10334"/>
            <a:ext cx="633507" cy="796128"/>
            <a:chOff x="575165" y="1"/>
            <a:chExt cx="633507" cy="891720"/>
          </a:xfrm>
        </p:grpSpPr>
        <p:sp>
          <p:nvSpPr>
            <p:cNvPr id="16" name="五边形 5"/>
            <p:cNvSpPr/>
            <p:nvPr/>
          </p:nvSpPr>
          <p:spPr>
            <a:xfrm rot="5400000">
              <a:off x="431643" y="151946"/>
              <a:ext cx="891720" cy="587829"/>
            </a:xfrm>
            <a:prstGeom prst="homePlat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17" name="文本框 3"/>
            <p:cNvSpPr txBox="1"/>
            <p:nvPr/>
          </p:nvSpPr>
          <p:spPr>
            <a:xfrm>
              <a:off x="575165" y="43348"/>
              <a:ext cx="633507" cy="5860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b="1" kern="0" baseline="0" dirty="0" smtClean="0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微软雅黑"/>
                  <a:cs typeface="Times New Roman" pitchFamily="18" charset="0"/>
                </a:rPr>
                <a:t>3.2</a:t>
              </a:r>
              <a:endPara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微软雅黑"/>
                <a:cs typeface="Times New Roman" pitchFamily="18" charset="0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0" y="530624"/>
            <a:ext cx="9144000" cy="564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endParaRPr lang="en-GB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GB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12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702666"/>
            <a:ext cx="6443853" cy="4953000"/>
          </a:xfrm>
          <a:prstGeom prst="rect">
            <a:avLst/>
          </a:prstGeom>
          <a:noFill/>
        </p:spPr>
      </p:pic>
      <p:sp>
        <p:nvSpPr>
          <p:cNvPr id="19" name="Rectangle 18"/>
          <p:cNvSpPr/>
          <p:nvPr/>
        </p:nvSpPr>
        <p:spPr>
          <a:xfrm>
            <a:off x="1014168" y="5790452"/>
            <a:ext cx="9144000" cy="1072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GB" sz="1500" b="1" baseline="0" dirty="0" smtClean="0">
                <a:latin typeface="Times New Roman" pitchFamily="18" charset="0"/>
                <a:cs typeface="Times New Roman" pitchFamily="18" charset="0"/>
              </a:rPr>
              <a:t>Overlap of halogen and carbon </a:t>
            </a:r>
            <a:r>
              <a:rPr lang="en-GB" sz="1500" b="1" baseline="0" dirty="0" err="1" smtClean="0">
                <a:latin typeface="Times New Roman" pitchFamily="18" charset="0"/>
                <a:cs typeface="Times New Roman" pitchFamily="18" charset="0"/>
              </a:rPr>
              <a:t>orbitals</a:t>
            </a:r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 distributed around the Fermi level</a:t>
            </a:r>
          </a:p>
          <a:p>
            <a:pPr>
              <a:buFont typeface="Wingdings" pitchFamily="2" charset="2"/>
              <a:buChar char="v"/>
            </a:pPr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Spike peak for all halogen under Fermi level </a:t>
            </a:r>
          </a:p>
          <a:p>
            <a:pPr>
              <a:buFont typeface="Wingdings" pitchFamily="2" charset="2"/>
              <a:buChar char="v"/>
            </a:pPr>
            <a:endParaRPr lang="en-US" sz="1500" b="1" baseline="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Group 15"/>
          <p:cNvGrpSpPr/>
          <p:nvPr/>
        </p:nvGrpSpPr>
        <p:grpSpPr>
          <a:xfrm>
            <a:off x="8826748" y="6571290"/>
            <a:ext cx="380316" cy="261610"/>
            <a:chOff x="8848907" y="6603804"/>
            <a:chExt cx="380316" cy="261610"/>
          </a:xfrm>
        </p:grpSpPr>
        <p:sp>
          <p:nvSpPr>
            <p:cNvPr id="22" name="Oval 21"/>
            <p:cNvSpPr/>
            <p:nvPr/>
          </p:nvSpPr>
          <p:spPr bwMode="auto">
            <a:xfrm>
              <a:off x="8915530" y="6636026"/>
              <a:ext cx="208570" cy="208570"/>
            </a:xfrm>
            <a:prstGeom prst="ellipse">
              <a:avLst/>
            </a:prstGeom>
            <a:solidFill>
              <a:srgbClr val="800000"/>
            </a:solidFill>
            <a:ln w="9525" cap="flat" cmpd="sng" algn="ctr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800" b="1" i="0" u="none" strike="noStrike" cap="none" normalizeH="0" baseline="-2500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848907" y="6603804"/>
              <a:ext cx="38031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100" b="1" kern="0" baseline="0" dirty="0" smtClean="0">
                  <a:solidFill>
                    <a:srgbClr val="FFFFFF"/>
                  </a:solidFill>
                  <a:cs typeface="Arial" pitchFamily="34" charset="0"/>
                </a:rPr>
                <a:t>24</a:t>
              </a:r>
              <a:endParaRPr kumimoji="0" lang="en-GB" sz="11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0"/>
            <a:ext cx="9144000" cy="571480"/>
          </a:xfrm>
          <a:prstGeom prst="rect">
            <a:avLst/>
          </a:prstGeom>
          <a:solidFill>
            <a:srgbClr val="0066CC"/>
          </a:solidFill>
          <a:ln w="952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9144000" cy="50004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bg1"/>
            </a:solidFill>
            <a:prstDash val="soli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GB" sz="2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>    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Halogen doped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graphene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with sulfur containing clusters</a:t>
            </a:r>
            <a:r>
              <a:rPr lang="en-GB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3200" dirty="0" smtClean="0">
                <a:solidFill>
                  <a:srgbClr val="FF0000"/>
                </a:solidFill>
              </a:rPr>
              <a:t/>
            </a:r>
            <a:br>
              <a:rPr lang="en-GB" sz="3200" dirty="0" smtClean="0">
                <a:solidFill>
                  <a:srgbClr val="FF0000"/>
                </a:solidFill>
              </a:rPr>
            </a:br>
            <a:endParaRPr kumimoji="0" lang="en-GB" sz="3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09352" y="6326962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5</a:t>
            </a:r>
            <a:endParaRPr lang="en-GB" sz="2800" b="1" dirty="0">
              <a:solidFill>
                <a:schemeClr val="bg1"/>
              </a:solidFill>
            </a:endParaRPr>
          </a:p>
        </p:txBody>
      </p:sp>
      <p:grpSp>
        <p:nvGrpSpPr>
          <p:cNvPr id="2" name="Group 75"/>
          <p:cNvGrpSpPr/>
          <p:nvPr/>
        </p:nvGrpSpPr>
        <p:grpSpPr>
          <a:xfrm>
            <a:off x="-23663" y="-10334"/>
            <a:ext cx="684803" cy="796128"/>
            <a:chOff x="575165" y="1"/>
            <a:chExt cx="684803" cy="891720"/>
          </a:xfrm>
        </p:grpSpPr>
        <p:sp>
          <p:nvSpPr>
            <p:cNvPr id="16" name="五边形 5"/>
            <p:cNvSpPr/>
            <p:nvPr/>
          </p:nvSpPr>
          <p:spPr>
            <a:xfrm rot="5400000">
              <a:off x="431643" y="151946"/>
              <a:ext cx="891720" cy="587829"/>
            </a:xfrm>
            <a:prstGeom prst="homePlat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17" name="文本框 3"/>
            <p:cNvSpPr txBox="1"/>
            <p:nvPr/>
          </p:nvSpPr>
          <p:spPr>
            <a:xfrm>
              <a:off x="575165" y="43348"/>
              <a:ext cx="684803" cy="5860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b="1" kern="0" baseline="0" dirty="0" smtClean="0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微软雅黑"/>
                </a:rPr>
                <a:t>3.2</a:t>
              </a:r>
              <a:endPara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微软雅黑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0" y="530624"/>
            <a:ext cx="9144000" cy="564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endParaRPr lang="en-GB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GB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" name="Content Placeholder 3"/>
          <p:cNvGraphicFramePr>
            <a:graphicFrameLocks noGrp="1"/>
          </p:cNvGraphicFramePr>
          <p:nvPr>
            <p:ph idx="1"/>
          </p:nvPr>
        </p:nvGraphicFramePr>
        <p:xfrm>
          <a:off x="4684545" y="1821542"/>
          <a:ext cx="4357716" cy="27844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7646"/>
                <a:gridCol w="968286"/>
                <a:gridCol w="975608"/>
                <a:gridCol w="975608"/>
                <a:gridCol w="910568"/>
              </a:tblGrid>
              <a:tr h="357190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kern="100" dirty="0" smtClean="0">
                          <a:solidFill>
                            <a:schemeClr val="tx1"/>
                          </a:solidFill>
                          <a:latin typeface="Times New Roman"/>
                          <a:ea typeface="DengXian"/>
                          <a:cs typeface="Times New Roman"/>
                        </a:rPr>
                        <a:t>X-ZZCNR-</a:t>
                      </a:r>
                      <a:r>
                        <a:rPr lang="en-US" sz="1400" b="1" kern="100" dirty="0" err="1" smtClean="0">
                          <a:solidFill>
                            <a:schemeClr val="tx1"/>
                          </a:solidFill>
                          <a:latin typeface="Times New Roman"/>
                          <a:ea typeface="DengXian"/>
                          <a:cs typeface="Times New Roman"/>
                        </a:rPr>
                        <a:t>LiPs</a:t>
                      </a:r>
                      <a:endParaRPr lang="en-GB" sz="1400" b="1" dirty="0">
                        <a:solidFill>
                          <a:schemeClr val="tx1"/>
                        </a:solidFill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1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 dirty="0" err="1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LiPs</a:t>
                      </a:r>
                      <a:endParaRPr lang="en-GB" sz="1200" b="1" dirty="0">
                        <a:latin typeface="Times New Roman" pitchFamily="18" charset="0"/>
                        <a:ea typeface="宋体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F-ZZCNR</a:t>
                      </a:r>
                      <a:endParaRPr lang="en-GB" sz="1200" dirty="0">
                        <a:latin typeface="Times New Roman" pitchFamily="18" charset="0"/>
                        <a:ea typeface="宋体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 dirty="0" err="1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Cl</a:t>
                      </a:r>
                      <a:r>
                        <a:rPr lang="en-US" sz="1200" b="1" kern="1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-ZZCNR</a:t>
                      </a:r>
                      <a:endParaRPr lang="en-GB" sz="1200" b="1" dirty="0">
                        <a:latin typeface="Times New Roman" pitchFamily="18" charset="0"/>
                        <a:ea typeface="宋体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Br-ZZCNR</a:t>
                      </a:r>
                      <a:endParaRPr lang="en-GB" sz="1200" b="1" dirty="0">
                        <a:latin typeface="Times New Roman" pitchFamily="18" charset="0"/>
                        <a:ea typeface="宋体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I-ZZCNR</a:t>
                      </a:r>
                      <a:endParaRPr lang="en-GB" sz="1200" b="1" dirty="0">
                        <a:latin typeface="Times New Roman" pitchFamily="18" charset="0"/>
                        <a:ea typeface="宋体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Li</a:t>
                      </a:r>
                      <a:r>
                        <a:rPr lang="en-US" sz="1200" b="1" kern="100" baseline="-250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2</a:t>
                      </a:r>
                      <a:r>
                        <a:rPr lang="en-US" sz="1200" b="1" kern="1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S</a:t>
                      </a:r>
                      <a:endParaRPr lang="en-GB" sz="1200" b="1" dirty="0">
                        <a:latin typeface="Times New Roman" pitchFamily="18" charset="0"/>
                        <a:ea typeface="宋体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-0.648</a:t>
                      </a:r>
                      <a:endParaRPr lang="en-GB" sz="1200" b="1" dirty="0">
                        <a:latin typeface="Times New Roman" pitchFamily="18" charset="0"/>
                        <a:ea typeface="宋体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-0.355</a:t>
                      </a:r>
                      <a:endParaRPr lang="en-GB" sz="1200" b="1" dirty="0">
                        <a:latin typeface="Times New Roman" pitchFamily="18" charset="0"/>
                        <a:ea typeface="宋体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-0.217</a:t>
                      </a:r>
                      <a:endParaRPr lang="en-GB" sz="1200" b="1" dirty="0">
                        <a:latin typeface="Times New Roman" pitchFamily="18" charset="0"/>
                        <a:ea typeface="宋体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-0.057</a:t>
                      </a:r>
                      <a:endParaRPr lang="en-GB" sz="1200" b="1" dirty="0">
                        <a:latin typeface="Times New Roman" pitchFamily="18" charset="0"/>
                        <a:ea typeface="宋体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Li</a:t>
                      </a:r>
                      <a:r>
                        <a:rPr lang="en-US" sz="1200" b="1" kern="100" baseline="-250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2</a:t>
                      </a:r>
                      <a:r>
                        <a:rPr lang="en-US" sz="1200" b="1" kern="1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S</a:t>
                      </a:r>
                      <a:r>
                        <a:rPr lang="en-US" sz="1200" b="1" kern="100" baseline="-250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4</a:t>
                      </a:r>
                      <a:endParaRPr lang="en-GB" sz="1200" b="1" dirty="0">
                        <a:latin typeface="Times New Roman" pitchFamily="18" charset="0"/>
                        <a:ea typeface="宋体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-0.671</a:t>
                      </a:r>
                      <a:endParaRPr lang="en-GB" sz="1200" b="1" dirty="0">
                        <a:latin typeface="Times New Roman" pitchFamily="18" charset="0"/>
                        <a:ea typeface="宋体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-0.295</a:t>
                      </a:r>
                      <a:endParaRPr lang="en-GB" sz="1200" b="1" dirty="0">
                        <a:latin typeface="Times New Roman" pitchFamily="18" charset="0"/>
                        <a:ea typeface="宋体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-0.148</a:t>
                      </a:r>
                      <a:endParaRPr lang="en-GB" sz="1200" b="1" dirty="0">
                        <a:latin typeface="Times New Roman" pitchFamily="18" charset="0"/>
                        <a:ea typeface="宋体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+0.031</a:t>
                      </a:r>
                      <a:endParaRPr lang="en-GB" sz="1200" b="1" dirty="0">
                        <a:latin typeface="Times New Roman" pitchFamily="18" charset="0"/>
                        <a:ea typeface="宋体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Li</a:t>
                      </a:r>
                      <a:r>
                        <a:rPr lang="en-US" sz="1200" b="1" kern="100" baseline="-250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2</a:t>
                      </a:r>
                      <a:r>
                        <a:rPr lang="en-US" sz="1200" b="1" kern="1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S</a:t>
                      </a:r>
                      <a:r>
                        <a:rPr lang="en-US" sz="1200" b="1" kern="100" baseline="-250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8</a:t>
                      </a:r>
                      <a:endParaRPr lang="en-GB" sz="1200" b="1" dirty="0">
                        <a:latin typeface="Times New Roman" pitchFamily="18" charset="0"/>
                        <a:ea typeface="宋体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-0.650</a:t>
                      </a:r>
                      <a:endParaRPr lang="en-GB" sz="1200" b="1" dirty="0">
                        <a:latin typeface="Times New Roman" pitchFamily="18" charset="0"/>
                        <a:ea typeface="宋体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-0.298</a:t>
                      </a:r>
                      <a:endParaRPr lang="en-GB" sz="1200" b="1" dirty="0">
                        <a:latin typeface="Times New Roman" pitchFamily="18" charset="0"/>
                        <a:ea typeface="宋体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-0.073</a:t>
                      </a:r>
                      <a:endParaRPr lang="en-GB" sz="1200" b="1" dirty="0">
                        <a:latin typeface="Times New Roman" pitchFamily="18" charset="0"/>
                        <a:ea typeface="宋体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+0.104</a:t>
                      </a:r>
                      <a:endParaRPr lang="en-GB" sz="1200" b="1" dirty="0">
                        <a:latin typeface="Times New Roman" pitchFamily="18" charset="0"/>
                        <a:ea typeface="宋体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S</a:t>
                      </a:r>
                      <a:r>
                        <a:rPr lang="en-US" sz="1200" b="1" kern="100" baseline="-250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8</a:t>
                      </a:r>
                      <a:endParaRPr lang="en-GB" sz="1200" b="1" dirty="0">
                        <a:latin typeface="Times New Roman" pitchFamily="18" charset="0"/>
                        <a:ea typeface="宋体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-0.686</a:t>
                      </a:r>
                      <a:endParaRPr lang="en-GB" sz="1200" b="1" dirty="0">
                        <a:latin typeface="Times New Roman" pitchFamily="18" charset="0"/>
                        <a:ea typeface="宋体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-0.231</a:t>
                      </a:r>
                      <a:endParaRPr lang="en-GB" sz="1200" b="1" dirty="0">
                        <a:latin typeface="Times New Roman" pitchFamily="18" charset="0"/>
                        <a:ea typeface="宋体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-0.015</a:t>
                      </a:r>
                      <a:endParaRPr lang="en-GB" sz="1200" b="1" dirty="0">
                        <a:latin typeface="Times New Roman" pitchFamily="18" charset="0"/>
                        <a:ea typeface="宋体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+0.147</a:t>
                      </a:r>
                      <a:endParaRPr lang="en-GB" sz="1200" b="1" dirty="0">
                        <a:latin typeface="Times New Roman" pitchFamily="18" charset="0"/>
                        <a:ea typeface="宋体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               </a:t>
                      </a:r>
                      <a:r>
                        <a:rPr lang="en-US" sz="1200" b="1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Charge Q (e)</a:t>
                      </a:r>
                      <a:endParaRPr lang="en-GB" sz="1200" b="1" dirty="0" smtClean="0">
                        <a:latin typeface="Times New Roman" pitchFamily="18" charset="0"/>
                        <a:ea typeface="宋体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1200" dirty="0">
                        <a:latin typeface="Times New Roman" pitchFamily="18" charset="0"/>
                        <a:ea typeface="宋体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1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4744110" y="968678"/>
            <a:ext cx="435768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DengXian" charset="-122"/>
                <a:cs typeface="Times New Roman" pitchFamily="18" charset="0"/>
              </a:rPr>
              <a:t>The charge transfer between  X-ZZCNR and the </a:t>
            </a:r>
            <a:r>
              <a:rPr kumimoji="0" lang="en-US" altLang="zh-CN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DengXian" charset="-122"/>
                <a:cs typeface="Times New Roman" pitchFamily="18" charset="0"/>
              </a:rPr>
              <a:t>LiPs</a:t>
            </a: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098830" y="4788106"/>
            <a:ext cx="371477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Halogenated carbon acquires charges from lithium polysulfides upon adsorption due to high electron inductive effect of halogens</a:t>
            </a:r>
            <a:endParaRPr lang="en-GB" sz="1500" b="1" baseline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14282" y="5572140"/>
            <a:ext cx="41434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Except for </a:t>
            </a:r>
            <a:r>
              <a:rPr lang="en-US" sz="1500" b="1" baseline="0" dirty="0" err="1" smtClean="0">
                <a:latin typeface="Times New Roman" pitchFamily="18" charset="0"/>
                <a:cs typeface="Times New Roman" pitchFamily="18" charset="0"/>
              </a:rPr>
              <a:t>unlithiated</a:t>
            </a:r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en-US" sz="1500" b="1" dirty="0" smtClean="0"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cluster, the interactions between adsorbed molecule and </a:t>
            </a:r>
            <a:r>
              <a:rPr lang="en-US" sz="1500" b="1" baseline="0" dirty="0" err="1" smtClean="0">
                <a:latin typeface="Times New Roman" pitchFamily="18" charset="0"/>
                <a:cs typeface="Times New Roman" pitchFamily="18" charset="0"/>
              </a:rPr>
              <a:t>graphene</a:t>
            </a:r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 edge are between  Li and halogen for all investigated configurations</a:t>
            </a:r>
            <a:endParaRPr lang="en-GB" sz="1500" b="1" baseline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Picture 2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9100" y="941640"/>
            <a:ext cx="4332498" cy="3800698"/>
          </a:xfrm>
          <a:prstGeom prst="rect">
            <a:avLst/>
          </a:prstGeom>
          <a:noFill/>
        </p:spPr>
      </p:pic>
      <p:sp>
        <p:nvSpPr>
          <p:cNvPr id="23" name="Rectangle 22"/>
          <p:cNvSpPr/>
          <p:nvPr/>
        </p:nvSpPr>
        <p:spPr>
          <a:xfrm>
            <a:off x="142844" y="857232"/>
            <a:ext cx="4429156" cy="4429156"/>
          </a:xfrm>
          <a:prstGeom prst="rect">
            <a:avLst/>
          </a:prstGeom>
          <a:noFill/>
          <a:ln w="254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/>
          <p:cNvSpPr/>
          <p:nvPr/>
        </p:nvSpPr>
        <p:spPr>
          <a:xfrm>
            <a:off x="214282" y="4713498"/>
            <a:ext cx="435771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50" baseline="0" dirty="0" smtClean="0">
                <a:latin typeface="Times New Roman" pitchFamily="18" charset="0"/>
                <a:cs typeface="Times New Roman" pitchFamily="18" charset="0"/>
              </a:rPr>
              <a:t>Optimized structures of the most stable geometry for the binding of (a) Li</a:t>
            </a:r>
            <a:r>
              <a:rPr lang="en-US" sz="135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350" baseline="0" dirty="0" smtClean="0">
                <a:latin typeface="Times New Roman" pitchFamily="18" charset="0"/>
                <a:cs typeface="Times New Roman" pitchFamily="18" charset="0"/>
              </a:rPr>
              <a:t>S (b) Li</a:t>
            </a:r>
            <a:r>
              <a:rPr lang="en-US" sz="135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350" baseline="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135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1350" baseline="0" dirty="0" smtClean="0">
                <a:latin typeface="Times New Roman" pitchFamily="18" charset="0"/>
                <a:cs typeface="Times New Roman" pitchFamily="18" charset="0"/>
              </a:rPr>
              <a:t> (c) Li</a:t>
            </a:r>
            <a:r>
              <a:rPr lang="en-US" sz="135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350" baseline="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135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1350" baseline="0" dirty="0" smtClean="0">
                <a:latin typeface="Times New Roman" pitchFamily="18" charset="0"/>
                <a:cs typeface="Times New Roman" pitchFamily="18" charset="0"/>
              </a:rPr>
              <a:t> and S</a:t>
            </a:r>
            <a:r>
              <a:rPr lang="en-US" sz="135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1350" baseline="0" dirty="0" smtClean="0">
                <a:latin typeface="Times New Roman" pitchFamily="18" charset="0"/>
                <a:cs typeface="Times New Roman" pitchFamily="18" charset="0"/>
              </a:rPr>
              <a:t> to F-ZZCNR</a:t>
            </a:r>
            <a:endParaRPr lang="en-GB" sz="1350" baseline="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Group 15"/>
          <p:cNvGrpSpPr/>
          <p:nvPr/>
        </p:nvGrpSpPr>
        <p:grpSpPr>
          <a:xfrm>
            <a:off x="8826748" y="6586280"/>
            <a:ext cx="380316" cy="430887"/>
            <a:chOff x="8848907" y="6618794"/>
            <a:chExt cx="380316" cy="430887"/>
          </a:xfrm>
        </p:grpSpPr>
        <p:sp>
          <p:nvSpPr>
            <p:cNvPr id="26" name="Oval 25"/>
            <p:cNvSpPr/>
            <p:nvPr/>
          </p:nvSpPr>
          <p:spPr bwMode="auto">
            <a:xfrm>
              <a:off x="8915530" y="6636026"/>
              <a:ext cx="208570" cy="208570"/>
            </a:xfrm>
            <a:prstGeom prst="ellipse">
              <a:avLst/>
            </a:prstGeom>
            <a:solidFill>
              <a:srgbClr val="800000"/>
            </a:solidFill>
            <a:ln w="9525" cap="flat" cmpd="sng" algn="ctr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800" b="1" i="0" u="none" strike="noStrike" cap="none" normalizeH="0" baseline="-2500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848907" y="6618794"/>
              <a:ext cx="38031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100" b="1" kern="0" baseline="0" dirty="0" smtClean="0">
                  <a:solidFill>
                    <a:srgbClr val="FFFFFF"/>
                  </a:solidFill>
                  <a:cs typeface="Arial" pitchFamily="34" charset="0"/>
                </a:rPr>
                <a:t>25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0"/>
            <a:ext cx="9144000" cy="571480"/>
          </a:xfrm>
          <a:prstGeom prst="rect">
            <a:avLst/>
          </a:prstGeom>
          <a:solidFill>
            <a:srgbClr val="0066CC"/>
          </a:solidFill>
          <a:ln w="952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9144000" cy="50004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bg1"/>
            </a:solidFill>
            <a:prstDash val="soli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GB" sz="2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>      </a:t>
            </a:r>
            <a:r>
              <a:rPr lang="en-US" sz="2250" b="1" kern="0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A</a:t>
            </a:r>
            <a:r>
              <a:rPr lang="en-US" sz="22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dsorption of </a:t>
            </a:r>
            <a:r>
              <a:rPr lang="en-US" sz="225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polysulfides</a:t>
            </a:r>
            <a:r>
              <a:rPr lang="en-US" sz="22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(Li</a:t>
            </a:r>
            <a:r>
              <a:rPr lang="en-US" sz="225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2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25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2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(n= 1, 4 and 8)) towards X-ZZCNR</a:t>
            </a:r>
            <a:r>
              <a:rPr lang="en-GB" sz="22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3200" dirty="0" smtClean="0"/>
              <a:t/>
            </a:r>
            <a:br>
              <a:rPr lang="en-GB" sz="3200" dirty="0" smtClean="0"/>
            </a:br>
            <a:endParaRPr kumimoji="0" lang="en-GB" sz="3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09352" y="6326962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5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754266" y="6385421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9</a:t>
            </a:r>
            <a:endParaRPr lang="en-GB" sz="2800" b="1" dirty="0">
              <a:solidFill>
                <a:schemeClr val="bg1"/>
              </a:solidFill>
            </a:endParaRPr>
          </a:p>
        </p:txBody>
      </p:sp>
      <p:grpSp>
        <p:nvGrpSpPr>
          <p:cNvPr id="2" name="Group 75"/>
          <p:cNvGrpSpPr/>
          <p:nvPr/>
        </p:nvGrpSpPr>
        <p:grpSpPr>
          <a:xfrm>
            <a:off x="-23663" y="-10334"/>
            <a:ext cx="633507" cy="796128"/>
            <a:chOff x="575165" y="1"/>
            <a:chExt cx="633507" cy="891720"/>
          </a:xfrm>
        </p:grpSpPr>
        <p:sp>
          <p:nvSpPr>
            <p:cNvPr id="16" name="五边形 5"/>
            <p:cNvSpPr/>
            <p:nvPr/>
          </p:nvSpPr>
          <p:spPr>
            <a:xfrm rot="5400000">
              <a:off x="431643" y="151946"/>
              <a:ext cx="891720" cy="587829"/>
            </a:xfrm>
            <a:prstGeom prst="homePlat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17" name="文本框 3"/>
            <p:cNvSpPr txBox="1"/>
            <p:nvPr/>
          </p:nvSpPr>
          <p:spPr>
            <a:xfrm>
              <a:off x="575165" y="43348"/>
              <a:ext cx="633507" cy="5860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b="1" kern="0" baseline="0" dirty="0" smtClean="0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微软雅黑"/>
                  <a:cs typeface="Times New Roman" pitchFamily="18" charset="0"/>
                </a:rPr>
                <a:t>3.2</a:t>
              </a:r>
              <a:endPara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微软雅黑"/>
                <a:cs typeface="Times New Roman" pitchFamily="18" charset="0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0" y="530624"/>
            <a:ext cx="9144000" cy="564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endParaRPr lang="en-GB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GB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Picture 2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82427" y="656985"/>
            <a:ext cx="6050195" cy="4418764"/>
          </a:xfrm>
          <a:prstGeom prst="rect">
            <a:avLst/>
          </a:prstGeom>
          <a:noFill/>
        </p:spPr>
      </p:pic>
      <p:sp>
        <p:nvSpPr>
          <p:cNvPr id="26" name="Rectangle 25"/>
          <p:cNvSpPr/>
          <p:nvPr/>
        </p:nvSpPr>
        <p:spPr>
          <a:xfrm>
            <a:off x="428596" y="5291123"/>
            <a:ext cx="8572528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15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 has  lowest </a:t>
            </a:r>
            <a:r>
              <a:rPr lang="en-US" sz="1500" b="1" i="1" baseline="0" dirty="0" err="1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1500" b="1" dirty="0" err="1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 and smallest </a:t>
            </a:r>
            <a:r>
              <a:rPr lang="en-US" sz="1500" b="1" baseline="0" dirty="0" err="1" smtClean="0">
                <a:latin typeface="Times New Roman" pitchFamily="18" charset="0"/>
                <a:cs typeface="Times New Roman" pitchFamily="18" charset="0"/>
              </a:rPr>
              <a:t>polarizability</a:t>
            </a:r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For Li</a:t>
            </a:r>
            <a:r>
              <a:rPr lang="en-US" sz="15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S, Li</a:t>
            </a:r>
            <a:r>
              <a:rPr lang="en-US" sz="15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15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, Li</a:t>
            </a:r>
            <a:r>
              <a:rPr lang="en-US" sz="15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15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, the </a:t>
            </a:r>
            <a:r>
              <a:rPr lang="en-US" sz="1500" b="1" i="1" baseline="0" dirty="0" err="1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1500" b="1" dirty="0" err="1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1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500" b="1" i="1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increased with the decreased in Li</a:t>
            </a:r>
            <a:r>
              <a:rPr lang="en-US" sz="15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15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 chain size for all </a:t>
            </a:r>
          </a:p>
          <a:p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     halogenated edge. </a:t>
            </a:r>
          </a:p>
          <a:p>
            <a:pPr>
              <a:buFont typeface="Wingdings" pitchFamily="2" charset="2"/>
              <a:buChar char="v"/>
            </a:pPr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 Concave curve like trend for the </a:t>
            </a:r>
            <a:r>
              <a:rPr lang="en-US" sz="1500" b="1" i="1" baseline="0" dirty="0" err="1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1500" b="1" dirty="0" err="1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 of  </a:t>
            </a:r>
            <a:r>
              <a:rPr lang="en-US" sz="1500" b="1" baseline="0" dirty="0" err="1" smtClean="0">
                <a:latin typeface="Times New Roman" pitchFamily="18" charset="0"/>
                <a:cs typeface="Times New Roman" pitchFamily="18" charset="0"/>
              </a:rPr>
              <a:t>LiPs</a:t>
            </a:r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 with monotonous decrease  F, </a:t>
            </a:r>
            <a:r>
              <a:rPr lang="en-US" sz="1500" b="1" baseline="0" dirty="0" err="1" smtClean="0"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, Br  which related </a:t>
            </a:r>
          </a:p>
          <a:p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     to their reduced </a:t>
            </a:r>
            <a:r>
              <a:rPr lang="en-US" sz="1500" b="1" baseline="0" dirty="0" err="1" smtClean="0">
                <a:latin typeface="Times New Roman" pitchFamily="18" charset="0"/>
                <a:cs typeface="Times New Roman" pitchFamily="18" charset="0"/>
              </a:rPr>
              <a:t>electronegativities</a:t>
            </a:r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 and I  does not obey  this trend due to it different charge state. </a:t>
            </a:r>
            <a:endParaRPr lang="en-GB" sz="1500" b="1" baseline="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8" name="Group 15"/>
          <p:cNvGrpSpPr/>
          <p:nvPr/>
        </p:nvGrpSpPr>
        <p:grpSpPr>
          <a:xfrm>
            <a:off x="8826748" y="6601270"/>
            <a:ext cx="380316" cy="261610"/>
            <a:chOff x="8848907" y="6633784"/>
            <a:chExt cx="380316" cy="261610"/>
          </a:xfrm>
        </p:grpSpPr>
        <p:sp>
          <p:nvSpPr>
            <p:cNvPr id="29" name="Oval 28"/>
            <p:cNvSpPr/>
            <p:nvPr/>
          </p:nvSpPr>
          <p:spPr bwMode="auto">
            <a:xfrm>
              <a:off x="8915530" y="6636026"/>
              <a:ext cx="208570" cy="208570"/>
            </a:xfrm>
            <a:prstGeom prst="ellipse">
              <a:avLst/>
            </a:prstGeom>
            <a:solidFill>
              <a:srgbClr val="800000"/>
            </a:solidFill>
            <a:ln w="9525" cap="flat" cmpd="sng" algn="ctr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800" b="1" i="0" u="none" strike="noStrike" cap="none" normalizeH="0" baseline="-2500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848907" y="6633784"/>
              <a:ext cx="38031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100" b="1" kern="0" baseline="0" dirty="0" smtClean="0">
                  <a:solidFill>
                    <a:srgbClr val="FFFFFF"/>
                  </a:solidFill>
                  <a:cs typeface="Arial" pitchFamily="34" charset="0"/>
                </a:rPr>
                <a:t>26</a:t>
              </a:r>
              <a:endParaRPr kumimoji="0" lang="en-GB" sz="11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0"/>
            <a:ext cx="9144000" cy="571480"/>
          </a:xfrm>
          <a:prstGeom prst="rect">
            <a:avLst/>
          </a:prstGeom>
          <a:solidFill>
            <a:srgbClr val="0066CC"/>
          </a:solidFill>
          <a:ln w="952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9144000" cy="50004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bg1"/>
            </a:solidFill>
            <a:prstDash val="soli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COHP analysis for Li</a:t>
            </a:r>
            <a:r>
              <a:rPr lang="en-US" sz="21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 adsorbed on Br and I decorated edges of ZZCNR</a:t>
            </a:r>
            <a:r>
              <a:rPr lang="en-GB" sz="2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2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GB" sz="22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GB" sz="2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lang="en-GB" sz="3200" dirty="0" smtClean="0"/>
              <a:t/>
            </a:r>
            <a:br>
              <a:rPr lang="en-GB" sz="3200" dirty="0" smtClean="0"/>
            </a:br>
            <a:endParaRPr kumimoji="0" lang="en-GB" sz="3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09352" y="6326962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5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754266" y="6385421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9</a:t>
            </a:r>
            <a:endParaRPr lang="en-GB" sz="2800" b="1" dirty="0">
              <a:solidFill>
                <a:schemeClr val="bg1"/>
              </a:solidFill>
            </a:endParaRPr>
          </a:p>
        </p:txBody>
      </p:sp>
      <p:grpSp>
        <p:nvGrpSpPr>
          <p:cNvPr id="2" name="Group 75"/>
          <p:cNvGrpSpPr/>
          <p:nvPr/>
        </p:nvGrpSpPr>
        <p:grpSpPr>
          <a:xfrm>
            <a:off x="-23663" y="-10334"/>
            <a:ext cx="633507" cy="796128"/>
            <a:chOff x="575165" y="1"/>
            <a:chExt cx="633507" cy="891720"/>
          </a:xfrm>
        </p:grpSpPr>
        <p:sp>
          <p:nvSpPr>
            <p:cNvPr id="16" name="五边形 5"/>
            <p:cNvSpPr/>
            <p:nvPr/>
          </p:nvSpPr>
          <p:spPr>
            <a:xfrm rot="5400000">
              <a:off x="431643" y="151946"/>
              <a:ext cx="891720" cy="587829"/>
            </a:xfrm>
            <a:prstGeom prst="homePlat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17" name="文本框 3"/>
            <p:cNvSpPr txBox="1"/>
            <p:nvPr/>
          </p:nvSpPr>
          <p:spPr>
            <a:xfrm>
              <a:off x="575165" y="43348"/>
              <a:ext cx="633507" cy="5860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b="1" kern="0" baseline="0" dirty="0" smtClean="0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微软雅黑"/>
                  <a:cs typeface="Times New Roman" pitchFamily="18" charset="0"/>
                </a:rPr>
                <a:t>3.2</a:t>
              </a:r>
              <a:endPara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微软雅黑"/>
                <a:cs typeface="Times New Roman" pitchFamily="18" charset="0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0" y="530624"/>
            <a:ext cx="9144000" cy="564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endParaRPr lang="en-GB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GB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12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714356"/>
            <a:ext cx="5695188" cy="4900117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85720" y="5968652"/>
            <a:ext cx="850112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More bonding states are found immediately under Fermi level for I than Br case which explained why stronger binding strength are found in iodine doped edge</a:t>
            </a:r>
            <a:r>
              <a:rPr lang="en-US" sz="1500" b="1" kern="100" baseline="0" dirty="0" smtClean="0">
                <a:latin typeface="Times New Roman"/>
                <a:ea typeface="DengXian"/>
              </a:rPr>
              <a:t>.</a:t>
            </a:r>
            <a:endParaRPr lang="en-GB" sz="1500" b="1" baseline="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Group 15"/>
          <p:cNvGrpSpPr/>
          <p:nvPr/>
        </p:nvGrpSpPr>
        <p:grpSpPr>
          <a:xfrm>
            <a:off x="8826748" y="6571290"/>
            <a:ext cx="380316" cy="261610"/>
            <a:chOff x="8848907" y="6603804"/>
            <a:chExt cx="380316" cy="261610"/>
          </a:xfrm>
        </p:grpSpPr>
        <p:sp>
          <p:nvSpPr>
            <p:cNvPr id="18" name="Oval 17"/>
            <p:cNvSpPr/>
            <p:nvPr/>
          </p:nvSpPr>
          <p:spPr bwMode="auto">
            <a:xfrm>
              <a:off x="8915530" y="6636026"/>
              <a:ext cx="208570" cy="208570"/>
            </a:xfrm>
            <a:prstGeom prst="ellipse">
              <a:avLst/>
            </a:prstGeom>
            <a:solidFill>
              <a:srgbClr val="800000"/>
            </a:solidFill>
            <a:ln w="9525" cap="flat" cmpd="sng" algn="ctr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800" b="1" i="0" u="none" strike="noStrike" cap="none" normalizeH="0" baseline="-2500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848907" y="6603804"/>
              <a:ext cx="38031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100" b="1" kern="0" baseline="0" dirty="0" smtClean="0">
                  <a:solidFill>
                    <a:srgbClr val="FFFFFF"/>
                  </a:solidFill>
                  <a:cs typeface="Arial" pitchFamily="34" charset="0"/>
                </a:rPr>
                <a:t>27</a:t>
              </a:r>
              <a:endParaRPr kumimoji="0" lang="en-GB" sz="11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0"/>
            <a:ext cx="9144000" cy="571480"/>
          </a:xfrm>
          <a:prstGeom prst="rect">
            <a:avLst/>
          </a:prstGeom>
          <a:solidFill>
            <a:srgbClr val="0066CC"/>
          </a:solidFill>
          <a:ln w="952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9144000" cy="50004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bg1"/>
            </a:solidFill>
            <a:prstDash val="soli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GB" sz="2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>      </a:t>
            </a:r>
            <a:r>
              <a:rPr lang="en-US" sz="22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Nature of interaction between polysulfides and halogenated carbon</a:t>
            </a:r>
            <a:r>
              <a:rPr lang="en-GB" sz="22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3200" dirty="0" smtClean="0"/>
              <a:t/>
            </a:r>
            <a:br>
              <a:rPr lang="en-GB" sz="3200" dirty="0" smtClean="0"/>
            </a:br>
            <a:endParaRPr kumimoji="0" lang="en-GB" sz="3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09352" y="6326962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5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754266" y="6385421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9</a:t>
            </a:r>
            <a:endParaRPr lang="en-GB" sz="2800" b="1" dirty="0">
              <a:solidFill>
                <a:schemeClr val="bg1"/>
              </a:solidFill>
            </a:endParaRPr>
          </a:p>
        </p:txBody>
      </p:sp>
      <p:grpSp>
        <p:nvGrpSpPr>
          <p:cNvPr id="2" name="Group 75"/>
          <p:cNvGrpSpPr/>
          <p:nvPr/>
        </p:nvGrpSpPr>
        <p:grpSpPr>
          <a:xfrm>
            <a:off x="-23663" y="-10334"/>
            <a:ext cx="633507" cy="796128"/>
            <a:chOff x="575165" y="1"/>
            <a:chExt cx="633507" cy="891720"/>
          </a:xfrm>
        </p:grpSpPr>
        <p:sp>
          <p:nvSpPr>
            <p:cNvPr id="16" name="五边形 5"/>
            <p:cNvSpPr/>
            <p:nvPr/>
          </p:nvSpPr>
          <p:spPr>
            <a:xfrm rot="5400000">
              <a:off x="431643" y="151946"/>
              <a:ext cx="891720" cy="587829"/>
            </a:xfrm>
            <a:prstGeom prst="homePlat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17" name="文本框 3"/>
            <p:cNvSpPr txBox="1"/>
            <p:nvPr/>
          </p:nvSpPr>
          <p:spPr>
            <a:xfrm>
              <a:off x="575165" y="43348"/>
              <a:ext cx="633507" cy="5860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b="1" kern="0" baseline="0" dirty="0" smtClean="0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微软雅黑"/>
                  <a:cs typeface="Times New Roman" pitchFamily="18" charset="0"/>
                </a:rPr>
                <a:t>3.2</a:t>
              </a:r>
              <a:endPara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微软雅黑"/>
                <a:cs typeface="Times New Roman" pitchFamily="18" charset="0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0" y="530624"/>
            <a:ext cx="9144000" cy="564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endParaRPr lang="en-GB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GB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12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8070" y="691710"/>
            <a:ext cx="4519601" cy="4802845"/>
          </a:xfrm>
          <a:prstGeom prst="rect">
            <a:avLst/>
          </a:prstGeom>
          <a:noFill/>
        </p:spPr>
      </p:pic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285720" y="5845642"/>
            <a:ext cx="885828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746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DengXian" charset="-122"/>
                <a:cs typeface="Times New Roman" pitchFamily="18" charset="0"/>
              </a:rPr>
              <a:t>Non-covalent interaction (NCI) plot reveals intermolecular interactions which exactly resides in the   </a:t>
            </a:r>
          </a:p>
          <a:p>
            <a:pPr marL="0" marR="0" lvl="0" indent="2746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DengXian" charset="-122"/>
                <a:cs typeface="Times New Roman" pitchFamily="18" charset="0"/>
              </a:rPr>
              <a:t>interspace</a:t>
            </a:r>
            <a:r>
              <a:rPr kumimoji="0" lang="en-US" altLang="zh-CN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DengXian" charset="-122"/>
                <a:cs typeface="Times New Roman" pitchFamily="18" charset="0"/>
              </a:rPr>
              <a:t> between S</a:t>
            </a:r>
            <a:r>
              <a:rPr kumimoji="0" lang="en-US" altLang="zh-CN" sz="15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DengXian" charset="-122"/>
                <a:cs typeface="Times New Roman" pitchFamily="18" charset="0"/>
              </a:rPr>
              <a:t>8</a:t>
            </a:r>
            <a:r>
              <a:rPr kumimoji="0" lang="en-US" altLang="zh-CN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DengXian" charset="-122"/>
                <a:cs typeface="Times New Roman" pitchFamily="18" charset="0"/>
              </a:rPr>
              <a:t>  and </a:t>
            </a:r>
            <a:r>
              <a:rPr lang="en-US" altLang="zh-CN" sz="1500" b="1" baseline="0" dirty="0" smtClean="0">
                <a:latin typeface="Times New Roman" pitchFamily="18" charset="0"/>
                <a:ea typeface="DengXian" charset="-122"/>
                <a:cs typeface="Times New Roman" pitchFamily="18" charset="0"/>
              </a:rPr>
              <a:t> </a:t>
            </a:r>
            <a:r>
              <a:rPr kumimoji="0" lang="en-US" altLang="zh-CN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DengXian" charset="-122"/>
                <a:cs typeface="Times New Roman" pitchFamily="18" charset="0"/>
              </a:rPr>
              <a:t>halogenated carbon</a:t>
            </a:r>
            <a:endParaRPr kumimoji="0" lang="en-US" altLang="zh-CN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Group 15"/>
          <p:cNvGrpSpPr/>
          <p:nvPr/>
        </p:nvGrpSpPr>
        <p:grpSpPr>
          <a:xfrm>
            <a:off x="8826748" y="6571290"/>
            <a:ext cx="380316" cy="261610"/>
            <a:chOff x="8848907" y="6603804"/>
            <a:chExt cx="380316" cy="261610"/>
          </a:xfrm>
        </p:grpSpPr>
        <p:sp>
          <p:nvSpPr>
            <p:cNvPr id="18" name="Oval 17"/>
            <p:cNvSpPr/>
            <p:nvPr/>
          </p:nvSpPr>
          <p:spPr bwMode="auto">
            <a:xfrm>
              <a:off x="8915530" y="6636026"/>
              <a:ext cx="208570" cy="208570"/>
            </a:xfrm>
            <a:prstGeom prst="ellipse">
              <a:avLst/>
            </a:prstGeom>
            <a:solidFill>
              <a:srgbClr val="800000"/>
            </a:solidFill>
            <a:ln w="9525" cap="flat" cmpd="sng" algn="ctr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800" b="1" i="0" u="none" strike="noStrike" cap="none" normalizeH="0" baseline="-2500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848907" y="6603804"/>
              <a:ext cx="38031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28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0"/>
            <a:ext cx="9144000" cy="571480"/>
          </a:xfrm>
          <a:prstGeom prst="rect">
            <a:avLst/>
          </a:prstGeom>
          <a:solidFill>
            <a:srgbClr val="0066CC"/>
          </a:solidFill>
          <a:ln w="952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9144000" cy="50004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bg1"/>
            </a:solidFill>
            <a:prstDash val="soli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GB" sz="2800" b="1" kern="0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     Halogen-Boron dual doping in CNR</a:t>
            </a:r>
            <a:r>
              <a:rPr lang="en-GB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3200" dirty="0" smtClean="0"/>
              <a:t/>
            </a:r>
            <a:br>
              <a:rPr lang="en-GB" sz="3200" dirty="0" smtClean="0"/>
            </a:br>
            <a:endParaRPr kumimoji="0" lang="en-GB" sz="3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09352" y="6326962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5</a:t>
            </a:r>
            <a:endParaRPr lang="en-GB" sz="2800" b="1" dirty="0">
              <a:solidFill>
                <a:schemeClr val="bg1"/>
              </a:solidFill>
            </a:endParaRPr>
          </a:p>
        </p:txBody>
      </p:sp>
      <p:grpSp>
        <p:nvGrpSpPr>
          <p:cNvPr id="2" name="Group 75"/>
          <p:cNvGrpSpPr/>
          <p:nvPr/>
        </p:nvGrpSpPr>
        <p:grpSpPr>
          <a:xfrm>
            <a:off x="-23663" y="-10334"/>
            <a:ext cx="633507" cy="796128"/>
            <a:chOff x="575165" y="1"/>
            <a:chExt cx="633507" cy="891720"/>
          </a:xfrm>
        </p:grpSpPr>
        <p:sp>
          <p:nvSpPr>
            <p:cNvPr id="16" name="五边形 5"/>
            <p:cNvSpPr/>
            <p:nvPr/>
          </p:nvSpPr>
          <p:spPr>
            <a:xfrm rot="5400000">
              <a:off x="431643" y="151946"/>
              <a:ext cx="891720" cy="587829"/>
            </a:xfrm>
            <a:prstGeom prst="homePlat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17" name="文本框 3"/>
            <p:cNvSpPr txBox="1"/>
            <p:nvPr/>
          </p:nvSpPr>
          <p:spPr>
            <a:xfrm>
              <a:off x="575165" y="43348"/>
              <a:ext cx="633507" cy="5860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b="1" kern="0" baseline="0" dirty="0" smtClean="0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微软雅黑"/>
                  <a:cs typeface="Times New Roman" pitchFamily="18" charset="0"/>
                </a:rPr>
                <a:t>3.2</a:t>
              </a:r>
              <a:endPara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微软雅黑"/>
                <a:cs typeface="Times New Roman" pitchFamily="18" charset="0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0" y="530624"/>
            <a:ext cx="9144000" cy="564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endParaRPr lang="en-GB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GB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22248" y="4712455"/>
            <a:ext cx="5921388" cy="2158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500" b="1" kern="0" baseline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Halogen-boron dual doping in carbon cathode</a:t>
            </a:r>
          </a:p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lang="en-US" sz="1500" b="1" kern="0" baseline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Exert control on the properties of halogenated carbon</a:t>
            </a:r>
          </a:p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-US" sz="1500" b="1" kern="0" baseline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Further tune the catalytic properties of halogenated carbon host</a:t>
            </a:r>
          </a:p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lang="en-US" sz="1500" b="1" kern="0" baseline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Further induce strong dipole moment for trapping soluble lithium        </a:t>
            </a:r>
          </a:p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500" b="1" kern="0" baseline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   sulfide due to synergistic coupling effect between  B and X </a:t>
            </a:r>
            <a:endParaRPr lang="en-GB" sz="1500" b="1" kern="0" baseline="0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kumimoji="0" lang="en-GB" sz="145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15" name="Group 15"/>
          <p:cNvGrpSpPr/>
          <p:nvPr/>
        </p:nvGrpSpPr>
        <p:grpSpPr>
          <a:xfrm>
            <a:off x="8826748" y="6571290"/>
            <a:ext cx="380316" cy="261610"/>
            <a:chOff x="8848907" y="6603804"/>
            <a:chExt cx="380316" cy="261610"/>
          </a:xfrm>
        </p:grpSpPr>
        <p:sp>
          <p:nvSpPr>
            <p:cNvPr id="18" name="Oval 17"/>
            <p:cNvSpPr/>
            <p:nvPr/>
          </p:nvSpPr>
          <p:spPr bwMode="auto">
            <a:xfrm>
              <a:off x="8915530" y="6636026"/>
              <a:ext cx="208570" cy="208570"/>
            </a:xfrm>
            <a:prstGeom prst="ellipse">
              <a:avLst/>
            </a:prstGeom>
            <a:solidFill>
              <a:srgbClr val="800000"/>
            </a:solidFill>
            <a:ln w="9525" cap="flat" cmpd="sng" algn="ctr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800" b="1" i="0" u="none" strike="noStrike" cap="none" normalizeH="0" baseline="-2500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848907" y="6603804"/>
              <a:ext cx="38031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100" b="1" kern="0" baseline="0" dirty="0" smtClean="0">
                  <a:solidFill>
                    <a:srgbClr val="FFFFFF"/>
                  </a:solidFill>
                  <a:cs typeface="Arial" pitchFamily="34" charset="0"/>
                </a:rPr>
                <a:t>29</a:t>
              </a:r>
              <a:endParaRPr kumimoji="0" lang="en-GB" sz="11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22" name="Picture 21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4237" y="1058099"/>
            <a:ext cx="8075949" cy="33599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/>
          <p:cNvSpPr/>
          <p:nvPr/>
        </p:nvSpPr>
        <p:spPr bwMode="auto">
          <a:xfrm>
            <a:off x="8872666" y="6608152"/>
            <a:ext cx="234086" cy="234086"/>
          </a:xfrm>
          <a:prstGeom prst="ellipse">
            <a:avLst/>
          </a:prstGeom>
          <a:solidFill>
            <a:srgbClr val="800000"/>
          </a:solidFill>
          <a:ln w="9525" cap="flat" cmpd="sng" algn="ctr">
            <a:solidFill>
              <a:srgbClr val="99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-2500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876782" y="6536896"/>
            <a:ext cx="213191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chemeClr val="bg1"/>
                </a:solidFill>
              </a:rPr>
              <a:t>3</a:t>
            </a: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28" name="Content Placeholder 2"/>
          <p:cNvSpPr>
            <a:spLocks noGrp="1"/>
          </p:cNvSpPr>
          <p:nvPr>
            <p:ph idx="1"/>
          </p:nvPr>
        </p:nvSpPr>
        <p:spPr>
          <a:xfrm>
            <a:off x="2285984" y="1214422"/>
            <a:ext cx="6858016" cy="464347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dirty="0" smtClean="0"/>
              <a:t>                                      </a:t>
            </a:r>
          </a:p>
          <a:p>
            <a:pPr>
              <a:buNone/>
            </a:pPr>
            <a:r>
              <a:rPr lang="en-GB" dirty="0" smtClean="0"/>
              <a:t>				</a:t>
            </a:r>
            <a:endParaRPr lang="en-GB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</a:p>
          <a:p>
            <a:pPr>
              <a:buNone/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    </a:t>
            </a:r>
          </a:p>
          <a:p>
            <a:pPr>
              <a:buNone/>
            </a:pPr>
            <a:r>
              <a:rPr lang="en-GB" sz="2800" b="1" u="sng" dirty="0" smtClean="0">
                <a:latin typeface="Times New Roman" pitchFamily="18" charset="0"/>
                <a:cs typeface="Times New Roman" pitchFamily="18" charset="0"/>
              </a:rPr>
              <a:t>                                    </a:t>
            </a:r>
          </a:p>
          <a:p>
            <a:pPr>
              <a:buNone/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   	</a:t>
            </a:r>
            <a:endParaRPr lang="en-GB" dirty="0"/>
          </a:p>
        </p:txBody>
      </p:sp>
      <p:sp>
        <p:nvSpPr>
          <p:cNvPr id="31" name="矩形 23"/>
          <p:cNvSpPr/>
          <p:nvPr/>
        </p:nvSpPr>
        <p:spPr>
          <a:xfrm>
            <a:off x="2239546" y="1852602"/>
            <a:ext cx="50064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zh-CN" altLang="en-US" sz="3600" b="1" kern="0" dirty="0" smtClean="0">
                <a:solidFill>
                  <a:srgbClr val="6766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▷ </a:t>
            </a:r>
            <a:r>
              <a:rPr lang="en-US" altLang="zh-CN" sz="3200" b="1" kern="0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</a:t>
            </a:r>
            <a:r>
              <a:rPr lang="en-US" altLang="zh-CN" sz="3200" b="1" kern="0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200" b="1" kern="0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dirty="0" smtClean="0">
                <a:solidFill>
                  <a:schemeClr val="accent3">
                    <a:lumMod val="50000"/>
                  </a:schemeClr>
                </a:solidFill>
              </a:rPr>
              <a:t>『</a:t>
            </a:r>
            <a:r>
              <a:rPr lang="en-US" altLang="zh-CN" sz="3200" b="1" dirty="0" smtClean="0">
                <a:solidFill>
                  <a:schemeClr val="accent3">
                    <a:lumMod val="50000"/>
                  </a:schemeClr>
                </a:solidFill>
              </a:rPr>
              <a:t>Computational methods</a:t>
            </a:r>
            <a:r>
              <a:rPr lang="en-US" altLang="zh-CN" sz="3200" dirty="0" smtClean="0"/>
              <a:t>』</a:t>
            </a:r>
            <a:endParaRPr lang="zh-CN" altLang="en-US" sz="32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矩形 24"/>
          <p:cNvSpPr/>
          <p:nvPr/>
        </p:nvSpPr>
        <p:spPr>
          <a:xfrm>
            <a:off x="2285984" y="2357430"/>
            <a:ext cx="43252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zh-CN" altLang="en-US" sz="3600" b="1" kern="0" dirty="0" smtClean="0">
                <a:solidFill>
                  <a:srgbClr val="6766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▷ </a:t>
            </a:r>
            <a:r>
              <a:rPr lang="en-US" altLang="zh-CN" sz="3200" b="1" kern="0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</a:t>
            </a:r>
            <a:r>
              <a:rPr lang="en-US" altLang="zh-CN" sz="3200" b="1" kern="0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3200" b="1" kern="0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dirty="0" smtClean="0">
                <a:solidFill>
                  <a:schemeClr val="accent3">
                    <a:lumMod val="50000"/>
                  </a:schemeClr>
                </a:solidFill>
              </a:rPr>
              <a:t>『</a:t>
            </a:r>
            <a:r>
              <a:rPr lang="en-US" altLang="zh-CN" sz="3200" b="1" dirty="0" smtClean="0">
                <a:solidFill>
                  <a:schemeClr val="accent3">
                    <a:lumMod val="50000"/>
                  </a:schemeClr>
                </a:solidFill>
              </a:rPr>
              <a:t>Research contents</a:t>
            </a:r>
            <a:r>
              <a:rPr lang="en-US" altLang="zh-CN" sz="3200" dirty="0" smtClean="0">
                <a:solidFill>
                  <a:schemeClr val="accent3">
                    <a:lumMod val="50000"/>
                  </a:schemeClr>
                </a:solidFill>
              </a:rPr>
              <a:t>』</a:t>
            </a:r>
            <a:endParaRPr lang="zh-CN" altLang="en-US" sz="3200" kern="0" dirty="0">
              <a:solidFill>
                <a:schemeClr val="accent3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291700" y="3022386"/>
            <a:ext cx="6500858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ts val="36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US" sz="1600" b="1" baseline="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Halogenation of </a:t>
            </a:r>
            <a:r>
              <a:rPr lang="en-US" sz="1600" b="1" baseline="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graphene</a:t>
            </a:r>
            <a:r>
              <a:rPr lang="en-US" sz="1600" b="1" baseline="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triggered by heteroatom doping</a:t>
            </a:r>
            <a:endParaRPr lang="en-US" altLang="zh-CN" sz="1600" b="1" baseline="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GB" sz="1600" b="1" baseline="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Halogenated graphene as cathodes for high-performance Li-S batteries</a:t>
            </a:r>
          </a:p>
        </p:txBody>
      </p:sp>
      <p:sp>
        <p:nvSpPr>
          <p:cNvPr id="34" name="矩形 25"/>
          <p:cNvSpPr/>
          <p:nvPr/>
        </p:nvSpPr>
        <p:spPr>
          <a:xfrm>
            <a:off x="2209784" y="4370092"/>
            <a:ext cx="57711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zh-CN" altLang="en-US" sz="3600" b="1" kern="0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▷</a:t>
            </a:r>
            <a:r>
              <a:rPr lang="zh-CN" altLang="en-US" sz="3200" b="1" kern="0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b="1" kern="0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4</a:t>
            </a:r>
            <a:r>
              <a:rPr lang="zh-CN" altLang="en-US" sz="3200" b="1" kern="0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dirty="0" smtClean="0">
                <a:solidFill>
                  <a:schemeClr val="accent3">
                    <a:lumMod val="50000"/>
                  </a:schemeClr>
                </a:solidFill>
              </a:rPr>
              <a:t>『</a:t>
            </a:r>
            <a:r>
              <a:rPr lang="en-US" altLang="zh-CN" sz="3200" b="1" dirty="0" smtClean="0">
                <a:solidFill>
                  <a:schemeClr val="accent3">
                    <a:lumMod val="50000"/>
                  </a:schemeClr>
                </a:solidFill>
              </a:rPr>
              <a:t>Conclusion</a:t>
            </a:r>
            <a:r>
              <a:rPr lang="en-US" altLang="zh-CN" sz="3200" dirty="0" smtClean="0">
                <a:solidFill>
                  <a:schemeClr val="accent3">
                    <a:lumMod val="50000"/>
                  </a:schemeClr>
                </a:solidFill>
              </a:rPr>
              <a:t>』</a:t>
            </a:r>
            <a:endParaRPr lang="zh-CN" altLang="en-US" sz="3200" kern="0" dirty="0">
              <a:solidFill>
                <a:schemeClr val="accent3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2469818" y="4884882"/>
            <a:ext cx="2857520" cy="1588"/>
          </a:xfrm>
          <a:prstGeom prst="line">
            <a:avLst/>
          </a:prstGeom>
          <a:ln w="25400">
            <a:solidFill>
              <a:srgbClr val="80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2540740" y="2357430"/>
            <a:ext cx="4388714" cy="1588"/>
          </a:xfrm>
          <a:prstGeom prst="line">
            <a:avLst/>
          </a:prstGeom>
          <a:ln w="25400">
            <a:solidFill>
              <a:srgbClr val="80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V="1">
            <a:off x="2556238" y="2857496"/>
            <a:ext cx="3801712" cy="15498"/>
          </a:xfrm>
          <a:prstGeom prst="line">
            <a:avLst/>
          </a:prstGeom>
          <a:ln w="25400">
            <a:solidFill>
              <a:srgbClr val="80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5" name="文本占位符 2"/>
          <p:cNvSpPr txBox="1">
            <a:spLocks/>
          </p:cNvSpPr>
          <p:nvPr/>
        </p:nvSpPr>
        <p:spPr>
          <a:xfrm>
            <a:off x="0" y="-17930"/>
            <a:ext cx="9144000" cy="875161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 b="1" kern="1200">
                <a:solidFill>
                  <a:schemeClr val="accent1">
                    <a:lumMod val="75000"/>
                  </a:schemeClr>
                </a:solidFill>
                <a:effectLst>
                  <a:outerShdw blurRad="88900" sx="102000" sy="102000" algn="ctr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1" lang="zh-CN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宋体"/>
              <a:cs typeface="Times New Roman" pitchFamily="18" charset="0"/>
            </a:endParaRPr>
          </a:p>
        </p:txBody>
      </p:sp>
      <p:sp>
        <p:nvSpPr>
          <p:cNvPr id="16" name="矩形 22"/>
          <p:cNvSpPr/>
          <p:nvPr/>
        </p:nvSpPr>
        <p:spPr>
          <a:xfrm>
            <a:off x="2214546" y="1285860"/>
            <a:ext cx="35477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zh-CN" altLang="en-US" sz="36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▷ </a:t>
            </a:r>
            <a:r>
              <a:rPr lang="en-US" altLang="zh-CN" sz="32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Part 1</a:t>
            </a:r>
            <a:r>
              <a:rPr lang="zh-CN" altLang="en-US" sz="32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dirty="0" smtClean="0"/>
              <a:t>『</a:t>
            </a:r>
            <a:r>
              <a:rPr lang="en-US" altLang="zh-CN" sz="3200" b="1" dirty="0" smtClean="0"/>
              <a:t>Background</a:t>
            </a:r>
            <a:r>
              <a:rPr lang="en-US" altLang="zh-CN" sz="3200" dirty="0" smtClean="0"/>
              <a:t>』</a:t>
            </a:r>
            <a:endParaRPr lang="zh-CN" altLang="en-US" sz="32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2571736" y="1785926"/>
            <a:ext cx="2857520" cy="1588"/>
          </a:xfrm>
          <a:prstGeom prst="line">
            <a:avLst/>
          </a:prstGeom>
          <a:ln w="25400">
            <a:solidFill>
              <a:srgbClr val="80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35645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0"/>
            <a:ext cx="9144000" cy="571480"/>
          </a:xfrm>
          <a:prstGeom prst="rect">
            <a:avLst/>
          </a:prstGeom>
          <a:solidFill>
            <a:srgbClr val="0066CC"/>
          </a:solidFill>
          <a:ln w="952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9144000" cy="50004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bg1"/>
            </a:solidFill>
            <a:prstDash val="soli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GB" sz="2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>       </a:t>
            </a:r>
            <a:r>
              <a:rPr lang="en-GB" sz="2800" b="1" kern="0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Charge analysis in halogen-boron dual doped CNR</a:t>
            </a:r>
            <a:r>
              <a:rPr lang="en-GB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3200" dirty="0" smtClean="0"/>
              <a:t/>
            </a:r>
            <a:br>
              <a:rPr lang="en-GB" sz="3200" dirty="0" smtClean="0"/>
            </a:br>
            <a:endParaRPr kumimoji="0" lang="en-GB" sz="3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09352" y="6326962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5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754266" y="6385421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9</a:t>
            </a:r>
            <a:endParaRPr lang="en-GB" sz="2800" b="1" dirty="0">
              <a:solidFill>
                <a:schemeClr val="bg1"/>
              </a:solidFill>
            </a:endParaRPr>
          </a:p>
        </p:txBody>
      </p:sp>
      <p:grpSp>
        <p:nvGrpSpPr>
          <p:cNvPr id="2" name="Group 75"/>
          <p:cNvGrpSpPr/>
          <p:nvPr/>
        </p:nvGrpSpPr>
        <p:grpSpPr>
          <a:xfrm>
            <a:off x="-23663" y="-10334"/>
            <a:ext cx="633507" cy="796128"/>
            <a:chOff x="575165" y="1"/>
            <a:chExt cx="633507" cy="891720"/>
          </a:xfrm>
        </p:grpSpPr>
        <p:sp>
          <p:nvSpPr>
            <p:cNvPr id="16" name="五边形 5"/>
            <p:cNvSpPr/>
            <p:nvPr/>
          </p:nvSpPr>
          <p:spPr>
            <a:xfrm rot="5400000">
              <a:off x="431643" y="151946"/>
              <a:ext cx="891720" cy="587829"/>
            </a:xfrm>
            <a:prstGeom prst="homePlat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17" name="文本框 3"/>
            <p:cNvSpPr txBox="1"/>
            <p:nvPr/>
          </p:nvSpPr>
          <p:spPr>
            <a:xfrm>
              <a:off x="575165" y="43348"/>
              <a:ext cx="633507" cy="5860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b="1" kern="0" baseline="0" dirty="0" smtClean="0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微软雅黑"/>
                  <a:cs typeface="Times New Roman" pitchFamily="18" charset="0"/>
                </a:rPr>
                <a:t>3.2</a:t>
              </a:r>
              <a:endPara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微软雅黑"/>
                <a:cs typeface="Times New Roman" pitchFamily="18" charset="0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0" y="530624"/>
            <a:ext cx="9144000" cy="564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endParaRPr lang="en-GB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GB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303762" y="5855696"/>
            <a:ext cx="6786610" cy="743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The charges of halogen is increased after boron doping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Charge state of iodine becomes negative charged after boron doping</a:t>
            </a:r>
            <a:endParaRPr lang="en-GB" sz="1500" b="1" baseline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12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642918"/>
            <a:ext cx="6454212" cy="5066581"/>
          </a:xfrm>
          <a:prstGeom prst="rect">
            <a:avLst/>
          </a:prstGeom>
          <a:noFill/>
        </p:spPr>
      </p:pic>
      <p:grpSp>
        <p:nvGrpSpPr>
          <p:cNvPr id="14" name="Group 15"/>
          <p:cNvGrpSpPr/>
          <p:nvPr/>
        </p:nvGrpSpPr>
        <p:grpSpPr>
          <a:xfrm>
            <a:off x="8826748" y="6571290"/>
            <a:ext cx="380316" cy="261610"/>
            <a:chOff x="8848907" y="6603804"/>
            <a:chExt cx="380316" cy="261610"/>
          </a:xfrm>
        </p:grpSpPr>
        <p:sp>
          <p:nvSpPr>
            <p:cNvPr id="19" name="Oval 18"/>
            <p:cNvSpPr/>
            <p:nvPr/>
          </p:nvSpPr>
          <p:spPr bwMode="auto">
            <a:xfrm>
              <a:off x="8915530" y="6636026"/>
              <a:ext cx="208570" cy="208570"/>
            </a:xfrm>
            <a:prstGeom prst="ellipse">
              <a:avLst/>
            </a:prstGeom>
            <a:solidFill>
              <a:srgbClr val="800000"/>
            </a:solidFill>
            <a:ln w="9525" cap="flat" cmpd="sng" algn="ctr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800" b="1" i="0" u="none" strike="noStrike" cap="none" normalizeH="0" baseline="-2500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848907" y="6603804"/>
              <a:ext cx="38031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30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0"/>
            <a:ext cx="9144000" cy="571480"/>
          </a:xfrm>
          <a:prstGeom prst="rect">
            <a:avLst/>
          </a:prstGeom>
          <a:solidFill>
            <a:srgbClr val="0066CC"/>
          </a:solidFill>
          <a:ln w="952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9144000" cy="50004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bg1"/>
            </a:solidFill>
            <a:prstDash val="soli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GB" sz="2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>       </a:t>
            </a:r>
            <a:r>
              <a:rPr lang="en-GB" sz="2800" b="1" kern="0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PDOS in halogen-boron dual doped CNR</a:t>
            </a:r>
            <a:r>
              <a:rPr lang="en-GB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3200" dirty="0" smtClean="0"/>
              <a:t/>
            </a:r>
            <a:br>
              <a:rPr lang="en-GB" sz="3200" dirty="0" smtClean="0"/>
            </a:br>
            <a:endParaRPr kumimoji="0" lang="en-GB" sz="3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09352" y="6326962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5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754266" y="6385421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9</a:t>
            </a:r>
            <a:endParaRPr lang="en-GB" sz="2800" b="1" dirty="0">
              <a:solidFill>
                <a:schemeClr val="bg1"/>
              </a:solidFill>
            </a:endParaRPr>
          </a:p>
        </p:txBody>
      </p:sp>
      <p:grpSp>
        <p:nvGrpSpPr>
          <p:cNvPr id="2" name="Group 75"/>
          <p:cNvGrpSpPr/>
          <p:nvPr/>
        </p:nvGrpSpPr>
        <p:grpSpPr>
          <a:xfrm>
            <a:off x="-23663" y="-10334"/>
            <a:ext cx="633507" cy="796128"/>
            <a:chOff x="575165" y="1"/>
            <a:chExt cx="633507" cy="891720"/>
          </a:xfrm>
        </p:grpSpPr>
        <p:sp>
          <p:nvSpPr>
            <p:cNvPr id="16" name="五边形 5"/>
            <p:cNvSpPr/>
            <p:nvPr/>
          </p:nvSpPr>
          <p:spPr>
            <a:xfrm rot="5400000">
              <a:off x="431643" y="151946"/>
              <a:ext cx="891720" cy="587829"/>
            </a:xfrm>
            <a:prstGeom prst="homePlat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17" name="文本框 3"/>
            <p:cNvSpPr txBox="1"/>
            <p:nvPr/>
          </p:nvSpPr>
          <p:spPr>
            <a:xfrm>
              <a:off x="575165" y="43348"/>
              <a:ext cx="633507" cy="5860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b="1" kern="0" baseline="0" dirty="0" smtClean="0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微软雅黑"/>
                  <a:cs typeface="Times New Roman" pitchFamily="18" charset="0"/>
                </a:rPr>
                <a:t>3.2</a:t>
              </a:r>
              <a:endPara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微软雅黑"/>
                <a:cs typeface="Times New Roman" pitchFamily="18" charset="0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0" y="530624"/>
            <a:ext cx="9144000" cy="564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endParaRPr lang="en-GB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GB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28862" y="5885788"/>
            <a:ext cx="8143932" cy="66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The charge accumulations on halogens consequently influence the electronic structure. 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The valence band of halogen is push upward toward Fermi level with the increased charges. </a:t>
            </a:r>
            <a:endParaRPr lang="en-GB" sz="1500" b="1" baseline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1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26286" y="681829"/>
            <a:ext cx="6438900" cy="4967859"/>
          </a:xfrm>
          <a:prstGeom prst="rect">
            <a:avLst/>
          </a:prstGeom>
          <a:noFill/>
        </p:spPr>
      </p:pic>
      <p:grpSp>
        <p:nvGrpSpPr>
          <p:cNvPr id="15" name="Group 15"/>
          <p:cNvGrpSpPr/>
          <p:nvPr/>
        </p:nvGrpSpPr>
        <p:grpSpPr>
          <a:xfrm>
            <a:off x="8826748" y="6571290"/>
            <a:ext cx="380316" cy="261610"/>
            <a:chOff x="8848907" y="6603804"/>
            <a:chExt cx="380316" cy="261610"/>
          </a:xfrm>
        </p:grpSpPr>
        <p:sp>
          <p:nvSpPr>
            <p:cNvPr id="18" name="Oval 17"/>
            <p:cNvSpPr/>
            <p:nvPr/>
          </p:nvSpPr>
          <p:spPr bwMode="auto">
            <a:xfrm>
              <a:off x="8915530" y="6636026"/>
              <a:ext cx="208570" cy="208570"/>
            </a:xfrm>
            <a:prstGeom prst="ellipse">
              <a:avLst/>
            </a:prstGeom>
            <a:solidFill>
              <a:srgbClr val="800000"/>
            </a:solidFill>
            <a:ln w="9525" cap="flat" cmpd="sng" algn="ctr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800" b="1" i="0" u="none" strike="noStrike" cap="none" normalizeH="0" baseline="-2500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848907" y="6603804"/>
              <a:ext cx="38031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31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0"/>
            <a:ext cx="9144000" cy="571480"/>
          </a:xfrm>
          <a:prstGeom prst="rect">
            <a:avLst/>
          </a:prstGeom>
          <a:solidFill>
            <a:srgbClr val="0066CC"/>
          </a:solidFill>
          <a:ln w="952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9144000" cy="50004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bg1"/>
            </a:solidFill>
            <a:prstDash val="soli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GB" sz="21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>      </a:t>
            </a:r>
            <a:br>
              <a:rPr lang="en-GB" sz="21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GB" sz="2100" b="1" kern="0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     </a:t>
            </a:r>
            <a:r>
              <a:rPr lang="en-US" sz="21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dsorption of polysulfides (Li</a:t>
            </a:r>
            <a:r>
              <a:rPr lang="en-US" sz="21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1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(n= 1, 4 and 8)) towards X-B-ZZCNR</a:t>
            </a:r>
            <a:r>
              <a:rPr lang="en-GB" sz="2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2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GB" sz="2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GB" sz="2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3200" dirty="0" smtClean="0"/>
              <a:t/>
            </a:r>
            <a:br>
              <a:rPr lang="en-GB" sz="3200" dirty="0" smtClean="0"/>
            </a:br>
            <a:endParaRPr kumimoji="0" lang="en-GB" sz="3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09352" y="6326962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5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754266" y="6385421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9</a:t>
            </a:r>
            <a:endParaRPr lang="en-GB" sz="2800" b="1" dirty="0">
              <a:solidFill>
                <a:schemeClr val="bg1"/>
              </a:solidFill>
            </a:endParaRPr>
          </a:p>
        </p:txBody>
      </p:sp>
      <p:grpSp>
        <p:nvGrpSpPr>
          <p:cNvPr id="2" name="Group 75"/>
          <p:cNvGrpSpPr/>
          <p:nvPr/>
        </p:nvGrpSpPr>
        <p:grpSpPr>
          <a:xfrm>
            <a:off x="-23663" y="-10334"/>
            <a:ext cx="633507" cy="796128"/>
            <a:chOff x="575165" y="1"/>
            <a:chExt cx="633507" cy="891720"/>
          </a:xfrm>
        </p:grpSpPr>
        <p:sp>
          <p:nvSpPr>
            <p:cNvPr id="16" name="五边形 5"/>
            <p:cNvSpPr/>
            <p:nvPr/>
          </p:nvSpPr>
          <p:spPr>
            <a:xfrm rot="5400000">
              <a:off x="431643" y="151946"/>
              <a:ext cx="891720" cy="587829"/>
            </a:xfrm>
            <a:prstGeom prst="homePlat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17" name="文本框 3"/>
            <p:cNvSpPr txBox="1"/>
            <p:nvPr/>
          </p:nvSpPr>
          <p:spPr>
            <a:xfrm>
              <a:off x="575165" y="43348"/>
              <a:ext cx="633507" cy="5860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b="1" kern="0" baseline="0" dirty="0" smtClean="0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微软雅黑"/>
                  <a:cs typeface="Times New Roman" pitchFamily="18" charset="0"/>
                </a:rPr>
                <a:t>3.2</a:t>
              </a:r>
              <a:endPara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微软雅黑"/>
                <a:cs typeface="Times New Roman" pitchFamily="18" charset="0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0" y="530624"/>
            <a:ext cx="9144000" cy="564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endParaRPr lang="en-GB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GB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" name="Content Placeholder 3"/>
          <p:cNvGraphicFramePr>
            <a:graphicFrameLocks noGrp="1"/>
          </p:cNvGraphicFramePr>
          <p:nvPr>
            <p:ph idx="1"/>
          </p:nvPr>
        </p:nvGraphicFramePr>
        <p:xfrm>
          <a:off x="4684545" y="1469842"/>
          <a:ext cx="4357716" cy="28341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7646"/>
                <a:gridCol w="968286"/>
                <a:gridCol w="975608"/>
                <a:gridCol w="975608"/>
                <a:gridCol w="910568"/>
              </a:tblGrid>
              <a:tr h="357190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kern="100" dirty="0" smtClean="0">
                          <a:solidFill>
                            <a:schemeClr val="tx1"/>
                          </a:solidFill>
                          <a:latin typeface="Times New Roman"/>
                          <a:ea typeface="DengXian"/>
                          <a:cs typeface="Times New Roman"/>
                        </a:rPr>
                        <a:t>X-B-ZZCNR-</a:t>
                      </a:r>
                      <a:r>
                        <a:rPr lang="en-US" sz="1400" b="1" kern="100" dirty="0" err="1" smtClean="0">
                          <a:solidFill>
                            <a:schemeClr val="tx1"/>
                          </a:solidFill>
                          <a:latin typeface="Times New Roman"/>
                          <a:ea typeface="DengXian"/>
                          <a:cs typeface="Times New Roman"/>
                        </a:rPr>
                        <a:t>LiPs</a:t>
                      </a:r>
                      <a:endParaRPr lang="en-GB" sz="1400" b="1" dirty="0">
                        <a:solidFill>
                          <a:schemeClr val="tx1"/>
                        </a:solidFill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1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 dirty="0" err="1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LiPs</a:t>
                      </a:r>
                      <a:endParaRPr lang="en-GB" sz="1200" b="1" dirty="0">
                        <a:latin typeface="Times New Roman" pitchFamily="18" charset="0"/>
                        <a:ea typeface="宋体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 dirty="0" smtClean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 F-B-ZZCNR</a:t>
                      </a:r>
                      <a:endParaRPr lang="en-GB" sz="1200" dirty="0">
                        <a:latin typeface="Times New Roman" pitchFamily="18" charset="0"/>
                        <a:ea typeface="宋体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 dirty="0" err="1" smtClean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Cl</a:t>
                      </a:r>
                      <a:r>
                        <a:rPr lang="en-US" sz="1200" b="1" kern="100" dirty="0" smtClean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-B-ZZCNR</a:t>
                      </a:r>
                      <a:endParaRPr lang="en-GB" sz="1200" b="1" dirty="0">
                        <a:latin typeface="Times New Roman" pitchFamily="18" charset="0"/>
                        <a:ea typeface="宋体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 dirty="0" smtClean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Br-B-ZZCNR</a:t>
                      </a:r>
                      <a:endParaRPr lang="en-GB" sz="1200" b="1" dirty="0">
                        <a:latin typeface="Times New Roman" pitchFamily="18" charset="0"/>
                        <a:ea typeface="宋体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 dirty="0" smtClean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I-B-ZZCNR</a:t>
                      </a:r>
                      <a:endParaRPr lang="en-GB" sz="1200" b="1" dirty="0">
                        <a:latin typeface="Times New Roman" pitchFamily="18" charset="0"/>
                        <a:ea typeface="宋体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Li</a:t>
                      </a:r>
                      <a:r>
                        <a:rPr lang="en-US" sz="1200" b="1" kern="100" baseline="-250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2</a:t>
                      </a:r>
                      <a:r>
                        <a:rPr lang="en-US" sz="1200" b="1" kern="1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S</a:t>
                      </a:r>
                      <a:endParaRPr lang="en-GB" sz="1200" b="1" dirty="0">
                        <a:latin typeface="Times New Roman" pitchFamily="18" charset="0"/>
                        <a:ea typeface="宋体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 dirty="0">
                          <a:latin typeface="Times New Roman"/>
                          <a:ea typeface="DengXian"/>
                          <a:cs typeface="Times New Roman"/>
                        </a:rPr>
                        <a:t>-0.821</a:t>
                      </a:r>
                      <a:endParaRPr lang="en-GB" sz="1100" b="1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>
                          <a:latin typeface="Times New Roman"/>
                          <a:ea typeface="DengXian"/>
                          <a:cs typeface="Times New Roman"/>
                        </a:rPr>
                        <a:t>-0.731</a:t>
                      </a:r>
                      <a:endParaRPr lang="en-GB" sz="1100" b="1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>
                          <a:latin typeface="Times New Roman"/>
                          <a:ea typeface="DengXian"/>
                          <a:cs typeface="Times New Roman"/>
                        </a:rPr>
                        <a:t>-0.703</a:t>
                      </a:r>
                      <a:endParaRPr lang="en-GB" sz="1100" b="1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>
                          <a:latin typeface="Times New Roman"/>
                          <a:ea typeface="DengXian"/>
                          <a:cs typeface="Times New Roman"/>
                        </a:rPr>
                        <a:t>-0.492</a:t>
                      </a:r>
                      <a:endParaRPr lang="en-GB" sz="1100" b="1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Li</a:t>
                      </a:r>
                      <a:r>
                        <a:rPr lang="en-US" sz="1200" b="1" kern="100" baseline="-250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2</a:t>
                      </a:r>
                      <a:r>
                        <a:rPr lang="en-US" sz="1200" b="1" kern="1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S</a:t>
                      </a:r>
                      <a:r>
                        <a:rPr lang="en-US" sz="1200" b="1" kern="100" baseline="-250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4</a:t>
                      </a:r>
                      <a:endParaRPr lang="en-GB" sz="1200" b="1" dirty="0">
                        <a:latin typeface="Times New Roman" pitchFamily="18" charset="0"/>
                        <a:ea typeface="宋体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>
                          <a:latin typeface="Times New Roman"/>
                          <a:ea typeface="DengXian"/>
                          <a:cs typeface="Times New Roman"/>
                        </a:rPr>
                        <a:t>-0.820</a:t>
                      </a:r>
                      <a:endParaRPr lang="en-GB" sz="1100" b="1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>
                          <a:latin typeface="Times New Roman"/>
                          <a:ea typeface="DengXian"/>
                          <a:cs typeface="Times New Roman"/>
                        </a:rPr>
                        <a:t>-0.721</a:t>
                      </a:r>
                      <a:endParaRPr lang="en-GB" sz="1100" b="1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>
                          <a:latin typeface="Times New Roman"/>
                          <a:ea typeface="DengXian"/>
                          <a:cs typeface="Times New Roman"/>
                        </a:rPr>
                        <a:t>-0.663</a:t>
                      </a:r>
                      <a:endParaRPr lang="en-GB" sz="1100" b="1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>
                          <a:latin typeface="Times New Roman"/>
                          <a:ea typeface="DengXian"/>
                          <a:cs typeface="Times New Roman"/>
                        </a:rPr>
                        <a:t>-0.434</a:t>
                      </a:r>
                      <a:endParaRPr lang="en-GB" sz="1100" b="1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Li</a:t>
                      </a:r>
                      <a:r>
                        <a:rPr lang="en-US" sz="1200" b="1" kern="100" baseline="-250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2</a:t>
                      </a:r>
                      <a:r>
                        <a:rPr lang="en-US" sz="1200" b="1" kern="1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S</a:t>
                      </a:r>
                      <a:r>
                        <a:rPr lang="en-US" sz="1200" b="1" kern="100" baseline="-250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8</a:t>
                      </a:r>
                      <a:endParaRPr lang="en-GB" sz="1200" b="1" dirty="0">
                        <a:latin typeface="Times New Roman" pitchFamily="18" charset="0"/>
                        <a:ea typeface="宋体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>
                          <a:latin typeface="Times New Roman"/>
                          <a:ea typeface="DengXian"/>
                          <a:cs typeface="Times New Roman"/>
                        </a:rPr>
                        <a:t>-0.814</a:t>
                      </a:r>
                      <a:endParaRPr lang="en-GB" sz="1100" b="1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>
                          <a:latin typeface="Times New Roman"/>
                          <a:ea typeface="DengXian"/>
                          <a:cs typeface="Times New Roman"/>
                        </a:rPr>
                        <a:t>-0.728</a:t>
                      </a:r>
                      <a:endParaRPr lang="en-GB" sz="1100" b="1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>
                          <a:latin typeface="Times New Roman"/>
                          <a:ea typeface="DengXian"/>
                          <a:cs typeface="Times New Roman"/>
                        </a:rPr>
                        <a:t>-0.635</a:t>
                      </a:r>
                      <a:endParaRPr lang="en-GB" sz="1100" b="1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>
                          <a:latin typeface="Times New Roman"/>
                          <a:ea typeface="DengXian"/>
                          <a:cs typeface="Times New Roman"/>
                        </a:rPr>
                        <a:t>-0.396</a:t>
                      </a:r>
                      <a:endParaRPr lang="en-GB" sz="1100" b="1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S</a:t>
                      </a:r>
                      <a:r>
                        <a:rPr lang="en-US" sz="1200" b="1" kern="100" baseline="-25000" dirty="0"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8</a:t>
                      </a:r>
                      <a:endParaRPr lang="en-GB" sz="1200" b="1" dirty="0">
                        <a:latin typeface="Times New Roman" pitchFamily="18" charset="0"/>
                        <a:ea typeface="宋体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>
                          <a:latin typeface="Times New Roman"/>
                          <a:ea typeface="DengXian"/>
                          <a:cs typeface="Times New Roman"/>
                        </a:rPr>
                        <a:t>-0.792</a:t>
                      </a:r>
                      <a:endParaRPr lang="en-GB" sz="1100" b="1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>
                          <a:latin typeface="Times New Roman"/>
                          <a:ea typeface="DengXian"/>
                          <a:cs typeface="Times New Roman"/>
                        </a:rPr>
                        <a:t>-0.668</a:t>
                      </a:r>
                      <a:endParaRPr lang="en-GB" sz="1100" b="1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>
                          <a:latin typeface="Times New Roman"/>
                          <a:ea typeface="DengXian"/>
                          <a:cs typeface="Times New Roman"/>
                        </a:rPr>
                        <a:t>-0.599</a:t>
                      </a:r>
                      <a:endParaRPr lang="en-GB" sz="1100" b="1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00" dirty="0">
                          <a:latin typeface="Times New Roman"/>
                          <a:ea typeface="DengXian"/>
                          <a:cs typeface="Times New Roman"/>
                        </a:rPr>
                        <a:t>-0.338</a:t>
                      </a:r>
                      <a:endParaRPr lang="en-GB" sz="1100" b="1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               </a:t>
                      </a:r>
                      <a:r>
                        <a:rPr lang="en-US" sz="1200" b="1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Charge Q (e)</a:t>
                      </a:r>
                      <a:endParaRPr lang="en-GB" sz="1200" b="1" dirty="0" smtClean="0">
                        <a:latin typeface="Times New Roman" pitchFamily="18" charset="0"/>
                        <a:ea typeface="宋体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1200" dirty="0">
                        <a:latin typeface="Times New Roman" pitchFamily="18" charset="0"/>
                        <a:ea typeface="宋体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1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4744110" y="827998"/>
            <a:ext cx="439989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DengXian" charset="-122"/>
                <a:cs typeface="Times New Roman" pitchFamily="18" charset="0"/>
              </a:rPr>
              <a:t>The charge transfer between  X-B-ZZCNR and the </a:t>
            </a:r>
            <a:r>
              <a:rPr kumimoji="0" lang="en-US" altLang="zh-CN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DengXian" charset="-122"/>
                <a:cs typeface="Times New Roman" pitchFamily="18" charset="0"/>
              </a:rPr>
              <a:t>LiPs</a:t>
            </a: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729390" y="4401236"/>
            <a:ext cx="427289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GB" sz="1500" b="1" baseline="0" dirty="0" smtClean="0">
                <a:latin typeface="Times New Roman" pitchFamily="18" charset="0"/>
                <a:cs typeface="Times New Roman" pitchFamily="18" charset="0"/>
              </a:rPr>
              <a:t>Boron induces charge accumulation on halogens </a:t>
            </a:r>
          </a:p>
          <a:p>
            <a:pPr algn="just"/>
            <a:r>
              <a:rPr lang="en-GB" sz="1500" b="1" baseline="0" dirty="0" smtClean="0">
                <a:latin typeface="Times New Roman" pitchFamily="18" charset="0"/>
                <a:cs typeface="Times New Roman" pitchFamily="18" charset="0"/>
              </a:rPr>
              <a:t>    which consequently create a strong dipole.</a:t>
            </a:r>
          </a:p>
          <a:p>
            <a:pPr algn="just">
              <a:buFont typeface="Wingdings" pitchFamily="2" charset="2"/>
              <a:buChar char="v"/>
            </a:pPr>
            <a:r>
              <a:rPr lang="en-GB" sz="1500" b="1" baseline="0" dirty="0" smtClean="0">
                <a:latin typeface="Times New Roman" pitchFamily="18" charset="0"/>
                <a:cs typeface="Times New Roman" pitchFamily="18" charset="0"/>
              </a:rPr>
              <a:t>The induced strong dipole enhances adsorption </a:t>
            </a:r>
          </a:p>
          <a:p>
            <a:pPr algn="just"/>
            <a:r>
              <a:rPr lang="en-GB" sz="1500" b="1" baseline="0" dirty="0" smtClean="0">
                <a:latin typeface="Times New Roman" pitchFamily="18" charset="0"/>
                <a:cs typeface="Times New Roman" pitchFamily="18" charset="0"/>
              </a:rPr>
              <a:t>    of lithium </a:t>
            </a:r>
            <a:r>
              <a:rPr lang="en-GB" sz="1500" b="1" baseline="0" dirty="0" err="1" smtClean="0">
                <a:latin typeface="Times New Roman" pitchFamily="18" charset="0"/>
                <a:cs typeface="Times New Roman" pitchFamily="18" charset="0"/>
              </a:rPr>
              <a:t>polysulfides</a:t>
            </a:r>
            <a:r>
              <a:rPr lang="en-GB" sz="1500" b="1" baseline="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684" y="4314152"/>
            <a:ext cx="448323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1500" b="1" baseline="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Concave curve is also observed for </a:t>
            </a:r>
            <a:r>
              <a:rPr lang="en-US" sz="1500" b="1" i="1" baseline="0" dirty="0" err="1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1500" b="1" dirty="0" err="1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15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1500" b="1" baseline="0" dirty="0" err="1" smtClean="0">
                <a:latin typeface="Times New Roman" pitchFamily="18" charset="0"/>
                <a:cs typeface="Times New Roman" pitchFamily="18" charset="0"/>
              </a:rPr>
              <a:t>LiPs</a:t>
            </a:r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just"/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     towards halogen-boron dual </a:t>
            </a:r>
            <a:r>
              <a:rPr lang="en-US" sz="1500" b="1" baseline="0" dirty="0" err="1" smtClean="0">
                <a:latin typeface="Times New Roman" pitchFamily="18" charset="0"/>
                <a:cs typeface="Times New Roman" pitchFamily="18" charset="0"/>
              </a:rPr>
              <a:t>dopants</a:t>
            </a:r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algn="just">
              <a:buFont typeface="Wingdings" pitchFamily="2" charset="2"/>
              <a:buChar char="v"/>
            </a:pPr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For F, </a:t>
            </a:r>
            <a:r>
              <a:rPr lang="en-US" sz="1500" b="1" baseline="0" dirty="0" err="1" smtClean="0"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, Br, the </a:t>
            </a:r>
            <a:r>
              <a:rPr lang="en-US" sz="1500" b="1" i="1" baseline="0" dirty="0" err="1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1500" b="1" dirty="0" err="1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 is generally increased from  </a:t>
            </a:r>
          </a:p>
          <a:p>
            <a:pPr algn="just"/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    halogen-boron dual </a:t>
            </a:r>
            <a:r>
              <a:rPr lang="en-US" sz="1500" b="1" baseline="0" dirty="0" err="1" smtClean="0">
                <a:latin typeface="Times New Roman" pitchFamily="18" charset="0"/>
                <a:cs typeface="Times New Roman" pitchFamily="18" charset="0"/>
              </a:rPr>
              <a:t>dopants</a:t>
            </a:r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 compared with single    </a:t>
            </a:r>
          </a:p>
          <a:p>
            <a:pPr algn="just"/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    halogen case.</a:t>
            </a:r>
          </a:p>
          <a:p>
            <a:pPr algn="just">
              <a:buFont typeface="Wingdings" pitchFamily="2" charset="2"/>
              <a:buChar char="v"/>
            </a:pPr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The synergy effects between two </a:t>
            </a:r>
            <a:r>
              <a:rPr lang="en-US" sz="1500" b="1" baseline="0" dirty="0" err="1" smtClean="0">
                <a:latin typeface="Times New Roman" pitchFamily="18" charset="0"/>
                <a:cs typeface="Times New Roman" pitchFamily="18" charset="0"/>
              </a:rPr>
              <a:t>dopants</a:t>
            </a:r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 are    </a:t>
            </a:r>
          </a:p>
          <a:p>
            <a:pPr algn="just"/>
            <a:r>
              <a:rPr lang="en-US" sz="1500" b="1" baseline="0" dirty="0" smtClean="0">
                <a:latin typeface="Times New Roman" pitchFamily="18" charset="0"/>
                <a:cs typeface="Times New Roman" pitchFamily="18" charset="0"/>
              </a:rPr>
              <a:t>    responsible for the enhanced adsorption energy. </a:t>
            </a:r>
            <a:endParaRPr lang="en-GB" sz="1500" b="1" baseline="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sz="2400" dirty="0" smtClean="0"/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Picture 20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20092"/>
            <a:ext cx="4602969" cy="3310652"/>
          </a:xfrm>
          <a:prstGeom prst="rect">
            <a:avLst/>
          </a:prstGeom>
          <a:noFill/>
        </p:spPr>
      </p:pic>
      <p:grpSp>
        <p:nvGrpSpPr>
          <p:cNvPr id="25" name="Group 15"/>
          <p:cNvGrpSpPr/>
          <p:nvPr/>
        </p:nvGrpSpPr>
        <p:grpSpPr>
          <a:xfrm>
            <a:off x="8826748" y="6571290"/>
            <a:ext cx="380316" cy="261610"/>
            <a:chOff x="8848907" y="6603804"/>
            <a:chExt cx="380316" cy="261610"/>
          </a:xfrm>
        </p:grpSpPr>
        <p:sp>
          <p:nvSpPr>
            <p:cNvPr id="26" name="Oval 25"/>
            <p:cNvSpPr/>
            <p:nvPr/>
          </p:nvSpPr>
          <p:spPr bwMode="auto">
            <a:xfrm>
              <a:off x="8915530" y="6636026"/>
              <a:ext cx="208570" cy="208570"/>
            </a:xfrm>
            <a:prstGeom prst="ellipse">
              <a:avLst/>
            </a:prstGeom>
            <a:solidFill>
              <a:srgbClr val="800000"/>
            </a:solidFill>
            <a:ln w="9525" cap="flat" cmpd="sng" algn="ctr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800" b="1" i="0" u="none" strike="noStrike" cap="none" normalizeH="0" baseline="-2500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848907" y="6603804"/>
              <a:ext cx="38031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100" b="1" kern="0" baseline="0" dirty="0" smtClean="0">
                  <a:solidFill>
                    <a:srgbClr val="FFFFFF"/>
                  </a:solidFill>
                  <a:cs typeface="Arial" pitchFamily="34" charset="0"/>
                </a:rPr>
                <a:t>32</a:t>
              </a:r>
              <a:endParaRPr kumimoji="0" lang="en-GB" sz="11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0"/>
            <a:ext cx="9144000" cy="571480"/>
          </a:xfrm>
          <a:prstGeom prst="rect">
            <a:avLst/>
          </a:prstGeom>
          <a:solidFill>
            <a:srgbClr val="0066CC"/>
          </a:solidFill>
          <a:ln w="952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9144000" cy="50004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bg1"/>
            </a:solidFill>
            <a:prstDash val="soli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GB" sz="2800" b="1" kern="0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     Summary</a:t>
            </a:r>
            <a:r>
              <a:rPr lang="en-GB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3200" dirty="0" smtClean="0"/>
              <a:t/>
            </a:r>
            <a:br>
              <a:rPr lang="en-GB" sz="3200" dirty="0" smtClean="0"/>
            </a:br>
            <a:endParaRPr kumimoji="0" lang="en-GB" sz="3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09352" y="6326962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5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754266" y="6385421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9</a:t>
            </a:r>
            <a:endParaRPr lang="en-GB" sz="2800" b="1" dirty="0">
              <a:solidFill>
                <a:schemeClr val="bg1"/>
              </a:solidFill>
            </a:endParaRPr>
          </a:p>
        </p:txBody>
      </p:sp>
      <p:grpSp>
        <p:nvGrpSpPr>
          <p:cNvPr id="2" name="Group 75"/>
          <p:cNvGrpSpPr/>
          <p:nvPr/>
        </p:nvGrpSpPr>
        <p:grpSpPr>
          <a:xfrm>
            <a:off x="-23663" y="-10334"/>
            <a:ext cx="633507" cy="796128"/>
            <a:chOff x="575165" y="1"/>
            <a:chExt cx="633507" cy="891720"/>
          </a:xfrm>
        </p:grpSpPr>
        <p:sp>
          <p:nvSpPr>
            <p:cNvPr id="16" name="五边形 5"/>
            <p:cNvSpPr/>
            <p:nvPr/>
          </p:nvSpPr>
          <p:spPr>
            <a:xfrm rot="5400000">
              <a:off x="431643" y="151946"/>
              <a:ext cx="891720" cy="587829"/>
            </a:xfrm>
            <a:prstGeom prst="homePlat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17" name="文本框 3"/>
            <p:cNvSpPr txBox="1"/>
            <p:nvPr/>
          </p:nvSpPr>
          <p:spPr>
            <a:xfrm>
              <a:off x="575165" y="43348"/>
              <a:ext cx="633507" cy="5860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b="1" kern="0" baseline="0" dirty="0" smtClean="0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微软雅黑"/>
                  <a:cs typeface="Times New Roman" pitchFamily="18" charset="0"/>
                </a:rPr>
                <a:t>3.2</a:t>
              </a:r>
              <a:endPara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微软雅黑"/>
                <a:cs typeface="Times New Roman" pitchFamily="18" charset="0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0" y="530624"/>
            <a:ext cx="9144000" cy="564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endParaRPr lang="en-GB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GB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57158" y="680917"/>
            <a:ext cx="8358246" cy="49428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eaLnBrk="1" fontAlgn="auto" hangingPunct="1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sz="2000" baseline="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000" b="1" baseline="0" dirty="0" smtClean="0">
                <a:latin typeface="Times New Roman" pitchFamily="18" charset="0"/>
                <a:cs typeface="Times New Roman" pitchFamily="18" charset="0"/>
              </a:rPr>
              <a:t>halogen </a:t>
            </a:r>
            <a:r>
              <a:rPr lang="en-US" sz="2000" b="1" baseline="0" dirty="0" err="1" smtClean="0">
                <a:latin typeface="Times New Roman" pitchFamily="18" charset="0"/>
                <a:cs typeface="Times New Roman" pitchFamily="18" charset="0"/>
              </a:rPr>
              <a:t>dopants</a:t>
            </a:r>
            <a:r>
              <a:rPr lang="en-US" sz="2000" b="1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aseline="0" dirty="0" smtClean="0">
                <a:latin typeface="Times New Roman" pitchFamily="18" charset="0"/>
                <a:cs typeface="Times New Roman" pitchFamily="18" charset="0"/>
              </a:rPr>
              <a:t>significantly enhanced the binding strength of polysulfide adsorbed on halogenated </a:t>
            </a:r>
            <a:r>
              <a:rPr lang="en-US" sz="2000" baseline="0" dirty="0" err="1" smtClean="0">
                <a:latin typeface="Times New Roman" pitchFamily="18" charset="0"/>
                <a:cs typeface="Times New Roman" pitchFamily="18" charset="0"/>
              </a:rPr>
              <a:t>graphene</a:t>
            </a:r>
            <a:r>
              <a:rPr lang="en-US" sz="2000" baseline="0" dirty="0" smtClean="0">
                <a:latin typeface="Times New Roman" pitchFamily="18" charset="0"/>
                <a:cs typeface="Times New Roman" pitchFamily="18" charset="0"/>
              </a:rPr>
              <a:t> edge.</a:t>
            </a:r>
          </a:p>
          <a:p>
            <a:pPr marL="342900" lvl="0" indent="-342900" algn="just" eaLnBrk="1" fontAlgn="auto" hangingPunct="1">
              <a:spcBef>
                <a:spcPct val="20000"/>
              </a:spcBef>
              <a:spcAft>
                <a:spcPts val="0"/>
              </a:spcAft>
            </a:pPr>
            <a:endParaRPr lang="en-US" sz="2000" baseline="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 eaLnBrk="1" fontAlgn="auto" hangingPunct="1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sz="2000" b="1" baseline="0" dirty="0" smtClean="0">
                <a:latin typeface="Times New Roman" pitchFamily="18" charset="0"/>
                <a:cs typeface="Times New Roman" pitchFamily="18" charset="0"/>
              </a:rPr>
              <a:t>Iodine</a:t>
            </a:r>
            <a:r>
              <a:rPr lang="en-US" sz="2000" baseline="0" dirty="0" smtClean="0">
                <a:latin typeface="Times New Roman" pitchFamily="18" charset="0"/>
                <a:cs typeface="Times New Roman" pitchFamily="18" charset="0"/>
              </a:rPr>
              <a:t> presents different feature from the other halogen elements due to its modified electronic structure.</a:t>
            </a:r>
          </a:p>
          <a:p>
            <a:pPr marL="342900" lvl="0" indent="-342900" algn="just" eaLnBrk="1" fontAlgn="auto" hangingPunct="1">
              <a:spcBef>
                <a:spcPct val="20000"/>
              </a:spcBef>
              <a:spcAft>
                <a:spcPts val="0"/>
              </a:spcAft>
            </a:pPr>
            <a:endParaRPr lang="en-US" sz="2000" baseline="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 eaLnBrk="1" fontAlgn="auto" hangingPunct="1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sz="2000" baseline="0" dirty="0" smtClean="0">
                <a:latin typeface="Times New Roman" pitchFamily="18" charset="0"/>
                <a:cs typeface="Times New Roman" pitchFamily="18" charset="0"/>
              </a:rPr>
              <a:t>Introduction of </a:t>
            </a:r>
            <a:r>
              <a:rPr lang="en-US" sz="2000" b="1" baseline="0" dirty="0" smtClean="0">
                <a:latin typeface="Times New Roman" pitchFamily="18" charset="0"/>
                <a:cs typeface="Times New Roman" pitchFamily="18" charset="0"/>
              </a:rPr>
              <a:t>boron</a:t>
            </a:r>
            <a:r>
              <a:rPr lang="en-US" sz="2000" baseline="0" dirty="0" smtClean="0">
                <a:latin typeface="Times New Roman" pitchFamily="18" charset="0"/>
                <a:cs typeface="Times New Roman" pitchFamily="18" charset="0"/>
              </a:rPr>
              <a:t> as a </a:t>
            </a:r>
            <a:r>
              <a:rPr lang="en-US" sz="2000" b="1" baseline="0" dirty="0" smtClean="0">
                <a:latin typeface="Times New Roman" pitchFamily="18" charset="0"/>
                <a:cs typeface="Times New Roman" pitchFamily="18" charset="0"/>
              </a:rPr>
              <a:t>second dopant </a:t>
            </a:r>
            <a:r>
              <a:rPr lang="en-US" sz="2000" baseline="0" dirty="0" smtClean="0">
                <a:latin typeface="Times New Roman" pitchFamily="18" charset="0"/>
                <a:cs typeface="Times New Roman" pitchFamily="18" charset="0"/>
              </a:rPr>
              <a:t>synergize the halogenated </a:t>
            </a:r>
            <a:r>
              <a:rPr lang="en-US" sz="2000" baseline="0" dirty="0" err="1" smtClean="0">
                <a:latin typeface="Times New Roman" pitchFamily="18" charset="0"/>
                <a:cs typeface="Times New Roman" pitchFamily="18" charset="0"/>
              </a:rPr>
              <a:t>graphene</a:t>
            </a:r>
            <a:r>
              <a:rPr lang="en-US" sz="2000" baseline="0" dirty="0" smtClean="0">
                <a:latin typeface="Times New Roman" pitchFamily="18" charset="0"/>
                <a:cs typeface="Times New Roman" pitchFamily="18" charset="0"/>
              </a:rPr>
              <a:t>/lithium polysulfide’s interactions.</a:t>
            </a:r>
          </a:p>
          <a:p>
            <a:pPr marL="342900" lvl="0" indent="-342900" algn="just" eaLnBrk="1" fontAlgn="auto" hangingPunct="1">
              <a:spcBef>
                <a:spcPct val="20000"/>
              </a:spcBef>
              <a:spcAft>
                <a:spcPts val="0"/>
              </a:spcAft>
            </a:pPr>
            <a:endParaRPr lang="en-US" sz="2000" baseline="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eaLnBrk="1" fontAlgn="auto" hangingPunct="1">
              <a:spcBef>
                <a:spcPct val="20000"/>
              </a:spcBef>
              <a:spcAft>
                <a:spcPts val="0"/>
              </a:spcAft>
            </a:pPr>
            <a:endParaRPr lang="en-GB" sz="2400" baseline="0" dirty="0" smtClean="0">
              <a:solidFill>
                <a:prstClr val="black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lvl="0" indent="-342900" eaLnBrk="1" fontAlgn="auto" hangingPunct="1">
              <a:spcBef>
                <a:spcPct val="20000"/>
              </a:spcBef>
              <a:spcAft>
                <a:spcPts val="0"/>
              </a:spcAft>
            </a:pPr>
            <a:endParaRPr lang="en-GB" sz="2400" baseline="0" dirty="0" smtClean="0">
              <a:solidFill>
                <a:prstClr val="black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lvl="0" indent="-342900" eaLnBrk="1" fontAlgn="auto" hangingPunct="1">
              <a:spcBef>
                <a:spcPct val="20000"/>
              </a:spcBef>
              <a:spcAft>
                <a:spcPts val="0"/>
              </a:spcAft>
            </a:pPr>
            <a:endParaRPr lang="en-GB" sz="2400" baseline="0" dirty="0" smtClean="0">
              <a:solidFill>
                <a:prstClr val="black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lvl="0" indent="-342900" eaLnBrk="1" fontAlgn="auto" hangingPunct="1">
              <a:spcBef>
                <a:spcPct val="20000"/>
              </a:spcBef>
              <a:spcAft>
                <a:spcPts val="0"/>
              </a:spcAft>
            </a:pPr>
            <a:endParaRPr lang="en-GB" sz="2400" baseline="0" dirty="0" smtClean="0">
              <a:solidFill>
                <a:prstClr val="black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12" name="Group 15"/>
          <p:cNvGrpSpPr/>
          <p:nvPr/>
        </p:nvGrpSpPr>
        <p:grpSpPr>
          <a:xfrm>
            <a:off x="8826748" y="6571290"/>
            <a:ext cx="380316" cy="261610"/>
            <a:chOff x="8848907" y="6603804"/>
            <a:chExt cx="380316" cy="261610"/>
          </a:xfrm>
        </p:grpSpPr>
        <p:sp>
          <p:nvSpPr>
            <p:cNvPr id="14" name="Oval 13"/>
            <p:cNvSpPr/>
            <p:nvPr/>
          </p:nvSpPr>
          <p:spPr bwMode="auto">
            <a:xfrm>
              <a:off x="8915530" y="6636026"/>
              <a:ext cx="208570" cy="208570"/>
            </a:xfrm>
            <a:prstGeom prst="ellipse">
              <a:avLst/>
            </a:prstGeom>
            <a:solidFill>
              <a:srgbClr val="800000"/>
            </a:solidFill>
            <a:ln w="9525" cap="flat" cmpd="sng" algn="ctr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800" b="1" i="0" u="none" strike="noStrike" cap="none" normalizeH="0" baseline="-2500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848907" y="6603804"/>
              <a:ext cx="38031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33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/>
          <p:cNvSpPr/>
          <p:nvPr/>
        </p:nvSpPr>
        <p:spPr bwMode="auto">
          <a:xfrm>
            <a:off x="8872666" y="6608152"/>
            <a:ext cx="234086" cy="234086"/>
          </a:xfrm>
          <a:prstGeom prst="ellipse">
            <a:avLst/>
          </a:prstGeom>
          <a:solidFill>
            <a:srgbClr val="800000"/>
          </a:solidFill>
          <a:ln w="9525" cap="flat" cmpd="sng" algn="ctr">
            <a:solidFill>
              <a:srgbClr val="99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-2500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826907" y="6536896"/>
            <a:ext cx="553002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chemeClr val="bg1"/>
                </a:solidFill>
              </a:rPr>
              <a:t>34</a:t>
            </a: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28" name="Content Placeholder 2"/>
          <p:cNvSpPr>
            <a:spLocks noGrp="1"/>
          </p:cNvSpPr>
          <p:nvPr>
            <p:ph idx="1"/>
          </p:nvPr>
        </p:nvSpPr>
        <p:spPr>
          <a:xfrm>
            <a:off x="2285984" y="1214422"/>
            <a:ext cx="6858016" cy="464347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dirty="0" smtClean="0"/>
              <a:t>                                      </a:t>
            </a:r>
          </a:p>
          <a:p>
            <a:pPr>
              <a:buNone/>
            </a:pPr>
            <a:r>
              <a:rPr lang="en-GB" dirty="0" smtClean="0"/>
              <a:t>				</a:t>
            </a:r>
            <a:endParaRPr lang="en-GB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</a:p>
          <a:p>
            <a:pPr>
              <a:buNone/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    </a:t>
            </a:r>
          </a:p>
          <a:p>
            <a:pPr>
              <a:buNone/>
            </a:pPr>
            <a:r>
              <a:rPr lang="en-GB" sz="2800" b="1" u="sng" dirty="0" smtClean="0">
                <a:latin typeface="Times New Roman" pitchFamily="18" charset="0"/>
                <a:cs typeface="Times New Roman" pitchFamily="18" charset="0"/>
              </a:rPr>
              <a:t>                                    </a:t>
            </a:r>
          </a:p>
          <a:p>
            <a:pPr>
              <a:buNone/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   	</a:t>
            </a:r>
            <a:endParaRPr lang="en-GB" dirty="0"/>
          </a:p>
        </p:txBody>
      </p:sp>
      <p:sp>
        <p:nvSpPr>
          <p:cNvPr id="31" name="矩形 23"/>
          <p:cNvSpPr/>
          <p:nvPr/>
        </p:nvSpPr>
        <p:spPr>
          <a:xfrm>
            <a:off x="2239546" y="1852602"/>
            <a:ext cx="50064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zh-CN" altLang="en-US" sz="3600" b="1" kern="0" dirty="0" smtClean="0">
                <a:solidFill>
                  <a:srgbClr val="6766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▷ </a:t>
            </a:r>
            <a:r>
              <a:rPr lang="en-US" altLang="zh-CN" sz="3200" b="1" kern="0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</a:t>
            </a:r>
            <a:r>
              <a:rPr lang="en-US" altLang="zh-CN" sz="3200" b="1" kern="0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200" b="1" kern="0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dirty="0" smtClean="0">
                <a:solidFill>
                  <a:schemeClr val="accent3">
                    <a:lumMod val="50000"/>
                  </a:schemeClr>
                </a:solidFill>
              </a:rPr>
              <a:t>『</a:t>
            </a:r>
            <a:r>
              <a:rPr lang="en-US" altLang="zh-CN" sz="3200" b="1" dirty="0" smtClean="0">
                <a:solidFill>
                  <a:schemeClr val="accent3">
                    <a:lumMod val="50000"/>
                  </a:schemeClr>
                </a:solidFill>
              </a:rPr>
              <a:t>Computational methods</a:t>
            </a:r>
            <a:r>
              <a:rPr lang="en-US" altLang="zh-CN" sz="3200" dirty="0" smtClean="0"/>
              <a:t>』</a:t>
            </a:r>
            <a:endParaRPr lang="zh-CN" altLang="en-US" sz="32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矩形 24"/>
          <p:cNvSpPr/>
          <p:nvPr/>
        </p:nvSpPr>
        <p:spPr>
          <a:xfrm>
            <a:off x="2285984" y="2357430"/>
            <a:ext cx="43252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zh-CN" altLang="en-US" sz="3600" b="1" kern="0" dirty="0" smtClean="0">
                <a:solidFill>
                  <a:srgbClr val="6766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▷ </a:t>
            </a:r>
            <a:r>
              <a:rPr lang="en-US" altLang="zh-CN" sz="3200" b="1" kern="0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</a:t>
            </a:r>
            <a:r>
              <a:rPr lang="en-US" altLang="zh-CN" sz="3200" b="1" kern="0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3200" b="1" kern="0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dirty="0" smtClean="0">
                <a:solidFill>
                  <a:schemeClr val="accent3">
                    <a:lumMod val="50000"/>
                  </a:schemeClr>
                </a:solidFill>
              </a:rPr>
              <a:t>『</a:t>
            </a:r>
            <a:r>
              <a:rPr lang="en-US" altLang="zh-CN" sz="3200" b="1" dirty="0" smtClean="0">
                <a:solidFill>
                  <a:schemeClr val="accent3">
                    <a:lumMod val="50000"/>
                  </a:schemeClr>
                </a:solidFill>
              </a:rPr>
              <a:t>Research contents</a:t>
            </a:r>
            <a:r>
              <a:rPr lang="en-US" altLang="zh-CN" sz="3200" dirty="0" smtClean="0">
                <a:solidFill>
                  <a:schemeClr val="accent3">
                    <a:lumMod val="50000"/>
                  </a:schemeClr>
                </a:solidFill>
              </a:rPr>
              <a:t>』</a:t>
            </a:r>
            <a:endParaRPr lang="zh-CN" altLang="en-US" sz="3200" kern="0" dirty="0">
              <a:solidFill>
                <a:schemeClr val="accent3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291700" y="3112326"/>
            <a:ext cx="650085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ts val="36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US" sz="1600" b="1" baseline="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Halogenation of </a:t>
            </a:r>
            <a:r>
              <a:rPr lang="en-US" sz="1600" b="1" baseline="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graphene</a:t>
            </a:r>
            <a:r>
              <a:rPr lang="en-US" sz="1600" b="1" baseline="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triggered by heteroatom doping</a:t>
            </a:r>
            <a:endParaRPr lang="en-US" altLang="zh-CN" sz="1600" b="1" baseline="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GB" sz="1600" b="1" baseline="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Halogenated graphene as cathodes for high-performance Li-S batteries</a:t>
            </a:r>
          </a:p>
          <a:p>
            <a:pPr marL="457200" indent="-457200" algn="just">
              <a:lnSpc>
                <a:spcPct val="150000"/>
              </a:lnSpc>
              <a:spcAft>
                <a:spcPts val="600"/>
              </a:spcAft>
            </a:pPr>
            <a:endParaRPr lang="en-US" altLang="zh-CN" sz="1600" b="1" baseline="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矩形 25"/>
          <p:cNvSpPr/>
          <p:nvPr/>
        </p:nvSpPr>
        <p:spPr>
          <a:xfrm>
            <a:off x="2209784" y="4505002"/>
            <a:ext cx="57711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zh-CN" altLang="en-US" sz="36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▷</a:t>
            </a:r>
            <a:r>
              <a:rPr lang="zh-CN" altLang="en-US" sz="32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Part 4</a:t>
            </a:r>
            <a:r>
              <a:rPr lang="zh-CN" altLang="en-US" sz="32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dirty="0" smtClean="0"/>
              <a:t>『</a:t>
            </a:r>
            <a:r>
              <a:rPr lang="en-US" altLang="zh-CN" sz="3200" b="1" dirty="0" smtClean="0"/>
              <a:t>Conclusion</a:t>
            </a:r>
            <a:r>
              <a:rPr lang="en-US" altLang="zh-CN" sz="3200" dirty="0" smtClean="0"/>
              <a:t>』</a:t>
            </a:r>
            <a:endParaRPr lang="zh-CN" altLang="en-US" sz="32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2469818" y="5019792"/>
            <a:ext cx="2857520" cy="1588"/>
          </a:xfrm>
          <a:prstGeom prst="line">
            <a:avLst/>
          </a:prstGeom>
          <a:ln w="25400">
            <a:solidFill>
              <a:srgbClr val="80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2540740" y="2357430"/>
            <a:ext cx="4388714" cy="1588"/>
          </a:xfrm>
          <a:prstGeom prst="line">
            <a:avLst/>
          </a:prstGeom>
          <a:ln w="25400">
            <a:solidFill>
              <a:srgbClr val="80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V="1">
            <a:off x="2556238" y="2857496"/>
            <a:ext cx="3801712" cy="15498"/>
          </a:xfrm>
          <a:prstGeom prst="line">
            <a:avLst/>
          </a:prstGeom>
          <a:ln w="25400">
            <a:solidFill>
              <a:srgbClr val="80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5" name="文本占位符 2"/>
          <p:cNvSpPr txBox="1">
            <a:spLocks/>
          </p:cNvSpPr>
          <p:nvPr/>
        </p:nvSpPr>
        <p:spPr>
          <a:xfrm>
            <a:off x="0" y="-17930"/>
            <a:ext cx="9144000" cy="875161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 b="1" kern="1200">
                <a:solidFill>
                  <a:schemeClr val="accent1">
                    <a:lumMod val="75000"/>
                  </a:schemeClr>
                </a:solidFill>
                <a:effectLst>
                  <a:outerShdw blurRad="88900" sx="102000" sy="102000" algn="ctr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1" lang="zh-CN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宋体"/>
              <a:cs typeface="Times New Roman" pitchFamily="18" charset="0"/>
            </a:endParaRPr>
          </a:p>
        </p:txBody>
      </p:sp>
      <p:sp>
        <p:nvSpPr>
          <p:cNvPr id="16" name="矩形 22"/>
          <p:cNvSpPr/>
          <p:nvPr/>
        </p:nvSpPr>
        <p:spPr>
          <a:xfrm>
            <a:off x="2244526" y="1285860"/>
            <a:ext cx="35477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zh-CN" altLang="en-US" sz="3600" b="1" kern="0" dirty="0" smtClean="0">
                <a:solidFill>
                  <a:srgbClr val="6766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▷ </a:t>
            </a:r>
            <a:r>
              <a:rPr lang="en-US" altLang="zh-CN" sz="3200" b="1" kern="0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1</a:t>
            </a:r>
            <a:r>
              <a:rPr lang="zh-CN" altLang="en-US" sz="3200" b="1" kern="0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dirty="0" smtClean="0">
                <a:solidFill>
                  <a:schemeClr val="accent3">
                    <a:lumMod val="50000"/>
                  </a:schemeClr>
                </a:solidFill>
              </a:rPr>
              <a:t>『</a:t>
            </a:r>
            <a:r>
              <a:rPr lang="en-US" altLang="zh-CN" sz="3200" b="1" dirty="0" smtClean="0">
                <a:solidFill>
                  <a:schemeClr val="accent3">
                    <a:lumMod val="50000"/>
                  </a:schemeClr>
                </a:solidFill>
              </a:rPr>
              <a:t>Background</a:t>
            </a:r>
            <a:r>
              <a:rPr lang="en-US" altLang="zh-CN" sz="3200" dirty="0" smtClean="0">
                <a:solidFill>
                  <a:schemeClr val="accent3">
                    <a:lumMod val="50000"/>
                  </a:schemeClr>
                </a:solidFill>
              </a:rPr>
              <a:t>』</a:t>
            </a:r>
            <a:endParaRPr lang="zh-CN" altLang="en-US" sz="3200" kern="0" dirty="0">
              <a:solidFill>
                <a:schemeClr val="accent3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2601716" y="1785926"/>
            <a:ext cx="2857520" cy="1588"/>
          </a:xfrm>
          <a:prstGeom prst="line">
            <a:avLst/>
          </a:prstGeom>
          <a:ln w="25400">
            <a:solidFill>
              <a:srgbClr val="80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35645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0"/>
            <a:ext cx="9144000" cy="571480"/>
          </a:xfrm>
          <a:prstGeom prst="rect">
            <a:avLst/>
          </a:prstGeom>
          <a:solidFill>
            <a:srgbClr val="0066CC"/>
          </a:solidFill>
          <a:ln w="952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9144000" cy="50004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bg1"/>
            </a:solidFill>
            <a:prstDash val="soli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Autofit/>
          </a:bodyPr>
          <a:lstStyle/>
          <a:p>
            <a:pPr lvl="0" defTabSz="914378">
              <a:lnSpc>
                <a:spcPct val="130000"/>
              </a:lnSpc>
              <a:spcBef>
                <a:spcPts val="0"/>
              </a:spcBef>
              <a:defRPr/>
            </a:pPr>
            <a:r>
              <a:rPr lang="en-US" altLang="zh-CN" sz="2800" b="1" kern="0" dirty="0" smtClean="0">
                <a:solidFill>
                  <a:srgbClr val="FF0066"/>
                </a:solidFill>
                <a:latin typeface="Times New Roman" pitchFamily="18" charset="0"/>
                <a:ea typeface="微软雅黑" charset="0"/>
                <a:cs typeface="Times New Roman" pitchFamily="18" charset="0"/>
              </a:rPr>
              <a:t/>
            </a:r>
            <a:br>
              <a:rPr lang="en-US" altLang="zh-CN" sz="2800" b="1" kern="0" dirty="0" smtClean="0">
                <a:solidFill>
                  <a:srgbClr val="FF0066"/>
                </a:solidFill>
                <a:latin typeface="Times New Roman" pitchFamily="18" charset="0"/>
                <a:ea typeface="微软雅黑" charset="0"/>
                <a:cs typeface="Times New Roman" pitchFamily="18" charset="0"/>
              </a:rPr>
            </a:br>
            <a:r>
              <a:rPr lang="en-US" altLang="zh-CN" sz="2800" b="1" kern="0" dirty="0" smtClean="0">
                <a:solidFill>
                  <a:srgbClr val="FF0066"/>
                </a:solidFill>
                <a:latin typeface="Times New Roman" pitchFamily="18" charset="0"/>
                <a:ea typeface="微软雅黑" charset="0"/>
                <a:cs typeface="Times New Roman" pitchFamily="18" charset="0"/>
              </a:rPr>
              <a:t/>
            </a:r>
            <a:br>
              <a:rPr lang="en-US" altLang="zh-CN" sz="2800" b="1" kern="0" dirty="0" smtClean="0">
                <a:solidFill>
                  <a:srgbClr val="FF0066"/>
                </a:solidFill>
                <a:latin typeface="Times New Roman" pitchFamily="18" charset="0"/>
                <a:ea typeface="微软雅黑" charset="0"/>
                <a:cs typeface="Times New Roman" pitchFamily="18" charset="0"/>
              </a:rPr>
            </a:br>
            <a:r>
              <a:rPr lang="en-US" altLang="zh-CN" sz="2800" b="1" kern="0" dirty="0" smtClean="0">
                <a:solidFill>
                  <a:srgbClr val="FF0000"/>
                </a:solidFill>
                <a:latin typeface="Times New Roman" pitchFamily="18" charset="0"/>
                <a:ea typeface="微软雅黑" charset="0"/>
                <a:cs typeface="Times New Roman" pitchFamily="18" charset="0"/>
              </a:rPr>
              <a:t>Conclusions </a:t>
            </a:r>
            <a:r>
              <a:rPr lang="en-US" altLang="zh-CN" sz="2800" b="1" kern="0" dirty="0" smtClean="0">
                <a:solidFill>
                  <a:srgbClr val="FF0066"/>
                </a:solidFill>
                <a:latin typeface="Times New Roman" pitchFamily="18" charset="0"/>
                <a:ea typeface="微软雅黑" charset="0"/>
                <a:cs typeface="Times New Roman" pitchFamily="18" charset="0"/>
              </a:rPr>
              <a:t/>
            </a:r>
            <a:br>
              <a:rPr lang="en-US" altLang="zh-CN" sz="2800" b="1" kern="0" dirty="0" smtClean="0">
                <a:solidFill>
                  <a:srgbClr val="FF0066"/>
                </a:solidFill>
                <a:latin typeface="Times New Roman" pitchFamily="18" charset="0"/>
                <a:ea typeface="微软雅黑" charset="0"/>
                <a:cs typeface="Times New Roman" pitchFamily="18" charset="0"/>
              </a:rPr>
            </a:b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3200" dirty="0" smtClean="0"/>
              <a:t/>
            </a:r>
            <a:br>
              <a:rPr lang="en-GB" sz="3200" dirty="0" smtClean="0"/>
            </a:br>
            <a:endParaRPr kumimoji="0" lang="en-GB" sz="3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09352" y="6326962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5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765270" y="6385421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9</a:t>
            </a:r>
            <a:endParaRPr lang="en-GB" sz="2800" b="1" dirty="0">
              <a:solidFill>
                <a:schemeClr val="bg1"/>
              </a:solidFill>
            </a:endParaRPr>
          </a:p>
        </p:txBody>
      </p:sp>
      <p:grpSp>
        <p:nvGrpSpPr>
          <p:cNvPr id="2" name="Group 75"/>
          <p:cNvGrpSpPr/>
          <p:nvPr/>
        </p:nvGrpSpPr>
        <p:grpSpPr>
          <a:xfrm>
            <a:off x="-23663" y="-10334"/>
            <a:ext cx="633507" cy="796128"/>
            <a:chOff x="575165" y="1"/>
            <a:chExt cx="633507" cy="891720"/>
          </a:xfrm>
        </p:grpSpPr>
        <p:sp>
          <p:nvSpPr>
            <p:cNvPr id="16" name="五边形 5"/>
            <p:cNvSpPr/>
            <p:nvPr/>
          </p:nvSpPr>
          <p:spPr>
            <a:xfrm rot="5400000">
              <a:off x="431643" y="151946"/>
              <a:ext cx="891720" cy="587829"/>
            </a:xfrm>
            <a:prstGeom prst="homePlat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17" name="文本框 3"/>
            <p:cNvSpPr txBox="1"/>
            <p:nvPr/>
          </p:nvSpPr>
          <p:spPr>
            <a:xfrm>
              <a:off x="575165" y="43348"/>
              <a:ext cx="633507" cy="5860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b="1" kern="0" baseline="0" dirty="0" smtClean="0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微软雅黑"/>
                  <a:cs typeface="Times New Roman" pitchFamily="18" charset="0"/>
                </a:rPr>
                <a:t>4.0</a:t>
              </a:r>
              <a:endPara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微软雅黑"/>
                <a:cs typeface="Times New Roman" pitchFamily="18" charset="0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0" y="530624"/>
            <a:ext cx="9144000" cy="564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endParaRPr lang="en-GB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GB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7504" y="623618"/>
            <a:ext cx="8928992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82880" algn="just">
              <a:lnSpc>
                <a:spcPct val="150000"/>
              </a:lnSpc>
            </a:pPr>
            <a:r>
              <a:rPr lang="en-US" sz="2200" baseline="0" dirty="0" smtClean="0">
                <a:solidFill>
                  <a:prstClr val="black"/>
                </a:solidFill>
                <a:latin typeface="Times New Roman" pitchFamily="18" charset="0"/>
                <a:ea typeface="SimSun" panose="02010600030101010101" pitchFamily="2" charset="-122"/>
                <a:cs typeface="Times New Roman" pitchFamily="18" charset="0"/>
              </a:rPr>
              <a:t>In this research, </a:t>
            </a:r>
            <a:r>
              <a:rPr lang="en-US" sz="2200" baseline="0" dirty="0" smtClean="0">
                <a:latin typeface="Times New Roman" pitchFamily="18" charset="0"/>
                <a:cs typeface="Times New Roman" pitchFamily="18" charset="0"/>
              </a:rPr>
              <a:t>the catalytic performance of </a:t>
            </a:r>
            <a:r>
              <a:rPr lang="en-US" sz="2200" b="1" baseline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halogenated</a:t>
            </a:r>
            <a:r>
              <a:rPr lang="en-US" sz="2200" b="1" baseline="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200" baseline="0" dirty="0" smtClean="0">
                <a:latin typeface="Times New Roman" pitchFamily="18" charset="0"/>
                <a:cs typeface="Times New Roman" pitchFamily="18" charset="0"/>
              </a:rPr>
              <a:t>NCM and B/N synergized </a:t>
            </a:r>
            <a:r>
              <a:rPr lang="en-US" sz="2200" b="1" baseline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halogenated</a:t>
            </a:r>
            <a:r>
              <a:rPr lang="en-US" sz="2200" b="1" baseline="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200" baseline="0" dirty="0" smtClean="0">
                <a:latin typeface="Times New Roman" pitchFamily="18" charset="0"/>
                <a:cs typeface="Times New Roman" pitchFamily="18" charset="0"/>
              </a:rPr>
              <a:t>NCM metal free catalyst for </a:t>
            </a:r>
            <a:r>
              <a:rPr lang="en-US" sz="2200" b="1" baseline="0" dirty="0" smtClean="0">
                <a:latin typeface="Times New Roman" pitchFamily="18" charset="0"/>
                <a:cs typeface="Times New Roman" pitchFamily="18" charset="0"/>
              </a:rPr>
              <a:t>interfacial polysulfide reaction </a:t>
            </a:r>
            <a:r>
              <a:rPr lang="en-US" sz="2200" baseline="0" dirty="0" smtClean="0">
                <a:latin typeface="Times New Roman" pitchFamily="18" charset="0"/>
                <a:cs typeface="Times New Roman" pitchFamily="18" charset="0"/>
              </a:rPr>
              <a:t>were studied</a:t>
            </a:r>
            <a:r>
              <a:rPr lang="en-US" sz="2200" baseline="0" dirty="0" smtClean="0">
                <a:solidFill>
                  <a:prstClr val="black"/>
                </a:solidFill>
                <a:latin typeface="Times New Roman" pitchFamily="18" charset="0"/>
                <a:ea typeface="SimSun" panose="02010600030101010101" pitchFamily="2" charset="-122"/>
                <a:cs typeface="Times New Roman" pitchFamily="18" charset="0"/>
              </a:rPr>
              <a:t> under the framework of first principles density functional theory (DFT) calculations. Based on the analysis of the obtained results, the following main conclusions were drawn:</a:t>
            </a:r>
          </a:p>
          <a:p>
            <a:pPr marL="457200" indent="-457200" algn="just">
              <a:lnSpc>
                <a:spcPct val="150000"/>
              </a:lnSpc>
              <a:buAutoNum type="arabicParenBoth"/>
            </a:pPr>
            <a:r>
              <a:rPr lang="en-GB" sz="2200" b="1" baseline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Halogenation</a:t>
            </a:r>
            <a:r>
              <a:rPr lang="en-GB" sz="2200" b="1" baseline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of NCMs </a:t>
            </a:r>
            <a:r>
              <a:rPr lang="en-GB" sz="2200" baseline="0" dirty="0" smtClean="0">
                <a:latin typeface="Times New Roman" pitchFamily="18" charset="0"/>
                <a:cs typeface="Times New Roman" pitchFamily="18" charset="0"/>
              </a:rPr>
              <a:t>exert control on properties of NCMs and </a:t>
            </a:r>
            <a:r>
              <a:rPr lang="en-GB" sz="2200" b="1" baseline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heteroatom doping </a:t>
            </a:r>
            <a:r>
              <a:rPr lang="en-GB" sz="2200" baseline="0" dirty="0" smtClean="0">
                <a:latin typeface="Times New Roman" pitchFamily="18" charset="0"/>
                <a:cs typeface="Times New Roman" pitchFamily="18" charset="0"/>
              </a:rPr>
              <a:t>further strengthens the </a:t>
            </a:r>
            <a:r>
              <a:rPr lang="en-GB" sz="2200" b="1" baseline="0" dirty="0" smtClean="0">
                <a:latin typeface="Times New Roman" pitchFamily="18" charset="0"/>
                <a:cs typeface="Times New Roman" pitchFamily="18" charset="0"/>
              </a:rPr>
              <a:t>halogen-NCM</a:t>
            </a:r>
            <a:r>
              <a:rPr lang="en-GB" sz="2200" baseline="0" dirty="0" smtClean="0">
                <a:latin typeface="Times New Roman" pitchFamily="18" charset="0"/>
                <a:cs typeface="Times New Roman" pitchFamily="18" charset="0"/>
              </a:rPr>
              <a:t> interactions.</a:t>
            </a:r>
          </a:p>
          <a:p>
            <a:pPr marL="457200" indent="-457200" algn="just">
              <a:lnSpc>
                <a:spcPct val="150000"/>
              </a:lnSpc>
              <a:buAutoNum type="arabicParenBoth"/>
            </a:pPr>
            <a:r>
              <a:rPr lang="en-US" sz="2200" b="1" kern="0" baseline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Halogenation</a:t>
            </a:r>
            <a:r>
              <a:rPr lang="en-US" sz="2200" b="1" kern="0" baseline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kern="0" baseline="0" dirty="0" smtClean="0">
                <a:latin typeface="Times New Roman" pitchFamily="18" charset="0"/>
                <a:cs typeface="Times New Roman" pitchFamily="18" charset="0"/>
              </a:rPr>
              <a:t>of carbon host regulates the adsorption of lithium polysulfide and enhances the reaction kinetics of  the Li-S battery system.</a:t>
            </a:r>
          </a:p>
          <a:p>
            <a:pPr marL="457200" indent="-457200" algn="just">
              <a:lnSpc>
                <a:spcPct val="150000"/>
              </a:lnSpc>
              <a:buAutoNum type="arabicParenBoth"/>
            </a:pPr>
            <a:r>
              <a:rPr lang="en-US" sz="2200" b="1" kern="0" baseline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Halogen and boron dual </a:t>
            </a:r>
            <a:r>
              <a:rPr lang="en-US" sz="2200" kern="0" baseline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doped carbon catalyst shows </a:t>
            </a:r>
            <a:r>
              <a:rPr lang="en-GB" sz="2200" baseline="0" dirty="0" smtClean="0">
                <a:latin typeface="Times New Roman" pitchFamily="18" charset="0"/>
                <a:cs typeface="Times New Roman" pitchFamily="18" charset="0"/>
              </a:rPr>
              <a:t>better catalytic performance towards </a:t>
            </a:r>
            <a:r>
              <a:rPr lang="en-US" sz="2200" baseline="0" dirty="0" smtClean="0">
                <a:latin typeface="Times New Roman" pitchFamily="18" charset="0"/>
                <a:cs typeface="Times New Roman" pitchFamily="18" charset="0"/>
              </a:rPr>
              <a:t>polysulfide reaction  than halogen doped cases.</a:t>
            </a:r>
          </a:p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b="1" kern="0" baseline="0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lnSpc>
                <a:spcPct val="150000"/>
              </a:lnSpc>
              <a:buAutoNum type="arabicParenBoth"/>
            </a:pPr>
            <a:endParaRPr lang="en-GB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 15"/>
          <p:cNvGrpSpPr/>
          <p:nvPr/>
        </p:nvGrpSpPr>
        <p:grpSpPr>
          <a:xfrm>
            <a:off x="8826748" y="6571290"/>
            <a:ext cx="380316" cy="261610"/>
            <a:chOff x="8848907" y="6603804"/>
            <a:chExt cx="380316" cy="261610"/>
          </a:xfrm>
        </p:grpSpPr>
        <p:sp>
          <p:nvSpPr>
            <p:cNvPr id="15" name="Oval 14"/>
            <p:cNvSpPr/>
            <p:nvPr/>
          </p:nvSpPr>
          <p:spPr bwMode="auto">
            <a:xfrm>
              <a:off x="8915530" y="6636026"/>
              <a:ext cx="208570" cy="208570"/>
            </a:xfrm>
            <a:prstGeom prst="ellipse">
              <a:avLst/>
            </a:prstGeom>
            <a:solidFill>
              <a:srgbClr val="800000"/>
            </a:solidFill>
            <a:ln w="9525" cap="flat" cmpd="sng" algn="ctr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800" b="1" i="0" u="none" strike="noStrike" cap="none" normalizeH="0" baseline="-2500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848907" y="6603804"/>
              <a:ext cx="38031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100" b="1" kern="0" baseline="0" dirty="0" smtClean="0">
                  <a:solidFill>
                    <a:srgbClr val="FFFFFF"/>
                  </a:solidFill>
                  <a:cs typeface="Arial" pitchFamily="34" charset="0"/>
                </a:rPr>
                <a:t>35</a:t>
              </a:r>
              <a:endParaRPr kumimoji="0" lang="en-GB" sz="11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0"/>
            <a:ext cx="9144000" cy="571480"/>
          </a:xfrm>
          <a:prstGeom prst="rect">
            <a:avLst/>
          </a:prstGeom>
          <a:solidFill>
            <a:srgbClr val="0066CC"/>
          </a:solidFill>
          <a:ln w="952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9144000" cy="50004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bg1"/>
            </a:solidFill>
            <a:prstDash val="soli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GB" sz="24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Future Work</a:t>
            </a:r>
            <a:r>
              <a:rPr lang="en-GB" sz="3200" dirty="0" smtClean="0"/>
              <a:t/>
            </a:r>
            <a:br>
              <a:rPr lang="en-GB" sz="3200" dirty="0" smtClean="0"/>
            </a:br>
            <a:endParaRPr kumimoji="0" lang="en-GB" sz="3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09352" y="6326962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5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754266" y="6385421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9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1571612"/>
            <a:ext cx="9144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ü"/>
            </a:pPr>
            <a:r>
              <a:rPr lang="en-US" sz="2400" baseline="0" dirty="0" smtClean="0">
                <a:latin typeface="Times New Roman" pitchFamily="18" charset="0"/>
                <a:cs typeface="Times New Roman" pitchFamily="18" charset="0"/>
              </a:rPr>
              <a:t>Further analysis on halogenated </a:t>
            </a:r>
            <a:r>
              <a:rPr lang="en-US" sz="2400" baseline="0" dirty="0" err="1" smtClean="0">
                <a:latin typeface="Times New Roman" pitchFamily="18" charset="0"/>
                <a:cs typeface="Times New Roman" pitchFamily="18" charset="0"/>
              </a:rPr>
              <a:t>nanostructured</a:t>
            </a:r>
            <a:r>
              <a:rPr lang="en-US" sz="2400" baseline="0" dirty="0" smtClean="0">
                <a:latin typeface="Times New Roman" pitchFamily="18" charset="0"/>
                <a:cs typeface="Times New Roman" pitchFamily="18" charset="0"/>
              </a:rPr>
              <a:t> carbon materials for      Li-S Batteries.</a:t>
            </a:r>
          </a:p>
          <a:p>
            <a:pPr lvl="0"/>
            <a:endParaRPr lang="en-GB" sz="2400" baseline="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i="1" baseline="0" dirty="0" smtClean="0">
                <a:latin typeface="Times New Roman" pitchFamily="18" charset="0"/>
                <a:cs typeface="Times New Roman" pitchFamily="18" charset="0"/>
              </a:rPr>
              <a:t>             Effect of electrolyte on mobilization/immobilization of soluble 	polysulfide's on zigzag and armchair geometries of  halogenated 	carbon cathodes.</a:t>
            </a:r>
          </a:p>
          <a:p>
            <a:pPr>
              <a:buNone/>
            </a:pPr>
            <a:endParaRPr lang="en-US" sz="2400" i="1" baseline="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i="1" baseline="0" dirty="0" smtClean="0">
                <a:latin typeface="Times New Roman" pitchFamily="18" charset="0"/>
                <a:cs typeface="Times New Roman" pitchFamily="18" charset="0"/>
              </a:rPr>
              <a:t>	The </a:t>
            </a:r>
            <a:r>
              <a:rPr lang="en-GB" sz="2400" i="1" baseline="0" dirty="0" err="1" smtClean="0">
                <a:latin typeface="Times New Roman" pitchFamily="18" charset="0"/>
                <a:cs typeface="Times New Roman" pitchFamily="18" charset="0"/>
              </a:rPr>
              <a:t>lithiophilicity</a:t>
            </a:r>
            <a:r>
              <a:rPr lang="en-GB" sz="2400" i="1" baseline="0" dirty="0" smtClean="0">
                <a:latin typeface="Times New Roman" pitchFamily="18" charset="0"/>
                <a:cs typeface="Times New Roman" pitchFamily="18" charset="0"/>
              </a:rPr>
              <a:t> chemistry and accelerated polysulfide </a:t>
            </a:r>
            <a:r>
              <a:rPr lang="en-GB" sz="2400" i="1" baseline="0" dirty="0" err="1" smtClean="0">
                <a:latin typeface="Times New Roman" pitchFamily="18" charset="0"/>
                <a:cs typeface="Times New Roman" pitchFamily="18" charset="0"/>
              </a:rPr>
              <a:t>redox</a:t>
            </a:r>
            <a:r>
              <a:rPr lang="en-GB" sz="2400" i="1" baseline="0" dirty="0" smtClean="0">
                <a:latin typeface="Times New Roman" pitchFamily="18" charset="0"/>
                <a:cs typeface="Times New Roman" pitchFamily="18" charset="0"/>
              </a:rPr>
              <a:t> 	kinetics of heteroatom-doped carbon for high-performance 		lithium </a:t>
            </a:r>
            <a:r>
              <a:rPr lang="en-GB" sz="2400" i="1" baseline="0" dirty="0" err="1" smtClean="0">
                <a:latin typeface="Times New Roman" pitchFamily="18" charset="0"/>
                <a:cs typeface="Times New Roman" pitchFamily="18" charset="0"/>
              </a:rPr>
              <a:t>sulfur</a:t>
            </a:r>
            <a:r>
              <a:rPr lang="en-GB" sz="2400" i="1" baseline="0" dirty="0" smtClean="0">
                <a:latin typeface="Times New Roman" pitchFamily="18" charset="0"/>
                <a:cs typeface="Times New Roman" pitchFamily="18" charset="0"/>
              </a:rPr>
              <a:t> batteries</a:t>
            </a:r>
            <a:r>
              <a:rPr lang="en-US" sz="2400" i="1" baseline="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GB" sz="2400" i="1" baseline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82840"/>
            <a:ext cx="9144000" cy="437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700" baseline="0" dirty="0" smtClean="0">
              <a:solidFill>
                <a:prstClr val="black"/>
              </a:solidFill>
              <a:latin typeface="Times New Roman" pitchFamily="18" charset="0"/>
              <a:ea typeface="SimSun" panose="02010600030101010101" pitchFamily="2" charset="-122"/>
              <a:cs typeface="Times New Roman" pitchFamily="18" charset="0"/>
            </a:endParaRPr>
          </a:p>
        </p:txBody>
      </p:sp>
      <p:grpSp>
        <p:nvGrpSpPr>
          <p:cNvPr id="10" name="Group 15"/>
          <p:cNvGrpSpPr/>
          <p:nvPr/>
        </p:nvGrpSpPr>
        <p:grpSpPr>
          <a:xfrm>
            <a:off x="8826748" y="6571290"/>
            <a:ext cx="380316" cy="261610"/>
            <a:chOff x="8848907" y="6603804"/>
            <a:chExt cx="380316" cy="261610"/>
          </a:xfrm>
        </p:grpSpPr>
        <p:sp>
          <p:nvSpPr>
            <p:cNvPr id="12" name="Oval 11"/>
            <p:cNvSpPr/>
            <p:nvPr/>
          </p:nvSpPr>
          <p:spPr bwMode="auto">
            <a:xfrm>
              <a:off x="8915530" y="6636026"/>
              <a:ext cx="208570" cy="208570"/>
            </a:xfrm>
            <a:prstGeom prst="ellipse">
              <a:avLst/>
            </a:prstGeom>
            <a:solidFill>
              <a:srgbClr val="800000"/>
            </a:solidFill>
            <a:ln w="9525" cap="flat" cmpd="sng" algn="ctr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800" b="1" i="0" u="none" strike="noStrike" cap="none" normalizeH="0" baseline="-2500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848907" y="6603804"/>
              <a:ext cx="38031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100" b="1" kern="0" baseline="0" dirty="0" smtClean="0">
                  <a:solidFill>
                    <a:srgbClr val="FFFFFF"/>
                  </a:solidFill>
                  <a:cs typeface="Arial" pitchFamily="34" charset="0"/>
                </a:rPr>
                <a:t>36</a:t>
              </a:r>
              <a:endParaRPr kumimoji="0" lang="en-GB" sz="11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0"/>
            <a:ext cx="9144000" cy="571480"/>
          </a:xfrm>
          <a:prstGeom prst="rect">
            <a:avLst/>
          </a:prstGeom>
          <a:solidFill>
            <a:srgbClr val="0066CC"/>
          </a:solidFill>
          <a:ln w="952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9144000" cy="50004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bg1"/>
            </a:solidFill>
            <a:prstDash val="soli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GB" sz="24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Research Outputs</a:t>
            </a:r>
            <a:r>
              <a:rPr lang="en-GB" sz="2800" dirty="0" smtClean="0"/>
              <a:t/>
            </a:r>
            <a:br>
              <a:rPr lang="en-GB" sz="2800" dirty="0" smtClean="0"/>
            </a:br>
            <a:endParaRPr kumimoji="0" lang="en-GB" sz="2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09352" y="6326962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5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754266" y="6385421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9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530624"/>
            <a:ext cx="9144000" cy="564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endParaRPr lang="en-GB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GB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82840"/>
            <a:ext cx="9144000" cy="437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700" baseline="0" dirty="0" smtClean="0">
              <a:solidFill>
                <a:prstClr val="black"/>
              </a:solidFill>
              <a:latin typeface="Times New Roman" pitchFamily="18" charset="0"/>
              <a:ea typeface="SimSun" panose="02010600030101010101" pitchFamily="2" charset="-122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9776" y="857232"/>
            <a:ext cx="8715436" cy="6817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AutoNum type="arabicParenBoth"/>
            </a:pPr>
            <a:r>
              <a:rPr lang="en-US" altLang="zh-CN" b="1" kern="0" baseline="0" dirty="0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O. S. </a:t>
            </a:r>
            <a:r>
              <a:rPr lang="en-US" altLang="zh-CN" b="1" kern="0" baseline="0" dirty="0" err="1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Olanrele</a:t>
            </a:r>
            <a:r>
              <a:rPr lang="en-US" altLang="zh-CN" kern="0" baseline="0" dirty="0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, </a:t>
            </a:r>
            <a:r>
              <a:rPr lang="en-US" altLang="zh-CN" i="1" kern="0" baseline="0" dirty="0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et. al.,</a:t>
            </a:r>
            <a:r>
              <a:rPr lang="en-US" altLang="zh-CN" kern="0" baseline="0" dirty="0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(2020)</a:t>
            </a:r>
            <a:r>
              <a:rPr lang="en-US" baseline="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. Heteroatom doping triggers </a:t>
            </a:r>
            <a:r>
              <a:rPr lang="en-US" baseline="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halogenation</a:t>
            </a:r>
            <a:r>
              <a:rPr lang="en-US" baseline="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. </a:t>
            </a:r>
            <a:r>
              <a:rPr lang="en-US" altLang="zh-CN" i="1" kern="0" baseline="0" dirty="0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RSC Advances</a:t>
            </a:r>
            <a:r>
              <a:rPr lang="en-US" altLang="zh-CN" kern="0" baseline="0" dirty="0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, </a:t>
            </a:r>
            <a:r>
              <a:rPr lang="en-GB" baseline="0" dirty="0" smtClean="0">
                <a:latin typeface="Times New Roman" pitchFamily="18" charset="0"/>
                <a:cs typeface="Times New Roman" pitchFamily="18" charset="0"/>
              </a:rPr>
              <a:t>9:37507-37511. </a:t>
            </a:r>
            <a:r>
              <a:rPr lang="en-GB" b="1" baseline="0" dirty="0" smtClean="0">
                <a:latin typeface="Times New Roman" pitchFamily="18" charset="0"/>
                <a:cs typeface="Times New Roman" pitchFamily="18" charset="0"/>
              </a:rPr>
              <a:t>(Published).</a:t>
            </a:r>
          </a:p>
          <a:p>
            <a:pPr marL="514350" indent="-514350" algn="just"/>
            <a:endParaRPr lang="en-GB" b="1" baseline="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/>
            <a:r>
              <a:rPr lang="en-US" altLang="zh-CN" b="1" kern="0" baseline="0" dirty="0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(2)  </a:t>
            </a:r>
            <a:r>
              <a:rPr lang="en-US" altLang="zh-CN" b="1" kern="0" baseline="0" dirty="0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O. S. </a:t>
            </a:r>
            <a:r>
              <a:rPr lang="en-US" altLang="zh-CN" b="1" kern="0" baseline="0" dirty="0" err="1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Olanrele</a:t>
            </a:r>
            <a:r>
              <a:rPr lang="en-US" altLang="zh-CN" kern="0" baseline="0" dirty="0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, </a:t>
            </a:r>
            <a:r>
              <a:rPr lang="en-US" altLang="zh-CN" i="1" kern="0" baseline="0" dirty="0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et. al.,</a:t>
            </a:r>
            <a:r>
              <a:rPr lang="en-US" altLang="zh-CN" kern="0" baseline="0" dirty="0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(2020)</a:t>
            </a:r>
            <a:r>
              <a:rPr lang="en-US" baseline="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. Tuning of interaction between  cathode and lithium           polysulfide in Li-S battery by rational halogenations. Journal of Energy Chemistry, 49:      147-155. </a:t>
            </a:r>
            <a:r>
              <a:rPr lang="en-US" b="1" baseline="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(Published).</a:t>
            </a:r>
          </a:p>
          <a:p>
            <a:pPr marL="514350" indent="-514350" algn="just"/>
            <a:endParaRPr lang="en-US" b="1" baseline="0" dirty="0" smtClean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514350" indent="-514350" algn="just"/>
            <a:r>
              <a:rPr lang="en-US" altLang="zh-CN" b="1" kern="0" baseline="0" dirty="0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(3)	O</a:t>
            </a:r>
            <a:r>
              <a:rPr lang="en-US" altLang="zh-CN" b="1" kern="0" baseline="0" dirty="0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. S. </a:t>
            </a:r>
            <a:r>
              <a:rPr lang="en-US" altLang="zh-CN" b="1" kern="0" baseline="0" dirty="0" err="1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Olanrele</a:t>
            </a:r>
            <a:r>
              <a:rPr lang="en-US" altLang="zh-CN" kern="0" baseline="0" dirty="0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. </a:t>
            </a:r>
            <a:r>
              <a:rPr lang="en-US" baseline="0" dirty="0" smtClean="0">
                <a:latin typeface="Times New Roman" pitchFamily="18" charset="0"/>
                <a:cs typeface="Times New Roman" pitchFamily="18" charset="0"/>
              </a:rPr>
              <a:t>Functionalization of zigzag edge geometry of carbon </a:t>
            </a:r>
            <a:r>
              <a:rPr lang="en-US" baseline="0" dirty="0" err="1" smtClean="0">
                <a:latin typeface="Times New Roman" pitchFamily="18" charset="0"/>
                <a:cs typeface="Times New Roman" pitchFamily="18" charset="0"/>
              </a:rPr>
              <a:t>nanoribbion</a:t>
            </a:r>
            <a:r>
              <a:rPr lang="en-US" baseline="0" dirty="0" smtClean="0">
                <a:latin typeface="Times New Roman" pitchFamily="18" charset="0"/>
                <a:cs typeface="Times New Roman" pitchFamily="18" charset="0"/>
              </a:rPr>
              <a:t> to achieve strong anchoring and stabilization of </a:t>
            </a:r>
            <a:r>
              <a:rPr lang="en-US" baseline="0" dirty="0" err="1" smtClean="0">
                <a:latin typeface="Times New Roman" pitchFamily="18" charset="0"/>
                <a:cs typeface="Times New Roman" pitchFamily="18" charset="0"/>
              </a:rPr>
              <a:t>polysulfides</a:t>
            </a:r>
            <a:r>
              <a:rPr lang="en-US" baseline="0" dirty="0" smtClean="0">
                <a:latin typeface="Times New Roman" pitchFamily="18" charset="0"/>
                <a:cs typeface="Times New Roman" pitchFamily="18" charset="0"/>
              </a:rPr>
              <a:t> for lithium–sulfur batteries </a:t>
            </a:r>
            <a:r>
              <a:rPr lang="en-US" b="1" baseline="0" dirty="0" smtClean="0">
                <a:latin typeface="Times New Roman" pitchFamily="18" charset="0"/>
                <a:cs typeface="Times New Roman" pitchFamily="18" charset="0"/>
              </a:rPr>
              <a:t>(Completed).</a:t>
            </a:r>
          </a:p>
          <a:p>
            <a:pPr marL="514350" indent="-514350" algn="just"/>
            <a:endParaRPr lang="en-US" b="1" baseline="0" dirty="0" smtClean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514350" indent="-514350" algn="just">
              <a:buAutoNum type="arabicParenBoth" startAt="4"/>
            </a:pPr>
            <a:r>
              <a:rPr lang="en-US" altLang="zh-CN" b="1" kern="0" baseline="0" dirty="0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O. S. </a:t>
            </a:r>
            <a:r>
              <a:rPr lang="en-US" altLang="zh-CN" b="1" kern="0" baseline="0" dirty="0" err="1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Olanrele</a:t>
            </a:r>
            <a:r>
              <a:rPr lang="en-US" altLang="zh-CN" kern="0" baseline="0" dirty="0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. </a:t>
            </a:r>
            <a:r>
              <a:rPr lang="en-GB" baseline="0" dirty="0" smtClean="0">
                <a:latin typeface="Times New Roman" pitchFamily="18" charset="0"/>
                <a:cs typeface="Times New Roman" pitchFamily="18" charset="0"/>
              </a:rPr>
              <a:t>A novel halogen-doped Fe embedded carbon </a:t>
            </a:r>
            <a:r>
              <a:rPr lang="en-GB" baseline="0" dirty="0" err="1" smtClean="0">
                <a:latin typeface="Times New Roman" pitchFamily="18" charset="0"/>
                <a:cs typeface="Times New Roman" pitchFamily="18" charset="0"/>
              </a:rPr>
              <a:t>nanotube</a:t>
            </a:r>
            <a:r>
              <a:rPr lang="en-GB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baseline="0" dirty="0" err="1" smtClean="0">
                <a:latin typeface="Times New Roman" pitchFamily="18" charset="0"/>
                <a:cs typeface="Times New Roman" pitchFamily="18" charset="0"/>
              </a:rPr>
              <a:t>bifunctional</a:t>
            </a:r>
            <a:r>
              <a:rPr lang="en-GB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baseline="0" dirty="0" err="1" smtClean="0">
                <a:latin typeface="Times New Roman" pitchFamily="18" charset="0"/>
                <a:cs typeface="Times New Roman" pitchFamily="18" charset="0"/>
              </a:rPr>
              <a:t>electrocatalyst</a:t>
            </a:r>
            <a:r>
              <a:rPr lang="en-GB" baseline="0" dirty="0" smtClean="0">
                <a:latin typeface="Times New Roman" pitchFamily="18" charset="0"/>
                <a:cs typeface="Times New Roman" pitchFamily="18" charset="0"/>
              </a:rPr>
              <a:t> for oxygen reduction and oxygen evolution reactions </a:t>
            </a:r>
            <a:r>
              <a:rPr lang="en-GB" b="1" baseline="0" dirty="0" smtClean="0">
                <a:latin typeface="Times New Roman" pitchFamily="18" charset="0"/>
                <a:cs typeface="Times New Roman" pitchFamily="18" charset="0"/>
              </a:rPr>
              <a:t>(Completed).</a:t>
            </a:r>
          </a:p>
          <a:p>
            <a:pPr marL="514350" indent="-514350" algn="just"/>
            <a:endParaRPr lang="en-GB" b="1" baseline="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AutoNum type="arabicParenBoth" startAt="5"/>
            </a:pPr>
            <a:r>
              <a:rPr lang="en-US" altLang="zh-CN" b="1" kern="0" baseline="0" dirty="0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O. S. </a:t>
            </a:r>
            <a:r>
              <a:rPr lang="en-US" altLang="zh-CN" b="1" kern="0" baseline="0" dirty="0" err="1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Olanrele</a:t>
            </a:r>
            <a:r>
              <a:rPr lang="en-US" altLang="zh-CN" b="1" kern="0" baseline="0" dirty="0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. </a:t>
            </a:r>
            <a:r>
              <a:rPr lang="en-GB" baseline="0" dirty="0" smtClean="0">
                <a:latin typeface="Times New Roman" pitchFamily="18" charset="0"/>
                <a:cs typeface="Times New Roman" pitchFamily="18" charset="0"/>
              </a:rPr>
              <a:t>Halogen-doped  carbon </a:t>
            </a:r>
            <a:r>
              <a:rPr lang="en-GB" baseline="0" dirty="0" err="1" smtClean="0">
                <a:latin typeface="Times New Roman" pitchFamily="18" charset="0"/>
                <a:cs typeface="Times New Roman" pitchFamily="18" charset="0"/>
              </a:rPr>
              <a:t>nanotube</a:t>
            </a:r>
            <a:r>
              <a:rPr lang="en-GB" baseline="0" dirty="0" smtClean="0">
                <a:latin typeface="Times New Roman" pitchFamily="18" charset="0"/>
                <a:cs typeface="Times New Roman" pitchFamily="18" charset="0"/>
              </a:rPr>
              <a:t> supported iron single atom  catalysts for small molecules adsorptions and environmental monitoring of poisonous gases. </a:t>
            </a:r>
            <a:r>
              <a:rPr lang="en-GB" b="1" baseline="0" dirty="0" smtClean="0">
                <a:latin typeface="Times New Roman" pitchFamily="18" charset="0"/>
                <a:cs typeface="Times New Roman" pitchFamily="18" charset="0"/>
              </a:rPr>
              <a:t>(Completed).</a:t>
            </a:r>
          </a:p>
          <a:p>
            <a:pPr marL="514350" indent="-514350" algn="just"/>
            <a:endParaRPr lang="en-GB" b="1" baseline="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just"/>
            <a:r>
              <a:rPr lang="en-US" altLang="zh-CN" b="1" kern="0" baseline="0" dirty="0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(6)	</a:t>
            </a:r>
            <a:r>
              <a:rPr lang="en-US" altLang="zh-CN" b="1" kern="0" baseline="0" dirty="0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O</a:t>
            </a:r>
            <a:r>
              <a:rPr lang="en-US" altLang="zh-CN" b="1" kern="0" baseline="0" dirty="0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. S. </a:t>
            </a:r>
            <a:r>
              <a:rPr lang="en-US" altLang="zh-CN" b="1" kern="0" baseline="0" dirty="0" err="1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Olanrele</a:t>
            </a:r>
            <a:r>
              <a:rPr lang="en-US" altLang="zh-CN" b="1" kern="0" baseline="0" dirty="0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. </a:t>
            </a:r>
            <a:r>
              <a:rPr lang="en-US" baseline="0" dirty="0" smtClean="0">
                <a:latin typeface="Times New Roman" pitchFamily="18" charset="0"/>
                <a:cs typeface="Times New Roman" pitchFamily="18" charset="0"/>
              </a:rPr>
              <a:t>Catalytic effect of 3</a:t>
            </a:r>
            <a:r>
              <a:rPr lang="en-US" i="1" baseline="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baseline="0" dirty="0" smtClean="0">
                <a:latin typeface="Times New Roman" pitchFamily="18" charset="0"/>
                <a:cs typeface="Times New Roman" pitchFamily="18" charset="0"/>
              </a:rPr>
              <a:t> transition metal on halogenated SWNT for oxygen adsorption reaction. </a:t>
            </a:r>
            <a:r>
              <a:rPr lang="en-US" b="1" baseline="0" dirty="0" smtClean="0">
                <a:latin typeface="Times New Roman" pitchFamily="18" charset="0"/>
                <a:cs typeface="Times New Roman" pitchFamily="18" charset="0"/>
              </a:rPr>
              <a:t>(In- progress).</a:t>
            </a:r>
            <a:endParaRPr lang="en-GB" b="1" baseline="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arenBoth" startAt="5"/>
            </a:pPr>
            <a:endParaRPr lang="en-GB" sz="1600" b="1" baseline="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endParaRPr lang="en-GB" sz="1600" baseline="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altLang="zh-CN" sz="1500" b="1" kern="0" baseline="0" dirty="0" smtClean="0">
              <a:solidFill>
                <a:sysClr val="windowText" lastClr="000000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  <a:p>
            <a:pPr lvl="0"/>
            <a:endParaRPr lang="en-US" altLang="zh-CN" sz="1500" b="1" kern="0" baseline="0" dirty="0" smtClean="0">
              <a:solidFill>
                <a:sysClr val="windowText" lastClr="000000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  <a:p>
            <a:pPr lvl="0"/>
            <a:endParaRPr lang="en-US" altLang="zh-CN" sz="1500" b="1" kern="0" baseline="0" dirty="0" smtClean="0">
              <a:solidFill>
                <a:sysClr val="windowText" lastClr="000000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grpSp>
        <p:nvGrpSpPr>
          <p:cNvPr id="10" name="Group 15"/>
          <p:cNvGrpSpPr/>
          <p:nvPr/>
        </p:nvGrpSpPr>
        <p:grpSpPr>
          <a:xfrm>
            <a:off x="8826748" y="6571290"/>
            <a:ext cx="380316" cy="261610"/>
            <a:chOff x="8848907" y="6603804"/>
            <a:chExt cx="380316" cy="261610"/>
          </a:xfrm>
        </p:grpSpPr>
        <p:sp>
          <p:nvSpPr>
            <p:cNvPr id="12" name="Oval 11"/>
            <p:cNvSpPr/>
            <p:nvPr/>
          </p:nvSpPr>
          <p:spPr bwMode="auto">
            <a:xfrm>
              <a:off x="8915530" y="6636026"/>
              <a:ext cx="208570" cy="208570"/>
            </a:xfrm>
            <a:prstGeom prst="ellipse">
              <a:avLst/>
            </a:prstGeom>
            <a:solidFill>
              <a:srgbClr val="800000"/>
            </a:solidFill>
            <a:ln w="9525" cap="flat" cmpd="sng" algn="ctr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800" b="1" i="0" u="none" strike="noStrike" cap="none" normalizeH="0" baseline="-2500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848907" y="6603804"/>
              <a:ext cx="38031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100" b="1" kern="0" baseline="0" dirty="0" smtClean="0">
                  <a:solidFill>
                    <a:srgbClr val="FFFFFF"/>
                  </a:solidFill>
                  <a:cs typeface="Arial" pitchFamily="34" charset="0"/>
                </a:rPr>
                <a:t>37</a:t>
              </a:r>
              <a:endParaRPr kumimoji="0" lang="en-GB" sz="11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0"/>
            <a:ext cx="9144000" cy="571480"/>
          </a:xfrm>
          <a:prstGeom prst="rect">
            <a:avLst/>
          </a:prstGeom>
          <a:solidFill>
            <a:srgbClr val="0066CC"/>
          </a:solidFill>
          <a:ln w="952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9144000" cy="50004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bg1"/>
            </a:solidFill>
            <a:prstDash val="soli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GB" sz="18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GB" sz="24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GB" sz="2800" b="1" kern="0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References</a:t>
            </a:r>
            <a:r>
              <a:rPr lang="en-GB" sz="2800" dirty="0" smtClean="0"/>
              <a:t/>
            </a:r>
            <a:br>
              <a:rPr lang="en-GB" sz="2800" dirty="0" smtClean="0"/>
            </a:br>
            <a:endParaRPr kumimoji="0" lang="en-GB" sz="2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09352" y="6326962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5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754266" y="6385421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9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530624"/>
            <a:ext cx="9144000" cy="564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endParaRPr lang="en-GB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GB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28860" y="1142984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0" y="642918"/>
            <a:ext cx="9367180" cy="79508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AutoNum type="arabicParenBoth"/>
            </a:pPr>
            <a:r>
              <a:rPr lang="en-GB" baseline="0" dirty="0" smtClean="0">
                <a:latin typeface="Times New Roman" pitchFamily="18" charset="0"/>
                <a:cs typeface="Times New Roman" pitchFamily="18" charset="0"/>
              </a:rPr>
              <a:t>E. </a:t>
            </a:r>
            <a:r>
              <a:rPr lang="en-GB" baseline="0" dirty="0" err="1" smtClean="0">
                <a:latin typeface="Times New Roman" pitchFamily="18" charset="0"/>
                <a:cs typeface="Times New Roman" pitchFamily="18" charset="0"/>
              </a:rPr>
              <a:t>Xu</a:t>
            </a:r>
            <a:r>
              <a:rPr lang="en-GB" baseline="0" dirty="0" smtClean="0">
                <a:latin typeface="Times New Roman" pitchFamily="18" charset="0"/>
                <a:cs typeface="Times New Roman" pitchFamily="18" charset="0"/>
              </a:rPr>
              <a:t>, C. Brown,  </a:t>
            </a:r>
            <a:r>
              <a:rPr lang="en-GB" i="1" baseline="0" dirty="0" smtClean="0">
                <a:latin typeface="Times New Roman" pitchFamily="18" charset="0"/>
                <a:cs typeface="Times New Roman" pitchFamily="18" charset="0"/>
              </a:rPr>
              <a:t>et. al.,</a:t>
            </a:r>
            <a:r>
              <a:rPr lang="en-GB" baseline="0" dirty="0" smtClean="0">
                <a:latin typeface="Times New Roman" pitchFamily="18" charset="0"/>
                <a:cs typeface="Times New Roman" pitchFamily="18" charset="0"/>
              </a:rPr>
              <a:t>(2015). Electronic properties of halogen-adsorbed </a:t>
            </a:r>
            <a:r>
              <a:rPr lang="en-GB" baseline="0" dirty="0" err="1" smtClean="0">
                <a:latin typeface="Times New Roman" pitchFamily="18" charset="0"/>
                <a:cs typeface="Times New Roman" pitchFamily="18" charset="0"/>
              </a:rPr>
              <a:t>graphene</a:t>
            </a:r>
            <a:r>
              <a:rPr lang="en-GB" baseline="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GB" i="1" baseline="0" dirty="0" smtClean="0">
                <a:latin typeface="Times New Roman" pitchFamily="18" charset="0"/>
                <a:cs typeface="Times New Roman" pitchFamily="18" charset="0"/>
              </a:rPr>
              <a:t>The </a:t>
            </a:r>
          </a:p>
          <a:p>
            <a:pPr marL="514350" indent="-514350"/>
            <a:r>
              <a:rPr lang="en-GB" i="1" baseline="0" dirty="0" smtClean="0">
                <a:latin typeface="Times New Roman" pitchFamily="18" charset="0"/>
                <a:cs typeface="Times New Roman" pitchFamily="18" charset="0"/>
              </a:rPr>
              <a:t>	Journal of  Physical Chemistry C</a:t>
            </a:r>
            <a:r>
              <a:rPr lang="en-GB" baseline="0" dirty="0" smtClean="0">
                <a:latin typeface="Times New Roman" pitchFamily="18" charset="0"/>
                <a:cs typeface="Times New Roman" pitchFamily="18" charset="0"/>
              </a:rPr>
              <a:t>.119:17271−17277.</a:t>
            </a:r>
          </a:p>
          <a:p>
            <a:pPr marL="514350" indent="-514350">
              <a:buAutoNum type="arabicParenBoth" startAt="2"/>
            </a:pPr>
            <a:r>
              <a:rPr lang="en-GB" baseline="0" dirty="0" smtClean="0">
                <a:latin typeface="Times New Roman" pitchFamily="18" charset="0"/>
                <a:cs typeface="Times New Roman" pitchFamily="18" charset="0"/>
              </a:rPr>
              <a:t>N. </a:t>
            </a:r>
            <a:r>
              <a:rPr lang="en-GB" baseline="0" dirty="0" err="1" smtClean="0">
                <a:latin typeface="Times New Roman" pitchFamily="18" charset="0"/>
                <a:cs typeface="Times New Roman" pitchFamily="18" charset="0"/>
              </a:rPr>
              <a:t>Rudenko</a:t>
            </a:r>
            <a:r>
              <a:rPr lang="en-GB" baseline="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i="1" baseline="0" dirty="0" smtClean="0">
                <a:latin typeface="Times New Roman" pitchFamily="18" charset="0"/>
                <a:cs typeface="Times New Roman" pitchFamily="18" charset="0"/>
              </a:rPr>
              <a:t>et. al., </a:t>
            </a:r>
            <a:r>
              <a:rPr lang="en-GB" baseline="0" dirty="0" smtClean="0">
                <a:latin typeface="Times New Roman" pitchFamily="18" charset="0"/>
                <a:cs typeface="Times New Roman" pitchFamily="18" charset="0"/>
              </a:rPr>
              <a:t>(2010) </a:t>
            </a:r>
            <a:r>
              <a:rPr lang="en-GB" i="1" baseline="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GB" baseline="0" dirty="0" smtClean="0">
                <a:latin typeface="Times New Roman" pitchFamily="18" charset="0"/>
                <a:cs typeface="Times New Roman" pitchFamily="18" charset="0"/>
              </a:rPr>
              <a:t>Adsorption of diatomic halogen molecules on </a:t>
            </a:r>
            <a:r>
              <a:rPr lang="en-GB" baseline="0" dirty="0" err="1" smtClean="0">
                <a:latin typeface="Times New Roman" pitchFamily="18" charset="0"/>
                <a:cs typeface="Times New Roman" pitchFamily="18" charset="0"/>
              </a:rPr>
              <a:t>graphene</a:t>
            </a:r>
            <a:r>
              <a:rPr lang="en-GB" baseline="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514350" indent="-514350"/>
            <a:r>
              <a:rPr lang="en-GB" baseline="0" dirty="0" smtClean="0">
                <a:latin typeface="Times New Roman" pitchFamily="18" charset="0"/>
                <a:cs typeface="Times New Roman" pitchFamily="18" charset="0"/>
              </a:rPr>
              <a:t>	A van </a:t>
            </a:r>
            <a:r>
              <a:rPr lang="en-GB" baseline="0" dirty="0" err="1" smtClean="0">
                <a:latin typeface="Times New Roman" pitchFamily="18" charset="0"/>
                <a:cs typeface="Times New Roman" pitchFamily="18" charset="0"/>
              </a:rPr>
              <a:t>der</a:t>
            </a:r>
            <a:r>
              <a:rPr lang="en-GB" baseline="0" dirty="0" smtClean="0">
                <a:latin typeface="Times New Roman" pitchFamily="18" charset="0"/>
                <a:cs typeface="Times New Roman" pitchFamily="18" charset="0"/>
              </a:rPr>
              <a:t> Waals density functional study. </a:t>
            </a:r>
            <a:r>
              <a:rPr lang="en-GB" i="1" baseline="0" dirty="0" smtClean="0">
                <a:latin typeface="Times New Roman" pitchFamily="18" charset="0"/>
                <a:cs typeface="Times New Roman" pitchFamily="18" charset="0"/>
              </a:rPr>
              <a:t>Phys. Rev. B. </a:t>
            </a:r>
            <a:r>
              <a:rPr lang="en-GB" baseline="0" dirty="0" smtClean="0">
                <a:latin typeface="Times New Roman" pitchFamily="18" charset="0"/>
                <a:cs typeface="Times New Roman" pitchFamily="18" charset="0"/>
              </a:rPr>
              <a:t> 82:035427.</a:t>
            </a:r>
          </a:p>
          <a:p>
            <a:pPr marL="514350" indent="-514350">
              <a:buAutoNum type="arabicParenBoth" startAt="3"/>
            </a:pPr>
            <a:r>
              <a:rPr lang="en-GB" baseline="0" dirty="0" smtClean="0"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GB" baseline="0" dirty="0" err="1" smtClean="0">
                <a:latin typeface="Times New Roman" pitchFamily="18" charset="0"/>
                <a:cs typeface="Times New Roman" pitchFamily="18" charset="0"/>
              </a:rPr>
              <a:t>Tristant</a:t>
            </a:r>
            <a:r>
              <a:rPr lang="en-GB" baseline="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GB" i="1" baseline="0" dirty="0" smtClean="0">
                <a:latin typeface="Times New Roman" pitchFamily="18" charset="0"/>
                <a:cs typeface="Times New Roman" pitchFamily="18" charset="0"/>
              </a:rPr>
              <a:t> et. al.,</a:t>
            </a:r>
            <a:r>
              <a:rPr lang="en-GB" baseline="0" dirty="0" smtClean="0">
                <a:latin typeface="Times New Roman" pitchFamily="18" charset="0"/>
                <a:cs typeface="Times New Roman" pitchFamily="18" charset="0"/>
              </a:rPr>
              <a:t>( (2015) Theoretical study of </a:t>
            </a:r>
            <a:r>
              <a:rPr lang="en-GB" baseline="0" dirty="0" err="1" smtClean="0">
                <a:latin typeface="Times New Roman" pitchFamily="18" charset="0"/>
                <a:cs typeface="Times New Roman" pitchFamily="18" charset="0"/>
              </a:rPr>
              <a:t>graphene</a:t>
            </a:r>
            <a:r>
              <a:rPr lang="en-GB" baseline="0" dirty="0" smtClean="0">
                <a:latin typeface="Times New Roman" pitchFamily="18" charset="0"/>
                <a:cs typeface="Times New Roman" pitchFamily="18" charset="0"/>
              </a:rPr>
              <a:t> doping mechanism by iodine </a:t>
            </a:r>
          </a:p>
          <a:p>
            <a:pPr marL="514350" indent="-514350"/>
            <a:r>
              <a:rPr lang="en-GB" baseline="0" dirty="0" smtClean="0">
                <a:latin typeface="Times New Roman" pitchFamily="18" charset="0"/>
                <a:cs typeface="Times New Roman" pitchFamily="18" charset="0"/>
              </a:rPr>
              <a:t>	molecules. </a:t>
            </a:r>
            <a:r>
              <a:rPr lang="en-GB" i="1" baseline="0" dirty="0" smtClean="0">
                <a:latin typeface="Times New Roman" pitchFamily="18" charset="0"/>
                <a:cs typeface="Times New Roman" pitchFamily="18" charset="0"/>
              </a:rPr>
              <a:t>The Journal of Physical Chemistry C.</a:t>
            </a:r>
            <a:r>
              <a:rPr lang="en-GB" baseline="0" dirty="0" smtClean="0">
                <a:latin typeface="Times New Roman" pitchFamily="18" charset="0"/>
                <a:cs typeface="Times New Roman" pitchFamily="18" charset="0"/>
              </a:rPr>
              <a:t>119: 12071−12078.</a:t>
            </a:r>
          </a:p>
          <a:p>
            <a:pPr marL="514350" indent="-514350"/>
            <a:r>
              <a:rPr lang="en-US" altLang="zh-CN" kern="0" baseline="0" dirty="0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(4)	O. S. </a:t>
            </a:r>
            <a:r>
              <a:rPr lang="en-US" altLang="zh-CN" kern="0" baseline="0" dirty="0" err="1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Olanrele</a:t>
            </a:r>
            <a:r>
              <a:rPr lang="en-US" altLang="zh-CN" kern="0" baseline="0" dirty="0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, </a:t>
            </a:r>
            <a:r>
              <a:rPr lang="en-US" altLang="zh-CN" i="1" kern="0" baseline="0" dirty="0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et. al.,</a:t>
            </a:r>
            <a:r>
              <a:rPr lang="en-US" altLang="zh-CN" kern="0" baseline="0" dirty="0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(2020)</a:t>
            </a:r>
            <a:r>
              <a:rPr lang="en-US" baseline="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. Heteroatom doping triggers </a:t>
            </a:r>
            <a:r>
              <a:rPr lang="en-US" baseline="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halogenation</a:t>
            </a:r>
            <a:r>
              <a:rPr lang="en-US" baseline="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. </a:t>
            </a:r>
            <a:r>
              <a:rPr lang="en-US" altLang="zh-CN" i="1" kern="0" baseline="0" dirty="0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RSC Advances</a:t>
            </a:r>
            <a:r>
              <a:rPr lang="en-US" altLang="zh-CN" kern="0" baseline="0" dirty="0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, </a:t>
            </a:r>
            <a:r>
              <a:rPr lang="en-GB" baseline="0" dirty="0" smtClean="0">
                <a:latin typeface="Times New Roman" pitchFamily="18" charset="0"/>
                <a:cs typeface="Times New Roman" pitchFamily="18" charset="0"/>
              </a:rPr>
              <a:t>9:</a:t>
            </a:r>
          </a:p>
          <a:p>
            <a:pPr marL="514350" indent="-514350"/>
            <a:r>
              <a:rPr lang="en-GB" baseline="0" dirty="0" smtClean="0">
                <a:latin typeface="Times New Roman" pitchFamily="18" charset="0"/>
                <a:cs typeface="Times New Roman" pitchFamily="18" charset="0"/>
              </a:rPr>
              <a:t>	37507-37511.</a:t>
            </a:r>
          </a:p>
          <a:p>
            <a:pPr marL="514350" indent="-514350">
              <a:buAutoNum type="arabicParenBoth" startAt="5"/>
            </a:pPr>
            <a:r>
              <a:rPr lang="en-GB" baseline="0" dirty="0" smtClean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baseline="0" dirty="0" err="1" smtClean="0">
                <a:latin typeface="Times New Roman" pitchFamily="18" charset="0"/>
                <a:cs typeface="Times New Roman" pitchFamily="18" charset="0"/>
              </a:rPr>
              <a:t>Manthiram</a:t>
            </a:r>
            <a:r>
              <a:rPr lang="en-US" baseline="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zh-CN" kern="0" baseline="0" dirty="0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i="1" kern="0" baseline="0" dirty="0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et. al.,</a:t>
            </a:r>
            <a:r>
              <a:rPr lang="en-US" altLang="zh-CN" kern="0" baseline="0" dirty="0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(2015)</a:t>
            </a:r>
            <a:r>
              <a:rPr lang="en-US" baseline="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. </a:t>
            </a:r>
            <a:r>
              <a:rPr lang="en-US" baseline="0" dirty="0" smtClean="0">
                <a:latin typeface="Times New Roman" pitchFamily="18" charset="0"/>
                <a:cs typeface="Times New Roman" pitchFamily="18" charset="0"/>
              </a:rPr>
              <a:t>Lithium-Sulfur Batteries: Progress and Prospects. </a:t>
            </a:r>
            <a:r>
              <a:rPr lang="en-US" i="1" baseline="0" dirty="0" smtClean="0">
                <a:latin typeface="Times New Roman" pitchFamily="18" charset="0"/>
                <a:cs typeface="Times New Roman" pitchFamily="18" charset="0"/>
              </a:rPr>
              <a:t>Adv. Mater.</a:t>
            </a:r>
          </a:p>
          <a:p>
            <a:pPr algn="just"/>
            <a:r>
              <a:rPr lang="en-US" i="1" baseline="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baseline="0" dirty="0" smtClean="0">
                <a:latin typeface="Times New Roman" pitchFamily="18" charset="0"/>
                <a:cs typeface="Times New Roman" pitchFamily="18" charset="0"/>
              </a:rPr>
              <a:t>27 (12):1980−2006. </a:t>
            </a:r>
          </a:p>
          <a:p>
            <a:pPr marL="342900" indent="-342900" algn="just">
              <a:buAutoNum type="arabicParenBoth" startAt="6"/>
            </a:pPr>
            <a:r>
              <a:rPr lang="en-US" baseline="0" dirty="0" smtClean="0">
                <a:latin typeface="Times New Roman" pitchFamily="18" charset="0"/>
                <a:cs typeface="Times New Roman" pitchFamily="18" charset="0"/>
              </a:rPr>
              <a:t>  R. Fang, </a:t>
            </a:r>
            <a:r>
              <a:rPr lang="en-US" altLang="zh-CN" i="1" kern="0" baseline="0" dirty="0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et. al.,</a:t>
            </a:r>
            <a:r>
              <a:rPr lang="en-US" altLang="zh-CN" kern="0" baseline="0" dirty="0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(2017)</a:t>
            </a:r>
            <a:r>
              <a:rPr lang="en-US" altLang="zh-CN" kern="0" baseline="0" dirty="0" smtClean="0">
                <a:solidFill>
                  <a:srgbClr val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. </a:t>
            </a:r>
            <a:r>
              <a:rPr lang="en-GB" baseline="0" dirty="0" smtClean="0">
                <a:latin typeface="Times New Roman" pitchFamily="18" charset="0"/>
                <a:cs typeface="Times New Roman" pitchFamily="18" charset="0"/>
              </a:rPr>
              <a:t>More reliable lithium-</a:t>
            </a:r>
            <a:r>
              <a:rPr lang="en-GB" baseline="0" dirty="0" err="1" smtClean="0">
                <a:latin typeface="Times New Roman" pitchFamily="18" charset="0"/>
                <a:cs typeface="Times New Roman" pitchFamily="18" charset="0"/>
              </a:rPr>
              <a:t>sulfur</a:t>
            </a:r>
            <a:r>
              <a:rPr lang="en-GB" baseline="0" dirty="0" smtClean="0">
                <a:latin typeface="Times New Roman" pitchFamily="18" charset="0"/>
                <a:cs typeface="Times New Roman" pitchFamily="18" charset="0"/>
              </a:rPr>
              <a:t> batteries: status, solutions and prospects </a:t>
            </a:r>
          </a:p>
          <a:p>
            <a:pPr marL="342900" indent="-342900" algn="just"/>
            <a:r>
              <a:rPr lang="en-GB" i="1" baseline="0" dirty="0" smtClean="0">
                <a:latin typeface="Times New Roman" pitchFamily="18" charset="0"/>
                <a:cs typeface="Times New Roman" pitchFamily="18" charset="0"/>
              </a:rPr>
              <a:t>	  </a:t>
            </a:r>
            <a:r>
              <a:rPr lang="en-US" i="1" baseline="0" dirty="0" smtClean="0">
                <a:latin typeface="Times New Roman" pitchFamily="18" charset="0"/>
                <a:cs typeface="Times New Roman" pitchFamily="18" charset="0"/>
              </a:rPr>
              <a:t>Adv. Mater..</a:t>
            </a:r>
            <a:r>
              <a:rPr lang="en-US" baseline="0" dirty="0" smtClean="0">
                <a:latin typeface="Times New Roman" pitchFamily="18" charset="0"/>
                <a:cs typeface="Times New Roman" pitchFamily="18" charset="0"/>
              </a:rPr>
              <a:t> 29:1606823.</a:t>
            </a:r>
            <a:endParaRPr lang="en-GB" baseline="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arenBoth" startAt="7"/>
            </a:pPr>
            <a:r>
              <a:rPr lang="en-US" baseline="0" dirty="0" smtClean="0">
                <a:latin typeface="Times New Roman" pitchFamily="18" charset="0"/>
                <a:cs typeface="Times New Roman" pitchFamily="18" charset="0"/>
              </a:rPr>
              <a:t>  Q, Pang, </a:t>
            </a:r>
            <a:r>
              <a:rPr lang="en-US" altLang="zh-CN" i="1" kern="0" baseline="0" dirty="0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et. al.,</a:t>
            </a:r>
            <a:r>
              <a:rPr lang="en-US" altLang="zh-CN" kern="0" baseline="0" dirty="0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(2016)</a:t>
            </a:r>
            <a:r>
              <a:rPr lang="en-US" baseline="0" dirty="0" smtClean="0">
                <a:latin typeface="Times New Roman" pitchFamily="18" charset="0"/>
                <a:cs typeface="Times New Roman" pitchFamily="18" charset="0"/>
              </a:rPr>
              <a:t>. Advances in lithium–sulfur batteries based on multifunctional </a:t>
            </a:r>
          </a:p>
          <a:p>
            <a:pPr marL="342900" indent="-342900" algn="just"/>
            <a:r>
              <a:rPr lang="en-US" baseline="0" dirty="0" smtClean="0">
                <a:latin typeface="Times New Roman" pitchFamily="18" charset="0"/>
                <a:cs typeface="Times New Roman" pitchFamily="18" charset="0"/>
              </a:rPr>
              <a:t>	  cathodes and electrolytes. </a:t>
            </a:r>
            <a:r>
              <a:rPr lang="en-US" i="1" baseline="0" dirty="0" smtClean="0">
                <a:latin typeface="Times New Roman" pitchFamily="18" charset="0"/>
                <a:cs typeface="Times New Roman" pitchFamily="18" charset="0"/>
              </a:rPr>
              <a:t>Nat. Energy </a:t>
            </a:r>
            <a:r>
              <a:rPr lang="en-US" baseline="0" dirty="0" smtClean="0">
                <a:latin typeface="Times New Roman" pitchFamily="18" charset="0"/>
                <a:cs typeface="Times New Roman" pitchFamily="18" charset="0"/>
              </a:rPr>
              <a:t>, 1:16132.</a:t>
            </a:r>
          </a:p>
          <a:p>
            <a:pPr algn="just"/>
            <a:r>
              <a:rPr lang="en-US" baseline="0" dirty="0" smtClean="0">
                <a:latin typeface="Times New Roman" pitchFamily="18" charset="0"/>
                <a:cs typeface="Times New Roman" pitchFamily="18" charset="0"/>
              </a:rPr>
              <a:t>(8)    Y. </a:t>
            </a:r>
            <a:r>
              <a:rPr lang="en-US" baseline="0" dirty="0" err="1" smtClean="0">
                <a:latin typeface="Times New Roman" pitchFamily="18" charset="0"/>
                <a:cs typeface="Times New Roman" pitchFamily="18" charset="0"/>
              </a:rPr>
              <a:t>Cai</a:t>
            </a:r>
            <a:r>
              <a:rPr lang="en-US" baseline="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zh-CN" i="1" kern="0" baseline="0" dirty="0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et. al.,</a:t>
            </a:r>
            <a:r>
              <a:rPr lang="en-US" altLang="zh-CN" kern="0" baseline="0" dirty="0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(2016)</a:t>
            </a:r>
            <a:r>
              <a:rPr lang="en-US" baseline="0" dirty="0" smtClean="0">
                <a:latin typeface="Times New Roman" pitchFamily="18" charset="0"/>
                <a:cs typeface="Times New Roman" pitchFamily="18" charset="0"/>
              </a:rPr>
              <a:t>. Encapsulation of cathode in lithium-sulfur batteries with a novel two-</a:t>
            </a:r>
          </a:p>
          <a:p>
            <a:pPr algn="just"/>
            <a:r>
              <a:rPr lang="en-US" baseline="0" dirty="0" smtClean="0">
                <a:latin typeface="Times New Roman" pitchFamily="18" charset="0"/>
                <a:cs typeface="Times New Roman" pitchFamily="18" charset="0"/>
              </a:rPr>
              <a:t>        dimensional carbon allotrope: DHP-</a:t>
            </a:r>
            <a:r>
              <a:rPr lang="en-US" baseline="0" dirty="0" err="1" smtClean="0">
                <a:latin typeface="Times New Roman" pitchFamily="18" charset="0"/>
                <a:cs typeface="Times New Roman" pitchFamily="18" charset="0"/>
              </a:rPr>
              <a:t>graphene</a:t>
            </a:r>
            <a:r>
              <a:rPr lang="en-US" baseline="0" dirty="0" smtClean="0">
                <a:latin typeface="Times New Roman" pitchFamily="18" charset="0"/>
                <a:cs typeface="Times New Roman" pitchFamily="18" charset="0"/>
              </a:rPr>
              <a:t> .</a:t>
            </a:r>
            <a:r>
              <a:rPr lang="en-US" i="1" baseline="0" dirty="0" smtClean="0">
                <a:latin typeface="Times New Roman" pitchFamily="18" charset="0"/>
                <a:cs typeface="Times New Roman" pitchFamily="18" charset="0"/>
              </a:rPr>
              <a:t>Scientific Reports,</a:t>
            </a:r>
            <a:r>
              <a:rPr lang="en-US" baseline="0" dirty="0" smtClean="0">
                <a:latin typeface="Times New Roman" pitchFamily="18" charset="0"/>
                <a:cs typeface="Times New Roman" pitchFamily="18" charset="0"/>
              </a:rPr>
              <a:t>7: </a:t>
            </a:r>
            <a:r>
              <a:rPr lang="en-US" i="1" baseline="0" dirty="0" smtClean="0">
                <a:latin typeface="Times New Roman" pitchFamily="18" charset="0"/>
                <a:cs typeface="Times New Roman" pitchFamily="18" charset="0"/>
              </a:rPr>
              <a:t>14948.</a:t>
            </a:r>
          </a:p>
          <a:p>
            <a:pPr marL="342900" indent="-342900" algn="just">
              <a:buAutoNum type="arabicParenBoth" startAt="9"/>
            </a:pPr>
            <a:r>
              <a:rPr lang="en-US" baseline="0" dirty="0" smtClean="0">
                <a:latin typeface="Times New Roman" pitchFamily="18" charset="0"/>
                <a:cs typeface="Times New Roman" pitchFamily="18" charset="0"/>
              </a:rPr>
              <a:t>  J. X. Song, </a:t>
            </a:r>
            <a:r>
              <a:rPr lang="en-US" altLang="zh-CN" i="1" kern="0" baseline="0" dirty="0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et. al.,</a:t>
            </a:r>
            <a:r>
              <a:rPr lang="en-US" altLang="zh-CN" kern="0" baseline="0" dirty="0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(2015)</a:t>
            </a:r>
            <a:r>
              <a:rPr lang="en-US" baseline="0" dirty="0" smtClean="0">
                <a:latin typeface="Times New Roman" pitchFamily="18" charset="0"/>
                <a:cs typeface="Times New Roman" pitchFamily="18" charset="0"/>
              </a:rPr>
              <a:t>. Strong lithium polysulfide </a:t>
            </a:r>
            <a:r>
              <a:rPr lang="en-US" baseline="0" dirty="0" err="1" smtClean="0">
                <a:latin typeface="Times New Roman" pitchFamily="18" charset="0"/>
                <a:cs typeface="Times New Roman" pitchFamily="18" charset="0"/>
              </a:rPr>
              <a:t>chemisorption</a:t>
            </a:r>
            <a:r>
              <a:rPr lang="en-US" baseline="0" dirty="0" smtClean="0">
                <a:latin typeface="Times New Roman" pitchFamily="18" charset="0"/>
                <a:cs typeface="Times New Roman" pitchFamily="18" charset="0"/>
              </a:rPr>
              <a:t> on </a:t>
            </a:r>
            <a:r>
              <a:rPr lang="en-US" baseline="0" dirty="0" err="1" smtClean="0">
                <a:latin typeface="Times New Roman" pitchFamily="18" charset="0"/>
                <a:cs typeface="Times New Roman" pitchFamily="18" charset="0"/>
              </a:rPr>
              <a:t>electroactive</a:t>
            </a:r>
            <a:r>
              <a:rPr lang="en-US" baseline="0" dirty="0" smtClean="0">
                <a:latin typeface="Times New Roman" pitchFamily="18" charset="0"/>
                <a:cs typeface="Times New Roman" pitchFamily="18" charset="0"/>
              </a:rPr>
              <a:t> sites of </a:t>
            </a:r>
          </a:p>
          <a:p>
            <a:pPr marL="342900" indent="-342900" algn="just"/>
            <a:r>
              <a:rPr lang="en-US" baseline="0" dirty="0" smtClean="0">
                <a:latin typeface="Times New Roman" pitchFamily="18" charset="0"/>
                <a:cs typeface="Times New Roman" pitchFamily="18" charset="0"/>
              </a:rPr>
              <a:t>        nitrogen‐doped carbon composites for high‐performance lithium–sulfur battery cathodes.</a:t>
            </a:r>
          </a:p>
          <a:p>
            <a:pPr marL="342900" indent="-342900" algn="just"/>
            <a:r>
              <a:rPr lang="en-US" i="1" baseline="0" dirty="0" smtClean="0">
                <a:latin typeface="Times New Roman" pitchFamily="18" charset="0"/>
                <a:cs typeface="Times New Roman" pitchFamily="18" charset="0"/>
              </a:rPr>
              <a:t>	  </a:t>
            </a:r>
            <a:r>
              <a:rPr lang="en-US" i="1" baseline="0" dirty="0" err="1" smtClean="0">
                <a:latin typeface="Times New Roman" pitchFamily="18" charset="0"/>
                <a:cs typeface="Times New Roman" pitchFamily="18" charset="0"/>
              </a:rPr>
              <a:t>Angew</a:t>
            </a:r>
            <a:r>
              <a:rPr lang="en-US" i="1" baseline="0" dirty="0" smtClean="0">
                <a:latin typeface="Times New Roman" pitchFamily="18" charset="0"/>
                <a:cs typeface="Times New Roman" pitchFamily="18" charset="0"/>
              </a:rPr>
              <a:t>. Chem. Int. Ed</a:t>
            </a:r>
            <a:r>
              <a:rPr lang="en-US" baseline="0" dirty="0" smtClean="0">
                <a:latin typeface="Times New Roman" pitchFamily="18" charset="0"/>
                <a:cs typeface="Times New Roman" pitchFamily="18" charset="0"/>
              </a:rPr>
              <a:t>.54 :4325.</a:t>
            </a:r>
            <a:endParaRPr lang="en-GB" baseline="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/>
            <a:r>
              <a:rPr lang="en-US" altLang="zh-CN" kern="0" baseline="0" dirty="0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(10) O. S. </a:t>
            </a:r>
            <a:r>
              <a:rPr lang="en-US" altLang="zh-CN" kern="0" baseline="0" dirty="0" err="1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Olanrele</a:t>
            </a:r>
            <a:r>
              <a:rPr lang="en-US" altLang="zh-CN" kern="0" baseline="0" dirty="0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, </a:t>
            </a:r>
            <a:r>
              <a:rPr lang="en-US" altLang="zh-CN" i="1" kern="0" baseline="0" dirty="0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et. al.,</a:t>
            </a:r>
            <a:r>
              <a:rPr lang="en-US" altLang="zh-CN" kern="0" baseline="0" dirty="0" smtClean="0">
                <a:solidFill>
                  <a:sysClr val="windowText" lastClr="00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(2020)</a:t>
            </a:r>
            <a:r>
              <a:rPr lang="en-US" baseline="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. Tuning of interaction between  cathode and lithium polysulfide </a:t>
            </a:r>
          </a:p>
          <a:p>
            <a:pPr marL="514350" indent="-514350"/>
            <a:r>
              <a:rPr lang="en-US" baseline="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in Li-S battery by rational halogenations. Journal of Energy Chemistry, 49: 147-155.</a:t>
            </a:r>
            <a:endParaRPr lang="en-GB" baseline="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GB" baseline="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AutoNum type="arabicPeriod"/>
            </a:pPr>
            <a:endParaRPr lang="en-GB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endParaRPr lang="en-GB" baseline="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endParaRPr lang="en-GB" baseline="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endParaRPr lang="en-GB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endParaRPr lang="en-GB" baseline="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9144000" cy="357166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bg1"/>
            </a:solidFill>
            <a:prstDash val="soli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GB" sz="3200" dirty="0" smtClean="0"/>
              <a:t/>
            </a:r>
            <a:br>
              <a:rPr lang="en-GB" sz="3200" dirty="0" smtClean="0"/>
            </a:br>
            <a:endParaRPr kumimoji="0" lang="en-GB" sz="3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09352" y="6326962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5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754266" y="6385421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9</a:t>
            </a:r>
            <a:endParaRPr lang="en-GB" sz="2800" b="1" dirty="0">
              <a:solidFill>
                <a:schemeClr val="bg1"/>
              </a:solidFill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786050" y="4235754"/>
            <a:ext cx="3812663" cy="2142566"/>
          </a:xfrm>
          <a:prstGeom prst="rect">
            <a:avLst/>
          </a:prstGeom>
        </p:spPr>
      </p:pic>
      <p:sp>
        <p:nvSpPr>
          <p:cNvPr id="24" name="Title 1"/>
          <p:cNvSpPr txBox="1">
            <a:spLocks/>
          </p:cNvSpPr>
          <p:nvPr/>
        </p:nvSpPr>
        <p:spPr>
          <a:xfrm>
            <a:off x="1118211" y="1967684"/>
            <a:ext cx="7201365" cy="151336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4400" b="1" i="0" u="none" strike="noStrike" kern="1200" cap="small" spc="0" normalizeH="0" baseline="0" noProof="0" dirty="0" smtClean="0">
                <a:ln>
                  <a:noFill/>
                </a:ln>
                <a:solidFill>
                  <a:srgbClr val="AD0101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Schoolbook"/>
                <a:ea typeface="+mj-ea"/>
                <a:cs typeface="+mj-cs"/>
              </a:rPr>
              <a:t/>
            </a:r>
            <a:br>
              <a:rPr kumimoji="0" lang="en-GB" altLang="zh-CN" sz="4400" b="1" i="0" u="none" strike="noStrike" kern="1200" cap="small" spc="0" normalizeH="0" baseline="0" noProof="0" dirty="0" smtClean="0">
                <a:ln>
                  <a:noFill/>
                </a:ln>
                <a:solidFill>
                  <a:srgbClr val="AD0101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Schoolbook"/>
                <a:ea typeface="+mj-ea"/>
                <a:cs typeface="+mj-cs"/>
              </a:rPr>
            </a:br>
            <a:r>
              <a:rPr kumimoji="0" lang="en-GB" altLang="zh-CN" sz="4400" b="1" i="0" u="none" strike="noStrike" kern="1200" cap="small" spc="0" normalizeH="0" baseline="0" noProof="0" dirty="0" smtClean="0">
                <a:ln>
                  <a:noFill/>
                </a:ln>
                <a:solidFill>
                  <a:srgbClr val="AD0101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Schoolbook"/>
                <a:ea typeface="+mj-ea"/>
                <a:cs typeface="+mj-cs"/>
              </a:rPr>
              <a:t>thanks for listening</a:t>
            </a:r>
            <a:endParaRPr kumimoji="0" lang="en-US" sz="4400" b="1" i="0" u="none" strike="noStrike" kern="1200" cap="small" spc="0" normalizeH="0" baseline="0" noProof="0" dirty="0">
              <a:ln>
                <a:noFill/>
              </a:ln>
              <a:solidFill>
                <a:srgbClr val="30303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Schoolbook"/>
              <a:ea typeface="+mj-ea"/>
              <a:cs typeface="+mj-cs"/>
            </a:endParaRPr>
          </a:p>
        </p:txBody>
      </p:sp>
      <p:sp>
        <p:nvSpPr>
          <p:cNvPr id="92162" name="AutoShape 2" descr="University of Science and Technology of China - Wikiped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2164" name="AutoShape 4" descr="University of Science and Technology of China, Hefei, Anhui, Chin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0"/>
            <a:ext cx="9144000" cy="857232"/>
          </a:xfrm>
          <a:prstGeom prst="rect">
            <a:avLst/>
          </a:prstGeom>
          <a:solidFill>
            <a:srgbClr val="0066CC"/>
          </a:solidFill>
          <a:ln w="952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956468" y="1500174"/>
            <a:ext cx="5110417" cy="4278857"/>
            <a:chOff x="-15459" y="889875"/>
            <a:chExt cx="3548901" cy="2701300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b="-11030"/>
            <a:stretch>
              <a:fillRect/>
            </a:stretch>
          </p:blipFill>
          <p:spPr bwMode="auto">
            <a:xfrm>
              <a:off x="-15459" y="889875"/>
              <a:ext cx="3548901" cy="2527684"/>
            </a:xfrm>
            <a:prstGeom prst="rect">
              <a:avLst/>
            </a:prstGeom>
            <a:noFill/>
            <a:ln w="12700">
              <a:solidFill>
                <a:srgbClr val="0000FF"/>
              </a:solidFill>
              <a:miter lim="800000"/>
              <a:headEnd/>
              <a:tailEnd/>
            </a:ln>
            <a:effectLst/>
          </p:spPr>
        </p:pic>
        <p:sp>
          <p:nvSpPr>
            <p:cNvPr id="14" name="Rectangle 13"/>
            <p:cNvSpPr/>
            <p:nvPr/>
          </p:nvSpPr>
          <p:spPr>
            <a:xfrm>
              <a:off x="920699" y="3390395"/>
              <a:ext cx="2500298" cy="2007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200" b="1" i="1" dirty="0" smtClean="0"/>
                <a:t>Chem. Rev. </a:t>
              </a:r>
              <a:r>
                <a:rPr lang="en-US" sz="2200" b="1" dirty="0" smtClean="0"/>
                <a:t>2013, 8, 5782</a:t>
              </a:r>
              <a:endParaRPr lang="en-US" sz="2200" b="1" dirty="0"/>
            </a:p>
          </p:txBody>
        </p:sp>
      </p:grpSp>
      <p:sp>
        <p:nvSpPr>
          <p:cNvPr id="28" name="文本占位符 2"/>
          <p:cNvSpPr txBox="1">
            <a:spLocks/>
          </p:cNvSpPr>
          <p:nvPr/>
        </p:nvSpPr>
        <p:spPr>
          <a:xfrm>
            <a:off x="0" y="-17930"/>
            <a:ext cx="9144000" cy="73228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 b="1" kern="1200">
                <a:solidFill>
                  <a:schemeClr val="accent1">
                    <a:lumMod val="75000"/>
                  </a:schemeClr>
                </a:solidFill>
                <a:effectLst>
                  <a:outerShdw blurRad="88900" sx="102000" sy="102000" algn="ctr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fontAlgn="auto">
              <a:spcAft>
                <a:spcPts val="0"/>
              </a:spcAft>
            </a:pPr>
            <a:r>
              <a:rPr lang="en-GB" sz="3000" kern="0" baseline="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Background</a:t>
            </a:r>
            <a:endParaRPr kumimoji="1" lang="zh-CN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宋体"/>
              <a:cs typeface="Times New Roman" pitchFamily="18" charset="0"/>
            </a:endParaRPr>
          </a:p>
        </p:txBody>
      </p:sp>
      <p:sp>
        <p:nvSpPr>
          <p:cNvPr id="36" name="Right Arrow 35"/>
          <p:cNvSpPr/>
          <p:nvPr/>
        </p:nvSpPr>
        <p:spPr>
          <a:xfrm rot="5400000">
            <a:off x="1423269" y="2337209"/>
            <a:ext cx="785818" cy="285752"/>
          </a:xfrm>
          <a:prstGeom prst="rightArrow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509278" y="3000372"/>
            <a:ext cx="2705400" cy="78581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Support 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(Heterogeneous Catalysis)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)</a:t>
            </a: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Right Arrow 37"/>
          <p:cNvSpPr/>
          <p:nvPr/>
        </p:nvSpPr>
        <p:spPr>
          <a:xfrm rot="5400000">
            <a:off x="1438767" y="4179099"/>
            <a:ext cx="785818" cy="285752"/>
          </a:xfrm>
          <a:prstGeom prst="rightArrow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90298" y="4861154"/>
            <a:ext cx="3571900" cy="185736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Chemical inertness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Large surface area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Thermal stability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Mechanical resistance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Stability in acidic and basic media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Easy recovery of precious metal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357158" y="1033762"/>
            <a:ext cx="3000396" cy="92869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NCMs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have interesting chemical, physical, electronic, and materials properties</a:t>
            </a: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8891211" y="6614280"/>
            <a:ext cx="307283" cy="261610"/>
            <a:chOff x="8891211" y="6614280"/>
            <a:chExt cx="307283" cy="261610"/>
          </a:xfrm>
        </p:grpSpPr>
        <p:sp>
          <p:nvSpPr>
            <p:cNvPr id="43" name="Oval 42"/>
            <p:cNvSpPr/>
            <p:nvPr/>
          </p:nvSpPr>
          <p:spPr bwMode="auto">
            <a:xfrm>
              <a:off x="8915531" y="6636027"/>
              <a:ext cx="189609" cy="189609"/>
            </a:xfrm>
            <a:prstGeom prst="ellipse">
              <a:avLst/>
            </a:prstGeom>
            <a:solidFill>
              <a:srgbClr val="800000"/>
            </a:solidFill>
            <a:ln w="9525" cap="flat" cmpd="sng" algn="ctr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800" b="1" i="0" u="none" strike="noStrike" cap="none" normalizeH="0" baseline="-2500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8891211" y="6614280"/>
              <a:ext cx="30728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0"/>
            <a:ext cx="9144000" cy="857232"/>
          </a:xfrm>
          <a:prstGeom prst="rect">
            <a:avLst/>
          </a:prstGeom>
          <a:solidFill>
            <a:srgbClr val="0066CC"/>
          </a:solidFill>
          <a:ln w="952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09352" y="6326962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5</a:t>
            </a:r>
            <a:endParaRPr lang="en-GB" sz="2800" b="1" dirty="0">
              <a:solidFill>
                <a:schemeClr val="bg1"/>
              </a:solidFill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1866074"/>
            <a:ext cx="4015740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6" name="Rectangle 35"/>
          <p:cNvSpPr/>
          <p:nvPr/>
        </p:nvSpPr>
        <p:spPr>
          <a:xfrm>
            <a:off x="4842254" y="6066404"/>
            <a:ext cx="4516092" cy="642942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Areas </a:t>
            </a:r>
            <a:r>
              <a:rPr kumimoji="0" lang="en-GB" sz="13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where </a:t>
            </a:r>
            <a:r>
              <a:rPr lang="en-GB" sz="1300" b="1" kern="0" baseline="0" dirty="0" smtClean="0">
                <a:solidFill>
                  <a:sysClr val="windowText" lastClr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NCM</a:t>
            </a:r>
            <a:r>
              <a:rPr kumimoji="0" lang="en-GB" sz="13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GB" sz="13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and its derivatives may </a:t>
            </a:r>
            <a:r>
              <a:rPr kumimoji="0" lang="en-GB" sz="13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have valuable applications</a:t>
            </a:r>
            <a:endParaRPr kumimoji="0" lang="en-GB" sz="13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754266" y="6385421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6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42" name="文本占位符 2"/>
          <p:cNvSpPr txBox="1">
            <a:spLocks/>
          </p:cNvSpPr>
          <p:nvPr/>
        </p:nvSpPr>
        <p:spPr>
          <a:xfrm>
            <a:off x="0" y="-17930"/>
            <a:ext cx="9144000" cy="73228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 b="1" kern="1200">
                <a:solidFill>
                  <a:schemeClr val="accent1">
                    <a:lumMod val="75000"/>
                  </a:schemeClr>
                </a:solidFill>
                <a:effectLst>
                  <a:outerShdw blurRad="88900" sx="102000" sy="102000" algn="ctr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fontAlgn="auto">
              <a:spcAft>
                <a:spcPts val="0"/>
              </a:spcAft>
            </a:pPr>
            <a:r>
              <a:rPr lang="en-GB" sz="3000" kern="0" baseline="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Background</a:t>
            </a:r>
            <a:endParaRPr kumimoji="1" lang="zh-CN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宋体"/>
              <a:cs typeface="Times New Roman" pitchFamily="18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214282" y="1018264"/>
            <a:ext cx="3214710" cy="133916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Pure NCMs are inert in nature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Challenges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Deposition of chemically active phase  due to lack of  anchoring sites</a:t>
            </a:r>
            <a:endParaRPr kumimoji="0" lang="en-GB" sz="18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Right Arrow 49"/>
          <p:cNvSpPr/>
          <p:nvPr/>
        </p:nvSpPr>
        <p:spPr>
          <a:xfrm rot="5400000">
            <a:off x="1383563" y="2716245"/>
            <a:ext cx="785818" cy="285752"/>
          </a:xfrm>
          <a:prstGeom prst="rightArrow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215996" y="3443762"/>
            <a:ext cx="3143272" cy="84249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Chemical modification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can be used  to tune the properties of NCMs  for  desired applications</a:t>
            </a: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208230" y="5357826"/>
            <a:ext cx="3220762" cy="128588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宋体"/>
                <a:cs typeface="Times New Roman" pitchFamily="18" charset="0"/>
              </a:rPr>
              <a:t>The prominent strategies to functionalize NCM  is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宋体"/>
                <a:cs typeface="Times New Roman" pitchFamily="18" charset="0"/>
              </a:rPr>
              <a:t>by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itchFamily="18" charset="0"/>
                <a:ea typeface="宋体"/>
                <a:cs typeface="Times New Roman" pitchFamily="18" charset="0"/>
              </a:rPr>
              <a:t>by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itchFamily="18" charset="0"/>
                <a:ea typeface="宋体"/>
                <a:cs typeface="Times New Roman" pitchFamily="18" charset="0"/>
              </a:rPr>
              <a:t> </a:t>
            </a:r>
            <a:r>
              <a:rPr kumimoji="0" lang="en-GB" sz="1800" b="1" i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宋体"/>
                <a:cs typeface="Times New Roman" pitchFamily="18" charset="0"/>
              </a:rPr>
              <a:t>adsorption of halogens,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宋体"/>
                <a:cs typeface="Times New Roman" pitchFamily="18" charset="0"/>
              </a:rPr>
              <a:t> </a:t>
            </a:r>
            <a:r>
              <a:rPr kumimoji="0" lang="en-GB" sz="1800" b="1" i="1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宋体"/>
                <a:cs typeface="Times New Roman" pitchFamily="18" charset="0"/>
              </a:rPr>
              <a:t>heteroatoms</a:t>
            </a:r>
            <a:r>
              <a:rPr kumimoji="0" lang="en-GB" sz="1800" b="1" i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宋体"/>
                <a:cs typeface="Times New Roman" pitchFamily="18" charset="0"/>
              </a:rPr>
              <a:t>  doping </a:t>
            </a:r>
            <a:r>
              <a:rPr kumimoji="0" lang="en-GB" sz="1800" b="0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宋体"/>
                <a:cs typeface="Times New Roman" pitchFamily="18" charset="0"/>
              </a:rPr>
              <a:t>and  </a:t>
            </a:r>
            <a:r>
              <a:rPr kumimoji="0" lang="en-GB" sz="1800" b="1" i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宋体"/>
                <a:cs typeface="Times New Roman" pitchFamily="18" charset="0"/>
              </a:rPr>
              <a:t>creation of defects</a:t>
            </a:r>
            <a:endParaRPr kumimoji="0" lang="en-GB" sz="1800" b="1" i="1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宋体"/>
              <a:cs typeface="Times New Roman" pitchFamily="18" charset="0"/>
            </a:endParaRPr>
          </a:p>
        </p:txBody>
      </p:sp>
      <p:sp>
        <p:nvSpPr>
          <p:cNvPr id="53" name="Right Arrow 52"/>
          <p:cNvSpPr/>
          <p:nvPr/>
        </p:nvSpPr>
        <p:spPr>
          <a:xfrm rot="5400000">
            <a:off x="1393009" y="4724451"/>
            <a:ext cx="785818" cy="285752"/>
          </a:xfrm>
          <a:prstGeom prst="rightArrow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Right Arrow 53"/>
          <p:cNvSpPr/>
          <p:nvPr/>
        </p:nvSpPr>
        <p:spPr>
          <a:xfrm>
            <a:off x="3500430" y="3602136"/>
            <a:ext cx="1357322" cy="484632"/>
          </a:xfrm>
          <a:prstGeom prst="rightArrow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5" name="Group 54"/>
          <p:cNvGrpSpPr/>
          <p:nvPr/>
        </p:nvGrpSpPr>
        <p:grpSpPr>
          <a:xfrm>
            <a:off x="8891211" y="6614280"/>
            <a:ext cx="307283" cy="261610"/>
            <a:chOff x="8891211" y="6614280"/>
            <a:chExt cx="307283" cy="261610"/>
          </a:xfrm>
        </p:grpSpPr>
        <p:sp>
          <p:nvSpPr>
            <p:cNvPr id="56" name="Oval 55"/>
            <p:cNvSpPr/>
            <p:nvPr/>
          </p:nvSpPr>
          <p:spPr bwMode="auto">
            <a:xfrm>
              <a:off x="8915531" y="6636027"/>
              <a:ext cx="189609" cy="189609"/>
            </a:xfrm>
            <a:prstGeom prst="ellipse">
              <a:avLst/>
            </a:prstGeom>
            <a:solidFill>
              <a:srgbClr val="800000"/>
            </a:solidFill>
            <a:ln w="9525" cap="flat" cmpd="sng" algn="ctr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800" b="1" i="0" u="none" strike="noStrike" cap="none" normalizeH="0" baseline="-2500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8891211" y="6614280"/>
              <a:ext cx="30728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0"/>
            <a:ext cx="9144000" cy="857232"/>
          </a:xfrm>
          <a:prstGeom prst="rect">
            <a:avLst/>
          </a:prstGeom>
          <a:solidFill>
            <a:srgbClr val="0066CC"/>
          </a:solidFill>
          <a:ln w="952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09352" y="6326962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5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754266" y="6385421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7</a:t>
            </a:r>
            <a:endParaRPr lang="en-GB" sz="2800" b="1" dirty="0">
              <a:solidFill>
                <a:schemeClr val="bg1"/>
              </a:solidFill>
            </a:endParaRPr>
          </a:p>
        </p:txBody>
      </p:sp>
      <p:pic>
        <p:nvPicPr>
          <p:cNvPr id="2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95403" y="1501718"/>
            <a:ext cx="3994785" cy="291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" name="Rectangle 24"/>
          <p:cNvSpPr/>
          <p:nvPr/>
        </p:nvSpPr>
        <p:spPr>
          <a:xfrm>
            <a:off x="25648" y="1138072"/>
            <a:ext cx="3500462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7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Fully  Halogenated Graphene</a:t>
            </a:r>
            <a:endParaRPr kumimoji="0" lang="en-GB" sz="17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786446" y="1141160"/>
            <a:ext cx="3714744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7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Partially  Halogenated Graphene </a:t>
            </a:r>
            <a:endParaRPr kumimoji="0" lang="en-GB" sz="17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0" y="851180"/>
            <a:ext cx="62865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kern="0" baseline="0" dirty="0" smtClean="0">
                <a:latin typeface="Times New Roman" pitchFamily="18" charset="0"/>
                <a:cs typeface="Times New Roman" pitchFamily="18" charset="0"/>
              </a:rPr>
              <a:t>Halogenation of NCMs by </a:t>
            </a:r>
            <a:r>
              <a:rPr lang="en-GB" b="1" kern="0" baseline="0" dirty="0" err="1" smtClean="0">
                <a:latin typeface="Times New Roman" pitchFamily="18" charset="0"/>
                <a:cs typeface="Times New Roman" pitchFamily="18" charset="0"/>
              </a:rPr>
              <a:t>holagen</a:t>
            </a:r>
            <a:r>
              <a:rPr lang="en-GB" b="1" kern="0" baseline="0" dirty="0" smtClean="0">
                <a:latin typeface="Times New Roman" pitchFamily="18" charset="0"/>
                <a:cs typeface="Times New Roman" pitchFamily="18" charset="0"/>
              </a:rPr>
              <a:t> elements (</a:t>
            </a:r>
            <a:r>
              <a:rPr lang="en-GB" b="1" kern="0" baseline="0" dirty="0" err="1" smtClean="0">
                <a:latin typeface="Times New Roman" pitchFamily="18" charset="0"/>
                <a:cs typeface="Times New Roman" pitchFamily="18" charset="0"/>
              </a:rPr>
              <a:t>F,Cl,Br</a:t>
            </a:r>
            <a:r>
              <a:rPr lang="en-GB" b="1" kern="0" baseline="0" dirty="0" smtClean="0">
                <a:latin typeface="Times New Roman" pitchFamily="18" charset="0"/>
                <a:cs typeface="Times New Roman" pitchFamily="18" charset="0"/>
              </a:rPr>
              <a:t>, I)</a:t>
            </a:r>
            <a:endParaRPr kumimoji="0" lang="en-GB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84526" y="2258084"/>
            <a:ext cx="3008948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8" name="TextBox 37"/>
          <p:cNvSpPr txBox="1"/>
          <p:nvPr/>
        </p:nvSpPr>
        <p:spPr>
          <a:xfrm>
            <a:off x="7525166" y="1851542"/>
            <a:ext cx="642942" cy="617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b="1" dirty="0" smtClean="0">
                <a:latin typeface="Times New Roman"/>
                <a:ea typeface="Calibri"/>
                <a:cs typeface="Times New Roman"/>
              </a:rPr>
              <a:t>3.76</a:t>
            </a:r>
            <a:endParaRPr lang="en-GB" b="1" dirty="0" smtClean="0">
              <a:latin typeface="Calibri"/>
              <a:ea typeface="Calibri"/>
              <a:cs typeface="Times New Roman"/>
            </a:endParaRPr>
          </a:p>
          <a:p>
            <a:endParaRPr lang="en-GB" dirty="0"/>
          </a:p>
        </p:txBody>
      </p:sp>
      <p:pic>
        <p:nvPicPr>
          <p:cNvPr id="41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19673" y="1620461"/>
            <a:ext cx="606743" cy="180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2" name="Straight Connector 41"/>
          <p:cNvCxnSpPr/>
          <p:nvPr/>
        </p:nvCxnSpPr>
        <p:spPr bwMode="auto">
          <a:xfrm rot="16200000" flipH="1">
            <a:off x="7229978" y="2034333"/>
            <a:ext cx="628077" cy="5398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4" name="Straight Connector 43"/>
          <p:cNvCxnSpPr/>
          <p:nvPr/>
        </p:nvCxnSpPr>
        <p:spPr bwMode="auto">
          <a:xfrm>
            <a:off x="7382022" y="1703473"/>
            <a:ext cx="285752" cy="1588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024" y="3984844"/>
            <a:ext cx="3008948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6" name="Straight Connector 45"/>
          <p:cNvCxnSpPr/>
          <p:nvPr/>
        </p:nvCxnSpPr>
        <p:spPr bwMode="auto">
          <a:xfrm rot="16200000" flipH="1">
            <a:off x="7419159" y="3885723"/>
            <a:ext cx="343324" cy="5314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7" name="TextBox 46"/>
          <p:cNvSpPr txBox="1"/>
          <p:nvPr/>
        </p:nvSpPr>
        <p:spPr>
          <a:xfrm>
            <a:off x="5767554" y="2907222"/>
            <a:ext cx="330540" cy="3795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 smtClean="0"/>
              <a:t>b</a:t>
            </a:r>
            <a:endParaRPr lang="en-GB" sz="2800" b="1" dirty="0"/>
          </a:p>
        </p:txBody>
      </p:sp>
      <p:pic>
        <p:nvPicPr>
          <p:cNvPr id="49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6200000">
            <a:off x="7278834" y="3443078"/>
            <a:ext cx="606743" cy="180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0" name="Straight Connector 49"/>
          <p:cNvCxnSpPr/>
          <p:nvPr/>
        </p:nvCxnSpPr>
        <p:spPr bwMode="auto">
          <a:xfrm rot="5400000">
            <a:off x="7445018" y="3519508"/>
            <a:ext cx="287340" cy="1588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1" name="TextBox 50"/>
          <p:cNvSpPr txBox="1"/>
          <p:nvPr/>
        </p:nvSpPr>
        <p:spPr>
          <a:xfrm>
            <a:off x="7569616" y="3324896"/>
            <a:ext cx="642942" cy="617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2.04</a:t>
            </a:r>
            <a:endParaRPr lang="en-GB" b="1" dirty="0" smtClean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endParaRPr lang="en-GB" dirty="0"/>
          </a:p>
        </p:txBody>
      </p:sp>
      <p:sp>
        <p:nvSpPr>
          <p:cNvPr id="52" name="TextBox 51"/>
          <p:cNvSpPr txBox="1"/>
          <p:nvPr/>
        </p:nvSpPr>
        <p:spPr>
          <a:xfrm>
            <a:off x="7553850" y="3715204"/>
            <a:ext cx="642942" cy="617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b="1" dirty="0" smtClean="0">
                <a:latin typeface="Times New Roman"/>
                <a:ea typeface="Calibri"/>
                <a:cs typeface="Times New Roman"/>
              </a:rPr>
              <a:t>2.97</a:t>
            </a:r>
            <a:endParaRPr lang="en-GB" b="1" dirty="0" smtClean="0">
              <a:latin typeface="Calibri"/>
              <a:ea typeface="Calibri"/>
              <a:cs typeface="Times New Roman"/>
            </a:endParaRPr>
          </a:p>
          <a:p>
            <a:endParaRPr lang="en-GB" dirty="0"/>
          </a:p>
        </p:txBody>
      </p:sp>
      <p:sp>
        <p:nvSpPr>
          <p:cNvPr id="53" name="TextBox 52"/>
          <p:cNvSpPr txBox="1"/>
          <p:nvPr/>
        </p:nvSpPr>
        <p:spPr>
          <a:xfrm>
            <a:off x="5786446" y="1367174"/>
            <a:ext cx="317716" cy="3795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 smtClean="0"/>
              <a:t>a</a:t>
            </a:r>
            <a:endParaRPr lang="en-GB" sz="2800" b="1" dirty="0"/>
          </a:p>
        </p:txBody>
      </p:sp>
      <p:sp>
        <p:nvSpPr>
          <p:cNvPr id="55" name="文本占位符 2"/>
          <p:cNvSpPr txBox="1">
            <a:spLocks/>
          </p:cNvSpPr>
          <p:nvPr/>
        </p:nvSpPr>
        <p:spPr>
          <a:xfrm>
            <a:off x="0" y="-17930"/>
            <a:ext cx="9144000" cy="73228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 b="1" kern="1200">
                <a:solidFill>
                  <a:schemeClr val="accent1">
                    <a:lumMod val="75000"/>
                  </a:schemeClr>
                </a:solidFill>
                <a:effectLst>
                  <a:outerShdw blurRad="88900" sx="102000" sy="102000" algn="ctr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fontAlgn="auto">
              <a:spcAft>
                <a:spcPts val="0"/>
              </a:spcAft>
            </a:pPr>
            <a:r>
              <a:rPr lang="en-GB" sz="3000" kern="0" baseline="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Background</a:t>
            </a:r>
            <a:endParaRPr kumimoji="1" lang="zh-CN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宋体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7308194" y="1386376"/>
            <a:ext cx="642942" cy="617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1.99</a:t>
            </a:r>
            <a:endParaRPr lang="en-GB" b="1" dirty="0" smtClean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endParaRPr lang="en-GB" dirty="0"/>
          </a:p>
        </p:txBody>
      </p:sp>
      <p:sp>
        <p:nvSpPr>
          <p:cNvPr id="58" name="Rectangle 57"/>
          <p:cNvSpPr/>
          <p:nvPr/>
        </p:nvSpPr>
        <p:spPr>
          <a:xfrm>
            <a:off x="696407" y="4468085"/>
            <a:ext cx="7622303" cy="2446824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7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Halogenation in NCMs</a:t>
            </a:r>
          </a:p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GB" sz="17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Increase the surface reactivity</a:t>
            </a:r>
          </a:p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GB" sz="17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Modify the e</a:t>
            </a:r>
            <a:r>
              <a:rPr kumimoji="0" lang="en-GB" sz="17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lectronic</a:t>
            </a:r>
            <a:r>
              <a:rPr kumimoji="0" lang="en-GB" sz="17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property and geometric structure </a:t>
            </a:r>
          </a:p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GB" sz="17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Change in sp</a:t>
            </a:r>
            <a:r>
              <a:rPr kumimoji="0" lang="en-GB" sz="1700" b="0" i="0" u="none" strike="noStrike" kern="0" cap="none" spc="0" normalizeH="0" baseline="3000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 </a:t>
            </a:r>
            <a:r>
              <a:rPr kumimoji="0" lang="en-GB" sz="17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hybrid state of NCM to sp</a:t>
            </a:r>
            <a:r>
              <a:rPr kumimoji="0" lang="en-GB" sz="1700" b="0" i="0" u="none" strike="noStrike" kern="0" cap="none" spc="0" normalizeH="0" baseline="3000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  <a:r>
              <a:rPr kumimoji="0" lang="en-GB" sz="17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state  and  modulate band gap level</a:t>
            </a:r>
          </a:p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GB" sz="17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Conductivity and charge carrier mobility are enhanced</a:t>
            </a:r>
          </a:p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GB" sz="17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Other intrinsic properties of NCMs (mechanical strength, etc) are further improved</a:t>
            </a:r>
          </a:p>
        </p:txBody>
      </p:sp>
      <p:grpSp>
        <p:nvGrpSpPr>
          <p:cNvPr id="59" name="Group 58"/>
          <p:cNvGrpSpPr/>
          <p:nvPr/>
        </p:nvGrpSpPr>
        <p:grpSpPr>
          <a:xfrm>
            <a:off x="8891211" y="6614280"/>
            <a:ext cx="307283" cy="261610"/>
            <a:chOff x="8891211" y="6614280"/>
            <a:chExt cx="307283" cy="261610"/>
          </a:xfrm>
        </p:grpSpPr>
        <p:sp>
          <p:nvSpPr>
            <p:cNvPr id="60" name="Oval 59"/>
            <p:cNvSpPr/>
            <p:nvPr/>
          </p:nvSpPr>
          <p:spPr bwMode="auto">
            <a:xfrm>
              <a:off x="8915531" y="6636027"/>
              <a:ext cx="189609" cy="189609"/>
            </a:xfrm>
            <a:prstGeom prst="ellipse">
              <a:avLst/>
            </a:prstGeom>
            <a:solidFill>
              <a:srgbClr val="800000"/>
            </a:solidFill>
            <a:ln w="9525" cap="flat" cmpd="sng" algn="ctr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800" b="1" i="0" u="none" strike="noStrike" cap="none" normalizeH="0" baseline="-2500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8891211" y="6614280"/>
              <a:ext cx="30728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6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0"/>
            <a:ext cx="9144000" cy="857232"/>
          </a:xfrm>
          <a:prstGeom prst="rect">
            <a:avLst/>
          </a:prstGeom>
          <a:solidFill>
            <a:srgbClr val="0066CC"/>
          </a:solidFill>
          <a:ln w="952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09352" y="6326962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5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754266" y="6385421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7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0" y="866678"/>
            <a:ext cx="4286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kern="0" baseline="0" dirty="0" smtClean="0">
                <a:latin typeface="Times New Roman" pitchFamily="18" charset="0"/>
                <a:cs typeface="Times New Roman" pitchFamily="18" charset="0"/>
              </a:rPr>
              <a:t>Heteroatom doping of NCMs  (B &amp;N)</a:t>
            </a:r>
            <a:endParaRPr kumimoji="0" lang="en-GB" sz="1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" name="Picture 1" descr="G:\Final-thesis\defence-ppt\images\3-Figure2-1.png"/>
          <p:cNvPicPr>
            <a:picLocks noChangeAspect="1" noChangeArrowheads="1"/>
          </p:cNvPicPr>
          <p:nvPr/>
        </p:nvPicPr>
        <p:blipFill>
          <a:blip r:embed="rId3" cstate="print"/>
          <a:srcRect r="-3313" b="-10467"/>
          <a:stretch>
            <a:fillRect/>
          </a:stretch>
        </p:blipFill>
        <p:spPr bwMode="auto">
          <a:xfrm>
            <a:off x="30996" y="1427231"/>
            <a:ext cx="3982132" cy="3154680"/>
          </a:xfrm>
          <a:prstGeom prst="rect">
            <a:avLst/>
          </a:prstGeom>
          <a:noFill/>
          <a:ln w="12700">
            <a:solidFill>
              <a:srgbClr val="0000FF"/>
            </a:solidFill>
          </a:ln>
        </p:spPr>
      </p:pic>
      <p:sp>
        <p:nvSpPr>
          <p:cNvPr id="36" name="Rectangle 35"/>
          <p:cNvSpPr/>
          <p:nvPr/>
        </p:nvSpPr>
        <p:spPr>
          <a:xfrm>
            <a:off x="5572164" y="812295"/>
            <a:ext cx="34289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kern="0" baseline="0" dirty="0" smtClean="0">
                <a:latin typeface="Times New Roman" pitchFamily="18" charset="0"/>
                <a:cs typeface="Times New Roman" pitchFamily="18" charset="0"/>
              </a:rPr>
              <a:t>Creation of defects in NCMs  </a:t>
            </a:r>
            <a:endParaRPr kumimoji="0" lang="en-GB" sz="1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8" y="1114672"/>
            <a:ext cx="1688783" cy="1791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62825" y="1169485"/>
            <a:ext cx="1603058" cy="1705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00629" y="2960374"/>
            <a:ext cx="1731645" cy="1731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43775" y="2960373"/>
            <a:ext cx="1620203" cy="1731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5" name="文本占位符 2"/>
          <p:cNvSpPr txBox="1">
            <a:spLocks/>
          </p:cNvSpPr>
          <p:nvPr/>
        </p:nvSpPr>
        <p:spPr>
          <a:xfrm>
            <a:off x="0" y="-17930"/>
            <a:ext cx="9144000" cy="73228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 b="1" kern="1200">
                <a:solidFill>
                  <a:schemeClr val="accent1">
                    <a:lumMod val="75000"/>
                  </a:schemeClr>
                </a:solidFill>
                <a:effectLst>
                  <a:outerShdw blurRad="88900" sx="102000" sy="102000" algn="ctr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fontAlgn="auto">
              <a:spcAft>
                <a:spcPts val="0"/>
              </a:spcAft>
            </a:pPr>
            <a:r>
              <a:rPr lang="en-GB" sz="3000" kern="0" baseline="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Background</a:t>
            </a:r>
            <a:endParaRPr kumimoji="1" lang="zh-CN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宋体"/>
              <a:cs typeface="Times New Roman" pitchFamily="18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46494" y="4644474"/>
            <a:ext cx="4025440" cy="250453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Doping in NCMs</a:t>
            </a:r>
          </a:p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Modify the electronic structure</a:t>
            </a:r>
          </a:p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Increase surface reactivity</a:t>
            </a:r>
          </a:p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Enhance stability of TM atoms</a:t>
            </a:r>
          </a:p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Improve the catalytic properties</a:t>
            </a:r>
          </a:p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kumimoji="0" lang="en-GB" sz="145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5133166" y="4707492"/>
            <a:ext cx="3786214" cy="250453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Defects in NCMs</a:t>
            </a:r>
          </a:p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Modify the electronic structure</a:t>
            </a:r>
          </a:p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Increase surface reactivity</a:t>
            </a:r>
          </a:p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Enhance stability of TM atoms</a:t>
            </a:r>
          </a:p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Improve the catalytic properties</a:t>
            </a:r>
          </a:p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kumimoji="0" lang="en-GB" sz="145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62" name="Group 61"/>
          <p:cNvGrpSpPr/>
          <p:nvPr/>
        </p:nvGrpSpPr>
        <p:grpSpPr>
          <a:xfrm>
            <a:off x="8891211" y="6614280"/>
            <a:ext cx="307283" cy="261610"/>
            <a:chOff x="8891211" y="6614280"/>
            <a:chExt cx="307283" cy="261610"/>
          </a:xfrm>
        </p:grpSpPr>
        <p:sp>
          <p:nvSpPr>
            <p:cNvPr id="63" name="Oval 62"/>
            <p:cNvSpPr/>
            <p:nvPr/>
          </p:nvSpPr>
          <p:spPr bwMode="auto">
            <a:xfrm>
              <a:off x="8915531" y="6636027"/>
              <a:ext cx="189609" cy="189609"/>
            </a:xfrm>
            <a:prstGeom prst="ellipse">
              <a:avLst/>
            </a:prstGeom>
            <a:solidFill>
              <a:srgbClr val="800000"/>
            </a:solidFill>
            <a:ln w="9525" cap="flat" cmpd="sng" algn="ctr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800" b="1" i="0" u="none" strike="noStrike" cap="none" normalizeH="0" baseline="-2500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8891211" y="6614280"/>
              <a:ext cx="30728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7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0"/>
            <a:ext cx="9144000" cy="857232"/>
          </a:xfrm>
          <a:prstGeom prst="rect">
            <a:avLst/>
          </a:prstGeom>
          <a:solidFill>
            <a:srgbClr val="0066CC"/>
          </a:solidFill>
          <a:ln w="952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09352" y="6326962"/>
            <a:ext cx="23475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5</a:t>
            </a:r>
            <a:endParaRPr lang="en-GB" sz="2800" b="1" dirty="0">
              <a:solidFill>
                <a:schemeClr val="bg1"/>
              </a:solidFill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8854884" y="6585358"/>
            <a:ext cx="380316" cy="261610"/>
            <a:chOff x="8877043" y="6617872"/>
            <a:chExt cx="380316" cy="261610"/>
          </a:xfrm>
        </p:grpSpPr>
        <p:sp>
          <p:nvSpPr>
            <p:cNvPr id="29" name="Oval 28"/>
            <p:cNvSpPr/>
            <p:nvPr/>
          </p:nvSpPr>
          <p:spPr bwMode="auto">
            <a:xfrm>
              <a:off x="8915530" y="6636026"/>
              <a:ext cx="208570" cy="208570"/>
            </a:xfrm>
            <a:prstGeom prst="ellipse">
              <a:avLst/>
            </a:prstGeom>
            <a:solidFill>
              <a:srgbClr val="800000"/>
            </a:solidFill>
            <a:ln w="9525" cap="flat" cmpd="sng" algn="ctr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800" b="1" i="0" u="none" strike="noStrike" cap="none" normalizeH="0" baseline="-2500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877043" y="6617872"/>
              <a:ext cx="38031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100" b="1" kern="0" baseline="0" dirty="0" smtClean="0">
                  <a:solidFill>
                    <a:srgbClr val="FFFFFF"/>
                  </a:solidFill>
                  <a:cs typeface="Arial" pitchFamily="34" charset="0"/>
                </a:rPr>
                <a:t> 8</a:t>
              </a:r>
              <a:endParaRPr kumimoji="0" lang="en-GB" sz="11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2" name="文本占位符 2"/>
          <p:cNvSpPr txBox="1">
            <a:spLocks/>
          </p:cNvSpPr>
          <p:nvPr/>
        </p:nvSpPr>
        <p:spPr>
          <a:xfrm>
            <a:off x="0" y="-17930"/>
            <a:ext cx="9144000" cy="73228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 b="1" kern="1200">
                <a:solidFill>
                  <a:schemeClr val="accent1">
                    <a:lumMod val="75000"/>
                  </a:schemeClr>
                </a:solidFill>
                <a:effectLst>
                  <a:outerShdw blurRad="88900" sx="102000" sy="102000" algn="ctr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fontAlgn="auto">
              <a:spcAft>
                <a:spcPts val="0"/>
              </a:spcAft>
            </a:pPr>
            <a:r>
              <a:rPr lang="en-GB" sz="3000" kern="0" baseline="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Objective of the study</a:t>
            </a:r>
            <a:endParaRPr kumimoji="1" lang="zh-CN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宋体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3686" y="1428736"/>
            <a:ext cx="8525351" cy="4011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/>
          <p:cNvSpPr/>
          <p:nvPr/>
        </p:nvSpPr>
        <p:spPr bwMode="auto">
          <a:xfrm>
            <a:off x="8872666" y="6608152"/>
            <a:ext cx="234086" cy="234086"/>
          </a:xfrm>
          <a:prstGeom prst="ellipse">
            <a:avLst/>
          </a:prstGeom>
          <a:solidFill>
            <a:srgbClr val="800000"/>
          </a:solidFill>
          <a:ln w="9525" cap="flat" cmpd="sng" algn="ctr">
            <a:solidFill>
              <a:srgbClr val="99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-2500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861792" y="6551886"/>
            <a:ext cx="571504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chemeClr val="bg1"/>
                </a:solidFill>
              </a:rPr>
              <a:t>9</a:t>
            </a: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28" name="Content Placeholder 2"/>
          <p:cNvSpPr>
            <a:spLocks noGrp="1"/>
          </p:cNvSpPr>
          <p:nvPr>
            <p:ph idx="1"/>
          </p:nvPr>
        </p:nvSpPr>
        <p:spPr>
          <a:xfrm>
            <a:off x="2285984" y="1214422"/>
            <a:ext cx="6858016" cy="464347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dirty="0" smtClean="0"/>
              <a:t>                                      </a:t>
            </a:r>
          </a:p>
          <a:p>
            <a:pPr>
              <a:buNone/>
            </a:pPr>
            <a:r>
              <a:rPr lang="en-GB" dirty="0" smtClean="0"/>
              <a:t>				</a:t>
            </a:r>
            <a:endParaRPr lang="en-GB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</a:p>
          <a:p>
            <a:pPr>
              <a:buNone/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    </a:t>
            </a:r>
          </a:p>
          <a:p>
            <a:pPr>
              <a:buNone/>
            </a:pPr>
            <a:r>
              <a:rPr lang="en-GB" sz="2800" b="1" u="sng" dirty="0" smtClean="0">
                <a:latin typeface="Times New Roman" pitchFamily="18" charset="0"/>
                <a:cs typeface="Times New Roman" pitchFamily="18" charset="0"/>
              </a:rPr>
              <a:t>                                    </a:t>
            </a:r>
          </a:p>
          <a:p>
            <a:pPr>
              <a:buNone/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   	</a:t>
            </a:r>
            <a:endParaRPr lang="en-GB" dirty="0"/>
          </a:p>
        </p:txBody>
      </p:sp>
      <p:sp>
        <p:nvSpPr>
          <p:cNvPr id="31" name="矩形 23"/>
          <p:cNvSpPr/>
          <p:nvPr/>
        </p:nvSpPr>
        <p:spPr>
          <a:xfrm>
            <a:off x="2239546" y="1852602"/>
            <a:ext cx="50064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zh-CN" altLang="en-US" sz="3600" b="1" kern="0" dirty="0" smtClean="0">
                <a:solidFill>
                  <a:srgbClr val="6766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▷ </a:t>
            </a:r>
            <a:r>
              <a:rPr lang="en-US" altLang="zh-CN" sz="32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Part </a:t>
            </a:r>
            <a:r>
              <a:rPr lang="en-US" altLang="zh-CN" sz="32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2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dirty="0" smtClean="0"/>
              <a:t>『</a:t>
            </a:r>
            <a:r>
              <a:rPr lang="en-US" altLang="zh-CN" sz="3200" b="1" dirty="0" smtClean="0"/>
              <a:t>Computational methods</a:t>
            </a:r>
            <a:r>
              <a:rPr lang="en-US" altLang="zh-CN" sz="3200" dirty="0" smtClean="0"/>
              <a:t>』</a:t>
            </a:r>
            <a:endParaRPr lang="zh-CN" altLang="en-US" sz="32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矩形 24"/>
          <p:cNvSpPr/>
          <p:nvPr/>
        </p:nvSpPr>
        <p:spPr>
          <a:xfrm>
            <a:off x="2285984" y="2357430"/>
            <a:ext cx="43252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zh-CN" altLang="en-US" sz="3600" b="1" kern="0" dirty="0" smtClean="0">
                <a:solidFill>
                  <a:srgbClr val="6766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▷ </a:t>
            </a:r>
            <a:r>
              <a:rPr lang="en-US" altLang="zh-CN" sz="3200" b="1" kern="0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</a:t>
            </a:r>
            <a:r>
              <a:rPr lang="en-US" altLang="zh-CN" sz="3200" b="1" kern="0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3200" b="1" kern="0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dirty="0" smtClean="0">
                <a:solidFill>
                  <a:schemeClr val="accent3">
                    <a:lumMod val="50000"/>
                  </a:schemeClr>
                </a:solidFill>
              </a:rPr>
              <a:t>『</a:t>
            </a:r>
            <a:r>
              <a:rPr lang="en-US" altLang="zh-CN" sz="3200" b="1" dirty="0" smtClean="0">
                <a:solidFill>
                  <a:schemeClr val="accent3">
                    <a:lumMod val="50000"/>
                  </a:schemeClr>
                </a:solidFill>
              </a:rPr>
              <a:t>Research contents</a:t>
            </a:r>
            <a:r>
              <a:rPr lang="en-US" altLang="zh-CN" sz="3200" dirty="0" smtClean="0">
                <a:solidFill>
                  <a:schemeClr val="accent3">
                    <a:lumMod val="50000"/>
                  </a:schemeClr>
                </a:solidFill>
              </a:rPr>
              <a:t>』</a:t>
            </a:r>
            <a:endParaRPr lang="zh-CN" altLang="en-US" sz="3200" kern="0" dirty="0">
              <a:solidFill>
                <a:schemeClr val="accent3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291700" y="3052366"/>
            <a:ext cx="6500858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ts val="36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US" sz="1600" b="1" baseline="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Halogenation of </a:t>
            </a:r>
            <a:r>
              <a:rPr lang="en-US" sz="1600" b="1" baseline="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graphene</a:t>
            </a:r>
            <a:r>
              <a:rPr lang="en-US" sz="1600" b="1" baseline="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triggered by heteroatom doping</a:t>
            </a:r>
            <a:endParaRPr lang="en-US" altLang="zh-CN" sz="1600" b="1" baseline="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GB" sz="1600" b="1" baseline="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Halogenated graphene as cathodes for high-performance Li-S batteries</a:t>
            </a:r>
          </a:p>
        </p:txBody>
      </p:sp>
      <p:sp>
        <p:nvSpPr>
          <p:cNvPr id="34" name="矩形 25"/>
          <p:cNvSpPr/>
          <p:nvPr/>
        </p:nvSpPr>
        <p:spPr>
          <a:xfrm>
            <a:off x="2209784" y="4355102"/>
            <a:ext cx="57711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zh-CN" altLang="en-US" sz="3600" b="1" kern="0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▷</a:t>
            </a:r>
            <a:r>
              <a:rPr lang="zh-CN" altLang="en-US" sz="3200" b="1" kern="0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b="1" kern="0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4</a:t>
            </a:r>
            <a:r>
              <a:rPr lang="zh-CN" altLang="en-US" sz="3200" b="1" kern="0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dirty="0" smtClean="0">
                <a:solidFill>
                  <a:schemeClr val="accent3">
                    <a:lumMod val="50000"/>
                  </a:schemeClr>
                </a:solidFill>
              </a:rPr>
              <a:t>『</a:t>
            </a:r>
            <a:r>
              <a:rPr lang="en-US" altLang="zh-CN" sz="3200" b="1" dirty="0" smtClean="0">
                <a:solidFill>
                  <a:schemeClr val="accent3">
                    <a:lumMod val="50000"/>
                  </a:schemeClr>
                </a:solidFill>
              </a:rPr>
              <a:t>Conclusion</a:t>
            </a:r>
            <a:r>
              <a:rPr lang="en-US" altLang="zh-CN" sz="3200" dirty="0" smtClean="0">
                <a:solidFill>
                  <a:schemeClr val="accent3">
                    <a:lumMod val="50000"/>
                  </a:schemeClr>
                </a:solidFill>
              </a:rPr>
              <a:t>』</a:t>
            </a:r>
            <a:endParaRPr lang="zh-CN" altLang="en-US" sz="3200" kern="0" dirty="0">
              <a:solidFill>
                <a:schemeClr val="accent3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2469818" y="4869892"/>
            <a:ext cx="2857520" cy="1588"/>
          </a:xfrm>
          <a:prstGeom prst="line">
            <a:avLst/>
          </a:prstGeom>
          <a:ln w="25400">
            <a:solidFill>
              <a:srgbClr val="80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2540740" y="2357430"/>
            <a:ext cx="4388714" cy="1588"/>
          </a:xfrm>
          <a:prstGeom prst="line">
            <a:avLst/>
          </a:prstGeom>
          <a:ln w="25400">
            <a:solidFill>
              <a:srgbClr val="80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V="1">
            <a:off x="2556238" y="2857496"/>
            <a:ext cx="3801712" cy="15498"/>
          </a:xfrm>
          <a:prstGeom prst="line">
            <a:avLst/>
          </a:prstGeom>
          <a:ln w="25400">
            <a:solidFill>
              <a:srgbClr val="80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5" name="文本占位符 2"/>
          <p:cNvSpPr txBox="1">
            <a:spLocks/>
          </p:cNvSpPr>
          <p:nvPr/>
        </p:nvSpPr>
        <p:spPr>
          <a:xfrm>
            <a:off x="0" y="-17930"/>
            <a:ext cx="9144000" cy="875161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 b="1" kern="1200">
                <a:solidFill>
                  <a:schemeClr val="accent1">
                    <a:lumMod val="75000"/>
                  </a:schemeClr>
                </a:solidFill>
                <a:effectLst>
                  <a:outerShdw blurRad="88900" sx="102000" sy="102000" algn="ctr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1" lang="zh-CN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宋体"/>
              <a:cs typeface="Times New Roman" pitchFamily="18" charset="0"/>
            </a:endParaRPr>
          </a:p>
        </p:txBody>
      </p:sp>
      <p:sp>
        <p:nvSpPr>
          <p:cNvPr id="16" name="矩形 22"/>
          <p:cNvSpPr/>
          <p:nvPr/>
        </p:nvSpPr>
        <p:spPr>
          <a:xfrm>
            <a:off x="2214546" y="1285860"/>
            <a:ext cx="35477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zh-CN" altLang="en-US" sz="3600" b="1" kern="0" dirty="0" smtClean="0">
                <a:solidFill>
                  <a:srgbClr val="6766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▷ </a:t>
            </a:r>
            <a:r>
              <a:rPr lang="en-US" altLang="zh-CN" sz="3200" b="1" kern="0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1</a:t>
            </a:r>
            <a:r>
              <a:rPr lang="zh-CN" altLang="en-US" sz="3200" b="1" kern="0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dirty="0" smtClean="0">
                <a:solidFill>
                  <a:schemeClr val="accent3">
                    <a:lumMod val="50000"/>
                  </a:schemeClr>
                </a:solidFill>
              </a:rPr>
              <a:t>『</a:t>
            </a:r>
            <a:r>
              <a:rPr lang="en-US" altLang="zh-CN" sz="3200" b="1" dirty="0" smtClean="0">
                <a:solidFill>
                  <a:schemeClr val="accent3">
                    <a:lumMod val="50000"/>
                  </a:schemeClr>
                </a:solidFill>
              </a:rPr>
              <a:t>Background</a:t>
            </a:r>
            <a:r>
              <a:rPr lang="en-US" altLang="zh-CN" sz="3200" dirty="0" smtClean="0">
                <a:solidFill>
                  <a:schemeClr val="accent3">
                    <a:lumMod val="50000"/>
                  </a:schemeClr>
                </a:solidFill>
              </a:rPr>
              <a:t>』</a:t>
            </a:r>
            <a:endParaRPr lang="zh-CN" altLang="en-US" sz="3200" kern="0" dirty="0">
              <a:solidFill>
                <a:schemeClr val="accent3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2571736" y="1785926"/>
            <a:ext cx="2857520" cy="1588"/>
          </a:xfrm>
          <a:prstGeom prst="line">
            <a:avLst/>
          </a:prstGeom>
          <a:ln w="25400">
            <a:solidFill>
              <a:srgbClr val="80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35645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223658</TotalTime>
  <Words>2484</Words>
  <Application>Microsoft Office PowerPoint</Application>
  <PresentationFormat>On-screen Show (4:3)</PresentationFormat>
  <Paragraphs>581</Paragraphs>
  <Slides>39</Slides>
  <Notes>36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41" baseType="lpstr">
      <vt:lpstr>默认设计模板</vt:lpstr>
      <vt:lpstr>Office Theme</vt:lpstr>
      <vt:lpstr> Computational studies of  halogenated carbon based nanomaterials as multifunctional catalysts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         Dissociation of F2 on pristine,  B- and N-doped graphene   </vt:lpstr>
      <vt:lpstr>    Summary    </vt:lpstr>
      <vt:lpstr>Slide 20</vt:lpstr>
      <vt:lpstr>         Li-S Battery Technology   </vt:lpstr>
      <vt:lpstr>         Halogen doping in CNR   </vt:lpstr>
      <vt:lpstr>         Charge analysis in halogen-doped CNR   </vt:lpstr>
      <vt:lpstr>         PDOS in halogen-doped CNR   </vt:lpstr>
      <vt:lpstr>       Halogen doped graphene with sulfur containing clusters   </vt:lpstr>
      <vt:lpstr>        Adsorption of polysulfides (Li2Sn (n= 1, 4 and 8)) towards X-ZZCNR   </vt:lpstr>
      <vt:lpstr>            COHP analysis for Li2S adsorbed on Br and I decorated edges of ZZCNR      </vt:lpstr>
      <vt:lpstr>        Nature of interaction between polysulfides and halogenated carbon   </vt:lpstr>
      <vt:lpstr>         Halogen-Boron dual doping in CNR   </vt:lpstr>
      <vt:lpstr>         Charge analysis in halogen-boron dual doped CNR   </vt:lpstr>
      <vt:lpstr>         PDOS in halogen-boron dual doped CNR   </vt:lpstr>
      <vt:lpstr>                Adsorption of polysulfides (Li2Sn (n= 1, 4 and 8)) towards X-B-ZZCNR      </vt:lpstr>
      <vt:lpstr>         Summary   </vt:lpstr>
      <vt:lpstr>Slide 34</vt:lpstr>
      <vt:lpstr>  Conclusions     </vt:lpstr>
      <vt:lpstr>  Future Work </vt:lpstr>
      <vt:lpstr>  Research Outputs </vt:lpstr>
      <vt:lpstr>   References 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Junjie Chen</dc:creator>
  <cp:lastModifiedBy>MR  SAM</cp:lastModifiedBy>
  <cp:revision>3492</cp:revision>
  <cp:lastPrinted>1601-01-01T00:00:00Z</cp:lastPrinted>
  <dcterms:created xsi:type="dcterms:W3CDTF">1601-01-01T00:00:00Z</dcterms:created>
  <dcterms:modified xsi:type="dcterms:W3CDTF">2021-03-11T14:21:29Z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