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6" r:id="rId19"/>
    <p:sldId id="277" r:id="rId20"/>
    <p:sldId id="273" r:id="rId21"/>
    <p:sldId id="274" r:id="rId22"/>
    <p:sldId id="275" r:id="rId23"/>
    <p:sldId id="278" r:id="rId24"/>
    <p:sldId id="279" r:id="rId25"/>
    <p:sldId id="280" r:id="rId26"/>
    <p:sldId id="281" r:id="rId27"/>
    <p:sldId id="282" r:id="rId28"/>
    <p:sldId id="283" r:id="rId29"/>
    <p:sldId id="284" r:id="rId30"/>
    <p:sldId id="285" r:id="rId31"/>
    <p:sldId id="286" r:id="rId32"/>
    <p:sldId id="287" r:id="rId33"/>
    <p:sldId id="289" r:id="rId34"/>
    <p:sldId id="290" r:id="rId35"/>
    <p:sldId id="293" r:id="rId36"/>
    <p:sldId id="291" r:id="rId37"/>
    <p:sldId id="292" r:id="rId38"/>
    <p:sldId id="294" r:id="rId39"/>
    <p:sldId id="295" r:id="rId40"/>
    <p:sldId id="296" r:id="rId41"/>
    <p:sldId id="297" r:id="rId42"/>
    <p:sldId id="298" r:id="rId43"/>
    <p:sldId id="288"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110" d="100"/>
          <a:sy n="110" d="100"/>
        </p:scale>
        <p:origin x="552"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1E109A-38E4-4D41-9D2B-DA90F9DF2D9D}" type="doc">
      <dgm:prSet loTypeId="urn:microsoft.com/office/officeart/2005/8/layout/hierarchy3" loCatId="hierarchy" qsTypeId="urn:microsoft.com/office/officeart/2005/8/quickstyle/simple4" qsCatId="simple" csTypeId="urn:microsoft.com/office/officeart/2005/8/colors/accent1_2" csCatId="accent1" phldr="1"/>
      <dgm:spPr/>
      <dgm:t>
        <a:bodyPr/>
        <a:lstStyle/>
        <a:p>
          <a:endParaRPr lang="en-US"/>
        </a:p>
      </dgm:t>
    </dgm:pt>
    <dgm:pt modelId="{8A5A9FAA-F984-444B-8BA7-6F42E18237DE}">
      <dgm:prSet/>
      <dgm:spPr>
        <a:solidFill>
          <a:schemeClr val="accent3"/>
        </a:solidFill>
        <a:ln>
          <a:solidFill>
            <a:schemeClr val="accent3"/>
          </a:solidFill>
        </a:ln>
      </dgm:spPr>
      <dgm:t>
        <a:bodyPr/>
        <a:lstStyle/>
        <a:p>
          <a:pPr rtl="0"/>
          <a:r>
            <a:rPr lang="en-US" dirty="0"/>
            <a:t>Sequential access</a:t>
          </a:r>
        </a:p>
      </dgm:t>
    </dgm:pt>
    <dgm:pt modelId="{701CB208-7D27-BF42-8900-EF0CB3D9F6A6}" type="parTrans" cxnId="{E9A4B155-1DD3-B046-BA8F-27FA9ECD306F}">
      <dgm:prSet/>
      <dgm:spPr/>
      <dgm:t>
        <a:bodyPr/>
        <a:lstStyle/>
        <a:p>
          <a:endParaRPr lang="en-US"/>
        </a:p>
      </dgm:t>
    </dgm:pt>
    <dgm:pt modelId="{9EC8D73D-6532-3D4F-8298-19218992382F}" type="sibTrans" cxnId="{E9A4B155-1DD3-B046-BA8F-27FA9ECD306F}">
      <dgm:prSet/>
      <dgm:spPr/>
      <dgm:t>
        <a:bodyPr/>
        <a:lstStyle/>
        <a:p>
          <a:endParaRPr lang="en-US"/>
        </a:p>
      </dgm:t>
    </dgm:pt>
    <dgm:pt modelId="{249E975A-6248-F040-B0EC-0D217BA5812D}">
      <dgm:prSet/>
      <dgm:spPr/>
      <dgm:t>
        <a:bodyPr/>
        <a:lstStyle/>
        <a:p>
          <a:pPr rtl="0"/>
          <a:r>
            <a:rPr lang="en-US" dirty="0">
              <a:solidFill>
                <a:srgbClr val="FF0000"/>
              </a:solidFill>
            </a:rPr>
            <a:t>Memory is organized into units of data called records</a:t>
          </a:r>
        </a:p>
      </dgm:t>
    </dgm:pt>
    <dgm:pt modelId="{D7B695A4-8C81-7145-A1F9-297813E20ADC}" type="parTrans" cxnId="{CACBB24F-BA96-6E47-B781-6175DC476ECF}">
      <dgm:prSet/>
      <dgm:spPr/>
      <dgm:t>
        <a:bodyPr/>
        <a:lstStyle/>
        <a:p>
          <a:endParaRPr lang="en-US" dirty="0"/>
        </a:p>
      </dgm:t>
    </dgm:pt>
    <dgm:pt modelId="{B21CA502-2196-FC49-B024-49C7EF69C567}" type="sibTrans" cxnId="{CACBB24F-BA96-6E47-B781-6175DC476ECF}">
      <dgm:prSet/>
      <dgm:spPr/>
      <dgm:t>
        <a:bodyPr/>
        <a:lstStyle/>
        <a:p>
          <a:endParaRPr lang="en-US"/>
        </a:p>
      </dgm:t>
    </dgm:pt>
    <dgm:pt modelId="{D8989F21-0B24-DD47-AF8B-351C1027F72B}">
      <dgm:prSet/>
      <dgm:spPr/>
      <dgm:t>
        <a:bodyPr/>
        <a:lstStyle/>
        <a:p>
          <a:pPr rtl="0"/>
          <a:r>
            <a:rPr lang="en-US" dirty="0">
              <a:solidFill>
                <a:srgbClr val="FF0000"/>
              </a:solidFill>
            </a:rPr>
            <a:t>Access must be made in a specific linear sequence</a:t>
          </a:r>
        </a:p>
      </dgm:t>
    </dgm:pt>
    <dgm:pt modelId="{CB0A248A-E086-8F4B-A63C-250EFB5A7DBB}" type="parTrans" cxnId="{CBECFDA5-18C8-9943-8859-DD62EBDF7B7F}">
      <dgm:prSet/>
      <dgm:spPr/>
      <dgm:t>
        <a:bodyPr/>
        <a:lstStyle/>
        <a:p>
          <a:endParaRPr lang="en-US" dirty="0"/>
        </a:p>
      </dgm:t>
    </dgm:pt>
    <dgm:pt modelId="{FE09924D-9CFE-CA42-B634-EB596A8838BE}" type="sibTrans" cxnId="{CBECFDA5-18C8-9943-8859-DD62EBDF7B7F}">
      <dgm:prSet/>
      <dgm:spPr/>
      <dgm:t>
        <a:bodyPr/>
        <a:lstStyle/>
        <a:p>
          <a:endParaRPr lang="en-US"/>
        </a:p>
      </dgm:t>
    </dgm:pt>
    <dgm:pt modelId="{730A44F1-D164-9041-B049-621F523080BF}">
      <dgm:prSet/>
      <dgm:spPr/>
      <dgm:t>
        <a:bodyPr/>
        <a:lstStyle/>
        <a:p>
          <a:pPr rtl="0"/>
          <a:r>
            <a:rPr lang="en-US" dirty="0">
              <a:solidFill>
                <a:srgbClr val="FF0000"/>
              </a:solidFill>
            </a:rPr>
            <a:t>Access time is variable</a:t>
          </a:r>
        </a:p>
      </dgm:t>
    </dgm:pt>
    <dgm:pt modelId="{7F091602-B494-2A49-A04D-FD0AC9D0086B}" type="parTrans" cxnId="{2B175F00-84E5-4D45-981D-B4AE67E1E7F4}">
      <dgm:prSet/>
      <dgm:spPr/>
      <dgm:t>
        <a:bodyPr/>
        <a:lstStyle/>
        <a:p>
          <a:endParaRPr lang="en-US" dirty="0"/>
        </a:p>
      </dgm:t>
    </dgm:pt>
    <dgm:pt modelId="{D9080A72-DA8D-1F4A-9B0A-737131935B49}" type="sibTrans" cxnId="{2B175F00-84E5-4D45-981D-B4AE67E1E7F4}">
      <dgm:prSet/>
      <dgm:spPr/>
      <dgm:t>
        <a:bodyPr/>
        <a:lstStyle/>
        <a:p>
          <a:endParaRPr lang="en-US"/>
        </a:p>
      </dgm:t>
    </dgm:pt>
    <dgm:pt modelId="{262243F6-C188-F24D-AB99-C967D9D9E10A}">
      <dgm:prSet/>
      <dgm:spPr>
        <a:solidFill>
          <a:schemeClr val="accent3"/>
        </a:solidFill>
        <a:ln>
          <a:solidFill>
            <a:schemeClr val="accent3"/>
          </a:solidFill>
        </a:ln>
      </dgm:spPr>
      <dgm:t>
        <a:bodyPr/>
        <a:lstStyle/>
        <a:p>
          <a:pPr rtl="0"/>
          <a:r>
            <a:rPr lang="en-US" dirty="0"/>
            <a:t>Direct access</a:t>
          </a:r>
        </a:p>
      </dgm:t>
    </dgm:pt>
    <dgm:pt modelId="{ED03BC8E-07B6-6543-B0D2-36E92AC82D5A}" type="parTrans" cxnId="{297B302E-6F9F-EB4F-9A92-0AA9EBEB1ABC}">
      <dgm:prSet/>
      <dgm:spPr/>
      <dgm:t>
        <a:bodyPr/>
        <a:lstStyle/>
        <a:p>
          <a:endParaRPr lang="en-US"/>
        </a:p>
      </dgm:t>
    </dgm:pt>
    <dgm:pt modelId="{F118ACA0-1276-4741-A2FD-9E27BEFCD4DB}" type="sibTrans" cxnId="{297B302E-6F9F-EB4F-9A92-0AA9EBEB1ABC}">
      <dgm:prSet/>
      <dgm:spPr/>
      <dgm:t>
        <a:bodyPr/>
        <a:lstStyle/>
        <a:p>
          <a:endParaRPr lang="en-US"/>
        </a:p>
      </dgm:t>
    </dgm:pt>
    <dgm:pt modelId="{AD977A24-11DC-C742-9D49-A6C33F1F91B6}">
      <dgm:prSet/>
      <dgm:spPr/>
      <dgm:t>
        <a:bodyPr/>
        <a:lstStyle/>
        <a:p>
          <a:pPr rtl="0"/>
          <a:r>
            <a:rPr lang="en-US" dirty="0">
              <a:solidFill>
                <a:srgbClr val="FF0000"/>
              </a:solidFill>
            </a:rPr>
            <a:t>Involves a shared read-write mechanism</a:t>
          </a:r>
        </a:p>
      </dgm:t>
    </dgm:pt>
    <dgm:pt modelId="{5ADB2149-FAF2-FD41-9564-36A9AA224EBD}" type="parTrans" cxnId="{794FA295-6434-C24B-89F9-681DD87A4FB7}">
      <dgm:prSet/>
      <dgm:spPr/>
      <dgm:t>
        <a:bodyPr/>
        <a:lstStyle/>
        <a:p>
          <a:endParaRPr lang="en-US" dirty="0"/>
        </a:p>
      </dgm:t>
    </dgm:pt>
    <dgm:pt modelId="{75DCBC6C-838A-A242-AF2C-FFA40016B3C6}" type="sibTrans" cxnId="{794FA295-6434-C24B-89F9-681DD87A4FB7}">
      <dgm:prSet/>
      <dgm:spPr/>
      <dgm:t>
        <a:bodyPr/>
        <a:lstStyle/>
        <a:p>
          <a:endParaRPr lang="en-US"/>
        </a:p>
      </dgm:t>
    </dgm:pt>
    <dgm:pt modelId="{DE8EFFD2-9C3E-E142-B5BE-3003F9ECCF56}">
      <dgm:prSet/>
      <dgm:spPr/>
      <dgm:t>
        <a:bodyPr/>
        <a:lstStyle/>
        <a:p>
          <a:pPr rtl="0"/>
          <a:r>
            <a:rPr lang="en-US" dirty="0">
              <a:solidFill>
                <a:srgbClr val="FF0000"/>
              </a:solidFill>
            </a:rPr>
            <a:t>Individual blocks or records have a unique address based on physical location</a:t>
          </a:r>
        </a:p>
      </dgm:t>
    </dgm:pt>
    <dgm:pt modelId="{0B65D78F-D56C-BD40-A9B0-59F402830A7C}" type="parTrans" cxnId="{28F4AB10-5324-3C4A-9297-8947DEB91F3C}">
      <dgm:prSet/>
      <dgm:spPr/>
      <dgm:t>
        <a:bodyPr/>
        <a:lstStyle/>
        <a:p>
          <a:endParaRPr lang="en-US" dirty="0"/>
        </a:p>
      </dgm:t>
    </dgm:pt>
    <dgm:pt modelId="{32C610E4-C72E-124F-B694-8DE0CE7D00DE}" type="sibTrans" cxnId="{28F4AB10-5324-3C4A-9297-8947DEB91F3C}">
      <dgm:prSet/>
      <dgm:spPr/>
      <dgm:t>
        <a:bodyPr/>
        <a:lstStyle/>
        <a:p>
          <a:endParaRPr lang="en-US"/>
        </a:p>
      </dgm:t>
    </dgm:pt>
    <dgm:pt modelId="{4EE020A8-A35E-F943-8D39-B335825AE9FF}">
      <dgm:prSet/>
      <dgm:spPr/>
      <dgm:t>
        <a:bodyPr/>
        <a:lstStyle/>
        <a:p>
          <a:pPr rtl="0"/>
          <a:r>
            <a:rPr lang="en-US" dirty="0">
              <a:solidFill>
                <a:srgbClr val="FF0000"/>
              </a:solidFill>
            </a:rPr>
            <a:t>Access time is variable</a:t>
          </a:r>
        </a:p>
      </dgm:t>
    </dgm:pt>
    <dgm:pt modelId="{2C6FA2B9-6188-7041-8EEB-DFFE828A61C2}" type="parTrans" cxnId="{16B95E9E-B55C-6649-A4FA-D7DDFC3CA278}">
      <dgm:prSet/>
      <dgm:spPr/>
      <dgm:t>
        <a:bodyPr/>
        <a:lstStyle/>
        <a:p>
          <a:endParaRPr lang="en-US" dirty="0"/>
        </a:p>
      </dgm:t>
    </dgm:pt>
    <dgm:pt modelId="{5A49EC81-E953-1442-9FED-4A0A4FA31D72}" type="sibTrans" cxnId="{16B95E9E-B55C-6649-A4FA-D7DDFC3CA278}">
      <dgm:prSet/>
      <dgm:spPr/>
      <dgm:t>
        <a:bodyPr/>
        <a:lstStyle/>
        <a:p>
          <a:endParaRPr lang="en-US"/>
        </a:p>
      </dgm:t>
    </dgm:pt>
    <dgm:pt modelId="{C820C997-5775-1D4D-B615-942335D8F154}">
      <dgm:prSet/>
      <dgm:spPr>
        <a:solidFill>
          <a:schemeClr val="accent3"/>
        </a:solidFill>
        <a:ln>
          <a:solidFill>
            <a:schemeClr val="accent3"/>
          </a:solidFill>
        </a:ln>
      </dgm:spPr>
      <dgm:t>
        <a:bodyPr/>
        <a:lstStyle/>
        <a:p>
          <a:pPr rtl="0"/>
          <a:r>
            <a:rPr lang="en-US" dirty="0"/>
            <a:t>Random access</a:t>
          </a:r>
        </a:p>
      </dgm:t>
    </dgm:pt>
    <dgm:pt modelId="{A583C24D-C0BD-2746-95CF-79BD54700144}" type="parTrans" cxnId="{5B04F1DA-AD92-DA4F-A9A8-D06CF9C0F20A}">
      <dgm:prSet/>
      <dgm:spPr/>
      <dgm:t>
        <a:bodyPr/>
        <a:lstStyle/>
        <a:p>
          <a:endParaRPr lang="en-US"/>
        </a:p>
      </dgm:t>
    </dgm:pt>
    <dgm:pt modelId="{1A2C764F-A4B0-064A-A259-79172E032F1A}" type="sibTrans" cxnId="{5B04F1DA-AD92-DA4F-A9A8-D06CF9C0F20A}">
      <dgm:prSet/>
      <dgm:spPr/>
      <dgm:t>
        <a:bodyPr/>
        <a:lstStyle/>
        <a:p>
          <a:endParaRPr lang="en-US"/>
        </a:p>
      </dgm:t>
    </dgm:pt>
    <dgm:pt modelId="{FAEA5CBB-AE04-B549-AC53-D0181C8E8A08}">
      <dgm:prSet/>
      <dgm:spPr/>
      <dgm:t>
        <a:bodyPr/>
        <a:lstStyle/>
        <a:p>
          <a:pPr rtl="0"/>
          <a:r>
            <a:rPr lang="en-US" dirty="0">
              <a:solidFill>
                <a:srgbClr val="FF0000"/>
              </a:solidFill>
            </a:rPr>
            <a:t>Each addressable location in memory has a unique, physically wired-in addressing mechanism</a:t>
          </a:r>
        </a:p>
      </dgm:t>
    </dgm:pt>
    <dgm:pt modelId="{9FA2F442-938D-5944-9371-4C6772DEDC8B}" type="parTrans" cxnId="{87D43DF5-D96F-3747-BA2E-B0C77F59B3E0}">
      <dgm:prSet/>
      <dgm:spPr/>
      <dgm:t>
        <a:bodyPr/>
        <a:lstStyle/>
        <a:p>
          <a:endParaRPr lang="en-US" dirty="0"/>
        </a:p>
      </dgm:t>
    </dgm:pt>
    <dgm:pt modelId="{CEC13FC5-968C-3B44-8BA2-0F6AFB7FD97B}" type="sibTrans" cxnId="{87D43DF5-D96F-3747-BA2E-B0C77F59B3E0}">
      <dgm:prSet/>
      <dgm:spPr/>
      <dgm:t>
        <a:bodyPr/>
        <a:lstStyle/>
        <a:p>
          <a:endParaRPr lang="en-US"/>
        </a:p>
      </dgm:t>
    </dgm:pt>
    <dgm:pt modelId="{84F3437F-B600-A644-99F4-6E1DF8387B12}">
      <dgm:prSet/>
      <dgm:spPr/>
      <dgm:t>
        <a:bodyPr/>
        <a:lstStyle/>
        <a:p>
          <a:pPr rtl="0"/>
          <a:r>
            <a:rPr lang="en-US" dirty="0">
              <a:solidFill>
                <a:srgbClr val="FF0000"/>
              </a:solidFill>
            </a:rPr>
            <a:t>The time to access a given location is independent of the sequence of prior accesses and is constant</a:t>
          </a:r>
        </a:p>
      </dgm:t>
    </dgm:pt>
    <dgm:pt modelId="{2548E3A4-CB27-114A-89EA-C80B13E8BB9F}" type="parTrans" cxnId="{C8607F48-060A-764F-84DA-45D6F1C538F9}">
      <dgm:prSet/>
      <dgm:spPr/>
      <dgm:t>
        <a:bodyPr/>
        <a:lstStyle/>
        <a:p>
          <a:endParaRPr lang="en-US" dirty="0"/>
        </a:p>
      </dgm:t>
    </dgm:pt>
    <dgm:pt modelId="{FA46A5F8-BBDC-664B-9AD6-2E1735900F55}" type="sibTrans" cxnId="{C8607F48-060A-764F-84DA-45D6F1C538F9}">
      <dgm:prSet/>
      <dgm:spPr/>
      <dgm:t>
        <a:bodyPr/>
        <a:lstStyle/>
        <a:p>
          <a:endParaRPr lang="en-US"/>
        </a:p>
      </dgm:t>
    </dgm:pt>
    <dgm:pt modelId="{2DC69FB4-FE3C-AD43-B145-23EB77E89B08}">
      <dgm:prSet/>
      <dgm:spPr/>
      <dgm:t>
        <a:bodyPr/>
        <a:lstStyle/>
        <a:p>
          <a:pPr rtl="0"/>
          <a:r>
            <a:rPr lang="en-US" dirty="0">
              <a:solidFill>
                <a:srgbClr val="FF0000"/>
              </a:solidFill>
            </a:rPr>
            <a:t>Any location can be selected at random and directly addressed and accessed</a:t>
          </a:r>
        </a:p>
      </dgm:t>
    </dgm:pt>
    <dgm:pt modelId="{E592A506-7658-4B4C-8FED-E3A5A6E38753}" type="parTrans" cxnId="{4D2632F8-6FE0-8F46-9CF9-B331BF5CDB6D}">
      <dgm:prSet/>
      <dgm:spPr/>
      <dgm:t>
        <a:bodyPr/>
        <a:lstStyle/>
        <a:p>
          <a:endParaRPr lang="en-US" dirty="0"/>
        </a:p>
      </dgm:t>
    </dgm:pt>
    <dgm:pt modelId="{F8BBE253-0172-B84A-83BB-383ED67C14CE}" type="sibTrans" cxnId="{4D2632F8-6FE0-8F46-9CF9-B331BF5CDB6D}">
      <dgm:prSet/>
      <dgm:spPr/>
      <dgm:t>
        <a:bodyPr/>
        <a:lstStyle/>
        <a:p>
          <a:endParaRPr lang="en-US"/>
        </a:p>
      </dgm:t>
    </dgm:pt>
    <dgm:pt modelId="{29337C8D-4C22-5949-A112-C600430A6B55}">
      <dgm:prSet/>
      <dgm:spPr/>
      <dgm:t>
        <a:bodyPr/>
        <a:lstStyle/>
        <a:p>
          <a:pPr rtl="0"/>
          <a:r>
            <a:rPr lang="en-US" dirty="0">
              <a:solidFill>
                <a:srgbClr val="FF0000"/>
              </a:solidFill>
            </a:rPr>
            <a:t>Main memory and some cache systems are random access</a:t>
          </a:r>
        </a:p>
      </dgm:t>
    </dgm:pt>
    <dgm:pt modelId="{4F65C890-6967-5D41-856B-1BAADEDB4B58}" type="parTrans" cxnId="{2DA9E234-B320-204F-B637-507BB9161C22}">
      <dgm:prSet/>
      <dgm:spPr/>
      <dgm:t>
        <a:bodyPr/>
        <a:lstStyle/>
        <a:p>
          <a:endParaRPr lang="en-US" dirty="0"/>
        </a:p>
      </dgm:t>
    </dgm:pt>
    <dgm:pt modelId="{DB232A88-B0FC-5B4D-9FFC-B80C06AA875C}" type="sibTrans" cxnId="{2DA9E234-B320-204F-B637-507BB9161C22}">
      <dgm:prSet/>
      <dgm:spPr/>
      <dgm:t>
        <a:bodyPr/>
        <a:lstStyle/>
        <a:p>
          <a:endParaRPr lang="en-US"/>
        </a:p>
      </dgm:t>
    </dgm:pt>
    <dgm:pt modelId="{FA6A981E-3070-A34F-947A-EB7ABA68EE11}">
      <dgm:prSet/>
      <dgm:spPr>
        <a:solidFill>
          <a:schemeClr val="accent3"/>
        </a:solidFill>
        <a:ln>
          <a:solidFill>
            <a:schemeClr val="accent3"/>
          </a:solidFill>
        </a:ln>
      </dgm:spPr>
      <dgm:t>
        <a:bodyPr/>
        <a:lstStyle/>
        <a:p>
          <a:pPr rtl="0"/>
          <a:r>
            <a:rPr lang="en-GB" dirty="0"/>
            <a:t>Associative</a:t>
          </a:r>
        </a:p>
      </dgm:t>
    </dgm:pt>
    <dgm:pt modelId="{5F7AF8B1-9982-594E-8029-EC2EEDBC8594}" type="parTrans" cxnId="{66CD094A-B89D-044A-96E7-BEEAD96544CE}">
      <dgm:prSet/>
      <dgm:spPr/>
      <dgm:t>
        <a:bodyPr/>
        <a:lstStyle/>
        <a:p>
          <a:endParaRPr lang="en-US"/>
        </a:p>
      </dgm:t>
    </dgm:pt>
    <dgm:pt modelId="{7E71C80E-E9E3-F749-9498-B99251E355D5}" type="sibTrans" cxnId="{66CD094A-B89D-044A-96E7-BEEAD96544CE}">
      <dgm:prSet/>
      <dgm:spPr/>
      <dgm:t>
        <a:bodyPr/>
        <a:lstStyle/>
        <a:p>
          <a:endParaRPr lang="en-US"/>
        </a:p>
      </dgm:t>
    </dgm:pt>
    <dgm:pt modelId="{51FEB92C-5C00-4148-B4CE-600BD1896178}">
      <dgm:prSet/>
      <dgm:spPr/>
      <dgm:t>
        <a:bodyPr/>
        <a:lstStyle/>
        <a:p>
          <a:pPr rtl="0"/>
          <a:r>
            <a:rPr lang="en-US" dirty="0">
              <a:solidFill>
                <a:srgbClr val="FF0000"/>
              </a:solidFill>
            </a:rPr>
            <a:t>A word is retrieved based on a portion of its contents rather than its address</a:t>
          </a:r>
        </a:p>
      </dgm:t>
    </dgm:pt>
    <dgm:pt modelId="{F9FEA76A-0448-B543-A07D-BFF42E9992EB}" type="parTrans" cxnId="{B03E3F1A-CB33-DD40-8573-6D80E8765A71}">
      <dgm:prSet/>
      <dgm:spPr/>
      <dgm:t>
        <a:bodyPr/>
        <a:lstStyle/>
        <a:p>
          <a:endParaRPr lang="en-US" dirty="0"/>
        </a:p>
      </dgm:t>
    </dgm:pt>
    <dgm:pt modelId="{FFF0B65F-CD9A-6648-BBD9-4405952DABF1}" type="sibTrans" cxnId="{B03E3F1A-CB33-DD40-8573-6D80E8765A71}">
      <dgm:prSet/>
      <dgm:spPr/>
      <dgm:t>
        <a:bodyPr/>
        <a:lstStyle/>
        <a:p>
          <a:endParaRPr lang="en-US"/>
        </a:p>
      </dgm:t>
    </dgm:pt>
    <dgm:pt modelId="{9BD8975B-F43D-194D-9595-9DCB15FE0012}">
      <dgm:prSet/>
      <dgm:spPr/>
      <dgm:t>
        <a:bodyPr/>
        <a:lstStyle/>
        <a:p>
          <a:pPr rtl="0"/>
          <a:r>
            <a:rPr lang="en-US" dirty="0">
              <a:solidFill>
                <a:srgbClr val="FF0000"/>
              </a:solidFill>
            </a:rPr>
            <a:t>Each location has its own addressing mechanism and retrieval time is constant independent of location or prior access patterns</a:t>
          </a:r>
        </a:p>
      </dgm:t>
    </dgm:pt>
    <dgm:pt modelId="{DC0B03C6-28CF-5A4D-B3F8-BB2309151689}" type="parTrans" cxnId="{6B703F2C-3A56-074B-9030-D139F7046D96}">
      <dgm:prSet/>
      <dgm:spPr/>
      <dgm:t>
        <a:bodyPr/>
        <a:lstStyle/>
        <a:p>
          <a:endParaRPr lang="en-US" dirty="0"/>
        </a:p>
      </dgm:t>
    </dgm:pt>
    <dgm:pt modelId="{4044DD32-0884-5642-A684-DDBF3DACF352}" type="sibTrans" cxnId="{6B703F2C-3A56-074B-9030-D139F7046D96}">
      <dgm:prSet/>
      <dgm:spPr/>
      <dgm:t>
        <a:bodyPr/>
        <a:lstStyle/>
        <a:p>
          <a:endParaRPr lang="en-US"/>
        </a:p>
      </dgm:t>
    </dgm:pt>
    <dgm:pt modelId="{49C10939-F231-2D4D-AC73-F6AEA469EE20}">
      <dgm:prSet/>
      <dgm:spPr/>
      <dgm:t>
        <a:bodyPr/>
        <a:lstStyle/>
        <a:p>
          <a:pPr rtl="0"/>
          <a:r>
            <a:rPr lang="en-US" dirty="0">
              <a:solidFill>
                <a:srgbClr val="FF0000"/>
              </a:solidFill>
            </a:rPr>
            <a:t>Cache memories may employ associative access</a:t>
          </a:r>
        </a:p>
      </dgm:t>
    </dgm:pt>
    <dgm:pt modelId="{AE02444B-5E83-5F41-9956-4BF44137F418}" type="parTrans" cxnId="{4C3CBE3D-0571-354C-B481-A34B1862DBC3}">
      <dgm:prSet/>
      <dgm:spPr/>
      <dgm:t>
        <a:bodyPr/>
        <a:lstStyle/>
        <a:p>
          <a:endParaRPr lang="en-US" dirty="0"/>
        </a:p>
      </dgm:t>
    </dgm:pt>
    <dgm:pt modelId="{4A25220D-608E-804F-BC8A-1E008ED485B3}" type="sibTrans" cxnId="{4C3CBE3D-0571-354C-B481-A34B1862DBC3}">
      <dgm:prSet/>
      <dgm:spPr/>
      <dgm:t>
        <a:bodyPr/>
        <a:lstStyle/>
        <a:p>
          <a:endParaRPr lang="en-US"/>
        </a:p>
      </dgm:t>
    </dgm:pt>
    <dgm:pt modelId="{1311F7BE-D404-D349-BB42-D06F815CB3A0}" type="pres">
      <dgm:prSet presAssocID="{A01E109A-38E4-4D41-9D2B-DA90F9DF2D9D}" presName="diagram" presStyleCnt="0">
        <dgm:presLayoutVars>
          <dgm:chPref val="1"/>
          <dgm:dir/>
          <dgm:animOne val="branch"/>
          <dgm:animLvl val="lvl"/>
          <dgm:resizeHandles/>
        </dgm:presLayoutVars>
      </dgm:prSet>
      <dgm:spPr/>
    </dgm:pt>
    <dgm:pt modelId="{65B303EF-CF3A-0A47-BD65-066E7387980C}" type="pres">
      <dgm:prSet presAssocID="{8A5A9FAA-F984-444B-8BA7-6F42E18237DE}" presName="root" presStyleCnt="0"/>
      <dgm:spPr/>
    </dgm:pt>
    <dgm:pt modelId="{C88AF388-E42F-5E49-89BA-17D87E548B2F}" type="pres">
      <dgm:prSet presAssocID="{8A5A9FAA-F984-444B-8BA7-6F42E18237DE}" presName="rootComposite" presStyleCnt="0"/>
      <dgm:spPr/>
    </dgm:pt>
    <dgm:pt modelId="{A31D7AAC-FC8E-004F-B865-F0253AEE1155}" type="pres">
      <dgm:prSet presAssocID="{8A5A9FAA-F984-444B-8BA7-6F42E18237DE}" presName="rootText" presStyleLbl="node1" presStyleIdx="0" presStyleCnt="4"/>
      <dgm:spPr/>
    </dgm:pt>
    <dgm:pt modelId="{E831056C-9A48-964E-B68D-5061B30A0B2E}" type="pres">
      <dgm:prSet presAssocID="{8A5A9FAA-F984-444B-8BA7-6F42E18237DE}" presName="rootConnector" presStyleLbl="node1" presStyleIdx="0" presStyleCnt="4"/>
      <dgm:spPr/>
    </dgm:pt>
    <dgm:pt modelId="{B6BE7F2D-0741-DC4A-883B-CE2C4C1343A1}" type="pres">
      <dgm:prSet presAssocID="{8A5A9FAA-F984-444B-8BA7-6F42E18237DE}" presName="childShape" presStyleCnt="0"/>
      <dgm:spPr/>
    </dgm:pt>
    <dgm:pt modelId="{D506F360-FBE7-A546-AC58-035A01472293}" type="pres">
      <dgm:prSet presAssocID="{D7B695A4-8C81-7145-A1F9-297813E20ADC}" presName="Name13" presStyleLbl="parChTrans1D2" presStyleIdx="0" presStyleCnt="13"/>
      <dgm:spPr/>
    </dgm:pt>
    <dgm:pt modelId="{195F2E14-05C7-644B-B6BE-707563606306}" type="pres">
      <dgm:prSet presAssocID="{249E975A-6248-F040-B0EC-0D217BA5812D}" presName="childText" presStyleLbl="bgAcc1" presStyleIdx="0" presStyleCnt="13">
        <dgm:presLayoutVars>
          <dgm:bulletEnabled val="1"/>
        </dgm:presLayoutVars>
      </dgm:prSet>
      <dgm:spPr/>
    </dgm:pt>
    <dgm:pt modelId="{0E6FC7EB-80AA-AC4F-92E0-0E78041CDE6D}" type="pres">
      <dgm:prSet presAssocID="{CB0A248A-E086-8F4B-A63C-250EFB5A7DBB}" presName="Name13" presStyleLbl="parChTrans1D2" presStyleIdx="1" presStyleCnt="13"/>
      <dgm:spPr/>
    </dgm:pt>
    <dgm:pt modelId="{5F4B137F-2E04-C242-AEBD-63382F5DADFC}" type="pres">
      <dgm:prSet presAssocID="{D8989F21-0B24-DD47-AF8B-351C1027F72B}" presName="childText" presStyleLbl="bgAcc1" presStyleIdx="1" presStyleCnt="13">
        <dgm:presLayoutVars>
          <dgm:bulletEnabled val="1"/>
        </dgm:presLayoutVars>
      </dgm:prSet>
      <dgm:spPr/>
    </dgm:pt>
    <dgm:pt modelId="{790BEB0E-6B5B-BE40-A3A9-EE69F83027B8}" type="pres">
      <dgm:prSet presAssocID="{7F091602-B494-2A49-A04D-FD0AC9D0086B}" presName="Name13" presStyleLbl="parChTrans1D2" presStyleIdx="2" presStyleCnt="13"/>
      <dgm:spPr/>
    </dgm:pt>
    <dgm:pt modelId="{3D110699-3DBB-5146-A1DC-9DF4CC366F5C}" type="pres">
      <dgm:prSet presAssocID="{730A44F1-D164-9041-B049-621F523080BF}" presName="childText" presStyleLbl="bgAcc1" presStyleIdx="2" presStyleCnt="13">
        <dgm:presLayoutVars>
          <dgm:bulletEnabled val="1"/>
        </dgm:presLayoutVars>
      </dgm:prSet>
      <dgm:spPr/>
    </dgm:pt>
    <dgm:pt modelId="{4A872E52-54F5-1A43-85FC-DCE645AB9B6F}" type="pres">
      <dgm:prSet presAssocID="{262243F6-C188-F24D-AB99-C967D9D9E10A}" presName="root" presStyleCnt="0"/>
      <dgm:spPr/>
    </dgm:pt>
    <dgm:pt modelId="{294828B9-5D8A-374C-B55B-597E28DCB701}" type="pres">
      <dgm:prSet presAssocID="{262243F6-C188-F24D-AB99-C967D9D9E10A}" presName="rootComposite" presStyleCnt="0"/>
      <dgm:spPr/>
    </dgm:pt>
    <dgm:pt modelId="{9797C1B8-553B-7B41-931F-7E110BE99EAA}" type="pres">
      <dgm:prSet presAssocID="{262243F6-C188-F24D-AB99-C967D9D9E10A}" presName="rootText" presStyleLbl="node1" presStyleIdx="1" presStyleCnt="4"/>
      <dgm:spPr/>
    </dgm:pt>
    <dgm:pt modelId="{A22B84D8-03AB-CA45-90C5-01047C820E69}" type="pres">
      <dgm:prSet presAssocID="{262243F6-C188-F24D-AB99-C967D9D9E10A}" presName="rootConnector" presStyleLbl="node1" presStyleIdx="1" presStyleCnt="4"/>
      <dgm:spPr/>
    </dgm:pt>
    <dgm:pt modelId="{A005FEA5-2DB2-F643-8FB0-5B8DF56790A3}" type="pres">
      <dgm:prSet presAssocID="{262243F6-C188-F24D-AB99-C967D9D9E10A}" presName="childShape" presStyleCnt="0"/>
      <dgm:spPr/>
    </dgm:pt>
    <dgm:pt modelId="{A69E1617-86CE-4B49-A4F8-B02490186F30}" type="pres">
      <dgm:prSet presAssocID="{5ADB2149-FAF2-FD41-9564-36A9AA224EBD}" presName="Name13" presStyleLbl="parChTrans1D2" presStyleIdx="3" presStyleCnt="13"/>
      <dgm:spPr/>
    </dgm:pt>
    <dgm:pt modelId="{EB5CB965-FFE0-B148-AF27-9EABE58F81E7}" type="pres">
      <dgm:prSet presAssocID="{AD977A24-11DC-C742-9D49-A6C33F1F91B6}" presName="childText" presStyleLbl="bgAcc1" presStyleIdx="3" presStyleCnt="13">
        <dgm:presLayoutVars>
          <dgm:bulletEnabled val="1"/>
        </dgm:presLayoutVars>
      </dgm:prSet>
      <dgm:spPr/>
    </dgm:pt>
    <dgm:pt modelId="{8AF6E76E-68BB-264D-826E-AEBB39267524}" type="pres">
      <dgm:prSet presAssocID="{0B65D78F-D56C-BD40-A9B0-59F402830A7C}" presName="Name13" presStyleLbl="parChTrans1D2" presStyleIdx="4" presStyleCnt="13"/>
      <dgm:spPr/>
    </dgm:pt>
    <dgm:pt modelId="{11F567F9-0295-3F48-9CFB-A29A07F8ED60}" type="pres">
      <dgm:prSet presAssocID="{DE8EFFD2-9C3E-E142-B5BE-3003F9ECCF56}" presName="childText" presStyleLbl="bgAcc1" presStyleIdx="4" presStyleCnt="13">
        <dgm:presLayoutVars>
          <dgm:bulletEnabled val="1"/>
        </dgm:presLayoutVars>
      </dgm:prSet>
      <dgm:spPr/>
    </dgm:pt>
    <dgm:pt modelId="{29C59D61-C26A-AA40-8EA4-D9F10DB3FA4C}" type="pres">
      <dgm:prSet presAssocID="{2C6FA2B9-6188-7041-8EEB-DFFE828A61C2}" presName="Name13" presStyleLbl="parChTrans1D2" presStyleIdx="5" presStyleCnt="13"/>
      <dgm:spPr/>
    </dgm:pt>
    <dgm:pt modelId="{B9A2AEBA-8DB5-A741-9AFA-831FB972D460}" type="pres">
      <dgm:prSet presAssocID="{4EE020A8-A35E-F943-8D39-B335825AE9FF}" presName="childText" presStyleLbl="bgAcc1" presStyleIdx="5" presStyleCnt="13">
        <dgm:presLayoutVars>
          <dgm:bulletEnabled val="1"/>
        </dgm:presLayoutVars>
      </dgm:prSet>
      <dgm:spPr/>
    </dgm:pt>
    <dgm:pt modelId="{4C0FBB09-7455-AD4B-A250-A227E5BE8914}" type="pres">
      <dgm:prSet presAssocID="{C820C997-5775-1D4D-B615-942335D8F154}" presName="root" presStyleCnt="0"/>
      <dgm:spPr/>
    </dgm:pt>
    <dgm:pt modelId="{D4B22C91-84BC-B14D-B12A-35306AE4CA8C}" type="pres">
      <dgm:prSet presAssocID="{C820C997-5775-1D4D-B615-942335D8F154}" presName="rootComposite" presStyleCnt="0"/>
      <dgm:spPr/>
    </dgm:pt>
    <dgm:pt modelId="{6FDB1C52-66B8-EF4F-9FB7-A5C8D3D6C37F}" type="pres">
      <dgm:prSet presAssocID="{C820C997-5775-1D4D-B615-942335D8F154}" presName="rootText" presStyleLbl="node1" presStyleIdx="2" presStyleCnt="4"/>
      <dgm:spPr/>
    </dgm:pt>
    <dgm:pt modelId="{97A63C3D-DF05-2E49-ADF2-60951A1D1420}" type="pres">
      <dgm:prSet presAssocID="{C820C997-5775-1D4D-B615-942335D8F154}" presName="rootConnector" presStyleLbl="node1" presStyleIdx="2" presStyleCnt="4"/>
      <dgm:spPr/>
    </dgm:pt>
    <dgm:pt modelId="{8B7CDE3C-846A-BB46-9BB0-FBE85B4B4746}" type="pres">
      <dgm:prSet presAssocID="{C820C997-5775-1D4D-B615-942335D8F154}" presName="childShape" presStyleCnt="0"/>
      <dgm:spPr/>
    </dgm:pt>
    <dgm:pt modelId="{F1386D75-35EA-5D42-9968-3F87FE7AA2CE}" type="pres">
      <dgm:prSet presAssocID="{9FA2F442-938D-5944-9371-4C6772DEDC8B}" presName="Name13" presStyleLbl="parChTrans1D2" presStyleIdx="6" presStyleCnt="13"/>
      <dgm:spPr/>
    </dgm:pt>
    <dgm:pt modelId="{CDF79683-4896-AE46-8C7E-1E26F3144B7F}" type="pres">
      <dgm:prSet presAssocID="{FAEA5CBB-AE04-B549-AC53-D0181C8E8A08}" presName="childText" presStyleLbl="bgAcc1" presStyleIdx="6" presStyleCnt="13">
        <dgm:presLayoutVars>
          <dgm:bulletEnabled val="1"/>
        </dgm:presLayoutVars>
      </dgm:prSet>
      <dgm:spPr/>
    </dgm:pt>
    <dgm:pt modelId="{22BDA43B-DDAC-6B48-B529-9D41B158BFE5}" type="pres">
      <dgm:prSet presAssocID="{2548E3A4-CB27-114A-89EA-C80B13E8BB9F}" presName="Name13" presStyleLbl="parChTrans1D2" presStyleIdx="7" presStyleCnt="13"/>
      <dgm:spPr/>
    </dgm:pt>
    <dgm:pt modelId="{86D2BFCF-6137-6040-B4D7-654F73B11185}" type="pres">
      <dgm:prSet presAssocID="{84F3437F-B600-A644-99F4-6E1DF8387B12}" presName="childText" presStyleLbl="bgAcc1" presStyleIdx="7" presStyleCnt="13">
        <dgm:presLayoutVars>
          <dgm:bulletEnabled val="1"/>
        </dgm:presLayoutVars>
      </dgm:prSet>
      <dgm:spPr/>
    </dgm:pt>
    <dgm:pt modelId="{FECE01BA-866C-8B4C-8971-A9BDF35383BD}" type="pres">
      <dgm:prSet presAssocID="{E592A506-7658-4B4C-8FED-E3A5A6E38753}" presName="Name13" presStyleLbl="parChTrans1D2" presStyleIdx="8" presStyleCnt="13"/>
      <dgm:spPr/>
    </dgm:pt>
    <dgm:pt modelId="{69BFFA3F-0AD9-9441-82BC-335A44ED0150}" type="pres">
      <dgm:prSet presAssocID="{2DC69FB4-FE3C-AD43-B145-23EB77E89B08}" presName="childText" presStyleLbl="bgAcc1" presStyleIdx="8" presStyleCnt="13">
        <dgm:presLayoutVars>
          <dgm:bulletEnabled val="1"/>
        </dgm:presLayoutVars>
      </dgm:prSet>
      <dgm:spPr/>
    </dgm:pt>
    <dgm:pt modelId="{1B2A1DD4-116B-C64D-AB7C-4E334146ACC9}" type="pres">
      <dgm:prSet presAssocID="{4F65C890-6967-5D41-856B-1BAADEDB4B58}" presName="Name13" presStyleLbl="parChTrans1D2" presStyleIdx="9" presStyleCnt="13"/>
      <dgm:spPr/>
    </dgm:pt>
    <dgm:pt modelId="{F0161445-FBCA-154C-A578-ACEB2B139284}" type="pres">
      <dgm:prSet presAssocID="{29337C8D-4C22-5949-A112-C600430A6B55}" presName="childText" presStyleLbl="bgAcc1" presStyleIdx="9" presStyleCnt="13">
        <dgm:presLayoutVars>
          <dgm:bulletEnabled val="1"/>
        </dgm:presLayoutVars>
      </dgm:prSet>
      <dgm:spPr/>
    </dgm:pt>
    <dgm:pt modelId="{72F5BBD8-11DF-9646-80C0-53EB1F187006}" type="pres">
      <dgm:prSet presAssocID="{FA6A981E-3070-A34F-947A-EB7ABA68EE11}" presName="root" presStyleCnt="0"/>
      <dgm:spPr/>
    </dgm:pt>
    <dgm:pt modelId="{5C2FD415-52B4-3149-8FE7-A15013E2F92D}" type="pres">
      <dgm:prSet presAssocID="{FA6A981E-3070-A34F-947A-EB7ABA68EE11}" presName="rootComposite" presStyleCnt="0"/>
      <dgm:spPr/>
    </dgm:pt>
    <dgm:pt modelId="{2331A22A-7C8D-C642-BBF8-C12A6CD27989}" type="pres">
      <dgm:prSet presAssocID="{FA6A981E-3070-A34F-947A-EB7ABA68EE11}" presName="rootText" presStyleLbl="node1" presStyleIdx="3" presStyleCnt="4"/>
      <dgm:spPr/>
    </dgm:pt>
    <dgm:pt modelId="{C6E62521-4D12-004A-A502-A60826E7EBAA}" type="pres">
      <dgm:prSet presAssocID="{FA6A981E-3070-A34F-947A-EB7ABA68EE11}" presName="rootConnector" presStyleLbl="node1" presStyleIdx="3" presStyleCnt="4"/>
      <dgm:spPr/>
    </dgm:pt>
    <dgm:pt modelId="{CD78D6BF-30BC-7142-9725-B9D1BF666E7B}" type="pres">
      <dgm:prSet presAssocID="{FA6A981E-3070-A34F-947A-EB7ABA68EE11}" presName="childShape" presStyleCnt="0"/>
      <dgm:spPr/>
    </dgm:pt>
    <dgm:pt modelId="{1AC9A5BA-BC67-294C-AC33-A22F6DB38F56}" type="pres">
      <dgm:prSet presAssocID="{F9FEA76A-0448-B543-A07D-BFF42E9992EB}" presName="Name13" presStyleLbl="parChTrans1D2" presStyleIdx="10" presStyleCnt="13"/>
      <dgm:spPr/>
    </dgm:pt>
    <dgm:pt modelId="{DCB2FCDB-E6D6-904E-A580-4ADB3BF065A6}" type="pres">
      <dgm:prSet presAssocID="{51FEB92C-5C00-4148-B4CE-600BD1896178}" presName="childText" presStyleLbl="bgAcc1" presStyleIdx="10" presStyleCnt="13">
        <dgm:presLayoutVars>
          <dgm:bulletEnabled val="1"/>
        </dgm:presLayoutVars>
      </dgm:prSet>
      <dgm:spPr/>
    </dgm:pt>
    <dgm:pt modelId="{83B0DAF1-60E4-9045-B9E4-B96C5D869AFD}" type="pres">
      <dgm:prSet presAssocID="{DC0B03C6-28CF-5A4D-B3F8-BB2309151689}" presName="Name13" presStyleLbl="parChTrans1D2" presStyleIdx="11" presStyleCnt="13"/>
      <dgm:spPr/>
    </dgm:pt>
    <dgm:pt modelId="{366DBA70-8BB4-F34F-8B9B-A2766771CED6}" type="pres">
      <dgm:prSet presAssocID="{9BD8975B-F43D-194D-9595-9DCB15FE0012}" presName="childText" presStyleLbl="bgAcc1" presStyleIdx="11" presStyleCnt="13">
        <dgm:presLayoutVars>
          <dgm:bulletEnabled val="1"/>
        </dgm:presLayoutVars>
      </dgm:prSet>
      <dgm:spPr/>
    </dgm:pt>
    <dgm:pt modelId="{46F7C217-EAF9-1940-A3AC-6B582F32A3FA}" type="pres">
      <dgm:prSet presAssocID="{AE02444B-5E83-5F41-9956-4BF44137F418}" presName="Name13" presStyleLbl="parChTrans1D2" presStyleIdx="12" presStyleCnt="13"/>
      <dgm:spPr/>
    </dgm:pt>
    <dgm:pt modelId="{5AF0E7B9-E263-D64F-82B7-2123FE05D917}" type="pres">
      <dgm:prSet presAssocID="{49C10939-F231-2D4D-AC73-F6AEA469EE20}" presName="childText" presStyleLbl="bgAcc1" presStyleIdx="12" presStyleCnt="13">
        <dgm:presLayoutVars>
          <dgm:bulletEnabled val="1"/>
        </dgm:presLayoutVars>
      </dgm:prSet>
      <dgm:spPr/>
    </dgm:pt>
  </dgm:ptLst>
  <dgm:cxnLst>
    <dgm:cxn modelId="{2B175F00-84E5-4D45-981D-B4AE67E1E7F4}" srcId="{8A5A9FAA-F984-444B-8BA7-6F42E18237DE}" destId="{730A44F1-D164-9041-B049-621F523080BF}" srcOrd="2" destOrd="0" parTransId="{7F091602-B494-2A49-A04D-FD0AC9D0086B}" sibTransId="{D9080A72-DA8D-1F4A-9B0A-737131935B49}"/>
    <dgm:cxn modelId="{C80F6901-4DBF-4BDF-9156-D4007551AAD2}" type="presOf" srcId="{8A5A9FAA-F984-444B-8BA7-6F42E18237DE}" destId="{E831056C-9A48-964E-B68D-5061B30A0B2E}" srcOrd="1" destOrd="0" presId="urn:microsoft.com/office/officeart/2005/8/layout/hierarchy3"/>
    <dgm:cxn modelId="{E679240A-069E-4DB8-8708-CF71F9C41EFD}" type="presOf" srcId="{E592A506-7658-4B4C-8FED-E3A5A6E38753}" destId="{FECE01BA-866C-8B4C-8971-A9BDF35383BD}" srcOrd="0" destOrd="0" presId="urn:microsoft.com/office/officeart/2005/8/layout/hierarchy3"/>
    <dgm:cxn modelId="{28F4AB10-5324-3C4A-9297-8947DEB91F3C}" srcId="{262243F6-C188-F24D-AB99-C967D9D9E10A}" destId="{DE8EFFD2-9C3E-E142-B5BE-3003F9ECCF56}" srcOrd="1" destOrd="0" parTransId="{0B65D78F-D56C-BD40-A9B0-59F402830A7C}" sibTransId="{32C610E4-C72E-124F-B694-8DE0CE7D00DE}"/>
    <dgm:cxn modelId="{A8A62A15-92E8-422C-917A-FF9290E9CAF8}" type="presOf" srcId="{AE02444B-5E83-5F41-9956-4BF44137F418}" destId="{46F7C217-EAF9-1940-A3AC-6B582F32A3FA}" srcOrd="0" destOrd="0" presId="urn:microsoft.com/office/officeart/2005/8/layout/hierarchy3"/>
    <dgm:cxn modelId="{5AB66D17-3402-40A1-A6FA-EB981BDAC990}" type="presOf" srcId="{262243F6-C188-F24D-AB99-C967D9D9E10A}" destId="{9797C1B8-553B-7B41-931F-7E110BE99EAA}" srcOrd="0" destOrd="0" presId="urn:microsoft.com/office/officeart/2005/8/layout/hierarchy3"/>
    <dgm:cxn modelId="{B03E3F1A-CB33-DD40-8573-6D80E8765A71}" srcId="{FA6A981E-3070-A34F-947A-EB7ABA68EE11}" destId="{51FEB92C-5C00-4148-B4CE-600BD1896178}" srcOrd="0" destOrd="0" parTransId="{F9FEA76A-0448-B543-A07D-BFF42E9992EB}" sibTransId="{FFF0B65F-CD9A-6648-BBD9-4405952DABF1}"/>
    <dgm:cxn modelId="{8294E91A-7AE2-4FCC-8B05-A7CED084E7A3}" type="presOf" srcId="{DE8EFFD2-9C3E-E142-B5BE-3003F9ECCF56}" destId="{11F567F9-0295-3F48-9CFB-A29A07F8ED60}" srcOrd="0" destOrd="0" presId="urn:microsoft.com/office/officeart/2005/8/layout/hierarchy3"/>
    <dgm:cxn modelId="{13EEF825-D220-4904-B455-512F0B86CF35}" type="presOf" srcId="{F9FEA76A-0448-B543-A07D-BFF42E9992EB}" destId="{1AC9A5BA-BC67-294C-AC33-A22F6DB38F56}" srcOrd="0" destOrd="0" presId="urn:microsoft.com/office/officeart/2005/8/layout/hierarchy3"/>
    <dgm:cxn modelId="{6B703F2C-3A56-074B-9030-D139F7046D96}" srcId="{FA6A981E-3070-A34F-947A-EB7ABA68EE11}" destId="{9BD8975B-F43D-194D-9595-9DCB15FE0012}" srcOrd="1" destOrd="0" parTransId="{DC0B03C6-28CF-5A4D-B3F8-BB2309151689}" sibTransId="{4044DD32-0884-5642-A684-DDBF3DACF352}"/>
    <dgm:cxn modelId="{F33ACB2D-0036-4E7A-AA2D-6BD86A41A25C}" type="presOf" srcId="{CB0A248A-E086-8F4B-A63C-250EFB5A7DBB}" destId="{0E6FC7EB-80AA-AC4F-92E0-0E78041CDE6D}" srcOrd="0" destOrd="0" presId="urn:microsoft.com/office/officeart/2005/8/layout/hierarchy3"/>
    <dgm:cxn modelId="{297B302E-6F9F-EB4F-9A92-0AA9EBEB1ABC}" srcId="{A01E109A-38E4-4D41-9D2B-DA90F9DF2D9D}" destId="{262243F6-C188-F24D-AB99-C967D9D9E10A}" srcOrd="1" destOrd="0" parTransId="{ED03BC8E-07B6-6543-B0D2-36E92AC82D5A}" sibTransId="{F118ACA0-1276-4741-A2FD-9E27BEFCD4DB}"/>
    <dgm:cxn modelId="{B0A9792E-BBA6-43EA-A5B1-4D2F7FB62335}" type="presOf" srcId="{262243F6-C188-F24D-AB99-C967D9D9E10A}" destId="{A22B84D8-03AB-CA45-90C5-01047C820E69}" srcOrd="1" destOrd="0" presId="urn:microsoft.com/office/officeart/2005/8/layout/hierarchy3"/>
    <dgm:cxn modelId="{2DA9E234-B320-204F-B637-507BB9161C22}" srcId="{C820C997-5775-1D4D-B615-942335D8F154}" destId="{29337C8D-4C22-5949-A112-C600430A6B55}" srcOrd="3" destOrd="0" parTransId="{4F65C890-6967-5D41-856B-1BAADEDB4B58}" sibTransId="{DB232A88-B0FC-5B4D-9FFC-B80C06AA875C}"/>
    <dgm:cxn modelId="{55F31535-F9CE-4609-8ACF-B15A893BE251}" type="presOf" srcId="{2548E3A4-CB27-114A-89EA-C80B13E8BB9F}" destId="{22BDA43B-DDAC-6B48-B529-9D41B158BFE5}" srcOrd="0" destOrd="0" presId="urn:microsoft.com/office/officeart/2005/8/layout/hierarchy3"/>
    <dgm:cxn modelId="{4C3CBE3D-0571-354C-B481-A34B1862DBC3}" srcId="{FA6A981E-3070-A34F-947A-EB7ABA68EE11}" destId="{49C10939-F231-2D4D-AC73-F6AEA469EE20}" srcOrd="2" destOrd="0" parTransId="{AE02444B-5E83-5F41-9956-4BF44137F418}" sibTransId="{4A25220D-608E-804F-BC8A-1E008ED485B3}"/>
    <dgm:cxn modelId="{7BD4033F-17CA-43DC-BE69-57511163FAC4}" type="presOf" srcId="{51FEB92C-5C00-4148-B4CE-600BD1896178}" destId="{DCB2FCDB-E6D6-904E-A580-4ADB3BF065A6}" srcOrd="0" destOrd="0" presId="urn:microsoft.com/office/officeart/2005/8/layout/hierarchy3"/>
    <dgm:cxn modelId="{50DD2F61-7DCD-40F6-85B0-E61463795E8A}" type="presOf" srcId="{4EE020A8-A35E-F943-8D39-B335825AE9FF}" destId="{B9A2AEBA-8DB5-A741-9AFA-831FB972D460}" srcOrd="0" destOrd="0" presId="urn:microsoft.com/office/officeart/2005/8/layout/hierarchy3"/>
    <dgm:cxn modelId="{4AD83762-3420-46E3-B487-2E2E2A5E2689}" type="presOf" srcId="{84F3437F-B600-A644-99F4-6E1DF8387B12}" destId="{86D2BFCF-6137-6040-B4D7-654F73B11185}" srcOrd="0" destOrd="0" presId="urn:microsoft.com/office/officeart/2005/8/layout/hierarchy3"/>
    <dgm:cxn modelId="{20F67362-C420-4855-B025-D0D9C10688CB}" type="presOf" srcId="{FAEA5CBB-AE04-B549-AC53-D0181C8E8A08}" destId="{CDF79683-4896-AE46-8C7E-1E26F3144B7F}" srcOrd="0" destOrd="0" presId="urn:microsoft.com/office/officeart/2005/8/layout/hierarchy3"/>
    <dgm:cxn modelId="{E2635068-1408-4A63-B0B2-6A52F43A8A7C}" type="presOf" srcId="{2C6FA2B9-6188-7041-8EEB-DFFE828A61C2}" destId="{29C59D61-C26A-AA40-8EA4-D9F10DB3FA4C}" srcOrd="0" destOrd="0" presId="urn:microsoft.com/office/officeart/2005/8/layout/hierarchy3"/>
    <dgm:cxn modelId="{C8607F48-060A-764F-84DA-45D6F1C538F9}" srcId="{C820C997-5775-1D4D-B615-942335D8F154}" destId="{84F3437F-B600-A644-99F4-6E1DF8387B12}" srcOrd="1" destOrd="0" parTransId="{2548E3A4-CB27-114A-89EA-C80B13E8BB9F}" sibTransId="{FA46A5F8-BBDC-664B-9AD6-2E1735900F55}"/>
    <dgm:cxn modelId="{C6614849-4BC1-4E90-9137-2CDB1F5BF85F}" type="presOf" srcId="{7F091602-B494-2A49-A04D-FD0AC9D0086B}" destId="{790BEB0E-6B5B-BE40-A3A9-EE69F83027B8}" srcOrd="0" destOrd="0" presId="urn:microsoft.com/office/officeart/2005/8/layout/hierarchy3"/>
    <dgm:cxn modelId="{66CD094A-B89D-044A-96E7-BEEAD96544CE}" srcId="{A01E109A-38E4-4D41-9D2B-DA90F9DF2D9D}" destId="{FA6A981E-3070-A34F-947A-EB7ABA68EE11}" srcOrd="3" destOrd="0" parTransId="{5F7AF8B1-9982-594E-8029-EC2EEDBC8594}" sibTransId="{7E71C80E-E9E3-F749-9498-B99251E355D5}"/>
    <dgm:cxn modelId="{9F32236B-75A4-41D8-BB0A-F46537FB2417}" type="presOf" srcId="{249E975A-6248-F040-B0EC-0D217BA5812D}" destId="{195F2E14-05C7-644B-B6BE-707563606306}" srcOrd="0" destOrd="0" presId="urn:microsoft.com/office/officeart/2005/8/layout/hierarchy3"/>
    <dgm:cxn modelId="{CACBB24F-BA96-6E47-B781-6175DC476ECF}" srcId="{8A5A9FAA-F984-444B-8BA7-6F42E18237DE}" destId="{249E975A-6248-F040-B0EC-0D217BA5812D}" srcOrd="0" destOrd="0" parTransId="{D7B695A4-8C81-7145-A1F9-297813E20ADC}" sibTransId="{B21CA502-2196-FC49-B024-49C7EF69C567}"/>
    <dgm:cxn modelId="{E4159870-B178-41CD-8F57-8D9A73B40D09}" type="presOf" srcId="{2DC69FB4-FE3C-AD43-B145-23EB77E89B08}" destId="{69BFFA3F-0AD9-9441-82BC-335A44ED0150}" srcOrd="0" destOrd="0" presId="urn:microsoft.com/office/officeart/2005/8/layout/hierarchy3"/>
    <dgm:cxn modelId="{E9A4B155-1DD3-B046-BA8F-27FA9ECD306F}" srcId="{A01E109A-38E4-4D41-9D2B-DA90F9DF2D9D}" destId="{8A5A9FAA-F984-444B-8BA7-6F42E18237DE}" srcOrd="0" destOrd="0" parTransId="{701CB208-7D27-BF42-8900-EF0CB3D9F6A6}" sibTransId="{9EC8D73D-6532-3D4F-8298-19218992382F}"/>
    <dgm:cxn modelId="{032EDB76-A67A-44CB-B5E3-A58F9D229AFC}" type="presOf" srcId="{D7B695A4-8C81-7145-A1F9-297813E20ADC}" destId="{D506F360-FBE7-A546-AC58-035A01472293}" srcOrd="0" destOrd="0" presId="urn:microsoft.com/office/officeart/2005/8/layout/hierarchy3"/>
    <dgm:cxn modelId="{31AB047C-5395-4C76-AD65-F4ED2C1B02FE}" type="presOf" srcId="{8A5A9FAA-F984-444B-8BA7-6F42E18237DE}" destId="{A31D7AAC-FC8E-004F-B865-F0253AEE1155}" srcOrd="0" destOrd="0" presId="urn:microsoft.com/office/officeart/2005/8/layout/hierarchy3"/>
    <dgm:cxn modelId="{8255E887-2B67-4362-B592-C1205E0561FB}" type="presOf" srcId="{4F65C890-6967-5D41-856B-1BAADEDB4B58}" destId="{1B2A1DD4-116B-C64D-AB7C-4E334146ACC9}" srcOrd="0" destOrd="0" presId="urn:microsoft.com/office/officeart/2005/8/layout/hierarchy3"/>
    <dgm:cxn modelId="{B58C6C8E-7101-4223-9C75-CAD8AF0085F7}" type="presOf" srcId="{DC0B03C6-28CF-5A4D-B3F8-BB2309151689}" destId="{83B0DAF1-60E4-9045-B9E4-B96C5D869AFD}" srcOrd="0" destOrd="0" presId="urn:microsoft.com/office/officeart/2005/8/layout/hierarchy3"/>
    <dgm:cxn modelId="{4DC18694-5F0E-4A0A-98D0-C3377F61D31D}" type="presOf" srcId="{49C10939-F231-2D4D-AC73-F6AEA469EE20}" destId="{5AF0E7B9-E263-D64F-82B7-2123FE05D917}" srcOrd="0" destOrd="0" presId="urn:microsoft.com/office/officeart/2005/8/layout/hierarchy3"/>
    <dgm:cxn modelId="{794FA295-6434-C24B-89F9-681DD87A4FB7}" srcId="{262243F6-C188-F24D-AB99-C967D9D9E10A}" destId="{AD977A24-11DC-C742-9D49-A6C33F1F91B6}" srcOrd="0" destOrd="0" parTransId="{5ADB2149-FAF2-FD41-9564-36A9AA224EBD}" sibTransId="{75DCBC6C-838A-A242-AF2C-FFA40016B3C6}"/>
    <dgm:cxn modelId="{16B95E9E-B55C-6649-A4FA-D7DDFC3CA278}" srcId="{262243F6-C188-F24D-AB99-C967D9D9E10A}" destId="{4EE020A8-A35E-F943-8D39-B335825AE9FF}" srcOrd="2" destOrd="0" parTransId="{2C6FA2B9-6188-7041-8EEB-DFFE828A61C2}" sibTransId="{5A49EC81-E953-1442-9FED-4A0A4FA31D72}"/>
    <dgm:cxn modelId="{89D77CA4-1C51-4F4E-82A6-7F04D4C70A6D}" type="presOf" srcId="{AD977A24-11DC-C742-9D49-A6C33F1F91B6}" destId="{EB5CB965-FFE0-B148-AF27-9EABE58F81E7}" srcOrd="0" destOrd="0" presId="urn:microsoft.com/office/officeart/2005/8/layout/hierarchy3"/>
    <dgm:cxn modelId="{CBECFDA5-18C8-9943-8859-DD62EBDF7B7F}" srcId="{8A5A9FAA-F984-444B-8BA7-6F42E18237DE}" destId="{D8989F21-0B24-DD47-AF8B-351C1027F72B}" srcOrd="1" destOrd="0" parTransId="{CB0A248A-E086-8F4B-A63C-250EFB5A7DBB}" sibTransId="{FE09924D-9CFE-CA42-B634-EB596A8838BE}"/>
    <dgm:cxn modelId="{FD14DFAB-4A78-40B2-A5D1-A1D4E9B50A9B}" type="presOf" srcId="{9FA2F442-938D-5944-9371-4C6772DEDC8B}" destId="{F1386D75-35EA-5D42-9968-3F87FE7AA2CE}" srcOrd="0" destOrd="0" presId="urn:microsoft.com/office/officeart/2005/8/layout/hierarchy3"/>
    <dgm:cxn modelId="{C2AACDB4-9449-4117-BCDD-8BA553016B76}" type="presOf" srcId="{5ADB2149-FAF2-FD41-9564-36A9AA224EBD}" destId="{A69E1617-86CE-4B49-A4F8-B02490186F30}" srcOrd="0" destOrd="0" presId="urn:microsoft.com/office/officeart/2005/8/layout/hierarchy3"/>
    <dgm:cxn modelId="{9C6A72CE-139D-443E-962D-CD4D1E50C129}" type="presOf" srcId="{A01E109A-38E4-4D41-9D2B-DA90F9DF2D9D}" destId="{1311F7BE-D404-D349-BB42-D06F815CB3A0}" srcOrd="0" destOrd="0" presId="urn:microsoft.com/office/officeart/2005/8/layout/hierarchy3"/>
    <dgm:cxn modelId="{4065A9D0-5CF4-4EE1-86AA-D68EA0CD5FFD}" type="presOf" srcId="{730A44F1-D164-9041-B049-621F523080BF}" destId="{3D110699-3DBB-5146-A1DC-9DF4CC366F5C}" srcOrd="0" destOrd="0" presId="urn:microsoft.com/office/officeart/2005/8/layout/hierarchy3"/>
    <dgm:cxn modelId="{01DA17D5-2777-496F-9253-9C2C10325324}" type="presOf" srcId="{9BD8975B-F43D-194D-9595-9DCB15FE0012}" destId="{366DBA70-8BB4-F34F-8B9B-A2766771CED6}" srcOrd="0" destOrd="0" presId="urn:microsoft.com/office/officeart/2005/8/layout/hierarchy3"/>
    <dgm:cxn modelId="{72CA67DA-D7FD-4537-B672-530A500E3E15}" type="presOf" srcId="{0B65D78F-D56C-BD40-A9B0-59F402830A7C}" destId="{8AF6E76E-68BB-264D-826E-AEBB39267524}" srcOrd="0" destOrd="0" presId="urn:microsoft.com/office/officeart/2005/8/layout/hierarchy3"/>
    <dgm:cxn modelId="{5B04F1DA-AD92-DA4F-A9A8-D06CF9C0F20A}" srcId="{A01E109A-38E4-4D41-9D2B-DA90F9DF2D9D}" destId="{C820C997-5775-1D4D-B615-942335D8F154}" srcOrd="2" destOrd="0" parTransId="{A583C24D-C0BD-2746-95CF-79BD54700144}" sibTransId="{1A2C764F-A4B0-064A-A259-79172E032F1A}"/>
    <dgm:cxn modelId="{565040DD-5C7C-4F7A-B6DC-7F90539F712F}" type="presOf" srcId="{C820C997-5775-1D4D-B615-942335D8F154}" destId="{6FDB1C52-66B8-EF4F-9FB7-A5C8D3D6C37F}" srcOrd="0" destOrd="0" presId="urn:microsoft.com/office/officeart/2005/8/layout/hierarchy3"/>
    <dgm:cxn modelId="{D85B9EE5-A48C-4595-9EEA-4A4526810D15}" type="presOf" srcId="{FA6A981E-3070-A34F-947A-EB7ABA68EE11}" destId="{C6E62521-4D12-004A-A502-A60826E7EBAA}" srcOrd="1" destOrd="0" presId="urn:microsoft.com/office/officeart/2005/8/layout/hierarchy3"/>
    <dgm:cxn modelId="{2CDC4CE8-250D-439E-B22F-D6ADE6511CC8}" type="presOf" srcId="{D8989F21-0B24-DD47-AF8B-351C1027F72B}" destId="{5F4B137F-2E04-C242-AEBD-63382F5DADFC}" srcOrd="0" destOrd="0" presId="urn:microsoft.com/office/officeart/2005/8/layout/hierarchy3"/>
    <dgm:cxn modelId="{7102A8F2-663A-4A9F-BA0D-FBF6E58F2312}" type="presOf" srcId="{C820C997-5775-1D4D-B615-942335D8F154}" destId="{97A63C3D-DF05-2E49-ADF2-60951A1D1420}" srcOrd="1" destOrd="0" presId="urn:microsoft.com/office/officeart/2005/8/layout/hierarchy3"/>
    <dgm:cxn modelId="{87D43DF5-D96F-3747-BA2E-B0C77F59B3E0}" srcId="{C820C997-5775-1D4D-B615-942335D8F154}" destId="{FAEA5CBB-AE04-B549-AC53-D0181C8E8A08}" srcOrd="0" destOrd="0" parTransId="{9FA2F442-938D-5944-9371-4C6772DEDC8B}" sibTransId="{CEC13FC5-968C-3B44-8BA2-0F6AFB7FD97B}"/>
    <dgm:cxn modelId="{4D2632F8-6FE0-8F46-9CF9-B331BF5CDB6D}" srcId="{C820C997-5775-1D4D-B615-942335D8F154}" destId="{2DC69FB4-FE3C-AD43-B145-23EB77E89B08}" srcOrd="2" destOrd="0" parTransId="{E592A506-7658-4B4C-8FED-E3A5A6E38753}" sibTransId="{F8BBE253-0172-B84A-83BB-383ED67C14CE}"/>
    <dgm:cxn modelId="{621530F9-2929-4865-B041-1FFB9F07F079}" type="presOf" srcId="{FA6A981E-3070-A34F-947A-EB7ABA68EE11}" destId="{2331A22A-7C8D-C642-BBF8-C12A6CD27989}" srcOrd="0" destOrd="0" presId="urn:microsoft.com/office/officeart/2005/8/layout/hierarchy3"/>
    <dgm:cxn modelId="{247A54FC-8D2E-41FE-9A2E-DC548F2BE266}" type="presOf" srcId="{29337C8D-4C22-5949-A112-C600430A6B55}" destId="{F0161445-FBCA-154C-A578-ACEB2B139284}" srcOrd="0" destOrd="0" presId="urn:microsoft.com/office/officeart/2005/8/layout/hierarchy3"/>
    <dgm:cxn modelId="{A47FF0D3-384F-4DDC-B184-40CE1A76787B}" type="presParOf" srcId="{1311F7BE-D404-D349-BB42-D06F815CB3A0}" destId="{65B303EF-CF3A-0A47-BD65-066E7387980C}" srcOrd="0" destOrd="0" presId="urn:microsoft.com/office/officeart/2005/8/layout/hierarchy3"/>
    <dgm:cxn modelId="{E3E84049-A1DC-4319-ACA4-5FE35113ADCB}" type="presParOf" srcId="{65B303EF-CF3A-0A47-BD65-066E7387980C}" destId="{C88AF388-E42F-5E49-89BA-17D87E548B2F}" srcOrd="0" destOrd="0" presId="urn:microsoft.com/office/officeart/2005/8/layout/hierarchy3"/>
    <dgm:cxn modelId="{C6EFB767-91B2-4975-8C07-B14C634A47BD}" type="presParOf" srcId="{C88AF388-E42F-5E49-89BA-17D87E548B2F}" destId="{A31D7AAC-FC8E-004F-B865-F0253AEE1155}" srcOrd="0" destOrd="0" presId="urn:microsoft.com/office/officeart/2005/8/layout/hierarchy3"/>
    <dgm:cxn modelId="{AECD9EC0-19A9-4A8C-89A8-6D7EF1B78AB1}" type="presParOf" srcId="{C88AF388-E42F-5E49-89BA-17D87E548B2F}" destId="{E831056C-9A48-964E-B68D-5061B30A0B2E}" srcOrd="1" destOrd="0" presId="urn:microsoft.com/office/officeart/2005/8/layout/hierarchy3"/>
    <dgm:cxn modelId="{2B3B1D20-7B2A-420B-B93F-6BCB83E3DEDE}" type="presParOf" srcId="{65B303EF-CF3A-0A47-BD65-066E7387980C}" destId="{B6BE7F2D-0741-DC4A-883B-CE2C4C1343A1}" srcOrd="1" destOrd="0" presId="urn:microsoft.com/office/officeart/2005/8/layout/hierarchy3"/>
    <dgm:cxn modelId="{1BEAF1E8-BEA9-442F-9899-C283AD2ED87E}" type="presParOf" srcId="{B6BE7F2D-0741-DC4A-883B-CE2C4C1343A1}" destId="{D506F360-FBE7-A546-AC58-035A01472293}" srcOrd="0" destOrd="0" presId="urn:microsoft.com/office/officeart/2005/8/layout/hierarchy3"/>
    <dgm:cxn modelId="{3609BB93-B7A4-4557-B8A2-5CBEB57BC170}" type="presParOf" srcId="{B6BE7F2D-0741-DC4A-883B-CE2C4C1343A1}" destId="{195F2E14-05C7-644B-B6BE-707563606306}" srcOrd="1" destOrd="0" presId="urn:microsoft.com/office/officeart/2005/8/layout/hierarchy3"/>
    <dgm:cxn modelId="{2D9890A9-AEBF-45D3-AE94-BB6337E2989A}" type="presParOf" srcId="{B6BE7F2D-0741-DC4A-883B-CE2C4C1343A1}" destId="{0E6FC7EB-80AA-AC4F-92E0-0E78041CDE6D}" srcOrd="2" destOrd="0" presId="urn:microsoft.com/office/officeart/2005/8/layout/hierarchy3"/>
    <dgm:cxn modelId="{66D6B205-CFA7-45D2-8412-1CE21BE9E27C}" type="presParOf" srcId="{B6BE7F2D-0741-DC4A-883B-CE2C4C1343A1}" destId="{5F4B137F-2E04-C242-AEBD-63382F5DADFC}" srcOrd="3" destOrd="0" presId="urn:microsoft.com/office/officeart/2005/8/layout/hierarchy3"/>
    <dgm:cxn modelId="{E965BECC-D595-497C-A73B-81900C57665D}" type="presParOf" srcId="{B6BE7F2D-0741-DC4A-883B-CE2C4C1343A1}" destId="{790BEB0E-6B5B-BE40-A3A9-EE69F83027B8}" srcOrd="4" destOrd="0" presId="urn:microsoft.com/office/officeart/2005/8/layout/hierarchy3"/>
    <dgm:cxn modelId="{3C3979A5-3206-4CBC-B128-06DBA38FDE29}" type="presParOf" srcId="{B6BE7F2D-0741-DC4A-883B-CE2C4C1343A1}" destId="{3D110699-3DBB-5146-A1DC-9DF4CC366F5C}" srcOrd="5" destOrd="0" presId="urn:microsoft.com/office/officeart/2005/8/layout/hierarchy3"/>
    <dgm:cxn modelId="{C2A5371C-10EA-41A7-81E4-BC2901DFDBAC}" type="presParOf" srcId="{1311F7BE-D404-D349-BB42-D06F815CB3A0}" destId="{4A872E52-54F5-1A43-85FC-DCE645AB9B6F}" srcOrd="1" destOrd="0" presId="urn:microsoft.com/office/officeart/2005/8/layout/hierarchy3"/>
    <dgm:cxn modelId="{EC81ADD5-B54D-4AC4-A2CC-64C9C0FFC66E}" type="presParOf" srcId="{4A872E52-54F5-1A43-85FC-DCE645AB9B6F}" destId="{294828B9-5D8A-374C-B55B-597E28DCB701}" srcOrd="0" destOrd="0" presId="urn:microsoft.com/office/officeart/2005/8/layout/hierarchy3"/>
    <dgm:cxn modelId="{E7BA0FB1-59E0-438A-B31A-DD87659AFF0D}" type="presParOf" srcId="{294828B9-5D8A-374C-B55B-597E28DCB701}" destId="{9797C1B8-553B-7B41-931F-7E110BE99EAA}" srcOrd="0" destOrd="0" presId="urn:microsoft.com/office/officeart/2005/8/layout/hierarchy3"/>
    <dgm:cxn modelId="{25F8B88B-D9B8-4EB1-B2C5-9609D184C25A}" type="presParOf" srcId="{294828B9-5D8A-374C-B55B-597E28DCB701}" destId="{A22B84D8-03AB-CA45-90C5-01047C820E69}" srcOrd="1" destOrd="0" presId="urn:microsoft.com/office/officeart/2005/8/layout/hierarchy3"/>
    <dgm:cxn modelId="{8C05E5F6-78D2-4E72-A152-E39551B8B8E5}" type="presParOf" srcId="{4A872E52-54F5-1A43-85FC-DCE645AB9B6F}" destId="{A005FEA5-2DB2-F643-8FB0-5B8DF56790A3}" srcOrd="1" destOrd="0" presId="urn:microsoft.com/office/officeart/2005/8/layout/hierarchy3"/>
    <dgm:cxn modelId="{C0D67DD8-6813-4B77-9C46-2C8743638D36}" type="presParOf" srcId="{A005FEA5-2DB2-F643-8FB0-5B8DF56790A3}" destId="{A69E1617-86CE-4B49-A4F8-B02490186F30}" srcOrd="0" destOrd="0" presId="urn:microsoft.com/office/officeart/2005/8/layout/hierarchy3"/>
    <dgm:cxn modelId="{55271AA5-52EC-4927-8497-6F502BEA195C}" type="presParOf" srcId="{A005FEA5-2DB2-F643-8FB0-5B8DF56790A3}" destId="{EB5CB965-FFE0-B148-AF27-9EABE58F81E7}" srcOrd="1" destOrd="0" presId="urn:microsoft.com/office/officeart/2005/8/layout/hierarchy3"/>
    <dgm:cxn modelId="{448EE238-2BE5-44CA-90EC-35706373A4F5}" type="presParOf" srcId="{A005FEA5-2DB2-F643-8FB0-5B8DF56790A3}" destId="{8AF6E76E-68BB-264D-826E-AEBB39267524}" srcOrd="2" destOrd="0" presId="urn:microsoft.com/office/officeart/2005/8/layout/hierarchy3"/>
    <dgm:cxn modelId="{C2BCF05C-498E-450B-9D80-9CBC50166D3E}" type="presParOf" srcId="{A005FEA5-2DB2-F643-8FB0-5B8DF56790A3}" destId="{11F567F9-0295-3F48-9CFB-A29A07F8ED60}" srcOrd="3" destOrd="0" presId="urn:microsoft.com/office/officeart/2005/8/layout/hierarchy3"/>
    <dgm:cxn modelId="{A1D91077-1B07-4323-A22B-682251B9FB21}" type="presParOf" srcId="{A005FEA5-2DB2-F643-8FB0-5B8DF56790A3}" destId="{29C59D61-C26A-AA40-8EA4-D9F10DB3FA4C}" srcOrd="4" destOrd="0" presId="urn:microsoft.com/office/officeart/2005/8/layout/hierarchy3"/>
    <dgm:cxn modelId="{857B4BB9-189A-492D-A343-5669B5FD98AB}" type="presParOf" srcId="{A005FEA5-2DB2-F643-8FB0-5B8DF56790A3}" destId="{B9A2AEBA-8DB5-A741-9AFA-831FB972D460}" srcOrd="5" destOrd="0" presId="urn:microsoft.com/office/officeart/2005/8/layout/hierarchy3"/>
    <dgm:cxn modelId="{2AB5B03C-BDCF-44AF-8E7B-A3D2668BBA03}" type="presParOf" srcId="{1311F7BE-D404-D349-BB42-D06F815CB3A0}" destId="{4C0FBB09-7455-AD4B-A250-A227E5BE8914}" srcOrd="2" destOrd="0" presId="urn:microsoft.com/office/officeart/2005/8/layout/hierarchy3"/>
    <dgm:cxn modelId="{2C355B93-087C-42D0-8D27-569D7293FBFD}" type="presParOf" srcId="{4C0FBB09-7455-AD4B-A250-A227E5BE8914}" destId="{D4B22C91-84BC-B14D-B12A-35306AE4CA8C}" srcOrd="0" destOrd="0" presId="urn:microsoft.com/office/officeart/2005/8/layout/hierarchy3"/>
    <dgm:cxn modelId="{4CAE7591-7333-48EA-A4B6-D871E5029D1A}" type="presParOf" srcId="{D4B22C91-84BC-B14D-B12A-35306AE4CA8C}" destId="{6FDB1C52-66B8-EF4F-9FB7-A5C8D3D6C37F}" srcOrd="0" destOrd="0" presId="urn:microsoft.com/office/officeart/2005/8/layout/hierarchy3"/>
    <dgm:cxn modelId="{AF0F0AE0-867A-48A2-9D67-88F2E9923690}" type="presParOf" srcId="{D4B22C91-84BC-B14D-B12A-35306AE4CA8C}" destId="{97A63C3D-DF05-2E49-ADF2-60951A1D1420}" srcOrd="1" destOrd="0" presId="urn:microsoft.com/office/officeart/2005/8/layout/hierarchy3"/>
    <dgm:cxn modelId="{1A061F4F-81BC-4511-8E50-88D83F51A68D}" type="presParOf" srcId="{4C0FBB09-7455-AD4B-A250-A227E5BE8914}" destId="{8B7CDE3C-846A-BB46-9BB0-FBE85B4B4746}" srcOrd="1" destOrd="0" presId="urn:microsoft.com/office/officeart/2005/8/layout/hierarchy3"/>
    <dgm:cxn modelId="{4A0FEA1B-A8BC-4383-9113-111E445E3A65}" type="presParOf" srcId="{8B7CDE3C-846A-BB46-9BB0-FBE85B4B4746}" destId="{F1386D75-35EA-5D42-9968-3F87FE7AA2CE}" srcOrd="0" destOrd="0" presId="urn:microsoft.com/office/officeart/2005/8/layout/hierarchy3"/>
    <dgm:cxn modelId="{9DC32387-B4E7-4975-A794-65424F25E574}" type="presParOf" srcId="{8B7CDE3C-846A-BB46-9BB0-FBE85B4B4746}" destId="{CDF79683-4896-AE46-8C7E-1E26F3144B7F}" srcOrd="1" destOrd="0" presId="urn:microsoft.com/office/officeart/2005/8/layout/hierarchy3"/>
    <dgm:cxn modelId="{BD25883E-02A3-4B4C-B6FF-602248D02F6D}" type="presParOf" srcId="{8B7CDE3C-846A-BB46-9BB0-FBE85B4B4746}" destId="{22BDA43B-DDAC-6B48-B529-9D41B158BFE5}" srcOrd="2" destOrd="0" presId="urn:microsoft.com/office/officeart/2005/8/layout/hierarchy3"/>
    <dgm:cxn modelId="{A92F08A3-9A0A-46AE-8709-ED909CEE248D}" type="presParOf" srcId="{8B7CDE3C-846A-BB46-9BB0-FBE85B4B4746}" destId="{86D2BFCF-6137-6040-B4D7-654F73B11185}" srcOrd="3" destOrd="0" presId="urn:microsoft.com/office/officeart/2005/8/layout/hierarchy3"/>
    <dgm:cxn modelId="{21F910B8-F858-4CE0-9E07-637E2F51B4D7}" type="presParOf" srcId="{8B7CDE3C-846A-BB46-9BB0-FBE85B4B4746}" destId="{FECE01BA-866C-8B4C-8971-A9BDF35383BD}" srcOrd="4" destOrd="0" presId="urn:microsoft.com/office/officeart/2005/8/layout/hierarchy3"/>
    <dgm:cxn modelId="{F6BE15B6-98CD-4AF1-8335-42EBFC69D98A}" type="presParOf" srcId="{8B7CDE3C-846A-BB46-9BB0-FBE85B4B4746}" destId="{69BFFA3F-0AD9-9441-82BC-335A44ED0150}" srcOrd="5" destOrd="0" presId="urn:microsoft.com/office/officeart/2005/8/layout/hierarchy3"/>
    <dgm:cxn modelId="{E77A5AFD-6F47-4A5D-A1EE-6A0D38D658AC}" type="presParOf" srcId="{8B7CDE3C-846A-BB46-9BB0-FBE85B4B4746}" destId="{1B2A1DD4-116B-C64D-AB7C-4E334146ACC9}" srcOrd="6" destOrd="0" presId="urn:microsoft.com/office/officeart/2005/8/layout/hierarchy3"/>
    <dgm:cxn modelId="{1A349933-7796-4137-87E3-3D777ACBA1EF}" type="presParOf" srcId="{8B7CDE3C-846A-BB46-9BB0-FBE85B4B4746}" destId="{F0161445-FBCA-154C-A578-ACEB2B139284}" srcOrd="7" destOrd="0" presId="urn:microsoft.com/office/officeart/2005/8/layout/hierarchy3"/>
    <dgm:cxn modelId="{5D756D2B-FA8E-4F15-9D46-F43A29CFCEF5}" type="presParOf" srcId="{1311F7BE-D404-D349-BB42-D06F815CB3A0}" destId="{72F5BBD8-11DF-9646-80C0-53EB1F187006}" srcOrd="3" destOrd="0" presId="urn:microsoft.com/office/officeart/2005/8/layout/hierarchy3"/>
    <dgm:cxn modelId="{D1623988-34C5-404B-9AA2-240C04FF28DF}" type="presParOf" srcId="{72F5BBD8-11DF-9646-80C0-53EB1F187006}" destId="{5C2FD415-52B4-3149-8FE7-A15013E2F92D}" srcOrd="0" destOrd="0" presId="urn:microsoft.com/office/officeart/2005/8/layout/hierarchy3"/>
    <dgm:cxn modelId="{14DA130C-E656-469A-9E22-769EAD0063A5}" type="presParOf" srcId="{5C2FD415-52B4-3149-8FE7-A15013E2F92D}" destId="{2331A22A-7C8D-C642-BBF8-C12A6CD27989}" srcOrd="0" destOrd="0" presId="urn:microsoft.com/office/officeart/2005/8/layout/hierarchy3"/>
    <dgm:cxn modelId="{C6B9C3F4-01F9-4DAC-B775-3DD0F514F964}" type="presParOf" srcId="{5C2FD415-52B4-3149-8FE7-A15013E2F92D}" destId="{C6E62521-4D12-004A-A502-A60826E7EBAA}" srcOrd="1" destOrd="0" presId="urn:microsoft.com/office/officeart/2005/8/layout/hierarchy3"/>
    <dgm:cxn modelId="{8789837D-4B20-4F65-A890-9A735752C8BC}" type="presParOf" srcId="{72F5BBD8-11DF-9646-80C0-53EB1F187006}" destId="{CD78D6BF-30BC-7142-9725-B9D1BF666E7B}" srcOrd="1" destOrd="0" presId="urn:microsoft.com/office/officeart/2005/8/layout/hierarchy3"/>
    <dgm:cxn modelId="{4CFF665F-B046-4F2A-BF7F-224B79203DA6}" type="presParOf" srcId="{CD78D6BF-30BC-7142-9725-B9D1BF666E7B}" destId="{1AC9A5BA-BC67-294C-AC33-A22F6DB38F56}" srcOrd="0" destOrd="0" presId="urn:microsoft.com/office/officeart/2005/8/layout/hierarchy3"/>
    <dgm:cxn modelId="{2C05A622-8C87-4A50-9074-1B4F979F941F}" type="presParOf" srcId="{CD78D6BF-30BC-7142-9725-B9D1BF666E7B}" destId="{DCB2FCDB-E6D6-904E-A580-4ADB3BF065A6}" srcOrd="1" destOrd="0" presId="urn:microsoft.com/office/officeart/2005/8/layout/hierarchy3"/>
    <dgm:cxn modelId="{50EAED6A-3509-43EC-B1D2-636590CA9BF1}" type="presParOf" srcId="{CD78D6BF-30BC-7142-9725-B9D1BF666E7B}" destId="{83B0DAF1-60E4-9045-B9E4-B96C5D869AFD}" srcOrd="2" destOrd="0" presId="urn:microsoft.com/office/officeart/2005/8/layout/hierarchy3"/>
    <dgm:cxn modelId="{3364EC5E-BF76-4580-8F3D-0E37CF510F53}" type="presParOf" srcId="{CD78D6BF-30BC-7142-9725-B9D1BF666E7B}" destId="{366DBA70-8BB4-F34F-8B9B-A2766771CED6}" srcOrd="3" destOrd="0" presId="urn:microsoft.com/office/officeart/2005/8/layout/hierarchy3"/>
    <dgm:cxn modelId="{C9B7FAFF-0DD4-4825-8DD4-3A20AB809AC6}" type="presParOf" srcId="{CD78D6BF-30BC-7142-9725-B9D1BF666E7B}" destId="{46F7C217-EAF9-1940-A3AC-6B582F32A3FA}" srcOrd="4" destOrd="0" presId="urn:microsoft.com/office/officeart/2005/8/layout/hierarchy3"/>
    <dgm:cxn modelId="{67015149-4A0A-48A9-A0A1-985C819A7BC8}" type="presParOf" srcId="{CD78D6BF-30BC-7142-9725-B9D1BF666E7B}" destId="{5AF0E7B9-E263-D64F-82B7-2123FE05D917}" srcOrd="5"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1D7AAC-FC8E-004F-B865-F0253AEE1155}">
      <dsp:nvSpPr>
        <dsp:cNvPr id="0" name=""/>
        <dsp:cNvSpPr/>
      </dsp:nvSpPr>
      <dsp:spPr>
        <a:xfrm>
          <a:off x="1003278" y="3596"/>
          <a:ext cx="1922922" cy="961461"/>
        </a:xfrm>
        <a:prstGeom prst="roundRect">
          <a:avLst>
            <a:gd name="adj" fmla="val 10000"/>
          </a:avLst>
        </a:prstGeom>
        <a:solidFill>
          <a:schemeClr val="accent3"/>
        </a:solidFill>
        <a:ln>
          <a:solidFill>
            <a:schemeClr val="accent3"/>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en-US" sz="2900" kern="1200" dirty="0"/>
            <a:t>Sequential access</a:t>
          </a:r>
        </a:p>
      </dsp:txBody>
      <dsp:txXfrm>
        <a:off x="1031438" y="31756"/>
        <a:ext cx="1866602" cy="905141"/>
      </dsp:txXfrm>
    </dsp:sp>
    <dsp:sp modelId="{D506F360-FBE7-A546-AC58-035A01472293}">
      <dsp:nvSpPr>
        <dsp:cNvPr id="0" name=""/>
        <dsp:cNvSpPr/>
      </dsp:nvSpPr>
      <dsp:spPr>
        <a:xfrm>
          <a:off x="1195571" y="965057"/>
          <a:ext cx="192292" cy="721095"/>
        </a:xfrm>
        <a:custGeom>
          <a:avLst/>
          <a:gdLst/>
          <a:ahLst/>
          <a:cxnLst/>
          <a:rect l="0" t="0" r="0" b="0"/>
          <a:pathLst>
            <a:path>
              <a:moveTo>
                <a:pt x="0" y="0"/>
              </a:moveTo>
              <a:lnTo>
                <a:pt x="0" y="721095"/>
              </a:lnTo>
              <a:lnTo>
                <a:pt x="192292" y="721095"/>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95F2E14-05C7-644B-B6BE-707563606306}">
      <dsp:nvSpPr>
        <dsp:cNvPr id="0" name=""/>
        <dsp:cNvSpPr/>
      </dsp:nvSpPr>
      <dsp:spPr>
        <a:xfrm>
          <a:off x="1387863" y="1205422"/>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Memory is organized into units of data called records</a:t>
          </a:r>
        </a:p>
      </dsp:txBody>
      <dsp:txXfrm>
        <a:off x="1416023" y="1233582"/>
        <a:ext cx="1482018" cy="905141"/>
      </dsp:txXfrm>
    </dsp:sp>
    <dsp:sp modelId="{0E6FC7EB-80AA-AC4F-92E0-0E78041CDE6D}">
      <dsp:nvSpPr>
        <dsp:cNvPr id="0" name=""/>
        <dsp:cNvSpPr/>
      </dsp:nvSpPr>
      <dsp:spPr>
        <a:xfrm>
          <a:off x="1195571" y="965057"/>
          <a:ext cx="192292" cy="1922922"/>
        </a:xfrm>
        <a:custGeom>
          <a:avLst/>
          <a:gdLst/>
          <a:ahLst/>
          <a:cxnLst/>
          <a:rect l="0" t="0" r="0" b="0"/>
          <a:pathLst>
            <a:path>
              <a:moveTo>
                <a:pt x="0" y="0"/>
              </a:moveTo>
              <a:lnTo>
                <a:pt x="0" y="1922922"/>
              </a:lnTo>
              <a:lnTo>
                <a:pt x="192292" y="1922922"/>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F4B137F-2E04-C242-AEBD-63382F5DADFC}">
      <dsp:nvSpPr>
        <dsp:cNvPr id="0" name=""/>
        <dsp:cNvSpPr/>
      </dsp:nvSpPr>
      <dsp:spPr>
        <a:xfrm>
          <a:off x="1387863" y="2407249"/>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Access must be made in a specific linear sequence</a:t>
          </a:r>
        </a:p>
      </dsp:txBody>
      <dsp:txXfrm>
        <a:off x="1416023" y="2435409"/>
        <a:ext cx="1482018" cy="905141"/>
      </dsp:txXfrm>
    </dsp:sp>
    <dsp:sp modelId="{790BEB0E-6B5B-BE40-A3A9-EE69F83027B8}">
      <dsp:nvSpPr>
        <dsp:cNvPr id="0" name=""/>
        <dsp:cNvSpPr/>
      </dsp:nvSpPr>
      <dsp:spPr>
        <a:xfrm>
          <a:off x="1195571" y="965057"/>
          <a:ext cx="192292" cy="3124749"/>
        </a:xfrm>
        <a:custGeom>
          <a:avLst/>
          <a:gdLst/>
          <a:ahLst/>
          <a:cxnLst/>
          <a:rect l="0" t="0" r="0" b="0"/>
          <a:pathLst>
            <a:path>
              <a:moveTo>
                <a:pt x="0" y="0"/>
              </a:moveTo>
              <a:lnTo>
                <a:pt x="0" y="3124749"/>
              </a:lnTo>
              <a:lnTo>
                <a:pt x="192292" y="3124749"/>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D110699-3DBB-5146-A1DC-9DF4CC366F5C}">
      <dsp:nvSpPr>
        <dsp:cNvPr id="0" name=""/>
        <dsp:cNvSpPr/>
      </dsp:nvSpPr>
      <dsp:spPr>
        <a:xfrm>
          <a:off x="1387863" y="3609075"/>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Access time is variable</a:t>
          </a:r>
        </a:p>
      </dsp:txBody>
      <dsp:txXfrm>
        <a:off x="1416023" y="3637235"/>
        <a:ext cx="1482018" cy="905141"/>
      </dsp:txXfrm>
    </dsp:sp>
    <dsp:sp modelId="{9797C1B8-553B-7B41-931F-7E110BE99EAA}">
      <dsp:nvSpPr>
        <dsp:cNvPr id="0" name=""/>
        <dsp:cNvSpPr/>
      </dsp:nvSpPr>
      <dsp:spPr>
        <a:xfrm>
          <a:off x="3406932" y="3596"/>
          <a:ext cx="1922922" cy="961461"/>
        </a:xfrm>
        <a:prstGeom prst="roundRect">
          <a:avLst>
            <a:gd name="adj" fmla="val 10000"/>
          </a:avLst>
        </a:prstGeom>
        <a:solidFill>
          <a:schemeClr val="accent3"/>
        </a:solidFill>
        <a:ln>
          <a:solidFill>
            <a:schemeClr val="accent3"/>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en-US" sz="2900" kern="1200" dirty="0"/>
            <a:t>Direct access</a:t>
          </a:r>
        </a:p>
      </dsp:txBody>
      <dsp:txXfrm>
        <a:off x="3435092" y="31756"/>
        <a:ext cx="1866602" cy="905141"/>
      </dsp:txXfrm>
    </dsp:sp>
    <dsp:sp modelId="{A69E1617-86CE-4B49-A4F8-B02490186F30}">
      <dsp:nvSpPr>
        <dsp:cNvPr id="0" name=""/>
        <dsp:cNvSpPr/>
      </dsp:nvSpPr>
      <dsp:spPr>
        <a:xfrm>
          <a:off x="3599224" y="965057"/>
          <a:ext cx="192292" cy="721095"/>
        </a:xfrm>
        <a:custGeom>
          <a:avLst/>
          <a:gdLst/>
          <a:ahLst/>
          <a:cxnLst/>
          <a:rect l="0" t="0" r="0" b="0"/>
          <a:pathLst>
            <a:path>
              <a:moveTo>
                <a:pt x="0" y="0"/>
              </a:moveTo>
              <a:lnTo>
                <a:pt x="0" y="721095"/>
              </a:lnTo>
              <a:lnTo>
                <a:pt x="192292" y="721095"/>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B5CB965-FFE0-B148-AF27-9EABE58F81E7}">
      <dsp:nvSpPr>
        <dsp:cNvPr id="0" name=""/>
        <dsp:cNvSpPr/>
      </dsp:nvSpPr>
      <dsp:spPr>
        <a:xfrm>
          <a:off x="3791516" y="1205422"/>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Involves a shared read-write mechanism</a:t>
          </a:r>
        </a:p>
      </dsp:txBody>
      <dsp:txXfrm>
        <a:off x="3819676" y="1233582"/>
        <a:ext cx="1482018" cy="905141"/>
      </dsp:txXfrm>
    </dsp:sp>
    <dsp:sp modelId="{8AF6E76E-68BB-264D-826E-AEBB39267524}">
      <dsp:nvSpPr>
        <dsp:cNvPr id="0" name=""/>
        <dsp:cNvSpPr/>
      </dsp:nvSpPr>
      <dsp:spPr>
        <a:xfrm>
          <a:off x="3599224" y="965057"/>
          <a:ext cx="192292" cy="1922922"/>
        </a:xfrm>
        <a:custGeom>
          <a:avLst/>
          <a:gdLst/>
          <a:ahLst/>
          <a:cxnLst/>
          <a:rect l="0" t="0" r="0" b="0"/>
          <a:pathLst>
            <a:path>
              <a:moveTo>
                <a:pt x="0" y="0"/>
              </a:moveTo>
              <a:lnTo>
                <a:pt x="0" y="1922922"/>
              </a:lnTo>
              <a:lnTo>
                <a:pt x="192292" y="1922922"/>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1F567F9-0295-3F48-9CFB-A29A07F8ED60}">
      <dsp:nvSpPr>
        <dsp:cNvPr id="0" name=""/>
        <dsp:cNvSpPr/>
      </dsp:nvSpPr>
      <dsp:spPr>
        <a:xfrm>
          <a:off x="3791516" y="2407249"/>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Individual blocks or records have a unique address based on physical location</a:t>
          </a:r>
        </a:p>
      </dsp:txBody>
      <dsp:txXfrm>
        <a:off x="3819676" y="2435409"/>
        <a:ext cx="1482018" cy="905141"/>
      </dsp:txXfrm>
    </dsp:sp>
    <dsp:sp modelId="{29C59D61-C26A-AA40-8EA4-D9F10DB3FA4C}">
      <dsp:nvSpPr>
        <dsp:cNvPr id="0" name=""/>
        <dsp:cNvSpPr/>
      </dsp:nvSpPr>
      <dsp:spPr>
        <a:xfrm>
          <a:off x="3599224" y="965057"/>
          <a:ext cx="192292" cy="3124749"/>
        </a:xfrm>
        <a:custGeom>
          <a:avLst/>
          <a:gdLst/>
          <a:ahLst/>
          <a:cxnLst/>
          <a:rect l="0" t="0" r="0" b="0"/>
          <a:pathLst>
            <a:path>
              <a:moveTo>
                <a:pt x="0" y="0"/>
              </a:moveTo>
              <a:lnTo>
                <a:pt x="0" y="3124749"/>
              </a:lnTo>
              <a:lnTo>
                <a:pt x="192292" y="3124749"/>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9A2AEBA-8DB5-A741-9AFA-831FB972D460}">
      <dsp:nvSpPr>
        <dsp:cNvPr id="0" name=""/>
        <dsp:cNvSpPr/>
      </dsp:nvSpPr>
      <dsp:spPr>
        <a:xfrm>
          <a:off x="3791516" y="3609075"/>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Access time is variable</a:t>
          </a:r>
        </a:p>
      </dsp:txBody>
      <dsp:txXfrm>
        <a:off x="3819676" y="3637235"/>
        <a:ext cx="1482018" cy="905141"/>
      </dsp:txXfrm>
    </dsp:sp>
    <dsp:sp modelId="{6FDB1C52-66B8-EF4F-9FB7-A5C8D3D6C37F}">
      <dsp:nvSpPr>
        <dsp:cNvPr id="0" name=""/>
        <dsp:cNvSpPr/>
      </dsp:nvSpPr>
      <dsp:spPr>
        <a:xfrm>
          <a:off x="5810585" y="3596"/>
          <a:ext cx="1922922" cy="961461"/>
        </a:xfrm>
        <a:prstGeom prst="roundRect">
          <a:avLst>
            <a:gd name="adj" fmla="val 10000"/>
          </a:avLst>
        </a:prstGeom>
        <a:solidFill>
          <a:schemeClr val="accent3"/>
        </a:solidFill>
        <a:ln>
          <a:solidFill>
            <a:schemeClr val="accent3"/>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en-US" sz="2900" kern="1200" dirty="0"/>
            <a:t>Random access</a:t>
          </a:r>
        </a:p>
      </dsp:txBody>
      <dsp:txXfrm>
        <a:off x="5838745" y="31756"/>
        <a:ext cx="1866602" cy="905141"/>
      </dsp:txXfrm>
    </dsp:sp>
    <dsp:sp modelId="{F1386D75-35EA-5D42-9968-3F87FE7AA2CE}">
      <dsp:nvSpPr>
        <dsp:cNvPr id="0" name=""/>
        <dsp:cNvSpPr/>
      </dsp:nvSpPr>
      <dsp:spPr>
        <a:xfrm>
          <a:off x="6002877" y="965057"/>
          <a:ext cx="192292" cy="721095"/>
        </a:xfrm>
        <a:custGeom>
          <a:avLst/>
          <a:gdLst/>
          <a:ahLst/>
          <a:cxnLst/>
          <a:rect l="0" t="0" r="0" b="0"/>
          <a:pathLst>
            <a:path>
              <a:moveTo>
                <a:pt x="0" y="0"/>
              </a:moveTo>
              <a:lnTo>
                <a:pt x="0" y="721095"/>
              </a:lnTo>
              <a:lnTo>
                <a:pt x="192292" y="721095"/>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DF79683-4896-AE46-8C7E-1E26F3144B7F}">
      <dsp:nvSpPr>
        <dsp:cNvPr id="0" name=""/>
        <dsp:cNvSpPr/>
      </dsp:nvSpPr>
      <dsp:spPr>
        <a:xfrm>
          <a:off x="6195169" y="1205422"/>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Each addressable location in memory has a unique, physically wired-in addressing mechanism</a:t>
          </a:r>
        </a:p>
      </dsp:txBody>
      <dsp:txXfrm>
        <a:off x="6223329" y="1233582"/>
        <a:ext cx="1482018" cy="905141"/>
      </dsp:txXfrm>
    </dsp:sp>
    <dsp:sp modelId="{22BDA43B-DDAC-6B48-B529-9D41B158BFE5}">
      <dsp:nvSpPr>
        <dsp:cNvPr id="0" name=""/>
        <dsp:cNvSpPr/>
      </dsp:nvSpPr>
      <dsp:spPr>
        <a:xfrm>
          <a:off x="6002877" y="965057"/>
          <a:ext cx="192292" cy="1922922"/>
        </a:xfrm>
        <a:custGeom>
          <a:avLst/>
          <a:gdLst/>
          <a:ahLst/>
          <a:cxnLst/>
          <a:rect l="0" t="0" r="0" b="0"/>
          <a:pathLst>
            <a:path>
              <a:moveTo>
                <a:pt x="0" y="0"/>
              </a:moveTo>
              <a:lnTo>
                <a:pt x="0" y="1922922"/>
              </a:lnTo>
              <a:lnTo>
                <a:pt x="192292" y="1922922"/>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6D2BFCF-6137-6040-B4D7-654F73B11185}">
      <dsp:nvSpPr>
        <dsp:cNvPr id="0" name=""/>
        <dsp:cNvSpPr/>
      </dsp:nvSpPr>
      <dsp:spPr>
        <a:xfrm>
          <a:off x="6195169" y="2407249"/>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The time to access a given location is independent of the sequence of prior accesses and is constant</a:t>
          </a:r>
        </a:p>
      </dsp:txBody>
      <dsp:txXfrm>
        <a:off x="6223329" y="2435409"/>
        <a:ext cx="1482018" cy="905141"/>
      </dsp:txXfrm>
    </dsp:sp>
    <dsp:sp modelId="{FECE01BA-866C-8B4C-8971-A9BDF35383BD}">
      <dsp:nvSpPr>
        <dsp:cNvPr id="0" name=""/>
        <dsp:cNvSpPr/>
      </dsp:nvSpPr>
      <dsp:spPr>
        <a:xfrm>
          <a:off x="6002877" y="965057"/>
          <a:ext cx="192292" cy="3124749"/>
        </a:xfrm>
        <a:custGeom>
          <a:avLst/>
          <a:gdLst/>
          <a:ahLst/>
          <a:cxnLst/>
          <a:rect l="0" t="0" r="0" b="0"/>
          <a:pathLst>
            <a:path>
              <a:moveTo>
                <a:pt x="0" y="0"/>
              </a:moveTo>
              <a:lnTo>
                <a:pt x="0" y="3124749"/>
              </a:lnTo>
              <a:lnTo>
                <a:pt x="192292" y="3124749"/>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9BFFA3F-0AD9-9441-82BC-335A44ED0150}">
      <dsp:nvSpPr>
        <dsp:cNvPr id="0" name=""/>
        <dsp:cNvSpPr/>
      </dsp:nvSpPr>
      <dsp:spPr>
        <a:xfrm>
          <a:off x="6195169" y="3609075"/>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Any location can be selected at random and directly addressed and accessed</a:t>
          </a:r>
        </a:p>
      </dsp:txBody>
      <dsp:txXfrm>
        <a:off x="6223329" y="3637235"/>
        <a:ext cx="1482018" cy="905141"/>
      </dsp:txXfrm>
    </dsp:sp>
    <dsp:sp modelId="{1B2A1DD4-116B-C64D-AB7C-4E334146ACC9}">
      <dsp:nvSpPr>
        <dsp:cNvPr id="0" name=""/>
        <dsp:cNvSpPr/>
      </dsp:nvSpPr>
      <dsp:spPr>
        <a:xfrm>
          <a:off x="6002877" y="965057"/>
          <a:ext cx="192292" cy="4326575"/>
        </a:xfrm>
        <a:custGeom>
          <a:avLst/>
          <a:gdLst/>
          <a:ahLst/>
          <a:cxnLst/>
          <a:rect l="0" t="0" r="0" b="0"/>
          <a:pathLst>
            <a:path>
              <a:moveTo>
                <a:pt x="0" y="0"/>
              </a:moveTo>
              <a:lnTo>
                <a:pt x="0" y="4326575"/>
              </a:lnTo>
              <a:lnTo>
                <a:pt x="192292" y="4326575"/>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0161445-FBCA-154C-A578-ACEB2B139284}">
      <dsp:nvSpPr>
        <dsp:cNvPr id="0" name=""/>
        <dsp:cNvSpPr/>
      </dsp:nvSpPr>
      <dsp:spPr>
        <a:xfrm>
          <a:off x="6195169" y="4810902"/>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Main memory and some cache systems are random access</a:t>
          </a:r>
        </a:p>
      </dsp:txBody>
      <dsp:txXfrm>
        <a:off x="6223329" y="4839062"/>
        <a:ext cx="1482018" cy="905141"/>
      </dsp:txXfrm>
    </dsp:sp>
    <dsp:sp modelId="{2331A22A-7C8D-C642-BBF8-C12A6CD27989}">
      <dsp:nvSpPr>
        <dsp:cNvPr id="0" name=""/>
        <dsp:cNvSpPr/>
      </dsp:nvSpPr>
      <dsp:spPr>
        <a:xfrm>
          <a:off x="8214238" y="3596"/>
          <a:ext cx="1922922" cy="961461"/>
        </a:xfrm>
        <a:prstGeom prst="roundRect">
          <a:avLst>
            <a:gd name="adj" fmla="val 10000"/>
          </a:avLst>
        </a:prstGeom>
        <a:solidFill>
          <a:schemeClr val="accent3"/>
        </a:solidFill>
        <a:ln>
          <a:solidFill>
            <a:schemeClr val="accent3"/>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en-GB" sz="2900" kern="1200" dirty="0"/>
            <a:t>Associative</a:t>
          </a:r>
        </a:p>
      </dsp:txBody>
      <dsp:txXfrm>
        <a:off x="8242398" y="31756"/>
        <a:ext cx="1866602" cy="905141"/>
      </dsp:txXfrm>
    </dsp:sp>
    <dsp:sp modelId="{1AC9A5BA-BC67-294C-AC33-A22F6DB38F56}">
      <dsp:nvSpPr>
        <dsp:cNvPr id="0" name=""/>
        <dsp:cNvSpPr/>
      </dsp:nvSpPr>
      <dsp:spPr>
        <a:xfrm>
          <a:off x="8406530" y="965057"/>
          <a:ext cx="192292" cy="721095"/>
        </a:xfrm>
        <a:custGeom>
          <a:avLst/>
          <a:gdLst/>
          <a:ahLst/>
          <a:cxnLst/>
          <a:rect l="0" t="0" r="0" b="0"/>
          <a:pathLst>
            <a:path>
              <a:moveTo>
                <a:pt x="0" y="0"/>
              </a:moveTo>
              <a:lnTo>
                <a:pt x="0" y="721095"/>
              </a:lnTo>
              <a:lnTo>
                <a:pt x="192292" y="721095"/>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CB2FCDB-E6D6-904E-A580-4ADB3BF065A6}">
      <dsp:nvSpPr>
        <dsp:cNvPr id="0" name=""/>
        <dsp:cNvSpPr/>
      </dsp:nvSpPr>
      <dsp:spPr>
        <a:xfrm>
          <a:off x="8598823" y="1205422"/>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A word is retrieved based on a portion of its contents rather than its address</a:t>
          </a:r>
        </a:p>
      </dsp:txBody>
      <dsp:txXfrm>
        <a:off x="8626983" y="1233582"/>
        <a:ext cx="1482018" cy="905141"/>
      </dsp:txXfrm>
    </dsp:sp>
    <dsp:sp modelId="{83B0DAF1-60E4-9045-B9E4-B96C5D869AFD}">
      <dsp:nvSpPr>
        <dsp:cNvPr id="0" name=""/>
        <dsp:cNvSpPr/>
      </dsp:nvSpPr>
      <dsp:spPr>
        <a:xfrm>
          <a:off x="8406530" y="965057"/>
          <a:ext cx="192292" cy="1922922"/>
        </a:xfrm>
        <a:custGeom>
          <a:avLst/>
          <a:gdLst/>
          <a:ahLst/>
          <a:cxnLst/>
          <a:rect l="0" t="0" r="0" b="0"/>
          <a:pathLst>
            <a:path>
              <a:moveTo>
                <a:pt x="0" y="0"/>
              </a:moveTo>
              <a:lnTo>
                <a:pt x="0" y="1922922"/>
              </a:lnTo>
              <a:lnTo>
                <a:pt x="192292" y="1922922"/>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66DBA70-8BB4-F34F-8B9B-A2766771CED6}">
      <dsp:nvSpPr>
        <dsp:cNvPr id="0" name=""/>
        <dsp:cNvSpPr/>
      </dsp:nvSpPr>
      <dsp:spPr>
        <a:xfrm>
          <a:off x="8598823" y="2407249"/>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Each location has its own addressing mechanism and retrieval time is constant independent of location or prior access patterns</a:t>
          </a:r>
        </a:p>
      </dsp:txBody>
      <dsp:txXfrm>
        <a:off x="8626983" y="2435409"/>
        <a:ext cx="1482018" cy="905141"/>
      </dsp:txXfrm>
    </dsp:sp>
    <dsp:sp modelId="{46F7C217-EAF9-1940-A3AC-6B582F32A3FA}">
      <dsp:nvSpPr>
        <dsp:cNvPr id="0" name=""/>
        <dsp:cNvSpPr/>
      </dsp:nvSpPr>
      <dsp:spPr>
        <a:xfrm>
          <a:off x="8406530" y="965057"/>
          <a:ext cx="192292" cy="3124749"/>
        </a:xfrm>
        <a:custGeom>
          <a:avLst/>
          <a:gdLst/>
          <a:ahLst/>
          <a:cxnLst/>
          <a:rect l="0" t="0" r="0" b="0"/>
          <a:pathLst>
            <a:path>
              <a:moveTo>
                <a:pt x="0" y="0"/>
              </a:moveTo>
              <a:lnTo>
                <a:pt x="0" y="3124749"/>
              </a:lnTo>
              <a:lnTo>
                <a:pt x="192292" y="3124749"/>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AF0E7B9-E263-D64F-82B7-2123FE05D917}">
      <dsp:nvSpPr>
        <dsp:cNvPr id="0" name=""/>
        <dsp:cNvSpPr/>
      </dsp:nvSpPr>
      <dsp:spPr>
        <a:xfrm>
          <a:off x="8598823" y="3609075"/>
          <a:ext cx="1538338" cy="96146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ctr" defTabSz="444500" rtl="0">
            <a:lnSpc>
              <a:spcPct val="90000"/>
            </a:lnSpc>
            <a:spcBef>
              <a:spcPct val="0"/>
            </a:spcBef>
            <a:spcAft>
              <a:spcPct val="35000"/>
            </a:spcAft>
            <a:buNone/>
          </a:pPr>
          <a:r>
            <a:rPr lang="en-US" sz="1000" kern="1200" dirty="0">
              <a:solidFill>
                <a:srgbClr val="FF0000"/>
              </a:solidFill>
            </a:rPr>
            <a:t>Cache memories may employ associative access</a:t>
          </a:r>
        </a:p>
      </dsp:txBody>
      <dsp:txXfrm>
        <a:off x="8626983" y="3637235"/>
        <a:ext cx="1482018" cy="90514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530294-0840-4345-9DE7-93E0E224DBBF}" type="datetimeFigureOut">
              <a:rPr lang="en-US" smtClean="0"/>
              <a:t>8/24/2021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C69FE7-558E-4DA7-89AA-B480D7299098}" type="slidenum">
              <a:rPr lang="en-US" smtClean="0"/>
              <a:t>‹#›</a:t>
            </a:fld>
            <a:endParaRPr lang="en-US"/>
          </a:p>
        </p:txBody>
      </p:sp>
    </p:spTree>
    <p:extLst>
      <p:ext uri="{BB962C8B-B14F-4D97-AF65-F5344CB8AC3E}">
        <p14:creationId xmlns:p14="http://schemas.microsoft.com/office/powerpoint/2010/main" val="2057987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searchsoftwarequality.techtarget.com/definition/program" TargetMode="External"/><Relationship Id="rId2" Type="http://schemas.openxmlformats.org/officeDocument/2006/relationships/slide" Target="../slides/slide32.xml"/><Relationship Id="rId1" Type="http://schemas.openxmlformats.org/officeDocument/2006/relationships/notesMaster" Target="../notesMasters/notesMaster1.xml"/><Relationship Id="rId5" Type="http://schemas.openxmlformats.org/officeDocument/2006/relationships/hyperlink" Target="https://searchwindowsserver.techtarget.com/definition/swap-file-swap-space-or-pagefile" TargetMode="External"/><Relationship Id="rId4" Type="http://schemas.openxmlformats.org/officeDocument/2006/relationships/hyperlink" Target="https://searchwindowsserver.techtarget.com/definition/system" TargetMode="Externa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en.wikipedia.org/wiki/Computer_memory" TargetMode="External"/><Relationship Id="rId2" Type="http://schemas.openxmlformats.org/officeDocument/2006/relationships/slide" Target="../slides/slide33.xml"/><Relationship Id="rId1" Type="http://schemas.openxmlformats.org/officeDocument/2006/relationships/notesMaster" Target="../notesMasters/notesMaster1.xml"/><Relationship Id="rId5" Type="http://schemas.openxmlformats.org/officeDocument/2006/relationships/hyperlink" Target="https://en.wikipedia.org/wiki/Computer_hardware" TargetMode="External"/><Relationship Id="rId4" Type="http://schemas.openxmlformats.org/officeDocument/2006/relationships/hyperlink" Target="https://en.wikipedia.org/wiki/Software"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Computer memory exhibits perhaps the widest range of type, technology, organization, performance, and cost of any feature</a:t>
            </a:r>
          </a:p>
          <a:p>
            <a:r>
              <a:rPr lang="en-US" dirty="0"/>
              <a:t>of a computer system. No single technology is optimal in satisfying the memory</a:t>
            </a:r>
          </a:p>
          <a:p>
            <a:r>
              <a:rPr lang="en-US" dirty="0"/>
              <a:t>requirements for a computer system. As a consequence, the typical computer</a:t>
            </a:r>
          </a:p>
          <a:p>
            <a:r>
              <a:rPr lang="en-US" dirty="0"/>
              <a:t>system is equipped with a hierarchy of memory subsystems, some internal to the</a:t>
            </a:r>
          </a:p>
          <a:p>
            <a:r>
              <a:rPr lang="en-US" dirty="0"/>
              <a:t>system (directly accessible by the processor) and some external (accessible by the</a:t>
            </a:r>
          </a:p>
          <a:p>
            <a:r>
              <a:rPr lang="en-US" dirty="0"/>
              <a:t>processor via an I/O module).</a:t>
            </a:r>
          </a:p>
          <a:p>
            <a:endParaRPr lang="en-US" dirty="0"/>
          </a:p>
          <a:p>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2</a:t>
            </a:fld>
            <a:endParaRPr lang="en-US"/>
          </a:p>
        </p:txBody>
      </p:sp>
    </p:spTree>
    <p:extLst>
      <p:ext uri="{BB962C8B-B14F-4D97-AF65-F5344CB8AC3E}">
        <p14:creationId xmlns:p14="http://schemas.microsoft.com/office/powerpoint/2010/main" val="14029999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sz="1200" kern="1200" baseline="0" dirty="0">
                <a:solidFill>
                  <a:schemeClr val="tx1"/>
                </a:solidFill>
                <a:latin typeface="Times New Roman" pitchFamily="33" charset="0"/>
                <a:ea typeface="+mn-ea"/>
                <a:cs typeface="+mn-cs"/>
              </a:rPr>
              <a:t>The question of how much is somewhat open ended. If the capacity is there,</a:t>
            </a:r>
          </a:p>
          <a:p>
            <a:r>
              <a:rPr kumimoji="1" lang="en-US" sz="1200" kern="1200" baseline="0" dirty="0">
                <a:solidFill>
                  <a:schemeClr val="tx1"/>
                </a:solidFill>
                <a:latin typeface="Times New Roman" pitchFamily="33" charset="0"/>
                <a:ea typeface="+mn-ea"/>
                <a:cs typeface="+mn-cs"/>
              </a:rPr>
              <a:t>applications will likely be developed to use it. The question of how fast is, in a sense,</a:t>
            </a:r>
          </a:p>
          <a:p>
            <a:r>
              <a:rPr kumimoji="1" lang="en-US" sz="1200" kern="1200" baseline="0" dirty="0">
                <a:solidFill>
                  <a:schemeClr val="tx1"/>
                </a:solidFill>
                <a:latin typeface="Times New Roman" pitchFamily="33" charset="0"/>
                <a:ea typeface="+mn-ea"/>
                <a:cs typeface="+mn-cs"/>
              </a:rPr>
              <a:t>easier to answer. To achieve greatest performance, the memory must be able to</a:t>
            </a:r>
          </a:p>
          <a:p>
            <a:r>
              <a:rPr kumimoji="1" lang="en-US" sz="1200" kern="1200" baseline="0" dirty="0">
                <a:solidFill>
                  <a:schemeClr val="tx1"/>
                </a:solidFill>
                <a:latin typeface="Times New Roman" pitchFamily="33" charset="0"/>
                <a:ea typeface="+mn-ea"/>
                <a:cs typeface="+mn-cs"/>
              </a:rPr>
              <a:t>keep up with the processor. That is, as the processor is executing instructions, we</a:t>
            </a:r>
          </a:p>
          <a:p>
            <a:r>
              <a:rPr kumimoji="1" lang="en-US" sz="1200" kern="1200" baseline="0" dirty="0">
                <a:solidFill>
                  <a:schemeClr val="tx1"/>
                </a:solidFill>
                <a:latin typeface="Times New Roman" pitchFamily="33" charset="0"/>
                <a:ea typeface="+mn-ea"/>
                <a:cs typeface="+mn-cs"/>
              </a:rPr>
              <a:t>would not want it to have to pause waiting for instructions or operands. The final</a:t>
            </a:r>
          </a:p>
          <a:p>
            <a:r>
              <a:rPr kumimoji="1" lang="en-US" sz="1200" kern="1200" baseline="0" dirty="0">
                <a:solidFill>
                  <a:schemeClr val="tx1"/>
                </a:solidFill>
                <a:latin typeface="Times New Roman" pitchFamily="33" charset="0"/>
                <a:ea typeface="+mn-ea"/>
                <a:cs typeface="+mn-cs"/>
              </a:rPr>
              <a:t>question must also be considered. For a practical system, the cost of memory must</a:t>
            </a:r>
          </a:p>
          <a:p>
            <a:r>
              <a:rPr kumimoji="1" lang="en-US" sz="1200" kern="1200" baseline="0" dirty="0">
                <a:solidFill>
                  <a:schemeClr val="tx1"/>
                </a:solidFill>
                <a:latin typeface="Times New Roman" pitchFamily="33" charset="0"/>
                <a:ea typeface="+mn-ea"/>
                <a:cs typeface="+mn-cs"/>
              </a:rPr>
              <a:t>be reasonable in relationship to other components.</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As might be expected, there is a trade-off among the three key characteristics</a:t>
            </a:r>
          </a:p>
          <a:p>
            <a:r>
              <a:rPr kumimoji="1" lang="en-US" sz="1200" kern="1200" baseline="0" dirty="0">
                <a:solidFill>
                  <a:schemeClr val="tx1"/>
                </a:solidFill>
                <a:latin typeface="Times New Roman" pitchFamily="33" charset="0"/>
                <a:ea typeface="+mn-ea"/>
                <a:cs typeface="+mn-cs"/>
              </a:rPr>
              <a:t>of memory: capacity, access time, and cost. A variety of technologies are used to</a:t>
            </a:r>
          </a:p>
          <a:p>
            <a:r>
              <a:rPr kumimoji="1" lang="en-US" sz="1200" kern="1200" baseline="0" dirty="0">
                <a:solidFill>
                  <a:schemeClr val="tx1"/>
                </a:solidFill>
                <a:latin typeface="Times New Roman" pitchFamily="33" charset="0"/>
                <a:ea typeface="+mn-ea"/>
                <a:cs typeface="+mn-cs"/>
              </a:rPr>
              <a:t>implement memory systems, and across this spectrum of technologies, the following</a:t>
            </a:r>
          </a:p>
          <a:p>
            <a:r>
              <a:rPr kumimoji="1" lang="en-US" sz="1200" kern="1200" baseline="0" dirty="0">
                <a:solidFill>
                  <a:schemeClr val="tx1"/>
                </a:solidFill>
                <a:latin typeface="Times New Roman" pitchFamily="33" charset="0"/>
                <a:ea typeface="+mn-ea"/>
                <a:cs typeface="+mn-cs"/>
              </a:rPr>
              <a:t>relationships hold:</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 Faster access time, greater cost per bit</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 Greater capacity, smaller cost per bit</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 Greater capacity, slower access time</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The dilemma facing the designer is clear. The designer would like to use memory</a:t>
            </a:r>
          </a:p>
          <a:p>
            <a:r>
              <a:rPr kumimoji="1" lang="en-US" sz="1200" kern="1200" baseline="0" dirty="0">
                <a:solidFill>
                  <a:schemeClr val="tx1"/>
                </a:solidFill>
                <a:latin typeface="Times New Roman" pitchFamily="33" charset="0"/>
                <a:ea typeface="+mn-ea"/>
                <a:cs typeface="+mn-cs"/>
              </a:rPr>
              <a:t>technologies that provide for large-capacity memory, both because the capacity</a:t>
            </a:r>
          </a:p>
          <a:p>
            <a:r>
              <a:rPr kumimoji="1" lang="en-US" sz="1200" kern="1200" baseline="0" dirty="0">
                <a:solidFill>
                  <a:schemeClr val="tx1"/>
                </a:solidFill>
                <a:latin typeface="Times New Roman" pitchFamily="33" charset="0"/>
                <a:ea typeface="+mn-ea"/>
                <a:cs typeface="+mn-cs"/>
              </a:rPr>
              <a:t>is needed and because the cost per bit is low. However, to meet performance</a:t>
            </a:r>
          </a:p>
          <a:p>
            <a:r>
              <a:rPr kumimoji="1" lang="en-US" sz="1200" kern="1200" baseline="0" dirty="0">
                <a:solidFill>
                  <a:schemeClr val="tx1"/>
                </a:solidFill>
                <a:latin typeface="Times New Roman" pitchFamily="33" charset="0"/>
                <a:ea typeface="+mn-ea"/>
                <a:cs typeface="+mn-cs"/>
              </a:rPr>
              <a:t>requirements, the designer needs to use expensive, relatively lower-capacity memories</a:t>
            </a:r>
          </a:p>
          <a:p>
            <a:r>
              <a:rPr kumimoji="1" lang="en-US" sz="1200" kern="1200" baseline="0" dirty="0">
                <a:solidFill>
                  <a:schemeClr val="tx1"/>
                </a:solidFill>
                <a:latin typeface="Times New Roman" pitchFamily="33" charset="0"/>
                <a:ea typeface="+mn-ea"/>
                <a:cs typeface="+mn-cs"/>
              </a:rPr>
              <a:t>with short access times.</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The way out of this dilemma is not to rely on a single memory component or</a:t>
            </a:r>
          </a:p>
          <a:p>
            <a:r>
              <a:rPr kumimoji="1" lang="en-US" sz="1200" kern="1200" baseline="0" dirty="0">
                <a:solidFill>
                  <a:schemeClr val="tx1"/>
                </a:solidFill>
                <a:latin typeface="Times New Roman" pitchFamily="33" charset="0"/>
                <a:ea typeface="+mn-ea"/>
                <a:cs typeface="+mn-cs"/>
              </a:rPr>
              <a:t>technology, but to employ a </a:t>
            </a:r>
            <a:r>
              <a:rPr kumimoji="1" lang="en-US" sz="1200" b="1" kern="1200" baseline="0" dirty="0">
                <a:solidFill>
                  <a:schemeClr val="tx1"/>
                </a:solidFill>
                <a:latin typeface="Times New Roman" pitchFamily="33" charset="0"/>
                <a:ea typeface="+mn-ea"/>
                <a:cs typeface="+mn-cs"/>
              </a:rPr>
              <a:t>memory hierarchy.</a:t>
            </a:r>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20</a:t>
            </a:fld>
            <a:endParaRPr lang="en-US"/>
          </a:p>
        </p:txBody>
      </p:sp>
    </p:spTree>
    <p:extLst>
      <p:ext uri="{BB962C8B-B14F-4D97-AF65-F5344CB8AC3E}">
        <p14:creationId xmlns:p14="http://schemas.microsoft.com/office/powerpoint/2010/main" val="1851584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sz="1200" kern="1200" baseline="0" dirty="0">
                <a:solidFill>
                  <a:schemeClr val="tx1"/>
                </a:solidFill>
                <a:latin typeface="Times New Roman" pitchFamily="33" charset="0"/>
                <a:ea typeface="+mn-ea"/>
                <a:cs typeface="+mn-cs"/>
              </a:rPr>
              <a:t>A typical hierarchy is illustrated in Figure 4.1. As one goes down the hierarchy, the following occur:</a:t>
            </a:r>
          </a:p>
          <a:p>
            <a:endParaRPr kumimoji="1" lang="en-US" sz="1200" b="1" kern="1200" baseline="0" dirty="0">
              <a:solidFill>
                <a:schemeClr val="tx1"/>
              </a:solidFill>
              <a:latin typeface="Times New Roman" pitchFamily="33" charset="0"/>
              <a:ea typeface="+mn-ea"/>
              <a:cs typeface="+mn-cs"/>
            </a:endParaRPr>
          </a:p>
          <a:p>
            <a:r>
              <a:rPr kumimoji="1" lang="en-US" sz="1200" b="1" kern="1200" baseline="0" dirty="0">
                <a:solidFill>
                  <a:schemeClr val="tx1"/>
                </a:solidFill>
                <a:latin typeface="Times New Roman" pitchFamily="33" charset="0"/>
                <a:ea typeface="+mn-ea"/>
                <a:cs typeface="+mn-cs"/>
              </a:rPr>
              <a:t>a. Decreasing cost per bit</a:t>
            </a:r>
          </a:p>
          <a:p>
            <a:endParaRPr kumimoji="1" lang="en-US" sz="1200" b="1" kern="1200" baseline="0" dirty="0">
              <a:solidFill>
                <a:schemeClr val="tx1"/>
              </a:solidFill>
              <a:latin typeface="Times New Roman" pitchFamily="33" charset="0"/>
              <a:ea typeface="+mn-ea"/>
              <a:cs typeface="+mn-cs"/>
            </a:endParaRPr>
          </a:p>
          <a:p>
            <a:r>
              <a:rPr kumimoji="1" lang="en-US" sz="1200" b="1" kern="1200" baseline="0" dirty="0">
                <a:solidFill>
                  <a:schemeClr val="tx1"/>
                </a:solidFill>
                <a:latin typeface="Times New Roman" pitchFamily="33" charset="0"/>
                <a:ea typeface="+mn-ea"/>
                <a:cs typeface="+mn-cs"/>
              </a:rPr>
              <a:t>b. Increasing capacity</a:t>
            </a:r>
          </a:p>
          <a:p>
            <a:endParaRPr kumimoji="1" lang="en-US" sz="1200" b="1" kern="1200" baseline="0" dirty="0">
              <a:solidFill>
                <a:schemeClr val="tx1"/>
              </a:solidFill>
              <a:latin typeface="Times New Roman" pitchFamily="33" charset="0"/>
              <a:ea typeface="+mn-ea"/>
              <a:cs typeface="+mn-cs"/>
            </a:endParaRPr>
          </a:p>
          <a:p>
            <a:r>
              <a:rPr kumimoji="1" lang="en-US" sz="1200" b="1" kern="1200" baseline="0" dirty="0">
                <a:solidFill>
                  <a:schemeClr val="tx1"/>
                </a:solidFill>
                <a:latin typeface="Times New Roman" pitchFamily="33" charset="0"/>
                <a:ea typeface="+mn-ea"/>
                <a:cs typeface="+mn-cs"/>
              </a:rPr>
              <a:t>c. Increasing access time</a:t>
            </a:r>
          </a:p>
          <a:p>
            <a:endParaRPr kumimoji="1" lang="en-US" sz="1200" b="1" kern="1200" baseline="0" dirty="0">
              <a:solidFill>
                <a:schemeClr val="tx1"/>
              </a:solidFill>
              <a:latin typeface="Times New Roman" pitchFamily="33" charset="0"/>
              <a:ea typeface="+mn-ea"/>
              <a:cs typeface="+mn-cs"/>
            </a:endParaRPr>
          </a:p>
          <a:p>
            <a:r>
              <a:rPr kumimoji="1" lang="en-US" sz="1200" b="1" kern="1200" baseline="0" dirty="0">
                <a:solidFill>
                  <a:schemeClr val="tx1"/>
                </a:solidFill>
                <a:latin typeface="Times New Roman" pitchFamily="33" charset="0"/>
                <a:ea typeface="+mn-ea"/>
                <a:cs typeface="+mn-cs"/>
              </a:rPr>
              <a:t>d. Decreasing frequency of access of the memory by the processor</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Thus, smaller, more expensive, faster memories are supplemented by larger,</a:t>
            </a:r>
          </a:p>
          <a:p>
            <a:r>
              <a:rPr kumimoji="1" lang="en-US" sz="1200" kern="1200" baseline="0" dirty="0">
                <a:solidFill>
                  <a:schemeClr val="tx1"/>
                </a:solidFill>
                <a:latin typeface="Times New Roman" pitchFamily="33" charset="0"/>
                <a:ea typeface="+mn-ea"/>
                <a:cs typeface="+mn-cs"/>
              </a:rPr>
              <a:t>cheaper, slower memories. The key to the success of this organization is item (d)</a:t>
            </a:r>
          </a:p>
          <a:p>
            <a:r>
              <a:rPr kumimoji="1" lang="en-US" sz="1200" kern="1200" baseline="0" dirty="0">
                <a:solidFill>
                  <a:schemeClr val="tx1"/>
                </a:solidFill>
                <a:latin typeface="Times New Roman" pitchFamily="33" charset="0"/>
                <a:ea typeface="+mn-ea"/>
                <a:cs typeface="+mn-cs"/>
              </a:rPr>
              <a:t>:decreasing frequency of access. We examine this concept in greater detail when we</a:t>
            </a:r>
          </a:p>
          <a:p>
            <a:r>
              <a:rPr kumimoji="1" lang="en-US" sz="1200" kern="1200" baseline="0" dirty="0">
                <a:solidFill>
                  <a:schemeClr val="tx1"/>
                </a:solidFill>
                <a:latin typeface="Times New Roman" pitchFamily="33" charset="0"/>
                <a:ea typeface="+mn-ea"/>
                <a:cs typeface="+mn-cs"/>
              </a:rPr>
              <a:t>discuss the cache, later in this chapter, and virtual memory in Chapter 8. A brief</a:t>
            </a:r>
          </a:p>
          <a:p>
            <a:r>
              <a:rPr kumimoji="1" lang="en-US" sz="1200" kern="1200" baseline="0" dirty="0">
                <a:solidFill>
                  <a:schemeClr val="tx1"/>
                </a:solidFill>
                <a:latin typeface="Times New Roman" pitchFamily="33" charset="0"/>
                <a:ea typeface="+mn-ea"/>
                <a:cs typeface="+mn-cs"/>
              </a:rPr>
              <a:t>explanation is provided at this point.</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The use of two levels of memory to reduce average access time works in principle,</a:t>
            </a:r>
          </a:p>
          <a:p>
            <a:r>
              <a:rPr kumimoji="1" lang="en-US" sz="1200" kern="1200" baseline="0" dirty="0">
                <a:solidFill>
                  <a:schemeClr val="tx1"/>
                </a:solidFill>
                <a:latin typeface="Times New Roman" pitchFamily="33" charset="0"/>
                <a:ea typeface="+mn-ea"/>
                <a:cs typeface="+mn-cs"/>
              </a:rPr>
              <a:t>but only if conditions (a) through (d) apply. By employing a variety of technologies,</a:t>
            </a:r>
          </a:p>
          <a:p>
            <a:r>
              <a:rPr kumimoji="1" lang="en-US" sz="1200" kern="1200" baseline="0" dirty="0">
                <a:solidFill>
                  <a:schemeClr val="tx1"/>
                </a:solidFill>
                <a:latin typeface="Times New Roman" pitchFamily="33" charset="0"/>
                <a:ea typeface="+mn-ea"/>
                <a:cs typeface="+mn-cs"/>
              </a:rPr>
              <a:t>a spectrum of memory systems exists that satisfies conditions (a) through</a:t>
            </a:r>
          </a:p>
          <a:p>
            <a:r>
              <a:rPr kumimoji="1" lang="en-US" sz="1200" kern="1200" baseline="0" dirty="0">
                <a:solidFill>
                  <a:schemeClr val="tx1"/>
                </a:solidFill>
                <a:latin typeface="Times New Roman" pitchFamily="33" charset="0"/>
                <a:ea typeface="+mn-ea"/>
                <a:cs typeface="+mn-cs"/>
              </a:rPr>
              <a:t>(c). Fortunately, condition (d) is also generally valid.</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The basis for the validity of condition (d) is a principle known as </a:t>
            </a:r>
            <a:r>
              <a:rPr kumimoji="1" lang="en-US" sz="1200" b="1" kern="1200" baseline="0" dirty="0">
                <a:solidFill>
                  <a:schemeClr val="tx1"/>
                </a:solidFill>
                <a:latin typeface="Times New Roman" pitchFamily="33" charset="0"/>
                <a:ea typeface="+mn-ea"/>
                <a:cs typeface="+mn-cs"/>
              </a:rPr>
              <a:t>locality of</a:t>
            </a:r>
          </a:p>
          <a:p>
            <a:r>
              <a:rPr kumimoji="1" lang="en-US" sz="1200" b="1" kern="1200" baseline="0" dirty="0">
                <a:solidFill>
                  <a:schemeClr val="tx1"/>
                </a:solidFill>
                <a:latin typeface="Times New Roman" pitchFamily="33" charset="0"/>
                <a:ea typeface="+mn-ea"/>
                <a:cs typeface="+mn-cs"/>
              </a:rPr>
              <a:t>reference [DENN68]. </a:t>
            </a:r>
            <a:r>
              <a:rPr kumimoji="1" lang="en-US" sz="1200" b="0" kern="1200" baseline="0" dirty="0">
                <a:solidFill>
                  <a:schemeClr val="tx1"/>
                </a:solidFill>
                <a:latin typeface="Times New Roman" pitchFamily="33" charset="0"/>
                <a:ea typeface="+mn-ea"/>
                <a:cs typeface="+mn-cs"/>
              </a:rPr>
              <a:t>During the course of execution of a program, memory references</a:t>
            </a:r>
          </a:p>
          <a:p>
            <a:r>
              <a:rPr kumimoji="1" lang="en-US" sz="1200" kern="1200" baseline="0" dirty="0">
                <a:solidFill>
                  <a:schemeClr val="tx1"/>
                </a:solidFill>
                <a:latin typeface="Times New Roman" pitchFamily="33" charset="0"/>
                <a:ea typeface="+mn-ea"/>
                <a:cs typeface="+mn-cs"/>
              </a:rPr>
              <a:t>by the processor, for both instructions and data, tend to cluster. Programs</a:t>
            </a:r>
          </a:p>
          <a:p>
            <a:r>
              <a:rPr kumimoji="1" lang="en-US" sz="1200" kern="1200" baseline="0" dirty="0">
                <a:solidFill>
                  <a:schemeClr val="tx1"/>
                </a:solidFill>
                <a:latin typeface="Times New Roman" pitchFamily="33" charset="0"/>
                <a:ea typeface="+mn-ea"/>
                <a:cs typeface="+mn-cs"/>
              </a:rPr>
              <a:t>typically contain a number of iterative loops and subroutines. Once a loop or subroutine</a:t>
            </a:r>
          </a:p>
          <a:p>
            <a:r>
              <a:rPr kumimoji="1" lang="en-US" sz="1200" kern="1200" baseline="0" dirty="0">
                <a:solidFill>
                  <a:schemeClr val="tx1"/>
                </a:solidFill>
                <a:latin typeface="Times New Roman" pitchFamily="33" charset="0"/>
                <a:ea typeface="+mn-ea"/>
                <a:cs typeface="+mn-cs"/>
              </a:rPr>
              <a:t>is entered, there are repeated references to a small set of instructions.</a:t>
            </a:r>
          </a:p>
          <a:p>
            <a:r>
              <a:rPr kumimoji="1" lang="en-US" sz="1200" kern="1200" baseline="0" dirty="0">
                <a:solidFill>
                  <a:schemeClr val="tx1"/>
                </a:solidFill>
                <a:latin typeface="Times New Roman" pitchFamily="33" charset="0"/>
                <a:ea typeface="+mn-ea"/>
                <a:cs typeface="+mn-cs"/>
              </a:rPr>
              <a:t>Similarly, operations on tables and arrays involve access to a clustered set of data</a:t>
            </a:r>
          </a:p>
          <a:p>
            <a:r>
              <a:rPr kumimoji="1" lang="en-US" sz="1200" kern="1200" baseline="0" dirty="0">
                <a:solidFill>
                  <a:schemeClr val="tx1"/>
                </a:solidFill>
                <a:latin typeface="Times New Roman" pitchFamily="33" charset="0"/>
                <a:ea typeface="+mn-ea"/>
                <a:cs typeface="+mn-cs"/>
              </a:rPr>
              <a:t>words. Over a long period of time, the clusters in use change, but over a short period</a:t>
            </a:r>
          </a:p>
          <a:p>
            <a:r>
              <a:rPr kumimoji="1" lang="en-US" sz="1200" kern="1200" baseline="0" dirty="0">
                <a:solidFill>
                  <a:schemeClr val="tx1"/>
                </a:solidFill>
                <a:latin typeface="Times New Roman" pitchFamily="33" charset="0"/>
                <a:ea typeface="+mn-ea"/>
                <a:cs typeface="+mn-cs"/>
              </a:rPr>
              <a:t>of time, the processor is primarily working with fixed clusters of memory references.</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Accordingly, it is possible to organize data across the hierarchy such that the</a:t>
            </a:r>
          </a:p>
          <a:p>
            <a:r>
              <a:rPr kumimoji="1" lang="en-US" sz="1200" kern="1200" baseline="0" dirty="0">
                <a:solidFill>
                  <a:schemeClr val="tx1"/>
                </a:solidFill>
                <a:latin typeface="Times New Roman" pitchFamily="33" charset="0"/>
                <a:ea typeface="+mn-ea"/>
                <a:cs typeface="+mn-cs"/>
              </a:rPr>
              <a:t>percentage of accesses to each successively lower level is substantially less than that</a:t>
            </a:r>
          </a:p>
          <a:p>
            <a:r>
              <a:rPr kumimoji="1" lang="en-US" sz="1200" kern="1200" baseline="0" dirty="0">
                <a:solidFill>
                  <a:schemeClr val="tx1"/>
                </a:solidFill>
                <a:latin typeface="Times New Roman" pitchFamily="33" charset="0"/>
                <a:ea typeface="+mn-ea"/>
                <a:cs typeface="+mn-cs"/>
              </a:rPr>
              <a:t>of the level above. Consider the two-level example already presented. Let level 2</a:t>
            </a:r>
          </a:p>
          <a:p>
            <a:r>
              <a:rPr kumimoji="1" lang="en-US" sz="1200" kern="1200" baseline="0" dirty="0">
                <a:solidFill>
                  <a:schemeClr val="tx1"/>
                </a:solidFill>
                <a:latin typeface="Times New Roman" pitchFamily="33" charset="0"/>
                <a:ea typeface="+mn-ea"/>
                <a:cs typeface="+mn-cs"/>
              </a:rPr>
              <a:t>memory contains all program instructions and data. The current clusters can be</a:t>
            </a:r>
          </a:p>
          <a:p>
            <a:r>
              <a:rPr kumimoji="1" lang="en-US" sz="1200" kern="1200" baseline="0" dirty="0">
                <a:solidFill>
                  <a:schemeClr val="tx1"/>
                </a:solidFill>
                <a:latin typeface="Times New Roman" pitchFamily="33" charset="0"/>
                <a:ea typeface="+mn-ea"/>
                <a:cs typeface="+mn-cs"/>
              </a:rPr>
              <a:t>temporarily placed in level 1. From time to time, one of the clusters in level 1 will</a:t>
            </a:r>
          </a:p>
          <a:p>
            <a:r>
              <a:rPr kumimoji="1" lang="en-US" sz="1200" kern="1200" baseline="0" dirty="0">
                <a:solidFill>
                  <a:schemeClr val="tx1"/>
                </a:solidFill>
                <a:latin typeface="Times New Roman" pitchFamily="33" charset="0"/>
                <a:ea typeface="+mn-ea"/>
                <a:cs typeface="+mn-cs"/>
              </a:rPr>
              <a:t>have to be swapped back to level 2 to make room for a new cluster coming in to</a:t>
            </a:r>
          </a:p>
          <a:p>
            <a:r>
              <a:rPr kumimoji="1" lang="en-US" sz="1200" kern="1200" baseline="0" dirty="0">
                <a:solidFill>
                  <a:schemeClr val="tx1"/>
                </a:solidFill>
                <a:latin typeface="Times New Roman" pitchFamily="33" charset="0"/>
                <a:ea typeface="+mn-ea"/>
                <a:cs typeface="+mn-cs"/>
              </a:rPr>
              <a:t>level 1. On average, however, most references will be to instructions and data contained</a:t>
            </a:r>
          </a:p>
          <a:p>
            <a:r>
              <a:rPr kumimoji="1" lang="en-US" sz="1200" kern="1200" baseline="0" dirty="0">
                <a:solidFill>
                  <a:schemeClr val="tx1"/>
                </a:solidFill>
                <a:latin typeface="Times New Roman" pitchFamily="33" charset="0"/>
                <a:ea typeface="+mn-ea"/>
                <a:cs typeface="+mn-cs"/>
              </a:rPr>
              <a:t>in level 1.</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This principle can be applied across more than two levels of memory, as suggested</a:t>
            </a:r>
          </a:p>
          <a:p>
            <a:r>
              <a:rPr kumimoji="1" lang="en-US" sz="1200" kern="1200" baseline="0" dirty="0">
                <a:solidFill>
                  <a:schemeClr val="tx1"/>
                </a:solidFill>
                <a:latin typeface="Times New Roman" pitchFamily="33" charset="0"/>
                <a:ea typeface="+mn-ea"/>
                <a:cs typeface="+mn-cs"/>
              </a:rPr>
              <a:t>by the hierarchy shown in Figure 4.1. The fastest, smallest, and most expensive</a:t>
            </a:r>
          </a:p>
          <a:p>
            <a:r>
              <a:rPr kumimoji="1" lang="en-US" sz="1200" kern="1200" baseline="0" dirty="0">
                <a:solidFill>
                  <a:schemeClr val="tx1"/>
                </a:solidFill>
                <a:latin typeface="Times New Roman" pitchFamily="33" charset="0"/>
                <a:ea typeface="+mn-ea"/>
                <a:cs typeface="+mn-cs"/>
              </a:rPr>
              <a:t>type of memory consists of the registers internal to the processor. Typically, a</a:t>
            </a:r>
          </a:p>
          <a:p>
            <a:r>
              <a:rPr kumimoji="1" lang="en-US" sz="1200" kern="1200" baseline="0" dirty="0">
                <a:solidFill>
                  <a:schemeClr val="tx1"/>
                </a:solidFill>
                <a:latin typeface="Times New Roman" pitchFamily="33" charset="0"/>
                <a:ea typeface="+mn-ea"/>
                <a:cs typeface="+mn-cs"/>
              </a:rPr>
              <a:t>processor will contain a few dozen such registers, although some machines contain</a:t>
            </a:r>
          </a:p>
          <a:p>
            <a:r>
              <a:rPr kumimoji="1" lang="en-US" sz="1200" kern="1200" baseline="0" dirty="0">
                <a:solidFill>
                  <a:schemeClr val="tx1"/>
                </a:solidFill>
                <a:latin typeface="Times New Roman" pitchFamily="33" charset="0"/>
                <a:ea typeface="+mn-ea"/>
                <a:cs typeface="+mn-cs"/>
              </a:rPr>
              <a:t>hundreds of registers. Main memory is the principal internal memory system of</a:t>
            </a:r>
          </a:p>
          <a:p>
            <a:r>
              <a:rPr kumimoji="1" lang="en-US" sz="1200" kern="1200" baseline="0" dirty="0">
                <a:solidFill>
                  <a:schemeClr val="tx1"/>
                </a:solidFill>
                <a:latin typeface="Times New Roman" pitchFamily="33" charset="0"/>
                <a:ea typeface="+mn-ea"/>
                <a:cs typeface="+mn-cs"/>
              </a:rPr>
              <a:t>the computer. Each location in main memory has a unique address. Main memory</a:t>
            </a:r>
          </a:p>
          <a:p>
            <a:r>
              <a:rPr kumimoji="1" lang="en-US" sz="1200" kern="1200" baseline="0" dirty="0">
                <a:solidFill>
                  <a:schemeClr val="tx1"/>
                </a:solidFill>
                <a:latin typeface="Times New Roman" pitchFamily="33" charset="0"/>
                <a:ea typeface="+mn-ea"/>
                <a:cs typeface="+mn-cs"/>
              </a:rPr>
              <a:t>is usually extended with a higher-speed, smaller cache. The cache is not usually</a:t>
            </a:r>
          </a:p>
          <a:p>
            <a:r>
              <a:rPr kumimoji="1" lang="en-US" sz="1200" kern="1200" baseline="0" dirty="0">
                <a:solidFill>
                  <a:schemeClr val="tx1"/>
                </a:solidFill>
                <a:latin typeface="Times New Roman" pitchFamily="33" charset="0"/>
                <a:ea typeface="+mn-ea"/>
                <a:cs typeface="+mn-cs"/>
              </a:rPr>
              <a:t>visible to the programmer or, indeed, to the processor. It is a device for staging</a:t>
            </a:r>
          </a:p>
          <a:p>
            <a:r>
              <a:rPr kumimoji="1" lang="en-US" sz="1200" kern="1200" baseline="0" dirty="0">
                <a:solidFill>
                  <a:schemeClr val="tx1"/>
                </a:solidFill>
                <a:latin typeface="Times New Roman" pitchFamily="33" charset="0"/>
                <a:ea typeface="+mn-ea"/>
                <a:cs typeface="+mn-cs"/>
              </a:rPr>
              <a:t>the movement of data between main memory and processor registers to improve</a:t>
            </a:r>
          </a:p>
          <a:p>
            <a:r>
              <a:rPr kumimoji="1" lang="en-US" sz="1200" kern="1200" baseline="0" dirty="0">
                <a:solidFill>
                  <a:schemeClr val="tx1"/>
                </a:solidFill>
                <a:latin typeface="Times New Roman" pitchFamily="33" charset="0"/>
                <a:ea typeface="+mn-ea"/>
                <a:cs typeface="+mn-cs"/>
              </a:rPr>
              <a:t>performance.</a:t>
            </a:r>
          </a:p>
          <a:p>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21</a:t>
            </a:fld>
            <a:endParaRPr lang="en-US"/>
          </a:p>
        </p:txBody>
      </p:sp>
    </p:spTree>
    <p:extLst>
      <p:ext uri="{BB962C8B-B14F-4D97-AF65-F5344CB8AC3E}">
        <p14:creationId xmlns:p14="http://schemas.microsoft.com/office/powerpoint/2010/main" val="41279415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Solution: </a:t>
            </a:r>
            <a:r>
              <a:rPr lang="en-US" sz="1200" b="0" i="0" kern="1200" dirty="0">
                <a:solidFill>
                  <a:schemeClr val="tx1"/>
                </a:solidFill>
                <a:effectLst/>
                <a:latin typeface="+mn-lt"/>
                <a:ea typeface="+mn-ea"/>
                <a:cs typeface="+mn-cs"/>
              </a:rPr>
              <a:t>They exhibit two stable (or </a:t>
            </a:r>
            <a:r>
              <a:rPr lang="en-US" sz="1200" b="0" i="0" kern="1200" dirty="0" err="1">
                <a:solidFill>
                  <a:schemeClr val="tx1"/>
                </a:solidFill>
                <a:effectLst/>
                <a:latin typeface="+mn-lt"/>
                <a:ea typeface="+mn-ea"/>
                <a:cs typeface="+mn-cs"/>
              </a:rPr>
              <a:t>semistable</a:t>
            </a:r>
            <a:r>
              <a:rPr lang="en-US" sz="1200" b="0" i="0" kern="1200" dirty="0">
                <a:solidFill>
                  <a:schemeClr val="tx1"/>
                </a:solidFill>
                <a:effectLst/>
                <a:latin typeface="+mn-lt"/>
                <a:ea typeface="+mn-ea"/>
                <a:cs typeface="+mn-cs"/>
              </a:rPr>
              <a:t>) states, which can be used to represent binary</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1 and 0; they are capable of being written into (at least once), to set the state; they</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are capable of being read to sense the state.</a:t>
            </a:r>
            <a:br>
              <a:rPr lang="en-US" sz="1200" b="0" i="0" kern="1200" dirty="0">
                <a:solidFill>
                  <a:schemeClr val="tx1"/>
                </a:solidFill>
                <a:effectLst/>
                <a:latin typeface="+mn-lt"/>
                <a:ea typeface="+mn-ea"/>
                <a:cs typeface="+mn-cs"/>
              </a:rPr>
            </a:br>
            <a:r>
              <a:rPr lang="en-US" sz="1200" b="1" i="0" kern="1200" dirty="0">
                <a:solidFill>
                  <a:schemeClr val="tx1"/>
                </a:solidFill>
                <a:effectLst/>
                <a:latin typeface="+mn-lt"/>
                <a:ea typeface="+mn-ea"/>
                <a:cs typeface="+mn-cs"/>
              </a:rPr>
              <a:t>5.2 (1) </a:t>
            </a:r>
            <a:r>
              <a:rPr lang="en-US" sz="1200" b="0" i="0" kern="1200" dirty="0">
                <a:solidFill>
                  <a:schemeClr val="tx1"/>
                </a:solidFill>
                <a:effectLst/>
                <a:latin typeface="+mn-lt"/>
                <a:ea typeface="+mn-ea"/>
                <a:cs typeface="+mn-cs"/>
              </a:rPr>
              <a:t>A memory in which individual words of memory are directly accessed through</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wired-in addressing logic. </a:t>
            </a:r>
            <a:r>
              <a:rPr lang="en-US" sz="1200" b="1" i="0" kern="1200" dirty="0">
                <a:solidFill>
                  <a:schemeClr val="tx1"/>
                </a:solidFill>
                <a:effectLst/>
                <a:latin typeface="+mn-lt"/>
                <a:ea typeface="+mn-ea"/>
                <a:cs typeface="+mn-cs"/>
              </a:rPr>
              <a:t>(2) </a:t>
            </a:r>
            <a:r>
              <a:rPr lang="en-US" sz="1200" b="0" i="0" kern="1200" dirty="0">
                <a:solidFill>
                  <a:schemeClr val="tx1"/>
                </a:solidFill>
                <a:effectLst/>
                <a:latin typeface="+mn-lt"/>
                <a:ea typeface="+mn-ea"/>
                <a:cs typeface="+mn-cs"/>
              </a:rPr>
              <a:t>Semiconductor main memory in which it is possible</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both to read data from the memory and to write new data into the memory easily</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and rapidly.</a:t>
            </a:r>
            <a:br>
              <a:rPr lang="en-US" sz="1200" b="0" i="0" kern="1200" dirty="0">
                <a:solidFill>
                  <a:schemeClr val="tx1"/>
                </a:solidFill>
                <a:effectLst/>
                <a:latin typeface="+mn-lt"/>
                <a:ea typeface="+mn-ea"/>
                <a:cs typeface="+mn-cs"/>
              </a:rPr>
            </a:br>
            <a:r>
              <a:rPr lang="en-US" sz="1200" b="1" i="0" kern="1200" dirty="0">
                <a:solidFill>
                  <a:schemeClr val="tx1"/>
                </a:solidFill>
                <a:effectLst/>
                <a:latin typeface="+mn-lt"/>
                <a:ea typeface="+mn-ea"/>
                <a:cs typeface="+mn-cs"/>
              </a:rPr>
              <a:t>5.3 </a:t>
            </a:r>
            <a:r>
              <a:rPr lang="en-US" sz="1200" b="0" i="0" kern="1200" dirty="0">
                <a:solidFill>
                  <a:schemeClr val="tx1"/>
                </a:solidFill>
                <a:effectLst/>
                <a:latin typeface="+mn-lt"/>
                <a:ea typeface="+mn-ea"/>
                <a:cs typeface="+mn-cs"/>
              </a:rPr>
              <a:t>SRAM is used for cache memory (both on and off chip), and DRAM is used for</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main memory.</a:t>
            </a:r>
            <a:br>
              <a:rPr lang="en-US" sz="1200" b="0" i="0" kern="1200" dirty="0">
                <a:solidFill>
                  <a:schemeClr val="tx1"/>
                </a:solidFill>
                <a:effectLst/>
                <a:latin typeface="+mn-lt"/>
                <a:ea typeface="+mn-ea"/>
                <a:cs typeface="+mn-cs"/>
              </a:rPr>
            </a:br>
            <a:r>
              <a:rPr lang="en-US" sz="1200" b="1" i="0" kern="1200" dirty="0">
                <a:solidFill>
                  <a:schemeClr val="tx1"/>
                </a:solidFill>
                <a:effectLst/>
                <a:latin typeface="+mn-lt"/>
                <a:ea typeface="+mn-ea"/>
                <a:cs typeface="+mn-cs"/>
              </a:rPr>
              <a:t>5.4 </a:t>
            </a:r>
            <a:r>
              <a:rPr lang="en-US" sz="1200" b="0" i="0" kern="1200" dirty="0">
                <a:solidFill>
                  <a:schemeClr val="tx1"/>
                </a:solidFill>
                <a:effectLst/>
                <a:latin typeface="+mn-lt"/>
                <a:ea typeface="+mn-ea"/>
                <a:cs typeface="+mn-cs"/>
              </a:rPr>
              <a:t>SRAMs generally have faster access times than DRAMs. DRAMS are less expensive</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and smaller than SRAMs.</a:t>
            </a:r>
            <a:br>
              <a:rPr lang="en-US" sz="1200" b="0" i="0" kern="1200" dirty="0">
                <a:solidFill>
                  <a:schemeClr val="tx1"/>
                </a:solidFill>
                <a:effectLst/>
                <a:latin typeface="+mn-lt"/>
                <a:ea typeface="+mn-ea"/>
                <a:cs typeface="+mn-cs"/>
              </a:rPr>
            </a:br>
            <a:r>
              <a:rPr lang="en-US" sz="1200" b="1" i="0" kern="1200" dirty="0">
                <a:solidFill>
                  <a:schemeClr val="tx1"/>
                </a:solidFill>
                <a:effectLst/>
                <a:latin typeface="+mn-lt"/>
                <a:ea typeface="+mn-ea"/>
                <a:cs typeface="+mn-cs"/>
              </a:rPr>
              <a:t>5.5 </a:t>
            </a:r>
            <a:r>
              <a:rPr lang="en-US" sz="1200" b="0" i="0" kern="1200" dirty="0">
                <a:solidFill>
                  <a:schemeClr val="tx1"/>
                </a:solidFill>
                <a:effectLst/>
                <a:latin typeface="+mn-lt"/>
                <a:ea typeface="+mn-ea"/>
                <a:cs typeface="+mn-cs"/>
              </a:rPr>
              <a:t>A </a:t>
            </a:r>
            <a:r>
              <a:rPr lang="en-US" sz="1200" b="1" i="0" kern="1200" dirty="0">
                <a:solidFill>
                  <a:schemeClr val="tx1"/>
                </a:solidFill>
                <a:effectLst/>
                <a:latin typeface="+mn-lt"/>
                <a:ea typeface="+mn-ea"/>
                <a:cs typeface="+mn-cs"/>
              </a:rPr>
              <a:t>DRAM cell </a:t>
            </a:r>
            <a:r>
              <a:rPr lang="en-US" sz="1200" b="0" i="0" kern="1200" dirty="0">
                <a:solidFill>
                  <a:schemeClr val="tx1"/>
                </a:solidFill>
                <a:effectLst/>
                <a:latin typeface="+mn-lt"/>
                <a:ea typeface="+mn-ea"/>
                <a:cs typeface="+mn-cs"/>
              </a:rPr>
              <a:t>is essentially an analog device using a capacitor; the capacitor can</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store any charge value within a range; a threshold value determines whether the</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charge is interpreted as 1 or 0. A </a:t>
            </a:r>
            <a:r>
              <a:rPr lang="en-US" sz="1200" b="1" i="0" kern="1200" dirty="0">
                <a:solidFill>
                  <a:schemeClr val="tx1"/>
                </a:solidFill>
                <a:effectLst/>
                <a:latin typeface="+mn-lt"/>
                <a:ea typeface="+mn-ea"/>
                <a:cs typeface="+mn-cs"/>
              </a:rPr>
              <a:t>SRAM cell </a:t>
            </a:r>
            <a:r>
              <a:rPr lang="en-US" sz="1200" b="0" i="0" kern="1200" dirty="0">
                <a:solidFill>
                  <a:schemeClr val="tx1"/>
                </a:solidFill>
                <a:effectLst/>
                <a:latin typeface="+mn-lt"/>
                <a:ea typeface="+mn-ea"/>
                <a:cs typeface="+mn-cs"/>
              </a:rPr>
              <a:t>is a digital device</a:t>
            </a:r>
            <a:r>
              <a:rPr lang="en-US" sz="1200" b="0" i="1"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in which binary</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values are stored using traditional flip-flop logic-gate configurations.</a:t>
            </a:r>
            <a:br>
              <a:rPr lang="en-US" sz="1200" b="0" i="0" kern="1200" dirty="0">
                <a:solidFill>
                  <a:schemeClr val="tx1"/>
                </a:solidFill>
                <a:effectLst/>
                <a:latin typeface="+mn-lt"/>
                <a:ea typeface="+mn-ea"/>
                <a:cs typeface="+mn-cs"/>
              </a:rPr>
            </a:br>
            <a:r>
              <a:rPr lang="en-US" sz="1200" b="1" i="0" kern="1200" dirty="0">
                <a:solidFill>
                  <a:schemeClr val="tx1"/>
                </a:solidFill>
                <a:effectLst/>
                <a:latin typeface="+mn-lt"/>
                <a:ea typeface="+mn-ea"/>
                <a:cs typeface="+mn-cs"/>
              </a:rPr>
              <a:t>5.6 </a:t>
            </a:r>
            <a:r>
              <a:rPr lang="en-US" sz="1200" b="0" i="0" kern="1200" dirty="0">
                <a:solidFill>
                  <a:schemeClr val="tx1"/>
                </a:solidFill>
                <a:effectLst/>
                <a:latin typeface="+mn-lt"/>
                <a:ea typeface="+mn-ea"/>
                <a:cs typeface="+mn-cs"/>
              </a:rPr>
              <a:t>Microprogrammed control unit memory; library subroutines for frequently wanted</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functions; system programs; function tables</a:t>
            </a:r>
            <a:r>
              <a:rPr lang="en-US" dirty="0"/>
              <a:t> </a:t>
            </a:r>
            <a:br>
              <a:rPr lang="en-US" dirty="0"/>
            </a:br>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22</a:t>
            </a:fld>
            <a:endParaRPr lang="en-US"/>
          </a:p>
        </p:txBody>
      </p:sp>
    </p:spTree>
    <p:extLst>
      <p:ext uri="{BB962C8B-B14F-4D97-AF65-F5344CB8AC3E}">
        <p14:creationId xmlns:p14="http://schemas.microsoft.com/office/powerpoint/2010/main" val="21365640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Computers have a finite amount of RAM so memory can run out, especially when multiple </a:t>
            </a:r>
            <a:r>
              <a:rPr lang="en-US" sz="1200" b="0" i="0" u="sng" kern="1200" dirty="0">
                <a:solidFill>
                  <a:schemeClr val="tx1"/>
                </a:solidFill>
                <a:effectLst/>
                <a:latin typeface="+mn-lt"/>
                <a:ea typeface="+mn-ea"/>
                <a:cs typeface="+mn-cs"/>
                <a:hlinkClick r:id="rId3"/>
              </a:rPr>
              <a:t>programs</a:t>
            </a:r>
            <a:r>
              <a:rPr lang="en-US" sz="1200" b="0" i="0" kern="1200" dirty="0">
                <a:solidFill>
                  <a:schemeClr val="tx1"/>
                </a:solidFill>
                <a:effectLst/>
                <a:latin typeface="+mn-lt"/>
                <a:ea typeface="+mn-ea"/>
                <a:cs typeface="+mn-cs"/>
              </a:rPr>
              <a:t> run at the same time. A </a:t>
            </a:r>
            <a:r>
              <a:rPr lang="en-US" sz="1200" b="0" i="0" u="sng" kern="1200" dirty="0">
                <a:solidFill>
                  <a:schemeClr val="tx1"/>
                </a:solidFill>
                <a:effectLst/>
                <a:latin typeface="+mn-lt"/>
                <a:ea typeface="+mn-ea"/>
                <a:cs typeface="+mn-cs"/>
                <a:hlinkClick r:id="rId4"/>
              </a:rPr>
              <a:t>system</a:t>
            </a:r>
            <a:r>
              <a:rPr lang="en-US" sz="1200" b="0" i="0" kern="1200" dirty="0">
                <a:solidFill>
                  <a:schemeClr val="tx1"/>
                </a:solidFill>
                <a:effectLst/>
                <a:latin typeface="+mn-lt"/>
                <a:ea typeface="+mn-ea"/>
                <a:cs typeface="+mn-cs"/>
              </a:rPr>
              <a:t> using virtual memory can load larger programs or multiple programs running at the same time, allowing each one to operate as if it has infinite memory and without having to purchase more RAM.</a:t>
            </a:r>
          </a:p>
          <a:p>
            <a:r>
              <a:rPr lang="en-US" sz="1200" b="0" i="0" kern="1200" dirty="0">
                <a:solidFill>
                  <a:schemeClr val="tx1"/>
                </a:solidFill>
                <a:effectLst/>
                <a:latin typeface="+mn-lt"/>
                <a:ea typeface="+mn-ea"/>
                <a:cs typeface="+mn-cs"/>
              </a:rPr>
              <a:t>As part of the process of copying virtual memory into physical memory, the OS divides memory into </a:t>
            </a:r>
            <a:r>
              <a:rPr lang="en-US" sz="1200" b="0" i="0" kern="1200" dirty="0" err="1">
                <a:solidFill>
                  <a:schemeClr val="tx1"/>
                </a:solidFill>
                <a:effectLst/>
                <a:latin typeface="+mn-lt"/>
                <a:ea typeface="+mn-ea"/>
                <a:cs typeface="+mn-cs"/>
              </a:rPr>
              <a:t>pagefiles</a:t>
            </a:r>
            <a:r>
              <a:rPr lang="en-US" sz="1200" b="0" i="0" kern="1200" dirty="0">
                <a:solidFill>
                  <a:schemeClr val="tx1"/>
                </a:solidFill>
                <a:effectLst/>
                <a:latin typeface="+mn-lt"/>
                <a:ea typeface="+mn-ea"/>
                <a:cs typeface="+mn-cs"/>
              </a:rPr>
              <a:t> or </a:t>
            </a:r>
            <a:r>
              <a:rPr lang="en-US" sz="1200" b="0" i="0" u="sng" kern="1200" dirty="0">
                <a:solidFill>
                  <a:schemeClr val="tx1"/>
                </a:solidFill>
                <a:effectLst/>
                <a:latin typeface="+mn-lt"/>
                <a:ea typeface="+mn-ea"/>
                <a:cs typeface="+mn-cs"/>
                <a:hlinkClick r:id="rId5"/>
              </a:rPr>
              <a:t>swap files</a:t>
            </a:r>
            <a:r>
              <a:rPr lang="en-US" sz="1200" b="0" i="0" kern="1200" dirty="0">
                <a:solidFill>
                  <a:schemeClr val="tx1"/>
                </a:solidFill>
                <a:effectLst/>
                <a:latin typeface="+mn-lt"/>
                <a:ea typeface="+mn-ea"/>
                <a:cs typeface="+mn-cs"/>
              </a:rPr>
              <a:t> that contain a fixed number of addresses. Each page is stored on a disk and when the page is needed, the OS copies it from the disk to main memory and translates the virtual addresses into real addresses</a:t>
            </a:r>
          </a:p>
          <a:p>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32</a:t>
            </a:fld>
            <a:endParaRPr lang="en-US"/>
          </a:p>
        </p:txBody>
      </p:sp>
    </p:spTree>
    <p:extLst>
      <p:ext uri="{BB962C8B-B14F-4D97-AF65-F5344CB8AC3E}">
        <p14:creationId xmlns:p14="http://schemas.microsoft.com/office/powerpoint/2010/main" val="385649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 </a:t>
            </a:r>
            <a:r>
              <a:rPr lang="en-US" sz="1200" b="1" i="0" kern="1200" dirty="0">
                <a:solidFill>
                  <a:schemeClr val="tx1"/>
                </a:solidFill>
                <a:effectLst/>
                <a:latin typeface="+mn-lt"/>
                <a:ea typeface="+mn-ea"/>
                <a:cs typeface="+mn-cs"/>
              </a:rPr>
              <a:t>memory address</a:t>
            </a:r>
            <a:r>
              <a:rPr lang="en-US" sz="1200" b="0" i="0" kern="1200" dirty="0">
                <a:solidFill>
                  <a:schemeClr val="tx1"/>
                </a:solidFill>
                <a:effectLst/>
                <a:latin typeface="+mn-lt"/>
                <a:ea typeface="+mn-ea"/>
                <a:cs typeface="+mn-cs"/>
              </a:rPr>
              <a:t> is a reference to a specific </a:t>
            </a:r>
            <a:r>
              <a:rPr lang="en-US" sz="1200" b="0" i="0" u="none" strike="noStrike" kern="1200" dirty="0">
                <a:solidFill>
                  <a:schemeClr val="tx1"/>
                </a:solidFill>
                <a:effectLst/>
                <a:latin typeface="+mn-lt"/>
                <a:ea typeface="+mn-ea"/>
                <a:cs typeface="+mn-cs"/>
                <a:hlinkClick r:id="rId3" tooltip="Computer memory"/>
              </a:rPr>
              <a:t>memory</a:t>
            </a:r>
            <a:r>
              <a:rPr lang="en-US" sz="1200" b="0" i="0" kern="1200" dirty="0">
                <a:solidFill>
                  <a:schemeClr val="tx1"/>
                </a:solidFill>
                <a:effectLst/>
                <a:latin typeface="+mn-lt"/>
                <a:ea typeface="+mn-ea"/>
                <a:cs typeface="+mn-cs"/>
              </a:rPr>
              <a:t> location used at various levels by </a:t>
            </a:r>
            <a:r>
              <a:rPr lang="en-US" sz="1200" b="0" i="0" u="none" strike="noStrike" kern="1200" dirty="0">
                <a:solidFill>
                  <a:schemeClr val="tx1"/>
                </a:solidFill>
                <a:effectLst/>
                <a:latin typeface="+mn-lt"/>
                <a:ea typeface="+mn-ea"/>
                <a:cs typeface="+mn-cs"/>
                <a:hlinkClick r:id="rId4" tooltip="Software"/>
              </a:rPr>
              <a:t>software</a:t>
            </a:r>
            <a:r>
              <a:rPr lang="en-US" sz="1200" b="0" i="0" kern="1200" dirty="0">
                <a:solidFill>
                  <a:schemeClr val="tx1"/>
                </a:solidFill>
                <a:effectLst/>
                <a:latin typeface="+mn-lt"/>
                <a:ea typeface="+mn-ea"/>
                <a:cs typeface="+mn-cs"/>
              </a:rPr>
              <a:t> and </a:t>
            </a:r>
            <a:r>
              <a:rPr lang="en-US" sz="1200" b="0" i="0" u="none" strike="noStrike" kern="1200" dirty="0">
                <a:solidFill>
                  <a:schemeClr val="tx1"/>
                </a:solidFill>
                <a:effectLst/>
                <a:latin typeface="+mn-lt"/>
                <a:ea typeface="+mn-ea"/>
                <a:cs typeface="+mn-cs"/>
                <a:hlinkClick r:id="rId5" tooltip="Computer hardware"/>
              </a:rPr>
              <a:t>hardware</a:t>
            </a:r>
            <a:r>
              <a:rPr lang="en-US" sz="1200" b="0" i="0" u="none" strike="noStrike"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The address field or fields in a typical instruction format are relatively small. We</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would like to be able to reference a large range of locations in main memory or, for</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some systems, virtual memory. To achieve this objective, a variety of addressing</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techniques has been employed.</a:t>
            </a:r>
            <a:r>
              <a:rPr lang="en-US" dirty="0"/>
              <a:t> </a:t>
            </a:r>
            <a:br>
              <a:rPr lang="en-US" dirty="0"/>
            </a:br>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33</a:t>
            </a:fld>
            <a:endParaRPr lang="en-US"/>
          </a:p>
        </p:txBody>
      </p:sp>
    </p:spTree>
    <p:extLst>
      <p:ext uri="{BB962C8B-B14F-4D97-AF65-F5344CB8AC3E}">
        <p14:creationId xmlns:p14="http://schemas.microsoft.com/office/powerpoint/2010/main" val="5410487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Before beginning this discussion, two comments need to be made. First, virtually all computer architectures provide more than one of these addressing modes.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The question arises as to how the processor can determine which address mode is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being used in a particular instruction. Several approaches are taken. Often, different</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opcodes will use different addressing modes. Also, one or more bits in the instruction format can be used as a </a:t>
            </a:r>
            <a:r>
              <a:rPr lang="en-US" sz="1200" b="0" i="1" kern="1200" dirty="0">
                <a:solidFill>
                  <a:schemeClr val="tx1"/>
                </a:solidFill>
                <a:effectLst/>
                <a:latin typeface="+mn-lt"/>
                <a:ea typeface="+mn-ea"/>
                <a:cs typeface="+mn-cs"/>
              </a:rPr>
              <a:t>mode field. </a:t>
            </a:r>
            <a:r>
              <a:rPr lang="en-US" sz="1200" b="0" i="0" kern="1200" dirty="0">
                <a:solidFill>
                  <a:schemeClr val="tx1"/>
                </a:solidFill>
                <a:effectLst/>
                <a:latin typeface="+mn-lt"/>
                <a:ea typeface="+mn-ea"/>
                <a:cs typeface="+mn-cs"/>
              </a:rPr>
              <a:t>The value of the mode field determines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which addressing mode is to be used.</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The second comment concerns the interpretation of the effective address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(EA). In a system without virtual memory, the </a:t>
            </a:r>
            <a:r>
              <a:rPr lang="en-US" sz="1200" b="0" i="1" kern="1200" dirty="0">
                <a:solidFill>
                  <a:schemeClr val="tx1"/>
                </a:solidFill>
                <a:effectLst/>
                <a:latin typeface="+mn-lt"/>
                <a:ea typeface="+mn-ea"/>
                <a:cs typeface="+mn-cs"/>
              </a:rPr>
              <a:t>effective address </a:t>
            </a:r>
            <a:r>
              <a:rPr lang="en-US" sz="1200" b="0" i="0" kern="1200" dirty="0">
                <a:solidFill>
                  <a:schemeClr val="tx1"/>
                </a:solidFill>
                <a:effectLst/>
                <a:latin typeface="+mn-lt"/>
                <a:ea typeface="+mn-ea"/>
                <a:cs typeface="+mn-cs"/>
              </a:rPr>
              <a:t>will be either a</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main memory address or a register. In a virtual memory system, the effective</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address is a virtual address or a register. The actual mapping to a physical address is a function of the memory management unit (MMU) and is invisible to</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the programmer.</a:t>
            </a:r>
            <a:r>
              <a:rPr lang="en-US" dirty="0"/>
              <a:t> </a:t>
            </a:r>
            <a:br>
              <a:rPr lang="en-US" dirty="0"/>
            </a:br>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34</a:t>
            </a:fld>
            <a:endParaRPr lang="en-US"/>
          </a:p>
        </p:txBody>
      </p:sp>
    </p:spTree>
    <p:extLst>
      <p:ext uri="{BB962C8B-B14F-4D97-AF65-F5344CB8AC3E}">
        <p14:creationId xmlns:p14="http://schemas.microsoft.com/office/powerpoint/2010/main" val="3623281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term </a:t>
            </a:r>
            <a:r>
              <a:rPr lang="en-US" sz="1200" b="1" i="0" kern="1200" dirty="0">
                <a:solidFill>
                  <a:schemeClr val="tx1"/>
                </a:solidFill>
                <a:effectLst/>
                <a:latin typeface="+mn-lt"/>
                <a:ea typeface="+mn-ea"/>
                <a:cs typeface="+mn-cs"/>
              </a:rPr>
              <a:t>location </a:t>
            </a:r>
            <a:r>
              <a:rPr lang="en-US" sz="1200" b="0" i="0" kern="1200" dirty="0">
                <a:solidFill>
                  <a:schemeClr val="tx1"/>
                </a:solidFill>
                <a:effectLst/>
                <a:latin typeface="+mn-lt"/>
                <a:ea typeface="+mn-ea"/>
                <a:cs typeface="+mn-cs"/>
              </a:rPr>
              <a:t>in Table 4.1 refers to whether memory is internal and external to the computer. Internal memory is often equated with main memory. But there</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are other forms of internal memory. The processor requires its own local memory, in</a:t>
            </a:r>
            <a:br>
              <a:rPr lang="en-US" dirty="0"/>
            </a:br>
            <a:r>
              <a:rPr lang="en-US" sz="1200" b="1" i="0" kern="1200" dirty="0">
                <a:solidFill>
                  <a:schemeClr val="tx1"/>
                </a:solidFill>
                <a:effectLst/>
                <a:latin typeface="+mn-lt"/>
                <a:ea typeface="+mn-ea"/>
                <a:cs typeface="+mn-cs"/>
              </a:rPr>
              <a:t>112 CHAPTER 4 / CACHE MEMORY</a:t>
            </a:r>
            <a:br>
              <a:rPr lang="en-US" sz="1200" b="1"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the form of registers (e.g., see Figure 2.3). Further, as we shall see, the control unit</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portion of the processor may also require its own internal </a:t>
            </a:r>
            <a:r>
              <a:rPr lang="en-US" sz="1200" b="0" i="0" kern="1200" dirty="0" err="1">
                <a:solidFill>
                  <a:schemeClr val="tx1"/>
                </a:solidFill>
                <a:effectLst/>
                <a:latin typeface="+mn-lt"/>
                <a:ea typeface="+mn-ea"/>
                <a:cs typeface="+mn-cs"/>
              </a:rPr>
              <a:t>memory.We</a:t>
            </a:r>
            <a:r>
              <a:rPr lang="en-US" sz="1200" b="0" i="0" kern="1200" dirty="0">
                <a:solidFill>
                  <a:schemeClr val="tx1"/>
                </a:solidFill>
                <a:effectLst/>
                <a:latin typeface="+mn-lt"/>
                <a:ea typeface="+mn-ea"/>
                <a:cs typeface="+mn-cs"/>
              </a:rPr>
              <a:t> will defer discussion of these latter two types of internal memory to later chapters. Cache is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another form of internal memory. External memory consists of peripheral storage</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devices, such as disk and tape, that are accessible to the processor via I/O controllers.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An obvious characteristic of memory is its </a:t>
            </a:r>
            <a:r>
              <a:rPr lang="en-US" sz="1200" b="1" i="0" kern="1200" dirty="0">
                <a:solidFill>
                  <a:schemeClr val="tx1"/>
                </a:solidFill>
                <a:effectLst/>
                <a:latin typeface="+mn-lt"/>
                <a:ea typeface="+mn-ea"/>
                <a:cs typeface="+mn-cs"/>
              </a:rPr>
              <a:t>capacity</a:t>
            </a:r>
            <a:r>
              <a:rPr lang="en-US" sz="1200" b="0" i="0" kern="1200" dirty="0">
                <a:solidFill>
                  <a:schemeClr val="tx1"/>
                </a:solidFill>
                <a:effectLst/>
                <a:latin typeface="+mn-lt"/>
                <a:ea typeface="+mn-ea"/>
                <a:cs typeface="+mn-cs"/>
              </a:rPr>
              <a:t>. For internal memory, this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is typically expressed in terms of bytes (1 byte 8 bits) or words. Common word</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lengths are 8, 16, and 32 bits. External memory capacity is typically expressed in</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terms of bytes.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A related concept is the </a:t>
            </a:r>
            <a:r>
              <a:rPr lang="en-US" sz="1200" b="1" i="0" kern="1200" dirty="0">
                <a:solidFill>
                  <a:schemeClr val="tx1"/>
                </a:solidFill>
                <a:effectLst/>
                <a:latin typeface="+mn-lt"/>
                <a:ea typeface="+mn-ea"/>
                <a:cs typeface="+mn-cs"/>
              </a:rPr>
              <a:t>unit of transfer</a:t>
            </a:r>
            <a:r>
              <a:rPr lang="en-US" sz="1200" b="0" i="0" kern="1200" dirty="0">
                <a:solidFill>
                  <a:schemeClr val="tx1"/>
                </a:solidFill>
                <a:effectLst/>
                <a:latin typeface="+mn-lt"/>
                <a:ea typeface="+mn-ea"/>
                <a:cs typeface="+mn-cs"/>
              </a:rPr>
              <a:t>. For internal memory, the unit of</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transfer is equal to the number of electrical lines into and out of the memory</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module. This may be equal to the word length, but is often larger, such as 64, 128, or</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256 bits.</a:t>
            </a:r>
            <a:r>
              <a:rPr lang="en-US" dirty="0"/>
              <a:t> </a:t>
            </a:r>
            <a:br>
              <a:rPr lang="en-US" dirty="0"/>
            </a:br>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4</a:t>
            </a:fld>
            <a:endParaRPr lang="en-US"/>
          </a:p>
        </p:txBody>
      </p:sp>
    </p:spTree>
    <p:extLst>
      <p:ext uri="{BB962C8B-B14F-4D97-AF65-F5344CB8AC3E}">
        <p14:creationId xmlns:p14="http://schemas.microsoft.com/office/powerpoint/2010/main" val="2442462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With 8 bits you can store any number between 0 and 255, since there are 256 different combinations of 1 and 0 to choose from. A "</a:t>
            </a:r>
            <a:r>
              <a:rPr lang="en-US" sz="1200" b="1" i="0" kern="1200" dirty="0">
                <a:solidFill>
                  <a:schemeClr val="tx1"/>
                </a:solidFill>
                <a:effectLst/>
                <a:latin typeface="+mn-lt"/>
                <a:ea typeface="+mn-ea"/>
                <a:cs typeface="+mn-cs"/>
              </a:rPr>
              <a:t>memory block</a:t>
            </a:r>
            <a:r>
              <a:rPr lang="en-US" sz="1200" b="0" i="0" kern="1200" dirty="0">
                <a:solidFill>
                  <a:schemeClr val="tx1"/>
                </a:solidFill>
                <a:effectLst/>
                <a:latin typeface="+mn-lt"/>
                <a:ea typeface="+mn-ea"/>
                <a:cs typeface="+mn-cs"/>
              </a:rPr>
              <a:t>" is a contiguous chunk of </a:t>
            </a:r>
            <a:r>
              <a:rPr lang="en-US" sz="1200" b="1" i="0" kern="1200" dirty="0">
                <a:solidFill>
                  <a:schemeClr val="tx1"/>
                </a:solidFill>
                <a:effectLst/>
                <a:latin typeface="+mn-lt"/>
                <a:ea typeface="+mn-ea"/>
                <a:cs typeface="+mn-cs"/>
              </a:rPr>
              <a:t>memory. </a:t>
            </a:r>
            <a:r>
              <a:rPr lang="en-US" sz="1200" b="0" i="0" kern="1200" dirty="0">
                <a:solidFill>
                  <a:schemeClr val="tx1"/>
                </a:solidFill>
                <a:effectLst/>
                <a:latin typeface="+mn-lt"/>
                <a:ea typeface="+mn-ea"/>
                <a:cs typeface="+mn-cs"/>
              </a:rPr>
              <a:t>For external memory, data are often transferred in much</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larger units than a word, and these are referred to as blocks</a:t>
            </a:r>
            <a:r>
              <a:rPr lang="en-US" dirty="0"/>
              <a:t> </a:t>
            </a:r>
            <a:br>
              <a:rPr lang="en-US" dirty="0"/>
            </a:br>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5</a:t>
            </a:fld>
            <a:endParaRPr lang="en-US"/>
          </a:p>
        </p:txBody>
      </p:sp>
    </p:spTree>
    <p:extLst>
      <p:ext uri="{BB962C8B-B14F-4D97-AF65-F5344CB8AC3E}">
        <p14:creationId xmlns:p14="http://schemas.microsoft.com/office/powerpoint/2010/main" val="2025378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sz="1200" kern="1200" baseline="0" dirty="0">
                <a:solidFill>
                  <a:schemeClr val="tx1"/>
                </a:solidFill>
                <a:latin typeface="Times New Roman" pitchFamily="33" charset="0"/>
                <a:ea typeface="+mn-ea"/>
                <a:cs typeface="+mn-cs"/>
              </a:rPr>
              <a:t>Another distinction among memory types is the </a:t>
            </a:r>
            <a:r>
              <a:rPr kumimoji="1" lang="en-US" sz="1200" b="1" kern="1200" baseline="0" dirty="0">
                <a:solidFill>
                  <a:schemeClr val="tx1"/>
                </a:solidFill>
                <a:latin typeface="Times New Roman" pitchFamily="33" charset="0"/>
                <a:ea typeface="+mn-ea"/>
                <a:cs typeface="+mn-cs"/>
              </a:rPr>
              <a:t>method of accessing </a:t>
            </a:r>
            <a:r>
              <a:rPr kumimoji="1" lang="en-US" sz="1200" b="0" kern="1200" baseline="0" dirty="0">
                <a:solidFill>
                  <a:schemeClr val="tx1"/>
                </a:solidFill>
                <a:latin typeface="Times New Roman" pitchFamily="33" charset="0"/>
                <a:ea typeface="+mn-ea"/>
                <a:cs typeface="+mn-cs"/>
              </a:rPr>
              <a:t>units of</a:t>
            </a:r>
          </a:p>
          <a:p>
            <a:r>
              <a:rPr kumimoji="1" lang="en-US" sz="1200" kern="1200" baseline="0" dirty="0">
                <a:solidFill>
                  <a:schemeClr val="tx1"/>
                </a:solidFill>
                <a:latin typeface="Times New Roman" pitchFamily="33" charset="0"/>
                <a:ea typeface="+mn-ea"/>
                <a:cs typeface="+mn-cs"/>
              </a:rPr>
              <a:t>data. These include the following:</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 </a:t>
            </a:r>
            <a:r>
              <a:rPr kumimoji="1" lang="en-US" sz="1200" b="1" kern="1200" baseline="0" dirty="0">
                <a:solidFill>
                  <a:schemeClr val="tx1"/>
                </a:solidFill>
                <a:latin typeface="Times New Roman" pitchFamily="33" charset="0"/>
                <a:ea typeface="+mn-ea"/>
                <a:cs typeface="+mn-cs"/>
              </a:rPr>
              <a:t>Sequential access</a:t>
            </a:r>
            <a:r>
              <a:rPr kumimoji="1" lang="en-US" sz="1200" b="0" kern="1200" baseline="0" dirty="0">
                <a:solidFill>
                  <a:schemeClr val="tx1"/>
                </a:solidFill>
                <a:latin typeface="Times New Roman" pitchFamily="33" charset="0"/>
                <a:ea typeface="+mn-ea"/>
                <a:cs typeface="+mn-cs"/>
              </a:rPr>
              <a:t>:  Memory is organized into units of data, called records.</a:t>
            </a:r>
          </a:p>
          <a:p>
            <a:r>
              <a:rPr kumimoji="1" lang="en-US" sz="1200" kern="1200" baseline="0" dirty="0">
                <a:solidFill>
                  <a:schemeClr val="tx1"/>
                </a:solidFill>
                <a:latin typeface="Times New Roman" pitchFamily="33" charset="0"/>
                <a:ea typeface="+mn-ea"/>
                <a:cs typeface="+mn-cs"/>
              </a:rPr>
              <a:t>Access must be made in a specific linear sequence. Stored addressing information</a:t>
            </a:r>
          </a:p>
          <a:p>
            <a:r>
              <a:rPr kumimoji="1" lang="en-US" sz="1200" kern="1200" baseline="0" dirty="0">
                <a:solidFill>
                  <a:schemeClr val="tx1"/>
                </a:solidFill>
                <a:latin typeface="Times New Roman" pitchFamily="33" charset="0"/>
                <a:ea typeface="+mn-ea"/>
                <a:cs typeface="+mn-cs"/>
              </a:rPr>
              <a:t>is used to separate records and assist in the retrieval process. A shared</a:t>
            </a:r>
          </a:p>
          <a:p>
            <a:r>
              <a:rPr kumimoji="1" lang="en-US" sz="1200" kern="1200" baseline="0" dirty="0">
                <a:solidFill>
                  <a:schemeClr val="tx1"/>
                </a:solidFill>
                <a:latin typeface="Times New Roman" pitchFamily="33" charset="0"/>
                <a:ea typeface="+mn-ea"/>
                <a:cs typeface="+mn-cs"/>
              </a:rPr>
              <a:t>read–write mechanism is used, and this must be moved from its current location</a:t>
            </a:r>
          </a:p>
          <a:p>
            <a:r>
              <a:rPr kumimoji="1" lang="en-US" sz="1200" kern="1200" baseline="0" dirty="0">
                <a:solidFill>
                  <a:schemeClr val="tx1"/>
                </a:solidFill>
                <a:latin typeface="Times New Roman" pitchFamily="33" charset="0"/>
                <a:ea typeface="+mn-ea"/>
                <a:cs typeface="+mn-cs"/>
              </a:rPr>
              <a:t>to the desired location, passing and rejecting each intermediate record.</a:t>
            </a:r>
          </a:p>
          <a:p>
            <a:r>
              <a:rPr kumimoji="1" lang="en-US" sz="1200" kern="1200" baseline="0" dirty="0">
                <a:solidFill>
                  <a:schemeClr val="tx1"/>
                </a:solidFill>
                <a:latin typeface="Times New Roman" pitchFamily="33" charset="0"/>
                <a:ea typeface="+mn-ea"/>
                <a:cs typeface="+mn-cs"/>
              </a:rPr>
              <a:t>Thus, the time to access an arbitrary record is highly variable. Tape units, discussed</a:t>
            </a:r>
          </a:p>
          <a:p>
            <a:r>
              <a:rPr kumimoji="1" lang="en-US" sz="1200" kern="1200" baseline="0" dirty="0">
                <a:solidFill>
                  <a:schemeClr val="tx1"/>
                </a:solidFill>
                <a:latin typeface="Times New Roman" pitchFamily="33" charset="0"/>
                <a:ea typeface="+mn-ea"/>
                <a:cs typeface="+mn-cs"/>
              </a:rPr>
              <a:t>in Chapter 6, are sequential access.</a:t>
            </a:r>
          </a:p>
          <a:p>
            <a:endParaRPr kumimoji="1" lang="en-US" sz="1200" kern="1200" baseline="0" dirty="0">
              <a:solidFill>
                <a:schemeClr val="tx1"/>
              </a:solidFill>
              <a:latin typeface="Times New Roman" pitchFamily="33" charset="0"/>
              <a:ea typeface="+mn-ea"/>
              <a:cs typeface="+mn-cs"/>
            </a:endParaRPr>
          </a:p>
          <a:p>
            <a:r>
              <a:rPr kumimoji="1" lang="en-US" sz="1200" b="1" kern="1200" baseline="0" dirty="0">
                <a:solidFill>
                  <a:schemeClr val="tx1"/>
                </a:solidFill>
                <a:latin typeface="Times New Roman" pitchFamily="33" charset="0"/>
                <a:ea typeface="+mn-ea"/>
                <a:cs typeface="+mn-cs"/>
              </a:rPr>
              <a:t>Direct access: </a:t>
            </a:r>
            <a:r>
              <a:rPr kumimoji="1" lang="en-US" sz="1200" b="0" kern="1200" baseline="0" dirty="0">
                <a:solidFill>
                  <a:schemeClr val="tx1"/>
                </a:solidFill>
                <a:latin typeface="Times New Roman" pitchFamily="33" charset="0"/>
                <a:ea typeface="+mn-ea"/>
                <a:cs typeface="+mn-cs"/>
              </a:rPr>
              <a:t>As with sequential access, direct access involves a shared</a:t>
            </a:r>
          </a:p>
          <a:p>
            <a:r>
              <a:rPr kumimoji="1" lang="en-US" sz="1200" kern="1200" baseline="0" dirty="0">
                <a:solidFill>
                  <a:schemeClr val="tx1"/>
                </a:solidFill>
                <a:latin typeface="Times New Roman" pitchFamily="33" charset="0"/>
                <a:ea typeface="+mn-ea"/>
                <a:cs typeface="+mn-cs"/>
              </a:rPr>
              <a:t>read–write mechanism. However, individual blocks or records have a unique</a:t>
            </a:r>
          </a:p>
          <a:p>
            <a:r>
              <a:rPr kumimoji="1" lang="en-US" sz="1200" kern="1200" baseline="0" dirty="0">
                <a:solidFill>
                  <a:schemeClr val="tx1"/>
                </a:solidFill>
                <a:latin typeface="Times New Roman" pitchFamily="33" charset="0"/>
                <a:ea typeface="+mn-ea"/>
                <a:cs typeface="+mn-cs"/>
              </a:rPr>
              <a:t>address based on physical location. Access is accomplished by direct access</a:t>
            </a:r>
          </a:p>
          <a:p>
            <a:r>
              <a:rPr kumimoji="1" lang="en-US" sz="1200" kern="1200" baseline="0" dirty="0">
                <a:solidFill>
                  <a:schemeClr val="tx1"/>
                </a:solidFill>
                <a:latin typeface="Times New Roman" pitchFamily="33" charset="0"/>
                <a:ea typeface="+mn-ea"/>
                <a:cs typeface="+mn-cs"/>
              </a:rPr>
              <a:t>to reach a general vicinity plus sequential searching, counting, or waiting to</a:t>
            </a:r>
          </a:p>
          <a:p>
            <a:r>
              <a:rPr kumimoji="1" lang="en-US" sz="1200" kern="1200" baseline="0" dirty="0">
                <a:solidFill>
                  <a:schemeClr val="tx1"/>
                </a:solidFill>
                <a:latin typeface="Times New Roman" pitchFamily="33" charset="0"/>
                <a:ea typeface="+mn-ea"/>
                <a:cs typeface="+mn-cs"/>
              </a:rPr>
              <a:t>reach the final location. Again, access time is variable. Disk units, discussed in</a:t>
            </a:r>
          </a:p>
          <a:p>
            <a:r>
              <a:rPr kumimoji="1" lang="en-US" sz="1200" kern="1200" baseline="0" dirty="0">
                <a:solidFill>
                  <a:schemeClr val="tx1"/>
                </a:solidFill>
                <a:latin typeface="Times New Roman" pitchFamily="33" charset="0"/>
                <a:ea typeface="+mn-ea"/>
                <a:cs typeface="+mn-cs"/>
              </a:rPr>
              <a:t>Chapter 6, are direct access.</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 </a:t>
            </a:r>
            <a:r>
              <a:rPr kumimoji="1" lang="en-US" sz="1200" b="1" kern="1200" baseline="0" dirty="0">
                <a:solidFill>
                  <a:schemeClr val="tx1"/>
                </a:solidFill>
                <a:latin typeface="Times New Roman" pitchFamily="33" charset="0"/>
                <a:ea typeface="+mn-ea"/>
                <a:cs typeface="+mn-cs"/>
              </a:rPr>
              <a:t>Random access: </a:t>
            </a:r>
            <a:r>
              <a:rPr kumimoji="1" lang="en-US" sz="1200" b="0" kern="1200" baseline="0" dirty="0">
                <a:solidFill>
                  <a:schemeClr val="tx1"/>
                </a:solidFill>
                <a:latin typeface="Times New Roman" pitchFamily="33" charset="0"/>
                <a:ea typeface="+mn-ea"/>
                <a:cs typeface="+mn-cs"/>
              </a:rPr>
              <a:t>Each addressable location in memory has a unique, physically</a:t>
            </a:r>
          </a:p>
          <a:p>
            <a:r>
              <a:rPr kumimoji="1" lang="en-US" sz="1200" kern="1200" baseline="0" dirty="0">
                <a:solidFill>
                  <a:schemeClr val="tx1"/>
                </a:solidFill>
                <a:latin typeface="Times New Roman" pitchFamily="33" charset="0"/>
                <a:ea typeface="+mn-ea"/>
                <a:cs typeface="+mn-cs"/>
              </a:rPr>
              <a:t>wired-in addressing mechanism. The time to access a given location is independent</a:t>
            </a:r>
          </a:p>
          <a:p>
            <a:r>
              <a:rPr kumimoji="1" lang="en-US" sz="1200" kern="1200" baseline="0" dirty="0">
                <a:solidFill>
                  <a:schemeClr val="tx1"/>
                </a:solidFill>
                <a:latin typeface="Times New Roman" pitchFamily="33" charset="0"/>
                <a:ea typeface="+mn-ea"/>
                <a:cs typeface="+mn-cs"/>
              </a:rPr>
              <a:t>of the sequence of prior accesses and is constant. Thus, any location</a:t>
            </a:r>
          </a:p>
          <a:p>
            <a:r>
              <a:rPr kumimoji="1" lang="en-US" sz="1200" kern="1200" baseline="0" dirty="0">
                <a:solidFill>
                  <a:schemeClr val="tx1"/>
                </a:solidFill>
                <a:latin typeface="Times New Roman" pitchFamily="33" charset="0"/>
                <a:ea typeface="+mn-ea"/>
                <a:cs typeface="+mn-cs"/>
              </a:rPr>
              <a:t>can be selected at random and directly addressed and accessed. Main memory</a:t>
            </a:r>
          </a:p>
          <a:p>
            <a:r>
              <a:rPr kumimoji="1" lang="en-US" sz="1200" kern="1200" baseline="0" dirty="0">
                <a:solidFill>
                  <a:schemeClr val="tx1"/>
                </a:solidFill>
                <a:latin typeface="Times New Roman" pitchFamily="33" charset="0"/>
                <a:ea typeface="+mn-ea"/>
                <a:cs typeface="+mn-cs"/>
              </a:rPr>
              <a:t>and some cache systems are random access.</a:t>
            </a:r>
          </a:p>
          <a:p>
            <a:endParaRPr kumimoji="1" lang="en-US" sz="1200" kern="1200" baseline="0" dirty="0">
              <a:solidFill>
                <a:schemeClr val="tx1"/>
              </a:solidFill>
              <a:latin typeface="Times New Roman" pitchFamily="33" charset="0"/>
              <a:ea typeface="+mn-ea"/>
              <a:cs typeface="+mn-cs"/>
            </a:endParaRPr>
          </a:p>
          <a:p>
            <a:r>
              <a:rPr kumimoji="1" lang="en-US" sz="1200" kern="1200" baseline="0" dirty="0">
                <a:solidFill>
                  <a:schemeClr val="tx1"/>
                </a:solidFill>
                <a:latin typeface="Times New Roman" pitchFamily="33" charset="0"/>
                <a:ea typeface="+mn-ea"/>
                <a:cs typeface="+mn-cs"/>
              </a:rPr>
              <a:t>• </a:t>
            </a:r>
            <a:r>
              <a:rPr kumimoji="1" lang="en-US" sz="1200" b="1" kern="1200" baseline="0" dirty="0">
                <a:solidFill>
                  <a:schemeClr val="tx1"/>
                </a:solidFill>
                <a:latin typeface="Times New Roman" pitchFamily="33" charset="0"/>
                <a:ea typeface="+mn-ea"/>
                <a:cs typeface="+mn-cs"/>
              </a:rPr>
              <a:t>Associative: </a:t>
            </a:r>
            <a:r>
              <a:rPr kumimoji="1" lang="en-US" sz="1200" b="0" kern="1200" baseline="0" dirty="0">
                <a:solidFill>
                  <a:schemeClr val="tx1"/>
                </a:solidFill>
                <a:latin typeface="Times New Roman" pitchFamily="33" charset="0"/>
                <a:ea typeface="+mn-ea"/>
                <a:cs typeface="+mn-cs"/>
              </a:rPr>
              <a:t>This is a random access type of memory that enables one to make</a:t>
            </a:r>
          </a:p>
          <a:p>
            <a:r>
              <a:rPr kumimoji="1" lang="en-US" sz="1200" kern="1200" baseline="0" dirty="0">
                <a:solidFill>
                  <a:schemeClr val="tx1"/>
                </a:solidFill>
                <a:latin typeface="Times New Roman" pitchFamily="33" charset="0"/>
                <a:ea typeface="+mn-ea"/>
                <a:cs typeface="+mn-cs"/>
              </a:rPr>
              <a:t>a comparison of desired bit locations within a word for a specified match, and</a:t>
            </a:r>
          </a:p>
          <a:p>
            <a:r>
              <a:rPr kumimoji="1" lang="en-US" sz="1200" kern="1200" baseline="0" dirty="0">
                <a:solidFill>
                  <a:schemeClr val="tx1"/>
                </a:solidFill>
                <a:latin typeface="Times New Roman" pitchFamily="33" charset="0"/>
                <a:ea typeface="+mn-ea"/>
                <a:cs typeface="+mn-cs"/>
              </a:rPr>
              <a:t>to do this for all words simultaneously. Thus, a word is retrieved based on a</a:t>
            </a:r>
          </a:p>
          <a:p>
            <a:r>
              <a:rPr kumimoji="1" lang="en-US" sz="1200" kern="1200" baseline="0" dirty="0">
                <a:solidFill>
                  <a:schemeClr val="tx1"/>
                </a:solidFill>
                <a:latin typeface="Times New Roman" pitchFamily="33" charset="0"/>
                <a:ea typeface="+mn-ea"/>
                <a:cs typeface="+mn-cs"/>
              </a:rPr>
              <a:t>portion of its contents rather than its address. As with ordinary random-access</a:t>
            </a:r>
          </a:p>
          <a:p>
            <a:r>
              <a:rPr kumimoji="1" lang="en-US" sz="1200" kern="1200" baseline="0" dirty="0">
                <a:solidFill>
                  <a:schemeClr val="tx1"/>
                </a:solidFill>
                <a:latin typeface="Times New Roman" pitchFamily="33" charset="0"/>
                <a:ea typeface="+mn-ea"/>
                <a:cs typeface="+mn-cs"/>
              </a:rPr>
              <a:t>memory, each location has its own addressing mechanism, and retrieval time</a:t>
            </a:r>
          </a:p>
          <a:p>
            <a:r>
              <a:rPr kumimoji="1" lang="en-US" sz="1200" kern="1200" baseline="0" dirty="0">
                <a:solidFill>
                  <a:schemeClr val="tx1"/>
                </a:solidFill>
                <a:latin typeface="Times New Roman" pitchFamily="33" charset="0"/>
                <a:ea typeface="+mn-ea"/>
                <a:cs typeface="+mn-cs"/>
              </a:rPr>
              <a:t>is constant independent of location or prior access patterns. Cache memories</a:t>
            </a:r>
          </a:p>
          <a:p>
            <a:r>
              <a:rPr kumimoji="1" lang="en-US" sz="1200" kern="1200" baseline="0" dirty="0">
                <a:solidFill>
                  <a:schemeClr val="tx1"/>
                </a:solidFill>
                <a:latin typeface="Times New Roman" pitchFamily="33" charset="0"/>
                <a:ea typeface="+mn-ea"/>
                <a:cs typeface="+mn-cs"/>
              </a:rPr>
              <a:t>may employ associative access.</a:t>
            </a:r>
            <a:endParaRPr lang="en-GB" dirty="0"/>
          </a:p>
          <a:p>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6</a:t>
            </a:fld>
            <a:endParaRPr lang="en-US"/>
          </a:p>
        </p:txBody>
      </p:sp>
    </p:spTree>
    <p:extLst>
      <p:ext uri="{BB962C8B-B14F-4D97-AF65-F5344CB8AC3E}">
        <p14:creationId xmlns:p14="http://schemas.microsoft.com/office/powerpoint/2010/main" val="970836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806" dirty="0">
                <a:latin typeface="Times New Roman" panose="02020603050405020304" pitchFamily="18" charset="0"/>
                <a:cs typeface="Times New Roman" panose="02020603050405020304" pitchFamily="18" charset="0"/>
              </a:rPr>
              <a:t>Organization refers to the physical arrangement of bits to form words</a:t>
            </a:r>
          </a:p>
          <a:p>
            <a:pPr marL="0" indent="0">
              <a:buNone/>
            </a:pPr>
            <a:endParaRPr lang="en-US"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8</a:t>
            </a:fld>
            <a:endParaRPr lang="en-US"/>
          </a:p>
        </p:txBody>
      </p:sp>
    </p:spTree>
    <p:extLst>
      <p:ext uri="{BB962C8B-B14F-4D97-AF65-F5344CB8AC3E}">
        <p14:creationId xmlns:p14="http://schemas.microsoft.com/office/powerpoint/2010/main" val="2501558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RAM is volatile, i.e. data stored in it is lost when we switch off the computer or if there is a power failure. Hence, a backup Uninterruptible Power System (UPS) is often used with computers. </a:t>
            </a:r>
            <a:endParaRPr lang="en-GB" alt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13</a:t>
            </a:fld>
            <a:endParaRPr lang="en-US"/>
          </a:p>
        </p:txBody>
      </p:sp>
    </p:spTree>
    <p:extLst>
      <p:ext uri="{BB962C8B-B14F-4D97-AF65-F5344CB8AC3E}">
        <p14:creationId xmlns:p14="http://schemas.microsoft.com/office/powerpoint/2010/main" val="1116933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Bits stored as on/off switches</a:t>
            </a:r>
          </a:p>
          <a:p>
            <a:r>
              <a:rPr lang="en-GB" altLang="en-US" dirty="0"/>
              <a:t>No charges to leak</a:t>
            </a:r>
          </a:p>
          <a:p>
            <a:r>
              <a:rPr lang="en-GB" altLang="en-US" dirty="0"/>
              <a:t>No refreshing needed when powered</a:t>
            </a:r>
          </a:p>
          <a:p>
            <a:r>
              <a:rPr lang="en-GB" altLang="en-US" dirty="0"/>
              <a:t>More complex construction</a:t>
            </a:r>
          </a:p>
          <a:p>
            <a:r>
              <a:rPr lang="en-GB" altLang="en-US" dirty="0"/>
              <a:t>Larger per bit</a:t>
            </a:r>
          </a:p>
          <a:p>
            <a:r>
              <a:rPr lang="en-GB" altLang="en-US" dirty="0"/>
              <a:t>More expensive</a:t>
            </a:r>
          </a:p>
          <a:p>
            <a:r>
              <a:rPr lang="en-GB" altLang="en-US" dirty="0"/>
              <a:t>Does not need refresh circuits</a:t>
            </a:r>
          </a:p>
          <a:p>
            <a:r>
              <a:rPr lang="en-GB" altLang="en-US" dirty="0"/>
              <a:t>Faster</a:t>
            </a:r>
          </a:p>
          <a:p>
            <a:r>
              <a:rPr lang="en-GB" altLang="en-US" dirty="0"/>
              <a:t>Cache</a:t>
            </a:r>
          </a:p>
          <a:p>
            <a:r>
              <a:rPr lang="en-GB" altLang="en-US" dirty="0"/>
              <a:t>Digital</a:t>
            </a:r>
          </a:p>
          <a:p>
            <a:pPr lvl="1"/>
            <a:r>
              <a:rPr lang="en-GB" altLang="en-US" dirty="0"/>
              <a:t>Uses flip-flops</a:t>
            </a:r>
          </a:p>
          <a:p>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14</a:t>
            </a:fld>
            <a:endParaRPr lang="en-US"/>
          </a:p>
        </p:txBody>
      </p:sp>
    </p:spTree>
    <p:extLst>
      <p:ext uri="{BB962C8B-B14F-4D97-AF65-F5344CB8AC3E}">
        <p14:creationId xmlns:p14="http://schemas.microsoft.com/office/powerpoint/2010/main" val="3595620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Bits stored as capacitors, </a:t>
            </a:r>
            <a:r>
              <a:rPr lang="en-GB" altLang="en-US" dirty="0"/>
              <a:t>Charges leak</a:t>
            </a:r>
          </a:p>
          <a:p>
            <a:r>
              <a:rPr lang="en-GB" altLang="en-US" dirty="0"/>
              <a:t>Need refreshing even when powered</a:t>
            </a:r>
          </a:p>
          <a:p>
            <a:r>
              <a:rPr lang="en-GB" altLang="en-US" dirty="0"/>
              <a:t>Simpler construction</a:t>
            </a:r>
          </a:p>
          <a:p>
            <a:r>
              <a:rPr lang="en-GB" altLang="en-US" dirty="0"/>
              <a:t>Smaller per bit</a:t>
            </a:r>
          </a:p>
          <a:p>
            <a:r>
              <a:rPr lang="en-GB" altLang="en-US" dirty="0"/>
              <a:t>Less expensive</a:t>
            </a:r>
          </a:p>
          <a:p>
            <a:r>
              <a:rPr lang="en-GB" altLang="en-US" dirty="0"/>
              <a:t>Need refresh circuits</a:t>
            </a:r>
          </a:p>
          <a:p>
            <a:r>
              <a:rPr lang="en-GB" altLang="en-US" dirty="0"/>
              <a:t>Slower</a:t>
            </a:r>
          </a:p>
          <a:p>
            <a:r>
              <a:rPr lang="en-GB" altLang="en-US" dirty="0"/>
              <a:t>Main memory</a:t>
            </a:r>
          </a:p>
          <a:p>
            <a:r>
              <a:rPr lang="en-GB" altLang="en-US" dirty="0"/>
              <a:t>Essentially analogue</a:t>
            </a:r>
          </a:p>
          <a:p>
            <a:pPr lvl="1"/>
            <a:r>
              <a:rPr lang="en-GB" altLang="en-US" dirty="0"/>
              <a:t>Level of charge determines value</a:t>
            </a:r>
          </a:p>
          <a:p>
            <a:endParaRPr lang="en-US" dirty="0"/>
          </a:p>
          <a:p>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15</a:t>
            </a:fld>
            <a:endParaRPr lang="en-US"/>
          </a:p>
        </p:txBody>
      </p:sp>
    </p:spTree>
    <p:extLst>
      <p:ext uri="{BB962C8B-B14F-4D97-AF65-F5344CB8AC3E}">
        <p14:creationId xmlns:p14="http://schemas.microsoft.com/office/powerpoint/2010/main" val="2020957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ROM chips are not only used in the computer but also in other electronic items like washing machine and microwave oven. </a:t>
            </a:r>
            <a:r>
              <a:rPr lang="en-US" sz="1200" b="0" i="0" kern="1200" dirty="0">
                <a:solidFill>
                  <a:schemeClr val="tx1"/>
                </a:solidFill>
                <a:effectLst/>
                <a:latin typeface="+mn-lt"/>
                <a:ea typeface="+mn-ea"/>
                <a:cs typeface="+mn-cs"/>
              </a:rPr>
              <a:t>An important application of ROMs is microprogramming, discussed in Part Four. Other potential applications include</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 Library subroutines for frequently wanted functions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 System programs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 Function tables</a:t>
            </a:r>
            <a:r>
              <a:rPr lang="en-US" dirty="0"/>
              <a:t> </a:t>
            </a:r>
            <a:br>
              <a:rPr lang="en-US" dirty="0"/>
            </a:br>
            <a:endParaRPr lang="en-US" dirty="0"/>
          </a:p>
          <a:p>
            <a:endParaRPr lang="en-US" dirty="0"/>
          </a:p>
        </p:txBody>
      </p:sp>
      <p:sp>
        <p:nvSpPr>
          <p:cNvPr id="4" name="Slide Number Placeholder 3"/>
          <p:cNvSpPr>
            <a:spLocks noGrp="1"/>
          </p:cNvSpPr>
          <p:nvPr>
            <p:ph type="sldNum" sz="quarter" idx="10"/>
          </p:nvPr>
        </p:nvSpPr>
        <p:spPr/>
        <p:txBody>
          <a:bodyPr/>
          <a:lstStyle/>
          <a:p>
            <a:fld id="{8BC69FE7-558E-4DA7-89AA-B480D7299098}" type="slidenum">
              <a:rPr lang="en-US" smtClean="0"/>
              <a:t>16</a:t>
            </a:fld>
            <a:endParaRPr lang="en-US"/>
          </a:p>
        </p:txBody>
      </p:sp>
    </p:spTree>
    <p:extLst>
      <p:ext uri="{BB962C8B-B14F-4D97-AF65-F5344CB8AC3E}">
        <p14:creationId xmlns:p14="http://schemas.microsoft.com/office/powerpoint/2010/main" val="2843125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24F827D-16C0-40EB-913B-E9AF1EA39BC9}"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AD039C-B89F-42BE-AA42-7AE45B596A7A}" type="slidenum">
              <a:rPr lang="en-US" smtClean="0"/>
              <a:t>‹#›</a:t>
            </a:fld>
            <a:endParaRPr lang="en-US"/>
          </a:p>
        </p:txBody>
      </p:sp>
    </p:spTree>
    <p:extLst>
      <p:ext uri="{BB962C8B-B14F-4D97-AF65-F5344CB8AC3E}">
        <p14:creationId xmlns:p14="http://schemas.microsoft.com/office/powerpoint/2010/main" val="3033382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4F827D-16C0-40EB-913B-E9AF1EA39BC9}"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AD039C-B89F-42BE-AA42-7AE45B596A7A}" type="slidenum">
              <a:rPr lang="en-US" smtClean="0"/>
              <a:t>‹#›</a:t>
            </a:fld>
            <a:endParaRPr lang="en-US"/>
          </a:p>
        </p:txBody>
      </p:sp>
    </p:spTree>
    <p:extLst>
      <p:ext uri="{BB962C8B-B14F-4D97-AF65-F5344CB8AC3E}">
        <p14:creationId xmlns:p14="http://schemas.microsoft.com/office/powerpoint/2010/main" val="2425727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4F827D-16C0-40EB-913B-E9AF1EA39BC9}"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AD039C-B89F-42BE-AA42-7AE45B596A7A}" type="slidenum">
              <a:rPr lang="en-US" smtClean="0"/>
              <a:t>‹#›</a:t>
            </a:fld>
            <a:endParaRPr lang="en-US"/>
          </a:p>
        </p:txBody>
      </p:sp>
    </p:spTree>
    <p:extLst>
      <p:ext uri="{BB962C8B-B14F-4D97-AF65-F5344CB8AC3E}">
        <p14:creationId xmlns:p14="http://schemas.microsoft.com/office/powerpoint/2010/main" val="828400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4F827D-16C0-40EB-913B-E9AF1EA39BC9}"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AD039C-B89F-42BE-AA42-7AE45B596A7A}" type="slidenum">
              <a:rPr lang="en-US" smtClean="0"/>
              <a:t>‹#›</a:t>
            </a:fld>
            <a:endParaRPr lang="en-US"/>
          </a:p>
        </p:txBody>
      </p:sp>
    </p:spTree>
    <p:extLst>
      <p:ext uri="{BB962C8B-B14F-4D97-AF65-F5344CB8AC3E}">
        <p14:creationId xmlns:p14="http://schemas.microsoft.com/office/powerpoint/2010/main" val="2924758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4F827D-16C0-40EB-913B-E9AF1EA39BC9}"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AD039C-B89F-42BE-AA42-7AE45B596A7A}" type="slidenum">
              <a:rPr lang="en-US" smtClean="0"/>
              <a:t>‹#›</a:t>
            </a:fld>
            <a:endParaRPr lang="en-US"/>
          </a:p>
        </p:txBody>
      </p:sp>
    </p:spTree>
    <p:extLst>
      <p:ext uri="{BB962C8B-B14F-4D97-AF65-F5344CB8AC3E}">
        <p14:creationId xmlns:p14="http://schemas.microsoft.com/office/powerpoint/2010/main" val="1948632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24F827D-16C0-40EB-913B-E9AF1EA39BC9}" type="datetimeFigureOut">
              <a:rPr lang="en-US" smtClean="0"/>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AD039C-B89F-42BE-AA42-7AE45B596A7A}" type="slidenum">
              <a:rPr lang="en-US" smtClean="0"/>
              <a:t>‹#›</a:t>
            </a:fld>
            <a:endParaRPr lang="en-US"/>
          </a:p>
        </p:txBody>
      </p:sp>
    </p:spTree>
    <p:extLst>
      <p:ext uri="{BB962C8B-B14F-4D97-AF65-F5344CB8AC3E}">
        <p14:creationId xmlns:p14="http://schemas.microsoft.com/office/powerpoint/2010/main" val="3071309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24F827D-16C0-40EB-913B-E9AF1EA39BC9}" type="datetimeFigureOut">
              <a:rPr lang="en-US" smtClean="0"/>
              <a:t>8/24/2021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AD039C-B89F-42BE-AA42-7AE45B596A7A}" type="slidenum">
              <a:rPr lang="en-US" smtClean="0"/>
              <a:t>‹#›</a:t>
            </a:fld>
            <a:endParaRPr lang="en-US"/>
          </a:p>
        </p:txBody>
      </p:sp>
    </p:spTree>
    <p:extLst>
      <p:ext uri="{BB962C8B-B14F-4D97-AF65-F5344CB8AC3E}">
        <p14:creationId xmlns:p14="http://schemas.microsoft.com/office/powerpoint/2010/main" val="397328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24F827D-16C0-40EB-913B-E9AF1EA39BC9}" type="datetimeFigureOut">
              <a:rPr lang="en-US" smtClean="0"/>
              <a:t>8/24/2021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AD039C-B89F-42BE-AA42-7AE45B596A7A}" type="slidenum">
              <a:rPr lang="en-US" smtClean="0"/>
              <a:t>‹#›</a:t>
            </a:fld>
            <a:endParaRPr lang="en-US"/>
          </a:p>
        </p:txBody>
      </p:sp>
    </p:spTree>
    <p:extLst>
      <p:ext uri="{BB962C8B-B14F-4D97-AF65-F5344CB8AC3E}">
        <p14:creationId xmlns:p14="http://schemas.microsoft.com/office/powerpoint/2010/main" val="2670819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4F827D-16C0-40EB-913B-E9AF1EA39BC9}" type="datetimeFigureOut">
              <a:rPr lang="en-US" smtClean="0"/>
              <a:t>8/24/2021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AD039C-B89F-42BE-AA42-7AE45B596A7A}" type="slidenum">
              <a:rPr lang="en-US" smtClean="0"/>
              <a:t>‹#›</a:t>
            </a:fld>
            <a:endParaRPr lang="en-US"/>
          </a:p>
        </p:txBody>
      </p:sp>
    </p:spTree>
    <p:extLst>
      <p:ext uri="{BB962C8B-B14F-4D97-AF65-F5344CB8AC3E}">
        <p14:creationId xmlns:p14="http://schemas.microsoft.com/office/powerpoint/2010/main" val="1705083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4F827D-16C0-40EB-913B-E9AF1EA39BC9}" type="datetimeFigureOut">
              <a:rPr lang="en-US" smtClean="0"/>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AD039C-B89F-42BE-AA42-7AE45B596A7A}" type="slidenum">
              <a:rPr lang="en-US" smtClean="0"/>
              <a:t>‹#›</a:t>
            </a:fld>
            <a:endParaRPr lang="en-US"/>
          </a:p>
        </p:txBody>
      </p:sp>
    </p:spTree>
    <p:extLst>
      <p:ext uri="{BB962C8B-B14F-4D97-AF65-F5344CB8AC3E}">
        <p14:creationId xmlns:p14="http://schemas.microsoft.com/office/powerpoint/2010/main" val="1583230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4F827D-16C0-40EB-913B-E9AF1EA39BC9}" type="datetimeFigureOut">
              <a:rPr lang="en-US" smtClean="0"/>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AD039C-B89F-42BE-AA42-7AE45B596A7A}" type="slidenum">
              <a:rPr lang="en-US" smtClean="0"/>
              <a:t>‹#›</a:t>
            </a:fld>
            <a:endParaRPr lang="en-US"/>
          </a:p>
        </p:txBody>
      </p:sp>
    </p:spTree>
    <p:extLst>
      <p:ext uri="{BB962C8B-B14F-4D97-AF65-F5344CB8AC3E}">
        <p14:creationId xmlns:p14="http://schemas.microsoft.com/office/powerpoint/2010/main" val="1476151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4F827D-16C0-40EB-913B-E9AF1EA39BC9}" type="datetimeFigureOut">
              <a:rPr lang="en-US" smtClean="0"/>
              <a:t>8/24/2021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AD039C-B89F-42BE-AA42-7AE45B596A7A}" type="slidenum">
              <a:rPr lang="en-US" smtClean="0"/>
              <a:t>‹#›</a:t>
            </a:fld>
            <a:endParaRPr lang="en-US"/>
          </a:p>
        </p:txBody>
      </p:sp>
    </p:spTree>
    <p:extLst>
      <p:ext uri="{BB962C8B-B14F-4D97-AF65-F5344CB8AC3E}">
        <p14:creationId xmlns:p14="http://schemas.microsoft.com/office/powerpoint/2010/main" val="2262518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creativecommons.org/licenses/by-nc/4.0/"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creativecommons.org/licenses/by-nc/4.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00025" y="214313"/>
            <a:ext cx="11830050" cy="6415087"/>
          </a:xfrm>
        </p:spPr>
        <p:txBody>
          <a:bodyPr>
            <a:normAutofit lnSpcReduction="10000"/>
          </a:bodyPr>
          <a:lstStyle/>
          <a:p>
            <a:r>
              <a:rPr lang="en-US" b="1" dirty="0">
                <a:latin typeface="Times New Roman" panose="02020603050405020304" pitchFamily="18" charset="0"/>
                <a:cs typeface="Times New Roman" panose="02020603050405020304" pitchFamily="18" charset="0"/>
              </a:rPr>
              <a:t>CSC 307</a:t>
            </a: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COMPUTER ARCHITECTURE AND ORGANISATION</a:t>
            </a: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(DR KASALI F. A.)</a:t>
            </a:r>
          </a:p>
          <a:p>
            <a:endParaRPr lang="en-US" dirty="0"/>
          </a:p>
          <a:p>
            <a:br>
              <a:rPr lang="en-US" dirty="0"/>
            </a:br>
            <a:endParaRPr lang="en-US" sz="1500" dirty="0"/>
          </a:p>
        </p:txBody>
      </p:sp>
      <p:sp>
        <p:nvSpPr>
          <p:cNvPr id="4" name="Rectangle 3">
            <a:extLst>
              <a:ext uri="{FF2B5EF4-FFF2-40B4-BE49-F238E27FC236}">
                <a16:creationId xmlns:a16="http://schemas.microsoft.com/office/drawing/2014/main" id="{1DC49B25-C6AB-4E8F-9AF7-FD700E1FABA9}"/>
              </a:ext>
            </a:extLst>
          </p:cNvPr>
          <p:cNvSpPr>
            <a:spLocks noChangeArrowheads="1"/>
          </p:cNvSpPr>
          <p:nvPr/>
        </p:nvSpPr>
        <p:spPr bwMode="auto">
          <a:xfrm>
            <a:off x="161925" y="6090102"/>
            <a:ext cx="11733984" cy="8002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effectLst/>
                <a:latin typeface="source sans pro"/>
                <a:hlinkClick r:id="rId2"/>
              </a:rPr>
              <a:t>  </a:t>
            </a:r>
            <a:r>
              <a:rPr kumimoji="0" lang="en-US" altLang="en-US" b="0" i="0" u="none" strike="noStrike" cap="none" normalizeH="0" baseline="0" dirty="0">
                <a:ln>
                  <a:noFill/>
                </a:ln>
                <a:effectLst/>
                <a:latin typeface="source sans pro"/>
              </a:rPr>
              <a:t> </a:t>
            </a:r>
            <a:r>
              <a:rPr kumimoji="0" lang="en-US" altLang="en-US" sz="1400" b="0" i="0" u="none" strike="noStrike" cap="none" normalizeH="0" baseline="0" dirty="0">
                <a:ln>
                  <a:noFill/>
                </a:ln>
                <a:effectLst/>
                <a:latin typeface="source sans pro"/>
              </a:rPr>
              <a:t>        </a:t>
            </a:r>
            <a:br>
              <a:rPr kumimoji="0" lang="en-US" altLang="en-US" sz="800" b="0" i="0" u="none" strike="noStrike" cap="none" normalizeH="0" baseline="0" dirty="0">
                <a:ln>
                  <a:noFill/>
                </a:ln>
                <a:effectLst/>
              </a:rPr>
            </a:br>
            <a:r>
              <a:rPr kumimoji="0" lang="en-US" altLang="en-US" sz="1400" b="0" i="0" u="none" strike="noStrike" cap="none" normalizeH="0" baseline="0" dirty="0">
                <a:ln>
                  <a:noFill/>
                </a:ln>
                <a:solidFill>
                  <a:srgbClr val="C00000"/>
                </a:solidFill>
                <a:effectLst/>
                <a:latin typeface="source sans pro"/>
              </a:rPr>
              <a:t>CSC 307 – Computer Architecture and Organization by Kasali, F.A. is licensed under a</a:t>
            </a:r>
            <a:r>
              <a:rPr kumimoji="0" lang="en-US" altLang="en-US" sz="1400" b="0" i="0" u="none" strike="noStrike" cap="none" normalizeH="0" baseline="0" dirty="0">
                <a:ln>
                  <a:noFill/>
                </a:ln>
                <a:solidFill>
                  <a:srgbClr val="FF0000"/>
                </a:solidFill>
                <a:effectLst/>
                <a:latin typeface="source sans pro"/>
              </a:rPr>
              <a:t> </a:t>
            </a:r>
            <a:r>
              <a:rPr kumimoji="0" lang="en-US" altLang="en-US" sz="1400" b="0" i="0" u="none" strike="noStrike" cap="none" normalizeH="0" baseline="0" dirty="0">
                <a:ln>
                  <a:noFill/>
                </a:ln>
                <a:effectLst/>
                <a:latin typeface="source sans pro"/>
                <a:hlinkClick r:id="rId2"/>
              </a:rPr>
              <a:t>Creative Commons Attribution-</a:t>
            </a:r>
            <a:r>
              <a:rPr kumimoji="0" lang="en-US" altLang="en-US" sz="1400" b="0" i="0" u="none" strike="noStrike" cap="none" normalizeH="0" baseline="0" dirty="0" err="1">
                <a:ln>
                  <a:noFill/>
                </a:ln>
                <a:effectLst/>
                <a:latin typeface="source sans pro"/>
                <a:hlinkClick r:id="rId2"/>
              </a:rPr>
              <a:t>NonCommercial</a:t>
            </a:r>
            <a:r>
              <a:rPr kumimoji="0" lang="en-US" altLang="en-US" sz="1400" b="0" i="0" u="none" strike="noStrike" cap="none" normalizeH="0" baseline="0" dirty="0">
                <a:ln>
                  <a:noFill/>
                </a:ln>
                <a:effectLst/>
                <a:latin typeface="source sans pro"/>
                <a:hlinkClick r:id="rId2"/>
              </a:rPr>
              <a:t> 4.0 International License</a:t>
            </a:r>
            <a:r>
              <a:rPr kumimoji="0" lang="en-US" altLang="en-US" sz="1400" b="0" i="0" u="none" strike="noStrike" cap="none" normalizeH="0" baseline="0" dirty="0">
                <a:ln>
                  <a:noFill/>
                </a:ln>
                <a:effectLst/>
                <a:latin typeface="source sans pro"/>
              </a:rPr>
              <a:t>.</a:t>
            </a:r>
            <a:r>
              <a:rPr kumimoji="0" lang="en-US" altLang="en-US" sz="800" b="0" i="0" u="none" strike="noStrike" cap="none" normalizeH="0" baseline="0" dirty="0">
                <a:ln>
                  <a:noFill/>
                </a:ln>
                <a:effectLst/>
              </a:rPr>
              <a:t> </a:t>
            </a:r>
            <a:endParaRPr kumimoji="0" lang="en-US" altLang="en-US" sz="1400" b="0" i="0" u="none" strike="noStrike" cap="none" normalizeH="0" baseline="0" dirty="0">
              <a:ln>
                <a:noFill/>
              </a:ln>
              <a:effectLst/>
              <a:latin typeface="source sans pro"/>
            </a:endParaRPr>
          </a:p>
        </p:txBody>
      </p:sp>
      <p:pic>
        <p:nvPicPr>
          <p:cNvPr id="5" name="Picture 2" descr="Creative Commons License">
            <a:hlinkClick r:id="rId2"/>
            <a:extLst>
              <a:ext uri="{FF2B5EF4-FFF2-40B4-BE49-F238E27FC236}">
                <a16:creationId xmlns:a16="http://schemas.microsoft.com/office/drawing/2014/main" id="{34BFA634-FB56-4C4B-8EB9-CC6D859234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21371" y="6104045"/>
            <a:ext cx="1080816"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9766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
            <a:ext cx="11917680" cy="6568440"/>
          </a:xfrm>
        </p:spPr>
        <p:txBody>
          <a:bodyPr>
            <a:normAutofit fontScale="77500" lnSpcReduction="20000"/>
          </a:bodyPr>
          <a:lstStyle/>
          <a:p>
            <a:pPr marL="0" indent="0" algn="ctr">
              <a:buNone/>
            </a:pPr>
            <a:r>
              <a:rPr lang="en-US" sz="3600" b="1" dirty="0">
                <a:latin typeface="Times New Roman" panose="02020603050405020304" pitchFamily="18" charset="0"/>
                <a:cs typeface="Times New Roman" panose="02020603050405020304" pitchFamily="18" charset="0"/>
              </a:rPr>
              <a:t>Primary Memory (Main Memory)</a:t>
            </a:r>
          </a:p>
          <a:p>
            <a:pPr marL="0" indent="0" algn="just">
              <a:buNone/>
            </a:pPr>
            <a:r>
              <a:rPr lang="en-US" dirty="0">
                <a:latin typeface="Times New Roman" panose="02020603050405020304" pitchFamily="18" charset="0"/>
                <a:cs typeface="Times New Roman" panose="02020603050405020304" pitchFamily="18" charset="0"/>
              </a:rPr>
              <a:t>Primary memory holds only those data and instructions on which the computer is currently working. </a:t>
            </a:r>
          </a:p>
          <a:p>
            <a:pPr marL="0" indent="0" algn="just">
              <a:buNone/>
            </a:pPr>
            <a:r>
              <a:rPr lang="en-US" dirty="0">
                <a:latin typeface="Times New Roman" panose="02020603050405020304" pitchFamily="18" charset="0"/>
                <a:cs typeface="Times New Roman" panose="02020603050405020304" pitchFamily="18" charset="0"/>
              </a:rPr>
              <a:t>It has a limited capacity and data is lost when power is switched off.</a:t>
            </a:r>
          </a:p>
          <a:p>
            <a:pPr marL="0" indent="0" algn="just">
              <a:buNone/>
            </a:pPr>
            <a:r>
              <a:rPr lang="en-US" dirty="0">
                <a:latin typeface="Times New Roman" panose="02020603050405020304" pitchFamily="18" charset="0"/>
                <a:cs typeface="Times New Roman" panose="02020603050405020304" pitchFamily="18" charset="0"/>
              </a:rPr>
              <a:t> It is generally made up of semiconductor device. </a:t>
            </a:r>
          </a:p>
          <a:p>
            <a:pPr marL="0" indent="0" algn="just">
              <a:buNone/>
            </a:pPr>
            <a:r>
              <a:rPr lang="en-US" dirty="0">
                <a:latin typeface="Times New Roman" panose="02020603050405020304" pitchFamily="18" charset="0"/>
                <a:cs typeface="Times New Roman" panose="02020603050405020304" pitchFamily="18" charset="0"/>
              </a:rPr>
              <a:t>These memories are not as fast as registers. </a:t>
            </a:r>
          </a:p>
          <a:p>
            <a:pPr marL="0" indent="0" algn="just">
              <a:buNone/>
            </a:pPr>
            <a:r>
              <a:rPr lang="en-US" dirty="0">
                <a:latin typeface="Times New Roman" panose="02020603050405020304" pitchFamily="18" charset="0"/>
                <a:cs typeface="Times New Roman" panose="02020603050405020304" pitchFamily="18" charset="0"/>
              </a:rPr>
              <a:t>The data and instruction required to be processed resides in the main memory. </a:t>
            </a:r>
          </a:p>
          <a:p>
            <a:pPr marL="0" indent="0" algn="just">
              <a:buNone/>
            </a:pPr>
            <a:r>
              <a:rPr lang="en-US" dirty="0">
                <a:latin typeface="Times New Roman" panose="02020603050405020304" pitchFamily="18" charset="0"/>
                <a:cs typeface="Times New Roman" panose="02020603050405020304" pitchFamily="18" charset="0"/>
              </a:rPr>
              <a:t>It is divided into two subcategories RAM and ROM.</a:t>
            </a:r>
          </a:p>
          <a:p>
            <a:pPr marL="0" indent="0" algn="ctr">
              <a:buNone/>
            </a:pPr>
            <a:r>
              <a:rPr lang="en-US" b="1" dirty="0">
                <a:latin typeface="Times New Roman" panose="02020603050405020304" pitchFamily="18" charset="0"/>
                <a:cs typeface="Times New Roman" panose="02020603050405020304" pitchFamily="18" charset="0"/>
              </a:rPr>
              <a:t>Characteristics of Main Memory</a:t>
            </a:r>
          </a:p>
          <a:p>
            <a:pPr algn="just"/>
            <a:r>
              <a:rPr lang="en-US" dirty="0">
                <a:latin typeface="Times New Roman" panose="02020603050405020304" pitchFamily="18" charset="0"/>
                <a:cs typeface="Times New Roman" panose="02020603050405020304" pitchFamily="18" charset="0"/>
              </a:rPr>
              <a:t>These are semiconductor memories.</a:t>
            </a:r>
          </a:p>
          <a:p>
            <a:pPr algn="just"/>
            <a:r>
              <a:rPr lang="en-US" dirty="0">
                <a:latin typeface="Times New Roman" panose="02020603050405020304" pitchFamily="18" charset="0"/>
                <a:cs typeface="Times New Roman" panose="02020603050405020304" pitchFamily="18" charset="0"/>
              </a:rPr>
              <a:t>It is known as the main memory.</a:t>
            </a:r>
          </a:p>
          <a:p>
            <a:pPr algn="just"/>
            <a:r>
              <a:rPr lang="en-US" dirty="0">
                <a:latin typeface="Times New Roman" panose="02020603050405020304" pitchFamily="18" charset="0"/>
                <a:cs typeface="Times New Roman" panose="02020603050405020304" pitchFamily="18" charset="0"/>
              </a:rPr>
              <a:t>Usually volatile memory.</a:t>
            </a:r>
          </a:p>
          <a:p>
            <a:pPr algn="just"/>
            <a:r>
              <a:rPr lang="en-US" dirty="0">
                <a:latin typeface="Times New Roman" panose="02020603050405020304" pitchFamily="18" charset="0"/>
                <a:cs typeface="Times New Roman" panose="02020603050405020304" pitchFamily="18" charset="0"/>
              </a:rPr>
              <a:t>Data is lost in case power is switched off.</a:t>
            </a:r>
          </a:p>
          <a:p>
            <a:pPr algn="just"/>
            <a:r>
              <a:rPr lang="en-US" dirty="0">
                <a:latin typeface="Times New Roman" panose="02020603050405020304" pitchFamily="18" charset="0"/>
                <a:cs typeface="Times New Roman" panose="02020603050405020304" pitchFamily="18" charset="0"/>
              </a:rPr>
              <a:t>It is the working memory of the computer.</a:t>
            </a:r>
          </a:p>
          <a:p>
            <a:pPr algn="just"/>
            <a:r>
              <a:rPr lang="en-US" dirty="0">
                <a:latin typeface="Times New Roman" panose="02020603050405020304" pitchFamily="18" charset="0"/>
                <a:cs typeface="Times New Roman" panose="02020603050405020304" pitchFamily="18" charset="0"/>
              </a:rPr>
              <a:t>Faster than secondary memories.</a:t>
            </a:r>
          </a:p>
          <a:p>
            <a:pPr algn="just"/>
            <a:r>
              <a:rPr lang="en-US" dirty="0">
                <a:latin typeface="Times New Roman" panose="02020603050405020304" pitchFamily="18" charset="0"/>
                <a:cs typeface="Times New Roman" panose="02020603050405020304" pitchFamily="18" charset="0"/>
              </a:rPr>
              <a:t>A computer cannot run without the primary memory.</a:t>
            </a:r>
          </a:p>
          <a:p>
            <a:pPr marL="0" indent="0">
              <a:buNone/>
            </a:pPr>
            <a:endParaRPr lang="en-US" dirty="0"/>
          </a:p>
          <a:p>
            <a:pPr marL="0" indent="0">
              <a:buNone/>
            </a:pPr>
            <a:br>
              <a:rPr lang="en-US" dirty="0"/>
            </a:br>
            <a:endParaRPr lang="en-US" dirty="0"/>
          </a:p>
        </p:txBody>
      </p:sp>
      <p:pic>
        <p:nvPicPr>
          <p:cNvPr id="4" name="Picture 3"/>
          <p:cNvPicPr>
            <a:picLocks noChangeAspect="1"/>
          </p:cNvPicPr>
          <p:nvPr/>
        </p:nvPicPr>
        <p:blipFill>
          <a:blip r:embed="rId2"/>
          <a:stretch>
            <a:fillRect/>
          </a:stretch>
        </p:blipFill>
        <p:spPr>
          <a:xfrm>
            <a:off x="9423082" y="3769042"/>
            <a:ext cx="2428875" cy="2428875"/>
          </a:xfrm>
          <a:prstGeom prst="rect">
            <a:avLst/>
          </a:prstGeom>
        </p:spPr>
      </p:pic>
    </p:spTree>
    <p:extLst>
      <p:ext uri="{BB962C8B-B14F-4D97-AF65-F5344CB8AC3E}">
        <p14:creationId xmlns:p14="http://schemas.microsoft.com/office/powerpoint/2010/main" val="3926894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228600"/>
            <a:ext cx="11856720" cy="6522720"/>
          </a:xfrm>
        </p:spPr>
        <p:txBody>
          <a:bodyPr>
            <a:normAutofit lnSpcReduction="10000"/>
          </a:bodyPr>
          <a:lstStyle/>
          <a:p>
            <a:pPr marL="0" indent="0" algn="ctr">
              <a:buNone/>
            </a:pPr>
            <a:r>
              <a:rPr lang="en-US" b="1" dirty="0">
                <a:latin typeface="Times New Roman" panose="02020603050405020304" pitchFamily="18" charset="0"/>
                <a:cs typeface="Times New Roman" panose="02020603050405020304" pitchFamily="18" charset="0"/>
              </a:rPr>
              <a:t>Secondary Memory</a:t>
            </a:r>
          </a:p>
          <a:p>
            <a:pPr marL="0" indent="0" algn="just">
              <a:buNone/>
            </a:pPr>
            <a:r>
              <a:rPr lang="en-US" sz="2400" dirty="0">
                <a:latin typeface="Times New Roman" panose="02020603050405020304" pitchFamily="18" charset="0"/>
                <a:cs typeface="Times New Roman" panose="02020603050405020304" pitchFamily="18" charset="0"/>
              </a:rPr>
              <a:t>This type of memory is also known as external memory or non-volatile. It is slower than the main memory. </a:t>
            </a:r>
          </a:p>
          <a:p>
            <a:pPr marL="0" indent="0" algn="just">
              <a:buNone/>
            </a:pPr>
            <a:r>
              <a:rPr lang="en-US" sz="2400" dirty="0">
                <a:latin typeface="Times New Roman" panose="02020603050405020304" pitchFamily="18" charset="0"/>
                <a:cs typeface="Times New Roman" panose="02020603050405020304" pitchFamily="18" charset="0"/>
              </a:rPr>
              <a:t>These are used for storing data/information permanently. </a:t>
            </a:r>
          </a:p>
          <a:p>
            <a:pPr marL="0" indent="0" algn="just">
              <a:buNone/>
            </a:pPr>
            <a:r>
              <a:rPr lang="en-US" sz="2400" dirty="0">
                <a:latin typeface="Times New Roman" panose="02020603050405020304" pitchFamily="18" charset="0"/>
                <a:cs typeface="Times New Roman" panose="02020603050405020304" pitchFamily="18" charset="0"/>
              </a:rPr>
              <a:t>CPU directly does not access these memories, instead they are accessed via input-output routines. </a:t>
            </a:r>
          </a:p>
          <a:p>
            <a:pPr marL="0" indent="0" algn="just">
              <a:buNone/>
            </a:pPr>
            <a:r>
              <a:rPr lang="en-US" sz="2400" dirty="0">
                <a:latin typeface="Times New Roman" panose="02020603050405020304" pitchFamily="18" charset="0"/>
                <a:cs typeface="Times New Roman" panose="02020603050405020304" pitchFamily="18" charset="0"/>
              </a:rPr>
              <a:t>The contents of secondary memories are first transferred to the main memory, and then the CPU can access it. For example, disk, CD-ROM, DVD, etc.</a:t>
            </a:r>
          </a:p>
          <a:p>
            <a:pPr marL="0" indent="0" algn="ctr">
              <a:buNone/>
            </a:pPr>
            <a:r>
              <a:rPr lang="en-US" sz="2400" dirty="0">
                <a:latin typeface="Times New Roman" panose="02020603050405020304" pitchFamily="18" charset="0"/>
                <a:cs typeface="Times New Roman" panose="02020603050405020304" pitchFamily="18" charset="0"/>
              </a:rPr>
              <a:t>Characteristics of Secondary Memory</a:t>
            </a:r>
          </a:p>
          <a:p>
            <a:pPr algn="just"/>
            <a:r>
              <a:rPr lang="en-US" sz="2400" dirty="0">
                <a:latin typeface="Times New Roman" panose="02020603050405020304" pitchFamily="18" charset="0"/>
                <a:cs typeface="Times New Roman" panose="02020603050405020304" pitchFamily="18" charset="0"/>
              </a:rPr>
              <a:t>These are magnetic and optical memories.</a:t>
            </a:r>
          </a:p>
          <a:p>
            <a:pPr algn="just"/>
            <a:r>
              <a:rPr lang="en-US" sz="2400" dirty="0">
                <a:latin typeface="Times New Roman" panose="02020603050405020304" pitchFamily="18" charset="0"/>
                <a:cs typeface="Times New Roman" panose="02020603050405020304" pitchFamily="18" charset="0"/>
              </a:rPr>
              <a:t>It is known as the backup memory.</a:t>
            </a:r>
          </a:p>
          <a:p>
            <a:pPr algn="just"/>
            <a:r>
              <a:rPr lang="en-US" sz="2400" dirty="0">
                <a:latin typeface="Times New Roman" panose="02020603050405020304" pitchFamily="18" charset="0"/>
                <a:cs typeface="Times New Roman" panose="02020603050405020304" pitchFamily="18" charset="0"/>
              </a:rPr>
              <a:t>It is a non-volatile memory.</a:t>
            </a:r>
          </a:p>
          <a:p>
            <a:pPr algn="just"/>
            <a:r>
              <a:rPr lang="en-US" sz="2400" dirty="0">
                <a:latin typeface="Times New Roman" panose="02020603050405020304" pitchFamily="18" charset="0"/>
                <a:cs typeface="Times New Roman" panose="02020603050405020304" pitchFamily="18" charset="0"/>
              </a:rPr>
              <a:t>Data is permanently stored even if power is switched off.</a:t>
            </a:r>
          </a:p>
          <a:p>
            <a:pPr algn="just"/>
            <a:r>
              <a:rPr lang="en-US" sz="2400" dirty="0">
                <a:latin typeface="Times New Roman" panose="02020603050405020304" pitchFamily="18" charset="0"/>
                <a:cs typeface="Times New Roman" panose="02020603050405020304" pitchFamily="18" charset="0"/>
              </a:rPr>
              <a:t>It is used for storage of data in a computer.</a:t>
            </a:r>
          </a:p>
          <a:p>
            <a:pPr algn="just"/>
            <a:r>
              <a:rPr lang="en-US" sz="2400" dirty="0">
                <a:latin typeface="Times New Roman" panose="02020603050405020304" pitchFamily="18" charset="0"/>
                <a:cs typeface="Times New Roman" panose="02020603050405020304" pitchFamily="18" charset="0"/>
              </a:rPr>
              <a:t>Computer may run without the secondary memory.</a:t>
            </a:r>
          </a:p>
          <a:p>
            <a:pPr algn="just"/>
            <a:r>
              <a:rPr lang="en-US" sz="2400" dirty="0">
                <a:latin typeface="Times New Roman" panose="02020603050405020304" pitchFamily="18" charset="0"/>
                <a:cs typeface="Times New Roman" panose="02020603050405020304" pitchFamily="18" charset="0"/>
              </a:rPr>
              <a:t>Slower than primary memories.</a:t>
            </a:r>
          </a:p>
          <a:p>
            <a:pPr marL="0" indent="0" algn="just">
              <a:buNone/>
            </a:pPr>
            <a:endParaRPr lang="en-US" sz="2400" dirty="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Picture 3"/>
          <p:cNvPicPr>
            <a:picLocks noChangeAspect="1"/>
          </p:cNvPicPr>
          <p:nvPr/>
        </p:nvPicPr>
        <p:blipFill>
          <a:blip r:embed="rId2"/>
          <a:stretch>
            <a:fillRect/>
          </a:stretch>
        </p:blipFill>
        <p:spPr>
          <a:xfrm>
            <a:off x="8916352" y="3880485"/>
            <a:ext cx="2619375" cy="1962150"/>
          </a:xfrm>
          <a:prstGeom prst="rect">
            <a:avLst/>
          </a:prstGeom>
        </p:spPr>
      </p:pic>
    </p:spTree>
    <p:extLst>
      <p:ext uri="{BB962C8B-B14F-4D97-AF65-F5344CB8AC3E}">
        <p14:creationId xmlns:p14="http://schemas.microsoft.com/office/powerpoint/2010/main" val="3362624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 y="182880"/>
            <a:ext cx="11811000" cy="6537960"/>
          </a:xfrm>
        </p:spPr>
        <p:txBody>
          <a:bodyPr/>
          <a:lstStyle/>
          <a:p>
            <a:pPr marL="0" indent="0" algn="ctr">
              <a:buNone/>
            </a:pPr>
            <a:r>
              <a:rPr lang="en-US" b="1" dirty="0">
                <a:latin typeface="Times New Roman" panose="02020603050405020304" pitchFamily="18" charset="0"/>
                <a:cs typeface="Times New Roman" panose="02020603050405020304" pitchFamily="18" charset="0"/>
              </a:rPr>
              <a:t>Assignment 3</a:t>
            </a:r>
          </a:p>
          <a:p>
            <a:pPr marL="457200" indent="-457200">
              <a:buAutoNum type="arabicPeriod"/>
            </a:pPr>
            <a:r>
              <a:rPr lang="en-US" sz="2400" dirty="0">
                <a:latin typeface="Times New Roman" panose="02020603050405020304" pitchFamily="18" charset="0"/>
                <a:cs typeface="Times New Roman" panose="02020603050405020304" pitchFamily="18" charset="0"/>
              </a:rPr>
              <a:t>Highlight the similarities and differences between SRAM and DRAM</a:t>
            </a:r>
          </a:p>
          <a:p>
            <a:pPr marL="457200" indent="-457200">
              <a:buAutoNum type="arabicPeriod"/>
            </a:pPr>
            <a:r>
              <a:rPr lang="en-US" sz="2400" dirty="0">
                <a:latin typeface="Times New Roman" panose="02020603050405020304" pitchFamily="18" charset="0"/>
                <a:cs typeface="Times New Roman" panose="02020603050405020304" pitchFamily="18" charset="0"/>
              </a:rPr>
              <a:t>Briefly discuss the distinguishing features between the following types of ROM</a:t>
            </a:r>
          </a:p>
          <a:p>
            <a:pPr marL="0" indent="0">
              <a:buNone/>
            </a:pPr>
            <a:r>
              <a:rPr lang="en-US" sz="2400" dirty="0">
                <a:latin typeface="Times New Roman" panose="02020603050405020304" pitchFamily="18" charset="0"/>
                <a:cs typeface="Times New Roman" panose="02020603050405020304" pitchFamily="18" charset="0"/>
              </a:rPr>
              <a:t>PROM, EPROM, EEPROM and Flash Memory.</a:t>
            </a:r>
          </a:p>
        </p:txBody>
      </p:sp>
    </p:spTree>
    <p:extLst>
      <p:ext uri="{BB962C8B-B14F-4D97-AF65-F5344CB8AC3E}">
        <p14:creationId xmlns:p14="http://schemas.microsoft.com/office/powerpoint/2010/main" val="3656662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7640"/>
            <a:ext cx="11902440" cy="6537960"/>
          </a:xfrm>
        </p:spPr>
        <p:txBody>
          <a:bodyPr/>
          <a:lstStyle/>
          <a:p>
            <a:pPr marL="0" indent="0" algn="ctr">
              <a:buNone/>
            </a:pPr>
            <a:r>
              <a:rPr lang="en-US" b="1" dirty="0">
                <a:latin typeface="Times New Roman" panose="02020603050405020304" pitchFamily="18" charset="0"/>
                <a:cs typeface="Times New Roman" panose="02020603050405020304" pitchFamily="18" charset="0"/>
              </a:rPr>
              <a:t>Random Access Memory (RAM)</a:t>
            </a:r>
          </a:p>
          <a:p>
            <a:pPr marL="0" indent="0" algn="just">
              <a:buNone/>
            </a:pPr>
            <a:r>
              <a:rPr lang="en-US" sz="2400" dirty="0">
                <a:latin typeface="Times New Roman" panose="02020603050405020304" pitchFamily="18" charset="0"/>
                <a:cs typeface="Times New Roman" panose="02020603050405020304" pitchFamily="18" charset="0"/>
              </a:rPr>
              <a:t>RAM is the internal memory of the CPU for storing data, program, and program result. It is a read/write memory which stores data until the machine is working. As soon as the machine is switched off, data is erased.</a:t>
            </a:r>
          </a:p>
          <a:p>
            <a:pPr marL="0" indent="0" algn="just">
              <a:buNone/>
            </a:pPr>
            <a:r>
              <a:rPr lang="en-US" sz="2400" dirty="0">
                <a:latin typeface="Times New Roman" panose="02020603050405020304" pitchFamily="18" charset="0"/>
                <a:cs typeface="Times New Roman" panose="02020603050405020304" pitchFamily="18" charset="0"/>
              </a:rPr>
              <a:t>Data in the RAM can be accessed randomly but it is very expensive. RAM is small, both in terms of its physical size and in the amount of data it can hold.</a:t>
            </a:r>
          </a:p>
          <a:p>
            <a:pPr marL="0" indent="0" algn="just">
              <a:buNone/>
            </a:pPr>
            <a:r>
              <a:rPr lang="en-US" sz="2400" dirty="0">
                <a:latin typeface="Times New Roman" panose="02020603050405020304" pitchFamily="18" charset="0"/>
                <a:cs typeface="Times New Roman" panose="02020603050405020304" pitchFamily="18" charset="0"/>
              </a:rPr>
              <a:t>RAM is of two types −</a:t>
            </a:r>
          </a:p>
          <a:p>
            <a:pPr algn="just"/>
            <a:r>
              <a:rPr lang="en-US" sz="2400" dirty="0">
                <a:latin typeface="Times New Roman" panose="02020603050405020304" pitchFamily="18" charset="0"/>
                <a:cs typeface="Times New Roman" panose="02020603050405020304" pitchFamily="18" charset="0"/>
              </a:rPr>
              <a:t>Static RAM (SRAM)</a:t>
            </a:r>
          </a:p>
          <a:p>
            <a:pPr algn="just"/>
            <a:r>
              <a:rPr lang="en-US" sz="2400" dirty="0">
                <a:latin typeface="Times New Roman" panose="02020603050405020304" pitchFamily="18" charset="0"/>
                <a:cs typeface="Times New Roman" panose="02020603050405020304" pitchFamily="18" charset="0"/>
              </a:rPr>
              <a:t>Dynamic RAM (DRAM)</a:t>
            </a:r>
          </a:p>
          <a:p>
            <a:pPr marL="0" indent="0">
              <a:buNone/>
            </a:pPr>
            <a:endParaRPr lang="en-US" sz="2400" dirty="0"/>
          </a:p>
        </p:txBody>
      </p:sp>
      <p:pic>
        <p:nvPicPr>
          <p:cNvPr id="5" name="Picture 4"/>
          <p:cNvPicPr>
            <a:picLocks noChangeAspect="1"/>
          </p:cNvPicPr>
          <p:nvPr/>
        </p:nvPicPr>
        <p:blipFill>
          <a:blip r:embed="rId3"/>
          <a:stretch>
            <a:fillRect/>
          </a:stretch>
        </p:blipFill>
        <p:spPr>
          <a:xfrm>
            <a:off x="8843962" y="3311842"/>
            <a:ext cx="2428875" cy="2428875"/>
          </a:xfrm>
          <a:prstGeom prst="rect">
            <a:avLst/>
          </a:prstGeom>
        </p:spPr>
      </p:pic>
    </p:spTree>
    <p:extLst>
      <p:ext uri="{BB962C8B-B14F-4D97-AF65-F5344CB8AC3E}">
        <p14:creationId xmlns:p14="http://schemas.microsoft.com/office/powerpoint/2010/main" val="3176833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
            <a:ext cx="11856720" cy="6598920"/>
          </a:xfrm>
        </p:spPr>
        <p:txBody>
          <a:bodyPr>
            <a:normAutofit/>
          </a:bodyPr>
          <a:lstStyle/>
          <a:p>
            <a:pPr marL="0" indent="0" algn="ctr">
              <a:buNone/>
            </a:pPr>
            <a:r>
              <a:rPr lang="en-US" b="1" dirty="0">
                <a:latin typeface="Times New Roman" panose="02020603050405020304" pitchFamily="18" charset="0"/>
                <a:cs typeface="Times New Roman" panose="02020603050405020304" pitchFamily="18" charset="0"/>
              </a:rPr>
              <a:t>Static RAM (SRAM)</a:t>
            </a:r>
          </a:p>
          <a:p>
            <a:pPr marL="0" indent="0" algn="just">
              <a:buNone/>
            </a:pPr>
            <a:r>
              <a:rPr lang="en-US" sz="2400" dirty="0">
                <a:latin typeface="Times New Roman" panose="02020603050405020304" pitchFamily="18" charset="0"/>
                <a:cs typeface="Times New Roman" panose="02020603050405020304" pitchFamily="18" charset="0"/>
              </a:rPr>
              <a:t>The word </a:t>
            </a:r>
            <a:r>
              <a:rPr lang="en-US" sz="2400" b="1" dirty="0">
                <a:latin typeface="Times New Roman" panose="02020603050405020304" pitchFamily="18" charset="0"/>
                <a:cs typeface="Times New Roman" panose="02020603050405020304" pitchFamily="18" charset="0"/>
              </a:rPr>
              <a:t>static</a:t>
            </a:r>
            <a:r>
              <a:rPr lang="en-US" sz="2400" dirty="0">
                <a:latin typeface="Times New Roman" panose="02020603050405020304" pitchFamily="18" charset="0"/>
                <a:cs typeface="Times New Roman" panose="02020603050405020304" pitchFamily="18" charset="0"/>
              </a:rPr>
              <a:t> indicates that the memory retains its contents as long as power is being supplied. However, data is lost when the power gets down due to volatile nature. SRAM chips use a matrix of 6-transistors and no capacitors. Transistors do not require power to prevent leakage, so SRAM need not be refreshed on a regular basis.</a:t>
            </a:r>
          </a:p>
          <a:p>
            <a:pPr marL="0" indent="0" algn="just">
              <a:buNone/>
            </a:pPr>
            <a:r>
              <a:rPr lang="en-US" sz="2400" dirty="0">
                <a:latin typeface="Times New Roman" panose="02020603050405020304" pitchFamily="18" charset="0"/>
                <a:cs typeface="Times New Roman" panose="02020603050405020304" pitchFamily="18" charset="0"/>
              </a:rPr>
              <a:t>SRAM uses more chips than DRAM for the same amount of storage space, making the manufacturing costs higher. SRAM is thus used as cache memory and has very fast access.</a:t>
            </a:r>
          </a:p>
          <a:p>
            <a:pPr marL="0" indent="0" algn="just">
              <a:buNone/>
            </a:pPr>
            <a:r>
              <a:rPr lang="en-US" sz="2400" dirty="0">
                <a:latin typeface="Times New Roman" panose="02020603050405020304" pitchFamily="18" charset="0"/>
                <a:cs typeface="Times New Roman" panose="02020603050405020304" pitchFamily="18" charset="0"/>
              </a:rPr>
              <a:t>Characteristic of Static RAM</a:t>
            </a:r>
          </a:p>
          <a:p>
            <a:pPr algn="just"/>
            <a:r>
              <a:rPr lang="en-US" sz="2400" dirty="0">
                <a:latin typeface="Times New Roman" panose="02020603050405020304" pitchFamily="18" charset="0"/>
                <a:cs typeface="Times New Roman" panose="02020603050405020304" pitchFamily="18" charset="0"/>
              </a:rPr>
              <a:t>Long life</a:t>
            </a:r>
          </a:p>
          <a:p>
            <a:pPr algn="just"/>
            <a:r>
              <a:rPr lang="en-US" sz="2400" dirty="0">
                <a:latin typeface="Times New Roman" panose="02020603050405020304" pitchFamily="18" charset="0"/>
                <a:cs typeface="Times New Roman" panose="02020603050405020304" pitchFamily="18" charset="0"/>
              </a:rPr>
              <a:t>No need to refresh</a:t>
            </a:r>
          </a:p>
          <a:p>
            <a:pPr algn="just"/>
            <a:r>
              <a:rPr lang="en-US" sz="2400" dirty="0">
                <a:latin typeface="Times New Roman" panose="02020603050405020304" pitchFamily="18" charset="0"/>
                <a:cs typeface="Times New Roman" panose="02020603050405020304" pitchFamily="18" charset="0"/>
              </a:rPr>
              <a:t>Faster</a:t>
            </a:r>
          </a:p>
          <a:p>
            <a:pPr algn="just"/>
            <a:r>
              <a:rPr lang="en-US" sz="2400" dirty="0">
                <a:latin typeface="Times New Roman" panose="02020603050405020304" pitchFamily="18" charset="0"/>
                <a:cs typeface="Times New Roman" panose="02020603050405020304" pitchFamily="18" charset="0"/>
              </a:rPr>
              <a:t>Used as cache memory</a:t>
            </a:r>
          </a:p>
          <a:p>
            <a:pPr algn="just"/>
            <a:r>
              <a:rPr lang="en-US" sz="2400" dirty="0">
                <a:latin typeface="Times New Roman" panose="02020603050405020304" pitchFamily="18" charset="0"/>
                <a:cs typeface="Times New Roman" panose="02020603050405020304" pitchFamily="18" charset="0"/>
              </a:rPr>
              <a:t>Large size</a:t>
            </a:r>
          </a:p>
          <a:p>
            <a:pPr algn="just"/>
            <a:r>
              <a:rPr lang="en-US" sz="2400" dirty="0">
                <a:latin typeface="Times New Roman" panose="02020603050405020304" pitchFamily="18" charset="0"/>
                <a:cs typeface="Times New Roman" panose="02020603050405020304" pitchFamily="18" charset="0"/>
              </a:rPr>
              <a:t>Expensive</a:t>
            </a:r>
          </a:p>
          <a:p>
            <a:pPr algn="just"/>
            <a:r>
              <a:rPr lang="en-US" sz="2400" dirty="0">
                <a:latin typeface="Times New Roman" panose="02020603050405020304" pitchFamily="18" charset="0"/>
                <a:cs typeface="Times New Roman" panose="02020603050405020304" pitchFamily="18" charset="0"/>
              </a:rPr>
              <a:t>High power consumption</a:t>
            </a:r>
          </a:p>
          <a:p>
            <a:pPr marL="0" indent="0">
              <a:buNone/>
            </a:pPr>
            <a:endParaRPr lang="en-US" sz="2400" dirty="0"/>
          </a:p>
        </p:txBody>
      </p:sp>
    </p:spTree>
    <p:extLst>
      <p:ext uri="{BB962C8B-B14F-4D97-AF65-F5344CB8AC3E}">
        <p14:creationId xmlns:p14="http://schemas.microsoft.com/office/powerpoint/2010/main" val="1757143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 y="106680"/>
            <a:ext cx="11902440" cy="6583680"/>
          </a:xfrm>
        </p:spPr>
        <p:txBody>
          <a:bodyPr>
            <a:normAutofit/>
          </a:bodyPr>
          <a:lstStyle/>
          <a:p>
            <a:pPr marL="0" indent="0" algn="ctr">
              <a:buNone/>
            </a:pPr>
            <a:r>
              <a:rPr lang="en-US" b="1" dirty="0">
                <a:latin typeface="Times New Roman" panose="02020603050405020304" pitchFamily="18" charset="0"/>
                <a:cs typeface="Times New Roman" panose="02020603050405020304" pitchFamily="18" charset="0"/>
              </a:rPr>
              <a:t>Dynamic RAM (DRAM)</a:t>
            </a:r>
          </a:p>
          <a:p>
            <a:pPr marL="0" indent="0">
              <a:buNone/>
            </a:pPr>
            <a:r>
              <a:rPr lang="en-US" sz="2400" dirty="0">
                <a:latin typeface="Times New Roman" panose="02020603050405020304" pitchFamily="18" charset="0"/>
                <a:cs typeface="Times New Roman" panose="02020603050405020304" pitchFamily="18" charset="0"/>
              </a:rPr>
              <a:t>DRAM, unlike SRAM, must be continually </a:t>
            </a:r>
            <a:r>
              <a:rPr lang="en-US" sz="2400" b="1" dirty="0">
                <a:latin typeface="Times New Roman" panose="02020603050405020304" pitchFamily="18" charset="0"/>
                <a:cs typeface="Times New Roman" panose="02020603050405020304" pitchFamily="18" charset="0"/>
              </a:rPr>
              <a:t>refreshed</a:t>
            </a:r>
            <a:r>
              <a:rPr lang="en-US" sz="2400" dirty="0">
                <a:latin typeface="Times New Roman" panose="02020603050405020304" pitchFamily="18" charset="0"/>
                <a:cs typeface="Times New Roman" panose="02020603050405020304" pitchFamily="18" charset="0"/>
              </a:rPr>
              <a:t> in order to maintain the data. DRAM is used for most system memory as it is cheap and small. All DRAMs are made up of memory cells, which are composed of one capacitor and one transistor.</a:t>
            </a:r>
          </a:p>
          <a:p>
            <a:pPr marL="0" indent="0">
              <a:buNone/>
            </a:pPr>
            <a:r>
              <a:rPr lang="en-US" sz="2400" dirty="0">
                <a:latin typeface="Times New Roman" panose="02020603050405020304" pitchFamily="18" charset="0"/>
                <a:cs typeface="Times New Roman" panose="02020603050405020304" pitchFamily="18" charset="0"/>
              </a:rPr>
              <a:t>Characteristics of Dynamic RAM</a:t>
            </a:r>
          </a:p>
          <a:p>
            <a:r>
              <a:rPr lang="en-US" sz="2400" dirty="0">
                <a:latin typeface="Times New Roman" panose="02020603050405020304" pitchFamily="18" charset="0"/>
                <a:cs typeface="Times New Roman" panose="02020603050405020304" pitchFamily="18" charset="0"/>
              </a:rPr>
              <a:t>Short data lifetime</a:t>
            </a:r>
          </a:p>
          <a:p>
            <a:r>
              <a:rPr lang="en-US" sz="2400" dirty="0">
                <a:latin typeface="Times New Roman" panose="02020603050405020304" pitchFamily="18" charset="0"/>
                <a:cs typeface="Times New Roman" panose="02020603050405020304" pitchFamily="18" charset="0"/>
              </a:rPr>
              <a:t>Needs to be refreshed continuously</a:t>
            </a:r>
          </a:p>
          <a:p>
            <a:r>
              <a:rPr lang="en-US" sz="2400" dirty="0">
                <a:latin typeface="Times New Roman" panose="02020603050405020304" pitchFamily="18" charset="0"/>
                <a:cs typeface="Times New Roman" panose="02020603050405020304" pitchFamily="18" charset="0"/>
              </a:rPr>
              <a:t>Slower as compared to SRAM</a:t>
            </a:r>
          </a:p>
          <a:p>
            <a:r>
              <a:rPr lang="en-US" sz="2400" dirty="0">
                <a:latin typeface="Times New Roman" panose="02020603050405020304" pitchFamily="18" charset="0"/>
                <a:cs typeface="Times New Roman" panose="02020603050405020304" pitchFamily="18" charset="0"/>
              </a:rPr>
              <a:t>Used as RAM</a:t>
            </a:r>
          </a:p>
          <a:p>
            <a:r>
              <a:rPr lang="en-US" sz="2400" dirty="0">
                <a:latin typeface="Times New Roman" panose="02020603050405020304" pitchFamily="18" charset="0"/>
                <a:cs typeface="Times New Roman" panose="02020603050405020304" pitchFamily="18" charset="0"/>
              </a:rPr>
              <a:t>Smaller in size</a:t>
            </a:r>
          </a:p>
          <a:p>
            <a:r>
              <a:rPr lang="en-US" sz="2400" dirty="0">
                <a:latin typeface="Times New Roman" panose="02020603050405020304" pitchFamily="18" charset="0"/>
                <a:cs typeface="Times New Roman" panose="02020603050405020304" pitchFamily="18" charset="0"/>
              </a:rPr>
              <a:t>Less expensive</a:t>
            </a:r>
          </a:p>
          <a:p>
            <a:r>
              <a:rPr lang="en-US" sz="2400" dirty="0">
                <a:latin typeface="Times New Roman" panose="02020603050405020304" pitchFamily="18" charset="0"/>
                <a:cs typeface="Times New Roman" panose="02020603050405020304" pitchFamily="18" charset="0"/>
              </a:rPr>
              <a:t>Less power consumption</a:t>
            </a:r>
          </a:p>
          <a:p>
            <a:pPr marL="0" indent="0">
              <a:buNone/>
            </a:pPr>
            <a:endParaRPr lang="en-US" dirty="0"/>
          </a:p>
        </p:txBody>
      </p:sp>
    </p:spTree>
    <p:extLst>
      <p:ext uri="{BB962C8B-B14F-4D97-AF65-F5344CB8AC3E}">
        <p14:creationId xmlns:p14="http://schemas.microsoft.com/office/powerpoint/2010/main" val="10214524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 y="106680"/>
            <a:ext cx="11917680" cy="6629400"/>
          </a:xfrm>
        </p:spPr>
        <p:txBody>
          <a:bodyPr>
            <a:normAutofit/>
          </a:bodyPr>
          <a:lstStyle/>
          <a:p>
            <a:pPr marL="0" indent="0" algn="ctr">
              <a:buNone/>
            </a:pPr>
            <a:r>
              <a:rPr lang="en-US" b="1" dirty="0">
                <a:latin typeface="Times New Roman" panose="02020603050405020304" pitchFamily="18" charset="0"/>
                <a:cs typeface="Times New Roman" panose="02020603050405020304" pitchFamily="18" charset="0"/>
              </a:rPr>
              <a:t>Read Only Memory (ROM)</a:t>
            </a:r>
          </a:p>
          <a:p>
            <a:pPr marL="0" indent="0" algn="just">
              <a:buNone/>
            </a:pPr>
            <a:r>
              <a:rPr lang="en-US" sz="2400" dirty="0">
                <a:latin typeface="Times New Roman" panose="02020603050405020304" pitchFamily="18" charset="0"/>
                <a:cs typeface="Times New Roman" panose="02020603050405020304" pitchFamily="18" charset="0"/>
              </a:rPr>
              <a:t>This is the memory from which we can only read but cannot write on it. This type of memory is non-volatile. The information is stored permanently in such memories during manufacture. A ROM stores such instructions that are required to start a computer. This operation is referred to as </a:t>
            </a:r>
            <a:r>
              <a:rPr lang="en-US" sz="2400" b="1" dirty="0">
                <a:latin typeface="Times New Roman" panose="02020603050405020304" pitchFamily="18" charset="0"/>
                <a:cs typeface="Times New Roman" panose="02020603050405020304" pitchFamily="18" charset="0"/>
              </a:rPr>
              <a:t>bootstrap</a:t>
            </a:r>
            <a:r>
              <a:rPr lang="en-US" sz="2400" dirty="0">
                <a:latin typeface="Times New Roman" panose="02020603050405020304" pitchFamily="18" charset="0"/>
                <a:cs typeface="Times New Roman" panose="02020603050405020304" pitchFamily="18" charset="0"/>
              </a:rPr>
              <a:t>. </a:t>
            </a:r>
          </a:p>
          <a:p>
            <a:pPr marL="0" indent="0" algn="just">
              <a:buNone/>
            </a:pPr>
            <a:r>
              <a:rPr lang="en-US" sz="2400" dirty="0">
                <a:latin typeface="Times New Roman" panose="02020603050405020304" pitchFamily="18" charset="0"/>
                <a:cs typeface="Times New Roman" panose="02020603050405020304" pitchFamily="18" charset="0"/>
              </a:rPr>
              <a:t>The advantages of ROM are as follows −</a:t>
            </a:r>
          </a:p>
          <a:p>
            <a:pPr algn="just"/>
            <a:r>
              <a:rPr lang="en-US" sz="2400" dirty="0">
                <a:latin typeface="Times New Roman" panose="02020603050405020304" pitchFamily="18" charset="0"/>
                <a:cs typeface="Times New Roman" panose="02020603050405020304" pitchFamily="18" charset="0"/>
              </a:rPr>
              <a:t>Non-volatile in nature</a:t>
            </a:r>
          </a:p>
          <a:p>
            <a:pPr algn="just"/>
            <a:r>
              <a:rPr lang="en-US" sz="2400" dirty="0">
                <a:latin typeface="Times New Roman" panose="02020603050405020304" pitchFamily="18" charset="0"/>
                <a:cs typeface="Times New Roman" panose="02020603050405020304" pitchFamily="18" charset="0"/>
              </a:rPr>
              <a:t>Cannot be accidentally changed</a:t>
            </a:r>
          </a:p>
          <a:p>
            <a:pPr algn="just"/>
            <a:r>
              <a:rPr lang="en-US" sz="2400" dirty="0">
                <a:latin typeface="Times New Roman" panose="02020603050405020304" pitchFamily="18" charset="0"/>
                <a:cs typeface="Times New Roman" panose="02020603050405020304" pitchFamily="18" charset="0"/>
              </a:rPr>
              <a:t>Cheaper than RAMs</a:t>
            </a:r>
          </a:p>
          <a:p>
            <a:pPr algn="just"/>
            <a:r>
              <a:rPr lang="en-US" sz="2400" dirty="0">
                <a:latin typeface="Times New Roman" panose="02020603050405020304" pitchFamily="18" charset="0"/>
                <a:cs typeface="Times New Roman" panose="02020603050405020304" pitchFamily="18" charset="0"/>
              </a:rPr>
              <a:t>Easy to test</a:t>
            </a:r>
          </a:p>
          <a:p>
            <a:pPr algn="just"/>
            <a:r>
              <a:rPr lang="en-US" sz="2400" dirty="0">
                <a:latin typeface="Times New Roman" panose="02020603050405020304" pitchFamily="18" charset="0"/>
                <a:cs typeface="Times New Roman" panose="02020603050405020304" pitchFamily="18" charset="0"/>
              </a:rPr>
              <a:t>More reliable than RAMs</a:t>
            </a:r>
          </a:p>
          <a:p>
            <a:pPr algn="just"/>
            <a:r>
              <a:rPr lang="en-US" sz="2400" dirty="0">
                <a:latin typeface="Times New Roman" panose="02020603050405020304" pitchFamily="18" charset="0"/>
                <a:cs typeface="Times New Roman" panose="02020603050405020304" pitchFamily="18" charset="0"/>
              </a:rPr>
              <a:t>Static and do not require refreshing</a:t>
            </a:r>
          </a:p>
          <a:p>
            <a:pPr algn="just"/>
            <a:r>
              <a:rPr lang="en-US" sz="2400" dirty="0">
                <a:latin typeface="Times New Roman" panose="02020603050405020304" pitchFamily="18" charset="0"/>
                <a:cs typeface="Times New Roman" panose="02020603050405020304" pitchFamily="18" charset="0"/>
              </a:rPr>
              <a:t>Contents are always known and can be verified</a:t>
            </a:r>
          </a:p>
          <a:p>
            <a:pPr marL="0" indent="0">
              <a:buNone/>
            </a:pPr>
            <a:br>
              <a:rPr lang="en-US" dirty="0"/>
            </a:br>
            <a:endParaRPr lang="en-US" dirty="0"/>
          </a:p>
        </p:txBody>
      </p:sp>
      <p:pic>
        <p:nvPicPr>
          <p:cNvPr id="4" name="Picture 3"/>
          <p:cNvPicPr>
            <a:picLocks noChangeAspect="1"/>
          </p:cNvPicPr>
          <p:nvPr/>
        </p:nvPicPr>
        <p:blipFill>
          <a:blip r:embed="rId3"/>
          <a:stretch>
            <a:fillRect/>
          </a:stretch>
        </p:blipFill>
        <p:spPr>
          <a:xfrm>
            <a:off x="8751570" y="3421380"/>
            <a:ext cx="3333750" cy="2847975"/>
          </a:xfrm>
          <a:prstGeom prst="rect">
            <a:avLst/>
          </a:prstGeom>
        </p:spPr>
      </p:pic>
    </p:spTree>
    <p:extLst>
      <p:ext uri="{BB962C8B-B14F-4D97-AF65-F5344CB8AC3E}">
        <p14:creationId xmlns:p14="http://schemas.microsoft.com/office/powerpoint/2010/main" val="1274430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 y="213360"/>
            <a:ext cx="11887200" cy="6446520"/>
          </a:xfrm>
        </p:spPr>
        <p:txBody>
          <a:bodyPr>
            <a:normAutofit fontScale="92500" lnSpcReduction="20000"/>
          </a:bodyPr>
          <a:lstStyle/>
          <a:p>
            <a:pPr marL="0" indent="0" algn="ctr">
              <a:buNone/>
            </a:pPr>
            <a:r>
              <a:rPr lang="en-US" sz="2400" b="1" dirty="0">
                <a:latin typeface="Times New Roman" panose="02020603050405020304" pitchFamily="18" charset="0"/>
                <a:cs typeface="Times New Roman" panose="02020603050405020304" pitchFamily="18" charset="0"/>
              </a:rPr>
              <a:t>Types of ROM</a:t>
            </a:r>
          </a:p>
          <a:p>
            <a:pPr algn="just"/>
            <a:r>
              <a:rPr lang="en-US" sz="2400" b="1" dirty="0">
                <a:latin typeface="Times New Roman" panose="02020603050405020304" pitchFamily="18" charset="0"/>
                <a:cs typeface="Times New Roman" panose="02020603050405020304" pitchFamily="18" charset="0"/>
              </a:rPr>
              <a:t>MROM (Masked ROM)</a:t>
            </a:r>
          </a:p>
          <a:p>
            <a:pPr marL="0" indent="0" algn="just">
              <a:buNone/>
            </a:pPr>
            <a:r>
              <a:rPr lang="en-US" sz="2400" dirty="0">
                <a:latin typeface="Times New Roman" panose="02020603050405020304" pitchFamily="18" charset="0"/>
                <a:cs typeface="Times New Roman" panose="02020603050405020304" pitchFamily="18" charset="0"/>
              </a:rPr>
              <a:t>The very first ROMs were hard-wired devices that contained a pre-programmed set of data or instructions. These kind of ROMs are known as masked ROMs, which are inexpensive.</a:t>
            </a:r>
          </a:p>
          <a:p>
            <a:pPr algn="just"/>
            <a:r>
              <a:rPr lang="en-US" sz="2400" b="1" dirty="0">
                <a:latin typeface="Times New Roman" panose="02020603050405020304" pitchFamily="18" charset="0"/>
                <a:cs typeface="Times New Roman" panose="02020603050405020304" pitchFamily="18" charset="0"/>
              </a:rPr>
              <a:t>PROM (Programmable Read Only Memory)</a:t>
            </a:r>
          </a:p>
          <a:p>
            <a:pPr marL="0" indent="0" algn="just">
              <a:buNone/>
            </a:pPr>
            <a:r>
              <a:rPr lang="en-US" sz="2400" dirty="0">
                <a:latin typeface="Times New Roman" panose="02020603050405020304" pitchFamily="18" charset="0"/>
                <a:cs typeface="Times New Roman" panose="02020603050405020304" pitchFamily="18" charset="0"/>
              </a:rPr>
              <a:t>PROM is read-only memory that can be modified only once by a user. The user buys a blank PROM and enters the desired contents using a PROM program. Inside the PROM chip, there are small fuses which are burnt open during programming. It can be programmed only once and is not erasable.</a:t>
            </a:r>
          </a:p>
          <a:p>
            <a:pPr algn="just"/>
            <a:r>
              <a:rPr lang="en-US" sz="2400" b="1" dirty="0">
                <a:latin typeface="Times New Roman" panose="02020603050405020304" pitchFamily="18" charset="0"/>
                <a:cs typeface="Times New Roman" panose="02020603050405020304" pitchFamily="18" charset="0"/>
              </a:rPr>
              <a:t>EPROM (Erasable and Programmable Read Only Memory)</a:t>
            </a:r>
          </a:p>
          <a:p>
            <a:pPr marL="0" indent="0" algn="just">
              <a:buNone/>
            </a:pPr>
            <a:r>
              <a:rPr lang="en-US" sz="2400" dirty="0">
                <a:latin typeface="Times New Roman" panose="02020603050405020304" pitchFamily="18" charset="0"/>
                <a:cs typeface="Times New Roman" panose="02020603050405020304" pitchFamily="18" charset="0"/>
              </a:rPr>
              <a:t>EPROM can be erased by exposing it to ultra-violet light for a duration of up to 40 minutes. Usually, an EPROM eraser achieves this function. During programming, an electrical charge is trapped in an insulated gate region. The charge is retained for more than 10 years because the charge has no leakage path. For erasing this charge, ultra-violet light is passed through a quartz crystal window (lid). This exposure to ultra-violet light dissipates the charge. During normal use, the quartz lid is sealed with a sticker.</a:t>
            </a:r>
          </a:p>
          <a:p>
            <a:pPr algn="just"/>
            <a:r>
              <a:rPr lang="en-US" sz="2400" b="1" dirty="0">
                <a:latin typeface="Times New Roman" panose="02020603050405020304" pitchFamily="18" charset="0"/>
                <a:cs typeface="Times New Roman" panose="02020603050405020304" pitchFamily="18" charset="0"/>
              </a:rPr>
              <a:t>EEPROM (Electrically Erasable and Programmable Read Only Memory)</a:t>
            </a:r>
          </a:p>
          <a:p>
            <a:pPr marL="0" indent="0" algn="just">
              <a:buNone/>
            </a:pPr>
            <a:r>
              <a:rPr lang="en-US" sz="2400" dirty="0">
                <a:latin typeface="Times New Roman" panose="02020603050405020304" pitchFamily="18" charset="0"/>
                <a:cs typeface="Times New Roman" panose="02020603050405020304" pitchFamily="18" charset="0"/>
              </a:rPr>
              <a:t>EEPROM is programmed and erased electrically. It can be erased and reprogrammed about ten thousand times. Both erasing and programming take about 4 to 10 </a:t>
            </a:r>
            <a:r>
              <a:rPr lang="en-US" sz="2400" dirty="0" err="1">
                <a:latin typeface="Times New Roman" panose="02020603050405020304" pitchFamily="18" charset="0"/>
                <a:cs typeface="Times New Roman" panose="02020603050405020304" pitchFamily="18" charset="0"/>
              </a:rPr>
              <a:t>ms</a:t>
            </a:r>
            <a:r>
              <a:rPr lang="en-US" sz="2400" dirty="0">
                <a:latin typeface="Times New Roman" panose="02020603050405020304" pitchFamily="18" charset="0"/>
                <a:cs typeface="Times New Roman" panose="02020603050405020304" pitchFamily="18" charset="0"/>
              </a:rPr>
              <a:t> (millisecond). In EEPROM, any location can be selectively erased and programmed. EEPROMs can be erased one byte at a time, rather than erasing the entire chip. Hence, the process of reprogramming is flexible but slow.</a:t>
            </a:r>
          </a:p>
          <a:p>
            <a:pPr marL="0" indent="0">
              <a:buNone/>
            </a:pPr>
            <a:endParaRPr lang="en-US" dirty="0"/>
          </a:p>
        </p:txBody>
      </p:sp>
    </p:spTree>
    <p:extLst>
      <p:ext uri="{BB962C8B-B14F-4D97-AF65-F5344CB8AC3E}">
        <p14:creationId xmlns:p14="http://schemas.microsoft.com/office/powerpoint/2010/main" val="3058523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 y="167640"/>
            <a:ext cx="11917680" cy="6446520"/>
          </a:xfrm>
        </p:spPr>
        <p:txBody>
          <a:bodyPr/>
          <a:lstStyle/>
          <a:p>
            <a:pPr marL="0" indent="0">
              <a:buNone/>
            </a:pPr>
            <a:r>
              <a:rPr lang="en-US" b="1" dirty="0">
                <a:latin typeface="Times New Roman" panose="02020603050405020304" pitchFamily="18" charset="0"/>
                <a:cs typeface="Times New Roman" panose="02020603050405020304" pitchFamily="18" charset="0"/>
              </a:rPr>
              <a:t>Semi conductor Memory Types</a:t>
            </a:r>
          </a:p>
          <a:p>
            <a:pPr marL="0" indent="0">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731520"/>
            <a:ext cx="9814560" cy="5623560"/>
          </a:xfrm>
          <a:prstGeom prst="rect">
            <a:avLst/>
          </a:prstGeom>
        </p:spPr>
      </p:pic>
    </p:spTree>
    <p:extLst>
      <p:ext uri="{BB962C8B-B14F-4D97-AF65-F5344CB8AC3E}">
        <p14:creationId xmlns:p14="http://schemas.microsoft.com/office/powerpoint/2010/main" val="4129342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
            <a:ext cx="11932920" cy="6553200"/>
          </a:xfrm>
        </p:spPr>
        <p:txBody>
          <a:bodyPr>
            <a:normAutofit/>
          </a:bodyPr>
          <a:lstStyle/>
          <a:p>
            <a:pPr marL="0" indent="0" algn="ctr">
              <a:buNone/>
            </a:pPr>
            <a:r>
              <a:rPr lang="en-US" sz="2600" b="1" dirty="0">
                <a:latin typeface="Times New Roman" panose="02020603050405020304" pitchFamily="18" charset="0"/>
                <a:cs typeface="Times New Roman" panose="02020603050405020304" pitchFamily="18" charset="0"/>
              </a:rPr>
              <a:t>Errors in Semiconductors</a:t>
            </a:r>
          </a:p>
          <a:p>
            <a:pPr marL="0" indent="0" algn="just">
              <a:buNone/>
            </a:pPr>
            <a:r>
              <a:rPr lang="en-US" sz="2400" dirty="0">
                <a:latin typeface="Times New Roman" panose="02020603050405020304" pitchFamily="18" charset="0"/>
                <a:cs typeface="Times New Roman" panose="02020603050405020304" pitchFamily="18" charset="0"/>
              </a:rPr>
              <a:t>A semiconductor memory system is subject to errors. These can be categorized as hard failures and soft errors. </a:t>
            </a:r>
          </a:p>
          <a:p>
            <a:pPr marL="0" indent="0" algn="just">
              <a:buNone/>
            </a:pPr>
            <a:r>
              <a:rPr lang="en-US" sz="2400" dirty="0">
                <a:latin typeface="Times New Roman" panose="02020603050405020304" pitchFamily="18" charset="0"/>
                <a:cs typeface="Times New Roman" panose="02020603050405020304" pitchFamily="18" charset="0"/>
              </a:rPr>
              <a:t>A </a:t>
            </a:r>
            <a:r>
              <a:rPr lang="en-US" sz="2400" b="1" dirty="0">
                <a:latin typeface="Times New Roman" panose="02020603050405020304" pitchFamily="18" charset="0"/>
                <a:cs typeface="Times New Roman" panose="02020603050405020304" pitchFamily="18" charset="0"/>
              </a:rPr>
              <a:t>hard failure </a:t>
            </a:r>
            <a:r>
              <a:rPr lang="en-US" sz="2400" dirty="0">
                <a:latin typeface="Times New Roman" panose="02020603050405020304" pitchFamily="18" charset="0"/>
                <a:cs typeface="Times New Roman" panose="02020603050405020304" pitchFamily="18" charset="0"/>
              </a:rPr>
              <a:t>is a permanent physical defect so that the memory cell or cells affected cannot reliably store data but become stuck at 0 or 1 or switch erratically between 0 and 1. Hard errors can be caused by harsh environmental abuse, manufacturing defects, and wear. </a:t>
            </a:r>
          </a:p>
          <a:p>
            <a:pPr marL="0" indent="0" algn="just">
              <a:buNone/>
            </a:pPr>
            <a:r>
              <a:rPr lang="en-US" sz="2400" dirty="0">
                <a:latin typeface="Times New Roman" panose="02020603050405020304" pitchFamily="18" charset="0"/>
                <a:cs typeface="Times New Roman" panose="02020603050405020304" pitchFamily="18" charset="0"/>
              </a:rPr>
              <a:t>A </a:t>
            </a:r>
            <a:r>
              <a:rPr lang="en-US" sz="2400" b="1" dirty="0">
                <a:latin typeface="Times New Roman" panose="02020603050405020304" pitchFamily="18" charset="0"/>
                <a:cs typeface="Times New Roman" panose="02020603050405020304" pitchFamily="18" charset="0"/>
              </a:rPr>
              <a:t>soft error </a:t>
            </a:r>
            <a:r>
              <a:rPr lang="en-US" sz="2400" dirty="0">
                <a:latin typeface="Times New Roman" panose="02020603050405020304" pitchFamily="18" charset="0"/>
                <a:cs typeface="Times New Roman" panose="02020603050405020304" pitchFamily="18" charset="0"/>
              </a:rPr>
              <a:t>is a random, nondestructive event that alters the contents of one or more memory cells without damaging the memory. Soft errors can be caused by power supply problems or alpha particles. These particles result from radioactive decay and are distressingly common because radioactive nuclei are found in small quantities in nearly all materials. </a:t>
            </a:r>
          </a:p>
          <a:p>
            <a:pPr marL="0" indent="0" algn="just">
              <a:buNone/>
            </a:pPr>
            <a:r>
              <a:rPr lang="en-US" sz="2400" dirty="0">
                <a:latin typeface="Times New Roman" panose="02020603050405020304" pitchFamily="18" charset="0"/>
                <a:cs typeface="Times New Roman" panose="02020603050405020304" pitchFamily="18" charset="0"/>
              </a:rPr>
              <a:t>Both hard and soft errors are clearly undesirable, and most modern main memory systems include logic for both detecting and correcting errors. </a:t>
            </a:r>
          </a:p>
          <a:p>
            <a:pPr marL="0" indent="0">
              <a:buNone/>
            </a:pPr>
            <a:r>
              <a:rPr lang="en-US" sz="2400" dirty="0">
                <a:latin typeface="Times New Roman" panose="02020603050405020304" pitchFamily="18" charset="0"/>
                <a:cs typeface="Times New Roman" panose="02020603050405020304" pitchFamily="18" charset="0"/>
              </a:rPr>
              <a:t>The simplest of the error-correcting codes is the </a:t>
            </a:r>
            <a:r>
              <a:rPr lang="en-US" sz="2400" b="1" i="1" dirty="0">
                <a:latin typeface="Times New Roman" panose="02020603050405020304" pitchFamily="18" charset="0"/>
                <a:cs typeface="Times New Roman" panose="02020603050405020304" pitchFamily="18" charset="0"/>
              </a:rPr>
              <a:t>Hamming code </a:t>
            </a:r>
            <a:r>
              <a:rPr lang="en-US" sz="2400" dirty="0">
                <a:latin typeface="Times New Roman" panose="02020603050405020304" pitchFamily="18" charset="0"/>
                <a:cs typeface="Times New Roman" panose="02020603050405020304" pitchFamily="18" charset="0"/>
              </a:rPr>
              <a:t>devised by Richard Hamming at Bell Laboratories </a:t>
            </a:r>
            <a:br>
              <a:rPr lang="en-US" sz="2400" dirty="0">
                <a:latin typeface="Times New Roman" panose="02020603050405020304" pitchFamily="18" charset="0"/>
                <a:cs typeface="Times New Roman" panose="02020603050405020304" pitchFamily="18" charset="0"/>
              </a:rPr>
            </a:br>
            <a:br>
              <a:rPr lang="en-US" dirty="0"/>
            </a:br>
            <a:endParaRPr lang="en-US" dirty="0"/>
          </a:p>
        </p:txBody>
      </p:sp>
    </p:spTree>
    <p:extLst>
      <p:ext uri="{BB962C8B-B14F-4D97-AF65-F5344CB8AC3E}">
        <p14:creationId xmlns:p14="http://schemas.microsoft.com/office/powerpoint/2010/main" val="4168334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163" y="142874"/>
            <a:ext cx="11844337" cy="6529389"/>
          </a:xfrm>
        </p:spPr>
        <p:txBody>
          <a:bodyPr/>
          <a:lstStyle/>
          <a:p>
            <a:pPr marL="0" indent="0" algn="ctr">
              <a:buNone/>
            </a:pPr>
            <a:r>
              <a:rPr lang="en-US" sz="3200" b="1" dirty="0">
                <a:latin typeface="Times New Roman" panose="02020603050405020304" pitchFamily="18" charset="0"/>
                <a:cs typeface="Times New Roman" panose="02020603050405020304" pitchFamily="18" charset="0"/>
              </a:rPr>
              <a:t>Objectives of this Lesson</a:t>
            </a:r>
          </a:p>
          <a:p>
            <a:pPr marL="0" indent="0">
              <a:buNone/>
            </a:pPr>
            <a:r>
              <a:rPr lang="en-US" dirty="0">
                <a:latin typeface="Times New Roman" panose="02020603050405020304" pitchFamily="18" charset="0"/>
                <a:cs typeface="Times New Roman" panose="02020603050405020304" pitchFamily="18" charset="0"/>
              </a:rPr>
              <a:t>At the end of this class, students should be able to:</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Understand the characteristics of memory systems</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Explain the memory hierarchy and different Data Access methods</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Distinguish between Internal and External memory</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Illustrate the different memory addressing techniques</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Describe the roles/functions of Operating Systems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7024948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 y="137160"/>
            <a:ext cx="11932920" cy="6537960"/>
          </a:xfrm>
        </p:spPr>
        <p:txBody>
          <a:bodyPr>
            <a:normAutofit/>
          </a:bodyPr>
          <a:lstStyle/>
          <a:p>
            <a:pPr marL="0" indent="0" algn="ctr">
              <a:buNone/>
            </a:pPr>
            <a:r>
              <a:rPr lang="en-US" b="1" dirty="0">
                <a:latin typeface="Times New Roman" panose="02020603050405020304" pitchFamily="18" charset="0"/>
                <a:cs typeface="Times New Roman" panose="02020603050405020304" pitchFamily="18" charset="0"/>
              </a:rPr>
              <a:t>Memory Hierarchy</a:t>
            </a:r>
          </a:p>
          <a:p>
            <a:r>
              <a:rPr lang="en-US" sz="2400" dirty="0">
                <a:latin typeface="Times New Roman" panose="02020603050405020304" pitchFamily="18" charset="0"/>
                <a:cs typeface="Times New Roman" panose="02020603050405020304" pitchFamily="18" charset="0"/>
              </a:rPr>
              <a:t>Design constraints on a computer’s memory can be summed up by three questions:</a:t>
            </a:r>
          </a:p>
          <a:p>
            <a:pPr lvl="1"/>
            <a:r>
              <a:rPr lang="en-US" dirty="0">
                <a:latin typeface="Times New Roman" panose="02020603050405020304" pitchFamily="18" charset="0"/>
                <a:cs typeface="Times New Roman" panose="02020603050405020304" pitchFamily="18" charset="0"/>
              </a:rPr>
              <a:t>How much, how fast, how expensive</a:t>
            </a:r>
          </a:p>
          <a:p>
            <a:r>
              <a:rPr lang="en-US" sz="2400" dirty="0">
                <a:latin typeface="Times New Roman" panose="02020603050405020304" pitchFamily="18" charset="0"/>
                <a:cs typeface="Times New Roman" panose="02020603050405020304" pitchFamily="18" charset="0"/>
              </a:rPr>
              <a:t>There is a trade-off among capacity, access time, and cost</a:t>
            </a:r>
          </a:p>
          <a:p>
            <a:pPr lvl="1"/>
            <a:r>
              <a:rPr lang="en-US" dirty="0">
                <a:latin typeface="Times New Roman" panose="02020603050405020304" pitchFamily="18" charset="0"/>
                <a:cs typeface="Times New Roman" panose="02020603050405020304" pitchFamily="18" charset="0"/>
              </a:rPr>
              <a:t>Faster access time, greater cost per bit</a:t>
            </a:r>
          </a:p>
          <a:p>
            <a:pPr lvl="1"/>
            <a:r>
              <a:rPr lang="en-US" dirty="0">
                <a:latin typeface="Times New Roman" panose="02020603050405020304" pitchFamily="18" charset="0"/>
                <a:cs typeface="Times New Roman" panose="02020603050405020304" pitchFamily="18" charset="0"/>
              </a:rPr>
              <a:t>Greater capacity, smaller cost per bit</a:t>
            </a:r>
          </a:p>
          <a:p>
            <a:pPr lvl="1"/>
            <a:r>
              <a:rPr lang="en-US" dirty="0">
                <a:latin typeface="Times New Roman" panose="02020603050405020304" pitchFamily="18" charset="0"/>
                <a:cs typeface="Times New Roman" panose="02020603050405020304" pitchFamily="18" charset="0"/>
              </a:rPr>
              <a:t>Greater capacity, slower access time</a:t>
            </a:r>
          </a:p>
          <a:p>
            <a:r>
              <a:rPr lang="en-US" sz="2400" dirty="0">
                <a:latin typeface="Times New Roman" panose="02020603050405020304" pitchFamily="18" charset="0"/>
                <a:cs typeface="Times New Roman" panose="02020603050405020304" pitchFamily="18" charset="0"/>
              </a:rPr>
              <a:t>The way out of the memory dilemma is not to rely on a single memory component or technology, but to employ a memory hierarchy</a:t>
            </a: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87076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 y="152400"/>
            <a:ext cx="11902440" cy="6568440"/>
          </a:xfrm>
        </p:spPr>
        <p:txBody>
          <a:bodyPr/>
          <a:lstStyle/>
          <a:p>
            <a:pPr marL="0" indent="0" algn="ctr">
              <a:buNone/>
            </a:pPr>
            <a:r>
              <a:rPr lang="en-US" b="1" dirty="0">
                <a:latin typeface="Times New Roman" panose="02020603050405020304" pitchFamily="18" charset="0"/>
                <a:cs typeface="Times New Roman" panose="02020603050405020304" pitchFamily="18" charset="0"/>
              </a:rPr>
              <a:t>Memory Hierarchy Diagram</a:t>
            </a:r>
          </a:p>
          <a:p>
            <a:pPr marL="0" indent="0" algn="just">
              <a:buNone/>
            </a:pPr>
            <a:r>
              <a:rPr lang="en-US" sz="2400" dirty="0">
                <a:latin typeface="Times New Roman" panose="02020603050405020304" pitchFamily="18" charset="0"/>
                <a:cs typeface="Times New Roman" panose="02020603050405020304" pitchFamily="18" charset="0"/>
              </a:rPr>
              <a:t>The memory with the fastest access is the costliest one. Larger storage devices offer slow speed and they are less expensive, however they can store huge volumes of data as compared to CPU registers or cache memory</a:t>
            </a:r>
            <a:endParaRPr lang="en-US" sz="2400" b="1" dirty="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Picture 3" descr="f1.pdf"/>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3"/>
              <a:srcRect l="3529" t="13636" r="4706" b="9091"/>
              <a:stretch>
                <a:fillRect/>
              </a:stretch>
            </p:blipFill>
          </mc:Choice>
          <mc:Fallback>
            <p:blipFill>
              <a:blip r:embed="rId4"/>
              <a:srcRect l="3529" t="13636" r="4706" b="9091"/>
              <a:stretch>
                <a:fillRect/>
              </a:stretch>
            </p:blipFill>
          </mc:Fallback>
        </mc:AlternateContent>
        <p:spPr>
          <a:xfrm>
            <a:off x="1356360" y="1554480"/>
            <a:ext cx="8366760" cy="5897880"/>
          </a:xfrm>
          <a:prstGeom prst="rect">
            <a:avLst/>
          </a:prstGeom>
        </p:spPr>
      </p:pic>
    </p:spTree>
    <p:extLst>
      <p:ext uri="{BB962C8B-B14F-4D97-AF65-F5344CB8AC3E}">
        <p14:creationId xmlns:p14="http://schemas.microsoft.com/office/powerpoint/2010/main" val="4254362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 y="152400"/>
            <a:ext cx="11871960" cy="6507480"/>
          </a:xfrm>
        </p:spPr>
        <p:txBody>
          <a:bodyPr>
            <a:normAutofit/>
          </a:bodyPr>
          <a:lstStyle/>
          <a:p>
            <a:pPr marL="0" indent="0" algn="ctr">
              <a:buNone/>
            </a:pPr>
            <a:r>
              <a:rPr lang="en-US" b="1" dirty="0">
                <a:latin typeface="Times New Roman" panose="02020603050405020304" pitchFamily="18" charset="0"/>
                <a:cs typeface="Times New Roman" panose="02020603050405020304" pitchFamily="18" charset="0"/>
              </a:rPr>
              <a:t>Review Questions</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What are the key properties of semiconductor memory? </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What are two senses in which the term </a:t>
            </a:r>
            <a:r>
              <a:rPr lang="en-US" sz="2400" i="1" dirty="0">
                <a:latin typeface="Times New Roman" panose="02020603050405020304" pitchFamily="18" charset="0"/>
                <a:cs typeface="Times New Roman" panose="02020603050405020304" pitchFamily="18" charset="0"/>
              </a:rPr>
              <a:t>random-access memory </a:t>
            </a:r>
            <a:r>
              <a:rPr lang="en-US" sz="2400" dirty="0">
                <a:latin typeface="Times New Roman" panose="02020603050405020304" pitchFamily="18" charset="0"/>
                <a:cs typeface="Times New Roman" panose="02020603050405020304" pitchFamily="18" charset="0"/>
              </a:rPr>
              <a:t>is used?</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What is the difference between DRAM and SRAM in terms of application?</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What is the difference between DRAM and SRAM in terms of characteristics such as speed, size, and cost?</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Explain why one type of RAM is considered to be analog and the other digital.</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What are some applications for ROM?</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What are the differences among EPROM, EEPROM, and flash memory?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21788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37160"/>
            <a:ext cx="11932920" cy="6598920"/>
          </a:xfrm>
        </p:spPr>
        <p:txBody>
          <a:bodyPr>
            <a:normAutofit/>
          </a:bodyPr>
          <a:lstStyle/>
          <a:p>
            <a:pPr marL="0" indent="0" algn="ctr">
              <a:buNone/>
            </a:pPr>
            <a:r>
              <a:rPr lang="en-US" b="1" dirty="0">
                <a:latin typeface="Times New Roman" panose="02020603050405020304" pitchFamily="18" charset="0"/>
                <a:cs typeface="Times New Roman" panose="02020603050405020304" pitchFamily="18" charset="0"/>
              </a:rPr>
              <a:t>External Memory</a:t>
            </a:r>
          </a:p>
          <a:p>
            <a:pPr algn="just">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Magnetic disks remain the most important component of external memory. Both removable and fixed, or hard, disks are used in systems ranging from personal computers to mainframes and supercomputers.</a:t>
            </a:r>
          </a:p>
          <a:p>
            <a:pPr algn="just">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To achieve greater performance and higher availability, servers and larger systems use RAID disk technology. RAID is a family of techniques for using multiple disks as a parallel array of data storage devices, with redundancy built in to compensate for disk failure.</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Optical storage technology has become increasingly important in all types of computer systems. While CD-ROM has been widely used for many years, more recent technologies, such as writable CD and DVD, are becoming increasingly important.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2827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11917680" cy="6568440"/>
          </a:xfrm>
        </p:spPr>
        <p:txBody>
          <a:bodyPr>
            <a:normAutofit/>
          </a:bodyPr>
          <a:lstStyle/>
          <a:p>
            <a:pPr marL="0" indent="0" algn="ctr">
              <a:buNone/>
            </a:pPr>
            <a:r>
              <a:rPr lang="en-US" b="1" dirty="0">
                <a:latin typeface="Times New Roman" panose="02020603050405020304" pitchFamily="18" charset="0"/>
                <a:cs typeface="Times New Roman" panose="02020603050405020304" pitchFamily="18" charset="0"/>
              </a:rPr>
              <a:t>Magnetic Disks</a:t>
            </a:r>
          </a:p>
          <a:p>
            <a:pPr marL="0" indent="0" algn="just">
              <a:buNone/>
            </a:pPr>
            <a:r>
              <a:rPr lang="en-US" sz="2400" dirty="0">
                <a:latin typeface="Times New Roman" panose="02020603050405020304" pitchFamily="18" charset="0"/>
                <a:cs typeface="Times New Roman" panose="02020603050405020304" pitchFamily="18" charset="0"/>
              </a:rPr>
              <a:t>Hard disk drives are the most common secondary storage devices in present computer systems. These are called magnetic disks because they use the concept of magnetization to store information. </a:t>
            </a:r>
          </a:p>
          <a:p>
            <a:pPr marL="0" indent="0" algn="just">
              <a:buNone/>
            </a:pPr>
            <a:r>
              <a:rPr lang="en-US" sz="2400" dirty="0">
                <a:latin typeface="Times New Roman" panose="02020603050405020304" pitchFamily="18" charset="0"/>
                <a:cs typeface="Times New Roman" panose="02020603050405020304" pitchFamily="18" charset="0"/>
              </a:rPr>
              <a:t>Hard disks consist of metal disks coated with magnetizable material. These disks are placed vertically on a spindle. </a:t>
            </a:r>
          </a:p>
          <a:p>
            <a:pPr marL="0" indent="0" algn="just">
              <a:buNone/>
            </a:pPr>
            <a:r>
              <a:rPr lang="en-US" sz="2400" dirty="0">
                <a:latin typeface="Times New Roman" panose="02020603050405020304" pitchFamily="18" charset="0"/>
                <a:cs typeface="Times New Roman" panose="02020603050405020304" pitchFamily="18" charset="0"/>
              </a:rPr>
              <a:t>A read/write head moves in between the disks and is used to magnetize or de-magnetize the spot under it. A magnetized spot can be recognized as 0 (zero) or 1 (one).</a:t>
            </a:r>
          </a:p>
          <a:p>
            <a:pPr marL="0" indent="0" algn="just">
              <a:buNone/>
            </a:pPr>
            <a:r>
              <a:rPr lang="en-US" sz="2400" dirty="0">
                <a:latin typeface="Times New Roman" panose="02020603050405020304" pitchFamily="18" charset="0"/>
                <a:cs typeface="Times New Roman" panose="02020603050405020304" pitchFamily="18" charset="0"/>
              </a:rPr>
              <a:t>Hard disks are formatted in a well-defined order to store data efficiently. </a:t>
            </a:r>
          </a:p>
          <a:p>
            <a:pPr marL="0" indent="0" algn="just">
              <a:buNone/>
            </a:pPr>
            <a:r>
              <a:rPr lang="en-US" sz="2400" dirty="0">
                <a:latin typeface="Times New Roman" panose="02020603050405020304" pitchFamily="18" charset="0"/>
                <a:cs typeface="Times New Roman" panose="02020603050405020304" pitchFamily="18" charset="0"/>
              </a:rPr>
              <a:t>A hard disk plate has many concentric circles on it, called </a:t>
            </a:r>
            <a:r>
              <a:rPr lang="en-US" sz="2400" b="1" dirty="0">
                <a:latin typeface="Times New Roman" panose="02020603050405020304" pitchFamily="18" charset="0"/>
                <a:cs typeface="Times New Roman" panose="02020603050405020304" pitchFamily="18" charset="0"/>
              </a:rPr>
              <a:t>tracks</a:t>
            </a:r>
            <a:r>
              <a:rPr lang="en-US" sz="2400" dirty="0">
                <a:latin typeface="Times New Roman" panose="02020603050405020304" pitchFamily="18" charset="0"/>
                <a:cs typeface="Times New Roman" panose="02020603050405020304" pitchFamily="18" charset="0"/>
              </a:rPr>
              <a:t>. Every track is further divided into </a:t>
            </a:r>
            <a:r>
              <a:rPr lang="en-US" sz="2400" b="1" dirty="0">
                <a:latin typeface="Times New Roman" panose="02020603050405020304" pitchFamily="18" charset="0"/>
                <a:cs typeface="Times New Roman" panose="02020603050405020304" pitchFamily="18" charset="0"/>
              </a:rPr>
              <a:t>sectors</a:t>
            </a:r>
            <a:r>
              <a:rPr lang="en-US" sz="2400" dirty="0">
                <a:latin typeface="Times New Roman" panose="02020603050405020304" pitchFamily="18" charset="0"/>
                <a:cs typeface="Times New Roman" panose="02020603050405020304" pitchFamily="18" charset="0"/>
              </a:rPr>
              <a:t>. A sector on a hard disk typically stores 512 bytes of data.</a:t>
            </a:r>
          </a:p>
          <a:p>
            <a:pPr marL="0" indent="0" algn="just">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69694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 y="121920"/>
            <a:ext cx="11887200" cy="6583680"/>
          </a:xfrm>
        </p:spPr>
        <p:txBody>
          <a:bodyPr/>
          <a:lstStyle/>
          <a:p>
            <a:pPr marL="0" indent="0" algn="ctr">
              <a:buNone/>
            </a:pPr>
            <a:r>
              <a:rPr lang="en-US" b="1" dirty="0">
                <a:latin typeface="Times New Roman" panose="02020603050405020304" pitchFamily="18" charset="0"/>
                <a:cs typeface="Times New Roman" panose="02020603050405020304" pitchFamily="18" charset="0"/>
              </a:rPr>
              <a:t>Redundant Array of Independent Disks (RAID)</a:t>
            </a:r>
          </a:p>
          <a:p>
            <a:pPr marL="0" indent="0" algn="just">
              <a:buNone/>
            </a:pPr>
            <a:r>
              <a:rPr lang="en-US" sz="2400" dirty="0">
                <a:latin typeface="Times New Roman" panose="02020603050405020304" pitchFamily="18" charset="0"/>
                <a:cs typeface="Times New Roman" panose="02020603050405020304" pitchFamily="18" charset="0"/>
              </a:rPr>
              <a:t>RAID is a technology to connect multiple secondary storage devices and use them as a single storage media.</a:t>
            </a:r>
          </a:p>
          <a:p>
            <a:pPr marL="0" indent="0" algn="just">
              <a:buNone/>
            </a:pPr>
            <a:r>
              <a:rPr lang="en-US" sz="2400" dirty="0">
                <a:latin typeface="Times New Roman" panose="02020603050405020304" pitchFamily="18" charset="0"/>
                <a:cs typeface="Times New Roman" panose="02020603050405020304" pitchFamily="18" charset="0"/>
              </a:rPr>
              <a:t>RAID consists of an array of disks in which multiple disks are connected together to achieve different goals. RAID levels define the use of disk arrays.</a:t>
            </a:r>
          </a:p>
          <a:p>
            <a:pPr algn="just"/>
            <a:r>
              <a:rPr lang="en-US" sz="2400" dirty="0">
                <a:latin typeface="Times New Roman" panose="02020603050405020304" pitchFamily="18" charset="0"/>
                <a:cs typeface="Times New Roman" panose="02020603050405020304" pitchFamily="18" charset="0"/>
              </a:rPr>
              <a:t>RAID 0</a:t>
            </a:r>
          </a:p>
          <a:p>
            <a:pPr marL="0" indent="0" algn="just">
              <a:buNone/>
            </a:pPr>
            <a:r>
              <a:rPr lang="en-US" sz="2400" dirty="0">
                <a:latin typeface="Times New Roman" panose="02020603050405020304" pitchFamily="18" charset="0"/>
                <a:cs typeface="Times New Roman" panose="02020603050405020304" pitchFamily="18" charset="0"/>
              </a:rPr>
              <a:t>In this level, a striped array of disks is implemented. The data is broken down into blocks and the blocks are distributed among disks. Each disk receives a block of data to write/read in parallel. It enhances the speed and performance of the storage device. There is no parity and backup in Level 0.</a:t>
            </a:r>
          </a:p>
          <a:p>
            <a:pPr marL="0" indent="0">
              <a:buNone/>
            </a:pPr>
            <a:endParaRPr lang="en-US" dirty="0"/>
          </a:p>
        </p:txBody>
      </p:sp>
      <p:pic>
        <p:nvPicPr>
          <p:cNvPr id="4100" name="Picture 4" descr="RAID 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9040" y="4632960"/>
            <a:ext cx="6111240" cy="1600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50734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 y="106680"/>
            <a:ext cx="11917680" cy="6568440"/>
          </a:xfrm>
        </p:spPr>
        <p:txBody>
          <a:bodyPr/>
          <a:lstStyle/>
          <a:p>
            <a:pPr algn="just"/>
            <a:r>
              <a:rPr lang="en-US" sz="2400" dirty="0">
                <a:latin typeface="Times New Roman" panose="02020603050405020304" pitchFamily="18" charset="0"/>
                <a:cs typeface="Times New Roman" panose="02020603050405020304" pitchFamily="18" charset="0"/>
              </a:rPr>
              <a:t>RAID 1</a:t>
            </a:r>
          </a:p>
          <a:p>
            <a:pPr marL="0" indent="0" algn="just">
              <a:buNone/>
            </a:pPr>
            <a:r>
              <a:rPr lang="en-US" sz="2400" dirty="0">
                <a:latin typeface="Times New Roman" panose="02020603050405020304" pitchFamily="18" charset="0"/>
                <a:cs typeface="Times New Roman" panose="02020603050405020304" pitchFamily="18" charset="0"/>
              </a:rPr>
              <a:t>RAID 1 uses mirroring techniques. When data is sent to a RAID controller, it sends a copy of data to all the disks in the array. RAID level 1 is also called </a:t>
            </a:r>
            <a:r>
              <a:rPr lang="en-US" sz="2400" b="1" dirty="0">
                <a:latin typeface="Times New Roman" panose="02020603050405020304" pitchFamily="18" charset="0"/>
                <a:cs typeface="Times New Roman" panose="02020603050405020304" pitchFamily="18" charset="0"/>
              </a:rPr>
              <a:t>mirroring</a:t>
            </a:r>
            <a:r>
              <a:rPr lang="en-US" sz="2400" dirty="0">
                <a:latin typeface="Times New Roman" panose="02020603050405020304" pitchFamily="18" charset="0"/>
                <a:cs typeface="Times New Roman" panose="02020603050405020304" pitchFamily="18" charset="0"/>
              </a:rPr>
              <a:t> and provides 100% redundancy in case of a failure.</a:t>
            </a:r>
          </a:p>
          <a:p>
            <a:pPr marL="0" indent="0" algn="just">
              <a:buNone/>
            </a:pPr>
            <a:endParaRPr lang="en-US"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RAID 2</a:t>
            </a:r>
          </a:p>
          <a:p>
            <a:pPr marL="0" indent="0" algn="just">
              <a:buNone/>
            </a:pPr>
            <a:r>
              <a:rPr lang="en-US" sz="2400" dirty="0">
                <a:latin typeface="Times New Roman" panose="02020603050405020304" pitchFamily="18" charset="0"/>
                <a:cs typeface="Times New Roman" panose="02020603050405020304" pitchFamily="18" charset="0"/>
              </a:rPr>
              <a:t>RAID 2 records Error Correction Code using Hamming distance for its data, striped on different disks. Like level 0, each data bit in a word is recorded on a separate disk and ECC codes of the data words are stored on a different set disks. Due to its complex structure and high cost, RAID 2 is not commercially available</a:t>
            </a:r>
            <a:r>
              <a:rPr lang="en-US" dirty="0"/>
              <a:t>.</a:t>
            </a:r>
          </a:p>
          <a:p>
            <a:pPr marL="0" indent="0" algn="just">
              <a:buNone/>
            </a:pPr>
            <a:endParaRPr lang="en-US" dirty="0"/>
          </a:p>
          <a:p>
            <a:pPr marL="0" indent="0" algn="just">
              <a:buNone/>
            </a:pPr>
            <a:endParaRPr lang="en-US" dirty="0"/>
          </a:p>
        </p:txBody>
      </p:sp>
      <p:pic>
        <p:nvPicPr>
          <p:cNvPr id="5130" name="Picture 10" descr="RAID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2641" y="1889760"/>
            <a:ext cx="5064760" cy="130651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22320" y="5192712"/>
            <a:ext cx="5532120" cy="1482407"/>
          </a:xfrm>
          <a:prstGeom prst="rect">
            <a:avLst/>
          </a:prstGeom>
        </p:spPr>
      </p:pic>
    </p:spTree>
    <p:extLst>
      <p:ext uri="{BB962C8B-B14F-4D97-AF65-F5344CB8AC3E}">
        <p14:creationId xmlns:p14="http://schemas.microsoft.com/office/powerpoint/2010/main" val="6269058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82880"/>
            <a:ext cx="11932920" cy="6507480"/>
          </a:xfrm>
        </p:spPr>
        <p:txBody>
          <a:bodyPr/>
          <a:lstStyle/>
          <a:p>
            <a:pPr algn="just"/>
            <a:r>
              <a:rPr lang="en-US" sz="2400" dirty="0">
                <a:latin typeface="Times New Roman" panose="02020603050405020304" pitchFamily="18" charset="0"/>
                <a:cs typeface="Times New Roman" panose="02020603050405020304" pitchFamily="18" charset="0"/>
              </a:rPr>
              <a:t>RAID 3</a:t>
            </a:r>
          </a:p>
          <a:p>
            <a:pPr marL="0" indent="0" algn="just">
              <a:lnSpc>
                <a:spcPct val="100000"/>
              </a:lnSpc>
              <a:buNone/>
            </a:pPr>
            <a:r>
              <a:rPr lang="en-US" sz="2400" dirty="0">
                <a:latin typeface="Times New Roman" panose="02020603050405020304" pitchFamily="18" charset="0"/>
                <a:cs typeface="Times New Roman" panose="02020603050405020304" pitchFamily="18" charset="0"/>
              </a:rPr>
              <a:t>RAID 3 stripes the data onto multiple disks. The parity bit generated for data word is stored on a different disk. This technique makes it to overcome single disk failures.</a:t>
            </a:r>
          </a:p>
          <a:p>
            <a:pPr marL="0" indent="0" algn="just">
              <a:lnSpc>
                <a:spcPct val="100000"/>
              </a:lnSpc>
              <a:buNone/>
            </a:pPr>
            <a:endParaRPr lang="en-US" sz="2400" dirty="0">
              <a:latin typeface="Times New Roman" panose="02020603050405020304" pitchFamily="18" charset="0"/>
              <a:cs typeface="Times New Roman" panose="02020603050405020304" pitchFamily="18" charset="0"/>
            </a:endParaRPr>
          </a:p>
          <a:p>
            <a:pPr marL="0" indent="0" algn="just">
              <a:lnSpc>
                <a:spcPct val="100000"/>
              </a:lnSpc>
              <a:buNone/>
            </a:pPr>
            <a:endParaRPr lang="en-US" sz="2400" dirty="0">
              <a:latin typeface="Times New Roman" panose="02020603050405020304" pitchFamily="18" charset="0"/>
              <a:cs typeface="Times New Roman" panose="02020603050405020304" pitchFamily="18" charset="0"/>
            </a:endParaRPr>
          </a:p>
          <a:p>
            <a:pPr marL="0" indent="0" algn="just">
              <a:lnSpc>
                <a:spcPct val="100000"/>
              </a:lnSpc>
              <a:buNone/>
            </a:pPr>
            <a:endParaRPr lang="en-US" sz="2400" dirty="0">
              <a:latin typeface="Times New Roman" panose="02020603050405020304" pitchFamily="18" charset="0"/>
              <a:cs typeface="Times New Roman" panose="02020603050405020304" pitchFamily="18" charset="0"/>
            </a:endParaRPr>
          </a:p>
          <a:p>
            <a:pPr marL="0" indent="0" algn="just">
              <a:lnSpc>
                <a:spcPct val="100000"/>
              </a:lnSpc>
              <a:buNone/>
            </a:pPr>
            <a:endParaRPr lang="en-US" sz="2400" dirty="0">
              <a:latin typeface="Times New Roman" panose="02020603050405020304" pitchFamily="18" charset="0"/>
              <a:cs typeface="Times New Roman" panose="02020603050405020304" pitchFamily="18" charset="0"/>
            </a:endParaRPr>
          </a:p>
          <a:p>
            <a:pPr algn="just">
              <a:lnSpc>
                <a:spcPct val="100000"/>
              </a:lnSpc>
            </a:pPr>
            <a:r>
              <a:rPr lang="en-US" sz="2400" dirty="0">
                <a:latin typeface="Times New Roman" panose="02020603050405020304" pitchFamily="18" charset="0"/>
                <a:cs typeface="Times New Roman" panose="02020603050405020304" pitchFamily="18" charset="0"/>
              </a:rPr>
              <a:t>RAID 4</a:t>
            </a:r>
          </a:p>
          <a:p>
            <a:pPr marL="0" indent="0" algn="just">
              <a:lnSpc>
                <a:spcPct val="100000"/>
              </a:lnSpc>
              <a:buNone/>
            </a:pPr>
            <a:r>
              <a:rPr lang="en-US" sz="2400" dirty="0">
                <a:latin typeface="Times New Roman" panose="02020603050405020304" pitchFamily="18" charset="0"/>
                <a:cs typeface="Times New Roman" panose="02020603050405020304" pitchFamily="18" charset="0"/>
              </a:rPr>
              <a:t>In this level, an entire block of data is written onto data disks and then the parity is generated and stored on a different disk. Note that level 3 uses byte-level striping, whereas level 4 uses block-level striping. Both level 3 and level 4 require at least three disks to implement RAID.</a:t>
            </a:r>
          </a:p>
          <a:p>
            <a:pPr marL="0" indent="0">
              <a:lnSpc>
                <a:spcPct val="100000"/>
              </a:lnSpc>
              <a:buNone/>
            </a:pPr>
            <a:endParaRPr lang="en-US" dirty="0"/>
          </a:p>
          <a:p>
            <a:pPr marL="0" indent="0">
              <a:buNone/>
            </a:pPr>
            <a:endParaRPr lang="en-US" dirty="0"/>
          </a:p>
          <a:p>
            <a:pPr marL="0" indent="0">
              <a:buNone/>
            </a:pPr>
            <a:endParaRPr lang="en-US" dirty="0"/>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1478083"/>
            <a:ext cx="5940170" cy="140989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75760" y="5070884"/>
            <a:ext cx="6842760" cy="1619476"/>
          </a:xfrm>
          <a:prstGeom prst="rect">
            <a:avLst/>
          </a:prstGeom>
        </p:spPr>
      </p:pic>
    </p:spTree>
    <p:extLst>
      <p:ext uri="{BB962C8B-B14F-4D97-AF65-F5344CB8AC3E}">
        <p14:creationId xmlns:p14="http://schemas.microsoft.com/office/powerpoint/2010/main" val="31936658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 y="167640"/>
            <a:ext cx="11963400" cy="6568440"/>
          </a:xfrm>
        </p:spPr>
        <p:txBody>
          <a:bodyPr/>
          <a:lstStyle/>
          <a:p>
            <a:pPr algn="just">
              <a:lnSpc>
                <a:spcPct val="100000"/>
              </a:lnSpc>
            </a:pPr>
            <a:r>
              <a:rPr lang="en-US" sz="2400" dirty="0">
                <a:latin typeface="Times New Roman" panose="02020603050405020304" pitchFamily="18" charset="0"/>
                <a:cs typeface="Times New Roman" panose="02020603050405020304" pitchFamily="18" charset="0"/>
              </a:rPr>
              <a:t>RAID 5</a:t>
            </a:r>
          </a:p>
          <a:p>
            <a:pPr marL="0" indent="0" algn="just">
              <a:lnSpc>
                <a:spcPct val="100000"/>
              </a:lnSpc>
              <a:buNone/>
            </a:pPr>
            <a:r>
              <a:rPr lang="en-US" sz="2400" dirty="0">
                <a:latin typeface="Times New Roman" panose="02020603050405020304" pitchFamily="18" charset="0"/>
                <a:cs typeface="Times New Roman" panose="02020603050405020304" pitchFamily="18" charset="0"/>
              </a:rPr>
              <a:t>RAID 5 writes whole data blocks onto different disks, but the parity bits generated for data block stripe are distributed among all the data disks rather than storing them on a different dedicated disk.</a:t>
            </a:r>
          </a:p>
          <a:p>
            <a:pPr marL="0" indent="0" algn="just">
              <a:lnSpc>
                <a:spcPct val="100000"/>
              </a:lnSpc>
              <a:buNone/>
            </a:pPr>
            <a:endParaRPr lang="en-US" sz="2400" dirty="0">
              <a:latin typeface="Times New Roman" panose="02020603050405020304" pitchFamily="18" charset="0"/>
              <a:cs typeface="Times New Roman" panose="02020603050405020304" pitchFamily="18" charset="0"/>
            </a:endParaRPr>
          </a:p>
          <a:p>
            <a:pPr marL="0" indent="0" algn="just">
              <a:lnSpc>
                <a:spcPct val="100000"/>
              </a:lnSpc>
              <a:buNone/>
            </a:pPr>
            <a:endParaRPr lang="en-US" sz="2400" dirty="0">
              <a:latin typeface="Times New Roman" panose="02020603050405020304" pitchFamily="18" charset="0"/>
              <a:cs typeface="Times New Roman" panose="02020603050405020304" pitchFamily="18" charset="0"/>
            </a:endParaRPr>
          </a:p>
          <a:p>
            <a:pPr marL="0" indent="0" algn="just">
              <a:lnSpc>
                <a:spcPct val="100000"/>
              </a:lnSpc>
              <a:buNone/>
            </a:pPr>
            <a:endParaRPr lang="en-US" sz="2400" dirty="0">
              <a:latin typeface="Times New Roman" panose="02020603050405020304" pitchFamily="18" charset="0"/>
              <a:cs typeface="Times New Roman" panose="02020603050405020304" pitchFamily="18" charset="0"/>
            </a:endParaRPr>
          </a:p>
          <a:p>
            <a:pPr algn="just">
              <a:lnSpc>
                <a:spcPct val="100000"/>
              </a:lnSpc>
            </a:pPr>
            <a:r>
              <a:rPr lang="en-US" sz="2400" dirty="0">
                <a:latin typeface="Times New Roman" panose="02020603050405020304" pitchFamily="18" charset="0"/>
                <a:cs typeface="Times New Roman" panose="02020603050405020304" pitchFamily="18" charset="0"/>
              </a:rPr>
              <a:t>RAID 6</a:t>
            </a:r>
          </a:p>
          <a:p>
            <a:pPr marL="0" indent="0" algn="just">
              <a:lnSpc>
                <a:spcPct val="100000"/>
              </a:lnSpc>
              <a:buNone/>
            </a:pPr>
            <a:r>
              <a:rPr lang="en-US" sz="2400" dirty="0">
                <a:latin typeface="Times New Roman" panose="02020603050405020304" pitchFamily="18" charset="0"/>
                <a:cs typeface="Times New Roman" panose="02020603050405020304" pitchFamily="18" charset="0"/>
              </a:rPr>
              <a:t>RAID 6 is an extension of level 5. In this level, two independent parities are generated and stored in distributed fashion among multiple disks. Two parities provide additional fault tolerance. This level requires at least four disk drives to implement RAID.</a:t>
            </a:r>
          </a:p>
          <a:p>
            <a:pPr marL="0" indent="0">
              <a:buNone/>
            </a:pPr>
            <a:endParaRPr lang="en-US" dirty="0"/>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1" y="1889542"/>
            <a:ext cx="6023942" cy="1562318"/>
          </a:xfrm>
          <a:prstGeom prst="rect">
            <a:avLst/>
          </a:prstGeom>
        </p:spPr>
      </p:pic>
    </p:spTree>
    <p:extLst>
      <p:ext uri="{BB962C8B-B14F-4D97-AF65-F5344CB8AC3E}">
        <p14:creationId xmlns:p14="http://schemas.microsoft.com/office/powerpoint/2010/main" val="32644180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7840" y="1569720"/>
            <a:ext cx="7970520" cy="3764280"/>
          </a:xfrm>
          <a:prstGeom prst="rect">
            <a:avLst/>
          </a:prstGeom>
        </p:spPr>
      </p:pic>
    </p:spTree>
    <p:extLst>
      <p:ext uri="{BB962C8B-B14F-4D97-AF65-F5344CB8AC3E}">
        <p14:creationId xmlns:p14="http://schemas.microsoft.com/office/powerpoint/2010/main" val="3527525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588" y="128588"/>
            <a:ext cx="11930062" cy="6600825"/>
          </a:xfrm>
        </p:spPr>
        <p:txBody>
          <a:bodyPr>
            <a:normAutofit/>
          </a:bodyPr>
          <a:lstStyle/>
          <a:p>
            <a:pPr marL="0" indent="0" algn="ctr">
              <a:buNone/>
            </a:pPr>
            <a:r>
              <a:rPr lang="en-US" b="1" dirty="0">
                <a:latin typeface="Times New Roman" panose="02020603050405020304" pitchFamily="18" charset="0"/>
                <a:cs typeface="Times New Roman" panose="02020603050405020304" pitchFamily="18" charset="0"/>
              </a:rPr>
              <a:t>Computer Memory</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A memory is just like a human brain. It is used to store data and instructions. Computer memory is the storage space in the computer, where data is to be processed and instructions required for processing are stored. </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The memory is divided into large number of small parts called cells. Each location or cell has a unique address, which varies from zero to memory size minus one.</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 For example, if the computer has 64k words, then this memory unit has 64 * 1024 = 65536 memory locations. The address of these locations varies from 0 to 65535.</a:t>
            </a:r>
          </a:p>
        </p:txBody>
      </p:sp>
    </p:spTree>
    <p:extLst>
      <p:ext uri="{BB962C8B-B14F-4D97-AF65-F5344CB8AC3E}">
        <p14:creationId xmlns:p14="http://schemas.microsoft.com/office/powerpoint/2010/main" val="5630125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9080" y="152400"/>
            <a:ext cx="11750040" cy="6537960"/>
          </a:xfrm>
        </p:spPr>
        <p:txBody>
          <a:bodyPr>
            <a:normAutofit/>
          </a:bodyPr>
          <a:lstStyle/>
          <a:p>
            <a:pPr marL="0" indent="0" algn="ctr">
              <a:buNone/>
            </a:pPr>
            <a:r>
              <a:rPr lang="en-US" b="1" dirty="0">
                <a:latin typeface="Times New Roman" panose="02020603050405020304" pitchFamily="18" charset="0"/>
                <a:cs typeface="Times New Roman" panose="02020603050405020304" pitchFamily="18" charset="0"/>
              </a:rPr>
              <a:t>Optical Memory</a:t>
            </a:r>
          </a:p>
          <a:p>
            <a:pPr marL="0" indent="0" algn="just">
              <a:buNone/>
            </a:pPr>
            <a:r>
              <a:rPr lang="en-US" sz="2400" dirty="0">
                <a:latin typeface="Times New Roman" panose="02020603050405020304" pitchFamily="18" charset="0"/>
                <a:cs typeface="Times New Roman" panose="02020603050405020304" pitchFamily="18" charset="0"/>
              </a:rPr>
              <a:t>In 1983, one of the most successful consumer products of all time was introduced: </a:t>
            </a:r>
          </a:p>
          <a:p>
            <a:r>
              <a:rPr lang="en-US" sz="2400" dirty="0">
                <a:latin typeface="Times New Roman" panose="02020603050405020304" pitchFamily="18" charset="0"/>
                <a:cs typeface="Times New Roman" panose="02020603050405020304" pitchFamily="18" charset="0"/>
              </a:rPr>
              <a:t>The compact disk (CD) digital audio system. </a:t>
            </a:r>
          </a:p>
          <a:p>
            <a:pPr marL="0" indent="0" algn="just">
              <a:buNone/>
            </a:pPr>
            <a:r>
              <a:rPr lang="en-US" sz="2400" dirty="0">
                <a:latin typeface="Times New Roman" panose="02020603050405020304" pitchFamily="18" charset="0"/>
                <a:cs typeface="Times New Roman" panose="02020603050405020304" pitchFamily="18" charset="0"/>
              </a:rPr>
              <a:t>The CD is a non-erasable disk that can store more than 60 minutes of audio information on one side. </a:t>
            </a:r>
          </a:p>
          <a:p>
            <a:pPr marL="0" indent="0" algn="just">
              <a:buNone/>
            </a:pPr>
            <a:r>
              <a:rPr lang="en-US" sz="2400" dirty="0">
                <a:latin typeface="Times New Roman" panose="02020603050405020304" pitchFamily="18" charset="0"/>
                <a:cs typeface="Times New Roman" panose="02020603050405020304" pitchFamily="18" charset="0"/>
              </a:rPr>
              <a:t>The huge commercial success of the CD enabled the development of low-cost optical-disk storage technology that has revolutionized computer data storage.</a:t>
            </a:r>
          </a:p>
          <a:p>
            <a:pPr marL="0" indent="0">
              <a:buNone/>
            </a:pPr>
            <a:r>
              <a:rPr lang="en-US" sz="2400" dirty="0">
                <a:latin typeface="Times New Roman" panose="02020603050405020304" pitchFamily="18" charset="0"/>
                <a:cs typeface="Times New Roman" panose="02020603050405020304" pitchFamily="18" charset="0"/>
              </a:rPr>
              <a:t> A variety of optical-disk systems have been introduced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51029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840" y="106680"/>
            <a:ext cx="11780520" cy="6614160"/>
          </a:xfrm>
        </p:spPr>
        <p:txBody>
          <a:bodyPr>
            <a:normAutofit fontScale="70000" lnSpcReduction="20000"/>
          </a:bodyPr>
          <a:lstStyle/>
          <a:p>
            <a:pPr marL="0" indent="0" algn="just">
              <a:buNone/>
            </a:pPr>
            <a:r>
              <a:rPr lang="en-US" b="1" dirty="0">
                <a:latin typeface="Times New Roman" panose="02020603050405020304" pitchFamily="18" charset="0"/>
                <a:cs typeface="Times New Roman" panose="02020603050405020304" pitchFamily="18" charset="0"/>
              </a:rPr>
              <a:t>CD: </a:t>
            </a:r>
            <a:r>
              <a:rPr lang="en-US" dirty="0">
                <a:latin typeface="Times New Roman" panose="02020603050405020304" pitchFamily="18" charset="0"/>
                <a:cs typeface="Times New Roman" panose="02020603050405020304" pitchFamily="18" charset="0"/>
              </a:rPr>
              <a:t>Compact Disk. A nonerasable disk that stores digitized audio information. The standard system uses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12-cm disks and can record more than 60 minutes of uninterrupted playing time.</a:t>
            </a:r>
          </a:p>
          <a:p>
            <a:pPr marL="0" indent="0" algn="just">
              <a:buNone/>
            </a:pP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CD-ROM: </a:t>
            </a:r>
            <a:r>
              <a:rPr lang="en-US" dirty="0">
                <a:latin typeface="Times New Roman" panose="02020603050405020304" pitchFamily="18" charset="0"/>
                <a:cs typeface="Times New Roman" panose="02020603050405020304" pitchFamily="18" charset="0"/>
              </a:rPr>
              <a:t>Compact Disk Read-Only Memory. A nonerasable disk used for storing computer data. The standard</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system uses 12-cm disks and can hold more than 650 Mbytes.</a:t>
            </a:r>
          </a:p>
          <a:p>
            <a:pPr marL="0" indent="0" algn="just">
              <a:buNone/>
            </a:pP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CD-R: </a:t>
            </a:r>
            <a:r>
              <a:rPr lang="en-US" dirty="0">
                <a:latin typeface="Times New Roman" panose="02020603050405020304" pitchFamily="18" charset="0"/>
                <a:cs typeface="Times New Roman" panose="02020603050405020304" pitchFamily="18" charset="0"/>
              </a:rPr>
              <a:t>CD Recordable. Similar to a CD-ROM. The user can write to the disk only once.</a:t>
            </a:r>
          </a:p>
          <a:p>
            <a:pPr marL="0" indent="0" algn="just">
              <a:buNone/>
            </a:pP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CD-RW: </a:t>
            </a:r>
            <a:r>
              <a:rPr lang="en-US" dirty="0">
                <a:latin typeface="Times New Roman" panose="02020603050405020304" pitchFamily="18" charset="0"/>
                <a:cs typeface="Times New Roman" panose="02020603050405020304" pitchFamily="18" charset="0"/>
              </a:rPr>
              <a:t>CD Rewritable. Similar to a CD-ROM. The user can erase and rewrite to the disk multiple times.</a:t>
            </a:r>
          </a:p>
          <a:p>
            <a:pPr marL="0" indent="0" algn="just">
              <a:buNone/>
            </a:pP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DVD: </a:t>
            </a:r>
            <a:r>
              <a:rPr lang="en-US" dirty="0">
                <a:latin typeface="Times New Roman" panose="02020603050405020304" pitchFamily="18" charset="0"/>
                <a:cs typeface="Times New Roman" panose="02020603050405020304" pitchFamily="18" charset="0"/>
              </a:rPr>
              <a:t>Digital Versatile Disk. A technology for producing digitized, compressed representation of video information, as well as large volumes of other digital data. Both 8 and 12 cm diameters are used, with a</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double-sided capacity of up to 17 </a:t>
            </a:r>
            <a:r>
              <a:rPr lang="en-US" dirty="0" err="1">
                <a:latin typeface="Times New Roman" panose="02020603050405020304" pitchFamily="18" charset="0"/>
                <a:cs typeface="Times New Roman" panose="02020603050405020304" pitchFamily="18" charset="0"/>
              </a:rPr>
              <a:t>Gbytes</a:t>
            </a:r>
            <a:r>
              <a:rPr lang="en-US" dirty="0">
                <a:latin typeface="Times New Roman" panose="02020603050405020304" pitchFamily="18" charset="0"/>
                <a:cs typeface="Times New Roman" panose="02020603050405020304" pitchFamily="18" charset="0"/>
              </a:rPr>
              <a:t>. The basic DVD is read-only (DVD-ROM).</a:t>
            </a:r>
          </a:p>
          <a:p>
            <a:pPr marL="0" indent="0" algn="just">
              <a:buNone/>
            </a:pP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DVD-R: </a:t>
            </a:r>
            <a:r>
              <a:rPr lang="en-US" dirty="0">
                <a:latin typeface="Times New Roman" panose="02020603050405020304" pitchFamily="18" charset="0"/>
                <a:cs typeface="Times New Roman" panose="02020603050405020304" pitchFamily="18" charset="0"/>
              </a:rPr>
              <a:t>DVD Recordable. Similar to a DVD-ROM. The user can write to the disk only once. Only one-sided disks can be used.</a:t>
            </a:r>
          </a:p>
          <a:p>
            <a:pPr marL="0" indent="0" algn="just">
              <a:buNone/>
            </a:pP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DVD-RW: </a:t>
            </a:r>
            <a:r>
              <a:rPr lang="en-US" dirty="0">
                <a:latin typeface="Times New Roman" panose="02020603050405020304" pitchFamily="18" charset="0"/>
                <a:cs typeface="Times New Roman" panose="02020603050405020304" pitchFamily="18" charset="0"/>
              </a:rPr>
              <a:t>DVD Rewritable. Similar to a DVD-ROM. The user can erase and rewrite to the disk multiple times. Only one-sided disks can be used.</a:t>
            </a:r>
          </a:p>
          <a:p>
            <a:pPr marL="0" indent="0" algn="just">
              <a:buNone/>
            </a:pP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Blu-Ray DVD: </a:t>
            </a:r>
            <a:r>
              <a:rPr lang="en-US" dirty="0">
                <a:latin typeface="Times New Roman" panose="02020603050405020304" pitchFamily="18" charset="0"/>
                <a:cs typeface="Times New Roman" panose="02020603050405020304" pitchFamily="18" charset="0"/>
              </a:rPr>
              <a:t>High definition video disk. Provides considerably greater data storage density than DVD, using a 405-nm (blue-violet) laser. A single layer on a single side can store 25 </a:t>
            </a:r>
            <a:r>
              <a:rPr lang="en-US" dirty="0" err="1">
                <a:latin typeface="Times New Roman" panose="02020603050405020304" pitchFamily="18" charset="0"/>
                <a:cs typeface="Times New Roman" panose="02020603050405020304" pitchFamily="18" charset="0"/>
              </a:rPr>
              <a:t>Gbytes</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2455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 y="137160"/>
            <a:ext cx="11902440" cy="6583680"/>
          </a:xfrm>
        </p:spPr>
        <p:txBody>
          <a:bodyPr>
            <a:normAutofit/>
          </a:bodyPr>
          <a:lstStyle/>
          <a:p>
            <a:pPr marL="0" indent="0" algn="ctr">
              <a:buNone/>
            </a:pPr>
            <a:r>
              <a:rPr lang="en-US" sz="2400" b="1" dirty="0">
                <a:latin typeface="Times New Roman" panose="02020603050405020304" pitchFamily="18" charset="0"/>
                <a:cs typeface="Times New Roman" panose="02020603050405020304" pitchFamily="18" charset="0"/>
              </a:rPr>
              <a:t>Virtual Memory</a:t>
            </a:r>
          </a:p>
          <a:p>
            <a:pPr marL="0" indent="0" algn="just">
              <a:buNone/>
            </a:pPr>
            <a:r>
              <a:rPr lang="en-US" sz="2400" dirty="0">
                <a:latin typeface="Times New Roman" panose="02020603050405020304" pitchFamily="18" charset="0"/>
                <a:cs typeface="Times New Roman" panose="02020603050405020304" pitchFamily="18" charset="0"/>
              </a:rPr>
              <a:t>Virtual memory is a memory management capability of an OS that uses hardware and software to allow a computer to compensate for physical memory shortages by temporarily transferring data from RAM to disk storage. Virtual address space is increased using active memory in RAM and inactive memory in hard disk drives (HDDs) to form contiguous addresses that hold both the application and its data</a:t>
            </a:r>
          </a:p>
          <a:p>
            <a:pPr marL="0" indent="0" algn="just">
              <a:buNone/>
            </a:pPr>
            <a:r>
              <a:rPr lang="en-US" sz="2400" b="1" dirty="0">
                <a:latin typeface="Times New Roman" panose="02020603050405020304" pitchFamily="18" charset="0"/>
                <a:cs typeface="Times New Roman" panose="02020603050405020304" pitchFamily="18" charset="0"/>
              </a:rPr>
              <a:t>Benefits</a:t>
            </a:r>
          </a:p>
          <a:p>
            <a:pPr marL="0" indent="0" algn="just">
              <a:buNone/>
            </a:pPr>
            <a:r>
              <a:rPr lang="en-US" sz="2400" dirty="0">
                <a:latin typeface="Times New Roman" panose="02020603050405020304" pitchFamily="18" charset="0"/>
                <a:cs typeface="Times New Roman" panose="02020603050405020304" pitchFamily="18" charset="0"/>
              </a:rPr>
              <a:t>It can handle twice as many addresses as main memory</a:t>
            </a:r>
          </a:p>
          <a:p>
            <a:pPr marL="0" indent="0" algn="just">
              <a:buNone/>
            </a:pPr>
            <a:r>
              <a:rPr lang="en-US" sz="2400" dirty="0">
                <a:latin typeface="Times New Roman" panose="02020603050405020304" pitchFamily="18" charset="0"/>
                <a:cs typeface="Times New Roman" panose="02020603050405020304" pitchFamily="18" charset="0"/>
              </a:rPr>
              <a:t>It frees applications from managing shared memory and saves users from adding more memory modules when RAM space runs out</a:t>
            </a:r>
          </a:p>
          <a:p>
            <a:pPr marL="0" indent="0" algn="just">
              <a:buNone/>
            </a:pPr>
            <a:r>
              <a:rPr lang="en-US" sz="2400" b="1" dirty="0">
                <a:latin typeface="Times New Roman" panose="02020603050405020304" pitchFamily="18" charset="0"/>
                <a:cs typeface="Times New Roman" panose="02020603050405020304" pitchFamily="18" charset="0"/>
              </a:rPr>
              <a:t>Disadvantage</a:t>
            </a:r>
          </a:p>
          <a:p>
            <a:pPr marL="0" indent="0" algn="just">
              <a:buNone/>
            </a:pPr>
            <a:r>
              <a:rPr lang="en-US" sz="2400" dirty="0">
                <a:latin typeface="Times New Roman" panose="02020603050405020304" pitchFamily="18" charset="0"/>
                <a:cs typeface="Times New Roman" panose="02020603050405020304" pitchFamily="18" charset="0"/>
              </a:rPr>
              <a:t>The use of virtual memory has its tradeoffs, particularly with speed. It's generally better to have as much physical memory as possible so programs work directly from RAM or physical memory. The use of virtual memory slows a computer because data must be mapped between virtual and physical memory, which requires extra hardware support for address translations.</a:t>
            </a:r>
          </a:p>
        </p:txBody>
      </p:sp>
    </p:spTree>
    <p:extLst>
      <p:ext uri="{BB962C8B-B14F-4D97-AF65-F5344CB8AC3E}">
        <p14:creationId xmlns:p14="http://schemas.microsoft.com/office/powerpoint/2010/main" val="26015989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 y="198120"/>
            <a:ext cx="11963400" cy="6461760"/>
          </a:xfrm>
        </p:spPr>
        <p:txBody>
          <a:bodyPr/>
          <a:lstStyle/>
          <a:p>
            <a:pPr marL="0" indent="0" algn="ctr">
              <a:buNone/>
            </a:pPr>
            <a:r>
              <a:rPr lang="en-US" sz="2400" b="1" dirty="0">
                <a:latin typeface="Times New Roman" panose="02020603050405020304" pitchFamily="18" charset="0"/>
                <a:cs typeface="Times New Roman" panose="02020603050405020304" pitchFamily="18" charset="0"/>
              </a:rPr>
              <a:t>Memory Addressing Techniques</a:t>
            </a:r>
          </a:p>
          <a:p>
            <a:pPr>
              <a:lnSpc>
                <a:spcPct val="150000"/>
              </a:lnSpc>
            </a:pPr>
            <a:r>
              <a:rPr lang="en-US" sz="2400" dirty="0">
                <a:latin typeface="Times New Roman" panose="02020603050405020304" pitchFamily="18" charset="0"/>
                <a:cs typeface="Times New Roman" panose="02020603050405020304" pitchFamily="18" charset="0"/>
              </a:rPr>
              <a:t>Immediate</a:t>
            </a:r>
          </a:p>
          <a:p>
            <a:pPr>
              <a:lnSpc>
                <a:spcPct val="150000"/>
              </a:lnSpc>
            </a:pPr>
            <a:r>
              <a:rPr lang="en-US" sz="2400" dirty="0">
                <a:latin typeface="Times New Roman" panose="02020603050405020304" pitchFamily="18" charset="0"/>
                <a:cs typeface="Times New Roman" panose="02020603050405020304" pitchFamily="18" charset="0"/>
              </a:rPr>
              <a:t>Direct</a:t>
            </a:r>
          </a:p>
          <a:p>
            <a:pPr>
              <a:lnSpc>
                <a:spcPct val="150000"/>
              </a:lnSpc>
            </a:pPr>
            <a:r>
              <a:rPr lang="en-US" sz="2400" dirty="0">
                <a:latin typeface="Times New Roman" panose="02020603050405020304" pitchFamily="18" charset="0"/>
                <a:cs typeface="Times New Roman" panose="02020603050405020304" pitchFamily="18" charset="0"/>
              </a:rPr>
              <a:t>Indirect</a:t>
            </a:r>
          </a:p>
          <a:p>
            <a:pPr>
              <a:lnSpc>
                <a:spcPct val="150000"/>
              </a:lnSpc>
            </a:pPr>
            <a:r>
              <a:rPr lang="en-US" sz="2400" dirty="0">
                <a:latin typeface="Times New Roman" panose="02020603050405020304" pitchFamily="18" charset="0"/>
                <a:cs typeface="Times New Roman" panose="02020603050405020304" pitchFamily="18" charset="0"/>
              </a:rPr>
              <a:t>Register</a:t>
            </a:r>
          </a:p>
          <a:p>
            <a:pPr>
              <a:lnSpc>
                <a:spcPct val="150000"/>
              </a:lnSpc>
            </a:pPr>
            <a:r>
              <a:rPr lang="en-US" sz="2400" dirty="0">
                <a:latin typeface="Times New Roman" panose="02020603050405020304" pitchFamily="18" charset="0"/>
                <a:cs typeface="Times New Roman" panose="02020603050405020304" pitchFamily="18" charset="0"/>
              </a:rPr>
              <a:t>Register Indirect</a:t>
            </a:r>
          </a:p>
          <a:p>
            <a:pPr>
              <a:lnSpc>
                <a:spcPct val="150000"/>
              </a:lnSpc>
            </a:pPr>
            <a:r>
              <a:rPr lang="en-US" sz="2400" dirty="0">
                <a:latin typeface="Times New Roman" panose="02020603050405020304" pitchFamily="18" charset="0"/>
                <a:cs typeface="Times New Roman" panose="02020603050405020304" pitchFamily="18" charset="0"/>
              </a:rPr>
              <a:t>Displacement</a:t>
            </a:r>
          </a:p>
          <a:p>
            <a:pPr>
              <a:lnSpc>
                <a:spcPct val="150000"/>
              </a:lnSpc>
            </a:pPr>
            <a:r>
              <a:rPr lang="en-US" sz="2400" dirty="0">
                <a:latin typeface="Times New Roman" panose="02020603050405020304" pitchFamily="18" charset="0"/>
                <a:cs typeface="Times New Roman" panose="02020603050405020304" pitchFamily="18" charset="0"/>
              </a:rPr>
              <a:t>Stack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315802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06680"/>
            <a:ext cx="11856720" cy="6629400"/>
          </a:xfrm>
        </p:spPr>
        <p:txBody>
          <a:bodyPr/>
          <a:lstStyle/>
          <a:p>
            <a:pPr marL="0" indent="0">
              <a:lnSpc>
                <a:spcPct val="150000"/>
              </a:lnSpc>
              <a:buNone/>
            </a:pPr>
            <a:r>
              <a:rPr lang="en-US" dirty="0">
                <a:latin typeface="Times New Roman" panose="02020603050405020304" pitchFamily="18" charset="0"/>
                <a:cs typeface="Times New Roman" panose="02020603050405020304" pitchFamily="18" charset="0"/>
              </a:rPr>
              <a:t>Note the following notations</a:t>
            </a:r>
          </a:p>
          <a:p>
            <a:pPr marL="0" indent="0">
              <a:lnSpc>
                <a:spcPct val="150000"/>
              </a:lnSpc>
              <a:buNone/>
            </a:pPr>
            <a:r>
              <a:rPr lang="en-US" dirty="0">
                <a:latin typeface="Times New Roman" panose="02020603050405020304" pitchFamily="18" charset="0"/>
                <a:cs typeface="Times New Roman" panose="02020603050405020304" pitchFamily="18" charset="0"/>
              </a:rPr>
              <a:t>A = contents of an address field in the instruction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R = contents of an address field in the instruction that refers to a register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EA = actual (effective) address of the location containing the referenced operand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(X) = contents of memory location X or register X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35384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 y="167640"/>
            <a:ext cx="11902440" cy="6583680"/>
          </a:xfrm>
        </p:spPr>
        <p:txBody>
          <a:bodyPr/>
          <a:lstStyle/>
          <a:p>
            <a:pPr marL="0" indent="0">
              <a:buNone/>
            </a:pPr>
            <a:r>
              <a:rPr lang="en-US" b="1" dirty="0">
                <a:latin typeface="Times New Roman" panose="02020603050405020304" pitchFamily="18" charset="0"/>
                <a:cs typeface="Times New Roman" panose="02020603050405020304" pitchFamily="18" charset="0"/>
              </a:rPr>
              <a:t>Basic Addressing Modes</a:t>
            </a:r>
          </a:p>
          <a:p>
            <a:pPr marL="0" indent="0">
              <a:buNone/>
            </a:pPr>
            <a:endParaRPr lang="en-US" dirty="0"/>
          </a:p>
          <a:p>
            <a:pPr marL="0" indent="0">
              <a:buNone/>
            </a:pPr>
            <a:endParaRPr lang="en-US" dirty="0"/>
          </a:p>
          <a:p>
            <a:pPr marL="0" indent="0">
              <a:buNone/>
            </a:pPr>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440" y="883920"/>
            <a:ext cx="10652760" cy="4693920"/>
          </a:xfrm>
          <a:prstGeom prst="rect">
            <a:avLst/>
          </a:prstGeom>
        </p:spPr>
      </p:pic>
    </p:spTree>
    <p:extLst>
      <p:ext uri="{BB962C8B-B14F-4D97-AF65-F5344CB8AC3E}">
        <p14:creationId xmlns:p14="http://schemas.microsoft.com/office/powerpoint/2010/main" val="8168336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 y="121920"/>
            <a:ext cx="11963400" cy="6614160"/>
          </a:xfrm>
        </p:spPr>
        <p:txBody>
          <a:bodyPr/>
          <a:lstStyle/>
          <a:p>
            <a:pPr marL="0" indent="0" algn="ctr">
              <a:buNone/>
            </a:pPr>
            <a:r>
              <a:rPr lang="en-US" b="1" dirty="0">
                <a:latin typeface="Times New Roman" panose="02020603050405020304" pitchFamily="18" charset="0"/>
                <a:cs typeface="Times New Roman" panose="02020603050405020304" pitchFamily="18" charset="0"/>
              </a:rPr>
              <a:t>Immediate Addressing</a:t>
            </a:r>
          </a:p>
          <a:p>
            <a:r>
              <a:rPr lang="en-US" altLang="en-US" dirty="0">
                <a:latin typeface="Times New Roman" panose="02020603050405020304" pitchFamily="18" charset="0"/>
                <a:cs typeface="Times New Roman" panose="02020603050405020304" pitchFamily="18" charset="0"/>
              </a:rPr>
              <a:t>Operand is part of instruction</a:t>
            </a:r>
          </a:p>
          <a:p>
            <a:r>
              <a:rPr lang="en-US" altLang="en-US" dirty="0">
                <a:latin typeface="Times New Roman" panose="02020603050405020304" pitchFamily="18" charset="0"/>
                <a:cs typeface="Times New Roman" panose="02020603050405020304" pitchFamily="18" charset="0"/>
              </a:rPr>
              <a:t>Operand = address field</a:t>
            </a:r>
          </a:p>
          <a:p>
            <a:r>
              <a:rPr lang="en-US" altLang="en-US" dirty="0">
                <a:latin typeface="Times New Roman" panose="02020603050405020304" pitchFamily="18" charset="0"/>
                <a:cs typeface="Times New Roman" panose="02020603050405020304" pitchFamily="18" charset="0"/>
              </a:rPr>
              <a:t>e.g. ADD 5</a:t>
            </a:r>
          </a:p>
          <a:p>
            <a:pPr lvl="1"/>
            <a:r>
              <a:rPr lang="en-US" altLang="en-US" dirty="0">
                <a:latin typeface="Times New Roman" panose="02020603050405020304" pitchFamily="18" charset="0"/>
                <a:cs typeface="Times New Roman" panose="02020603050405020304" pitchFamily="18" charset="0"/>
              </a:rPr>
              <a:t>Add 5 to contents of accumulator</a:t>
            </a:r>
          </a:p>
          <a:p>
            <a:pPr lvl="1"/>
            <a:r>
              <a:rPr lang="en-US" altLang="en-US" dirty="0">
                <a:latin typeface="Times New Roman" panose="02020603050405020304" pitchFamily="18" charset="0"/>
                <a:cs typeface="Times New Roman" panose="02020603050405020304" pitchFamily="18" charset="0"/>
              </a:rPr>
              <a:t>5 is operand</a:t>
            </a:r>
          </a:p>
          <a:p>
            <a:r>
              <a:rPr lang="en-US" altLang="en-US" dirty="0">
                <a:latin typeface="Times New Roman" panose="02020603050405020304" pitchFamily="18" charset="0"/>
                <a:cs typeface="Times New Roman" panose="02020603050405020304" pitchFamily="18" charset="0"/>
              </a:rPr>
              <a:t>No memory reference to fetch data</a:t>
            </a:r>
          </a:p>
          <a:p>
            <a:r>
              <a:rPr lang="en-US" altLang="en-US" dirty="0">
                <a:latin typeface="Times New Roman" panose="02020603050405020304" pitchFamily="18" charset="0"/>
                <a:cs typeface="Times New Roman" panose="02020603050405020304" pitchFamily="18" charset="0"/>
              </a:rPr>
              <a:t>Fast</a:t>
            </a:r>
          </a:p>
          <a:p>
            <a:r>
              <a:rPr lang="en-US" altLang="en-US" dirty="0">
                <a:latin typeface="Times New Roman" panose="02020603050405020304" pitchFamily="18" charset="0"/>
                <a:cs typeface="Times New Roman" panose="02020603050405020304" pitchFamily="18" charset="0"/>
              </a:rPr>
              <a:t>Limited range</a:t>
            </a:r>
          </a:p>
          <a:p>
            <a:pPr marL="0" indent="0">
              <a:buNone/>
            </a:pPr>
            <a:endParaRPr lang="en-US" dirty="0"/>
          </a:p>
        </p:txBody>
      </p:sp>
    </p:spTree>
    <p:extLst>
      <p:ext uri="{BB962C8B-B14F-4D97-AF65-F5344CB8AC3E}">
        <p14:creationId xmlns:p14="http://schemas.microsoft.com/office/powerpoint/2010/main" val="42754252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13360" y="228600"/>
            <a:ext cx="11811000" cy="6400800"/>
          </a:xfrm>
        </p:spPr>
        <p:txBody>
          <a:bodyPr/>
          <a:lstStyle/>
          <a:p>
            <a:pPr marL="0" indent="0" algn="ctr">
              <a:buNone/>
            </a:pPr>
            <a:r>
              <a:rPr lang="en-US" b="1" dirty="0">
                <a:latin typeface="Times New Roman" panose="02020603050405020304" pitchFamily="18" charset="0"/>
                <a:cs typeface="Times New Roman" panose="02020603050405020304" pitchFamily="18" charset="0"/>
              </a:rPr>
              <a:t>Direct Addressing</a:t>
            </a:r>
          </a:p>
          <a:p>
            <a:r>
              <a:rPr lang="en-US" altLang="en-US" dirty="0">
                <a:latin typeface="Times New Roman" panose="02020603050405020304" pitchFamily="18" charset="0"/>
                <a:cs typeface="Times New Roman" panose="02020603050405020304" pitchFamily="18" charset="0"/>
              </a:rPr>
              <a:t>Address field contains address of operand</a:t>
            </a:r>
          </a:p>
          <a:p>
            <a:r>
              <a:rPr lang="en-US" altLang="en-US" dirty="0">
                <a:latin typeface="Times New Roman" panose="02020603050405020304" pitchFamily="18" charset="0"/>
                <a:cs typeface="Times New Roman" panose="02020603050405020304" pitchFamily="18" charset="0"/>
              </a:rPr>
              <a:t>Effective address (EA) = address field (A)</a:t>
            </a:r>
          </a:p>
          <a:p>
            <a:r>
              <a:rPr lang="en-US" altLang="en-US" dirty="0">
                <a:latin typeface="Times New Roman" panose="02020603050405020304" pitchFamily="18" charset="0"/>
                <a:cs typeface="Times New Roman" panose="02020603050405020304" pitchFamily="18" charset="0"/>
              </a:rPr>
              <a:t>e.g.  ADD A</a:t>
            </a:r>
          </a:p>
          <a:p>
            <a:pPr lvl="1"/>
            <a:r>
              <a:rPr lang="en-US" altLang="en-US" dirty="0">
                <a:latin typeface="Times New Roman" panose="02020603050405020304" pitchFamily="18" charset="0"/>
                <a:cs typeface="Times New Roman" panose="02020603050405020304" pitchFamily="18" charset="0"/>
              </a:rPr>
              <a:t>Add contents of cell A to accumulator</a:t>
            </a:r>
          </a:p>
          <a:p>
            <a:pPr lvl="1"/>
            <a:r>
              <a:rPr lang="en-US" altLang="en-US" dirty="0">
                <a:latin typeface="Times New Roman" panose="02020603050405020304" pitchFamily="18" charset="0"/>
                <a:cs typeface="Times New Roman" panose="02020603050405020304" pitchFamily="18" charset="0"/>
              </a:rPr>
              <a:t>Look in memory at address A for operand</a:t>
            </a:r>
          </a:p>
          <a:p>
            <a:r>
              <a:rPr lang="en-US" altLang="en-US" dirty="0">
                <a:latin typeface="Times New Roman" panose="02020603050405020304" pitchFamily="18" charset="0"/>
                <a:cs typeface="Times New Roman" panose="02020603050405020304" pitchFamily="18" charset="0"/>
              </a:rPr>
              <a:t>Single memory reference to access data</a:t>
            </a:r>
          </a:p>
          <a:p>
            <a:r>
              <a:rPr lang="en-US" altLang="en-US" dirty="0">
                <a:latin typeface="Times New Roman" panose="02020603050405020304" pitchFamily="18" charset="0"/>
                <a:cs typeface="Times New Roman" panose="02020603050405020304" pitchFamily="18" charset="0"/>
              </a:rPr>
              <a:t>No additional calculations to work out effective address</a:t>
            </a:r>
          </a:p>
          <a:p>
            <a:r>
              <a:rPr lang="en-US" altLang="en-US" dirty="0">
                <a:latin typeface="Times New Roman" panose="02020603050405020304" pitchFamily="18" charset="0"/>
                <a:cs typeface="Times New Roman" panose="02020603050405020304" pitchFamily="18" charset="0"/>
              </a:rPr>
              <a:t>Limited address space</a:t>
            </a:r>
          </a:p>
          <a:p>
            <a:endParaRPr lang="en-US" dirty="0"/>
          </a:p>
        </p:txBody>
      </p:sp>
    </p:spTree>
    <p:extLst>
      <p:ext uri="{BB962C8B-B14F-4D97-AF65-F5344CB8AC3E}">
        <p14:creationId xmlns:p14="http://schemas.microsoft.com/office/powerpoint/2010/main" val="37345743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0" y="182880"/>
            <a:ext cx="11704320" cy="6416040"/>
          </a:xfrm>
        </p:spPr>
        <p:txBody>
          <a:bodyPr/>
          <a:lstStyle/>
          <a:p>
            <a:pPr marL="0" indent="0" algn="ctr">
              <a:buNone/>
            </a:pPr>
            <a:r>
              <a:rPr lang="en-US" altLang="en-US" b="1" dirty="0">
                <a:latin typeface="Times New Roman" panose="02020603050405020304" pitchFamily="18" charset="0"/>
                <a:cs typeface="Times New Roman" panose="02020603050405020304" pitchFamily="18" charset="0"/>
              </a:rPr>
              <a:t>Indirect Addressing</a:t>
            </a:r>
          </a:p>
          <a:p>
            <a:r>
              <a:rPr lang="en-US" altLang="en-US" dirty="0">
                <a:latin typeface="Times New Roman" panose="02020603050405020304" pitchFamily="18" charset="0"/>
                <a:cs typeface="Times New Roman" panose="02020603050405020304" pitchFamily="18" charset="0"/>
              </a:rPr>
              <a:t>Memory cell pointed to by address field contains the address of (pointer to) the operand</a:t>
            </a:r>
          </a:p>
          <a:p>
            <a:r>
              <a:rPr lang="en-US" altLang="en-US" dirty="0">
                <a:latin typeface="Times New Roman" panose="02020603050405020304" pitchFamily="18" charset="0"/>
                <a:cs typeface="Times New Roman" panose="02020603050405020304" pitchFamily="18" charset="0"/>
              </a:rPr>
              <a:t>EA = (A)</a:t>
            </a:r>
          </a:p>
          <a:p>
            <a:pPr lvl="1"/>
            <a:r>
              <a:rPr lang="en-US" altLang="en-US" dirty="0">
                <a:latin typeface="Times New Roman" panose="02020603050405020304" pitchFamily="18" charset="0"/>
                <a:cs typeface="Times New Roman" panose="02020603050405020304" pitchFamily="18" charset="0"/>
              </a:rPr>
              <a:t>Look in A, find address (A) and look there for operand</a:t>
            </a:r>
          </a:p>
          <a:p>
            <a:r>
              <a:rPr lang="en-US" altLang="en-US" sz="2400" dirty="0">
                <a:latin typeface="Times New Roman" panose="02020603050405020304" pitchFamily="18" charset="0"/>
                <a:cs typeface="Times New Roman" panose="02020603050405020304" pitchFamily="18" charset="0"/>
              </a:rPr>
              <a:t>e.g. ADD (A)</a:t>
            </a:r>
          </a:p>
          <a:p>
            <a:pPr lvl="1"/>
            <a:r>
              <a:rPr lang="en-US" altLang="en-US" dirty="0">
                <a:latin typeface="Times New Roman" panose="02020603050405020304" pitchFamily="18" charset="0"/>
                <a:cs typeface="Times New Roman" panose="02020603050405020304" pitchFamily="18" charset="0"/>
              </a:rPr>
              <a:t>Add contents of cell pointed to by contents of A to accumulator</a:t>
            </a:r>
          </a:p>
          <a:p>
            <a:r>
              <a:rPr lang="en-US" altLang="en-US" dirty="0">
                <a:latin typeface="Times New Roman" panose="02020603050405020304" pitchFamily="18" charset="0"/>
                <a:cs typeface="Times New Roman" panose="02020603050405020304" pitchFamily="18" charset="0"/>
              </a:rPr>
              <a:t>Large address space </a:t>
            </a:r>
          </a:p>
          <a:p>
            <a:r>
              <a:rPr lang="en-US" altLang="en-US" dirty="0">
                <a:latin typeface="Times New Roman" panose="02020603050405020304" pitchFamily="18" charset="0"/>
                <a:cs typeface="Times New Roman" panose="02020603050405020304" pitchFamily="18" charset="0"/>
              </a:rPr>
              <a:t>2</a:t>
            </a:r>
            <a:r>
              <a:rPr lang="en-US" altLang="en-US" baseline="30000" dirty="0">
                <a:latin typeface="Times New Roman" panose="02020603050405020304" pitchFamily="18" charset="0"/>
                <a:cs typeface="Times New Roman" panose="02020603050405020304" pitchFamily="18" charset="0"/>
              </a:rPr>
              <a:t>n</a:t>
            </a:r>
            <a:r>
              <a:rPr lang="en-US" altLang="en-US" dirty="0">
                <a:latin typeface="Times New Roman" panose="02020603050405020304" pitchFamily="18" charset="0"/>
                <a:cs typeface="Times New Roman" panose="02020603050405020304" pitchFamily="18" charset="0"/>
              </a:rPr>
              <a:t> where n = word length</a:t>
            </a:r>
          </a:p>
          <a:p>
            <a:r>
              <a:rPr lang="en-US" altLang="en-US" dirty="0">
                <a:latin typeface="Times New Roman" panose="02020603050405020304" pitchFamily="18" charset="0"/>
                <a:cs typeface="Times New Roman" panose="02020603050405020304" pitchFamily="18" charset="0"/>
              </a:rPr>
              <a:t>Multiple memory accesses to find operand</a:t>
            </a:r>
          </a:p>
          <a:p>
            <a:r>
              <a:rPr lang="en-US" altLang="en-US" dirty="0">
                <a:latin typeface="Times New Roman" panose="02020603050405020304" pitchFamily="18" charset="0"/>
                <a:cs typeface="Times New Roman" panose="02020603050405020304" pitchFamily="18" charset="0"/>
              </a:rPr>
              <a:t>Hence slower</a:t>
            </a:r>
          </a:p>
          <a:p>
            <a:endParaRPr lang="en-US" dirty="0"/>
          </a:p>
        </p:txBody>
      </p:sp>
    </p:spTree>
    <p:extLst>
      <p:ext uri="{BB962C8B-B14F-4D97-AF65-F5344CB8AC3E}">
        <p14:creationId xmlns:p14="http://schemas.microsoft.com/office/powerpoint/2010/main" val="36226074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121920"/>
            <a:ext cx="11871960" cy="6568440"/>
          </a:xfrm>
        </p:spPr>
        <p:txBody>
          <a:bodyPr>
            <a:normAutofit/>
          </a:bodyPr>
          <a:lstStyle/>
          <a:p>
            <a:pPr marL="0" indent="0" algn="ctr">
              <a:buNone/>
            </a:pPr>
            <a:r>
              <a:rPr lang="en-US" b="1" dirty="0">
                <a:latin typeface="Times New Roman" panose="02020603050405020304" pitchFamily="18" charset="0"/>
                <a:cs typeface="Times New Roman" panose="02020603050405020304" pitchFamily="18" charset="0"/>
              </a:rPr>
              <a:t>Register Addressing</a:t>
            </a:r>
          </a:p>
          <a:p>
            <a:r>
              <a:rPr lang="en-US" altLang="en-US" dirty="0">
                <a:latin typeface="Times New Roman" panose="02020603050405020304" pitchFamily="18" charset="0"/>
                <a:cs typeface="Times New Roman" panose="02020603050405020304" pitchFamily="18" charset="0"/>
              </a:rPr>
              <a:t>Operand is held in register named in address filed</a:t>
            </a:r>
          </a:p>
          <a:p>
            <a:r>
              <a:rPr lang="en-US" altLang="en-US" dirty="0">
                <a:latin typeface="Times New Roman" panose="02020603050405020304" pitchFamily="18" charset="0"/>
                <a:cs typeface="Times New Roman" panose="02020603050405020304" pitchFamily="18" charset="0"/>
              </a:rPr>
              <a:t>EA = R</a:t>
            </a:r>
          </a:p>
          <a:p>
            <a:r>
              <a:rPr lang="en-US" altLang="en-US" dirty="0">
                <a:latin typeface="Times New Roman" panose="02020603050405020304" pitchFamily="18" charset="0"/>
                <a:cs typeface="Times New Roman" panose="02020603050405020304" pitchFamily="18" charset="0"/>
              </a:rPr>
              <a:t>Limited number of registers</a:t>
            </a:r>
          </a:p>
          <a:p>
            <a:r>
              <a:rPr lang="en-US" altLang="en-US" dirty="0">
                <a:latin typeface="Times New Roman" panose="02020603050405020304" pitchFamily="18" charset="0"/>
                <a:cs typeface="Times New Roman" panose="02020603050405020304" pitchFamily="18" charset="0"/>
              </a:rPr>
              <a:t>Very small address field needed </a:t>
            </a:r>
          </a:p>
          <a:p>
            <a:pPr lvl="1"/>
            <a:r>
              <a:rPr lang="en-US" altLang="en-US" dirty="0">
                <a:latin typeface="Times New Roman" panose="02020603050405020304" pitchFamily="18" charset="0"/>
                <a:cs typeface="Times New Roman" panose="02020603050405020304" pitchFamily="18" charset="0"/>
              </a:rPr>
              <a:t>Shorter instructions</a:t>
            </a:r>
          </a:p>
          <a:p>
            <a:pPr lvl="1"/>
            <a:r>
              <a:rPr lang="en-US" altLang="en-US" dirty="0">
                <a:latin typeface="Times New Roman" panose="02020603050405020304" pitchFamily="18" charset="0"/>
                <a:cs typeface="Times New Roman" panose="02020603050405020304" pitchFamily="18" charset="0"/>
              </a:rPr>
              <a:t>Faster instruction fetch</a:t>
            </a:r>
          </a:p>
          <a:p>
            <a:r>
              <a:rPr lang="en-US" altLang="en-US" dirty="0">
                <a:latin typeface="Times New Roman" panose="02020603050405020304" pitchFamily="18" charset="0"/>
                <a:cs typeface="Times New Roman" panose="02020603050405020304" pitchFamily="18" charset="0"/>
              </a:rPr>
              <a:t>No memory access</a:t>
            </a:r>
          </a:p>
          <a:p>
            <a:r>
              <a:rPr lang="en-US" altLang="en-US" dirty="0">
                <a:latin typeface="Times New Roman" panose="02020603050405020304" pitchFamily="18" charset="0"/>
                <a:cs typeface="Times New Roman" panose="02020603050405020304" pitchFamily="18" charset="0"/>
              </a:rPr>
              <a:t>Very fast execution</a:t>
            </a:r>
          </a:p>
          <a:p>
            <a:r>
              <a:rPr lang="en-US" altLang="en-US" dirty="0">
                <a:latin typeface="Times New Roman" panose="02020603050405020304" pitchFamily="18" charset="0"/>
                <a:cs typeface="Times New Roman" panose="02020603050405020304" pitchFamily="18" charset="0"/>
              </a:rPr>
              <a:t>Very limited address space</a:t>
            </a:r>
          </a:p>
          <a:p>
            <a:r>
              <a:rPr lang="en-US" altLang="en-US" dirty="0">
                <a:latin typeface="Times New Roman" panose="02020603050405020304" pitchFamily="18" charset="0"/>
                <a:cs typeface="Times New Roman" panose="02020603050405020304" pitchFamily="18" charset="0"/>
              </a:rPr>
              <a:t>Multiple registers helps performance</a:t>
            </a:r>
          </a:p>
          <a:p>
            <a:pPr lvl="1"/>
            <a:r>
              <a:rPr lang="en-US" altLang="en-US" dirty="0">
                <a:latin typeface="Times New Roman" panose="02020603050405020304" pitchFamily="18" charset="0"/>
                <a:cs typeface="Times New Roman" panose="02020603050405020304" pitchFamily="18" charset="0"/>
              </a:rPr>
              <a:t>Requires good assembly programming or compiler writing</a:t>
            </a:r>
          </a:p>
          <a:p>
            <a:r>
              <a:rPr lang="en-US" altLang="en-US" dirty="0">
                <a:latin typeface="Times New Roman" panose="02020603050405020304" pitchFamily="18" charset="0"/>
                <a:cs typeface="Times New Roman" panose="02020603050405020304" pitchFamily="18" charset="0"/>
              </a:rPr>
              <a:t>c.f. Direct addressing</a:t>
            </a:r>
          </a:p>
          <a:p>
            <a:pPr marL="0" indent="0">
              <a:buNone/>
            </a:pPr>
            <a:endParaRPr lang="en-US" dirty="0"/>
          </a:p>
        </p:txBody>
      </p:sp>
    </p:spTree>
    <p:extLst>
      <p:ext uri="{BB962C8B-B14F-4D97-AF65-F5344CB8AC3E}">
        <p14:creationId xmlns:p14="http://schemas.microsoft.com/office/powerpoint/2010/main" val="2895286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 y="167640"/>
            <a:ext cx="11841480" cy="6507480"/>
          </a:xfrm>
        </p:spPr>
        <p:txBody>
          <a:bodyPr/>
          <a:lstStyle/>
          <a:p>
            <a:pPr marL="0" indent="0">
              <a:buNone/>
            </a:pPr>
            <a:r>
              <a:rPr lang="en-US" b="1" dirty="0">
                <a:latin typeface="Times New Roman" panose="02020603050405020304" pitchFamily="18" charset="0"/>
                <a:cs typeface="Times New Roman" panose="02020603050405020304" pitchFamily="18" charset="0"/>
              </a:rPr>
              <a:t>Key Characteristics of Computer Memory Systems</a:t>
            </a:r>
          </a:p>
          <a:p>
            <a:pPr marL="0" indent="0">
              <a:buNone/>
            </a:pPr>
            <a:endParaRPr lang="en-US" dirty="0"/>
          </a:p>
        </p:txBody>
      </p:sp>
      <p:pic>
        <p:nvPicPr>
          <p:cNvPr id="4" name="Picture 3"/>
          <p:cNvPicPr>
            <a:picLocks noChangeAspect="1"/>
          </p:cNvPicPr>
          <p:nvPr/>
        </p:nvPicPr>
        <mc:AlternateContent xmlns:mc="http://schemas.openxmlformats.org/markup-compatibility/2006">
          <mc:Choice xmlns:ma="http://schemas.microsoft.com/office/mac/drawingml/2008/main" xmlns:mv="urn:schemas-microsoft-com:mac:vml" xmlns="" Requires="ma">
            <p:blipFill>
              <a:blip r:embed="rId3"/>
              <a:stretch>
                <a:fillRect/>
              </a:stretch>
            </p:blipFill>
          </mc:Choice>
          <mc:Fallback>
            <p:blipFill>
              <a:blip r:embed="rId4"/>
              <a:stretch>
                <a:fillRect/>
              </a:stretch>
            </p:blipFill>
          </mc:Fallback>
        </mc:AlternateContent>
        <p:spPr>
          <a:xfrm>
            <a:off x="381000" y="1173480"/>
            <a:ext cx="10287000" cy="5303520"/>
          </a:xfrm>
          <a:prstGeom prst="rect">
            <a:avLst/>
          </a:prstGeom>
        </p:spPr>
      </p:pic>
    </p:spTree>
    <p:extLst>
      <p:ext uri="{BB962C8B-B14F-4D97-AF65-F5344CB8AC3E}">
        <p14:creationId xmlns:p14="http://schemas.microsoft.com/office/powerpoint/2010/main" val="6645416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 y="106680"/>
            <a:ext cx="11948160" cy="6614160"/>
          </a:xfrm>
        </p:spPr>
        <p:txBody>
          <a:bodyPr/>
          <a:lstStyle/>
          <a:p>
            <a:pPr marL="0" indent="0" algn="ctr">
              <a:buNone/>
            </a:pPr>
            <a:r>
              <a:rPr lang="en-US" altLang="en-US" b="1" dirty="0">
                <a:latin typeface="Times New Roman" panose="02020603050405020304" pitchFamily="18" charset="0"/>
                <a:cs typeface="Times New Roman" panose="02020603050405020304" pitchFamily="18" charset="0"/>
              </a:rPr>
              <a:t>Register Indirect Addressing</a:t>
            </a:r>
          </a:p>
          <a:p>
            <a:r>
              <a:rPr lang="en-US" altLang="en-US" dirty="0">
                <a:latin typeface="Times New Roman" panose="02020603050405020304" pitchFamily="18" charset="0"/>
                <a:cs typeface="Times New Roman" panose="02020603050405020304" pitchFamily="18" charset="0"/>
              </a:rPr>
              <a:t>C.f. indirect addressing</a:t>
            </a:r>
          </a:p>
          <a:p>
            <a:r>
              <a:rPr lang="en-US" altLang="en-US" dirty="0">
                <a:latin typeface="Times New Roman" panose="02020603050405020304" pitchFamily="18" charset="0"/>
                <a:cs typeface="Times New Roman" panose="02020603050405020304" pitchFamily="18" charset="0"/>
              </a:rPr>
              <a:t>EA = (R)</a:t>
            </a:r>
          </a:p>
          <a:p>
            <a:r>
              <a:rPr lang="en-US" altLang="en-US" dirty="0">
                <a:latin typeface="Times New Roman" panose="02020603050405020304" pitchFamily="18" charset="0"/>
                <a:cs typeface="Times New Roman" panose="02020603050405020304" pitchFamily="18" charset="0"/>
              </a:rPr>
              <a:t>Operand is in memory cell pointed to by contents of register R</a:t>
            </a:r>
          </a:p>
          <a:p>
            <a:r>
              <a:rPr lang="en-US" altLang="en-US" dirty="0">
                <a:latin typeface="Times New Roman" panose="02020603050405020304" pitchFamily="18" charset="0"/>
                <a:cs typeface="Times New Roman" panose="02020603050405020304" pitchFamily="18" charset="0"/>
              </a:rPr>
              <a:t>Large address space (2</a:t>
            </a:r>
            <a:r>
              <a:rPr lang="en-US" altLang="en-US" baseline="30000" dirty="0">
                <a:latin typeface="Times New Roman" panose="02020603050405020304" pitchFamily="18" charset="0"/>
                <a:cs typeface="Times New Roman" panose="02020603050405020304" pitchFamily="18" charset="0"/>
              </a:rPr>
              <a:t>n</a:t>
            </a:r>
            <a:r>
              <a:rPr lang="en-US" altLang="en-US" dirty="0">
                <a:latin typeface="Times New Roman" panose="02020603050405020304" pitchFamily="18" charset="0"/>
                <a:cs typeface="Times New Roman" panose="02020603050405020304" pitchFamily="18" charset="0"/>
              </a:rPr>
              <a:t>)</a:t>
            </a:r>
          </a:p>
          <a:p>
            <a:r>
              <a:rPr lang="en-US" altLang="en-US" dirty="0">
                <a:latin typeface="Times New Roman" panose="02020603050405020304" pitchFamily="18" charset="0"/>
                <a:cs typeface="Times New Roman" panose="02020603050405020304" pitchFamily="18" charset="0"/>
              </a:rPr>
              <a:t>One fewer memory access than indirect addressing</a:t>
            </a:r>
          </a:p>
          <a:p>
            <a:pPr marL="0" indent="0" algn="ctr">
              <a:buNone/>
            </a:pPr>
            <a:r>
              <a:rPr lang="en-US" altLang="en-US" b="1" dirty="0">
                <a:latin typeface="Times New Roman" panose="02020603050405020304" pitchFamily="18" charset="0"/>
                <a:cs typeface="Times New Roman" panose="02020603050405020304" pitchFamily="18" charset="0"/>
              </a:rPr>
              <a:t>Displacement Addressing</a:t>
            </a:r>
          </a:p>
          <a:p>
            <a:r>
              <a:rPr lang="en-US" altLang="en-US" dirty="0">
                <a:latin typeface="Times New Roman" panose="02020603050405020304" pitchFamily="18" charset="0"/>
                <a:cs typeface="Times New Roman" panose="02020603050405020304" pitchFamily="18" charset="0"/>
              </a:rPr>
              <a:t>EA = A + (R)</a:t>
            </a:r>
          </a:p>
          <a:p>
            <a:r>
              <a:rPr lang="en-US" altLang="en-US" dirty="0">
                <a:latin typeface="Times New Roman" panose="02020603050405020304" pitchFamily="18" charset="0"/>
                <a:cs typeface="Times New Roman" panose="02020603050405020304" pitchFamily="18" charset="0"/>
              </a:rPr>
              <a:t>Address field hold two values</a:t>
            </a:r>
          </a:p>
          <a:p>
            <a:pPr lvl="1"/>
            <a:r>
              <a:rPr lang="en-US" altLang="en-US" dirty="0">
                <a:latin typeface="Times New Roman" panose="02020603050405020304" pitchFamily="18" charset="0"/>
                <a:cs typeface="Times New Roman" panose="02020603050405020304" pitchFamily="18" charset="0"/>
              </a:rPr>
              <a:t>A = base value</a:t>
            </a:r>
          </a:p>
          <a:p>
            <a:pPr lvl="1"/>
            <a:r>
              <a:rPr lang="en-US" altLang="en-US" dirty="0">
                <a:latin typeface="Times New Roman" panose="02020603050405020304" pitchFamily="18" charset="0"/>
                <a:cs typeface="Times New Roman" panose="02020603050405020304" pitchFamily="18" charset="0"/>
              </a:rPr>
              <a:t>R = register that holds displacement</a:t>
            </a:r>
          </a:p>
          <a:p>
            <a:pPr lvl="1"/>
            <a:r>
              <a:rPr lang="en-US" altLang="en-US" dirty="0">
                <a:latin typeface="Times New Roman" panose="02020603050405020304" pitchFamily="18" charset="0"/>
                <a:cs typeface="Times New Roman" panose="02020603050405020304" pitchFamily="18" charset="0"/>
              </a:rPr>
              <a:t>or vice versa</a:t>
            </a:r>
          </a:p>
          <a:p>
            <a:endParaRPr lang="en-US" altLang="en-US" dirty="0"/>
          </a:p>
          <a:p>
            <a:pPr marL="0" indent="0">
              <a:buNone/>
            </a:pPr>
            <a:endParaRPr lang="en-US" dirty="0"/>
          </a:p>
        </p:txBody>
      </p:sp>
    </p:spTree>
    <p:extLst>
      <p:ext uri="{BB962C8B-B14F-4D97-AF65-F5344CB8AC3E}">
        <p14:creationId xmlns:p14="http://schemas.microsoft.com/office/powerpoint/2010/main" val="37435536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 y="152400"/>
            <a:ext cx="11948160" cy="6553200"/>
          </a:xfrm>
        </p:spPr>
        <p:txBody>
          <a:bodyPr/>
          <a:lstStyle/>
          <a:p>
            <a:pPr marL="0" indent="0" algn="ctr">
              <a:buNone/>
            </a:pPr>
            <a:r>
              <a:rPr lang="en-US" b="1" dirty="0">
                <a:latin typeface="Times New Roman" panose="02020603050405020304" pitchFamily="18" charset="0"/>
                <a:cs typeface="Times New Roman" panose="02020603050405020304" pitchFamily="18" charset="0"/>
              </a:rPr>
              <a:t>Stack Addressing</a:t>
            </a:r>
          </a:p>
          <a:p>
            <a:r>
              <a:rPr lang="en-US" altLang="en-US" dirty="0">
                <a:latin typeface="Times New Roman" panose="02020603050405020304" pitchFamily="18" charset="0"/>
                <a:cs typeface="Times New Roman" panose="02020603050405020304" pitchFamily="18" charset="0"/>
              </a:rPr>
              <a:t>Operand is (implicitly) on top of stack</a:t>
            </a:r>
          </a:p>
          <a:p>
            <a:r>
              <a:rPr lang="en-US" altLang="en-US" dirty="0">
                <a:latin typeface="Times New Roman" panose="02020603050405020304" pitchFamily="18" charset="0"/>
                <a:cs typeface="Times New Roman" panose="02020603050405020304" pitchFamily="18" charset="0"/>
              </a:rPr>
              <a:t>e.g. </a:t>
            </a:r>
          </a:p>
          <a:p>
            <a:pPr lvl="1"/>
            <a:r>
              <a:rPr lang="en-US" altLang="en-US" dirty="0">
                <a:latin typeface="Times New Roman" panose="02020603050405020304" pitchFamily="18" charset="0"/>
                <a:cs typeface="Times New Roman" panose="02020603050405020304" pitchFamily="18" charset="0"/>
              </a:rPr>
              <a:t>ADD	Pop top two items from stack	and add</a:t>
            </a:r>
          </a:p>
          <a:p>
            <a:pPr marL="0" indent="0">
              <a:buNone/>
            </a:pPr>
            <a:endParaRPr lang="en-US" dirty="0"/>
          </a:p>
        </p:txBody>
      </p:sp>
    </p:spTree>
    <p:extLst>
      <p:ext uri="{BB962C8B-B14F-4D97-AF65-F5344CB8AC3E}">
        <p14:creationId xmlns:p14="http://schemas.microsoft.com/office/powerpoint/2010/main" val="13331625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 y="182880"/>
            <a:ext cx="11917680" cy="6468441"/>
          </a:xfrm>
        </p:spPr>
        <p:txBody>
          <a:bodyPr>
            <a:normAutofit/>
          </a:bodyPr>
          <a:lstStyle/>
          <a:p>
            <a:pPr marL="0" indent="0" algn="ctr">
              <a:buNone/>
            </a:pPr>
            <a:r>
              <a:rPr lang="en-US" sz="2400" b="1" dirty="0">
                <a:latin typeface="Times New Roman" panose="02020603050405020304" pitchFamily="18" charset="0"/>
                <a:cs typeface="Times New Roman" panose="02020603050405020304" pitchFamily="18" charset="0"/>
              </a:rPr>
              <a:t>Review Questions (Illustration with diagrams attracts more marks)</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Briefly define immediate addressing.</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Briefly define direct addressing.</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Briefly define indirect addressing.</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Briefly define register addressing.</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Briefly define register indirect addressing.</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Briefly define displacement addressing.</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Briefly define stack addressing. </a:t>
            </a:r>
          </a:p>
          <a:p>
            <a:pPr marL="514350" indent="-514350">
              <a:buFont typeface="+mj-lt"/>
              <a:buAutoNum type="romanLcPeriod"/>
            </a:pPr>
            <a:r>
              <a:rPr lang="en-US" sz="2400" dirty="0">
                <a:latin typeface="Times New Roman" panose="02020603050405020304" pitchFamily="18" charset="0"/>
                <a:cs typeface="Times New Roman" panose="02020603050405020304" pitchFamily="18" charset="0"/>
              </a:rPr>
              <a:t>Differentiate between all the 6 addressing modes using their algorithms, principal benefit and limitation as point of reference</a:t>
            </a:r>
          </a:p>
          <a:p>
            <a:pPr marL="514350" indent="-514350">
              <a:buFont typeface="+mj-lt"/>
              <a:buAutoNum type="romanLcPeriod"/>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lvl="0" indent="0" algn="ctr">
              <a:buNone/>
            </a:pPr>
            <a:r>
              <a:rPr lang="en-US" sz="1500" dirty="0">
                <a:solidFill>
                  <a:prstClr val="black"/>
                </a:solidFill>
              </a:rPr>
              <a:t>Computer Architecture and Organisation by Dr. </a:t>
            </a:r>
            <a:r>
              <a:rPr lang="en-US" sz="1500" dirty="0" err="1">
                <a:solidFill>
                  <a:prstClr val="black"/>
                </a:solidFill>
              </a:rPr>
              <a:t>Kasali</a:t>
            </a:r>
            <a:r>
              <a:rPr lang="en-US" sz="1500" dirty="0">
                <a:solidFill>
                  <a:prstClr val="black"/>
                </a:solidFill>
              </a:rPr>
              <a:t>, F. A. is licensed under a </a:t>
            </a:r>
            <a:r>
              <a:rPr lang="en-US" sz="1500" dirty="0">
                <a:solidFill>
                  <a:prstClr val="black"/>
                </a:solidFill>
                <a:hlinkClick r:id="rId2"/>
              </a:rPr>
              <a:t>Creative Commons Attribution-</a:t>
            </a:r>
            <a:r>
              <a:rPr lang="en-US" sz="1500" dirty="0" err="1">
                <a:solidFill>
                  <a:prstClr val="black"/>
                </a:solidFill>
                <a:hlinkClick r:id="rId2"/>
              </a:rPr>
              <a:t>NonCommercial</a:t>
            </a:r>
            <a:r>
              <a:rPr lang="en-US" sz="1500" dirty="0">
                <a:solidFill>
                  <a:prstClr val="black"/>
                </a:solidFill>
                <a:hlinkClick r:id="rId2"/>
              </a:rPr>
              <a:t> 4.0 International License</a:t>
            </a:r>
            <a:r>
              <a:rPr lang="en-US" sz="1500" dirty="0">
                <a:solidFill>
                  <a:prstClr val="black"/>
                </a:solidFill>
              </a:rPr>
              <a:t>.</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514350" indent="-514350">
              <a:buFont typeface="+mj-lt"/>
              <a:buAutoNum type="romanLcPeriod"/>
            </a:pPr>
            <a:endParaRPr lang="en-US" sz="2400" dirty="0">
              <a:latin typeface="Times New Roman" panose="02020603050405020304" pitchFamily="18" charset="0"/>
              <a:cs typeface="Times New Roman" panose="02020603050405020304" pitchFamily="18" charset="0"/>
            </a:endParaRPr>
          </a:p>
          <a:p>
            <a:pPr marL="514350" indent="-514350">
              <a:buFont typeface="+mj-lt"/>
              <a:buAutoNum type="romanLcPeriod"/>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99717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 y="152400"/>
            <a:ext cx="11978640" cy="6553200"/>
          </a:xfrm>
        </p:spPr>
        <p:txBody>
          <a:bodyPr/>
          <a:lstStyle/>
          <a:p>
            <a:pPr marL="0" indent="0">
              <a:buNone/>
            </a:pPr>
            <a:r>
              <a:rPr lang="en-US" dirty="0"/>
              <a:t>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				</a:t>
            </a:r>
            <a:r>
              <a:rPr lang="en-US" b="1" dirty="0">
                <a:latin typeface="Times New Roman" panose="02020603050405020304" pitchFamily="18" charset="0"/>
                <a:cs typeface="Times New Roman" panose="02020603050405020304" pitchFamily="18" charset="0"/>
              </a:rPr>
              <a:t>THANK YOU FOR LISTENING</a:t>
            </a: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endParaRPr lang="en-US" b="1" dirty="0">
              <a:latin typeface="Times New Roman" panose="02020603050405020304" pitchFamily="18" charset="0"/>
              <a:cs typeface="Times New Roman" panose="02020603050405020304" pitchFamily="18" charset="0"/>
            </a:endParaRPr>
          </a:p>
          <a:p>
            <a:pPr marL="0" lvl="0" indent="0" algn="ctr">
              <a:buNone/>
            </a:pPr>
            <a:r>
              <a:rPr lang="en-US" sz="1500" dirty="0">
                <a:solidFill>
                  <a:prstClr val="black"/>
                </a:solidFill>
              </a:rPr>
              <a:t>Computer Architecture and Organisation by Dr. </a:t>
            </a:r>
            <a:r>
              <a:rPr lang="en-US" sz="1500" dirty="0" err="1">
                <a:solidFill>
                  <a:prstClr val="black"/>
                </a:solidFill>
              </a:rPr>
              <a:t>Kasali</a:t>
            </a:r>
            <a:r>
              <a:rPr lang="en-US" sz="1500" dirty="0">
                <a:solidFill>
                  <a:prstClr val="black"/>
                </a:solidFill>
              </a:rPr>
              <a:t>, F. A. is licensed under a </a:t>
            </a:r>
            <a:r>
              <a:rPr lang="en-US" sz="1500" dirty="0">
                <a:solidFill>
                  <a:prstClr val="black"/>
                </a:solidFill>
                <a:hlinkClick r:id="rId2"/>
              </a:rPr>
              <a:t>Creative Commons Attribution-</a:t>
            </a:r>
            <a:r>
              <a:rPr lang="en-US" sz="1500" dirty="0" err="1">
                <a:solidFill>
                  <a:prstClr val="black"/>
                </a:solidFill>
                <a:hlinkClick r:id="rId2"/>
              </a:rPr>
              <a:t>NonCommercial</a:t>
            </a:r>
            <a:r>
              <a:rPr lang="en-US" sz="1500" dirty="0">
                <a:solidFill>
                  <a:prstClr val="black"/>
                </a:solidFill>
                <a:hlinkClick r:id="rId2"/>
              </a:rPr>
              <a:t> 4.0 International License</a:t>
            </a:r>
            <a:r>
              <a:rPr lang="en-US" sz="1500" dirty="0">
                <a:solidFill>
                  <a:prstClr val="black"/>
                </a:solidFill>
              </a:rPr>
              <a:t>.</a:t>
            </a:r>
          </a:p>
          <a:p>
            <a:pPr marL="0" indent="0">
              <a:buNone/>
            </a:pP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9317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 y="182880"/>
            <a:ext cx="11795760" cy="6553200"/>
          </a:xfrm>
        </p:spPr>
        <p:txBody>
          <a:bodyPr>
            <a:normAutofit/>
          </a:bodyPr>
          <a:lstStyle/>
          <a:p>
            <a:pPr marL="0" indent="0" algn="ctr">
              <a:buNone/>
            </a:pPr>
            <a:r>
              <a:rPr lang="en-US" b="1" dirty="0">
                <a:latin typeface="Times New Roman" panose="02020603050405020304" pitchFamily="18" charset="0"/>
                <a:cs typeface="Times New Roman" panose="02020603050405020304" pitchFamily="18" charset="0"/>
              </a:rPr>
              <a:t>Memory Units</a:t>
            </a:r>
          </a:p>
          <a:p>
            <a:pPr marL="0" indent="0" algn="just">
              <a:buNone/>
            </a:pPr>
            <a:r>
              <a:rPr lang="en-US" sz="2400" b="1" dirty="0">
                <a:latin typeface="Times New Roman" panose="02020603050405020304" pitchFamily="18" charset="0"/>
                <a:cs typeface="Times New Roman" panose="02020603050405020304" pitchFamily="18" charset="0"/>
              </a:rPr>
              <a:t>Memory unit </a:t>
            </a:r>
            <a:r>
              <a:rPr lang="en-US" sz="2400" dirty="0">
                <a:latin typeface="Times New Roman" panose="02020603050405020304" pitchFamily="18" charset="0"/>
                <a:cs typeface="Times New Roman" panose="02020603050405020304" pitchFamily="18" charset="0"/>
              </a:rPr>
              <a:t>is the amount of data that can be stored in the storage unit. This storage capacity is expressed in terms of Bytes.</a:t>
            </a:r>
          </a:p>
          <a:p>
            <a:pPr marL="0" indent="0" algn="ctr">
              <a:buNone/>
            </a:pPr>
            <a:r>
              <a:rPr lang="en-US" sz="2400" b="1" dirty="0">
                <a:latin typeface="Times New Roman" panose="02020603050405020304" pitchFamily="18" charset="0"/>
                <a:cs typeface="Times New Roman" panose="02020603050405020304" pitchFamily="18" charset="0"/>
              </a:rPr>
              <a:t>Main Memory Storage Units</a:t>
            </a:r>
          </a:p>
          <a:p>
            <a:pPr marL="0" indent="0" algn="just">
              <a:buNone/>
            </a:pPr>
            <a:r>
              <a:rPr lang="en-US" sz="2400" b="1" dirty="0">
                <a:latin typeface="Times New Roman" panose="02020603050405020304" pitchFamily="18" charset="0"/>
                <a:cs typeface="Times New Roman" panose="02020603050405020304" pitchFamily="18" charset="0"/>
              </a:rPr>
              <a:t>Binary Digit (Bit): </a:t>
            </a:r>
            <a:r>
              <a:rPr lang="en-US" sz="2400" dirty="0">
                <a:latin typeface="Times New Roman" panose="02020603050405020304" pitchFamily="18" charset="0"/>
                <a:cs typeface="Times New Roman" panose="02020603050405020304" pitchFamily="18" charset="0"/>
              </a:rPr>
              <a:t>A binary digit is logical 0 and 1 representing a passive or an active state of a component in an electric circuit.</a:t>
            </a:r>
          </a:p>
          <a:p>
            <a:pPr marL="0" indent="0" algn="just">
              <a:buNone/>
            </a:pPr>
            <a:r>
              <a:rPr lang="en-US" sz="2400" b="1" dirty="0">
                <a:latin typeface="Times New Roman" panose="02020603050405020304" pitchFamily="18" charset="0"/>
                <a:cs typeface="Times New Roman" panose="02020603050405020304" pitchFamily="18" charset="0"/>
              </a:rPr>
              <a:t>Nibble</a:t>
            </a:r>
            <a:r>
              <a:rPr lang="en-US" sz="2400" dirty="0">
                <a:latin typeface="Times New Roman" panose="02020603050405020304" pitchFamily="18" charset="0"/>
                <a:cs typeface="Times New Roman" panose="02020603050405020304" pitchFamily="18" charset="0"/>
              </a:rPr>
              <a:t>: A group of 4 bits is called nibble.</a:t>
            </a:r>
          </a:p>
          <a:p>
            <a:pPr marL="0" indent="0" algn="just">
              <a:buNone/>
            </a:pPr>
            <a:r>
              <a:rPr lang="en-US" sz="2400" b="1" dirty="0">
                <a:latin typeface="Times New Roman" panose="02020603050405020304" pitchFamily="18" charset="0"/>
                <a:cs typeface="Times New Roman" panose="02020603050405020304" pitchFamily="18" charset="0"/>
              </a:rPr>
              <a:t>Byte</a:t>
            </a:r>
            <a:r>
              <a:rPr lang="en-US" sz="2400" dirty="0">
                <a:latin typeface="Times New Roman" panose="02020603050405020304" pitchFamily="18" charset="0"/>
                <a:cs typeface="Times New Roman" panose="02020603050405020304" pitchFamily="18" charset="0"/>
              </a:rPr>
              <a:t>: A group of 8 bits is called byte. A byte is the smallest unit, which can represent a data item or a character.</a:t>
            </a:r>
          </a:p>
          <a:p>
            <a:pPr marL="0" indent="0" algn="just">
              <a:buNone/>
            </a:pPr>
            <a:r>
              <a:rPr lang="en-US" sz="2400" b="1" dirty="0">
                <a:latin typeface="Times New Roman" panose="02020603050405020304" pitchFamily="18" charset="0"/>
                <a:cs typeface="Times New Roman" panose="02020603050405020304" pitchFamily="18" charset="0"/>
              </a:rPr>
              <a:t>Word</a:t>
            </a:r>
            <a:r>
              <a:rPr lang="en-US" sz="2400" dirty="0">
                <a:latin typeface="Times New Roman" panose="02020603050405020304" pitchFamily="18" charset="0"/>
                <a:cs typeface="Times New Roman" panose="02020603050405020304" pitchFamily="18" charset="0"/>
              </a:rPr>
              <a:t>: You often hear about 32-bit or 64-bit computer architectures. A word is basically the number of bits a particular computer's CPU can deal with in one go. It varies depending on the computer architecture you're using. It is the fundamental unit of organization in memory.</a:t>
            </a:r>
          </a:p>
          <a:p>
            <a:pPr marL="0" indent="0" algn="just">
              <a:buNone/>
            </a:pPr>
            <a:r>
              <a:rPr lang="en-US" sz="2400" b="1" dirty="0">
                <a:latin typeface="Times New Roman" panose="02020603050405020304" pitchFamily="18" charset="0"/>
                <a:cs typeface="Times New Roman" panose="02020603050405020304" pitchFamily="18" charset="0"/>
              </a:rPr>
              <a:t>Block</a:t>
            </a:r>
            <a:r>
              <a:rPr lang="en-US" sz="2400" dirty="0">
                <a:latin typeface="Times New Roman" panose="02020603050405020304" pitchFamily="18" charset="0"/>
                <a:cs typeface="Times New Roman" panose="02020603050405020304" pitchFamily="18" charset="0"/>
              </a:rPr>
              <a:t>: This is a contiguous set of bits or bytes that forms an identifiable unit of data.</a:t>
            </a:r>
          </a:p>
        </p:txBody>
      </p:sp>
    </p:spTree>
    <p:extLst>
      <p:ext uri="{BB962C8B-B14F-4D97-AF65-F5344CB8AC3E}">
        <p14:creationId xmlns:p14="http://schemas.microsoft.com/office/powerpoint/2010/main" val="389335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06680"/>
            <a:ext cx="11948160" cy="6629400"/>
          </a:xfrm>
        </p:spPr>
        <p:txBody>
          <a:bodyPr/>
          <a:lstStyle/>
          <a:p>
            <a:pPr marL="0" indent="0">
              <a:buNone/>
            </a:pPr>
            <a:r>
              <a:rPr lang="en-US" dirty="0">
                <a:latin typeface="Times New Roman" panose="02020603050405020304" pitchFamily="18" charset="0"/>
                <a:cs typeface="Times New Roman" panose="02020603050405020304" pitchFamily="18" charset="0"/>
              </a:rPr>
              <a:t>Methods of Accessing Units of Data</a:t>
            </a:r>
          </a:p>
          <a:p>
            <a:pPr marL="0" indent="0">
              <a:buNone/>
            </a:pPr>
            <a:endParaRPr lang="en-US" dirty="0"/>
          </a:p>
        </p:txBody>
      </p:sp>
      <p:graphicFrame>
        <p:nvGraphicFramePr>
          <p:cNvPr id="4" name="Content Placeholder 7"/>
          <p:cNvGraphicFramePr>
            <a:graphicFrameLocks/>
          </p:cNvGraphicFramePr>
          <p:nvPr>
            <p:extLst>
              <p:ext uri="{D42A27DB-BD31-4B8C-83A1-F6EECF244321}">
                <p14:modId xmlns:p14="http://schemas.microsoft.com/office/powerpoint/2010/main" val="1591479614"/>
              </p:ext>
            </p:extLst>
          </p:nvPr>
        </p:nvGraphicFramePr>
        <p:xfrm>
          <a:off x="304800" y="838200"/>
          <a:ext cx="11140440" cy="5775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81964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0" y="121920"/>
            <a:ext cx="11871960" cy="6568440"/>
          </a:xfrm>
        </p:spPr>
        <p:txBody>
          <a:bodyPr/>
          <a:lstStyle/>
          <a:p>
            <a:pPr marL="0" indent="0">
              <a:buNone/>
            </a:pPr>
            <a:r>
              <a:rPr lang="en-US" dirty="0">
                <a:latin typeface="Times New Roman" panose="02020603050405020304" pitchFamily="18" charset="0"/>
                <a:cs typeface="Times New Roman" panose="02020603050405020304" pitchFamily="18" charset="0"/>
              </a:rPr>
              <a:t>Memory </a:t>
            </a:r>
            <a:r>
              <a:rPr lang="en-US" b="1" dirty="0">
                <a:latin typeface="Times New Roman" panose="02020603050405020304" pitchFamily="18" charset="0"/>
                <a:cs typeface="Times New Roman" panose="02020603050405020304" pitchFamily="18" charset="0"/>
              </a:rPr>
              <a:t>Capacity</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Performance</a:t>
            </a:r>
          </a:p>
          <a:p>
            <a:pPr marL="0" lvl="0" indent="0">
              <a:buNone/>
            </a:pPr>
            <a:r>
              <a:rPr lang="en-US" dirty="0">
                <a:latin typeface="Times New Roman" panose="02020603050405020304" pitchFamily="18" charset="0"/>
                <a:cs typeface="Times New Roman" panose="02020603050405020304" pitchFamily="18" charset="0"/>
              </a:rPr>
              <a:t>These two are the most important characteristics of memory</a:t>
            </a:r>
          </a:p>
          <a:p>
            <a:pPr marL="0" lvl="0" indent="0">
              <a:buNone/>
            </a:pPr>
            <a:r>
              <a:rPr lang="en-US" dirty="0">
                <a:latin typeface="Times New Roman" panose="02020603050405020304" pitchFamily="18" charset="0"/>
                <a:cs typeface="Times New Roman" panose="02020603050405020304" pitchFamily="18" charset="0"/>
              </a:rPr>
              <a:t>In terms of performance, we have;</a:t>
            </a:r>
          </a:p>
          <a:p>
            <a:pPr lvl="0"/>
            <a:r>
              <a:rPr lang="en-US" sz="2400" b="1" dirty="0">
                <a:latin typeface="Times New Roman" panose="02020603050405020304" pitchFamily="18" charset="0"/>
                <a:cs typeface="Times New Roman" panose="02020603050405020304" pitchFamily="18" charset="0"/>
              </a:rPr>
              <a:t>Access time (latency): </a:t>
            </a:r>
            <a:r>
              <a:rPr lang="en-US" sz="2400" dirty="0">
                <a:latin typeface="Times New Roman" panose="02020603050405020304" pitchFamily="18" charset="0"/>
                <a:cs typeface="Times New Roman" panose="02020603050405020304" pitchFamily="18" charset="0"/>
              </a:rPr>
              <a:t>For RAM, this is the time it takes to perform a read or write operation, that is, the time from the instant that an address is presented to the memory to the instant that data have been stored or made available for use. For non-random-access memory, access time is the time it takes to position the read–write mechanism at the desired location.</a:t>
            </a:r>
          </a:p>
          <a:p>
            <a:pPr lvl="0"/>
            <a:r>
              <a:rPr lang="en-US" sz="2400" b="1" dirty="0">
                <a:latin typeface="Times New Roman" panose="02020603050405020304" pitchFamily="18" charset="0"/>
                <a:cs typeface="Times New Roman" panose="02020603050405020304" pitchFamily="18" charset="0"/>
              </a:rPr>
              <a:t>Memory cycle time: </a:t>
            </a:r>
            <a:r>
              <a:rPr lang="en-US" sz="2400" dirty="0">
                <a:latin typeface="Times New Roman" panose="02020603050405020304" pitchFamily="18" charset="0"/>
                <a:cs typeface="Times New Roman" panose="02020603050405020304" pitchFamily="18" charset="0"/>
              </a:rPr>
              <a:t>This concept is primarily applied to RAM and consists of the access time plus any additional time required before a second access can commence. </a:t>
            </a:r>
          </a:p>
          <a:p>
            <a:pPr lvl="0"/>
            <a:r>
              <a:rPr lang="en-US" sz="2400" b="1" dirty="0">
                <a:latin typeface="Times New Roman" panose="02020603050405020304" pitchFamily="18" charset="0"/>
                <a:cs typeface="Times New Roman" panose="02020603050405020304" pitchFamily="18" charset="0"/>
              </a:rPr>
              <a:t>Transfer rate: </a:t>
            </a:r>
            <a:r>
              <a:rPr lang="en-US" sz="2400" dirty="0">
                <a:latin typeface="Times New Roman" panose="02020603050405020304" pitchFamily="18" charset="0"/>
                <a:cs typeface="Times New Roman" panose="02020603050405020304" pitchFamily="18" charset="0"/>
              </a:rPr>
              <a:t>This is the rate at which data can be transferred into or out of a memory unit. For RAM, it is equal to 1/(cycle time).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6941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98120"/>
            <a:ext cx="11917680" cy="6461760"/>
          </a:xfrm>
        </p:spPr>
        <p:txBody>
          <a:bodyPr>
            <a:normAutofit fontScale="77500" lnSpcReduction="20000"/>
          </a:bodyPr>
          <a:lstStyle/>
          <a:p>
            <a:pPr marL="0" indent="0" algn="ctr">
              <a:buNone/>
            </a:pPr>
            <a:r>
              <a:rPr lang="en-US" b="1" dirty="0">
                <a:latin typeface="Times New Roman" panose="02020603050405020304" pitchFamily="18" charset="0"/>
                <a:cs typeface="Times New Roman" panose="02020603050405020304" pitchFamily="18" charset="0"/>
              </a:rPr>
              <a:t>Forms of Memory</a:t>
            </a:r>
          </a:p>
          <a:p>
            <a:pPr marL="0" lvl="1" indent="0">
              <a:spcBef>
                <a:spcPts val="2000"/>
              </a:spcBef>
              <a:buClr>
                <a:schemeClr val="accent1"/>
              </a:buClr>
              <a:buNone/>
            </a:pPr>
            <a:r>
              <a:rPr lang="en-US" dirty="0">
                <a:latin typeface="Times New Roman" panose="02020603050405020304" pitchFamily="18" charset="0"/>
                <a:cs typeface="Times New Roman" panose="02020603050405020304" pitchFamily="18" charset="0"/>
              </a:rPr>
              <a:t>The most common forms are: </a:t>
            </a:r>
          </a:p>
          <a:p>
            <a:pPr lvl="1"/>
            <a:r>
              <a:rPr lang="en-US" dirty="0">
                <a:latin typeface="Times New Roman" panose="02020603050405020304" pitchFamily="18" charset="0"/>
                <a:cs typeface="Times New Roman" panose="02020603050405020304" pitchFamily="18" charset="0"/>
              </a:rPr>
              <a:t>Semiconductor memory</a:t>
            </a:r>
          </a:p>
          <a:p>
            <a:pPr lvl="1"/>
            <a:r>
              <a:rPr lang="en-US" dirty="0">
                <a:latin typeface="Times New Roman" panose="02020603050405020304" pitchFamily="18" charset="0"/>
                <a:cs typeface="Times New Roman" panose="02020603050405020304" pitchFamily="18" charset="0"/>
              </a:rPr>
              <a:t>Magnetic surface memory </a:t>
            </a:r>
          </a:p>
          <a:p>
            <a:pPr lvl="1"/>
            <a:r>
              <a:rPr lang="en-US" dirty="0">
                <a:latin typeface="Times New Roman" panose="02020603050405020304" pitchFamily="18" charset="0"/>
                <a:cs typeface="Times New Roman" panose="02020603050405020304" pitchFamily="18" charset="0"/>
              </a:rPr>
              <a:t>Optical</a:t>
            </a:r>
          </a:p>
          <a:p>
            <a:pPr lvl="1"/>
            <a:r>
              <a:rPr lang="en-US" dirty="0">
                <a:latin typeface="Times New Roman" panose="02020603050405020304" pitchFamily="18" charset="0"/>
                <a:cs typeface="Times New Roman" panose="02020603050405020304" pitchFamily="18" charset="0"/>
              </a:rPr>
              <a:t>Magneto-optical</a:t>
            </a:r>
          </a:p>
          <a:p>
            <a:pPr marL="228600" lvl="1">
              <a:spcBef>
                <a:spcPts val="2000"/>
              </a:spcBef>
              <a:buClr>
                <a:schemeClr val="accent1"/>
              </a:buClr>
            </a:pPr>
            <a:r>
              <a:rPr lang="en-US" dirty="0">
                <a:latin typeface="Times New Roman" panose="02020603050405020304" pitchFamily="18" charset="0"/>
                <a:cs typeface="Times New Roman" panose="02020603050405020304" pitchFamily="18" charset="0"/>
              </a:rPr>
              <a:t>Several physical characteristics of data storage are important:</a:t>
            </a:r>
          </a:p>
          <a:p>
            <a:pPr lvl="1"/>
            <a:r>
              <a:rPr lang="en-US" dirty="0">
                <a:latin typeface="Times New Roman" panose="02020603050405020304" pitchFamily="18" charset="0"/>
                <a:cs typeface="Times New Roman" panose="02020603050405020304" pitchFamily="18" charset="0"/>
              </a:rPr>
              <a:t>Volatile memory: Information decays naturally or is lost when electrical power is switched off</a:t>
            </a:r>
          </a:p>
          <a:p>
            <a:pPr marL="457200" lvl="1" indent="0">
              <a:buNone/>
            </a:pP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Nonvolatile memory </a:t>
            </a:r>
          </a:p>
          <a:p>
            <a:pPr lvl="2"/>
            <a:r>
              <a:rPr lang="en-US" sz="2400" dirty="0">
                <a:latin typeface="Times New Roman" panose="02020603050405020304" pitchFamily="18" charset="0"/>
                <a:cs typeface="Times New Roman" panose="02020603050405020304" pitchFamily="18" charset="0"/>
              </a:rPr>
              <a:t>Once recorded, information remains without deterioration until deliberately changed</a:t>
            </a:r>
          </a:p>
          <a:p>
            <a:pPr lvl="2"/>
            <a:r>
              <a:rPr lang="en-US" sz="2400" dirty="0">
                <a:latin typeface="Times New Roman" panose="02020603050405020304" pitchFamily="18" charset="0"/>
                <a:cs typeface="Times New Roman" panose="02020603050405020304" pitchFamily="18" charset="0"/>
              </a:rPr>
              <a:t>No electrical power is needed to retain information</a:t>
            </a:r>
          </a:p>
          <a:p>
            <a:pPr marL="914400" lvl="2" indent="0">
              <a:buNone/>
            </a:pPr>
            <a:endParaRPr lang="en-US" sz="2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Magnetic-surface memories: Non volatile</a:t>
            </a:r>
          </a:p>
          <a:p>
            <a:pPr marL="914400" lvl="2" indent="0">
              <a:buNone/>
            </a:pPr>
            <a:endParaRPr lang="en-US" sz="2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Semiconductor memory: Volatile or non Volatile </a:t>
            </a:r>
          </a:p>
          <a:p>
            <a:pPr marL="914400" lvl="2" indent="0">
              <a:buNone/>
            </a:pPr>
            <a:endParaRPr lang="en-US" sz="2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Nonerasable memory</a:t>
            </a:r>
          </a:p>
          <a:p>
            <a:pPr lvl="2"/>
            <a:r>
              <a:rPr lang="en-US" sz="2400" dirty="0">
                <a:latin typeface="Times New Roman" panose="02020603050405020304" pitchFamily="18" charset="0"/>
                <a:cs typeface="Times New Roman" panose="02020603050405020304" pitchFamily="18" charset="0"/>
              </a:rPr>
              <a:t>Cannot be altered, except by destroying the storage unit</a:t>
            </a:r>
          </a:p>
          <a:p>
            <a:pPr lvl="2"/>
            <a:r>
              <a:rPr lang="en-US" sz="2400" dirty="0">
                <a:latin typeface="Times New Roman" panose="02020603050405020304" pitchFamily="18" charset="0"/>
                <a:cs typeface="Times New Roman" panose="02020603050405020304" pitchFamily="18" charset="0"/>
              </a:rPr>
              <a:t>Semiconductor memory of this type is known as read-only memory (ROM)</a:t>
            </a:r>
          </a:p>
          <a:p>
            <a:pPr marL="228600" lvl="1">
              <a:spcBef>
                <a:spcPts val="2000"/>
              </a:spcBef>
              <a:buClr>
                <a:schemeClr val="accent1"/>
              </a:buClr>
            </a:pPr>
            <a:r>
              <a:rPr lang="en-US" dirty="0">
                <a:latin typeface="Times New Roman" panose="02020603050405020304" pitchFamily="18" charset="0"/>
                <a:cs typeface="Times New Roman" panose="02020603050405020304" pitchFamily="18" charset="0"/>
              </a:rPr>
              <a:t>For random-access memory the organization is a key design issue</a:t>
            </a:r>
          </a:p>
        </p:txBody>
      </p:sp>
    </p:spTree>
    <p:extLst>
      <p:ext uri="{BB962C8B-B14F-4D97-AF65-F5344CB8AC3E}">
        <p14:creationId xmlns:p14="http://schemas.microsoft.com/office/powerpoint/2010/main" val="803293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52400"/>
            <a:ext cx="11917680" cy="6568440"/>
          </a:xfrm>
        </p:spPr>
        <p:txBody>
          <a:bodyPr>
            <a:normAutofit fontScale="92500" lnSpcReduction="20000"/>
          </a:bodyPr>
          <a:lstStyle/>
          <a:p>
            <a:pPr marL="0" indent="0" algn="ctr">
              <a:buNone/>
            </a:pPr>
            <a:r>
              <a:rPr lang="en-US" sz="3000" b="1" dirty="0">
                <a:latin typeface="Times New Roman" panose="02020603050405020304" pitchFamily="18" charset="0"/>
                <a:cs typeface="Times New Roman" panose="02020603050405020304" pitchFamily="18" charset="0"/>
              </a:rPr>
              <a:t>Cache Memory</a:t>
            </a:r>
          </a:p>
          <a:p>
            <a:pPr marL="0" indent="0">
              <a:buNone/>
            </a:pPr>
            <a:r>
              <a:rPr lang="en-US" sz="2600" dirty="0">
                <a:latin typeface="Times New Roman" panose="02020603050405020304" pitchFamily="18" charset="0"/>
                <a:cs typeface="Times New Roman" panose="02020603050405020304" pitchFamily="18" charset="0"/>
              </a:rPr>
              <a:t>Cache memory is a very high speed semiconductor memory which can speed up the CPU. </a:t>
            </a:r>
          </a:p>
          <a:p>
            <a:pPr marL="0" indent="0">
              <a:buNone/>
            </a:pPr>
            <a:r>
              <a:rPr lang="en-US" sz="2600" dirty="0">
                <a:latin typeface="Times New Roman" panose="02020603050405020304" pitchFamily="18" charset="0"/>
                <a:cs typeface="Times New Roman" panose="02020603050405020304" pitchFamily="18" charset="0"/>
              </a:rPr>
              <a:t>It acts as a buffer between the CPU and the main memory. </a:t>
            </a:r>
          </a:p>
          <a:p>
            <a:pPr marL="0" indent="0">
              <a:buNone/>
            </a:pPr>
            <a:r>
              <a:rPr lang="en-US" sz="2600" dirty="0">
                <a:latin typeface="Times New Roman" panose="02020603050405020304" pitchFamily="18" charset="0"/>
                <a:cs typeface="Times New Roman" panose="02020603050405020304" pitchFamily="18" charset="0"/>
              </a:rPr>
              <a:t>It is used to hold those parts of data and program which are most frequently used by the CPU.</a:t>
            </a:r>
          </a:p>
          <a:p>
            <a:pPr marL="0" indent="0">
              <a:buNone/>
            </a:pPr>
            <a:r>
              <a:rPr lang="en-US" sz="2600" dirty="0">
                <a:latin typeface="Times New Roman" panose="02020603050405020304" pitchFamily="18" charset="0"/>
                <a:cs typeface="Times New Roman" panose="02020603050405020304" pitchFamily="18" charset="0"/>
              </a:rPr>
              <a:t> The parts of data and programs are transferred from the disk to cache memory by the operating system, from where the CPU can access them.</a:t>
            </a:r>
          </a:p>
          <a:p>
            <a:pPr marL="0" indent="0">
              <a:buNone/>
            </a:pPr>
            <a:r>
              <a:rPr lang="en-US" sz="2600" b="1" dirty="0">
                <a:latin typeface="Times New Roman" panose="02020603050405020304" pitchFamily="18" charset="0"/>
                <a:cs typeface="Times New Roman" panose="02020603050405020304" pitchFamily="18" charset="0"/>
              </a:rPr>
              <a:t>Advantages</a:t>
            </a:r>
          </a:p>
          <a:p>
            <a:pPr marL="0" indent="0">
              <a:buNone/>
            </a:pPr>
            <a:r>
              <a:rPr lang="en-US" sz="2600" dirty="0">
                <a:latin typeface="Times New Roman" panose="02020603050405020304" pitchFamily="18" charset="0"/>
                <a:cs typeface="Times New Roman" panose="02020603050405020304" pitchFamily="18" charset="0"/>
              </a:rPr>
              <a:t>The advantages of cache memory are as follows −</a:t>
            </a:r>
          </a:p>
          <a:p>
            <a:r>
              <a:rPr lang="en-US" sz="2600" dirty="0">
                <a:latin typeface="Times New Roman" panose="02020603050405020304" pitchFamily="18" charset="0"/>
                <a:cs typeface="Times New Roman" panose="02020603050405020304" pitchFamily="18" charset="0"/>
              </a:rPr>
              <a:t>Cache memory is faster than main memory.</a:t>
            </a:r>
          </a:p>
          <a:p>
            <a:r>
              <a:rPr lang="en-US" sz="2600" dirty="0">
                <a:latin typeface="Times New Roman" panose="02020603050405020304" pitchFamily="18" charset="0"/>
                <a:cs typeface="Times New Roman" panose="02020603050405020304" pitchFamily="18" charset="0"/>
              </a:rPr>
              <a:t>It consumes less access time as compared to main memory.</a:t>
            </a:r>
          </a:p>
          <a:p>
            <a:r>
              <a:rPr lang="en-US" sz="2600" dirty="0">
                <a:latin typeface="Times New Roman" panose="02020603050405020304" pitchFamily="18" charset="0"/>
                <a:cs typeface="Times New Roman" panose="02020603050405020304" pitchFamily="18" charset="0"/>
              </a:rPr>
              <a:t>It stores the program that can be executed within a short period of time.</a:t>
            </a:r>
          </a:p>
          <a:p>
            <a:r>
              <a:rPr lang="en-US" sz="2600" dirty="0">
                <a:latin typeface="Times New Roman" panose="02020603050405020304" pitchFamily="18" charset="0"/>
                <a:cs typeface="Times New Roman" panose="02020603050405020304" pitchFamily="18" charset="0"/>
              </a:rPr>
              <a:t>It stores data for temporary use.</a:t>
            </a:r>
          </a:p>
          <a:p>
            <a:pPr marL="0" indent="0">
              <a:buNone/>
            </a:pPr>
            <a:r>
              <a:rPr lang="en-US" sz="2600" b="1" dirty="0">
                <a:latin typeface="Times New Roman" panose="02020603050405020304" pitchFamily="18" charset="0"/>
                <a:cs typeface="Times New Roman" panose="02020603050405020304" pitchFamily="18" charset="0"/>
              </a:rPr>
              <a:t>Disadvantages</a:t>
            </a:r>
          </a:p>
          <a:p>
            <a:pPr marL="0" indent="0">
              <a:buNone/>
            </a:pPr>
            <a:r>
              <a:rPr lang="en-US" sz="2600" dirty="0">
                <a:latin typeface="Times New Roman" panose="02020603050405020304" pitchFamily="18" charset="0"/>
                <a:cs typeface="Times New Roman" panose="02020603050405020304" pitchFamily="18" charset="0"/>
              </a:rPr>
              <a:t>The disadvantages of cache memory are as follows −</a:t>
            </a:r>
          </a:p>
          <a:p>
            <a:r>
              <a:rPr lang="en-US" sz="2600" dirty="0">
                <a:latin typeface="Times New Roman" panose="02020603050405020304" pitchFamily="18" charset="0"/>
                <a:cs typeface="Times New Roman" panose="02020603050405020304" pitchFamily="18" charset="0"/>
              </a:rPr>
              <a:t>Cache memory has limited capacity.</a:t>
            </a:r>
          </a:p>
          <a:p>
            <a:r>
              <a:rPr lang="en-US" sz="2600" dirty="0">
                <a:latin typeface="Times New Roman" panose="02020603050405020304" pitchFamily="18" charset="0"/>
                <a:cs typeface="Times New Roman" panose="02020603050405020304" pitchFamily="18" charset="0"/>
              </a:rPr>
              <a:t>It is very expensive.</a:t>
            </a:r>
          </a:p>
          <a:p>
            <a:pPr marL="0" indent="0">
              <a:buNone/>
            </a:pPr>
            <a:endParaRPr lang="en-US" dirty="0"/>
          </a:p>
        </p:txBody>
      </p:sp>
      <p:pic>
        <p:nvPicPr>
          <p:cNvPr id="4" name="Picture 3"/>
          <p:cNvPicPr>
            <a:picLocks noChangeAspect="1"/>
          </p:cNvPicPr>
          <p:nvPr/>
        </p:nvPicPr>
        <p:blipFill>
          <a:blip r:embed="rId2"/>
          <a:stretch>
            <a:fillRect/>
          </a:stretch>
        </p:blipFill>
        <p:spPr>
          <a:xfrm>
            <a:off x="8721090" y="3253740"/>
            <a:ext cx="3333750" cy="2971800"/>
          </a:xfrm>
          <a:prstGeom prst="rect">
            <a:avLst/>
          </a:prstGeom>
        </p:spPr>
      </p:pic>
    </p:spTree>
    <p:extLst>
      <p:ext uri="{BB962C8B-B14F-4D97-AF65-F5344CB8AC3E}">
        <p14:creationId xmlns:p14="http://schemas.microsoft.com/office/powerpoint/2010/main" val="10004805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592</TotalTime>
  <Words>6428</Words>
  <Application>Microsoft Office PowerPoint</Application>
  <PresentationFormat>Widescreen</PresentationFormat>
  <Paragraphs>519</Paragraphs>
  <Slides>43</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Calibri</vt:lpstr>
      <vt:lpstr>Calibri Light</vt:lpstr>
      <vt:lpstr>Source Sans Pro</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Funmilayo Kasali</dc:creator>
  <cp:lastModifiedBy>Ademola Balogun</cp:lastModifiedBy>
  <cp:revision>46</cp:revision>
  <dcterms:created xsi:type="dcterms:W3CDTF">2018-10-09T08:45:33Z</dcterms:created>
  <dcterms:modified xsi:type="dcterms:W3CDTF">2021-08-24T17:54:17Z</dcterms:modified>
</cp:coreProperties>
</file>