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7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97" r:id="rId9"/>
    <p:sldId id="298" r:id="rId10"/>
    <p:sldId id="299" r:id="rId11"/>
    <p:sldId id="300" r:id="rId12"/>
    <p:sldId id="264" r:id="rId13"/>
    <p:sldId id="262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7" r:id="rId36"/>
    <p:sldId id="286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936" y="48"/>
      </p:cViewPr>
      <p:guideLst/>
    </p:cSldViewPr>
  </p:slideViewPr>
  <p:notesTextViewPr>
    <p:cViewPr>
      <p:scale>
        <a:sx n="3" d="2"/>
        <a:sy n="3" d="2"/>
      </p:scale>
      <p:origin x="0" y="-177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14355C-BD07-304E-A9A7-5B5A8E330603}" type="doc">
      <dgm:prSet loTypeId="urn:microsoft.com/office/officeart/2005/8/layout/process4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271F505-C3FF-754B-908B-494AD0E2A605}">
      <dgm:prSet/>
      <dgm:spPr>
        <a:xfrm rot="10800000">
          <a:off x="0" y="956"/>
          <a:ext cx="8610599" cy="2055844"/>
        </a:xfrm>
        <a:prstGeom prst="upArrowCallout">
          <a:avLst/>
        </a:prstGeom>
        <a:gradFill rotWithShape="0">
          <a:gsLst>
            <a:gs pos="0">
              <a:srgbClr val="663366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rgbClr>
            </a:gs>
            <a:gs pos="100000">
              <a:srgbClr val="663366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rgbClr>
            </a:gs>
          </a:gsLst>
          <a:lin ang="5400000" scaled="1"/>
        </a:gradFill>
        <a:ln>
          <a:solidFill>
            <a:srgbClr val="8000FF"/>
          </a:solidFill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gm:spPr>
      <dgm:t>
        <a:bodyPr/>
        <a:lstStyle/>
        <a:p>
          <a:pPr rtl="0"/>
          <a:r>
            <a:rPr lang="en-US" dirty="0" smtClean="0">
              <a:solidFill>
                <a:sysClr val="window" lastClr="FFFFFF"/>
              </a:solidFill>
              <a:latin typeface="Rockwell"/>
              <a:ea typeface="+mn-ea"/>
              <a:cs typeface="+mn-cs"/>
            </a:rPr>
            <a:t>In 1970 Fairchild produced the first relatively capacious semiconductor memory</a:t>
          </a:r>
          <a:endParaRPr lang="en-US" dirty="0">
            <a:solidFill>
              <a:sysClr val="window" lastClr="FFFFFF"/>
            </a:solidFill>
            <a:latin typeface="Rockwell"/>
            <a:ea typeface="+mn-ea"/>
            <a:cs typeface="+mn-cs"/>
          </a:endParaRPr>
        </a:p>
      </dgm:t>
    </dgm:pt>
    <dgm:pt modelId="{F33400EB-03E8-D046-8134-1D7B1F0B279C}" type="parTrans" cxnId="{66D9707E-017F-0541-B9E4-82E8448EF0C1}">
      <dgm:prSet/>
      <dgm:spPr/>
      <dgm:t>
        <a:bodyPr/>
        <a:lstStyle/>
        <a:p>
          <a:endParaRPr lang="en-US"/>
        </a:p>
      </dgm:t>
    </dgm:pt>
    <dgm:pt modelId="{1705B43B-9B94-774F-8E8E-1DD57A15E1C3}" type="sibTrans" cxnId="{66D9707E-017F-0541-B9E4-82E8448EF0C1}">
      <dgm:prSet/>
      <dgm:spPr/>
      <dgm:t>
        <a:bodyPr/>
        <a:lstStyle/>
        <a:p>
          <a:endParaRPr lang="en-US"/>
        </a:p>
      </dgm:t>
    </dgm:pt>
    <dgm:pt modelId="{817284ED-408B-1142-8761-CBD62D7F989C}">
      <dgm:prSet/>
      <dgm:spPr>
        <a:xfrm>
          <a:off x="0" y="722557"/>
          <a:ext cx="2152649" cy="614697"/>
        </a:xfrm>
        <a:prstGeom prst="rect">
          <a:avLst/>
        </a:prstGeom>
        <a:solidFill>
          <a:srgbClr val="663366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666699"/>
          </a:solidFill>
          <a:prstDash val="solid"/>
        </a:ln>
        <a:effectLst/>
      </dgm:spPr>
      <dgm:t>
        <a:bodyPr/>
        <a:lstStyle/>
        <a:p>
          <a:pPr rtl="0"/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Rockwell"/>
              <a:ea typeface="+mn-ea"/>
              <a:cs typeface="+mn-cs"/>
            </a:rPr>
            <a:t>Chip was about the size of a single core</a:t>
          </a: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Rockwell"/>
            <a:ea typeface="+mn-ea"/>
            <a:cs typeface="+mn-cs"/>
          </a:endParaRPr>
        </a:p>
      </dgm:t>
    </dgm:pt>
    <dgm:pt modelId="{97CBEE3D-6F45-9140-8FB3-C772A9165A86}" type="parTrans" cxnId="{CAF8D241-9843-4643-908B-783DD0D62DB8}">
      <dgm:prSet/>
      <dgm:spPr/>
      <dgm:t>
        <a:bodyPr/>
        <a:lstStyle/>
        <a:p>
          <a:endParaRPr lang="en-US"/>
        </a:p>
      </dgm:t>
    </dgm:pt>
    <dgm:pt modelId="{02241F8F-F691-FD45-85D7-7763B76C4782}" type="sibTrans" cxnId="{CAF8D241-9843-4643-908B-783DD0D62DB8}">
      <dgm:prSet/>
      <dgm:spPr/>
      <dgm:t>
        <a:bodyPr/>
        <a:lstStyle/>
        <a:p>
          <a:endParaRPr lang="en-US"/>
        </a:p>
      </dgm:t>
    </dgm:pt>
    <dgm:pt modelId="{6834AEE2-8096-5B4C-9533-188046F45A57}">
      <dgm:prSet/>
      <dgm:spPr>
        <a:xfrm>
          <a:off x="2152649" y="722557"/>
          <a:ext cx="2152649" cy="614697"/>
        </a:xfrm>
        <a:prstGeom prst="rect">
          <a:avLst/>
        </a:prstGeom>
        <a:solidFill>
          <a:srgbClr val="663366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666699"/>
          </a:solidFill>
          <a:prstDash val="solid"/>
        </a:ln>
        <a:effectLst/>
      </dgm:spPr>
      <dgm:t>
        <a:bodyPr/>
        <a:lstStyle/>
        <a:p>
          <a:pPr rtl="0"/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Rockwell"/>
              <a:ea typeface="+mn-ea"/>
              <a:cs typeface="+mn-cs"/>
            </a:rPr>
            <a:t>Could hold 256 bits of memory</a:t>
          </a: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Rockwell"/>
            <a:ea typeface="+mn-ea"/>
            <a:cs typeface="+mn-cs"/>
          </a:endParaRPr>
        </a:p>
      </dgm:t>
    </dgm:pt>
    <dgm:pt modelId="{FD9327AE-87AA-6345-9BC0-4BDE8AE5AAD6}" type="parTrans" cxnId="{F58FF5D7-B6ED-F047-9A38-29337FD68537}">
      <dgm:prSet/>
      <dgm:spPr/>
      <dgm:t>
        <a:bodyPr/>
        <a:lstStyle/>
        <a:p>
          <a:endParaRPr lang="en-US"/>
        </a:p>
      </dgm:t>
    </dgm:pt>
    <dgm:pt modelId="{F8DE7C9B-37F6-4945-832C-8BA2E140444E}" type="sibTrans" cxnId="{F58FF5D7-B6ED-F047-9A38-29337FD68537}">
      <dgm:prSet/>
      <dgm:spPr/>
      <dgm:t>
        <a:bodyPr/>
        <a:lstStyle/>
        <a:p>
          <a:endParaRPr lang="en-US"/>
        </a:p>
      </dgm:t>
    </dgm:pt>
    <dgm:pt modelId="{B4C1D064-BA44-844B-A2F2-1467D57B3DC4}">
      <dgm:prSet/>
      <dgm:spPr>
        <a:xfrm>
          <a:off x="4305299" y="722557"/>
          <a:ext cx="2152649" cy="614697"/>
        </a:xfrm>
        <a:prstGeom prst="rect">
          <a:avLst/>
        </a:prstGeom>
        <a:solidFill>
          <a:srgbClr val="663366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666699"/>
          </a:solidFill>
          <a:prstDash val="solid"/>
        </a:ln>
        <a:effectLst/>
      </dgm:spPr>
      <dgm:t>
        <a:bodyPr/>
        <a:lstStyle/>
        <a:p>
          <a:pPr rtl="0"/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Rockwell"/>
              <a:ea typeface="+mn-ea"/>
              <a:cs typeface="+mn-cs"/>
            </a:rPr>
            <a:t>Non-destructive</a:t>
          </a: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Rockwell"/>
            <a:ea typeface="+mn-ea"/>
            <a:cs typeface="+mn-cs"/>
          </a:endParaRPr>
        </a:p>
      </dgm:t>
    </dgm:pt>
    <dgm:pt modelId="{7D7594D6-9390-6C4A-8F58-04ACCAB058EA}" type="parTrans" cxnId="{19545A82-0EF7-424A-B17C-075AB7479C76}">
      <dgm:prSet/>
      <dgm:spPr/>
      <dgm:t>
        <a:bodyPr/>
        <a:lstStyle/>
        <a:p>
          <a:endParaRPr lang="en-US"/>
        </a:p>
      </dgm:t>
    </dgm:pt>
    <dgm:pt modelId="{D4F10827-D5DD-8342-9C1A-E83DCE9D6F49}" type="sibTrans" cxnId="{19545A82-0EF7-424A-B17C-075AB7479C76}">
      <dgm:prSet/>
      <dgm:spPr/>
      <dgm:t>
        <a:bodyPr/>
        <a:lstStyle/>
        <a:p>
          <a:endParaRPr lang="en-US"/>
        </a:p>
      </dgm:t>
    </dgm:pt>
    <dgm:pt modelId="{2026C043-D031-5640-8E56-22C54ED33342}">
      <dgm:prSet/>
      <dgm:spPr>
        <a:xfrm>
          <a:off x="6457949" y="722557"/>
          <a:ext cx="2152649" cy="614697"/>
        </a:xfrm>
        <a:prstGeom prst="rect">
          <a:avLst/>
        </a:prstGeom>
        <a:solidFill>
          <a:srgbClr val="663366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666699"/>
          </a:solidFill>
          <a:prstDash val="solid"/>
        </a:ln>
        <a:effectLst/>
      </dgm:spPr>
      <dgm:t>
        <a:bodyPr/>
        <a:lstStyle/>
        <a:p>
          <a:pPr rtl="0"/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Rockwell"/>
              <a:ea typeface="+mn-ea"/>
              <a:cs typeface="+mn-cs"/>
            </a:rPr>
            <a:t>Much faster than core </a:t>
          </a: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Rockwell"/>
            <a:ea typeface="+mn-ea"/>
            <a:cs typeface="+mn-cs"/>
          </a:endParaRPr>
        </a:p>
      </dgm:t>
    </dgm:pt>
    <dgm:pt modelId="{DCEF23BA-964B-CA45-961E-2A94EC5CC5FE}" type="parTrans" cxnId="{348BF8BD-1A08-4645-A887-68EADAD8A464}">
      <dgm:prSet/>
      <dgm:spPr/>
      <dgm:t>
        <a:bodyPr/>
        <a:lstStyle/>
        <a:p>
          <a:endParaRPr lang="en-US"/>
        </a:p>
      </dgm:t>
    </dgm:pt>
    <dgm:pt modelId="{223A53D8-C58D-9F40-A10B-F52EB18B1370}" type="sibTrans" cxnId="{348BF8BD-1A08-4645-A887-68EADAD8A464}">
      <dgm:prSet/>
      <dgm:spPr/>
      <dgm:t>
        <a:bodyPr/>
        <a:lstStyle/>
        <a:p>
          <a:endParaRPr lang="en-US"/>
        </a:p>
      </dgm:t>
    </dgm:pt>
    <dgm:pt modelId="{8AF4DBE5-D1CE-DD4C-9CE4-60DD5602C7CA}">
      <dgm:prSet/>
      <dgm:spPr>
        <a:xfrm rot="10800000">
          <a:off x="0" y="2036750"/>
          <a:ext cx="8610599" cy="2055844"/>
        </a:xfrm>
        <a:prstGeom prst="upArrowCallout">
          <a:avLst/>
        </a:prstGeom>
        <a:gradFill rotWithShape="0">
          <a:gsLst>
            <a:gs pos="0">
              <a:srgbClr val="663366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rgbClr>
            </a:gs>
            <a:gs pos="100000">
              <a:srgbClr val="663366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rgbClr>
            </a:gs>
          </a:gsLst>
          <a:lin ang="5400000" scaled="1"/>
        </a:gradFill>
        <a:ln>
          <a:solidFill>
            <a:srgbClr val="8000FF"/>
          </a:solidFill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gm:spPr>
      <dgm:t>
        <a:bodyPr/>
        <a:lstStyle/>
        <a:p>
          <a:pPr rtl="0"/>
          <a:r>
            <a:rPr lang="en-US" dirty="0" smtClean="0">
              <a:solidFill>
                <a:sysClr val="window" lastClr="FFFFFF"/>
              </a:solidFill>
              <a:latin typeface="Rockwell"/>
              <a:ea typeface="+mn-ea"/>
              <a:cs typeface="+mn-cs"/>
            </a:rPr>
            <a:t>In 1974 the price per bit of semiconductor memory dropped below the price per bit of core memory</a:t>
          </a:r>
          <a:endParaRPr lang="en-US" dirty="0">
            <a:solidFill>
              <a:sysClr val="window" lastClr="FFFFFF"/>
            </a:solidFill>
            <a:latin typeface="Rockwell"/>
            <a:ea typeface="+mn-ea"/>
            <a:cs typeface="+mn-cs"/>
          </a:endParaRPr>
        </a:p>
      </dgm:t>
    </dgm:pt>
    <dgm:pt modelId="{1EF48EDA-8CF5-8D42-AB40-54229C718025}" type="parTrans" cxnId="{CD0CE997-B428-C74D-8F50-0415CF76E67F}">
      <dgm:prSet/>
      <dgm:spPr/>
      <dgm:t>
        <a:bodyPr/>
        <a:lstStyle/>
        <a:p>
          <a:endParaRPr lang="en-US"/>
        </a:p>
      </dgm:t>
    </dgm:pt>
    <dgm:pt modelId="{4BBEC0EF-1496-4149-8F4F-48A1110908BB}" type="sibTrans" cxnId="{CD0CE997-B428-C74D-8F50-0415CF76E67F}">
      <dgm:prSet/>
      <dgm:spPr/>
      <dgm:t>
        <a:bodyPr/>
        <a:lstStyle/>
        <a:p>
          <a:endParaRPr lang="en-US"/>
        </a:p>
      </dgm:t>
    </dgm:pt>
    <dgm:pt modelId="{CA3D650F-52D7-2F4F-96C0-F0B31CBB53DA}">
      <dgm:prSet/>
      <dgm:spPr>
        <a:xfrm>
          <a:off x="0" y="2758351"/>
          <a:ext cx="4305299" cy="614697"/>
        </a:xfrm>
        <a:prstGeom prst="rect">
          <a:avLst/>
        </a:prstGeom>
        <a:solidFill>
          <a:srgbClr val="663366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666699"/>
          </a:solidFill>
          <a:prstDash val="solid"/>
        </a:ln>
        <a:effectLst/>
      </dgm:spPr>
      <dgm:t>
        <a:bodyPr/>
        <a:lstStyle/>
        <a:p>
          <a:pPr rtl="0"/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Rockwell"/>
              <a:ea typeface="+mn-ea"/>
              <a:cs typeface="+mn-cs"/>
            </a:rPr>
            <a:t>There has been a continuing and rapid decline in memory cost accompanied by a corresponding increase in physical memory density</a:t>
          </a: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Rockwell"/>
            <a:ea typeface="+mn-ea"/>
            <a:cs typeface="+mn-cs"/>
          </a:endParaRPr>
        </a:p>
      </dgm:t>
    </dgm:pt>
    <dgm:pt modelId="{A66D4ECC-D4F4-E946-A41F-706FD48B82C5}" type="parTrans" cxnId="{D7663D01-0AFF-1144-8F20-B3F30BD3A7F8}">
      <dgm:prSet/>
      <dgm:spPr/>
      <dgm:t>
        <a:bodyPr/>
        <a:lstStyle/>
        <a:p>
          <a:endParaRPr lang="en-US"/>
        </a:p>
      </dgm:t>
    </dgm:pt>
    <dgm:pt modelId="{1B254916-FADB-4243-BF0F-BD3D68E12D68}" type="sibTrans" cxnId="{D7663D01-0AFF-1144-8F20-B3F30BD3A7F8}">
      <dgm:prSet/>
      <dgm:spPr/>
      <dgm:t>
        <a:bodyPr/>
        <a:lstStyle/>
        <a:p>
          <a:endParaRPr lang="en-US"/>
        </a:p>
      </dgm:t>
    </dgm:pt>
    <dgm:pt modelId="{CD2163DA-4932-084C-9EAD-3AEB9F60245D}">
      <dgm:prSet/>
      <dgm:spPr>
        <a:xfrm>
          <a:off x="4305299" y="2758351"/>
          <a:ext cx="4305299" cy="614697"/>
        </a:xfrm>
        <a:prstGeom prst="rect">
          <a:avLst/>
        </a:prstGeom>
        <a:solidFill>
          <a:srgbClr val="663366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666699"/>
          </a:solidFill>
          <a:prstDash val="solid"/>
        </a:ln>
        <a:effectLst/>
      </dgm:spPr>
      <dgm:t>
        <a:bodyPr/>
        <a:lstStyle/>
        <a:p>
          <a:pPr rtl="0"/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Rockwell"/>
              <a:ea typeface="+mn-ea"/>
              <a:cs typeface="+mn-cs"/>
            </a:rPr>
            <a:t>Developments in memory and processor technologies changed the nature of computers in less than a decade</a:t>
          </a: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Rockwell"/>
            <a:ea typeface="+mn-ea"/>
            <a:cs typeface="+mn-cs"/>
          </a:endParaRPr>
        </a:p>
      </dgm:t>
    </dgm:pt>
    <dgm:pt modelId="{4ABAB12B-92BE-E24A-B331-12256B8252D9}" type="parTrans" cxnId="{CEBEFBD1-92F3-9A4C-82DE-60717B78124D}">
      <dgm:prSet/>
      <dgm:spPr/>
      <dgm:t>
        <a:bodyPr/>
        <a:lstStyle/>
        <a:p>
          <a:endParaRPr lang="en-US"/>
        </a:p>
      </dgm:t>
    </dgm:pt>
    <dgm:pt modelId="{0ED0B7DD-BF44-F54A-ADEA-926BD221FD74}" type="sibTrans" cxnId="{CEBEFBD1-92F3-9A4C-82DE-60717B78124D}">
      <dgm:prSet/>
      <dgm:spPr/>
      <dgm:t>
        <a:bodyPr/>
        <a:lstStyle/>
        <a:p>
          <a:endParaRPr lang="en-US"/>
        </a:p>
      </dgm:t>
    </dgm:pt>
    <dgm:pt modelId="{0CEB27C1-112D-8A4D-9AAB-F203F016997D}">
      <dgm:prSet/>
      <dgm:spPr>
        <a:xfrm>
          <a:off x="0" y="4073500"/>
          <a:ext cx="8610599" cy="1336699"/>
        </a:xfrm>
        <a:prstGeom prst="rect">
          <a:avLst/>
        </a:prstGeom>
        <a:gradFill rotWithShape="0">
          <a:gsLst>
            <a:gs pos="0">
              <a:srgbClr val="663366">
                <a:hueOff val="0"/>
                <a:satOff val="0"/>
                <a:lumOff val="0"/>
                <a:alphaOff val="0"/>
                <a:shade val="40000"/>
                <a:alpha val="100000"/>
                <a:satMod val="150000"/>
                <a:lumMod val="100000"/>
              </a:srgbClr>
            </a:gs>
            <a:gs pos="100000">
              <a:srgbClr val="663366">
                <a:hueOff val="0"/>
                <a:satOff val="0"/>
                <a:lumOff val="0"/>
                <a:alphaOff val="0"/>
                <a:tint val="70000"/>
                <a:shade val="100000"/>
                <a:alpha val="100000"/>
                <a:satMod val="200000"/>
                <a:lumMod val="100000"/>
              </a:srgbClr>
            </a:gs>
          </a:gsLst>
          <a:lin ang="5400000" scaled="1"/>
        </a:gradFill>
        <a:ln>
          <a:noFill/>
        </a:ln>
        <a:effectLst>
          <a:innerShdw blurRad="50800" dist="25400" dir="13500000">
            <a:srgbClr val="FFFFFF">
              <a:alpha val="75000"/>
            </a:srgbClr>
          </a:innerShdw>
          <a:outerShdw blurRad="63500" dist="25400" dir="5400000" rotWithShape="0">
            <a:srgbClr val="808080">
              <a:alpha val="75000"/>
            </a:srgbClr>
          </a:outerShdw>
        </a:effectLst>
      </dgm:spPr>
      <dgm:t>
        <a:bodyPr/>
        <a:lstStyle/>
        <a:p>
          <a:pPr rtl="0"/>
          <a:r>
            <a:rPr lang="en-US" dirty="0" smtClean="0">
              <a:solidFill>
                <a:sysClr val="window" lastClr="FFFFFF"/>
              </a:solidFill>
              <a:latin typeface="Rockwell"/>
              <a:ea typeface="+mn-ea"/>
              <a:cs typeface="+mn-cs"/>
            </a:rPr>
            <a:t>Since 1970 semiconductor memory has been through 13 generations</a:t>
          </a:r>
          <a:endParaRPr lang="en-US" dirty="0">
            <a:solidFill>
              <a:sysClr val="window" lastClr="FFFFFF"/>
            </a:solidFill>
            <a:latin typeface="Rockwell"/>
            <a:ea typeface="+mn-ea"/>
            <a:cs typeface="+mn-cs"/>
          </a:endParaRPr>
        </a:p>
      </dgm:t>
    </dgm:pt>
    <dgm:pt modelId="{089018F7-2654-B44D-80A3-09F3B23CF57C}" type="parTrans" cxnId="{0C9345FE-0504-C44A-BEAF-362AFA843266}">
      <dgm:prSet/>
      <dgm:spPr/>
      <dgm:t>
        <a:bodyPr/>
        <a:lstStyle/>
        <a:p>
          <a:endParaRPr lang="en-US"/>
        </a:p>
      </dgm:t>
    </dgm:pt>
    <dgm:pt modelId="{F166E183-B1E8-2144-A388-061C53E5C04F}" type="sibTrans" cxnId="{0C9345FE-0504-C44A-BEAF-362AFA843266}">
      <dgm:prSet/>
      <dgm:spPr/>
      <dgm:t>
        <a:bodyPr/>
        <a:lstStyle/>
        <a:p>
          <a:endParaRPr lang="en-US"/>
        </a:p>
      </dgm:t>
    </dgm:pt>
    <dgm:pt modelId="{E8A023F3-5302-0940-982A-A811C9D7D2C0}">
      <dgm:prSet/>
      <dgm:spPr>
        <a:xfrm>
          <a:off x="0" y="4767627"/>
          <a:ext cx="8610599" cy="614881"/>
        </a:xfrm>
        <a:prstGeom prst="rect">
          <a:avLst/>
        </a:prstGeom>
        <a:solidFill>
          <a:srgbClr val="663366">
            <a:alpha val="90000"/>
            <a:tint val="40000"/>
            <a:hueOff val="0"/>
            <a:satOff val="0"/>
            <a:lumOff val="0"/>
            <a:alphaOff val="0"/>
          </a:srgbClr>
        </a:solidFill>
        <a:ln w="12700" cap="flat" cmpd="sng" algn="ctr">
          <a:solidFill>
            <a:srgbClr val="666699"/>
          </a:solidFill>
          <a:prstDash val="solid"/>
        </a:ln>
        <a:effectLst/>
      </dgm:spPr>
      <dgm:t>
        <a:bodyPr/>
        <a:lstStyle/>
        <a:p>
          <a:pPr rtl="0"/>
          <a:r>
            <a:rPr lang="en-US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Rockwell"/>
              <a:ea typeface="+mn-ea"/>
              <a:cs typeface="+mn-cs"/>
            </a:rPr>
            <a:t>Each generation has provided four times the storage density of the previous generation, accompanied by declining cost per bit and declining access time</a:t>
          </a: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Rockwell"/>
            <a:ea typeface="+mn-ea"/>
            <a:cs typeface="+mn-cs"/>
          </a:endParaRPr>
        </a:p>
      </dgm:t>
    </dgm:pt>
    <dgm:pt modelId="{37E86A4C-33CA-3D45-BEDE-E5894586DC0E}" type="parTrans" cxnId="{848E2822-7458-BB44-8C16-D5D9C94D4E28}">
      <dgm:prSet/>
      <dgm:spPr/>
      <dgm:t>
        <a:bodyPr/>
        <a:lstStyle/>
        <a:p>
          <a:endParaRPr lang="en-US"/>
        </a:p>
      </dgm:t>
    </dgm:pt>
    <dgm:pt modelId="{75547D02-604D-704B-B115-83A23CFDDC4C}" type="sibTrans" cxnId="{848E2822-7458-BB44-8C16-D5D9C94D4E28}">
      <dgm:prSet/>
      <dgm:spPr/>
      <dgm:t>
        <a:bodyPr/>
        <a:lstStyle/>
        <a:p>
          <a:endParaRPr lang="en-US"/>
        </a:p>
      </dgm:t>
    </dgm:pt>
    <dgm:pt modelId="{D1EEF0AD-4235-D345-BDD8-F8C93C2C99BD}" type="pres">
      <dgm:prSet presAssocID="{2514355C-BD07-304E-A9A7-5B5A8E33060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E53E372-5F58-DD4D-89B5-378225F114BB}" type="pres">
      <dgm:prSet presAssocID="{0CEB27C1-112D-8A4D-9AAB-F203F016997D}" presName="boxAndChildren" presStyleCnt="0"/>
      <dgm:spPr/>
    </dgm:pt>
    <dgm:pt modelId="{0E1245A6-73B6-5C4F-8A80-957256B987E1}" type="pres">
      <dgm:prSet presAssocID="{0CEB27C1-112D-8A4D-9AAB-F203F016997D}" presName="parentTextBox" presStyleLbl="node1" presStyleIdx="0" presStyleCnt="3"/>
      <dgm:spPr/>
      <dgm:t>
        <a:bodyPr/>
        <a:lstStyle/>
        <a:p>
          <a:endParaRPr lang="en-US"/>
        </a:p>
      </dgm:t>
    </dgm:pt>
    <dgm:pt modelId="{EE39DE1C-6487-F644-B0FB-514DFD9A6203}" type="pres">
      <dgm:prSet presAssocID="{0CEB27C1-112D-8A4D-9AAB-F203F016997D}" presName="entireBox" presStyleLbl="node1" presStyleIdx="0" presStyleCnt="3" custLinFactNeighborX="-6195" custLinFactNeighborY="37365"/>
      <dgm:spPr/>
      <dgm:t>
        <a:bodyPr/>
        <a:lstStyle/>
        <a:p>
          <a:endParaRPr lang="en-US"/>
        </a:p>
      </dgm:t>
    </dgm:pt>
    <dgm:pt modelId="{AE196E9D-BD4C-3D49-B2AA-5A7688576163}" type="pres">
      <dgm:prSet presAssocID="{0CEB27C1-112D-8A4D-9AAB-F203F016997D}" presName="descendantBox" presStyleCnt="0"/>
      <dgm:spPr/>
    </dgm:pt>
    <dgm:pt modelId="{3D32EC06-2A10-E044-BF0D-8C73C5E8D97F}" type="pres">
      <dgm:prSet presAssocID="{E8A023F3-5302-0940-982A-A811C9D7D2C0}" presName="childTextBox" presStyleLbl="fgAccFollow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513A28-A35E-B541-BACA-C225CCCD837B}" type="pres">
      <dgm:prSet presAssocID="{4BBEC0EF-1496-4149-8F4F-48A1110908BB}" presName="sp" presStyleCnt="0"/>
      <dgm:spPr/>
    </dgm:pt>
    <dgm:pt modelId="{EEA73AED-1344-B547-8C17-A9067E08D3C6}" type="pres">
      <dgm:prSet presAssocID="{8AF4DBE5-D1CE-DD4C-9CE4-60DD5602C7CA}" presName="arrowAndChildren" presStyleCnt="0"/>
      <dgm:spPr/>
    </dgm:pt>
    <dgm:pt modelId="{AE2C2B1E-BC40-EA4C-8659-D1805A6BB825}" type="pres">
      <dgm:prSet presAssocID="{8AF4DBE5-D1CE-DD4C-9CE4-60DD5602C7CA}" presName="parentTextArrow" presStyleLbl="node1" presStyleIdx="0" presStyleCnt="3"/>
      <dgm:spPr/>
      <dgm:t>
        <a:bodyPr/>
        <a:lstStyle/>
        <a:p>
          <a:endParaRPr lang="en-US"/>
        </a:p>
      </dgm:t>
    </dgm:pt>
    <dgm:pt modelId="{9295D34B-13D6-E143-8FAA-4C45DFED13EF}" type="pres">
      <dgm:prSet presAssocID="{8AF4DBE5-D1CE-DD4C-9CE4-60DD5602C7CA}" presName="arrow" presStyleLbl="node1" presStyleIdx="1" presStyleCnt="3"/>
      <dgm:spPr/>
      <dgm:t>
        <a:bodyPr/>
        <a:lstStyle/>
        <a:p>
          <a:endParaRPr lang="en-US"/>
        </a:p>
      </dgm:t>
    </dgm:pt>
    <dgm:pt modelId="{EA0878F1-9D00-A54F-B2FA-2BB32B76DC1D}" type="pres">
      <dgm:prSet presAssocID="{8AF4DBE5-D1CE-DD4C-9CE4-60DD5602C7CA}" presName="descendantArrow" presStyleCnt="0"/>
      <dgm:spPr/>
    </dgm:pt>
    <dgm:pt modelId="{02DEDF47-B60B-174C-B68D-9085A3F1AB6A}" type="pres">
      <dgm:prSet presAssocID="{CA3D650F-52D7-2F4F-96C0-F0B31CBB53DA}" presName="childTextArrow" presStyleLbl="fgAccFollow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A90482-38CF-964E-898E-B14683C6E887}" type="pres">
      <dgm:prSet presAssocID="{CD2163DA-4932-084C-9EAD-3AEB9F60245D}" presName="childTextArrow" presStyleLbl="fgAccFollow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656CE7-2034-9345-ACFA-A9F62F1415B6}" type="pres">
      <dgm:prSet presAssocID="{1705B43B-9B94-774F-8E8E-1DD57A15E1C3}" presName="sp" presStyleCnt="0"/>
      <dgm:spPr/>
    </dgm:pt>
    <dgm:pt modelId="{BBB7B630-6B70-2E4C-B572-DD0C4C9D9195}" type="pres">
      <dgm:prSet presAssocID="{3271F505-C3FF-754B-908B-494AD0E2A605}" presName="arrowAndChildren" presStyleCnt="0"/>
      <dgm:spPr/>
    </dgm:pt>
    <dgm:pt modelId="{958D548E-1C83-3C4D-B46A-75C8FC0C38EB}" type="pres">
      <dgm:prSet presAssocID="{3271F505-C3FF-754B-908B-494AD0E2A605}" presName="parentTextArrow" presStyleLbl="node1" presStyleIdx="1" presStyleCnt="3"/>
      <dgm:spPr/>
      <dgm:t>
        <a:bodyPr/>
        <a:lstStyle/>
        <a:p>
          <a:endParaRPr lang="en-US"/>
        </a:p>
      </dgm:t>
    </dgm:pt>
    <dgm:pt modelId="{20D983A6-25B2-D34F-9721-9F543575F986}" type="pres">
      <dgm:prSet presAssocID="{3271F505-C3FF-754B-908B-494AD0E2A605}" presName="arrow" presStyleLbl="node1" presStyleIdx="2" presStyleCnt="3"/>
      <dgm:spPr/>
      <dgm:t>
        <a:bodyPr/>
        <a:lstStyle/>
        <a:p>
          <a:endParaRPr lang="en-US"/>
        </a:p>
      </dgm:t>
    </dgm:pt>
    <dgm:pt modelId="{A6B4D42C-F817-E344-972B-D267A6FD2D31}" type="pres">
      <dgm:prSet presAssocID="{3271F505-C3FF-754B-908B-494AD0E2A605}" presName="descendantArrow" presStyleCnt="0"/>
      <dgm:spPr/>
    </dgm:pt>
    <dgm:pt modelId="{BCDEB9CC-91F2-B04C-BF78-8C8FAC34A974}" type="pres">
      <dgm:prSet presAssocID="{817284ED-408B-1142-8761-CBD62D7F989C}" presName="childTextArrow" presStyleLbl="fgAccFollow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D687DF-5A41-C04B-83B2-990819124270}" type="pres">
      <dgm:prSet presAssocID="{6834AEE2-8096-5B4C-9533-188046F45A57}" presName="childTextArrow" presStyleLbl="fgAccFollow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A27664-9A96-1645-A7EC-5BE951D18748}" type="pres">
      <dgm:prSet presAssocID="{B4C1D064-BA44-844B-A2F2-1467D57B3DC4}" presName="childTextArrow" presStyleLbl="fgAccFollow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FFA982-4016-B24A-AD76-E71171B95C2B}" type="pres">
      <dgm:prSet presAssocID="{2026C043-D031-5640-8E56-22C54ED33342}" presName="childTextArrow" presStyleLbl="fgAccFollow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6D9707E-017F-0541-B9E4-82E8448EF0C1}" srcId="{2514355C-BD07-304E-A9A7-5B5A8E330603}" destId="{3271F505-C3FF-754B-908B-494AD0E2A605}" srcOrd="0" destOrd="0" parTransId="{F33400EB-03E8-D046-8134-1D7B1F0B279C}" sibTransId="{1705B43B-9B94-774F-8E8E-1DD57A15E1C3}"/>
    <dgm:cxn modelId="{A2B041D8-B220-480F-8E6D-EF3C286451B0}" type="presOf" srcId="{8AF4DBE5-D1CE-DD4C-9CE4-60DD5602C7CA}" destId="{AE2C2B1E-BC40-EA4C-8659-D1805A6BB825}" srcOrd="0" destOrd="0" presId="urn:microsoft.com/office/officeart/2005/8/layout/process4"/>
    <dgm:cxn modelId="{348BF8BD-1A08-4645-A887-68EADAD8A464}" srcId="{3271F505-C3FF-754B-908B-494AD0E2A605}" destId="{2026C043-D031-5640-8E56-22C54ED33342}" srcOrd="3" destOrd="0" parTransId="{DCEF23BA-964B-CA45-961E-2A94EC5CC5FE}" sibTransId="{223A53D8-C58D-9F40-A10B-F52EB18B1370}"/>
    <dgm:cxn modelId="{CD0CE997-B428-C74D-8F50-0415CF76E67F}" srcId="{2514355C-BD07-304E-A9A7-5B5A8E330603}" destId="{8AF4DBE5-D1CE-DD4C-9CE4-60DD5602C7CA}" srcOrd="1" destOrd="0" parTransId="{1EF48EDA-8CF5-8D42-AB40-54229C718025}" sibTransId="{4BBEC0EF-1496-4149-8F4F-48A1110908BB}"/>
    <dgm:cxn modelId="{CEBEFBD1-92F3-9A4C-82DE-60717B78124D}" srcId="{8AF4DBE5-D1CE-DD4C-9CE4-60DD5602C7CA}" destId="{CD2163DA-4932-084C-9EAD-3AEB9F60245D}" srcOrd="1" destOrd="0" parTransId="{4ABAB12B-92BE-E24A-B331-12256B8252D9}" sibTransId="{0ED0B7DD-BF44-F54A-ADEA-926BD221FD74}"/>
    <dgm:cxn modelId="{58D1E15D-A5C0-496B-8826-DD6F6B8FEBB6}" type="presOf" srcId="{E8A023F3-5302-0940-982A-A811C9D7D2C0}" destId="{3D32EC06-2A10-E044-BF0D-8C73C5E8D97F}" srcOrd="0" destOrd="0" presId="urn:microsoft.com/office/officeart/2005/8/layout/process4"/>
    <dgm:cxn modelId="{19545A82-0EF7-424A-B17C-075AB7479C76}" srcId="{3271F505-C3FF-754B-908B-494AD0E2A605}" destId="{B4C1D064-BA44-844B-A2F2-1467D57B3DC4}" srcOrd="2" destOrd="0" parTransId="{7D7594D6-9390-6C4A-8F58-04ACCAB058EA}" sibTransId="{D4F10827-D5DD-8342-9C1A-E83DCE9D6F49}"/>
    <dgm:cxn modelId="{BB908C7A-0205-4FD4-9EE9-C3E197622F1F}" type="presOf" srcId="{3271F505-C3FF-754B-908B-494AD0E2A605}" destId="{20D983A6-25B2-D34F-9721-9F543575F986}" srcOrd="1" destOrd="0" presId="urn:microsoft.com/office/officeart/2005/8/layout/process4"/>
    <dgm:cxn modelId="{0C9345FE-0504-C44A-BEAF-362AFA843266}" srcId="{2514355C-BD07-304E-A9A7-5B5A8E330603}" destId="{0CEB27C1-112D-8A4D-9AAB-F203F016997D}" srcOrd="2" destOrd="0" parTransId="{089018F7-2654-B44D-80A3-09F3B23CF57C}" sibTransId="{F166E183-B1E8-2144-A388-061C53E5C04F}"/>
    <dgm:cxn modelId="{0D6192A0-C17D-4636-BFDD-907696047999}" type="presOf" srcId="{CA3D650F-52D7-2F4F-96C0-F0B31CBB53DA}" destId="{02DEDF47-B60B-174C-B68D-9085A3F1AB6A}" srcOrd="0" destOrd="0" presId="urn:microsoft.com/office/officeart/2005/8/layout/process4"/>
    <dgm:cxn modelId="{5039F940-9936-4DF2-A627-2B5B61180DE1}" type="presOf" srcId="{8AF4DBE5-D1CE-DD4C-9CE4-60DD5602C7CA}" destId="{9295D34B-13D6-E143-8FAA-4C45DFED13EF}" srcOrd="1" destOrd="0" presId="urn:microsoft.com/office/officeart/2005/8/layout/process4"/>
    <dgm:cxn modelId="{3B8C8F80-68A9-45EB-85F2-1FA3F2F9A9B6}" type="presOf" srcId="{B4C1D064-BA44-844B-A2F2-1467D57B3DC4}" destId="{97A27664-9A96-1645-A7EC-5BE951D18748}" srcOrd="0" destOrd="0" presId="urn:microsoft.com/office/officeart/2005/8/layout/process4"/>
    <dgm:cxn modelId="{848E2822-7458-BB44-8C16-D5D9C94D4E28}" srcId="{0CEB27C1-112D-8A4D-9AAB-F203F016997D}" destId="{E8A023F3-5302-0940-982A-A811C9D7D2C0}" srcOrd="0" destOrd="0" parTransId="{37E86A4C-33CA-3D45-BEDE-E5894586DC0E}" sibTransId="{75547D02-604D-704B-B115-83A23CFDDC4C}"/>
    <dgm:cxn modelId="{2A237B5A-25B0-429F-A809-DEE68803C171}" type="presOf" srcId="{2514355C-BD07-304E-A9A7-5B5A8E330603}" destId="{D1EEF0AD-4235-D345-BDD8-F8C93C2C99BD}" srcOrd="0" destOrd="0" presId="urn:microsoft.com/office/officeart/2005/8/layout/process4"/>
    <dgm:cxn modelId="{CAF8D241-9843-4643-908B-783DD0D62DB8}" srcId="{3271F505-C3FF-754B-908B-494AD0E2A605}" destId="{817284ED-408B-1142-8761-CBD62D7F989C}" srcOrd="0" destOrd="0" parTransId="{97CBEE3D-6F45-9140-8FB3-C772A9165A86}" sibTransId="{02241F8F-F691-FD45-85D7-7763B76C4782}"/>
    <dgm:cxn modelId="{F58FF5D7-B6ED-F047-9A38-29337FD68537}" srcId="{3271F505-C3FF-754B-908B-494AD0E2A605}" destId="{6834AEE2-8096-5B4C-9533-188046F45A57}" srcOrd="1" destOrd="0" parTransId="{FD9327AE-87AA-6345-9BC0-4BDE8AE5AAD6}" sibTransId="{F8DE7C9B-37F6-4945-832C-8BA2E140444E}"/>
    <dgm:cxn modelId="{8D71337E-ED35-4DBC-9687-BF3E2A3751EE}" type="presOf" srcId="{817284ED-408B-1142-8761-CBD62D7F989C}" destId="{BCDEB9CC-91F2-B04C-BF78-8C8FAC34A974}" srcOrd="0" destOrd="0" presId="urn:microsoft.com/office/officeart/2005/8/layout/process4"/>
    <dgm:cxn modelId="{9B1A9DCB-D679-4AD5-9B51-78349687D4D4}" type="presOf" srcId="{6834AEE2-8096-5B4C-9533-188046F45A57}" destId="{22D687DF-5A41-C04B-83B2-990819124270}" srcOrd="0" destOrd="0" presId="urn:microsoft.com/office/officeart/2005/8/layout/process4"/>
    <dgm:cxn modelId="{44335FAC-4836-4B48-B25A-15991ED306CC}" type="presOf" srcId="{0CEB27C1-112D-8A4D-9AAB-F203F016997D}" destId="{0E1245A6-73B6-5C4F-8A80-957256B987E1}" srcOrd="0" destOrd="0" presId="urn:microsoft.com/office/officeart/2005/8/layout/process4"/>
    <dgm:cxn modelId="{D03A1F70-918E-4EB9-8BA2-3C70105D6F02}" type="presOf" srcId="{3271F505-C3FF-754B-908B-494AD0E2A605}" destId="{958D548E-1C83-3C4D-B46A-75C8FC0C38EB}" srcOrd="0" destOrd="0" presId="urn:microsoft.com/office/officeart/2005/8/layout/process4"/>
    <dgm:cxn modelId="{171C62F3-8130-435E-8CCA-7968EB480013}" type="presOf" srcId="{2026C043-D031-5640-8E56-22C54ED33342}" destId="{23FFA982-4016-B24A-AD76-E71171B95C2B}" srcOrd="0" destOrd="0" presId="urn:microsoft.com/office/officeart/2005/8/layout/process4"/>
    <dgm:cxn modelId="{B8F524A3-AD0A-4BC3-921F-C483D935EB5B}" type="presOf" srcId="{0CEB27C1-112D-8A4D-9AAB-F203F016997D}" destId="{EE39DE1C-6487-F644-B0FB-514DFD9A6203}" srcOrd="1" destOrd="0" presId="urn:microsoft.com/office/officeart/2005/8/layout/process4"/>
    <dgm:cxn modelId="{D7663D01-0AFF-1144-8F20-B3F30BD3A7F8}" srcId="{8AF4DBE5-D1CE-DD4C-9CE4-60DD5602C7CA}" destId="{CA3D650F-52D7-2F4F-96C0-F0B31CBB53DA}" srcOrd="0" destOrd="0" parTransId="{A66D4ECC-D4F4-E946-A41F-706FD48B82C5}" sibTransId="{1B254916-FADB-4243-BF0F-BD3D68E12D68}"/>
    <dgm:cxn modelId="{02F146C4-04F2-42CC-B980-B5CF1B139303}" type="presOf" srcId="{CD2163DA-4932-084C-9EAD-3AEB9F60245D}" destId="{80A90482-38CF-964E-898E-B14683C6E887}" srcOrd="0" destOrd="0" presId="urn:microsoft.com/office/officeart/2005/8/layout/process4"/>
    <dgm:cxn modelId="{2BFFF914-7DB2-40EB-B60D-E75F99D7F9DE}" type="presParOf" srcId="{D1EEF0AD-4235-D345-BDD8-F8C93C2C99BD}" destId="{FE53E372-5F58-DD4D-89B5-378225F114BB}" srcOrd="0" destOrd="0" presId="urn:microsoft.com/office/officeart/2005/8/layout/process4"/>
    <dgm:cxn modelId="{E8901F79-DE9A-49D8-BB7F-9FCE743A8D9B}" type="presParOf" srcId="{FE53E372-5F58-DD4D-89B5-378225F114BB}" destId="{0E1245A6-73B6-5C4F-8A80-957256B987E1}" srcOrd="0" destOrd="0" presId="urn:microsoft.com/office/officeart/2005/8/layout/process4"/>
    <dgm:cxn modelId="{0F626BB4-7D6F-4D36-9EA3-DE16D89AC1A6}" type="presParOf" srcId="{FE53E372-5F58-DD4D-89B5-378225F114BB}" destId="{EE39DE1C-6487-F644-B0FB-514DFD9A6203}" srcOrd="1" destOrd="0" presId="urn:microsoft.com/office/officeart/2005/8/layout/process4"/>
    <dgm:cxn modelId="{BC097006-3D4E-424E-97C3-FE8B970F9007}" type="presParOf" srcId="{FE53E372-5F58-DD4D-89B5-378225F114BB}" destId="{AE196E9D-BD4C-3D49-B2AA-5A7688576163}" srcOrd="2" destOrd="0" presId="urn:microsoft.com/office/officeart/2005/8/layout/process4"/>
    <dgm:cxn modelId="{D4C48421-D3A6-49F1-A7B6-642C7863AB2F}" type="presParOf" srcId="{AE196E9D-BD4C-3D49-B2AA-5A7688576163}" destId="{3D32EC06-2A10-E044-BF0D-8C73C5E8D97F}" srcOrd="0" destOrd="0" presId="urn:microsoft.com/office/officeart/2005/8/layout/process4"/>
    <dgm:cxn modelId="{F93736D5-30CA-4C30-A232-FCDD87B11C22}" type="presParOf" srcId="{D1EEF0AD-4235-D345-BDD8-F8C93C2C99BD}" destId="{DE513A28-A35E-B541-BACA-C225CCCD837B}" srcOrd="1" destOrd="0" presId="urn:microsoft.com/office/officeart/2005/8/layout/process4"/>
    <dgm:cxn modelId="{9DC42B9F-60C0-4F86-BB85-3F25895ADB4C}" type="presParOf" srcId="{D1EEF0AD-4235-D345-BDD8-F8C93C2C99BD}" destId="{EEA73AED-1344-B547-8C17-A9067E08D3C6}" srcOrd="2" destOrd="0" presId="urn:microsoft.com/office/officeart/2005/8/layout/process4"/>
    <dgm:cxn modelId="{1CE824DA-2672-435E-ADF7-2C8FFE81EF24}" type="presParOf" srcId="{EEA73AED-1344-B547-8C17-A9067E08D3C6}" destId="{AE2C2B1E-BC40-EA4C-8659-D1805A6BB825}" srcOrd="0" destOrd="0" presId="urn:microsoft.com/office/officeart/2005/8/layout/process4"/>
    <dgm:cxn modelId="{E5A967AB-7D85-489C-99F0-EF58BAA2B08E}" type="presParOf" srcId="{EEA73AED-1344-B547-8C17-A9067E08D3C6}" destId="{9295D34B-13D6-E143-8FAA-4C45DFED13EF}" srcOrd="1" destOrd="0" presId="urn:microsoft.com/office/officeart/2005/8/layout/process4"/>
    <dgm:cxn modelId="{715D24DF-DE1F-4D25-BB00-A3713DA37CF5}" type="presParOf" srcId="{EEA73AED-1344-B547-8C17-A9067E08D3C6}" destId="{EA0878F1-9D00-A54F-B2FA-2BB32B76DC1D}" srcOrd="2" destOrd="0" presId="urn:microsoft.com/office/officeart/2005/8/layout/process4"/>
    <dgm:cxn modelId="{BF7F0914-EEA2-45E8-AE91-8BE84B3F82CC}" type="presParOf" srcId="{EA0878F1-9D00-A54F-B2FA-2BB32B76DC1D}" destId="{02DEDF47-B60B-174C-B68D-9085A3F1AB6A}" srcOrd="0" destOrd="0" presId="urn:microsoft.com/office/officeart/2005/8/layout/process4"/>
    <dgm:cxn modelId="{CF1F3EAF-5A8E-4CF7-9268-5F66457C5E36}" type="presParOf" srcId="{EA0878F1-9D00-A54F-B2FA-2BB32B76DC1D}" destId="{80A90482-38CF-964E-898E-B14683C6E887}" srcOrd="1" destOrd="0" presId="urn:microsoft.com/office/officeart/2005/8/layout/process4"/>
    <dgm:cxn modelId="{501A1642-A28A-4997-BDD9-5975AE3CD62C}" type="presParOf" srcId="{D1EEF0AD-4235-D345-BDD8-F8C93C2C99BD}" destId="{D7656CE7-2034-9345-ACFA-A9F62F1415B6}" srcOrd="3" destOrd="0" presId="urn:microsoft.com/office/officeart/2005/8/layout/process4"/>
    <dgm:cxn modelId="{B2C91690-176A-49B6-92EA-8456EB1CFE86}" type="presParOf" srcId="{D1EEF0AD-4235-D345-BDD8-F8C93C2C99BD}" destId="{BBB7B630-6B70-2E4C-B572-DD0C4C9D9195}" srcOrd="4" destOrd="0" presId="urn:microsoft.com/office/officeart/2005/8/layout/process4"/>
    <dgm:cxn modelId="{3AEB9FD6-8145-47FB-9DDF-C9B3A65F88BA}" type="presParOf" srcId="{BBB7B630-6B70-2E4C-B572-DD0C4C9D9195}" destId="{958D548E-1C83-3C4D-B46A-75C8FC0C38EB}" srcOrd="0" destOrd="0" presId="urn:microsoft.com/office/officeart/2005/8/layout/process4"/>
    <dgm:cxn modelId="{59ED9837-0BC7-48BE-814B-CBAE87B5602C}" type="presParOf" srcId="{BBB7B630-6B70-2E4C-B572-DD0C4C9D9195}" destId="{20D983A6-25B2-D34F-9721-9F543575F986}" srcOrd="1" destOrd="0" presId="urn:microsoft.com/office/officeart/2005/8/layout/process4"/>
    <dgm:cxn modelId="{A830A01C-C4B4-4031-8783-4A77843BCF6F}" type="presParOf" srcId="{BBB7B630-6B70-2E4C-B572-DD0C4C9D9195}" destId="{A6B4D42C-F817-E344-972B-D267A6FD2D31}" srcOrd="2" destOrd="0" presId="urn:microsoft.com/office/officeart/2005/8/layout/process4"/>
    <dgm:cxn modelId="{93669A48-E6DD-484A-AEDB-9212007059A7}" type="presParOf" srcId="{A6B4D42C-F817-E344-972B-D267A6FD2D31}" destId="{BCDEB9CC-91F2-B04C-BF78-8C8FAC34A974}" srcOrd="0" destOrd="0" presId="urn:microsoft.com/office/officeart/2005/8/layout/process4"/>
    <dgm:cxn modelId="{2ECD4460-ECC6-4004-8AC8-9AC04392EADC}" type="presParOf" srcId="{A6B4D42C-F817-E344-972B-D267A6FD2D31}" destId="{22D687DF-5A41-C04B-83B2-990819124270}" srcOrd="1" destOrd="0" presId="urn:microsoft.com/office/officeart/2005/8/layout/process4"/>
    <dgm:cxn modelId="{7EEEF507-2E92-436C-BAD7-EDC2442AE8F0}" type="presParOf" srcId="{A6B4D42C-F817-E344-972B-D267A6FD2D31}" destId="{97A27664-9A96-1645-A7EC-5BE951D18748}" srcOrd="2" destOrd="0" presId="urn:microsoft.com/office/officeart/2005/8/layout/process4"/>
    <dgm:cxn modelId="{83698C41-921F-42E2-AAE3-830CD455511D}" type="presParOf" srcId="{A6B4D42C-F817-E344-972B-D267A6FD2D31}" destId="{23FFA982-4016-B24A-AD76-E71171B95C2B}" srcOrd="3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5BEB1D-88FB-477E-A2F8-2717DB2CF53E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AB0E2B-D090-4488-8272-ECDAC34CF1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774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Architecture: the design, structure, and behavior of a computer including the characteristics of individual components and how they interact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0" indent="0" algn="just">
              <a:buNone/>
            </a:pP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Organization:</a:t>
            </a:r>
            <a:r>
              <a:rPr lang="en-US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coordinating of separate components into a unit or structure.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Computer Architecture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refers to those attributes of a system visible to a programmer or, put another way, those attributes that have a direct impact on the logical execution of a program.</a:t>
            </a:r>
          </a:p>
          <a:p>
            <a:pPr marL="0" indent="0" algn="just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Computer Organization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refers to the operational units and their interconnections that realize the architectural specifications.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B0E2B-D090-4488-8272-ECDAC34CF1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1675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John </a:t>
            </a:r>
            <a:r>
              <a:rPr lang="en-US" dirty="0" err="1" smtClean="0"/>
              <a:t>Mauchly</a:t>
            </a:r>
            <a:r>
              <a:rPr lang="en-US" dirty="0" smtClean="0"/>
              <a:t>, a professor of electrical engineering at the University of</a:t>
            </a:r>
          </a:p>
          <a:p>
            <a:r>
              <a:rPr lang="en-US" dirty="0" smtClean="0"/>
              <a:t>Pennsylvania, and John Eckert, one of his graduate students, proposed to build a</a:t>
            </a:r>
          </a:p>
          <a:p>
            <a:r>
              <a:rPr lang="en-US" dirty="0" smtClean="0"/>
              <a:t>general-purpose computer using vacuum tubes for the BRL’s application. In 1943,</a:t>
            </a:r>
          </a:p>
          <a:p>
            <a:r>
              <a:rPr lang="en-US" dirty="0" smtClean="0"/>
              <a:t>the Army accepted this proposal, and work began on the ENIAC. </a:t>
            </a:r>
          </a:p>
          <a:p>
            <a:r>
              <a:rPr lang="en-US" dirty="0" smtClean="0"/>
              <a:t>The ENIAC , designed and constructed at the University of Pennsylvania, was the world’s first general purpose</a:t>
            </a:r>
          </a:p>
          <a:p>
            <a:r>
              <a:rPr lang="en-US" dirty="0" smtClean="0"/>
              <a:t>electronic digital computer. The project was a response to U.S. needs</a:t>
            </a:r>
          </a:p>
          <a:p>
            <a:r>
              <a:rPr lang="en-US" dirty="0" smtClean="0"/>
              <a:t>during World War II. The Army’s Ballistics Research Laboratory (BRL), an agency</a:t>
            </a:r>
          </a:p>
          <a:p>
            <a:r>
              <a:rPr lang="en-US" dirty="0" smtClean="0"/>
              <a:t>responsible for developing range and trajectory tables for new weapons, was having</a:t>
            </a:r>
          </a:p>
          <a:p>
            <a:r>
              <a:rPr lang="en-US" dirty="0" smtClean="0"/>
              <a:t>difficulty supplying these tables accurately and within a reasonable time frame.</a:t>
            </a:r>
          </a:p>
          <a:p>
            <a:r>
              <a:rPr lang="en-US" dirty="0" smtClean="0"/>
              <a:t>Without these firing tables, the new weapons and artillery were useless to gunners.</a:t>
            </a:r>
          </a:p>
          <a:p>
            <a:r>
              <a:rPr lang="en-US" dirty="0" smtClean="0"/>
              <a:t>The BRL employed more than 200 people who, using desktop calculators, solved</a:t>
            </a:r>
          </a:p>
          <a:p>
            <a:r>
              <a:rPr lang="en-US" dirty="0" smtClean="0"/>
              <a:t>the necessary ballistics equations. Preparation of the tables for a single weapon</a:t>
            </a:r>
          </a:p>
          <a:p>
            <a:r>
              <a:rPr lang="en-US" dirty="0" smtClean="0"/>
              <a:t>would take one person many hours, even days.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B0E2B-D090-4488-8272-ECDAC34CF11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0037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That is, numbers</a:t>
            </a:r>
            <a:r>
              <a:rPr lang="en-US" baseline="0" dirty="0" smtClean="0"/>
              <a:t> </a:t>
            </a:r>
            <a:r>
              <a:rPr lang="en-US" dirty="0" smtClean="0"/>
              <a:t>were represented in decimal form, and arithmetic was performed in the decimal system.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B0E2B-D090-4488-8272-ECDAC34CF117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1517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task of entering and altering programs for the ENIAC was extremely tedious. </a:t>
            </a:r>
          </a:p>
          <a:p>
            <a:r>
              <a:rPr lang="en-US" dirty="0" smtClean="0"/>
              <a:t>But suppose a program could be represented in a form suitable for storing in memory </a:t>
            </a:r>
          </a:p>
          <a:p>
            <a:r>
              <a:rPr lang="en-US" dirty="0" smtClean="0"/>
              <a:t>alongside the data. Then, a computer could get its instructions by reading them from</a:t>
            </a:r>
          </a:p>
          <a:p>
            <a:r>
              <a:rPr lang="en-US" dirty="0" smtClean="0"/>
              <a:t>memory, and a program could be set or altered by setting the values of a portion of memory.</a:t>
            </a:r>
          </a:p>
          <a:p>
            <a:endParaRPr lang="en-US" dirty="0" smtClean="0"/>
          </a:p>
          <a:p>
            <a:r>
              <a:rPr lang="en-US" dirty="0" smtClean="0"/>
              <a:t>This idea, known as the stored-program concept, is usually attributed to the</a:t>
            </a:r>
          </a:p>
          <a:p>
            <a:r>
              <a:rPr lang="en-US" dirty="0" smtClean="0"/>
              <a:t>ENIAC designers, most notably the mathematician John von Neumann, who was</a:t>
            </a:r>
          </a:p>
          <a:p>
            <a:r>
              <a:rPr lang="en-US" dirty="0" smtClean="0"/>
              <a:t>a consultant on the ENIAC project. Alan Turing developed the idea at about the</a:t>
            </a:r>
          </a:p>
          <a:p>
            <a:r>
              <a:rPr lang="en-US" dirty="0" smtClean="0"/>
              <a:t>same time. The first publication of the idea was in a 1945 proposal by von Neumann</a:t>
            </a:r>
          </a:p>
          <a:p>
            <a:r>
              <a:rPr lang="en-US" dirty="0" smtClean="0"/>
              <a:t>for a new computer, the EDVAC (Electronic Discrete Variable Computer).</a:t>
            </a:r>
          </a:p>
          <a:p>
            <a:endParaRPr lang="en-US" dirty="0" smtClean="0"/>
          </a:p>
          <a:p>
            <a:r>
              <a:rPr lang="en-US" dirty="0" smtClean="0"/>
              <a:t>In 1946, von Neumann and his colleagues began the design of a new stored program</a:t>
            </a:r>
          </a:p>
          <a:p>
            <a:r>
              <a:rPr lang="en-US" dirty="0" smtClean="0"/>
              <a:t>computer, referred to as the IAS computer, at the Princeton Institute for</a:t>
            </a:r>
          </a:p>
          <a:p>
            <a:r>
              <a:rPr lang="en-US" dirty="0" smtClean="0"/>
              <a:t>Advanced Studies.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B0E2B-D090-4488-8272-ECDAC34CF117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4119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sz="1200" kern="1200" baseline="0" dirty="0" smtClean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Figure 2.1 shows the general structure of the IAS computer (compare to middle</a:t>
            </a:r>
          </a:p>
          <a:p>
            <a:r>
              <a:rPr kumimoji="1" lang="en-US" sz="1200" kern="1200" baseline="0" dirty="0" smtClean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portion of Figure 1.4). It consists of</a:t>
            </a:r>
          </a:p>
          <a:p>
            <a:endParaRPr kumimoji="1" lang="en-US" sz="1200" kern="1200" baseline="0" dirty="0" smtClean="0">
              <a:solidFill>
                <a:schemeClr val="tx1"/>
              </a:solidFill>
              <a:latin typeface="Times New Roman" pitchFamily="-110" charset="0"/>
              <a:ea typeface="+mn-ea"/>
              <a:cs typeface="+mn-cs"/>
            </a:endParaRPr>
          </a:p>
          <a:p>
            <a:r>
              <a:rPr kumimoji="1" lang="en-US" sz="1200" kern="1200" baseline="0" dirty="0" smtClean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• A </a:t>
            </a:r>
            <a:r>
              <a:rPr kumimoji="1" lang="en-US" sz="1200" b="1" kern="1200" baseline="0" dirty="0" smtClean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main memory, </a:t>
            </a:r>
            <a:r>
              <a:rPr kumimoji="1" lang="en-US" sz="1200" b="0" kern="1200" baseline="0" dirty="0" smtClean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which stores both data and instructions</a:t>
            </a:r>
          </a:p>
          <a:p>
            <a:endParaRPr kumimoji="1" lang="en-US" sz="1200" kern="1200" baseline="0" dirty="0" smtClean="0">
              <a:solidFill>
                <a:schemeClr val="tx1"/>
              </a:solidFill>
              <a:latin typeface="Times New Roman" pitchFamily="-110" charset="0"/>
              <a:ea typeface="+mn-ea"/>
              <a:cs typeface="+mn-cs"/>
            </a:endParaRPr>
          </a:p>
          <a:p>
            <a:r>
              <a:rPr kumimoji="1" lang="en-US" sz="1200" kern="1200" baseline="0" dirty="0" smtClean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• An </a:t>
            </a:r>
            <a:r>
              <a:rPr kumimoji="1" lang="en-US" sz="1200" b="1" kern="1200" baseline="0" dirty="0" smtClean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arithmetic and logic unit (ALU) </a:t>
            </a:r>
            <a:r>
              <a:rPr kumimoji="1" lang="en-US" sz="1200" b="0" kern="1200" baseline="0" dirty="0" smtClean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capable of operating on binary data</a:t>
            </a:r>
          </a:p>
          <a:p>
            <a:endParaRPr kumimoji="1" lang="en-US" sz="1200" kern="1200" baseline="0" dirty="0" smtClean="0">
              <a:solidFill>
                <a:schemeClr val="tx1"/>
              </a:solidFill>
              <a:latin typeface="Times New Roman" pitchFamily="-110" charset="0"/>
              <a:ea typeface="+mn-ea"/>
              <a:cs typeface="+mn-cs"/>
            </a:endParaRPr>
          </a:p>
          <a:p>
            <a:r>
              <a:rPr kumimoji="1" lang="en-US" sz="1200" kern="1200" baseline="0" dirty="0" smtClean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• A </a:t>
            </a:r>
            <a:r>
              <a:rPr kumimoji="1" lang="en-US" sz="1200" b="1" kern="1200" baseline="0" dirty="0" smtClean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control unit, </a:t>
            </a:r>
            <a:r>
              <a:rPr kumimoji="1" lang="en-US" sz="1200" b="0" kern="1200" baseline="0" dirty="0" smtClean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which interprets the instructions in memory and causes them</a:t>
            </a:r>
          </a:p>
          <a:p>
            <a:r>
              <a:rPr kumimoji="1" lang="en-US" sz="1200" kern="1200" baseline="0" dirty="0" smtClean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to be executed</a:t>
            </a:r>
          </a:p>
          <a:p>
            <a:endParaRPr kumimoji="1" lang="en-US" sz="1200" kern="1200" baseline="0" dirty="0" smtClean="0">
              <a:solidFill>
                <a:schemeClr val="tx1"/>
              </a:solidFill>
              <a:latin typeface="Times New Roman" pitchFamily="-110" charset="0"/>
              <a:ea typeface="+mn-ea"/>
              <a:cs typeface="+mn-cs"/>
            </a:endParaRPr>
          </a:p>
          <a:p>
            <a:r>
              <a:rPr kumimoji="1" lang="en-US" sz="1200" kern="1200" baseline="0" dirty="0" smtClean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• </a:t>
            </a:r>
            <a:r>
              <a:rPr kumimoji="1" lang="en-US" sz="1200" b="1" kern="1200" baseline="0" dirty="0" smtClean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Input/output (I/O) </a:t>
            </a:r>
            <a:r>
              <a:rPr kumimoji="1" lang="en-US" sz="1200" b="0" kern="1200" baseline="0" dirty="0" smtClean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equipment operated by the control unit</a:t>
            </a:r>
            <a:endParaRPr lang="en-GB" b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B0E2B-D090-4488-8272-ECDAC34CF117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3758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sz="1200" kern="1200" baseline="0" dirty="0" smtClean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The control unit operates the IAS by fetching instructions from memory and</a:t>
            </a:r>
          </a:p>
          <a:p>
            <a:r>
              <a:rPr kumimoji="1" lang="en-US" sz="1200" kern="1200" baseline="0" dirty="0" smtClean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executing them one at a time. To explain this, a more detailed structure diagram is</a:t>
            </a:r>
          </a:p>
          <a:p>
            <a:r>
              <a:rPr kumimoji="1" lang="en-US" sz="1200" kern="1200" baseline="0" dirty="0" smtClean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needed, as indicated in Figure 2.3. This figure reveals that both the control unit and</a:t>
            </a:r>
          </a:p>
          <a:p>
            <a:r>
              <a:rPr kumimoji="1" lang="en-US" sz="1200" kern="1200" baseline="0" dirty="0" smtClean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the ALU contain storage locations, called </a:t>
            </a:r>
            <a:r>
              <a:rPr kumimoji="1" lang="en-US" sz="1200" i="1" kern="1200" baseline="0" dirty="0" smtClean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registers.</a:t>
            </a:r>
            <a:endParaRPr lang="en-GB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B0E2B-D090-4488-8272-ECDAC34CF117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2907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First, advances in technology</a:t>
            </a:r>
          </a:p>
          <a:p>
            <a:r>
              <a:rPr lang="en-US" dirty="0" smtClean="0"/>
              <a:t>allow companies to continue to build larger, more powerful computers. Second,</a:t>
            </a:r>
          </a:p>
          <a:p>
            <a:r>
              <a:rPr lang="en-US" dirty="0" smtClean="0"/>
              <a:t>each company tries to make its new machines backward compatible with the older</a:t>
            </a:r>
          </a:p>
          <a:p>
            <a:r>
              <a:rPr lang="en-US" dirty="0" smtClean="0"/>
              <a:t>machines. This means that the programs written for the older machines can be</a:t>
            </a:r>
          </a:p>
          <a:p>
            <a:r>
              <a:rPr lang="en-US" dirty="0" smtClean="0"/>
              <a:t>executed on the new machine. This strategy is adopted in the hopes of retaining the</a:t>
            </a:r>
          </a:p>
          <a:p>
            <a:r>
              <a:rPr lang="en-US" dirty="0" smtClean="0"/>
              <a:t>customer base; that is, when a customer decides to buy a newer machine, he or she is</a:t>
            </a:r>
          </a:p>
          <a:p>
            <a:r>
              <a:rPr lang="en-US" dirty="0" smtClean="0"/>
              <a:t>likely to get it from the same company to avoid losing the investment in programs.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B0E2B-D090-4488-8272-ECDAC34CF117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66389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sz="1200" kern="1200" baseline="0" dirty="0" smtClean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It has become widely accepted to classify computers into generations based on the fundamental</a:t>
            </a:r>
          </a:p>
          <a:p>
            <a:r>
              <a:rPr kumimoji="1" lang="en-US" sz="1200" kern="1200" baseline="0" dirty="0" smtClean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hardware technology employed (Table 2.2). Each new generation is characterized</a:t>
            </a:r>
          </a:p>
          <a:p>
            <a:r>
              <a:rPr kumimoji="1" lang="en-US" sz="1200" kern="1200" baseline="0" dirty="0" smtClean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by greater processing performance, larger memory capacity, and smaller</a:t>
            </a:r>
          </a:p>
          <a:p>
            <a:r>
              <a:rPr kumimoji="1" lang="en-US" sz="1200" kern="1200" baseline="0" dirty="0" smtClean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size than the previous one.</a:t>
            </a:r>
          </a:p>
          <a:p>
            <a:endParaRPr kumimoji="1" lang="en-US" sz="1200" kern="1200" baseline="0" dirty="0" smtClean="0">
              <a:solidFill>
                <a:schemeClr val="tx1"/>
              </a:solidFill>
              <a:latin typeface="Times New Roman" pitchFamily="-110" charset="0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B0E2B-D090-4488-8272-ECDAC34CF117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88542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sz="1200" kern="1200" baseline="0" dirty="0" smtClean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In broad terms, system software provided the ability to load programs,</a:t>
            </a:r>
          </a:p>
          <a:p>
            <a:r>
              <a:rPr kumimoji="1" lang="en-US" sz="1200" kern="1200" baseline="0" dirty="0" smtClean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move data to peripherals, and libraries to perform common computations, similar</a:t>
            </a:r>
          </a:p>
          <a:p>
            <a:r>
              <a:rPr kumimoji="1" lang="en-US" sz="1200" kern="1200" baseline="0" dirty="0" smtClean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to what modern OSes like Windows and Linux do.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B0E2B-D090-4488-8272-ECDAC34CF117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96873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single, self-contained transistor is called a discrete component. Throughout the</a:t>
            </a:r>
          </a:p>
          <a:p>
            <a:r>
              <a:rPr lang="en-US" dirty="0" smtClean="0"/>
              <a:t>1950s and early 1960s, electronic equipment was composed largely of discrete components—</a:t>
            </a:r>
          </a:p>
          <a:p>
            <a:r>
              <a:rPr lang="en-US" dirty="0" smtClean="0"/>
              <a:t>transistors, resistors, capacitors, and so on. Discrete components were</a:t>
            </a:r>
          </a:p>
          <a:p>
            <a:r>
              <a:rPr lang="en-US" dirty="0" smtClean="0"/>
              <a:t>manufactured separately, packaged in their own containers, and soldered or wired</a:t>
            </a:r>
          </a:p>
          <a:p>
            <a:r>
              <a:rPr lang="en-US" dirty="0" smtClean="0"/>
              <a:t>together onto </a:t>
            </a:r>
            <a:r>
              <a:rPr lang="en-US" dirty="0" err="1" smtClean="0"/>
              <a:t>masonite</a:t>
            </a:r>
            <a:r>
              <a:rPr lang="en-US" dirty="0" smtClean="0"/>
              <a:t>-like circuit boards, which were then installed in computers,</a:t>
            </a:r>
          </a:p>
          <a:p>
            <a:r>
              <a:rPr lang="en-US" dirty="0" smtClean="0"/>
              <a:t>oscilloscopes, and other electronic equipment. Whenever an electronic device called</a:t>
            </a:r>
          </a:p>
          <a:p>
            <a:r>
              <a:rPr lang="en-US" dirty="0" smtClean="0"/>
              <a:t>for a transistor, a little tube of metal containing a pinhead-sized piece of silicon</a:t>
            </a:r>
          </a:p>
          <a:p>
            <a:r>
              <a:rPr lang="en-US" dirty="0" smtClean="0"/>
              <a:t>had to be soldered to a circuit board. The entire manufacturing process, from transistor</a:t>
            </a:r>
          </a:p>
          <a:p>
            <a:r>
              <a:rPr lang="en-US" dirty="0" smtClean="0"/>
              <a:t>to circuit board, was expensive and cumbersome.</a:t>
            </a:r>
          </a:p>
          <a:p>
            <a:endParaRPr lang="en-US" dirty="0" smtClean="0"/>
          </a:p>
          <a:p>
            <a:r>
              <a:rPr lang="en-US" dirty="0" smtClean="0"/>
              <a:t>These facts of life were beginning to create problems in the computer industry.</a:t>
            </a:r>
          </a:p>
          <a:p>
            <a:r>
              <a:rPr lang="en-US" dirty="0" smtClean="0"/>
              <a:t>Early second-generation computers contained about 10,000 transistors. This</a:t>
            </a:r>
          </a:p>
          <a:p>
            <a:r>
              <a:rPr lang="en-US" dirty="0" smtClean="0"/>
              <a:t>figure grew to the hundreds of thousands, making the manufacture of newer, more</a:t>
            </a:r>
          </a:p>
          <a:p>
            <a:r>
              <a:rPr lang="en-US" dirty="0" smtClean="0"/>
              <a:t>powerful machines increasingly difficult.</a:t>
            </a:r>
          </a:p>
          <a:p>
            <a:endParaRPr lang="en-US" dirty="0" smtClean="0"/>
          </a:p>
          <a:p>
            <a:r>
              <a:rPr lang="en-US" dirty="0" smtClean="0"/>
              <a:t>In 1958 came the achievement that revolutionized electronics and started the</a:t>
            </a:r>
          </a:p>
          <a:p>
            <a:r>
              <a:rPr lang="en-US" dirty="0" smtClean="0"/>
              <a:t>era of microelectronics: the invention of the integrated circuit. It is the integrated</a:t>
            </a:r>
          </a:p>
          <a:p>
            <a:r>
              <a:rPr lang="en-US" dirty="0" smtClean="0"/>
              <a:t>circuit that defines the third generation of computers. In this section, we provide a</a:t>
            </a:r>
          </a:p>
          <a:p>
            <a:r>
              <a:rPr lang="en-US" dirty="0" smtClean="0"/>
              <a:t>brief introduction to the technology of integrated circuits. Then we look at perhaps</a:t>
            </a:r>
          </a:p>
          <a:p>
            <a:r>
              <a:rPr lang="en-US" dirty="0" smtClean="0"/>
              <a:t>the two most important members of the third generation, both of which were introduced</a:t>
            </a:r>
          </a:p>
          <a:p>
            <a:r>
              <a:rPr lang="en-US" dirty="0" smtClean="0"/>
              <a:t>at the beginning of that era: the IBM System/360 and the DEC PDP-8.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B0E2B-D090-4488-8272-ECDAC34CF117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3594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B0E2B-D090-4488-8272-ECDAC34CF117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7600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Cogent: forceful and convincing</a:t>
            </a:r>
            <a:r>
              <a:rPr lang="en-US" baseline="0" dirty="0" smtClean="0"/>
              <a:t> to the intellect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B0E2B-D090-4488-8272-ECDAC34CF11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99130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thin wafer of</a:t>
            </a:r>
          </a:p>
          <a:p>
            <a:r>
              <a:rPr lang="en-US" dirty="0" smtClean="0"/>
              <a:t>silicon is divided into a matrix of small areas, each a few millimeters square. The</a:t>
            </a:r>
          </a:p>
          <a:p>
            <a:r>
              <a:rPr lang="en-US" dirty="0" smtClean="0"/>
              <a:t>identical circuit pattern is fabricated in each area, and the wafer is broken up into</a:t>
            </a:r>
          </a:p>
          <a:p>
            <a:r>
              <a:rPr lang="en-US" dirty="0" smtClean="0"/>
              <a:t>chips. Each chip consists of many gates and/or memory cells plus a number of input</a:t>
            </a:r>
          </a:p>
          <a:p>
            <a:r>
              <a:rPr lang="en-US" dirty="0" smtClean="0"/>
              <a:t>and output attachment points. This chip is then packaged in housing that protects</a:t>
            </a:r>
          </a:p>
          <a:p>
            <a:r>
              <a:rPr lang="en-US" dirty="0" smtClean="0"/>
              <a:t>it and provides pins for attachment to devices beyond the chip. A number of these</a:t>
            </a:r>
          </a:p>
          <a:p>
            <a:r>
              <a:rPr lang="en-US" dirty="0" smtClean="0"/>
              <a:t>packages can then be interconnected on a printed circuit board to produce larger</a:t>
            </a:r>
          </a:p>
          <a:p>
            <a:r>
              <a:rPr lang="en-US" dirty="0" smtClean="0"/>
              <a:t>and more complex circuits.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B0E2B-D090-4488-8272-ECDAC34CF117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93343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could be said that the commercial application of new developments resulted in a major change in</a:t>
            </a:r>
          </a:p>
          <a:p>
            <a:pPr marL="0" indent="0">
              <a:buNone/>
            </a:pP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early 1970s and that the results of these changes are still being worked out. In</a:t>
            </a:r>
          </a:p>
          <a:p>
            <a:pPr marL="0" indent="0">
              <a:buNone/>
            </a:pP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section, we mention two of the most important of these 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B0E2B-D090-4488-8272-ECDAC34CF117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07421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sz="1200" kern="1200" baseline="0" dirty="0" smtClean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Since 1970, semiconductor memory has been through 13 generations: 1K, 4K,</a:t>
            </a:r>
          </a:p>
          <a:p>
            <a:r>
              <a:rPr kumimoji="1" lang="en-US" sz="1200" kern="1200" baseline="0" dirty="0" smtClean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16K, 64K, 256K, 1M, 4M, 16M, 64M, 256M, 1G, 4G, and, as of this writing, 16 </a:t>
            </a:r>
            <a:r>
              <a:rPr kumimoji="1" lang="en-US" sz="1200" kern="1200" baseline="0" dirty="0" err="1" smtClean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Gbits</a:t>
            </a:r>
            <a:endParaRPr kumimoji="1" lang="en-US" sz="1200" kern="1200" baseline="0" dirty="0" smtClean="0">
              <a:solidFill>
                <a:schemeClr val="tx1"/>
              </a:solidFill>
              <a:latin typeface="Times New Roman" pitchFamily="-110" charset="0"/>
              <a:ea typeface="+mn-ea"/>
              <a:cs typeface="+mn-cs"/>
            </a:endParaRPr>
          </a:p>
          <a:p>
            <a:r>
              <a:rPr kumimoji="1" lang="en-US" sz="1200" kern="1200" baseline="0" dirty="0" smtClean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on a single chip (1K = 2</a:t>
            </a:r>
            <a:r>
              <a:rPr kumimoji="1" lang="en-US" sz="1200" kern="1200" baseline="30000" dirty="0" smtClean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10</a:t>
            </a:r>
            <a:r>
              <a:rPr kumimoji="1" lang="en-US" sz="1200" kern="1200" baseline="0" dirty="0" smtClean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, 1M = 2</a:t>
            </a:r>
            <a:r>
              <a:rPr kumimoji="1" lang="en-US" sz="1200" kern="1200" baseline="30000" dirty="0" smtClean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20</a:t>
            </a:r>
            <a:r>
              <a:rPr kumimoji="1" lang="en-US" sz="1200" kern="1200" baseline="0" dirty="0" smtClean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, 1G = 2</a:t>
            </a:r>
            <a:r>
              <a:rPr kumimoji="1" lang="en-US" sz="1200" kern="1200" baseline="30000" dirty="0" smtClean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30</a:t>
            </a:r>
            <a:r>
              <a:rPr kumimoji="1" lang="en-US" sz="1200" kern="1200" baseline="0" dirty="0" smtClean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). Each generation has provided four</a:t>
            </a:r>
          </a:p>
          <a:p>
            <a:r>
              <a:rPr kumimoji="1" lang="en-US" sz="1200" kern="1200" baseline="0" dirty="0" smtClean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times the storage density of the previous generation, accompanied by declining cost</a:t>
            </a:r>
          </a:p>
          <a:p>
            <a:r>
              <a:rPr kumimoji="1" lang="en-US" sz="1200" kern="1200" baseline="0" dirty="0" smtClean="0">
                <a:solidFill>
                  <a:schemeClr val="tx1"/>
                </a:solidFill>
                <a:latin typeface="Times New Roman" pitchFamily="-110" charset="0"/>
                <a:ea typeface="+mn-ea"/>
                <a:cs typeface="+mn-cs"/>
              </a:rPr>
              <a:t>per bit and declining access time.</a:t>
            </a:r>
          </a:p>
          <a:p>
            <a:endParaRPr kumimoji="1" lang="en-US" sz="1200" kern="1200" baseline="0" dirty="0" smtClean="0">
              <a:solidFill>
                <a:schemeClr val="tx1"/>
              </a:solidFill>
              <a:latin typeface="Times New Roman" pitchFamily="-110" charset="0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B0E2B-D090-4488-8272-ECDAC34CF117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40997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customer with modest requirements and a budget to match could start with the relatively inexpensive Model 30. Later, if the customer’s needs grew, it was possible to upgrade to a faster machine with more memory without sacrificing the investment in already-developed software.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B0E2B-D090-4488-8272-ECDAC34CF117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4309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computer lies at the heart of computing. Without it most of</a:t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computing disciplines today would be a branch of theoretical</a:t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mathematics. To be a professional in any field of computing today,</a:t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one should not regard the computer as just a black box that executes programs by </a:t>
            </a:r>
            <a:r>
              <a:rPr lang="en-US" sz="120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magic.All</a:t>
            </a: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students of computing should acquire</a:t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some understanding and appreciation of a computer system’s functional components, their characteristics, their performance, and</a:t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their interactions. There are practical implications as well. Students</a:t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need to understand computer architecture in order to structure a</a:t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program so that it runs more efficiently on a real machine. In selecting a system to use, they should be able to understand the</a:t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tradeoff among various components, such as CPU clock speed vs.</a:t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memory size</a:t>
            </a:r>
            <a:br>
              <a:rPr lang="en-US" sz="12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B0E2B-D090-4488-8272-ECDAC34CF11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9774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Check </a:t>
            </a:r>
            <a:r>
              <a:rPr lang="en-US" dirty="0" err="1" smtClean="0"/>
              <a:t>archi</a:t>
            </a:r>
            <a:r>
              <a:rPr lang="en-US" dirty="0" smtClean="0"/>
              <a:t> notes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B0E2B-D090-4488-8272-ECDAC34CF11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883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computer is a complex system; contemporary computers contain millions of elementary electronic components.</a:t>
            </a:r>
          </a:p>
          <a:p>
            <a:r>
              <a:rPr lang="en-US" dirty="0" err="1" smtClean="0"/>
              <a:t>How,then,can</a:t>
            </a:r>
            <a:r>
              <a:rPr lang="en-US" dirty="0" smtClean="0"/>
              <a:t> one clearly describe </a:t>
            </a:r>
            <a:r>
              <a:rPr lang="en-US" dirty="0" err="1" smtClean="0"/>
              <a:t>them?The</a:t>
            </a:r>
            <a:r>
              <a:rPr lang="en-US" dirty="0" smtClean="0"/>
              <a:t> key is to recognize the hierarchical nature of most complex systems,</a:t>
            </a:r>
          </a:p>
          <a:p>
            <a:r>
              <a:rPr lang="en-US" dirty="0" smtClean="0"/>
              <a:t> including the </a:t>
            </a:r>
            <a:r>
              <a:rPr lang="en-US" dirty="0" err="1" smtClean="0"/>
              <a:t>computer.A</a:t>
            </a:r>
            <a:r>
              <a:rPr lang="en-US" dirty="0" smtClean="0"/>
              <a:t> hierarchical system is a set of interrelated subsystems, each of the latter, in</a:t>
            </a:r>
          </a:p>
          <a:p>
            <a:r>
              <a:rPr lang="en-US" dirty="0" err="1" smtClean="0"/>
              <a:t>turn,hierarchical</a:t>
            </a:r>
            <a:r>
              <a:rPr lang="en-US" dirty="0" smtClean="0"/>
              <a:t> in structure until we reach some lowest level of elementary subsystem.</a:t>
            </a:r>
          </a:p>
          <a:p>
            <a:r>
              <a:rPr lang="en-US" dirty="0" smtClean="0"/>
              <a:t>The hierarchical nature of complex systems is essential to both their design and</a:t>
            </a:r>
          </a:p>
          <a:p>
            <a:r>
              <a:rPr lang="en-US" dirty="0" smtClean="0"/>
              <a:t>their description. The designer need only deal with a particular level of the system at</a:t>
            </a:r>
          </a:p>
          <a:p>
            <a:r>
              <a:rPr lang="en-US" dirty="0" smtClean="0"/>
              <a:t>a time. At each level, the system consists of a set of components and their interrelationships</a:t>
            </a:r>
          </a:p>
          <a:p>
            <a:r>
              <a:rPr lang="en-US" dirty="0" smtClean="0"/>
              <a:t>.The behavior at each level depends only on a simplified, abstracted characterization of the system at the next lower level. At each level, the designer is</a:t>
            </a:r>
          </a:p>
          <a:p>
            <a:r>
              <a:rPr lang="en-US" dirty="0" smtClean="0"/>
              <a:t>concerned with structure and function: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B0E2B-D090-4488-8272-ECDAC34CF11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4397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(i.e., data come in and get processed, and the results go out immediately),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B0E2B-D090-4488-8272-ECDAC34CF11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8790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 computer interacts in some fashion with its external environment. </a:t>
            </a:r>
            <a:r>
              <a:rPr lang="en-US" smtClean="0"/>
              <a:t>In general, all of its linkages to the external environment is grouped into peripheral devices or communication lines.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B0E2B-D090-4488-8272-ECDAC34CF11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6871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B0E2B-D090-4488-8272-ECDAC34CF11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2281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 are several approaches to the implementation of the control unit; one common approach is a microprogrammed implementation. In essence,</a:t>
            </a:r>
          </a:p>
          <a:p>
            <a:r>
              <a:rPr lang="en-US" dirty="0" smtClean="0"/>
              <a:t>a microprogrammed control unit operates by executing microinstructions that define</a:t>
            </a:r>
          </a:p>
          <a:p>
            <a:r>
              <a:rPr lang="en-US" dirty="0" smtClean="0"/>
              <a:t>the functionality of the control unit.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AB0E2B-D090-4488-8272-ECDAC34CF11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247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A285-87E5-42F8-9A48-2A2EA7B076B2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4050B-9C95-40B0-8A0F-75E7EFB48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68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A285-87E5-42F8-9A48-2A2EA7B076B2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4050B-9C95-40B0-8A0F-75E7EFB48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954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A285-87E5-42F8-9A48-2A2EA7B076B2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4050B-9C95-40B0-8A0F-75E7EFB48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030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A285-87E5-42F8-9A48-2A2EA7B076B2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4050B-9C95-40B0-8A0F-75E7EFB48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693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A285-87E5-42F8-9A48-2A2EA7B076B2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4050B-9C95-40B0-8A0F-75E7EFB48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548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A285-87E5-42F8-9A48-2A2EA7B076B2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4050B-9C95-40B0-8A0F-75E7EFB48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244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A285-87E5-42F8-9A48-2A2EA7B076B2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4050B-9C95-40B0-8A0F-75E7EFB48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57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A285-87E5-42F8-9A48-2A2EA7B076B2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4050B-9C95-40B0-8A0F-75E7EFB48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844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A285-87E5-42F8-9A48-2A2EA7B076B2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4050B-9C95-40B0-8A0F-75E7EFB48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296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A285-87E5-42F8-9A48-2A2EA7B076B2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4050B-9C95-40B0-8A0F-75E7EFB48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593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0A285-87E5-42F8-9A48-2A2EA7B076B2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34050B-9C95-40B0-8A0F-75E7EFB48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72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0A285-87E5-42F8-9A48-2A2EA7B076B2}" type="datetimeFigureOut">
              <a:rPr lang="en-US" smtClean="0"/>
              <a:t>10/25/2018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34050B-9C95-40B0-8A0F-75E7EFB48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174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oleObject" Target="../embeddings/oleObject1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NUL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png"/><Relationship Id="rId5" Type="http://schemas.openxmlformats.org/officeDocument/2006/relationships/package" Target="../embeddings/Microsoft_Word_Document1.docx"/><Relationship Id="rId4" Type="http://schemas.openxmlformats.org/officeDocument/2006/relationships/oleObject" Target="../embeddings/oleObject2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299" y="128587"/>
            <a:ext cx="11915775" cy="6486525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CSC 307</a:t>
            </a:r>
          </a:p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COMPUTER ARCHITECTURE AND ORGANISATION</a:t>
            </a:r>
          </a:p>
          <a:p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(DR KASALI F. A.)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032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" y="213360"/>
            <a:ext cx="11948160" cy="64922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Convert the following hexadecimal numbers to their decimal equivalents: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9F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D52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67E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ABCD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Convert the following hexadecimal numbers to their decimal equivalents: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F.4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D3.E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1111.1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888.8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EBA.C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Convert the following decimal numbers to their hexadecimal equivalents: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80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2560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3000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62,500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Convert the following decimal numbers to their hexadecimal equivalents: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204.125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255.875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631.25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10000.00390625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Convert the following hexadecimal numbers to their binary equivalents: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1C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A64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1F.C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239.4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125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" y="182880"/>
            <a:ext cx="11871960" cy="6522720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Basic Logic Gates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120" y="792480"/>
            <a:ext cx="7848599" cy="5547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258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" y="121920"/>
            <a:ext cx="11902440" cy="65989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Computer Architecture and Organization</a:t>
            </a:r>
          </a:p>
          <a:p>
            <a:pPr marL="0" indent="0" algn="just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Computer Architecture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refers to those attributes of a system visible to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programmer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or, put another way, those attributes that have a direct impact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 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logical execution of a program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Computer Organization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refers to the operational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units and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their interconnections that realize the architectural specifications.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Examples of architectural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attributes include the instruction set, the number of bits used to represent various data types (e.g., numbers, characters), I/O mechanisms,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techniques for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addressing memory.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Organizational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attributes include those hardware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details transparent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the programmer, such as control signals; interfaces between the computer and peripherals; and the memory technology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used.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502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" y="213360"/>
            <a:ext cx="11795760" cy="649224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 and Function of  a Computer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Structure: The way in which the components are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interrelated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Function: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operation of each individual component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 of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Fig 1: A Functional View of the Computer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31" t="11363" r="23865" b="17046"/>
          <a:stretch>
            <a:fillRect/>
          </a:stretch>
        </p:blipFill>
        <p:spPr bwMode="auto">
          <a:xfrm>
            <a:off x="7559040" y="549275"/>
            <a:ext cx="3368040" cy="5440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1112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" y="106680"/>
            <a:ext cx="11887200" cy="653796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Generally, there are only four functions of the computer</a:t>
            </a:r>
          </a:p>
          <a:p>
            <a:pPr algn="just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 Processing</a:t>
            </a:r>
          </a:p>
          <a:p>
            <a:pPr algn="just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 Movement</a:t>
            </a:r>
          </a:p>
          <a:p>
            <a:pPr algn="just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 Storage</a:t>
            </a:r>
          </a:p>
          <a:p>
            <a:pPr algn="just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Control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computer must be able to process data. The data may take a wide variety of forms, and the range of processing requirements is broad. 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is also essential that a computer store data. Even if the computer is processing data on the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fly,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the computer must temporarily store at least those pieces of data that are being worked on at any given moment. Thus, there is at least a short-term data storage function. Equally important, the computer performs a long-term data storage function. Files of data are stored on the computer for subsequent retrieval and update.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computer must be able to move data between itself and the outside world. The computer’s operating environment consists of devices that serve as either sources or destinations of data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52438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" y="228600"/>
            <a:ext cx="11887200" cy="641604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data are received from or delivered to a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device that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directly connected to the computer, the process is known as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input–output (I/O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 device is referred to as a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peripheral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are moved over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longer distances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to or from a remote device, the process is known as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communications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Finally, there must be control of these three functions. Ultimately, this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control is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exercised by the individual(s) who provides the computer with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instructions. Within 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computer, a control unit manages the computer’s resources and orchestrates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performance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its functional parts in response to those instructions</a:t>
            </a:r>
          </a:p>
        </p:txBody>
      </p:sp>
    </p:spTree>
    <p:extLst>
      <p:ext uri="{BB962C8B-B14F-4D97-AF65-F5344CB8AC3E}">
        <p14:creationId xmlns:p14="http://schemas.microsoft.com/office/powerpoint/2010/main" val="3185262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13360"/>
            <a:ext cx="11841480" cy="6492240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 of a computer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kumimoji="1" lang="en-US" altLang="zh-TW" dirty="0" smtClean="0">
                <a:solidFill>
                  <a:srgbClr val="000000"/>
                </a:solidFill>
                <a:latin typeface="Arial Rounded MT Bold"/>
              </a:rPr>
              <a:t>The </a:t>
            </a:r>
            <a:r>
              <a:rPr kumimoji="1" lang="en-US" altLang="zh-TW" dirty="0">
                <a:solidFill>
                  <a:srgbClr val="000000"/>
                </a:solidFill>
                <a:latin typeface="Arial Rounded MT Bold"/>
              </a:rPr>
              <a:t>Computer</a:t>
            </a:r>
          </a:p>
          <a:p>
            <a:pPr marL="742950" lvl="1" indent="-2857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Wingdings" panose="05000000000000000000" pitchFamily="2" charset="2"/>
              <a:buChar char="n"/>
            </a:pPr>
            <a:r>
              <a:rPr kumimoji="1" lang="en-US" altLang="zh-TW" dirty="0">
                <a:solidFill>
                  <a:srgbClr val="000000"/>
                </a:solidFill>
                <a:latin typeface="Arial Rounded MT Bold"/>
              </a:rPr>
              <a:t>CPU</a:t>
            </a:r>
          </a:p>
          <a:p>
            <a:pPr lvl="2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Char char="–"/>
            </a:pPr>
            <a:r>
              <a:rPr kumimoji="1" lang="en-US" altLang="zh-TW" dirty="0">
                <a:solidFill>
                  <a:srgbClr val="000000"/>
                </a:solidFill>
                <a:latin typeface="Arial Rounded MT Bold"/>
              </a:rPr>
              <a:t>Controls the operation of the computer and performs its data processing functions.</a:t>
            </a:r>
          </a:p>
          <a:p>
            <a:pPr marL="742950" lvl="1" indent="-2857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Wingdings" panose="05000000000000000000" pitchFamily="2" charset="2"/>
              <a:buChar char="n"/>
            </a:pPr>
            <a:r>
              <a:rPr kumimoji="1" lang="en-US" altLang="zh-TW" dirty="0">
                <a:solidFill>
                  <a:srgbClr val="000000"/>
                </a:solidFill>
                <a:latin typeface="Arial Rounded MT Bold"/>
              </a:rPr>
              <a:t>Main memory</a:t>
            </a:r>
          </a:p>
          <a:p>
            <a:pPr lvl="2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Char char="–"/>
            </a:pPr>
            <a:r>
              <a:rPr kumimoji="1" lang="en-US" altLang="zh-TW" dirty="0">
                <a:solidFill>
                  <a:srgbClr val="000000"/>
                </a:solidFill>
                <a:latin typeface="Arial Rounded MT Bold"/>
              </a:rPr>
              <a:t>Stores data</a:t>
            </a:r>
          </a:p>
          <a:p>
            <a:pPr marL="742950" lvl="1" indent="-2857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Wingdings" panose="05000000000000000000" pitchFamily="2" charset="2"/>
              <a:buChar char="n"/>
            </a:pPr>
            <a:r>
              <a:rPr kumimoji="1" lang="en-US" altLang="zh-TW" dirty="0">
                <a:solidFill>
                  <a:srgbClr val="000000"/>
                </a:solidFill>
                <a:latin typeface="Arial Rounded MT Bold"/>
              </a:rPr>
              <a:t>I/O</a:t>
            </a:r>
          </a:p>
          <a:p>
            <a:pPr lvl="2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Char char="–"/>
            </a:pPr>
            <a:r>
              <a:rPr kumimoji="1" lang="en-US" altLang="zh-TW" dirty="0">
                <a:solidFill>
                  <a:srgbClr val="000000"/>
                </a:solidFill>
                <a:latin typeface="Arial Rounded MT Bold"/>
              </a:rPr>
              <a:t>Moves data between the computer and </a:t>
            </a:r>
            <a:r>
              <a:rPr kumimoji="1" lang="en-US" altLang="zh-TW" dirty="0" smtClean="0">
                <a:solidFill>
                  <a:srgbClr val="000000"/>
                </a:solidFill>
                <a:latin typeface="Arial Rounded MT Bold"/>
              </a:rPr>
              <a:t>its</a:t>
            </a:r>
          </a:p>
          <a:p>
            <a:pPr marL="914400" lvl="2" indent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None/>
            </a:pPr>
            <a:r>
              <a:rPr kumimoji="1" lang="en-US" altLang="zh-TW" dirty="0" smtClean="0">
                <a:solidFill>
                  <a:srgbClr val="000000"/>
                </a:solidFill>
                <a:latin typeface="Arial Rounded MT Bold"/>
              </a:rPr>
              <a:t>external </a:t>
            </a:r>
            <a:r>
              <a:rPr kumimoji="1" lang="en-US" altLang="zh-TW" dirty="0">
                <a:solidFill>
                  <a:srgbClr val="000000"/>
                </a:solidFill>
                <a:latin typeface="Arial Rounded MT Bold"/>
              </a:rPr>
              <a:t>environment</a:t>
            </a:r>
          </a:p>
          <a:p>
            <a:pPr marL="742950" lvl="1" indent="-28575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Wingdings" panose="05000000000000000000" pitchFamily="2" charset="2"/>
              <a:buChar char="n"/>
            </a:pPr>
            <a:r>
              <a:rPr kumimoji="1" lang="en-US" altLang="zh-TW" dirty="0">
                <a:solidFill>
                  <a:srgbClr val="000000"/>
                </a:solidFill>
                <a:latin typeface="Arial Rounded MT Bold"/>
              </a:rPr>
              <a:t>System interconnection</a:t>
            </a:r>
          </a:p>
          <a:p>
            <a:pPr lvl="2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Tx/>
              <a:buChar char="–"/>
            </a:pPr>
            <a:r>
              <a:rPr kumimoji="1" lang="en-US" altLang="zh-TW" dirty="0">
                <a:solidFill>
                  <a:srgbClr val="000000"/>
                </a:solidFill>
                <a:latin typeface="Arial Rounded MT Bold"/>
              </a:rPr>
              <a:t>Provides for communication among CPU, </a:t>
            </a:r>
            <a:endParaRPr kumimoji="1" lang="en-US" altLang="zh-TW" dirty="0" smtClean="0">
              <a:solidFill>
                <a:srgbClr val="000000"/>
              </a:solidFill>
              <a:latin typeface="Arial Rounded MT Bold"/>
            </a:endParaRPr>
          </a:p>
          <a:p>
            <a:pPr marL="914400" lvl="2" indent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None/>
            </a:pPr>
            <a:r>
              <a:rPr kumimoji="1" lang="en-US" altLang="zh-TW" dirty="0" smtClean="0">
                <a:solidFill>
                  <a:srgbClr val="000000"/>
                </a:solidFill>
                <a:latin typeface="Arial Rounded MT Bold"/>
              </a:rPr>
              <a:t>main </a:t>
            </a:r>
            <a:r>
              <a:rPr kumimoji="1" lang="en-US" altLang="zh-TW" dirty="0">
                <a:solidFill>
                  <a:srgbClr val="000000"/>
                </a:solidFill>
                <a:latin typeface="Arial Rounded MT Bold"/>
              </a:rPr>
              <a:t>memory, and I/O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marL="0" indent="0" algn="just">
              <a:buNone/>
            </a:pPr>
            <a:endParaRPr lang="en-US" dirty="0"/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6800504"/>
              </p:ext>
            </p:extLst>
          </p:nvPr>
        </p:nvGraphicFramePr>
        <p:xfrm>
          <a:off x="7614920" y="2178050"/>
          <a:ext cx="3708400" cy="326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點陣圖影像" r:id="rId4" imgW="5238095" imgH="4610744" progId="Paint.Picture">
                  <p:embed/>
                </p:oleObj>
              </mc:Choice>
              <mc:Fallback>
                <p:oleObj name="點陣圖影像" r:id="rId4" imgW="5238095" imgH="4610744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14920" y="2178050"/>
                        <a:ext cx="3708400" cy="326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 cap="flat" cmpd="sng">
                            <a:solidFill>
                              <a:schemeClr val="tx1"/>
                            </a:solidFill>
                            <a:prstDash val="solid"/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658610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" y="228600"/>
            <a:ext cx="11826240" cy="6461760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 Level Structure of the Computer</a:t>
            </a:r>
          </a:p>
          <a:p>
            <a:pPr marL="0" indent="0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" y="1082040"/>
            <a:ext cx="10485120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7438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"/>
            <a:ext cx="11856720" cy="6568440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Central Processing Unit(CPU)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is the most complex component of a computer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Its major structural components are as follows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 unit: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Controls the operation of the CPU and hence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computer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Arithmetic and logic unit (ALU):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Performs the computer’s data processing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functions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Registers: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Provides storage internal to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CPU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CPU interconnection: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Some mechanism that provides for communication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among the control unit, ALU, and registers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8712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" y="198120"/>
            <a:ext cx="11871960" cy="6477000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CPU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" y="716280"/>
            <a:ext cx="9845040" cy="5699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2611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" y="257175"/>
            <a:ext cx="11830050" cy="6457950"/>
          </a:xfrm>
        </p:spPr>
        <p:txBody>
          <a:bodyPr/>
          <a:lstStyle/>
          <a:p>
            <a:pPr marL="0" indent="0" algn="ctr">
              <a:buNone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Outline </a:t>
            </a:r>
          </a:p>
          <a:p>
            <a:pPr marL="0" indent="0" algn="just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CSC 307 : Computer Architecture and Organization 		(3 Units) (L45: P0)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Fundamental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building blocks, logic expressive immunization, sum of product forms.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Register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transfer notation, Physical considerations. Data representation, and number bases, Fixed and Floating point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systems representation 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emory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systems organization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architecture.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Memory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system, general; characteristics of memory operation. (Technology-magnetic recording semi-conductor memory, coupled devices, magnetic bubble). Memory addressing, memory hierarchy, virtual memory control systems. Hardware control, micro programmed control, Asynchronous control, i/c control. Introduction to the methodology of faulty tolerant computing.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560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35280"/>
            <a:ext cx="11811000" cy="638556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Control Unit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7320" y="1005840"/>
            <a:ext cx="9692639" cy="5577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9336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" y="182880"/>
            <a:ext cx="11871960" cy="6522720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Review Questions/QUIZ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What, in general terms, is the distinction between computer organization and computer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architecture?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 general terms, is the distinction between computer structure and computer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function?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the four main functions of a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computer?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List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briefly define the main structural components of a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computer.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List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briefly define the main structural components of a processor.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17438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" y="182880"/>
            <a:ext cx="11841480" cy="6522720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ASSIGNMENT ONE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+mj-lt"/>
              <a:buAutoNum type="romanL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 briefly the history of computers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implication of Moore’s law in the present generation of computers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Differentiate between Vacuum tubes, Transistors and Integrated Circuits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2037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" y="152400"/>
            <a:ext cx="11704320" cy="64617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History of Computers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First Generation: Vacuum Tubes</a:t>
            </a:r>
          </a:p>
          <a:p>
            <a:pPr lvl="0">
              <a:lnSpc>
                <a:spcPct val="100000"/>
              </a:lnSpc>
              <a:spcBef>
                <a:spcPts val="2000"/>
              </a:spcBef>
              <a:buClr>
                <a:srgbClr val="663366"/>
              </a:buClr>
              <a:buSzPct val="75000"/>
              <a:buFont typeface="Wingdings" pitchFamily="2" charset="2"/>
              <a:buChar char="n"/>
            </a:pPr>
            <a:r>
              <a:rPr lang="en-GB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ENIAC</a:t>
            </a:r>
          </a:p>
          <a:p>
            <a:pPr marL="457200" lvl="1">
              <a:lnSpc>
                <a:spcPct val="100000"/>
              </a:lnSpc>
              <a:spcBef>
                <a:spcPts val="1200"/>
              </a:spcBef>
              <a:buClr>
                <a:srgbClr val="663366">
                  <a:lumMod val="60000"/>
                  <a:lumOff val="40000"/>
                </a:srgbClr>
              </a:buClr>
              <a:buSzPct val="75000"/>
              <a:buFont typeface="Wingdings" pitchFamily="2" charset="2"/>
              <a:buChar char="n"/>
            </a:pPr>
            <a:r>
              <a:rPr lang="en-GB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Electronic Numerical Integrator And Computer</a:t>
            </a:r>
          </a:p>
          <a:p>
            <a:pPr lvl="0">
              <a:lnSpc>
                <a:spcPct val="100000"/>
              </a:lnSpc>
              <a:spcBef>
                <a:spcPts val="1200"/>
              </a:spcBef>
              <a:buClr>
                <a:srgbClr val="663366"/>
              </a:buClr>
              <a:buSzPct val="75000"/>
              <a:buFont typeface="Wingdings" pitchFamily="2" charset="2"/>
              <a:buChar char="n"/>
            </a:pPr>
            <a:r>
              <a:rPr lang="en-GB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Designed and constructed at the University of Pennsylvania</a:t>
            </a:r>
          </a:p>
          <a:p>
            <a:pPr marL="457200" lvl="1">
              <a:lnSpc>
                <a:spcPct val="100000"/>
              </a:lnSpc>
              <a:spcBef>
                <a:spcPts val="600"/>
              </a:spcBef>
              <a:buClr>
                <a:srgbClr val="663366">
                  <a:lumMod val="60000"/>
                  <a:lumOff val="40000"/>
                </a:srgbClr>
              </a:buClr>
              <a:buSzPct val="75000"/>
              <a:buFont typeface="Wingdings" pitchFamily="2" charset="2"/>
              <a:buChar char="n"/>
            </a:pPr>
            <a:r>
              <a:rPr lang="en-GB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Started in 1943 – completed in 1946</a:t>
            </a:r>
          </a:p>
          <a:p>
            <a:pPr marL="457200" lvl="1">
              <a:lnSpc>
                <a:spcPct val="100000"/>
              </a:lnSpc>
              <a:spcBef>
                <a:spcPts val="600"/>
              </a:spcBef>
              <a:buClr>
                <a:srgbClr val="663366">
                  <a:lumMod val="60000"/>
                  <a:lumOff val="40000"/>
                </a:srgbClr>
              </a:buClr>
              <a:buSzPct val="75000"/>
              <a:buFont typeface="Wingdings" pitchFamily="2" charset="2"/>
              <a:buChar char="n"/>
            </a:pPr>
            <a:r>
              <a:rPr lang="en-GB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John </a:t>
            </a:r>
            <a:r>
              <a:rPr lang="en-GB" sz="2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Mauchly</a:t>
            </a:r>
            <a:r>
              <a:rPr lang="en-GB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John Eckert</a:t>
            </a:r>
          </a:p>
          <a:p>
            <a:pPr lvl="0">
              <a:lnSpc>
                <a:spcPct val="100000"/>
              </a:lnSpc>
              <a:spcBef>
                <a:spcPts val="2000"/>
              </a:spcBef>
              <a:buClr>
                <a:srgbClr val="663366"/>
              </a:buClr>
              <a:buSzPct val="75000"/>
              <a:buFont typeface="Wingdings" pitchFamily="2" charset="2"/>
              <a:buChar char="n"/>
            </a:pPr>
            <a:r>
              <a:rPr lang="en-GB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World’s first general purpose electronic digital computer</a:t>
            </a:r>
          </a:p>
          <a:p>
            <a:pPr marL="457200" lvl="1">
              <a:lnSpc>
                <a:spcPct val="120000"/>
              </a:lnSpc>
              <a:spcBef>
                <a:spcPts val="600"/>
              </a:spcBef>
              <a:buClr>
                <a:srgbClr val="663366">
                  <a:lumMod val="60000"/>
                  <a:lumOff val="40000"/>
                </a:srgbClr>
              </a:buClr>
              <a:buSzPct val="75000"/>
              <a:buFont typeface="Wingdings" pitchFamily="2" charset="2"/>
              <a:buChar char="n"/>
            </a:pPr>
            <a:r>
              <a:rPr lang="en-GB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Army’s Ballistics Research Laboratory (BRL) needed a way to supply trajectory tables for new weapons accurately and within a reasonable time frame</a:t>
            </a:r>
          </a:p>
          <a:p>
            <a:pPr marL="457200" lvl="1">
              <a:lnSpc>
                <a:spcPct val="120000"/>
              </a:lnSpc>
              <a:spcBef>
                <a:spcPts val="600"/>
              </a:spcBef>
              <a:buClr>
                <a:srgbClr val="663366">
                  <a:lumMod val="60000"/>
                  <a:lumOff val="40000"/>
                </a:srgbClr>
              </a:buClr>
              <a:buSzPct val="75000"/>
              <a:buFont typeface="Wingdings" pitchFamily="2" charset="2"/>
              <a:buChar char="n"/>
            </a:pPr>
            <a:r>
              <a:rPr lang="en-GB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 not finished in time to be used in the war effort</a:t>
            </a:r>
          </a:p>
          <a:p>
            <a:pPr marL="228600" lvl="1">
              <a:lnSpc>
                <a:spcPct val="120000"/>
              </a:lnSpc>
              <a:spcBef>
                <a:spcPts val="2000"/>
              </a:spcBef>
              <a:buClr>
                <a:srgbClr val="663366"/>
              </a:buClr>
              <a:buSzPct val="75000"/>
              <a:buFont typeface="Wingdings" pitchFamily="2" charset="2"/>
              <a:buChar char="n"/>
            </a:pPr>
            <a:r>
              <a:rPr lang="en-GB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Its first task was to perform a series of calculations that were used to help determine the feasibility of the hydrogen bomb</a:t>
            </a:r>
          </a:p>
          <a:p>
            <a:pPr marL="228600" lvl="1">
              <a:lnSpc>
                <a:spcPct val="120000"/>
              </a:lnSpc>
              <a:spcBef>
                <a:spcPts val="2000"/>
              </a:spcBef>
              <a:buClr>
                <a:srgbClr val="663366"/>
              </a:buClr>
              <a:buSzPct val="75000"/>
              <a:buFont typeface="Wingdings" pitchFamily="2" charset="2"/>
              <a:buChar char="n"/>
            </a:pPr>
            <a:r>
              <a:rPr lang="en-GB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Continued to operate under BRL management until 1955 when it was disassembled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alphaModFix amt="87000"/>
            <a:lum/>
          </a:blip>
          <a:stretch>
            <a:fillRect/>
          </a:stretch>
        </p:blipFill>
        <p:spPr>
          <a:xfrm>
            <a:off x="6324600" y="2133600"/>
            <a:ext cx="2514600" cy="1722501"/>
          </a:xfrm>
          <a:prstGeom prst="rect">
            <a:avLst/>
          </a:prstGeom>
          <a:effectLst>
            <a:softEdge rad="279400"/>
          </a:effectLst>
        </p:spPr>
      </p:pic>
    </p:spTree>
    <p:extLst>
      <p:ext uri="{BB962C8B-B14F-4D97-AF65-F5344CB8AC3E}">
        <p14:creationId xmlns:p14="http://schemas.microsoft.com/office/powerpoint/2010/main" val="4559835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" y="335280"/>
            <a:ext cx="11826240" cy="63703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ENIAC was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enormous,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weighed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 tons,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occupied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1500 square feet of floor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space, and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contained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more than 18,000 vacuum tubes.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operating, it consumed 140 kilowatts of power. It was also substantially faster than any electromechanical computer, capable of 5000 additions per second.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ENIAC was a decimal rather than a binary machine.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Its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memory consisted of 20 “accumulators,” each capable of holding a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10-digit decimal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number. A ring of 10 vacuum tubes represented each digit. At any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time, only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vacuum tube was in the ON state, representing one of the 10 digits.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major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drawback of the ENIAC was that it had to be programmed manually by setting switches and plugging and unplugging cables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ENIAC was completed in 1946, too late to be used in the war effort. 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Instead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its first task was to perform a series of complex calculations that were used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help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 the feasibility of the hydrogen bomb. The use of the ENIAC for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purpose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 than that for which it was built demonstrated its general-purpose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nature.</a:t>
            </a:r>
          </a:p>
          <a:p>
            <a:pPr marL="0" indent="0"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ENIAC continued to operate under BRL management until 1955, when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was disassembled. 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3395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7640"/>
            <a:ext cx="11902440" cy="64922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John von Neumann </a:t>
            </a:r>
          </a:p>
          <a:p>
            <a:pPr marL="0" indent="0">
              <a:buNone/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Electronic Discrete Variable Computer (EDVAC)</a:t>
            </a:r>
          </a:p>
          <a:p>
            <a:pPr lvl="0">
              <a:lnSpc>
                <a:spcPct val="100000"/>
              </a:lnSpc>
              <a:spcBef>
                <a:spcPts val="2000"/>
              </a:spcBef>
              <a:buClr>
                <a:srgbClr val="663366"/>
              </a:buClr>
              <a:buSzPct val="75000"/>
              <a:buFont typeface="Wingdings" pitchFamily="2" charset="2"/>
              <a:buChar char="n"/>
            </a:pPr>
            <a:r>
              <a:rPr lang="en-GB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 publication of the idea was in 1945</a:t>
            </a:r>
          </a:p>
          <a:p>
            <a:pPr lvl="0">
              <a:lnSpc>
                <a:spcPct val="100000"/>
              </a:lnSpc>
              <a:spcBef>
                <a:spcPts val="2000"/>
              </a:spcBef>
              <a:buClr>
                <a:srgbClr val="663366"/>
              </a:buClr>
              <a:buSzPct val="75000"/>
              <a:buFont typeface="Wingdings" pitchFamily="2" charset="2"/>
              <a:buChar char="n"/>
            </a:pPr>
            <a:r>
              <a:rPr lang="en-GB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Stored program concept</a:t>
            </a:r>
          </a:p>
          <a:p>
            <a:pPr marL="457200" lvl="1">
              <a:lnSpc>
                <a:spcPct val="100000"/>
              </a:lnSpc>
              <a:spcBef>
                <a:spcPts val="600"/>
              </a:spcBef>
              <a:buClr>
                <a:srgbClr val="663366">
                  <a:lumMod val="60000"/>
                  <a:lumOff val="40000"/>
                </a:srgbClr>
              </a:buClr>
              <a:buSzPct val="75000"/>
              <a:buFont typeface="Wingdings" pitchFamily="2" charset="2"/>
              <a:buChar char="n"/>
            </a:pPr>
            <a:r>
              <a:rPr lang="en-GB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Attributed to ENIAC designers, most notably the mathematician John von Neumann</a:t>
            </a:r>
          </a:p>
          <a:p>
            <a:pPr marL="457200" lvl="1">
              <a:lnSpc>
                <a:spcPct val="100000"/>
              </a:lnSpc>
              <a:spcBef>
                <a:spcPts val="600"/>
              </a:spcBef>
              <a:buClr>
                <a:srgbClr val="663366">
                  <a:lumMod val="60000"/>
                  <a:lumOff val="40000"/>
                </a:srgbClr>
              </a:buClr>
              <a:buSzPct val="75000"/>
              <a:buFont typeface="Wingdings" pitchFamily="2" charset="2"/>
              <a:buChar char="n"/>
            </a:pPr>
            <a:r>
              <a:rPr lang="en-GB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 represented in a form suitable for storing in memory alongside the data</a:t>
            </a:r>
          </a:p>
          <a:p>
            <a:pPr marL="0" lvl="1" indent="0">
              <a:lnSpc>
                <a:spcPct val="100000"/>
              </a:lnSpc>
              <a:spcBef>
                <a:spcPts val="2000"/>
              </a:spcBef>
              <a:buClr>
                <a:srgbClr val="663366"/>
              </a:buClr>
              <a:buSzPct val="75000"/>
              <a:buNone/>
            </a:pPr>
            <a:r>
              <a:rPr lang="en-GB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IAS computer</a:t>
            </a:r>
          </a:p>
          <a:p>
            <a:pPr marL="457200" lvl="1">
              <a:lnSpc>
                <a:spcPct val="100000"/>
              </a:lnSpc>
              <a:spcBef>
                <a:spcPts val="600"/>
              </a:spcBef>
              <a:buClr>
                <a:srgbClr val="663366">
                  <a:lumMod val="60000"/>
                  <a:lumOff val="40000"/>
                </a:srgbClr>
              </a:buClr>
              <a:buSzPct val="75000"/>
              <a:buFont typeface="Wingdings" pitchFamily="2" charset="2"/>
              <a:buChar char="n"/>
            </a:pPr>
            <a:r>
              <a:rPr lang="en-GB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Princeton Institute for Advanced Studies</a:t>
            </a:r>
          </a:p>
          <a:p>
            <a:pPr marL="457200" lvl="1">
              <a:lnSpc>
                <a:spcPct val="100000"/>
              </a:lnSpc>
              <a:spcBef>
                <a:spcPts val="600"/>
              </a:spcBef>
              <a:buClr>
                <a:srgbClr val="663366">
                  <a:lumMod val="60000"/>
                  <a:lumOff val="40000"/>
                </a:srgbClr>
              </a:buClr>
              <a:buSzPct val="75000"/>
              <a:buFont typeface="Wingdings" pitchFamily="2" charset="2"/>
              <a:buChar char="n"/>
            </a:pPr>
            <a:r>
              <a:rPr lang="en-GB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Prototype of all subsequent general-purpose computers</a:t>
            </a:r>
          </a:p>
          <a:p>
            <a:pPr marL="457200" lvl="1">
              <a:lnSpc>
                <a:spcPct val="100000"/>
              </a:lnSpc>
              <a:spcBef>
                <a:spcPts val="600"/>
              </a:spcBef>
              <a:buClr>
                <a:srgbClr val="663366">
                  <a:lumMod val="60000"/>
                  <a:lumOff val="40000"/>
                </a:srgbClr>
              </a:buClr>
              <a:buSzPct val="75000"/>
              <a:buFont typeface="Wingdings" pitchFamily="2" charset="2"/>
              <a:buChar char="n"/>
            </a:pPr>
            <a:r>
              <a:rPr lang="en-GB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Completed in </a:t>
            </a:r>
            <a:r>
              <a:rPr lang="en-GB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1952</a:t>
            </a:r>
          </a:p>
          <a:p>
            <a:pPr marL="457200" lvl="1">
              <a:lnSpc>
                <a:spcPct val="100000"/>
              </a:lnSpc>
              <a:spcBef>
                <a:spcPts val="600"/>
              </a:spcBef>
              <a:buClr>
                <a:srgbClr val="663366">
                  <a:lumMod val="60000"/>
                  <a:lumOff val="40000"/>
                </a:srgbClr>
              </a:buClr>
              <a:buSzPct val="75000"/>
              <a:buFont typeface="Wingdings" pitchFamily="2" charset="2"/>
              <a:buChar char="n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memory of the IAS consists of 1000 storage locations, called 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 binary digits (bits) each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Both data and instructions are stored there. Numbers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represented in binary form, and each instruction is a binary code. 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8929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" y="198120"/>
            <a:ext cx="11765280" cy="652272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 of von Neumann Machine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f1.pdf"/>
          <p:cNvPicPr>
            <a:picLocks noChangeAspect="1"/>
          </p:cNvPicPr>
          <p:nvPr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3"/>
              <a:srcRect l="4706" t="20909" r="15294" b="24545"/>
              <a:stretch>
                <a:fillRect/>
              </a:stretch>
            </p:blipFill>
          </mc:Choice>
          <mc:Fallback>
            <p:blipFill>
              <a:blip r:embed="rId4"/>
              <a:srcRect l="4706" t="20909" r="15294" b="24545"/>
              <a:stretch>
                <a:fillRect/>
              </a:stretch>
            </p:blipFill>
          </mc:Fallback>
        </mc:AlternateContent>
        <p:spPr>
          <a:xfrm>
            <a:off x="762000" y="762000"/>
            <a:ext cx="7238949" cy="638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51426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" y="198120"/>
            <a:ext cx="11811000" cy="64770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 of IAS Computer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f3.pdf"/>
          <p:cNvPicPr>
            <a:picLocks noChangeAspect="1"/>
          </p:cNvPicPr>
          <p:nvPr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3"/>
              <a:srcRect l="14118" t="8182" r="5882" b="3636"/>
              <a:stretch>
                <a:fillRect/>
              </a:stretch>
            </p:blipFill>
          </mc:Choice>
          <mc:Fallback>
            <p:blipFill>
              <a:blip r:embed="rId4"/>
              <a:srcRect l="14118" t="8182" r="5882" b="3636"/>
              <a:stretch>
                <a:fillRect/>
              </a:stretch>
            </p:blipFill>
          </mc:Fallback>
        </mc:AlternateContent>
        <p:spPr>
          <a:xfrm>
            <a:off x="4114800" y="198121"/>
            <a:ext cx="5578581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1413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" y="182880"/>
            <a:ext cx="11948160" cy="65074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Registers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kumimoji="1" lang="en-US" sz="2000" b="1" dirty="0" smtClean="0">
                <a:latin typeface="Times New Roman" pitchFamily="-110" charset="0"/>
              </a:rPr>
              <a:t>Memory </a:t>
            </a:r>
            <a:r>
              <a:rPr kumimoji="1" lang="en-US" sz="2000" b="1" dirty="0">
                <a:latin typeface="Times New Roman" pitchFamily="-110" charset="0"/>
              </a:rPr>
              <a:t>buffer register (MBR): </a:t>
            </a:r>
            <a:r>
              <a:rPr kumimoji="1" lang="en-US" sz="2000" dirty="0">
                <a:latin typeface="Times New Roman" pitchFamily="-110" charset="0"/>
              </a:rPr>
              <a:t>Contains a word to be stored in memory or </a:t>
            </a:r>
            <a:r>
              <a:rPr kumimoji="1" lang="en-US" sz="2000" dirty="0" smtClean="0">
                <a:latin typeface="Times New Roman" pitchFamily="-110" charset="0"/>
              </a:rPr>
              <a:t>sent to </a:t>
            </a:r>
            <a:r>
              <a:rPr kumimoji="1" lang="en-US" sz="2000" dirty="0">
                <a:latin typeface="Times New Roman" pitchFamily="-110" charset="0"/>
              </a:rPr>
              <a:t>the I/O unit, or is used to receive a word from memory or from the I/O unit.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kumimoji="1" lang="en-US" sz="2000" b="1" dirty="0" smtClean="0">
                <a:latin typeface="Times New Roman" pitchFamily="-110" charset="0"/>
              </a:rPr>
              <a:t>Memory </a:t>
            </a:r>
            <a:r>
              <a:rPr kumimoji="1" lang="en-US" sz="2000" b="1" dirty="0">
                <a:latin typeface="Times New Roman" pitchFamily="-110" charset="0"/>
              </a:rPr>
              <a:t>address register (MAR): </a:t>
            </a:r>
            <a:r>
              <a:rPr kumimoji="1" lang="en-US" sz="2000" dirty="0">
                <a:latin typeface="Times New Roman" pitchFamily="-110" charset="0"/>
              </a:rPr>
              <a:t>Specifies the address in memory of the </a:t>
            </a:r>
            <a:r>
              <a:rPr kumimoji="1" lang="en-US" sz="2000" dirty="0" smtClean="0">
                <a:latin typeface="Times New Roman" pitchFamily="-110" charset="0"/>
              </a:rPr>
              <a:t>word to </a:t>
            </a:r>
            <a:r>
              <a:rPr kumimoji="1" lang="en-US" sz="2000" dirty="0">
                <a:latin typeface="Times New Roman" pitchFamily="-110" charset="0"/>
              </a:rPr>
              <a:t>be written from or read into the MBR.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kumimoji="1" lang="en-US" sz="2000" b="1" dirty="0" smtClean="0">
                <a:latin typeface="Times New Roman" pitchFamily="-110" charset="0"/>
              </a:rPr>
              <a:t>Instruction </a:t>
            </a:r>
            <a:r>
              <a:rPr kumimoji="1" lang="en-US" sz="2000" b="1" dirty="0">
                <a:latin typeface="Times New Roman" pitchFamily="-110" charset="0"/>
              </a:rPr>
              <a:t>register (IR ): </a:t>
            </a:r>
            <a:r>
              <a:rPr kumimoji="1" lang="en-US" sz="2000" dirty="0">
                <a:latin typeface="Times New Roman" pitchFamily="-110" charset="0"/>
              </a:rPr>
              <a:t>Contains the 8-bit opcode instruction being executed.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kumimoji="1" lang="en-US" sz="2000" b="1" dirty="0" smtClean="0">
                <a:latin typeface="Times New Roman" pitchFamily="-110" charset="0"/>
              </a:rPr>
              <a:t>Instruction </a:t>
            </a:r>
            <a:r>
              <a:rPr kumimoji="1" lang="en-US" sz="2000" b="1" dirty="0">
                <a:latin typeface="Times New Roman" pitchFamily="-110" charset="0"/>
              </a:rPr>
              <a:t>buffer register (IBR): </a:t>
            </a:r>
            <a:r>
              <a:rPr kumimoji="1" lang="en-US" sz="2000" dirty="0">
                <a:latin typeface="Times New Roman" pitchFamily="-110" charset="0"/>
              </a:rPr>
              <a:t>Employed to hold temporarily the right-hand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kumimoji="1" lang="en-US" sz="2000" dirty="0">
                <a:latin typeface="Times New Roman" pitchFamily="-110" charset="0"/>
              </a:rPr>
              <a:t>instruction from a word in memory.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kumimoji="1" lang="en-US" sz="2000" b="1" dirty="0" smtClean="0">
                <a:latin typeface="Times New Roman" pitchFamily="-110" charset="0"/>
              </a:rPr>
              <a:t>Program </a:t>
            </a:r>
            <a:r>
              <a:rPr kumimoji="1" lang="en-US" sz="2000" b="1" dirty="0">
                <a:latin typeface="Times New Roman" pitchFamily="-110" charset="0"/>
              </a:rPr>
              <a:t>counter (PC): </a:t>
            </a:r>
            <a:r>
              <a:rPr kumimoji="1" lang="en-US" sz="2000" dirty="0">
                <a:latin typeface="Times New Roman" pitchFamily="-110" charset="0"/>
              </a:rPr>
              <a:t>Contains the address of the next instruction pair to </a:t>
            </a:r>
            <a:r>
              <a:rPr kumimoji="1" lang="en-US" sz="2000" dirty="0" smtClean="0">
                <a:latin typeface="Times New Roman" pitchFamily="-110" charset="0"/>
              </a:rPr>
              <a:t>be fetched </a:t>
            </a:r>
            <a:r>
              <a:rPr kumimoji="1" lang="en-US" sz="2000" dirty="0">
                <a:latin typeface="Times New Roman" pitchFamily="-110" charset="0"/>
              </a:rPr>
              <a:t>from memory.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kumimoji="1" lang="en-US" sz="2000" b="1" dirty="0" smtClean="0">
                <a:latin typeface="Times New Roman" pitchFamily="-110" charset="0"/>
              </a:rPr>
              <a:t>Accumulator </a:t>
            </a:r>
            <a:r>
              <a:rPr kumimoji="1" lang="en-US" sz="2000" b="1" dirty="0">
                <a:latin typeface="Times New Roman" pitchFamily="-110" charset="0"/>
              </a:rPr>
              <a:t>(AC) and multiplier quotient (MQ): </a:t>
            </a:r>
            <a:r>
              <a:rPr kumimoji="1" lang="en-US" sz="2000" dirty="0">
                <a:latin typeface="Times New Roman" pitchFamily="-110" charset="0"/>
              </a:rPr>
              <a:t>Employed to hold </a:t>
            </a:r>
            <a:r>
              <a:rPr kumimoji="1" lang="en-US" sz="2000" dirty="0" smtClean="0">
                <a:latin typeface="Times New Roman" pitchFamily="-110" charset="0"/>
              </a:rPr>
              <a:t>temporarily operands and results </a:t>
            </a:r>
            <a:r>
              <a:rPr kumimoji="1" lang="en-US" sz="2000" dirty="0">
                <a:latin typeface="Times New Roman" pitchFamily="-110" charset="0"/>
              </a:rPr>
              <a:t>of ALU operations. For example, the result </a:t>
            </a:r>
            <a:r>
              <a:rPr kumimoji="1" lang="en-US" sz="2000" dirty="0" smtClean="0">
                <a:latin typeface="Times New Roman" pitchFamily="-110" charset="0"/>
              </a:rPr>
              <a:t>of multiplying </a:t>
            </a:r>
            <a:r>
              <a:rPr kumimoji="1" lang="en-US" sz="2000" dirty="0">
                <a:latin typeface="Times New Roman" pitchFamily="-110" charset="0"/>
              </a:rPr>
              <a:t>two 40-bit numbers is an 80-bit number; the most significant 40 </a:t>
            </a:r>
            <a:r>
              <a:rPr kumimoji="1" lang="en-US" sz="2000" dirty="0" smtClean="0">
                <a:latin typeface="Times New Roman" pitchFamily="-110" charset="0"/>
              </a:rPr>
              <a:t>bits are </a:t>
            </a:r>
            <a:r>
              <a:rPr kumimoji="1" lang="en-US" sz="2000" dirty="0">
                <a:latin typeface="Times New Roman" pitchFamily="-110" charset="0"/>
              </a:rPr>
              <a:t>stored in the AC and the least significant in the MQ.</a:t>
            </a:r>
            <a:endParaRPr lang="en-US" sz="2000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336070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" y="213360"/>
            <a:ext cx="11841480" cy="643128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Commercial Computers</a:t>
            </a:r>
          </a:p>
          <a:p>
            <a:pPr marL="0" indent="0" algn="ctr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UNIVAC</a:t>
            </a:r>
          </a:p>
          <a:p>
            <a:pPr lvl="0">
              <a:lnSpc>
                <a:spcPct val="100000"/>
              </a:lnSpc>
              <a:spcBef>
                <a:spcPts val="2000"/>
              </a:spcBef>
              <a:buClr>
                <a:srgbClr val="663366"/>
              </a:buClr>
              <a:buSzPct val="75000"/>
              <a:buFont typeface="Wingdings" pitchFamily="2" charset="2"/>
              <a:buChar char="n"/>
            </a:pPr>
            <a:r>
              <a:rPr lang="en-US" sz="1900" dirty="0">
                <a:solidFill>
                  <a:prstClr val="black"/>
                </a:solidFill>
                <a:latin typeface="Rockwell"/>
              </a:rPr>
              <a:t>1947 – Eckert and </a:t>
            </a:r>
            <a:r>
              <a:rPr lang="en-US" sz="1900" dirty="0" err="1">
                <a:solidFill>
                  <a:prstClr val="black"/>
                </a:solidFill>
                <a:latin typeface="Rockwell"/>
              </a:rPr>
              <a:t>Mauchly</a:t>
            </a:r>
            <a:r>
              <a:rPr lang="en-US" sz="1900" dirty="0">
                <a:solidFill>
                  <a:prstClr val="black"/>
                </a:solidFill>
                <a:latin typeface="Rockwell"/>
              </a:rPr>
              <a:t> formed the Eckert-</a:t>
            </a:r>
            <a:r>
              <a:rPr lang="en-US" sz="1900" dirty="0" err="1">
                <a:solidFill>
                  <a:prstClr val="black"/>
                </a:solidFill>
                <a:latin typeface="Rockwell"/>
              </a:rPr>
              <a:t>Mauchly</a:t>
            </a:r>
            <a:r>
              <a:rPr lang="en-US" sz="1900" dirty="0">
                <a:solidFill>
                  <a:prstClr val="black"/>
                </a:solidFill>
                <a:latin typeface="Rockwell"/>
              </a:rPr>
              <a:t> </a:t>
            </a:r>
            <a:r>
              <a:rPr lang="en-US" sz="1900" dirty="0" smtClean="0">
                <a:solidFill>
                  <a:prstClr val="black"/>
                </a:solidFill>
                <a:latin typeface="Rockwell"/>
              </a:rPr>
              <a:t>Computer </a:t>
            </a:r>
            <a:r>
              <a:rPr lang="en-US" sz="1900" dirty="0">
                <a:solidFill>
                  <a:prstClr val="black"/>
                </a:solidFill>
                <a:latin typeface="Rockwell"/>
              </a:rPr>
              <a:t>Corporation to manufacture computers commercially</a:t>
            </a:r>
          </a:p>
          <a:p>
            <a:pPr lvl="0">
              <a:lnSpc>
                <a:spcPct val="100000"/>
              </a:lnSpc>
              <a:spcBef>
                <a:spcPts val="2000"/>
              </a:spcBef>
              <a:buClr>
                <a:srgbClr val="663366"/>
              </a:buClr>
              <a:buSzPct val="75000"/>
              <a:buFont typeface="Wingdings" pitchFamily="2" charset="2"/>
              <a:buChar char="n"/>
            </a:pPr>
            <a:r>
              <a:rPr lang="en-US" sz="1900" dirty="0">
                <a:solidFill>
                  <a:prstClr val="black"/>
                </a:solidFill>
                <a:latin typeface="Rockwell"/>
              </a:rPr>
              <a:t>UNIVAC I (Universal Automatic Computer)</a:t>
            </a:r>
          </a:p>
          <a:p>
            <a:pPr marL="457200" lvl="1">
              <a:lnSpc>
                <a:spcPct val="100000"/>
              </a:lnSpc>
              <a:spcBef>
                <a:spcPts val="600"/>
              </a:spcBef>
              <a:buClr>
                <a:srgbClr val="663366">
                  <a:lumMod val="60000"/>
                  <a:lumOff val="40000"/>
                </a:srgbClr>
              </a:buClr>
              <a:buSzPct val="75000"/>
              <a:buFont typeface="Wingdings" pitchFamily="2" charset="2"/>
              <a:buChar char="n"/>
            </a:pPr>
            <a:r>
              <a:rPr lang="en-US" sz="1700" dirty="0">
                <a:solidFill>
                  <a:prstClr val="black"/>
                </a:solidFill>
                <a:latin typeface="Rockwell"/>
              </a:rPr>
              <a:t>First successful commercial computer</a:t>
            </a:r>
          </a:p>
          <a:p>
            <a:pPr marL="457200" lvl="1">
              <a:lnSpc>
                <a:spcPct val="100000"/>
              </a:lnSpc>
              <a:spcBef>
                <a:spcPts val="600"/>
              </a:spcBef>
              <a:buClr>
                <a:srgbClr val="663366">
                  <a:lumMod val="60000"/>
                  <a:lumOff val="40000"/>
                </a:srgbClr>
              </a:buClr>
              <a:buSzPct val="75000"/>
              <a:buFont typeface="Wingdings" pitchFamily="2" charset="2"/>
              <a:buChar char="n"/>
            </a:pPr>
            <a:r>
              <a:rPr lang="en-US" sz="1700" dirty="0">
                <a:solidFill>
                  <a:prstClr val="black"/>
                </a:solidFill>
                <a:latin typeface="Rockwell"/>
              </a:rPr>
              <a:t>Was intended for both scientific and commercial applications</a:t>
            </a:r>
          </a:p>
          <a:p>
            <a:pPr marL="457200" lvl="1">
              <a:lnSpc>
                <a:spcPct val="100000"/>
              </a:lnSpc>
              <a:spcBef>
                <a:spcPts val="600"/>
              </a:spcBef>
              <a:buClr>
                <a:srgbClr val="663366">
                  <a:lumMod val="60000"/>
                  <a:lumOff val="40000"/>
                </a:srgbClr>
              </a:buClr>
              <a:buSzPct val="75000"/>
              <a:buFont typeface="Wingdings" pitchFamily="2" charset="2"/>
              <a:buChar char="n"/>
            </a:pPr>
            <a:r>
              <a:rPr lang="en-US" sz="1700" dirty="0">
                <a:solidFill>
                  <a:prstClr val="black"/>
                </a:solidFill>
                <a:latin typeface="Rockwell"/>
              </a:rPr>
              <a:t>Commissioned by the US Bureau of Census for 1950 </a:t>
            </a:r>
            <a:r>
              <a:rPr lang="en-US" sz="1700" dirty="0" smtClean="0">
                <a:solidFill>
                  <a:prstClr val="black"/>
                </a:solidFill>
                <a:latin typeface="Rockwell"/>
              </a:rPr>
              <a:t>calculations</a:t>
            </a:r>
          </a:p>
          <a:p>
            <a:pPr marL="457200" lvl="1">
              <a:lnSpc>
                <a:spcPct val="100000"/>
              </a:lnSpc>
              <a:spcBef>
                <a:spcPts val="600"/>
              </a:spcBef>
              <a:buClr>
                <a:srgbClr val="663366">
                  <a:lumMod val="60000"/>
                  <a:lumOff val="40000"/>
                </a:srgbClr>
              </a:buClr>
              <a:buSzPct val="75000"/>
              <a:buFont typeface="Wingdings" pitchFamily="2" charset="2"/>
              <a:buChar char="n"/>
            </a:pPr>
            <a:r>
              <a:rPr lang="en-US" sz="1700" dirty="0">
                <a:solidFill>
                  <a:prstClr val="black"/>
                </a:solidFill>
                <a:latin typeface="Rockwell"/>
              </a:rPr>
              <a:t>The first paper describing the</a:t>
            </a:r>
          </a:p>
          <a:p>
            <a:pPr marL="457200" lvl="1">
              <a:lnSpc>
                <a:spcPct val="100000"/>
              </a:lnSpc>
              <a:spcBef>
                <a:spcPts val="600"/>
              </a:spcBef>
              <a:buClr>
                <a:srgbClr val="663366">
                  <a:lumMod val="60000"/>
                  <a:lumOff val="40000"/>
                </a:srgbClr>
              </a:buClr>
              <a:buSzPct val="75000"/>
              <a:buFont typeface="Wingdings" pitchFamily="2" charset="2"/>
              <a:buChar char="n"/>
            </a:pPr>
            <a:r>
              <a:rPr lang="en-US" sz="1700" dirty="0" smtClean="0">
                <a:solidFill>
                  <a:prstClr val="black"/>
                </a:solidFill>
                <a:latin typeface="Rockwell"/>
              </a:rPr>
              <a:t>It could solve matrix </a:t>
            </a:r>
            <a:r>
              <a:rPr lang="en-US" sz="1700" dirty="0">
                <a:solidFill>
                  <a:prstClr val="black"/>
                </a:solidFill>
                <a:latin typeface="Rockwell"/>
              </a:rPr>
              <a:t>algebraic computations, statistical problems, premium </a:t>
            </a:r>
            <a:r>
              <a:rPr lang="en-US" sz="1700" dirty="0" smtClean="0">
                <a:solidFill>
                  <a:prstClr val="black"/>
                </a:solidFill>
                <a:latin typeface="Rockwell"/>
              </a:rPr>
              <a:t>billings for </a:t>
            </a:r>
            <a:r>
              <a:rPr lang="en-US" sz="1700" dirty="0">
                <a:solidFill>
                  <a:prstClr val="black"/>
                </a:solidFill>
                <a:latin typeface="Rockwell"/>
              </a:rPr>
              <a:t>a life insurance company, and logistical </a:t>
            </a:r>
            <a:r>
              <a:rPr lang="en-US" sz="1700" dirty="0" smtClean="0">
                <a:solidFill>
                  <a:prstClr val="black"/>
                </a:solidFill>
                <a:latin typeface="Rockwell"/>
              </a:rPr>
              <a:t>problems</a:t>
            </a:r>
            <a:endParaRPr lang="en-US" sz="1700" dirty="0">
              <a:solidFill>
                <a:prstClr val="black"/>
              </a:solidFill>
              <a:latin typeface="Rockwell"/>
            </a:endParaRPr>
          </a:p>
          <a:p>
            <a:pPr lvl="0">
              <a:lnSpc>
                <a:spcPct val="100000"/>
              </a:lnSpc>
              <a:spcBef>
                <a:spcPts val="2000"/>
              </a:spcBef>
              <a:buClr>
                <a:srgbClr val="663366"/>
              </a:buClr>
              <a:buSzPct val="75000"/>
              <a:buFont typeface="Wingdings" pitchFamily="2" charset="2"/>
              <a:buChar char="n"/>
            </a:pPr>
            <a:r>
              <a:rPr lang="en-US" sz="1900" dirty="0">
                <a:solidFill>
                  <a:prstClr val="black"/>
                </a:solidFill>
                <a:latin typeface="Rockwell"/>
              </a:rPr>
              <a:t>The Eckert-</a:t>
            </a:r>
            <a:r>
              <a:rPr lang="en-US" sz="1900" dirty="0" err="1">
                <a:solidFill>
                  <a:prstClr val="black"/>
                </a:solidFill>
                <a:latin typeface="Rockwell"/>
              </a:rPr>
              <a:t>Mauchly</a:t>
            </a:r>
            <a:r>
              <a:rPr lang="en-US" sz="1900" dirty="0">
                <a:solidFill>
                  <a:prstClr val="black"/>
                </a:solidFill>
                <a:latin typeface="Rockwell"/>
              </a:rPr>
              <a:t> Computer Corporation became part of the UNIVAC division of the Sperry-Rand Corporation</a:t>
            </a:r>
          </a:p>
          <a:p>
            <a:pPr lvl="0">
              <a:lnSpc>
                <a:spcPct val="100000"/>
              </a:lnSpc>
              <a:spcBef>
                <a:spcPts val="2000"/>
              </a:spcBef>
              <a:buClr>
                <a:srgbClr val="663366"/>
              </a:buClr>
              <a:buSzPct val="75000"/>
              <a:buFont typeface="Wingdings" pitchFamily="2" charset="2"/>
              <a:buChar char="n"/>
            </a:pPr>
            <a:r>
              <a:rPr lang="en-US" sz="1900" dirty="0">
                <a:solidFill>
                  <a:prstClr val="black"/>
                </a:solidFill>
                <a:latin typeface="Rockwell"/>
              </a:rPr>
              <a:t>UNIVAC II – delivered in the late 1950’s</a:t>
            </a:r>
          </a:p>
          <a:p>
            <a:pPr marL="457200" lvl="1">
              <a:lnSpc>
                <a:spcPct val="100000"/>
              </a:lnSpc>
              <a:spcBef>
                <a:spcPts val="600"/>
              </a:spcBef>
              <a:buClr>
                <a:srgbClr val="663366">
                  <a:lumMod val="60000"/>
                  <a:lumOff val="40000"/>
                </a:srgbClr>
              </a:buClr>
              <a:buSzPct val="75000"/>
              <a:buFont typeface="Wingdings" pitchFamily="2" charset="2"/>
              <a:buChar char="n"/>
            </a:pPr>
            <a:r>
              <a:rPr lang="en-US" sz="1700" dirty="0">
                <a:solidFill>
                  <a:prstClr val="black"/>
                </a:solidFill>
                <a:latin typeface="Rockwell"/>
              </a:rPr>
              <a:t>Had greater memory capacity and higher performance</a:t>
            </a:r>
          </a:p>
          <a:p>
            <a:pPr marL="228600" lvl="1">
              <a:lnSpc>
                <a:spcPct val="100000"/>
              </a:lnSpc>
              <a:spcBef>
                <a:spcPts val="2000"/>
              </a:spcBef>
              <a:buClr>
                <a:srgbClr val="663366"/>
              </a:buClr>
              <a:buSzPct val="75000"/>
              <a:buFont typeface="Wingdings" pitchFamily="2" charset="2"/>
              <a:buChar char="n"/>
            </a:pPr>
            <a:r>
              <a:rPr lang="en-US" sz="1900" dirty="0">
                <a:solidFill>
                  <a:prstClr val="black"/>
                </a:solidFill>
                <a:latin typeface="Rockwell"/>
              </a:rPr>
              <a:t>Backward </a:t>
            </a:r>
            <a:r>
              <a:rPr lang="en-US" sz="1900" dirty="0" smtClean="0">
                <a:solidFill>
                  <a:prstClr val="black"/>
                </a:solidFill>
                <a:latin typeface="Rockwell"/>
              </a:rPr>
              <a:t>compatible </a:t>
            </a:r>
            <a:endParaRPr lang="en-US" sz="1900" dirty="0">
              <a:solidFill>
                <a:prstClr val="black"/>
              </a:solidFill>
              <a:latin typeface="Rockwell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14065" y="1844040"/>
            <a:ext cx="1583575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37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738" y="157163"/>
            <a:ext cx="11872912" cy="6557962"/>
          </a:xfrm>
        </p:spPr>
        <p:txBody>
          <a:bodyPr/>
          <a:lstStyle/>
          <a:p>
            <a:pPr marL="0" indent="0" algn="ctr">
              <a:buNone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GRADING POLICY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CLASS ATTENDANCE 					5%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CLASS PARTICIPATION/QUIZ			5%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ASSIGNMENTS 						10%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MID SEMESTER EXAMINATION 			10%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FINAL EXAMINATION 				70%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6036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" y="213360"/>
            <a:ext cx="11917680" cy="6477000"/>
          </a:xfrm>
        </p:spPr>
        <p:txBody>
          <a:bodyPr/>
          <a:lstStyle/>
          <a:p>
            <a:pPr lvl="0" algn="ctr">
              <a:spcBef>
                <a:spcPts val="2000"/>
              </a:spcBef>
              <a:buClr>
                <a:prstClr val="white"/>
              </a:buClr>
              <a:buSzPct val="75000"/>
              <a:buFont typeface="Wingdings" pitchFamily="2" charset="2"/>
              <a:buChar char="n"/>
            </a:pPr>
            <a:r>
              <a:rPr lang="en-US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IBM</a:t>
            </a:r>
          </a:p>
          <a:p>
            <a:pPr lvl="0">
              <a:spcBef>
                <a:spcPts val="2000"/>
              </a:spcBef>
              <a:buClr>
                <a:prstClr val="white"/>
              </a:buClr>
              <a:buSzPct val="75000"/>
              <a:buFont typeface="Wingdings" pitchFamily="2" charset="2"/>
              <a:buChar char="n"/>
            </a:pP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 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major manufacturer of punched-card processing equipment</a:t>
            </a:r>
          </a:p>
          <a:p>
            <a:pPr lvl="0">
              <a:spcBef>
                <a:spcPts val="2000"/>
              </a:spcBef>
              <a:buClr>
                <a:prstClr val="white"/>
              </a:buClr>
              <a:buSzPct val="75000"/>
              <a:buFont typeface="Wingdings" pitchFamily="2" charset="2"/>
              <a:buChar char="n"/>
            </a:pP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Delivered its first electronic stored-program computer (701) in 1953</a:t>
            </a:r>
          </a:p>
          <a:p>
            <a:pPr lvl="1">
              <a:spcBef>
                <a:spcPts val="600"/>
              </a:spcBef>
              <a:buClr>
                <a:prstClr val="white"/>
              </a:buClr>
              <a:buSzPct val="75000"/>
              <a:buFont typeface="Wingdings" pitchFamily="2" charset="2"/>
              <a:buChar char="n"/>
            </a:pP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Intended primarily for scientific applications</a:t>
            </a:r>
          </a:p>
          <a:p>
            <a:pPr marL="228600" lvl="1">
              <a:spcBef>
                <a:spcPts val="2000"/>
              </a:spcBef>
              <a:buClr>
                <a:prstClr val="white"/>
              </a:buClr>
              <a:buSzPct val="75000"/>
              <a:buFont typeface="Wingdings" pitchFamily="2" charset="2"/>
              <a:buChar char="n"/>
            </a:pP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Introduced 702 product in 1955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buClr>
                <a:prstClr val="white"/>
              </a:buClr>
              <a:buSzPct val="75000"/>
              <a:buFont typeface="Wingdings" pitchFamily="2" charset="2"/>
              <a:buChar char="n"/>
            </a:pP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Hardware features made it suitable to business applications</a:t>
            </a:r>
          </a:p>
          <a:p>
            <a:pPr marL="228600" lvl="1">
              <a:spcBef>
                <a:spcPts val="2000"/>
              </a:spcBef>
              <a:buClr>
                <a:prstClr val="white"/>
              </a:buClr>
              <a:buSzPct val="75000"/>
              <a:buFont typeface="Wingdings" pitchFamily="2" charset="2"/>
              <a:buChar char="n"/>
            </a:pP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Series of 700/7000 computers established IBM as the </a:t>
            </a:r>
            <a:r>
              <a:rPr lang="en-US" sz="2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overwhelmingly 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dominant computer manufacturer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Placeholder 25"/>
          <p:cNvPicPr>
            <a:picLocks noChangeAspect="1"/>
          </p:cNvPicPr>
          <p:nvPr/>
        </p:nvPicPr>
        <p:blipFill>
          <a:blip r:embed="rId2"/>
          <a:srcRect t="-22599" b="5000"/>
          <a:stretch>
            <a:fillRect/>
          </a:stretch>
        </p:blipFill>
        <p:spPr>
          <a:xfrm>
            <a:off x="9662160" y="0"/>
            <a:ext cx="1676400" cy="2200275"/>
          </a:xfrm>
          <a:prstGeom prst="rect">
            <a:avLst/>
          </a:prstGeom>
          <a:effectLst>
            <a:softEdge rad="76200"/>
          </a:effectLst>
          <a:scene3d>
            <a:camera prst="orthographicFront">
              <a:rot lat="0" lon="11099999" rev="0"/>
            </a:camera>
            <a:lightRig rig="threePt" dir="t"/>
          </a:scene3d>
        </p:spPr>
      </p:pic>
      <p:pic>
        <p:nvPicPr>
          <p:cNvPr id="5" name="Picture 4"/>
          <p:cNvPicPr>
            <a:picLocks noChangeAspect="1"/>
          </p:cNvPicPr>
          <p:nvPr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4"/>
              <a:stretch>
                <a:fillRect/>
              </a:stretch>
            </p:blipFill>
          </mc:Choice>
          <mc:Fallback>
            <p:blipFill>
              <a:blip r:embed="rId5"/>
              <a:stretch>
                <a:fillRect/>
              </a:stretch>
            </p:blipFill>
          </mc:Fallback>
        </mc:AlternateContent>
        <p:spPr>
          <a:xfrm>
            <a:off x="9159240" y="4206240"/>
            <a:ext cx="1861899" cy="1773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858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" y="182880"/>
            <a:ext cx="11719560" cy="6507480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Second Generation</a:t>
            </a:r>
          </a:p>
          <a:p>
            <a:pPr marL="0" indent="0" algn="ctr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Transistors</a:t>
            </a:r>
          </a:p>
          <a:p>
            <a:pPr marL="228600" lvl="1">
              <a:lnSpc>
                <a:spcPct val="100000"/>
              </a:lnSpc>
              <a:spcBef>
                <a:spcPts val="2000"/>
              </a:spcBef>
              <a:buClr>
                <a:srgbClr val="663366"/>
              </a:buClr>
              <a:buSzPct val="75000"/>
              <a:buFont typeface="Wingdings" pitchFamily="2" charset="2"/>
              <a:buChar char="n"/>
            </a:pPr>
            <a:r>
              <a:rPr lang="en-GB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Smaller</a:t>
            </a:r>
          </a:p>
          <a:p>
            <a:pPr marL="228600" lvl="1">
              <a:lnSpc>
                <a:spcPct val="100000"/>
              </a:lnSpc>
              <a:spcBef>
                <a:spcPts val="2000"/>
              </a:spcBef>
              <a:buClr>
                <a:srgbClr val="663366"/>
              </a:buClr>
              <a:buSzPct val="75000"/>
              <a:buFont typeface="Wingdings" pitchFamily="2" charset="2"/>
              <a:buChar char="n"/>
            </a:pPr>
            <a:r>
              <a:rPr lang="en-GB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Cheaper</a:t>
            </a:r>
          </a:p>
          <a:p>
            <a:pPr marL="228600" lvl="1">
              <a:lnSpc>
                <a:spcPct val="100000"/>
              </a:lnSpc>
              <a:spcBef>
                <a:spcPts val="2000"/>
              </a:spcBef>
              <a:buClr>
                <a:srgbClr val="663366"/>
              </a:buClr>
              <a:buSzPct val="75000"/>
              <a:buFont typeface="Wingdings" pitchFamily="2" charset="2"/>
              <a:buChar char="n"/>
            </a:pPr>
            <a:r>
              <a:rPr lang="en-GB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Dissipates less heat than a vacuum tube</a:t>
            </a:r>
          </a:p>
          <a:p>
            <a:pPr marL="228600" lvl="1">
              <a:lnSpc>
                <a:spcPct val="100000"/>
              </a:lnSpc>
              <a:spcBef>
                <a:spcPts val="2000"/>
              </a:spcBef>
              <a:buClr>
                <a:srgbClr val="663366"/>
              </a:buClr>
              <a:buSzPct val="75000"/>
              <a:buFont typeface="Wingdings" pitchFamily="2" charset="2"/>
              <a:buChar char="n"/>
            </a:pPr>
            <a:r>
              <a:rPr lang="en-GB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a </a:t>
            </a:r>
            <a:r>
              <a:rPr lang="en-GB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solid state device </a:t>
            </a:r>
            <a:r>
              <a:rPr lang="en-GB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made from silicon</a:t>
            </a:r>
          </a:p>
          <a:p>
            <a:pPr marL="228600" lvl="1">
              <a:lnSpc>
                <a:spcPct val="100000"/>
              </a:lnSpc>
              <a:spcBef>
                <a:spcPts val="2000"/>
              </a:spcBef>
              <a:buClr>
                <a:srgbClr val="663366"/>
              </a:buClr>
              <a:buSzPct val="75000"/>
              <a:buFont typeface="Wingdings" pitchFamily="2" charset="2"/>
              <a:buChar char="n"/>
            </a:pPr>
            <a:r>
              <a:rPr lang="en-GB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 invented at Bell Labs in 1947</a:t>
            </a:r>
          </a:p>
          <a:p>
            <a:pPr marL="228600" lvl="1">
              <a:lnSpc>
                <a:spcPct val="100000"/>
              </a:lnSpc>
              <a:spcBef>
                <a:spcPts val="2000"/>
              </a:spcBef>
              <a:buClr>
                <a:srgbClr val="663366"/>
              </a:buClr>
              <a:buSzPct val="75000"/>
              <a:buFont typeface="Wingdings" pitchFamily="2" charset="2"/>
              <a:buChar char="n"/>
            </a:pPr>
            <a:r>
              <a:rPr lang="en-GB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was not until the late 1950’s that fully transistorized computers were commercially available</a:t>
            </a:r>
          </a:p>
          <a:p>
            <a:pPr marL="228600" lvl="1">
              <a:lnSpc>
                <a:spcPct val="100000"/>
              </a:lnSpc>
              <a:spcBef>
                <a:spcPts val="2000"/>
              </a:spcBef>
              <a:buClr>
                <a:srgbClr val="663366"/>
              </a:buClr>
              <a:buSzPct val="75000"/>
              <a:buFont typeface="Wingdings" pitchFamily="2" charset="2"/>
              <a:buChar char="n"/>
            </a:pPr>
            <a:endParaRPr lang="en-GB" sz="2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05800" y="792480"/>
            <a:ext cx="3055671" cy="2276475"/>
          </a:xfrm>
          <a:prstGeom prst="rect">
            <a:avLst/>
          </a:prstGeom>
          <a:effectLst>
            <a:softEdge rad="228600"/>
          </a:effectLst>
        </p:spPr>
      </p:pic>
    </p:spTree>
    <p:extLst>
      <p:ext uri="{BB962C8B-B14F-4D97-AF65-F5344CB8AC3E}">
        <p14:creationId xmlns:p14="http://schemas.microsoft.com/office/powerpoint/2010/main" val="527264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" y="259080"/>
            <a:ext cx="11704320" cy="62484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Table 1: Generation of Computers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6295962"/>
              </p:ext>
            </p:extLst>
          </p:nvPr>
        </p:nvGraphicFramePr>
        <p:xfrm>
          <a:off x="838200" y="1524000"/>
          <a:ext cx="9631680" cy="45872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Document" r:id="rId5" imgW="6096000" imgH="2374900" progId="Word.Document.12">
                  <p:embed/>
                </p:oleObj>
              </mc:Choice>
              <mc:Fallback>
                <p:oleObj name="Document" r:id="rId5" imgW="6096000" imgH="2374900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524000"/>
                        <a:ext cx="9631680" cy="45872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1628283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" y="167640"/>
            <a:ext cx="11826240" cy="650748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Second Generation Computers</a:t>
            </a:r>
          </a:p>
          <a:p>
            <a:pPr lvl="0">
              <a:lnSpc>
                <a:spcPct val="100000"/>
              </a:lnSpc>
              <a:spcBef>
                <a:spcPts val="2000"/>
              </a:spcBef>
              <a:buClr>
                <a:srgbClr val="663366"/>
              </a:buClr>
              <a:buSzPct val="75000"/>
              <a:buFont typeface="Wingdings" pitchFamily="2" charset="2"/>
              <a:buChar char="n"/>
            </a:pP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Introduced:</a:t>
            </a:r>
          </a:p>
          <a:p>
            <a:pPr marL="457200" lvl="1">
              <a:lnSpc>
                <a:spcPct val="100000"/>
              </a:lnSpc>
              <a:spcBef>
                <a:spcPts val="600"/>
              </a:spcBef>
              <a:buClr>
                <a:srgbClr val="663366">
                  <a:lumMod val="60000"/>
                  <a:lumOff val="40000"/>
                </a:srgbClr>
              </a:buClr>
              <a:buSzPct val="75000"/>
              <a:buFont typeface="Wingdings" pitchFamily="2" charset="2"/>
              <a:buChar char="n"/>
            </a:pP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More complex arithmetic and logic units and control units</a:t>
            </a:r>
          </a:p>
          <a:p>
            <a:pPr marL="457200" lvl="1">
              <a:lnSpc>
                <a:spcPct val="100000"/>
              </a:lnSpc>
              <a:spcBef>
                <a:spcPts val="600"/>
              </a:spcBef>
              <a:buClr>
                <a:srgbClr val="663366">
                  <a:lumMod val="60000"/>
                  <a:lumOff val="40000"/>
                </a:srgbClr>
              </a:buClr>
              <a:buSzPct val="75000"/>
              <a:buFont typeface="Wingdings" pitchFamily="2" charset="2"/>
              <a:buChar char="n"/>
            </a:pP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use of high-level programming languages</a:t>
            </a:r>
          </a:p>
          <a:p>
            <a:pPr marL="457200" lvl="1">
              <a:lnSpc>
                <a:spcPct val="100000"/>
              </a:lnSpc>
              <a:spcBef>
                <a:spcPts val="600"/>
              </a:spcBef>
              <a:buClr>
                <a:srgbClr val="663366">
                  <a:lumMod val="60000"/>
                  <a:lumOff val="40000"/>
                </a:srgbClr>
              </a:buClr>
              <a:buSzPct val="75000"/>
              <a:buFont typeface="Wingdings" pitchFamily="2" charset="2"/>
              <a:buChar char="n"/>
            </a:pP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Provision of </a:t>
            </a:r>
            <a:r>
              <a:rPr lang="en-US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 software </a:t>
            </a: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 provided the ability to:</a:t>
            </a:r>
          </a:p>
          <a:p>
            <a:pPr marL="685800" lvl="2">
              <a:lnSpc>
                <a:spcPct val="100000"/>
              </a:lnSpc>
              <a:spcBef>
                <a:spcPts val="600"/>
              </a:spcBef>
              <a:buClr>
                <a:srgbClr val="663366"/>
              </a:buClr>
              <a:buSzPct val="75000"/>
              <a:buFont typeface="Wingdings" pitchFamily="2" charset="2"/>
              <a:buChar char="n"/>
            </a:pP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load programs </a:t>
            </a:r>
          </a:p>
          <a:p>
            <a:pPr marL="685800" lvl="2">
              <a:lnSpc>
                <a:spcPct val="100000"/>
              </a:lnSpc>
              <a:spcBef>
                <a:spcPts val="600"/>
              </a:spcBef>
              <a:buClr>
                <a:srgbClr val="663366"/>
              </a:buClr>
              <a:buSzPct val="75000"/>
              <a:buFont typeface="Wingdings" pitchFamily="2" charset="2"/>
              <a:buChar char="n"/>
            </a:pP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move data to peripherals and libraries </a:t>
            </a:r>
          </a:p>
          <a:p>
            <a:pPr marL="685800" lvl="2">
              <a:lnSpc>
                <a:spcPct val="100000"/>
              </a:lnSpc>
              <a:spcBef>
                <a:spcPts val="600"/>
              </a:spcBef>
              <a:buClr>
                <a:srgbClr val="663366"/>
              </a:buClr>
              <a:buSzPct val="75000"/>
              <a:buFont typeface="Wingdings" pitchFamily="2" charset="2"/>
              <a:buChar char="n"/>
            </a:pPr>
            <a:r>
              <a:rPr lang="en-US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perform common 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computations</a:t>
            </a:r>
          </a:p>
          <a:p>
            <a:pPr marL="457200" lvl="2" indent="0">
              <a:lnSpc>
                <a:spcPct val="100000"/>
              </a:lnSpc>
              <a:spcBef>
                <a:spcPts val="600"/>
              </a:spcBef>
              <a:buClr>
                <a:srgbClr val="663366"/>
              </a:buClr>
              <a:buSzPct val="75000"/>
              <a:buNone/>
            </a:pPr>
            <a:endParaRPr lang="en-US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2000"/>
              </a:spcBef>
              <a:buClr>
                <a:srgbClr val="663366"/>
              </a:buClr>
              <a:buSzPct val="75000"/>
              <a:buFont typeface="Wingdings" pitchFamily="2" charset="2"/>
              <a:buChar char="n"/>
            </a:pP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Appearance of the Digital Equipment Corporation (DEC) in 1957</a:t>
            </a:r>
          </a:p>
          <a:p>
            <a:pPr lvl="0">
              <a:lnSpc>
                <a:spcPct val="100000"/>
              </a:lnSpc>
              <a:spcBef>
                <a:spcPts val="2000"/>
              </a:spcBef>
              <a:buClr>
                <a:srgbClr val="663366"/>
              </a:buClr>
              <a:buSzPct val="75000"/>
              <a:buFont typeface="Wingdings" pitchFamily="2" charset="2"/>
              <a:buChar char="n"/>
            </a:pP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PDP-1 was DEC’s first computer</a:t>
            </a:r>
          </a:p>
          <a:p>
            <a:pPr lvl="0">
              <a:lnSpc>
                <a:spcPct val="100000"/>
              </a:lnSpc>
              <a:spcBef>
                <a:spcPts val="2000"/>
              </a:spcBef>
              <a:buClr>
                <a:srgbClr val="663366"/>
              </a:buClr>
              <a:buSzPct val="75000"/>
              <a:buFont typeface="Wingdings" pitchFamily="2" charset="2"/>
              <a:buChar char="n"/>
            </a:pP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began the mini-computer phenomenon that would become so prominent in the third generation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84418">
            <a:off x="9910804" y="591638"/>
            <a:ext cx="1499809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822572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" y="182880"/>
            <a:ext cx="11826240" cy="644652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Third Generation: Integrated Circuits</a:t>
            </a:r>
          </a:p>
          <a:p>
            <a:pPr lvl="0">
              <a:lnSpc>
                <a:spcPct val="100000"/>
              </a:lnSpc>
              <a:spcBef>
                <a:spcPts val="2000"/>
              </a:spcBef>
              <a:buClr>
                <a:srgbClr val="663366"/>
              </a:buClr>
              <a:buSzPct val="75000"/>
              <a:buFont typeface="Wingdings" pitchFamily="2" charset="2"/>
              <a:buChar char="n"/>
            </a:pPr>
            <a:r>
              <a:rPr lang="en-GB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1958 – the invention of the integrated circuit </a:t>
            </a:r>
          </a:p>
          <a:p>
            <a:pPr lvl="0">
              <a:lnSpc>
                <a:spcPct val="100000"/>
              </a:lnSpc>
              <a:spcBef>
                <a:spcPts val="2000"/>
              </a:spcBef>
              <a:buClr>
                <a:srgbClr val="663366"/>
              </a:buClr>
              <a:buSzPct val="75000"/>
              <a:buFont typeface="Wingdings" pitchFamily="2" charset="2"/>
              <a:buChar char="n"/>
            </a:pPr>
            <a:r>
              <a:rPr lang="en-GB" sz="2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Discrete component</a:t>
            </a:r>
          </a:p>
          <a:p>
            <a:pPr marL="457200" lvl="1">
              <a:lnSpc>
                <a:spcPct val="100000"/>
              </a:lnSpc>
              <a:spcBef>
                <a:spcPts val="600"/>
              </a:spcBef>
              <a:buClr>
                <a:srgbClr val="663366">
                  <a:lumMod val="60000"/>
                  <a:lumOff val="40000"/>
                </a:srgbClr>
              </a:buClr>
              <a:buSzPct val="75000"/>
              <a:buFont typeface="Wingdings" pitchFamily="2" charset="2"/>
              <a:buChar char="n"/>
            </a:pPr>
            <a:r>
              <a:rPr lang="en-GB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Single, self-contained transistor</a:t>
            </a:r>
          </a:p>
          <a:p>
            <a:pPr marL="457200" lvl="1">
              <a:lnSpc>
                <a:spcPct val="100000"/>
              </a:lnSpc>
              <a:spcBef>
                <a:spcPts val="600"/>
              </a:spcBef>
              <a:buClr>
                <a:srgbClr val="663366">
                  <a:lumMod val="60000"/>
                  <a:lumOff val="40000"/>
                </a:srgbClr>
              </a:buClr>
              <a:buSzPct val="75000"/>
              <a:buFont typeface="Wingdings" pitchFamily="2" charset="2"/>
              <a:buChar char="n"/>
            </a:pPr>
            <a:r>
              <a:rPr lang="en-GB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Manufactured separately, packaged in their own containers, and soldered or wired together onto </a:t>
            </a:r>
            <a:r>
              <a:rPr lang="en-GB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Masonite-like </a:t>
            </a:r>
            <a:r>
              <a:rPr lang="en-GB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circuit boards</a:t>
            </a:r>
          </a:p>
          <a:p>
            <a:pPr marL="457200" lvl="1">
              <a:lnSpc>
                <a:spcPct val="100000"/>
              </a:lnSpc>
              <a:spcBef>
                <a:spcPts val="600"/>
              </a:spcBef>
              <a:buClr>
                <a:srgbClr val="663366">
                  <a:lumMod val="60000"/>
                  <a:lumOff val="40000"/>
                </a:srgbClr>
              </a:buClr>
              <a:buSzPct val="75000"/>
              <a:buFont typeface="Wingdings" pitchFamily="2" charset="2"/>
              <a:buChar char="n"/>
            </a:pPr>
            <a:r>
              <a:rPr lang="en-GB" sz="1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Manufacturing process was expensive and </a:t>
            </a:r>
            <a:r>
              <a:rPr lang="en-GB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cumbersome</a:t>
            </a:r>
          </a:p>
          <a:p>
            <a:pPr marL="457200" lvl="1">
              <a:lnSpc>
                <a:spcPct val="100000"/>
              </a:lnSpc>
              <a:spcBef>
                <a:spcPts val="600"/>
              </a:spcBef>
              <a:buClr>
                <a:srgbClr val="663366">
                  <a:lumMod val="60000"/>
                  <a:lumOff val="40000"/>
                </a:srgbClr>
              </a:buClr>
              <a:buSzPct val="75000"/>
              <a:buFont typeface="Wingdings" pitchFamily="2" charset="2"/>
              <a:buChar char="n"/>
            </a:pPr>
            <a:r>
              <a:rPr lang="en-GB" sz="1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era started the world of microelectronics</a:t>
            </a:r>
            <a:endParaRPr lang="en-GB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lvl="1">
              <a:lnSpc>
                <a:spcPct val="100000"/>
              </a:lnSpc>
              <a:spcBef>
                <a:spcPts val="2000"/>
              </a:spcBef>
              <a:buClr>
                <a:srgbClr val="663366"/>
              </a:buClr>
              <a:buSzPct val="75000"/>
              <a:buFont typeface="Wingdings" pitchFamily="2" charset="2"/>
              <a:buChar char="n"/>
            </a:pPr>
            <a:r>
              <a:rPr lang="en-GB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two most important members of the third generation were the IBM System/360 and the DEC PDP-8 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21240" y="182880"/>
            <a:ext cx="1524000" cy="1905464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val="200397147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" y="167640"/>
            <a:ext cx="11826240" cy="6553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Microelectronics</a:t>
            </a: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means “small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electronics.”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Since 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beginnings of digital electronics and the computer industry, there has been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persistent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consistent trend toward the reduction in size of digital electronic circuits.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basic elements of a digital computer,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perform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storage, movement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processing, and control functions.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Only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 fundamental types of components are required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gates and memory cells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gate is a device that implements a simple Boolean or logical function, such as IF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TRUE THEN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TRUE (AND gate). Such devices are called gates because they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control data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flow in much the same way that canal gates do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memory cell is a device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 can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store one bit of data; that is, the device can be in one of two stable states at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any time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By interconnecting large numbers of these fundamental devices, we can construct a computer. We can relate this to our four basic functions as follows: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46555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98120"/>
            <a:ext cx="11841480" cy="6477000"/>
          </a:xfrm>
        </p:spPr>
        <p:txBody>
          <a:bodyPr>
            <a:normAutofit/>
          </a:bodyPr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storage: Provided by memory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cells.</a:t>
            </a: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processing: Provided by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gates.</a:t>
            </a: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movement: The paths among components are used to move data from</a:t>
            </a:r>
          </a:p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memory to memory and from memory through gates to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memory.</a:t>
            </a: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Control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The paths among components can carry control signals. For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example, a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gate will have one or two data inputs plus a control signal input that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activates 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gate.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control signal is ON, the gate performs its function on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data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inputs and produces a data output. Similarly, the memory cell will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store the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bit that is on its input lead when the WRITE control signal is ON and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will place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bit that is in the cell on its output lead when the READ control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signal is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ON.</a:t>
            </a:r>
          </a:p>
        </p:txBody>
      </p:sp>
    </p:spTree>
    <p:extLst>
      <p:ext uri="{BB962C8B-B14F-4D97-AF65-F5344CB8AC3E}">
        <p14:creationId xmlns:p14="http://schemas.microsoft.com/office/powerpoint/2010/main" val="264546926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" y="198120"/>
            <a:ext cx="11826240" cy="65227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computer consists of gates, memory cells, and interconnections among these elements</a:t>
            </a:r>
          </a:p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gates and memory cells are constructed of simple digital electronic components</a:t>
            </a:r>
          </a:p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Exploits the fact that such components as transistors, resistors, and conductors can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 fabricated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a semiconductor such as silicon</a:t>
            </a:r>
          </a:p>
          <a:p>
            <a:pPr marL="0" indent="0" algn="just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transistors can be produced at the same time on a single wafer of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silicon Transistors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be connected with a processor metallization to form circuits</a:t>
            </a:r>
          </a:p>
          <a:p>
            <a:pPr marL="0" indent="0" algn="just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f6.pdf"/>
          <p:cNvPicPr>
            <a:picLocks noChangeAspect="1"/>
          </p:cNvPicPr>
          <p:nvPr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3"/>
              <a:srcRect t="29091" b="31818"/>
              <a:stretch>
                <a:fillRect/>
              </a:stretch>
            </p:blipFill>
          </mc:Choice>
          <mc:Fallback>
            <p:blipFill>
              <a:blip r:embed="rId4"/>
              <a:srcRect t="29091" b="31818"/>
              <a:stretch>
                <a:fillRect/>
              </a:stretch>
            </p:blipFill>
          </mc:Fallback>
        </mc:AlternateContent>
        <p:spPr>
          <a:xfrm>
            <a:off x="502920" y="2697480"/>
            <a:ext cx="9372600" cy="3855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9452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" y="152400"/>
            <a:ext cx="11780520" cy="656844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Wafer, Chip and Gate Relationship (The key concepts in an integrated circuit)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f7.pdf"/>
          <p:cNvPicPr>
            <a:picLocks noChangeAspect="1"/>
          </p:cNvPicPr>
          <p:nvPr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3"/>
              <a:srcRect l="8235" t="28182" r="10588" b="12727"/>
              <a:stretch>
                <a:fillRect/>
              </a:stretch>
            </p:blipFill>
          </mc:Choice>
          <mc:Fallback>
            <p:blipFill>
              <a:blip r:embed="rId4"/>
              <a:srcRect l="8235" t="28182" r="10588" b="12727"/>
              <a:stretch>
                <a:fillRect/>
              </a:stretch>
            </p:blipFill>
          </mc:Fallback>
        </mc:AlternateContent>
        <p:spPr>
          <a:xfrm>
            <a:off x="1600200" y="777239"/>
            <a:ext cx="7279923" cy="5760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95027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98120"/>
            <a:ext cx="11841480" cy="6553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Moore’s Law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Initially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only a few gates or memory cells could be reliably manufactured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packaged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together. These early integrated circuits are referred to as 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small-scale integration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(SSI). 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time went on, it became possible to pack more and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more components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the same chip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it is one of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most remarkable technological trends ever recorded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figure reflects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famous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Moore’s law, which was propounded by Gordon Moore, cofounder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Intel, in 1965. 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Moore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observed that the number of transistors that could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 put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a single chip was doubling every year and correctly predicted that this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pace would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continue into the near future. To the surprise of many, including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Moore, the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pace continued year after year and decade after decade. The pace slowed to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doubling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every 18 months in the 1970s but has sustained that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rate ever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since.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4585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5" y="142874"/>
            <a:ext cx="11901488" cy="6543675"/>
          </a:xfrm>
        </p:spPr>
        <p:txBody>
          <a:bodyPr/>
          <a:lstStyle/>
          <a:p>
            <a:pPr marL="0" indent="0" algn="ctr">
              <a:buNone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LATE POLICY, ATTENDANCE AND MAKE UP</a:t>
            </a:r>
          </a:p>
          <a:p>
            <a:pPr marL="0" indent="0" algn="ctr">
              <a:buNone/>
            </a:pP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Attendance will be taken at the beginning of each lecture</a:t>
            </a:r>
          </a:p>
          <a:p>
            <a:pPr>
              <a:buFont typeface="Wingdings" panose="05000000000000000000" pitchFamily="2" charset="2"/>
              <a:buChar char="v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Official / medical excuses must be presented within one week</a:t>
            </a:r>
          </a:p>
          <a:p>
            <a:pPr>
              <a:buFont typeface="Wingdings" panose="05000000000000000000" pitchFamily="2" charset="2"/>
              <a:buChar char="v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Late attendance is counted as half presence</a:t>
            </a:r>
          </a:p>
          <a:p>
            <a:pPr>
              <a:buFont typeface="Wingdings" panose="05000000000000000000" pitchFamily="2" charset="2"/>
              <a:buChar char="v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Two late attendances are counted as one absence</a:t>
            </a:r>
          </a:p>
          <a:p>
            <a:pPr>
              <a:buFont typeface="Wingdings" panose="05000000000000000000" pitchFamily="2" charset="2"/>
              <a:buChar char="v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 makeup exam will be given for missing exam or quiz without cogent reason(s)</a:t>
            </a:r>
          </a:p>
          <a:p>
            <a:pPr>
              <a:buFont typeface="Wingdings" panose="05000000000000000000" pitchFamily="2" charset="2"/>
              <a:buChar char="v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296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" y="228600"/>
            <a:ext cx="11719560" cy="64617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Later Generations: Semi-conductor Memory Microprocessors</a:t>
            </a:r>
          </a:p>
          <a:p>
            <a:pPr marL="0" indent="0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Beyond the third generation there is less general agreement on defining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generations of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computers.  </a:t>
            </a:r>
            <a:endPara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introduction of large-scale integration (LSI), more than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1000 components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be placed on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single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integrated circuit chip. </a:t>
            </a:r>
            <a:endPara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Very-large-scale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integration (VLSI) achieved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more than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10,000 components per chip, while current ultra-large-scale integration (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ULSI) chips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 contain more than one billion components.</a:t>
            </a:r>
          </a:p>
          <a:p>
            <a:pPr marL="0" indent="0">
              <a:buNone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rapid pace of technology, the high rate of introduction of new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products, and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importance of software and communications as well as hardware,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classification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generation becomes less clear and less meaningful.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sults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096797">
            <a:off x="10482167" y="5670902"/>
            <a:ext cx="1548749" cy="110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435397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" y="167640"/>
            <a:ext cx="11765280" cy="6477000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Semiconductor Memory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Content Placeholder 3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3517350"/>
              </p:ext>
            </p:extLst>
          </p:nvPr>
        </p:nvGraphicFramePr>
        <p:xfrm>
          <a:off x="228600" y="807720"/>
          <a:ext cx="11155680" cy="5745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9828115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"/>
            <a:ext cx="11871960" cy="6598920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Microprocessors</a:t>
            </a:r>
          </a:p>
          <a:p>
            <a:pPr lvl="0">
              <a:lnSpc>
                <a:spcPct val="100000"/>
              </a:lnSpc>
              <a:spcBef>
                <a:spcPts val="2000"/>
              </a:spcBef>
              <a:buClr>
                <a:srgbClr val="663366"/>
              </a:buClr>
              <a:buSzPct val="75000"/>
              <a:buFont typeface="Wingdings" pitchFamily="2" charset="2"/>
              <a:buChar char="n"/>
            </a:pPr>
            <a:r>
              <a:rPr lang="en-GB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density of elements on processor chips continued to rise</a:t>
            </a:r>
          </a:p>
          <a:p>
            <a:pPr marL="457200" lvl="1">
              <a:lnSpc>
                <a:spcPct val="100000"/>
              </a:lnSpc>
              <a:spcBef>
                <a:spcPts val="600"/>
              </a:spcBef>
              <a:buClr>
                <a:srgbClr val="663366">
                  <a:lumMod val="60000"/>
                  <a:lumOff val="40000"/>
                </a:srgbClr>
              </a:buClr>
              <a:buSzPct val="75000"/>
              <a:buFont typeface="Wingdings" pitchFamily="2" charset="2"/>
              <a:buChar char="n"/>
            </a:pPr>
            <a:r>
              <a:rPr lang="en-GB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More and more elements were placed on each chip so that fewer and fewer chips were needed to construct a single computer processor</a:t>
            </a:r>
          </a:p>
          <a:p>
            <a:pPr lvl="0">
              <a:lnSpc>
                <a:spcPct val="100000"/>
              </a:lnSpc>
              <a:spcBef>
                <a:spcPts val="2000"/>
              </a:spcBef>
              <a:buClr>
                <a:srgbClr val="663366"/>
              </a:buClr>
              <a:buSzPct val="75000"/>
              <a:buFont typeface="Wingdings" pitchFamily="2" charset="2"/>
              <a:buChar char="n"/>
            </a:pPr>
            <a:r>
              <a:rPr lang="en-GB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1971 Intel developed 4004</a:t>
            </a:r>
          </a:p>
          <a:p>
            <a:pPr marL="457200" lvl="1">
              <a:lnSpc>
                <a:spcPct val="100000"/>
              </a:lnSpc>
              <a:spcBef>
                <a:spcPts val="600"/>
              </a:spcBef>
              <a:buClr>
                <a:srgbClr val="663366">
                  <a:lumMod val="60000"/>
                  <a:lumOff val="40000"/>
                </a:srgbClr>
              </a:buClr>
              <a:buSzPct val="75000"/>
              <a:buFont typeface="Wingdings" pitchFamily="2" charset="2"/>
              <a:buChar char="n"/>
            </a:pPr>
            <a:r>
              <a:rPr lang="en-GB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 chip to contain all of the components of a CPU on a single chip</a:t>
            </a:r>
          </a:p>
          <a:p>
            <a:pPr marL="457200" lvl="1">
              <a:lnSpc>
                <a:spcPct val="100000"/>
              </a:lnSpc>
              <a:spcBef>
                <a:spcPts val="600"/>
              </a:spcBef>
              <a:buClr>
                <a:srgbClr val="663366">
                  <a:lumMod val="60000"/>
                  <a:lumOff val="40000"/>
                </a:srgbClr>
              </a:buClr>
              <a:buSzPct val="75000"/>
              <a:buFont typeface="Wingdings" pitchFamily="2" charset="2"/>
              <a:buChar char="n"/>
            </a:pPr>
            <a:r>
              <a:rPr lang="en-GB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Birth of microprocessor</a:t>
            </a:r>
          </a:p>
          <a:p>
            <a:pPr lvl="0">
              <a:lnSpc>
                <a:spcPct val="100000"/>
              </a:lnSpc>
              <a:spcBef>
                <a:spcPts val="2000"/>
              </a:spcBef>
              <a:buClr>
                <a:srgbClr val="663366"/>
              </a:buClr>
              <a:buSzPct val="75000"/>
              <a:buFont typeface="Wingdings" pitchFamily="2" charset="2"/>
              <a:buChar char="n"/>
            </a:pPr>
            <a:r>
              <a:rPr lang="en-GB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1972 Intel developed 8008</a:t>
            </a:r>
          </a:p>
          <a:p>
            <a:pPr marL="457200" lvl="1">
              <a:lnSpc>
                <a:spcPct val="100000"/>
              </a:lnSpc>
              <a:spcBef>
                <a:spcPts val="600"/>
              </a:spcBef>
              <a:buClr>
                <a:srgbClr val="663366">
                  <a:lumMod val="60000"/>
                  <a:lumOff val="40000"/>
                </a:srgbClr>
              </a:buClr>
              <a:buSzPct val="75000"/>
              <a:buFont typeface="Wingdings" pitchFamily="2" charset="2"/>
              <a:buChar char="n"/>
            </a:pPr>
            <a:r>
              <a:rPr lang="en-GB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 8-bit microprocessor</a:t>
            </a:r>
          </a:p>
          <a:p>
            <a:pPr lvl="0">
              <a:lnSpc>
                <a:spcPct val="100000"/>
              </a:lnSpc>
              <a:spcBef>
                <a:spcPts val="2000"/>
              </a:spcBef>
              <a:buClr>
                <a:srgbClr val="663366"/>
              </a:buClr>
              <a:buSzPct val="75000"/>
              <a:buFont typeface="Wingdings" pitchFamily="2" charset="2"/>
              <a:buChar char="n"/>
            </a:pPr>
            <a:r>
              <a:rPr lang="en-GB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1974 Intel developed 8080</a:t>
            </a:r>
          </a:p>
          <a:p>
            <a:pPr marL="457200" lvl="1">
              <a:lnSpc>
                <a:spcPct val="100000"/>
              </a:lnSpc>
              <a:spcBef>
                <a:spcPts val="600"/>
              </a:spcBef>
              <a:buClr>
                <a:srgbClr val="663366">
                  <a:lumMod val="60000"/>
                  <a:lumOff val="40000"/>
                </a:srgbClr>
              </a:buClr>
              <a:buSzPct val="75000"/>
              <a:buFont typeface="Wingdings" pitchFamily="2" charset="2"/>
              <a:buChar char="n"/>
            </a:pPr>
            <a:r>
              <a:rPr lang="en-GB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 general purpose microprocessor</a:t>
            </a:r>
          </a:p>
          <a:p>
            <a:pPr marL="457200" lvl="1">
              <a:lnSpc>
                <a:spcPct val="100000"/>
              </a:lnSpc>
              <a:spcBef>
                <a:spcPts val="600"/>
              </a:spcBef>
              <a:buClr>
                <a:srgbClr val="663366">
                  <a:lumMod val="60000"/>
                  <a:lumOff val="40000"/>
                </a:srgbClr>
              </a:buClr>
              <a:buSzPct val="75000"/>
              <a:buFont typeface="Wingdings" pitchFamily="2" charset="2"/>
              <a:buChar char="n"/>
            </a:pPr>
            <a:r>
              <a:rPr lang="en-GB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Faster, has a richer instruction set, has a large addressing capability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002324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" y="274320"/>
            <a:ext cx="11841480" cy="64770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3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Concept of Family in the world of Computers</a:t>
            </a:r>
          </a:p>
          <a:p>
            <a:pPr marL="0" indent="0" algn="just"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concept of a family of compatible computers was both novel and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extremely successful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characteristics of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family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as follows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Similar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identical instruction set: In many cases, the exact same set of machine instructions is supported on all members of the family. Thus, a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program that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executes on one machine will also execute on any other. </a:t>
            </a:r>
          </a:p>
          <a:p>
            <a:pPr algn="just"/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Similar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identical operating system: The same basic operating system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available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all family members. In some cases, additional features are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added to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higher-end members.</a:t>
            </a:r>
          </a:p>
          <a:p>
            <a:pPr algn="just"/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Increasing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speed: The rate of instruction execution increases in going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 lower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higher family members.</a:t>
            </a:r>
          </a:p>
          <a:p>
            <a:pPr algn="just"/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Increasing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number of I/O ports: The number of I/O ports increases in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going from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lower to higher family members.</a:t>
            </a:r>
          </a:p>
          <a:p>
            <a:pPr algn="just"/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Increasing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memory size: The size of main memory increases in going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from lower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higher family members.</a:t>
            </a:r>
          </a:p>
          <a:p>
            <a:pPr algn="just"/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Increasing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cost: At a given point in time, the cost of a system increases in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going from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lower to higher family members.</a:t>
            </a:r>
          </a:p>
          <a:p>
            <a:pPr marL="0" indent="0" algn="just">
              <a:buNone/>
            </a:pP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383576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" y="167640"/>
            <a:ext cx="11917680" cy="6461760"/>
          </a:xfrm>
        </p:spPr>
        <p:txBody>
          <a:bodyPr/>
          <a:lstStyle/>
          <a:p>
            <a:pPr marL="0" indent="0" algn="ctr">
              <a:buNone/>
            </a:pPr>
            <a:r>
              <a:rPr lang="en-US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Review Questions/Quiz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romanLcPeriod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a stored program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computer?</a:t>
            </a:r>
          </a:p>
          <a:p>
            <a:pPr marL="514350" indent="-514350">
              <a:buFont typeface="+mj-lt"/>
              <a:buAutoNum type="romanLcPeriod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the four main components of any general-purpose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computer?</a:t>
            </a:r>
          </a:p>
          <a:p>
            <a:pPr marL="514350" indent="-514350">
              <a:buFont typeface="+mj-lt"/>
              <a:buAutoNum type="romanLcPeriod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integrated circuit level, what are the three principal constituents of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computer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system?</a:t>
            </a:r>
          </a:p>
          <a:p>
            <a:pPr marL="514350" indent="-514350">
              <a:buFont typeface="+mj-lt"/>
              <a:buAutoNum type="romanLcPeriod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Explain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Moore’s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law.</a:t>
            </a:r>
          </a:p>
          <a:p>
            <a:pPr marL="514350" indent="-514350">
              <a:buFont typeface="+mj-lt"/>
              <a:buAutoNum type="romanLcPeriod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List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explain the key characteristics of a computer family.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035950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" y="198120"/>
            <a:ext cx="11765280" cy="6477000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 FOR LISTENING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663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" y="152400"/>
            <a:ext cx="11978640" cy="6553200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Why Study Computer Architecture and Organization?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want to be called “Computer Engineer or Scientist”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want to become an “expert” on computer hardware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want to become a “computer system designer”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 want to become a “software designer” and need to understand how to improve code performance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Technology is improving rapidly, new opportunities, has never been more exciting!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Because Institute of Electrical Engineering Electronics/Association of Computing Machinery mandated it for all Computer Science/Computer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ngineering to study it.</a:t>
            </a:r>
          </a:p>
          <a:p>
            <a:pPr marL="0" indent="0">
              <a:buNone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849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" y="182880"/>
            <a:ext cx="11932920" cy="6537960"/>
          </a:xfrm>
        </p:spPr>
        <p:txBody>
          <a:bodyPr/>
          <a:lstStyle/>
          <a:p>
            <a:pPr marL="0" indent="0" algn="ctr">
              <a:buNone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Aims of this course</a:t>
            </a:r>
          </a:p>
          <a:p>
            <a:pPr marL="0" indent="0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 the end of this course, students should be able to: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structure and function of a Computer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ompare the history of computers from first generation to the present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Explain the roles of registers, memory (internal and external), memory addressing, Instruction cycle and control systems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Solve some problems in Number Systems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the concept of Boolean Algebra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Implement Boolean functions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 the concept of Fault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olerant Computing</a:t>
            </a:r>
          </a:p>
        </p:txBody>
      </p:sp>
    </p:spTree>
    <p:extLst>
      <p:ext uri="{BB962C8B-B14F-4D97-AF65-F5344CB8AC3E}">
        <p14:creationId xmlns:p14="http://schemas.microsoft.com/office/powerpoint/2010/main" val="123586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" y="289560"/>
            <a:ext cx="11902440" cy="6324600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Stallings, W. (Eds.). (2010). Computer Organization and Architecture (8</a:t>
            </a:r>
            <a:r>
              <a:rPr lang="en-US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ed.) Upper Saddle River, New Jersey: Prentice Hall.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Related Online Sources</a:t>
            </a:r>
          </a:p>
        </p:txBody>
      </p:sp>
    </p:spTree>
    <p:extLst>
      <p:ext uri="{BB962C8B-B14F-4D97-AF65-F5344CB8AC3E}">
        <p14:creationId xmlns:p14="http://schemas.microsoft.com/office/powerpoint/2010/main" val="2316910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" y="243840"/>
            <a:ext cx="11856720" cy="6492240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Objectives of this Lesson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the end of this class, students should be able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to: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Perform basic arithmetic operations on binary, decimal and hexadecimal numbers.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 some basic concepts of digital logic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 typeface="+mj-lt"/>
              <a:buAutoNum type="romanL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Differentiate between computer Organization and Architecture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Differentiate between computer Structure and Function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Draw the structure of a computer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Explain the components of a computer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Trace the historical development of computers from first generation till present</a:t>
            </a:r>
          </a:p>
        </p:txBody>
      </p:sp>
    </p:spTree>
    <p:extLst>
      <p:ext uri="{BB962C8B-B14F-4D97-AF65-F5344CB8AC3E}">
        <p14:creationId xmlns:p14="http://schemas.microsoft.com/office/powerpoint/2010/main" val="353589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74320"/>
            <a:ext cx="12009120" cy="644652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b="1" dirty="0" smtClean="0"/>
              <a:t>Practice Questions</a:t>
            </a:r>
          </a:p>
          <a:p>
            <a:pPr marL="0" indent="0"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Convert the following binary numbers to their decimal equivalents: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001100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000011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011100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111100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101010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Convert the following binary numbers to their decimal equivalents: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11100.011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110011.10011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1010101010.1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Convert the following decimal numbers to their binary equivalents: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64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111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145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255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Convert the following decimal numbers to their binary equivalents: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34.75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25.25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27.1875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Express the following octal numbers in hexadecimal notation: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5655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2550276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76545336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3726755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7190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674</TotalTime>
  <Words>4396</Words>
  <Application>Microsoft Office PowerPoint</Application>
  <PresentationFormat>Widescreen</PresentationFormat>
  <Paragraphs>444</Paragraphs>
  <Slides>45</Slides>
  <Notes>23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45</vt:i4>
      </vt:variant>
    </vt:vector>
  </HeadingPairs>
  <TitlesOfParts>
    <vt:vector size="56" baseType="lpstr">
      <vt:lpstr>新細明體</vt:lpstr>
      <vt:lpstr>Arial</vt:lpstr>
      <vt:lpstr>Arial Rounded MT Bold</vt:lpstr>
      <vt:lpstr>Calibri</vt:lpstr>
      <vt:lpstr>Calibri Light</vt:lpstr>
      <vt:lpstr>Rockwell</vt:lpstr>
      <vt:lpstr>Times New Roman</vt:lpstr>
      <vt:lpstr>Wingdings</vt:lpstr>
      <vt:lpstr>Office Theme</vt:lpstr>
      <vt:lpstr>點陣圖影像</vt:lpstr>
      <vt:lpstr>Document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Funmilayo Kasali</dc:creator>
  <cp:lastModifiedBy>Funmilayo Kasali</cp:lastModifiedBy>
  <cp:revision>57</cp:revision>
  <dcterms:created xsi:type="dcterms:W3CDTF">2018-09-19T12:55:22Z</dcterms:created>
  <dcterms:modified xsi:type="dcterms:W3CDTF">2018-10-25T14:04:31Z</dcterms:modified>
</cp:coreProperties>
</file>