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ms-office.legacyDiagramText"/>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62"/>
  </p:notesMasterIdLst>
  <p:sldIdLst>
    <p:sldId id="273" r:id="rId2"/>
    <p:sldId id="290" r:id="rId3"/>
    <p:sldId id="256" r:id="rId4"/>
    <p:sldId id="257" r:id="rId5"/>
    <p:sldId id="258" r:id="rId6"/>
    <p:sldId id="259" r:id="rId7"/>
    <p:sldId id="260" r:id="rId8"/>
    <p:sldId id="261" r:id="rId9"/>
    <p:sldId id="262" r:id="rId10"/>
    <p:sldId id="263" r:id="rId11"/>
    <p:sldId id="264" r:id="rId12"/>
    <p:sldId id="265" r:id="rId13"/>
    <p:sldId id="292" r:id="rId14"/>
    <p:sldId id="266" r:id="rId15"/>
    <p:sldId id="267" r:id="rId16"/>
    <p:sldId id="268" r:id="rId17"/>
    <p:sldId id="269" r:id="rId18"/>
    <p:sldId id="271" r:id="rId19"/>
    <p:sldId id="270"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93" r:id="rId33"/>
    <p:sldId id="294" r:id="rId34"/>
    <p:sldId id="295" r:id="rId35"/>
    <p:sldId id="296" r:id="rId36"/>
    <p:sldId id="297" r:id="rId37"/>
    <p:sldId id="298" r:id="rId38"/>
    <p:sldId id="299" r:id="rId39"/>
    <p:sldId id="300" r:id="rId40"/>
    <p:sldId id="309" r:id="rId41"/>
    <p:sldId id="322" r:id="rId42"/>
    <p:sldId id="310" r:id="rId43"/>
    <p:sldId id="311" r:id="rId44"/>
    <p:sldId id="312" r:id="rId45"/>
    <p:sldId id="313" r:id="rId46"/>
    <p:sldId id="314" r:id="rId47"/>
    <p:sldId id="315" r:id="rId48"/>
    <p:sldId id="316" r:id="rId49"/>
    <p:sldId id="317" r:id="rId50"/>
    <p:sldId id="318" r:id="rId51"/>
    <p:sldId id="319" r:id="rId52"/>
    <p:sldId id="320" r:id="rId53"/>
    <p:sldId id="321" r:id="rId54"/>
    <p:sldId id="287" r:id="rId55"/>
    <p:sldId id="288" r:id="rId56"/>
    <p:sldId id="302" r:id="rId57"/>
    <p:sldId id="303" r:id="rId58"/>
    <p:sldId id="304" r:id="rId59"/>
    <p:sldId id="305" r:id="rId60"/>
    <p:sldId id="306" r:id="rId6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99"/>
    <a:srgbClr val="FF6600"/>
    <a:srgbClr val="FF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409" autoAdjust="0"/>
    <p:restoredTop sz="97311" autoAdjust="0"/>
  </p:normalViewPr>
  <p:slideViewPr>
    <p:cSldViewPr>
      <p:cViewPr varScale="1">
        <p:scale>
          <a:sx n="101" d="100"/>
          <a:sy n="101" d="100"/>
        </p:scale>
        <p:origin x="-312" y="-90"/>
      </p:cViewPr>
      <p:guideLst>
        <p:guide orient="horz" pos="2160"/>
        <p:guide pos="2880"/>
      </p:guideLst>
    </p:cSldViewPr>
  </p:slideViewPr>
  <p:notesTextViewPr>
    <p:cViewPr>
      <p:scale>
        <a:sx n="100" d="100"/>
        <a:sy n="100" d="100"/>
      </p:scale>
      <p:origin x="0" y="0"/>
    </p:cViewPr>
  </p:notesTextViewPr>
  <p:gridSpacing cx="77716063" cy="77716063"/>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06/relationships/legacyDocTextInfo" Target="legacyDocTextInfo.bin"/><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B8FFE1AB-3097-4AAE-9D4C-3988A05628DA}" type="datetimeFigureOut">
              <a:rPr lang="en-GB"/>
              <a:pPr>
                <a:defRPr/>
              </a:pPr>
              <a:t>05/08/2021</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A726A1A-69DD-4954-8BF4-3D8DEC9AAD70}"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31748" name="Slide Number Placeholder 3"/>
          <p:cNvSpPr>
            <a:spLocks noGrp="1"/>
          </p:cNvSpPr>
          <p:nvPr>
            <p:ph type="sldNum" sz="quarter" idx="5"/>
          </p:nvPr>
        </p:nvSpPr>
        <p:spPr bwMode="auto">
          <a:noFill/>
          <a:ln>
            <a:miter lim="800000"/>
            <a:headEnd/>
            <a:tailEnd/>
          </a:ln>
        </p:spPr>
        <p:txBody>
          <a:bodyPr/>
          <a:lstStyle/>
          <a:p>
            <a:fld id="{168061EA-B1C3-4C22-97D0-D0C49E5EF238}" type="slidenum">
              <a:rPr lang="en-GB" altLang="en-US"/>
              <a:pPr/>
              <a:t>15</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IN"/>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IN"/>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IN"/>
            </a:p>
          </p:txBody>
        </p:sp>
        <p:sp>
          <p:nvSpPr>
            <p:cNvPr id="8" name="Freeform 6"/>
            <p:cNvSpPr>
              <a:spLocks/>
            </p:cNvSpPr>
            <p:nvPr/>
          </p:nvSpPr>
          <p:spPr bwMode="hidden">
            <a:xfrm>
              <a:off x="4038" y="3577"/>
              <a:ext cx="1720" cy="65"/>
            </a:xfrm>
            <a:custGeom>
              <a:avLst/>
              <a:gdLst>
                <a:gd name="T0" fmla="*/ 1712 w 1722"/>
                <a:gd name="T1" fmla="*/ 61 h 66"/>
                <a:gd name="T2" fmla="*/ 1712 w 1722"/>
                <a:gd name="T3" fmla="*/ 55 h 66"/>
                <a:gd name="T4" fmla="*/ 0 w 1722"/>
                <a:gd name="T5" fmla="*/ 0 h 66"/>
                <a:gd name="T6" fmla="*/ 0 w 1722"/>
                <a:gd name="T7" fmla="*/ 43 h 66"/>
                <a:gd name="T8" fmla="*/ 1712 w 1722"/>
                <a:gd name="T9" fmla="*/ 61 h 66"/>
                <a:gd name="T10" fmla="*/ 1712 w 1722"/>
                <a:gd name="T11" fmla="*/ 61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IN"/>
            </a:p>
          </p:txBody>
        </p:sp>
        <p:sp>
          <p:nvSpPr>
            <p:cNvPr id="10" name="Freeform 8"/>
            <p:cNvSpPr>
              <a:spLocks/>
            </p:cNvSpPr>
            <p:nvPr/>
          </p:nvSpPr>
          <p:spPr bwMode="hidden">
            <a:xfrm>
              <a:off x="4784" y="3702"/>
              <a:ext cx="974" cy="101"/>
            </a:xfrm>
            <a:custGeom>
              <a:avLst/>
              <a:gdLst>
                <a:gd name="T0" fmla="*/ 970 w 975"/>
                <a:gd name="T1" fmla="*/ 48 h 101"/>
                <a:gd name="T2" fmla="*/ 970 w 975"/>
                <a:gd name="T3" fmla="*/ 0 h 101"/>
                <a:gd name="T4" fmla="*/ 0 w 975"/>
                <a:gd name="T5" fmla="*/ 24 h 101"/>
                <a:gd name="T6" fmla="*/ 0 w 975"/>
                <a:gd name="T7" fmla="*/ 101 h 101"/>
                <a:gd name="T8" fmla="*/ 970 w 975"/>
                <a:gd name="T9" fmla="*/ 48 h 101"/>
                <a:gd name="T10" fmla="*/ 970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w="9525">
              <a:noFill/>
              <a:round/>
              <a:headEnd/>
              <a:tailEnd/>
            </a:ln>
          </p:spPr>
          <p:txBody>
            <a:bodyPr/>
            <a:lstStyle/>
            <a:p>
              <a:endParaRPr lang="en-US"/>
            </a:p>
          </p:txBody>
        </p:sp>
        <p:sp>
          <p:nvSpPr>
            <p:cNvPr id="11" name="Freeform 9"/>
            <p:cNvSpPr>
              <a:spLocks/>
            </p:cNvSpPr>
            <p:nvPr/>
          </p:nvSpPr>
          <p:spPr bwMode="hidden">
            <a:xfrm>
              <a:off x="3619" y="3815"/>
              <a:ext cx="2139" cy="198"/>
            </a:xfrm>
            <a:custGeom>
              <a:avLst/>
              <a:gdLst>
                <a:gd name="T0" fmla="*/ 2131 w 2141"/>
                <a:gd name="T1" fmla="*/ 0 h 198"/>
                <a:gd name="T2" fmla="*/ 0 w 2141"/>
                <a:gd name="T3" fmla="*/ 156 h 198"/>
                <a:gd name="T4" fmla="*/ 0 w 2141"/>
                <a:gd name="T5" fmla="*/ 198 h 198"/>
                <a:gd name="T6" fmla="*/ 2131 w 2141"/>
                <a:gd name="T7" fmla="*/ 0 h 198"/>
                <a:gd name="T8" fmla="*/ 2131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w="9525">
              <a:noFill/>
              <a:round/>
              <a:headEnd/>
              <a:tailEnd/>
            </a:ln>
          </p:spPr>
          <p:txBody>
            <a:bodyPr/>
            <a:lstStyle/>
            <a:p>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IN"/>
            </a:p>
          </p:txBody>
        </p:sp>
        <p:sp>
          <p:nvSpPr>
            <p:cNvPr id="13" name="Freeform 11"/>
            <p:cNvSpPr>
              <a:spLocks/>
            </p:cNvSpPr>
            <p:nvPr/>
          </p:nvSpPr>
          <p:spPr bwMode="hidden">
            <a:xfrm>
              <a:off x="2097" y="4043"/>
              <a:ext cx="2514" cy="276"/>
            </a:xfrm>
            <a:custGeom>
              <a:avLst/>
              <a:gdLst>
                <a:gd name="T0" fmla="*/ 2167 w 2517"/>
                <a:gd name="T1" fmla="*/ 276 h 276"/>
                <a:gd name="T2" fmla="*/ 2502 w 2517"/>
                <a:gd name="T3" fmla="*/ 204 h 276"/>
                <a:gd name="T4" fmla="*/ 2245 w 2517"/>
                <a:gd name="T5" fmla="*/ 0 h 276"/>
                <a:gd name="T6" fmla="*/ 0 w 2517"/>
                <a:gd name="T7" fmla="*/ 276 h 276"/>
                <a:gd name="T8" fmla="*/ 2167 w 2517"/>
                <a:gd name="T9" fmla="*/ 276 h 276"/>
                <a:gd name="T10" fmla="*/ 2167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w="9525">
              <a:noFill/>
              <a:round/>
              <a:headEnd/>
              <a:tailEnd/>
            </a:ln>
          </p:spPr>
          <p:txBody>
            <a:bodyPr/>
            <a:lstStyle/>
            <a:p>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IN"/>
            </a:p>
          </p:txBody>
        </p:sp>
        <p:sp>
          <p:nvSpPr>
            <p:cNvPr id="15" name="Freeform 13"/>
            <p:cNvSpPr>
              <a:spLocks/>
            </p:cNvSpPr>
            <p:nvPr/>
          </p:nvSpPr>
          <p:spPr bwMode="hidden">
            <a:xfrm>
              <a:off x="5030" y="3151"/>
              <a:ext cx="728" cy="240"/>
            </a:xfrm>
            <a:custGeom>
              <a:avLst/>
              <a:gdLst>
                <a:gd name="T0" fmla="*/ 724 w 729"/>
                <a:gd name="T1" fmla="*/ 240 h 240"/>
                <a:gd name="T2" fmla="*/ 0 w 729"/>
                <a:gd name="T3" fmla="*/ 0 h 240"/>
                <a:gd name="T4" fmla="*/ 0 w 729"/>
                <a:gd name="T5" fmla="*/ 6 h 240"/>
                <a:gd name="T6" fmla="*/ 724 w 729"/>
                <a:gd name="T7" fmla="*/ 240 h 240"/>
                <a:gd name="T8" fmla="*/ 724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w="9525">
              <a:noFill/>
              <a:round/>
              <a:headEnd/>
              <a:tailEnd/>
            </a:ln>
          </p:spPr>
          <p:txBody>
            <a:bodyPr/>
            <a:lstStyle/>
            <a:p>
              <a:endParaRPr lang="en-US"/>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IN"/>
            </a:p>
          </p:txBody>
        </p:sp>
        <p:sp>
          <p:nvSpPr>
            <p:cNvPr id="17" name="Freeform 15"/>
            <p:cNvSpPr>
              <a:spLocks/>
            </p:cNvSpPr>
            <p:nvPr/>
          </p:nvSpPr>
          <p:spPr bwMode="hidden">
            <a:xfrm>
              <a:off x="5030" y="3049"/>
              <a:ext cx="728" cy="318"/>
            </a:xfrm>
            <a:custGeom>
              <a:avLst/>
              <a:gdLst>
                <a:gd name="T0" fmla="*/ 724 w 729"/>
                <a:gd name="T1" fmla="*/ 318 h 318"/>
                <a:gd name="T2" fmla="*/ 724 w 729"/>
                <a:gd name="T3" fmla="*/ 312 h 318"/>
                <a:gd name="T4" fmla="*/ 0 w 729"/>
                <a:gd name="T5" fmla="*/ 0 h 318"/>
                <a:gd name="T6" fmla="*/ 0 w 729"/>
                <a:gd name="T7" fmla="*/ 54 h 318"/>
                <a:gd name="T8" fmla="*/ 724 w 729"/>
                <a:gd name="T9" fmla="*/ 318 h 318"/>
                <a:gd name="T10" fmla="*/ 724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IN"/>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IN"/>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IN"/>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w="9525">
              <a:noFill/>
              <a:round/>
              <a:headEnd/>
              <a:tailEnd/>
            </a:ln>
          </p:spPr>
          <p:txBody>
            <a:bodyPr/>
            <a:lstStyle/>
            <a:p>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IN"/>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w="9525">
              <a:noFill/>
              <a:round/>
              <a:headEnd/>
              <a:tailEnd/>
            </a:ln>
          </p:spPr>
          <p:txBody>
            <a:bodyPr/>
            <a:lstStyle/>
            <a:p>
              <a:endParaRPr lang="en-US"/>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IN"/>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IN"/>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IN"/>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w="9525">
              <a:noFill/>
              <a:round/>
              <a:headEnd/>
              <a:tailEnd/>
            </a:ln>
          </p:spPr>
          <p:txBody>
            <a:bodyPr/>
            <a:lstStyle/>
            <a:p>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IN"/>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IN"/>
            </a:p>
          </p:txBody>
        </p:sp>
        <p:sp>
          <p:nvSpPr>
            <p:cNvPr id="30" name="Freeform 28"/>
            <p:cNvSpPr>
              <a:spLocks/>
            </p:cNvSpPr>
            <p:nvPr/>
          </p:nvSpPr>
          <p:spPr bwMode="hidden">
            <a:xfrm>
              <a:off x="5698" y="653"/>
              <a:ext cx="60" cy="311"/>
            </a:xfrm>
            <a:custGeom>
              <a:avLst/>
              <a:gdLst>
                <a:gd name="T0" fmla="*/ 0 w 60"/>
                <a:gd name="T1" fmla="*/ 144 h 312"/>
                <a:gd name="T2" fmla="*/ 60 w 60"/>
                <a:gd name="T3" fmla="*/ 307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w="9525">
              <a:noFill/>
              <a:round/>
              <a:headEnd/>
              <a:tailEnd/>
            </a:ln>
          </p:spPr>
          <p:txBody>
            <a:bodyPr/>
            <a:lstStyle/>
            <a:p>
              <a:endParaRPr lang="en-US"/>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IN"/>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w="9525">
              <a:noFill/>
              <a:round/>
              <a:headEnd/>
              <a:tailEnd/>
            </a:ln>
          </p:spPr>
          <p:txBody>
            <a:bodyPr/>
            <a:lstStyle/>
            <a:p>
              <a:endParaRPr lang="en-US"/>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IN"/>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IN"/>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IN"/>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IN"/>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IN"/>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IN"/>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IN"/>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IN"/>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IN"/>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IN"/>
              </a:p>
            </p:txBody>
          </p:sp>
        </p:grpSp>
      </p:grpSp>
      <p:sp>
        <p:nvSpPr>
          <p:cNvPr id="151594"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51595"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endParaRPr lang="en-US"/>
          </a:p>
        </p:txBody>
      </p:sp>
      <p:sp>
        <p:nvSpPr>
          <p:cNvPr id="45" name="Rectangle 45"/>
          <p:cNvSpPr>
            <a:spLocks noGrp="1" noChangeArrowheads="1"/>
          </p:cNvSpPr>
          <p:nvPr>
            <p:ph type="ftr" sz="quarter" idx="11"/>
          </p:nvPr>
        </p:nvSpPr>
        <p:spPr/>
        <p:txBody>
          <a:bodyPr/>
          <a:lstStyle>
            <a:lvl1pPr>
              <a:defRPr/>
            </a:lvl1pPr>
          </a:lstStyle>
          <a:p>
            <a:pPr>
              <a:defRPr/>
            </a:pPr>
            <a:endParaRPr lang="en-US"/>
          </a:p>
        </p:txBody>
      </p:sp>
      <p:sp>
        <p:nvSpPr>
          <p:cNvPr id="46" name="Rectangle 46"/>
          <p:cNvSpPr>
            <a:spLocks noGrp="1" noChangeArrowheads="1"/>
          </p:cNvSpPr>
          <p:nvPr>
            <p:ph type="sldNum" sz="quarter" idx="12"/>
          </p:nvPr>
        </p:nvSpPr>
        <p:spPr/>
        <p:txBody>
          <a:bodyPr/>
          <a:lstStyle>
            <a:lvl1pPr>
              <a:defRPr/>
            </a:lvl1pPr>
          </a:lstStyle>
          <a:p>
            <a:fld id="{24F96D5B-877B-4614-A695-D3D42FC14B55}" type="slidenum">
              <a:rPr lang="en-US" altLang="en-US"/>
              <a:pPr/>
              <a:t>‹#›</a:t>
            </a:fld>
            <a:endParaRPr lang="en-US" altLang="en-US"/>
          </a:p>
        </p:txBody>
      </p:sp>
    </p:spTree>
  </p:cSld>
  <p:clrMapOvr>
    <a:masterClrMapping/>
  </p:clrMapOvr>
  <p:transition spd="slow">
    <p:blind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4"/>
          <p:cNvSpPr>
            <a:spLocks noGrp="1" noChangeArrowheads="1"/>
          </p:cNvSpPr>
          <p:nvPr>
            <p:ph type="dt" sz="half" idx="10"/>
          </p:nvPr>
        </p:nvSpPr>
        <p:spPr/>
        <p:txBody>
          <a:bodyPr/>
          <a:lstStyle>
            <a:lvl1pPr>
              <a:defRPr/>
            </a:lvl1pPr>
          </a:lstStyle>
          <a:p>
            <a:pPr>
              <a:defRPr/>
            </a:pPr>
            <a:endParaRPr lang="en-US"/>
          </a:p>
        </p:txBody>
      </p:sp>
      <p:sp>
        <p:nvSpPr>
          <p:cNvPr id="5" name="Rectangle 45"/>
          <p:cNvSpPr>
            <a:spLocks noGrp="1" noChangeArrowheads="1"/>
          </p:cNvSpPr>
          <p:nvPr>
            <p:ph type="ftr" sz="quarter" idx="11"/>
          </p:nvPr>
        </p:nvSpPr>
        <p:spPr/>
        <p:txBody>
          <a:bodyPr/>
          <a:lstStyle>
            <a:lvl1pPr>
              <a:defRPr/>
            </a:lvl1pPr>
          </a:lstStyle>
          <a:p>
            <a:pPr>
              <a:defRPr/>
            </a:pPr>
            <a:endParaRPr lang="en-US"/>
          </a:p>
        </p:txBody>
      </p:sp>
      <p:sp>
        <p:nvSpPr>
          <p:cNvPr id="6" name="Rectangle 46"/>
          <p:cNvSpPr>
            <a:spLocks noGrp="1" noChangeArrowheads="1"/>
          </p:cNvSpPr>
          <p:nvPr>
            <p:ph type="sldNum" sz="quarter" idx="12"/>
          </p:nvPr>
        </p:nvSpPr>
        <p:spPr/>
        <p:txBody>
          <a:bodyPr/>
          <a:lstStyle>
            <a:lvl1pPr>
              <a:defRPr/>
            </a:lvl1pPr>
          </a:lstStyle>
          <a:p>
            <a:fld id="{387C7DF7-017D-4F96-B65C-46769754775A}" type="slidenum">
              <a:rPr lang="en-US" altLang="en-US"/>
              <a:pPr/>
              <a:t>‹#›</a:t>
            </a:fld>
            <a:endParaRPr lang="en-US" altLang="en-US"/>
          </a:p>
        </p:txBody>
      </p:sp>
    </p:spTree>
  </p:cSld>
  <p:clrMapOvr>
    <a:masterClrMapping/>
  </p:clrMapOvr>
  <p:transition spd="slow">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4"/>
          <p:cNvSpPr>
            <a:spLocks noGrp="1" noChangeArrowheads="1"/>
          </p:cNvSpPr>
          <p:nvPr>
            <p:ph type="dt" sz="half" idx="10"/>
          </p:nvPr>
        </p:nvSpPr>
        <p:spPr/>
        <p:txBody>
          <a:bodyPr/>
          <a:lstStyle>
            <a:lvl1pPr>
              <a:defRPr/>
            </a:lvl1pPr>
          </a:lstStyle>
          <a:p>
            <a:pPr>
              <a:defRPr/>
            </a:pPr>
            <a:endParaRPr lang="en-US"/>
          </a:p>
        </p:txBody>
      </p:sp>
      <p:sp>
        <p:nvSpPr>
          <p:cNvPr id="5" name="Rectangle 45"/>
          <p:cNvSpPr>
            <a:spLocks noGrp="1" noChangeArrowheads="1"/>
          </p:cNvSpPr>
          <p:nvPr>
            <p:ph type="ftr" sz="quarter" idx="11"/>
          </p:nvPr>
        </p:nvSpPr>
        <p:spPr/>
        <p:txBody>
          <a:bodyPr/>
          <a:lstStyle>
            <a:lvl1pPr>
              <a:defRPr/>
            </a:lvl1pPr>
          </a:lstStyle>
          <a:p>
            <a:pPr>
              <a:defRPr/>
            </a:pPr>
            <a:endParaRPr lang="en-US"/>
          </a:p>
        </p:txBody>
      </p:sp>
      <p:sp>
        <p:nvSpPr>
          <p:cNvPr id="6" name="Rectangle 46"/>
          <p:cNvSpPr>
            <a:spLocks noGrp="1" noChangeArrowheads="1"/>
          </p:cNvSpPr>
          <p:nvPr>
            <p:ph type="sldNum" sz="quarter" idx="12"/>
          </p:nvPr>
        </p:nvSpPr>
        <p:spPr/>
        <p:txBody>
          <a:bodyPr/>
          <a:lstStyle>
            <a:lvl1pPr>
              <a:defRPr/>
            </a:lvl1pPr>
          </a:lstStyle>
          <a:p>
            <a:fld id="{535A580F-A7B9-4F03-AE0E-9E25B7FD9D73}" type="slidenum">
              <a:rPr lang="en-US" altLang="en-US"/>
              <a:pPr/>
              <a:t>‹#›</a:t>
            </a:fld>
            <a:endParaRPr lang="en-US" altLang="en-US"/>
          </a:p>
        </p:txBody>
      </p:sp>
    </p:spTree>
  </p:cSld>
  <p:clrMapOvr>
    <a:masterClrMapping/>
  </p:clrMapOvr>
  <p:transition spd="slow">
    <p:blinds/>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IN"/>
          </a:p>
        </p:txBody>
      </p:sp>
      <p:sp>
        <p:nvSpPr>
          <p:cNvPr id="3" name="ClipArt Placeholder 2"/>
          <p:cNvSpPr>
            <a:spLocks noGrp="1"/>
          </p:cNvSpPr>
          <p:nvPr>
            <p:ph type="clipArt" sz="half" idx="1"/>
          </p:nvPr>
        </p:nvSpPr>
        <p:spPr>
          <a:xfrm>
            <a:off x="457200" y="1600200"/>
            <a:ext cx="4038600" cy="4530725"/>
          </a:xfrm>
        </p:spPr>
        <p:txBody>
          <a:bodyPr/>
          <a:lstStyle/>
          <a:p>
            <a:pPr lvl="0"/>
            <a:endParaRPr lang="en-IN" noProof="0" smtClean="0"/>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4"/>
          <p:cNvSpPr>
            <a:spLocks noGrp="1" noChangeArrowheads="1"/>
          </p:cNvSpPr>
          <p:nvPr>
            <p:ph type="dt" sz="half" idx="10"/>
          </p:nvPr>
        </p:nvSpPr>
        <p:spPr/>
        <p:txBody>
          <a:bodyPr/>
          <a:lstStyle>
            <a:lvl1pPr>
              <a:defRPr/>
            </a:lvl1pPr>
          </a:lstStyle>
          <a:p>
            <a:pPr>
              <a:defRPr/>
            </a:pPr>
            <a:endParaRPr lang="en-US"/>
          </a:p>
        </p:txBody>
      </p:sp>
      <p:sp>
        <p:nvSpPr>
          <p:cNvPr id="6" name="Rectangle 45"/>
          <p:cNvSpPr>
            <a:spLocks noGrp="1" noChangeArrowheads="1"/>
          </p:cNvSpPr>
          <p:nvPr>
            <p:ph type="ftr" sz="quarter" idx="11"/>
          </p:nvPr>
        </p:nvSpPr>
        <p:spPr/>
        <p:txBody>
          <a:bodyPr/>
          <a:lstStyle>
            <a:lvl1pPr>
              <a:defRPr/>
            </a:lvl1pPr>
          </a:lstStyle>
          <a:p>
            <a:pPr>
              <a:defRPr/>
            </a:pPr>
            <a:endParaRPr lang="en-US"/>
          </a:p>
        </p:txBody>
      </p:sp>
      <p:sp>
        <p:nvSpPr>
          <p:cNvPr id="7" name="Rectangle 46"/>
          <p:cNvSpPr>
            <a:spLocks noGrp="1" noChangeArrowheads="1"/>
          </p:cNvSpPr>
          <p:nvPr>
            <p:ph type="sldNum" sz="quarter" idx="12"/>
          </p:nvPr>
        </p:nvSpPr>
        <p:spPr/>
        <p:txBody>
          <a:bodyPr/>
          <a:lstStyle>
            <a:lvl1pPr>
              <a:defRPr/>
            </a:lvl1pPr>
          </a:lstStyle>
          <a:p>
            <a:fld id="{D839A162-54E4-49B3-B970-3394316D5CBC}" type="slidenum">
              <a:rPr lang="en-US" altLang="en-US"/>
              <a:pPr/>
              <a:t>‹#›</a:t>
            </a:fld>
            <a:endParaRPr lang="en-US" altLang="en-US"/>
          </a:p>
        </p:txBody>
      </p:sp>
    </p:spTree>
  </p:cSld>
  <p:clrMapOvr>
    <a:masterClrMapping/>
  </p:clrMapOvr>
  <p:transition spd="slow">
    <p:blinds/>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IN"/>
          </a:p>
        </p:txBody>
      </p:sp>
      <p:sp>
        <p:nvSpPr>
          <p:cNvPr id="3" name="SmartArt Placeholder 2"/>
          <p:cNvSpPr>
            <a:spLocks noGrp="1"/>
          </p:cNvSpPr>
          <p:nvPr>
            <p:ph type="dgm" idx="1"/>
          </p:nvPr>
        </p:nvSpPr>
        <p:spPr>
          <a:xfrm>
            <a:off x="457200" y="1600200"/>
            <a:ext cx="8229600" cy="4530725"/>
          </a:xfrm>
        </p:spPr>
        <p:txBody>
          <a:bodyPr/>
          <a:lstStyle/>
          <a:p>
            <a:pPr lvl="0"/>
            <a:endParaRPr lang="en-IN" noProof="0" smtClean="0"/>
          </a:p>
        </p:txBody>
      </p:sp>
      <p:sp>
        <p:nvSpPr>
          <p:cNvPr id="4" name="Rectangle 44"/>
          <p:cNvSpPr>
            <a:spLocks noGrp="1" noChangeArrowheads="1"/>
          </p:cNvSpPr>
          <p:nvPr>
            <p:ph type="dt" sz="half" idx="10"/>
          </p:nvPr>
        </p:nvSpPr>
        <p:spPr/>
        <p:txBody>
          <a:bodyPr/>
          <a:lstStyle>
            <a:lvl1pPr>
              <a:defRPr/>
            </a:lvl1pPr>
          </a:lstStyle>
          <a:p>
            <a:pPr>
              <a:defRPr/>
            </a:pPr>
            <a:endParaRPr lang="en-US"/>
          </a:p>
        </p:txBody>
      </p:sp>
      <p:sp>
        <p:nvSpPr>
          <p:cNvPr id="5" name="Rectangle 45"/>
          <p:cNvSpPr>
            <a:spLocks noGrp="1" noChangeArrowheads="1"/>
          </p:cNvSpPr>
          <p:nvPr>
            <p:ph type="ftr" sz="quarter" idx="11"/>
          </p:nvPr>
        </p:nvSpPr>
        <p:spPr/>
        <p:txBody>
          <a:bodyPr/>
          <a:lstStyle>
            <a:lvl1pPr>
              <a:defRPr/>
            </a:lvl1pPr>
          </a:lstStyle>
          <a:p>
            <a:pPr>
              <a:defRPr/>
            </a:pPr>
            <a:endParaRPr lang="en-US"/>
          </a:p>
        </p:txBody>
      </p:sp>
      <p:sp>
        <p:nvSpPr>
          <p:cNvPr id="6" name="Rectangle 46"/>
          <p:cNvSpPr>
            <a:spLocks noGrp="1" noChangeArrowheads="1"/>
          </p:cNvSpPr>
          <p:nvPr>
            <p:ph type="sldNum" sz="quarter" idx="12"/>
          </p:nvPr>
        </p:nvSpPr>
        <p:spPr/>
        <p:txBody>
          <a:bodyPr/>
          <a:lstStyle>
            <a:lvl1pPr>
              <a:defRPr/>
            </a:lvl1pPr>
          </a:lstStyle>
          <a:p>
            <a:fld id="{D3DC9EF6-C04F-4B57-B7F3-3D85470A881C}" type="slidenum">
              <a:rPr lang="en-US" altLang="en-US"/>
              <a:pPr/>
              <a:t>‹#›</a:t>
            </a:fld>
            <a:endParaRPr lang="en-US" altLang="en-US"/>
          </a:p>
        </p:txBody>
      </p:sp>
    </p:spTree>
  </p:cSld>
  <p:clrMapOvr>
    <a:masterClrMapping/>
  </p:clrMapOvr>
  <p:transition spd="slow">
    <p:blind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Rectangle 44"/>
          <p:cNvSpPr>
            <a:spLocks noGrp="1" noChangeArrowheads="1"/>
          </p:cNvSpPr>
          <p:nvPr>
            <p:ph type="dt" sz="half" idx="10"/>
          </p:nvPr>
        </p:nvSpPr>
        <p:spPr/>
        <p:txBody>
          <a:bodyPr/>
          <a:lstStyle>
            <a:lvl1pPr>
              <a:defRPr/>
            </a:lvl1pPr>
          </a:lstStyle>
          <a:p>
            <a:pPr>
              <a:defRPr/>
            </a:pPr>
            <a:endParaRPr lang="en-US"/>
          </a:p>
        </p:txBody>
      </p:sp>
      <p:sp>
        <p:nvSpPr>
          <p:cNvPr id="5" name="Rectangle 45"/>
          <p:cNvSpPr>
            <a:spLocks noGrp="1" noChangeArrowheads="1"/>
          </p:cNvSpPr>
          <p:nvPr>
            <p:ph type="ftr" sz="quarter" idx="11"/>
          </p:nvPr>
        </p:nvSpPr>
        <p:spPr/>
        <p:txBody>
          <a:bodyPr/>
          <a:lstStyle>
            <a:lvl1pPr>
              <a:defRPr/>
            </a:lvl1pPr>
          </a:lstStyle>
          <a:p>
            <a:pPr>
              <a:defRPr/>
            </a:pPr>
            <a:endParaRPr lang="en-US"/>
          </a:p>
        </p:txBody>
      </p:sp>
      <p:sp>
        <p:nvSpPr>
          <p:cNvPr id="6" name="Rectangle 46"/>
          <p:cNvSpPr>
            <a:spLocks noGrp="1" noChangeArrowheads="1"/>
          </p:cNvSpPr>
          <p:nvPr>
            <p:ph type="sldNum" sz="quarter" idx="12"/>
          </p:nvPr>
        </p:nvSpPr>
        <p:spPr/>
        <p:txBody>
          <a:bodyPr/>
          <a:lstStyle>
            <a:lvl1pPr>
              <a:defRPr/>
            </a:lvl1pPr>
          </a:lstStyle>
          <a:p>
            <a:fld id="{FB564EDA-C521-41B8-B4DA-760B0CF56964}" type="slidenum">
              <a:rPr lang="en-US" altLang="en-US"/>
              <a:pPr/>
              <a:t>‹#›</a:t>
            </a:fld>
            <a:endParaRPr lang="en-US" altLang="en-US"/>
          </a:p>
        </p:txBody>
      </p:sp>
    </p:spTree>
  </p:cSld>
  <p:clrMapOvr>
    <a:masterClrMapping/>
  </p:clrMapOvr>
  <p:transition spd="slow">
    <p:blind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endParaRPr lang="en-US"/>
          </a:p>
        </p:txBody>
      </p:sp>
      <p:sp>
        <p:nvSpPr>
          <p:cNvPr id="5" name="Rectangle 45"/>
          <p:cNvSpPr>
            <a:spLocks noGrp="1" noChangeArrowheads="1"/>
          </p:cNvSpPr>
          <p:nvPr>
            <p:ph type="ftr" sz="quarter" idx="11"/>
          </p:nvPr>
        </p:nvSpPr>
        <p:spPr/>
        <p:txBody>
          <a:bodyPr/>
          <a:lstStyle>
            <a:lvl1pPr>
              <a:defRPr/>
            </a:lvl1pPr>
          </a:lstStyle>
          <a:p>
            <a:pPr>
              <a:defRPr/>
            </a:pPr>
            <a:endParaRPr lang="en-US"/>
          </a:p>
        </p:txBody>
      </p:sp>
      <p:sp>
        <p:nvSpPr>
          <p:cNvPr id="6" name="Rectangle 46"/>
          <p:cNvSpPr>
            <a:spLocks noGrp="1" noChangeArrowheads="1"/>
          </p:cNvSpPr>
          <p:nvPr>
            <p:ph type="sldNum" sz="quarter" idx="12"/>
          </p:nvPr>
        </p:nvSpPr>
        <p:spPr/>
        <p:txBody>
          <a:bodyPr/>
          <a:lstStyle>
            <a:lvl1pPr>
              <a:defRPr/>
            </a:lvl1pPr>
          </a:lstStyle>
          <a:p>
            <a:fld id="{A9F4866F-44F9-4FDE-9FD6-DAC05501F065}" type="slidenum">
              <a:rPr lang="en-US" altLang="en-US"/>
              <a:pPr/>
              <a:t>‹#›</a:t>
            </a:fld>
            <a:endParaRPr lang="en-US" altLang="en-US"/>
          </a:p>
        </p:txBody>
      </p:sp>
    </p:spTree>
  </p:cSld>
  <p:clrMapOvr>
    <a:masterClrMapping/>
  </p:clrMapOvr>
  <p:transition spd="slow">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Rectangle 44"/>
          <p:cNvSpPr>
            <a:spLocks noGrp="1" noChangeArrowheads="1"/>
          </p:cNvSpPr>
          <p:nvPr>
            <p:ph type="dt" sz="half" idx="10"/>
          </p:nvPr>
        </p:nvSpPr>
        <p:spPr/>
        <p:txBody>
          <a:bodyPr/>
          <a:lstStyle>
            <a:lvl1pPr>
              <a:defRPr/>
            </a:lvl1pPr>
          </a:lstStyle>
          <a:p>
            <a:pPr>
              <a:defRPr/>
            </a:pPr>
            <a:endParaRPr lang="en-US"/>
          </a:p>
        </p:txBody>
      </p:sp>
      <p:sp>
        <p:nvSpPr>
          <p:cNvPr id="6" name="Rectangle 45"/>
          <p:cNvSpPr>
            <a:spLocks noGrp="1" noChangeArrowheads="1"/>
          </p:cNvSpPr>
          <p:nvPr>
            <p:ph type="ftr" sz="quarter" idx="11"/>
          </p:nvPr>
        </p:nvSpPr>
        <p:spPr/>
        <p:txBody>
          <a:bodyPr/>
          <a:lstStyle>
            <a:lvl1pPr>
              <a:defRPr/>
            </a:lvl1pPr>
          </a:lstStyle>
          <a:p>
            <a:pPr>
              <a:defRPr/>
            </a:pPr>
            <a:endParaRPr lang="en-US"/>
          </a:p>
        </p:txBody>
      </p:sp>
      <p:sp>
        <p:nvSpPr>
          <p:cNvPr id="7" name="Rectangle 46"/>
          <p:cNvSpPr>
            <a:spLocks noGrp="1" noChangeArrowheads="1"/>
          </p:cNvSpPr>
          <p:nvPr>
            <p:ph type="sldNum" sz="quarter" idx="12"/>
          </p:nvPr>
        </p:nvSpPr>
        <p:spPr/>
        <p:txBody>
          <a:bodyPr/>
          <a:lstStyle>
            <a:lvl1pPr>
              <a:defRPr/>
            </a:lvl1pPr>
          </a:lstStyle>
          <a:p>
            <a:fld id="{C0ABA0C8-E1F6-4FB9-A35D-A7AC1CE67832}" type="slidenum">
              <a:rPr lang="en-US" altLang="en-US"/>
              <a:pPr/>
              <a:t>‹#›</a:t>
            </a:fld>
            <a:endParaRPr lang="en-US" altLang="en-US"/>
          </a:p>
        </p:txBody>
      </p:sp>
    </p:spTree>
  </p:cSld>
  <p:clrMapOvr>
    <a:masterClrMapping/>
  </p:clrMapOvr>
  <p:transition spd="slow">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Rectangle 44"/>
          <p:cNvSpPr>
            <a:spLocks noGrp="1" noChangeArrowheads="1"/>
          </p:cNvSpPr>
          <p:nvPr>
            <p:ph type="dt" sz="half" idx="10"/>
          </p:nvPr>
        </p:nvSpPr>
        <p:spPr/>
        <p:txBody>
          <a:bodyPr/>
          <a:lstStyle>
            <a:lvl1pPr>
              <a:defRPr/>
            </a:lvl1pPr>
          </a:lstStyle>
          <a:p>
            <a:pPr>
              <a:defRPr/>
            </a:pPr>
            <a:endParaRPr lang="en-US"/>
          </a:p>
        </p:txBody>
      </p:sp>
      <p:sp>
        <p:nvSpPr>
          <p:cNvPr id="8" name="Rectangle 45"/>
          <p:cNvSpPr>
            <a:spLocks noGrp="1" noChangeArrowheads="1"/>
          </p:cNvSpPr>
          <p:nvPr>
            <p:ph type="ftr" sz="quarter" idx="11"/>
          </p:nvPr>
        </p:nvSpPr>
        <p:spPr/>
        <p:txBody>
          <a:bodyPr/>
          <a:lstStyle>
            <a:lvl1pPr>
              <a:defRPr/>
            </a:lvl1pPr>
          </a:lstStyle>
          <a:p>
            <a:pPr>
              <a:defRPr/>
            </a:pPr>
            <a:endParaRPr lang="en-US"/>
          </a:p>
        </p:txBody>
      </p:sp>
      <p:sp>
        <p:nvSpPr>
          <p:cNvPr id="9" name="Rectangle 46"/>
          <p:cNvSpPr>
            <a:spLocks noGrp="1" noChangeArrowheads="1"/>
          </p:cNvSpPr>
          <p:nvPr>
            <p:ph type="sldNum" sz="quarter" idx="12"/>
          </p:nvPr>
        </p:nvSpPr>
        <p:spPr/>
        <p:txBody>
          <a:bodyPr/>
          <a:lstStyle>
            <a:lvl1pPr>
              <a:defRPr/>
            </a:lvl1pPr>
          </a:lstStyle>
          <a:p>
            <a:fld id="{D1789B92-57E8-4C1A-B3D9-24CB05FCFAC8}" type="slidenum">
              <a:rPr lang="en-US" altLang="en-US"/>
              <a:pPr/>
              <a:t>‹#›</a:t>
            </a:fld>
            <a:endParaRPr lang="en-US" altLang="en-US"/>
          </a:p>
        </p:txBody>
      </p:sp>
    </p:spTree>
  </p:cSld>
  <p:clrMapOvr>
    <a:masterClrMapping/>
  </p:clrMapOvr>
  <p:transition spd="slow">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Rectangle 44"/>
          <p:cNvSpPr>
            <a:spLocks noGrp="1" noChangeArrowheads="1"/>
          </p:cNvSpPr>
          <p:nvPr>
            <p:ph type="dt" sz="half" idx="10"/>
          </p:nvPr>
        </p:nvSpPr>
        <p:spPr/>
        <p:txBody>
          <a:bodyPr/>
          <a:lstStyle>
            <a:lvl1pPr>
              <a:defRPr/>
            </a:lvl1pPr>
          </a:lstStyle>
          <a:p>
            <a:pPr>
              <a:defRPr/>
            </a:pPr>
            <a:endParaRPr lang="en-US"/>
          </a:p>
        </p:txBody>
      </p:sp>
      <p:sp>
        <p:nvSpPr>
          <p:cNvPr id="4" name="Rectangle 45"/>
          <p:cNvSpPr>
            <a:spLocks noGrp="1" noChangeArrowheads="1"/>
          </p:cNvSpPr>
          <p:nvPr>
            <p:ph type="ftr" sz="quarter" idx="11"/>
          </p:nvPr>
        </p:nvSpPr>
        <p:spPr/>
        <p:txBody>
          <a:bodyPr/>
          <a:lstStyle>
            <a:lvl1pPr>
              <a:defRPr/>
            </a:lvl1pPr>
          </a:lstStyle>
          <a:p>
            <a:pPr>
              <a:defRPr/>
            </a:pPr>
            <a:endParaRPr lang="en-US"/>
          </a:p>
        </p:txBody>
      </p:sp>
      <p:sp>
        <p:nvSpPr>
          <p:cNvPr id="5" name="Rectangle 46"/>
          <p:cNvSpPr>
            <a:spLocks noGrp="1" noChangeArrowheads="1"/>
          </p:cNvSpPr>
          <p:nvPr>
            <p:ph type="sldNum" sz="quarter" idx="12"/>
          </p:nvPr>
        </p:nvSpPr>
        <p:spPr/>
        <p:txBody>
          <a:bodyPr/>
          <a:lstStyle>
            <a:lvl1pPr>
              <a:defRPr/>
            </a:lvl1pPr>
          </a:lstStyle>
          <a:p>
            <a:fld id="{DBC364E4-9496-4750-975A-DCFC84D84305}" type="slidenum">
              <a:rPr lang="en-US" altLang="en-US"/>
              <a:pPr/>
              <a:t>‹#›</a:t>
            </a:fld>
            <a:endParaRPr lang="en-US" altLang="en-US"/>
          </a:p>
        </p:txBody>
      </p:sp>
    </p:spTree>
  </p:cSld>
  <p:clrMapOvr>
    <a:masterClrMapping/>
  </p:clrMapOvr>
  <p:transition spd="slow">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endParaRPr lang="en-US"/>
          </a:p>
        </p:txBody>
      </p:sp>
      <p:sp>
        <p:nvSpPr>
          <p:cNvPr id="3" name="Rectangle 45"/>
          <p:cNvSpPr>
            <a:spLocks noGrp="1" noChangeArrowheads="1"/>
          </p:cNvSpPr>
          <p:nvPr>
            <p:ph type="ftr" sz="quarter" idx="11"/>
          </p:nvPr>
        </p:nvSpPr>
        <p:spPr/>
        <p:txBody>
          <a:bodyPr/>
          <a:lstStyle>
            <a:lvl1pPr>
              <a:defRPr/>
            </a:lvl1pPr>
          </a:lstStyle>
          <a:p>
            <a:pPr>
              <a:defRPr/>
            </a:pPr>
            <a:endParaRPr lang="en-US"/>
          </a:p>
        </p:txBody>
      </p:sp>
      <p:sp>
        <p:nvSpPr>
          <p:cNvPr id="4" name="Rectangle 46"/>
          <p:cNvSpPr>
            <a:spLocks noGrp="1" noChangeArrowheads="1"/>
          </p:cNvSpPr>
          <p:nvPr>
            <p:ph type="sldNum" sz="quarter" idx="12"/>
          </p:nvPr>
        </p:nvSpPr>
        <p:spPr/>
        <p:txBody>
          <a:bodyPr/>
          <a:lstStyle>
            <a:lvl1pPr>
              <a:defRPr/>
            </a:lvl1pPr>
          </a:lstStyle>
          <a:p>
            <a:fld id="{4FEBBCB3-2BE2-4293-942A-DEB8CC98239E}" type="slidenum">
              <a:rPr lang="en-US" altLang="en-US"/>
              <a:pPr/>
              <a:t>‹#›</a:t>
            </a:fld>
            <a:endParaRPr lang="en-US" altLang="en-US"/>
          </a:p>
        </p:txBody>
      </p:sp>
    </p:spTree>
  </p:cSld>
  <p:clrMapOvr>
    <a:masterClrMapping/>
  </p:clrMapOvr>
  <p:transition spd="slow">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endParaRPr lang="en-US"/>
          </a:p>
        </p:txBody>
      </p:sp>
      <p:sp>
        <p:nvSpPr>
          <p:cNvPr id="6" name="Rectangle 45"/>
          <p:cNvSpPr>
            <a:spLocks noGrp="1" noChangeArrowheads="1"/>
          </p:cNvSpPr>
          <p:nvPr>
            <p:ph type="ftr" sz="quarter" idx="11"/>
          </p:nvPr>
        </p:nvSpPr>
        <p:spPr/>
        <p:txBody>
          <a:bodyPr/>
          <a:lstStyle>
            <a:lvl1pPr>
              <a:defRPr/>
            </a:lvl1pPr>
          </a:lstStyle>
          <a:p>
            <a:pPr>
              <a:defRPr/>
            </a:pPr>
            <a:endParaRPr lang="en-US"/>
          </a:p>
        </p:txBody>
      </p:sp>
      <p:sp>
        <p:nvSpPr>
          <p:cNvPr id="7" name="Rectangle 46"/>
          <p:cNvSpPr>
            <a:spLocks noGrp="1" noChangeArrowheads="1"/>
          </p:cNvSpPr>
          <p:nvPr>
            <p:ph type="sldNum" sz="quarter" idx="12"/>
          </p:nvPr>
        </p:nvSpPr>
        <p:spPr/>
        <p:txBody>
          <a:bodyPr/>
          <a:lstStyle>
            <a:lvl1pPr>
              <a:defRPr/>
            </a:lvl1pPr>
          </a:lstStyle>
          <a:p>
            <a:fld id="{E8FD45D8-5701-4845-B172-82423921F80C}" type="slidenum">
              <a:rPr lang="en-US" altLang="en-US"/>
              <a:pPr/>
              <a:t>‹#›</a:t>
            </a:fld>
            <a:endParaRPr lang="en-US" altLang="en-US"/>
          </a:p>
        </p:txBody>
      </p:sp>
    </p:spTree>
  </p:cSld>
  <p:clrMapOvr>
    <a:masterClrMapping/>
  </p:clrMapOvr>
  <p:transition spd="slow">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IN"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endParaRPr lang="en-US"/>
          </a:p>
        </p:txBody>
      </p:sp>
      <p:sp>
        <p:nvSpPr>
          <p:cNvPr id="6" name="Rectangle 45"/>
          <p:cNvSpPr>
            <a:spLocks noGrp="1" noChangeArrowheads="1"/>
          </p:cNvSpPr>
          <p:nvPr>
            <p:ph type="ftr" sz="quarter" idx="11"/>
          </p:nvPr>
        </p:nvSpPr>
        <p:spPr/>
        <p:txBody>
          <a:bodyPr/>
          <a:lstStyle>
            <a:lvl1pPr>
              <a:defRPr/>
            </a:lvl1pPr>
          </a:lstStyle>
          <a:p>
            <a:pPr>
              <a:defRPr/>
            </a:pPr>
            <a:endParaRPr lang="en-US"/>
          </a:p>
        </p:txBody>
      </p:sp>
      <p:sp>
        <p:nvSpPr>
          <p:cNvPr id="7" name="Rectangle 46"/>
          <p:cNvSpPr>
            <a:spLocks noGrp="1" noChangeArrowheads="1"/>
          </p:cNvSpPr>
          <p:nvPr>
            <p:ph type="sldNum" sz="quarter" idx="12"/>
          </p:nvPr>
        </p:nvSpPr>
        <p:spPr/>
        <p:txBody>
          <a:bodyPr/>
          <a:lstStyle>
            <a:lvl1pPr>
              <a:defRPr/>
            </a:lvl1pPr>
          </a:lstStyle>
          <a:p>
            <a:fld id="{41B8EAA4-C39B-4EFD-8FC9-D20E2682C879}" type="slidenum">
              <a:rPr lang="en-US" altLang="en-US"/>
              <a:pPr/>
              <a:t>‹#›</a:t>
            </a:fld>
            <a:endParaRPr lang="en-US" altLang="en-US"/>
          </a:p>
        </p:txBody>
      </p:sp>
    </p:spTree>
  </p:cSld>
  <p:clrMapOvr>
    <a:masterClrMapping/>
  </p:clrMapOvr>
  <p:transition spd="slow">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0"/>
            <a:ext cx="9144000" cy="6856413"/>
            <a:chOff x="0" y="0"/>
            <a:chExt cx="5760" cy="4319"/>
          </a:xfrm>
        </p:grpSpPr>
        <p:sp>
          <p:nvSpPr>
            <p:cNvPr id="150531"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IN"/>
            </a:p>
          </p:txBody>
        </p:sp>
        <p:sp>
          <p:nvSpPr>
            <p:cNvPr id="150532"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IN"/>
            </a:p>
          </p:txBody>
        </p:sp>
        <p:sp>
          <p:nvSpPr>
            <p:cNvPr id="150533"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IN"/>
            </a:p>
          </p:txBody>
        </p:sp>
        <p:sp>
          <p:nvSpPr>
            <p:cNvPr id="2059" name="Freeform 6"/>
            <p:cNvSpPr>
              <a:spLocks/>
            </p:cNvSpPr>
            <p:nvPr/>
          </p:nvSpPr>
          <p:spPr bwMode="hidden">
            <a:xfrm>
              <a:off x="4038" y="3577"/>
              <a:ext cx="1720" cy="65"/>
            </a:xfrm>
            <a:custGeom>
              <a:avLst/>
              <a:gdLst>
                <a:gd name="T0" fmla="*/ 1712 w 1722"/>
                <a:gd name="T1" fmla="*/ 61 h 66"/>
                <a:gd name="T2" fmla="*/ 1712 w 1722"/>
                <a:gd name="T3" fmla="*/ 55 h 66"/>
                <a:gd name="T4" fmla="*/ 0 w 1722"/>
                <a:gd name="T5" fmla="*/ 0 h 66"/>
                <a:gd name="T6" fmla="*/ 0 w 1722"/>
                <a:gd name="T7" fmla="*/ 43 h 66"/>
                <a:gd name="T8" fmla="*/ 1712 w 1722"/>
                <a:gd name="T9" fmla="*/ 61 h 66"/>
                <a:gd name="T10" fmla="*/ 1712 w 1722"/>
                <a:gd name="T11" fmla="*/ 61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150535"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IN"/>
            </a:p>
          </p:txBody>
        </p:sp>
        <p:sp>
          <p:nvSpPr>
            <p:cNvPr id="2061" name="Freeform 8"/>
            <p:cNvSpPr>
              <a:spLocks/>
            </p:cNvSpPr>
            <p:nvPr/>
          </p:nvSpPr>
          <p:spPr bwMode="hidden">
            <a:xfrm>
              <a:off x="4784" y="3702"/>
              <a:ext cx="974" cy="101"/>
            </a:xfrm>
            <a:custGeom>
              <a:avLst/>
              <a:gdLst>
                <a:gd name="T0" fmla="*/ 970 w 975"/>
                <a:gd name="T1" fmla="*/ 48 h 101"/>
                <a:gd name="T2" fmla="*/ 970 w 975"/>
                <a:gd name="T3" fmla="*/ 0 h 101"/>
                <a:gd name="T4" fmla="*/ 0 w 975"/>
                <a:gd name="T5" fmla="*/ 24 h 101"/>
                <a:gd name="T6" fmla="*/ 0 w 975"/>
                <a:gd name="T7" fmla="*/ 101 h 101"/>
                <a:gd name="T8" fmla="*/ 970 w 975"/>
                <a:gd name="T9" fmla="*/ 48 h 101"/>
                <a:gd name="T10" fmla="*/ 970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w="9525">
              <a:noFill/>
              <a:round/>
              <a:headEnd/>
              <a:tailEnd/>
            </a:ln>
          </p:spPr>
          <p:txBody>
            <a:bodyPr/>
            <a:lstStyle/>
            <a:p>
              <a:endParaRPr lang="en-US"/>
            </a:p>
          </p:txBody>
        </p:sp>
        <p:sp>
          <p:nvSpPr>
            <p:cNvPr id="2062" name="Freeform 9"/>
            <p:cNvSpPr>
              <a:spLocks/>
            </p:cNvSpPr>
            <p:nvPr/>
          </p:nvSpPr>
          <p:spPr bwMode="hidden">
            <a:xfrm>
              <a:off x="3619" y="3815"/>
              <a:ext cx="2139" cy="198"/>
            </a:xfrm>
            <a:custGeom>
              <a:avLst/>
              <a:gdLst>
                <a:gd name="T0" fmla="*/ 2131 w 2141"/>
                <a:gd name="T1" fmla="*/ 0 h 198"/>
                <a:gd name="T2" fmla="*/ 0 w 2141"/>
                <a:gd name="T3" fmla="*/ 156 h 198"/>
                <a:gd name="T4" fmla="*/ 0 w 2141"/>
                <a:gd name="T5" fmla="*/ 198 h 198"/>
                <a:gd name="T6" fmla="*/ 2131 w 2141"/>
                <a:gd name="T7" fmla="*/ 0 h 198"/>
                <a:gd name="T8" fmla="*/ 2131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w="9525">
              <a:noFill/>
              <a:round/>
              <a:headEnd/>
              <a:tailEnd/>
            </a:ln>
          </p:spPr>
          <p:txBody>
            <a:bodyPr/>
            <a:lstStyle/>
            <a:p>
              <a:endParaRPr lang="en-US"/>
            </a:p>
          </p:txBody>
        </p:sp>
        <p:sp>
          <p:nvSpPr>
            <p:cNvPr id="150538"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IN"/>
            </a:p>
          </p:txBody>
        </p:sp>
        <p:sp>
          <p:nvSpPr>
            <p:cNvPr id="2064" name="Freeform 11"/>
            <p:cNvSpPr>
              <a:spLocks/>
            </p:cNvSpPr>
            <p:nvPr/>
          </p:nvSpPr>
          <p:spPr bwMode="hidden">
            <a:xfrm>
              <a:off x="2097" y="4043"/>
              <a:ext cx="2514" cy="276"/>
            </a:xfrm>
            <a:custGeom>
              <a:avLst/>
              <a:gdLst>
                <a:gd name="T0" fmla="*/ 2167 w 2517"/>
                <a:gd name="T1" fmla="*/ 276 h 276"/>
                <a:gd name="T2" fmla="*/ 2502 w 2517"/>
                <a:gd name="T3" fmla="*/ 204 h 276"/>
                <a:gd name="T4" fmla="*/ 2245 w 2517"/>
                <a:gd name="T5" fmla="*/ 0 h 276"/>
                <a:gd name="T6" fmla="*/ 0 w 2517"/>
                <a:gd name="T7" fmla="*/ 276 h 276"/>
                <a:gd name="T8" fmla="*/ 2167 w 2517"/>
                <a:gd name="T9" fmla="*/ 276 h 276"/>
                <a:gd name="T10" fmla="*/ 2167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w="9525">
              <a:noFill/>
              <a:round/>
              <a:headEnd/>
              <a:tailEnd/>
            </a:ln>
          </p:spPr>
          <p:txBody>
            <a:bodyPr/>
            <a:lstStyle/>
            <a:p>
              <a:endParaRPr lang="en-US"/>
            </a:p>
          </p:txBody>
        </p:sp>
        <p:sp>
          <p:nvSpPr>
            <p:cNvPr id="150540"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IN"/>
            </a:p>
          </p:txBody>
        </p:sp>
        <p:sp>
          <p:nvSpPr>
            <p:cNvPr id="2066" name="Freeform 13"/>
            <p:cNvSpPr>
              <a:spLocks/>
            </p:cNvSpPr>
            <p:nvPr/>
          </p:nvSpPr>
          <p:spPr bwMode="hidden">
            <a:xfrm>
              <a:off x="5030" y="3151"/>
              <a:ext cx="728" cy="240"/>
            </a:xfrm>
            <a:custGeom>
              <a:avLst/>
              <a:gdLst>
                <a:gd name="T0" fmla="*/ 724 w 729"/>
                <a:gd name="T1" fmla="*/ 240 h 240"/>
                <a:gd name="T2" fmla="*/ 0 w 729"/>
                <a:gd name="T3" fmla="*/ 0 h 240"/>
                <a:gd name="T4" fmla="*/ 0 w 729"/>
                <a:gd name="T5" fmla="*/ 6 h 240"/>
                <a:gd name="T6" fmla="*/ 724 w 729"/>
                <a:gd name="T7" fmla="*/ 240 h 240"/>
                <a:gd name="T8" fmla="*/ 724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w="9525">
              <a:noFill/>
              <a:round/>
              <a:headEnd/>
              <a:tailEnd/>
            </a:ln>
          </p:spPr>
          <p:txBody>
            <a:bodyPr/>
            <a:lstStyle/>
            <a:p>
              <a:endParaRPr lang="en-US"/>
            </a:p>
          </p:txBody>
        </p:sp>
        <p:sp>
          <p:nvSpPr>
            <p:cNvPr id="150542"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IN"/>
            </a:p>
          </p:txBody>
        </p:sp>
        <p:sp>
          <p:nvSpPr>
            <p:cNvPr id="2068" name="Freeform 15"/>
            <p:cNvSpPr>
              <a:spLocks/>
            </p:cNvSpPr>
            <p:nvPr/>
          </p:nvSpPr>
          <p:spPr bwMode="hidden">
            <a:xfrm>
              <a:off x="5030" y="3049"/>
              <a:ext cx="728" cy="318"/>
            </a:xfrm>
            <a:custGeom>
              <a:avLst/>
              <a:gdLst>
                <a:gd name="T0" fmla="*/ 724 w 729"/>
                <a:gd name="T1" fmla="*/ 318 h 318"/>
                <a:gd name="T2" fmla="*/ 724 w 729"/>
                <a:gd name="T3" fmla="*/ 312 h 318"/>
                <a:gd name="T4" fmla="*/ 0 w 729"/>
                <a:gd name="T5" fmla="*/ 0 h 318"/>
                <a:gd name="T6" fmla="*/ 0 w 729"/>
                <a:gd name="T7" fmla="*/ 54 h 318"/>
                <a:gd name="T8" fmla="*/ 724 w 729"/>
                <a:gd name="T9" fmla="*/ 318 h 318"/>
                <a:gd name="T10" fmla="*/ 724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endParaRPr lang="en-US"/>
            </a:p>
          </p:txBody>
        </p:sp>
        <p:sp>
          <p:nvSpPr>
            <p:cNvPr id="150544"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IN"/>
            </a:p>
          </p:txBody>
        </p:sp>
        <p:sp>
          <p:nvSpPr>
            <p:cNvPr id="150545"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IN"/>
            </a:p>
          </p:txBody>
        </p:sp>
        <p:sp>
          <p:nvSpPr>
            <p:cNvPr id="150546"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IN"/>
            </a:p>
          </p:txBody>
        </p:sp>
        <p:sp>
          <p:nvSpPr>
            <p:cNvPr id="2072"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w="9525">
              <a:noFill/>
              <a:round/>
              <a:headEnd/>
              <a:tailEnd/>
            </a:ln>
          </p:spPr>
          <p:txBody>
            <a:bodyPr/>
            <a:lstStyle/>
            <a:p>
              <a:endParaRPr lang="en-US"/>
            </a:p>
          </p:txBody>
        </p:sp>
        <p:sp>
          <p:nvSpPr>
            <p:cNvPr id="150548"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IN"/>
            </a:p>
          </p:txBody>
        </p:sp>
        <p:sp>
          <p:nvSpPr>
            <p:cNvPr id="2074"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w="9525">
              <a:noFill/>
              <a:round/>
              <a:headEnd/>
              <a:tailEnd/>
            </a:ln>
          </p:spPr>
          <p:txBody>
            <a:bodyPr/>
            <a:lstStyle/>
            <a:p>
              <a:endParaRPr lang="en-US"/>
            </a:p>
          </p:txBody>
        </p:sp>
        <p:sp>
          <p:nvSpPr>
            <p:cNvPr id="150550"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IN"/>
            </a:p>
          </p:txBody>
        </p:sp>
        <p:sp>
          <p:nvSpPr>
            <p:cNvPr id="150551"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IN"/>
            </a:p>
          </p:txBody>
        </p:sp>
        <p:sp>
          <p:nvSpPr>
            <p:cNvPr id="150552"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IN"/>
            </a:p>
          </p:txBody>
        </p:sp>
        <p:sp>
          <p:nvSpPr>
            <p:cNvPr id="2078"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w="9525">
              <a:noFill/>
              <a:round/>
              <a:headEnd/>
              <a:tailEnd/>
            </a:ln>
          </p:spPr>
          <p:txBody>
            <a:bodyPr/>
            <a:lstStyle/>
            <a:p>
              <a:endParaRPr lang="en-US"/>
            </a:p>
          </p:txBody>
        </p:sp>
        <p:sp>
          <p:nvSpPr>
            <p:cNvPr id="150554"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IN"/>
            </a:p>
          </p:txBody>
        </p:sp>
        <p:sp>
          <p:nvSpPr>
            <p:cNvPr id="150555"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IN"/>
            </a:p>
          </p:txBody>
        </p:sp>
        <p:sp>
          <p:nvSpPr>
            <p:cNvPr id="2081" name="Freeform 28"/>
            <p:cNvSpPr>
              <a:spLocks/>
            </p:cNvSpPr>
            <p:nvPr/>
          </p:nvSpPr>
          <p:spPr bwMode="hidden">
            <a:xfrm>
              <a:off x="5698" y="653"/>
              <a:ext cx="60" cy="311"/>
            </a:xfrm>
            <a:custGeom>
              <a:avLst/>
              <a:gdLst>
                <a:gd name="T0" fmla="*/ 0 w 60"/>
                <a:gd name="T1" fmla="*/ 144 h 312"/>
                <a:gd name="T2" fmla="*/ 60 w 60"/>
                <a:gd name="T3" fmla="*/ 307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w="9525">
              <a:noFill/>
              <a:round/>
              <a:headEnd/>
              <a:tailEnd/>
            </a:ln>
          </p:spPr>
          <p:txBody>
            <a:bodyPr/>
            <a:lstStyle/>
            <a:p>
              <a:endParaRPr lang="en-US"/>
            </a:p>
          </p:txBody>
        </p:sp>
        <p:sp>
          <p:nvSpPr>
            <p:cNvPr id="150557"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IN"/>
            </a:p>
          </p:txBody>
        </p:sp>
        <p:sp>
          <p:nvSpPr>
            <p:cNvPr id="2083"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w="9525">
              <a:noFill/>
              <a:round/>
              <a:headEnd/>
              <a:tailEnd/>
            </a:ln>
          </p:spPr>
          <p:txBody>
            <a:bodyPr/>
            <a:lstStyle/>
            <a:p>
              <a:endParaRPr lang="en-US"/>
            </a:p>
          </p:txBody>
        </p:sp>
        <p:sp>
          <p:nvSpPr>
            <p:cNvPr id="150559"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IN"/>
            </a:p>
          </p:txBody>
        </p:sp>
        <p:sp>
          <p:nvSpPr>
            <p:cNvPr id="150560"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IN"/>
            </a:p>
          </p:txBody>
        </p:sp>
        <p:sp>
          <p:nvSpPr>
            <p:cNvPr id="150561"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IN"/>
            </a:p>
          </p:txBody>
        </p:sp>
        <p:sp>
          <p:nvSpPr>
            <p:cNvPr id="150562"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IN"/>
            </a:p>
          </p:txBody>
        </p:sp>
        <p:sp>
          <p:nvSpPr>
            <p:cNvPr id="150563"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IN"/>
            </a:p>
          </p:txBody>
        </p:sp>
        <p:sp>
          <p:nvSpPr>
            <p:cNvPr id="150564"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IN"/>
            </a:p>
          </p:txBody>
        </p:sp>
        <p:sp>
          <p:nvSpPr>
            <p:cNvPr id="150565"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IN"/>
            </a:p>
          </p:txBody>
        </p:sp>
        <p:sp>
          <p:nvSpPr>
            <p:cNvPr id="150566"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IN"/>
            </a:p>
          </p:txBody>
        </p:sp>
        <p:grpSp>
          <p:nvGrpSpPr>
            <p:cNvPr id="2092" name="Group 39"/>
            <p:cNvGrpSpPr>
              <a:grpSpLocks/>
            </p:cNvGrpSpPr>
            <p:nvPr userDrawn="1"/>
          </p:nvGrpSpPr>
          <p:grpSpPr bwMode="auto">
            <a:xfrm>
              <a:off x="0" y="1632"/>
              <a:ext cx="5758" cy="1858"/>
              <a:chOff x="0" y="1632"/>
              <a:chExt cx="5758" cy="1858"/>
            </a:xfrm>
          </p:grpSpPr>
          <p:sp>
            <p:nvSpPr>
              <p:cNvPr id="150568"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IN"/>
              </a:p>
            </p:txBody>
          </p:sp>
          <p:sp>
            <p:nvSpPr>
              <p:cNvPr id="150569"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IN"/>
              </a:p>
            </p:txBody>
          </p:sp>
        </p:grpSp>
      </p:grpSp>
      <p:sp>
        <p:nvSpPr>
          <p:cNvPr id="150570"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0571"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0572"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pPr>
              <a:defRPr/>
            </a:pPr>
            <a:endParaRPr lang="en-US"/>
          </a:p>
        </p:txBody>
      </p:sp>
      <p:sp>
        <p:nvSpPr>
          <p:cNvPr id="150573"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pPr>
              <a:defRPr/>
            </a:pPr>
            <a:endParaRPr lang="en-US"/>
          </a:p>
        </p:txBody>
      </p:sp>
      <p:sp>
        <p:nvSpPr>
          <p:cNvPr id="150574"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3EC3C044-AE8F-44D3-8BD0-AF302771E15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892" r:id="rId1"/>
    <p:sldLayoutId id="2147483893" r:id="rId2"/>
    <p:sldLayoutId id="2147483894" r:id="rId3"/>
    <p:sldLayoutId id="2147483895" r:id="rId4"/>
    <p:sldLayoutId id="2147483896" r:id="rId5"/>
    <p:sldLayoutId id="2147483897" r:id="rId6"/>
    <p:sldLayoutId id="2147483898" r:id="rId7"/>
    <p:sldLayoutId id="2147483899" r:id="rId8"/>
    <p:sldLayoutId id="2147483900" r:id="rId9"/>
    <p:sldLayoutId id="2147483901" r:id="rId10"/>
    <p:sldLayoutId id="2147483902" r:id="rId11"/>
    <p:sldLayoutId id="2147483903" r:id="rId12"/>
    <p:sldLayoutId id="2147483904" r:id="rId13"/>
  </p:sldLayoutIdLst>
  <p:transition spd="slow">
    <p:blinds/>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p:cNvSpPr>
            <a:spLocks noGrp="1" noChangeArrowheads="1"/>
          </p:cNvSpPr>
          <p:nvPr>
            <p:ph type="title"/>
          </p:nvPr>
        </p:nvSpPr>
        <p:spPr>
          <a:xfrm>
            <a:off x="490538" y="749300"/>
            <a:ext cx="7761287" cy="609600"/>
          </a:xfrm>
        </p:spPr>
        <p:txBody>
          <a:bodyPr/>
          <a:lstStyle/>
          <a:p>
            <a:pPr eaLnBrk="1" hangingPunct="1">
              <a:defRPr/>
            </a:pPr>
            <a:r>
              <a:rPr lang="en-GB" sz="6000" b="1" dirty="0">
                <a:solidFill>
                  <a:srgbClr val="92D050"/>
                </a:solidFill>
              </a:rPr>
              <a:t>COST ACCOUNTING </a:t>
            </a:r>
            <a:r>
              <a:rPr lang="en-GB" sz="4000" b="1" dirty="0"/>
              <a:t/>
            </a:r>
            <a:br>
              <a:rPr lang="en-GB" sz="4000" b="1" dirty="0"/>
            </a:br>
            <a:r>
              <a:rPr lang="en-GB" sz="5400" b="1" dirty="0"/>
              <a:t>(ACC 203)</a:t>
            </a:r>
            <a:endParaRPr lang="en-US" sz="5400" dirty="0" smtClean="0">
              <a:solidFill>
                <a:schemeClr val="folHlink"/>
              </a:solidFill>
              <a:latin typeface="Times New Roman" pitchFamily="18" charset="0"/>
            </a:endParaRPr>
          </a:p>
        </p:txBody>
      </p:sp>
      <p:sp>
        <p:nvSpPr>
          <p:cNvPr id="98310" name="Rectangle 6"/>
          <p:cNvSpPr>
            <a:spLocks noGrp="1" noChangeArrowheads="1"/>
          </p:cNvSpPr>
          <p:nvPr>
            <p:ph type="body" sz="half" idx="2"/>
          </p:nvPr>
        </p:nvSpPr>
        <p:spPr>
          <a:xfrm>
            <a:off x="93663" y="1682750"/>
            <a:ext cx="9050337" cy="5175250"/>
          </a:xfrm>
        </p:spPr>
        <p:txBody>
          <a:bodyPr/>
          <a:lstStyle/>
          <a:p>
            <a:pPr eaLnBrk="1" hangingPunct="1">
              <a:lnSpc>
                <a:spcPct val="90000"/>
              </a:lnSpc>
              <a:buFont typeface="Wingdings" pitchFamily="2" charset="2"/>
              <a:buNone/>
              <a:defRPr/>
            </a:pPr>
            <a:r>
              <a:rPr lang="en-US" sz="2400" dirty="0" smtClean="0">
                <a:solidFill>
                  <a:schemeClr val="tx2"/>
                </a:solidFill>
                <a:latin typeface="Algerian" pitchFamily="82" charset="0"/>
              </a:rPr>
              <a:t>    </a:t>
            </a:r>
            <a:endParaRPr lang="en-US" sz="2400" dirty="0" smtClean="0">
              <a:solidFill>
                <a:srgbClr val="FFFFFF"/>
              </a:solidFill>
              <a:latin typeface="Times New Roman" pitchFamily="18" charset="0"/>
            </a:endParaRPr>
          </a:p>
          <a:p>
            <a:pPr eaLnBrk="1" hangingPunct="1">
              <a:lnSpc>
                <a:spcPct val="90000"/>
              </a:lnSpc>
              <a:buFont typeface="Wingdings" pitchFamily="2" charset="2"/>
              <a:buNone/>
              <a:defRPr/>
            </a:pPr>
            <a:endParaRPr lang="en-US" sz="2400" dirty="0" smtClean="0">
              <a:solidFill>
                <a:schemeClr val="accent2"/>
              </a:solidFill>
              <a:latin typeface="Algerian" pitchFamily="82" charset="0"/>
            </a:endParaRPr>
          </a:p>
          <a:p>
            <a:pPr marL="0" indent="0" algn="ctr">
              <a:buFont typeface="Wingdings" pitchFamily="2" charset="2"/>
              <a:buNone/>
              <a:defRPr/>
            </a:pPr>
            <a:r>
              <a:rPr lang="en-GB" sz="4400" b="1" dirty="0" smtClean="0">
                <a:solidFill>
                  <a:srgbClr val="FF0000"/>
                </a:solidFill>
              </a:rPr>
              <a:t>LECTURE NOTE</a:t>
            </a:r>
          </a:p>
          <a:p>
            <a:pPr algn="ctr">
              <a:defRPr/>
            </a:pPr>
            <a:endParaRPr lang="en-GB" b="1" dirty="0" smtClean="0"/>
          </a:p>
          <a:p>
            <a:pPr marL="0" indent="0" algn="ctr">
              <a:buFont typeface="Wingdings" pitchFamily="2" charset="2"/>
              <a:buNone/>
              <a:defRPr/>
            </a:pPr>
            <a:r>
              <a:rPr lang="en-GB" b="1" dirty="0" smtClean="0"/>
              <a:t>By</a:t>
            </a:r>
          </a:p>
          <a:p>
            <a:pPr algn="ctr">
              <a:defRPr/>
            </a:pPr>
            <a:endParaRPr lang="en-GB" b="1" dirty="0" smtClean="0">
              <a:solidFill>
                <a:srgbClr val="002060"/>
              </a:solidFill>
            </a:endParaRPr>
          </a:p>
          <a:p>
            <a:pPr marL="0" indent="0" algn="ctr">
              <a:buFont typeface="Wingdings" pitchFamily="2" charset="2"/>
              <a:buNone/>
              <a:defRPr/>
            </a:pPr>
            <a:r>
              <a:rPr lang="en-GB" sz="4800" b="1" dirty="0" smtClean="0">
                <a:solidFill>
                  <a:srgbClr val="FFFF00"/>
                </a:solidFill>
              </a:rPr>
              <a:t>DR. O. J. AKINYOMI</a:t>
            </a:r>
          </a:p>
          <a:p>
            <a:pPr eaLnBrk="1" hangingPunct="1">
              <a:lnSpc>
                <a:spcPct val="90000"/>
              </a:lnSpc>
              <a:defRPr/>
            </a:pPr>
            <a:endParaRPr lang="en-US" sz="2400" dirty="0" smtClean="0">
              <a:solidFill>
                <a:schemeClr val="accent2"/>
              </a:solidFill>
              <a:latin typeface="Vrinda" pitchFamily="2" charset="0"/>
            </a:endParaRPr>
          </a:p>
        </p:txBody>
      </p:sp>
      <p:sp>
        <p:nvSpPr>
          <p:cNvPr id="17412" name="Rectangle 8"/>
          <p:cNvSpPr>
            <a:spLocks noGrp="1" noChangeArrowheads="1" noTextEdit="1"/>
          </p:cNvSpPr>
          <p:nvPr>
            <p:ph type="clipArt" sz="half" idx="1"/>
          </p:nvPr>
        </p:nvSpPr>
        <p:spPr>
          <a:xfrm>
            <a:off x="-2865438" y="2897188"/>
            <a:ext cx="3616326" cy="4497387"/>
          </a:xfrm>
        </p:spPr>
      </p:sp>
    </p:spTree>
  </p:cSld>
  <p:clrMapOvr>
    <a:masterClrMapping/>
  </p:clrMapOvr>
  <p:transition spd="slow">
    <p:blind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46063" y="241300"/>
            <a:ext cx="8243887" cy="1314450"/>
          </a:xfrm>
        </p:spPr>
        <p:txBody>
          <a:bodyPr/>
          <a:lstStyle/>
          <a:p>
            <a:pPr marL="838200" indent="-838200" eaLnBrk="1" hangingPunct="1">
              <a:buFontTx/>
              <a:buAutoNum type="arabicParenR"/>
              <a:defRPr/>
            </a:pPr>
            <a:r>
              <a:rPr lang="en-US" sz="4000" smtClean="0">
                <a:solidFill>
                  <a:schemeClr val="folHlink"/>
                </a:solidFill>
                <a:latin typeface="Bernard MT Condensed" pitchFamily="18" charset="0"/>
              </a:rPr>
              <a:t>PERSONNEL DEPARTMENT </a:t>
            </a:r>
            <a:br>
              <a:rPr lang="en-US" sz="4000" smtClean="0">
                <a:solidFill>
                  <a:schemeClr val="folHlink"/>
                </a:solidFill>
                <a:latin typeface="Bernard MT Condensed" pitchFamily="18" charset="0"/>
              </a:rPr>
            </a:br>
            <a:endParaRPr lang="en-US" smtClean="0">
              <a:solidFill>
                <a:schemeClr val="folHlink"/>
              </a:solidFill>
            </a:endParaRPr>
          </a:p>
        </p:txBody>
      </p:sp>
      <p:sp>
        <p:nvSpPr>
          <p:cNvPr id="28675" name="Rectangle 3"/>
          <p:cNvSpPr>
            <a:spLocks noGrp="1" noChangeArrowheads="1"/>
          </p:cNvSpPr>
          <p:nvPr>
            <p:ph type="body" idx="1"/>
          </p:nvPr>
        </p:nvSpPr>
        <p:spPr>
          <a:xfrm>
            <a:off x="0" y="849313"/>
            <a:ext cx="9144000" cy="4779962"/>
          </a:xfrm>
        </p:spPr>
        <p:txBody>
          <a:bodyPr/>
          <a:lstStyle/>
          <a:p>
            <a:pPr marL="609600" indent="-609600" eaLnBrk="1" hangingPunct="1">
              <a:buFont typeface="Wingdings" pitchFamily="2" charset="2"/>
              <a:buNone/>
              <a:defRPr/>
            </a:pPr>
            <a:r>
              <a:rPr lang="en-US" dirty="0" smtClean="0">
                <a:solidFill>
                  <a:srgbClr val="FFFFFF"/>
                </a:solidFill>
              </a:rPr>
              <a:t>     </a:t>
            </a:r>
            <a:r>
              <a:rPr lang="en-US" b="1" dirty="0" smtClean="0">
                <a:solidFill>
                  <a:srgbClr val="FFFFFF"/>
                </a:solidFill>
                <a:latin typeface="Vrinda" pitchFamily="2" charset="0"/>
              </a:rPr>
              <a:t>With the help of various departments supervisors and heads, this department is responsible for the execution of policies regarding the recruitment, discharge, classification of employees and wages which have been laid down by the Board of Directors or a committee of executives.</a:t>
            </a:r>
          </a:p>
          <a:p>
            <a:pPr marL="609600" indent="-609600" eaLnBrk="1" hangingPunct="1">
              <a:buFont typeface="Wingdings" pitchFamily="2" charset="2"/>
              <a:buNone/>
              <a:defRPr/>
            </a:pPr>
            <a:r>
              <a:rPr lang="en-US" b="1" dirty="0" smtClean="0">
                <a:solidFill>
                  <a:srgbClr val="FFFFFF"/>
                </a:solidFill>
                <a:latin typeface="Vrinda" pitchFamily="2" charset="0"/>
              </a:rPr>
              <a:t>  MAIN FUNCTIONS ARE:</a:t>
            </a:r>
          </a:p>
          <a:p>
            <a:pPr marL="609600" indent="-609600" eaLnBrk="1" hangingPunct="1">
              <a:buFontTx/>
              <a:buAutoNum type="arabicPeriod"/>
              <a:defRPr/>
            </a:pPr>
            <a:r>
              <a:rPr lang="en-US" b="1" dirty="0" smtClean="0">
                <a:solidFill>
                  <a:srgbClr val="FFFFFF"/>
                </a:solidFill>
                <a:latin typeface="Vrinda" pitchFamily="2" charset="0"/>
              </a:rPr>
              <a:t>To recruit workers </a:t>
            </a:r>
          </a:p>
          <a:p>
            <a:pPr marL="609600" indent="-609600" eaLnBrk="1" hangingPunct="1">
              <a:buFontTx/>
              <a:buAutoNum type="arabicPeriod"/>
              <a:defRPr/>
            </a:pPr>
            <a:r>
              <a:rPr lang="en-US" b="1" dirty="0" smtClean="0">
                <a:solidFill>
                  <a:srgbClr val="FFFFFF"/>
                </a:solidFill>
                <a:latin typeface="Vrinda" pitchFamily="2" charset="0"/>
              </a:rPr>
              <a:t>Train them and</a:t>
            </a:r>
          </a:p>
          <a:p>
            <a:pPr marL="609600" indent="-609600" eaLnBrk="1" hangingPunct="1">
              <a:buFontTx/>
              <a:buAutoNum type="arabicPeriod"/>
              <a:defRPr/>
            </a:pPr>
            <a:r>
              <a:rPr lang="en-US" b="1" dirty="0" smtClean="0">
                <a:solidFill>
                  <a:srgbClr val="FFFFFF"/>
                </a:solidFill>
                <a:latin typeface="Vrinda" pitchFamily="2" charset="0"/>
              </a:rPr>
              <a:t>Place them to the jobs they are best fitted</a:t>
            </a:r>
          </a:p>
          <a:p>
            <a:pPr marL="609600" indent="-609600" eaLnBrk="1" hangingPunct="1">
              <a:buFont typeface="Wingdings" pitchFamily="2" charset="2"/>
              <a:buNone/>
              <a:defRPr/>
            </a:pPr>
            <a:endParaRPr lang="en-US" b="1" dirty="0" smtClean="0">
              <a:solidFill>
                <a:srgbClr val="FFFFFF"/>
              </a:solidFill>
              <a:latin typeface="Vrinda" pitchFamily="2" charset="0"/>
            </a:endParaRPr>
          </a:p>
        </p:txBody>
      </p:sp>
    </p:spTree>
  </p:cSld>
  <p:clrMapOvr>
    <a:masterClrMapping/>
  </p:clrMapOvr>
  <p:transition spd="slow">
    <p:blind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5" name="Rectangle 5"/>
          <p:cNvSpPr>
            <a:spLocks noGrp="1" noChangeArrowheads="1"/>
          </p:cNvSpPr>
          <p:nvPr>
            <p:ph type="ctrTitle"/>
          </p:nvPr>
        </p:nvSpPr>
        <p:spPr>
          <a:xfrm flipV="1">
            <a:off x="2066925" y="-517525"/>
            <a:ext cx="6192838" cy="74612"/>
          </a:xfrm>
        </p:spPr>
        <p:txBody>
          <a:bodyPr/>
          <a:lstStyle/>
          <a:p>
            <a:pPr eaLnBrk="1" hangingPunct="1">
              <a:defRPr/>
            </a:pPr>
            <a:endParaRPr lang="en-US" sz="4500" smtClean="0"/>
          </a:p>
        </p:txBody>
      </p:sp>
      <p:sp>
        <p:nvSpPr>
          <p:cNvPr id="30726" name="Rectangle 6"/>
          <p:cNvSpPr>
            <a:spLocks noGrp="1" noChangeArrowheads="1"/>
          </p:cNvSpPr>
          <p:nvPr>
            <p:ph type="subTitle" idx="1"/>
          </p:nvPr>
        </p:nvSpPr>
        <p:spPr>
          <a:xfrm>
            <a:off x="7938" y="393700"/>
            <a:ext cx="8728075" cy="5843588"/>
          </a:xfrm>
        </p:spPr>
        <p:txBody>
          <a:bodyPr/>
          <a:lstStyle/>
          <a:p>
            <a:pPr marL="609600" indent="-609600" algn="l" eaLnBrk="1" hangingPunct="1">
              <a:defRPr/>
            </a:pPr>
            <a:r>
              <a:rPr lang="en-US" sz="4000" b="1" dirty="0" smtClean="0">
                <a:solidFill>
                  <a:srgbClr val="FFFFFF"/>
                </a:solidFill>
                <a:latin typeface="Vrinda" pitchFamily="2" charset="0"/>
              </a:rPr>
              <a:t>   </a:t>
            </a:r>
            <a:r>
              <a:rPr lang="en-US" sz="4000" dirty="0" smtClean="0">
                <a:solidFill>
                  <a:srgbClr val="FFFFFF"/>
                </a:solidFill>
                <a:latin typeface="Vrinda" pitchFamily="2" charset="0"/>
              </a:rPr>
              <a:t>The submission of various reports to the top management   such as Weekly reports, Labour turnover, Labour productivity, accidents, disciplinary action, idle time, overtime, casual workers </a:t>
            </a:r>
            <a:r>
              <a:rPr lang="en-US" sz="4000" dirty="0" err="1" smtClean="0">
                <a:solidFill>
                  <a:srgbClr val="FFFFFF"/>
                </a:solidFill>
                <a:latin typeface="Vrinda" pitchFamily="2" charset="0"/>
              </a:rPr>
              <a:t>etc</a:t>
            </a:r>
            <a:r>
              <a:rPr lang="en-US" sz="4000" dirty="0" smtClean="0">
                <a:solidFill>
                  <a:srgbClr val="FFFFFF"/>
                </a:solidFill>
                <a:latin typeface="Vrinda" pitchFamily="2" charset="0"/>
              </a:rPr>
              <a:t> is also considered to be the most important function of personnel department</a:t>
            </a:r>
            <a:r>
              <a:rPr lang="en-US" dirty="0" smtClean="0">
                <a:solidFill>
                  <a:srgbClr val="FFFFFF"/>
                </a:solidFill>
                <a:latin typeface="Vrinda" pitchFamily="2" charset="0"/>
              </a:rPr>
              <a:t>.</a:t>
            </a:r>
          </a:p>
        </p:txBody>
      </p:sp>
    </p:spTree>
  </p:cSld>
  <p:clrMapOvr>
    <a:masterClrMapping/>
  </p:clrMapOvr>
  <p:transition spd="slow">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22263" y="9525"/>
            <a:ext cx="8243887" cy="492125"/>
          </a:xfrm>
        </p:spPr>
        <p:txBody>
          <a:bodyPr/>
          <a:lstStyle/>
          <a:p>
            <a:pPr eaLnBrk="1" hangingPunct="1">
              <a:defRPr/>
            </a:pPr>
            <a:r>
              <a:rPr lang="en-US" sz="4000" dirty="0" smtClean="0">
                <a:solidFill>
                  <a:schemeClr val="folHlink"/>
                </a:solidFill>
                <a:latin typeface="Bernard MT Condensed" pitchFamily="18" charset="0"/>
              </a:rPr>
              <a:t>Labour turnover</a:t>
            </a:r>
          </a:p>
        </p:txBody>
      </p:sp>
      <p:sp>
        <p:nvSpPr>
          <p:cNvPr id="33795" name="Rectangle 3"/>
          <p:cNvSpPr>
            <a:spLocks noGrp="1" noChangeArrowheads="1"/>
          </p:cNvSpPr>
          <p:nvPr>
            <p:ph type="body" idx="1"/>
          </p:nvPr>
        </p:nvSpPr>
        <p:spPr>
          <a:xfrm>
            <a:off x="1588" y="527050"/>
            <a:ext cx="9144000" cy="5919788"/>
          </a:xfrm>
        </p:spPr>
        <p:txBody>
          <a:bodyPr/>
          <a:lstStyle/>
          <a:p>
            <a:pPr marL="609600" indent="-609600" algn="just" eaLnBrk="1" hangingPunct="1">
              <a:lnSpc>
                <a:spcPct val="80000"/>
              </a:lnSpc>
              <a:buFont typeface="Wingdings" pitchFamily="2" charset="2"/>
              <a:buNone/>
              <a:defRPr/>
            </a:pPr>
            <a:r>
              <a:rPr lang="en-US" sz="2900" b="1" dirty="0" smtClean="0">
                <a:solidFill>
                  <a:srgbClr val="FFFFFF"/>
                </a:solidFill>
                <a:latin typeface="Vrinda" pitchFamily="2" charset="0"/>
              </a:rPr>
              <a:t>Labour turnover denotes the percentage change</a:t>
            </a:r>
          </a:p>
          <a:p>
            <a:pPr marL="609600" indent="-609600" algn="just" eaLnBrk="1" hangingPunct="1">
              <a:lnSpc>
                <a:spcPct val="80000"/>
              </a:lnSpc>
              <a:buFont typeface="Wingdings" pitchFamily="2" charset="2"/>
              <a:buNone/>
              <a:defRPr/>
            </a:pPr>
            <a:r>
              <a:rPr lang="en-US" sz="2900" b="1" dirty="0" smtClean="0">
                <a:solidFill>
                  <a:srgbClr val="FFFFFF"/>
                </a:solidFill>
                <a:latin typeface="Vrinda" pitchFamily="2" charset="0"/>
              </a:rPr>
              <a:t>in the labour force of an organization. High</a:t>
            </a:r>
          </a:p>
          <a:p>
            <a:pPr marL="609600" indent="-609600" algn="just" eaLnBrk="1" hangingPunct="1">
              <a:lnSpc>
                <a:spcPct val="80000"/>
              </a:lnSpc>
              <a:buFont typeface="Wingdings" pitchFamily="2" charset="2"/>
              <a:buNone/>
              <a:defRPr/>
            </a:pPr>
            <a:r>
              <a:rPr lang="en-US" sz="2900" b="1" dirty="0" smtClean="0">
                <a:solidFill>
                  <a:srgbClr val="FFFFFF"/>
                </a:solidFill>
                <a:latin typeface="Vrinda" pitchFamily="2" charset="0"/>
              </a:rPr>
              <a:t>percentage denotes that labour is not stable and</a:t>
            </a:r>
          </a:p>
          <a:p>
            <a:pPr marL="609600" indent="-609600" algn="just" eaLnBrk="1" hangingPunct="1">
              <a:lnSpc>
                <a:spcPct val="80000"/>
              </a:lnSpc>
              <a:buFont typeface="Wingdings" pitchFamily="2" charset="2"/>
              <a:buNone/>
              <a:defRPr/>
            </a:pPr>
            <a:r>
              <a:rPr lang="en-US" sz="2900" b="1" dirty="0" smtClean="0">
                <a:solidFill>
                  <a:srgbClr val="FFFFFF"/>
                </a:solidFill>
                <a:latin typeface="Vrinda" pitchFamily="2" charset="0"/>
              </a:rPr>
              <a:t>there are frequent changes. There 3 methods of</a:t>
            </a:r>
          </a:p>
          <a:p>
            <a:pPr marL="609600" indent="-609600" algn="just" eaLnBrk="1" hangingPunct="1">
              <a:lnSpc>
                <a:spcPct val="80000"/>
              </a:lnSpc>
              <a:buFont typeface="Wingdings" pitchFamily="2" charset="2"/>
              <a:buNone/>
              <a:defRPr/>
            </a:pPr>
            <a:r>
              <a:rPr lang="en-US" sz="2900" b="1" dirty="0" smtClean="0">
                <a:solidFill>
                  <a:srgbClr val="FFFFFF"/>
                </a:solidFill>
                <a:latin typeface="Vrinda" pitchFamily="2" charset="0"/>
              </a:rPr>
              <a:t>calculating labour turnover:</a:t>
            </a:r>
          </a:p>
          <a:p>
            <a:pPr marL="609600" indent="-609600" algn="just" eaLnBrk="1" hangingPunct="1">
              <a:lnSpc>
                <a:spcPct val="80000"/>
              </a:lnSpc>
              <a:buFont typeface="Wingdings" pitchFamily="2" charset="2"/>
              <a:buNone/>
              <a:defRPr/>
            </a:pPr>
            <a:endParaRPr lang="en-US" sz="2800" b="1" dirty="0" smtClean="0">
              <a:solidFill>
                <a:srgbClr val="FFFFFF"/>
              </a:solidFill>
              <a:latin typeface="Vrinda" pitchFamily="2" charset="0"/>
            </a:endParaRPr>
          </a:p>
          <a:p>
            <a:pPr marL="0" indent="0" eaLnBrk="1" hangingPunct="1">
              <a:lnSpc>
                <a:spcPct val="80000"/>
              </a:lnSpc>
              <a:buFont typeface="Wingdings" pitchFamily="2" charset="2"/>
              <a:buNone/>
              <a:defRPr/>
            </a:pPr>
            <a:r>
              <a:rPr lang="en-GB" sz="2800" b="1" dirty="0" smtClean="0">
                <a:solidFill>
                  <a:srgbClr val="FFFFFF"/>
                </a:solidFill>
                <a:latin typeface="Vrinda" pitchFamily="2" charset="0"/>
              </a:rPr>
              <a:t>1. </a:t>
            </a:r>
            <a:r>
              <a:rPr lang="en-GB" sz="2400" b="1" dirty="0" smtClean="0">
                <a:solidFill>
                  <a:srgbClr val="FFC000"/>
                </a:solidFill>
                <a:latin typeface="Vrinda" pitchFamily="2" charset="0"/>
              </a:rPr>
              <a:t>Calculating </a:t>
            </a:r>
            <a:r>
              <a:rPr lang="en-GB" sz="2400" b="1" dirty="0">
                <a:solidFill>
                  <a:srgbClr val="FFC000"/>
                </a:solidFill>
                <a:latin typeface="Vrinda" pitchFamily="2" charset="0"/>
              </a:rPr>
              <a:t>Labour Turnover by Separation Method</a:t>
            </a:r>
          </a:p>
          <a:p>
            <a:pPr marL="0" indent="0" eaLnBrk="1" hangingPunct="1">
              <a:lnSpc>
                <a:spcPct val="80000"/>
              </a:lnSpc>
              <a:buFont typeface="Wingdings" pitchFamily="2" charset="2"/>
              <a:buNone/>
              <a:defRPr/>
            </a:pPr>
            <a:r>
              <a:rPr lang="en-GB" sz="2800" b="1" dirty="0">
                <a:solidFill>
                  <a:srgbClr val="FFFFFF"/>
                </a:solidFill>
                <a:latin typeface="Vrinda" pitchFamily="2" charset="0"/>
              </a:rPr>
              <a:t>Under </a:t>
            </a:r>
            <a:r>
              <a:rPr lang="en-GB" sz="2800" b="1" dirty="0" smtClean="0">
                <a:solidFill>
                  <a:srgbClr val="FFFFFF"/>
                </a:solidFill>
                <a:latin typeface="Vrinda" pitchFamily="2" charset="0"/>
              </a:rPr>
              <a:t>this method</a:t>
            </a:r>
            <a:r>
              <a:rPr lang="en-GB" sz="2800" b="1" dirty="0">
                <a:solidFill>
                  <a:srgbClr val="FFFFFF"/>
                </a:solidFill>
                <a:latin typeface="Vrinda" pitchFamily="2" charset="0"/>
              </a:rPr>
              <a:t>, the relationship between the number of workers separated or left from the organization and average number of workers of the organization in the period is expressed in terms of percentage</a:t>
            </a:r>
            <a:r>
              <a:rPr lang="en-GB" sz="2800" b="1" dirty="0" smtClean="0">
                <a:solidFill>
                  <a:srgbClr val="FFFFFF"/>
                </a:solidFill>
                <a:latin typeface="Vrinda" pitchFamily="2" charset="0"/>
              </a:rPr>
              <a:t>.</a:t>
            </a:r>
          </a:p>
          <a:p>
            <a:pPr marL="0" indent="0" eaLnBrk="1" hangingPunct="1">
              <a:lnSpc>
                <a:spcPct val="80000"/>
              </a:lnSpc>
              <a:buFont typeface="Wingdings" pitchFamily="2" charset="2"/>
              <a:buNone/>
              <a:defRPr/>
            </a:pPr>
            <a:endParaRPr lang="en-US" sz="2800" b="1" dirty="0" smtClean="0">
              <a:solidFill>
                <a:srgbClr val="FFFFFF"/>
              </a:solidFill>
              <a:latin typeface="Vrinda" pitchFamily="2" charset="0"/>
            </a:endParaRPr>
          </a:p>
          <a:p>
            <a:pPr marL="609600" indent="-609600" eaLnBrk="1" hangingPunct="1">
              <a:lnSpc>
                <a:spcPct val="80000"/>
              </a:lnSpc>
              <a:buFont typeface="Wingdings" pitchFamily="2" charset="2"/>
              <a:buNone/>
              <a:defRPr/>
            </a:pPr>
            <a:r>
              <a:rPr lang="en-US" sz="2800" dirty="0">
                <a:solidFill>
                  <a:srgbClr val="FFFFFF"/>
                </a:solidFill>
              </a:rPr>
              <a:t>=  </a:t>
            </a:r>
            <a:r>
              <a:rPr lang="en-US" sz="2800" u="sng" dirty="0">
                <a:solidFill>
                  <a:srgbClr val="FFFFFF"/>
                </a:solidFill>
                <a:latin typeface="Vrinda" pitchFamily="2" charset="0"/>
              </a:rPr>
              <a:t>Number of Employees </a:t>
            </a:r>
            <a:r>
              <a:rPr lang="en-US" sz="2800" u="sng" dirty="0" smtClean="0">
                <a:solidFill>
                  <a:srgbClr val="FFFFFF"/>
                </a:solidFill>
                <a:latin typeface="Vrinda" pitchFamily="2" charset="0"/>
              </a:rPr>
              <a:t>who left </a:t>
            </a:r>
            <a:r>
              <a:rPr lang="en-US" sz="2800" u="sng" dirty="0">
                <a:solidFill>
                  <a:srgbClr val="FFFFFF"/>
                </a:solidFill>
                <a:latin typeface="Vrinda" pitchFamily="2" charset="0"/>
              </a:rPr>
              <a:t>during a period  </a:t>
            </a:r>
            <a:r>
              <a:rPr lang="en-US" sz="2800" dirty="0">
                <a:solidFill>
                  <a:srgbClr val="FFFFFF"/>
                </a:solidFill>
                <a:latin typeface="Vrinda" pitchFamily="2" charset="0"/>
              </a:rPr>
              <a:t> </a:t>
            </a:r>
            <a:r>
              <a:rPr lang="en-US" sz="2800" dirty="0" smtClean="0">
                <a:solidFill>
                  <a:srgbClr val="FFFFFF"/>
                </a:solidFill>
                <a:latin typeface="Vrinda" pitchFamily="2" charset="0"/>
              </a:rPr>
              <a:t>x 100</a:t>
            </a:r>
            <a:endParaRPr lang="en-US" sz="2800" u="sng" dirty="0">
              <a:solidFill>
                <a:srgbClr val="FFFFFF"/>
              </a:solidFill>
              <a:latin typeface="Vrinda" pitchFamily="2" charset="0"/>
            </a:endParaRPr>
          </a:p>
          <a:p>
            <a:pPr marL="609600" indent="-609600" eaLnBrk="1" hangingPunct="1">
              <a:lnSpc>
                <a:spcPct val="80000"/>
              </a:lnSpc>
              <a:buFont typeface="Wingdings" pitchFamily="2" charset="2"/>
              <a:buNone/>
              <a:defRPr/>
            </a:pPr>
            <a:r>
              <a:rPr lang="en-US" sz="1800" b="1" dirty="0">
                <a:solidFill>
                  <a:srgbClr val="FFFFFF"/>
                </a:solidFill>
              </a:rPr>
              <a:t>        </a:t>
            </a:r>
            <a:r>
              <a:rPr lang="en-US" sz="2800" dirty="0" smtClean="0">
                <a:solidFill>
                  <a:srgbClr val="FFFFFF"/>
                </a:solidFill>
                <a:latin typeface="Vrinda" pitchFamily="2" charset="0"/>
              </a:rPr>
              <a:t>Average </a:t>
            </a:r>
            <a:r>
              <a:rPr lang="en-US" sz="2800" dirty="0">
                <a:solidFill>
                  <a:srgbClr val="FFFFFF"/>
                </a:solidFill>
                <a:latin typeface="Vrinda" pitchFamily="2" charset="0"/>
              </a:rPr>
              <a:t>number of employees during a period</a:t>
            </a:r>
            <a:r>
              <a:rPr lang="en-US" sz="1800" dirty="0">
                <a:solidFill>
                  <a:srgbClr val="FFFFFF"/>
                </a:solidFill>
              </a:rPr>
              <a:t> </a:t>
            </a:r>
          </a:p>
          <a:p>
            <a:pPr marL="609600" indent="-609600" eaLnBrk="1" hangingPunct="1">
              <a:lnSpc>
                <a:spcPct val="80000"/>
              </a:lnSpc>
              <a:buFontTx/>
              <a:buNone/>
              <a:defRPr/>
            </a:pPr>
            <a:endParaRPr lang="en-US" sz="2300" dirty="0" smtClean="0">
              <a:solidFill>
                <a:srgbClr val="FFFFFF"/>
              </a:solidFill>
              <a:latin typeface="Vrinda" pitchFamily="2" charset="0"/>
            </a:endParaRPr>
          </a:p>
        </p:txBody>
      </p:sp>
    </p:spTree>
  </p:cSld>
  <p:clrMapOvr>
    <a:masterClrMapping/>
  </p:clrMapOvr>
  <p:transition spd="slow">
    <p:blind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22263" y="9525"/>
            <a:ext cx="8243887" cy="492125"/>
          </a:xfrm>
        </p:spPr>
        <p:txBody>
          <a:bodyPr/>
          <a:lstStyle/>
          <a:p>
            <a:pPr eaLnBrk="1" hangingPunct="1">
              <a:defRPr/>
            </a:pPr>
            <a:r>
              <a:rPr lang="en-US" sz="4000" dirty="0" smtClean="0">
                <a:solidFill>
                  <a:schemeClr val="folHlink"/>
                </a:solidFill>
                <a:latin typeface="Bernard MT Condensed" pitchFamily="18" charset="0"/>
              </a:rPr>
              <a:t>Labour turnover</a:t>
            </a:r>
          </a:p>
        </p:txBody>
      </p:sp>
      <p:sp>
        <p:nvSpPr>
          <p:cNvPr id="33795" name="Rectangle 3"/>
          <p:cNvSpPr>
            <a:spLocks noGrp="1" noChangeArrowheads="1"/>
          </p:cNvSpPr>
          <p:nvPr>
            <p:ph type="body" idx="1"/>
          </p:nvPr>
        </p:nvSpPr>
        <p:spPr>
          <a:xfrm>
            <a:off x="1588" y="527050"/>
            <a:ext cx="9144000" cy="5919788"/>
          </a:xfrm>
        </p:spPr>
        <p:txBody>
          <a:bodyPr/>
          <a:lstStyle/>
          <a:p>
            <a:pPr marL="0" indent="0" eaLnBrk="1" hangingPunct="1">
              <a:lnSpc>
                <a:spcPct val="80000"/>
              </a:lnSpc>
              <a:buFont typeface="Wingdings" pitchFamily="2" charset="2"/>
              <a:buNone/>
              <a:defRPr/>
            </a:pPr>
            <a:r>
              <a:rPr lang="en-GB" sz="2400" b="1" dirty="0" smtClean="0">
                <a:solidFill>
                  <a:srgbClr val="FFFFFF"/>
                </a:solidFill>
                <a:latin typeface="Vrinda" pitchFamily="2" charset="0"/>
              </a:rPr>
              <a:t>2. </a:t>
            </a:r>
            <a:r>
              <a:rPr lang="en-GB" sz="2400" b="1" dirty="0" smtClean="0">
                <a:solidFill>
                  <a:srgbClr val="FFC000"/>
                </a:solidFill>
                <a:latin typeface="Vrinda" pitchFamily="2" charset="0"/>
              </a:rPr>
              <a:t>Calculating </a:t>
            </a:r>
            <a:r>
              <a:rPr lang="en-GB" sz="2400" b="1" dirty="0">
                <a:solidFill>
                  <a:srgbClr val="FFC000"/>
                </a:solidFill>
                <a:latin typeface="Vrinda" pitchFamily="2" charset="0"/>
              </a:rPr>
              <a:t>Labour Turnover by </a:t>
            </a:r>
            <a:r>
              <a:rPr lang="en-GB" sz="2400" b="1" dirty="0" smtClean="0">
                <a:solidFill>
                  <a:srgbClr val="FFC000"/>
                </a:solidFill>
                <a:latin typeface="Vrinda" pitchFamily="2" charset="0"/>
              </a:rPr>
              <a:t>Replacement </a:t>
            </a:r>
            <a:r>
              <a:rPr lang="en-GB" sz="2400" b="1" dirty="0">
                <a:solidFill>
                  <a:srgbClr val="FFC000"/>
                </a:solidFill>
                <a:latin typeface="Vrinda" pitchFamily="2" charset="0"/>
              </a:rPr>
              <a:t>Method</a:t>
            </a:r>
          </a:p>
          <a:p>
            <a:pPr marL="0" indent="0" eaLnBrk="1" hangingPunct="1">
              <a:lnSpc>
                <a:spcPct val="80000"/>
              </a:lnSpc>
              <a:buFont typeface="Wingdings" pitchFamily="2" charset="2"/>
              <a:buNone/>
              <a:defRPr/>
            </a:pPr>
            <a:r>
              <a:rPr lang="en-GB" sz="2400" b="1" dirty="0">
                <a:solidFill>
                  <a:srgbClr val="FFFFFF"/>
                </a:solidFill>
                <a:latin typeface="Vrinda" pitchFamily="2" charset="0"/>
              </a:rPr>
              <a:t>Under </a:t>
            </a:r>
            <a:r>
              <a:rPr lang="en-GB" sz="2400" b="1" dirty="0" smtClean="0">
                <a:solidFill>
                  <a:srgbClr val="FFFFFF"/>
                </a:solidFill>
                <a:latin typeface="Vrinda" pitchFamily="2" charset="0"/>
              </a:rPr>
              <a:t>this method</a:t>
            </a:r>
            <a:r>
              <a:rPr lang="en-GB" sz="2400" b="1" dirty="0">
                <a:solidFill>
                  <a:srgbClr val="FFFFFF"/>
                </a:solidFill>
                <a:latin typeface="Vrinda" pitchFamily="2" charset="0"/>
              </a:rPr>
              <a:t>, the relationship between the number of workers replaced and average number of workers of the organization in a period is expressed in terms of percentage under the replacement method</a:t>
            </a:r>
            <a:r>
              <a:rPr lang="en-GB" sz="2400" b="1" dirty="0" smtClean="0">
                <a:solidFill>
                  <a:srgbClr val="FFFFFF"/>
                </a:solidFill>
                <a:latin typeface="Vrinda" pitchFamily="2" charset="0"/>
              </a:rPr>
              <a:t>.</a:t>
            </a:r>
          </a:p>
          <a:p>
            <a:pPr marL="0" indent="0" eaLnBrk="1" hangingPunct="1">
              <a:lnSpc>
                <a:spcPct val="80000"/>
              </a:lnSpc>
              <a:buFont typeface="Wingdings" pitchFamily="2" charset="2"/>
              <a:buNone/>
              <a:defRPr/>
            </a:pPr>
            <a:endParaRPr lang="en-GB" sz="2400" b="1" dirty="0" smtClean="0">
              <a:solidFill>
                <a:srgbClr val="FFFFFF"/>
              </a:solidFill>
              <a:latin typeface="Vrinda" pitchFamily="2" charset="0"/>
            </a:endParaRPr>
          </a:p>
          <a:p>
            <a:pPr marL="609600" indent="-609600" eaLnBrk="1" hangingPunct="1">
              <a:lnSpc>
                <a:spcPct val="80000"/>
              </a:lnSpc>
              <a:buFontTx/>
              <a:buNone/>
              <a:defRPr/>
            </a:pPr>
            <a:r>
              <a:rPr lang="en-US" sz="2400" dirty="0">
                <a:solidFill>
                  <a:srgbClr val="FFFFFF"/>
                </a:solidFill>
              </a:rPr>
              <a:t>=</a:t>
            </a:r>
            <a:r>
              <a:rPr lang="en-US" sz="2400" dirty="0">
                <a:solidFill>
                  <a:srgbClr val="FFFFFF"/>
                </a:solidFill>
                <a:latin typeface="Vrinda" pitchFamily="2" charset="0"/>
              </a:rPr>
              <a:t>    </a:t>
            </a:r>
            <a:r>
              <a:rPr lang="en-US" sz="2400" u="sng" dirty="0">
                <a:solidFill>
                  <a:srgbClr val="FFFFFF"/>
                </a:solidFill>
                <a:latin typeface="Vrinda" pitchFamily="2" charset="0"/>
              </a:rPr>
              <a:t>No. of </a:t>
            </a:r>
            <a:r>
              <a:rPr lang="en-US" sz="2400" u="sng" dirty="0" smtClean="0">
                <a:solidFill>
                  <a:srgbClr val="FFFFFF"/>
                </a:solidFill>
                <a:latin typeface="Vrinda" pitchFamily="2" charset="0"/>
              </a:rPr>
              <a:t>employees </a:t>
            </a:r>
            <a:r>
              <a:rPr lang="en-US" sz="2400" u="sng" dirty="0">
                <a:solidFill>
                  <a:srgbClr val="FFFFFF"/>
                </a:solidFill>
                <a:latin typeface="Vrinda" pitchFamily="2" charset="0"/>
              </a:rPr>
              <a:t>replaced during a period </a:t>
            </a:r>
            <a:r>
              <a:rPr lang="en-US" sz="2400" dirty="0">
                <a:solidFill>
                  <a:srgbClr val="FFFFFF"/>
                </a:solidFill>
                <a:latin typeface="Vrinda" pitchFamily="2" charset="0"/>
              </a:rPr>
              <a:t>  x 100</a:t>
            </a:r>
          </a:p>
          <a:p>
            <a:pPr marL="609600" indent="-609600" eaLnBrk="1" hangingPunct="1">
              <a:lnSpc>
                <a:spcPct val="80000"/>
              </a:lnSpc>
              <a:buFontTx/>
              <a:buNone/>
              <a:defRPr/>
            </a:pPr>
            <a:r>
              <a:rPr lang="en-US" sz="2400" dirty="0">
                <a:solidFill>
                  <a:srgbClr val="FFFFFF"/>
                </a:solidFill>
                <a:latin typeface="Vrinda" pitchFamily="2" charset="0"/>
              </a:rPr>
              <a:t>     Average number of employees during a </a:t>
            </a:r>
            <a:r>
              <a:rPr lang="en-US" sz="2400" dirty="0" smtClean="0">
                <a:solidFill>
                  <a:srgbClr val="FFFFFF"/>
                </a:solidFill>
                <a:latin typeface="Vrinda" pitchFamily="2" charset="0"/>
              </a:rPr>
              <a:t>period</a:t>
            </a:r>
          </a:p>
          <a:p>
            <a:pPr marL="609600" indent="-609600" eaLnBrk="1" hangingPunct="1">
              <a:lnSpc>
                <a:spcPct val="80000"/>
              </a:lnSpc>
              <a:buFontTx/>
              <a:buNone/>
              <a:defRPr/>
            </a:pPr>
            <a:endParaRPr lang="en-US" sz="2400" u="sng" dirty="0">
              <a:solidFill>
                <a:srgbClr val="FFFFFF"/>
              </a:solidFill>
              <a:latin typeface="Vrinda" pitchFamily="2" charset="0"/>
            </a:endParaRPr>
          </a:p>
          <a:p>
            <a:pPr marL="0" indent="0" eaLnBrk="1" hangingPunct="1">
              <a:lnSpc>
                <a:spcPct val="80000"/>
              </a:lnSpc>
              <a:buFont typeface="Wingdings" pitchFamily="2" charset="2"/>
              <a:buNone/>
              <a:defRPr/>
            </a:pPr>
            <a:r>
              <a:rPr lang="en-GB" sz="2400" b="1" dirty="0" smtClean="0">
                <a:solidFill>
                  <a:srgbClr val="FFFFFF"/>
                </a:solidFill>
                <a:latin typeface="Vrinda" pitchFamily="2" charset="0"/>
              </a:rPr>
              <a:t>3. </a:t>
            </a:r>
            <a:r>
              <a:rPr lang="en-GB" sz="2400" b="1" dirty="0">
                <a:solidFill>
                  <a:srgbClr val="FFC000"/>
                </a:solidFill>
                <a:latin typeface="Vrinda" pitchFamily="2" charset="0"/>
              </a:rPr>
              <a:t>Calculating Labour Turnover </a:t>
            </a:r>
            <a:r>
              <a:rPr lang="en-GB" sz="2400" b="1" dirty="0" smtClean="0">
                <a:solidFill>
                  <a:srgbClr val="FFC000"/>
                </a:solidFill>
                <a:latin typeface="Vrinda" pitchFamily="2" charset="0"/>
              </a:rPr>
              <a:t>by Flux </a:t>
            </a:r>
            <a:r>
              <a:rPr lang="en-GB" sz="2400" b="1" dirty="0">
                <a:solidFill>
                  <a:srgbClr val="FFC000"/>
                </a:solidFill>
                <a:latin typeface="Vrinda" pitchFamily="2" charset="0"/>
              </a:rPr>
              <a:t>Method </a:t>
            </a:r>
            <a:endParaRPr lang="en-GB" sz="2400" b="1" dirty="0" smtClean="0">
              <a:solidFill>
                <a:srgbClr val="FFC000"/>
              </a:solidFill>
              <a:latin typeface="Vrinda" pitchFamily="2" charset="0"/>
            </a:endParaRPr>
          </a:p>
          <a:p>
            <a:pPr marL="0" indent="0" eaLnBrk="1" hangingPunct="1">
              <a:lnSpc>
                <a:spcPct val="80000"/>
              </a:lnSpc>
              <a:buFont typeface="Wingdings" pitchFamily="2" charset="2"/>
              <a:buNone/>
              <a:defRPr/>
            </a:pPr>
            <a:r>
              <a:rPr lang="en-GB" sz="2400" b="1" dirty="0" smtClean="0">
                <a:solidFill>
                  <a:srgbClr val="FFFFFF"/>
                </a:solidFill>
                <a:latin typeface="Vrinda" pitchFamily="2" charset="0"/>
              </a:rPr>
              <a:t>Under </a:t>
            </a:r>
            <a:r>
              <a:rPr lang="en-GB" sz="2400" b="1" dirty="0">
                <a:solidFill>
                  <a:srgbClr val="FFFFFF"/>
                </a:solidFill>
                <a:latin typeface="Vrinda" pitchFamily="2" charset="0"/>
              </a:rPr>
              <a:t>this method, </a:t>
            </a:r>
            <a:r>
              <a:rPr lang="en-GB" sz="2400" b="1" dirty="0" smtClean="0">
                <a:solidFill>
                  <a:srgbClr val="FFFFFF"/>
                </a:solidFill>
                <a:latin typeface="Vrinda" pitchFamily="2" charset="0"/>
              </a:rPr>
              <a:t>both </a:t>
            </a:r>
            <a:r>
              <a:rPr lang="en-GB" sz="2400" b="1" dirty="0">
                <a:solidFill>
                  <a:srgbClr val="FFFFFF"/>
                </a:solidFill>
                <a:latin typeface="Vrinda" pitchFamily="2" charset="0"/>
              </a:rPr>
              <a:t>separation and replacement are taken into consideration to calculate labour turnover </a:t>
            </a:r>
            <a:endParaRPr lang="en-GB" sz="2400" b="1" dirty="0" smtClean="0">
              <a:solidFill>
                <a:srgbClr val="FFFFFF"/>
              </a:solidFill>
              <a:latin typeface="Vrinda" pitchFamily="2" charset="0"/>
            </a:endParaRPr>
          </a:p>
          <a:p>
            <a:pPr marL="0" indent="0" eaLnBrk="1" hangingPunct="1">
              <a:lnSpc>
                <a:spcPct val="80000"/>
              </a:lnSpc>
              <a:buFont typeface="Wingdings" pitchFamily="2" charset="2"/>
              <a:buNone/>
              <a:defRPr/>
            </a:pPr>
            <a:endParaRPr lang="en-GB" sz="2400" b="1" dirty="0" smtClean="0">
              <a:solidFill>
                <a:srgbClr val="FFFFFF"/>
              </a:solidFill>
              <a:latin typeface="Vrinda" pitchFamily="2" charset="0"/>
            </a:endParaRPr>
          </a:p>
          <a:p>
            <a:pPr marL="609600" indent="-609600" eaLnBrk="1" hangingPunct="1">
              <a:lnSpc>
                <a:spcPct val="80000"/>
              </a:lnSpc>
              <a:buFont typeface="Wingdings" pitchFamily="2" charset="2"/>
              <a:buNone/>
              <a:defRPr/>
            </a:pPr>
            <a:r>
              <a:rPr lang="en-US" sz="2400" dirty="0">
                <a:solidFill>
                  <a:srgbClr val="FFFFFF"/>
                </a:solidFill>
              </a:rPr>
              <a:t>=       </a:t>
            </a:r>
            <a:r>
              <a:rPr lang="en-US" sz="2400" u="sng" dirty="0">
                <a:solidFill>
                  <a:srgbClr val="FFFFFF"/>
                </a:solidFill>
                <a:latin typeface="Vrinda" pitchFamily="2" charset="0"/>
              </a:rPr>
              <a:t>Number of additions + separations during a period  </a:t>
            </a:r>
            <a:r>
              <a:rPr lang="en-US" sz="2400" dirty="0">
                <a:solidFill>
                  <a:srgbClr val="FFFFFF"/>
                </a:solidFill>
                <a:latin typeface="Vrinda" pitchFamily="2" charset="0"/>
              </a:rPr>
              <a:t>  x 100</a:t>
            </a:r>
            <a:endParaRPr lang="en-US" sz="2400" u="sng" dirty="0">
              <a:solidFill>
                <a:srgbClr val="FFFFFF"/>
              </a:solidFill>
              <a:latin typeface="Vrinda" pitchFamily="2" charset="0"/>
            </a:endParaRPr>
          </a:p>
          <a:p>
            <a:pPr marL="609600" indent="-609600" eaLnBrk="1" hangingPunct="1">
              <a:lnSpc>
                <a:spcPct val="80000"/>
              </a:lnSpc>
              <a:buFont typeface="Wingdings" pitchFamily="2" charset="2"/>
              <a:buNone/>
              <a:defRPr/>
            </a:pPr>
            <a:r>
              <a:rPr lang="en-US" sz="2400" b="1" dirty="0">
                <a:solidFill>
                  <a:srgbClr val="FFFFFF"/>
                </a:solidFill>
              </a:rPr>
              <a:t>              </a:t>
            </a:r>
            <a:r>
              <a:rPr lang="en-US" sz="2400" dirty="0">
                <a:solidFill>
                  <a:srgbClr val="FFFFFF"/>
                </a:solidFill>
                <a:latin typeface="Vrinda" pitchFamily="2" charset="0"/>
              </a:rPr>
              <a:t>Average number of employees during a period</a:t>
            </a:r>
          </a:p>
          <a:p>
            <a:pPr marL="0" indent="0" eaLnBrk="1" hangingPunct="1">
              <a:lnSpc>
                <a:spcPct val="80000"/>
              </a:lnSpc>
              <a:buFont typeface="Wingdings" pitchFamily="2" charset="2"/>
              <a:buNone/>
              <a:defRPr/>
            </a:pPr>
            <a:endParaRPr lang="en-GB" sz="2300" b="1" dirty="0" smtClean="0">
              <a:solidFill>
                <a:srgbClr val="FFFFFF"/>
              </a:solidFill>
              <a:latin typeface="Vrinda" pitchFamily="2" charset="0"/>
            </a:endParaRPr>
          </a:p>
          <a:p>
            <a:pPr marL="0" indent="0" eaLnBrk="1" hangingPunct="1">
              <a:lnSpc>
                <a:spcPct val="80000"/>
              </a:lnSpc>
              <a:buFont typeface="Wingdings" pitchFamily="2" charset="2"/>
              <a:buNone/>
              <a:defRPr/>
            </a:pPr>
            <a:endParaRPr lang="en-US" sz="2300" dirty="0" smtClean="0">
              <a:solidFill>
                <a:srgbClr val="FFFFFF"/>
              </a:solidFill>
              <a:latin typeface="Vrinda" pitchFamily="2" charset="0"/>
            </a:endParaRPr>
          </a:p>
        </p:txBody>
      </p:sp>
    </p:spTree>
  </p:cSld>
  <p:clrMapOvr>
    <a:masterClrMapping/>
  </p:clrMapOvr>
  <p:transition spd="slow">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20638" y="0"/>
            <a:ext cx="8243887" cy="568325"/>
          </a:xfrm>
        </p:spPr>
        <p:txBody>
          <a:bodyPr/>
          <a:lstStyle/>
          <a:p>
            <a:pPr eaLnBrk="1" hangingPunct="1">
              <a:defRPr/>
            </a:pPr>
            <a:r>
              <a:rPr lang="en-US" sz="4000" dirty="0" smtClean="0">
                <a:solidFill>
                  <a:schemeClr val="folHlink"/>
                </a:solidFill>
                <a:latin typeface="Bernard MT Condensed" pitchFamily="18" charset="0"/>
              </a:rPr>
              <a:t>2)     ENGINEERING DEPARTMENT</a:t>
            </a:r>
          </a:p>
        </p:txBody>
      </p:sp>
      <p:sp>
        <p:nvSpPr>
          <p:cNvPr id="34819" name="Rectangle 3"/>
          <p:cNvSpPr>
            <a:spLocks noGrp="1" noChangeArrowheads="1"/>
          </p:cNvSpPr>
          <p:nvPr>
            <p:ph type="body" idx="1"/>
          </p:nvPr>
        </p:nvSpPr>
        <p:spPr>
          <a:xfrm>
            <a:off x="0" y="393700"/>
            <a:ext cx="9429750" cy="985838"/>
          </a:xfrm>
        </p:spPr>
        <p:txBody>
          <a:bodyPr/>
          <a:lstStyle/>
          <a:p>
            <a:pPr marL="609600" indent="-609600" algn="just" eaLnBrk="1" hangingPunct="1">
              <a:lnSpc>
                <a:spcPct val="80000"/>
              </a:lnSpc>
              <a:buFont typeface="Wingdings" pitchFamily="2" charset="2"/>
              <a:buNone/>
              <a:defRPr/>
            </a:pPr>
            <a:r>
              <a:rPr lang="en-US" sz="2800" b="1" dirty="0" smtClean="0">
                <a:solidFill>
                  <a:srgbClr val="FFFFFF"/>
                </a:solidFill>
                <a:latin typeface="Vrinda" pitchFamily="2" charset="0"/>
              </a:rPr>
              <a:t>This department is required to maintain</a:t>
            </a:r>
          </a:p>
          <a:p>
            <a:pPr marL="609600" indent="-609600" algn="just" eaLnBrk="1" hangingPunct="1">
              <a:lnSpc>
                <a:spcPct val="80000"/>
              </a:lnSpc>
              <a:buFont typeface="Wingdings" pitchFamily="2" charset="2"/>
              <a:buNone/>
              <a:defRPr/>
            </a:pPr>
            <a:r>
              <a:rPr lang="en-US" sz="2800" b="1" dirty="0" smtClean="0">
                <a:solidFill>
                  <a:srgbClr val="FFFFFF"/>
                </a:solidFill>
                <a:latin typeface="Vrinda" pitchFamily="2" charset="0"/>
              </a:rPr>
              <a:t>control over working conditions and</a:t>
            </a:r>
          </a:p>
          <a:p>
            <a:pPr marL="609600" indent="-609600" algn="just" eaLnBrk="1" hangingPunct="1">
              <a:lnSpc>
                <a:spcPct val="80000"/>
              </a:lnSpc>
              <a:buFont typeface="Wingdings" pitchFamily="2" charset="2"/>
              <a:buNone/>
              <a:defRPr/>
            </a:pPr>
            <a:r>
              <a:rPr lang="en-US" sz="2800" b="1" dirty="0" smtClean="0">
                <a:solidFill>
                  <a:srgbClr val="FFFFFF"/>
                </a:solidFill>
                <a:latin typeface="Vrinda" pitchFamily="2" charset="0"/>
              </a:rPr>
              <a:t>production method for each job and</a:t>
            </a:r>
          </a:p>
          <a:p>
            <a:pPr marL="609600" indent="-609600" algn="just" eaLnBrk="1" hangingPunct="1">
              <a:lnSpc>
                <a:spcPct val="80000"/>
              </a:lnSpc>
              <a:buFont typeface="Wingdings" pitchFamily="2" charset="2"/>
              <a:buNone/>
              <a:defRPr/>
            </a:pPr>
            <a:r>
              <a:rPr lang="en-US" sz="2800" b="1" dirty="0" smtClean="0">
                <a:solidFill>
                  <a:srgbClr val="FFFFFF"/>
                </a:solidFill>
                <a:latin typeface="Vrinda" pitchFamily="2" charset="0"/>
              </a:rPr>
              <a:t>department by performing the following</a:t>
            </a:r>
          </a:p>
          <a:p>
            <a:pPr marL="609600" indent="-609600" algn="just" eaLnBrk="1" hangingPunct="1">
              <a:lnSpc>
                <a:spcPct val="80000"/>
              </a:lnSpc>
              <a:buFont typeface="Wingdings" pitchFamily="2" charset="2"/>
              <a:buNone/>
              <a:defRPr/>
            </a:pPr>
            <a:r>
              <a:rPr lang="en-US" sz="2800" b="1" dirty="0" smtClean="0">
                <a:solidFill>
                  <a:srgbClr val="FFFFFF"/>
                </a:solidFill>
                <a:latin typeface="Vrinda" pitchFamily="2" charset="0"/>
              </a:rPr>
              <a:t>functions:</a:t>
            </a:r>
          </a:p>
          <a:p>
            <a:pPr marL="609600" indent="-609600" eaLnBrk="1" hangingPunct="1">
              <a:lnSpc>
                <a:spcPct val="80000"/>
              </a:lnSpc>
              <a:buFontTx/>
              <a:buAutoNum type="arabicPeriod"/>
              <a:defRPr/>
            </a:pPr>
            <a:r>
              <a:rPr lang="en-US" sz="2800" b="1" dirty="0" smtClean="0">
                <a:solidFill>
                  <a:srgbClr val="FFFFFF"/>
                </a:solidFill>
                <a:latin typeface="Vrinda" pitchFamily="2" charset="0"/>
              </a:rPr>
              <a:t>Preparations of plans and specifications for each job schedule for production.</a:t>
            </a:r>
          </a:p>
          <a:p>
            <a:pPr marL="609600" indent="-609600" eaLnBrk="1" hangingPunct="1">
              <a:lnSpc>
                <a:spcPct val="80000"/>
              </a:lnSpc>
              <a:buFontTx/>
              <a:buAutoNum type="arabicPeriod"/>
              <a:defRPr/>
            </a:pPr>
            <a:r>
              <a:rPr lang="en-US" sz="2800" b="1" dirty="0" smtClean="0">
                <a:solidFill>
                  <a:srgbClr val="FFFFFF"/>
                </a:solidFill>
                <a:latin typeface="Vrinda" pitchFamily="2" charset="0"/>
              </a:rPr>
              <a:t>Inspection of jobs at success stages of production to make sure that jobs are being done according to plans.</a:t>
            </a:r>
          </a:p>
          <a:p>
            <a:pPr marL="609600" indent="-609600" eaLnBrk="1" hangingPunct="1">
              <a:lnSpc>
                <a:spcPct val="80000"/>
              </a:lnSpc>
              <a:buFontTx/>
              <a:buAutoNum type="arabicPeriod"/>
              <a:defRPr/>
            </a:pPr>
            <a:r>
              <a:rPr lang="en-US" sz="2800" b="1" dirty="0" smtClean="0">
                <a:solidFill>
                  <a:srgbClr val="FFFFFF"/>
                </a:solidFill>
                <a:latin typeface="Vrinda" pitchFamily="2" charset="0"/>
              </a:rPr>
              <a:t>Inspection of jobs after they are completed to insure they are satisfactorily completed .</a:t>
            </a:r>
          </a:p>
          <a:p>
            <a:pPr marL="609600" indent="-609600" eaLnBrk="1" hangingPunct="1">
              <a:lnSpc>
                <a:spcPct val="80000"/>
              </a:lnSpc>
              <a:buFontTx/>
              <a:buAutoNum type="arabicPeriod"/>
              <a:defRPr/>
            </a:pPr>
            <a:r>
              <a:rPr lang="en-US" sz="2800" b="1" dirty="0" smtClean="0">
                <a:solidFill>
                  <a:srgbClr val="FFFFFF"/>
                </a:solidFill>
                <a:latin typeface="Vrinda" pitchFamily="2" charset="0"/>
              </a:rPr>
              <a:t>Maintaining safety conditions</a:t>
            </a:r>
          </a:p>
          <a:p>
            <a:pPr marL="609600" indent="-609600" eaLnBrk="1" hangingPunct="1">
              <a:lnSpc>
                <a:spcPct val="80000"/>
              </a:lnSpc>
              <a:buFontTx/>
              <a:buAutoNum type="arabicPeriod"/>
              <a:defRPr/>
            </a:pPr>
            <a:r>
              <a:rPr lang="en-US" sz="2800" b="1" dirty="0" smtClean="0">
                <a:solidFill>
                  <a:srgbClr val="FFFFFF"/>
                </a:solidFill>
                <a:latin typeface="Vrinda" pitchFamily="2" charset="0"/>
              </a:rPr>
              <a:t>Maintaining good working conditions </a:t>
            </a:r>
          </a:p>
          <a:p>
            <a:pPr marL="609600" indent="-609600" eaLnBrk="1" hangingPunct="1">
              <a:lnSpc>
                <a:spcPct val="80000"/>
              </a:lnSpc>
              <a:buFontTx/>
              <a:buAutoNum type="arabicPeriod"/>
              <a:defRPr/>
            </a:pPr>
            <a:r>
              <a:rPr lang="en-US" sz="2800" b="1" dirty="0" smtClean="0">
                <a:solidFill>
                  <a:srgbClr val="FFFFFF"/>
                </a:solidFill>
                <a:latin typeface="Vrinda" pitchFamily="2" charset="0"/>
              </a:rPr>
              <a:t>Conducting research and experimental work before under taking new jobs</a:t>
            </a:r>
          </a:p>
        </p:txBody>
      </p:sp>
    </p:spTree>
  </p:cSld>
  <p:clrMapOvr>
    <a:masterClrMapping/>
  </p:clrMapOvr>
  <p:transition spd="slow">
    <p:blind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defRPr/>
            </a:pPr>
            <a:r>
              <a:rPr lang="en-US" smtClean="0">
                <a:solidFill>
                  <a:schemeClr val="folHlink"/>
                </a:solidFill>
                <a:latin typeface="Bernard MT Condensed" pitchFamily="18" charset="0"/>
              </a:rPr>
              <a:t>3)  Rate or Time and motions studied department</a:t>
            </a:r>
          </a:p>
        </p:txBody>
      </p:sp>
      <p:sp>
        <p:nvSpPr>
          <p:cNvPr id="35843" name="Rectangle 3"/>
          <p:cNvSpPr>
            <a:spLocks noGrp="1" noChangeArrowheads="1"/>
          </p:cNvSpPr>
          <p:nvPr>
            <p:ph type="body" idx="1"/>
          </p:nvPr>
        </p:nvSpPr>
        <p:spPr/>
        <p:txBody>
          <a:bodyPr/>
          <a:lstStyle/>
          <a:p>
            <a:pPr marL="609600" indent="-609600" eaLnBrk="1" hangingPunct="1">
              <a:buFont typeface="Wingdings" pitchFamily="2" charset="2"/>
              <a:buNone/>
              <a:defRPr/>
            </a:pPr>
            <a:r>
              <a:rPr lang="en-US" b="1" dirty="0" smtClean="0">
                <a:solidFill>
                  <a:srgbClr val="FFFFFF"/>
                </a:solidFill>
                <a:latin typeface="Vrinda" pitchFamily="2" charset="0"/>
              </a:rPr>
              <a:t>   This department works in close harmony with the personnel, engineering and cost departments.</a:t>
            </a:r>
          </a:p>
          <a:p>
            <a:pPr marL="609600" indent="-609600" eaLnBrk="1" hangingPunct="1">
              <a:buFont typeface="Wingdings" pitchFamily="2" charset="2"/>
              <a:buNone/>
              <a:defRPr/>
            </a:pPr>
            <a:r>
              <a:rPr lang="en-US" b="1" dirty="0" smtClean="0">
                <a:solidFill>
                  <a:srgbClr val="FFFFFF"/>
                </a:solidFill>
                <a:latin typeface="Vrinda" pitchFamily="2" charset="0"/>
              </a:rPr>
              <a:t>   This department performs the following functions : </a:t>
            </a:r>
          </a:p>
          <a:p>
            <a:pPr marL="609600" indent="-609600" eaLnBrk="1" hangingPunct="1">
              <a:buFontTx/>
              <a:buAutoNum type="arabicPeriod"/>
              <a:defRPr/>
            </a:pPr>
            <a:r>
              <a:rPr lang="en-US" b="1" dirty="0" smtClean="0">
                <a:solidFill>
                  <a:srgbClr val="FFFFFF"/>
                </a:solidFill>
                <a:latin typeface="Vrinda" pitchFamily="2" charset="0"/>
              </a:rPr>
              <a:t>Making of time and motions studies of labour and plant operations.</a:t>
            </a:r>
          </a:p>
          <a:p>
            <a:pPr marL="609600" indent="-609600" eaLnBrk="1" hangingPunct="1">
              <a:buFontTx/>
              <a:buAutoNum type="arabicPeriod"/>
              <a:defRPr/>
            </a:pPr>
            <a:r>
              <a:rPr lang="en-US" b="1" dirty="0" smtClean="0">
                <a:solidFill>
                  <a:srgbClr val="FFFFFF"/>
                </a:solidFill>
                <a:latin typeface="Vrinda" pitchFamily="2" charset="0"/>
              </a:rPr>
              <a:t>Making job analysis</a:t>
            </a:r>
          </a:p>
          <a:p>
            <a:pPr marL="609600" indent="-609600" eaLnBrk="1" hangingPunct="1">
              <a:buFontTx/>
              <a:buAutoNum type="arabicPeriod"/>
              <a:defRPr/>
            </a:pPr>
            <a:r>
              <a:rPr lang="en-US" b="1" dirty="0" smtClean="0">
                <a:solidFill>
                  <a:srgbClr val="FFFFFF"/>
                </a:solidFill>
                <a:latin typeface="Vrinda" pitchFamily="2" charset="0"/>
              </a:rPr>
              <a:t>Setting piece rates</a:t>
            </a:r>
            <a:r>
              <a:rPr lang="en-US" dirty="0" smtClean="0">
                <a:solidFill>
                  <a:srgbClr val="FFFFFF"/>
                </a:solidFill>
                <a:latin typeface="Vrinda" pitchFamily="2" charset="0"/>
              </a:rPr>
              <a:t>. </a:t>
            </a:r>
          </a:p>
        </p:txBody>
      </p:sp>
    </p:spTree>
  </p:cSld>
  <p:clrMapOvr>
    <a:masterClrMapping/>
  </p:clrMapOvr>
  <p:transition spd="slow">
    <p:blind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298450" y="17463"/>
            <a:ext cx="8243888" cy="669925"/>
          </a:xfrm>
        </p:spPr>
        <p:txBody>
          <a:bodyPr/>
          <a:lstStyle/>
          <a:p>
            <a:pPr eaLnBrk="1" hangingPunct="1">
              <a:defRPr/>
            </a:pPr>
            <a:r>
              <a:rPr lang="en-US" sz="4000" dirty="0" smtClean="0">
                <a:solidFill>
                  <a:schemeClr val="folHlink"/>
                </a:solidFill>
                <a:latin typeface="Bernard MT Condensed" pitchFamily="18" charset="0"/>
              </a:rPr>
              <a:t>4)   TIME KEEPING DEPARTMENT</a:t>
            </a:r>
            <a:r>
              <a:rPr lang="en-US" sz="4000" dirty="0" smtClean="0">
                <a:solidFill>
                  <a:schemeClr val="folHlink"/>
                </a:solidFill>
              </a:rPr>
              <a:t> </a:t>
            </a:r>
          </a:p>
        </p:txBody>
      </p:sp>
      <p:sp>
        <p:nvSpPr>
          <p:cNvPr id="36867" name="Rectangle 3"/>
          <p:cNvSpPr>
            <a:spLocks noGrp="1" noChangeArrowheads="1"/>
          </p:cNvSpPr>
          <p:nvPr>
            <p:ph type="body" idx="1"/>
          </p:nvPr>
        </p:nvSpPr>
        <p:spPr>
          <a:xfrm>
            <a:off x="-209550" y="544513"/>
            <a:ext cx="9259888" cy="5132387"/>
          </a:xfrm>
        </p:spPr>
        <p:txBody>
          <a:bodyPr/>
          <a:lstStyle/>
          <a:p>
            <a:pPr eaLnBrk="1" hangingPunct="1">
              <a:buFont typeface="Wingdings" pitchFamily="2" charset="2"/>
              <a:buNone/>
              <a:defRPr/>
            </a:pPr>
            <a:r>
              <a:rPr lang="en-US" dirty="0" smtClean="0">
                <a:solidFill>
                  <a:srgbClr val="FFFFFF"/>
                </a:solidFill>
              </a:rPr>
              <a:t>  </a:t>
            </a:r>
            <a:r>
              <a:rPr lang="en-US" b="1" dirty="0" smtClean="0">
                <a:solidFill>
                  <a:srgbClr val="FFFFFF"/>
                </a:solidFill>
                <a:latin typeface="Vrinda" pitchFamily="2" charset="0"/>
              </a:rPr>
              <a:t>This department is concerned with the recording of time of each worker engaged in the factory .The recording of time is for two purposes </a:t>
            </a:r>
            <a:r>
              <a:rPr lang="en-US" b="1" dirty="0" err="1" smtClean="0">
                <a:solidFill>
                  <a:srgbClr val="FFFFFF"/>
                </a:solidFill>
                <a:latin typeface="Vrinda" pitchFamily="2" charset="0"/>
              </a:rPr>
              <a:t>i.e</a:t>
            </a:r>
            <a:r>
              <a:rPr lang="en-US" b="1" dirty="0" smtClean="0">
                <a:solidFill>
                  <a:srgbClr val="FFFFFF"/>
                </a:solidFill>
                <a:latin typeface="Vrinda" pitchFamily="2" charset="0"/>
              </a:rPr>
              <a:t> for Time keeping and Time Booking .Time keeping is concerned with the recording of time of workers for the purposes of attendance and wage calculations whereas time booking is the reporting of each worker’s time for each department, operation and job for the purposes of cost analyses and apportionment of labour costs between various jobs and departments</a:t>
            </a:r>
            <a:r>
              <a:rPr lang="en-US" dirty="0" smtClean="0">
                <a:solidFill>
                  <a:srgbClr val="FFFFFF"/>
                </a:solidFill>
              </a:rPr>
              <a:t> . </a:t>
            </a:r>
          </a:p>
        </p:txBody>
      </p:sp>
    </p:spTree>
  </p:cSld>
  <p:clrMapOvr>
    <a:masterClrMapping/>
  </p:clrMapOvr>
  <p:transition spd="slow">
    <p:blind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22263" y="11113"/>
            <a:ext cx="8243887" cy="606425"/>
          </a:xfrm>
        </p:spPr>
        <p:txBody>
          <a:bodyPr/>
          <a:lstStyle/>
          <a:p>
            <a:pPr eaLnBrk="1" hangingPunct="1">
              <a:defRPr/>
            </a:pPr>
            <a:r>
              <a:rPr lang="en-US" sz="4000" dirty="0" smtClean="0">
                <a:solidFill>
                  <a:schemeClr val="folHlink"/>
                </a:solidFill>
                <a:latin typeface="Bernard MT Condensed" pitchFamily="18" charset="0"/>
              </a:rPr>
              <a:t>5)     Pay roll department</a:t>
            </a:r>
          </a:p>
        </p:txBody>
      </p:sp>
      <p:sp>
        <p:nvSpPr>
          <p:cNvPr id="37891" name="Rectangle 3"/>
          <p:cNvSpPr>
            <a:spLocks noGrp="1" noChangeArrowheads="1"/>
          </p:cNvSpPr>
          <p:nvPr>
            <p:ph type="body" idx="1"/>
          </p:nvPr>
        </p:nvSpPr>
        <p:spPr>
          <a:xfrm>
            <a:off x="9525" y="773113"/>
            <a:ext cx="9134475" cy="4497387"/>
          </a:xfrm>
        </p:spPr>
        <p:txBody>
          <a:bodyPr/>
          <a:lstStyle/>
          <a:p>
            <a:pPr marL="609600" indent="-609600" eaLnBrk="1" hangingPunct="1">
              <a:lnSpc>
                <a:spcPct val="80000"/>
              </a:lnSpc>
              <a:buFont typeface="Wingdings" pitchFamily="2" charset="2"/>
              <a:buNone/>
              <a:defRPr/>
            </a:pPr>
            <a:r>
              <a:rPr lang="en-US" sz="2800" b="1" smtClean="0">
                <a:solidFill>
                  <a:srgbClr val="FFFFFF"/>
                </a:solidFill>
                <a:latin typeface="Vrinda" pitchFamily="2" charset="0"/>
              </a:rPr>
              <a:t>   The important activities of the pay roll department in controlling and accounting for labour costs are as follows:</a:t>
            </a:r>
          </a:p>
          <a:p>
            <a:pPr marL="609600" indent="-609600" eaLnBrk="1" hangingPunct="1">
              <a:lnSpc>
                <a:spcPct val="80000"/>
              </a:lnSpc>
              <a:buFontTx/>
              <a:buAutoNum type="arabicPeriod"/>
              <a:defRPr/>
            </a:pPr>
            <a:r>
              <a:rPr lang="en-US" sz="2800" b="1" smtClean="0">
                <a:solidFill>
                  <a:srgbClr val="FFFFFF"/>
                </a:solidFill>
                <a:latin typeface="Vrinda" pitchFamily="2" charset="0"/>
              </a:rPr>
              <a:t>To maintain a record of the job classification, department ,and wage rate for each worker.</a:t>
            </a:r>
          </a:p>
          <a:p>
            <a:pPr marL="609600" indent="-609600" eaLnBrk="1" hangingPunct="1">
              <a:lnSpc>
                <a:spcPct val="80000"/>
              </a:lnSpc>
              <a:buFontTx/>
              <a:buAutoNum type="arabicPeriod"/>
              <a:defRPr/>
            </a:pPr>
            <a:r>
              <a:rPr lang="en-US" sz="2800" b="1" smtClean="0">
                <a:solidFill>
                  <a:srgbClr val="FFFFFF"/>
                </a:solidFill>
                <a:latin typeface="Vrinda" pitchFamily="2" charset="0"/>
              </a:rPr>
              <a:t>To verify and to summarise the time of each worker as shown in time cards .</a:t>
            </a:r>
          </a:p>
          <a:p>
            <a:pPr marL="609600" indent="-609600" eaLnBrk="1" hangingPunct="1">
              <a:lnSpc>
                <a:spcPct val="80000"/>
              </a:lnSpc>
              <a:buFontTx/>
              <a:buAutoNum type="arabicPeriod"/>
              <a:defRPr/>
            </a:pPr>
            <a:r>
              <a:rPr lang="en-US" sz="2800" b="1" smtClean="0">
                <a:solidFill>
                  <a:srgbClr val="FFFFFF"/>
                </a:solidFill>
                <a:latin typeface="Vrinda" pitchFamily="2" charset="0"/>
              </a:rPr>
              <a:t>To calculate the wages of each worker.</a:t>
            </a:r>
          </a:p>
          <a:p>
            <a:pPr marL="609600" indent="-609600" eaLnBrk="1" hangingPunct="1">
              <a:lnSpc>
                <a:spcPct val="80000"/>
              </a:lnSpc>
              <a:buFontTx/>
              <a:buAutoNum type="arabicPeriod"/>
              <a:defRPr/>
            </a:pPr>
            <a:r>
              <a:rPr lang="en-US" sz="2800" b="1" smtClean="0">
                <a:solidFill>
                  <a:srgbClr val="FFFFFF"/>
                </a:solidFill>
                <a:latin typeface="Vrinda" pitchFamily="2" charset="0"/>
              </a:rPr>
              <a:t>To prepare the pay roll or wages sheet for each department .</a:t>
            </a:r>
          </a:p>
          <a:p>
            <a:pPr marL="609600" indent="-609600" eaLnBrk="1" hangingPunct="1">
              <a:lnSpc>
                <a:spcPct val="80000"/>
              </a:lnSpc>
              <a:buFontTx/>
              <a:buAutoNum type="arabicPeriod"/>
              <a:defRPr/>
            </a:pPr>
            <a:r>
              <a:rPr lang="en-US" sz="2800" b="1" smtClean="0">
                <a:solidFill>
                  <a:srgbClr val="FFFFFF"/>
                </a:solidFill>
                <a:latin typeface="Vrinda" pitchFamily="2" charset="0"/>
              </a:rPr>
              <a:t>To maintain a permanent payroll record for each employee to distribute wages and salaries</a:t>
            </a:r>
            <a:r>
              <a:rPr lang="en-US" sz="2800" b="1" smtClean="0">
                <a:solidFill>
                  <a:srgbClr val="FFFFFF"/>
                </a:solidFill>
              </a:rPr>
              <a:t>.</a:t>
            </a:r>
          </a:p>
        </p:txBody>
      </p:sp>
    </p:spTree>
  </p:cSld>
  <p:clrMapOvr>
    <a:masterClrMapping/>
  </p:clrMapOvr>
  <p:transition spd="slow">
    <p:blind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0" y="393700"/>
            <a:ext cx="8243888" cy="517525"/>
          </a:xfrm>
        </p:spPr>
        <p:txBody>
          <a:bodyPr/>
          <a:lstStyle/>
          <a:p>
            <a:pPr eaLnBrk="1" hangingPunct="1">
              <a:defRPr/>
            </a:pPr>
            <a:r>
              <a:rPr lang="en-US" sz="4000" smtClean="0">
                <a:solidFill>
                  <a:schemeClr val="folHlink"/>
                </a:solidFill>
                <a:latin typeface="Bernard MT Condensed" pitchFamily="18" charset="0"/>
              </a:rPr>
              <a:t>6)  COST ACCOUNTING DEPARTMENT</a:t>
            </a:r>
            <a:endParaRPr lang="en-US" sz="4000" smtClean="0">
              <a:solidFill>
                <a:schemeClr val="folHlink"/>
              </a:solidFill>
            </a:endParaRPr>
          </a:p>
        </p:txBody>
      </p:sp>
      <p:sp>
        <p:nvSpPr>
          <p:cNvPr id="39939" name="Rectangle 3"/>
          <p:cNvSpPr>
            <a:spLocks noGrp="1" noChangeArrowheads="1"/>
          </p:cNvSpPr>
          <p:nvPr>
            <p:ph type="body" idx="1"/>
          </p:nvPr>
        </p:nvSpPr>
        <p:spPr>
          <a:xfrm>
            <a:off x="-209550" y="1076325"/>
            <a:ext cx="9183688" cy="5237163"/>
          </a:xfrm>
        </p:spPr>
        <p:txBody>
          <a:bodyPr/>
          <a:lstStyle/>
          <a:p>
            <a:pPr eaLnBrk="1" hangingPunct="1">
              <a:defRPr/>
            </a:pPr>
            <a:r>
              <a:rPr lang="en-US" sz="3600" b="1" dirty="0" smtClean="0">
                <a:solidFill>
                  <a:srgbClr val="FFFFFF"/>
                </a:solidFill>
                <a:latin typeface="Vrinda" pitchFamily="2" charset="0"/>
              </a:rPr>
              <a:t>The cost accounting department is responsible for the accumulation and classification of all labour costs . This department uses time cards , job cards and pay rolls for the calculation of the labour cost of various jobs, work orders,  processes etc.</a:t>
            </a:r>
          </a:p>
        </p:txBody>
      </p:sp>
    </p:spTree>
  </p:cSld>
  <p:clrMapOvr>
    <a:masterClrMapping/>
  </p:clrMapOvr>
  <p:transition spd="slow">
    <p:blind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20713" y="290513"/>
            <a:ext cx="7972425" cy="554037"/>
          </a:xfrm>
        </p:spPr>
        <p:txBody>
          <a:bodyPr/>
          <a:lstStyle/>
          <a:p>
            <a:pPr eaLnBrk="1" hangingPunct="1">
              <a:defRPr/>
            </a:pPr>
            <a:r>
              <a:rPr lang="en-US" sz="3600" smtClean="0">
                <a:solidFill>
                  <a:schemeClr val="folHlink"/>
                </a:solidFill>
                <a:latin typeface="Bernard MT Condensed" pitchFamily="18" charset="0"/>
              </a:rPr>
              <a:t>WAGES ANALYSIS SHEET OR WAGES ABSTRACT</a:t>
            </a:r>
          </a:p>
        </p:txBody>
      </p:sp>
      <p:sp>
        <p:nvSpPr>
          <p:cNvPr id="38915" name="Rectangle 3"/>
          <p:cNvSpPr>
            <a:spLocks noGrp="1" noChangeArrowheads="1"/>
          </p:cNvSpPr>
          <p:nvPr>
            <p:ph type="body" idx="1"/>
          </p:nvPr>
        </p:nvSpPr>
        <p:spPr>
          <a:xfrm>
            <a:off x="-209550" y="1228725"/>
            <a:ext cx="9353550" cy="4827588"/>
          </a:xfrm>
        </p:spPr>
        <p:txBody>
          <a:bodyPr/>
          <a:lstStyle/>
          <a:p>
            <a:pPr eaLnBrk="1" hangingPunct="1">
              <a:defRPr/>
            </a:pPr>
            <a:r>
              <a:rPr lang="en-US" sz="3600" b="1" dirty="0" smtClean="0">
                <a:solidFill>
                  <a:srgbClr val="FFFFFF"/>
                </a:solidFill>
                <a:latin typeface="Vrinda" pitchFamily="2" charset="0"/>
              </a:rPr>
              <a:t>The cost accounting department prepares the wages abstract in order to determine the direct labour costs , indirect labour costs, department labour costs and difference between the budgeted labour costs and the actual labour costs and to inform the management of the effectiveness of its labour policies</a:t>
            </a:r>
            <a:r>
              <a:rPr lang="en-US" b="1" dirty="0" smtClean="0">
                <a:solidFill>
                  <a:srgbClr val="FFFFFF"/>
                </a:solidFill>
              </a:rPr>
              <a:t>.</a:t>
            </a:r>
          </a:p>
        </p:txBody>
      </p:sp>
    </p:spTree>
  </p:cSld>
  <p:clrMapOvr>
    <a:masterClrMapping/>
  </p:clrMapOvr>
  <p:transition spd="slow">
    <p:blind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8" name="Rectangle 4"/>
          <p:cNvSpPr>
            <a:spLocks noGrp="1" noChangeArrowheads="1"/>
          </p:cNvSpPr>
          <p:nvPr>
            <p:ph type="title"/>
          </p:nvPr>
        </p:nvSpPr>
        <p:spPr>
          <a:xfrm>
            <a:off x="490538" y="749300"/>
            <a:ext cx="7761287" cy="609600"/>
          </a:xfrm>
        </p:spPr>
        <p:txBody>
          <a:bodyPr/>
          <a:lstStyle/>
          <a:p>
            <a:pPr eaLnBrk="1" hangingPunct="1">
              <a:defRPr/>
            </a:pPr>
            <a:r>
              <a:rPr lang="en-US" sz="4000" dirty="0" smtClean="0">
                <a:solidFill>
                  <a:schemeClr val="folHlink"/>
                </a:solidFill>
                <a:latin typeface="Times New Roman" pitchFamily="18" charset="0"/>
              </a:rPr>
              <a:t/>
            </a:r>
            <a:br>
              <a:rPr lang="en-US" sz="4000" dirty="0" smtClean="0">
                <a:solidFill>
                  <a:schemeClr val="folHlink"/>
                </a:solidFill>
                <a:latin typeface="Times New Roman" pitchFamily="18" charset="0"/>
              </a:rPr>
            </a:br>
            <a:r>
              <a:rPr lang="en-US" sz="4000" dirty="0" smtClean="0">
                <a:solidFill>
                  <a:schemeClr val="folHlink"/>
                </a:solidFill>
                <a:latin typeface="Times New Roman" pitchFamily="18" charset="0"/>
              </a:rPr>
              <a:t/>
            </a:r>
            <a:br>
              <a:rPr lang="en-US" sz="4000" dirty="0" smtClean="0">
                <a:solidFill>
                  <a:schemeClr val="folHlink"/>
                </a:solidFill>
                <a:latin typeface="Times New Roman" pitchFamily="18" charset="0"/>
              </a:rPr>
            </a:br>
            <a:r>
              <a:rPr lang="en-US" sz="4000" dirty="0">
                <a:solidFill>
                  <a:schemeClr val="folHlink"/>
                </a:solidFill>
                <a:latin typeface="Times New Roman" pitchFamily="18" charset="0"/>
              </a:rPr>
              <a:t/>
            </a:r>
            <a:br>
              <a:rPr lang="en-US" sz="4000" dirty="0">
                <a:solidFill>
                  <a:schemeClr val="folHlink"/>
                </a:solidFill>
                <a:latin typeface="Times New Roman" pitchFamily="18" charset="0"/>
              </a:rPr>
            </a:br>
            <a:r>
              <a:rPr lang="en-US" sz="4000" dirty="0" smtClean="0">
                <a:solidFill>
                  <a:schemeClr val="folHlink"/>
                </a:solidFill>
                <a:latin typeface="Times New Roman" pitchFamily="18" charset="0"/>
              </a:rPr>
              <a:t/>
            </a:r>
            <a:br>
              <a:rPr lang="en-US" sz="4000" dirty="0" smtClean="0">
                <a:solidFill>
                  <a:schemeClr val="folHlink"/>
                </a:solidFill>
                <a:latin typeface="Times New Roman" pitchFamily="18" charset="0"/>
              </a:rPr>
            </a:br>
            <a:r>
              <a:rPr lang="en-US" sz="4000" dirty="0">
                <a:solidFill>
                  <a:schemeClr val="folHlink"/>
                </a:solidFill>
                <a:latin typeface="Times New Roman" pitchFamily="18" charset="0"/>
              </a:rPr>
              <a:t/>
            </a:r>
            <a:br>
              <a:rPr lang="en-US" sz="4000" dirty="0">
                <a:solidFill>
                  <a:schemeClr val="folHlink"/>
                </a:solidFill>
                <a:latin typeface="Times New Roman" pitchFamily="18" charset="0"/>
              </a:rPr>
            </a:br>
            <a:r>
              <a:rPr lang="en-US" sz="4000" dirty="0" smtClean="0">
                <a:solidFill>
                  <a:schemeClr val="folHlink"/>
                </a:solidFill>
                <a:latin typeface="Times New Roman" pitchFamily="18" charset="0"/>
              </a:rPr>
              <a:t/>
            </a:r>
            <a:br>
              <a:rPr lang="en-US" sz="4000" dirty="0" smtClean="0">
                <a:solidFill>
                  <a:schemeClr val="folHlink"/>
                </a:solidFill>
                <a:latin typeface="Times New Roman" pitchFamily="18" charset="0"/>
              </a:rPr>
            </a:br>
            <a:r>
              <a:rPr lang="en-US" sz="4000" dirty="0">
                <a:solidFill>
                  <a:schemeClr val="folHlink"/>
                </a:solidFill>
                <a:latin typeface="Times New Roman" pitchFamily="18" charset="0"/>
              </a:rPr>
              <a:t/>
            </a:r>
            <a:br>
              <a:rPr lang="en-US" sz="4000" dirty="0">
                <a:solidFill>
                  <a:schemeClr val="folHlink"/>
                </a:solidFill>
                <a:latin typeface="Times New Roman" pitchFamily="18" charset="0"/>
              </a:rPr>
            </a:br>
            <a:r>
              <a:rPr lang="en-US" sz="4000" dirty="0" smtClean="0">
                <a:solidFill>
                  <a:schemeClr val="folHlink"/>
                </a:solidFill>
                <a:latin typeface="Times New Roman" pitchFamily="18" charset="0"/>
              </a:rPr>
              <a:t>TOPIC : </a:t>
            </a:r>
            <a:br>
              <a:rPr lang="en-US" sz="4000" dirty="0" smtClean="0">
                <a:solidFill>
                  <a:schemeClr val="folHlink"/>
                </a:solidFill>
                <a:latin typeface="Times New Roman" pitchFamily="18" charset="0"/>
              </a:rPr>
            </a:br>
            <a:r>
              <a:rPr lang="en-US" sz="6600" dirty="0" smtClean="0">
                <a:solidFill>
                  <a:schemeClr val="folHlink"/>
                </a:solidFill>
                <a:latin typeface="Times New Roman" pitchFamily="18" charset="0"/>
              </a:rPr>
              <a:t>LABOUR COSTING</a:t>
            </a:r>
          </a:p>
        </p:txBody>
      </p:sp>
    </p:spTree>
  </p:cSld>
  <p:clrMapOvr>
    <a:masterClrMapping/>
  </p:clrMapOvr>
  <p:transition spd="slow">
    <p:blinds/>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050338" cy="1000125"/>
          </a:xfrm>
        </p:spPr>
        <p:txBody>
          <a:bodyPr/>
          <a:lstStyle/>
          <a:p>
            <a:pPr>
              <a:defRPr/>
            </a:pPr>
            <a:r>
              <a:rPr lang="en-GB" sz="3600" b="1" dirty="0" smtClean="0">
                <a:solidFill>
                  <a:srgbClr val="00B050"/>
                </a:solidFill>
              </a:rPr>
              <a:t>LABOUR REMUNERATION METHODS</a:t>
            </a:r>
            <a:endParaRPr lang="en-GB" sz="3600" b="1" dirty="0">
              <a:solidFill>
                <a:srgbClr val="00B050"/>
              </a:solidFill>
            </a:endParaRPr>
          </a:p>
        </p:txBody>
      </p:sp>
      <p:sp>
        <p:nvSpPr>
          <p:cNvPr id="3" name="Content Placeholder 2"/>
          <p:cNvSpPr>
            <a:spLocks noGrp="1"/>
          </p:cNvSpPr>
          <p:nvPr>
            <p:ph idx="1"/>
          </p:nvPr>
        </p:nvSpPr>
        <p:spPr>
          <a:xfrm>
            <a:off x="0" y="773113"/>
            <a:ext cx="9050338" cy="5919787"/>
          </a:xfrm>
        </p:spPr>
        <p:txBody>
          <a:bodyPr/>
          <a:lstStyle/>
          <a:p>
            <a:pPr marL="0" indent="0">
              <a:buFont typeface="Wingdings" pitchFamily="2" charset="2"/>
              <a:buNone/>
              <a:defRPr/>
            </a:pPr>
            <a:r>
              <a:rPr lang="en-GB" dirty="0" smtClean="0"/>
              <a:t>There are 3 main methods of labour remuneration:</a:t>
            </a:r>
          </a:p>
          <a:p>
            <a:pPr marL="514350" indent="-514350">
              <a:buFont typeface="Wingdings" pitchFamily="2" charset="2"/>
              <a:buAutoNum type="arabicPeriod"/>
              <a:defRPr/>
            </a:pPr>
            <a:r>
              <a:rPr lang="en-GB" dirty="0" smtClean="0"/>
              <a:t>Time based or time work method</a:t>
            </a:r>
          </a:p>
          <a:p>
            <a:pPr marL="514350" indent="-514350">
              <a:buFont typeface="Wingdings" pitchFamily="2" charset="2"/>
              <a:buAutoNum type="arabicPeriod"/>
              <a:defRPr/>
            </a:pPr>
            <a:r>
              <a:rPr lang="en-GB" dirty="0" smtClean="0"/>
              <a:t>Output based or piecework method</a:t>
            </a:r>
          </a:p>
          <a:p>
            <a:pPr marL="514350" indent="-514350">
              <a:buFont typeface="Wingdings" pitchFamily="2" charset="2"/>
              <a:buAutoNum type="arabicPeriod"/>
              <a:defRPr/>
            </a:pPr>
            <a:r>
              <a:rPr lang="en-GB" dirty="0" smtClean="0"/>
              <a:t>Bonus and incentive schemes method</a:t>
            </a:r>
            <a:endParaRPr lang="en-GB" dirty="0"/>
          </a:p>
        </p:txBody>
      </p:sp>
    </p:spTree>
  </p:cSld>
  <p:clrMapOvr>
    <a:masterClrMapping/>
  </p:clrMapOvr>
  <p:transition spd="slow">
    <p:blind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Time Based or Time Work Method</a:t>
            </a:r>
            <a:endParaRPr lang="en-GB" sz="3600" b="1" dirty="0">
              <a:solidFill>
                <a:srgbClr val="00B050"/>
              </a:solidFill>
            </a:endParaRPr>
          </a:p>
        </p:txBody>
      </p:sp>
      <p:sp>
        <p:nvSpPr>
          <p:cNvPr id="3" name="Content Placeholder 2"/>
          <p:cNvSpPr>
            <a:spLocks noGrp="1"/>
          </p:cNvSpPr>
          <p:nvPr>
            <p:ph idx="1"/>
          </p:nvPr>
        </p:nvSpPr>
        <p:spPr>
          <a:xfrm>
            <a:off x="0" y="544513"/>
            <a:ext cx="9144000" cy="6313487"/>
          </a:xfrm>
        </p:spPr>
        <p:txBody>
          <a:bodyPr/>
          <a:lstStyle/>
          <a:p>
            <a:pPr marL="0" indent="0">
              <a:buFont typeface="Wingdings" pitchFamily="2" charset="2"/>
              <a:buNone/>
              <a:defRPr/>
            </a:pPr>
            <a:r>
              <a:rPr lang="en-GB" dirty="0" smtClean="0"/>
              <a:t>Under this method, the total remuneration payable to any worker is a function of the amount of time spent in achieving the stated objective or accomplishing the task. Time in this case can be measured in hours, days, or months as follows:</a:t>
            </a:r>
          </a:p>
          <a:p>
            <a:pPr marL="0" indent="0">
              <a:buFont typeface="Wingdings" pitchFamily="2" charset="2"/>
              <a:buNone/>
              <a:defRPr/>
            </a:pPr>
            <a:r>
              <a:rPr lang="en-GB" b="1" dirty="0" smtClean="0"/>
              <a:t>Hourly rate</a:t>
            </a:r>
            <a:r>
              <a:rPr lang="en-GB" dirty="0" smtClean="0"/>
              <a:t>: </a:t>
            </a:r>
          </a:p>
          <a:p>
            <a:pPr marL="0" indent="0">
              <a:buFont typeface="Wingdings" pitchFamily="2" charset="2"/>
              <a:buNone/>
              <a:defRPr/>
            </a:pPr>
            <a:r>
              <a:rPr lang="en-GB" dirty="0" smtClean="0"/>
              <a:t>Wages= No of hours worked x rate per hour </a:t>
            </a:r>
          </a:p>
          <a:p>
            <a:pPr marL="0" indent="0">
              <a:buFont typeface="Wingdings" pitchFamily="2" charset="2"/>
              <a:buNone/>
              <a:defRPr/>
            </a:pPr>
            <a:r>
              <a:rPr lang="en-GB" b="1" dirty="0" smtClean="0"/>
              <a:t>Day rate</a:t>
            </a:r>
            <a:r>
              <a:rPr lang="en-GB" dirty="0" smtClean="0"/>
              <a:t>:</a:t>
            </a:r>
          </a:p>
          <a:p>
            <a:pPr marL="0" indent="0">
              <a:buFont typeface="Wingdings" pitchFamily="2" charset="2"/>
              <a:buNone/>
              <a:defRPr/>
            </a:pPr>
            <a:r>
              <a:rPr lang="en-GB" dirty="0" smtClean="0"/>
              <a:t>Wages= No of days worked x rate per hour </a:t>
            </a:r>
          </a:p>
          <a:p>
            <a:pPr marL="0" indent="0">
              <a:buFont typeface="Wingdings" pitchFamily="2" charset="2"/>
              <a:buNone/>
              <a:defRPr/>
            </a:pPr>
            <a:r>
              <a:rPr lang="en-GB" b="1" dirty="0" smtClean="0"/>
              <a:t>Monthly</a:t>
            </a:r>
            <a:r>
              <a:rPr lang="en-GB" dirty="0" smtClean="0"/>
              <a:t>: Usually this rate is fixed per month or fixed per annum but payable monthly.</a:t>
            </a:r>
          </a:p>
        </p:txBody>
      </p:sp>
    </p:spTree>
  </p:cSld>
  <p:clrMapOvr>
    <a:masterClrMapping/>
  </p:clrMapOvr>
  <p:transition spd="slow">
    <p:blind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Time Based or Time Work Method</a:t>
            </a:r>
            <a:endParaRPr lang="en-GB" sz="3600" b="1" dirty="0">
              <a:solidFill>
                <a:srgbClr val="00B050"/>
              </a:solidFill>
            </a:endParaRPr>
          </a:p>
        </p:txBody>
      </p:sp>
      <p:sp>
        <p:nvSpPr>
          <p:cNvPr id="3" name="Content Placeholder 2"/>
          <p:cNvSpPr>
            <a:spLocks noGrp="1"/>
          </p:cNvSpPr>
          <p:nvPr>
            <p:ph idx="1"/>
          </p:nvPr>
        </p:nvSpPr>
        <p:spPr>
          <a:xfrm>
            <a:off x="0" y="544513"/>
            <a:ext cx="9144000" cy="6313487"/>
          </a:xfrm>
        </p:spPr>
        <p:txBody>
          <a:bodyPr/>
          <a:lstStyle/>
          <a:p>
            <a:pPr eaLnBrk="1" hangingPunct="1">
              <a:defRPr/>
            </a:pPr>
            <a:r>
              <a:rPr lang="en-US" altLang="en-US" dirty="0" smtClean="0"/>
              <a:t>The formula is as follows:</a:t>
            </a:r>
          </a:p>
          <a:p>
            <a:pPr eaLnBrk="1" hangingPunct="1">
              <a:buFont typeface="Wingdings" pitchFamily="2" charset="2"/>
              <a:buNone/>
              <a:defRPr/>
            </a:pPr>
            <a:r>
              <a:rPr lang="en-US" altLang="en-US" dirty="0" smtClean="0"/>
              <a:t>	Earnings = Hours worked * rate per hour </a:t>
            </a:r>
          </a:p>
          <a:p>
            <a:pPr eaLnBrk="1" hangingPunct="1">
              <a:buFont typeface="Wingdings" pitchFamily="2" charset="2"/>
              <a:buNone/>
              <a:defRPr/>
            </a:pPr>
            <a:r>
              <a:rPr lang="en-US" altLang="en-US" dirty="0" smtClean="0"/>
              <a:t>Example:</a:t>
            </a:r>
          </a:p>
          <a:p>
            <a:pPr algn="just" eaLnBrk="1" hangingPunct="1">
              <a:buFont typeface="Wingdings" pitchFamily="2" charset="2"/>
              <a:buNone/>
              <a:defRPr/>
            </a:pPr>
            <a:r>
              <a:rPr lang="en-US" altLang="en-US" dirty="0" smtClean="0"/>
              <a:t>If a worker is paid N10 per hour and has spent</a:t>
            </a:r>
          </a:p>
          <a:p>
            <a:pPr algn="just" eaLnBrk="1" hangingPunct="1">
              <a:buFont typeface="Wingdings" pitchFamily="2" charset="2"/>
              <a:buNone/>
              <a:defRPr/>
            </a:pPr>
            <a:r>
              <a:rPr lang="en-US" altLang="en-US" dirty="0" smtClean="0"/>
              <a:t>300 hours during a particular month in a factory, </a:t>
            </a:r>
          </a:p>
          <a:p>
            <a:pPr algn="just" eaLnBrk="1" hangingPunct="1">
              <a:buFont typeface="Wingdings" pitchFamily="2" charset="2"/>
              <a:buNone/>
              <a:defRPr/>
            </a:pPr>
            <a:r>
              <a:rPr lang="en-US" altLang="en-US" dirty="0" smtClean="0"/>
              <a:t>his wages will be 300*N10 = N3000</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Advantages of Time Based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lnSpc>
                <a:spcPct val="90000"/>
              </a:lnSpc>
              <a:defRPr/>
            </a:pPr>
            <a:r>
              <a:rPr lang="en-US" altLang="en-US" dirty="0" smtClean="0"/>
              <a:t>It is simple and easy to calculate</a:t>
            </a:r>
          </a:p>
          <a:p>
            <a:pPr eaLnBrk="1" hangingPunct="1">
              <a:lnSpc>
                <a:spcPct val="90000"/>
              </a:lnSpc>
              <a:defRPr/>
            </a:pPr>
            <a:r>
              <a:rPr lang="en-US" altLang="en-US" dirty="0" smtClean="0"/>
              <a:t>It provides a regular and stable income to the worker and thus creates a sense of security</a:t>
            </a:r>
          </a:p>
          <a:p>
            <a:pPr eaLnBrk="1" hangingPunct="1">
              <a:lnSpc>
                <a:spcPct val="90000"/>
              </a:lnSpc>
              <a:defRPr/>
            </a:pPr>
            <a:r>
              <a:rPr lang="en-US" altLang="en-US" dirty="0" smtClean="0"/>
              <a:t>It is beneficial to the average as well as the below average workers</a:t>
            </a:r>
          </a:p>
          <a:p>
            <a:pPr eaLnBrk="1" hangingPunct="1">
              <a:lnSpc>
                <a:spcPct val="90000"/>
              </a:lnSpc>
              <a:defRPr/>
            </a:pPr>
            <a:r>
              <a:rPr lang="en-US" altLang="en-US" dirty="0" smtClean="0"/>
              <a:t>It avoids many complex negotiations in case of most of the incentive schemes</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Disadvantages of Time Based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defRPr/>
            </a:pPr>
            <a:r>
              <a:rPr lang="en-US" altLang="en-US" dirty="0" smtClean="0"/>
              <a:t>This leaves no incentive for an efficient worker. An inefficient as well as efficient workers are paid the same wages under this method</a:t>
            </a:r>
          </a:p>
          <a:p>
            <a:pPr eaLnBrk="1" hangingPunct="1">
              <a:defRPr/>
            </a:pPr>
            <a:r>
              <a:rPr lang="en-US" altLang="en-US" dirty="0" smtClean="0"/>
              <a:t>In absence of incentives and schemes, a stricter supervision becomes necessary for ensuring the required level of output from the workers</a:t>
            </a:r>
          </a:p>
          <a:p>
            <a:pPr eaLnBrk="1" hangingPunct="1">
              <a:defRPr/>
            </a:pPr>
            <a:r>
              <a:rPr lang="en-US" altLang="en-US" dirty="0" smtClean="0"/>
              <a:t>Since the orders are certain about their wages they may consume more time for producing the same quantity. It means a higher level of labour cost and a higher level of overhead</a:t>
            </a:r>
          </a:p>
          <a:p>
            <a:pPr eaLnBrk="1" hangingPunct="1">
              <a:buFont typeface="Wingdings" pitchFamily="2" charset="2"/>
              <a:buNone/>
              <a:defRPr/>
            </a:pPr>
            <a:endParaRPr lang="en-US" altLang="en-US" dirty="0" smtClean="0"/>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Suitability of Time Based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lnSpc>
                <a:spcPct val="90000"/>
              </a:lnSpc>
              <a:defRPr/>
            </a:pPr>
            <a:r>
              <a:rPr lang="en-US" altLang="en-US" dirty="0" smtClean="0"/>
              <a:t>The quality of work is more important than quantity</a:t>
            </a:r>
          </a:p>
          <a:p>
            <a:pPr eaLnBrk="1" hangingPunct="1">
              <a:lnSpc>
                <a:spcPct val="90000"/>
              </a:lnSpc>
              <a:defRPr/>
            </a:pPr>
            <a:r>
              <a:rPr lang="en-US" altLang="en-US" dirty="0" smtClean="0"/>
              <a:t>The nature of work is such that it is difficult to measure e.g. cleaners, supervisors</a:t>
            </a:r>
          </a:p>
          <a:p>
            <a:pPr eaLnBrk="1" hangingPunct="1">
              <a:lnSpc>
                <a:spcPct val="90000"/>
              </a:lnSpc>
              <a:defRPr/>
            </a:pPr>
            <a:r>
              <a:rPr lang="en-US" altLang="en-US" dirty="0" smtClean="0"/>
              <a:t>The work is not repetitive in nature</a:t>
            </a:r>
          </a:p>
          <a:p>
            <a:pPr eaLnBrk="1" hangingPunct="1">
              <a:lnSpc>
                <a:spcPct val="90000"/>
              </a:lnSpc>
              <a:defRPr/>
            </a:pPr>
            <a:r>
              <a:rPr lang="en-US" altLang="en-US" dirty="0" smtClean="0"/>
              <a:t>The volume of production is not within the control of workers</a:t>
            </a:r>
          </a:p>
          <a:p>
            <a:pPr eaLnBrk="1" hangingPunct="1">
              <a:lnSpc>
                <a:spcPct val="90000"/>
              </a:lnSpc>
              <a:defRPr/>
            </a:pPr>
            <a:r>
              <a:rPr lang="en-US" altLang="en-US" dirty="0" smtClean="0"/>
              <a:t>The amount of output cannot be measured, counted or standardized</a:t>
            </a:r>
          </a:p>
          <a:p>
            <a:pPr eaLnBrk="1" hangingPunct="1">
              <a:buFont typeface="Wingdings" pitchFamily="2" charset="2"/>
              <a:buNone/>
              <a:defRPr/>
            </a:pPr>
            <a:endParaRPr lang="en-US" altLang="en-US" dirty="0" smtClean="0"/>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Time Based Method: Overtime Premium</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algn="just" eaLnBrk="1" hangingPunct="1">
              <a:buFont typeface="Wingdings" pitchFamily="2" charset="2"/>
              <a:buNone/>
              <a:defRPr/>
            </a:pPr>
            <a:r>
              <a:rPr lang="en-GB" altLang="en-US" dirty="0"/>
              <a:t>The </a:t>
            </a:r>
            <a:r>
              <a:rPr lang="en-GB" altLang="en-US" dirty="0" smtClean="0"/>
              <a:t>is the additional </a:t>
            </a:r>
            <a:r>
              <a:rPr lang="en-GB" altLang="en-US" dirty="0"/>
              <a:t>amount given to </a:t>
            </a:r>
            <a:r>
              <a:rPr lang="en-GB" altLang="en-US" dirty="0" smtClean="0"/>
              <a:t>employees</a:t>
            </a:r>
          </a:p>
          <a:p>
            <a:pPr algn="just" eaLnBrk="1" hangingPunct="1">
              <a:buFont typeface="Wingdings" pitchFamily="2" charset="2"/>
              <a:buNone/>
              <a:defRPr/>
            </a:pPr>
            <a:r>
              <a:rPr lang="en-GB" altLang="en-US" dirty="0" smtClean="0"/>
              <a:t>for </a:t>
            </a:r>
            <a:r>
              <a:rPr lang="en-GB" altLang="en-US" dirty="0"/>
              <a:t>the overtime hours. Usually this is the "</a:t>
            </a:r>
            <a:r>
              <a:rPr lang="en-GB" altLang="en-US" dirty="0" smtClean="0"/>
              <a:t>half-</a:t>
            </a:r>
          </a:p>
          <a:p>
            <a:pPr algn="just" eaLnBrk="1" hangingPunct="1">
              <a:buFont typeface="Wingdings" pitchFamily="2" charset="2"/>
              <a:buNone/>
              <a:defRPr/>
            </a:pPr>
            <a:r>
              <a:rPr lang="en-GB" altLang="en-US" dirty="0" smtClean="0"/>
              <a:t>time</a:t>
            </a:r>
            <a:r>
              <a:rPr lang="en-GB" altLang="en-US" dirty="0"/>
              <a:t>" in time and one-half. </a:t>
            </a:r>
            <a:endParaRPr lang="en-GB" altLang="en-US" dirty="0" smtClean="0"/>
          </a:p>
          <a:p>
            <a:pPr algn="just" eaLnBrk="1" hangingPunct="1">
              <a:buFont typeface="Wingdings" pitchFamily="2" charset="2"/>
              <a:buNone/>
              <a:defRPr/>
            </a:pPr>
            <a:r>
              <a:rPr lang="en-GB" altLang="en-US" dirty="0" smtClean="0">
                <a:solidFill>
                  <a:srgbClr val="FFFF00"/>
                </a:solidFill>
              </a:rPr>
              <a:t>Example:</a:t>
            </a:r>
            <a:r>
              <a:rPr lang="en-GB" altLang="en-US" dirty="0" smtClean="0"/>
              <a:t> An </a:t>
            </a:r>
            <a:r>
              <a:rPr lang="en-GB" altLang="en-US" dirty="0"/>
              <a:t>employee's hourly pay rate is </a:t>
            </a:r>
            <a:r>
              <a:rPr lang="en-GB" altLang="en-US" dirty="0" smtClean="0"/>
              <a:t>N100 </a:t>
            </a:r>
            <a:r>
              <a:rPr lang="en-GB" altLang="en-US" dirty="0"/>
              <a:t>per hour and the employee works 41 </a:t>
            </a:r>
            <a:r>
              <a:rPr lang="en-GB" altLang="en-US" dirty="0" smtClean="0"/>
              <a:t>hours overtime </a:t>
            </a:r>
            <a:r>
              <a:rPr lang="en-GB" altLang="en-US" dirty="0"/>
              <a:t>in a </a:t>
            </a:r>
            <a:r>
              <a:rPr lang="en-GB" altLang="en-US" dirty="0" smtClean="0"/>
              <a:t>week. Calculate the employee’s total pay. </a:t>
            </a:r>
          </a:p>
          <a:p>
            <a:pPr algn="just" eaLnBrk="1" hangingPunct="1">
              <a:buFont typeface="Wingdings" pitchFamily="2" charset="2"/>
              <a:buNone/>
              <a:defRPr/>
            </a:pPr>
            <a:r>
              <a:rPr lang="en-GB" altLang="en-US" dirty="0" smtClean="0"/>
              <a:t>The </a:t>
            </a:r>
            <a:r>
              <a:rPr lang="en-GB" altLang="en-US" dirty="0"/>
              <a:t>worker will earn </a:t>
            </a:r>
            <a:endParaRPr lang="en-GB" altLang="en-US" dirty="0" smtClean="0"/>
          </a:p>
          <a:p>
            <a:pPr algn="just" eaLnBrk="1" hangingPunct="1">
              <a:buFont typeface="Wingdings" pitchFamily="2" charset="2"/>
              <a:buNone/>
              <a:defRPr/>
            </a:pPr>
            <a:r>
              <a:rPr lang="en-GB" altLang="en-US" dirty="0" smtClean="0"/>
              <a:t>Normal pay (41 hrs x N100) 		N4,100 </a:t>
            </a:r>
          </a:p>
          <a:p>
            <a:pPr algn="just" eaLnBrk="1" hangingPunct="1">
              <a:buFont typeface="Wingdings" pitchFamily="2" charset="2"/>
              <a:buNone/>
              <a:defRPr/>
            </a:pPr>
            <a:r>
              <a:rPr lang="en-GB" altLang="en-US" dirty="0" smtClean="0"/>
              <a:t>Premium (41 hrs x N50)                   N2,050 </a:t>
            </a:r>
          </a:p>
          <a:p>
            <a:pPr algn="just" eaLnBrk="1" hangingPunct="1">
              <a:buFont typeface="Wingdings" pitchFamily="2" charset="2"/>
              <a:buNone/>
              <a:defRPr/>
            </a:pPr>
            <a:r>
              <a:rPr lang="en-GB" altLang="en-US" dirty="0" smtClean="0"/>
              <a:t>Total pay						N6,150</a:t>
            </a: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Output Based or Piecework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defRPr/>
            </a:pPr>
            <a:r>
              <a:rPr lang="en-US" altLang="en-US" dirty="0" smtClean="0"/>
              <a:t>Under this system, wage are paid on the basis of production</a:t>
            </a:r>
          </a:p>
          <a:p>
            <a:pPr eaLnBrk="1" hangingPunct="1">
              <a:defRPr/>
            </a:pPr>
            <a:r>
              <a:rPr lang="en-US" altLang="en-US" dirty="0" smtClean="0"/>
              <a:t>The formula is as follows:</a:t>
            </a:r>
          </a:p>
          <a:p>
            <a:pPr lvl="1" eaLnBrk="1" hangingPunct="1">
              <a:buFont typeface="Wingdings" panose="05000000000000000000" pitchFamily="2" charset="2"/>
              <a:buNone/>
              <a:defRPr/>
            </a:pPr>
            <a:r>
              <a:rPr lang="en-US" altLang="en-US" sz="2400" dirty="0" smtClean="0"/>
              <a:t>Earnings = number of unit produced * rate per unit</a:t>
            </a:r>
          </a:p>
          <a:p>
            <a:pPr eaLnBrk="1" hangingPunct="1">
              <a:buFont typeface="Wingdings" pitchFamily="2" charset="2"/>
              <a:buNone/>
              <a:defRPr/>
            </a:pPr>
            <a:r>
              <a:rPr lang="en-US" altLang="en-US" dirty="0" smtClean="0"/>
              <a:t>Example:</a:t>
            </a:r>
          </a:p>
          <a:p>
            <a:pPr eaLnBrk="1" hangingPunct="1">
              <a:buFont typeface="Wingdings" pitchFamily="2" charset="2"/>
              <a:buNone/>
              <a:defRPr/>
            </a:pPr>
            <a:r>
              <a:rPr lang="en-US" altLang="en-US" dirty="0" smtClean="0"/>
              <a:t>If a worker is paid N15 per unit and he produces</a:t>
            </a:r>
          </a:p>
          <a:p>
            <a:pPr eaLnBrk="1" hangingPunct="1">
              <a:buFont typeface="Wingdings" pitchFamily="2" charset="2"/>
              <a:buNone/>
              <a:defRPr/>
            </a:pPr>
            <a:r>
              <a:rPr lang="en-US" altLang="en-US" dirty="0" smtClean="0"/>
              <a:t>20 units in 7 hours the total wages will be </a:t>
            </a:r>
          </a:p>
          <a:p>
            <a:pPr eaLnBrk="1" hangingPunct="1">
              <a:buFont typeface="Wingdings" pitchFamily="2" charset="2"/>
              <a:buNone/>
              <a:defRPr/>
            </a:pPr>
            <a:r>
              <a:rPr lang="en-US" altLang="en-US" dirty="0" smtClean="0"/>
              <a:t>calculated as 20*N15 = N300</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Advantages of Output Based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defRPr/>
            </a:pPr>
            <a:r>
              <a:rPr lang="en-US" altLang="en-US" dirty="0" smtClean="0"/>
              <a:t>The system encourages greater efficiency</a:t>
            </a:r>
          </a:p>
          <a:p>
            <a:pPr eaLnBrk="1" hangingPunct="1">
              <a:defRPr/>
            </a:pPr>
            <a:r>
              <a:rPr lang="en-US" altLang="en-US" dirty="0" smtClean="0"/>
              <a:t>No payment is required for the idle time</a:t>
            </a:r>
          </a:p>
          <a:p>
            <a:pPr eaLnBrk="1" hangingPunct="1">
              <a:defRPr/>
            </a:pPr>
            <a:r>
              <a:rPr lang="en-US" altLang="en-US" dirty="0" smtClean="0"/>
              <a:t>The fixed overheads are reduced with the increase in output</a:t>
            </a:r>
          </a:p>
          <a:p>
            <a:pPr eaLnBrk="1" hangingPunct="1">
              <a:defRPr/>
            </a:pPr>
            <a:r>
              <a:rPr lang="en-US" altLang="en-US" dirty="0" smtClean="0"/>
              <a:t>The work is completed more quickly and time wasting is discouraged</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Disadvantages of Output Based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defRPr/>
            </a:pPr>
            <a:r>
              <a:rPr lang="en-US" altLang="en-US" dirty="0" smtClean="0"/>
              <a:t>The quality of work may deteriorate</a:t>
            </a:r>
          </a:p>
          <a:p>
            <a:pPr eaLnBrk="1" hangingPunct="1">
              <a:defRPr/>
            </a:pPr>
            <a:r>
              <a:rPr lang="en-US" altLang="en-US" dirty="0" smtClean="0"/>
              <a:t>The overwork on the part of workers is likely to result in ill-health</a:t>
            </a:r>
          </a:p>
          <a:p>
            <a:pPr eaLnBrk="1" hangingPunct="1">
              <a:defRPr/>
            </a:pPr>
            <a:r>
              <a:rPr lang="en-US" altLang="en-US" dirty="0" smtClean="0"/>
              <a:t>This may not be fair when the production is halted because of shortage of materials, machinery breakdown</a:t>
            </a:r>
          </a:p>
          <a:p>
            <a:pPr eaLnBrk="1" hangingPunct="1">
              <a:defRPr/>
            </a:pPr>
            <a:r>
              <a:rPr lang="en-US" altLang="en-US" dirty="0" smtClean="0"/>
              <a:t>More rigid control may be needed and then increase cost of supervision</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71600" y="317500"/>
            <a:ext cx="7772400" cy="838200"/>
          </a:xfrm>
        </p:spPr>
        <p:txBody>
          <a:bodyPr/>
          <a:lstStyle/>
          <a:p>
            <a:pPr eaLnBrk="1" hangingPunct="1">
              <a:defRPr/>
            </a:pPr>
            <a:r>
              <a:rPr lang="en-US" smtClean="0">
                <a:solidFill>
                  <a:schemeClr val="folHlink"/>
                </a:solidFill>
                <a:latin typeface="Bernard MT Condensed" pitchFamily="18" charset="0"/>
              </a:rPr>
              <a:t>INTRODUCTION</a:t>
            </a:r>
            <a:endParaRPr lang="en-US" smtClean="0">
              <a:solidFill>
                <a:schemeClr val="folHlink"/>
              </a:solidFill>
            </a:endParaRPr>
          </a:p>
        </p:txBody>
      </p:sp>
      <p:sp>
        <p:nvSpPr>
          <p:cNvPr id="2051" name="Rectangle 3"/>
          <p:cNvSpPr>
            <a:spLocks noGrp="1" noChangeArrowheads="1"/>
          </p:cNvSpPr>
          <p:nvPr>
            <p:ph type="subTitle" idx="1"/>
          </p:nvPr>
        </p:nvSpPr>
        <p:spPr>
          <a:xfrm>
            <a:off x="0" y="923925"/>
            <a:ext cx="9144000" cy="5934075"/>
          </a:xfrm>
        </p:spPr>
        <p:txBody>
          <a:bodyPr/>
          <a:lstStyle/>
          <a:p>
            <a:pPr algn="just" eaLnBrk="1" hangingPunct="1">
              <a:lnSpc>
                <a:spcPct val="90000"/>
              </a:lnSpc>
              <a:defRPr/>
            </a:pPr>
            <a:r>
              <a:rPr lang="en-US" dirty="0" smtClean="0">
                <a:solidFill>
                  <a:srgbClr val="FFFFFF"/>
                </a:solidFill>
                <a:latin typeface="Vrinda" pitchFamily="2" charset="0"/>
              </a:rPr>
              <a:t>Labour cost is a second major element of cost after material. Proper control and accounting for labour cost is one of the most important problems of the business enterprise. The human element in labour makes difficult the control of labour cost whereas materials, being inanimate in nature, could be subjected to a rigid control. Labour once lost cannot be recoupled and is bound to increase the cost of production</a:t>
            </a:r>
            <a:r>
              <a:rPr lang="en-US" dirty="0" smtClean="0">
                <a:latin typeface="Vrinda" pitchFamily="2" charset="0"/>
              </a:rPr>
              <a:t>. </a:t>
            </a:r>
          </a:p>
          <a:p>
            <a:pPr eaLnBrk="1" hangingPunct="1">
              <a:lnSpc>
                <a:spcPct val="90000"/>
              </a:lnSpc>
              <a:defRPr/>
            </a:pPr>
            <a:r>
              <a:rPr lang="en-US" sz="3200" dirty="0" smtClean="0">
                <a:latin typeface="Vrinda" pitchFamily="2" charset="0"/>
              </a:rPr>
              <a:t> </a:t>
            </a:r>
          </a:p>
          <a:p>
            <a:pPr eaLnBrk="1" hangingPunct="1">
              <a:lnSpc>
                <a:spcPct val="90000"/>
              </a:lnSpc>
              <a:defRPr/>
            </a:pPr>
            <a:r>
              <a:rPr lang="en-US" sz="3200" dirty="0" smtClean="0">
                <a:latin typeface="Vrinda" pitchFamily="2" charset="0"/>
              </a:rPr>
              <a:t> </a:t>
            </a:r>
          </a:p>
          <a:p>
            <a:pPr eaLnBrk="1" hangingPunct="1">
              <a:lnSpc>
                <a:spcPct val="90000"/>
              </a:lnSpc>
              <a:defRPr/>
            </a:pPr>
            <a:endParaRPr lang="en-US" sz="3200" dirty="0" smtClean="0">
              <a:latin typeface="Vrinda" pitchFamily="2" charset="0"/>
            </a:endParaRPr>
          </a:p>
        </p:txBody>
      </p:sp>
    </p:spTree>
  </p:cSld>
  <p:clrMapOvr>
    <a:masterClrMapping/>
  </p:clrMapOvr>
  <p:transition spd="slow">
    <p:blinds/>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Suitability of Output Based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defRPr/>
            </a:pPr>
            <a:r>
              <a:rPr lang="en-US" altLang="en-US" dirty="0" smtClean="0"/>
              <a:t>The amount of work can easily be determined and measured</a:t>
            </a:r>
          </a:p>
          <a:p>
            <a:pPr eaLnBrk="1" hangingPunct="1">
              <a:defRPr/>
            </a:pPr>
            <a:r>
              <a:rPr lang="en-US" altLang="en-US" dirty="0" smtClean="0"/>
              <a:t>The nature of work is repetitive</a:t>
            </a:r>
          </a:p>
          <a:p>
            <a:pPr eaLnBrk="1" hangingPunct="1">
              <a:defRPr/>
            </a:pPr>
            <a:r>
              <a:rPr lang="en-US" altLang="en-US" dirty="0" smtClean="0"/>
              <a:t>The productivity is closely linked to the skill and effort of the worker</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buFont typeface="Wingdings" pitchFamily="2" charset="2"/>
              <a:buNone/>
              <a:defRPr/>
            </a:pPr>
            <a:r>
              <a:rPr lang="en-US" altLang="en-US" dirty="0" smtClean="0"/>
              <a:t>It is to pay to the workers a basic time rate plus a </a:t>
            </a:r>
          </a:p>
          <a:p>
            <a:pPr eaLnBrk="1" hangingPunct="1">
              <a:buFont typeface="Wingdings" pitchFamily="2" charset="2"/>
              <a:buNone/>
              <a:defRPr/>
            </a:pPr>
            <a:r>
              <a:rPr lang="en-US" altLang="en-US" dirty="0" smtClean="0"/>
              <a:t>portion of the wages equivalent of the time saved </a:t>
            </a:r>
          </a:p>
          <a:p>
            <a:pPr eaLnBrk="1" hangingPunct="1">
              <a:buFont typeface="Wingdings" pitchFamily="2" charset="2"/>
              <a:buNone/>
              <a:defRPr/>
            </a:pPr>
            <a:r>
              <a:rPr lang="en-US" altLang="en-US" dirty="0" smtClean="0"/>
              <a:t>as related to the agreed/allowed time for the </a:t>
            </a:r>
          </a:p>
          <a:p>
            <a:pPr eaLnBrk="1" hangingPunct="1">
              <a:buFont typeface="Wingdings" pitchFamily="2" charset="2"/>
              <a:buNone/>
              <a:defRPr/>
            </a:pPr>
            <a:r>
              <a:rPr lang="en-US" altLang="en-US" dirty="0" smtClean="0"/>
              <a:t>work.</a:t>
            </a:r>
          </a:p>
          <a:p>
            <a:pPr eaLnBrk="1" hangingPunct="1">
              <a:buFont typeface="Wingdings" pitchFamily="2" charset="2"/>
              <a:buNone/>
              <a:defRPr/>
            </a:pPr>
            <a:endParaRPr lang="en-US" altLang="en-US" dirty="0" smtClean="0"/>
          </a:p>
          <a:p>
            <a:pPr marL="0" indent="0">
              <a:buFont typeface="Wingdings" pitchFamily="2" charset="2"/>
              <a:buNone/>
              <a:defRPr/>
            </a:pPr>
            <a:r>
              <a:rPr lang="en-US" altLang="en-US" dirty="0" smtClean="0"/>
              <a:t>Time rate is guaranteed and the worker receives the guaranteed wages irrespective of whether he completes the work within the time allowed or takes extra time for its completion</a:t>
            </a:r>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30163" y="544513"/>
            <a:ext cx="9144001" cy="6313487"/>
          </a:xfrm>
        </p:spPr>
        <p:txBody>
          <a:bodyPr/>
          <a:lstStyle/>
          <a:p>
            <a:pPr marL="0" indent="0">
              <a:buFont typeface="Wingdings" pitchFamily="2" charset="2"/>
              <a:buNone/>
              <a:defRPr/>
            </a:pPr>
            <a:r>
              <a:rPr lang="en-GB" sz="3000" dirty="0"/>
              <a:t>Various Incentive Plans Following is the list of many incentive plans being practiced by various organizations. (</a:t>
            </a:r>
            <a:r>
              <a:rPr lang="en-GB" sz="3000" dirty="0" err="1"/>
              <a:t>i</a:t>
            </a:r>
            <a:r>
              <a:rPr lang="en-GB" sz="3000" dirty="0"/>
              <a:t>) Straight Piece Rate Method </a:t>
            </a:r>
            <a:endParaRPr lang="en-GB" sz="3000" dirty="0" smtClean="0"/>
          </a:p>
          <a:p>
            <a:pPr marL="0" indent="0">
              <a:buFont typeface="Wingdings" pitchFamily="2" charset="2"/>
              <a:buNone/>
              <a:defRPr/>
            </a:pPr>
            <a:r>
              <a:rPr lang="en-GB" sz="3000" dirty="0" smtClean="0"/>
              <a:t>(</a:t>
            </a:r>
            <a:r>
              <a:rPr lang="en-GB" sz="3000" dirty="0"/>
              <a:t>ii) Flat Time Rate Method </a:t>
            </a:r>
            <a:endParaRPr lang="en-GB" sz="3000" dirty="0" smtClean="0"/>
          </a:p>
          <a:p>
            <a:pPr marL="0" indent="0">
              <a:buFont typeface="Wingdings" pitchFamily="2" charset="2"/>
              <a:buNone/>
              <a:defRPr/>
            </a:pPr>
            <a:r>
              <a:rPr lang="en-GB" sz="3000" dirty="0" smtClean="0"/>
              <a:t>(</a:t>
            </a:r>
            <a:r>
              <a:rPr lang="en-GB" sz="3000" dirty="0"/>
              <a:t>iii) Co-partnership </a:t>
            </a:r>
            <a:endParaRPr lang="en-GB" sz="3000" dirty="0" smtClean="0"/>
          </a:p>
          <a:p>
            <a:pPr marL="0" indent="0">
              <a:buFont typeface="Wingdings" pitchFamily="2" charset="2"/>
              <a:buNone/>
              <a:defRPr/>
            </a:pPr>
            <a:r>
              <a:rPr lang="en-GB" sz="3000" dirty="0" smtClean="0"/>
              <a:t>(</a:t>
            </a:r>
            <a:r>
              <a:rPr lang="en-GB" sz="3000" dirty="0"/>
              <a:t>iv) Guaranteed Day Work </a:t>
            </a:r>
            <a:endParaRPr lang="en-GB" sz="3000" dirty="0" smtClean="0"/>
          </a:p>
          <a:p>
            <a:pPr marL="0" indent="0">
              <a:buFont typeface="Wingdings" pitchFamily="2" charset="2"/>
              <a:buNone/>
              <a:defRPr/>
            </a:pPr>
            <a:r>
              <a:rPr lang="en-GB" sz="3000" dirty="0" smtClean="0"/>
              <a:t>(</a:t>
            </a:r>
            <a:r>
              <a:rPr lang="en-GB" sz="3000" dirty="0"/>
              <a:t>v) Taylor Differential Piece Rate Method </a:t>
            </a:r>
            <a:endParaRPr lang="en-GB" sz="3000" dirty="0" smtClean="0"/>
          </a:p>
          <a:p>
            <a:pPr marL="0" indent="0">
              <a:buFont typeface="Wingdings" pitchFamily="2" charset="2"/>
              <a:buNone/>
              <a:defRPr/>
            </a:pPr>
            <a:r>
              <a:rPr lang="en-GB" sz="3000" dirty="0" smtClean="0"/>
              <a:t>(vi) Merrick’s Differential Piece Rate System </a:t>
            </a:r>
          </a:p>
          <a:p>
            <a:pPr marL="0" indent="0">
              <a:buFont typeface="Wingdings" pitchFamily="2" charset="2"/>
              <a:buNone/>
              <a:defRPr/>
            </a:pPr>
            <a:r>
              <a:rPr lang="en-GB" sz="3000" dirty="0" smtClean="0"/>
              <a:t>(vii) Gantt Task Bonus Plan</a:t>
            </a:r>
          </a:p>
          <a:p>
            <a:pPr marL="0" indent="0">
              <a:buFont typeface="Wingdings" pitchFamily="2" charset="2"/>
              <a:buNone/>
              <a:defRPr/>
            </a:pPr>
            <a:r>
              <a:rPr lang="en-GB" sz="3000" dirty="0" smtClean="0"/>
              <a:t>(viii) </a:t>
            </a:r>
            <a:r>
              <a:rPr lang="en-GB" sz="3000" dirty="0"/>
              <a:t>Different Time Rates </a:t>
            </a:r>
            <a:endParaRPr lang="en-GB" sz="3000" dirty="0" smtClean="0"/>
          </a:p>
          <a:p>
            <a:pPr marL="0" indent="0">
              <a:buFont typeface="Wingdings" pitchFamily="2" charset="2"/>
              <a:buNone/>
              <a:defRPr/>
            </a:pPr>
            <a:r>
              <a:rPr lang="en-GB" sz="3000" dirty="0" smtClean="0"/>
              <a:t>(ix) </a:t>
            </a:r>
            <a:r>
              <a:rPr lang="en-GB" sz="3000" dirty="0"/>
              <a:t>Rowan Premium Bonus Plan (Variable Sharing Plan</a:t>
            </a:r>
            <a:r>
              <a:rPr lang="en-GB" sz="3000" dirty="0" smtClean="0"/>
              <a:t>) </a:t>
            </a:r>
          </a:p>
        </p:txBody>
      </p:sp>
    </p:spTree>
  </p:cSld>
  <p:clrMapOvr>
    <a:masterClrMapping/>
  </p:clrMapOvr>
  <p:transition spd="slow">
    <p:blinds/>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smtClean="0"/>
              <a:t>(</a:t>
            </a:r>
            <a:r>
              <a:rPr lang="en-GB" dirty="0"/>
              <a:t>x</a:t>
            </a:r>
            <a:r>
              <a:rPr lang="en-GB" dirty="0" smtClean="0"/>
              <a:t>) </a:t>
            </a:r>
            <a:r>
              <a:rPr lang="en-GB" dirty="0"/>
              <a:t>Halsey Premium Bonus Plan (Halsey Plan and Halsey-Weir Plan) </a:t>
            </a:r>
            <a:endParaRPr lang="en-GB" dirty="0" smtClean="0"/>
          </a:p>
          <a:p>
            <a:pPr marL="0" indent="0">
              <a:buFont typeface="Wingdings" pitchFamily="2" charset="2"/>
              <a:buNone/>
              <a:defRPr/>
            </a:pPr>
            <a:r>
              <a:rPr lang="en-GB" dirty="0" smtClean="0"/>
              <a:t>(xi) </a:t>
            </a:r>
            <a:r>
              <a:rPr lang="en-GB" dirty="0"/>
              <a:t>Group Incentive Schemes </a:t>
            </a:r>
            <a:endParaRPr lang="en-GB" dirty="0" smtClean="0"/>
          </a:p>
          <a:p>
            <a:pPr marL="0" indent="0">
              <a:buFont typeface="Wingdings" pitchFamily="2" charset="2"/>
              <a:buNone/>
              <a:defRPr/>
            </a:pPr>
            <a:r>
              <a:rPr lang="en-GB" dirty="0" smtClean="0"/>
              <a:t>(xii) </a:t>
            </a:r>
            <a:r>
              <a:rPr lang="en-GB" dirty="0"/>
              <a:t>Standard Hour Plan </a:t>
            </a:r>
            <a:endParaRPr lang="en-GB" dirty="0" smtClean="0"/>
          </a:p>
          <a:p>
            <a:pPr marL="0" indent="0">
              <a:buFont typeface="Wingdings" pitchFamily="2" charset="2"/>
              <a:buNone/>
              <a:defRPr/>
            </a:pPr>
            <a:r>
              <a:rPr lang="en-GB" dirty="0" smtClean="0"/>
              <a:t>(xiii) </a:t>
            </a:r>
            <a:r>
              <a:rPr lang="en-GB" dirty="0"/>
              <a:t>Merrick Multiple Piece Rate </a:t>
            </a:r>
            <a:endParaRPr lang="en-GB" dirty="0" smtClean="0"/>
          </a:p>
          <a:p>
            <a:pPr marL="0" indent="0">
              <a:buFont typeface="Wingdings" pitchFamily="2" charset="2"/>
              <a:buNone/>
              <a:defRPr/>
            </a:pPr>
            <a:r>
              <a:rPr lang="en-GB" dirty="0" smtClean="0"/>
              <a:t>(xiv) </a:t>
            </a:r>
            <a:r>
              <a:rPr lang="en-GB" dirty="0"/>
              <a:t>Gantt Task Bonus Wage System </a:t>
            </a:r>
            <a:endParaRPr lang="en-GB" dirty="0" smtClean="0"/>
          </a:p>
          <a:p>
            <a:pPr marL="0" indent="0">
              <a:buFont typeface="Wingdings" pitchFamily="2" charset="2"/>
              <a:buNone/>
              <a:defRPr/>
            </a:pPr>
            <a:r>
              <a:rPr lang="en-GB" dirty="0" smtClean="0"/>
              <a:t>(xv) </a:t>
            </a:r>
            <a:r>
              <a:rPr lang="en-GB" dirty="0" err="1"/>
              <a:t>Bedaux</a:t>
            </a:r>
            <a:r>
              <a:rPr lang="en-GB" dirty="0"/>
              <a:t> Point System </a:t>
            </a:r>
            <a:endParaRPr lang="en-GB" dirty="0" smtClean="0"/>
          </a:p>
          <a:p>
            <a:pPr marL="0" indent="0">
              <a:buFont typeface="Wingdings" pitchFamily="2" charset="2"/>
              <a:buNone/>
              <a:defRPr/>
            </a:pPr>
            <a:r>
              <a:rPr lang="en-GB" dirty="0" smtClean="0"/>
              <a:t>(xvi) </a:t>
            </a:r>
            <a:r>
              <a:rPr lang="en-GB" dirty="0"/>
              <a:t>Emerson Plan </a:t>
            </a:r>
            <a:endParaRPr lang="en-GB" dirty="0" smtClean="0"/>
          </a:p>
          <a:p>
            <a:pPr marL="0" indent="0">
              <a:buFont typeface="Wingdings" pitchFamily="2" charset="2"/>
              <a:buNone/>
              <a:defRPr/>
            </a:pPr>
            <a:r>
              <a:rPr lang="en-GB" dirty="0" smtClean="0"/>
              <a:t>(xvii) </a:t>
            </a:r>
            <a:r>
              <a:rPr lang="en-GB" dirty="0"/>
              <a:t>Barth Premium System </a:t>
            </a:r>
            <a:endParaRPr lang="en-GB" dirty="0" smtClean="0"/>
          </a:p>
          <a:p>
            <a:pPr marL="0" indent="0">
              <a:buFont typeface="Wingdings" pitchFamily="2" charset="2"/>
              <a:buNone/>
              <a:defRPr/>
            </a:pPr>
            <a:r>
              <a:rPr lang="en-GB" dirty="0" smtClean="0"/>
              <a:t>(xviii) </a:t>
            </a:r>
            <a:r>
              <a:rPr lang="en-GB" dirty="0"/>
              <a:t>Accelerating Premium Bonus</a:t>
            </a:r>
            <a:endParaRPr lang="en-GB" dirty="0" smtClean="0"/>
          </a:p>
        </p:txBody>
      </p:sp>
    </p:spTree>
  </p:cSld>
  <p:clrMapOvr>
    <a:masterClrMapping/>
  </p:clrMapOvr>
  <p:transition spd="slow">
    <p:blinds/>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a:t>1) Straight Piece Rate Method : The method rewards employees based on their output. A fixed rate of wage is paid for each unit produced, or number of operations completed or job completed. The wages payable is calculated by multiplying the number of pieces produced by the wage rate. There is generally a guaranteed hourly rate for workers who are unable to attain the standard in order to pay the minimum ‘day wages’.</a:t>
            </a:r>
            <a:endParaRPr lang="en-GB" dirty="0" smtClean="0"/>
          </a:p>
        </p:txBody>
      </p:sp>
    </p:spTree>
  </p:cSld>
  <p:clrMapOvr>
    <a:masterClrMapping/>
  </p:clrMapOvr>
  <p:transition spd="slow">
    <p:blinds/>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a:t>2) Flat Time Rate Method: This method is used for paying remuneration to employees based on their attendance. A fixed rate of wage is paid hourly, or daily, or weekly on the basis of time spent on the shop floor (i.e. production department) in production. The wages payable is calculated by multiplying the hours/days spent in production by the hourly/daily wage rate.</a:t>
            </a:r>
            <a:endParaRPr lang="en-GB" dirty="0" smtClean="0"/>
          </a:p>
        </p:txBody>
      </p:sp>
    </p:spTree>
  </p:cSld>
  <p:clrMapOvr>
    <a:masterClrMapping/>
  </p:clrMapOvr>
  <p:transition spd="slow">
    <p:blinds/>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smtClean="0"/>
              <a:t>3a) </a:t>
            </a:r>
            <a:r>
              <a:rPr lang="en-GB" dirty="0"/>
              <a:t>Halsey Premium Bonus Plan (Halsey </a:t>
            </a:r>
            <a:r>
              <a:rPr lang="en-GB" dirty="0" smtClean="0"/>
              <a:t>Plan): </a:t>
            </a:r>
            <a:r>
              <a:rPr lang="en-GB" dirty="0"/>
              <a:t>This plan was introduced by F A Halsey in 1891. It is a simple combination of time and piece rate systems. A worker is paid a guaranteed base rate and is rewarded when his performance exceeds standard. A standard time is established in respect of each job or unit. Bonus is paid on the basis of 50% of time saved.</a:t>
            </a:r>
          </a:p>
          <a:p>
            <a:pPr marL="0" indent="0">
              <a:buFont typeface="Wingdings" pitchFamily="2" charset="2"/>
              <a:buNone/>
              <a:defRPr/>
            </a:pPr>
            <a:endParaRPr lang="en-GB" sz="1800" dirty="0"/>
          </a:p>
          <a:p>
            <a:pPr marL="0" indent="0">
              <a:buFont typeface="Wingdings" pitchFamily="2" charset="2"/>
              <a:buNone/>
              <a:defRPr/>
            </a:pPr>
            <a:r>
              <a:rPr lang="en-GB" dirty="0"/>
              <a:t>The total wages payable is calculated as under: = (Hourly rate X Time taken) + (50% X Time saved X Hourly rate)</a:t>
            </a:r>
          </a:p>
          <a:p>
            <a:pPr marL="0" indent="0">
              <a:buFont typeface="Wingdings" pitchFamily="2" charset="2"/>
              <a:buNone/>
              <a:defRPr/>
            </a:pPr>
            <a:endParaRPr lang="en-GB" dirty="0"/>
          </a:p>
          <a:p>
            <a:pPr marL="0" indent="0">
              <a:buFont typeface="Wingdings" pitchFamily="2" charset="2"/>
              <a:buNone/>
              <a:defRPr/>
            </a:pPr>
            <a:r>
              <a:rPr lang="en-GB" dirty="0"/>
              <a:t>As a result of increased productivity, conversion cost per unit falls. This is because fixed overhead gets distributed over larger volume of output. Thus, the firm finds it possible to reward workers directly in proportion to production. In the case of Halsey Weir plan, the percentage used is 30 instead of 50.</a:t>
            </a:r>
            <a:endParaRPr lang="en-GB" dirty="0" smtClean="0"/>
          </a:p>
        </p:txBody>
      </p:sp>
    </p:spTree>
  </p:cSld>
  <p:clrMapOvr>
    <a:masterClrMapping/>
  </p:clrMapOvr>
  <p:transition spd="slow">
    <p:blinds/>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smtClean="0"/>
              <a:t>3b) </a:t>
            </a:r>
            <a:r>
              <a:rPr lang="en-GB" dirty="0"/>
              <a:t>Halsey Premium Bonus Plan (Halsey-Weir Plan): </a:t>
            </a:r>
            <a:endParaRPr lang="en-GB" dirty="0" smtClean="0"/>
          </a:p>
          <a:p>
            <a:pPr marL="0" indent="0">
              <a:buFont typeface="Wingdings" pitchFamily="2" charset="2"/>
              <a:buNone/>
              <a:defRPr/>
            </a:pPr>
            <a:r>
              <a:rPr lang="en-GB" dirty="0" smtClean="0"/>
              <a:t>Under this plan,  a </a:t>
            </a:r>
            <a:r>
              <a:rPr lang="en-GB" dirty="0"/>
              <a:t>worker is paid a guaranteed base rate and is </a:t>
            </a:r>
            <a:r>
              <a:rPr lang="en-GB" dirty="0" smtClean="0"/>
              <a:t>rewarded </a:t>
            </a:r>
            <a:r>
              <a:rPr lang="en-GB" dirty="0"/>
              <a:t>when his performance exceeds standard. A standard time is established in respect of each job or unit. Bonus is paid on the basis of </a:t>
            </a:r>
            <a:r>
              <a:rPr lang="en-GB" dirty="0" smtClean="0"/>
              <a:t>30</a:t>
            </a:r>
            <a:r>
              <a:rPr lang="en-GB" dirty="0"/>
              <a:t>% of time saved.</a:t>
            </a:r>
          </a:p>
          <a:p>
            <a:pPr marL="0" indent="0">
              <a:buFont typeface="Wingdings" pitchFamily="2" charset="2"/>
              <a:buNone/>
              <a:defRPr/>
            </a:pPr>
            <a:endParaRPr lang="en-GB" sz="1800" dirty="0"/>
          </a:p>
          <a:p>
            <a:pPr marL="0" indent="0">
              <a:buFont typeface="Wingdings" pitchFamily="2" charset="2"/>
              <a:buNone/>
              <a:defRPr/>
            </a:pPr>
            <a:r>
              <a:rPr lang="en-GB" dirty="0"/>
              <a:t>The total wages payable is calculated as under: = (Hourly rate X Time taken) + </a:t>
            </a:r>
            <a:r>
              <a:rPr lang="en-GB" dirty="0" smtClean="0"/>
              <a:t>(30</a:t>
            </a:r>
            <a:r>
              <a:rPr lang="en-GB" dirty="0"/>
              <a:t>% X Time saved X Hourly rate)</a:t>
            </a:r>
          </a:p>
        </p:txBody>
      </p:sp>
    </p:spTree>
  </p:cSld>
  <p:clrMapOvr>
    <a:masterClrMapping/>
  </p:clrMapOvr>
  <p:transition spd="slow">
    <p:blinds/>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a:t>4) Rowan Premium Bonus Plan (Variable Sharing plan): A standard time is established in respect of each job or process. There is a guaranteed base rate. A bonus is paid on the basis of time saved computed as a proportion of the time taken which the time saved bears to the standard time. The total wages payable is calculated as under: =(hourly rate x time taken) + ( time saved x time taken) x hourly rate time allowed</a:t>
            </a:r>
          </a:p>
        </p:txBody>
      </p:sp>
    </p:spTree>
  </p:cSld>
  <p:clrMapOvr>
    <a:masterClrMapping/>
  </p:clrMapOvr>
  <p:transition spd="slow">
    <p:blinds/>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a:t>5) Taylor Differential Piece Rate Method: This system was introduced by F. W. Taylor, the father of Scientific Management. The main features of this incentive plan are as follows: a. Day wages are not guaranteed, i.e. it does not assure any minimum amount of wages to workers. b. A standard time for each job is set very carefully after time and motion studies. c. Two piece rates are set for each job- the lower rate and the higher rate. </a:t>
            </a:r>
          </a:p>
        </p:txBody>
      </p:sp>
    </p:spTree>
  </p:cSld>
  <p:clrMapOvr>
    <a:masterClrMapping/>
  </p:clrMapOvr>
  <p:transition spd="slow">
    <p:blinds/>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a:xfrm>
            <a:off x="-1600200" y="-1676400"/>
            <a:ext cx="8243888" cy="1314450"/>
          </a:xfrm>
        </p:spPr>
        <p:txBody>
          <a:bodyPr/>
          <a:lstStyle/>
          <a:p>
            <a:pPr eaLnBrk="1" hangingPunct="1">
              <a:defRPr/>
            </a:pPr>
            <a:endParaRPr lang="en-US" smtClean="0"/>
          </a:p>
        </p:txBody>
      </p:sp>
      <p:graphicFrame>
        <p:nvGraphicFramePr>
          <p:cNvPr id="1026" name="Organization Chart 7"/>
          <p:cNvGraphicFramePr>
            <a:graphicFrameLocks/>
          </p:cNvGraphicFramePr>
          <p:nvPr>
            <p:ph type="dgm" idx="1"/>
          </p:nvPr>
        </p:nvGraphicFramePr>
        <p:xfrm>
          <a:off x="0" y="241300"/>
          <a:ext cx="8229600" cy="4419600"/>
        </p:xfrm>
        <a:graphic>
          <a:graphicData uri="http://schemas.openxmlformats.org/drawingml/2006/compatibility">
            <com:legacyDrawing xmlns:com="http://schemas.openxmlformats.org/drawingml/2006/compatibility" spid="_x0000_s1026"/>
          </a:graphicData>
        </a:graphic>
      </p:graphicFrame>
    </p:spTree>
  </p:cSld>
  <p:clrMapOvr>
    <a:masterClrMapping/>
  </p:clrMapOvr>
  <p:transition spd="slow">
    <p:blinds/>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a:t>5) </a:t>
            </a:r>
            <a:r>
              <a:rPr lang="en-GB" dirty="0">
                <a:solidFill>
                  <a:srgbClr val="FF0000"/>
                </a:solidFill>
              </a:rPr>
              <a:t>Taylor Differential Piece Rate Method</a:t>
            </a:r>
            <a:r>
              <a:rPr lang="en-GB" dirty="0"/>
              <a:t>: Under this system, two piece rates are applicable on the basis of standard of performance established. Accordingly one is high rate and the other one is lower rate. Thus high piece rate is applicable for standard and above the standard performance. Lower piece rate for those workers with below the standard performance.</a:t>
            </a:r>
          </a:p>
        </p:txBody>
      </p:sp>
    </p:spTree>
  </p:cSld>
  <p:clrMapOvr>
    <a:masterClrMapping/>
  </p:clrMapOvr>
  <p:transition spd="slow">
    <p:blinds/>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Bonus and Incentive </a:t>
            </a:r>
            <a:r>
              <a:rPr lang="en-GB" sz="3600" b="1" dirty="0">
                <a:solidFill>
                  <a:srgbClr val="00B050"/>
                </a:solidFill>
              </a:rPr>
              <a:t>S</a:t>
            </a:r>
            <a:r>
              <a:rPr lang="en-GB" sz="3600" b="1" dirty="0" smtClean="0">
                <a:solidFill>
                  <a:srgbClr val="00B050"/>
                </a:solidFill>
              </a:rPr>
              <a:t>chemes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b="1" dirty="0"/>
              <a:t>Taylor Differential Piece Rate Method (</a:t>
            </a:r>
            <a:r>
              <a:rPr lang="en-GB" b="1" dirty="0" err="1"/>
              <a:t>Cont</a:t>
            </a:r>
            <a:r>
              <a:rPr lang="en-GB" dirty="0"/>
              <a:t>): The lower piece rate is payable where a worker takes a longer time than the standard time to complete the work. Higher rate is payable when a worker completes the work within the standard time. In other words, lower piece rate is payable to inefficient workers and higher piece rate is payable to efficient workers. It will be seen that there is a great difference between the wages of an efficient and an inefficient worker.</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lgn="just">
              <a:defRPr/>
            </a:pPr>
            <a:r>
              <a:rPr lang="en-GB" sz="3600" b="1" dirty="0" smtClean="0">
                <a:solidFill>
                  <a:srgbClr val="00B050"/>
                </a:solidFill>
              </a:rPr>
              <a:t>Illustration 1:</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marL="0" indent="0">
              <a:buFont typeface="Wingdings" pitchFamily="2" charset="2"/>
              <a:buNone/>
              <a:defRPr/>
            </a:pPr>
            <a:r>
              <a:rPr lang="en-GB" dirty="0" smtClean="0">
                <a:effectLst/>
              </a:rPr>
              <a:t>Calculate </a:t>
            </a:r>
            <a:r>
              <a:rPr lang="en-GB" dirty="0">
                <a:effectLst/>
              </a:rPr>
              <a:t>the earnings of workers A and B under (a) Straight Piece Rate System and (b) Taylor's Differential Piece Rate System from the following particulars:</a:t>
            </a:r>
          </a:p>
          <a:p>
            <a:pPr>
              <a:defRPr/>
            </a:pPr>
            <a:r>
              <a:rPr lang="en-GB" dirty="0">
                <a:effectLst/>
              </a:rPr>
              <a:t>Standard time allowed 50 units per hour.</a:t>
            </a:r>
          </a:p>
          <a:p>
            <a:pPr>
              <a:defRPr/>
            </a:pPr>
            <a:r>
              <a:rPr lang="en-GB" dirty="0">
                <a:effectLst/>
              </a:rPr>
              <a:t>Normal time rate per hour N100.</a:t>
            </a:r>
          </a:p>
          <a:p>
            <a:pPr>
              <a:defRPr/>
            </a:pPr>
            <a:r>
              <a:rPr lang="en-GB" dirty="0">
                <a:effectLst/>
              </a:rPr>
              <a:t>Differentials to be applied.</a:t>
            </a:r>
          </a:p>
          <a:p>
            <a:pPr>
              <a:defRPr/>
            </a:pPr>
            <a:r>
              <a:rPr lang="en-GB" dirty="0">
                <a:effectLst/>
              </a:rPr>
              <a:t>80% of Piece rate below standard.</a:t>
            </a:r>
          </a:p>
          <a:p>
            <a:pPr>
              <a:defRPr/>
            </a:pPr>
            <a:r>
              <a:rPr lang="en-GB" dirty="0">
                <a:effectLst/>
              </a:rPr>
              <a:t>120% of Piece rate at or above standard.</a:t>
            </a:r>
          </a:p>
          <a:p>
            <a:pPr>
              <a:defRPr/>
            </a:pPr>
            <a:r>
              <a:rPr lang="en-GB" dirty="0">
                <a:effectLst/>
              </a:rPr>
              <a:t>In a day of 8 hours A produced 300 units and B produced 450 units.</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49275"/>
            <a:ext cx="9144000" cy="6313488"/>
          </a:xfrm>
        </p:spPr>
        <p:txBody>
          <a:bodyPr/>
          <a:lstStyle/>
          <a:p>
            <a:pPr marL="0" indent="0">
              <a:buFont typeface="Wingdings" pitchFamily="2" charset="2"/>
              <a:buNone/>
              <a:defRPr/>
            </a:pPr>
            <a:r>
              <a:rPr lang="en-GB" b="1" dirty="0">
                <a:effectLst/>
              </a:rPr>
              <a:t>Solution</a:t>
            </a:r>
            <a:endParaRPr lang="en-GB" dirty="0">
              <a:effectLst/>
            </a:endParaRPr>
          </a:p>
          <a:p>
            <a:pPr marL="0" indent="0">
              <a:buFont typeface="Wingdings" pitchFamily="2" charset="2"/>
              <a:buNone/>
              <a:defRPr/>
            </a:pPr>
            <a:r>
              <a:rPr lang="en-GB" dirty="0">
                <a:effectLst/>
              </a:rPr>
              <a:t>(a) Earnings under Straight Piece Rate System</a:t>
            </a:r>
          </a:p>
          <a:p>
            <a:pPr marL="0" indent="0">
              <a:buFont typeface="Wingdings" pitchFamily="2" charset="2"/>
              <a:buNone/>
              <a:defRPr/>
            </a:pPr>
            <a:r>
              <a:rPr lang="en-GB" dirty="0">
                <a:effectLst/>
              </a:rPr>
              <a:t>Piece rate per unit = Normal time rate per hour N100/ Standard time allowed 50 units per hour</a:t>
            </a:r>
          </a:p>
          <a:p>
            <a:pPr marL="0" indent="0">
              <a:buFont typeface="Wingdings" pitchFamily="2" charset="2"/>
              <a:buNone/>
              <a:defRPr/>
            </a:pPr>
            <a:r>
              <a:rPr lang="en-GB" dirty="0">
                <a:effectLst/>
              </a:rPr>
              <a:t>			= N2/unit</a:t>
            </a:r>
          </a:p>
          <a:p>
            <a:pPr marL="0" indent="0">
              <a:buFont typeface="Wingdings" pitchFamily="2" charset="2"/>
              <a:buNone/>
              <a:defRPr/>
            </a:pPr>
            <a:r>
              <a:rPr lang="en-GB" dirty="0">
                <a:effectLst/>
              </a:rPr>
              <a:t>A earnings = 300 x N2 =N600</a:t>
            </a:r>
          </a:p>
          <a:p>
            <a:pPr marL="0" indent="0">
              <a:buFont typeface="Wingdings" pitchFamily="2" charset="2"/>
              <a:buNone/>
              <a:defRPr/>
            </a:pPr>
            <a:r>
              <a:rPr lang="en-GB" dirty="0">
                <a:effectLst/>
              </a:rPr>
              <a:t>B earnings = 450 x N2 =N900</a:t>
            </a:r>
          </a:p>
          <a:p>
            <a:pPr marL="0" indent="0">
              <a:buFont typeface="Wingdings" pitchFamily="2" charset="2"/>
              <a:buNone/>
              <a:defRPr/>
            </a:pPr>
            <a:endParaRPr lang="en-GB" sz="600" dirty="0">
              <a:effectLst/>
            </a:endParaRPr>
          </a:p>
          <a:p>
            <a:pPr marL="0" indent="0">
              <a:buFont typeface="Wingdings" pitchFamily="2" charset="2"/>
              <a:buNone/>
              <a:defRPr/>
            </a:pPr>
            <a:r>
              <a:rPr lang="en-GB" dirty="0">
                <a:effectLst/>
              </a:rPr>
              <a:t>(b) Earnings under Taylor's Differential Piece Rate System</a:t>
            </a:r>
          </a:p>
          <a:p>
            <a:pPr marL="0" indent="0">
              <a:buFont typeface="Wingdings" pitchFamily="2" charset="2"/>
              <a:buNone/>
              <a:defRPr/>
            </a:pPr>
            <a:r>
              <a:rPr lang="en-GB" dirty="0">
                <a:effectLst/>
              </a:rPr>
              <a:t>A = 300 x N2 x 0.8 = N480</a:t>
            </a:r>
          </a:p>
          <a:p>
            <a:pPr marL="0" indent="0">
              <a:buFont typeface="Wingdings" pitchFamily="2" charset="2"/>
              <a:buNone/>
              <a:defRPr/>
            </a:pPr>
            <a:r>
              <a:rPr lang="en-GB" dirty="0">
                <a:effectLst/>
              </a:rPr>
              <a:t>B = 450 x N2 x 1.2 = N1080</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dirty="0"/>
              <a:t>(</a:t>
            </a:r>
            <a:r>
              <a:rPr lang="en-GB" sz="3600" dirty="0">
                <a:solidFill>
                  <a:srgbClr val="FF0000"/>
                </a:solidFill>
              </a:rPr>
              <a:t>6) Merrick Differential Piece Rate System</a:t>
            </a:r>
          </a:p>
        </p:txBody>
      </p:sp>
      <p:sp>
        <p:nvSpPr>
          <p:cNvPr id="3" name="Content Placeholder 2"/>
          <p:cNvSpPr>
            <a:spLocks noGrp="1"/>
          </p:cNvSpPr>
          <p:nvPr>
            <p:ph idx="1"/>
          </p:nvPr>
        </p:nvSpPr>
        <p:spPr>
          <a:xfrm>
            <a:off x="0" y="549275"/>
            <a:ext cx="9144000" cy="6313488"/>
          </a:xfrm>
        </p:spPr>
        <p:txBody>
          <a:bodyPr/>
          <a:lstStyle/>
          <a:p>
            <a:pPr marL="0" indent="0">
              <a:buFont typeface="Wingdings" pitchFamily="2" charset="2"/>
              <a:buNone/>
              <a:defRPr/>
            </a:pPr>
            <a:r>
              <a:rPr lang="en-GB" dirty="0" smtClean="0"/>
              <a:t>This </a:t>
            </a:r>
            <a:r>
              <a:rPr lang="en-GB" dirty="0"/>
              <a:t>is also termed as Multiple Piece Rate system. This plan is 'designed to overcome the drawback of Taylor's Differential Piece Rate System. Under this method, three piece rates are applied with different levels of performance. </a:t>
            </a:r>
          </a:p>
          <a:p>
            <a:pPr marL="0" indent="0">
              <a:buFont typeface="Wingdings" pitchFamily="2" charset="2"/>
              <a:buNone/>
              <a:defRPr/>
            </a:pPr>
            <a:endParaRPr lang="en-GB" dirty="0"/>
          </a:p>
        </p:txBody>
      </p:sp>
      <p:graphicFrame>
        <p:nvGraphicFramePr>
          <p:cNvPr id="4" name="Table 3"/>
          <p:cNvGraphicFramePr>
            <a:graphicFrameLocks noGrp="1"/>
          </p:cNvGraphicFramePr>
          <p:nvPr/>
        </p:nvGraphicFramePr>
        <p:xfrm>
          <a:off x="0" y="3201988"/>
          <a:ext cx="9144000" cy="3870325"/>
        </p:xfrm>
        <a:graphic>
          <a:graphicData uri="http://schemas.openxmlformats.org/drawingml/2006/table">
            <a:tbl>
              <a:tblPr firstRow="1" firstCol="1" bandRow="1">
                <a:tableStyleId>{5C22544A-7EE6-4342-B048-85BDC9FD1C3A}</a:tableStyleId>
              </a:tblPr>
              <a:tblGrid>
                <a:gridCol w="3964840"/>
                <a:gridCol w="5179160"/>
              </a:tblGrid>
              <a:tr h="774065">
                <a:tc>
                  <a:txBody>
                    <a:bodyPr/>
                    <a:lstStyle/>
                    <a:p>
                      <a:pPr algn="just">
                        <a:spcAft>
                          <a:spcPts val="0"/>
                        </a:spcAft>
                      </a:pPr>
                      <a:r>
                        <a:rPr lang="en-GB" sz="3200">
                          <a:effectLst/>
                        </a:rPr>
                        <a:t>Performance</a:t>
                      </a:r>
                      <a:endParaRPr lang="en-GB" sz="3200">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3200" dirty="0">
                          <a:effectLst/>
                        </a:rPr>
                        <a:t>Differential Piece Rate</a:t>
                      </a:r>
                      <a:endParaRPr lang="en-GB" sz="3200" dirty="0">
                        <a:effectLst/>
                        <a:latin typeface="Times New Roman" panose="02020603050405020304" pitchFamily="18" charset="0"/>
                        <a:ea typeface="Calibri" panose="020F0502020204030204" pitchFamily="34" charset="0"/>
                      </a:endParaRPr>
                    </a:p>
                  </a:txBody>
                  <a:tcPr marL="68580" marR="68580" marT="0" marB="0"/>
                </a:tc>
              </a:tr>
              <a:tr h="3096260">
                <a:tc>
                  <a:txBody>
                    <a:bodyPr/>
                    <a:lstStyle/>
                    <a:p>
                      <a:pPr algn="l">
                        <a:spcAft>
                          <a:spcPts val="0"/>
                        </a:spcAft>
                      </a:pPr>
                      <a:r>
                        <a:rPr lang="en-GB" sz="2800" b="0" dirty="0">
                          <a:effectLst/>
                        </a:rPr>
                        <a:t>(1) Less than 83%</a:t>
                      </a:r>
                    </a:p>
                    <a:p>
                      <a:pPr algn="l">
                        <a:spcAft>
                          <a:spcPts val="0"/>
                        </a:spcAft>
                      </a:pPr>
                      <a:r>
                        <a:rPr lang="en-GB" sz="2800" b="0" dirty="0">
                          <a:effectLst/>
                        </a:rPr>
                        <a:t>(2) From 83% to 100%</a:t>
                      </a:r>
                    </a:p>
                    <a:p>
                      <a:pPr algn="just">
                        <a:spcAft>
                          <a:spcPts val="0"/>
                        </a:spcAft>
                      </a:pPr>
                      <a:r>
                        <a:rPr lang="en-GB" sz="2800" b="0" dirty="0">
                          <a:effectLst/>
                        </a:rPr>
                        <a:t>(3) More than 100%</a:t>
                      </a:r>
                      <a:endParaRPr lang="en-GB" sz="2800" b="0" dirty="0">
                        <a:effectLst/>
                        <a:latin typeface="Times New Roman" panose="02020603050405020304" pitchFamily="18" charset="0"/>
                        <a:ea typeface="Calibri" panose="020F0502020204030204" pitchFamily="34" charset="0"/>
                      </a:endParaRPr>
                    </a:p>
                  </a:txBody>
                  <a:tcPr marL="68580" marR="68580" marT="0" marB="0"/>
                </a:tc>
                <a:tc>
                  <a:txBody>
                    <a:bodyPr/>
                    <a:lstStyle/>
                    <a:p>
                      <a:pPr algn="l">
                        <a:spcAft>
                          <a:spcPts val="0"/>
                        </a:spcAft>
                      </a:pPr>
                      <a:r>
                        <a:rPr lang="en-GB" sz="2800" dirty="0" smtClean="0">
                          <a:effectLst/>
                        </a:rPr>
                        <a:t>Normal/Basic </a:t>
                      </a:r>
                      <a:r>
                        <a:rPr lang="en-GB" sz="2800" dirty="0">
                          <a:effectLst/>
                        </a:rPr>
                        <a:t>Piece Rate </a:t>
                      </a:r>
                    </a:p>
                    <a:p>
                      <a:pPr algn="l">
                        <a:spcAft>
                          <a:spcPts val="0"/>
                        </a:spcAft>
                      </a:pPr>
                      <a:r>
                        <a:rPr lang="en-GB" sz="2800" dirty="0">
                          <a:effectLst/>
                        </a:rPr>
                        <a:t>110% of Normal Piece Rate</a:t>
                      </a:r>
                    </a:p>
                    <a:p>
                      <a:pPr algn="just">
                        <a:spcAft>
                          <a:spcPts val="0"/>
                        </a:spcAft>
                      </a:pPr>
                      <a:r>
                        <a:rPr lang="en-GB" sz="2800" dirty="0">
                          <a:effectLst/>
                        </a:rPr>
                        <a:t>120% of Normal Piece Rate</a:t>
                      </a:r>
                      <a:endParaRPr lang="en-GB" sz="2800" dirty="0">
                        <a:effectLst/>
                        <a:latin typeface="Times New Roman" panose="02020603050405020304" pitchFamily="18" charset="0"/>
                        <a:ea typeface="Calibri" panose="020F0502020204030204" pitchFamily="34" charset="0"/>
                      </a:endParaRPr>
                    </a:p>
                  </a:txBody>
                  <a:tcPr marL="68580" marR="68580" marT="0" marB="0"/>
                </a:tc>
              </a:tr>
            </a:tbl>
          </a:graphicData>
        </a:graphic>
      </p:graphicFrame>
    </p:spTree>
  </p:cSld>
  <p:clrMapOvr>
    <a:masterClrMapping/>
  </p:clrMapOvr>
  <p:transition spd="slow">
    <p:blinds/>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0" y="-206375"/>
            <a:ext cx="9050338" cy="1000125"/>
          </a:xfrm>
        </p:spPr>
        <p:txBody>
          <a:bodyPr/>
          <a:lstStyle/>
          <a:p>
            <a:r>
              <a:rPr lang="en-GB" altLang="en-US" sz="3600" b="1" smtClean="0">
                <a:effectLst/>
              </a:rPr>
              <a:t>Illustration: 2</a:t>
            </a:r>
            <a:endParaRPr lang="en-GB" altLang="en-US" sz="3600" smtClean="0">
              <a:effectLst/>
            </a:endParaRPr>
          </a:p>
        </p:txBody>
      </p:sp>
      <p:sp>
        <p:nvSpPr>
          <p:cNvPr id="3" name="Content Placeholder 2"/>
          <p:cNvSpPr>
            <a:spLocks noGrp="1"/>
          </p:cNvSpPr>
          <p:nvPr>
            <p:ph idx="1"/>
          </p:nvPr>
        </p:nvSpPr>
        <p:spPr>
          <a:xfrm>
            <a:off x="0" y="549275"/>
            <a:ext cx="9144000" cy="6313488"/>
          </a:xfrm>
        </p:spPr>
        <p:txBody>
          <a:bodyPr/>
          <a:lstStyle/>
          <a:p>
            <a:pPr marL="0" indent="0">
              <a:buFont typeface="Wingdings" pitchFamily="2" charset="2"/>
              <a:buNone/>
              <a:defRPr/>
            </a:pPr>
            <a:r>
              <a:rPr lang="en-GB" dirty="0" smtClean="0">
                <a:effectLst/>
              </a:rPr>
              <a:t>From </a:t>
            </a:r>
            <a:r>
              <a:rPr lang="en-GB" dirty="0">
                <a:effectLst/>
              </a:rPr>
              <a:t>the following particulars calculate the total earning of the three workers under </a:t>
            </a:r>
            <a:r>
              <a:rPr lang="en-GB" dirty="0" smtClean="0">
                <a:effectLst/>
              </a:rPr>
              <a:t>Merrick Differential </a:t>
            </a:r>
            <a:r>
              <a:rPr lang="en-GB" dirty="0">
                <a:effectLst/>
              </a:rPr>
              <a:t>Piece Rate System.</a:t>
            </a:r>
          </a:p>
          <a:p>
            <a:pPr marL="0" indent="0">
              <a:buFont typeface="Wingdings" pitchFamily="2" charset="2"/>
              <a:buNone/>
              <a:defRPr/>
            </a:pPr>
            <a:r>
              <a:rPr lang="en-GB" dirty="0">
                <a:effectLst/>
              </a:rPr>
              <a:t>Normal rate per hour N5 per unit</a:t>
            </a:r>
          </a:p>
          <a:p>
            <a:pPr marL="0" indent="0">
              <a:buFont typeface="Wingdings" pitchFamily="2" charset="2"/>
              <a:buNone/>
              <a:defRPr/>
            </a:pPr>
            <a:r>
              <a:rPr lang="en-GB" dirty="0">
                <a:effectLst/>
              </a:rPr>
              <a:t>Standard production per hour 10 units</a:t>
            </a:r>
          </a:p>
          <a:p>
            <a:pPr marL="0" indent="0">
              <a:buFont typeface="Wingdings" pitchFamily="2" charset="2"/>
              <a:buNone/>
              <a:defRPr/>
            </a:pPr>
            <a:r>
              <a:rPr lang="en-GB" dirty="0">
                <a:effectLst/>
              </a:rPr>
              <a:t>In an 8 hours a day:</a:t>
            </a:r>
          </a:p>
          <a:p>
            <a:pPr marL="0" indent="0">
              <a:buFont typeface="Wingdings" pitchFamily="2" charset="2"/>
              <a:buNone/>
              <a:defRPr/>
            </a:pPr>
            <a:r>
              <a:rPr lang="en-GB" dirty="0">
                <a:effectLst/>
              </a:rPr>
              <a:t>A produced 70 units.</a:t>
            </a:r>
          </a:p>
          <a:p>
            <a:pPr marL="0" indent="0">
              <a:buFont typeface="Wingdings" pitchFamily="2" charset="2"/>
              <a:buNone/>
              <a:defRPr/>
            </a:pPr>
            <a:r>
              <a:rPr lang="en-GB" dirty="0">
                <a:effectLst/>
              </a:rPr>
              <a:t>B produced 90 units.</a:t>
            </a:r>
          </a:p>
          <a:p>
            <a:pPr marL="0" indent="0">
              <a:buFont typeface="Wingdings" pitchFamily="2" charset="2"/>
              <a:buNone/>
              <a:defRPr/>
            </a:pPr>
            <a:r>
              <a:rPr lang="en-GB" dirty="0">
                <a:effectLst/>
              </a:rPr>
              <a:t>C produced 65 units.</a:t>
            </a:r>
          </a:p>
          <a:p>
            <a:pPr marL="0" indent="0">
              <a:buFont typeface="Wingdings" pitchFamily="2" charset="2"/>
              <a:buNone/>
              <a:defRPr/>
            </a:pPr>
            <a:r>
              <a:rPr lang="en-GB" dirty="0">
                <a:effectLst/>
              </a:rPr>
              <a:t>D produced 110 units.</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0" y="-206375"/>
            <a:ext cx="9050338" cy="1000125"/>
          </a:xfrm>
        </p:spPr>
        <p:txBody>
          <a:bodyPr/>
          <a:lstStyle/>
          <a:p>
            <a:r>
              <a:rPr lang="en-GB" altLang="en-US" sz="3600" b="1" smtClean="0">
                <a:effectLst/>
              </a:rPr>
              <a:t>Solution</a:t>
            </a:r>
            <a:endParaRPr lang="en-GB" altLang="en-US" sz="3600" smtClean="0">
              <a:effectLst/>
            </a:endParaRPr>
          </a:p>
        </p:txBody>
      </p:sp>
      <p:sp>
        <p:nvSpPr>
          <p:cNvPr id="3" name="Content Placeholder 2"/>
          <p:cNvSpPr>
            <a:spLocks noGrp="1"/>
          </p:cNvSpPr>
          <p:nvPr>
            <p:ph idx="1"/>
          </p:nvPr>
        </p:nvSpPr>
        <p:spPr>
          <a:xfrm>
            <a:off x="0" y="549275"/>
            <a:ext cx="9144000" cy="6313488"/>
          </a:xfrm>
        </p:spPr>
        <p:txBody>
          <a:bodyPr/>
          <a:lstStyle/>
          <a:p>
            <a:pPr marL="0" indent="0">
              <a:buFont typeface="Wingdings" pitchFamily="2" charset="2"/>
              <a:buNone/>
              <a:defRPr/>
            </a:pPr>
            <a:r>
              <a:rPr lang="en-GB" dirty="0"/>
              <a:t>Standard output per day = 10 x 8 = 80 units</a:t>
            </a:r>
          </a:p>
          <a:p>
            <a:pPr marL="0" indent="0">
              <a:buFont typeface="Wingdings" pitchFamily="2" charset="2"/>
              <a:buNone/>
              <a:defRPr/>
            </a:pPr>
            <a:r>
              <a:rPr lang="en-GB" dirty="0"/>
              <a:t>Piece rate 			      = N5</a:t>
            </a:r>
          </a:p>
          <a:p>
            <a:pPr marL="0" indent="0">
              <a:buFont typeface="Wingdings" pitchFamily="2" charset="2"/>
              <a:buNone/>
              <a:defRPr/>
            </a:pPr>
            <a:r>
              <a:rPr lang="en-GB" dirty="0"/>
              <a:t>Levels of performance: actual output/standard output x 100%</a:t>
            </a:r>
          </a:p>
          <a:p>
            <a:pPr marL="0" indent="0">
              <a:buFont typeface="Wingdings" pitchFamily="2" charset="2"/>
              <a:buNone/>
              <a:defRPr/>
            </a:pPr>
            <a:r>
              <a:rPr lang="en-GB" dirty="0"/>
              <a:t>A=	70/80 x 100 =87.5%</a:t>
            </a:r>
          </a:p>
          <a:p>
            <a:pPr marL="0" indent="0">
              <a:buFont typeface="Wingdings" pitchFamily="2" charset="2"/>
              <a:buNone/>
              <a:defRPr/>
            </a:pPr>
            <a:r>
              <a:rPr lang="en-GB" dirty="0"/>
              <a:t>B=	90/80 x 100 =112.5%</a:t>
            </a:r>
          </a:p>
          <a:p>
            <a:pPr marL="0" indent="0">
              <a:buFont typeface="Wingdings" pitchFamily="2" charset="2"/>
              <a:buNone/>
              <a:defRPr/>
            </a:pPr>
            <a:r>
              <a:rPr lang="en-GB" dirty="0"/>
              <a:t>C= 65/80 x 100 =81.25%</a:t>
            </a:r>
          </a:p>
          <a:p>
            <a:pPr marL="0" indent="0">
              <a:buFont typeface="Wingdings" pitchFamily="2" charset="2"/>
              <a:buNone/>
              <a:defRPr/>
            </a:pPr>
            <a:r>
              <a:rPr lang="en-GB" dirty="0"/>
              <a:t>D= 110/80 x 100% =137.5%</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0" y="-206375"/>
            <a:ext cx="9050338" cy="1000125"/>
          </a:xfrm>
        </p:spPr>
        <p:txBody>
          <a:bodyPr/>
          <a:lstStyle/>
          <a:p>
            <a:r>
              <a:rPr lang="en-GB" altLang="en-US" sz="3600" b="1" smtClean="0">
                <a:effectLst/>
              </a:rPr>
              <a:t>Solution</a:t>
            </a:r>
            <a:endParaRPr lang="en-GB" altLang="en-US" sz="3600" smtClean="0">
              <a:effectLst/>
            </a:endParaRPr>
          </a:p>
        </p:txBody>
      </p:sp>
      <p:sp>
        <p:nvSpPr>
          <p:cNvPr id="3" name="Content Placeholder 2"/>
          <p:cNvSpPr>
            <a:spLocks noGrp="1"/>
          </p:cNvSpPr>
          <p:nvPr>
            <p:ph idx="1"/>
          </p:nvPr>
        </p:nvSpPr>
        <p:spPr>
          <a:xfrm>
            <a:off x="0" y="549275"/>
            <a:ext cx="9144000" cy="6313488"/>
          </a:xfrm>
        </p:spPr>
        <p:txBody>
          <a:bodyPr/>
          <a:lstStyle/>
          <a:p>
            <a:pPr marL="0" indent="0">
              <a:buFont typeface="Wingdings" pitchFamily="2" charset="2"/>
              <a:buNone/>
              <a:defRPr/>
            </a:pPr>
            <a:r>
              <a:rPr lang="en-GB" dirty="0"/>
              <a:t>Piece Rate Applicable:</a:t>
            </a:r>
          </a:p>
          <a:p>
            <a:pPr marL="0" indent="0">
              <a:buFont typeface="Wingdings" pitchFamily="2" charset="2"/>
              <a:buNone/>
              <a:defRPr/>
            </a:pPr>
            <a:r>
              <a:rPr lang="en-GB" dirty="0"/>
              <a:t> </a:t>
            </a:r>
            <a:r>
              <a:rPr lang="en-GB" dirty="0" smtClean="0"/>
              <a:t>Less than </a:t>
            </a:r>
            <a:r>
              <a:rPr lang="en-GB" dirty="0"/>
              <a:t>83 %	= Normal Piece Rate</a:t>
            </a:r>
          </a:p>
          <a:p>
            <a:pPr marL="0" indent="0">
              <a:buFont typeface="Wingdings" pitchFamily="2" charset="2"/>
              <a:buNone/>
              <a:defRPr/>
            </a:pPr>
            <a:r>
              <a:rPr lang="en-GB" dirty="0"/>
              <a:t>83 % to 100% = 110 % of Normal Piece Rate</a:t>
            </a:r>
          </a:p>
          <a:p>
            <a:pPr marL="0" indent="0">
              <a:buFont typeface="Wingdings" pitchFamily="2" charset="2"/>
              <a:buNone/>
              <a:defRPr/>
            </a:pPr>
            <a:r>
              <a:rPr lang="en-GB" dirty="0"/>
              <a:t>Above 100%   = 120% of Normal Piece Rate</a:t>
            </a:r>
          </a:p>
          <a:p>
            <a:pPr marL="0" indent="0">
              <a:buFont typeface="Wingdings" pitchFamily="2" charset="2"/>
              <a:buNone/>
              <a:defRPr/>
            </a:pPr>
            <a:endParaRPr lang="en-GB" dirty="0"/>
          </a:p>
          <a:p>
            <a:pPr marL="0" indent="0">
              <a:buFont typeface="Wingdings" pitchFamily="2" charset="2"/>
              <a:buNone/>
              <a:defRPr/>
            </a:pPr>
            <a:r>
              <a:rPr lang="en-GB" dirty="0"/>
              <a:t>Earning of Workers:</a:t>
            </a:r>
          </a:p>
          <a:p>
            <a:pPr marL="0" indent="0">
              <a:buFont typeface="Wingdings" pitchFamily="2" charset="2"/>
              <a:buNone/>
              <a:defRPr/>
            </a:pPr>
            <a:r>
              <a:rPr lang="en-GB" dirty="0"/>
              <a:t>A’s level of performance is 87.5 %</a:t>
            </a:r>
          </a:p>
          <a:p>
            <a:pPr marL="0" indent="0">
              <a:buFont typeface="Wingdings" pitchFamily="2" charset="2"/>
              <a:buNone/>
              <a:defRPr/>
            </a:pPr>
            <a:r>
              <a:rPr lang="en-GB" dirty="0"/>
              <a:t>Earnings = Units Produced x Normal Piece Rate x 1.10</a:t>
            </a:r>
          </a:p>
          <a:p>
            <a:pPr marL="0" indent="0">
              <a:buFont typeface="Wingdings" pitchFamily="2" charset="2"/>
              <a:buNone/>
              <a:defRPr/>
            </a:pPr>
            <a:r>
              <a:rPr lang="en-GB" dirty="0"/>
              <a:t>	    = 70 x N5 x 1.10 = N385</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0" y="-206375"/>
            <a:ext cx="9050338" cy="1000125"/>
          </a:xfrm>
        </p:spPr>
        <p:txBody>
          <a:bodyPr/>
          <a:lstStyle/>
          <a:p>
            <a:r>
              <a:rPr lang="en-GB" altLang="en-US" sz="3600" b="1" smtClean="0">
                <a:effectLst/>
              </a:rPr>
              <a:t>Solution</a:t>
            </a:r>
            <a:endParaRPr lang="en-GB" altLang="en-US" sz="3600" smtClean="0">
              <a:effectLst/>
            </a:endParaRPr>
          </a:p>
        </p:txBody>
      </p:sp>
      <p:sp>
        <p:nvSpPr>
          <p:cNvPr id="3" name="Content Placeholder 2"/>
          <p:cNvSpPr>
            <a:spLocks noGrp="1"/>
          </p:cNvSpPr>
          <p:nvPr>
            <p:ph idx="1"/>
          </p:nvPr>
        </p:nvSpPr>
        <p:spPr>
          <a:xfrm>
            <a:off x="-46038" y="538163"/>
            <a:ext cx="9144001" cy="6313487"/>
          </a:xfrm>
        </p:spPr>
        <p:txBody>
          <a:bodyPr/>
          <a:lstStyle/>
          <a:p>
            <a:pPr marL="0" indent="0">
              <a:buFont typeface="Wingdings" pitchFamily="2" charset="2"/>
              <a:buNone/>
              <a:defRPr/>
            </a:pPr>
            <a:r>
              <a:rPr lang="en-GB" dirty="0">
                <a:effectLst/>
              </a:rPr>
              <a:t>B’s level of performance is 112.5 %</a:t>
            </a:r>
          </a:p>
          <a:p>
            <a:pPr marL="0" indent="0">
              <a:buFont typeface="Wingdings" pitchFamily="2" charset="2"/>
              <a:buNone/>
              <a:defRPr/>
            </a:pPr>
            <a:r>
              <a:rPr lang="en-GB" dirty="0">
                <a:effectLst/>
              </a:rPr>
              <a:t>Earnings = Units Produced x Normal Piece Rate x </a:t>
            </a:r>
            <a:r>
              <a:rPr lang="en-GB" dirty="0" smtClean="0">
                <a:effectLst/>
              </a:rPr>
              <a:t>1.20		= </a:t>
            </a:r>
            <a:r>
              <a:rPr lang="en-GB" dirty="0">
                <a:effectLst/>
              </a:rPr>
              <a:t>90 x N5 x 1.20 = </a:t>
            </a:r>
            <a:r>
              <a:rPr lang="en-GB" dirty="0" smtClean="0">
                <a:effectLst/>
              </a:rPr>
              <a:t>N540</a:t>
            </a:r>
          </a:p>
          <a:p>
            <a:pPr marL="0" indent="0">
              <a:buFont typeface="Wingdings" pitchFamily="2" charset="2"/>
              <a:buNone/>
              <a:defRPr/>
            </a:pPr>
            <a:endParaRPr lang="en-GB" sz="1200" dirty="0">
              <a:effectLst/>
            </a:endParaRPr>
          </a:p>
          <a:p>
            <a:pPr marL="0" indent="0">
              <a:buFont typeface="Wingdings" pitchFamily="2" charset="2"/>
              <a:buNone/>
              <a:defRPr/>
            </a:pPr>
            <a:r>
              <a:rPr lang="en-GB" dirty="0">
                <a:effectLst/>
              </a:rPr>
              <a:t>C’s level of performance is 81.25 %</a:t>
            </a:r>
          </a:p>
          <a:p>
            <a:pPr marL="0" indent="0">
              <a:buFont typeface="Wingdings" pitchFamily="2" charset="2"/>
              <a:buNone/>
              <a:defRPr/>
            </a:pPr>
            <a:r>
              <a:rPr lang="en-GB" dirty="0">
                <a:effectLst/>
              </a:rPr>
              <a:t>Earnings = Units Produced x Normal Piece Rate x </a:t>
            </a:r>
            <a:r>
              <a:rPr lang="en-GB" dirty="0" smtClean="0">
                <a:effectLst/>
              </a:rPr>
              <a:t>1			= </a:t>
            </a:r>
            <a:r>
              <a:rPr lang="en-GB" dirty="0">
                <a:effectLst/>
              </a:rPr>
              <a:t>65 x N5 x 1 = N325</a:t>
            </a:r>
          </a:p>
          <a:p>
            <a:pPr marL="0" indent="0">
              <a:buFont typeface="Wingdings" pitchFamily="2" charset="2"/>
              <a:buNone/>
              <a:defRPr/>
            </a:pPr>
            <a:endParaRPr lang="en-GB" sz="1600" dirty="0">
              <a:effectLst/>
            </a:endParaRPr>
          </a:p>
          <a:p>
            <a:pPr marL="0" indent="0">
              <a:buFont typeface="Wingdings" pitchFamily="2" charset="2"/>
              <a:buNone/>
              <a:defRPr/>
            </a:pPr>
            <a:r>
              <a:rPr lang="en-GB" dirty="0">
                <a:effectLst/>
              </a:rPr>
              <a:t>D’s level of performance is 137.5 %</a:t>
            </a:r>
          </a:p>
          <a:p>
            <a:pPr marL="0" indent="0">
              <a:buFont typeface="Wingdings" pitchFamily="2" charset="2"/>
              <a:buNone/>
              <a:defRPr/>
            </a:pPr>
            <a:r>
              <a:rPr lang="en-GB" dirty="0">
                <a:effectLst/>
              </a:rPr>
              <a:t>Earnings = Units Produced x Normal Piece Rate x </a:t>
            </a:r>
            <a:r>
              <a:rPr lang="en-GB" dirty="0" smtClean="0">
                <a:effectLst/>
              </a:rPr>
              <a:t>1.20		= </a:t>
            </a:r>
            <a:r>
              <a:rPr lang="en-GB" dirty="0">
                <a:effectLst/>
              </a:rPr>
              <a:t>110 x N5 x 1.20 = N660</a:t>
            </a:r>
            <a:endParaRPr lang="en-GB" dirty="0"/>
          </a:p>
        </p:txBody>
      </p:sp>
    </p:spTree>
  </p:cSld>
  <p:clrMapOvr>
    <a:masterClrMapping/>
  </p:clrMapOvr>
  <p:transition spd="slow">
    <p:blinds/>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0" y="-206375"/>
            <a:ext cx="9050338" cy="1000125"/>
          </a:xfrm>
        </p:spPr>
        <p:txBody>
          <a:bodyPr/>
          <a:lstStyle/>
          <a:p>
            <a:r>
              <a:rPr lang="en-GB" altLang="en-US" sz="3600" b="1" smtClean="0">
                <a:effectLst/>
                <a:latin typeface="Times New Roman" pitchFamily="18" charset="0"/>
                <a:cs typeface="Calibri" pitchFamily="34" charset="0"/>
              </a:rPr>
              <a:t>Gantt's Task Bonus Plan</a:t>
            </a:r>
            <a:endParaRPr lang="en-GB" altLang="en-US" sz="3600" smtClean="0">
              <a:effectLst/>
            </a:endParaRPr>
          </a:p>
        </p:txBody>
      </p:sp>
      <p:sp>
        <p:nvSpPr>
          <p:cNvPr id="3" name="Content Placeholder 2"/>
          <p:cNvSpPr>
            <a:spLocks noGrp="1"/>
          </p:cNvSpPr>
          <p:nvPr>
            <p:ph idx="1"/>
          </p:nvPr>
        </p:nvSpPr>
        <p:spPr>
          <a:xfrm>
            <a:off x="-46038" y="538163"/>
            <a:ext cx="9144001" cy="6313487"/>
          </a:xfrm>
        </p:spPr>
        <p:txBody>
          <a:bodyPr/>
          <a:lstStyle/>
          <a:p>
            <a:pPr marL="0" indent="0">
              <a:buFont typeface="Wingdings" pitchFamily="2" charset="2"/>
              <a:buNone/>
              <a:defRPr/>
            </a:pPr>
            <a:r>
              <a:rPr lang="en-GB" dirty="0" smtClean="0"/>
              <a:t>This system is designed by Henry L. Gantt. Under this system, standard time for every task is fixed through time and motion study. The main feature of this system is a good combination of time rate, differential piece rate and bonus. In this system day wages are guaranteed to all workers. Wages under this system are calculated as follows:</a:t>
            </a:r>
          </a:p>
          <a:p>
            <a:pPr marL="0" indent="0">
              <a:buFont typeface="Wingdings" pitchFamily="2" charset="2"/>
              <a:buNone/>
              <a:defRPr/>
            </a:pPr>
            <a:endParaRPr lang="en-GB" dirty="0"/>
          </a:p>
        </p:txBody>
      </p:sp>
      <p:graphicFrame>
        <p:nvGraphicFramePr>
          <p:cNvPr id="4" name="Table 3"/>
          <p:cNvGraphicFramePr>
            <a:graphicFrameLocks noGrp="1"/>
          </p:cNvGraphicFramePr>
          <p:nvPr/>
        </p:nvGraphicFramePr>
        <p:xfrm>
          <a:off x="0" y="3960813"/>
          <a:ext cx="9144000" cy="2890837"/>
        </p:xfrm>
        <a:graphic>
          <a:graphicData uri="http://schemas.openxmlformats.org/drawingml/2006/table">
            <a:tbl>
              <a:tblPr firstRow="1" firstCol="1" bandRow="1">
                <a:tableStyleId>{5C22544A-7EE6-4342-B048-85BDC9FD1C3A}</a:tableStyleId>
              </a:tblPr>
              <a:tblGrid>
                <a:gridCol w="4572000"/>
                <a:gridCol w="4572000"/>
              </a:tblGrid>
              <a:tr h="481806">
                <a:tc>
                  <a:txBody>
                    <a:bodyPr/>
                    <a:lstStyle/>
                    <a:p>
                      <a:pPr algn="just">
                        <a:spcAft>
                          <a:spcPts val="0"/>
                        </a:spcAft>
                      </a:pPr>
                      <a:r>
                        <a:rPr lang="en-GB" sz="2400">
                          <a:effectLst/>
                        </a:rPr>
                        <a:t>Performance (Output)</a:t>
                      </a:r>
                      <a:endParaRPr lang="en-GB" sz="2400">
                        <a:effectLst/>
                        <a:latin typeface="Times New Roman" panose="02020603050405020304" pitchFamily="18" charset="0"/>
                        <a:ea typeface="Calibri" panose="020F0502020204030204" pitchFamily="34" charset="0"/>
                      </a:endParaRPr>
                    </a:p>
                  </a:txBody>
                  <a:tcPr marL="68580" marR="68580" marT="0" marB="0"/>
                </a:tc>
                <a:tc>
                  <a:txBody>
                    <a:bodyPr/>
                    <a:lstStyle/>
                    <a:p>
                      <a:pPr algn="just">
                        <a:spcAft>
                          <a:spcPts val="0"/>
                        </a:spcAft>
                      </a:pPr>
                      <a:r>
                        <a:rPr lang="en-GB" sz="2400" dirty="0">
                          <a:effectLst/>
                        </a:rPr>
                        <a:t>Earnings (Rate)</a:t>
                      </a:r>
                      <a:endParaRPr lang="en-GB" sz="2400" dirty="0">
                        <a:effectLst/>
                        <a:latin typeface="Times New Roman" panose="02020603050405020304" pitchFamily="18" charset="0"/>
                        <a:ea typeface="Calibri" panose="020F0502020204030204" pitchFamily="34" charset="0"/>
                      </a:endParaRPr>
                    </a:p>
                  </a:txBody>
                  <a:tcPr marL="68580" marR="68580" marT="0" marB="0"/>
                </a:tc>
              </a:tr>
              <a:tr h="2409031">
                <a:tc>
                  <a:txBody>
                    <a:bodyPr/>
                    <a:lstStyle/>
                    <a:p>
                      <a:pPr algn="l">
                        <a:spcAft>
                          <a:spcPts val="0"/>
                        </a:spcAft>
                      </a:pPr>
                      <a:r>
                        <a:rPr lang="en-GB" sz="2400" dirty="0" smtClean="0">
                          <a:effectLst/>
                        </a:rPr>
                        <a:t>(</a:t>
                      </a:r>
                      <a:r>
                        <a:rPr lang="en-GB" sz="2400" dirty="0">
                          <a:effectLst/>
                        </a:rPr>
                        <a:t>1) Output Below Standard</a:t>
                      </a:r>
                    </a:p>
                    <a:p>
                      <a:pPr algn="l">
                        <a:spcAft>
                          <a:spcPts val="0"/>
                        </a:spcAft>
                      </a:pPr>
                      <a:endParaRPr lang="en-GB" sz="2400" dirty="0" smtClean="0">
                        <a:effectLst/>
                      </a:endParaRPr>
                    </a:p>
                    <a:p>
                      <a:pPr algn="l">
                        <a:spcAft>
                          <a:spcPts val="0"/>
                        </a:spcAft>
                      </a:pPr>
                      <a:r>
                        <a:rPr lang="en-GB" sz="2400" dirty="0" smtClean="0">
                          <a:effectLst/>
                        </a:rPr>
                        <a:t>(</a:t>
                      </a:r>
                      <a:r>
                        <a:rPr lang="en-GB" sz="2400" dirty="0">
                          <a:effectLst/>
                        </a:rPr>
                        <a:t>2) Output at Standard</a:t>
                      </a:r>
                    </a:p>
                    <a:p>
                      <a:pPr algn="just">
                        <a:spcAft>
                          <a:spcPts val="0"/>
                        </a:spcAft>
                      </a:pPr>
                      <a:endParaRPr lang="en-GB" sz="2400" dirty="0" smtClean="0">
                        <a:effectLst/>
                      </a:endParaRPr>
                    </a:p>
                    <a:p>
                      <a:pPr algn="just">
                        <a:spcAft>
                          <a:spcPts val="0"/>
                        </a:spcAft>
                      </a:pPr>
                      <a:r>
                        <a:rPr lang="en-GB" sz="2400" dirty="0" smtClean="0">
                          <a:effectLst/>
                        </a:rPr>
                        <a:t>(</a:t>
                      </a:r>
                      <a:r>
                        <a:rPr lang="en-GB" sz="2400" dirty="0">
                          <a:effectLst/>
                        </a:rPr>
                        <a:t>3) Output at Above Standard</a:t>
                      </a:r>
                      <a:endParaRPr lang="en-GB" sz="2400" dirty="0">
                        <a:effectLst/>
                        <a:latin typeface="Times New Roman" panose="02020603050405020304" pitchFamily="18" charset="0"/>
                        <a:ea typeface="Calibri" panose="020F0502020204030204" pitchFamily="34" charset="0"/>
                      </a:endParaRPr>
                    </a:p>
                  </a:txBody>
                  <a:tcPr marL="68580" marR="68580" marT="0" marB="0"/>
                </a:tc>
                <a:tc>
                  <a:txBody>
                    <a:bodyPr/>
                    <a:lstStyle/>
                    <a:p>
                      <a:pPr algn="l">
                        <a:spcAft>
                          <a:spcPts val="0"/>
                        </a:spcAft>
                      </a:pPr>
                      <a:r>
                        <a:rPr lang="en-GB" sz="2400" dirty="0">
                          <a:effectLst/>
                        </a:rPr>
                        <a:t>Time Rate (Guaranteed)</a:t>
                      </a:r>
                    </a:p>
                    <a:p>
                      <a:pPr algn="l">
                        <a:spcAft>
                          <a:spcPts val="0"/>
                        </a:spcAft>
                      </a:pPr>
                      <a:endParaRPr lang="en-GB" sz="2400" dirty="0" smtClean="0">
                        <a:effectLst/>
                      </a:endParaRPr>
                    </a:p>
                    <a:p>
                      <a:pPr algn="l">
                        <a:spcAft>
                          <a:spcPts val="0"/>
                        </a:spcAft>
                      </a:pPr>
                      <a:r>
                        <a:rPr lang="en-GB" sz="2400" dirty="0" smtClean="0">
                          <a:effectLst/>
                        </a:rPr>
                        <a:t>Wages </a:t>
                      </a:r>
                      <a:r>
                        <a:rPr lang="en-GB" sz="2400" dirty="0">
                          <a:effectLst/>
                        </a:rPr>
                        <a:t>of Time Rate plus Bonus of 20% of the Time Rate</a:t>
                      </a:r>
                    </a:p>
                    <a:p>
                      <a:pPr algn="just">
                        <a:spcAft>
                          <a:spcPts val="0"/>
                        </a:spcAft>
                      </a:pPr>
                      <a:r>
                        <a:rPr lang="en-GB" sz="2400" dirty="0" smtClean="0">
                          <a:effectLst/>
                        </a:rPr>
                        <a:t>High </a:t>
                      </a:r>
                      <a:r>
                        <a:rPr lang="en-GB" sz="2400" dirty="0">
                          <a:effectLst/>
                        </a:rPr>
                        <a:t>Piece Rate on worker's output</a:t>
                      </a:r>
                      <a:endParaRPr lang="en-GB" sz="2400" dirty="0">
                        <a:effectLst/>
                        <a:latin typeface="Times New Roman" panose="02020603050405020304" pitchFamily="18" charset="0"/>
                        <a:ea typeface="Calibri" panose="020F0502020204030204" pitchFamily="34" charset="0"/>
                      </a:endParaRPr>
                    </a:p>
                  </a:txBody>
                  <a:tcPr marL="68580" marR="68580" marT="0" marB="0"/>
                </a:tc>
              </a:tr>
            </a:tbl>
          </a:graphicData>
        </a:graphic>
      </p:graphicFrame>
    </p:spTree>
  </p:cSld>
  <p:clrMapOvr>
    <a:masterClrMapping/>
  </p:clrMapOvr>
  <p:transition spd="slow">
    <p:blinds/>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ctrTitle"/>
          </p:nvPr>
        </p:nvSpPr>
        <p:spPr>
          <a:xfrm>
            <a:off x="1992313" y="544513"/>
            <a:ext cx="6192837" cy="1066800"/>
          </a:xfrm>
        </p:spPr>
        <p:txBody>
          <a:bodyPr/>
          <a:lstStyle/>
          <a:p>
            <a:pPr eaLnBrk="1" hangingPunct="1">
              <a:defRPr/>
            </a:pPr>
            <a:r>
              <a:rPr lang="en-US" sz="3900" smtClean="0">
                <a:solidFill>
                  <a:schemeClr val="folHlink"/>
                </a:solidFill>
                <a:latin typeface="Bernard MT Condensed" pitchFamily="18" charset="0"/>
              </a:rPr>
              <a:t>DIRECT LABOUR</a:t>
            </a:r>
          </a:p>
        </p:txBody>
      </p:sp>
      <p:sp>
        <p:nvSpPr>
          <p:cNvPr id="22533" name="Rectangle 5"/>
          <p:cNvSpPr>
            <a:spLocks noGrp="1" noChangeArrowheads="1"/>
          </p:cNvSpPr>
          <p:nvPr>
            <p:ph type="subTitle" idx="1"/>
          </p:nvPr>
        </p:nvSpPr>
        <p:spPr>
          <a:xfrm>
            <a:off x="0" y="1682750"/>
            <a:ext cx="8974138" cy="3886200"/>
          </a:xfrm>
        </p:spPr>
        <p:txBody>
          <a:bodyPr/>
          <a:lstStyle/>
          <a:p>
            <a:pPr algn="l" eaLnBrk="1" hangingPunct="1">
              <a:defRPr/>
            </a:pPr>
            <a:r>
              <a:rPr lang="en-US" dirty="0" smtClean="0">
                <a:solidFill>
                  <a:srgbClr val="FFFFFF"/>
                </a:solidFill>
                <a:latin typeface="Vrinda" pitchFamily="2" charset="0"/>
              </a:rPr>
              <a:t>Direct labour is that labour which is directly engaged in the</a:t>
            </a:r>
            <a:r>
              <a:rPr lang="en-US" sz="2000" dirty="0" smtClean="0">
                <a:solidFill>
                  <a:srgbClr val="FFFFFF"/>
                </a:solidFill>
                <a:latin typeface="Vrinda" pitchFamily="2" charset="0"/>
              </a:rPr>
              <a:t> </a:t>
            </a:r>
            <a:r>
              <a:rPr lang="en-US" dirty="0" smtClean="0">
                <a:solidFill>
                  <a:srgbClr val="FFFFFF"/>
                </a:solidFill>
                <a:latin typeface="Vrinda" pitchFamily="2" charset="0"/>
              </a:rPr>
              <a:t>production of goods or services and which can be conveniently allocated to the job, process or commodity unit. For example, labour engaged in making the block in a block factory is direct labour charges paid for making 1000 blocks can be conveniently allocated to the cost of 1000 bricks</a:t>
            </a:r>
            <a:r>
              <a:rPr lang="en-US" dirty="0" smtClean="0">
                <a:solidFill>
                  <a:srgbClr val="FFFFFF"/>
                </a:solidFill>
              </a:rPr>
              <a:t>.   </a:t>
            </a:r>
            <a:endParaRPr lang="en-US" sz="2000" dirty="0" smtClean="0">
              <a:solidFill>
                <a:srgbClr val="FFFFFF"/>
              </a:solidFill>
            </a:endParaRPr>
          </a:p>
        </p:txBody>
      </p:sp>
    </p:spTree>
  </p:cSld>
  <p:clrMapOvr>
    <a:masterClrMapping/>
  </p:clrMapOvr>
  <p:transition spd="slow">
    <p:blinds/>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0" y="-206375"/>
            <a:ext cx="9050338" cy="1000125"/>
          </a:xfrm>
        </p:spPr>
        <p:txBody>
          <a:bodyPr/>
          <a:lstStyle/>
          <a:p>
            <a:r>
              <a:rPr lang="en-GB" altLang="en-US" sz="3600" b="1" smtClean="0">
                <a:effectLst/>
                <a:latin typeface="Times New Roman" pitchFamily="18" charset="0"/>
                <a:cs typeface="Calibri" pitchFamily="34" charset="0"/>
              </a:rPr>
              <a:t>Illustration 3</a:t>
            </a:r>
            <a:endParaRPr lang="en-GB" altLang="en-US" sz="3600" smtClean="0">
              <a:effectLst/>
            </a:endParaRPr>
          </a:p>
        </p:txBody>
      </p:sp>
      <p:sp>
        <p:nvSpPr>
          <p:cNvPr id="3" name="Content Placeholder 2"/>
          <p:cNvSpPr>
            <a:spLocks noGrp="1"/>
          </p:cNvSpPr>
          <p:nvPr>
            <p:ph idx="1"/>
          </p:nvPr>
        </p:nvSpPr>
        <p:spPr>
          <a:xfrm>
            <a:off x="-46038" y="538163"/>
            <a:ext cx="9144001" cy="6313487"/>
          </a:xfrm>
        </p:spPr>
        <p:txBody>
          <a:bodyPr/>
          <a:lstStyle/>
          <a:p>
            <a:pPr>
              <a:defRPr/>
            </a:pPr>
            <a:r>
              <a:rPr lang="en-GB" dirty="0">
                <a:effectLst/>
              </a:rPr>
              <a:t>From the following particulars, calculate total earnings of each worker under Gantt's Task and Bonus Scheme:</a:t>
            </a:r>
          </a:p>
          <a:p>
            <a:pPr>
              <a:defRPr/>
            </a:pPr>
            <a:r>
              <a:rPr lang="en-GB" dirty="0">
                <a:effectLst/>
              </a:rPr>
              <a:t>Standard production per week per worker is 2000 units, piece work rate N5 per unit</a:t>
            </a:r>
          </a:p>
          <a:p>
            <a:pPr>
              <a:defRPr/>
            </a:pPr>
            <a:r>
              <a:rPr lang="en-GB" dirty="0">
                <a:effectLst/>
              </a:rPr>
              <a:t>Actual production during the month:</a:t>
            </a:r>
          </a:p>
          <a:p>
            <a:pPr>
              <a:defRPr/>
            </a:pPr>
            <a:r>
              <a:rPr lang="en-GB" dirty="0">
                <a:effectLst/>
              </a:rPr>
              <a:t>A - 1000 units</a:t>
            </a:r>
          </a:p>
          <a:p>
            <a:pPr>
              <a:defRPr/>
            </a:pPr>
            <a:r>
              <a:rPr lang="en-GB" dirty="0">
                <a:effectLst/>
              </a:rPr>
              <a:t>B - 2000 units</a:t>
            </a:r>
          </a:p>
          <a:p>
            <a:pPr>
              <a:defRPr/>
            </a:pPr>
            <a:r>
              <a:rPr lang="en-GB" dirty="0">
                <a:effectLst/>
              </a:rPr>
              <a:t>C - 2500 units</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itle 1"/>
          <p:cNvSpPr>
            <a:spLocks noGrp="1"/>
          </p:cNvSpPr>
          <p:nvPr>
            <p:ph type="title"/>
          </p:nvPr>
        </p:nvSpPr>
        <p:spPr>
          <a:xfrm>
            <a:off x="0" y="-206375"/>
            <a:ext cx="9050338" cy="1000125"/>
          </a:xfrm>
        </p:spPr>
        <p:txBody>
          <a:bodyPr/>
          <a:lstStyle/>
          <a:p>
            <a:r>
              <a:rPr lang="en-GB" altLang="en-US" sz="3600" b="1" smtClean="0">
                <a:effectLst/>
                <a:latin typeface="Times New Roman" pitchFamily="18" charset="0"/>
                <a:cs typeface="Calibri" pitchFamily="34" charset="0"/>
              </a:rPr>
              <a:t>Solution</a:t>
            </a:r>
            <a:endParaRPr lang="en-GB" altLang="en-US" sz="3600" smtClean="0">
              <a:effectLst/>
            </a:endParaRPr>
          </a:p>
        </p:txBody>
      </p:sp>
      <p:sp>
        <p:nvSpPr>
          <p:cNvPr id="3" name="Content Placeholder 2"/>
          <p:cNvSpPr>
            <a:spLocks noGrp="1"/>
          </p:cNvSpPr>
          <p:nvPr>
            <p:ph idx="1"/>
          </p:nvPr>
        </p:nvSpPr>
        <p:spPr>
          <a:xfrm>
            <a:off x="-46038" y="538163"/>
            <a:ext cx="9144001" cy="6313487"/>
          </a:xfrm>
        </p:spPr>
        <p:txBody>
          <a:bodyPr/>
          <a:lstStyle/>
          <a:p>
            <a:pPr>
              <a:defRPr/>
            </a:pPr>
            <a:r>
              <a:rPr lang="en-GB" dirty="0">
                <a:effectLst/>
              </a:rPr>
              <a:t>Standard production per month = 2000 units</a:t>
            </a:r>
          </a:p>
          <a:p>
            <a:pPr>
              <a:defRPr/>
            </a:pPr>
            <a:r>
              <a:rPr lang="en-GB" dirty="0">
                <a:effectLst/>
              </a:rPr>
              <a:t>Piece work rate = N5 per unit</a:t>
            </a:r>
          </a:p>
          <a:p>
            <a:pPr marL="0" indent="0">
              <a:buFont typeface="Wingdings" pitchFamily="2" charset="2"/>
              <a:buNone/>
              <a:defRPr/>
            </a:pPr>
            <a:r>
              <a:rPr lang="en-GB" dirty="0">
                <a:effectLst/>
              </a:rPr>
              <a:t>. '. Guaranteed Time Rate = 2000 x N5 = N10,000/month</a:t>
            </a:r>
          </a:p>
          <a:p>
            <a:pPr marL="0" indent="0">
              <a:buFont typeface="Wingdings" pitchFamily="2" charset="2"/>
              <a:buNone/>
              <a:defRPr/>
            </a:pPr>
            <a:endParaRPr lang="en-GB" dirty="0">
              <a:effectLst/>
            </a:endParaRPr>
          </a:p>
          <a:p>
            <a:pPr marL="0" indent="0">
              <a:buFont typeface="Wingdings" pitchFamily="2" charset="2"/>
              <a:buNone/>
              <a:defRPr/>
            </a:pPr>
            <a:r>
              <a:rPr lang="en-GB" b="1" dirty="0">
                <a:effectLst/>
              </a:rPr>
              <a:t>Level of Efficiency:</a:t>
            </a:r>
            <a:endParaRPr lang="en-GB" dirty="0">
              <a:effectLst/>
            </a:endParaRPr>
          </a:p>
          <a:p>
            <a:pPr marL="0" indent="0">
              <a:buFont typeface="Wingdings" pitchFamily="2" charset="2"/>
              <a:buNone/>
              <a:defRPr/>
            </a:pPr>
            <a:r>
              <a:rPr lang="en-GB" dirty="0">
                <a:effectLst/>
              </a:rPr>
              <a:t>Standard output per month =  	2000 units</a:t>
            </a:r>
          </a:p>
          <a:p>
            <a:pPr marL="0" indent="0">
              <a:buFont typeface="Wingdings" pitchFamily="2" charset="2"/>
              <a:buNone/>
              <a:defRPr/>
            </a:pPr>
            <a:r>
              <a:rPr lang="en-GB" dirty="0">
                <a:effectLst/>
              </a:rPr>
              <a:t>(100% efficiency)</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0" y="-206375"/>
            <a:ext cx="9050338" cy="1000125"/>
          </a:xfrm>
        </p:spPr>
        <p:txBody>
          <a:bodyPr/>
          <a:lstStyle/>
          <a:p>
            <a:r>
              <a:rPr lang="en-GB" altLang="en-US" sz="3600" b="1" smtClean="0">
                <a:effectLst/>
                <a:latin typeface="Times New Roman" pitchFamily="18" charset="0"/>
                <a:cs typeface="Calibri" pitchFamily="34" charset="0"/>
              </a:rPr>
              <a:t>Solution</a:t>
            </a:r>
            <a:endParaRPr lang="en-GB" altLang="en-US" sz="3600" smtClean="0">
              <a:effectLst/>
            </a:endParaRPr>
          </a:p>
        </p:txBody>
      </p:sp>
      <p:sp>
        <p:nvSpPr>
          <p:cNvPr id="3" name="Content Placeholder 2"/>
          <p:cNvSpPr>
            <a:spLocks noGrp="1"/>
          </p:cNvSpPr>
          <p:nvPr>
            <p:ph idx="1"/>
          </p:nvPr>
        </p:nvSpPr>
        <p:spPr>
          <a:xfrm>
            <a:off x="-46038" y="538163"/>
            <a:ext cx="9144001" cy="6313487"/>
          </a:xfrm>
        </p:spPr>
        <p:txBody>
          <a:bodyPr/>
          <a:lstStyle/>
          <a:p>
            <a:pPr marL="0" indent="0">
              <a:buFont typeface="Wingdings" pitchFamily="2" charset="2"/>
              <a:buNone/>
              <a:defRPr/>
            </a:pPr>
            <a:r>
              <a:rPr lang="en-GB" dirty="0">
                <a:effectLst/>
              </a:rPr>
              <a:t>A's actual production = </a:t>
            </a:r>
            <a:r>
              <a:rPr lang="en-GB" dirty="0" smtClean="0">
                <a:effectLst/>
              </a:rPr>
              <a:t> 1000 </a:t>
            </a:r>
            <a:r>
              <a:rPr lang="en-GB" dirty="0">
                <a:effectLst/>
              </a:rPr>
              <a:t>units</a:t>
            </a:r>
          </a:p>
          <a:p>
            <a:pPr marL="0" indent="0">
              <a:buFont typeface="Wingdings" pitchFamily="2" charset="2"/>
              <a:buNone/>
              <a:defRPr/>
            </a:pPr>
            <a:r>
              <a:rPr lang="en-GB" dirty="0">
                <a:effectLst/>
              </a:rPr>
              <a:t>A's level of efficiency =  </a:t>
            </a:r>
            <a:r>
              <a:rPr lang="en-GB" dirty="0" smtClean="0">
                <a:effectLst/>
              </a:rPr>
              <a:t>1000/2000 </a:t>
            </a:r>
            <a:r>
              <a:rPr lang="en-GB" dirty="0">
                <a:effectLst/>
              </a:rPr>
              <a:t>x 100 = 50 %</a:t>
            </a:r>
          </a:p>
          <a:p>
            <a:pPr marL="0" indent="0">
              <a:buFont typeface="Wingdings" pitchFamily="2" charset="2"/>
              <a:buNone/>
              <a:defRPr/>
            </a:pPr>
            <a:endParaRPr lang="en-GB" sz="1800" dirty="0">
              <a:effectLst/>
            </a:endParaRPr>
          </a:p>
          <a:p>
            <a:pPr marL="0" indent="0">
              <a:buFont typeface="Wingdings" pitchFamily="2" charset="2"/>
              <a:buNone/>
              <a:defRPr/>
            </a:pPr>
            <a:r>
              <a:rPr lang="en-GB" dirty="0">
                <a:effectLst/>
              </a:rPr>
              <a:t>B's actual production = </a:t>
            </a:r>
            <a:r>
              <a:rPr lang="en-GB" dirty="0" smtClean="0">
                <a:effectLst/>
              </a:rPr>
              <a:t>2000 </a:t>
            </a:r>
            <a:r>
              <a:rPr lang="en-GB" dirty="0">
                <a:effectLst/>
              </a:rPr>
              <a:t>units</a:t>
            </a:r>
          </a:p>
          <a:p>
            <a:pPr marL="0" indent="0">
              <a:buFont typeface="Wingdings" pitchFamily="2" charset="2"/>
              <a:buNone/>
              <a:defRPr/>
            </a:pPr>
            <a:r>
              <a:rPr lang="en-GB" dirty="0">
                <a:effectLst/>
              </a:rPr>
              <a:t>B's level of efficiency = </a:t>
            </a:r>
            <a:r>
              <a:rPr lang="en-GB" dirty="0" smtClean="0">
                <a:effectLst/>
              </a:rPr>
              <a:t>2000/2000 </a:t>
            </a:r>
            <a:r>
              <a:rPr lang="en-GB" dirty="0">
                <a:effectLst/>
              </a:rPr>
              <a:t>x 100 = 100 %</a:t>
            </a:r>
          </a:p>
          <a:p>
            <a:pPr marL="0" indent="0">
              <a:buFont typeface="Wingdings" pitchFamily="2" charset="2"/>
              <a:buNone/>
              <a:defRPr/>
            </a:pPr>
            <a:endParaRPr lang="en-GB" sz="2800" dirty="0">
              <a:effectLst/>
            </a:endParaRPr>
          </a:p>
          <a:p>
            <a:pPr marL="0" indent="0">
              <a:buFont typeface="Wingdings" pitchFamily="2" charset="2"/>
              <a:buNone/>
              <a:defRPr/>
            </a:pPr>
            <a:r>
              <a:rPr lang="en-GB" dirty="0">
                <a:effectLst/>
              </a:rPr>
              <a:t>C's actual production = </a:t>
            </a:r>
            <a:r>
              <a:rPr lang="en-GB" dirty="0" smtClean="0">
                <a:effectLst/>
              </a:rPr>
              <a:t>2500 </a:t>
            </a:r>
            <a:r>
              <a:rPr lang="en-GB" dirty="0">
                <a:effectLst/>
              </a:rPr>
              <a:t>units</a:t>
            </a:r>
          </a:p>
          <a:p>
            <a:pPr marL="0" indent="0">
              <a:buFont typeface="Wingdings" pitchFamily="2" charset="2"/>
              <a:buNone/>
              <a:defRPr/>
            </a:pPr>
            <a:r>
              <a:rPr lang="en-GB" dirty="0">
                <a:effectLst/>
              </a:rPr>
              <a:t>C's level of efficiency = </a:t>
            </a:r>
            <a:r>
              <a:rPr lang="en-GB" dirty="0" smtClean="0">
                <a:effectLst/>
              </a:rPr>
              <a:t>2500/2000 </a:t>
            </a:r>
            <a:r>
              <a:rPr lang="en-GB" dirty="0">
                <a:effectLst/>
              </a:rPr>
              <a:t>x 100 = 125 %</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0" y="-206375"/>
            <a:ext cx="9050338" cy="1000125"/>
          </a:xfrm>
        </p:spPr>
        <p:txBody>
          <a:bodyPr/>
          <a:lstStyle/>
          <a:p>
            <a:r>
              <a:rPr lang="en-GB" altLang="en-US" sz="3600" b="1" smtClean="0">
                <a:effectLst/>
                <a:latin typeface="Times New Roman" pitchFamily="18" charset="0"/>
                <a:cs typeface="Calibri" pitchFamily="34" charset="0"/>
              </a:rPr>
              <a:t>Solution</a:t>
            </a:r>
            <a:endParaRPr lang="en-GB" altLang="en-US" sz="3600" smtClean="0">
              <a:effectLst/>
            </a:endParaRPr>
          </a:p>
        </p:txBody>
      </p:sp>
      <p:sp>
        <p:nvSpPr>
          <p:cNvPr id="3" name="Content Placeholder 2"/>
          <p:cNvSpPr>
            <a:spLocks noGrp="1"/>
          </p:cNvSpPr>
          <p:nvPr>
            <p:ph idx="1"/>
          </p:nvPr>
        </p:nvSpPr>
        <p:spPr>
          <a:xfrm>
            <a:off x="-46038" y="538163"/>
            <a:ext cx="9144001" cy="6313487"/>
          </a:xfrm>
        </p:spPr>
        <p:txBody>
          <a:bodyPr/>
          <a:lstStyle/>
          <a:p>
            <a:pPr marL="0" indent="0">
              <a:buFont typeface="Wingdings" pitchFamily="2" charset="2"/>
              <a:buNone/>
              <a:defRPr/>
            </a:pPr>
            <a:r>
              <a:rPr lang="en-GB" sz="2800" dirty="0" smtClean="0">
                <a:effectLst/>
              </a:rPr>
              <a:t>The </a:t>
            </a:r>
            <a:r>
              <a:rPr lang="en-GB" sz="2800" dirty="0">
                <a:effectLst/>
              </a:rPr>
              <a:t>earnings of the worker will be as follows:</a:t>
            </a:r>
          </a:p>
          <a:p>
            <a:pPr marL="0" indent="0">
              <a:buFont typeface="Wingdings" pitchFamily="2" charset="2"/>
              <a:buNone/>
              <a:defRPr/>
            </a:pPr>
            <a:r>
              <a:rPr lang="en-GB" sz="2800" dirty="0">
                <a:effectLst/>
              </a:rPr>
              <a:t>A (50% below the standard): N10,000 (Guaranteed monthly wages</a:t>
            </a:r>
            <a:r>
              <a:rPr lang="en-GB" sz="2800" dirty="0" smtClean="0">
                <a:effectLst/>
              </a:rPr>
              <a:t>)</a:t>
            </a:r>
          </a:p>
          <a:p>
            <a:pPr marL="0" indent="0">
              <a:buFont typeface="Wingdings" pitchFamily="2" charset="2"/>
              <a:buNone/>
              <a:defRPr/>
            </a:pPr>
            <a:endParaRPr lang="en-GB" sz="2800" dirty="0">
              <a:effectLst/>
            </a:endParaRPr>
          </a:p>
          <a:p>
            <a:pPr marL="0" indent="0">
              <a:buFont typeface="Wingdings" pitchFamily="2" charset="2"/>
              <a:buNone/>
              <a:defRPr/>
            </a:pPr>
            <a:r>
              <a:rPr lang="en-GB" sz="2800" dirty="0">
                <a:effectLst/>
              </a:rPr>
              <a:t>B (100% efficiency): 2000 units x N5 per unit + Bonus of 20%</a:t>
            </a:r>
          </a:p>
          <a:p>
            <a:pPr marL="0" indent="0">
              <a:buFont typeface="Wingdings" pitchFamily="2" charset="2"/>
              <a:buNone/>
              <a:defRPr/>
            </a:pPr>
            <a:r>
              <a:rPr lang="en-GB" sz="2800" dirty="0" smtClean="0">
                <a:effectLst/>
              </a:rPr>
              <a:t>= 10,000 </a:t>
            </a:r>
            <a:r>
              <a:rPr lang="en-GB" sz="2800" dirty="0">
                <a:effectLst/>
              </a:rPr>
              <a:t>+ 20% x 10,000 </a:t>
            </a:r>
            <a:endParaRPr lang="en-GB" sz="2800" dirty="0" smtClean="0">
              <a:effectLst/>
            </a:endParaRPr>
          </a:p>
          <a:p>
            <a:pPr marL="0" indent="0">
              <a:buFont typeface="Wingdings" pitchFamily="2" charset="2"/>
              <a:buNone/>
              <a:defRPr/>
            </a:pPr>
            <a:r>
              <a:rPr lang="en-GB" sz="2800" dirty="0" smtClean="0">
                <a:effectLst/>
              </a:rPr>
              <a:t>		=N12,000</a:t>
            </a:r>
          </a:p>
          <a:p>
            <a:pPr marL="0" indent="0">
              <a:buFont typeface="Wingdings" pitchFamily="2" charset="2"/>
              <a:buNone/>
              <a:defRPr/>
            </a:pPr>
            <a:endParaRPr lang="en-GB" sz="1600" dirty="0">
              <a:effectLst/>
            </a:endParaRPr>
          </a:p>
          <a:p>
            <a:pPr marL="0" indent="0">
              <a:buFont typeface="Wingdings" pitchFamily="2" charset="2"/>
              <a:buNone/>
              <a:defRPr/>
            </a:pPr>
            <a:r>
              <a:rPr lang="en-GB" sz="2800" dirty="0">
                <a:effectLst/>
              </a:rPr>
              <a:t>C (125% efficiency above standard): 2500 units x N5 + Bonus of 20%</a:t>
            </a:r>
          </a:p>
          <a:p>
            <a:pPr marL="0" indent="0">
              <a:buFont typeface="Wingdings" pitchFamily="2" charset="2"/>
              <a:buNone/>
              <a:defRPr/>
            </a:pPr>
            <a:r>
              <a:rPr lang="en-GB" sz="2800" dirty="0" smtClean="0">
                <a:effectLst/>
              </a:rPr>
              <a:t>= 12,500 </a:t>
            </a:r>
            <a:r>
              <a:rPr lang="en-GB" sz="2800" dirty="0">
                <a:effectLst/>
              </a:rPr>
              <a:t>+ 20% x 12,500</a:t>
            </a:r>
          </a:p>
          <a:p>
            <a:pPr marL="0" indent="0">
              <a:buFont typeface="Wingdings" pitchFamily="2" charset="2"/>
              <a:buNone/>
              <a:defRPr/>
            </a:pPr>
            <a:r>
              <a:rPr lang="en-GB" sz="2800" dirty="0">
                <a:effectLst/>
              </a:rPr>
              <a:t>	</a:t>
            </a:r>
            <a:r>
              <a:rPr lang="en-GB" sz="2800" dirty="0" smtClean="0">
                <a:effectLst/>
              </a:rPr>
              <a:t>	= </a:t>
            </a:r>
            <a:r>
              <a:rPr lang="en-GB" sz="2800" dirty="0">
                <a:effectLst/>
              </a:rPr>
              <a:t>N15,000</a:t>
            </a:r>
          </a:p>
          <a:p>
            <a:pPr marL="0" indent="0">
              <a:buFont typeface="Wingdings" pitchFamily="2" charset="2"/>
              <a:buNone/>
              <a:defRPr/>
            </a:pPr>
            <a:endParaRPr lang="en-GB" dirty="0"/>
          </a:p>
        </p:txBody>
      </p:sp>
    </p:spTree>
  </p:cSld>
  <p:clrMapOvr>
    <a:masterClrMapping/>
  </p:clrMapOvr>
  <p:transition spd="slow">
    <p:blinds/>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Advantages of Bonus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lnSpc>
                <a:spcPct val="90000"/>
              </a:lnSpc>
              <a:defRPr/>
            </a:pPr>
            <a:r>
              <a:rPr lang="en-US" altLang="en-US" dirty="0" smtClean="0"/>
              <a:t>The bonus encourages the workers to save as much time as possible because the higher the saving of time, the higher is the bonus</a:t>
            </a:r>
          </a:p>
          <a:p>
            <a:pPr eaLnBrk="1" hangingPunct="1">
              <a:lnSpc>
                <a:spcPct val="90000"/>
              </a:lnSpc>
              <a:defRPr/>
            </a:pPr>
            <a:r>
              <a:rPr lang="en-US" altLang="en-US" dirty="0" smtClean="0"/>
              <a:t>Morale may be improved if extra effort is reward</a:t>
            </a:r>
          </a:p>
          <a:p>
            <a:pPr eaLnBrk="1" hangingPunct="1">
              <a:lnSpc>
                <a:spcPct val="90000"/>
              </a:lnSpc>
              <a:defRPr/>
            </a:pPr>
            <a:r>
              <a:rPr lang="en-US" altLang="en-US" dirty="0" smtClean="0"/>
              <a:t>Both the firm and the employer should benefit from the introduction of an incentive scheme. Employees should receive an increase in wages arising from the increased production. The firm should benefit from a reduction of fixed overhead per unit</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Disadvantages of Bonus Method</a:t>
            </a:r>
            <a:endParaRPr lang="en-GB" sz="3600" b="1" dirty="0">
              <a:solidFill>
                <a:srgbClr val="00B050"/>
              </a:solidFill>
            </a:endParaRPr>
          </a:p>
        </p:txBody>
      </p:sp>
      <p:sp>
        <p:nvSpPr>
          <p:cNvPr id="3" name="Content Placeholder 2"/>
          <p:cNvSpPr>
            <a:spLocks noGrp="1"/>
          </p:cNvSpPr>
          <p:nvPr>
            <p:ph idx="1"/>
          </p:nvPr>
        </p:nvSpPr>
        <p:spPr>
          <a:xfrm>
            <a:off x="12700" y="779463"/>
            <a:ext cx="9144000" cy="6313487"/>
          </a:xfrm>
        </p:spPr>
        <p:txBody>
          <a:bodyPr/>
          <a:lstStyle/>
          <a:p>
            <a:pPr eaLnBrk="1" hangingPunct="1">
              <a:defRPr/>
            </a:pPr>
            <a:r>
              <a:rPr lang="en-US" altLang="en-US" dirty="0" smtClean="0"/>
              <a:t>Incentive schemes can be complex and difficult to administer</a:t>
            </a:r>
          </a:p>
          <a:p>
            <a:pPr eaLnBrk="1" hangingPunct="1">
              <a:defRPr/>
            </a:pPr>
            <a:r>
              <a:rPr lang="en-US" altLang="en-US" dirty="0" smtClean="0"/>
              <a:t>Establishing performance levels leads to frequent and continuing disputes</a:t>
            </a:r>
          </a:p>
          <a:p>
            <a:pPr eaLnBrk="1" hangingPunct="1">
              <a:defRPr/>
            </a:pPr>
            <a:r>
              <a:rPr lang="en-US" altLang="en-US" dirty="0" smtClean="0"/>
              <a:t>The quality of the output may decline</a:t>
            </a:r>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Examples</a:t>
            </a:r>
            <a:endParaRPr lang="en-GB" sz="3600" b="1" dirty="0">
              <a:solidFill>
                <a:srgbClr val="00B050"/>
              </a:solidFill>
            </a:endParaRPr>
          </a:p>
        </p:txBody>
      </p:sp>
      <p:sp>
        <p:nvSpPr>
          <p:cNvPr id="3" name="Content Placeholder 2"/>
          <p:cNvSpPr>
            <a:spLocks noGrp="1"/>
          </p:cNvSpPr>
          <p:nvPr>
            <p:ph idx="1"/>
          </p:nvPr>
        </p:nvSpPr>
        <p:spPr>
          <a:xfrm>
            <a:off x="0" y="784225"/>
            <a:ext cx="9144000" cy="6313488"/>
          </a:xfrm>
        </p:spPr>
        <p:txBody>
          <a:bodyPr/>
          <a:lstStyle/>
          <a:p>
            <a:pPr marL="0" indent="0" eaLnBrk="1" hangingPunct="1">
              <a:buFont typeface="Wingdings" pitchFamily="2" charset="2"/>
              <a:buNone/>
              <a:defRPr/>
            </a:pPr>
            <a:r>
              <a:rPr lang="en-GB" altLang="en-US" dirty="0" smtClean="0"/>
              <a:t>Illustration 4: </a:t>
            </a:r>
            <a:r>
              <a:rPr lang="en-GB" altLang="en-US" sz="2800" dirty="0" smtClean="0"/>
              <a:t>Calculate </a:t>
            </a:r>
            <a:r>
              <a:rPr lang="en-GB" altLang="en-US" sz="2800" dirty="0"/>
              <a:t>the total earnings of the worker under Halsey Premium Plans</a:t>
            </a:r>
            <a:r>
              <a:rPr lang="en-GB" altLang="en-US" sz="2800" dirty="0" smtClean="0"/>
              <a:t>: Standard </a:t>
            </a:r>
            <a:r>
              <a:rPr lang="en-GB" altLang="en-US" sz="2800" dirty="0"/>
              <a:t>Time 12 hours; Hourly Rate N3; Time Taken 8 hours</a:t>
            </a:r>
          </a:p>
          <a:p>
            <a:pPr marL="0" indent="0" eaLnBrk="1" hangingPunct="1">
              <a:buFont typeface="Wingdings" pitchFamily="2" charset="2"/>
              <a:buNone/>
              <a:defRPr/>
            </a:pPr>
            <a:r>
              <a:rPr lang="en-GB" altLang="en-US" b="1" dirty="0" smtClean="0">
                <a:solidFill>
                  <a:srgbClr val="FF0000"/>
                </a:solidFill>
              </a:rPr>
              <a:t>Solution</a:t>
            </a:r>
            <a:r>
              <a:rPr lang="en-GB" altLang="en-US" dirty="0"/>
              <a:t>:</a:t>
            </a:r>
          </a:p>
          <a:p>
            <a:pPr marL="0" indent="0" eaLnBrk="1" hangingPunct="1">
              <a:buFont typeface="Wingdings" pitchFamily="2" charset="2"/>
              <a:buNone/>
              <a:defRPr/>
            </a:pPr>
            <a:r>
              <a:rPr lang="en-GB" altLang="en-US" sz="2400" dirty="0"/>
              <a:t>Earnings under Halsey Premium Plan:</a:t>
            </a:r>
          </a:p>
          <a:p>
            <a:pPr marL="0" indent="0" eaLnBrk="1" hangingPunct="1">
              <a:buFont typeface="Wingdings" pitchFamily="2" charset="2"/>
              <a:buNone/>
              <a:defRPr/>
            </a:pPr>
            <a:r>
              <a:rPr lang="en-GB" altLang="en-US" sz="2400" dirty="0"/>
              <a:t>Standard </a:t>
            </a:r>
            <a:r>
              <a:rPr lang="en-GB" altLang="en-US" sz="2400" dirty="0" smtClean="0"/>
              <a:t>Time = 12 hours;       Time Taken =   </a:t>
            </a:r>
            <a:r>
              <a:rPr lang="en-GB" altLang="en-US" sz="2400" dirty="0"/>
              <a:t>8 hours</a:t>
            </a:r>
          </a:p>
          <a:p>
            <a:pPr marL="0" indent="0" eaLnBrk="1" hangingPunct="1">
              <a:buFont typeface="Wingdings" pitchFamily="2" charset="2"/>
              <a:buNone/>
              <a:defRPr/>
            </a:pPr>
            <a:r>
              <a:rPr lang="en-GB" altLang="en-US" sz="2400" dirty="0"/>
              <a:t>Time </a:t>
            </a:r>
            <a:r>
              <a:rPr lang="en-GB" altLang="en-US" sz="2400" dirty="0" smtClean="0"/>
              <a:t>Saved = Standard </a:t>
            </a:r>
            <a:r>
              <a:rPr lang="en-GB" altLang="en-US" sz="2400" dirty="0"/>
              <a:t>Time - Time </a:t>
            </a:r>
            <a:r>
              <a:rPr lang="en-GB" altLang="en-US" sz="2400" dirty="0" smtClean="0"/>
              <a:t>Taken = </a:t>
            </a:r>
            <a:r>
              <a:rPr lang="en-GB" altLang="en-US" sz="2400" dirty="0"/>
              <a:t>	12 - 8 = 4 hours</a:t>
            </a:r>
          </a:p>
          <a:p>
            <a:pPr marL="0" indent="0" eaLnBrk="1" hangingPunct="1">
              <a:buFont typeface="Wingdings" pitchFamily="2" charset="2"/>
              <a:buNone/>
              <a:defRPr/>
            </a:pPr>
            <a:r>
              <a:rPr lang="en-GB" altLang="en-US" sz="2400" dirty="0"/>
              <a:t>Rate per </a:t>
            </a:r>
            <a:r>
              <a:rPr lang="en-GB" altLang="en-US" sz="2400" dirty="0" smtClean="0"/>
              <a:t>hour =</a:t>
            </a:r>
            <a:r>
              <a:rPr lang="en-GB" altLang="en-US" sz="2400" dirty="0"/>
              <a:t>	 N3</a:t>
            </a:r>
          </a:p>
          <a:p>
            <a:pPr marL="0" indent="0" eaLnBrk="1" hangingPunct="1">
              <a:buFont typeface="Wingdings" pitchFamily="2" charset="2"/>
              <a:buNone/>
              <a:defRPr/>
            </a:pPr>
            <a:r>
              <a:rPr lang="en-GB" altLang="en-US" sz="2400" dirty="0"/>
              <a:t>Total </a:t>
            </a:r>
            <a:r>
              <a:rPr lang="en-GB" altLang="en-US" sz="2400" dirty="0" smtClean="0"/>
              <a:t>Earnings =</a:t>
            </a:r>
            <a:r>
              <a:rPr lang="en-GB" altLang="en-US" sz="2400" dirty="0"/>
              <a:t>	</a:t>
            </a:r>
            <a:r>
              <a:rPr lang="en-GB" altLang="en-US" sz="2400" dirty="0" smtClean="0"/>
              <a:t>T </a:t>
            </a:r>
            <a:r>
              <a:rPr lang="en-GB" altLang="en-US" sz="2400" dirty="0"/>
              <a:t>x R + 50% (S – T) R</a:t>
            </a:r>
          </a:p>
          <a:p>
            <a:pPr marL="0" indent="0" eaLnBrk="1" hangingPunct="1">
              <a:buFont typeface="Wingdings" pitchFamily="2" charset="2"/>
              <a:buNone/>
              <a:defRPr/>
            </a:pPr>
            <a:r>
              <a:rPr lang="en-GB" altLang="en-US" sz="2400" dirty="0"/>
              <a:t>Total </a:t>
            </a:r>
            <a:r>
              <a:rPr lang="en-GB" altLang="en-US" sz="2400" dirty="0" smtClean="0"/>
              <a:t>Earnings =</a:t>
            </a:r>
            <a:r>
              <a:rPr lang="en-GB" altLang="en-US" sz="2400" dirty="0"/>
              <a:t>		8 x N3	+ 50% (4 x N3)</a:t>
            </a:r>
          </a:p>
          <a:p>
            <a:pPr marL="0" indent="0" eaLnBrk="1" hangingPunct="1">
              <a:buFont typeface="Wingdings" pitchFamily="2" charset="2"/>
              <a:buNone/>
              <a:defRPr/>
            </a:pPr>
            <a:r>
              <a:rPr lang="en-GB" altLang="en-US" sz="2400" dirty="0"/>
              <a:t>				=		24 + 6</a:t>
            </a:r>
          </a:p>
          <a:p>
            <a:pPr marL="0" indent="0" eaLnBrk="1" hangingPunct="1">
              <a:buFont typeface="Wingdings" pitchFamily="2" charset="2"/>
              <a:buNone/>
              <a:defRPr/>
            </a:pPr>
            <a:r>
              <a:rPr lang="en-GB" altLang="en-US" sz="2400" dirty="0"/>
              <a:t>				=		N30</a:t>
            </a:r>
          </a:p>
          <a:p>
            <a:pPr marL="0" indent="0" eaLnBrk="1" hangingPunct="1">
              <a:buFont typeface="Wingdings" pitchFamily="2" charset="2"/>
              <a:buNone/>
              <a:defRPr/>
            </a:pPr>
            <a:endParaRPr lang="en-US" altLang="en-US" sz="2400" dirty="0" smtClean="0"/>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Examples</a:t>
            </a:r>
            <a:endParaRPr lang="en-GB" sz="3600" b="1" dirty="0">
              <a:solidFill>
                <a:srgbClr val="00B050"/>
              </a:solidFill>
            </a:endParaRPr>
          </a:p>
        </p:txBody>
      </p:sp>
      <p:sp>
        <p:nvSpPr>
          <p:cNvPr id="3" name="Content Placeholder 2"/>
          <p:cNvSpPr>
            <a:spLocks noGrp="1"/>
          </p:cNvSpPr>
          <p:nvPr>
            <p:ph idx="1"/>
          </p:nvPr>
        </p:nvSpPr>
        <p:spPr>
          <a:xfrm>
            <a:off x="0" y="760413"/>
            <a:ext cx="9144000" cy="6313487"/>
          </a:xfrm>
        </p:spPr>
        <p:txBody>
          <a:bodyPr/>
          <a:lstStyle/>
          <a:p>
            <a:pPr marL="0" indent="0" eaLnBrk="1" hangingPunct="1">
              <a:buFont typeface="Wingdings" pitchFamily="2" charset="2"/>
              <a:buNone/>
              <a:defRPr/>
            </a:pPr>
            <a:r>
              <a:rPr lang="en-GB" altLang="en-US" dirty="0" smtClean="0"/>
              <a:t>Illustration 5: </a:t>
            </a:r>
            <a:r>
              <a:rPr lang="en-GB" altLang="en-US" sz="2800" dirty="0" smtClean="0"/>
              <a:t>Calculate </a:t>
            </a:r>
            <a:r>
              <a:rPr lang="en-GB" altLang="en-US" sz="2800" dirty="0"/>
              <a:t>the total earnings of the worker under </a:t>
            </a:r>
            <a:r>
              <a:rPr lang="en-GB" altLang="en-US" sz="2800" dirty="0" smtClean="0"/>
              <a:t>Halsey-Weir </a:t>
            </a:r>
            <a:r>
              <a:rPr lang="en-GB" altLang="en-US" sz="2800" dirty="0"/>
              <a:t>Premium Plans</a:t>
            </a:r>
            <a:r>
              <a:rPr lang="en-GB" altLang="en-US" sz="2800" dirty="0" smtClean="0"/>
              <a:t>: Standard </a:t>
            </a:r>
            <a:r>
              <a:rPr lang="en-GB" altLang="en-US" sz="2800" dirty="0"/>
              <a:t>Time 12 hours; Hourly Rate N3; Time Taken 8 hours</a:t>
            </a:r>
          </a:p>
          <a:p>
            <a:pPr marL="0" indent="0" eaLnBrk="1" hangingPunct="1">
              <a:buFont typeface="Wingdings" pitchFamily="2" charset="2"/>
              <a:buNone/>
              <a:defRPr/>
            </a:pPr>
            <a:r>
              <a:rPr lang="en-GB" altLang="en-US" b="1" dirty="0" smtClean="0">
                <a:solidFill>
                  <a:srgbClr val="FF0000"/>
                </a:solidFill>
              </a:rPr>
              <a:t>Solution</a:t>
            </a:r>
            <a:r>
              <a:rPr lang="en-GB" altLang="en-US" dirty="0"/>
              <a:t>:</a:t>
            </a:r>
          </a:p>
          <a:p>
            <a:pPr marL="0" indent="0" eaLnBrk="1" hangingPunct="1">
              <a:buFont typeface="Wingdings" pitchFamily="2" charset="2"/>
              <a:buNone/>
              <a:defRPr/>
            </a:pPr>
            <a:r>
              <a:rPr lang="en-GB" altLang="en-US" sz="2400" dirty="0"/>
              <a:t>Earnings under </a:t>
            </a:r>
            <a:r>
              <a:rPr lang="en-GB" altLang="en-US" sz="2400" dirty="0" smtClean="0"/>
              <a:t>Halsey-Weir </a:t>
            </a:r>
            <a:r>
              <a:rPr lang="en-GB" altLang="en-US" sz="2400" dirty="0"/>
              <a:t>Premium Plan:</a:t>
            </a:r>
          </a:p>
          <a:p>
            <a:pPr marL="0" indent="0" eaLnBrk="1" hangingPunct="1">
              <a:buFont typeface="Wingdings" pitchFamily="2" charset="2"/>
              <a:buNone/>
              <a:defRPr/>
            </a:pPr>
            <a:r>
              <a:rPr lang="en-GB" altLang="en-US" sz="2400" dirty="0"/>
              <a:t>Standard </a:t>
            </a:r>
            <a:r>
              <a:rPr lang="en-GB" altLang="en-US" sz="2400" dirty="0" smtClean="0"/>
              <a:t>Time = 12 hours;       Time Taken =   </a:t>
            </a:r>
            <a:r>
              <a:rPr lang="en-GB" altLang="en-US" sz="2400" dirty="0"/>
              <a:t>8 hours</a:t>
            </a:r>
          </a:p>
          <a:p>
            <a:pPr marL="0" indent="0" eaLnBrk="1" hangingPunct="1">
              <a:buFont typeface="Wingdings" pitchFamily="2" charset="2"/>
              <a:buNone/>
              <a:defRPr/>
            </a:pPr>
            <a:r>
              <a:rPr lang="en-GB" altLang="en-US" sz="2400" dirty="0"/>
              <a:t>Time </a:t>
            </a:r>
            <a:r>
              <a:rPr lang="en-GB" altLang="en-US" sz="2400" dirty="0" smtClean="0"/>
              <a:t>Saved = Standard </a:t>
            </a:r>
            <a:r>
              <a:rPr lang="en-GB" altLang="en-US" sz="2400" dirty="0"/>
              <a:t>Time - Time </a:t>
            </a:r>
            <a:r>
              <a:rPr lang="en-GB" altLang="en-US" sz="2400" dirty="0" smtClean="0"/>
              <a:t>Taken = </a:t>
            </a:r>
            <a:r>
              <a:rPr lang="en-GB" altLang="en-US" sz="2400" dirty="0"/>
              <a:t>	12 - 8 = 4 hours</a:t>
            </a:r>
          </a:p>
          <a:p>
            <a:pPr marL="0" indent="0" eaLnBrk="1" hangingPunct="1">
              <a:buFont typeface="Wingdings" pitchFamily="2" charset="2"/>
              <a:buNone/>
              <a:defRPr/>
            </a:pPr>
            <a:r>
              <a:rPr lang="en-GB" altLang="en-US" sz="2400" dirty="0"/>
              <a:t>Rate per </a:t>
            </a:r>
            <a:r>
              <a:rPr lang="en-GB" altLang="en-US" sz="2400" dirty="0" smtClean="0"/>
              <a:t>hour =</a:t>
            </a:r>
            <a:r>
              <a:rPr lang="en-GB" altLang="en-US" sz="2400" dirty="0"/>
              <a:t>	 N3</a:t>
            </a:r>
          </a:p>
          <a:p>
            <a:pPr marL="0" indent="0" eaLnBrk="1" hangingPunct="1">
              <a:buFont typeface="Wingdings" pitchFamily="2" charset="2"/>
              <a:buNone/>
              <a:defRPr/>
            </a:pPr>
            <a:r>
              <a:rPr lang="en-GB" altLang="en-US" sz="2400" dirty="0"/>
              <a:t>Total </a:t>
            </a:r>
            <a:r>
              <a:rPr lang="en-GB" altLang="en-US" sz="2400" dirty="0" smtClean="0"/>
              <a:t>Earnings =</a:t>
            </a:r>
            <a:r>
              <a:rPr lang="en-GB" altLang="en-US" sz="2400" dirty="0"/>
              <a:t>	</a:t>
            </a:r>
            <a:r>
              <a:rPr lang="en-GB" altLang="en-US" sz="2400" dirty="0" smtClean="0"/>
              <a:t>T </a:t>
            </a:r>
            <a:r>
              <a:rPr lang="en-GB" altLang="en-US" sz="2400" dirty="0"/>
              <a:t>x R + </a:t>
            </a:r>
            <a:r>
              <a:rPr lang="en-GB" altLang="en-US" sz="2400" dirty="0" smtClean="0"/>
              <a:t>30</a:t>
            </a:r>
            <a:r>
              <a:rPr lang="en-GB" altLang="en-US" sz="2400" dirty="0"/>
              <a:t>% (S – T) R</a:t>
            </a:r>
          </a:p>
          <a:p>
            <a:pPr marL="0" indent="0" eaLnBrk="1" hangingPunct="1">
              <a:buFont typeface="Wingdings" pitchFamily="2" charset="2"/>
              <a:buNone/>
              <a:defRPr/>
            </a:pPr>
            <a:r>
              <a:rPr lang="en-GB" altLang="en-US" sz="2400" dirty="0"/>
              <a:t>Total </a:t>
            </a:r>
            <a:r>
              <a:rPr lang="en-GB" altLang="en-US" sz="2400" dirty="0" smtClean="0"/>
              <a:t>Earnings =</a:t>
            </a:r>
            <a:r>
              <a:rPr lang="en-GB" altLang="en-US" sz="2400" dirty="0"/>
              <a:t>		8 x N3	+ </a:t>
            </a:r>
            <a:r>
              <a:rPr lang="en-GB" altLang="en-US" sz="2400" dirty="0" smtClean="0"/>
              <a:t>30</a:t>
            </a:r>
            <a:r>
              <a:rPr lang="en-GB" altLang="en-US" sz="2400" dirty="0"/>
              <a:t>% (4 x N3)</a:t>
            </a:r>
          </a:p>
          <a:p>
            <a:pPr marL="0" indent="0" eaLnBrk="1" hangingPunct="1">
              <a:buFont typeface="Wingdings" pitchFamily="2" charset="2"/>
              <a:buNone/>
              <a:defRPr/>
            </a:pPr>
            <a:r>
              <a:rPr lang="en-GB" altLang="en-US" sz="2400" dirty="0"/>
              <a:t>				=		24 + </a:t>
            </a:r>
            <a:r>
              <a:rPr lang="en-GB" altLang="en-US" sz="2400" dirty="0" smtClean="0"/>
              <a:t>3.6</a:t>
            </a:r>
            <a:endParaRPr lang="en-GB" altLang="en-US" sz="2400" dirty="0"/>
          </a:p>
          <a:p>
            <a:pPr marL="0" indent="0" eaLnBrk="1" hangingPunct="1">
              <a:buFont typeface="Wingdings" pitchFamily="2" charset="2"/>
              <a:buNone/>
              <a:defRPr/>
            </a:pPr>
            <a:r>
              <a:rPr lang="en-GB" altLang="en-US" sz="2400" dirty="0"/>
              <a:t>				=		</a:t>
            </a:r>
            <a:r>
              <a:rPr lang="en-GB" altLang="en-US" sz="2400" dirty="0" smtClean="0"/>
              <a:t>N27.60</a:t>
            </a:r>
            <a:endParaRPr lang="en-GB" altLang="en-US" sz="2400" dirty="0"/>
          </a:p>
          <a:p>
            <a:pPr marL="0" indent="0" eaLnBrk="1" hangingPunct="1">
              <a:buFont typeface="Wingdings" pitchFamily="2" charset="2"/>
              <a:buNone/>
              <a:defRPr/>
            </a:pPr>
            <a:endParaRPr lang="en-US" altLang="en-US" sz="2400" dirty="0" smtClean="0"/>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1000125"/>
          </a:xfrm>
        </p:spPr>
        <p:txBody>
          <a:bodyPr/>
          <a:lstStyle/>
          <a:p>
            <a:pPr>
              <a:defRPr/>
            </a:pPr>
            <a:r>
              <a:rPr lang="en-GB" sz="3600" b="1" dirty="0" smtClean="0">
                <a:solidFill>
                  <a:srgbClr val="00B050"/>
                </a:solidFill>
              </a:rPr>
              <a:t>Examples</a:t>
            </a:r>
            <a:endParaRPr lang="en-GB" sz="3600" b="1" dirty="0">
              <a:solidFill>
                <a:srgbClr val="00B050"/>
              </a:solidFill>
            </a:endParaRPr>
          </a:p>
        </p:txBody>
      </p:sp>
      <p:sp>
        <p:nvSpPr>
          <p:cNvPr id="3" name="Content Placeholder 2"/>
          <p:cNvSpPr>
            <a:spLocks noGrp="1"/>
          </p:cNvSpPr>
          <p:nvPr>
            <p:ph idx="1"/>
          </p:nvPr>
        </p:nvSpPr>
        <p:spPr>
          <a:xfrm>
            <a:off x="0" y="773113"/>
            <a:ext cx="9144000" cy="6313487"/>
          </a:xfrm>
        </p:spPr>
        <p:txBody>
          <a:bodyPr/>
          <a:lstStyle/>
          <a:p>
            <a:pPr marL="0" indent="0" eaLnBrk="1" hangingPunct="1">
              <a:buFont typeface="Wingdings" pitchFamily="2" charset="2"/>
              <a:buNone/>
              <a:defRPr/>
            </a:pPr>
            <a:r>
              <a:rPr lang="en-GB" altLang="en-US" dirty="0" smtClean="0"/>
              <a:t>Illustration 6: </a:t>
            </a:r>
            <a:r>
              <a:rPr lang="en-GB" altLang="en-US" sz="2800" dirty="0"/>
              <a:t>From the following information, calculate total earnings of a worker under Rowan System: Standard Time = 10 hrs, Time Taken = 8 hrs, Rate per hour = N3</a:t>
            </a:r>
            <a:endParaRPr lang="en-US" altLang="en-US" sz="2800" dirty="0"/>
          </a:p>
          <a:p>
            <a:pPr marL="0" indent="0" eaLnBrk="1" hangingPunct="1">
              <a:buFont typeface="Wingdings" pitchFamily="2" charset="2"/>
              <a:buNone/>
              <a:defRPr/>
            </a:pPr>
            <a:r>
              <a:rPr lang="en-GB" altLang="en-US" b="1" dirty="0" smtClean="0">
                <a:solidFill>
                  <a:srgbClr val="FF0000"/>
                </a:solidFill>
              </a:rPr>
              <a:t>Solution</a:t>
            </a:r>
            <a:r>
              <a:rPr lang="en-GB" altLang="en-US" dirty="0" smtClean="0"/>
              <a:t>: </a:t>
            </a:r>
            <a:r>
              <a:rPr lang="en-GB" altLang="en-US" sz="2800" dirty="0" smtClean="0"/>
              <a:t>Earnings </a:t>
            </a:r>
            <a:r>
              <a:rPr lang="en-GB" altLang="en-US" sz="2800" dirty="0"/>
              <a:t>under </a:t>
            </a:r>
            <a:r>
              <a:rPr lang="en-GB" altLang="en-US" sz="2800" dirty="0" smtClean="0"/>
              <a:t>Rowan System: </a:t>
            </a:r>
          </a:p>
          <a:p>
            <a:pPr marL="0" indent="0" eaLnBrk="1" hangingPunct="1">
              <a:buFont typeface="Wingdings" pitchFamily="2" charset="2"/>
              <a:buNone/>
              <a:defRPr/>
            </a:pPr>
            <a:r>
              <a:rPr lang="en-GB" sz="2800" dirty="0" smtClean="0">
                <a:latin typeface="Times New Roman" panose="02020603050405020304" pitchFamily="18" charset="0"/>
              </a:rPr>
              <a:t>Standard Time (ST) = 10 hrs, Time Taken (TT) = 8 hrs, </a:t>
            </a:r>
          </a:p>
          <a:p>
            <a:pPr marL="0" indent="0" eaLnBrk="1" hangingPunct="1">
              <a:buFont typeface="Wingdings" pitchFamily="2" charset="2"/>
              <a:buNone/>
              <a:defRPr/>
            </a:pPr>
            <a:r>
              <a:rPr lang="en-GB" sz="2800" dirty="0" smtClean="0">
                <a:latin typeface="Times New Roman" panose="02020603050405020304" pitchFamily="18" charset="0"/>
              </a:rPr>
              <a:t>Time Saved (TS) = 2 hrs, Rate per hour (R) =N3</a:t>
            </a:r>
            <a:r>
              <a:rPr lang="en-GB" sz="2800" dirty="0">
                <a:latin typeface="Times New Roman" panose="02020603050405020304" pitchFamily="18" charset="0"/>
              </a:rPr>
              <a:t> </a:t>
            </a:r>
            <a:endParaRPr lang="en-GB" sz="2800" dirty="0" smtClean="0">
              <a:latin typeface="Times New Roman" panose="02020603050405020304" pitchFamily="18" charset="0"/>
            </a:endParaRPr>
          </a:p>
          <a:p>
            <a:pPr marL="0" indent="0" eaLnBrk="1" hangingPunct="1">
              <a:buFont typeface="Wingdings" pitchFamily="2" charset="2"/>
              <a:buNone/>
              <a:defRPr/>
            </a:pPr>
            <a:r>
              <a:rPr lang="en-GB" sz="2800" dirty="0" smtClean="0">
                <a:latin typeface="Times New Roman" panose="02020603050405020304" pitchFamily="18" charset="0"/>
              </a:rPr>
              <a:t>Total earnings = TT x R  +  TS/ST x TT x R	</a:t>
            </a:r>
          </a:p>
          <a:p>
            <a:pPr marL="0" indent="0" eaLnBrk="1" hangingPunct="1">
              <a:buFont typeface="Wingdings" pitchFamily="2" charset="2"/>
              <a:buNone/>
              <a:defRPr/>
            </a:pPr>
            <a:r>
              <a:rPr lang="en-GB" sz="2800" dirty="0">
                <a:latin typeface="Times New Roman" panose="02020603050405020304" pitchFamily="18" charset="0"/>
              </a:rPr>
              <a:t>	 </a:t>
            </a:r>
            <a:r>
              <a:rPr lang="en-GB" sz="2800" dirty="0" smtClean="0">
                <a:latin typeface="Times New Roman" panose="02020603050405020304" pitchFamily="18" charset="0"/>
              </a:rPr>
              <a:t>        =     8 x 3  +  2/10 x 8 x 3</a:t>
            </a:r>
          </a:p>
          <a:p>
            <a:pPr marL="0" indent="0">
              <a:buFont typeface="Wingdings" pitchFamily="2" charset="2"/>
              <a:buNone/>
              <a:defRPr/>
            </a:pPr>
            <a:r>
              <a:rPr lang="en-GB" sz="2800" dirty="0" smtClean="0">
                <a:latin typeface="Times New Roman" panose="02020603050405020304" pitchFamily="18" charset="0"/>
              </a:rPr>
              <a:t>                            24 + 4.8 </a:t>
            </a:r>
            <a:r>
              <a:rPr lang="en-GB" sz="2800" dirty="0" smtClean="0"/>
              <a:t>= </a:t>
            </a:r>
            <a:r>
              <a:rPr lang="en-GB" sz="2800" dirty="0" smtClean="0">
                <a:latin typeface="Times New Roman" panose="02020603050405020304" pitchFamily="18" charset="0"/>
              </a:rPr>
              <a:t>N28.8</a:t>
            </a:r>
            <a:endParaRPr lang="en-GB" altLang="en-US" sz="2800" dirty="0"/>
          </a:p>
          <a:p>
            <a:pPr marL="0" indent="0" eaLnBrk="1" hangingPunct="1">
              <a:buFont typeface="Wingdings" pitchFamily="2" charset="2"/>
              <a:buNone/>
              <a:defRPr/>
            </a:pPr>
            <a:endParaRPr lang="en-GB" altLang="en-US" sz="2400" dirty="0" smtClean="0"/>
          </a:p>
          <a:p>
            <a:pPr eaLnBrk="1" hangingPunct="1">
              <a:buFont typeface="Wingdings" pitchFamily="2" charset="2"/>
              <a:buNone/>
              <a:defRPr/>
            </a:pPr>
            <a:endParaRPr lang="en-US" altLang="en-US" dirty="0" smtClean="0"/>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979488"/>
          </a:xfrm>
        </p:spPr>
        <p:txBody>
          <a:bodyPr/>
          <a:lstStyle/>
          <a:p>
            <a:pPr>
              <a:defRPr/>
            </a:pPr>
            <a:r>
              <a:rPr lang="en-GB" sz="2800" b="1" dirty="0" smtClean="0">
                <a:solidFill>
                  <a:srgbClr val="92D050"/>
                </a:solidFill>
              </a:rPr>
              <a:t>Characteristics of a Sound Remuneration System</a:t>
            </a:r>
            <a:endParaRPr lang="en-GB" sz="2800" b="1" dirty="0">
              <a:solidFill>
                <a:srgbClr val="92D050"/>
              </a:solidFill>
            </a:endParaRPr>
          </a:p>
        </p:txBody>
      </p:sp>
      <p:sp>
        <p:nvSpPr>
          <p:cNvPr id="3" name="Content Placeholder 2"/>
          <p:cNvSpPr>
            <a:spLocks noGrp="1"/>
          </p:cNvSpPr>
          <p:nvPr>
            <p:ph idx="1"/>
          </p:nvPr>
        </p:nvSpPr>
        <p:spPr>
          <a:xfrm>
            <a:off x="0" y="0"/>
            <a:ext cx="9144000" cy="6692900"/>
          </a:xfrm>
        </p:spPr>
        <p:txBody>
          <a:bodyPr/>
          <a:lstStyle/>
          <a:p>
            <a:pPr marL="0" indent="0" eaLnBrk="1" hangingPunct="1">
              <a:buFont typeface="Wingdings" pitchFamily="2" charset="2"/>
              <a:buNone/>
              <a:defRPr/>
            </a:pPr>
            <a:endParaRPr lang="en-GB" altLang="en-US" sz="2400" dirty="0" smtClean="0"/>
          </a:p>
          <a:p>
            <a:pPr marL="514350" indent="-514350" eaLnBrk="1" hangingPunct="1">
              <a:buFont typeface="+mj-lt"/>
              <a:buAutoNum type="arabicPeriod"/>
              <a:defRPr/>
            </a:pPr>
            <a:r>
              <a:rPr lang="en-US" altLang="en-US" dirty="0" smtClean="0">
                <a:solidFill>
                  <a:schemeClr val="accent3">
                    <a:lumMod val="20000"/>
                    <a:lumOff val="80000"/>
                  </a:schemeClr>
                </a:solidFill>
              </a:rPr>
              <a:t>It should be easy to understand for everyone and easy to implement.</a:t>
            </a:r>
          </a:p>
          <a:p>
            <a:pPr marL="514350" indent="-514350" eaLnBrk="1" hangingPunct="1">
              <a:buFont typeface="+mj-lt"/>
              <a:buAutoNum type="arabicPeriod"/>
              <a:defRPr/>
            </a:pPr>
            <a:r>
              <a:rPr lang="en-US" altLang="en-US" dirty="0" smtClean="0">
                <a:solidFill>
                  <a:schemeClr val="accent3">
                    <a:lumMod val="20000"/>
                    <a:lumOff val="80000"/>
                  </a:schemeClr>
                </a:solidFill>
              </a:rPr>
              <a:t>It should provide for a reward for good work and penalty for bad workmanship.</a:t>
            </a:r>
          </a:p>
          <a:p>
            <a:pPr marL="514350" indent="-514350" eaLnBrk="1" hangingPunct="1">
              <a:buFont typeface="+mj-lt"/>
              <a:buAutoNum type="arabicPeriod"/>
              <a:defRPr/>
            </a:pPr>
            <a:r>
              <a:rPr lang="en-US" altLang="en-US" dirty="0" smtClean="0">
                <a:solidFill>
                  <a:schemeClr val="accent3">
                    <a:lumMod val="20000"/>
                    <a:lumOff val="80000"/>
                  </a:schemeClr>
                </a:solidFill>
              </a:rPr>
              <a:t>It should help keeping labour turnover within stable limits.</a:t>
            </a:r>
          </a:p>
          <a:p>
            <a:pPr marL="514350" indent="-514350" eaLnBrk="1" hangingPunct="1">
              <a:buFont typeface="+mj-lt"/>
              <a:buAutoNum type="arabicPeriod"/>
              <a:defRPr/>
            </a:pPr>
            <a:r>
              <a:rPr lang="en-US" altLang="en-US" dirty="0" smtClean="0">
                <a:solidFill>
                  <a:schemeClr val="accent3">
                    <a:lumMod val="20000"/>
                    <a:lumOff val="80000"/>
                  </a:schemeClr>
                </a:solidFill>
              </a:rPr>
              <a:t>It should be able to attract talents and retain them.</a:t>
            </a:r>
          </a:p>
          <a:p>
            <a:pPr marL="514350" indent="-514350" eaLnBrk="1" hangingPunct="1">
              <a:buFont typeface="+mj-lt"/>
              <a:buAutoNum type="arabicPeriod"/>
              <a:defRPr/>
            </a:pPr>
            <a:r>
              <a:rPr lang="en-US" altLang="en-US" dirty="0" smtClean="0">
                <a:solidFill>
                  <a:schemeClr val="accent3">
                    <a:lumMod val="20000"/>
                    <a:lumOff val="80000"/>
                  </a:schemeClr>
                </a:solidFill>
              </a:rPr>
              <a:t>It should minimize absenteeism.</a:t>
            </a:r>
          </a:p>
          <a:p>
            <a:pPr marL="514350" indent="-514350" eaLnBrk="1" hangingPunct="1">
              <a:buFont typeface="+mj-lt"/>
              <a:buAutoNum type="arabicPeriod"/>
              <a:defRPr/>
            </a:pPr>
            <a:r>
              <a:rPr lang="en-US" altLang="en-US" dirty="0" smtClean="0">
                <a:solidFill>
                  <a:schemeClr val="accent3">
                    <a:lumMod val="20000"/>
                    <a:lumOff val="80000"/>
                  </a:schemeClr>
                </a:solidFill>
              </a:rPr>
              <a:t>It should reflect a fair return to employees in consistence with efforts put in by them. </a:t>
            </a:r>
          </a:p>
          <a:p>
            <a:pPr marL="0" indent="0">
              <a:buFont typeface="Wingdings" pitchFamily="2" charset="2"/>
              <a:buNone/>
              <a:defRPr/>
            </a:pPr>
            <a:endParaRPr lang="en-GB" dirty="0" smtClean="0"/>
          </a:p>
        </p:txBody>
      </p:sp>
    </p:spTree>
  </p:cSld>
  <p:clrMapOvr>
    <a:masterClrMapping/>
  </p:clrMapOvr>
  <p:transition spd="slow">
    <p:blinds/>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293813" y="396875"/>
            <a:ext cx="7337425" cy="912813"/>
          </a:xfrm>
        </p:spPr>
        <p:txBody>
          <a:bodyPr/>
          <a:lstStyle/>
          <a:p>
            <a:pPr eaLnBrk="1" hangingPunct="1">
              <a:defRPr/>
            </a:pPr>
            <a:r>
              <a:rPr lang="en-US" sz="4000" smtClean="0">
                <a:solidFill>
                  <a:schemeClr val="folHlink"/>
                </a:solidFill>
                <a:latin typeface="Bernard MT Condensed" pitchFamily="18" charset="0"/>
              </a:rPr>
              <a:t>INDIRECT LABOUR</a:t>
            </a:r>
          </a:p>
        </p:txBody>
      </p:sp>
      <p:sp>
        <p:nvSpPr>
          <p:cNvPr id="24579" name="Rectangle 3"/>
          <p:cNvSpPr>
            <a:spLocks noGrp="1" noChangeArrowheads="1"/>
          </p:cNvSpPr>
          <p:nvPr>
            <p:ph type="body" idx="1"/>
          </p:nvPr>
        </p:nvSpPr>
        <p:spPr>
          <a:xfrm>
            <a:off x="93663" y="1076325"/>
            <a:ext cx="9050337" cy="5781675"/>
          </a:xfrm>
        </p:spPr>
        <p:txBody>
          <a:bodyPr/>
          <a:lstStyle/>
          <a:p>
            <a:pPr algn="just" eaLnBrk="1" hangingPunct="1">
              <a:buFont typeface="Wingdings" pitchFamily="2" charset="2"/>
              <a:buNone/>
              <a:defRPr/>
            </a:pPr>
            <a:r>
              <a:rPr lang="en-US" b="1" dirty="0" smtClean="0">
                <a:solidFill>
                  <a:srgbClr val="FFFFFF"/>
                </a:solidFill>
                <a:latin typeface="Vrinda" pitchFamily="2" charset="0"/>
              </a:rPr>
              <a:t>   </a:t>
            </a:r>
            <a:r>
              <a:rPr lang="en-US" sz="3600" b="1" dirty="0" smtClean="0">
                <a:solidFill>
                  <a:srgbClr val="FFFFFF"/>
                </a:solidFill>
                <a:latin typeface="Vrinda" pitchFamily="2" charset="0"/>
              </a:rPr>
              <a:t>This </a:t>
            </a:r>
            <a:r>
              <a:rPr lang="en-GB" sz="3600" b="1" dirty="0" smtClean="0">
                <a:solidFill>
                  <a:srgbClr val="FFFFFF"/>
                </a:solidFill>
                <a:latin typeface="Vrinda" pitchFamily="2" charset="0"/>
              </a:rPr>
              <a:t>refers </a:t>
            </a:r>
            <a:r>
              <a:rPr lang="en-GB" sz="3600" b="1" dirty="0">
                <a:solidFill>
                  <a:srgbClr val="FFFFFF"/>
                </a:solidFill>
                <a:latin typeface="Vrinda" pitchFamily="2" charset="0"/>
              </a:rPr>
              <a:t>to </a:t>
            </a:r>
            <a:r>
              <a:rPr lang="en-GB" sz="3600" b="1" dirty="0" smtClean="0">
                <a:solidFill>
                  <a:srgbClr val="FFFFFF"/>
                </a:solidFill>
                <a:latin typeface="Vrinda" pitchFamily="2" charset="0"/>
              </a:rPr>
              <a:t>employee's </a:t>
            </a:r>
            <a:r>
              <a:rPr lang="en-GB" sz="3600" b="1" dirty="0">
                <a:solidFill>
                  <a:srgbClr val="FFFFFF"/>
                </a:solidFill>
                <a:latin typeface="Vrinda" pitchFamily="2" charset="0"/>
              </a:rPr>
              <a:t>hours that are </a:t>
            </a:r>
            <a:r>
              <a:rPr lang="en-GB" sz="3600" b="1" dirty="0" smtClean="0">
                <a:solidFill>
                  <a:srgbClr val="FFFFFF"/>
                </a:solidFill>
                <a:latin typeface="Vrinda" pitchFamily="2" charset="0"/>
              </a:rPr>
              <a:t>spent on </a:t>
            </a:r>
            <a:r>
              <a:rPr lang="en-GB" sz="3600" b="1" dirty="0">
                <a:solidFill>
                  <a:srgbClr val="FFFFFF"/>
                </a:solidFill>
                <a:latin typeface="Vrinda" pitchFamily="2" charset="0"/>
              </a:rPr>
              <a:t>working on </a:t>
            </a:r>
            <a:r>
              <a:rPr lang="en-GB" sz="3600" b="1" dirty="0" smtClean="0">
                <a:solidFill>
                  <a:srgbClr val="FFFFFF"/>
                </a:solidFill>
                <a:latin typeface="Vrinda" pitchFamily="2" charset="0"/>
              </a:rPr>
              <a:t>tasks </a:t>
            </a:r>
            <a:r>
              <a:rPr lang="en-GB" sz="3600" b="1" dirty="0">
                <a:solidFill>
                  <a:srgbClr val="FFFFFF"/>
                </a:solidFill>
                <a:latin typeface="Vrinda" pitchFamily="2" charset="0"/>
              </a:rPr>
              <a:t>that cannot be traced back to specific production units or products</a:t>
            </a:r>
            <a:r>
              <a:rPr lang="en-GB" sz="3600" b="1" dirty="0" smtClean="0">
                <a:solidFill>
                  <a:srgbClr val="FFFFFF"/>
                </a:solidFill>
                <a:latin typeface="Vrinda" pitchFamily="2" charset="0"/>
              </a:rPr>
              <a:t>. </a:t>
            </a:r>
            <a:r>
              <a:rPr lang="en-US" sz="3600" b="1" dirty="0" smtClean="0">
                <a:solidFill>
                  <a:srgbClr val="FFFFFF"/>
                </a:solidFill>
                <a:latin typeface="Vrinda" pitchFamily="2" charset="0"/>
              </a:rPr>
              <a:t>It is that labour which is not directly engaged in the production of goods or services but which indirectly helps the direct labour engaged in production. The example are clerks, supervisors, accountants, security guards, sweepers etc. </a:t>
            </a:r>
          </a:p>
        </p:txBody>
      </p:sp>
    </p:spTree>
  </p:cSld>
  <p:clrMapOvr>
    <a:masterClrMapping/>
  </p:clrMapOvr>
  <p:transition spd="slow">
    <p:blinds/>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6375"/>
            <a:ext cx="9050338" cy="979488"/>
          </a:xfrm>
        </p:spPr>
        <p:txBody>
          <a:bodyPr/>
          <a:lstStyle/>
          <a:p>
            <a:pPr>
              <a:defRPr/>
            </a:pPr>
            <a:r>
              <a:rPr lang="en-GB" sz="2800" b="1" dirty="0" smtClean="0">
                <a:solidFill>
                  <a:srgbClr val="92D050"/>
                </a:solidFill>
              </a:rPr>
              <a:t>Characteristics of a Sound Remuneration System</a:t>
            </a:r>
            <a:endParaRPr lang="en-GB" sz="2800" b="1" dirty="0">
              <a:solidFill>
                <a:srgbClr val="92D050"/>
              </a:solidFill>
            </a:endParaRPr>
          </a:p>
        </p:txBody>
      </p:sp>
      <p:sp>
        <p:nvSpPr>
          <p:cNvPr id="3" name="Content Placeholder 2"/>
          <p:cNvSpPr>
            <a:spLocks noGrp="1"/>
          </p:cNvSpPr>
          <p:nvPr>
            <p:ph idx="1"/>
          </p:nvPr>
        </p:nvSpPr>
        <p:spPr>
          <a:xfrm>
            <a:off x="0" y="576263"/>
            <a:ext cx="9144000" cy="6313487"/>
          </a:xfrm>
        </p:spPr>
        <p:txBody>
          <a:bodyPr/>
          <a:lstStyle/>
          <a:p>
            <a:pPr marL="0" indent="0" eaLnBrk="1" hangingPunct="1">
              <a:buFont typeface="Wingdings" pitchFamily="2" charset="2"/>
              <a:buNone/>
              <a:defRPr/>
            </a:pPr>
            <a:endParaRPr lang="en-GB" altLang="en-US" sz="2400" dirty="0" smtClean="0"/>
          </a:p>
          <a:p>
            <a:pPr marL="0" indent="0" eaLnBrk="1" hangingPunct="1">
              <a:buFont typeface="Wingdings" pitchFamily="2" charset="2"/>
              <a:buNone/>
              <a:defRPr/>
            </a:pPr>
            <a:r>
              <a:rPr lang="en-US" altLang="en-US" dirty="0" smtClean="0">
                <a:solidFill>
                  <a:schemeClr val="accent3">
                    <a:lumMod val="20000"/>
                    <a:lumOff val="80000"/>
                  </a:schemeClr>
                </a:solidFill>
              </a:rPr>
              <a:t>7. It should boost productivity and performance.</a:t>
            </a:r>
          </a:p>
          <a:p>
            <a:pPr marL="0" indent="0" eaLnBrk="1" hangingPunct="1">
              <a:buFont typeface="Wingdings" pitchFamily="2" charset="2"/>
              <a:buNone/>
              <a:defRPr/>
            </a:pPr>
            <a:r>
              <a:rPr lang="en-US" dirty="0" smtClean="0">
                <a:solidFill>
                  <a:schemeClr val="accent3">
                    <a:lumMod val="20000"/>
                    <a:lumOff val="80000"/>
                  </a:schemeClr>
                </a:solidFill>
              </a:rPr>
              <a:t>8. It should be flexible enough to factor in effects of changes in cost of living, and systems of similar companies in the same industry.</a:t>
            </a:r>
            <a:endParaRPr lang="en-GB" dirty="0" smtClean="0"/>
          </a:p>
        </p:txBody>
      </p:sp>
      <p:sp>
        <p:nvSpPr>
          <p:cNvPr id="4" name="Title 1"/>
          <p:cNvSpPr txBox="1">
            <a:spLocks/>
          </p:cNvSpPr>
          <p:nvPr/>
        </p:nvSpPr>
        <p:spPr bwMode="auto">
          <a:xfrm>
            <a:off x="0" y="-214313"/>
            <a:ext cx="9050338" cy="979488"/>
          </a:xfrm>
          <a:prstGeom prst="rect">
            <a:avLst/>
          </a:prstGeom>
          <a:noFill/>
          <a:ln w="9525">
            <a:noFill/>
            <a:miter lim="800000"/>
            <a:headEnd/>
            <a:tailEnd/>
          </a:ln>
          <a:effectLst/>
        </p:spPr>
        <p:txBody>
          <a:bodyPr anchor="ctr"/>
          <a:lst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defRPr/>
            </a:pPr>
            <a:r>
              <a:rPr lang="en-GB" sz="2800" b="1" kern="0" dirty="0" smtClean="0">
                <a:solidFill>
                  <a:srgbClr val="92D050"/>
                </a:solidFill>
              </a:rPr>
              <a:t>Characteristics of a Sound Remuneration System</a:t>
            </a:r>
            <a:endParaRPr lang="en-GB" sz="2800" b="1" kern="0" dirty="0">
              <a:solidFill>
                <a:srgbClr val="92D050"/>
              </a:solidFill>
            </a:endParaRPr>
          </a:p>
        </p:txBody>
      </p:sp>
    </p:spTree>
  </p:cSld>
  <p:clrMapOvr>
    <a:masterClrMapping/>
  </p:clrMapOvr>
  <p:transition spd="slow">
    <p:blinds/>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304800" y="0"/>
            <a:ext cx="8243888" cy="808038"/>
          </a:xfrm>
        </p:spPr>
        <p:txBody>
          <a:bodyPr/>
          <a:lstStyle/>
          <a:p>
            <a:pPr eaLnBrk="1" hangingPunct="1">
              <a:defRPr/>
            </a:pPr>
            <a:r>
              <a:rPr lang="en-US" smtClean="0">
                <a:solidFill>
                  <a:schemeClr val="folHlink"/>
                </a:solidFill>
                <a:latin typeface="Bernard MT Condensed" pitchFamily="18" charset="0"/>
              </a:rPr>
              <a:t>LABOUR COST</a:t>
            </a:r>
            <a:r>
              <a:rPr lang="en-US" sz="4800" smtClean="0"/>
              <a:t> </a:t>
            </a:r>
          </a:p>
        </p:txBody>
      </p:sp>
      <p:sp>
        <p:nvSpPr>
          <p:cNvPr id="25603" name="Rectangle 3"/>
          <p:cNvSpPr>
            <a:spLocks noGrp="1" noChangeArrowheads="1"/>
          </p:cNvSpPr>
          <p:nvPr>
            <p:ph type="body" idx="1"/>
          </p:nvPr>
        </p:nvSpPr>
        <p:spPr>
          <a:xfrm>
            <a:off x="0" y="620713"/>
            <a:ext cx="9144000" cy="6237287"/>
          </a:xfrm>
        </p:spPr>
        <p:txBody>
          <a:bodyPr/>
          <a:lstStyle/>
          <a:p>
            <a:pPr marL="609600" indent="-609600" eaLnBrk="1" hangingPunct="1">
              <a:lnSpc>
                <a:spcPct val="90000"/>
              </a:lnSpc>
              <a:defRPr/>
            </a:pPr>
            <a:r>
              <a:rPr lang="en-US" b="1" dirty="0" smtClean="0">
                <a:solidFill>
                  <a:srgbClr val="FFFFFF"/>
                </a:solidFill>
                <a:latin typeface="Vrinda" pitchFamily="2" charset="0"/>
              </a:rPr>
              <a:t>It represent the various items of expenditure incurred on employees by the employer and would include the following</a:t>
            </a:r>
          </a:p>
          <a:p>
            <a:pPr marL="609600" indent="-609600" eaLnBrk="1" hangingPunct="1">
              <a:lnSpc>
                <a:spcPct val="90000"/>
              </a:lnSpc>
              <a:defRPr/>
            </a:pPr>
            <a:r>
              <a:rPr lang="en-US" b="1" dirty="0" smtClean="0">
                <a:solidFill>
                  <a:srgbClr val="FFFFFF"/>
                </a:solidFill>
                <a:latin typeface="Vrinda" pitchFamily="2" charset="0"/>
              </a:rPr>
              <a:t>A) MONETARY BENEFITS : </a:t>
            </a:r>
          </a:p>
          <a:p>
            <a:pPr marL="609600" indent="-609600" eaLnBrk="1" hangingPunct="1">
              <a:lnSpc>
                <a:spcPct val="90000"/>
              </a:lnSpc>
              <a:buFontTx/>
              <a:buAutoNum type="arabicPeriod"/>
              <a:defRPr/>
            </a:pPr>
            <a:r>
              <a:rPr lang="en-US" b="1" dirty="0">
                <a:solidFill>
                  <a:srgbClr val="FFFFFF"/>
                </a:solidFill>
                <a:latin typeface="Vrinda" pitchFamily="2" charset="0"/>
              </a:rPr>
              <a:t>B</a:t>
            </a:r>
            <a:r>
              <a:rPr lang="en-US" b="1" dirty="0" smtClean="0">
                <a:solidFill>
                  <a:srgbClr val="FFFFFF"/>
                </a:solidFill>
                <a:latin typeface="Vrinda" pitchFamily="2" charset="0"/>
              </a:rPr>
              <a:t>asic wages</a:t>
            </a:r>
          </a:p>
          <a:p>
            <a:pPr marL="609600" indent="-609600" eaLnBrk="1" hangingPunct="1">
              <a:lnSpc>
                <a:spcPct val="90000"/>
              </a:lnSpc>
              <a:buFontTx/>
              <a:buAutoNum type="arabicPeriod"/>
              <a:defRPr/>
            </a:pPr>
            <a:r>
              <a:rPr lang="en-US" b="1" dirty="0" smtClean="0">
                <a:solidFill>
                  <a:srgbClr val="FFFFFF"/>
                </a:solidFill>
                <a:latin typeface="Vrinda" pitchFamily="2" charset="0"/>
              </a:rPr>
              <a:t>Other Allowances</a:t>
            </a:r>
          </a:p>
          <a:p>
            <a:pPr marL="609600" indent="-609600" eaLnBrk="1" hangingPunct="1">
              <a:lnSpc>
                <a:spcPct val="90000"/>
              </a:lnSpc>
              <a:buFontTx/>
              <a:buAutoNum type="arabicPeriod"/>
              <a:defRPr/>
            </a:pPr>
            <a:r>
              <a:rPr lang="en-US" b="1" dirty="0" smtClean="0">
                <a:solidFill>
                  <a:srgbClr val="FFFFFF"/>
                </a:solidFill>
                <a:latin typeface="Vrinda" pitchFamily="2" charset="0"/>
              </a:rPr>
              <a:t>Employer’s Contribution to Provident Fund</a:t>
            </a:r>
          </a:p>
          <a:p>
            <a:pPr marL="609600" indent="-609600" eaLnBrk="1" hangingPunct="1">
              <a:lnSpc>
                <a:spcPct val="90000"/>
              </a:lnSpc>
              <a:buFontTx/>
              <a:buAutoNum type="arabicPeriod"/>
              <a:defRPr/>
            </a:pPr>
            <a:r>
              <a:rPr lang="en-US" b="1" dirty="0" smtClean="0">
                <a:solidFill>
                  <a:srgbClr val="FFFFFF"/>
                </a:solidFill>
                <a:latin typeface="Vrinda" pitchFamily="2" charset="0"/>
              </a:rPr>
              <a:t>Profit bonus</a:t>
            </a:r>
          </a:p>
          <a:p>
            <a:pPr marL="609600" indent="-609600" eaLnBrk="1" hangingPunct="1">
              <a:lnSpc>
                <a:spcPct val="90000"/>
              </a:lnSpc>
              <a:buFontTx/>
              <a:buAutoNum type="arabicPeriod"/>
              <a:defRPr/>
            </a:pPr>
            <a:r>
              <a:rPr lang="en-US" b="1" dirty="0" smtClean="0">
                <a:solidFill>
                  <a:srgbClr val="FFFFFF"/>
                </a:solidFill>
                <a:latin typeface="Vrinda" pitchFamily="2" charset="0"/>
              </a:rPr>
              <a:t>Old age Pension</a:t>
            </a:r>
          </a:p>
          <a:p>
            <a:pPr marL="609600" indent="-609600" eaLnBrk="1" hangingPunct="1">
              <a:lnSpc>
                <a:spcPct val="90000"/>
              </a:lnSpc>
              <a:buFontTx/>
              <a:buAutoNum type="arabicPeriod"/>
              <a:defRPr/>
            </a:pPr>
            <a:r>
              <a:rPr lang="en-US" b="1" dirty="0" smtClean="0">
                <a:solidFill>
                  <a:srgbClr val="FFFFFF"/>
                </a:solidFill>
                <a:latin typeface="Vrinda" pitchFamily="2" charset="0"/>
              </a:rPr>
              <a:t>Production bonus</a:t>
            </a:r>
          </a:p>
          <a:p>
            <a:pPr marL="609600" indent="-609600" eaLnBrk="1" hangingPunct="1">
              <a:lnSpc>
                <a:spcPct val="90000"/>
              </a:lnSpc>
              <a:buFontTx/>
              <a:buAutoNum type="arabicPeriod"/>
              <a:defRPr/>
            </a:pPr>
            <a:r>
              <a:rPr lang="en-US" b="1" dirty="0" smtClean="0">
                <a:solidFill>
                  <a:srgbClr val="FFFFFF"/>
                </a:solidFill>
                <a:latin typeface="Vrinda" pitchFamily="2" charset="0"/>
              </a:rPr>
              <a:t>Retirement gratuity  </a:t>
            </a:r>
          </a:p>
          <a:p>
            <a:pPr marL="609600" indent="-609600" eaLnBrk="1" hangingPunct="1">
              <a:lnSpc>
                <a:spcPct val="90000"/>
              </a:lnSpc>
              <a:defRPr/>
            </a:pPr>
            <a:endParaRPr lang="en-US" b="1" dirty="0" smtClean="0">
              <a:solidFill>
                <a:srgbClr val="FFFFFF"/>
              </a:solidFill>
              <a:latin typeface="Vrinda" pitchFamily="2" charset="0"/>
            </a:endParaRPr>
          </a:p>
        </p:txBody>
      </p:sp>
    </p:spTree>
  </p:cSld>
  <p:clrMapOvr>
    <a:masterClrMapping/>
  </p:clrMapOvr>
  <p:transition spd="slow">
    <p:blinds/>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4763" y="620713"/>
            <a:ext cx="9139237" cy="6237287"/>
          </a:xfrm>
        </p:spPr>
        <p:txBody>
          <a:bodyPr/>
          <a:lstStyle/>
          <a:p>
            <a:pPr marL="609600" indent="-609600" eaLnBrk="1" hangingPunct="1">
              <a:lnSpc>
                <a:spcPct val="90000"/>
              </a:lnSpc>
              <a:defRPr/>
            </a:pPr>
            <a:r>
              <a:rPr lang="en-US" b="1" dirty="0" smtClean="0">
                <a:solidFill>
                  <a:srgbClr val="FFFFFF"/>
                </a:solidFill>
                <a:latin typeface="Vrinda" pitchFamily="2" charset="0"/>
              </a:rPr>
              <a:t>B) FRINGE BENEFITS OR LABOUR RELATED COSTS :</a:t>
            </a:r>
          </a:p>
          <a:p>
            <a:pPr marL="609600" indent="-609600" eaLnBrk="1" hangingPunct="1">
              <a:lnSpc>
                <a:spcPct val="90000"/>
              </a:lnSpc>
              <a:buFontTx/>
              <a:buAutoNum type="arabicPeriod"/>
              <a:defRPr/>
            </a:pPr>
            <a:r>
              <a:rPr lang="en-US" b="1" dirty="0" smtClean="0">
                <a:solidFill>
                  <a:srgbClr val="FFFFFF"/>
                </a:solidFill>
                <a:latin typeface="Vrinda" pitchFamily="2" charset="0"/>
              </a:rPr>
              <a:t>Subsidized Food</a:t>
            </a:r>
          </a:p>
          <a:p>
            <a:pPr marL="609600" indent="-609600" eaLnBrk="1" hangingPunct="1">
              <a:lnSpc>
                <a:spcPct val="90000"/>
              </a:lnSpc>
              <a:buFontTx/>
              <a:buAutoNum type="arabicPeriod"/>
              <a:defRPr/>
            </a:pPr>
            <a:r>
              <a:rPr lang="en-US" b="1" dirty="0" smtClean="0">
                <a:solidFill>
                  <a:srgbClr val="FFFFFF"/>
                </a:solidFill>
                <a:latin typeface="Vrinda" pitchFamily="2" charset="0"/>
              </a:rPr>
              <a:t>Subsidized Housing</a:t>
            </a:r>
          </a:p>
          <a:p>
            <a:pPr marL="609600" indent="-609600" eaLnBrk="1" hangingPunct="1">
              <a:lnSpc>
                <a:spcPct val="90000"/>
              </a:lnSpc>
              <a:buFontTx/>
              <a:buAutoNum type="arabicPeriod"/>
              <a:defRPr/>
            </a:pPr>
            <a:r>
              <a:rPr lang="en-US" b="1" dirty="0" smtClean="0">
                <a:solidFill>
                  <a:srgbClr val="FFFFFF"/>
                </a:solidFill>
                <a:latin typeface="Vrinda" pitchFamily="2" charset="0"/>
              </a:rPr>
              <a:t>Subsidized Education</a:t>
            </a:r>
          </a:p>
          <a:p>
            <a:pPr marL="609600" indent="-609600" eaLnBrk="1" hangingPunct="1">
              <a:lnSpc>
                <a:spcPct val="90000"/>
              </a:lnSpc>
              <a:buFontTx/>
              <a:buAutoNum type="arabicPeriod"/>
              <a:defRPr/>
            </a:pPr>
            <a:r>
              <a:rPr lang="en-US" b="1" dirty="0" smtClean="0">
                <a:solidFill>
                  <a:srgbClr val="FFFFFF"/>
                </a:solidFill>
                <a:latin typeface="Vrinda" pitchFamily="2" charset="0"/>
              </a:rPr>
              <a:t>Medical Facilities </a:t>
            </a:r>
          </a:p>
          <a:p>
            <a:pPr marL="609600" indent="-609600" eaLnBrk="1" hangingPunct="1">
              <a:lnSpc>
                <a:spcPct val="90000"/>
              </a:lnSpc>
              <a:buFontTx/>
              <a:buAutoNum type="arabicPeriod"/>
              <a:defRPr/>
            </a:pPr>
            <a:r>
              <a:rPr lang="en-US" b="1" dirty="0" smtClean="0">
                <a:solidFill>
                  <a:srgbClr val="FFFFFF"/>
                </a:solidFill>
                <a:latin typeface="Vrinda" pitchFamily="2" charset="0"/>
              </a:rPr>
              <a:t>Holidays Pay</a:t>
            </a:r>
          </a:p>
          <a:p>
            <a:pPr marL="609600" indent="-609600" eaLnBrk="1" hangingPunct="1">
              <a:lnSpc>
                <a:spcPct val="90000"/>
              </a:lnSpc>
              <a:buFontTx/>
              <a:buAutoNum type="arabicPeriod"/>
              <a:defRPr/>
            </a:pPr>
            <a:r>
              <a:rPr lang="en-US" b="1" dirty="0" smtClean="0">
                <a:solidFill>
                  <a:srgbClr val="FFFFFF"/>
                </a:solidFill>
                <a:latin typeface="Vrinda" pitchFamily="2" charset="0"/>
              </a:rPr>
              <a:t>Recreational Facilities  </a:t>
            </a:r>
          </a:p>
        </p:txBody>
      </p:sp>
    </p:spTree>
  </p:cSld>
  <p:clrMapOvr>
    <a:masterClrMapping/>
  </p:clrMapOvr>
  <p:transition spd="slow">
    <p:blinds/>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31813" y="277813"/>
            <a:ext cx="7977187" cy="590550"/>
          </a:xfrm>
        </p:spPr>
        <p:txBody>
          <a:bodyPr/>
          <a:lstStyle/>
          <a:p>
            <a:pPr eaLnBrk="1" hangingPunct="1">
              <a:defRPr/>
            </a:pPr>
            <a:r>
              <a:rPr lang="en-US" sz="3600" smtClean="0">
                <a:solidFill>
                  <a:schemeClr val="folHlink"/>
                </a:solidFill>
                <a:latin typeface="Bernard MT Condensed" pitchFamily="18" charset="0"/>
              </a:rPr>
              <a:t>CONTROL OVER LABOUR COSTS</a:t>
            </a:r>
            <a:r>
              <a:rPr lang="en-US" sz="4000" smtClean="0"/>
              <a:t> </a:t>
            </a:r>
          </a:p>
        </p:txBody>
      </p:sp>
      <p:sp>
        <p:nvSpPr>
          <p:cNvPr id="27651" name="Rectangle 3"/>
          <p:cNvSpPr>
            <a:spLocks noGrp="1" noChangeArrowheads="1"/>
          </p:cNvSpPr>
          <p:nvPr>
            <p:ph type="body" idx="1"/>
          </p:nvPr>
        </p:nvSpPr>
        <p:spPr>
          <a:xfrm>
            <a:off x="0" y="1066800"/>
            <a:ext cx="9144000" cy="5549900"/>
          </a:xfrm>
        </p:spPr>
        <p:txBody>
          <a:bodyPr/>
          <a:lstStyle/>
          <a:p>
            <a:pPr marL="609600" indent="-609600" algn="just" eaLnBrk="1" hangingPunct="1">
              <a:lnSpc>
                <a:spcPct val="90000"/>
              </a:lnSpc>
              <a:buFont typeface="Wingdings" pitchFamily="2" charset="2"/>
              <a:buNone/>
              <a:defRPr/>
            </a:pPr>
            <a:r>
              <a:rPr lang="en-US" sz="2800" b="1" dirty="0" smtClean="0">
                <a:solidFill>
                  <a:srgbClr val="FFFFFF"/>
                </a:solidFill>
                <a:latin typeface="Vrinda" pitchFamily="2" charset="0"/>
              </a:rPr>
              <a:t>      It is an important objective of management to control labour costs. From the functional point of view,  control of labour costs is effected in a large industrial concern by the </a:t>
            </a:r>
            <a:r>
              <a:rPr lang="en-US" sz="2800" b="1" dirty="0" err="1" smtClean="0">
                <a:solidFill>
                  <a:srgbClr val="FFFFFF"/>
                </a:solidFill>
                <a:latin typeface="Vrinda" pitchFamily="2" charset="0"/>
              </a:rPr>
              <a:t>co-ordinated</a:t>
            </a:r>
            <a:r>
              <a:rPr lang="en-US" sz="2800" b="1" dirty="0" smtClean="0">
                <a:solidFill>
                  <a:srgbClr val="FFFFFF"/>
                </a:solidFill>
                <a:latin typeface="Vrinda" pitchFamily="2" charset="0"/>
              </a:rPr>
              <a:t> efforts of the following departments:</a:t>
            </a:r>
          </a:p>
          <a:p>
            <a:pPr marL="609600" indent="-609600" eaLnBrk="1" hangingPunct="1">
              <a:lnSpc>
                <a:spcPct val="90000"/>
              </a:lnSpc>
              <a:buFontTx/>
              <a:buAutoNum type="arabicPeriod"/>
              <a:defRPr/>
            </a:pPr>
            <a:r>
              <a:rPr lang="en-US" sz="2800" b="1" dirty="0" smtClean="0">
                <a:solidFill>
                  <a:srgbClr val="FFFFFF"/>
                </a:solidFill>
                <a:latin typeface="Vrinda" pitchFamily="2" charset="0"/>
              </a:rPr>
              <a:t>Personnel department </a:t>
            </a:r>
          </a:p>
          <a:p>
            <a:pPr marL="609600" indent="-609600" eaLnBrk="1" hangingPunct="1">
              <a:lnSpc>
                <a:spcPct val="90000"/>
              </a:lnSpc>
              <a:buFontTx/>
              <a:buAutoNum type="arabicPeriod"/>
              <a:defRPr/>
            </a:pPr>
            <a:r>
              <a:rPr lang="en-US" sz="2800" b="1" dirty="0" smtClean="0">
                <a:solidFill>
                  <a:srgbClr val="FFFFFF"/>
                </a:solidFill>
                <a:latin typeface="Vrinda" pitchFamily="2" charset="0"/>
              </a:rPr>
              <a:t>Engineering department </a:t>
            </a:r>
          </a:p>
          <a:p>
            <a:pPr marL="609600" indent="-609600" eaLnBrk="1" hangingPunct="1">
              <a:lnSpc>
                <a:spcPct val="90000"/>
              </a:lnSpc>
              <a:buFontTx/>
              <a:buAutoNum type="arabicPeriod"/>
              <a:defRPr/>
            </a:pPr>
            <a:r>
              <a:rPr lang="en-US" sz="2800" b="1" dirty="0" smtClean="0">
                <a:solidFill>
                  <a:srgbClr val="FFFFFF"/>
                </a:solidFill>
                <a:latin typeface="Vrinda" pitchFamily="2" charset="0"/>
              </a:rPr>
              <a:t>Rate or time and motion study department </a:t>
            </a:r>
          </a:p>
          <a:p>
            <a:pPr marL="609600" indent="-609600" eaLnBrk="1" hangingPunct="1">
              <a:lnSpc>
                <a:spcPct val="90000"/>
              </a:lnSpc>
              <a:buFontTx/>
              <a:buAutoNum type="arabicPeriod"/>
              <a:defRPr/>
            </a:pPr>
            <a:r>
              <a:rPr lang="en-US" sz="2800" b="1" dirty="0" smtClean="0">
                <a:solidFill>
                  <a:srgbClr val="FFFFFF"/>
                </a:solidFill>
                <a:latin typeface="Vrinda" pitchFamily="2" charset="0"/>
              </a:rPr>
              <a:t>Time keeping department</a:t>
            </a:r>
          </a:p>
          <a:p>
            <a:pPr marL="609600" indent="-609600" eaLnBrk="1" hangingPunct="1">
              <a:lnSpc>
                <a:spcPct val="90000"/>
              </a:lnSpc>
              <a:buFontTx/>
              <a:buAutoNum type="arabicPeriod"/>
              <a:defRPr/>
            </a:pPr>
            <a:r>
              <a:rPr lang="en-US" sz="2800" b="1" dirty="0" smtClean="0">
                <a:solidFill>
                  <a:srgbClr val="FFFFFF"/>
                </a:solidFill>
                <a:latin typeface="Vrinda" pitchFamily="2" charset="0"/>
              </a:rPr>
              <a:t>Pay roll department</a:t>
            </a:r>
          </a:p>
          <a:p>
            <a:pPr marL="609600" indent="-609600" eaLnBrk="1" hangingPunct="1">
              <a:lnSpc>
                <a:spcPct val="90000"/>
              </a:lnSpc>
              <a:buFontTx/>
              <a:buAutoNum type="arabicPeriod"/>
              <a:defRPr/>
            </a:pPr>
            <a:r>
              <a:rPr lang="en-US" sz="2800" b="1" dirty="0" smtClean="0">
                <a:solidFill>
                  <a:srgbClr val="FFFFFF"/>
                </a:solidFill>
                <a:latin typeface="Vrinda" pitchFamily="2" charset="0"/>
              </a:rPr>
              <a:t>Cost accounting department </a:t>
            </a:r>
          </a:p>
          <a:p>
            <a:pPr marL="609600" indent="-609600" eaLnBrk="1" hangingPunct="1">
              <a:lnSpc>
                <a:spcPct val="90000"/>
              </a:lnSpc>
              <a:buFont typeface="Wingdings" pitchFamily="2" charset="2"/>
              <a:buNone/>
              <a:defRPr/>
            </a:pPr>
            <a:r>
              <a:rPr lang="en-US" sz="2800" b="1" dirty="0" smtClean="0">
                <a:solidFill>
                  <a:srgbClr val="FFFFFF"/>
                </a:solidFill>
                <a:latin typeface="Vrinda" pitchFamily="2" charset="0"/>
              </a:rPr>
              <a:t>  </a:t>
            </a:r>
          </a:p>
        </p:txBody>
      </p:sp>
    </p:spTree>
  </p:cSld>
  <p:clrMapOvr>
    <a:masterClrMapping/>
  </p:clrMapOvr>
  <p:transition spd="slow">
    <p:blinds/>
  </p:transition>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Beam</Template>
  <TotalTime>913</TotalTime>
  <Words>3770</Words>
  <Application>Microsoft Office PowerPoint</Application>
  <PresentationFormat>On-screen Show (4:3)</PresentationFormat>
  <Paragraphs>392</Paragraphs>
  <Slides>60</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60</vt:i4>
      </vt:variant>
    </vt:vector>
  </HeadingPairs>
  <TitlesOfParts>
    <vt:vector size="69" baseType="lpstr">
      <vt:lpstr>Arial</vt:lpstr>
      <vt:lpstr>Wingdings</vt:lpstr>
      <vt:lpstr>Calibri</vt:lpstr>
      <vt:lpstr>Times New Roman</vt:lpstr>
      <vt:lpstr>Algerian</vt:lpstr>
      <vt:lpstr>Vrinda</vt:lpstr>
      <vt:lpstr>Bernard MT Condensed</vt:lpstr>
      <vt:lpstr>Verdana</vt:lpstr>
      <vt:lpstr>Beam</vt:lpstr>
      <vt:lpstr>COST ACCOUNTING  (ACC 203)</vt:lpstr>
      <vt:lpstr>       TOPIC :  LABOUR COSTING</vt:lpstr>
      <vt:lpstr>INTRODUCTION</vt:lpstr>
      <vt:lpstr>Slide 4</vt:lpstr>
      <vt:lpstr>DIRECT LABOUR</vt:lpstr>
      <vt:lpstr>INDIRECT LABOUR</vt:lpstr>
      <vt:lpstr>LABOUR COST </vt:lpstr>
      <vt:lpstr>Slide 8</vt:lpstr>
      <vt:lpstr>CONTROL OVER LABOUR COSTS </vt:lpstr>
      <vt:lpstr>PERSONNEL DEPARTMENT  </vt:lpstr>
      <vt:lpstr>Slide 11</vt:lpstr>
      <vt:lpstr>Labour turnover</vt:lpstr>
      <vt:lpstr>Labour turnover</vt:lpstr>
      <vt:lpstr>2)     ENGINEERING DEPARTMENT</vt:lpstr>
      <vt:lpstr>3)  Rate or Time and motions studied department</vt:lpstr>
      <vt:lpstr>4)   TIME KEEPING DEPARTMENT </vt:lpstr>
      <vt:lpstr>5)     Pay roll department</vt:lpstr>
      <vt:lpstr>6)  COST ACCOUNTING DEPARTMENT</vt:lpstr>
      <vt:lpstr>WAGES ANALYSIS SHEET OR WAGES ABSTRACT</vt:lpstr>
      <vt:lpstr>LABOUR REMUNERATION METHODS</vt:lpstr>
      <vt:lpstr>Time Based or Time Work Method</vt:lpstr>
      <vt:lpstr>Time Based or Time Work Method</vt:lpstr>
      <vt:lpstr>Advantages of Time Based  Method</vt:lpstr>
      <vt:lpstr>Disadvantages of Time Based  Method</vt:lpstr>
      <vt:lpstr>Suitability of Time Based  Method</vt:lpstr>
      <vt:lpstr>Time Based Method: Overtime Premium</vt:lpstr>
      <vt:lpstr>Output Based or Piecework Method</vt:lpstr>
      <vt:lpstr>Advantages of Output Based Method</vt:lpstr>
      <vt:lpstr>Disadvantages of Output Based Method</vt:lpstr>
      <vt:lpstr>Suitability of Output Based Method</vt:lpstr>
      <vt:lpstr>Bonus and Incentive Schemes Method</vt:lpstr>
      <vt:lpstr>Bonus and Incentive Schemes Method</vt:lpstr>
      <vt:lpstr>Bonus and Incentive Schemes Method</vt:lpstr>
      <vt:lpstr>Bonus and Incentive Schemes Method</vt:lpstr>
      <vt:lpstr>Bonus and Incentive Schemes Method</vt:lpstr>
      <vt:lpstr>Bonus and Incentive Schemes Method</vt:lpstr>
      <vt:lpstr>Bonus and Incentive Schemes Method</vt:lpstr>
      <vt:lpstr>Bonus and Incentive Schemes Method</vt:lpstr>
      <vt:lpstr>Bonus and Incentive Schemes Method</vt:lpstr>
      <vt:lpstr>Bonus and Incentive Schemes Method</vt:lpstr>
      <vt:lpstr>Bonus and Incentive Schemes Method</vt:lpstr>
      <vt:lpstr>Illustration 1:</vt:lpstr>
      <vt:lpstr>Slide 43</vt:lpstr>
      <vt:lpstr>(6) Merrick Differential Piece Rate System</vt:lpstr>
      <vt:lpstr>Illustration: 2</vt:lpstr>
      <vt:lpstr>Solution</vt:lpstr>
      <vt:lpstr>Solution</vt:lpstr>
      <vt:lpstr>Solution</vt:lpstr>
      <vt:lpstr>Gantt's Task Bonus Plan</vt:lpstr>
      <vt:lpstr>Illustration 3</vt:lpstr>
      <vt:lpstr>Solution</vt:lpstr>
      <vt:lpstr>Solution</vt:lpstr>
      <vt:lpstr>Solution</vt:lpstr>
      <vt:lpstr>Advantages of Bonus Method</vt:lpstr>
      <vt:lpstr>Disadvantages of Bonus Method</vt:lpstr>
      <vt:lpstr>Examples</vt:lpstr>
      <vt:lpstr>Examples</vt:lpstr>
      <vt:lpstr>Examples</vt:lpstr>
      <vt:lpstr>Characteristics of a Sound Remuneration System</vt:lpstr>
      <vt:lpstr>Characteristics of a Sound Remuneration System</vt:lpstr>
    </vt:vector>
  </TitlesOfParts>
  <Company>JBB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JBB</dc:creator>
  <cp:lastModifiedBy>user</cp:lastModifiedBy>
  <cp:revision>127</cp:revision>
  <dcterms:created xsi:type="dcterms:W3CDTF">2012-01-08T07:18:01Z</dcterms:created>
  <dcterms:modified xsi:type="dcterms:W3CDTF">2021-08-05T14:05:17Z</dcterms:modified>
</cp:coreProperties>
</file>