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Default Extension="doc" ContentType="application/msword"/>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322" r:id="rId3"/>
    <p:sldId id="257" r:id="rId4"/>
    <p:sldId id="258" r:id="rId5"/>
    <p:sldId id="310" r:id="rId6"/>
    <p:sldId id="259" r:id="rId7"/>
    <p:sldId id="260" r:id="rId8"/>
    <p:sldId id="261" r:id="rId9"/>
    <p:sldId id="262" r:id="rId10"/>
    <p:sldId id="263" r:id="rId11"/>
    <p:sldId id="265" r:id="rId12"/>
    <p:sldId id="264" r:id="rId13"/>
    <p:sldId id="320" r:id="rId14"/>
    <p:sldId id="266" r:id="rId15"/>
    <p:sldId id="288" r:id="rId16"/>
    <p:sldId id="267" r:id="rId17"/>
    <p:sldId id="268" r:id="rId18"/>
    <p:sldId id="269" r:id="rId19"/>
    <p:sldId id="270" r:id="rId20"/>
    <p:sldId id="271" r:id="rId21"/>
    <p:sldId id="321" r:id="rId22"/>
    <p:sldId id="272" r:id="rId23"/>
    <p:sldId id="323" r:id="rId24"/>
    <p:sldId id="273" r:id="rId25"/>
    <p:sldId id="274" r:id="rId26"/>
    <p:sldId id="275" r:id="rId27"/>
    <p:sldId id="324" r:id="rId28"/>
    <p:sldId id="276" r:id="rId29"/>
    <p:sldId id="277" r:id="rId30"/>
    <p:sldId id="278" r:id="rId31"/>
    <p:sldId id="279" r:id="rId32"/>
    <p:sldId id="311" r:id="rId33"/>
    <p:sldId id="312" r:id="rId34"/>
    <p:sldId id="313" r:id="rId35"/>
    <p:sldId id="314" r:id="rId36"/>
    <p:sldId id="315" r:id="rId37"/>
    <p:sldId id="280" r:id="rId38"/>
    <p:sldId id="281" r:id="rId39"/>
    <p:sldId id="282" r:id="rId40"/>
    <p:sldId id="283" r:id="rId41"/>
    <p:sldId id="284" r:id="rId42"/>
    <p:sldId id="285" r:id="rId43"/>
    <p:sldId id="286" r:id="rId44"/>
    <p:sldId id="287" r:id="rId45"/>
    <p:sldId id="289" r:id="rId46"/>
    <p:sldId id="292" r:id="rId47"/>
    <p:sldId id="290" r:id="rId48"/>
    <p:sldId id="291" r:id="rId49"/>
    <p:sldId id="293" r:id="rId50"/>
    <p:sldId id="294" r:id="rId51"/>
    <p:sldId id="296" r:id="rId52"/>
    <p:sldId id="297" r:id="rId53"/>
    <p:sldId id="298" r:id="rId54"/>
    <p:sldId id="295" r:id="rId55"/>
    <p:sldId id="301" r:id="rId56"/>
    <p:sldId id="325" r:id="rId57"/>
    <p:sldId id="326" r:id="rId58"/>
    <p:sldId id="327" r:id="rId59"/>
    <p:sldId id="328" r:id="rId60"/>
    <p:sldId id="329" r:id="rId61"/>
    <p:sldId id="330" r:id="rId62"/>
    <p:sldId id="331" r:id="rId63"/>
    <p:sldId id="332" r:id="rId64"/>
    <p:sldId id="333" r:id="rId65"/>
    <p:sldId id="334" r:id="rId66"/>
    <p:sldId id="335" r:id="rId67"/>
    <p:sldId id="336" r:id="rId68"/>
    <p:sldId id="337" r:id="rId69"/>
    <p:sldId id="338" r:id="rId70"/>
    <p:sldId id="339" r:id="rId71"/>
  </p:sldIdLst>
  <p:sldSz cx="9144000" cy="6858000" type="screen4x3"/>
  <p:notesSz cx="6858000" cy="9144000"/>
  <p:defaultTextStyle>
    <a:defPPr>
      <a:defRPr lang="en-GB"/>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DBB691"/>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2740" autoAdjust="0"/>
  </p:normalViewPr>
  <p:slideViewPr>
    <p:cSldViewPr>
      <p:cViewPr varScale="1">
        <p:scale>
          <a:sx n="93" d="100"/>
          <a:sy n="93" d="100"/>
        </p:scale>
        <p:origin x="-50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3.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p:cNvSpPr>
            <a:spLocks noGrp="1" noChangeArrowheads="1"/>
          </p:cNvSpPr>
          <p:nvPr>
            <p:ph type="sldNum" sz="quarter" idx="12"/>
          </p:nvPr>
        </p:nvSpPr>
        <p:spPr>
          <a:ln/>
        </p:spPr>
        <p:txBody>
          <a:bodyPr/>
          <a:lstStyle>
            <a:lvl1pPr>
              <a:defRPr/>
            </a:lvl1pPr>
          </a:lstStyle>
          <a:p>
            <a:fld id="{7297F725-4D70-4FCB-9F17-911D9EEE533E}" type="slidenum">
              <a:rPr lang="en-GB" altLang="en-US"/>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p:cNvSpPr>
            <a:spLocks noGrp="1" noChangeArrowheads="1"/>
          </p:cNvSpPr>
          <p:nvPr>
            <p:ph type="sldNum" sz="quarter" idx="12"/>
          </p:nvPr>
        </p:nvSpPr>
        <p:spPr>
          <a:ln/>
        </p:spPr>
        <p:txBody>
          <a:bodyPr/>
          <a:lstStyle>
            <a:lvl1pPr>
              <a:defRPr/>
            </a:lvl1pPr>
          </a:lstStyle>
          <a:p>
            <a:fld id="{19762825-03C5-4B68-B0E4-B7F97C046F0B}" type="slidenum">
              <a:rPr lang="en-GB" altLang="en-US"/>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77025" y="274638"/>
            <a:ext cx="2071688"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67425"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p:cNvSpPr>
            <a:spLocks noGrp="1" noChangeArrowheads="1"/>
          </p:cNvSpPr>
          <p:nvPr>
            <p:ph type="sldNum" sz="quarter" idx="12"/>
          </p:nvPr>
        </p:nvSpPr>
        <p:spPr>
          <a:ln/>
        </p:spPr>
        <p:txBody>
          <a:bodyPr/>
          <a:lstStyle>
            <a:lvl1pPr>
              <a:defRPr/>
            </a:lvl1pPr>
          </a:lstStyle>
          <a:p>
            <a:fld id="{507A1AA5-0CF6-4C90-A16E-D67C16F669B1}" type="slidenum">
              <a:rPr lang="en-GB" altLang="en-US"/>
              <a:pPr/>
              <a:t>‹#›</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p:cNvSpPr>
            <a:spLocks noGrp="1" noChangeArrowheads="1"/>
          </p:cNvSpPr>
          <p:nvPr>
            <p:ph type="sldNum" sz="quarter" idx="12"/>
          </p:nvPr>
        </p:nvSpPr>
        <p:spPr>
          <a:ln/>
        </p:spPr>
        <p:txBody>
          <a:bodyPr/>
          <a:lstStyle>
            <a:lvl1pPr>
              <a:defRPr/>
            </a:lvl1pPr>
          </a:lstStyle>
          <a:p>
            <a:fld id="{012F1F65-A7D8-4C64-AA7F-13C07E979505}" type="slidenum">
              <a:rPr lang="en-GB" altLang="en-US"/>
              <a:pPr/>
              <a:t>‹#›</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p:cNvSpPr>
            <a:spLocks noGrp="1" noChangeArrowheads="1"/>
          </p:cNvSpPr>
          <p:nvPr>
            <p:ph type="sldNum" sz="quarter" idx="12"/>
          </p:nvPr>
        </p:nvSpPr>
        <p:spPr>
          <a:ln/>
        </p:spPr>
        <p:txBody>
          <a:bodyPr/>
          <a:lstStyle>
            <a:lvl1pPr>
              <a:defRPr/>
            </a:lvl1pPr>
          </a:lstStyle>
          <a:p>
            <a:fld id="{176B51AC-7B82-498C-9F83-9DA0D7560D9D}" type="slidenum">
              <a:rPr lang="en-GB" altLang="en-US"/>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519113"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710113"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6"/>
          <p:cNvSpPr>
            <a:spLocks noGrp="1" noChangeArrowheads="1"/>
          </p:cNvSpPr>
          <p:nvPr>
            <p:ph type="sldNum" sz="quarter" idx="12"/>
          </p:nvPr>
        </p:nvSpPr>
        <p:spPr>
          <a:ln/>
        </p:spPr>
        <p:txBody>
          <a:bodyPr/>
          <a:lstStyle>
            <a:lvl1pPr>
              <a:defRPr/>
            </a:lvl1pPr>
          </a:lstStyle>
          <a:p>
            <a:fld id="{1961414D-0A1B-426C-91C3-CEF068E0BD87}" type="slidenum">
              <a:rPr lang="en-GB" altLang="en-US"/>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6"/>
          <p:cNvSpPr>
            <a:spLocks noGrp="1" noChangeArrowheads="1"/>
          </p:cNvSpPr>
          <p:nvPr>
            <p:ph type="sldNum" sz="quarter" idx="12"/>
          </p:nvPr>
        </p:nvSpPr>
        <p:spPr>
          <a:ln/>
        </p:spPr>
        <p:txBody>
          <a:bodyPr/>
          <a:lstStyle>
            <a:lvl1pPr>
              <a:defRPr/>
            </a:lvl1pPr>
          </a:lstStyle>
          <a:p>
            <a:fld id="{21A57F20-2827-4507-B32C-D5B52F8C18BF}" type="slidenum">
              <a:rPr lang="en-GB" altLang="en-US"/>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6"/>
          <p:cNvSpPr>
            <a:spLocks noGrp="1" noChangeArrowheads="1"/>
          </p:cNvSpPr>
          <p:nvPr>
            <p:ph type="sldNum" sz="quarter" idx="12"/>
          </p:nvPr>
        </p:nvSpPr>
        <p:spPr>
          <a:ln/>
        </p:spPr>
        <p:txBody>
          <a:bodyPr/>
          <a:lstStyle>
            <a:lvl1pPr>
              <a:defRPr/>
            </a:lvl1pPr>
          </a:lstStyle>
          <a:p>
            <a:fld id="{D9DBC025-B4DF-4371-8A4B-0A4784D165DA}" type="slidenum">
              <a:rPr lang="en-GB" altLang="en-US"/>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6"/>
          <p:cNvSpPr>
            <a:spLocks noGrp="1" noChangeArrowheads="1"/>
          </p:cNvSpPr>
          <p:nvPr>
            <p:ph type="sldNum" sz="quarter" idx="12"/>
          </p:nvPr>
        </p:nvSpPr>
        <p:spPr>
          <a:ln/>
        </p:spPr>
        <p:txBody>
          <a:bodyPr/>
          <a:lstStyle>
            <a:lvl1pPr>
              <a:defRPr/>
            </a:lvl1pPr>
          </a:lstStyle>
          <a:p>
            <a:fld id="{EE9B082E-E312-47E8-ADB2-7A25E7E23E25}" type="slidenum">
              <a:rPr lang="en-GB" altLang="en-US"/>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6"/>
          <p:cNvSpPr>
            <a:spLocks noGrp="1" noChangeArrowheads="1"/>
          </p:cNvSpPr>
          <p:nvPr>
            <p:ph type="sldNum" sz="quarter" idx="12"/>
          </p:nvPr>
        </p:nvSpPr>
        <p:spPr>
          <a:ln/>
        </p:spPr>
        <p:txBody>
          <a:bodyPr/>
          <a:lstStyle>
            <a:lvl1pPr>
              <a:defRPr/>
            </a:lvl1pPr>
          </a:lstStyle>
          <a:p>
            <a:fld id="{99E8CF1C-B989-4594-A85F-74A102F91A4A}" type="slidenum">
              <a:rPr lang="en-GB" altLang="en-US"/>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6"/>
          <p:cNvSpPr>
            <a:spLocks noGrp="1" noChangeArrowheads="1"/>
          </p:cNvSpPr>
          <p:nvPr>
            <p:ph type="sldNum" sz="quarter" idx="12"/>
          </p:nvPr>
        </p:nvSpPr>
        <p:spPr>
          <a:ln/>
        </p:spPr>
        <p:txBody>
          <a:bodyPr/>
          <a:lstStyle>
            <a:lvl1pPr>
              <a:defRPr/>
            </a:lvl1pPr>
          </a:lstStyle>
          <a:p>
            <a:fld id="{F2E497EB-74BD-4970-9A98-9FEEC71DEFE8}" type="slidenum">
              <a:rPr lang="en-GB" altLang="en-US"/>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D4A97E"/>
            </a:gs>
            <a:gs pos="100000">
              <a:schemeClr val="bg1"/>
            </a:gs>
          </a:gsLst>
          <a:lin ang="5400000" scaled="1"/>
        </a:gra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1027" name="Rectangle 3"/>
          <p:cNvSpPr>
            <a:spLocks noGrp="1" noChangeArrowheads="1"/>
          </p:cNvSpPr>
          <p:nvPr>
            <p:ph type="body" idx="1"/>
          </p:nvPr>
        </p:nvSpPr>
        <p:spPr bwMode="auto">
          <a:xfrm>
            <a:off x="519113"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panose="020B0604020202020204" pitchFamily="34" charset="0"/>
              </a:defRPr>
            </a:lvl1pPr>
          </a:lstStyle>
          <a:p>
            <a:pPr>
              <a:defRPr/>
            </a:pPr>
            <a:endParaRPr lang="en-GB" altLang="en-US"/>
          </a:p>
        </p:txBody>
      </p:sp>
      <p:sp>
        <p:nvSpPr>
          <p:cNvPr id="410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panose="020B0604020202020204" pitchFamily="34" charset="0"/>
              </a:defRPr>
            </a:lvl1pPr>
          </a:lstStyle>
          <a:p>
            <a:pPr>
              <a:defRPr/>
            </a:pPr>
            <a:endParaRPr lang="en-GB" altLang="en-US"/>
          </a:p>
        </p:txBody>
      </p:sp>
      <p:sp>
        <p:nvSpPr>
          <p:cNvPr id="4102"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BF8F0A70-6FEE-4E21-ABD8-CB53F1FDE5C4}" type="slidenum">
              <a:rPr lang="en-GB" altLang="en-US"/>
              <a:pPr/>
              <a:t>‹#›</a:t>
            </a:fld>
            <a:endParaRPr lang="en-GB" altLang="en-US"/>
          </a:p>
        </p:txBody>
      </p:sp>
      <p:graphicFrame>
        <p:nvGraphicFramePr>
          <p:cNvPr id="1031" name="Object 7"/>
          <p:cNvGraphicFramePr>
            <a:graphicFrameLocks noChangeAspect="1"/>
          </p:cNvGraphicFramePr>
          <p:nvPr/>
        </p:nvGraphicFramePr>
        <p:xfrm>
          <a:off x="0" y="0"/>
          <a:ext cx="468313" cy="6858000"/>
        </p:xfrm>
        <a:graphic>
          <a:graphicData uri="http://schemas.openxmlformats.org/presentationml/2006/ole">
            <p:oleObj spid="_x0000_s1031" name="Bitmap Image" r:id="rId14" imgW="285866" imgH="3228571" progId="Paint.Picture">
              <p:embed/>
            </p:oleObj>
          </a:graphicData>
        </a:graphic>
      </p:graphicFrame>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eaLnBrk="0" fontAlgn="base" hangingPunct="0">
        <a:spcBef>
          <a:spcPct val="0"/>
        </a:spcBef>
        <a:spcAft>
          <a:spcPct val="0"/>
        </a:spcAft>
        <a:defRPr sz="3600" b="1" kern="1200">
          <a:solidFill>
            <a:srgbClr val="2E1700"/>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2pPr>
      <a:lvl3pPr algn="ctr" rtl="0" eaLnBrk="0" fontAlgn="base" hangingPunct="0">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3pPr>
      <a:lvl4pPr algn="ctr" rtl="0" eaLnBrk="0" fontAlgn="base" hangingPunct="0">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4pPr>
      <a:lvl5pPr algn="ctr" rtl="0" eaLnBrk="0" fontAlgn="base" hangingPunct="0">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5pPr>
      <a:lvl6pPr marL="457200" algn="ctr" rtl="0"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6pPr>
      <a:lvl7pPr marL="914400" algn="ctr" rtl="0"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7pPr>
      <a:lvl8pPr marL="1371600" algn="ctr" rtl="0"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8pPr>
      <a:lvl9pPr marL="1828800" algn="ctr" rtl="0"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9pPr>
    </p:titleStyle>
    <p:bodyStyle>
      <a:lvl1pPr marL="342900" indent="-342900" algn="l" rtl="0" eaLnBrk="0" fontAlgn="base" hangingPunct="0">
        <a:spcBef>
          <a:spcPct val="20000"/>
        </a:spcBef>
        <a:spcAft>
          <a:spcPct val="0"/>
        </a:spcAft>
        <a:buFont typeface="Arial" charset="0"/>
        <a:buChar char=" "/>
        <a:defRPr sz="2800" kern="1200">
          <a:solidFill>
            <a:schemeClr val="tx1"/>
          </a:solidFill>
          <a:latin typeface="+mn-lt"/>
          <a:ea typeface="+mn-ea"/>
          <a:cs typeface="+mn-cs"/>
        </a:defRPr>
      </a:lvl1pPr>
      <a:lvl2pPr marL="742950" indent="-285750" algn="l" rtl="0" eaLnBrk="0" fontAlgn="base" hangingPunct="0">
        <a:spcBef>
          <a:spcPct val="20000"/>
        </a:spcBef>
        <a:spcAft>
          <a:spcPct val="0"/>
        </a:spcAft>
        <a:buBlip>
          <a:blip r:embed="rId15"/>
        </a:buBlip>
        <a:defRPr sz="2400" kern="1200">
          <a:solidFill>
            <a:schemeClr val="tx1"/>
          </a:solidFill>
          <a:latin typeface="+mn-lt"/>
          <a:ea typeface="+mn-ea"/>
          <a:cs typeface="+mn-cs"/>
        </a:defRPr>
      </a:lvl2pPr>
      <a:lvl3pPr marL="1143000" indent="-228600" algn="l" rtl="0" eaLnBrk="0" fontAlgn="base" hangingPunct="0">
        <a:spcBef>
          <a:spcPct val="20000"/>
        </a:spcBef>
        <a:spcAft>
          <a:spcPct val="0"/>
        </a:spcAft>
        <a:buBlip>
          <a:blip r:embed="rId16"/>
        </a:buBlip>
        <a:defRPr sz="20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48.xml.rels><?xml version="1.0" encoding="UTF-8" standalone="yes"?>
<Relationships xmlns="http://schemas.openxmlformats.org/package/2006/relationships"><Relationship Id="rId3" Type="http://schemas.openxmlformats.org/officeDocument/2006/relationships/oleObject" Target="../embeddings/Microsoft_Office_Word_97_-_2003_Document1.doc"/><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txBox="1">
            <a:spLocks noChangeArrowheads="1"/>
          </p:cNvSpPr>
          <p:nvPr/>
        </p:nvSpPr>
        <p:spPr bwMode="auto">
          <a:xfrm>
            <a:off x="490538" y="1773238"/>
            <a:ext cx="8761412" cy="609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b"/>
          <a:lstStyle>
            <a:lvl1pPr algn="ctr" rtl="0" eaLnBrk="0" fontAlgn="base" hangingPunct="0">
              <a:spcBef>
                <a:spcPct val="0"/>
              </a:spcBef>
              <a:spcAft>
                <a:spcPct val="0"/>
              </a:spcAft>
              <a:defRPr sz="6000" b="1" kern="1200">
                <a:solidFill>
                  <a:srgbClr val="2E1700"/>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2pPr>
            <a:lvl3pPr algn="ctr" rtl="0" eaLnBrk="0" fontAlgn="base" hangingPunct="0">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3pPr>
            <a:lvl4pPr algn="ctr" rtl="0" eaLnBrk="0" fontAlgn="base" hangingPunct="0">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4pPr>
            <a:lvl5pPr algn="ctr" rtl="0" eaLnBrk="0" fontAlgn="base" hangingPunct="0">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5pPr>
            <a:lvl6pPr marL="457200" algn="ctr" rtl="0"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6pPr>
            <a:lvl7pPr marL="914400" algn="ctr" rtl="0"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7pPr>
            <a:lvl8pPr marL="1371600" algn="ctr" rtl="0"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8pPr>
            <a:lvl9pPr marL="1828800" algn="ctr" rtl="0"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9pPr>
          </a:lstStyle>
          <a:p>
            <a:pPr eaLnBrk="1" hangingPunct="1">
              <a:defRPr/>
            </a:pPr>
            <a:r>
              <a:rPr lang="en-GB" dirty="0" smtClean="0">
                <a:solidFill>
                  <a:srgbClr val="7030A0"/>
                </a:solidFill>
              </a:rPr>
              <a:t>COST ACCOUNTING </a:t>
            </a:r>
            <a:r>
              <a:rPr lang="en-GB" sz="4000" dirty="0" smtClean="0"/>
              <a:t/>
            </a:r>
            <a:br>
              <a:rPr lang="en-GB" sz="4000" dirty="0" smtClean="0"/>
            </a:br>
            <a:r>
              <a:rPr lang="en-GB" sz="5400" dirty="0" smtClean="0"/>
              <a:t>(ACC 203)</a:t>
            </a:r>
            <a:endParaRPr lang="en-US" sz="5400" dirty="0" smtClean="0">
              <a:solidFill>
                <a:schemeClr val="folHlink"/>
              </a:solidFill>
              <a:latin typeface="Times New Roman" pitchFamily="18" charset="0"/>
            </a:endParaRPr>
          </a:p>
        </p:txBody>
      </p:sp>
      <p:sp>
        <p:nvSpPr>
          <p:cNvPr id="2051" name="Rectangle 2"/>
          <p:cNvSpPr>
            <a:spLocks noChangeArrowheads="1"/>
          </p:cNvSpPr>
          <p:nvPr/>
        </p:nvSpPr>
        <p:spPr bwMode="auto">
          <a:xfrm>
            <a:off x="490538" y="2705100"/>
            <a:ext cx="8653462" cy="4156075"/>
          </a:xfrm>
          <a:prstGeom prst="rect">
            <a:avLst/>
          </a:prstGeom>
          <a:noFill/>
          <a:ln w="9525">
            <a:noFill/>
            <a:miter lim="800000"/>
            <a:headEnd/>
            <a:tailEnd/>
          </a:ln>
        </p:spPr>
        <p:txBody>
          <a:bodyPr>
            <a:spAutoFit/>
          </a:bodyPr>
          <a:lstStyle/>
          <a:p>
            <a:pPr algn="ctr">
              <a:buFont typeface="Wingdings" pitchFamily="2" charset="2"/>
              <a:buNone/>
            </a:pPr>
            <a:r>
              <a:rPr lang="en-GB" altLang="en-US" sz="4800" b="1" dirty="0">
                <a:solidFill>
                  <a:srgbClr val="FF0000"/>
                </a:solidFill>
              </a:rPr>
              <a:t>LECTURE NOTE</a:t>
            </a:r>
          </a:p>
          <a:p>
            <a:pPr algn="ctr"/>
            <a:endParaRPr lang="en-GB" altLang="en-US" sz="5400" b="1" dirty="0"/>
          </a:p>
          <a:p>
            <a:pPr algn="ctr">
              <a:buFont typeface="Wingdings" pitchFamily="2" charset="2"/>
              <a:buNone/>
            </a:pPr>
            <a:r>
              <a:rPr lang="en-GB" altLang="en-US" sz="5400" b="1" dirty="0"/>
              <a:t>By</a:t>
            </a:r>
          </a:p>
          <a:p>
            <a:pPr algn="ctr"/>
            <a:endParaRPr lang="en-GB" altLang="en-US" sz="5400" b="1" dirty="0">
              <a:solidFill>
                <a:srgbClr val="002060"/>
              </a:solidFill>
            </a:endParaRPr>
          </a:p>
          <a:p>
            <a:pPr algn="ctr">
              <a:buFont typeface="Wingdings" pitchFamily="2" charset="2"/>
              <a:buNone/>
            </a:pPr>
            <a:r>
              <a:rPr lang="en-GB" altLang="en-US" sz="5400" b="1" dirty="0">
                <a:solidFill>
                  <a:srgbClr val="C00000"/>
                </a:solidFill>
              </a:rPr>
              <a:t>DR. O. J. AKINYOMI</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0"/>
            <a:ext cx="8686800" cy="765175"/>
          </a:xfrm>
        </p:spPr>
        <p:txBody>
          <a:bodyPr/>
          <a:lstStyle/>
          <a:p>
            <a:pPr eaLnBrk="1" hangingPunct="1">
              <a:defRPr/>
            </a:pPr>
            <a:r>
              <a:rPr lang="en-IE" altLang="en-US" sz="3200" dirty="0" smtClean="0"/>
              <a:t>Illustration – Apportioning overhead</a:t>
            </a:r>
            <a:endParaRPr lang="en-GB" altLang="en-US" sz="3200" dirty="0" smtClean="0"/>
          </a:p>
        </p:txBody>
      </p:sp>
      <p:sp>
        <p:nvSpPr>
          <p:cNvPr id="14339" name="Rectangle 3"/>
          <p:cNvSpPr>
            <a:spLocks noGrp="1" noChangeArrowheads="1"/>
          </p:cNvSpPr>
          <p:nvPr>
            <p:ph type="body" idx="1"/>
          </p:nvPr>
        </p:nvSpPr>
        <p:spPr>
          <a:xfrm>
            <a:off x="457200" y="765175"/>
            <a:ext cx="8686800" cy="6092825"/>
          </a:xfrm>
        </p:spPr>
        <p:txBody>
          <a:bodyPr/>
          <a:lstStyle/>
          <a:p>
            <a:pPr algn="just" eaLnBrk="1" hangingPunct="1">
              <a:buFont typeface="Arial" panose="020B0604020202020204" pitchFamily="34" charset="0"/>
              <a:buChar char=" "/>
              <a:defRPr/>
            </a:pPr>
            <a:r>
              <a:rPr lang="en-GB" altLang="en-US" dirty="0" smtClean="0"/>
              <a:t>The overhead cost in relation to rent is N10,000 and floor space was chosen as the most suitable basis for sharing or apportioning this cost.  The total floor space available is 500 square metres (300 for department A and 200 for department B). You are required to compute the overhead apportioned to department A and department B.</a:t>
            </a:r>
          </a:p>
          <a:p>
            <a:pPr algn="just" eaLnBrk="1" hangingPunct="1">
              <a:buFont typeface="Arial" panose="020B0604020202020204" pitchFamily="34" charset="0"/>
              <a:buChar char=" "/>
              <a:defRPr/>
            </a:pPr>
            <a:r>
              <a:rPr lang="en-GB" altLang="en-US" b="1" dirty="0" smtClean="0"/>
              <a:t>Solution:</a:t>
            </a:r>
          </a:p>
          <a:p>
            <a:pPr marL="0" indent="0" algn="just" eaLnBrk="1" hangingPunct="1">
              <a:buFont typeface="Arial" panose="020B0604020202020204" pitchFamily="34" charset="0"/>
              <a:buNone/>
              <a:defRPr/>
            </a:pPr>
            <a:r>
              <a:rPr lang="en-GB" altLang="en-US" dirty="0" smtClean="0"/>
              <a:t>Dept A 300 m</a:t>
            </a:r>
            <a:r>
              <a:rPr lang="en-GB" altLang="en-US" baseline="30000" dirty="0" smtClean="0"/>
              <a:t>2</a:t>
            </a:r>
            <a:r>
              <a:rPr lang="en-GB" altLang="en-US" dirty="0" smtClean="0"/>
              <a:t>	   Dept B 200 m</a:t>
            </a:r>
            <a:r>
              <a:rPr lang="en-GB" altLang="en-US" baseline="30000" dirty="0" smtClean="0"/>
              <a:t>2</a:t>
            </a:r>
            <a:r>
              <a:rPr lang="en-GB" altLang="en-US" dirty="0" smtClean="0"/>
              <a:t>	     Total 500 m</a:t>
            </a:r>
            <a:r>
              <a:rPr lang="en-GB" altLang="en-US" baseline="30000" dirty="0" smtClean="0"/>
              <a:t>2</a:t>
            </a:r>
            <a:endParaRPr lang="en-GB" altLang="en-US" dirty="0" smtClean="0"/>
          </a:p>
          <a:p>
            <a:pPr marL="0" indent="0" algn="just" eaLnBrk="1" hangingPunct="1">
              <a:buFont typeface="Arial" panose="020B0604020202020204" pitchFamily="34" charset="0"/>
              <a:buNone/>
              <a:defRPr/>
            </a:pPr>
            <a:r>
              <a:rPr lang="en-GB" altLang="en-US" dirty="0" smtClean="0"/>
              <a:t>60% x 10,000	   40% x 10,000	    100% x 10,000</a:t>
            </a:r>
          </a:p>
          <a:p>
            <a:pPr marL="0" indent="0" algn="just" eaLnBrk="1" hangingPunct="1">
              <a:buFont typeface="Arial" panose="020B0604020202020204" pitchFamily="34" charset="0"/>
              <a:buNone/>
              <a:defRPr/>
            </a:pPr>
            <a:r>
              <a:rPr lang="en-GB" altLang="en-US" dirty="0" smtClean="0"/>
              <a:t>	</a:t>
            </a:r>
            <a:r>
              <a:rPr lang="en-GB" altLang="en-US" b="1" dirty="0" smtClean="0"/>
              <a:t>N6,000		N4,000		N10,000</a:t>
            </a:r>
          </a:p>
          <a:p>
            <a:pPr marL="0" indent="0" algn="just" eaLnBrk="1" hangingPunct="1">
              <a:buFont typeface="Arial" panose="020B0604020202020204" pitchFamily="34" charset="0"/>
              <a:buNone/>
              <a:defRPr/>
            </a:pPr>
            <a:endParaRPr lang="en-GB" altLang="en-US" dirty="0" smtClean="0"/>
          </a:p>
          <a:p>
            <a:pPr marL="0" indent="0" algn="just" eaLnBrk="1" hangingPunct="1">
              <a:buFont typeface="Arial" panose="020B0604020202020204" pitchFamily="34" charset="0"/>
              <a:buNone/>
              <a:defRPr/>
            </a:pPr>
            <a:endParaRPr lang="en-GB" altLang="en-US" sz="2000" dirty="0" smtClean="0"/>
          </a:p>
          <a:p>
            <a:pPr marL="0" indent="0" algn="just" eaLnBrk="1" hangingPunct="1">
              <a:buFont typeface="Arial" panose="020B0604020202020204" pitchFamily="34" charset="0"/>
              <a:buNone/>
              <a:defRPr/>
            </a:pPr>
            <a:endParaRPr lang="en-GB" altLang="en-US" sz="2000" dirty="0" smtClean="0"/>
          </a:p>
          <a:p>
            <a:pPr marL="0" indent="0" algn="just" eaLnBrk="1" hangingPunct="1">
              <a:buFont typeface="Arial" panose="020B0604020202020204" pitchFamily="34" charset="0"/>
              <a:buNone/>
              <a:defRPr/>
            </a:pPr>
            <a:endParaRPr lang="en-GB" altLang="en-US" sz="20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defRPr/>
            </a:pPr>
            <a:r>
              <a:rPr lang="en-IE" altLang="en-US" sz="3200" smtClean="0"/>
              <a:t>Basis for apportioning overhead</a:t>
            </a:r>
            <a:endParaRPr lang="en-GB" altLang="en-US" sz="3200" smtClean="0"/>
          </a:p>
        </p:txBody>
      </p:sp>
      <p:sp>
        <p:nvSpPr>
          <p:cNvPr id="12291" name="Rectangle 3"/>
          <p:cNvSpPr>
            <a:spLocks noGrp="1" noChangeArrowheads="1"/>
          </p:cNvSpPr>
          <p:nvPr>
            <p:ph type="body" idx="1"/>
          </p:nvPr>
        </p:nvSpPr>
        <p:spPr/>
        <p:txBody>
          <a:bodyPr/>
          <a:lstStyle/>
          <a:p>
            <a:pPr lvl="1" algn="just" eaLnBrk="1" hangingPunct="1">
              <a:buFontTx/>
              <a:buNone/>
            </a:pPr>
            <a:r>
              <a:rPr lang="en-IE" altLang="en-US" smtClean="0"/>
              <a:t>Examples of suitable basis could include:</a:t>
            </a:r>
            <a:endParaRPr lang="en-GB" altLang="en-US" smtClean="0"/>
          </a:p>
          <a:p>
            <a:pPr lvl="1" algn="just" eaLnBrk="1" hangingPunct="1"/>
            <a:r>
              <a:rPr lang="en-GB" altLang="en-US" smtClean="0"/>
              <a:t>Number of employees </a:t>
            </a:r>
            <a:r>
              <a:rPr lang="en-GB" altLang="en-US" i="1" smtClean="0"/>
              <a:t>(used for supervision, employee benefits, canteen costs).</a:t>
            </a:r>
            <a:endParaRPr lang="en-GB" altLang="en-US" smtClean="0"/>
          </a:p>
          <a:p>
            <a:pPr lvl="1" algn="just" eaLnBrk="1" hangingPunct="1"/>
            <a:r>
              <a:rPr lang="en-GB" altLang="en-US" smtClean="0"/>
              <a:t>Floor space </a:t>
            </a:r>
            <a:r>
              <a:rPr lang="en-GB" altLang="en-US" i="1" smtClean="0"/>
              <a:t>(used for rent, rates, electricity).</a:t>
            </a:r>
            <a:endParaRPr lang="en-GB" altLang="en-US" smtClean="0"/>
          </a:p>
          <a:p>
            <a:pPr lvl="1" algn="just" eaLnBrk="1" hangingPunct="1"/>
            <a:r>
              <a:rPr lang="en-GB" altLang="en-US" smtClean="0"/>
              <a:t>Book value of assets </a:t>
            </a:r>
            <a:r>
              <a:rPr lang="en-GB" altLang="en-US" i="1" smtClean="0"/>
              <a:t>(used for depreciation of assets or contents insurance).</a:t>
            </a:r>
            <a:endParaRPr lang="en-GB" altLang="en-US" smtClean="0"/>
          </a:p>
          <a:p>
            <a:pPr lvl="1" algn="just" eaLnBrk="1" hangingPunct="1"/>
            <a:r>
              <a:rPr lang="en-GB" altLang="en-US" smtClean="0"/>
              <a:t>Value of material issues </a:t>
            </a:r>
            <a:r>
              <a:rPr lang="en-GB" altLang="en-US" i="1" smtClean="0"/>
              <a:t>(used for costs relating to material movements or stores and warehousing).</a:t>
            </a:r>
            <a:endParaRPr lang="en-GB" altLang="en-US" smtClean="0"/>
          </a:p>
          <a:p>
            <a:pPr lvl="1" algn="just" eaLnBrk="1" hangingPunct="1"/>
            <a:r>
              <a:rPr lang="en-GB" altLang="en-US" smtClean="0"/>
              <a:t>Number of material requisitions</a:t>
            </a:r>
            <a:r>
              <a:rPr lang="en-GB" altLang="en-US" i="1" smtClean="0"/>
              <a:t> (used for costs relating to material movements or stores and warehousing).</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4"/>
          <p:cNvSpPr>
            <a:spLocks noGrp="1" noChangeArrowheads="1"/>
          </p:cNvSpPr>
          <p:nvPr>
            <p:ph type="title"/>
          </p:nvPr>
        </p:nvSpPr>
        <p:spPr>
          <a:xfrm>
            <a:off x="457200" y="227013"/>
            <a:ext cx="8507413" cy="922337"/>
          </a:xfrm>
        </p:spPr>
        <p:txBody>
          <a:bodyPr/>
          <a:lstStyle/>
          <a:p>
            <a:pPr eaLnBrk="1" hangingPunct="1">
              <a:defRPr/>
            </a:pPr>
            <a:r>
              <a:rPr lang="en-GB" altLang="en-US" sz="3200" i="1" dirty="0" smtClean="0"/>
              <a:t>Example 3.1: Apportioning overhead cost</a:t>
            </a:r>
            <a:r>
              <a:rPr lang="en-GB" altLang="en-US" sz="3200" dirty="0" smtClean="0"/>
              <a:t> </a:t>
            </a:r>
            <a:br>
              <a:rPr lang="en-GB" altLang="en-US" sz="3200" dirty="0" smtClean="0"/>
            </a:br>
            <a:endParaRPr lang="en-GB" altLang="en-US" sz="3200" dirty="0" smtClean="0"/>
          </a:p>
        </p:txBody>
      </p:sp>
      <p:sp>
        <p:nvSpPr>
          <p:cNvPr id="13315" name="Rectangle 11"/>
          <p:cNvSpPr>
            <a:spLocks noChangeArrowheads="1"/>
          </p:cNvSpPr>
          <p:nvPr/>
        </p:nvSpPr>
        <p:spPr bwMode="auto">
          <a:xfrm>
            <a:off x="539750" y="895350"/>
            <a:ext cx="8604250" cy="877888"/>
          </a:xfrm>
          <a:prstGeom prst="rect">
            <a:avLst/>
          </a:prstGeom>
          <a:noFill/>
          <a:ln w="9525">
            <a:noFill/>
            <a:miter lim="800000"/>
            <a:headEnd/>
            <a:tailEnd/>
          </a:ln>
          <a:effectLst/>
        </p:spPr>
        <p:txBody>
          <a:bodyPr anchor="ctr">
            <a:spAutoFit/>
          </a:bodyPr>
          <a:lstStyle/>
          <a:p>
            <a:pPr algn="just" eaLnBrk="1" hangingPunct="1"/>
            <a:r>
              <a:rPr lang="en-GB" altLang="en-US" sz="2000">
                <a:latin typeface="Times New Roman" pitchFamily="18" charset="0"/>
                <a:ea typeface="Calibri" pitchFamily="34" charset="0"/>
                <a:cs typeface="Times New Roman" pitchFamily="18" charset="0"/>
              </a:rPr>
              <a:t>ABC Ltd sells clothing from Lagos. Management has identified 4 departments.</a:t>
            </a:r>
            <a:endParaRPr lang="en-GB" altLang="en-US" sz="1100">
              <a:ea typeface="Calibri" pitchFamily="34" charset="0"/>
              <a:cs typeface="Times New Roman" pitchFamily="18" charset="0"/>
            </a:endParaRPr>
          </a:p>
          <a:p>
            <a:pPr algn="just"/>
            <a:r>
              <a:rPr lang="en-GB" altLang="en-US" sz="2000">
                <a:latin typeface="Times New Roman" pitchFamily="18" charset="0"/>
                <a:ea typeface="Calibri" pitchFamily="34" charset="0"/>
                <a:cs typeface="Times New Roman" pitchFamily="18" charset="0"/>
              </a:rPr>
              <a:t>The following cost information is available. Other information:</a:t>
            </a:r>
          </a:p>
          <a:p>
            <a:pPr algn="just"/>
            <a:endParaRPr lang="en-GB" altLang="en-US" sz="1100">
              <a:ea typeface="Calibri" pitchFamily="34" charset="0"/>
              <a:cs typeface="Times New Roman" pitchFamily="18" charset="0"/>
            </a:endParaRPr>
          </a:p>
        </p:txBody>
      </p:sp>
      <p:graphicFrame>
        <p:nvGraphicFramePr>
          <p:cNvPr id="9" name="Table 8"/>
          <p:cNvGraphicFramePr>
            <a:graphicFrameLocks noGrp="1"/>
          </p:cNvGraphicFramePr>
          <p:nvPr/>
        </p:nvGraphicFramePr>
        <p:xfrm>
          <a:off x="539750" y="1628775"/>
          <a:ext cx="8424863" cy="5113336"/>
        </p:xfrm>
        <a:graphic>
          <a:graphicData uri="http://schemas.openxmlformats.org/drawingml/2006/table">
            <a:tbl>
              <a:tblPr firstRow="1" firstCol="1" bandRow="1">
                <a:tableStyleId>{5C22544A-7EE6-4342-B048-85BDC9FD1C3A}</a:tableStyleId>
              </a:tblPr>
              <a:tblGrid>
                <a:gridCol w="2664234"/>
                <a:gridCol w="1296113"/>
                <a:gridCol w="1080094"/>
                <a:gridCol w="1008088"/>
                <a:gridCol w="972340"/>
                <a:gridCol w="1403994"/>
              </a:tblGrid>
              <a:tr h="568148">
                <a:tc>
                  <a:txBody>
                    <a:bodyPr/>
                    <a:lstStyle/>
                    <a:p>
                      <a:pPr algn="just">
                        <a:spcAft>
                          <a:spcPts val="0"/>
                        </a:spcAft>
                      </a:pPr>
                      <a:r>
                        <a:rPr lang="en-GB" sz="1200" dirty="0">
                          <a:solidFill>
                            <a:srgbClr val="FF0000"/>
                          </a:solidFill>
                          <a:effectLst/>
                        </a:rPr>
                        <a:t> </a:t>
                      </a:r>
                      <a:endParaRPr lang="en-GB" sz="1200" dirty="0">
                        <a:solidFill>
                          <a:srgbClr val="FF0000"/>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400">
                          <a:solidFill>
                            <a:srgbClr val="FF0000"/>
                          </a:solidFill>
                          <a:effectLst/>
                        </a:rPr>
                        <a:t>Men’s Clothing</a:t>
                      </a:r>
                      <a:endParaRPr lang="en-GB" sz="1400">
                        <a:solidFill>
                          <a:srgbClr val="FF0000"/>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400">
                          <a:solidFill>
                            <a:srgbClr val="FF0000"/>
                          </a:solidFill>
                          <a:effectLst/>
                        </a:rPr>
                        <a:t>Women’s Clothing</a:t>
                      </a:r>
                      <a:endParaRPr lang="en-GB" sz="1400">
                        <a:solidFill>
                          <a:srgbClr val="FF0000"/>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400">
                          <a:solidFill>
                            <a:srgbClr val="FF0000"/>
                          </a:solidFill>
                          <a:effectLst/>
                        </a:rPr>
                        <a:t>Children Clothing</a:t>
                      </a:r>
                      <a:endParaRPr lang="en-GB" sz="1400">
                        <a:solidFill>
                          <a:srgbClr val="FF0000"/>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400">
                          <a:solidFill>
                            <a:srgbClr val="FF0000"/>
                          </a:solidFill>
                          <a:effectLst/>
                        </a:rPr>
                        <a:t>Footwear</a:t>
                      </a:r>
                      <a:endParaRPr lang="en-GB" sz="1400">
                        <a:solidFill>
                          <a:srgbClr val="FF0000"/>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400" dirty="0">
                          <a:solidFill>
                            <a:srgbClr val="FF0000"/>
                          </a:solidFill>
                          <a:effectLst/>
                        </a:rPr>
                        <a:t>Total</a:t>
                      </a:r>
                      <a:endParaRPr lang="en-GB" sz="1400" dirty="0">
                        <a:solidFill>
                          <a:srgbClr val="FF0000"/>
                        </a:solidFill>
                        <a:effectLst/>
                        <a:latin typeface="Times New Roman" panose="02020603050405020304" pitchFamily="18" charset="0"/>
                        <a:ea typeface="Calibri" panose="020F0502020204030204" pitchFamily="34" charset="0"/>
                      </a:endParaRPr>
                    </a:p>
                  </a:txBody>
                  <a:tcPr marL="68578" marR="68578" marT="0" marB="0"/>
                </a:tc>
              </a:tr>
              <a:tr h="284076">
                <a:tc>
                  <a:txBody>
                    <a:bodyPr/>
                    <a:lstStyle/>
                    <a:p>
                      <a:pPr algn="just">
                        <a:spcAft>
                          <a:spcPts val="0"/>
                        </a:spcAft>
                      </a:pPr>
                      <a:r>
                        <a:rPr lang="en-GB" sz="1200" dirty="0">
                          <a:solidFill>
                            <a:srgbClr val="7030A0"/>
                          </a:solidFill>
                          <a:effectLst/>
                        </a:rPr>
                        <a:t> </a:t>
                      </a:r>
                      <a:endParaRPr lang="en-GB" sz="1200" dirty="0">
                        <a:solidFill>
                          <a:srgbClr val="7030A0"/>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200">
                          <a:effectLst/>
                        </a:rPr>
                        <a:t>N</a:t>
                      </a:r>
                      <a:endParaRPr lang="en-GB" sz="12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200">
                          <a:effectLst/>
                        </a:rPr>
                        <a:t>N</a:t>
                      </a:r>
                      <a:endParaRPr lang="en-GB" sz="12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200">
                          <a:effectLst/>
                        </a:rPr>
                        <a:t>N</a:t>
                      </a:r>
                      <a:endParaRPr lang="en-GB" sz="12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200">
                          <a:effectLst/>
                        </a:rPr>
                        <a:t>N</a:t>
                      </a:r>
                      <a:endParaRPr lang="en-GB" sz="12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200" dirty="0">
                          <a:effectLst/>
                        </a:rPr>
                        <a:t>N</a:t>
                      </a:r>
                      <a:endParaRPr lang="en-GB" sz="1200" dirty="0">
                        <a:effectLst/>
                        <a:latin typeface="Times New Roman" panose="02020603050405020304" pitchFamily="18" charset="0"/>
                        <a:ea typeface="Calibri" panose="020F0502020204030204" pitchFamily="34" charset="0"/>
                      </a:endParaRPr>
                    </a:p>
                  </a:txBody>
                  <a:tcPr marL="68578" marR="68578" marT="0" marB="0"/>
                </a:tc>
              </a:tr>
              <a:tr h="568148">
                <a:tc>
                  <a:txBody>
                    <a:bodyPr/>
                    <a:lstStyle/>
                    <a:p>
                      <a:pPr algn="just">
                        <a:spcAft>
                          <a:spcPts val="0"/>
                        </a:spcAft>
                      </a:pPr>
                      <a:r>
                        <a:rPr lang="en-GB" sz="1800" dirty="0">
                          <a:solidFill>
                            <a:srgbClr val="7030A0"/>
                          </a:solidFill>
                          <a:effectLst/>
                        </a:rPr>
                        <a:t>Direct materials</a:t>
                      </a:r>
                      <a:endParaRPr lang="en-GB" sz="1800" dirty="0">
                        <a:solidFill>
                          <a:srgbClr val="7030A0"/>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800">
                          <a:effectLst/>
                        </a:rPr>
                        <a:t>390,000</a:t>
                      </a:r>
                      <a:endParaRPr lang="en-GB" sz="18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800" dirty="0">
                          <a:effectLst/>
                        </a:rPr>
                        <a:t>295,000</a:t>
                      </a:r>
                      <a:endParaRPr lang="en-GB" sz="1800" dirty="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800">
                          <a:effectLst/>
                        </a:rPr>
                        <a:t>270,000</a:t>
                      </a:r>
                      <a:endParaRPr lang="en-GB" sz="18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800">
                          <a:effectLst/>
                        </a:rPr>
                        <a:t>135,000</a:t>
                      </a:r>
                      <a:endParaRPr lang="en-GB" sz="18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800" dirty="0" smtClean="0">
                          <a:effectLst/>
                        </a:rPr>
                        <a:t>1090,000</a:t>
                      </a:r>
                      <a:endParaRPr lang="en-GB" sz="1800" dirty="0">
                        <a:effectLst/>
                        <a:latin typeface="Times New Roman" panose="02020603050405020304" pitchFamily="18" charset="0"/>
                        <a:ea typeface="Calibri" panose="020F0502020204030204" pitchFamily="34" charset="0"/>
                      </a:endParaRPr>
                    </a:p>
                  </a:txBody>
                  <a:tcPr marL="68578" marR="68578" marT="0" marB="0"/>
                </a:tc>
              </a:tr>
              <a:tr h="568148">
                <a:tc>
                  <a:txBody>
                    <a:bodyPr/>
                    <a:lstStyle/>
                    <a:p>
                      <a:pPr algn="just">
                        <a:spcAft>
                          <a:spcPts val="0"/>
                        </a:spcAft>
                      </a:pPr>
                      <a:r>
                        <a:rPr lang="en-GB" sz="1800" dirty="0">
                          <a:solidFill>
                            <a:srgbClr val="7030A0"/>
                          </a:solidFill>
                          <a:effectLst/>
                        </a:rPr>
                        <a:t>Direct labour</a:t>
                      </a:r>
                      <a:endParaRPr lang="en-GB" sz="1800" dirty="0">
                        <a:solidFill>
                          <a:srgbClr val="7030A0"/>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800">
                          <a:effectLst/>
                        </a:rPr>
                        <a:t>120,000</a:t>
                      </a:r>
                      <a:endParaRPr lang="en-GB" sz="18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800">
                          <a:effectLst/>
                        </a:rPr>
                        <a:t>96,000</a:t>
                      </a:r>
                      <a:endParaRPr lang="en-GB" sz="18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800" dirty="0">
                          <a:effectLst/>
                        </a:rPr>
                        <a:t>195,000</a:t>
                      </a:r>
                      <a:endParaRPr lang="en-GB" sz="1800" dirty="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800" dirty="0">
                          <a:effectLst/>
                        </a:rPr>
                        <a:t>69,000</a:t>
                      </a:r>
                      <a:endParaRPr lang="en-GB" sz="1800" dirty="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800" dirty="0" smtClean="0">
                          <a:effectLst/>
                        </a:rPr>
                        <a:t>480,000</a:t>
                      </a:r>
                      <a:endParaRPr lang="en-GB" sz="1800" dirty="0">
                        <a:effectLst/>
                        <a:latin typeface="Times New Roman" panose="02020603050405020304" pitchFamily="18" charset="0"/>
                        <a:ea typeface="Calibri" panose="020F0502020204030204" pitchFamily="34" charset="0"/>
                      </a:endParaRPr>
                    </a:p>
                  </a:txBody>
                  <a:tcPr marL="68578" marR="68578" marT="0" marB="0"/>
                </a:tc>
              </a:tr>
              <a:tr h="568148">
                <a:tc>
                  <a:txBody>
                    <a:bodyPr/>
                    <a:lstStyle/>
                    <a:p>
                      <a:pPr algn="just">
                        <a:spcAft>
                          <a:spcPts val="0"/>
                        </a:spcAft>
                      </a:pPr>
                      <a:r>
                        <a:rPr lang="en-GB" sz="1800" dirty="0">
                          <a:solidFill>
                            <a:srgbClr val="7030A0"/>
                          </a:solidFill>
                          <a:effectLst/>
                        </a:rPr>
                        <a:t>Indirect labour</a:t>
                      </a:r>
                      <a:endParaRPr lang="en-GB" sz="1800" dirty="0">
                        <a:solidFill>
                          <a:srgbClr val="7030A0"/>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800">
                          <a:effectLst/>
                        </a:rPr>
                        <a:t>16,750</a:t>
                      </a:r>
                      <a:endParaRPr lang="en-GB" sz="18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800" dirty="0">
                          <a:effectLst/>
                        </a:rPr>
                        <a:t>12,250</a:t>
                      </a:r>
                      <a:endParaRPr lang="en-GB" sz="1800" dirty="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800">
                          <a:effectLst/>
                        </a:rPr>
                        <a:t>12,050</a:t>
                      </a:r>
                      <a:endParaRPr lang="en-GB" sz="18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800" dirty="0">
                          <a:effectLst/>
                        </a:rPr>
                        <a:t>7,450</a:t>
                      </a:r>
                      <a:endParaRPr lang="en-GB" sz="1800" dirty="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800" dirty="0">
                          <a:effectLst/>
                        </a:rPr>
                        <a:t>48,500</a:t>
                      </a:r>
                      <a:endParaRPr lang="en-GB" sz="1800" dirty="0">
                        <a:effectLst/>
                        <a:latin typeface="Times New Roman" panose="02020603050405020304" pitchFamily="18" charset="0"/>
                        <a:ea typeface="Calibri" panose="020F0502020204030204" pitchFamily="34" charset="0"/>
                      </a:endParaRPr>
                    </a:p>
                  </a:txBody>
                  <a:tcPr marL="68578" marR="68578" marT="0" marB="0"/>
                </a:tc>
              </a:tr>
              <a:tr h="284076">
                <a:tc>
                  <a:txBody>
                    <a:bodyPr/>
                    <a:lstStyle/>
                    <a:p>
                      <a:pPr algn="just">
                        <a:spcAft>
                          <a:spcPts val="0"/>
                        </a:spcAft>
                      </a:pPr>
                      <a:r>
                        <a:rPr lang="en-GB" sz="1800" dirty="0">
                          <a:solidFill>
                            <a:srgbClr val="7030A0"/>
                          </a:solidFill>
                          <a:effectLst/>
                        </a:rPr>
                        <a:t>Electricity</a:t>
                      </a:r>
                      <a:endParaRPr lang="en-GB" sz="1800" dirty="0">
                        <a:solidFill>
                          <a:srgbClr val="7030A0"/>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800">
                          <a:effectLst/>
                        </a:rPr>
                        <a:t> </a:t>
                      </a:r>
                      <a:endParaRPr lang="en-GB" sz="18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800">
                          <a:effectLst/>
                        </a:rPr>
                        <a:t> </a:t>
                      </a:r>
                      <a:endParaRPr lang="en-GB" sz="18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800">
                          <a:effectLst/>
                        </a:rPr>
                        <a:t> </a:t>
                      </a:r>
                      <a:endParaRPr lang="en-GB" sz="18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800">
                          <a:effectLst/>
                        </a:rPr>
                        <a:t> </a:t>
                      </a:r>
                      <a:endParaRPr lang="en-GB" sz="18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800" dirty="0">
                          <a:effectLst/>
                        </a:rPr>
                        <a:t>50,000</a:t>
                      </a:r>
                      <a:endParaRPr lang="en-GB" sz="1800" dirty="0">
                        <a:effectLst/>
                        <a:latin typeface="Times New Roman" panose="02020603050405020304" pitchFamily="18" charset="0"/>
                        <a:ea typeface="Calibri" panose="020F0502020204030204" pitchFamily="34" charset="0"/>
                      </a:endParaRPr>
                    </a:p>
                  </a:txBody>
                  <a:tcPr marL="68578" marR="68578" marT="0" marB="0"/>
                </a:tc>
              </a:tr>
              <a:tr h="568148">
                <a:tc>
                  <a:txBody>
                    <a:bodyPr/>
                    <a:lstStyle/>
                    <a:p>
                      <a:pPr algn="just">
                        <a:spcAft>
                          <a:spcPts val="0"/>
                        </a:spcAft>
                      </a:pPr>
                      <a:r>
                        <a:rPr lang="en-GB" sz="1800" dirty="0">
                          <a:solidFill>
                            <a:srgbClr val="7030A0"/>
                          </a:solidFill>
                          <a:effectLst/>
                        </a:rPr>
                        <a:t>Rent and rates</a:t>
                      </a:r>
                      <a:endParaRPr lang="en-GB" sz="1800" dirty="0">
                        <a:solidFill>
                          <a:srgbClr val="7030A0"/>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800">
                          <a:effectLst/>
                        </a:rPr>
                        <a:t> </a:t>
                      </a:r>
                      <a:endParaRPr lang="en-GB" sz="18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800">
                          <a:effectLst/>
                        </a:rPr>
                        <a:t> </a:t>
                      </a:r>
                      <a:endParaRPr lang="en-GB" sz="18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800">
                          <a:effectLst/>
                        </a:rPr>
                        <a:t> </a:t>
                      </a:r>
                      <a:endParaRPr lang="en-GB" sz="18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800">
                          <a:effectLst/>
                        </a:rPr>
                        <a:t> </a:t>
                      </a:r>
                      <a:endParaRPr lang="en-GB" sz="18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800" dirty="0">
                          <a:effectLst/>
                        </a:rPr>
                        <a:t>70,000</a:t>
                      </a:r>
                      <a:endParaRPr lang="en-GB" sz="1800" dirty="0">
                        <a:effectLst/>
                        <a:latin typeface="Times New Roman" panose="02020603050405020304" pitchFamily="18" charset="0"/>
                        <a:ea typeface="Calibri" panose="020F0502020204030204" pitchFamily="34" charset="0"/>
                      </a:endParaRPr>
                    </a:p>
                  </a:txBody>
                  <a:tcPr marL="68578" marR="68578" marT="0" marB="0"/>
                </a:tc>
              </a:tr>
              <a:tr h="568148">
                <a:tc>
                  <a:txBody>
                    <a:bodyPr/>
                    <a:lstStyle/>
                    <a:p>
                      <a:pPr algn="just">
                        <a:spcAft>
                          <a:spcPts val="0"/>
                        </a:spcAft>
                      </a:pPr>
                      <a:r>
                        <a:rPr lang="en-GB" sz="1800">
                          <a:solidFill>
                            <a:srgbClr val="7030A0"/>
                          </a:solidFill>
                          <a:effectLst/>
                        </a:rPr>
                        <a:t>Personnel costs</a:t>
                      </a:r>
                      <a:endParaRPr lang="en-GB" sz="1800">
                        <a:solidFill>
                          <a:srgbClr val="7030A0"/>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800">
                          <a:effectLst/>
                        </a:rPr>
                        <a:t> </a:t>
                      </a:r>
                      <a:endParaRPr lang="en-GB" sz="18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800">
                          <a:effectLst/>
                        </a:rPr>
                        <a:t> </a:t>
                      </a:r>
                      <a:endParaRPr lang="en-GB" sz="18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800">
                          <a:effectLst/>
                        </a:rPr>
                        <a:t> </a:t>
                      </a:r>
                      <a:endParaRPr lang="en-GB" sz="18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800">
                          <a:effectLst/>
                        </a:rPr>
                        <a:t> </a:t>
                      </a:r>
                      <a:endParaRPr lang="en-GB" sz="18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800" dirty="0">
                          <a:effectLst/>
                        </a:rPr>
                        <a:t>35,000</a:t>
                      </a:r>
                      <a:endParaRPr lang="en-GB" sz="1800" dirty="0">
                        <a:effectLst/>
                        <a:latin typeface="Times New Roman" panose="02020603050405020304" pitchFamily="18" charset="0"/>
                        <a:ea typeface="Calibri" panose="020F0502020204030204" pitchFamily="34" charset="0"/>
                      </a:endParaRPr>
                    </a:p>
                  </a:txBody>
                  <a:tcPr marL="68578" marR="68578" marT="0" marB="0"/>
                </a:tc>
              </a:tr>
              <a:tr h="568148">
                <a:tc>
                  <a:txBody>
                    <a:bodyPr/>
                    <a:lstStyle/>
                    <a:p>
                      <a:pPr algn="just">
                        <a:spcAft>
                          <a:spcPts val="0"/>
                        </a:spcAft>
                      </a:pPr>
                      <a:r>
                        <a:rPr lang="en-GB" sz="1800" dirty="0">
                          <a:solidFill>
                            <a:srgbClr val="7030A0"/>
                          </a:solidFill>
                          <a:effectLst/>
                        </a:rPr>
                        <a:t>Depreciation of assets</a:t>
                      </a:r>
                      <a:endParaRPr lang="en-GB" sz="1800" dirty="0">
                        <a:solidFill>
                          <a:srgbClr val="7030A0"/>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800">
                          <a:effectLst/>
                        </a:rPr>
                        <a:t> </a:t>
                      </a:r>
                      <a:endParaRPr lang="en-GB" sz="18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800">
                          <a:effectLst/>
                        </a:rPr>
                        <a:t> </a:t>
                      </a:r>
                      <a:endParaRPr lang="en-GB" sz="18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800">
                          <a:effectLst/>
                        </a:rPr>
                        <a:t> </a:t>
                      </a:r>
                      <a:endParaRPr lang="en-GB" sz="18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800">
                          <a:effectLst/>
                        </a:rPr>
                        <a:t> </a:t>
                      </a:r>
                      <a:endParaRPr lang="en-GB" sz="18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800" dirty="0">
                          <a:effectLst/>
                        </a:rPr>
                        <a:t>18,000</a:t>
                      </a:r>
                      <a:endParaRPr lang="en-GB" sz="1800" dirty="0">
                        <a:effectLst/>
                        <a:latin typeface="Times New Roman" panose="02020603050405020304" pitchFamily="18" charset="0"/>
                        <a:ea typeface="Calibri" panose="020F0502020204030204" pitchFamily="34" charset="0"/>
                      </a:endParaRPr>
                    </a:p>
                  </a:txBody>
                  <a:tcPr marL="68578" marR="68578" marT="0" marB="0"/>
                </a:tc>
              </a:tr>
              <a:tr h="568148">
                <a:tc>
                  <a:txBody>
                    <a:bodyPr/>
                    <a:lstStyle/>
                    <a:p>
                      <a:pPr algn="just">
                        <a:spcAft>
                          <a:spcPts val="0"/>
                        </a:spcAft>
                      </a:pPr>
                      <a:r>
                        <a:rPr lang="en-GB" sz="1800" dirty="0">
                          <a:solidFill>
                            <a:srgbClr val="7030A0"/>
                          </a:solidFill>
                          <a:effectLst/>
                        </a:rPr>
                        <a:t>Insurance of assets</a:t>
                      </a:r>
                      <a:endParaRPr lang="en-GB" sz="1800" dirty="0">
                        <a:solidFill>
                          <a:srgbClr val="7030A0"/>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800">
                          <a:effectLst/>
                        </a:rPr>
                        <a:t> </a:t>
                      </a:r>
                      <a:endParaRPr lang="en-GB" sz="18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800">
                          <a:effectLst/>
                        </a:rPr>
                        <a:t> </a:t>
                      </a:r>
                      <a:endParaRPr lang="en-GB" sz="18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800">
                          <a:effectLst/>
                        </a:rPr>
                        <a:t> </a:t>
                      </a:r>
                      <a:endParaRPr lang="en-GB" sz="18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800">
                          <a:effectLst/>
                        </a:rPr>
                        <a:t> </a:t>
                      </a:r>
                      <a:endParaRPr lang="en-GB" sz="18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800" dirty="0">
                          <a:effectLst/>
                        </a:rPr>
                        <a:t>45,000</a:t>
                      </a:r>
                      <a:endParaRPr lang="en-GB" sz="1800" dirty="0">
                        <a:effectLst/>
                        <a:latin typeface="Times New Roman" panose="02020603050405020304" pitchFamily="18" charset="0"/>
                        <a:ea typeface="Calibri" panose="020F0502020204030204" pitchFamily="34" charset="0"/>
                      </a:endParaRPr>
                    </a:p>
                  </a:txBody>
                  <a:tcPr marL="68578" marR="68578" marT="0" marB="0"/>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4"/>
          <p:cNvSpPr>
            <a:spLocks noGrp="1" noChangeArrowheads="1"/>
          </p:cNvSpPr>
          <p:nvPr>
            <p:ph type="title"/>
          </p:nvPr>
        </p:nvSpPr>
        <p:spPr>
          <a:xfrm>
            <a:off x="457200" y="227013"/>
            <a:ext cx="8507413" cy="922337"/>
          </a:xfrm>
        </p:spPr>
        <p:txBody>
          <a:bodyPr/>
          <a:lstStyle/>
          <a:p>
            <a:pPr eaLnBrk="1" hangingPunct="1">
              <a:defRPr/>
            </a:pPr>
            <a:r>
              <a:rPr lang="en-GB" altLang="en-US" sz="3200" i="1" dirty="0" smtClean="0"/>
              <a:t>Example 3.1: Apportioning overhead cost</a:t>
            </a:r>
            <a:r>
              <a:rPr lang="en-GB" altLang="en-US" sz="3200" dirty="0" smtClean="0"/>
              <a:t> </a:t>
            </a:r>
            <a:br>
              <a:rPr lang="en-GB" altLang="en-US" sz="3200" dirty="0" smtClean="0"/>
            </a:br>
            <a:endParaRPr lang="en-GB" altLang="en-US" sz="3200" dirty="0" smtClean="0"/>
          </a:p>
        </p:txBody>
      </p:sp>
      <p:sp>
        <p:nvSpPr>
          <p:cNvPr id="14339" name="Rectangle 11"/>
          <p:cNvSpPr>
            <a:spLocks noChangeArrowheads="1"/>
          </p:cNvSpPr>
          <p:nvPr/>
        </p:nvSpPr>
        <p:spPr bwMode="auto">
          <a:xfrm>
            <a:off x="539750" y="981075"/>
            <a:ext cx="8604250" cy="569913"/>
          </a:xfrm>
          <a:prstGeom prst="rect">
            <a:avLst/>
          </a:prstGeom>
          <a:noFill/>
          <a:ln w="9525">
            <a:noFill/>
            <a:miter lim="800000"/>
            <a:headEnd/>
            <a:tailEnd/>
          </a:ln>
          <a:effectLst/>
        </p:spPr>
        <p:txBody>
          <a:bodyPr anchor="ctr">
            <a:spAutoFit/>
          </a:bodyPr>
          <a:lstStyle/>
          <a:p>
            <a:pPr algn="just" eaLnBrk="1" hangingPunct="1"/>
            <a:r>
              <a:rPr lang="en-GB" altLang="en-US" sz="2000">
                <a:latin typeface="Times New Roman" pitchFamily="18" charset="0"/>
                <a:ea typeface="Calibri" pitchFamily="34" charset="0"/>
                <a:cs typeface="Times New Roman" pitchFamily="18" charset="0"/>
              </a:rPr>
              <a:t>Other information:</a:t>
            </a:r>
          </a:p>
          <a:p>
            <a:pPr algn="just"/>
            <a:endParaRPr lang="en-GB" altLang="en-US" sz="1100">
              <a:ea typeface="Calibri" pitchFamily="34" charset="0"/>
              <a:cs typeface="Times New Roman" pitchFamily="18" charset="0"/>
            </a:endParaRPr>
          </a:p>
        </p:txBody>
      </p:sp>
      <p:graphicFrame>
        <p:nvGraphicFramePr>
          <p:cNvPr id="2" name="Table 1"/>
          <p:cNvGraphicFramePr>
            <a:graphicFrameLocks noGrp="1"/>
          </p:cNvGraphicFramePr>
          <p:nvPr/>
        </p:nvGraphicFramePr>
        <p:xfrm>
          <a:off x="539750" y="1412875"/>
          <a:ext cx="8604248" cy="3862388"/>
        </p:xfrm>
        <a:graphic>
          <a:graphicData uri="http://schemas.openxmlformats.org/drawingml/2006/table">
            <a:tbl>
              <a:tblPr firstRow="1" firstCol="1" bandRow="1">
                <a:tableStyleId>{5C22544A-7EE6-4342-B048-85BDC9FD1C3A}</a:tableStyleId>
              </a:tblPr>
              <a:tblGrid>
                <a:gridCol w="1434807"/>
                <a:gridCol w="1432970"/>
                <a:gridCol w="1434807"/>
                <a:gridCol w="1433888"/>
                <a:gridCol w="1433888"/>
                <a:gridCol w="1433888"/>
              </a:tblGrid>
              <a:tr h="936153">
                <a:tc>
                  <a:txBody>
                    <a:bodyPr/>
                    <a:lstStyle/>
                    <a:p>
                      <a:pPr algn="just">
                        <a:spcAft>
                          <a:spcPts val="0"/>
                        </a:spcAft>
                      </a:pPr>
                      <a:r>
                        <a:rPr lang="en-GB" sz="2400" dirty="0">
                          <a:solidFill>
                            <a:srgbClr val="7030A0"/>
                          </a:solidFill>
                          <a:effectLst/>
                        </a:rPr>
                        <a:t> </a:t>
                      </a:r>
                      <a:endParaRPr lang="en-GB" sz="2400" dirty="0">
                        <a:solidFill>
                          <a:srgbClr val="7030A0"/>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dirty="0">
                          <a:solidFill>
                            <a:srgbClr val="7030A0"/>
                          </a:solidFill>
                          <a:effectLst/>
                        </a:rPr>
                        <a:t>Men’s Clothing</a:t>
                      </a:r>
                      <a:endParaRPr lang="en-GB" sz="2000" dirty="0">
                        <a:solidFill>
                          <a:srgbClr val="7030A0"/>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a:solidFill>
                            <a:srgbClr val="7030A0"/>
                          </a:solidFill>
                          <a:effectLst/>
                        </a:rPr>
                        <a:t>Women’s Clothing</a:t>
                      </a:r>
                      <a:endParaRPr lang="en-GB" sz="2000">
                        <a:solidFill>
                          <a:srgbClr val="7030A0"/>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a:solidFill>
                            <a:srgbClr val="7030A0"/>
                          </a:solidFill>
                          <a:effectLst/>
                        </a:rPr>
                        <a:t>Children Clothing</a:t>
                      </a:r>
                      <a:endParaRPr lang="en-GB" sz="2000">
                        <a:solidFill>
                          <a:srgbClr val="7030A0"/>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dirty="0">
                          <a:solidFill>
                            <a:srgbClr val="7030A0"/>
                          </a:solidFill>
                          <a:effectLst/>
                        </a:rPr>
                        <a:t>Footwear</a:t>
                      </a:r>
                      <a:endParaRPr lang="en-GB" sz="2000" dirty="0">
                        <a:solidFill>
                          <a:srgbClr val="7030A0"/>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400">
                          <a:solidFill>
                            <a:srgbClr val="7030A0"/>
                          </a:solidFill>
                          <a:effectLst/>
                        </a:rPr>
                        <a:t>Total</a:t>
                      </a:r>
                      <a:endParaRPr lang="en-GB" sz="2400">
                        <a:solidFill>
                          <a:srgbClr val="7030A0"/>
                        </a:solidFill>
                        <a:effectLst/>
                        <a:latin typeface="Times New Roman" panose="02020603050405020304" pitchFamily="18" charset="0"/>
                        <a:ea typeface="Calibri" panose="020F0502020204030204" pitchFamily="34" charset="0"/>
                      </a:endParaRPr>
                    </a:p>
                  </a:txBody>
                  <a:tcPr marL="68578" marR="68578" marT="0" marB="0"/>
                </a:tc>
              </a:tr>
              <a:tr h="1097338">
                <a:tc>
                  <a:txBody>
                    <a:bodyPr/>
                    <a:lstStyle/>
                    <a:p>
                      <a:pPr algn="just">
                        <a:spcAft>
                          <a:spcPts val="0"/>
                        </a:spcAft>
                      </a:pPr>
                      <a:r>
                        <a:rPr lang="en-GB" sz="2400">
                          <a:solidFill>
                            <a:srgbClr val="7030A0"/>
                          </a:solidFill>
                          <a:effectLst/>
                        </a:rPr>
                        <a:t>Floor area (m</a:t>
                      </a:r>
                      <a:r>
                        <a:rPr lang="en-GB" sz="2400" baseline="30000">
                          <a:solidFill>
                            <a:srgbClr val="7030A0"/>
                          </a:solidFill>
                          <a:effectLst/>
                        </a:rPr>
                        <a:t>2</a:t>
                      </a:r>
                      <a:r>
                        <a:rPr lang="en-GB" sz="2400">
                          <a:solidFill>
                            <a:srgbClr val="7030A0"/>
                          </a:solidFill>
                          <a:effectLst/>
                        </a:rPr>
                        <a:t>)</a:t>
                      </a:r>
                      <a:endParaRPr lang="en-GB" sz="2400">
                        <a:solidFill>
                          <a:srgbClr val="7030A0"/>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endParaRPr lang="en-GB" sz="2400" dirty="0" smtClean="0">
                        <a:solidFill>
                          <a:srgbClr val="7030A0"/>
                        </a:solidFill>
                        <a:effectLst/>
                      </a:endParaRPr>
                    </a:p>
                    <a:p>
                      <a:pPr algn="just">
                        <a:spcAft>
                          <a:spcPts val="0"/>
                        </a:spcAft>
                      </a:pPr>
                      <a:endParaRPr lang="en-GB" sz="2400" dirty="0" smtClean="0">
                        <a:solidFill>
                          <a:srgbClr val="7030A0"/>
                        </a:solidFill>
                        <a:effectLst/>
                      </a:endParaRPr>
                    </a:p>
                    <a:p>
                      <a:pPr algn="just">
                        <a:spcAft>
                          <a:spcPts val="0"/>
                        </a:spcAft>
                      </a:pPr>
                      <a:r>
                        <a:rPr lang="en-GB" sz="2400" dirty="0" smtClean="0">
                          <a:solidFill>
                            <a:srgbClr val="7030A0"/>
                          </a:solidFill>
                          <a:effectLst/>
                        </a:rPr>
                        <a:t>600</a:t>
                      </a:r>
                      <a:endParaRPr lang="en-GB" sz="2400" dirty="0">
                        <a:solidFill>
                          <a:srgbClr val="7030A0"/>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endParaRPr lang="en-GB" sz="2400" dirty="0" smtClean="0">
                        <a:solidFill>
                          <a:srgbClr val="7030A0"/>
                        </a:solidFill>
                        <a:effectLst/>
                      </a:endParaRPr>
                    </a:p>
                    <a:p>
                      <a:pPr algn="just">
                        <a:spcAft>
                          <a:spcPts val="0"/>
                        </a:spcAft>
                      </a:pPr>
                      <a:endParaRPr lang="en-GB" sz="2400" dirty="0" smtClean="0">
                        <a:solidFill>
                          <a:srgbClr val="7030A0"/>
                        </a:solidFill>
                        <a:effectLst/>
                      </a:endParaRPr>
                    </a:p>
                    <a:p>
                      <a:pPr algn="just">
                        <a:spcAft>
                          <a:spcPts val="0"/>
                        </a:spcAft>
                      </a:pPr>
                      <a:r>
                        <a:rPr lang="en-GB" sz="2400" dirty="0" smtClean="0">
                          <a:solidFill>
                            <a:srgbClr val="7030A0"/>
                          </a:solidFill>
                          <a:effectLst/>
                        </a:rPr>
                        <a:t>1,500</a:t>
                      </a:r>
                      <a:endParaRPr lang="en-GB" sz="2400" dirty="0">
                        <a:solidFill>
                          <a:srgbClr val="7030A0"/>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endParaRPr lang="en-GB" sz="2400" dirty="0" smtClean="0">
                        <a:solidFill>
                          <a:srgbClr val="7030A0"/>
                        </a:solidFill>
                        <a:effectLst/>
                      </a:endParaRPr>
                    </a:p>
                    <a:p>
                      <a:pPr algn="just">
                        <a:spcAft>
                          <a:spcPts val="0"/>
                        </a:spcAft>
                      </a:pPr>
                      <a:endParaRPr lang="en-GB" sz="2400" dirty="0" smtClean="0">
                        <a:solidFill>
                          <a:srgbClr val="7030A0"/>
                        </a:solidFill>
                        <a:effectLst/>
                      </a:endParaRPr>
                    </a:p>
                    <a:p>
                      <a:pPr algn="just">
                        <a:spcAft>
                          <a:spcPts val="0"/>
                        </a:spcAft>
                      </a:pPr>
                      <a:r>
                        <a:rPr lang="en-GB" sz="2400" dirty="0" smtClean="0">
                          <a:solidFill>
                            <a:srgbClr val="7030A0"/>
                          </a:solidFill>
                          <a:effectLst/>
                        </a:rPr>
                        <a:t>600</a:t>
                      </a:r>
                      <a:endParaRPr lang="en-GB" sz="2400" dirty="0">
                        <a:solidFill>
                          <a:srgbClr val="7030A0"/>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endParaRPr lang="en-GB" sz="2400" dirty="0" smtClean="0">
                        <a:solidFill>
                          <a:srgbClr val="7030A0"/>
                        </a:solidFill>
                        <a:effectLst/>
                      </a:endParaRPr>
                    </a:p>
                    <a:p>
                      <a:pPr algn="just">
                        <a:spcAft>
                          <a:spcPts val="0"/>
                        </a:spcAft>
                      </a:pPr>
                      <a:endParaRPr lang="en-GB" sz="2400" dirty="0" smtClean="0">
                        <a:solidFill>
                          <a:srgbClr val="7030A0"/>
                        </a:solidFill>
                        <a:effectLst/>
                      </a:endParaRPr>
                    </a:p>
                    <a:p>
                      <a:pPr algn="just">
                        <a:spcAft>
                          <a:spcPts val="0"/>
                        </a:spcAft>
                      </a:pPr>
                      <a:r>
                        <a:rPr lang="en-GB" sz="2400" dirty="0" smtClean="0">
                          <a:solidFill>
                            <a:srgbClr val="7030A0"/>
                          </a:solidFill>
                          <a:effectLst/>
                        </a:rPr>
                        <a:t>300</a:t>
                      </a:r>
                      <a:endParaRPr lang="en-GB" sz="2400" dirty="0">
                        <a:solidFill>
                          <a:srgbClr val="7030A0"/>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endParaRPr lang="en-GB" sz="2400" dirty="0" smtClean="0">
                        <a:solidFill>
                          <a:srgbClr val="7030A0"/>
                        </a:solidFill>
                        <a:effectLst/>
                      </a:endParaRPr>
                    </a:p>
                    <a:p>
                      <a:pPr algn="just">
                        <a:spcAft>
                          <a:spcPts val="0"/>
                        </a:spcAft>
                      </a:pPr>
                      <a:endParaRPr lang="en-GB" sz="2400" dirty="0" smtClean="0">
                        <a:solidFill>
                          <a:srgbClr val="7030A0"/>
                        </a:solidFill>
                        <a:effectLst/>
                      </a:endParaRPr>
                    </a:p>
                    <a:p>
                      <a:pPr algn="just">
                        <a:spcAft>
                          <a:spcPts val="0"/>
                        </a:spcAft>
                      </a:pPr>
                      <a:r>
                        <a:rPr lang="en-GB" sz="2400" dirty="0" smtClean="0">
                          <a:solidFill>
                            <a:srgbClr val="7030A0"/>
                          </a:solidFill>
                          <a:effectLst/>
                        </a:rPr>
                        <a:t>3,000</a:t>
                      </a:r>
                      <a:endParaRPr lang="en-GB" sz="2400" dirty="0">
                        <a:solidFill>
                          <a:srgbClr val="7030A0"/>
                        </a:solidFill>
                        <a:effectLst/>
                        <a:latin typeface="Times New Roman" panose="02020603050405020304" pitchFamily="18" charset="0"/>
                        <a:ea typeface="Calibri" panose="020F0502020204030204" pitchFamily="34" charset="0"/>
                      </a:endParaRPr>
                    </a:p>
                  </a:txBody>
                  <a:tcPr marL="68578" marR="68578" marT="0" marB="0"/>
                </a:tc>
              </a:tr>
              <a:tr h="731559">
                <a:tc>
                  <a:txBody>
                    <a:bodyPr/>
                    <a:lstStyle/>
                    <a:p>
                      <a:pPr algn="just">
                        <a:spcAft>
                          <a:spcPts val="0"/>
                        </a:spcAft>
                      </a:pPr>
                      <a:r>
                        <a:rPr lang="en-GB" sz="2400" dirty="0">
                          <a:solidFill>
                            <a:srgbClr val="7030A0"/>
                          </a:solidFill>
                          <a:effectLst/>
                        </a:rPr>
                        <a:t>Number of staff</a:t>
                      </a:r>
                      <a:endParaRPr lang="en-GB" sz="2400" dirty="0">
                        <a:solidFill>
                          <a:srgbClr val="7030A0"/>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endParaRPr lang="en-GB" sz="2400" dirty="0" smtClean="0">
                        <a:solidFill>
                          <a:srgbClr val="7030A0"/>
                        </a:solidFill>
                        <a:effectLst/>
                      </a:endParaRPr>
                    </a:p>
                    <a:p>
                      <a:pPr algn="just">
                        <a:spcAft>
                          <a:spcPts val="0"/>
                        </a:spcAft>
                      </a:pPr>
                      <a:r>
                        <a:rPr lang="en-GB" sz="2400" dirty="0" smtClean="0">
                          <a:solidFill>
                            <a:srgbClr val="7030A0"/>
                          </a:solidFill>
                          <a:effectLst/>
                        </a:rPr>
                        <a:t>11</a:t>
                      </a:r>
                      <a:endParaRPr lang="en-GB" sz="2400" dirty="0">
                        <a:solidFill>
                          <a:srgbClr val="7030A0"/>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endParaRPr lang="en-GB" sz="2400" dirty="0" smtClean="0">
                        <a:solidFill>
                          <a:srgbClr val="7030A0"/>
                        </a:solidFill>
                        <a:effectLst/>
                      </a:endParaRPr>
                    </a:p>
                    <a:p>
                      <a:pPr algn="just">
                        <a:spcAft>
                          <a:spcPts val="0"/>
                        </a:spcAft>
                      </a:pPr>
                      <a:r>
                        <a:rPr lang="en-GB" sz="2400" dirty="0" smtClean="0">
                          <a:solidFill>
                            <a:srgbClr val="7030A0"/>
                          </a:solidFill>
                          <a:effectLst/>
                        </a:rPr>
                        <a:t>9</a:t>
                      </a:r>
                      <a:endParaRPr lang="en-GB" sz="2400" dirty="0">
                        <a:solidFill>
                          <a:srgbClr val="7030A0"/>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endParaRPr lang="en-GB" sz="2400" dirty="0" smtClean="0">
                        <a:solidFill>
                          <a:srgbClr val="7030A0"/>
                        </a:solidFill>
                        <a:effectLst/>
                      </a:endParaRPr>
                    </a:p>
                    <a:p>
                      <a:pPr algn="just">
                        <a:spcAft>
                          <a:spcPts val="0"/>
                        </a:spcAft>
                      </a:pPr>
                      <a:r>
                        <a:rPr lang="en-GB" sz="2400" dirty="0" smtClean="0">
                          <a:solidFill>
                            <a:srgbClr val="7030A0"/>
                          </a:solidFill>
                          <a:effectLst/>
                        </a:rPr>
                        <a:t>7</a:t>
                      </a:r>
                      <a:endParaRPr lang="en-GB" sz="2400" dirty="0">
                        <a:solidFill>
                          <a:srgbClr val="7030A0"/>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endParaRPr lang="en-GB" sz="2400" dirty="0" smtClean="0">
                        <a:solidFill>
                          <a:srgbClr val="7030A0"/>
                        </a:solidFill>
                        <a:effectLst/>
                      </a:endParaRPr>
                    </a:p>
                    <a:p>
                      <a:pPr algn="just">
                        <a:spcAft>
                          <a:spcPts val="0"/>
                        </a:spcAft>
                      </a:pPr>
                      <a:r>
                        <a:rPr lang="en-GB" sz="2400" dirty="0" smtClean="0">
                          <a:solidFill>
                            <a:srgbClr val="7030A0"/>
                          </a:solidFill>
                          <a:effectLst/>
                        </a:rPr>
                        <a:t>8</a:t>
                      </a:r>
                      <a:endParaRPr lang="en-GB" sz="2400" dirty="0">
                        <a:solidFill>
                          <a:srgbClr val="7030A0"/>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endParaRPr lang="en-GB" sz="2400" dirty="0" smtClean="0">
                        <a:solidFill>
                          <a:srgbClr val="7030A0"/>
                        </a:solidFill>
                        <a:effectLst/>
                      </a:endParaRPr>
                    </a:p>
                    <a:p>
                      <a:pPr algn="just">
                        <a:spcAft>
                          <a:spcPts val="0"/>
                        </a:spcAft>
                      </a:pPr>
                      <a:r>
                        <a:rPr lang="en-GB" sz="2400" dirty="0" smtClean="0">
                          <a:solidFill>
                            <a:srgbClr val="7030A0"/>
                          </a:solidFill>
                          <a:effectLst/>
                        </a:rPr>
                        <a:t>35</a:t>
                      </a:r>
                      <a:endParaRPr lang="en-GB" sz="2400" dirty="0">
                        <a:solidFill>
                          <a:srgbClr val="7030A0"/>
                        </a:solidFill>
                        <a:effectLst/>
                        <a:latin typeface="Times New Roman" panose="02020603050405020304" pitchFamily="18" charset="0"/>
                        <a:ea typeface="Calibri" panose="020F0502020204030204" pitchFamily="34" charset="0"/>
                      </a:endParaRPr>
                    </a:p>
                  </a:txBody>
                  <a:tcPr marL="68578" marR="68578" marT="0" marB="0"/>
                </a:tc>
              </a:tr>
              <a:tr h="1097338">
                <a:tc>
                  <a:txBody>
                    <a:bodyPr/>
                    <a:lstStyle/>
                    <a:p>
                      <a:pPr algn="just">
                        <a:spcAft>
                          <a:spcPts val="0"/>
                        </a:spcAft>
                      </a:pPr>
                      <a:r>
                        <a:rPr lang="en-GB" sz="2400">
                          <a:solidFill>
                            <a:srgbClr val="7030A0"/>
                          </a:solidFill>
                          <a:effectLst/>
                        </a:rPr>
                        <a:t>Fixed asset value</a:t>
                      </a:r>
                      <a:endParaRPr lang="en-GB" sz="2400">
                        <a:solidFill>
                          <a:srgbClr val="7030A0"/>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endParaRPr lang="en-GB" sz="2400" dirty="0" smtClean="0">
                        <a:solidFill>
                          <a:srgbClr val="7030A0"/>
                        </a:solidFill>
                        <a:effectLst/>
                      </a:endParaRPr>
                    </a:p>
                    <a:p>
                      <a:pPr algn="just">
                        <a:spcAft>
                          <a:spcPts val="0"/>
                        </a:spcAft>
                      </a:pPr>
                      <a:r>
                        <a:rPr lang="en-GB" sz="2400" dirty="0" smtClean="0">
                          <a:solidFill>
                            <a:srgbClr val="7030A0"/>
                          </a:solidFill>
                          <a:effectLst/>
                        </a:rPr>
                        <a:t>N1.5m</a:t>
                      </a:r>
                      <a:endParaRPr lang="en-GB" sz="2400" dirty="0">
                        <a:solidFill>
                          <a:srgbClr val="7030A0"/>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endParaRPr lang="en-GB" sz="2400" dirty="0" smtClean="0">
                        <a:solidFill>
                          <a:srgbClr val="7030A0"/>
                        </a:solidFill>
                        <a:effectLst/>
                      </a:endParaRPr>
                    </a:p>
                    <a:p>
                      <a:pPr algn="just">
                        <a:spcAft>
                          <a:spcPts val="0"/>
                        </a:spcAft>
                      </a:pPr>
                      <a:r>
                        <a:rPr lang="en-GB" sz="2400" dirty="0" smtClean="0">
                          <a:solidFill>
                            <a:srgbClr val="7030A0"/>
                          </a:solidFill>
                          <a:effectLst/>
                        </a:rPr>
                        <a:t>N3.5m</a:t>
                      </a:r>
                      <a:endParaRPr lang="en-GB" sz="2400" dirty="0">
                        <a:solidFill>
                          <a:srgbClr val="7030A0"/>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endParaRPr lang="en-GB" sz="2400" dirty="0" smtClean="0">
                        <a:solidFill>
                          <a:srgbClr val="7030A0"/>
                        </a:solidFill>
                        <a:effectLst/>
                      </a:endParaRPr>
                    </a:p>
                    <a:p>
                      <a:pPr algn="just">
                        <a:spcAft>
                          <a:spcPts val="0"/>
                        </a:spcAft>
                      </a:pPr>
                      <a:r>
                        <a:rPr lang="en-GB" sz="2400" dirty="0" smtClean="0">
                          <a:solidFill>
                            <a:srgbClr val="7030A0"/>
                          </a:solidFill>
                          <a:effectLst/>
                        </a:rPr>
                        <a:t>N0.9m</a:t>
                      </a:r>
                      <a:endParaRPr lang="en-GB" sz="2400" dirty="0">
                        <a:solidFill>
                          <a:srgbClr val="7030A0"/>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endParaRPr lang="en-GB" sz="2400" dirty="0" smtClean="0">
                        <a:solidFill>
                          <a:srgbClr val="7030A0"/>
                        </a:solidFill>
                        <a:effectLst/>
                      </a:endParaRPr>
                    </a:p>
                    <a:p>
                      <a:pPr algn="just">
                        <a:spcAft>
                          <a:spcPts val="0"/>
                        </a:spcAft>
                      </a:pPr>
                      <a:r>
                        <a:rPr lang="en-GB" sz="2400" dirty="0" smtClean="0">
                          <a:solidFill>
                            <a:srgbClr val="7030A0"/>
                          </a:solidFill>
                          <a:effectLst/>
                        </a:rPr>
                        <a:t>N0.1m</a:t>
                      </a:r>
                      <a:endParaRPr lang="en-GB" sz="2400" dirty="0">
                        <a:solidFill>
                          <a:srgbClr val="7030A0"/>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endParaRPr lang="en-GB" sz="2400" dirty="0" smtClean="0">
                        <a:solidFill>
                          <a:srgbClr val="7030A0"/>
                        </a:solidFill>
                        <a:effectLst/>
                      </a:endParaRPr>
                    </a:p>
                    <a:p>
                      <a:pPr algn="just">
                        <a:spcAft>
                          <a:spcPts val="0"/>
                        </a:spcAft>
                      </a:pPr>
                      <a:r>
                        <a:rPr lang="en-GB" sz="2400" dirty="0" smtClean="0">
                          <a:solidFill>
                            <a:srgbClr val="7030A0"/>
                          </a:solidFill>
                          <a:effectLst/>
                        </a:rPr>
                        <a:t>N6m</a:t>
                      </a:r>
                      <a:endParaRPr lang="en-GB" sz="2400" dirty="0">
                        <a:solidFill>
                          <a:srgbClr val="7030A0"/>
                        </a:solidFill>
                        <a:effectLst/>
                        <a:latin typeface="Times New Roman" panose="02020603050405020304" pitchFamily="18" charset="0"/>
                        <a:ea typeface="Calibri" panose="020F0502020204030204" pitchFamily="34" charset="0"/>
                      </a:endParaRPr>
                    </a:p>
                  </a:txBody>
                  <a:tcPr marL="68578" marR="68578" marT="0" marB="0"/>
                </a:tc>
              </a:tr>
            </a:tbl>
          </a:graphicData>
        </a:graphic>
      </p:graphicFrame>
      <p:sp>
        <p:nvSpPr>
          <p:cNvPr id="14377" name="Rectangle 2"/>
          <p:cNvSpPr>
            <a:spLocks noChangeArrowheads="1"/>
          </p:cNvSpPr>
          <p:nvPr/>
        </p:nvSpPr>
        <p:spPr bwMode="auto">
          <a:xfrm>
            <a:off x="539750" y="5707063"/>
            <a:ext cx="8424863" cy="954087"/>
          </a:xfrm>
          <a:prstGeom prst="rect">
            <a:avLst/>
          </a:prstGeom>
          <a:noFill/>
          <a:ln w="9525">
            <a:noFill/>
            <a:miter lim="800000"/>
            <a:headEnd/>
            <a:tailEnd/>
          </a:ln>
        </p:spPr>
        <p:txBody>
          <a:bodyPr>
            <a:spAutoFit/>
          </a:bodyPr>
          <a:lstStyle/>
          <a:p>
            <a:pPr algn="just" eaLnBrk="1" hangingPunct="1"/>
            <a:r>
              <a:rPr lang="en-GB" altLang="en-US" sz="2800">
                <a:solidFill>
                  <a:srgbClr val="C00000"/>
                </a:solidFill>
                <a:latin typeface="Times New Roman" pitchFamily="18" charset="0"/>
                <a:cs typeface="Calibri" pitchFamily="34" charset="0"/>
              </a:rPr>
              <a:t>Prepare an overhead statement apportioning the overhead costs to each department</a:t>
            </a:r>
            <a:r>
              <a:rPr lang="en-GB" altLang="en-US">
                <a:latin typeface="Times New Roman" pitchFamily="18" charset="0"/>
                <a:cs typeface="Calibri" pitchFamily="34" charset="0"/>
              </a:rPr>
              <a: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7" name="Rectangle 5"/>
          <p:cNvSpPr>
            <a:spLocks noChangeArrowheads="1"/>
          </p:cNvSpPr>
          <p:nvPr/>
        </p:nvSpPr>
        <p:spPr bwMode="auto">
          <a:xfrm>
            <a:off x="457200" y="227013"/>
            <a:ext cx="8507413" cy="9223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lstStyle>
            <a:lvl1pPr algn="ctr">
              <a:defRPr sz="3600" b="1">
                <a:solidFill>
                  <a:srgbClr val="2E1700"/>
                </a:solidFill>
                <a:effectLst>
                  <a:outerShdw blurRad="38100" dist="38100" dir="2700000" algn="tl">
                    <a:srgbClr val="C0C0C0"/>
                  </a:outerShdw>
                </a:effectLst>
                <a:latin typeface="Verdana" panose="020B0604030504040204" pitchFamily="34" charset="0"/>
              </a:defRPr>
            </a:lvl1pPr>
            <a:lvl2pPr algn="ctr">
              <a:defRPr sz="3600" b="1">
                <a:solidFill>
                  <a:srgbClr val="2E1700"/>
                </a:solidFill>
                <a:effectLst>
                  <a:outerShdw blurRad="38100" dist="38100" dir="2700000" algn="tl">
                    <a:srgbClr val="C0C0C0"/>
                  </a:outerShdw>
                </a:effectLst>
                <a:latin typeface="Verdana" panose="020B0604030504040204" pitchFamily="34" charset="0"/>
              </a:defRPr>
            </a:lvl2pPr>
            <a:lvl3pPr algn="ctr">
              <a:defRPr sz="3600" b="1">
                <a:solidFill>
                  <a:srgbClr val="2E1700"/>
                </a:solidFill>
                <a:effectLst>
                  <a:outerShdw blurRad="38100" dist="38100" dir="2700000" algn="tl">
                    <a:srgbClr val="C0C0C0"/>
                  </a:outerShdw>
                </a:effectLst>
                <a:latin typeface="Verdana" panose="020B0604030504040204" pitchFamily="34" charset="0"/>
              </a:defRPr>
            </a:lvl3pPr>
            <a:lvl4pPr algn="ctr">
              <a:defRPr sz="3600" b="1">
                <a:solidFill>
                  <a:srgbClr val="2E1700"/>
                </a:solidFill>
                <a:effectLst>
                  <a:outerShdw blurRad="38100" dist="38100" dir="2700000" algn="tl">
                    <a:srgbClr val="C0C0C0"/>
                  </a:outerShdw>
                </a:effectLst>
                <a:latin typeface="Verdana" panose="020B0604030504040204" pitchFamily="34" charset="0"/>
              </a:defRPr>
            </a:lvl4pPr>
            <a:lvl5pPr algn="ctr">
              <a:defRPr sz="3600" b="1">
                <a:solidFill>
                  <a:srgbClr val="2E1700"/>
                </a:solidFill>
                <a:effectLst>
                  <a:outerShdw blurRad="38100" dist="38100" dir="2700000" algn="tl">
                    <a:srgbClr val="C0C0C0"/>
                  </a:outerShdw>
                </a:effectLst>
                <a:latin typeface="Verdana" panose="020B0604030504040204" pitchFamily="34" charset="0"/>
              </a:defRPr>
            </a:lvl5pPr>
            <a:lvl6pPr marL="4572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6pPr>
            <a:lvl7pPr marL="9144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7pPr>
            <a:lvl8pPr marL="13716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8pPr>
            <a:lvl9pPr marL="18288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9pPr>
          </a:lstStyle>
          <a:p>
            <a:pPr eaLnBrk="1" hangingPunct="1">
              <a:defRPr/>
            </a:pPr>
            <a:r>
              <a:rPr lang="en-GB" altLang="en-US" sz="3200" i="1" smtClean="0"/>
              <a:t>Example 3.1: Apportioning overhead cost</a:t>
            </a:r>
            <a:r>
              <a:rPr lang="en-GB" altLang="en-US" sz="3200" smtClean="0"/>
              <a:t> </a:t>
            </a:r>
          </a:p>
        </p:txBody>
      </p:sp>
      <p:graphicFrame>
        <p:nvGraphicFramePr>
          <p:cNvPr id="2" name="Table 1"/>
          <p:cNvGraphicFramePr>
            <a:graphicFrameLocks noGrp="1"/>
          </p:cNvGraphicFramePr>
          <p:nvPr/>
        </p:nvGraphicFramePr>
        <p:xfrm>
          <a:off x="539750" y="1268413"/>
          <a:ext cx="8604249" cy="5486400"/>
        </p:xfrm>
        <a:graphic>
          <a:graphicData uri="http://schemas.openxmlformats.org/drawingml/2006/table">
            <a:tbl>
              <a:tblPr firstRow="1" firstCol="1" bandRow="1">
                <a:tableStyleId>{5C22544A-7EE6-4342-B048-85BDC9FD1C3A}</a:tableStyleId>
              </a:tblPr>
              <a:tblGrid>
                <a:gridCol w="1439131"/>
                <a:gridCol w="865072"/>
                <a:gridCol w="1224108"/>
                <a:gridCol w="1368121"/>
                <a:gridCol w="1296114"/>
                <a:gridCol w="1296114"/>
                <a:gridCol w="1115589"/>
              </a:tblGrid>
              <a:tr h="608068">
                <a:tc>
                  <a:txBody>
                    <a:bodyPr/>
                    <a:lstStyle/>
                    <a:p>
                      <a:pPr algn="just">
                        <a:spcAft>
                          <a:spcPts val="0"/>
                        </a:spcAft>
                      </a:pPr>
                      <a:r>
                        <a:rPr lang="en-GB" sz="2000">
                          <a:solidFill>
                            <a:schemeClr val="tx1"/>
                          </a:solidFill>
                          <a:effectLst/>
                        </a:rPr>
                        <a:t> </a:t>
                      </a:r>
                      <a:endParaRPr lang="en-GB" sz="2000">
                        <a:solidFill>
                          <a:schemeClr val="tx1"/>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a:solidFill>
                            <a:srgbClr val="C00000"/>
                          </a:solidFill>
                          <a:effectLst/>
                        </a:rPr>
                        <a:t> </a:t>
                      </a:r>
                    </a:p>
                    <a:p>
                      <a:pPr algn="just">
                        <a:spcAft>
                          <a:spcPts val="0"/>
                        </a:spcAft>
                      </a:pPr>
                      <a:r>
                        <a:rPr lang="en-GB" sz="2000">
                          <a:solidFill>
                            <a:srgbClr val="C00000"/>
                          </a:solidFill>
                          <a:effectLst/>
                        </a:rPr>
                        <a:t>Basis</a:t>
                      </a:r>
                      <a:endParaRPr lang="en-GB" sz="2000">
                        <a:solidFill>
                          <a:srgbClr val="C00000"/>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a:solidFill>
                            <a:srgbClr val="C00000"/>
                          </a:solidFill>
                          <a:effectLst/>
                        </a:rPr>
                        <a:t>Men’s Clothing</a:t>
                      </a:r>
                      <a:endParaRPr lang="en-GB" sz="2000">
                        <a:solidFill>
                          <a:srgbClr val="C00000"/>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a:solidFill>
                            <a:srgbClr val="C00000"/>
                          </a:solidFill>
                          <a:effectLst/>
                        </a:rPr>
                        <a:t>Women’s Clothing</a:t>
                      </a:r>
                      <a:endParaRPr lang="en-GB" sz="2000">
                        <a:solidFill>
                          <a:srgbClr val="C00000"/>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a:solidFill>
                            <a:srgbClr val="C00000"/>
                          </a:solidFill>
                          <a:effectLst/>
                        </a:rPr>
                        <a:t>Children Clothing</a:t>
                      </a:r>
                      <a:endParaRPr lang="en-GB" sz="2000">
                        <a:solidFill>
                          <a:srgbClr val="C00000"/>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a:solidFill>
                            <a:srgbClr val="C00000"/>
                          </a:solidFill>
                          <a:effectLst/>
                        </a:rPr>
                        <a:t>Footwear</a:t>
                      </a:r>
                      <a:endParaRPr lang="en-GB" sz="2000">
                        <a:solidFill>
                          <a:srgbClr val="C00000"/>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dirty="0">
                          <a:solidFill>
                            <a:srgbClr val="C00000"/>
                          </a:solidFill>
                          <a:effectLst/>
                        </a:rPr>
                        <a:t>Total</a:t>
                      </a:r>
                      <a:endParaRPr lang="en-GB" sz="2000" dirty="0">
                        <a:solidFill>
                          <a:srgbClr val="C00000"/>
                        </a:solidFill>
                        <a:effectLst/>
                        <a:latin typeface="Times New Roman" panose="02020603050405020304" pitchFamily="18" charset="0"/>
                        <a:ea typeface="Calibri" panose="020F0502020204030204" pitchFamily="34" charset="0"/>
                      </a:endParaRPr>
                    </a:p>
                  </a:txBody>
                  <a:tcPr marL="68578" marR="68578" marT="0" marB="0"/>
                </a:tc>
              </a:tr>
              <a:tr h="304033">
                <a:tc>
                  <a:txBody>
                    <a:bodyPr/>
                    <a:lstStyle/>
                    <a:p>
                      <a:pPr algn="just">
                        <a:spcAft>
                          <a:spcPts val="0"/>
                        </a:spcAft>
                      </a:pPr>
                      <a:r>
                        <a:rPr lang="en-GB" sz="2000">
                          <a:solidFill>
                            <a:schemeClr val="tx1"/>
                          </a:solidFill>
                          <a:effectLst/>
                        </a:rPr>
                        <a:t> </a:t>
                      </a:r>
                      <a:endParaRPr lang="en-GB" sz="2000">
                        <a:solidFill>
                          <a:schemeClr val="tx1"/>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ctr">
                        <a:spcAft>
                          <a:spcPts val="0"/>
                        </a:spcAft>
                      </a:pPr>
                      <a:r>
                        <a:rPr lang="en-GB" sz="2000">
                          <a:effectLst/>
                        </a:rPr>
                        <a:t> </a:t>
                      </a:r>
                      <a:endParaRPr lang="en-GB" sz="2000">
                        <a:effectLst/>
                        <a:latin typeface="Times New Roman" panose="02020603050405020304" pitchFamily="18" charset="0"/>
                        <a:ea typeface="Calibri" panose="020F0502020204030204" pitchFamily="34" charset="0"/>
                      </a:endParaRPr>
                    </a:p>
                  </a:txBody>
                  <a:tcPr marL="68578" marR="68578" marT="0" marB="0"/>
                </a:tc>
                <a:tc>
                  <a:txBody>
                    <a:bodyPr/>
                    <a:lstStyle/>
                    <a:p>
                      <a:pPr algn="ctr">
                        <a:spcAft>
                          <a:spcPts val="0"/>
                        </a:spcAft>
                      </a:pPr>
                      <a:r>
                        <a:rPr lang="en-GB" sz="2000">
                          <a:effectLst/>
                        </a:rPr>
                        <a:t>N</a:t>
                      </a:r>
                      <a:endParaRPr lang="en-GB" sz="2000">
                        <a:effectLst/>
                        <a:latin typeface="Times New Roman" panose="02020603050405020304" pitchFamily="18" charset="0"/>
                        <a:ea typeface="Calibri" panose="020F0502020204030204" pitchFamily="34" charset="0"/>
                      </a:endParaRPr>
                    </a:p>
                  </a:txBody>
                  <a:tcPr marL="68578" marR="68578" marT="0" marB="0"/>
                </a:tc>
                <a:tc>
                  <a:txBody>
                    <a:bodyPr/>
                    <a:lstStyle/>
                    <a:p>
                      <a:pPr algn="ctr">
                        <a:spcAft>
                          <a:spcPts val="0"/>
                        </a:spcAft>
                      </a:pPr>
                      <a:r>
                        <a:rPr lang="en-GB" sz="2000">
                          <a:effectLst/>
                        </a:rPr>
                        <a:t>N</a:t>
                      </a:r>
                      <a:endParaRPr lang="en-GB" sz="2000">
                        <a:effectLst/>
                        <a:latin typeface="Times New Roman" panose="02020603050405020304" pitchFamily="18" charset="0"/>
                        <a:ea typeface="Calibri" panose="020F0502020204030204" pitchFamily="34" charset="0"/>
                      </a:endParaRPr>
                    </a:p>
                  </a:txBody>
                  <a:tcPr marL="68578" marR="68578" marT="0" marB="0"/>
                </a:tc>
                <a:tc>
                  <a:txBody>
                    <a:bodyPr/>
                    <a:lstStyle/>
                    <a:p>
                      <a:pPr algn="ctr">
                        <a:spcAft>
                          <a:spcPts val="0"/>
                        </a:spcAft>
                      </a:pPr>
                      <a:r>
                        <a:rPr lang="en-GB" sz="2000">
                          <a:effectLst/>
                        </a:rPr>
                        <a:t>N</a:t>
                      </a:r>
                      <a:endParaRPr lang="en-GB" sz="2000">
                        <a:effectLst/>
                        <a:latin typeface="Times New Roman" panose="02020603050405020304" pitchFamily="18" charset="0"/>
                        <a:ea typeface="Calibri" panose="020F0502020204030204" pitchFamily="34" charset="0"/>
                      </a:endParaRPr>
                    </a:p>
                  </a:txBody>
                  <a:tcPr marL="68578" marR="68578" marT="0" marB="0"/>
                </a:tc>
                <a:tc>
                  <a:txBody>
                    <a:bodyPr/>
                    <a:lstStyle/>
                    <a:p>
                      <a:pPr algn="ctr">
                        <a:spcAft>
                          <a:spcPts val="0"/>
                        </a:spcAft>
                      </a:pPr>
                      <a:r>
                        <a:rPr lang="en-GB" sz="2000">
                          <a:effectLst/>
                        </a:rPr>
                        <a:t>N</a:t>
                      </a:r>
                      <a:endParaRPr lang="en-GB" sz="2000">
                        <a:effectLst/>
                        <a:latin typeface="Times New Roman" panose="02020603050405020304" pitchFamily="18" charset="0"/>
                        <a:ea typeface="Calibri" panose="020F0502020204030204" pitchFamily="34" charset="0"/>
                      </a:endParaRPr>
                    </a:p>
                  </a:txBody>
                  <a:tcPr marL="68578" marR="68578" marT="0" marB="0"/>
                </a:tc>
                <a:tc>
                  <a:txBody>
                    <a:bodyPr/>
                    <a:lstStyle/>
                    <a:p>
                      <a:pPr algn="ctr">
                        <a:spcAft>
                          <a:spcPts val="0"/>
                        </a:spcAft>
                      </a:pPr>
                      <a:r>
                        <a:rPr lang="en-GB" sz="2000">
                          <a:effectLst/>
                        </a:rPr>
                        <a:t>N</a:t>
                      </a:r>
                      <a:endParaRPr lang="en-GB" sz="2000">
                        <a:effectLst/>
                        <a:latin typeface="Times New Roman" panose="02020603050405020304" pitchFamily="18" charset="0"/>
                        <a:ea typeface="Calibri" panose="020F0502020204030204" pitchFamily="34" charset="0"/>
                      </a:endParaRPr>
                    </a:p>
                  </a:txBody>
                  <a:tcPr marL="68578" marR="68578" marT="0" marB="0"/>
                </a:tc>
              </a:tr>
              <a:tr h="912101">
                <a:tc>
                  <a:txBody>
                    <a:bodyPr/>
                    <a:lstStyle/>
                    <a:p>
                      <a:pPr algn="just">
                        <a:spcAft>
                          <a:spcPts val="0"/>
                        </a:spcAft>
                      </a:pPr>
                      <a:r>
                        <a:rPr lang="en-GB" sz="2000">
                          <a:solidFill>
                            <a:schemeClr val="tx1"/>
                          </a:solidFill>
                          <a:effectLst/>
                        </a:rPr>
                        <a:t>Indirect labour</a:t>
                      </a:r>
                      <a:endParaRPr lang="en-GB" sz="2000">
                        <a:solidFill>
                          <a:schemeClr val="tx1"/>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a:effectLst/>
                        </a:rPr>
                        <a:t> </a:t>
                      </a:r>
                    </a:p>
                    <a:p>
                      <a:pPr algn="just">
                        <a:spcAft>
                          <a:spcPts val="0"/>
                        </a:spcAft>
                      </a:pPr>
                      <a:r>
                        <a:rPr lang="en-GB" sz="2000">
                          <a:effectLst/>
                        </a:rPr>
                        <a:t>Provided</a:t>
                      </a:r>
                      <a:endParaRPr lang="en-GB" sz="20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a:effectLst/>
                        </a:rPr>
                        <a:t> </a:t>
                      </a:r>
                    </a:p>
                    <a:p>
                      <a:pPr algn="just">
                        <a:spcAft>
                          <a:spcPts val="0"/>
                        </a:spcAft>
                      </a:pPr>
                      <a:r>
                        <a:rPr lang="en-GB" sz="2000">
                          <a:effectLst/>
                        </a:rPr>
                        <a:t>16,750</a:t>
                      </a:r>
                      <a:endParaRPr lang="en-GB" sz="20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a:effectLst/>
                        </a:rPr>
                        <a:t> </a:t>
                      </a:r>
                    </a:p>
                    <a:p>
                      <a:pPr algn="just">
                        <a:spcAft>
                          <a:spcPts val="0"/>
                        </a:spcAft>
                      </a:pPr>
                      <a:r>
                        <a:rPr lang="en-GB" sz="2000">
                          <a:effectLst/>
                        </a:rPr>
                        <a:t>12,250</a:t>
                      </a:r>
                      <a:endParaRPr lang="en-GB" sz="20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a:effectLst/>
                        </a:rPr>
                        <a:t> </a:t>
                      </a:r>
                    </a:p>
                    <a:p>
                      <a:pPr algn="just">
                        <a:spcAft>
                          <a:spcPts val="0"/>
                        </a:spcAft>
                      </a:pPr>
                      <a:r>
                        <a:rPr lang="en-GB" sz="2000">
                          <a:effectLst/>
                        </a:rPr>
                        <a:t>12,050</a:t>
                      </a:r>
                      <a:endParaRPr lang="en-GB" sz="20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a:effectLst/>
                        </a:rPr>
                        <a:t> </a:t>
                      </a:r>
                    </a:p>
                    <a:p>
                      <a:pPr algn="just">
                        <a:spcAft>
                          <a:spcPts val="0"/>
                        </a:spcAft>
                      </a:pPr>
                      <a:r>
                        <a:rPr lang="en-GB" sz="2000">
                          <a:effectLst/>
                        </a:rPr>
                        <a:t>7,450</a:t>
                      </a:r>
                      <a:endParaRPr lang="en-GB" sz="20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a:effectLst/>
                        </a:rPr>
                        <a:t> </a:t>
                      </a:r>
                    </a:p>
                    <a:p>
                      <a:pPr algn="just">
                        <a:spcAft>
                          <a:spcPts val="0"/>
                        </a:spcAft>
                      </a:pPr>
                      <a:r>
                        <a:rPr lang="en-GB" sz="2000">
                          <a:effectLst/>
                        </a:rPr>
                        <a:t>48,500</a:t>
                      </a:r>
                      <a:endParaRPr lang="en-GB" sz="2000">
                        <a:effectLst/>
                        <a:latin typeface="Times New Roman" panose="02020603050405020304" pitchFamily="18" charset="0"/>
                        <a:ea typeface="Calibri" panose="020F0502020204030204" pitchFamily="34" charset="0"/>
                      </a:endParaRPr>
                    </a:p>
                  </a:txBody>
                  <a:tcPr marL="68578" marR="68578" marT="0" marB="0"/>
                </a:tc>
              </a:tr>
              <a:tr h="304033">
                <a:tc>
                  <a:txBody>
                    <a:bodyPr/>
                    <a:lstStyle/>
                    <a:p>
                      <a:pPr algn="just">
                        <a:spcAft>
                          <a:spcPts val="0"/>
                        </a:spcAft>
                      </a:pPr>
                      <a:r>
                        <a:rPr lang="en-GB" sz="2000" dirty="0">
                          <a:solidFill>
                            <a:schemeClr val="tx1"/>
                          </a:solidFill>
                          <a:effectLst/>
                        </a:rPr>
                        <a:t>Electricity</a:t>
                      </a:r>
                      <a:endParaRPr lang="en-GB" sz="2000" dirty="0">
                        <a:solidFill>
                          <a:schemeClr val="tx1"/>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a:effectLst/>
                        </a:rPr>
                        <a:t>Area</a:t>
                      </a:r>
                      <a:endParaRPr lang="en-GB" sz="20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a:effectLst/>
                        </a:rPr>
                        <a:t>10,000</a:t>
                      </a:r>
                      <a:endParaRPr lang="en-GB" sz="20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a:effectLst/>
                        </a:rPr>
                        <a:t>25,000</a:t>
                      </a:r>
                      <a:endParaRPr lang="en-GB" sz="20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a:effectLst/>
                        </a:rPr>
                        <a:t>10,000</a:t>
                      </a:r>
                      <a:endParaRPr lang="en-GB" sz="20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a:effectLst/>
                        </a:rPr>
                        <a:t>5,000</a:t>
                      </a:r>
                      <a:endParaRPr lang="en-GB" sz="20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a:effectLst/>
                        </a:rPr>
                        <a:t>50,000</a:t>
                      </a:r>
                      <a:endParaRPr lang="en-GB" sz="2000">
                        <a:effectLst/>
                        <a:latin typeface="Times New Roman" panose="02020603050405020304" pitchFamily="18" charset="0"/>
                        <a:ea typeface="Calibri" panose="020F0502020204030204" pitchFamily="34" charset="0"/>
                      </a:endParaRPr>
                    </a:p>
                  </a:txBody>
                  <a:tcPr marL="68578" marR="68578" marT="0" marB="0"/>
                </a:tc>
              </a:tr>
              <a:tr h="608068">
                <a:tc>
                  <a:txBody>
                    <a:bodyPr/>
                    <a:lstStyle/>
                    <a:p>
                      <a:pPr algn="just">
                        <a:spcAft>
                          <a:spcPts val="0"/>
                        </a:spcAft>
                      </a:pPr>
                      <a:r>
                        <a:rPr lang="en-GB" sz="2000">
                          <a:solidFill>
                            <a:schemeClr val="tx1"/>
                          </a:solidFill>
                          <a:effectLst/>
                        </a:rPr>
                        <a:t>Rent and rates</a:t>
                      </a:r>
                      <a:endParaRPr lang="en-GB" sz="2000">
                        <a:solidFill>
                          <a:schemeClr val="tx1"/>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a:effectLst/>
                        </a:rPr>
                        <a:t> </a:t>
                      </a:r>
                    </a:p>
                    <a:p>
                      <a:pPr algn="just">
                        <a:spcAft>
                          <a:spcPts val="0"/>
                        </a:spcAft>
                      </a:pPr>
                      <a:r>
                        <a:rPr lang="en-GB" sz="2000">
                          <a:effectLst/>
                        </a:rPr>
                        <a:t>Area</a:t>
                      </a:r>
                      <a:endParaRPr lang="en-GB" sz="20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a:effectLst/>
                        </a:rPr>
                        <a:t> </a:t>
                      </a:r>
                    </a:p>
                    <a:p>
                      <a:pPr algn="just">
                        <a:spcAft>
                          <a:spcPts val="0"/>
                        </a:spcAft>
                      </a:pPr>
                      <a:r>
                        <a:rPr lang="en-GB" sz="2000">
                          <a:effectLst/>
                        </a:rPr>
                        <a:t>14,000</a:t>
                      </a:r>
                      <a:endParaRPr lang="en-GB" sz="20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a:effectLst/>
                        </a:rPr>
                        <a:t> </a:t>
                      </a:r>
                    </a:p>
                    <a:p>
                      <a:pPr algn="just">
                        <a:spcAft>
                          <a:spcPts val="0"/>
                        </a:spcAft>
                      </a:pPr>
                      <a:r>
                        <a:rPr lang="en-GB" sz="2000">
                          <a:effectLst/>
                        </a:rPr>
                        <a:t>35,000</a:t>
                      </a:r>
                      <a:endParaRPr lang="en-GB" sz="20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a:effectLst/>
                        </a:rPr>
                        <a:t> </a:t>
                      </a:r>
                    </a:p>
                    <a:p>
                      <a:pPr algn="just">
                        <a:spcAft>
                          <a:spcPts val="0"/>
                        </a:spcAft>
                      </a:pPr>
                      <a:r>
                        <a:rPr lang="en-GB" sz="2000">
                          <a:effectLst/>
                        </a:rPr>
                        <a:t>14,000</a:t>
                      </a:r>
                      <a:endParaRPr lang="en-GB" sz="20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a:effectLst/>
                        </a:rPr>
                        <a:t> </a:t>
                      </a:r>
                    </a:p>
                    <a:p>
                      <a:pPr algn="just">
                        <a:spcAft>
                          <a:spcPts val="0"/>
                        </a:spcAft>
                      </a:pPr>
                      <a:r>
                        <a:rPr lang="en-GB" sz="2000">
                          <a:effectLst/>
                        </a:rPr>
                        <a:t>7,000</a:t>
                      </a:r>
                      <a:endParaRPr lang="en-GB" sz="20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a:effectLst/>
                        </a:rPr>
                        <a:t> </a:t>
                      </a:r>
                    </a:p>
                    <a:p>
                      <a:pPr algn="just">
                        <a:spcAft>
                          <a:spcPts val="0"/>
                        </a:spcAft>
                      </a:pPr>
                      <a:r>
                        <a:rPr lang="en-GB" sz="2000">
                          <a:effectLst/>
                        </a:rPr>
                        <a:t>70,000</a:t>
                      </a:r>
                      <a:endParaRPr lang="en-GB" sz="2000">
                        <a:effectLst/>
                        <a:latin typeface="Times New Roman" panose="02020603050405020304" pitchFamily="18" charset="0"/>
                        <a:ea typeface="Calibri" panose="020F0502020204030204" pitchFamily="34" charset="0"/>
                      </a:endParaRPr>
                    </a:p>
                  </a:txBody>
                  <a:tcPr marL="68578" marR="68578" marT="0" marB="0"/>
                </a:tc>
              </a:tr>
              <a:tr h="608068">
                <a:tc>
                  <a:txBody>
                    <a:bodyPr/>
                    <a:lstStyle/>
                    <a:p>
                      <a:pPr algn="just">
                        <a:spcAft>
                          <a:spcPts val="0"/>
                        </a:spcAft>
                      </a:pPr>
                      <a:r>
                        <a:rPr lang="en-GB" sz="2000">
                          <a:solidFill>
                            <a:schemeClr val="tx1"/>
                          </a:solidFill>
                          <a:effectLst/>
                        </a:rPr>
                        <a:t>Personnel costs</a:t>
                      </a:r>
                      <a:endParaRPr lang="en-GB" sz="2000">
                        <a:solidFill>
                          <a:schemeClr val="tx1"/>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a:effectLst/>
                        </a:rPr>
                        <a:t> </a:t>
                      </a:r>
                    </a:p>
                    <a:p>
                      <a:pPr algn="just">
                        <a:spcAft>
                          <a:spcPts val="0"/>
                        </a:spcAft>
                      </a:pPr>
                      <a:r>
                        <a:rPr lang="en-GB" sz="2000">
                          <a:effectLst/>
                        </a:rPr>
                        <a:t>Staff</a:t>
                      </a:r>
                      <a:endParaRPr lang="en-GB" sz="20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a:effectLst/>
                        </a:rPr>
                        <a:t> </a:t>
                      </a:r>
                    </a:p>
                    <a:p>
                      <a:pPr algn="just">
                        <a:spcAft>
                          <a:spcPts val="0"/>
                        </a:spcAft>
                      </a:pPr>
                      <a:r>
                        <a:rPr lang="en-GB" sz="2000">
                          <a:effectLst/>
                        </a:rPr>
                        <a:t>11,000</a:t>
                      </a:r>
                      <a:endParaRPr lang="en-GB" sz="20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a:effectLst/>
                        </a:rPr>
                        <a:t> </a:t>
                      </a:r>
                    </a:p>
                    <a:p>
                      <a:pPr algn="just">
                        <a:spcAft>
                          <a:spcPts val="0"/>
                        </a:spcAft>
                      </a:pPr>
                      <a:r>
                        <a:rPr lang="en-GB" sz="2000">
                          <a:effectLst/>
                        </a:rPr>
                        <a:t>9,000</a:t>
                      </a:r>
                      <a:endParaRPr lang="en-GB" sz="20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a:effectLst/>
                        </a:rPr>
                        <a:t> </a:t>
                      </a:r>
                    </a:p>
                    <a:p>
                      <a:pPr algn="just">
                        <a:spcAft>
                          <a:spcPts val="0"/>
                        </a:spcAft>
                      </a:pPr>
                      <a:r>
                        <a:rPr lang="en-GB" sz="2000">
                          <a:effectLst/>
                        </a:rPr>
                        <a:t>7,000</a:t>
                      </a:r>
                      <a:endParaRPr lang="en-GB" sz="20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a:effectLst/>
                        </a:rPr>
                        <a:t> </a:t>
                      </a:r>
                    </a:p>
                    <a:p>
                      <a:pPr algn="just">
                        <a:spcAft>
                          <a:spcPts val="0"/>
                        </a:spcAft>
                      </a:pPr>
                      <a:r>
                        <a:rPr lang="en-GB" sz="2000">
                          <a:effectLst/>
                        </a:rPr>
                        <a:t>8,000</a:t>
                      </a:r>
                      <a:endParaRPr lang="en-GB" sz="20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a:effectLst/>
                        </a:rPr>
                        <a:t> </a:t>
                      </a:r>
                    </a:p>
                    <a:p>
                      <a:pPr algn="just">
                        <a:spcAft>
                          <a:spcPts val="0"/>
                        </a:spcAft>
                      </a:pPr>
                      <a:r>
                        <a:rPr lang="en-GB" sz="2000">
                          <a:effectLst/>
                        </a:rPr>
                        <a:t>35,000</a:t>
                      </a:r>
                      <a:endParaRPr lang="en-GB" sz="2000">
                        <a:effectLst/>
                        <a:latin typeface="Times New Roman" panose="02020603050405020304" pitchFamily="18" charset="0"/>
                        <a:ea typeface="Calibri" panose="020F0502020204030204" pitchFamily="34" charset="0"/>
                      </a:endParaRPr>
                    </a:p>
                  </a:txBody>
                  <a:tcPr marL="68578" marR="68578" marT="0" marB="0"/>
                </a:tc>
              </a:tr>
              <a:tr h="912101">
                <a:tc>
                  <a:txBody>
                    <a:bodyPr/>
                    <a:lstStyle/>
                    <a:p>
                      <a:pPr algn="just">
                        <a:spcAft>
                          <a:spcPts val="0"/>
                        </a:spcAft>
                      </a:pPr>
                      <a:r>
                        <a:rPr lang="en-GB" sz="2000">
                          <a:solidFill>
                            <a:schemeClr val="tx1"/>
                          </a:solidFill>
                          <a:effectLst/>
                        </a:rPr>
                        <a:t>Depreciation of assets</a:t>
                      </a:r>
                      <a:endParaRPr lang="en-GB" sz="2000">
                        <a:solidFill>
                          <a:schemeClr val="tx1"/>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a:effectLst/>
                        </a:rPr>
                        <a:t> </a:t>
                      </a:r>
                    </a:p>
                    <a:p>
                      <a:pPr algn="just">
                        <a:spcAft>
                          <a:spcPts val="0"/>
                        </a:spcAft>
                      </a:pPr>
                      <a:r>
                        <a:rPr lang="en-GB" sz="2000">
                          <a:effectLst/>
                        </a:rPr>
                        <a:t>Value</a:t>
                      </a:r>
                      <a:endParaRPr lang="en-GB" sz="20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dirty="0">
                          <a:effectLst/>
                        </a:rPr>
                        <a:t> </a:t>
                      </a:r>
                    </a:p>
                    <a:p>
                      <a:pPr algn="just">
                        <a:spcAft>
                          <a:spcPts val="0"/>
                        </a:spcAft>
                      </a:pPr>
                      <a:r>
                        <a:rPr lang="en-GB" sz="2000" dirty="0">
                          <a:effectLst/>
                        </a:rPr>
                        <a:t>4,500</a:t>
                      </a:r>
                      <a:endParaRPr lang="en-GB" sz="2000" dirty="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a:effectLst/>
                        </a:rPr>
                        <a:t> </a:t>
                      </a:r>
                    </a:p>
                    <a:p>
                      <a:pPr algn="just">
                        <a:spcAft>
                          <a:spcPts val="0"/>
                        </a:spcAft>
                      </a:pPr>
                      <a:r>
                        <a:rPr lang="en-GB" sz="2000">
                          <a:effectLst/>
                        </a:rPr>
                        <a:t>10,500</a:t>
                      </a:r>
                      <a:endParaRPr lang="en-GB" sz="20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a:effectLst/>
                        </a:rPr>
                        <a:t> </a:t>
                      </a:r>
                    </a:p>
                    <a:p>
                      <a:pPr algn="just">
                        <a:spcAft>
                          <a:spcPts val="0"/>
                        </a:spcAft>
                      </a:pPr>
                      <a:r>
                        <a:rPr lang="en-GB" sz="2000">
                          <a:effectLst/>
                        </a:rPr>
                        <a:t>2,700</a:t>
                      </a:r>
                      <a:endParaRPr lang="en-GB" sz="20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a:effectLst/>
                        </a:rPr>
                        <a:t> </a:t>
                      </a:r>
                    </a:p>
                    <a:p>
                      <a:pPr algn="just">
                        <a:spcAft>
                          <a:spcPts val="0"/>
                        </a:spcAft>
                      </a:pPr>
                      <a:r>
                        <a:rPr lang="en-GB" sz="2000">
                          <a:effectLst/>
                        </a:rPr>
                        <a:t>300</a:t>
                      </a:r>
                      <a:endParaRPr lang="en-GB" sz="20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a:effectLst/>
                        </a:rPr>
                        <a:t> </a:t>
                      </a:r>
                    </a:p>
                    <a:p>
                      <a:pPr algn="just">
                        <a:spcAft>
                          <a:spcPts val="0"/>
                        </a:spcAft>
                      </a:pPr>
                      <a:r>
                        <a:rPr lang="en-GB" sz="2000">
                          <a:effectLst/>
                        </a:rPr>
                        <a:t>18,000</a:t>
                      </a:r>
                      <a:endParaRPr lang="en-GB" sz="2000">
                        <a:effectLst/>
                        <a:latin typeface="Times New Roman" panose="02020603050405020304" pitchFamily="18" charset="0"/>
                        <a:ea typeface="Calibri" panose="020F0502020204030204" pitchFamily="34" charset="0"/>
                      </a:endParaRPr>
                    </a:p>
                  </a:txBody>
                  <a:tcPr marL="68578" marR="68578" marT="0" marB="0"/>
                </a:tc>
              </a:tr>
              <a:tr h="608068">
                <a:tc>
                  <a:txBody>
                    <a:bodyPr/>
                    <a:lstStyle/>
                    <a:p>
                      <a:pPr algn="just">
                        <a:spcAft>
                          <a:spcPts val="0"/>
                        </a:spcAft>
                      </a:pPr>
                      <a:r>
                        <a:rPr lang="en-GB" sz="2000">
                          <a:solidFill>
                            <a:schemeClr val="tx1"/>
                          </a:solidFill>
                          <a:effectLst/>
                        </a:rPr>
                        <a:t>Insurance of assets</a:t>
                      </a:r>
                      <a:endParaRPr lang="en-GB" sz="2000">
                        <a:solidFill>
                          <a:schemeClr val="tx1"/>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a:effectLst/>
                        </a:rPr>
                        <a:t> </a:t>
                      </a:r>
                    </a:p>
                    <a:p>
                      <a:pPr algn="just">
                        <a:spcAft>
                          <a:spcPts val="0"/>
                        </a:spcAft>
                      </a:pPr>
                      <a:r>
                        <a:rPr lang="en-GB" sz="2000">
                          <a:effectLst/>
                        </a:rPr>
                        <a:t>Value</a:t>
                      </a:r>
                      <a:endParaRPr lang="en-GB" sz="20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dirty="0">
                          <a:effectLst/>
                        </a:rPr>
                        <a:t> </a:t>
                      </a:r>
                    </a:p>
                    <a:p>
                      <a:pPr algn="just">
                        <a:spcAft>
                          <a:spcPts val="0"/>
                        </a:spcAft>
                      </a:pPr>
                      <a:r>
                        <a:rPr lang="en-GB" sz="2000" dirty="0">
                          <a:effectLst/>
                        </a:rPr>
                        <a:t>11,250</a:t>
                      </a:r>
                      <a:endParaRPr lang="en-GB" sz="2000" dirty="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a:effectLst/>
                        </a:rPr>
                        <a:t> </a:t>
                      </a:r>
                    </a:p>
                    <a:p>
                      <a:pPr algn="just">
                        <a:spcAft>
                          <a:spcPts val="0"/>
                        </a:spcAft>
                      </a:pPr>
                      <a:r>
                        <a:rPr lang="en-GB" sz="2000">
                          <a:effectLst/>
                        </a:rPr>
                        <a:t>26,250</a:t>
                      </a:r>
                      <a:endParaRPr lang="en-GB" sz="20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a:effectLst/>
                        </a:rPr>
                        <a:t> </a:t>
                      </a:r>
                    </a:p>
                    <a:p>
                      <a:pPr algn="just">
                        <a:spcAft>
                          <a:spcPts val="0"/>
                        </a:spcAft>
                      </a:pPr>
                      <a:r>
                        <a:rPr lang="en-GB" sz="2000">
                          <a:effectLst/>
                        </a:rPr>
                        <a:t>6,750</a:t>
                      </a:r>
                      <a:endParaRPr lang="en-GB" sz="20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a:effectLst/>
                        </a:rPr>
                        <a:t> </a:t>
                      </a:r>
                    </a:p>
                    <a:p>
                      <a:pPr algn="just">
                        <a:spcAft>
                          <a:spcPts val="0"/>
                        </a:spcAft>
                      </a:pPr>
                      <a:r>
                        <a:rPr lang="en-GB" sz="2000">
                          <a:effectLst/>
                        </a:rPr>
                        <a:t>750</a:t>
                      </a:r>
                      <a:endParaRPr lang="en-GB" sz="200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a:effectLst/>
                        </a:rPr>
                        <a:t> </a:t>
                      </a:r>
                    </a:p>
                    <a:p>
                      <a:pPr algn="just">
                        <a:spcAft>
                          <a:spcPts val="0"/>
                        </a:spcAft>
                      </a:pPr>
                      <a:r>
                        <a:rPr lang="en-GB" sz="2000">
                          <a:effectLst/>
                        </a:rPr>
                        <a:t>45,00</a:t>
                      </a:r>
                      <a:endParaRPr lang="en-GB" sz="2000">
                        <a:effectLst/>
                        <a:latin typeface="Times New Roman" panose="02020603050405020304" pitchFamily="18" charset="0"/>
                        <a:ea typeface="Calibri" panose="020F0502020204030204" pitchFamily="34" charset="0"/>
                      </a:endParaRPr>
                    </a:p>
                  </a:txBody>
                  <a:tcPr marL="68578" marR="68578" marT="0" marB="0"/>
                </a:tc>
              </a:tr>
              <a:tr h="608068">
                <a:tc>
                  <a:txBody>
                    <a:bodyPr/>
                    <a:lstStyle/>
                    <a:p>
                      <a:pPr algn="just">
                        <a:spcAft>
                          <a:spcPts val="0"/>
                        </a:spcAft>
                      </a:pPr>
                      <a:r>
                        <a:rPr lang="en-GB" sz="2000" dirty="0">
                          <a:solidFill>
                            <a:schemeClr val="tx1"/>
                          </a:solidFill>
                          <a:effectLst/>
                        </a:rPr>
                        <a:t>Total overhead</a:t>
                      </a:r>
                      <a:endParaRPr lang="en-GB" sz="2000" dirty="0">
                        <a:solidFill>
                          <a:schemeClr val="tx1"/>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b="1">
                          <a:effectLst/>
                        </a:rPr>
                        <a:t> </a:t>
                      </a:r>
                      <a:endParaRPr lang="en-GB" sz="2000" b="1">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b="1" dirty="0">
                          <a:effectLst/>
                        </a:rPr>
                        <a:t> </a:t>
                      </a:r>
                    </a:p>
                    <a:p>
                      <a:pPr algn="just">
                        <a:spcAft>
                          <a:spcPts val="0"/>
                        </a:spcAft>
                      </a:pPr>
                      <a:r>
                        <a:rPr lang="en-GB" sz="2000" b="1" dirty="0">
                          <a:effectLst/>
                        </a:rPr>
                        <a:t>67,500</a:t>
                      </a:r>
                      <a:endParaRPr lang="en-GB" sz="2000" b="1" dirty="0">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b="1">
                          <a:effectLst/>
                        </a:rPr>
                        <a:t> </a:t>
                      </a:r>
                    </a:p>
                    <a:p>
                      <a:pPr algn="just">
                        <a:spcAft>
                          <a:spcPts val="0"/>
                        </a:spcAft>
                      </a:pPr>
                      <a:r>
                        <a:rPr lang="en-GB" sz="2000" b="1">
                          <a:effectLst/>
                        </a:rPr>
                        <a:t>118,000</a:t>
                      </a:r>
                      <a:endParaRPr lang="en-GB" sz="2000" b="1">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b="1">
                          <a:effectLst/>
                        </a:rPr>
                        <a:t> </a:t>
                      </a:r>
                    </a:p>
                    <a:p>
                      <a:pPr algn="just">
                        <a:spcAft>
                          <a:spcPts val="0"/>
                        </a:spcAft>
                      </a:pPr>
                      <a:r>
                        <a:rPr lang="en-GB" sz="2000" b="1">
                          <a:effectLst/>
                        </a:rPr>
                        <a:t>52,500</a:t>
                      </a:r>
                      <a:endParaRPr lang="en-GB" sz="2000" b="1">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b="1">
                          <a:effectLst/>
                        </a:rPr>
                        <a:t> </a:t>
                      </a:r>
                    </a:p>
                    <a:p>
                      <a:pPr algn="just">
                        <a:spcAft>
                          <a:spcPts val="0"/>
                        </a:spcAft>
                      </a:pPr>
                      <a:r>
                        <a:rPr lang="en-GB" sz="2000" b="1">
                          <a:effectLst/>
                        </a:rPr>
                        <a:t>28,500</a:t>
                      </a:r>
                      <a:endParaRPr lang="en-GB" sz="2000" b="1">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2000" b="1" dirty="0">
                          <a:effectLst/>
                        </a:rPr>
                        <a:t> </a:t>
                      </a:r>
                    </a:p>
                    <a:p>
                      <a:pPr algn="just">
                        <a:spcAft>
                          <a:spcPts val="0"/>
                        </a:spcAft>
                      </a:pPr>
                      <a:r>
                        <a:rPr lang="en-GB" sz="2000" b="1" dirty="0">
                          <a:effectLst/>
                        </a:rPr>
                        <a:t>266,500</a:t>
                      </a:r>
                      <a:endParaRPr lang="en-GB" sz="2000" b="1" dirty="0">
                        <a:effectLst/>
                        <a:latin typeface="Times New Roman" panose="02020603050405020304" pitchFamily="18" charset="0"/>
                        <a:ea typeface="Calibri" panose="020F0502020204030204" pitchFamily="34" charset="0"/>
                      </a:endParaRPr>
                    </a:p>
                  </a:txBody>
                  <a:tcPr marL="68578" marR="68578" marT="0" marB="0"/>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0" name="Rectangle 4"/>
          <p:cNvSpPr>
            <a:spLocks noGrp="1" noChangeArrowheads="1"/>
          </p:cNvSpPr>
          <p:nvPr>
            <p:ph type="ctrTitle"/>
          </p:nvPr>
        </p:nvSpPr>
        <p:spPr>
          <a:xfrm>
            <a:off x="685800" y="2130425"/>
            <a:ext cx="7772400" cy="1470025"/>
          </a:xfrm>
        </p:spPr>
        <p:txBody>
          <a:bodyPr anchor="ctr"/>
          <a:lstStyle/>
          <a:p>
            <a:pPr eaLnBrk="1" hangingPunct="1">
              <a:defRPr/>
            </a:pPr>
            <a:r>
              <a:rPr lang="en-IE" altLang="en-US" sz="3600" smtClean="0"/>
              <a:t>Absorption Costing</a:t>
            </a:r>
            <a:endParaRPr lang="en-GB" altLang="en-US" sz="360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defRPr/>
            </a:pPr>
            <a:r>
              <a:rPr lang="en-IE" altLang="en-US" smtClean="0"/>
              <a:t>Absorption costing</a:t>
            </a:r>
            <a:endParaRPr lang="en-GB" altLang="en-US" smtClean="0"/>
          </a:p>
        </p:txBody>
      </p:sp>
      <p:sp>
        <p:nvSpPr>
          <p:cNvPr id="17411" name="Rectangle 3"/>
          <p:cNvSpPr>
            <a:spLocks noGrp="1" noChangeArrowheads="1"/>
          </p:cNvSpPr>
          <p:nvPr>
            <p:ph type="body" idx="1"/>
          </p:nvPr>
        </p:nvSpPr>
        <p:spPr/>
        <p:txBody>
          <a:bodyPr/>
          <a:lstStyle/>
          <a:p>
            <a:pPr lvl="1" algn="just" eaLnBrk="1" hangingPunct="1"/>
            <a:r>
              <a:rPr lang="en-IE" altLang="en-US" smtClean="0"/>
              <a:t>Absorption costing (overhead recovery) can be explained as the process whereby the overheads of the various cost centres are added to cost units or jobs.  </a:t>
            </a:r>
          </a:p>
          <a:p>
            <a:pPr lvl="1" algn="just" eaLnBrk="1" hangingPunct="1"/>
            <a:r>
              <a:rPr lang="en-IE" altLang="en-US" smtClean="0"/>
              <a:t>Absorption costing is the traditional approach to charging overhead costs to cost units.  </a:t>
            </a:r>
          </a:p>
          <a:p>
            <a:pPr lvl="1" algn="just" eaLnBrk="1" hangingPunct="1"/>
            <a:r>
              <a:rPr lang="en-IE" altLang="en-US" smtClean="0"/>
              <a:t>Absorption costing can be explained as a process for sharing out the overhead costs of each cost centre to each product or service that is provided by that cost centre.</a:t>
            </a:r>
            <a:r>
              <a:rPr lang="en-GB" altLang="en-US" smtClean="0"/>
              <a:t>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defRPr/>
            </a:pPr>
            <a:r>
              <a:rPr lang="en-IE" altLang="en-US" smtClean="0"/>
              <a:t>Absorption costing steps</a:t>
            </a:r>
            <a:endParaRPr lang="en-GB" altLang="en-US" smtClean="0"/>
          </a:p>
        </p:txBody>
      </p:sp>
      <p:sp>
        <p:nvSpPr>
          <p:cNvPr id="18435" name="Rectangle 3"/>
          <p:cNvSpPr>
            <a:spLocks noGrp="1" noChangeArrowheads="1"/>
          </p:cNvSpPr>
          <p:nvPr>
            <p:ph type="body" idx="1"/>
          </p:nvPr>
        </p:nvSpPr>
        <p:spPr/>
        <p:txBody>
          <a:bodyPr/>
          <a:lstStyle/>
          <a:p>
            <a:pPr marL="533400" indent="-533400" algn="just" eaLnBrk="1" hangingPunct="1">
              <a:buFont typeface="Arial" charset="0"/>
              <a:buAutoNum type="arabicPeriod"/>
            </a:pPr>
            <a:r>
              <a:rPr lang="en-GB" altLang="en-US" sz="2400" smtClean="0"/>
              <a:t>Apportion all overheads to cost centres.</a:t>
            </a:r>
          </a:p>
          <a:p>
            <a:pPr marL="533400" indent="-533400" algn="just" eaLnBrk="1" hangingPunct="1">
              <a:buFont typeface="Arial" charset="0"/>
              <a:buAutoNum type="arabicPeriod"/>
            </a:pPr>
            <a:r>
              <a:rPr lang="en-GB" altLang="en-US" sz="2400" smtClean="0"/>
              <a:t>Identify the support or service cost centres, and re-apportion the costs of these to the cost centres involved in producing the products or services.</a:t>
            </a:r>
          </a:p>
          <a:p>
            <a:pPr marL="533400" indent="-533400" algn="just" eaLnBrk="1" hangingPunct="1">
              <a:buFont typeface="Arial" charset="0"/>
              <a:buAutoNum type="arabicPeriod"/>
            </a:pPr>
            <a:r>
              <a:rPr lang="en-GB" altLang="en-US" sz="2400" smtClean="0"/>
              <a:t>Calculate the overhead absorption rate (OAR) for each cost centre involved in producing products or services, using the most appropriate base.</a:t>
            </a:r>
          </a:p>
          <a:p>
            <a:pPr marL="533400" indent="-533400" algn="just" eaLnBrk="1" hangingPunct="1">
              <a:buFont typeface="Arial" charset="0"/>
              <a:buAutoNum type="arabicPeriod"/>
            </a:pPr>
            <a:r>
              <a:rPr lang="en-GB" altLang="en-US" sz="2400" smtClean="0"/>
              <a:t>Use the OAR to establish the overhead cost per unit.</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defRPr/>
            </a:pPr>
            <a:r>
              <a:rPr lang="en-GB" altLang="en-US" sz="3200" smtClean="0"/>
              <a:t>Step 1 – Apportion overhead to each cost centre</a:t>
            </a:r>
          </a:p>
        </p:txBody>
      </p:sp>
      <p:sp>
        <p:nvSpPr>
          <p:cNvPr id="19459" name="Rectangle 3"/>
          <p:cNvSpPr>
            <a:spLocks noGrp="1" noChangeArrowheads="1"/>
          </p:cNvSpPr>
          <p:nvPr>
            <p:ph type="body" idx="1"/>
          </p:nvPr>
        </p:nvSpPr>
        <p:spPr/>
        <p:txBody>
          <a:bodyPr/>
          <a:lstStyle/>
          <a:p>
            <a:pPr algn="just" eaLnBrk="1" hangingPunct="1"/>
            <a:r>
              <a:rPr lang="en-GB" altLang="en-US" smtClean="0"/>
              <a:t>The first step involves the allocation and apportionment of overhead costs to each cost centre that has been identified.  </a:t>
            </a:r>
          </a:p>
          <a:p>
            <a:pPr algn="just" eaLnBrk="1" hangingPunct="1"/>
            <a:endParaRPr lang="en-GB" altLang="en-US" smtClean="0"/>
          </a:p>
          <a:p>
            <a:pPr algn="just" eaLnBrk="1" hangingPunct="1"/>
            <a:r>
              <a:rPr lang="en-GB" altLang="en-US" smtClean="0"/>
              <a:t>(see example 3.1)</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defRPr/>
            </a:pPr>
            <a:r>
              <a:rPr lang="en-GB" altLang="en-US" sz="3200" smtClean="0"/>
              <a:t>Step 2 – Re-apportion support or service centre costs </a:t>
            </a:r>
          </a:p>
        </p:txBody>
      </p:sp>
      <p:sp>
        <p:nvSpPr>
          <p:cNvPr id="20483" name="Rectangle 3"/>
          <p:cNvSpPr>
            <a:spLocks noGrp="1" noChangeArrowheads="1"/>
          </p:cNvSpPr>
          <p:nvPr>
            <p:ph type="body" idx="1"/>
          </p:nvPr>
        </p:nvSpPr>
        <p:spPr/>
        <p:txBody>
          <a:bodyPr/>
          <a:lstStyle/>
          <a:p>
            <a:pPr lvl="1" algn="just" eaLnBrk="1" hangingPunct="1"/>
            <a:r>
              <a:rPr lang="en-GB" altLang="en-US" smtClean="0"/>
              <a:t>Organisations may have service departments (canteen, maintenance and administration) which cannot be related to any income producing activity. </a:t>
            </a:r>
          </a:p>
          <a:p>
            <a:pPr lvl="1" algn="just" eaLnBrk="1" hangingPunct="1"/>
            <a:r>
              <a:rPr lang="en-GB" altLang="en-US" smtClean="0"/>
              <a:t>To find the full cost of a cost unit this department’s costs should also be absorbed into the unit cost. </a:t>
            </a:r>
          </a:p>
          <a:p>
            <a:pPr lvl="1" algn="just" eaLnBrk="1" hangingPunct="1"/>
            <a:r>
              <a:rPr lang="en-GB" altLang="en-US" smtClean="0"/>
              <a:t>Therefore service departments must be apportioned to the various departments producing the products or services.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subTitle" idx="1"/>
          </p:nvPr>
        </p:nvSpPr>
        <p:spPr>
          <a:xfrm>
            <a:off x="468313" y="692150"/>
            <a:ext cx="8675687" cy="4946650"/>
          </a:xfrm>
        </p:spPr>
        <p:txBody>
          <a:bodyPr/>
          <a:lstStyle/>
          <a:p>
            <a:pPr eaLnBrk="1" hangingPunct="1"/>
            <a:r>
              <a:rPr lang="en-IE" altLang="en-US" sz="8800" smtClean="0"/>
              <a:t>Accounting for Overhead Costs</a:t>
            </a:r>
            <a:endParaRPr lang="en-GB" altLang="en-US" sz="880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539750" y="908050"/>
            <a:ext cx="8604250" cy="73025"/>
          </a:xfrm>
        </p:spPr>
        <p:txBody>
          <a:bodyPr/>
          <a:lstStyle/>
          <a:p>
            <a:pPr algn="just" eaLnBrk="1" hangingPunct="1">
              <a:spcAft>
                <a:spcPts val="0"/>
              </a:spcAft>
              <a:defRPr/>
            </a:pPr>
            <a:r>
              <a:rPr lang="en-GB" sz="3200" dirty="0" smtClean="0">
                <a:effectLst/>
                <a:latin typeface="Times New Roman" panose="02020603050405020304" pitchFamily="18" charset="0"/>
                <a:ea typeface="Calibri" panose="020F0502020204030204" pitchFamily="34" charset="0"/>
              </a:rPr>
              <a:t>Example 3.2: Re-apportioning service centre costs</a:t>
            </a:r>
            <a:br>
              <a:rPr lang="en-GB" sz="3200" dirty="0" smtClean="0">
                <a:effectLst/>
                <a:latin typeface="Times New Roman" panose="02020603050405020304" pitchFamily="18" charset="0"/>
                <a:ea typeface="Calibri" panose="020F0502020204030204" pitchFamily="34" charset="0"/>
              </a:rPr>
            </a:br>
            <a:r>
              <a:rPr lang="en-GB" altLang="en-US" sz="3200" i="1" dirty="0" smtClean="0"/>
              <a:t/>
            </a:r>
            <a:br>
              <a:rPr lang="en-GB" altLang="en-US" sz="3200" i="1" dirty="0" smtClean="0"/>
            </a:br>
            <a:r>
              <a:rPr lang="en-GB" altLang="en-US" sz="3200" dirty="0" smtClean="0"/>
              <a:t> </a:t>
            </a:r>
          </a:p>
        </p:txBody>
      </p:sp>
      <p:sp>
        <p:nvSpPr>
          <p:cNvPr id="21507" name="Rectangle 1"/>
          <p:cNvSpPr>
            <a:spLocks noChangeArrowheads="1"/>
          </p:cNvSpPr>
          <p:nvPr/>
        </p:nvSpPr>
        <p:spPr bwMode="auto">
          <a:xfrm>
            <a:off x="539750" y="981075"/>
            <a:ext cx="8604250" cy="5632450"/>
          </a:xfrm>
          <a:prstGeom prst="rect">
            <a:avLst/>
          </a:prstGeom>
          <a:noFill/>
          <a:ln w="9525">
            <a:noFill/>
            <a:miter lim="800000"/>
            <a:headEnd/>
            <a:tailEnd/>
          </a:ln>
        </p:spPr>
        <p:txBody>
          <a:bodyPr>
            <a:spAutoFit/>
          </a:bodyPr>
          <a:lstStyle/>
          <a:p>
            <a:pPr algn="just"/>
            <a:r>
              <a:rPr lang="en-GB" altLang="en-US" sz="3600">
                <a:latin typeface="Times New Roman" pitchFamily="18" charset="0"/>
                <a:cs typeface="Calibri" pitchFamily="34" charset="0"/>
              </a:rPr>
              <a:t>XYZ Ltd operates a busy complex providing ten pin bowling, snooker and an outdoor adventure maze. Cost centres have been established for each of the key activities provided. In addition to the three cost centres there are two support centres for administration and maintenance. Overhead cost has been apportioned to each of the cost </a:t>
            </a:r>
          </a:p>
          <a:p>
            <a:r>
              <a:rPr lang="en-GB" altLang="en-US" sz="3600">
                <a:latin typeface="Times New Roman" pitchFamily="18" charset="0"/>
                <a:cs typeface="Calibri" pitchFamily="34" charset="0"/>
              </a:rPr>
              <a:t>Centres as follows:</a:t>
            </a:r>
            <a:br>
              <a:rPr lang="en-GB" altLang="en-US" sz="3600">
                <a:latin typeface="Times New Roman" pitchFamily="18" charset="0"/>
                <a:cs typeface="Calibri" pitchFamily="34" charset="0"/>
              </a:rPr>
            </a:br>
            <a:endParaRPr lang="en-GB" altLang="en-US" sz="360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68313" y="23813"/>
            <a:ext cx="8496300" cy="668337"/>
          </a:xfrm>
        </p:spPr>
        <p:txBody>
          <a:bodyPr/>
          <a:lstStyle/>
          <a:p>
            <a:pPr algn="just" eaLnBrk="1" hangingPunct="1">
              <a:spcAft>
                <a:spcPts val="0"/>
              </a:spcAft>
              <a:defRPr/>
            </a:pPr>
            <a:r>
              <a:rPr lang="en-GB" altLang="en-US" sz="3200" i="1" dirty="0" smtClean="0"/>
              <a:t>Example3.2:</a:t>
            </a:r>
            <a:r>
              <a:rPr lang="en-GB" altLang="en-US" sz="3200" i="1" dirty="0"/>
              <a:t> </a:t>
            </a:r>
            <a:r>
              <a:rPr lang="en-GB" sz="3200" dirty="0" smtClean="0">
                <a:effectLst/>
                <a:latin typeface="Times New Roman" panose="02020603050405020304" pitchFamily="18" charset="0"/>
                <a:ea typeface="Calibri" panose="020F0502020204030204" pitchFamily="34" charset="0"/>
              </a:rPr>
              <a:t>Example 3.2 (Cont.) </a:t>
            </a:r>
            <a:endParaRPr lang="en-GB" altLang="en-US" sz="3200" dirty="0" smtClean="0"/>
          </a:p>
        </p:txBody>
      </p:sp>
      <p:graphicFrame>
        <p:nvGraphicFramePr>
          <p:cNvPr id="2" name="Table 1"/>
          <p:cNvGraphicFramePr>
            <a:graphicFrameLocks noGrp="1"/>
          </p:cNvGraphicFramePr>
          <p:nvPr/>
        </p:nvGraphicFramePr>
        <p:xfrm>
          <a:off x="454025" y="620713"/>
          <a:ext cx="8675688" cy="1295400"/>
        </p:xfrm>
        <a:graphic>
          <a:graphicData uri="http://schemas.openxmlformats.org/drawingml/2006/table">
            <a:tbl>
              <a:tblPr firstRow="1" firstCol="1" bandRow="1">
                <a:tableStyleId>{5C22544A-7EE6-4342-B048-85BDC9FD1C3A}</a:tableStyleId>
              </a:tblPr>
              <a:tblGrid>
                <a:gridCol w="1442922"/>
                <a:gridCol w="1205461"/>
                <a:gridCol w="1205461"/>
                <a:gridCol w="1205461"/>
                <a:gridCol w="1205461"/>
                <a:gridCol w="1205461"/>
                <a:gridCol w="1205461"/>
              </a:tblGrid>
              <a:tr h="647712">
                <a:tc>
                  <a:txBody>
                    <a:bodyPr/>
                    <a:lstStyle/>
                    <a:p>
                      <a:pPr algn="just">
                        <a:spcAft>
                          <a:spcPts val="0"/>
                        </a:spcAft>
                      </a:pPr>
                      <a:r>
                        <a:rPr lang="en-GB" sz="1800" dirty="0">
                          <a:solidFill>
                            <a:srgbClr val="C00000"/>
                          </a:solidFill>
                          <a:effectLst/>
                        </a:rPr>
                        <a:t> </a:t>
                      </a:r>
                      <a:endParaRPr lang="en-GB" sz="1800" dirty="0">
                        <a:solidFill>
                          <a:srgbClr val="C00000"/>
                        </a:solidFill>
                        <a:effectLst/>
                        <a:latin typeface="Times New Roman" panose="02020603050405020304" pitchFamily="18" charset="0"/>
                        <a:ea typeface="Calibri" panose="020F0502020204030204" pitchFamily="34" charset="0"/>
                      </a:endParaRPr>
                    </a:p>
                  </a:txBody>
                  <a:tcPr marL="68574" marR="68574" marT="0" marB="0"/>
                </a:tc>
                <a:tc>
                  <a:txBody>
                    <a:bodyPr/>
                    <a:lstStyle/>
                    <a:p>
                      <a:pPr algn="just">
                        <a:spcAft>
                          <a:spcPts val="0"/>
                        </a:spcAft>
                      </a:pPr>
                      <a:r>
                        <a:rPr lang="en-GB" sz="1800" dirty="0">
                          <a:solidFill>
                            <a:srgbClr val="C00000"/>
                          </a:solidFill>
                          <a:effectLst/>
                        </a:rPr>
                        <a:t>Bowling</a:t>
                      </a:r>
                      <a:endParaRPr lang="en-GB" sz="1800" dirty="0">
                        <a:solidFill>
                          <a:srgbClr val="C00000"/>
                        </a:solidFill>
                        <a:effectLst/>
                        <a:latin typeface="Times New Roman" panose="02020603050405020304" pitchFamily="18" charset="0"/>
                        <a:ea typeface="Calibri" panose="020F0502020204030204" pitchFamily="34" charset="0"/>
                      </a:endParaRPr>
                    </a:p>
                  </a:txBody>
                  <a:tcPr marL="68574" marR="68574" marT="0" marB="0"/>
                </a:tc>
                <a:tc>
                  <a:txBody>
                    <a:bodyPr/>
                    <a:lstStyle/>
                    <a:p>
                      <a:pPr algn="just">
                        <a:spcAft>
                          <a:spcPts val="0"/>
                        </a:spcAft>
                      </a:pPr>
                      <a:r>
                        <a:rPr lang="en-GB" sz="1800">
                          <a:solidFill>
                            <a:srgbClr val="C00000"/>
                          </a:solidFill>
                          <a:effectLst/>
                        </a:rPr>
                        <a:t>Snooker</a:t>
                      </a:r>
                      <a:endParaRPr lang="en-GB" sz="1800">
                        <a:solidFill>
                          <a:srgbClr val="C00000"/>
                        </a:solidFill>
                        <a:effectLst/>
                        <a:latin typeface="Times New Roman" panose="02020603050405020304" pitchFamily="18" charset="0"/>
                        <a:ea typeface="Calibri" panose="020F0502020204030204" pitchFamily="34" charset="0"/>
                      </a:endParaRPr>
                    </a:p>
                  </a:txBody>
                  <a:tcPr marL="68574" marR="68574" marT="0" marB="0"/>
                </a:tc>
                <a:tc>
                  <a:txBody>
                    <a:bodyPr/>
                    <a:lstStyle/>
                    <a:p>
                      <a:pPr algn="just">
                        <a:spcAft>
                          <a:spcPts val="0"/>
                        </a:spcAft>
                      </a:pPr>
                      <a:r>
                        <a:rPr lang="en-GB" sz="1800" dirty="0">
                          <a:solidFill>
                            <a:srgbClr val="C00000"/>
                          </a:solidFill>
                          <a:effectLst/>
                        </a:rPr>
                        <a:t>Maze</a:t>
                      </a:r>
                      <a:endParaRPr lang="en-GB" sz="1800" dirty="0">
                        <a:solidFill>
                          <a:srgbClr val="C00000"/>
                        </a:solidFill>
                        <a:effectLst/>
                        <a:latin typeface="Times New Roman" panose="02020603050405020304" pitchFamily="18" charset="0"/>
                        <a:ea typeface="Calibri" panose="020F0502020204030204" pitchFamily="34" charset="0"/>
                      </a:endParaRPr>
                    </a:p>
                  </a:txBody>
                  <a:tcPr marL="68574" marR="68574" marT="0" marB="0"/>
                </a:tc>
                <a:tc>
                  <a:txBody>
                    <a:bodyPr/>
                    <a:lstStyle/>
                    <a:p>
                      <a:pPr algn="just">
                        <a:spcAft>
                          <a:spcPts val="0"/>
                        </a:spcAft>
                      </a:pPr>
                      <a:r>
                        <a:rPr lang="en-GB" sz="1800">
                          <a:solidFill>
                            <a:srgbClr val="C00000"/>
                          </a:solidFill>
                          <a:effectLst/>
                        </a:rPr>
                        <a:t>Admin</a:t>
                      </a:r>
                      <a:endParaRPr lang="en-GB" sz="1800">
                        <a:solidFill>
                          <a:srgbClr val="C00000"/>
                        </a:solidFill>
                        <a:effectLst/>
                        <a:latin typeface="Times New Roman" panose="02020603050405020304" pitchFamily="18" charset="0"/>
                        <a:ea typeface="Calibri" panose="020F0502020204030204" pitchFamily="34" charset="0"/>
                      </a:endParaRPr>
                    </a:p>
                  </a:txBody>
                  <a:tcPr marL="68574" marR="68574" marT="0" marB="0"/>
                </a:tc>
                <a:tc>
                  <a:txBody>
                    <a:bodyPr/>
                    <a:lstStyle/>
                    <a:p>
                      <a:pPr algn="just">
                        <a:spcAft>
                          <a:spcPts val="0"/>
                        </a:spcAft>
                      </a:pPr>
                      <a:r>
                        <a:rPr lang="en-GB" sz="1800">
                          <a:solidFill>
                            <a:srgbClr val="C00000"/>
                          </a:solidFill>
                          <a:effectLst/>
                        </a:rPr>
                        <a:t>Maintenance</a:t>
                      </a:r>
                      <a:endParaRPr lang="en-GB" sz="1800">
                        <a:solidFill>
                          <a:srgbClr val="C00000"/>
                        </a:solidFill>
                        <a:effectLst/>
                        <a:latin typeface="Times New Roman" panose="02020603050405020304" pitchFamily="18" charset="0"/>
                        <a:ea typeface="Calibri" panose="020F0502020204030204" pitchFamily="34" charset="0"/>
                      </a:endParaRPr>
                    </a:p>
                  </a:txBody>
                  <a:tcPr marL="68574" marR="68574" marT="0" marB="0"/>
                </a:tc>
                <a:tc>
                  <a:txBody>
                    <a:bodyPr/>
                    <a:lstStyle/>
                    <a:p>
                      <a:pPr algn="just">
                        <a:spcAft>
                          <a:spcPts val="0"/>
                        </a:spcAft>
                      </a:pPr>
                      <a:r>
                        <a:rPr lang="en-GB" sz="1800" dirty="0">
                          <a:solidFill>
                            <a:srgbClr val="C00000"/>
                          </a:solidFill>
                          <a:effectLst/>
                        </a:rPr>
                        <a:t>Total</a:t>
                      </a:r>
                      <a:endParaRPr lang="en-GB" sz="1800" dirty="0">
                        <a:solidFill>
                          <a:srgbClr val="C00000"/>
                        </a:solidFill>
                        <a:effectLst/>
                        <a:latin typeface="Times New Roman" panose="02020603050405020304" pitchFamily="18" charset="0"/>
                        <a:ea typeface="Calibri" panose="020F0502020204030204" pitchFamily="34" charset="0"/>
                      </a:endParaRPr>
                    </a:p>
                  </a:txBody>
                  <a:tcPr marL="68574" marR="68574" marT="0" marB="0"/>
                </a:tc>
              </a:tr>
              <a:tr h="647688">
                <a:tc>
                  <a:txBody>
                    <a:bodyPr/>
                    <a:lstStyle/>
                    <a:p>
                      <a:pPr algn="just">
                        <a:spcAft>
                          <a:spcPts val="0"/>
                        </a:spcAft>
                      </a:pPr>
                      <a:r>
                        <a:rPr lang="en-GB" sz="1800">
                          <a:solidFill>
                            <a:srgbClr val="C00000"/>
                          </a:solidFill>
                          <a:effectLst/>
                        </a:rPr>
                        <a:t>Total overhead</a:t>
                      </a:r>
                      <a:endParaRPr lang="en-GB" sz="1800">
                        <a:solidFill>
                          <a:srgbClr val="C00000"/>
                        </a:solidFill>
                        <a:effectLst/>
                        <a:latin typeface="Times New Roman" panose="02020603050405020304" pitchFamily="18" charset="0"/>
                        <a:ea typeface="Calibri" panose="020F0502020204030204" pitchFamily="34" charset="0"/>
                      </a:endParaRPr>
                    </a:p>
                  </a:txBody>
                  <a:tcPr marL="68574" marR="68574" marT="0" marB="0"/>
                </a:tc>
                <a:tc>
                  <a:txBody>
                    <a:bodyPr/>
                    <a:lstStyle/>
                    <a:p>
                      <a:pPr algn="just">
                        <a:spcAft>
                          <a:spcPts val="0"/>
                        </a:spcAft>
                      </a:pPr>
                      <a:r>
                        <a:rPr lang="en-GB" sz="1800">
                          <a:solidFill>
                            <a:srgbClr val="C00000"/>
                          </a:solidFill>
                          <a:effectLst/>
                        </a:rPr>
                        <a:t> </a:t>
                      </a:r>
                    </a:p>
                    <a:p>
                      <a:pPr algn="just">
                        <a:spcAft>
                          <a:spcPts val="0"/>
                        </a:spcAft>
                      </a:pPr>
                      <a:r>
                        <a:rPr lang="en-GB" sz="1800">
                          <a:solidFill>
                            <a:srgbClr val="C00000"/>
                          </a:solidFill>
                          <a:effectLst/>
                        </a:rPr>
                        <a:t>N362,000</a:t>
                      </a:r>
                      <a:endParaRPr lang="en-GB" sz="1800">
                        <a:solidFill>
                          <a:srgbClr val="C00000"/>
                        </a:solidFill>
                        <a:effectLst/>
                        <a:latin typeface="Times New Roman" panose="02020603050405020304" pitchFamily="18" charset="0"/>
                        <a:ea typeface="Calibri" panose="020F0502020204030204" pitchFamily="34" charset="0"/>
                      </a:endParaRPr>
                    </a:p>
                  </a:txBody>
                  <a:tcPr marL="68574" marR="68574" marT="0" marB="0"/>
                </a:tc>
                <a:tc>
                  <a:txBody>
                    <a:bodyPr/>
                    <a:lstStyle/>
                    <a:p>
                      <a:pPr algn="just">
                        <a:spcAft>
                          <a:spcPts val="0"/>
                        </a:spcAft>
                      </a:pPr>
                      <a:r>
                        <a:rPr lang="en-GB" sz="1800">
                          <a:solidFill>
                            <a:srgbClr val="C00000"/>
                          </a:solidFill>
                          <a:effectLst/>
                        </a:rPr>
                        <a:t> </a:t>
                      </a:r>
                    </a:p>
                    <a:p>
                      <a:pPr algn="just">
                        <a:spcAft>
                          <a:spcPts val="0"/>
                        </a:spcAft>
                      </a:pPr>
                      <a:r>
                        <a:rPr lang="en-GB" sz="1800">
                          <a:solidFill>
                            <a:srgbClr val="C00000"/>
                          </a:solidFill>
                          <a:effectLst/>
                        </a:rPr>
                        <a:t>N187,000</a:t>
                      </a:r>
                      <a:endParaRPr lang="en-GB" sz="1800">
                        <a:solidFill>
                          <a:srgbClr val="C00000"/>
                        </a:solidFill>
                        <a:effectLst/>
                        <a:latin typeface="Times New Roman" panose="02020603050405020304" pitchFamily="18" charset="0"/>
                        <a:ea typeface="Calibri" panose="020F0502020204030204" pitchFamily="34" charset="0"/>
                      </a:endParaRPr>
                    </a:p>
                  </a:txBody>
                  <a:tcPr marL="68574" marR="68574" marT="0" marB="0"/>
                </a:tc>
                <a:tc>
                  <a:txBody>
                    <a:bodyPr/>
                    <a:lstStyle/>
                    <a:p>
                      <a:pPr algn="just">
                        <a:spcAft>
                          <a:spcPts val="0"/>
                        </a:spcAft>
                      </a:pPr>
                      <a:r>
                        <a:rPr lang="en-GB" sz="1800">
                          <a:solidFill>
                            <a:srgbClr val="C00000"/>
                          </a:solidFill>
                          <a:effectLst/>
                        </a:rPr>
                        <a:t> </a:t>
                      </a:r>
                    </a:p>
                    <a:p>
                      <a:pPr algn="just">
                        <a:spcAft>
                          <a:spcPts val="0"/>
                        </a:spcAft>
                      </a:pPr>
                      <a:r>
                        <a:rPr lang="en-GB" sz="1800">
                          <a:solidFill>
                            <a:srgbClr val="C00000"/>
                          </a:solidFill>
                          <a:effectLst/>
                        </a:rPr>
                        <a:t>N245,000</a:t>
                      </a:r>
                      <a:endParaRPr lang="en-GB" sz="1800">
                        <a:solidFill>
                          <a:srgbClr val="C00000"/>
                        </a:solidFill>
                        <a:effectLst/>
                        <a:latin typeface="Times New Roman" panose="02020603050405020304" pitchFamily="18" charset="0"/>
                        <a:ea typeface="Calibri" panose="020F0502020204030204" pitchFamily="34" charset="0"/>
                      </a:endParaRPr>
                    </a:p>
                  </a:txBody>
                  <a:tcPr marL="68574" marR="68574" marT="0" marB="0"/>
                </a:tc>
                <a:tc>
                  <a:txBody>
                    <a:bodyPr/>
                    <a:lstStyle/>
                    <a:p>
                      <a:pPr algn="just">
                        <a:spcAft>
                          <a:spcPts val="0"/>
                        </a:spcAft>
                      </a:pPr>
                      <a:r>
                        <a:rPr lang="en-GB" sz="1800">
                          <a:solidFill>
                            <a:srgbClr val="C00000"/>
                          </a:solidFill>
                          <a:effectLst/>
                        </a:rPr>
                        <a:t> </a:t>
                      </a:r>
                    </a:p>
                    <a:p>
                      <a:pPr algn="just">
                        <a:spcAft>
                          <a:spcPts val="0"/>
                        </a:spcAft>
                      </a:pPr>
                      <a:r>
                        <a:rPr lang="en-GB" sz="1800">
                          <a:solidFill>
                            <a:srgbClr val="C00000"/>
                          </a:solidFill>
                          <a:effectLst/>
                        </a:rPr>
                        <a:t>N96,000</a:t>
                      </a:r>
                      <a:endParaRPr lang="en-GB" sz="1800">
                        <a:solidFill>
                          <a:srgbClr val="C00000"/>
                        </a:solidFill>
                        <a:effectLst/>
                        <a:latin typeface="Times New Roman" panose="02020603050405020304" pitchFamily="18" charset="0"/>
                        <a:ea typeface="Calibri" panose="020F0502020204030204" pitchFamily="34" charset="0"/>
                      </a:endParaRPr>
                    </a:p>
                  </a:txBody>
                  <a:tcPr marL="68574" marR="68574" marT="0" marB="0"/>
                </a:tc>
                <a:tc>
                  <a:txBody>
                    <a:bodyPr/>
                    <a:lstStyle/>
                    <a:p>
                      <a:pPr algn="just">
                        <a:spcAft>
                          <a:spcPts val="0"/>
                        </a:spcAft>
                      </a:pPr>
                      <a:r>
                        <a:rPr lang="en-GB" sz="1800">
                          <a:solidFill>
                            <a:srgbClr val="C00000"/>
                          </a:solidFill>
                          <a:effectLst/>
                        </a:rPr>
                        <a:t> </a:t>
                      </a:r>
                    </a:p>
                    <a:p>
                      <a:pPr algn="just">
                        <a:spcAft>
                          <a:spcPts val="0"/>
                        </a:spcAft>
                      </a:pPr>
                      <a:r>
                        <a:rPr lang="en-GB" sz="1800">
                          <a:solidFill>
                            <a:srgbClr val="C00000"/>
                          </a:solidFill>
                          <a:effectLst/>
                        </a:rPr>
                        <a:t>N78,000</a:t>
                      </a:r>
                      <a:endParaRPr lang="en-GB" sz="1800">
                        <a:solidFill>
                          <a:srgbClr val="C00000"/>
                        </a:solidFill>
                        <a:effectLst/>
                        <a:latin typeface="Times New Roman" panose="02020603050405020304" pitchFamily="18" charset="0"/>
                        <a:ea typeface="Calibri" panose="020F0502020204030204" pitchFamily="34" charset="0"/>
                      </a:endParaRPr>
                    </a:p>
                  </a:txBody>
                  <a:tcPr marL="68574" marR="68574" marT="0" marB="0"/>
                </a:tc>
                <a:tc>
                  <a:txBody>
                    <a:bodyPr/>
                    <a:lstStyle/>
                    <a:p>
                      <a:pPr algn="just">
                        <a:spcAft>
                          <a:spcPts val="0"/>
                        </a:spcAft>
                      </a:pPr>
                      <a:r>
                        <a:rPr lang="en-GB" sz="1800" dirty="0">
                          <a:solidFill>
                            <a:srgbClr val="C00000"/>
                          </a:solidFill>
                          <a:effectLst/>
                        </a:rPr>
                        <a:t> </a:t>
                      </a:r>
                    </a:p>
                    <a:p>
                      <a:pPr algn="just">
                        <a:spcAft>
                          <a:spcPts val="0"/>
                        </a:spcAft>
                      </a:pPr>
                      <a:r>
                        <a:rPr lang="en-GB" sz="1800" dirty="0">
                          <a:solidFill>
                            <a:srgbClr val="C00000"/>
                          </a:solidFill>
                          <a:effectLst/>
                        </a:rPr>
                        <a:t>N968,000</a:t>
                      </a:r>
                      <a:endParaRPr lang="en-GB" sz="1800" dirty="0">
                        <a:solidFill>
                          <a:srgbClr val="C00000"/>
                        </a:solidFill>
                        <a:effectLst/>
                        <a:latin typeface="Times New Roman" panose="02020603050405020304" pitchFamily="18" charset="0"/>
                        <a:ea typeface="Calibri" panose="020F0502020204030204" pitchFamily="34" charset="0"/>
                      </a:endParaRPr>
                    </a:p>
                  </a:txBody>
                  <a:tcPr marL="68574" marR="68574" marT="0" marB="0"/>
                </a:tc>
              </a:tr>
            </a:tbl>
          </a:graphicData>
        </a:graphic>
      </p:graphicFrame>
      <p:sp>
        <p:nvSpPr>
          <p:cNvPr id="22557" name="Rectangle 2"/>
          <p:cNvSpPr>
            <a:spLocks noChangeArrowheads="1"/>
          </p:cNvSpPr>
          <p:nvPr/>
        </p:nvSpPr>
        <p:spPr bwMode="auto">
          <a:xfrm>
            <a:off x="454025" y="1871663"/>
            <a:ext cx="8494713" cy="2062162"/>
          </a:xfrm>
          <a:prstGeom prst="rect">
            <a:avLst/>
          </a:prstGeom>
          <a:noFill/>
          <a:ln w="9525">
            <a:noFill/>
            <a:miter lim="800000"/>
            <a:headEnd/>
            <a:tailEnd/>
          </a:ln>
        </p:spPr>
        <p:txBody>
          <a:bodyPr>
            <a:spAutoFit/>
          </a:bodyPr>
          <a:lstStyle/>
          <a:p>
            <a:pPr algn="just"/>
            <a:r>
              <a:rPr lang="en-GB" altLang="en-US" sz="3200"/>
              <a:t>It is policy to re-apportion the cost of maintenance using maintenance hours, and administration using revenue earned. The following is available for the period.</a:t>
            </a:r>
          </a:p>
        </p:txBody>
      </p:sp>
      <p:graphicFrame>
        <p:nvGraphicFramePr>
          <p:cNvPr id="4" name="Table 3"/>
          <p:cNvGraphicFramePr>
            <a:graphicFrameLocks noGrp="1"/>
          </p:cNvGraphicFramePr>
          <p:nvPr/>
        </p:nvGraphicFramePr>
        <p:xfrm>
          <a:off x="611188" y="4005263"/>
          <a:ext cx="8518524" cy="1524000"/>
        </p:xfrm>
        <a:graphic>
          <a:graphicData uri="http://schemas.openxmlformats.org/drawingml/2006/table">
            <a:tbl>
              <a:tblPr firstRow="1" firstCol="1" bandRow="1">
                <a:tableStyleId>{5C22544A-7EE6-4342-B048-85BDC9FD1C3A}</a:tableStyleId>
              </a:tblPr>
              <a:tblGrid>
                <a:gridCol w="1703516"/>
                <a:gridCol w="1703516"/>
                <a:gridCol w="1703516"/>
                <a:gridCol w="1703516"/>
                <a:gridCol w="1704460"/>
              </a:tblGrid>
              <a:tr h="234026">
                <a:tc>
                  <a:txBody>
                    <a:bodyPr/>
                    <a:lstStyle/>
                    <a:p>
                      <a:pPr algn="just">
                        <a:spcAft>
                          <a:spcPts val="0"/>
                        </a:spcAft>
                      </a:pPr>
                      <a:r>
                        <a:rPr lang="en-GB" sz="2000" dirty="0">
                          <a:solidFill>
                            <a:srgbClr val="7030A0"/>
                          </a:solidFill>
                          <a:effectLst/>
                        </a:rPr>
                        <a:t> </a:t>
                      </a:r>
                      <a:endParaRPr lang="en-GB" sz="2000" dirty="0">
                        <a:solidFill>
                          <a:srgbClr val="7030A0"/>
                        </a:solidFill>
                        <a:effectLst/>
                        <a:latin typeface="Times New Roman" panose="02020603050405020304" pitchFamily="18" charset="0"/>
                        <a:ea typeface="Calibri" panose="020F0502020204030204" pitchFamily="34" charset="0"/>
                      </a:endParaRPr>
                    </a:p>
                  </a:txBody>
                  <a:tcPr marL="68583" marR="68583" marT="0" marB="0"/>
                </a:tc>
                <a:tc>
                  <a:txBody>
                    <a:bodyPr/>
                    <a:lstStyle/>
                    <a:p>
                      <a:pPr algn="just">
                        <a:spcAft>
                          <a:spcPts val="0"/>
                        </a:spcAft>
                      </a:pPr>
                      <a:r>
                        <a:rPr lang="en-GB" sz="2000">
                          <a:solidFill>
                            <a:srgbClr val="7030A0"/>
                          </a:solidFill>
                          <a:effectLst/>
                        </a:rPr>
                        <a:t>Bowling</a:t>
                      </a:r>
                      <a:endParaRPr lang="en-GB" sz="2000">
                        <a:solidFill>
                          <a:srgbClr val="7030A0"/>
                        </a:solidFill>
                        <a:effectLst/>
                        <a:latin typeface="Times New Roman" panose="02020603050405020304" pitchFamily="18" charset="0"/>
                        <a:ea typeface="Calibri" panose="020F0502020204030204" pitchFamily="34" charset="0"/>
                      </a:endParaRPr>
                    </a:p>
                  </a:txBody>
                  <a:tcPr marL="68583" marR="68583" marT="0" marB="0"/>
                </a:tc>
                <a:tc>
                  <a:txBody>
                    <a:bodyPr/>
                    <a:lstStyle/>
                    <a:p>
                      <a:pPr algn="just">
                        <a:spcAft>
                          <a:spcPts val="0"/>
                        </a:spcAft>
                      </a:pPr>
                      <a:r>
                        <a:rPr lang="en-GB" sz="2000">
                          <a:solidFill>
                            <a:srgbClr val="7030A0"/>
                          </a:solidFill>
                          <a:effectLst/>
                        </a:rPr>
                        <a:t>Snooker</a:t>
                      </a:r>
                      <a:endParaRPr lang="en-GB" sz="2000">
                        <a:solidFill>
                          <a:srgbClr val="7030A0"/>
                        </a:solidFill>
                        <a:effectLst/>
                        <a:latin typeface="Times New Roman" panose="02020603050405020304" pitchFamily="18" charset="0"/>
                        <a:ea typeface="Calibri" panose="020F0502020204030204" pitchFamily="34" charset="0"/>
                      </a:endParaRPr>
                    </a:p>
                  </a:txBody>
                  <a:tcPr marL="68583" marR="68583" marT="0" marB="0"/>
                </a:tc>
                <a:tc>
                  <a:txBody>
                    <a:bodyPr/>
                    <a:lstStyle/>
                    <a:p>
                      <a:pPr algn="just">
                        <a:spcAft>
                          <a:spcPts val="0"/>
                        </a:spcAft>
                      </a:pPr>
                      <a:r>
                        <a:rPr lang="en-GB" sz="2000">
                          <a:solidFill>
                            <a:srgbClr val="7030A0"/>
                          </a:solidFill>
                          <a:effectLst/>
                        </a:rPr>
                        <a:t>Maze</a:t>
                      </a:r>
                      <a:endParaRPr lang="en-GB" sz="2000">
                        <a:solidFill>
                          <a:srgbClr val="7030A0"/>
                        </a:solidFill>
                        <a:effectLst/>
                        <a:latin typeface="Times New Roman" panose="02020603050405020304" pitchFamily="18" charset="0"/>
                        <a:ea typeface="Calibri" panose="020F0502020204030204" pitchFamily="34" charset="0"/>
                      </a:endParaRPr>
                    </a:p>
                  </a:txBody>
                  <a:tcPr marL="68583" marR="68583" marT="0" marB="0"/>
                </a:tc>
                <a:tc>
                  <a:txBody>
                    <a:bodyPr/>
                    <a:lstStyle/>
                    <a:p>
                      <a:pPr algn="just">
                        <a:spcAft>
                          <a:spcPts val="0"/>
                        </a:spcAft>
                      </a:pPr>
                      <a:r>
                        <a:rPr lang="en-GB" sz="2000" dirty="0">
                          <a:solidFill>
                            <a:srgbClr val="7030A0"/>
                          </a:solidFill>
                          <a:effectLst/>
                        </a:rPr>
                        <a:t>Total</a:t>
                      </a:r>
                      <a:endParaRPr lang="en-GB" sz="2000" dirty="0">
                        <a:solidFill>
                          <a:srgbClr val="7030A0"/>
                        </a:solidFill>
                        <a:effectLst/>
                        <a:latin typeface="Times New Roman" panose="02020603050405020304" pitchFamily="18" charset="0"/>
                        <a:ea typeface="Calibri" panose="020F0502020204030204" pitchFamily="34" charset="0"/>
                      </a:endParaRPr>
                    </a:p>
                  </a:txBody>
                  <a:tcPr marL="68583" marR="68583" marT="0" marB="0"/>
                </a:tc>
              </a:tr>
              <a:tr h="468052">
                <a:tc>
                  <a:txBody>
                    <a:bodyPr/>
                    <a:lstStyle/>
                    <a:p>
                      <a:pPr algn="just">
                        <a:spcAft>
                          <a:spcPts val="0"/>
                        </a:spcAft>
                      </a:pPr>
                      <a:r>
                        <a:rPr lang="en-GB" sz="2000">
                          <a:solidFill>
                            <a:srgbClr val="7030A0"/>
                          </a:solidFill>
                          <a:effectLst/>
                        </a:rPr>
                        <a:t>Maintenance time</a:t>
                      </a:r>
                      <a:endParaRPr lang="en-GB" sz="2000">
                        <a:solidFill>
                          <a:srgbClr val="7030A0"/>
                        </a:solidFill>
                        <a:effectLst/>
                        <a:latin typeface="Times New Roman" panose="02020603050405020304" pitchFamily="18" charset="0"/>
                        <a:ea typeface="Calibri" panose="020F0502020204030204" pitchFamily="34" charset="0"/>
                      </a:endParaRPr>
                    </a:p>
                  </a:txBody>
                  <a:tcPr marL="68583" marR="68583" marT="0" marB="0"/>
                </a:tc>
                <a:tc>
                  <a:txBody>
                    <a:bodyPr/>
                    <a:lstStyle/>
                    <a:p>
                      <a:pPr algn="just">
                        <a:spcAft>
                          <a:spcPts val="0"/>
                        </a:spcAft>
                      </a:pPr>
                      <a:r>
                        <a:rPr lang="en-GB" sz="2000">
                          <a:effectLst/>
                        </a:rPr>
                        <a:t> </a:t>
                      </a:r>
                    </a:p>
                    <a:p>
                      <a:pPr algn="just">
                        <a:spcAft>
                          <a:spcPts val="0"/>
                        </a:spcAft>
                      </a:pPr>
                      <a:r>
                        <a:rPr lang="en-GB" sz="2000">
                          <a:effectLst/>
                        </a:rPr>
                        <a:t>2,600 hours</a:t>
                      </a:r>
                      <a:endParaRPr lang="en-GB" sz="2000">
                        <a:effectLst/>
                        <a:latin typeface="Times New Roman" panose="02020603050405020304" pitchFamily="18" charset="0"/>
                        <a:ea typeface="Calibri" panose="020F0502020204030204" pitchFamily="34" charset="0"/>
                      </a:endParaRPr>
                    </a:p>
                  </a:txBody>
                  <a:tcPr marL="68583" marR="68583" marT="0" marB="0"/>
                </a:tc>
                <a:tc>
                  <a:txBody>
                    <a:bodyPr/>
                    <a:lstStyle/>
                    <a:p>
                      <a:pPr algn="just">
                        <a:spcAft>
                          <a:spcPts val="0"/>
                        </a:spcAft>
                      </a:pPr>
                      <a:r>
                        <a:rPr lang="en-GB" sz="2000">
                          <a:effectLst/>
                        </a:rPr>
                        <a:t> </a:t>
                      </a:r>
                    </a:p>
                    <a:p>
                      <a:pPr algn="just">
                        <a:spcAft>
                          <a:spcPts val="0"/>
                        </a:spcAft>
                      </a:pPr>
                      <a:r>
                        <a:rPr lang="en-GB" sz="2000">
                          <a:effectLst/>
                        </a:rPr>
                        <a:t>1,000 hours</a:t>
                      </a:r>
                      <a:endParaRPr lang="en-GB" sz="2000">
                        <a:effectLst/>
                        <a:latin typeface="Times New Roman" panose="02020603050405020304" pitchFamily="18" charset="0"/>
                        <a:ea typeface="Calibri" panose="020F0502020204030204" pitchFamily="34" charset="0"/>
                      </a:endParaRPr>
                    </a:p>
                  </a:txBody>
                  <a:tcPr marL="68583" marR="68583" marT="0" marB="0"/>
                </a:tc>
                <a:tc>
                  <a:txBody>
                    <a:bodyPr/>
                    <a:lstStyle/>
                    <a:p>
                      <a:pPr algn="just">
                        <a:spcAft>
                          <a:spcPts val="0"/>
                        </a:spcAft>
                      </a:pPr>
                      <a:r>
                        <a:rPr lang="en-GB" sz="2000">
                          <a:effectLst/>
                        </a:rPr>
                        <a:t> </a:t>
                      </a:r>
                    </a:p>
                    <a:p>
                      <a:pPr algn="just">
                        <a:spcAft>
                          <a:spcPts val="0"/>
                        </a:spcAft>
                      </a:pPr>
                      <a:r>
                        <a:rPr lang="en-GB" sz="2000">
                          <a:effectLst/>
                        </a:rPr>
                        <a:t>1,400 hours</a:t>
                      </a:r>
                      <a:endParaRPr lang="en-GB" sz="2000">
                        <a:effectLst/>
                        <a:latin typeface="Times New Roman" panose="02020603050405020304" pitchFamily="18" charset="0"/>
                        <a:ea typeface="Calibri" panose="020F0502020204030204" pitchFamily="34" charset="0"/>
                      </a:endParaRPr>
                    </a:p>
                  </a:txBody>
                  <a:tcPr marL="68583" marR="68583" marT="0" marB="0"/>
                </a:tc>
                <a:tc>
                  <a:txBody>
                    <a:bodyPr/>
                    <a:lstStyle/>
                    <a:p>
                      <a:pPr algn="just">
                        <a:spcAft>
                          <a:spcPts val="0"/>
                        </a:spcAft>
                      </a:pPr>
                      <a:r>
                        <a:rPr lang="en-GB" sz="2000" dirty="0">
                          <a:effectLst/>
                        </a:rPr>
                        <a:t> </a:t>
                      </a:r>
                    </a:p>
                    <a:p>
                      <a:pPr algn="just">
                        <a:spcAft>
                          <a:spcPts val="0"/>
                        </a:spcAft>
                      </a:pPr>
                      <a:r>
                        <a:rPr lang="en-GB" sz="2000" dirty="0">
                          <a:effectLst/>
                        </a:rPr>
                        <a:t>5,000 hours</a:t>
                      </a:r>
                      <a:endParaRPr lang="en-GB" sz="2000" dirty="0">
                        <a:effectLst/>
                        <a:latin typeface="Times New Roman" panose="02020603050405020304" pitchFamily="18" charset="0"/>
                        <a:ea typeface="Calibri" panose="020F0502020204030204" pitchFamily="34" charset="0"/>
                      </a:endParaRPr>
                    </a:p>
                  </a:txBody>
                  <a:tcPr marL="68583" marR="68583" marT="0" marB="0"/>
                </a:tc>
              </a:tr>
              <a:tr h="234026">
                <a:tc>
                  <a:txBody>
                    <a:bodyPr/>
                    <a:lstStyle/>
                    <a:p>
                      <a:pPr algn="just">
                        <a:spcAft>
                          <a:spcPts val="0"/>
                        </a:spcAft>
                      </a:pPr>
                      <a:r>
                        <a:rPr lang="en-GB" sz="2000" dirty="0">
                          <a:solidFill>
                            <a:srgbClr val="7030A0"/>
                          </a:solidFill>
                          <a:effectLst/>
                        </a:rPr>
                        <a:t>Revenue earned</a:t>
                      </a:r>
                      <a:endParaRPr lang="en-GB" sz="2000" dirty="0">
                        <a:solidFill>
                          <a:srgbClr val="7030A0"/>
                        </a:solidFill>
                        <a:effectLst/>
                        <a:latin typeface="Times New Roman" panose="02020603050405020304" pitchFamily="18" charset="0"/>
                        <a:ea typeface="Calibri" panose="020F0502020204030204" pitchFamily="34" charset="0"/>
                      </a:endParaRPr>
                    </a:p>
                  </a:txBody>
                  <a:tcPr marL="68583" marR="68583" marT="0" marB="0"/>
                </a:tc>
                <a:tc>
                  <a:txBody>
                    <a:bodyPr/>
                    <a:lstStyle/>
                    <a:p>
                      <a:pPr algn="just">
                        <a:spcAft>
                          <a:spcPts val="0"/>
                        </a:spcAft>
                      </a:pPr>
                      <a:endParaRPr lang="en-GB" sz="2000" dirty="0" smtClean="0">
                        <a:effectLst/>
                      </a:endParaRPr>
                    </a:p>
                    <a:p>
                      <a:pPr algn="just">
                        <a:spcAft>
                          <a:spcPts val="0"/>
                        </a:spcAft>
                      </a:pPr>
                      <a:r>
                        <a:rPr lang="en-GB" sz="2000" dirty="0" smtClean="0">
                          <a:effectLst/>
                        </a:rPr>
                        <a:t>N450,000</a:t>
                      </a:r>
                      <a:endParaRPr lang="en-GB" sz="2000" dirty="0">
                        <a:effectLst/>
                        <a:latin typeface="Times New Roman" panose="02020603050405020304" pitchFamily="18" charset="0"/>
                        <a:ea typeface="Calibri" panose="020F0502020204030204" pitchFamily="34" charset="0"/>
                      </a:endParaRPr>
                    </a:p>
                  </a:txBody>
                  <a:tcPr marL="68583" marR="68583" marT="0" marB="0"/>
                </a:tc>
                <a:tc>
                  <a:txBody>
                    <a:bodyPr/>
                    <a:lstStyle/>
                    <a:p>
                      <a:pPr algn="just">
                        <a:spcAft>
                          <a:spcPts val="0"/>
                        </a:spcAft>
                      </a:pPr>
                      <a:endParaRPr lang="en-GB" sz="2000" dirty="0" smtClean="0">
                        <a:effectLst/>
                      </a:endParaRPr>
                    </a:p>
                    <a:p>
                      <a:pPr algn="just">
                        <a:spcAft>
                          <a:spcPts val="0"/>
                        </a:spcAft>
                      </a:pPr>
                      <a:r>
                        <a:rPr lang="en-GB" sz="2000" dirty="0" smtClean="0">
                          <a:effectLst/>
                        </a:rPr>
                        <a:t>N230,000</a:t>
                      </a:r>
                      <a:endParaRPr lang="en-GB" sz="2000" dirty="0">
                        <a:effectLst/>
                        <a:latin typeface="Times New Roman" panose="02020603050405020304" pitchFamily="18" charset="0"/>
                        <a:ea typeface="Calibri" panose="020F0502020204030204" pitchFamily="34" charset="0"/>
                      </a:endParaRPr>
                    </a:p>
                  </a:txBody>
                  <a:tcPr marL="68583" marR="68583" marT="0" marB="0"/>
                </a:tc>
                <a:tc>
                  <a:txBody>
                    <a:bodyPr/>
                    <a:lstStyle/>
                    <a:p>
                      <a:pPr algn="just">
                        <a:spcAft>
                          <a:spcPts val="0"/>
                        </a:spcAft>
                      </a:pPr>
                      <a:endParaRPr lang="en-GB" sz="2000" dirty="0" smtClean="0">
                        <a:effectLst/>
                      </a:endParaRPr>
                    </a:p>
                    <a:p>
                      <a:pPr algn="just">
                        <a:spcAft>
                          <a:spcPts val="0"/>
                        </a:spcAft>
                      </a:pPr>
                      <a:r>
                        <a:rPr lang="en-GB" sz="2000" dirty="0" smtClean="0">
                          <a:effectLst/>
                        </a:rPr>
                        <a:t>N320,000</a:t>
                      </a:r>
                      <a:endParaRPr lang="en-GB" sz="2000" dirty="0">
                        <a:effectLst/>
                        <a:latin typeface="Times New Roman" panose="02020603050405020304" pitchFamily="18" charset="0"/>
                        <a:ea typeface="Calibri" panose="020F0502020204030204" pitchFamily="34" charset="0"/>
                      </a:endParaRPr>
                    </a:p>
                  </a:txBody>
                  <a:tcPr marL="68583" marR="68583" marT="0" marB="0"/>
                </a:tc>
                <a:tc>
                  <a:txBody>
                    <a:bodyPr/>
                    <a:lstStyle/>
                    <a:p>
                      <a:pPr algn="just">
                        <a:spcAft>
                          <a:spcPts val="0"/>
                        </a:spcAft>
                      </a:pPr>
                      <a:endParaRPr lang="en-GB" sz="2000" dirty="0" smtClean="0">
                        <a:effectLst/>
                      </a:endParaRPr>
                    </a:p>
                    <a:p>
                      <a:pPr algn="just">
                        <a:spcAft>
                          <a:spcPts val="0"/>
                        </a:spcAft>
                      </a:pPr>
                      <a:r>
                        <a:rPr lang="en-GB" sz="2000" dirty="0" smtClean="0">
                          <a:effectLst/>
                        </a:rPr>
                        <a:t>N1,000,000</a:t>
                      </a:r>
                      <a:endParaRPr lang="en-GB" sz="2000" dirty="0">
                        <a:effectLst/>
                        <a:latin typeface="Times New Roman" panose="02020603050405020304" pitchFamily="18" charset="0"/>
                        <a:ea typeface="Calibri" panose="020F0502020204030204" pitchFamily="34" charset="0"/>
                      </a:endParaRPr>
                    </a:p>
                  </a:txBody>
                  <a:tcPr marL="68583" marR="68583" marT="0" marB="0"/>
                </a:tc>
              </a:tr>
            </a:tbl>
          </a:graphicData>
        </a:graphic>
      </p:graphicFrame>
      <p:sp>
        <p:nvSpPr>
          <p:cNvPr id="22584" name="Rectangle 4"/>
          <p:cNvSpPr>
            <a:spLocks noChangeArrowheads="1"/>
          </p:cNvSpPr>
          <p:nvPr/>
        </p:nvSpPr>
        <p:spPr bwMode="auto">
          <a:xfrm>
            <a:off x="468313" y="5599113"/>
            <a:ext cx="8675687" cy="954087"/>
          </a:xfrm>
          <a:prstGeom prst="rect">
            <a:avLst/>
          </a:prstGeom>
          <a:noFill/>
          <a:ln w="9525">
            <a:noFill/>
            <a:miter lim="800000"/>
            <a:headEnd/>
            <a:tailEnd/>
          </a:ln>
        </p:spPr>
        <p:txBody>
          <a:bodyPr>
            <a:spAutoFit/>
          </a:bodyPr>
          <a:lstStyle/>
          <a:p>
            <a:pPr algn="just"/>
            <a:r>
              <a:rPr lang="en-GB" altLang="en-US" sz="2800" b="1">
                <a:latin typeface="Times New Roman" pitchFamily="18" charset="0"/>
                <a:cs typeface="Calibri" pitchFamily="34" charset="0"/>
              </a:rPr>
              <a:t>You are required to re-apportion the costs of the two service centres</a:t>
            </a:r>
            <a:r>
              <a:rPr lang="en-GB" altLang="en-US">
                <a:latin typeface="Times New Roman" pitchFamily="18" charset="0"/>
                <a:cs typeface="Calibri" pitchFamily="34" charset="0"/>
              </a:rPr>
              <a:t>.</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5" name="Rectangle 5"/>
          <p:cNvSpPr>
            <a:spLocks noChangeArrowheads="1"/>
          </p:cNvSpPr>
          <p:nvPr/>
        </p:nvSpPr>
        <p:spPr bwMode="auto">
          <a:xfrm>
            <a:off x="457200" y="274638"/>
            <a:ext cx="8229600" cy="114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lstStyle>
            <a:lvl1pPr algn="ctr">
              <a:defRPr sz="3600" b="1">
                <a:solidFill>
                  <a:srgbClr val="2E1700"/>
                </a:solidFill>
                <a:effectLst>
                  <a:outerShdw blurRad="38100" dist="38100" dir="2700000" algn="tl">
                    <a:srgbClr val="C0C0C0"/>
                  </a:outerShdw>
                </a:effectLst>
                <a:latin typeface="Verdana" panose="020B0604030504040204" pitchFamily="34" charset="0"/>
              </a:defRPr>
            </a:lvl1pPr>
            <a:lvl2pPr algn="ctr">
              <a:defRPr sz="3600" b="1">
                <a:solidFill>
                  <a:srgbClr val="2E1700"/>
                </a:solidFill>
                <a:effectLst>
                  <a:outerShdw blurRad="38100" dist="38100" dir="2700000" algn="tl">
                    <a:srgbClr val="C0C0C0"/>
                  </a:outerShdw>
                </a:effectLst>
                <a:latin typeface="Verdana" panose="020B0604030504040204" pitchFamily="34" charset="0"/>
              </a:defRPr>
            </a:lvl2pPr>
            <a:lvl3pPr algn="ctr">
              <a:defRPr sz="3600" b="1">
                <a:solidFill>
                  <a:srgbClr val="2E1700"/>
                </a:solidFill>
                <a:effectLst>
                  <a:outerShdw blurRad="38100" dist="38100" dir="2700000" algn="tl">
                    <a:srgbClr val="C0C0C0"/>
                  </a:outerShdw>
                </a:effectLst>
                <a:latin typeface="Verdana" panose="020B0604030504040204" pitchFamily="34" charset="0"/>
              </a:defRPr>
            </a:lvl3pPr>
            <a:lvl4pPr algn="ctr">
              <a:defRPr sz="3600" b="1">
                <a:solidFill>
                  <a:srgbClr val="2E1700"/>
                </a:solidFill>
                <a:effectLst>
                  <a:outerShdw blurRad="38100" dist="38100" dir="2700000" algn="tl">
                    <a:srgbClr val="C0C0C0"/>
                  </a:outerShdw>
                </a:effectLst>
                <a:latin typeface="Verdana" panose="020B0604030504040204" pitchFamily="34" charset="0"/>
              </a:defRPr>
            </a:lvl4pPr>
            <a:lvl5pPr algn="ctr">
              <a:defRPr sz="3600" b="1">
                <a:solidFill>
                  <a:srgbClr val="2E1700"/>
                </a:solidFill>
                <a:effectLst>
                  <a:outerShdw blurRad="38100" dist="38100" dir="2700000" algn="tl">
                    <a:srgbClr val="C0C0C0"/>
                  </a:outerShdw>
                </a:effectLst>
                <a:latin typeface="Verdana" panose="020B0604030504040204" pitchFamily="34" charset="0"/>
              </a:defRPr>
            </a:lvl5pPr>
            <a:lvl6pPr marL="4572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6pPr>
            <a:lvl7pPr marL="9144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7pPr>
            <a:lvl8pPr marL="13716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8pPr>
            <a:lvl9pPr marL="18288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9pPr>
          </a:lstStyle>
          <a:p>
            <a:pPr eaLnBrk="1" hangingPunct="1">
              <a:defRPr/>
            </a:pPr>
            <a:r>
              <a:rPr lang="en-GB" altLang="en-US" sz="3200" i="1" dirty="0" smtClean="0"/>
              <a:t>Example 3.2: Re-apportioning service centre costs</a:t>
            </a:r>
            <a:r>
              <a:rPr lang="en-GB" altLang="en-US" sz="3200" dirty="0" smtClean="0"/>
              <a:t> </a:t>
            </a:r>
          </a:p>
        </p:txBody>
      </p:sp>
      <p:sp>
        <p:nvSpPr>
          <p:cNvPr id="23555" name="Rectangle 1"/>
          <p:cNvSpPr>
            <a:spLocks noChangeArrowheads="1"/>
          </p:cNvSpPr>
          <p:nvPr/>
        </p:nvSpPr>
        <p:spPr bwMode="auto">
          <a:xfrm>
            <a:off x="2794000" y="1417638"/>
            <a:ext cx="3351213" cy="400050"/>
          </a:xfrm>
          <a:prstGeom prst="rect">
            <a:avLst/>
          </a:prstGeom>
          <a:noFill/>
          <a:ln w="9525">
            <a:noFill/>
            <a:miter lim="800000"/>
            <a:headEnd/>
            <a:tailEnd/>
          </a:ln>
        </p:spPr>
        <p:txBody>
          <a:bodyPr wrap="none">
            <a:spAutoFit/>
          </a:bodyPr>
          <a:lstStyle/>
          <a:p>
            <a:pPr algn="ctr"/>
            <a:r>
              <a:rPr lang="en-GB" altLang="en-US" sz="2000" b="1">
                <a:latin typeface="Times New Roman" pitchFamily="18" charset="0"/>
                <a:cs typeface="Calibri" pitchFamily="34" charset="0"/>
              </a:rPr>
              <a:t>Overhead Re-apportionment</a:t>
            </a:r>
          </a:p>
        </p:txBody>
      </p:sp>
      <p:graphicFrame>
        <p:nvGraphicFramePr>
          <p:cNvPr id="3" name="Table 2"/>
          <p:cNvGraphicFramePr>
            <a:graphicFrameLocks noGrp="1"/>
          </p:cNvGraphicFramePr>
          <p:nvPr/>
        </p:nvGraphicFramePr>
        <p:xfrm>
          <a:off x="539750" y="1817688"/>
          <a:ext cx="8550276" cy="1743075"/>
        </p:xfrm>
        <a:graphic>
          <a:graphicData uri="http://schemas.openxmlformats.org/drawingml/2006/table">
            <a:tbl>
              <a:tblPr firstRow="1" firstCol="1" bandRow="1">
                <a:tableStyleId>{5C22544A-7EE6-4342-B048-85BDC9FD1C3A}</a:tableStyleId>
              </a:tblPr>
              <a:tblGrid>
                <a:gridCol w="1151928"/>
                <a:gridCol w="1291008"/>
                <a:gridCol w="1221468"/>
                <a:gridCol w="1221468"/>
                <a:gridCol w="1234612"/>
                <a:gridCol w="1152129"/>
                <a:gridCol w="1277663"/>
              </a:tblGrid>
              <a:tr h="387278">
                <a:tc>
                  <a:txBody>
                    <a:bodyPr/>
                    <a:lstStyle/>
                    <a:p>
                      <a:pPr algn="just">
                        <a:spcAft>
                          <a:spcPts val="0"/>
                        </a:spcAft>
                      </a:pPr>
                      <a:r>
                        <a:rPr lang="en-GB" sz="1800" dirty="0">
                          <a:solidFill>
                            <a:schemeClr val="tx1"/>
                          </a:solidFill>
                          <a:effectLst/>
                        </a:rPr>
                        <a:t> </a:t>
                      </a:r>
                      <a:endParaRPr lang="en-GB" sz="1800" dirty="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just">
                        <a:spcAft>
                          <a:spcPts val="0"/>
                        </a:spcAft>
                      </a:pPr>
                      <a:r>
                        <a:rPr lang="en-GB" sz="1800">
                          <a:solidFill>
                            <a:schemeClr val="tx1"/>
                          </a:solidFill>
                          <a:effectLst/>
                        </a:rPr>
                        <a:t>Bowling</a:t>
                      </a:r>
                      <a:endParaRPr lang="en-GB" sz="18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just">
                        <a:spcAft>
                          <a:spcPts val="0"/>
                        </a:spcAft>
                      </a:pPr>
                      <a:r>
                        <a:rPr lang="en-GB" sz="1800">
                          <a:solidFill>
                            <a:schemeClr val="tx1"/>
                          </a:solidFill>
                          <a:effectLst/>
                        </a:rPr>
                        <a:t>Snooker</a:t>
                      </a:r>
                      <a:endParaRPr lang="en-GB" sz="18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just">
                        <a:spcAft>
                          <a:spcPts val="0"/>
                        </a:spcAft>
                      </a:pPr>
                      <a:r>
                        <a:rPr lang="en-GB" sz="1800">
                          <a:solidFill>
                            <a:schemeClr val="tx1"/>
                          </a:solidFill>
                          <a:effectLst/>
                        </a:rPr>
                        <a:t>Maze</a:t>
                      </a:r>
                      <a:endParaRPr lang="en-GB" sz="18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just">
                        <a:spcAft>
                          <a:spcPts val="0"/>
                        </a:spcAft>
                      </a:pPr>
                      <a:r>
                        <a:rPr lang="en-GB" sz="1800">
                          <a:solidFill>
                            <a:schemeClr val="tx1"/>
                          </a:solidFill>
                          <a:effectLst/>
                        </a:rPr>
                        <a:t>Admin</a:t>
                      </a:r>
                      <a:endParaRPr lang="en-GB" sz="18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just">
                        <a:spcAft>
                          <a:spcPts val="0"/>
                        </a:spcAft>
                      </a:pPr>
                      <a:r>
                        <a:rPr lang="en-GB" sz="1800" dirty="0" err="1" smtClean="0">
                          <a:solidFill>
                            <a:schemeClr val="tx1"/>
                          </a:solidFill>
                          <a:effectLst/>
                        </a:rPr>
                        <a:t>Maint</a:t>
                      </a:r>
                      <a:r>
                        <a:rPr lang="en-GB" sz="1800" dirty="0" smtClean="0">
                          <a:solidFill>
                            <a:schemeClr val="tx1"/>
                          </a:solidFill>
                          <a:effectLst/>
                        </a:rPr>
                        <a:t>.</a:t>
                      </a:r>
                      <a:endParaRPr lang="en-GB" sz="1800" dirty="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just">
                        <a:spcAft>
                          <a:spcPts val="0"/>
                        </a:spcAft>
                      </a:pPr>
                      <a:r>
                        <a:rPr lang="en-GB" sz="1800">
                          <a:solidFill>
                            <a:schemeClr val="tx1"/>
                          </a:solidFill>
                          <a:effectLst/>
                        </a:rPr>
                        <a:t>Total</a:t>
                      </a:r>
                      <a:endParaRPr lang="en-GB" sz="1800">
                        <a:solidFill>
                          <a:schemeClr val="tx1"/>
                        </a:solidFill>
                        <a:effectLst/>
                        <a:latin typeface="Times New Roman" panose="02020603050405020304" pitchFamily="18" charset="0"/>
                        <a:ea typeface="Calibri" panose="020F0502020204030204" pitchFamily="34" charset="0"/>
                      </a:endParaRPr>
                    </a:p>
                  </a:txBody>
                  <a:tcPr marL="68580" marR="68580" marT="0" marB="0"/>
                </a:tc>
              </a:tr>
              <a:tr h="347264">
                <a:tc>
                  <a:txBody>
                    <a:bodyPr/>
                    <a:lstStyle/>
                    <a:p>
                      <a:pPr algn="just">
                        <a:spcAft>
                          <a:spcPts val="0"/>
                        </a:spcAft>
                      </a:pPr>
                      <a:r>
                        <a:rPr lang="en-GB" sz="1800">
                          <a:solidFill>
                            <a:schemeClr val="tx1"/>
                          </a:solidFill>
                          <a:effectLst/>
                        </a:rPr>
                        <a:t>Total OH</a:t>
                      </a:r>
                      <a:endParaRPr lang="en-GB" sz="18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just">
                        <a:spcAft>
                          <a:spcPts val="0"/>
                        </a:spcAft>
                      </a:pPr>
                      <a:r>
                        <a:rPr lang="en-GB" sz="1600">
                          <a:solidFill>
                            <a:schemeClr val="tx1"/>
                          </a:solidFill>
                          <a:effectLst/>
                        </a:rPr>
                        <a:t>N362,000</a:t>
                      </a:r>
                      <a:endParaRPr lang="en-GB" sz="16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just">
                        <a:spcAft>
                          <a:spcPts val="0"/>
                        </a:spcAft>
                      </a:pPr>
                      <a:r>
                        <a:rPr lang="en-GB" sz="1600">
                          <a:solidFill>
                            <a:schemeClr val="tx1"/>
                          </a:solidFill>
                          <a:effectLst/>
                        </a:rPr>
                        <a:t>N187,000</a:t>
                      </a:r>
                      <a:endParaRPr lang="en-GB" sz="16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just">
                        <a:spcAft>
                          <a:spcPts val="0"/>
                        </a:spcAft>
                      </a:pPr>
                      <a:r>
                        <a:rPr lang="en-GB" sz="1600">
                          <a:solidFill>
                            <a:schemeClr val="tx1"/>
                          </a:solidFill>
                          <a:effectLst/>
                        </a:rPr>
                        <a:t>N245,000</a:t>
                      </a:r>
                      <a:endParaRPr lang="en-GB" sz="16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just">
                        <a:spcAft>
                          <a:spcPts val="0"/>
                        </a:spcAft>
                      </a:pPr>
                      <a:r>
                        <a:rPr lang="en-GB" sz="1600">
                          <a:solidFill>
                            <a:schemeClr val="tx1"/>
                          </a:solidFill>
                          <a:effectLst/>
                        </a:rPr>
                        <a:t>N96,000</a:t>
                      </a:r>
                      <a:endParaRPr lang="en-GB" sz="16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just">
                        <a:spcAft>
                          <a:spcPts val="0"/>
                        </a:spcAft>
                      </a:pPr>
                      <a:r>
                        <a:rPr lang="en-GB" sz="1600">
                          <a:solidFill>
                            <a:schemeClr val="tx1"/>
                          </a:solidFill>
                          <a:effectLst/>
                        </a:rPr>
                        <a:t>N78,000</a:t>
                      </a:r>
                      <a:endParaRPr lang="en-GB" sz="16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just">
                        <a:spcAft>
                          <a:spcPts val="0"/>
                        </a:spcAft>
                      </a:pPr>
                      <a:r>
                        <a:rPr lang="en-GB" sz="1600">
                          <a:solidFill>
                            <a:schemeClr val="tx1"/>
                          </a:solidFill>
                          <a:effectLst/>
                        </a:rPr>
                        <a:t>N968,000</a:t>
                      </a:r>
                      <a:endParaRPr lang="en-GB" sz="1600">
                        <a:solidFill>
                          <a:schemeClr val="tx1"/>
                        </a:solidFill>
                        <a:effectLst/>
                        <a:latin typeface="Times New Roman" panose="02020603050405020304" pitchFamily="18" charset="0"/>
                        <a:ea typeface="Calibri" panose="020F0502020204030204" pitchFamily="34" charset="0"/>
                      </a:endParaRPr>
                    </a:p>
                  </a:txBody>
                  <a:tcPr marL="68580" marR="68580" marT="0" marB="0"/>
                </a:tc>
              </a:tr>
              <a:tr h="373117">
                <a:tc>
                  <a:txBody>
                    <a:bodyPr/>
                    <a:lstStyle/>
                    <a:p>
                      <a:pPr algn="just">
                        <a:spcAft>
                          <a:spcPts val="0"/>
                        </a:spcAft>
                      </a:pPr>
                      <a:r>
                        <a:rPr lang="en-GB" sz="1800">
                          <a:solidFill>
                            <a:schemeClr val="tx1"/>
                          </a:solidFill>
                          <a:effectLst/>
                        </a:rPr>
                        <a:t>Admin</a:t>
                      </a:r>
                      <a:endParaRPr lang="en-GB" sz="18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just">
                        <a:spcAft>
                          <a:spcPts val="0"/>
                        </a:spcAft>
                      </a:pPr>
                      <a:r>
                        <a:rPr lang="en-GB" sz="1600">
                          <a:solidFill>
                            <a:schemeClr val="tx1"/>
                          </a:solidFill>
                          <a:effectLst/>
                        </a:rPr>
                        <a:t>N43,200</a:t>
                      </a:r>
                      <a:endParaRPr lang="en-GB" sz="16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just">
                        <a:spcAft>
                          <a:spcPts val="0"/>
                        </a:spcAft>
                      </a:pPr>
                      <a:r>
                        <a:rPr lang="en-GB" sz="1600">
                          <a:solidFill>
                            <a:schemeClr val="tx1"/>
                          </a:solidFill>
                          <a:effectLst/>
                        </a:rPr>
                        <a:t>N22,080</a:t>
                      </a:r>
                      <a:endParaRPr lang="en-GB" sz="16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just">
                        <a:spcAft>
                          <a:spcPts val="0"/>
                        </a:spcAft>
                      </a:pPr>
                      <a:r>
                        <a:rPr lang="en-GB" sz="1600">
                          <a:solidFill>
                            <a:schemeClr val="tx1"/>
                          </a:solidFill>
                          <a:effectLst/>
                        </a:rPr>
                        <a:t>N30,720</a:t>
                      </a:r>
                      <a:endParaRPr lang="en-GB" sz="16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just">
                        <a:spcAft>
                          <a:spcPts val="0"/>
                        </a:spcAft>
                      </a:pPr>
                      <a:r>
                        <a:rPr lang="en-GB" sz="1600">
                          <a:solidFill>
                            <a:schemeClr val="tx1"/>
                          </a:solidFill>
                          <a:effectLst/>
                        </a:rPr>
                        <a:t>N(N96,000)</a:t>
                      </a:r>
                      <a:endParaRPr lang="en-GB" sz="16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just">
                        <a:spcAft>
                          <a:spcPts val="0"/>
                        </a:spcAft>
                      </a:pPr>
                      <a:r>
                        <a:rPr lang="en-GB" sz="1600">
                          <a:solidFill>
                            <a:schemeClr val="tx1"/>
                          </a:solidFill>
                          <a:effectLst/>
                        </a:rPr>
                        <a:t> </a:t>
                      </a:r>
                      <a:endParaRPr lang="en-GB" sz="16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just">
                        <a:spcAft>
                          <a:spcPts val="0"/>
                        </a:spcAft>
                      </a:pPr>
                      <a:r>
                        <a:rPr lang="en-GB" sz="1600">
                          <a:solidFill>
                            <a:schemeClr val="tx1"/>
                          </a:solidFill>
                          <a:effectLst/>
                        </a:rPr>
                        <a:t>N0</a:t>
                      </a:r>
                      <a:endParaRPr lang="en-GB" sz="1600">
                        <a:solidFill>
                          <a:schemeClr val="tx1"/>
                        </a:solidFill>
                        <a:effectLst/>
                        <a:latin typeface="Times New Roman" panose="02020603050405020304" pitchFamily="18" charset="0"/>
                        <a:ea typeface="Calibri" panose="020F0502020204030204" pitchFamily="34" charset="0"/>
                      </a:endParaRPr>
                    </a:p>
                  </a:txBody>
                  <a:tcPr marL="68580" marR="68580" marT="0" marB="0"/>
                </a:tc>
              </a:tr>
              <a:tr h="288152">
                <a:tc>
                  <a:txBody>
                    <a:bodyPr/>
                    <a:lstStyle/>
                    <a:p>
                      <a:pPr algn="just">
                        <a:spcAft>
                          <a:spcPts val="0"/>
                        </a:spcAft>
                      </a:pPr>
                      <a:r>
                        <a:rPr lang="en-GB" sz="1800" dirty="0" err="1" smtClean="0">
                          <a:solidFill>
                            <a:schemeClr val="tx1"/>
                          </a:solidFill>
                          <a:effectLst/>
                        </a:rPr>
                        <a:t>Maint</a:t>
                      </a:r>
                      <a:r>
                        <a:rPr lang="en-GB" sz="1800" dirty="0" smtClean="0">
                          <a:solidFill>
                            <a:schemeClr val="tx1"/>
                          </a:solidFill>
                          <a:effectLst/>
                        </a:rPr>
                        <a:t>.</a:t>
                      </a:r>
                      <a:endParaRPr lang="en-GB" sz="1800" dirty="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just">
                        <a:spcAft>
                          <a:spcPts val="0"/>
                        </a:spcAft>
                      </a:pPr>
                      <a:r>
                        <a:rPr lang="en-GB" sz="1600">
                          <a:solidFill>
                            <a:schemeClr val="tx1"/>
                          </a:solidFill>
                          <a:effectLst/>
                        </a:rPr>
                        <a:t>N40,560</a:t>
                      </a:r>
                      <a:endParaRPr lang="en-GB" sz="16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just">
                        <a:spcAft>
                          <a:spcPts val="0"/>
                        </a:spcAft>
                      </a:pPr>
                      <a:r>
                        <a:rPr lang="en-GB" sz="1600">
                          <a:solidFill>
                            <a:schemeClr val="tx1"/>
                          </a:solidFill>
                          <a:effectLst/>
                        </a:rPr>
                        <a:t>N15,600</a:t>
                      </a:r>
                      <a:endParaRPr lang="en-GB" sz="16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just">
                        <a:spcAft>
                          <a:spcPts val="0"/>
                        </a:spcAft>
                      </a:pPr>
                      <a:r>
                        <a:rPr lang="en-GB" sz="1600">
                          <a:solidFill>
                            <a:schemeClr val="tx1"/>
                          </a:solidFill>
                          <a:effectLst/>
                        </a:rPr>
                        <a:t>N21,840</a:t>
                      </a:r>
                      <a:endParaRPr lang="en-GB" sz="16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just">
                        <a:spcAft>
                          <a:spcPts val="0"/>
                        </a:spcAft>
                      </a:pPr>
                      <a:r>
                        <a:rPr lang="en-GB" sz="1600" dirty="0">
                          <a:solidFill>
                            <a:schemeClr val="tx1"/>
                          </a:solidFill>
                          <a:effectLst/>
                        </a:rPr>
                        <a:t> </a:t>
                      </a:r>
                      <a:endParaRPr lang="en-GB" sz="1600" dirty="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just">
                        <a:spcAft>
                          <a:spcPts val="0"/>
                        </a:spcAft>
                      </a:pPr>
                      <a:r>
                        <a:rPr lang="en-GB" sz="1600">
                          <a:solidFill>
                            <a:schemeClr val="tx1"/>
                          </a:solidFill>
                          <a:effectLst/>
                        </a:rPr>
                        <a:t>(N78,000)</a:t>
                      </a:r>
                      <a:endParaRPr lang="en-GB" sz="16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just">
                        <a:spcAft>
                          <a:spcPts val="0"/>
                        </a:spcAft>
                      </a:pPr>
                      <a:r>
                        <a:rPr lang="en-GB" sz="1600">
                          <a:solidFill>
                            <a:schemeClr val="tx1"/>
                          </a:solidFill>
                          <a:effectLst/>
                        </a:rPr>
                        <a:t>N0</a:t>
                      </a:r>
                      <a:endParaRPr lang="en-GB" sz="1600">
                        <a:solidFill>
                          <a:schemeClr val="tx1"/>
                        </a:solidFill>
                        <a:effectLst/>
                        <a:latin typeface="Times New Roman" panose="02020603050405020304" pitchFamily="18" charset="0"/>
                        <a:ea typeface="Calibri" panose="020F0502020204030204" pitchFamily="34" charset="0"/>
                      </a:endParaRPr>
                    </a:p>
                  </a:txBody>
                  <a:tcPr marL="68580" marR="68580" marT="0" marB="0"/>
                </a:tc>
              </a:tr>
              <a:tr h="347264">
                <a:tc>
                  <a:txBody>
                    <a:bodyPr/>
                    <a:lstStyle/>
                    <a:p>
                      <a:pPr algn="just">
                        <a:spcAft>
                          <a:spcPts val="0"/>
                        </a:spcAft>
                      </a:pPr>
                      <a:r>
                        <a:rPr lang="en-GB" sz="1800">
                          <a:solidFill>
                            <a:schemeClr val="tx1"/>
                          </a:solidFill>
                          <a:effectLst/>
                        </a:rPr>
                        <a:t>Total OH</a:t>
                      </a:r>
                      <a:endParaRPr lang="en-GB" sz="18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just">
                        <a:spcAft>
                          <a:spcPts val="0"/>
                        </a:spcAft>
                      </a:pPr>
                      <a:r>
                        <a:rPr lang="en-GB" sz="1600">
                          <a:solidFill>
                            <a:schemeClr val="tx1"/>
                          </a:solidFill>
                          <a:effectLst/>
                        </a:rPr>
                        <a:t>N445,760</a:t>
                      </a:r>
                      <a:endParaRPr lang="en-GB" sz="16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just">
                        <a:spcAft>
                          <a:spcPts val="0"/>
                        </a:spcAft>
                      </a:pPr>
                      <a:r>
                        <a:rPr lang="en-GB" sz="1600">
                          <a:solidFill>
                            <a:schemeClr val="tx1"/>
                          </a:solidFill>
                          <a:effectLst/>
                        </a:rPr>
                        <a:t>N224,680</a:t>
                      </a:r>
                      <a:endParaRPr lang="en-GB" sz="16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just">
                        <a:spcAft>
                          <a:spcPts val="0"/>
                        </a:spcAft>
                      </a:pPr>
                      <a:r>
                        <a:rPr lang="en-GB" sz="1600">
                          <a:solidFill>
                            <a:schemeClr val="tx1"/>
                          </a:solidFill>
                          <a:effectLst/>
                        </a:rPr>
                        <a:t>N297,560</a:t>
                      </a:r>
                      <a:endParaRPr lang="en-GB" sz="16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just">
                        <a:spcAft>
                          <a:spcPts val="0"/>
                        </a:spcAft>
                      </a:pPr>
                      <a:r>
                        <a:rPr lang="en-GB" sz="1600">
                          <a:solidFill>
                            <a:schemeClr val="tx1"/>
                          </a:solidFill>
                          <a:effectLst/>
                        </a:rPr>
                        <a:t>N0</a:t>
                      </a:r>
                      <a:endParaRPr lang="en-GB" sz="16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just">
                        <a:spcAft>
                          <a:spcPts val="0"/>
                        </a:spcAft>
                      </a:pPr>
                      <a:r>
                        <a:rPr lang="en-GB" sz="1600">
                          <a:solidFill>
                            <a:schemeClr val="tx1"/>
                          </a:solidFill>
                          <a:effectLst/>
                        </a:rPr>
                        <a:t>N0</a:t>
                      </a:r>
                      <a:endParaRPr lang="en-GB" sz="16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just">
                        <a:spcAft>
                          <a:spcPts val="0"/>
                        </a:spcAft>
                      </a:pPr>
                      <a:r>
                        <a:rPr lang="en-GB" sz="1600" dirty="0">
                          <a:solidFill>
                            <a:schemeClr val="tx1"/>
                          </a:solidFill>
                          <a:effectLst/>
                        </a:rPr>
                        <a:t>N968,000</a:t>
                      </a:r>
                      <a:endParaRPr lang="en-GB" sz="1600" dirty="0">
                        <a:solidFill>
                          <a:schemeClr val="tx1"/>
                        </a:solidFill>
                        <a:effectLst/>
                        <a:latin typeface="Times New Roman" panose="02020603050405020304" pitchFamily="18" charset="0"/>
                        <a:ea typeface="Calibri" panose="020F0502020204030204" pitchFamily="34" charset="0"/>
                      </a:endParaRPr>
                    </a:p>
                  </a:txBody>
                  <a:tcPr marL="68580" marR="68580" marT="0" marB="0"/>
                </a:tc>
              </a:tr>
            </a:tbl>
          </a:graphicData>
        </a:graphic>
      </p:graphicFrame>
      <p:sp>
        <p:nvSpPr>
          <p:cNvPr id="6" name="Rectangle 5"/>
          <p:cNvSpPr>
            <a:spLocks noChangeArrowheads="1"/>
          </p:cNvSpPr>
          <p:nvPr/>
        </p:nvSpPr>
        <p:spPr bwMode="auto">
          <a:xfrm>
            <a:off x="700088" y="4508500"/>
            <a:ext cx="8229600" cy="114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lstStyle>
            <a:lvl1pPr algn="ctr">
              <a:defRPr sz="3600" b="1">
                <a:solidFill>
                  <a:srgbClr val="2E1700"/>
                </a:solidFill>
                <a:effectLst>
                  <a:outerShdw blurRad="38100" dist="38100" dir="2700000" algn="tl">
                    <a:srgbClr val="C0C0C0"/>
                  </a:outerShdw>
                </a:effectLst>
                <a:latin typeface="Verdana" panose="020B0604030504040204" pitchFamily="34" charset="0"/>
              </a:defRPr>
            </a:lvl1pPr>
            <a:lvl2pPr algn="ctr">
              <a:defRPr sz="3600" b="1">
                <a:solidFill>
                  <a:srgbClr val="2E1700"/>
                </a:solidFill>
                <a:effectLst>
                  <a:outerShdw blurRad="38100" dist="38100" dir="2700000" algn="tl">
                    <a:srgbClr val="C0C0C0"/>
                  </a:outerShdw>
                </a:effectLst>
                <a:latin typeface="Verdana" panose="020B0604030504040204" pitchFamily="34" charset="0"/>
              </a:defRPr>
            </a:lvl2pPr>
            <a:lvl3pPr algn="ctr">
              <a:defRPr sz="3600" b="1">
                <a:solidFill>
                  <a:srgbClr val="2E1700"/>
                </a:solidFill>
                <a:effectLst>
                  <a:outerShdw blurRad="38100" dist="38100" dir="2700000" algn="tl">
                    <a:srgbClr val="C0C0C0"/>
                  </a:outerShdw>
                </a:effectLst>
                <a:latin typeface="Verdana" panose="020B0604030504040204" pitchFamily="34" charset="0"/>
              </a:defRPr>
            </a:lvl3pPr>
            <a:lvl4pPr algn="ctr">
              <a:defRPr sz="3600" b="1">
                <a:solidFill>
                  <a:srgbClr val="2E1700"/>
                </a:solidFill>
                <a:effectLst>
                  <a:outerShdw blurRad="38100" dist="38100" dir="2700000" algn="tl">
                    <a:srgbClr val="C0C0C0"/>
                  </a:outerShdw>
                </a:effectLst>
                <a:latin typeface="Verdana" panose="020B0604030504040204" pitchFamily="34" charset="0"/>
              </a:defRPr>
            </a:lvl4pPr>
            <a:lvl5pPr algn="ctr">
              <a:defRPr sz="3600" b="1">
                <a:solidFill>
                  <a:srgbClr val="2E1700"/>
                </a:solidFill>
                <a:effectLst>
                  <a:outerShdw blurRad="38100" dist="38100" dir="2700000" algn="tl">
                    <a:srgbClr val="C0C0C0"/>
                  </a:outerShdw>
                </a:effectLst>
                <a:latin typeface="Verdana" panose="020B0604030504040204" pitchFamily="34" charset="0"/>
              </a:defRPr>
            </a:lvl5pPr>
            <a:lvl6pPr marL="4572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6pPr>
            <a:lvl7pPr marL="9144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7pPr>
            <a:lvl8pPr marL="13716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8pPr>
            <a:lvl9pPr marL="18288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9pPr>
          </a:lstStyle>
          <a:p>
            <a:pPr algn="just" eaLnBrk="1" hangingPunct="1">
              <a:defRPr/>
            </a:pPr>
            <a:r>
              <a:rPr lang="en-GB" altLang="en-US" sz="2000" b="0" dirty="0" smtClean="0"/>
              <a:t>Workings for re-apportionment of admin costs:</a:t>
            </a:r>
          </a:p>
          <a:p>
            <a:pPr algn="just" eaLnBrk="1" hangingPunct="1">
              <a:defRPr/>
            </a:pPr>
            <a:endParaRPr lang="en-GB" altLang="en-US" sz="2000" b="0" dirty="0" smtClean="0"/>
          </a:p>
          <a:p>
            <a:pPr algn="just" eaLnBrk="1" hangingPunct="1">
              <a:defRPr/>
            </a:pPr>
            <a:r>
              <a:rPr lang="en-GB" altLang="en-US" sz="2000" b="0" dirty="0" smtClean="0"/>
              <a:t>450,000/1,000,000 x 96,000	=N43,200</a:t>
            </a:r>
          </a:p>
          <a:p>
            <a:pPr algn="just" eaLnBrk="1" hangingPunct="1">
              <a:defRPr/>
            </a:pPr>
            <a:endParaRPr lang="en-GB" altLang="en-US" sz="2000" b="0" dirty="0" smtClean="0"/>
          </a:p>
          <a:p>
            <a:pPr algn="just" eaLnBrk="1" hangingPunct="1">
              <a:defRPr/>
            </a:pPr>
            <a:r>
              <a:rPr lang="en-GB" altLang="en-US" sz="2000" b="0" dirty="0" smtClean="0"/>
              <a:t>230,000/1,000,000 x 96,000	= N22,080</a:t>
            </a:r>
          </a:p>
          <a:p>
            <a:pPr algn="just" eaLnBrk="1" hangingPunct="1">
              <a:defRPr/>
            </a:pPr>
            <a:endParaRPr lang="en-GB" altLang="en-US" sz="2000" b="0" dirty="0"/>
          </a:p>
          <a:p>
            <a:pPr algn="just" eaLnBrk="1" hangingPunct="1">
              <a:defRPr/>
            </a:pPr>
            <a:r>
              <a:rPr lang="en-GB" altLang="en-US" sz="2000" b="0" dirty="0" smtClean="0"/>
              <a:t>320,000/1,000,000 x 96,000	= N30,720</a:t>
            </a:r>
          </a:p>
          <a:p>
            <a:pPr algn="just" eaLnBrk="1" hangingPunct="1">
              <a:defRPr/>
            </a:pPr>
            <a:endParaRPr lang="en-GB" altLang="en-US" sz="2000" b="0" dirty="0" smtClean="0"/>
          </a:p>
          <a:p>
            <a:pPr algn="just" eaLnBrk="1" hangingPunct="1">
              <a:defRPr/>
            </a:pPr>
            <a:endParaRPr lang="en-GB" altLang="en-US" sz="2000" b="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5" name="Rectangle 5"/>
          <p:cNvSpPr>
            <a:spLocks noChangeArrowheads="1"/>
          </p:cNvSpPr>
          <p:nvPr/>
        </p:nvSpPr>
        <p:spPr bwMode="auto">
          <a:xfrm>
            <a:off x="457200" y="274638"/>
            <a:ext cx="8229600" cy="114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lstStyle>
            <a:lvl1pPr algn="ctr">
              <a:defRPr sz="3600" b="1">
                <a:solidFill>
                  <a:srgbClr val="2E1700"/>
                </a:solidFill>
                <a:effectLst>
                  <a:outerShdw blurRad="38100" dist="38100" dir="2700000" algn="tl">
                    <a:srgbClr val="C0C0C0"/>
                  </a:outerShdw>
                </a:effectLst>
                <a:latin typeface="Verdana" panose="020B0604030504040204" pitchFamily="34" charset="0"/>
              </a:defRPr>
            </a:lvl1pPr>
            <a:lvl2pPr algn="ctr">
              <a:defRPr sz="3600" b="1">
                <a:solidFill>
                  <a:srgbClr val="2E1700"/>
                </a:solidFill>
                <a:effectLst>
                  <a:outerShdw blurRad="38100" dist="38100" dir="2700000" algn="tl">
                    <a:srgbClr val="C0C0C0"/>
                  </a:outerShdw>
                </a:effectLst>
                <a:latin typeface="Verdana" panose="020B0604030504040204" pitchFamily="34" charset="0"/>
              </a:defRPr>
            </a:lvl2pPr>
            <a:lvl3pPr algn="ctr">
              <a:defRPr sz="3600" b="1">
                <a:solidFill>
                  <a:srgbClr val="2E1700"/>
                </a:solidFill>
                <a:effectLst>
                  <a:outerShdw blurRad="38100" dist="38100" dir="2700000" algn="tl">
                    <a:srgbClr val="C0C0C0"/>
                  </a:outerShdw>
                </a:effectLst>
                <a:latin typeface="Verdana" panose="020B0604030504040204" pitchFamily="34" charset="0"/>
              </a:defRPr>
            </a:lvl3pPr>
            <a:lvl4pPr algn="ctr">
              <a:defRPr sz="3600" b="1">
                <a:solidFill>
                  <a:srgbClr val="2E1700"/>
                </a:solidFill>
                <a:effectLst>
                  <a:outerShdw blurRad="38100" dist="38100" dir="2700000" algn="tl">
                    <a:srgbClr val="C0C0C0"/>
                  </a:outerShdw>
                </a:effectLst>
                <a:latin typeface="Verdana" panose="020B0604030504040204" pitchFamily="34" charset="0"/>
              </a:defRPr>
            </a:lvl4pPr>
            <a:lvl5pPr algn="ctr">
              <a:defRPr sz="3600" b="1">
                <a:solidFill>
                  <a:srgbClr val="2E1700"/>
                </a:solidFill>
                <a:effectLst>
                  <a:outerShdw blurRad="38100" dist="38100" dir="2700000" algn="tl">
                    <a:srgbClr val="C0C0C0"/>
                  </a:outerShdw>
                </a:effectLst>
                <a:latin typeface="Verdana" panose="020B0604030504040204" pitchFamily="34" charset="0"/>
              </a:defRPr>
            </a:lvl5pPr>
            <a:lvl6pPr marL="4572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6pPr>
            <a:lvl7pPr marL="9144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7pPr>
            <a:lvl8pPr marL="13716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8pPr>
            <a:lvl9pPr marL="18288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9pPr>
          </a:lstStyle>
          <a:p>
            <a:pPr eaLnBrk="1" hangingPunct="1">
              <a:defRPr/>
            </a:pPr>
            <a:r>
              <a:rPr lang="en-GB" altLang="en-US" sz="3200" i="1" dirty="0" smtClean="0"/>
              <a:t>Example 3.2: Re-apportioning service centre costs</a:t>
            </a:r>
            <a:r>
              <a:rPr lang="en-GB" altLang="en-US" sz="3200" dirty="0" smtClean="0"/>
              <a:t> </a:t>
            </a:r>
          </a:p>
        </p:txBody>
      </p:sp>
      <p:sp>
        <p:nvSpPr>
          <p:cNvPr id="24579" name="Rectangle 1"/>
          <p:cNvSpPr>
            <a:spLocks noChangeArrowheads="1"/>
          </p:cNvSpPr>
          <p:nvPr/>
        </p:nvSpPr>
        <p:spPr bwMode="auto">
          <a:xfrm>
            <a:off x="1835150" y="1417638"/>
            <a:ext cx="5329238" cy="461962"/>
          </a:xfrm>
          <a:prstGeom prst="rect">
            <a:avLst/>
          </a:prstGeom>
          <a:noFill/>
          <a:ln w="9525">
            <a:noFill/>
            <a:miter lim="800000"/>
            <a:headEnd/>
            <a:tailEnd/>
          </a:ln>
        </p:spPr>
        <p:txBody>
          <a:bodyPr>
            <a:spAutoFit/>
          </a:bodyPr>
          <a:lstStyle/>
          <a:p>
            <a:pPr algn="ctr"/>
            <a:r>
              <a:rPr lang="en-GB" altLang="en-US" sz="2400" b="1">
                <a:latin typeface="Times New Roman" pitchFamily="18" charset="0"/>
                <a:cs typeface="Calibri" pitchFamily="34" charset="0"/>
              </a:rPr>
              <a:t>Overhead Re-apportionment (Cont.)</a:t>
            </a:r>
          </a:p>
        </p:txBody>
      </p:sp>
      <p:sp>
        <p:nvSpPr>
          <p:cNvPr id="6" name="Rectangle 5"/>
          <p:cNvSpPr>
            <a:spLocks noChangeArrowheads="1"/>
          </p:cNvSpPr>
          <p:nvPr/>
        </p:nvSpPr>
        <p:spPr bwMode="auto">
          <a:xfrm>
            <a:off x="1116013" y="3022600"/>
            <a:ext cx="8229600" cy="114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lstStyle>
            <a:lvl1pPr algn="ctr">
              <a:defRPr sz="3600" b="1">
                <a:solidFill>
                  <a:srgbClr val="2E1700"/>
                </a:solidFill>
                <a:effectLst>
                  <a:outerShdw blurRad="38100" dist="38100" dir="2700000" algn="tl">
                    <a:srgbClr val="C0C0C0"/>
                  </a:outerShdw>
                </a:effectLst>
                <a:latin typeface="Verdana" panose="020B0604030504040204" pitchFamily="34" charset="0"/>
              </a:defRPr>
            </a:lvl1pPr>
            <a:lvl2pPr algn="ctr">
              <a:defRPr sz="3600" b="1">
                <a:solidFill>
                  <a:srgbClr val="2E1700"/>
                </a:solidFill>
                <a:effectLst>
                  <a:outerShdw blurRad="38100" dist="38100" dir="2700000" algn="tl">
                    <a:srgbClr val="C0C0C0"/>
                  </a:outerShdw>
                </a:effectLst>
                <a:latin typeface="Verdana" panose="020B0604030504040204" pitchFamily="34" charset="0"/>
              </a:defRPr>
            </a:lvl2pPr>
            <a:lvl3pPr algn="ctr">
              <a:defRPr sz="3600" b="1">
                <a:solidFill>
                  <a:srgbClr val="2E1700"/>
                </a:solidFill>
                <a:effectLst>
                  <a:outerShdw blurRad="38100" dist="38100" dir="2700000" algn="tl">
                    <a:srgbClr val="C0C0C0"/>
                  </a:outerShdw>
                </a:effectLst>
                <a:latin typeface="Verdana" panose="020B0604030504040204" pitchFamily="34" charset="0"/>
              </a:defRPr>
            </a:lvl3pPr>
            <a:lvl4pPr algn="ctr">
              <a:defRPr sz="3600" b="1">
                <a:solidFill>
                  <a:srgbClr val="2E1700"/>
                </a:solidFill>
                <a:effectLst>
                  <a:outerShdw blurRad="38100" dist="38100" dir="2700000" algn="tl">
                    <a:srgbClr val="C0C0C0"/>
                  </a:outerShdw>
                </a:effectLst>
                <a:latin typeface="Verdana" panose="020B0604030504040204" pitchFamily="34" charset="0"/>
              </a:defRPr>
            </a:lvl4pPr>
            <a:lvl5pPr algn="ctr">
              <a:defRPr sz="3600" b="1">
                <a:solidFill>
                  <a:srgbClr val="2E1700"/>
                </a:solidFill>
                <a:effectLst>
                  <a:outerShdw blurRad="38100" dist="38100" dir="2700000" algn="tl">
                    <a:srgbClr val="C0C0C0"/>
                  </a:outerShdw>
                </a:effectLst>
                <a:latin typeface="Verdana" panose="020B0604030504040204" pitchFamily="34" charset="0"/>
              </a:defRPr>
            </a:lvl5pPr>
            <a:lvl6pPr marL="4572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6pPr>
            <a:lvl7pPr marL="9144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7pPr>
            <a:lvl8pPr marL="13716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8pPr>
            <a:lvl9pPr marL="18288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9pPr>
          </a:lstStyle>
          <a:p>
            <a:pPr algn="just" eaLnBrk="1" hangingPunct="1">
              <a:defRPr/>
            </a:pPr>
            <a:r>
              <a:rPr lang="en-GB" altLang="en-US" sz="2000" b="0" dirty="0" smtClean="0"/>
              <a:t>Workings for re-apportionment of maintenance costs:</a:t>
            </a:r>
          </a:p>
          <a:p>
            <a:pPr algn="just" eaLnBrk="1" hangingPunct="1">
              <a:defRPr/>
            </a:pPr>
            <a:endParaRPr lang="en-GB" altLang="en-US" sz="2000" b="0" dirty="0" smtClean="0"/>
          </a:p>
          <a:p>
            <a:pPr algn="just" eaLnBrk="1" hangingPunct="1">
              <a:defRPr/>
            </a:pPr>
            <a:r>
              <a:rPr lang="en-GB" altLang="en-US" sz="2000" b="0" dirty="0" smtClean="0"/>
              <a:t>2,600/5,000 x 78,000	=N40,560</a:t>
            </a:r>
          </a:p>
          <a:p>
            <a:pPr algn="just" eaLnBrk="1" hangingPunct="1">
              <a:defRPr/>
            </a:pPr>
            <a:endParaRPr lang="en-GB" altLang="en-US" sz="2000" b="0" dirty="0" smtClean="0"/>
          </a:p>
          <a:p>
            <a:pPr algn="just" eaLnBrk="1" hangingPunct="1">
              <a:defRPr/>
            </a:pPr>
            <a:r>
              <a:rPr lang="en-GB" altLang="en-US" sz="2000" b="0" dirty="0" smtClean="0"/>
              <a:t>1,000,000/5,000 x 78,000	= N15,600</a:t>
            </a:r>
          </a:p>
          <a:p>
            <a:pPr algn="just" eaLnBrk="1" hangingPunct="1">
              <a:defRPr/>
            </a:pPr>
            <a:endParaRPr lang="en-GB" altLang="en-US" sz="2000" b="0" dirty="0"/>
          </a:p>
          <a:p>
            <a:pPr algn="just" eaLnBrk="1" hangingPunct="1">
              <a:defRPr/>
            </a:pPr>
            <a:r>
              <a:rPr lang="en-GB" altLang="en-US" sz="2000" b="0" dirty="0" smtClean="0"/>
              <a:t>1,400,000/5,000 x 78,000	= N21,840</a:t>
            </a:r>
          </a:p>
          <a:p>
            <a:pPr algn="just" eaLnBrk="1" hangingPunct="1">
              <a:defRPr/>
            </a:pPr>
            <a:endParaRPr lang="en-GB" altLang="en-US" sz="2000" b="0" dirty="0" smtClean="0"/>
          </a:p>
          <a:p>
            <a:pPr algn="just" eaLnBrk="1" hangingPunct="1">
              <a:defRPr/>
            </a:pPr>
            <a:endParaRPr lang="en-GB" altLang="en-US" sz="2000" b="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defRPr/>
            </a:pPr>
            <a:r>
              <a:rPr lang="en-GB" altLang="en-US" sz="3200" smtClean="0"/>
              <a:t>Step 3 – Establishing an overhead absorption rate</a:t>
            </a:r>
          </a:p>
        </p:txBody>
      </p:sp>
      <p:sp>
        <p:nvSpPr>
          <p:cNvPr id="25603" name="Rectangle 3"/>
          <p:cNvSpPr>
            <a:spLocks noGrp="1" noChangeArrowheads="1"/>
          </p:cNvSpPr>
          <p:nvPr>
            <p:ph type="body" idx="1"/>
          </p:nvPr>
        </p:nvSpPr>
        <p:spPr/>
        <p:txBody>
          <a:bodyPr/>
          <a:lstStyle/>
          <a:p>
            <a:pPr lvl="1" algn="just" eaLnBrk="1" hangingPunct="1"/>
            <a:r>
              <a:rPr lang="en-GB" altLang="en-US" smtClean="0"/>
              <a:t>This step involves the establishment of an overhead absorption rate that allows the overhead cost of a product or service to be calculated.  </a:t>
            </a:r>
          </a:p>
          <a:p>
            <a:pPr lvl="1" algn="just" eaLnBrk="1" hangingPunct="1"/>
            <a:r>
              <a:rPr lang="en-GB" altLang="en-US" smtClean="0"/>
              <a:t>The calculation of an overhead absorption rate requires two variables:</a:t>
            </a:r>
            <a:endParaRPr lang="en-IE" altLang="en-US" smtClean="0"/>
          </a:p>
          <a:p>
            <a:pPr lvl="2" algn="just" eaLnBrk="1" hangingPunct="1"/>
            <a:r>
              <a:rPr lang="en-IE" altLang="en-US" smtClean="0"/>
              <a:t>The total overhead attributable to a cost centre.</a:t>
            </a:r>
          </a:p>
          <a:p>
            <a:pPr lvl="2" algn="just" eaLnBrk="1" hangingPunct="1"/>
            <a:r>
              <a:rPr lang="en-IE" altLang="en-US" smtClean="0"/>
              <a:t>The absorption base.</a:t>
            </a:r>
            <a:endParaRPr lang="en-GB" altLang="en-US" smtClean="0"/>
          </a:p>
        </p:txBody>
      </p:sp>
      <p:pic>
        <p:nvPicPr>
          <p:cNvPr id="25604" name="Picture 5"/>
          <p:cNvPicPr>
            <a:picLocks noChangeAspect="1" noChangeArrowheads="1"/>
          </p:cNvPicPr>
          <p:nvPr/>
        </p:nvPicPr>
        <p:blipFill>
          <a:blip r:embed="rId2"/>
          <a:srcRect/>
          <a:stretch>
            <a:fillRect/>
          </a:stretch>
        </p:blipFill>
        <p:spPr bwMode="auto">
          <a:xfrm>
            <a:off x="946150" y="4678363"/>
            <a:ext cx="7729538" cy="911225"/>
          </a:xfrm>
          <a:prstGeom prst="rect">
            <a:avLst/>
          </a:prstGeom>
          <a:noFill/>
          <a:ln w="9525">
            <a:solidFill>
              <a:schemeClr val="tx1"/>
            </a:solidFill>
            <a:miter lim="800000"/>
            <a:headEnd/>
            <a:tailEnd/>
          </a:ln>
          <a:effec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457200" y="-171450"/>
            <a:ext cx="8229600" cy="936625"/>
          </a:xfrm>
        </p:spPr>
        <p:txBody>
          <a:bodyPr/>
          <a:lstStyle/>
          <a:p>
            <a:pPr eaLnBrk="1" hangingPunct="1">
              <a:defRPr/>
            </a:pPr>
            <a:r>
              <a:rPr lang="en-IE" altLang="en-US" dirty="0" smtClean="0"/>
              <a:t>Absorption basis</a:t>
            </a:r>
            <a:endParaRPr lang="en-GB" altLang="en-US" dirty="0" smtClean="0"/>
          </a:p>
        </p:txBody>
      </p:sp>
      <p:pic>
        <p:nvPicPr>
          <p:cNvPr id="26627" name="Picture 4"/>
          <p:cNvPicPr>
            <a:picLocks noChangeAspect="1" noChangeArrowheads="1"/>
          </p:cNvPicPr>
          <p:nvPr/>
        </p:nvPicPr>
        <p:blipFill>
          <a:blip r:embed="rId2"/>
          <a:srcRect/>
          <a:stretch>
            <a:fillRect/>
          </a:stretch>
        </p:blipFill>
        <p:spPr bwMode="auto">
          <a:xfrm>
            <a:off x="457200" y="549275"/>
            <a:ext cx="8623300" cy="5903913"/>
          </a:xfrm>
          <a:prstGeom prst="rect">
            <a:avLst/>
          </a:prstGeom>
          <a:noFill/>
          <a:ln w="9525">
            <a:solidFill>
              <a:schemeClr val="tx1"/>
            </a:solidFill>
            <a:miter lim="800000"/>
            <a:headEnd/>
            <a:tailEnd/>
          </a:ln>
          <a:effec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738188" y="-60325"/>
            <a:ext cx="8229600" cy="1012825"/>
          </a:xfrm>
        </p:spPr>
        <p:txBody>
          <a:bodyPr/>
          <a:lstStyle/>
          <a:p>
            <a:pPr eaLnBrk="1" hangingPunct="1">
              <a:defRPr/>
            </a:pPr>
            <a:r>
              <a:rPr lang="en-GB" altLang="en-US" sz="3200" i="1" dirty="0" smtClean="0"/>
              <a:t>Example 3.3: Overhead absorption rates</a:t>
            </a:r>
            <a:r>
              <a:rPr lang="en-GB" altLang="en-US" sz="3200" dirty="0" smtClean="0"/>
              <a:t> </a:t>
            </a:r>
          </a:p>
        </p:txBody>
      </p:sp>
      <p:sp>
        <p:nvSpPr>
          <p:cNvPr id="27651" name="Rectangle 1"/>
          <p:cNvSpPr>
            <a:spLocks noChangeArrowheads="1"/>
          </p:cNvSpPr>
          <p:nvPr/>
        </p:nvSpPr>
        <p:spPr bwMode="auto">
          <a:xfrm rot="10800000" flipV="1">
            <a:off x="565150" y="795338"/>
            <a:ext cx="8380413" cy="1570037"/>
          </a:xfrm>
          <a:prstGeom prst="rect">
            <a:avLst/>
          </a:prstGeom>
          <a:noFill/>
          <a:ln w="9525">
            <a:noFill/>
            <a:miter lim="800000"/>
            <a:headEnd/>
            <a:tailEnd/>
          </a:ln>
        </p:spPr>
        <p:txBody>
          <a:bodyPr>
            <a:spAutoFit/>
          </a:bodyPr>
          <a:lstStyle/>
          <a:p>
            <a:pPr algn="just"/>
            <a:r>
              <a:rPr lang="en-GB" altLang="en-US" sz="2400">
                <a:latin typeface="Times New Roman" pitchFamily="18" charset="0"/>
                <a:cs typeface="Calibri" pitchFamily="34" charset="0"/>
              </a:rPr>
              <a:t>MNO Ltd is a small retail organization selling protective clothing to builders. The company is currently making a loss and is reviewing accounting procedures. The following information relates to the three products sold by the company:</a:t>
            </a:r>
          </a:p>
        </p:txBody>
      </p:sp>
      <p:graphicFrame>
        <p:nvGraphicFramePr>
          <p:cNvPr id="3" name="Table 2"/>
          <p:cNvGraphicFramePr>
            <a:graphicFrameLocks noGrp="1"/>
          </p:cNvGraphicFramePr>
          <p:nvPr/>
        </p:nvGraphicFramePr>
        <p:xfrm>
          <a:off x="490538" y="2365375"/>
          <a:ext cx="8304212" cy="1862139"/>
        </p:xfrm>
        <a:graphic>
          <a:graphicData uri="http://schemas.openxmlformats.org/drawingml/2006/table">
            <a:tbl>
              <a:tblPr firstRow="1" firstCol="1" bandRow="1">
                <a:tableStyleId>{5C22544A-7EE6-4342-B048-85BDC9FD1C3A}</a:tableStyleId>
              </a:tblPr>
              <a:tblGrid>
                <a:gridCol w="2641302"/>
                <a:gridCol w="1656184"/>
                <a:gridCol w="2088232"/>
                <a:gridCol w="1918494"/>
              </a:tblGrid>
              <a:tr h="365890">
                <a:tc>
                  <a:txBody>
                    <a:bodyPr/>
                    <a:lstStyle/>
                    <a:p>
                      <a:pPr algn="just">
                        <a:spcAft>
                          <a:spcPts val="0"/>
                        </a:spcAft>
                      </a:pPr>
                      <a:r>
                        <a:rPr lang="en-GB" sz="2400" dirty="0">
                          <a:solidFill>
                            <a:srgbClr val="C00000"/>
                          </a:solidFill>
                          <a:effectLst/>
                        </a:rPr>
                        <a:t> </a:t>
                      </a:r>
                      <a:endParaRPr lang="en-GB" sz="2400" dirty="0">
                        <a:solidFill>
                          <a:srgbClr val="C00000"/>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2000" dirty="0">
                          <a:solidFill>
                            <a:srgbClr val="C00000"/>
                          </a:solidFill>
                          <a:effectLst/>
                        </a:rPr>
                        <a:t>Selling price</a:t>
                      </a:r>
                      <a:endParaRPr lang="en-GB" sz="2000" dirty="0">
                        <a:solidFill>
                          <a:srgbClr val="C00000"/>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2000">
                          <a:solidFill>
                            <a:srgbClr val="C00000"/>
                          </a:solidFill>
                          <a:effectLst/>
                        </a:rPr>
                        <a:t>Purchase cost</a:t>
                      </a:r>
                      <a:endParaRPr lang="en-GB" sz="2000">
                        <a:solidFill>
                          <a:srgbClr val="C00000"/>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2000" dirty="0">
                          <a:solidFill>
                            <a:srgbClr val="C00000"/>
                          </a:solidFill>
                          <a:effectLst/>
                        </a:rPr>
                        <a:t>Number sold</a:t>
                      </a:r>
                      <a:endParaRPr lang="en-GB" sz="2000" dirty="0">
                        <a:solidFill>
                          <a:srgbClr val="C00000"/>
                        </a:solidFill>
                        <a:effectLst/>
                        <a:latin typeface="Times New Roman" panose="02020603050405020304" pitchFamily="18" charset="0"/>
                        <a:ea typeface="Calibri" panose="020F0502020204030204" pitchFamily="34" charset="0"/>
                      </a:endParaRPr>
                    </a:p>
                  </a:txBody>
                  <a:tcPr marL="68576" marR="68576" marT="0" marB="0"/>
                </a:tc>
              </a:tr>
              <a:tr h="365935">
                <a:tc>
                  <a:txBody>
                    <a:bodyPr/>
                    <a:lstStyle/>
                    <a:p>
                      <a:pPr algn="just">
                        <a:spcAft>
                          <a:spcPts val="0"/>
                        </a:spcAft>
                      </a:pPr>
                      <a:r>
                        <a:rPr lang="en-GB" sz="2400" dirty="0">
                          <a:solidFill>
                            <a:srgbClr val="C00000"/>
                          </a:solidFill>
                          <a:effectLst/>
                        </a:rPr>
                        <a:t>Hard hats</a:t>
                      </a:r>
                      <a:endParaRPr lang="en-GB" sz="2400" dirty="0">
                        <a:solidFill>
                          <a:srgbClr val="C00000"/>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2400">
                          <a:solidFill>
                            <a:srgbClr val="C00000"/>
                          </a:solidFill>
                          <a:effectLst/>
                        </a:rPr>
                        <a:t>N16</a:t>
                      </a:r>
                      <a:endParaRPr lang="en-GB" sz="2400">
                        <a:solidFill>
                          <a:srgbClr val="C00000"/>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2400">
                          <a:solidFill>
                            <a:srgbClr val="C00000"/>
                          </a:solidFill>
                          <a:effectLst/>
                        </a:rPr>
                        <a:t>N10</a:t>
                      </a:r>
                      <a:endParaRPr lang="en-GB" sz="2400">
                        <a:solidFill>
                          <a:srgbClr val="C00000"/>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2400">
                          <a:solidFill>
                            <a:srgbClr val="C00000"/>
                          </a:solidFill>
                          <a:effectLst/>
                        </a:rPr>
                        <a:t>12,000</a:t>
                      </a:r>
                      <a:endParaRPr lang="en-GB" sz="2400">
                        <a:solidFill>
                          <a:srgbClr val="C00000"/>
                        </a:solidFill>
                        <a:effectLst/>
                        <a:latin typeface="Times New Roman" panose="02020603050405020304" pitchFamily="18" charset="0"/>
                        <a:ea typeface="Calibri" panose="020F0502020204030204" pitchFamily="34" charset="0"/>
                      </a:endParaRPr>
                    </a:p>
                  </a:txBody>
                  <a:tcPr marL="68576" marR="68576" marT="0" marB="0"/>
                </a:tc>
              </a:tr>
              <a:tr h="365935">
                <a:tc>
                  <a:txBody>
                    <a:bodyPr/>
                    <a:lstStyle/>
                    <a:p>
                      <a:pPr algn="just">
                        <a:spcAft>
                          <a:spcPts val="0"/>
                        </a:spcAft>
                      </a:pPr>
                      <a:r>
                        <a:rPr lang="en-GB" sz="2400">
                          <a:solidFill>
                            <a:srgbClr val="C00000"/>
                          </a:solidFill>
                          <a:effectLst/>
                        </a:rPr>
                        <a:t>Shoes</a:t>
                      </a:r>
                      <a:endParaRPr lang="en-GB" sz="2400">
                        <a:solidFill>
                          <a:srgbClr val="C00000"/>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2400">
                          <a:solidFill>
                            <a:srgbClr val="C00000"/>
                          </a:solidFill>
                          <a:effectLst/>
                        </a:rPr>
                        <a:t>N60</a:t>
                      </a:r>
                      <a:endParaRPr lang="en-GB" sz="2400">
                        <a:solidFill>
                          <a:srgbClr val="C00000"/>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2400" dirty="0">
                          <a:solidFill>
                            <a:srgbClr val="C00000"/>
                          </a:solidFill>
                          <a:effectLst/>
                        </a:rPr>
                        <a:t>N35</a:t>
                      </a:r>
                      <a:endParaRPr lang="en-GB" sz="2400" dirty="0">
                        <a:solidFill>
                          <a:srgbClr val="C00000"/>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2400" dirty="0">
                          <a:solidFill>
                            <a:srgbClr val="C00000"/>
                          </a:solidFill>
                          <a:effectLst/>
                        </a:rPr>
                        <a:t>10,000</a:t>
                      </a:r>
                      <a:endParaRPr lang="en-GB" sz="2400" dirty="0">
                        <a:solidFill>
                          <a:srgbClr val="C00000"/>
                        </a:solidFill>
                        <a:effectLst/>
                        <a:latin typeface="Times New Roman" panose="02020603050405020304" pitchFamily="18" charset="0"/>
                        <a:ea typeface="Calibri" panose="020F0502020204030204" pitchFamily="34" charset="0"/>
                      </a:endParaRPr>
                    </a:p>
                  </a:txBody>
                  <a:tcPr marL="68576" marR="68576" marT="0" marB="0"/>
                </a:tc>
              </a:tr>
              <a:tr h="398444">
                <a:tc>
                  <a:txBody>
                    <a:bodyPr/>
                    <a:lstStyle/>
                    <a:p>
                      <a:pPr algn="just">
                        <a:spcAft>
                          <a:spcPts val="0"/>
                        </a:spcAft>
                      </a:pPr>
                      <a:r>
                        <a:rPr lang="en-GB" sz="2400" dirty="0">
                          <a:solidFill>
                            <a:srgbClr val="C00000"/>
                          </a:solidFill>
                          <a:effectLst/>
                        </a:rPr>
                        <a:t>Luminous vests</a:t>
                      </a:r>
                      <a:endParaRPr lang="en-GB" sz="2400" dirty="0">
                        <a:solidFill>
                          <a:srgbClr val="C00000"/>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2400" dirty="0">
                          <a:solidFill>
                            <a:srgbClr val="C00000"/>
                          </a:solidFill>
                          <a:effectLst/>
                        </a:rPr>
                        <a:t>N5</a:t>
                      </a:r>
                      <a:endParaRPr lang="en-GB" sz="2400" dirty="0">
                        <a:solidFill>
                          <a:srgbClr val="C00000"/>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2400" dirty="0">
                          <a:solidFill>
                            <a:srgbClr val="C00000"/>
                          </a:solidFill>
                          <a:effectLst/>
                        </a:rPr>
                        <a:t>N2</a:t>
                      </a:r>
                      <a:endParaRPr lang="en-GB" sz="2400" dirty="0">
                        <a:solidFill>
                          <a:srgbClr val="C00000"/>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2400" dirty="0">
                          <a:solidFill>
                            <a:srgbClr val="C00000"/>
                          </a:solidFill>
                          <a:effectLst/>
                        </a:rPr>
                        <a:t>18,000</a:t>
                      </a:r>
                      <a:endParaRPr lang="en-GB" sz="2400" dirty="0">
                        <a:solidFill>
                          <a:srgbClr val="C00000"/>
                        </a:solidFill>
                        <a:effectLst/>
                        <a:latin typeface="Times New Roman" panose="02020603050405020304" pitchFamily="18" charset="0"/>
                        <a:ea typeface="Calibri" panose="020F0502020204030204" pitchFamily="34" charset="0"/>
                      </a:endParaRPr>
                    </a:p>
                  </a:txBody>
                  <a:tcPr marL="68576" marR="68576" marT="0" marB="0"/>
                </a:tc>
              </a:tr>
              <a:tr h="365935">
                <a:tc>
                  <a:txBody>
                    <a:bodyPr/>
                    <a:lstStyle/>
                    <a:p>
                      <a:pPr algn="just">
                        <a:spcAft>
                          <a:spcPts val="0"/>
                        </a:spcAft>
                      </a:pPr>
                      <a:r>
                        <a:rPr lang="en-GB" sz="2400" dirty="0">
                          <a:solidFill>
                            <a:srgbClr val="C00000"/>
                          </a:solidFill>
                          <a:effectLst/>
                        </a:rPr>
                        <a:t> </a:t>
                      </a:r>
                      <a:endParaRPr lang="en-GB" sz="2400" dirty="0">
                        <a:solidFill>
                          <a:srgbClr val="C00000"/>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2400" dirty="0">
                          <a:solidFill>
                            <a:srgbClr val="C00000"/>
                          </a:solidFill>
                          <a:effectLst/>
                        </a:rPr>
                        <a:t> </a:t>
                      </a:r>
                      <a:endParaRPr lang="en-GB" sz="2400" dirty="0">
                        <a:solidFill>
                          <a:srgbClr val="C00000"/>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2400" dirty="0">
                          <a:solidFill>
                            <a:srgbClr val="C00000"/>
                          </a:solidFill>
                          <a:effectLst/>
                        </a:rPr>
                        <a:t> </a:t>
                      </a:r>
                      <a:endParaRPr lang="en-GB" sz="2400" dirty="0">
                        <a:solidFill>
                          <a:srgbClr val="C00000"/>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2400" b="1" dirty="0">
                          <a:solidFill>
                            <a:srgbClr val="C00000"/>
                          </a:solidFill>
                          <a:effectLst/>
                        </a:rPr>
                        <a:t>40,000</a:t>
                      </a:r>
                      <a:endParaRPr lang="en-GB" sz="2400" b="1" dirty="0">
                        <a:solidFill>
                          <a:srgbClr val="C00000"/>
                        </a:solidFill>
                        <a:effectLst/>
                        <a:latin typeface="Times New Roman" panose="02020603050405020304" pitchFamily="18" charset="0"/>
                        <a:ea typeface="Calibri" panose="020F0502020204030204" pitchFamily="34" charset="0"/>
                      </a:endParaRPr>
                    </a:p>
                  </a:txBody>
                  <a:tcPr marL="68576" marR="68576" marT="0" marB="0"/>
                </a:tc>
              </a:tr>
            </a:tbl>
          </a:graphicData>
        </a:graphic>
      </p:graphicFrame>
      <p:sp>
        <p:nvSpPr>
          <p:cNvPr id="27684" name="Rectangle 3"/>
          <p:cNvSpPr>
            <a:spLocks noChangeArrowheads="1"/>
          </p:cNvSpPr>
          <p:nvPr/>
        </p:nvSpPr>
        <p:spPr bwMode="auto">
          <a:xfrm>
            <a:off x="469900" y="4227513"/>
            <a:ext cx="8402638" cy="1938337"/>
          </a:xfrm>
          <a:prstGeom prst="rect">
            <a:avLst/>
          </a:prstGeom>
          <a:noFill/>
          <a:ln w="9525">
            <a:noFill/>
            <a:miter lim="800000"/>
            <a:headEnd/>
            <a:tailEnd/>
          </a:ln>
        </p:spPr>
        <p:txBody>
          <a:bodyPr>
            <a:spAutoFit/>
          </a:bodyPr>
          <a:lstStyle/>
          <a:p>
            <a:pPr algn="just"/>
            <a:r>
              <a:rPr lang="en-GB" altLang="en-US" sz="2400">
                <a:solidFill>
                  <a:srgbClr val="002060"/>
                </a:solidFill>
                <a:latin typeface="Times New Roman" pitchFamily="18" charset="0"/>
                <a:cs typeface="Calibri" pitchFamily="34" charset="0"/>
              </a:rPr>
              <a:t>Total overhead for the period in question amounted to N200,000. The owner considers that both the number of units, and a rate based on the percentage of material cost, are equally suitable as a basis to absorb overheads to the three products and is not sure which is the best to adopt.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ChangeArrowheads="1"/>
          </p:cNvSpPr>
          <p:nvPr/>
        </p:nvSpPr>
        <p:spPr bwMode="auto">
          <a:xfrm>
            <a:off x="395288" y="26988"/>
            <a:ext cx="8402637" cy="1570037"/>
          </a:xfrm>
          <a:prstGeom prst="rect">
            <a:avLst/>
          </a:prstGeom>
          <a:noFill/>
          <a:ln w="9525">
            <a:noFill/>
            <a:miter lim="800000"/>
            <a:headEnd/>
            <a:tailEnd/>
          </a:ln>
        </p:spPr>
        <p:txBody>
          <a:bodyPr>
            <a:spAutoFit/>
          </a:bodyPr>
          <a:lstStyle/>
          <a:p>
            <a:pPr marL="457200" indent="-457200" algn="just">
              <a:buFontTx/>
              <a:buAutoNum type="alphaLcParenR"/>
            </a:pPr>
            <a:r>
              <a:rPr lang="en-GB" altLang="en-US" sz="2400">
                <a:solidFill>
                  <a:srgbClr val="002060"/>
                </a:solidFill>
                <a:latin typeface="Times New Roman" pitchFamily="18" charset="0"/>
                <a:cs typeface="Calibri" pitchFamily="34" charset="0"/>
              </a:rPr>
              <a:t>Calculate an overhead absorption rate based on number of units.</a:t>
            </a:r>
          </a:p>
          <a:p>
            <a:pPr marL="457200" indent="-457200" algn="just">
              <a:buFontTx/>
              <a:buAutoNum type="alphaLcParenR"/>
            </a:pPr>
            <a:r>
              <a:rPr lang="en-GB" altLang="en-US" sz="2400">
                <a:solidFill>
                  <a:srgbClr val="002060"/>
                </a:solidFill>
                <a:latin typeface="Times New Roman" pitchFamily="18" charset="0"/>
                <a:cs typeface="Calibri" pitchFamily="34" charset="0"/>
              </a:rPr>
              <a:t>Calculate an overhead absorption rate based on the percentage of material cost.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Rectangle 4"/>
          <p:cNvSpPr>
            <a:spLocks noGrp="1" noChangeArrowheads="1"/>
          </p:cNvSpPr>
          <p:nvPr>
            <p:ph type="title"/>
          </p:nvPr>
        </p:nvSpPr>
        <p:spPr/>
        <p:txBody>
          <a:bodyPr/>
          <a:lstStyle/>
          <a:p>
            <a:pPr eaLnBrk="1" hangingPunct="1">
              <a:defRPr/>
            </a:pPr>
            <a:r>
              <a:rPr lang="en-IE" altLang="en-US" smtClean="0"/>
              <a:t> </a:t>
            </a:r>
            <a:endParaRPr lang="en-GB" altLang="en-US" smtClean="0"/>
          </a:p>
        </p:txBody>
      </p:sp>
      <p:sp>
        <p:nvSpPr>
          <p:cNvPr id="31751" name="Rectangle 7"/>
          <p:cNvSpPr>
            <a:spLocks noChangeArrowheads="1"/>
          </p:cNvSpPr>
          <p:nvPr/>
        </p:nvSpPr>
        <p:spPr bwMode="auto">
          <a:xfrm>
            <a:off x="663575" y="188913"/>
            <a:ext cx="8229600" cy="114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lstStyle>
            <a:lvl1pPr algn="ctr">
              <a:defRPr sz="3600" b="1">
                <a:solidFill>
                  <a:srgbClr val="2E1700"/>
                </a:solidFill>
                <a:effectLst>
                  <a:outerShdw blurRad="38100" dist="38100" dir="2700000" algn="tl">
                    <a:srgbClr val="C0C0C0"/>
                  </a:outerShdw>
                </a:effectLst>
                <a:latin typeface="Verdana" panose="020B0604030504040204" pitchFamily="34" charset="0"/>
              </a:defRPr>
            </a:lvl1pPr>
            <a:lvl2pPr algn="ctr">
              <a:defRPr sz="3600" b="1">
                <a:solidFill>
                  <a:srgbClr val="2E1700"/>
                </a:solidFill>
                <a:effectLst>
                  <a:outerShdw blurRad="38100" dist="38100" dir="2700000" algn="tl">
                    <a:srgbClr val="C0C0C0"/>
                  </a:outerShdw>
                </a:effectLst>
                <a:latin typeface="Verdana" panose="020B0604030504040204" pitchFamily="34" charset="0"/>
              </a:defRPr>
            </a:lvl2pPr>
            <a:lvl3pPr algn="ctr">
              <a:defRPr sz="3600" b="1">
                <a:solidFill>
                  <a:srgbClr val="2E1700"/>
                </a:solidFill>
                <a:effectLst>
                  <a:outerShdw blurRad="38100" dist="38100" dir="2700000" algn="tl">
                    <a:srgbClr val="C0C0C0"/>
                  </a:outerShdw>
                </a:effectLst>
                <a:latin typeface="Verdana" panose="020B0604030504040204" pitchFamily="34" charset="0"/>
              </a:defRPr>
            </a:lvl3pPr>
            <a:lvl4pPr algn="ctr">
              <a:defRPr sz="3600" b="1">
                <a:solidFill>
                  <a:srgbClr val="2E1700"/>
                </a:solidFill>
                <a:effectLst>
                  <a:outerShdw blurRad="38100" dist="38100" dir="2700000" algn="tl">
                    <a:srgbClr val="C0C0C0"/>
                  </a:outerShdw>
                </a:effectLst>
                <a:latin typeface="Verdana" panose="020B0604030504040204" pitchFamily="34" charset="0"/>
              </a:defRPr>
            </a:lvl4pPr>
            <a:lvl5pPr algn="ctr">
              <a:defRPr sz="3600" b="1">
                <a:solidFill>
                  <a:srgbClr val="2E1700"/>
                </a:solidFill>
                <a:effectLst>
                  <a:outerShdw blurRad="38100" dist="38100" dir="2700000" algn="tl">
                    <a:srgbClr val="C0C0C0"/>
                  </a:outerShdw>
                </a:effectLst>
                <a:latin typeface="Verdana" panose="020B0604030504040204" pitchFamily="34" charset="0"/>
              </a:defRPr>
            </a:lvl5pPr>
            <a:lvl6pPr marL="4572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6pPr>
            <a:lvl7pPr marL="9144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7pPr>
            <a:lvl8pPr marL="13716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8pPr>
            <a:lvl9pPr marL="18288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9pPr>
          </a:lstStyle>
          <a:p>
            <a:pPr eaLnBrk="1" hangingPunct="1">
              <a:defRPr/>
            </a:pPr>
            <a:r>
              <a:rPr lang="en-GB" altLang="en-US" sz="3200" i="1" dirty="0" smtClean="0"/>
              <a:t>Example 3.3: Overhead absorption rates</a:t>
            </a:r>
            <a:r>
              <a:rPr lang="en-GB" altLang="en-US" sz="3200" dirty="0" smtClean="0"/>
              <a:t> </a:t>
            </a:r>
          </a:p>
        </p:txBody>
      </p:sp>
      <p:sp>
        <p:nvSpPr>
          <p:cNvPr id="29700" name="Rectangle 3"/>
          <p:cNvSpPr>
            <a:spLocks noChangeArrowheads="1"/>
          </p:cNvSpPr>
          <p:nvPr/>
        </p:nvSpPr>
        <p:spPr bwMode="auto">
          <a:xfrm>
            <a:off x="663575" y="1196975"/>
            <a:ext cx="8480425" cy="2308225"/>
          </a:xfrm>
          <a:prstGeom prst="rect">
            <a:avLst/>
          </a:prstGeom>
          <a:noFill/>
          <a:ln w="9525">
            <a:noFill/>
            <a:miter lim="800000"/>
            <a:headEnd/>
            <a:tailEnd/>
          </a:ln>
        </p:spPr>
        <p:txBody>
          <a:bodyPr>
            <a:spAutoFit/>
          </a:bodyPr>
          <a:lstStyle/>
          <a:p>
            <a:pPr algn="just"/>
            <a:r>
              <a:rPr lang="en-GB" altLang="en-US" sz="2400">
                <a:latin typeface="Times New Roman" pitchFamily="18" charset="0"/>
                <a:cs typeface="Calibri" pitchFamily="34" charset="0"/>
              </a:rPr>
              <a:t>a) </a:t>
            </a:r>
            <a:r>
              <a:rPr lang="en-GB" altLang="en-US" sz="2400" b="1">
                <a:latin typeface="Times New Roman" pitchFamily="18" charset="0"/>
                <a:cs typeface="Calibri" pitchFamily="34" charset="0"/>
              </a:rPr>
              <a:t>Overhead absorption rate based on the number of units.</a:t>
            </a:r>
          </a:p>
          <a:p>
            <a:pPr algn="just"/>
            <a:r>
              <a:rPr lang="en-GB" altLang="en-US" sz="2400">
                <a:latin typeface="Times New Roman" pitchFamily="18" charset="0"/>
                <a:cs typeface="Calibri" pitchFamily="34" charset="0"/>
              </a:rPr>
              <a:t>	Overhead N200,000/40,000 units		= N5 per unit</a:t>
            </a:r>
          </a:p>
          <a:p>
            <a:pPr algn="just"/>
            <a:r>
              <a:rPr lang="en-GB" altLang="en-US" sz="2400">
                <a:latin typeface="Times New Roman" pitchFamily="18" charset="0"/>
                <a:cs typeface="Calibri" pitchFamily="34" charset="0"/>
              </a:rPr>
              <a:t>This approach is very simple as total overhead is divided by the total number of units sold.</a:t>
            </a:r>
          </a:p>
          <a:p>
            <a:r>
              <a:rPr lang="en-GB" altLang="en-US" sz="2400">
                <a:latin typeface="Times New Roman" pitchFamily="18" charset="0"/>
                <a:cs typeface="Calibri" pitchFamily="34" charset="0"/>
              </a:rPr>
              <a:t>b) </a:t>
            </a:r>
            <a:r>
              <a:rPr lang="en-GB" altLang="en-US" sz="2400" b="1">
                <a:latin typeface="Times New Roman" pitchFamily="18" charset="0"/>
                <a:cs typeface="Calibri" pitchFamily="34" charset="0"/>
              </a:rPr>
              <a:t>Overhead absorption rate based on a percentage of material cost.</a:t>
            </a:r>
            <a:endParaRPr lang="en-GB" altLang="en-US" sz="2400" b="1"/>
          </a:p>
        </p:txBody>
      </p:sp>
      <p:graphicFrame>
        <p:nvGraphicFramePr>
          <p:cNvPr id="5" name="Table 4"/>
          <p:cNvGraphicFramePr>
            <a:graphicFrameLocks noGrp="1"/>
          </p:cNvGraphicFramePr>
          <p:nvPr/>
        </p:nvGraphicFramePr>
        <p:xfrm>
          <a:off x="663575" y="3641725"/>
          <a:ext cx="8372476" cy="1524000"/>
        </p:xfrm>
        <a:graphic>
          <a:graphicData uri="http://schemas.openxmlformats.org/drawingml/2006/table">
            <a:tbl>
              <a:tblPr firstRow="1" firstCol="1" bandRow="1">
                <a:tableStyleId>{5C22544A-7EE6-4342-B048-85BDC9FD1C3A}</a:tableStyleId>
              </a:tblPr>
              <a:tblGrid>
                <a:gridCol w="2093119"/>
                <a:gridCol w="2093119"/>
                <a:gridCol w="2093119"/>
                <a:gridCol w="2093119"/>
              </a:tblGrid>
              <a:tr h="245586">
                <a:tc>
                  <a:txBody>
                    <a:bodyPr/>
                    <a:lstStyle/>
                    <a:p>
                      <a:pPr algn="just">
                        <a:spcAft>
                          <a:spcPts val="0"/>
                        </a:spcAft>
                      </a:pPr>
                      <a:r>
                        <a:rPr lang="en-GB" sz="2000">
                          <a:solidFill>
                            <a:srgbClr val="7030A0"/>
                          </a:solidFill>
                          <a:effectLst/>
                        </a:rPr>
                        <a:t> </a:t>
                      </a:r>
                      <a:endParaRPr lang="en-GB" sz="2000">
                        <a:solidFill>
                          <a:srgbClr val="7030A0"/>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2000">
                          <a:solidFill>
                            <a:srgbClr val="7030A0"/>
                          </a:solidFill>
                          <a:effectLst/>
                        </a:rPr>
                        <a:t>Purchase cost</a:t>
                      </a:r>
                      <a:endParaRPr lang="en-GB" sz="2000">
                        <a:solidFill>
                          <a:srgbClr val="7030A0"/>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2000">
                          <a:solidFill>
                            <a:srgbClr val="7030A0"/>
                          </a:solidFill>
                          <a:effectLst/>
                        </a:rPr>
                        <a:t>Numbers sold </a:t>
                      </a:r>
                      <a:endParaRPr lang="en-GB" sz="2000">
                        <a:solidFill>
                          <a:srgbClr val="7030A0"/>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2000">
                          <a:solidFill>
                            <a:srgbClr val="7030A0"/>
                          </a:solidFill>
                          <a:effectLst/>
                        </a:rPr>
                        <a:t> </a:t>
                      </a:r>
                      <a:endParaRPr lang="en-GB" sz="2000">
                        <a:solidFill>
                          <a:srgbClr val="7030A0"/>
                        </a:solidFill>
                        <a:effectLst/>
                        <a:latin typeface="Times New Roman" panose="02020603050405020304" pitchFamily="18" charset="0"/>
                        <a:ea typeface="Calibri" panose="020F0502020204030204" pitchFamily="34" charset="0"/>
                      </a:endParaRPr>
                    </a:p>
                  </a:txBody>
                  <a:tcPr marL="68576" marR="68576" marT="0" marB="0"/>
                </a:tc>
              </a:tr>
              <a:tr h="245586">
                <a:tc>
                  <a:txBody>
                    <a:bodyPr/>
                    <a:lstStyle/>
                    <a:p>
                      <a:pPr algn="just">
                        <a:spcAft>
                          <a:spcPts val="0"/>
                        </a:spcAft>
                      </a:pPr>
                      <a:r>
                        <a:rPr lang="en-GB" sz="2000">
                          <a:solidFill>
                            <a:srgbClr val="7030A0"/>
                          </a:solidFill>
                          <a:effectLst/>
                        </a:rPr>
                        <a:t>Hard hats</a:t>
                      </a:r>
                      <a:endParaRPr lang="en-GB" sz="2000">
                        <a:solidFill>
                          <a:srgbClr val="7030A0"/>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2000">
                          <a:solidFill>
                            <a:srgbClr val="7030A0"/>
                          </a:solidFill>
                          <a:effectLst/>
                        </a:rPr>
                        <a:t>N10</a:t>
                      </a:r>
                      <a:endParaRPr lang="en-GB" sz="2000">
                        <a:solidFill>
                          <a:srgbClr val="7030A0"/>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2000">
                          <a:solidFill>
                            <a:srgbClr val="7030A0"/>
                          </a:solidFill>
                          <a:effectLst/>
                        </a:rPr>
                        <a:t>12,000</a:t>
                      </a:r>
                      <a:endParaRPr lang="en-GB" sz="2000">
                        <a:solidFill>
                          <a:srgbClr val="7030A0"/>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2000">
                          <a:solidFill>
                            <a:srgbClr val="7030A0"/>
                          </a:solidFill>
                          <a:effectLst/>
                        </a:rPr>
                        <a:t>N120,000</a:t>
                      </a:r>
                      <a:endParaRPr lang="en-GB" sz="2000">
                        <a:solidFill>
                          <a:srgbClr val="7030A0"/>
                        </a:solidFill>
                        <a:effectLst/>
                        <a:latin typeface="Times New Roman" panose="02020603050405020304" pitchFamily="18" charset="0"/>
                        <a:ea typeface="Calibri" panose="020F0502020204030204" pitchFamily="34" charset="0"/>
                      </a:endParaRPr>
                    </a:p>
                  </a:txBody>
                  <a:tcPr marL="68576" marR="68576" marT="0" marB="0"/>
                </a:tc>
              </a:tr>
              <a:tr h="245586">
                <a:tc>
                  <a:txBody>
                    <a:bodyPr/>
                    <a:lstStyle/>
                    <a:p>
                      <a:pPr algn="just">
                        <a:spcAft>
                          <a:spcPts val="0"/>
                        </a:spcAft>
                      </a:pPr>
                      <a:r>
                        <a:rPr lang="en-GB" sz="2000">
                          <a:solidFill>
                            <a:srgbClr val="7030A0"/>
                          </a:solidFill>
                          <a:effectLst/>
                        </a:rPr>
                        <a:t>Shoes</a:t>
                      </a:r>
                      <a:endParaRPr lang="en-GB" sz="2000">
                        <a:solidFill>
                          <a:srgbClr val="7030A0"/>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2000">
                          <a:solidFill>
                            <a:srgbClr val="7030A0"/>
                          </a:solidFill>
                          <a:effectLst/>
                        </a:rPr>
                        <a:t>N35</a:t>
                      </a:r>
                      <a:endParaRPr lang="en-GB" sz="2000">
                        <a:solidFill>
                          <a:srgbClr val="7030A0"/>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2000">
                          <a:solidFill>
                            <a:srgbClr val="7030A0"/>
                          </a:solidFill>
                          <a:effectLst/>
                        </a:rPr>
                        <a:t>10,000</a:t>
                      </a:r>
                      <a:endParaRPr lang="en-GB" sz="2000">
                        <a:solidFill>
                          <a:srgbClr val="7030A0"/>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2000">
                          <a:solidFill>
                            <a:srgbClr val="7030A0"/>
                          </a:solidFill>
                          <a:effectLst/>
                        </a:rPr>
                        <a:t>N350,000</a:t>
                      </a:r>
                      <a:endParaRPr lang="en-GB" sz="2000">
                        <a:solidFill>
                          <a:srgbClr val="7030A0"/>
                        </a:solidFill>
                        <a:effectLst/>
                        <a:latin typeface="Times New Roman" panose="02020603050405020304" pitchFamily="18" charset="0"/>
                        <a:ea typeface="Calibri" panose="020F0502020204030204" pitchFamily="34" charset="0"/>
                      </a:endParaRPr>
                    </a:p>
                  </a:txBody>
                  <a:tcPr marL="68576" marR="68576" marT="0" marB="0"/>
                </a:tc>
              </a:tr>
              <a:tr h="245586">
                <a:tc>
                  <a:txBody>
                    <a:bodyPr/>
                    <a:lstStyle/>
                    <a:p>
                      <a:pPr algn="just">
                        <a:spcAft>
                          <a:spcPts val="0"/>
                        </a:spcAft>
                      </a:pPr>
                      <a:r>
                        <a:rPr lang="en-GB" sz="2000">
                          <a:solidFill>
                            <a:srgbClr val="7030A0"/>
                          </a:solidFill>
                          <a:effectLst/>
                        </a:rPr>
                        <a:t>Luminous vests</a:t>
                      </a:r>
                      <a:endParaRPr lang="en-GB" sz="2000">
                        <a:solidFill>
                          <a:srgbClr val="7030A0"/>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2000">
                          <a:solidFill>
                            <a:srgbClr val="7030A0"/>
                          </a:solidFill>
                          <a:effectLst/>
                        </a:rPr>
                        <a:t>N2</a:t>
                      </a:r>
                      <a:endParaRPr lang="en-GB" sz="2000">
                        <a:solidFill>
                          <a:srgbClr val="7030A0"/>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2000">
                          <a:solidFill>
                            <a:srgbClr val="7030A0"/>
                          </a:solidFill>
                          <a:effectLst/>
                        </a:rPr>
                        <a:t>18,000</a:t>
                      </a:r>
                      <a:endParaRPr lang="en-GB" sz="2000">
                        <a:solidFill>
                          <a:srgbClr val="7030A0"/>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2000">
                          <a:solidFill>
                            <a:srgbClr val="7030A0"/>
                          </a:solidFill>
                          <a:effectLst/>
                        </a:rPr>
                        <a:t>N36,000</a:t>
                      </a:r>
                      <a:endParaRPr lang="en-GB" sz="2000">
                        <a:solidFill>
                          <a:srgbClr val="7030A0"/>
                        </a:solidFill>
                        <a:effectLst/>
                        <a:latin typeface="Times New Roman" panose="02020603050405020304" pitchFamily="18" charset="0"/>
                        <a:ea typeface="Calibri" panose="020F0502020204030204" pitchFamily="34" charset="0"/>
                      </a:endParaRPr>
                    </a:p>
                  </a:txBody>
                  <a:tcPr marL="68576" marR="68576" marT="0" marB="0"/>
                </a:tc>
              </a:tr>
              <a:tr h="245586">
                <a:tc>
                  <a:txBody>
                    <a:bodyPr/>
                    <a:lstStyle/>
                    <a:p>
                      <a:pPr algn="just">
                        <a:spcAft>
                          <a:spcPts val="0"/>
                        </a:spcAft>
                      </a:pPr>
                      <a:r>
                        <a:rPr lang="en-GB" sz="2000">
                          <a:solidFill>
                            <a:srgbClr val="7030A0"/>
                          </a:solidFill>
                          <a:effectLst/>
                        </a:rPr>
                        <a:t> </a:t>
                      </a:r>
                      <a:endParaRPr lang="en-GB" sz="2000">
                        <a:solidFill>
                          <a:srgbClr val="7030A0"/>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2000">
                          <a:solidFill>
                            <a:srgbClr val="7030A0"/>
                          </a:solidFill>
                          <a:effectLst/>
                        </a:rPr>
                        <a:t> </a:t>
                      </a:r>
                      <a:endParaRPr lang="en-GB" sz="2000">
                        <a:solidFill>
                          <a:srgbClr val="7030A0"/>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2000">
                          <a:solidFill>
                            <a:srgbClr val="7030A0"/>
                          </a:solidFill>
                          <a:effectLst/>
                        </a:rPr>
                        <a:t> </a:t>
                      </a:r>
                      <a:endParaRPr lang="en-GB" sz="2000">
                        <a:solidFill>
                          <a:srgbClr val="7030A0"/>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2000" dirty="0">
                          <a:solidFill>
                            <a:srgbClr val="7030A0"/>
                          </a:solidFill>
                          <a:effectLst/>
                        </a:rPr>
                        <a:t>N506,000</a:t>
                      </a:r>
                      <a:endParaRPr lang="en-GB" sz="2000" dirty="0">
                        <a:solidFill>
                          <a:srgbClr val="7030A0"/>
                        </a:solidFill>
                        <a:effectLst/>
                        <a:latin typeface="Times New Roman" panose="02020603050405020304" pitchFamily="18" charset="0"/>
                        <a:ea typeface="Calibri" panose="020F0502020204030204" pitchFamily="34" charset="0"/>
                      </a:endParaRPr>
                    </a:p>
                  </a:txBody>
                  <a:tcPr marL="68576" marR="68576" marT="0" marB="0"/>
                </a:tc>
              </a:tr>
            </a:tbl>
          </a:graphicData>
        </a:graphic>
      </p:graphicFrame>
      <p:sp>
        <p:nvSpPr>
          <p:cNvPr id="29733" name="Rectangle 5"/>
          <p:cNvSpPr>
            <a:spLocks noChangeArrowheads="1"/>
          </p:cNvSpPr>
          <p:nvPr/>
        </p:nvSpPr>
        <p:spPr bwMode="auto">
          <a:xfrm>
            <a:off x="663575" y="5589588"/>
            <a:ext cx="8372475" cy="461962"/>
          </a:xfrm>
          <a:prstGeom prst="rect">
            <a:avLst/>
          </a:prstGeom>
          <a:noFill/>
          <a:ln w="9525">
            <a:noFill/>
            <a:miter lim="800000"/>
            <a:headEnd/>
            <a:tailEnd/>
          </a:ln>
        </p:spPr>
        <p:txBody>
          <a:bodyPr>
            <a:spAutoFit/>
          </a:bodyPr>
          <a:lstStyle/>
          <a:p>
            <a:pPr algn="just"/>
            <a:r>
              <a:rPr lang="en-GB" altLang="en-US" sz="2400">
                <a:latin typeface="Times New Roman" pitchFamily="18" charset="0"/>
                <a:cs typeface="Calibri" pitchFamily="34" charset="0"/>
              </a:rPr>
              <a:t>Overhead N200,000/Materials N506,000 = 39.5% of material cost</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defRPr/>
            </a:pPr>
            <a:r>
              <a:rPr lang="en-GB" altLang="en-US" sz="3200" dirty="0" smtClean="0"/>
              <a:t>Step 4 – Establishing the overhead cost per unit</a:t>
            </a:r>
          </a:p>
        </p:txBody>
      </p:sp>
      <p:sp>
        <p:nvSpPr>
          <p:cNvPr id="30723" name="Rectangle 3"/>
          <p:cNvSpPr>
            <a:spLocks noGrp="1" noChangeArrowheads="1"/>
          </p:cNvSpPr>
          <p:nvPr>
            <p:ph type="body" idx="1"/>
          </p:nvPr>
        </p:nvSpPr>
        <p:spPr>
          <a:xfrm>
            <a:off x="519113" y="1600200"/>
            <a:ext cx="8624887" cy="1900238"/>
          </a:xfrm>
        </p:spPr>
        <p:txBody>
          <a:bodyPr/>
          <a:lstStyle/>
          <a:p>
            <a:pPr algn="just" eaLnBrk="1" hangingPunct="1"/>
            <a:r>
              <a:rPr lang="en-GB" altLang="en-US" smtClean="0"/>
              <a:t>Once the overhead absorption rate is established then the total cost of a product or service can be calculated.  </a:t>
            </a:r>
          </a:p>
          <a:p>
            <a:pPr algn="just" eaLnBrk="1" hangingPunct="1"/>
            <a:endParaRPr lang="en-GB" altLang="en-US" sz="1000" smtClean="0"/>
          </a:p>
          <a:p>
            <a:pPr algn="just" eaLnBrk="1" hangingPunct="1"/>
            <a:r>
              <a:rPr lang="en-GB" altLang="en-US" sz="2000" i="1" smtClean="0"/>
              <a:t>This can be demonstrated by using the data from example 3.3 </a:t>
            </a:r>
          </a:p>
        </p:txBody>
      </p:sp>
      <p:sp>
        <p:nvSpPr>
          <p:cNvPr id="30724" name="Rectangle 1"/>
          <p:cNvSpPr>
            <a:spLocks noChangeArrowheads="1"/>
          </p:cNvSpPr>
          <p:nvPr/>
        </p:nvSpPr>
        <p:spPr bwMode="auto">
          <a:xfrm>
            <a:off x="519113" y="3530600"/>
            <a:ext cx="8624887" cy="368300"/>
          </a:xfrm>
          <a:prstGeom prst="rect">
            <a:avLst/>
          </a:prstGeom>
          <a:noFill/>
          <a:ln w="9525">
            <a:noFill/>
            <a:miter lim="800000"/>
            <a:headEnd/>
            <a:tailEnd/>
          </a:ln>
        </p:spPr>
        <p:txBody>
          <a:bodyPr>
            <a:spAutoFit/>
          </a:bodyPr>
          <a:lstStyle/>
          <a:p>
            <a:r>
              <a:rPr lang="en-GB" altLang="en-US" b="1">
                <a:latin typeface="Times New Roman" pitchFamily="18" charset="0"/>
                <a:cs typeface="Calibri" pitchFamily="34" charset="0"/>
              </a:rPr>
              <a:t>Total cost and profit using OAR based on the number of units</a:t>
            </a:r>
            <a:endParaRPr lang="en-GB" altLang="en-US" b="1"/>
          </a:p>
        </p:txBody>
      </p:sp>
      <p:graphicFrame>
        <p:nvGraphicFramePr>
          <p:cNvPr id="3" name="Table 2"/>
          <p:cNvGraphicFramePr>
            <a:graphicFrameLocks noGrp="1"/>
          </p:cNvGraphicFramePr>
          <p:nvPr/>
        </p:nvGraphicFramePr>
        <p:xfrm>
          <a:off x="519113" y="4149725"/>
          <a:ext cx="8374064" cy="1828800"/>
        </p:xfrm>
        <a:graphic>
          <a:graphicData uri="http://schemas.openxmlformats.org/drawingml/2006/table">
            <a:tbl>
              <a:tblPr firstRow="1" firstCol="1" bandRow="1">
                <a:tableStyleId>{5C22544A-7EE6-4342-B048-85BDC9FD1C3A}</a:tableStyleId>
              </a:tblPr>
              <a:tblGrid>
                <a:gridCol w="2093516"/>
                <a:gridCol w="2093516"/>
                <a:gridCol w="2093516"/>
                <a:gridCol w="2093516"/>
              </a:tblGrid>
              <a:tr h="288032">
                <a:tc>
                  <a:txBody>
                    <a:bodyPr/>
                    <a:lstStyle/>
                    <a:p>
                      <a:pPr algn="just">
                        <a:spcAft>
                          <a:spcPts val="0"/>
                        </a:spcAft>
                      </a:pPr>
                      <a:r>
                        <a:rPr lang="en-GB" sz="2000">
                          <a:solidFill>
                            <a:schemeClr val="tx1"/>
                          </a:solidFill>
                          <a:effectLst/>
                        </a:rPr>
                        <a:t> </a:t>
                      </a:r>
                      <a:endParaRPr lang="en-GB" sz="2000">
                        <a:solidFill>
                          <a:schemeClr val="tx1"/>
                        </a:solidFill>
                        <a:effectLst/>
                        <a:latin typeface="Times New Roman" panose="02020603050405020304" pitchFamily="18" charset="0"/>
                        <a:ea typeface="Calibri" panose="020F0502020204030204" pitchFamily="34" charset="0"/>
                      </a:endParaRPr>
                    </a:p>
                  </a:txBody>
                  <a:tcPr marL="68586" marR="68586" marT="0" marB="0"/>
                </a:tc>
                <a:tc>
                  <a:txBody>
                    <a:bodyPr/>
                    <a:lstStyle/>
                    <a:p>
                      <a:pPr algn="just">
                        <a:spcAft>
                          <a:spcPts val="0"/>
                        </a:spcAft>
                      </a:pPr>
                      <a:r>
                        <a:rPr lang="en-GB" sz="2000">
                          <a:solidFill>
                            <a:schemeClr val="tx1"/>
                          </a:solidFill>
                          <a:effectLst/>
                        </a:rPr>
                        <a:t>Hats</a:t>
                      </a:r>
                      <a:endParaRPr lang="en-GB" sz="2000">
                        <a:solidFill>
                          <a:schemeClr val="tx1"/>
                        </a:solidFill>
                        <a:effectLst/>
                        <a:latin typeface="Times New Roman" panose="02020603050405020304" pitchFamily="18" charset="0"/>
                        <a:ea typeface="Calibri" panose="020F0502020204030204" pitchFamily="34" charset="0"/>
                      </a:endParaRPr>
                    </a:p>
                  </a:txBody>
                  <a:tcPr marL="68586" marR="68586" marT="0" marB="0"/>
                </a:tc>
                <a:tc>
                  <a:txBody>
                    <a:bodyPr/>
                    <a:lstStyle/>
                    <a:p>
                      <a:pPr algn="just">
                        <a:spcAft>
                          <a:spcPts val="0"/>
                        </a:spcAft>
                      </a:pPr>
                      <a:r>
                        <a:rPr lang="en-GB" sz="2000">
                          <a:solidFill>
                            <a:schemeClr val="tx1"/>
                          </a:solidFill>
                          <a:effectLst/>
                        </a:rPr>
                        <a:t>Shoes</a:t>
                      </a:r>
                      <a:endParaRPr lang="en-GB" sz="2000">
                        <a:solidFill>
                          <a:schemeClr val="tx1"/>
                        </a:solidFill>
                        <a:effectLst/>
                        <a:latin typeface="Times New Roman" panose="02020603050405020304" pitchFamily="18" charset="0"/>
                        <a:ea typeface="Calibri" panose="020F0502020204030204" pitchFamily="34" charset="0"/>
                      </a:endParaRPr>
                    </a:p>
                  </a:txBody>
                  <a:tcPr marL="68586" marR="68586" marT="0" marB="0"/>
                </a:tc>
                <a:tc>
                  <a:txBody>
                    <a:bodyPr/>
                    <a:lstStyle/>
                    <a:p>
                      <a:pPr algn="just">
                        <a:spcAft>
                          <a:spcPts val="0"/>
                        </a:spcAft>
                      </a:pPr>
                      <a:r>
                        <a:rPr lang="en-GB" sz="2000">
                          <a:solidFill>
                            <a:schemeClr val="tx1"/>
                          </a:solidFill>
                          <a:effectLst/>
                        </a:rPr>
                        <a:t>Vests</a:t>
                      </a:r>
                      <a:endParaRPr lang="en-GB" sz="2000">
                        <a:solidFill>
                          <a:schemeClr val="tx1"/>
                        </a:solidFill>
                        <a:effectLst/>
                        <a:latin typeface="Times New Roman" panose="02020603050405020304" pitchFamily="18" charset="0"/>
                        <a:ea typeface="Calibri" panose="020F0502020204030204" pitchFamily="34" charset="0"/>
                      </a:endParaRPr>
                    </a:p>
                  </a:txBody>
                  <a:tcPr marL="68586" marR="68586" marT="0" marB="0"/>
                </a:tc>
              </a:tr>
              <a:tr h="288032">
                <a:tc>
                  <a:txBody>
                    <a:bodyPr/>
                    <a:lstStyle/>
                    <a:p>
                      <a:pPr algn="just">
                        <a:spcAft>
                          <a:spcPts val="0"/>
                        </a:spcAft>
                      </a:pPr>
                      <a:r>
                        <a:rPr lang="en-GB" sz="2000">
                          <a:solidFill>
                            <a:schemeClr val="tx1"/>
                          </a:solidFill>
                          <a:effectLst/>
                        </a:rPr>
                        <a:t>Material cost</a:t>
                      </a:r>
                      <a:endParaRPr lang="en-GB" sz="2000">
                        <a:solidFill>
                          <a:schemeClr val="tx1"/>
                        </a:solidFill>
                        <a:effectLst/>
                        <a:latin typeface="Times New Roman" panose="02020603050405020304" pitchFamily="18" charset="0"/>
                        <a:ea typeface="Calibri" panose="020F0502020204030204" pitchFamily="34" charset="0"/>
                      </a:endParaRPr>
                    </a:p>
                  </a:txBody>
                  <a:tcPr marL="68586" marR="68586" marT="0" marB="0"/>
                </a:tc>
                <a:tc>
                  <a:txBody>
                    <a:bodyPr/>
                    <a:lstStyle/>
                    <a:p>
                      <a:pPr algn="just">
                        <a:spcAft>
                          <a:spcPts val="0"/>
                        </a:spcAft>
                      </a:pPr>
                      <a:r>
                        <a:rPr lang="en-GB" sz="2000">
                          <a:solidFill>
                            <a:schemeClr val="tx1"/>
                          </a:solidFill>
                          <a:effectLst/>
                        </a:rPr>
                        <a:t>N10.00</a:t>
                      </a:r>
                      <a:endParaRPr lang="en-GB" sz="2000">
                        <a:solidFill>
                          <a:schemeClr val="tx1"/>
                        </a:solidFill>
                        <a:effectLst/>
                        <a:latin typeface="Times New Roman" panose="02020603050405020304" pitchFamily="18" charset="0"/>
                        <a:ea typeface="Calibri" panose="020F0502020204030204" pitchFamily="34" charset="0"/>
                      </a:endParaRPr>
                    </a:p>
                  </a:txBody>
                  <a:tcPr marL="68586" marR="68586" marT="0" marB="0"/>
                </a:tc>
                <a:tc>
                  <a:txBody>
                    <a:bodyPr/>
                    <a:lstStyle/>
                    <a:p>
                      <a:pPr algn="just">
                        <a:spcAft>
                          <a:spcPts val="0"/>
                        </a:spcAft>
                      </a:pPr>
                      <a:r>
                        <a:rPr lang="en-GB" sz="2000">
                          <a:solidFill>
                            <a:schemeClr val="tx1"/>
                          </a:solidFill>
                          <a:effectLst/>
                        </a:rPr>
                        <a:t>N35.00</a:t>
                      </a:r>
                      <a:endParaRPr lang="en-GB" sz="2000">
                        <a:solidFill>
                          <a:schemeClr val="tx1"/>
                        </a:solidFill>
                        <a:effectLst/>
                        <a:latin typeface="Times New Roman" panose="02020603050405020304" pitchFamily="18" charset="0"/>
                        <a:ea typeface="Calibri" panose="020F0502020204030204" pitchFamily="34" charset="0"/>
                      </a:endParaRPr>
                    </a:p>
                  </a:txBody>
                  <a:tcPr marL="68586" marR="68586" marT="0" marB="0"/>
                </a:tc>
                <a:tc>
                  <a:txBody>
                    <a:bodyPr/>
                    <a:lstStyle/>
                    <a:p>
                      <a:pPr algn="just">
                        <a:spcAft>
                          <a:spcPts val="0"/>
                        </a:spcAft>
                      </a:pPr>
                      <a:r>
                        <a:rPr lang="en-GB" sz="2000">
                          <a:solidFill>
                            <a:schemeClr val="tx1"/>
                          </a:solidFill>
                          <a:effectLst/>
                        </a:rPr>
                        <a:t>N2.00</a:t>
                      </a:r>
                      <a:endParaRPr lang="en-GB" sz="2000">
                        <a:solidFill>
                          <a:schemeClr val="tx1"/>
                        </a:solidFill>
                        <a:effectLst/>
                        <a:latin typeface="Times New Roman" panose="02020603050405020304" pitchFamily="18" charset="0"/>
                        <a:ea typeface="Calibri" panose="020F0502020204030204" pitchFamily="34" charset="0"/>
                      </a:endParaRPr>
                    </a:p>
                  </a:txBody>
                  <a:tcPr marL="68586" marR="68586" marT="0" marB="0"/>
                </a:tc>
              </a:tr>
              <a:tr h="288032">
                <a:tc>
                  <a:txBody>
                    <a:bodyPr/>
                    <a:lstStyle/>
                    <a:p>
                      <a:pPr algn="just">
                        <a:spcAft>
                          <a:spcPts val="0"/>
                        </a:spcAft>
                      </a:pPr>
                      <a:r>
                        <a:rPr lang="en-GB" sz="2000">
                          <a:solidFill>
                            <a:schemeClr val="tx1"/>
                          </a:solidFill>
                          <a:effectLst/>
                        </a:rPr>
                        <a:t>Overhead cost</a:t>
                      </a:r>
                      <a:endParaRPr lang="en-GB" sz="2000">
                        <a:solidFill>
                          <a:schemeClr val="tx1"/>
                        </a:solidFill>
                        <a:effectLst/>
                        <a:latin typeface="Times New Roman" panose="02020603050405020304" pitchFamily="18" charset="0"/>
                        <a:ea typeface="Calibri" panose="020F0502020204030204" pitchFamily="34" charset="0"/>
                      </a:endParaRPr>
                    </a:p>
                  </a:txBody>
                  <a:tcPr marL="68586" marR="68586" marT="0" marB="0"/>
                </a:tc>
                <a:tc>
                  <a:txBody>
                    <a:bodyPr/>
                    <a:lstStyle/>
                    <a:p>
                      <a:pPr algn="just">
                        <a:spcAft>
                          <a:spcPts val="0"/>
                        </a:spcAft>
                      </a:pPr>
                      <a:r>
                        <a:rPr lang="en-GB" sz="2000">
                          <a:solidFill>
                            <a:schemeClr val="tx1"/>
                          </a:solidFill>
                          <a:effectLst/>
                        </a:rPr>
                        <a:t>N5.00</a:t>
                      </a:r>
                      <a:endParaRPr lang="en-GB" sz="2000">
                        <a:solidFill>
                          <a:schemeClr val="tx1"/>
                        </a:solidFill>
                        <a:effectLst/>
                        <a:latin typeface="Times New Roman" panose="02020603050405020304" pitchFamily="18" charset="0"/>
                        <a:ea typeface="Calibri" panose="020F0502020204030204" pitchFamily="34" charset="0"/>
                      </a:endParaRPr>
                    </a:p>
                  </a:txBody>
                  <a:tcPr marL="68586" marR="68586" marT="0" marB="0"/>
                </a:tc>
                <a:tc>
                  <a:txBody>
                    <a:bodyPr/>
                    <a:lstStyle/>
                    <a:p>
                      <a:pPr algn="just">
                        <a:spcAft>
                          <a:spcPts val="0"/>
                        </a:spcAft>
                      </a:pPr>
                      <a:r>
                        <a:rPr lang="en-GB" sz="2000">
                          <a:solidFill>
                            <a:schemeClr val="tx1"/>
                          </a:solidFill>
                          <a:effectLst/>
                        </a:rPr>
                        <a:t>N5.00</a:t>
                      </a:r>
                      <a:endParaRPr lang="en-GB" sz="2000">
                        <a:solidFill>
                          <a:schemeClr val="tx1"/>
                        </a:solidFill>
                        <a:effectLst/>
                        <a:latin typeface="Times New Roman" panose="02020603050405020304" pitchFamily="18" charset="0"/>
                        <a:ea typeface="Calibri" panose="020F0502020204030204" pitchFamily="34" charset="0"/>
                      </a:endParaRPr>
                    </a:p>
                  </a:txBody>
                  <a:tcPr marL="68586" marR="68586" marT="0" marB="0"/>
                </a:tc>
                <a:tc>
                  <a:txBody>
                    <a:bodyPr/>
                    <a:lstStyle/>
                    <a:p>
                      <a:pPr algn="just">
                        <a:spcAft>
                          <a:spcPts val="0"/>
                        </a:spcAft>
                      </a:pPr>
                      <a:r>
                        <a:rPr lang="en-GB" sz="2000">
                          <a:solidFill>
                            <a:schemeClr val="tx1"/>
                          </a:solidFill>
                          <a:effectLst/>
                        </a:rPr>
                        <a:t>N5.00</a:t>
                      </a:r>
                      <a:endParaRPr lang="en-GB" sz="2000">
                        <a:solidFill>
                          <a:schemeClr val="tx1"/>
                        </a:solidFill>
                        <a:effectLst/>
                        <a:latin typeface="Times New Roman" panose="02020603050405020304" pitchFamily="18" charset="0"/>
                        <a:ea typeface="Calibri" panose="020F0502020204030204" pitchFamily="34" charset="0"/>
                      </a:endParaRPr>
                    </a:p>
                  </a:txBody>
                  <a:tcPr marL="68586" marR="68586" marT="0" marB="0"/>
                </a:tc>
              </a:tr>
              <a:tr h="288032">
                <a:tc>
                  <a:txBody>
                    <a:bodyPr/>
                    <a:lstStyle/>
                    <a:p>
                      <a:pPr algn="just">
                        <a:spcAft>
                          <a:spcPts val="0"/>
                        </a:spcAft>
                      </a:pPr>
                      <a:r>
                        <a:rPr lang="en-GB" sz="2000">
                          <a:solidFill>
                            <a:schemeClr val="tx1"/>
                          </a:solidFill>
                          <a:effectLst/>
                        </a:rPr>
                        <a:t>Total cost</a:t>
                      </a:r>
                      <a:endParaRPr lang="en-GB" sz="2000">
                        <a:solidFill>
                          <a:schemeClr val="tx1"/>
                        </a:solidFill>
                        <a:effectLst/>
                        <a:latin typeface="Times New Roman" panose="02020603050405020304" pitchFamily="18" charset="0"/>
                        <a:ea typeface="Calibri" panose="020F0502020204030204" pitchFamily="34" charset="0"/>
                      </a:endParaRPr>
                    </a:p>
                  </a:txBody>
                  <a:tcPr marL="68586" marR="68586" marT="0" marB="0"/>
                </a:tc>
                <a:tc>
                  <a:txBody>
                    <a:bodyPr/>
                    <a:lstStyle/>
                    <a:p>
                      <a:pPr algn="just">
                        <a:spcAft>
                          <a:spcPts val="0"/>
                        </a:spcAft>
                      </a:pPr>
                      <a:r>
                        <a:rPr lang="en-GB" sz="2000">
                          <a:solidFill>
                            <a:schemeClr val="tx1"/>
                          </a:solidFill>
                          <a:effectLst/>
                        </a:rPr>
                        <a:t>N15.00</a:t>
                      </a:r>
                      <a:endParaRPr lang="en-GB" sz="2000">
                        <a:solidFill>
                          <a:schemeClr val="tx1"/>
                        </a:solidFill>
                        <a:effectLst/>
                        <a:latin typeface="Times New Roman" panose="02020603050405020304" pitchFamily="18" charset="0"/>
                        <a:ea typeface="Calibri" panose="020F0502020204030204" pitchFamily="34" charset="0"/>
                      </a:endParaRPr>
                    </a:p>
                  </a:txBody>
                  <a:tcPr marL="68586" marR="68586" marT="0" marB="0"/>
                </a:tc>
                <a:tc>
                  <a:txBody>
                    <a:bodyPr/>
                    <a:lstStyle/>
                    <a:p>
                      <a:pPr algn="just">
                        <a:spcAft>
                          <a:spcPts val="0"/>
                        </a:spcAft>
                      </a:pPr>
                      <a:r>
                        <a:rPr lang="en-GB" sz="2000">
                          <a:solidFill>
                            <a:schemeClr val="tx1"/>
                          </a:solidFill>
                          <a:effectLst/>
                        </a:rPr>
                        <a:t>N40.00</a:t>
                      </a:r>
                      <a:endParaRPr lang="en-GB" sz="2000">
                        <a:solidFill>
                          <a:schemeClr val="tx1"/>
                        </a:solidFill>
                        <a:effectLst/>
                        <a:latin typeface="Times New Roman" panose="02020603050405020304" pitchFamily="18" charset="0"/>
                        <a:ea typeface="Calibri" panose="020F0502020204030204" pitchFamily="34" charset="0"/>
                      </a:endParaRPr>
                    </a:p>
                  </a:txBody>
                  <a:tcPr marL="68586" marR="68586" marT="0" marB="0"/>
                </a:tc>
                <a:tc>
                  <a:txBody>
                    <a:bodyPr/>
                    <a:lstStyle/>
                    <a:p>
                      <a:pPr algn="just">
                        <a:spcAft>
                          <a:spcPts val="0"/>
                        </a:spcAft>
                      </a:pPr>
                      <a:r>
                        <a:rPr lang="en-GB" sz="2000">
                          <a:solidFill>
                            <a:schemeClr val="tx1"/>
                          </a:solidFill>
                          <a:effectLst/>
                        </a:rPr>
                        <a:t>N7.00</a:t>
                      </a:r>
                      <a:endParaRPr lang="en-GB" sz="2000">
                        <a:solidFill>
                          <a:schemeClr val="tx1"/>
                        </a:solidFill>
                        <a:effectLst/>
                        <a:latin typeface="Times New Roman" panose="02020603050405020304" pitchFamily="18" charset="0"/>
                        <a:ea typeface="Calibri" panose="020F0502020204030204" pitchFamily="34" charset="0"/>
                      </a:endParaRPr>
                    </a:p>
                  </a:txBody>
                  <a:tcPr marL="68586" marR="68586" marT="0" marB="0"/>
                </a:tc>
              </a:tr>
              <a:tr h="288032">
                <a:tc>
                  <a:txBody>
                    <a:bodyPr/>
                    <a:lstStyle/>
                    <a:p>
                      <a:pPr algn="just">
                        <a:spcAft>
                          <a:spcPts val="0"/>
                        </a:spcAft>
                      </a:pPr>
                      <a:r>
                        <a:rPr lang="en-GB" sz="2000">
                          <a:solidFill>
                            <a:schemeClr val="tx1"/>
                          </a:solidFill>
                          <a:effectLst/>
                        </a:rPr>
                        <a:t>Selling price</a:t>
                      </a:r>
                      <a:endParaRPr lang="en-GB" sz="2000">
                        <a:solidFill>
                          <a:schemeClr val="tx1"/>
                        </a:solidFill>
                        <a:effectLst/>
                        <a:latin typeface="Times New Roman" panose="02020603050405020304" pitchFamily="18" charset="0"/>
                        <a:ea typeface="Calibri" panose="020F0502020204030204" pitchFamily="34" charset="0"/>
                      </a:endParaRPr>
                    </a:p>
                  </a:txBody>
                  <a:tcPr marL="68586" marR="68586" marT="0" marB="0"/>
                </a:tc>
                <a:tc>
                  <a:txBody>
                    <a:bodyPr/>
                    <a:lstStyle/>
                    <a:p>
                      <a:pPr algn="just">
                        <a:spcAft>
                          <a:spcPts val="0"/>
                        </a:spcAft>
                      </a:pPr>
                      <a:r>
                        <a:rPr lang="en-GB" sz="2000">
                          <a:solidFill>
                            <a:schemeClr val="tx1"/>
                          </a:solidFill>
                          <a:effectLst/>
                        </a:rPr>
                        <a:t>N16.00</a:t>
                      </a:r>
                      <a:endParaRPr lang="en-GB" sz="2000">
                        <a:solidFill>
                          <a:schemeClr val="tx1"/>
                        </a:solidFill>
                        <a:effectLst/>
                        <a:latin typeface="Times New Roman" panose="02020603050405020304" pitchFamily="18" charset="0"/>
                        <a:ea typeface="Calibri" panose="020F0502020204030204" pitchFamily="34" charset="0"/>
                      </a:endParaRPr>
                    </a:p>
                  </a:txBody>
                  <a:tcPr marL="68586" marR="68586" marT="0" marB="0"/>
                </a:tc>
                <a:tc>
                  <a:txBody>
                    <a:bodyPr/>
                    <a:lstStyle/>
                    <a:p>
                      <a:pPr algn="just">
                        <a:spcAft>
                          <a:spcPts val="0"/>
                        </a:spcAft>
                      </a:pPr>
                      <a:r>
                        <a:rPr lang="en-GB" sz="2000">
                          <a:solidFill>
                            <a:schemeClr val="tx1"/>
                          </a:solidFill>
                          <a:effectLst/>
                        </a:rPr>
                        <a:t>N60.00</a:t>
                      </a:r>
                      <a:endParaRPr lang="en-GB" sz="2000">
                        <a:solidFill>
                          <a:schemeClr val="tx1"/>
                        </a:solidFill>
                        <a:effectLst/>
                        <a:latin typeface="Times New Roman" panose="02020603050405020304" pitchFamily="18" charset="0"/>
                        <a:ea typeface="Calibri" panose="020F0502020204030204" pitchFamily="34" charset="0"/>
                      </a:endParaRPr>
                    </a:p>
                  </a:txBody>
                  <a:tcPr marL="68586" marR="68586" marT="0" marB="0"/>
                </a:tc>
                <a:tc>
                  <a:txBody>
                    <a:bodyPr/>
                    <a:lstStyle/>
                    <a:p>
                      <a:pPr algn="just">
                        <a:spcAft>
                          <a:spcPts val="0"/>
                        </a:spcAft>
                      </a:pPr>
                      <a:r>
                        <a:rPr lang="en-GB" sz="2000">
                          <a:solidFill>
                            <a:schemeClr val="tx1"/>
                          </a:solidFill>
                          <a:effectLst/>
                        </a:rPr>
                        <a:t>N5.00</a:t>
                      </a:r>
                      <a:endParaRPr lang="en-GB" sz="2000">
                        <a:solidFill>
                          <a:schemeClr val="tx1"/>
                        </a:solidFill>
                        <a:effectLst/>
                        <a:latin typeface="Times New Roman" panose="02020603050405020304" pitchFamily="18" charset="0"/>
                        <a:ea typeface="Calibri" panose="020F0502020204030204" pitchFamily="34" charset="0"/>
                      </a:endParaRPr>
                    </a:p>
                  </a:txBody>
                  <a:tcPr marL="68586" marR="68586" marT="0" marB="0"/>
                </a:tc>
              </a:tr>
              <a:tr h="288032">
                <a:tc>
                  <a:txBody>
                    <a:bodyPr/>
                    <a:lstStyle/>
                    <a:p>
                      <a:pPr algn="just">
                        <a:spcAft>
                          <a:spcPts val="0"/>
                        </a:spcAft>
                      </a:pPr>
                      <a:r>
                        <a:rPr lang="en-GB" sz="2000">
                          <a:solidFill>
                            <a:schemeClr val="tx1"/>
                          </a:solidFill>
                          <a:effectLst/>
                        </a:rPr>
                        <a:t>Profit</a:t>
                      </a:r>
                      <a:endParaRPr lang="en-GB" sz="2000">
                        <a:solidFill>
                          <a:schemeClr val="tx1"/>
                        </a:solidFill>
                        <a:effectLst/>
                        <a:latin typeface="Times New Roman" panose="02020603050405020304" pitchFamily="18" charset="0"/>
                        <a:ea typeface="Calibri" panose="020F0502020204030204" pitchFamily="34" charset="0"/>
                      </a:endParaRPr>
                    </a:p>
                  </a:txBody>
                  <a:tcPr marL="68586" marR="68586" marT="0" marB="0"/>
                </a:tc>
                <a:tc>
                  <a:txBody>
                    <a:bodyPr/>
                    <a:lstStyle/>
                    <a:p>
                      <a:pPr algn="just">
                        <a:spcAft>
                          <a:spcPts val="0"/>
                        </a:spcAft>
                      </a:pPr>
                      <a:r>
                        <a:rPr lang="en-GB" sz="2000">
                          <a:solidFill>
                            <a:schemeClr val="tx1"/>
                          </a:solidFill>
                          <a:effectLst/>
                        </a:rPr>
                        <a:t>N1.00</a:t>
                      </a:r>
                      <a:endParaRPr lang="en-GB" sz="2000">
                        <a:solidFill>
                          <a:schemeClr val="tx1"/>
                        </a:solidFill>
                        <a:effectLst/>
                        <a:latin typeface="Times New Roman" panose="02020603050405020304" pitchFamily="18" charset="0"/>
                        <a:ea typeface="Calibri" panose="020F0502020204030204" pitchFamily="34" charset="0"/>
                      </a:endParaRPr>
                    </a:p>
                  </a:txBody>
                  <a:tcPr marL="68586" marR="68586" marT="0" marB="0"/>
                </a:tc>
                <a:tc>
                  <a:txBody>
                    <a:bodyPr/>
                    <a:lstStyle/>
                    <a:p>
                      <a:pPr algn="just">
                        <a:spcAft>
                          <a:spcPts val="0"/>
                        </a:spcAft>
                      </a:pPr>
                      <a:r>
                        <a:rPr lang="en-GB" sz="2000">
                          <a:solidFill>
                            <a:schemeClr val="tx1"/>
                          </a:solidFill>
                          <a:effectLst/>
                        </a:rPr>
                        <a:t>N20.00</a:t>
                      </a:r>
                      <a:endParaRPr lang="en-GB" sz="2000">
                        <a:solidFill>
                          <a:schemeClr val="tx1"/>
                        </a:solidFill>
                        <a:effectLst/>
                        <a:latin typeface="Times New Roman" panose="02020603050405020304" pitchFamily="18" charset="0"/>
                        <a:ea typeface="Calibri" panose="020F0502020204030204" pitchFamily="34" charset="0"/>
                      </a:endParaRPr>
                    </a:p>
                  </a:txBody>
                  <a:tcPr marL="68586" marR="68586" marT="0" marB="0"/>
                </a:tc>
                <a:tc>
                  <a:txBody>
                    <a:bodyPr/>
                    <a:lstStyle/>
                    <a:p>
                      <a:pPr algn="just">
                        <a:spcAft>
                          <a:spcPts val="0"/>
                        </a:spcAft>
                      </a:pPr>
                      <a:r>
                        <a:rPr lang="en-GB" sz="2000" dirty="0">
                          <a:solidFill>
                            <a:schemeClr val="tx1"/>
                          </a:solidFill>
                          <a:effectLst/>
                        </a:rPr>
                        <a:t>(2.00)</a:t>
                      </a:r>
                      <a:endParaRPr lang="en-GB" sz="2000" dirty="0">
                        <a:solidFill>
                          <a:schemeClr val="tx1"/>
                        </a:solidFill>
                        <a:effectLst/>
                        <a:latin typeface="Times New Roman" panose="02020603050405020304" pitchFamily="18" charset="0"/>
                        <a:ea typeface="Calibri" panose="020F0502020204030204" pitchFamily="34" charset="0"/>
                      </a:endParaRPr>
                    </a:p>
                  </a:txBody>
                  <a:tcPr marL="68586" marR="68586" marT="0" marB="0"/>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defRPr/>
            </a:pPr>
            <a:r>
              <a:rPr lang="en-IE" altLang="en-US" smtClean="0"/>
              <a:t>Overhead</a:t>
            </a:r>
            <a:endParaRPr lang="en-GB" altLang="en-US" smtClean="0"/>
          </a:p>
        </p:txBody>
      </p:sp>
      <p:sp>
        <p:nvSpPr>
          <p:cNvPr id="4099" name="Rectangle 3"/>
          <p:cNvSpPr>
            <a:spLocks noGrp="1" noChangeArrowheads="1"/>
          </p:cNvSpPr>
          <p:nvPr>
            <p:ph type="body" idx="1"/>
          </p:nvPr>
        </p:nvSpPr>
        <p:spPr/>
        <p:txBody>
          <a:bodyPr/>
          <a:lstStyle/>
          <a:p>
            <a:pPr algn="ctr" eaLnBrk="1" hangingPunct="1"/>
            <a:r>
              <a:rPr lang="en-IE" altLang="en-US" smtClean="0"/>
              <a:t>Overhead cost is </a:t>
            </a:r>
            <a:r>
              <a:rPr lang="en-GB" altLang="en-US" b="1" smtClean="0"/>
              <a:t>‘</a:t>
            </a:r>
            <a:r>
              <a:rPr lang="en-GB" altLang="en-US" b="1" i="1" smtClean="0"/>
              <a:t>expenditure on labour, materials or services that cannot be economically identified with a specific saleable cost unit’</a:t>
            </a:r>
            <a:endParaRPr lang="en-GB" altLang="en-US" b="1" smtClean="0"/>
          </a:p>
          <a:p>
            <a:pPr algn="ctr" eaLnBrk="1" hangingPunct="1"/>
            <a:endParaRPr lang="en-GB" altLang="en-US" smtClean="0"/>
          </a:p>
          <a:p>
            <a:pPr algn="r" eaLnBrk="1" hangingPunct="1"/>
            <a:r>
              <a:rPr lang="en-GB" altLang="en-US" sz="1600" smtClean="0"/>
              <a:t>Overhead cost as defined by CIMA Official Terminology</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defRPr/>
            </a:pPr>
            <a:r>
              <a:rPr lang="en-IE" altLang="en-US" smtClean="0"/>
              <a:t>The absorption process</a:t>
            </a:r>
            <a:endParaRPr lang="en-GB" altLang="en-US" smtClean="0"/>
          </a:p>
        </p:txBody>
      </p:sp>
      <p:pic>
        <p:nvPicPr>
          <p:cNvPr id="31747" name="Picture 4" descr="diag5_2"/>
          <p:cNvPicPr>
            <a:picLocks noChangeAspect="1" noChangeArrowheads="1"/>
          </p:cNvPicPr>
          <p:nvPr/>
        </p:nvPicPr>
        <p:blipFill>
          <a:blip r:embed="rId2"/>
          <a:srcRect/>
          <a:stretch>
            <a:fillRect/>
          </a:stretch>
        </p:blipFill>
        <p:spPr bwMode="auto">
          <a:xfrm>
            <a:off x="1187450" y="1341438"/>
            <a:ext cx="7059613" cy="51165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8" name="Rectangle 4"/>
          <p:cNvSpPr>
            <a:spLocks noGrp="1" noChangeArrowheads="1"/>
          </p:cNvSpPr>
          <p:nvPr>
            <p:ph type="title"/>
          </p:nvPr>
        </p:nvSpPr>
        <p:spPr>
          <a:xfrm>
            <a:off x="468313" y="115888"/>
            <a:ext cx="8229600" cy="561975"/>
          </a:xfrm>
        </p:spPr>
        <p:txBody>
          <a:bodyPr/>
          <a:lstStyle/>
          <a:p>
            <a:pPr eaLnBrk="1" hangingPunct="1">
              <a:defRPr/>
            </a:pPr>
            <a:r>
              <a:rPr lang="en-GB" altLang="en-US" sz="3200" i="1" smtClean="0"/>
              <a:t>Example 3.4: Absorption Costing</a:t>
            </a:r>
          </a:p>
        </p:txBody>
      </p:sp>
      <p:grpSp>
        <p:nvGrpSpPr>
          <p:cNvPr id="32771" name="Group 11"/>
          <p:cNvGrpSpPr>
            <a:grpSpLocks/>
          </p:cNvGrpSpPr>
          <p:nvPr/>
        </p:nvGrpSpPr>
        <p:grpSpPr bwMode="auto">
          <a:xfrm>
            <a:off x="755650" y="692150"/>
            <a:ext cx="7777163" cy="5545138"/>
            <a:chOff x="476" y="754"/>
            <a:chExt cx="4853" cy="3175"/>
          </a:xfrm>
        </p:grpSpPr>
        <p:sp>
          <p:nvSpPr>
            <p:cNvPr id="32800" name="Rectangle 10"/>
            <p:cNvSpPr>
              <a:spLocks noChangeArrowheads="1"/>
            </p:cNvSpPr>
            <p:nvPr/>
          </p:nvSpPr>
          <p:spPr bwMode="auto">
            <a:xfrm>
              <a:off x="476" y="754"/>
              <a:ext cx="4853" cy="3175"/>
            </a:xfrm>
            <a:prstGeom prst="rect">
              <a:avLst/>
            </a:prstGeom>
            <a:solidFill>
              <a:schemeClr val="bg1"/>
            </a:solidFill>
            <a:ln w="9525">
              <a:noFill/>
              <a:miter lim="800000"/>
              <a:headEnd/>
              <a:tailEnd/>
            </a:ln>
            <a:effectLst/>
          </p:spPr>
          <p:txBody>
            <a:bodyPr wrap="none" anchor="ctr"/>
            <a:lstStyle/>
            <a:p>
              <a:pPr eaLnBrk="1" hangingPunct="1"/>
              <a:endParaRPr lang="en-US" altLang="en-US"/>
            </a:p>
          </p:txBody>
        </p:sp>
        <p:pic>
          <p:nvPicPr>
            <p:cNvPr id="32801" name="Picture 6"/>
            <p:cNvPicPr>
              <a:picLocks noChangeAspect="1" noChangeArrowheads="1"/>
            </p:cNvPicPr>
            <p:nvPr/>
          </p:nvPicPr>
          <p:blipFill>
            <a:blip r:embed="rId2"/>
            <a:srcRect/>
            <a:stretch>
              <a:fillRect/>
            </a:stretch>
          </p:blipFill>
          <p:spPr bwMode="auto">
            <a:xfrm>
              <a:off x="567" y="845"/>
              <a:ext cx="4670" cy="1042"/>
            </a:xfrm>
            <a:prstGeom prst="rect">
              <a:avLst/>
            </a:prstGeom>
            <a:noFill/>
            <a:ln w="9525">
              <a:noFill/>
              <a:miter lim="800000"/>
              <a:headEnd/>
              <a:tailEnd/>
            </a:ln>
            <a:effectLst/>
          </p:spPr>
        </p:pic>
      </p:grpSp>
      <p:graphicFrame>
        <p:nvGraphicFramePr>
          <p:cNvPr id="2" name="Table 1"/>
          <p:cNvGraphicFramePr>
            <a:graphicFrameLocks noGrp="1"/>
          </p:cNvGraphicFramePr>
          <p:nvPr/>
        </p:nvGraphicFramePr>
        <p:xfrm>
          <a:off x="754063" y="2670175"/>
          <a:ext cx="7631113" cy="1219200"/>
        </p:xfrm>
        <a:graphic>
          <a:graphicData uri="http://schemas.openxmlformats.org/drawingml/2006/table">
            <a:tbl>
              <a:tblPr firstRow="1" firstCol="1" bandRow="1">
                <a:tableStyleId>{5C22544A-7EE6-4342-B048-85BDC9FD1C3A}</a:tableStyleId>
              </a:tblPr>
              <a:tblGrid>
                <a:gridCol w="1090159"/>
                <a:gridCol w="1090159"/>
                <a:gridCol w="1090159"/>
                <a:gridCol w="1090159"/>
                <a:gridCol w="1090159"/>
                <a:gridCol w="1090159"/>
                <a:gridCol w="1090159"/>
              </a:tblGrid>
              <a:tr h="626644">
                <a:tc>
                  <a:txBody>
                    <a:bodyPr/>
                    <a:lstStyle/>
                    <a:p>
                      <a:pPr algn="just">
                        <a:spcAft>
                          <a:spcPts val="0"/>
                        </a:spcAft>
                      </a:pPr>
                      <a:r>
                        <a:rPr lang="en-GB" sz="1600">
                          <a:solidFill>
                            <a:schemeClr val="tx1"/>
                          </a:solidFill>
                          <a:effectLst/>
                        </a:rPr>
                        <a:t> </a:t>
                      </a:r>
                      <a:endParaRPr lang="en-GB" sz="1600">
                        <a:solidFill>
                          <a:schemeClr val="tx1"/>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600">
                          <a:solidFill>
                            <a:schemeClr val="tx1"/>
                          </a:solidFill>
                          <a:effectLst/>
                        </a:rPr>
                        <a:t>Accommodation</a:t>
                      </a:r>
                      <a:endParaRPr lang="en-GB" sz="1600">
                        <a:solidFill>
                          <a:schemeClr val="tx1"/>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600">
                          <a:solidFill>
                            <a:schemeClr val="tx1"/>
                          </a:solidFill>
                          <a:effectLst/>
                        </a:rPr>
                        <a:t>Restaurant</a:t>
                      </a:r>
                      <a:endParaRPr lang="en-GB" sz="1600">
                        <a:solidFill>
                          <a:schemeClr val="tx1"/>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600">
                          <a:solidFill>
                            <a:schemeClr val="tx1"/>
                          </a:solidFill>
                          <a:effectLst/>
                        </a:rPr>
                        <a:t>Bar</a:t>
                      </a:r>
                      <a:endParaRPr lang="en-GB" sz="1600">
                        <a:solidFill>
                          <a:schemeClr val="tx1"/>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600">
                          <a:solidFill>
                            <a:schemeClr val="tx1"/>
                          </a:solidFill>
                          <a:effectLst/>
                        </a:rPr>
                        <a:t>Leisure complex</a:t>
                      </a:r>
                      <a:endParaRPr lang="en-GB" sz="1600">
                        <a:solidFill>
                          <a:schemeClr val="tx1"/>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600">
                          <a:solidFill>
                            <a:schemeClr val="tx1"/>
                          </a:solidFill>
                          <a:effectLst/>
                        </a:rPr>
                        <a:t>Admin</a:t>
                      </a:r>
                      <a:endParaRPr lang="en-GB" sz="1600">
                        <a:solidFill>
                          <a:schemeClr val="tx1"/>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600">
                          <a:solidFill>
                            <a:schemeClr val="tx1"/>
                          </a:solidFill>
                          <a:effectLst/>
                        </a:rPr>
                        <a:t>Facilities management</a:t>
                      </a:r>
                      <a:endParaRPr lang="en-GB" sz="1600">
                        <a:solidFill>
                          <a:schemeClr val="tx1"/>
                        </a:solidFill>
                        <a:effectLst/>
                        <a:latin typeface="Times New Roman" panose="02020603050405020304" pitchFamily="18" charset="0"/>
                        <a:ea typeface="Calibri" panose="020F0502020204030204" pitchFamily="34" charset="0"/>
                      </a:endParaRPr>
                    </a:p>
                  </a:txBody>
                  <a:tcPr marL="68578" marR="68578" marT="0" marB="0"/>
                </a:tc>
              </a:tr>
              <a:tr h="417763">
                <a:tc>
                  <a:txBody>
                    <a:bodyPr/>
                    <a:lstStyle/>
                    <a:p>
                      <a:pPr algn="just">
                        <a:spcAft>
                          <a:spcPts val="0"/>
                        </a:spcAft>
                      </a:pPr>
                      <a:r>
                        <a:rPr lang="en-GB" sz="1600">
                          <a:solidFill>
                            <a:schemeClr val="tx1"/>
                          </a:solidFill>
                          <a:effectLst/>
                        </a:rPr>
                        <a:t>Indirect labour</a:t>
                      </a:r>
                      <a:endParaRPr lang="en-GB" sz="1600">
                        <a:solidFill>
                          <a:schemeClr val="tx1"/>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600">
                          <a:solidFill>
                            <a:schemeClr val="tx1"/>
                          </a:solidFill>
                          <a:effectLst/>
                        </a:rPr>
                        <a:t> </a:t>
                      </a:r>
                    </a:p>
                    <a:p>
                      <a:pPr algn="just">
                        <a:spcAft>
                          <a:spcPts val="0"/>
                        </a:spcAft>
                      </a:pPr>
                      <a:r>
                        <a:rPr lang="en-GB" sz="1600">
                          <a:solidFill>
                            <a:schemeClr val="tx1"/>
                          </a:solidFill>
                          <a:effectLst/>
                        </a:rPr>
                        <a:t>N220,000</a:t>
                      </a:r>
                      <a:endParaRPr lang="en-GB" sz="1600">
                        <a:solidFill>
                          <a:schemeClr val="tx1"/>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600">
                          <a:solidFill>
                            <a:schemeClr val="tx1"/>
                          </a:solidFill>
                          <a:effectLst/>
                        </a:rPr>
                        <a:t> </a:t>
                      </a:r>
                    </a:p>
                    <a:p>
                      <a:pPr algn="just">
                        <a:spcAft>
                          <a:spcPts val="0"/>
                        </a:spcAft>
                      </a:pPr>
                      <a:r>
                        <a:rPr lang="en-GB" sz="1600">
                          <a:solidFill>
                            <a:schemeClr val="tx1"/>
                          </a:solidFill>
                          <a:effectLst/>
                        </a:rPr>
                        <a:t>N99,000</a:t>
                      </a:r>
                      <a:endParaRPr lang="en-GB" sz="1600">
                        <a:solidFill>
                          <a:schemeClr val="tx1"/>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600">
                          <a:solidFill>
                            <a:schemeClr val="tx1"/>
                          </a:solidFill>
                          <a:effectLst/>
                        </a:rPr>
                        <a:t> </a:t>
                      </a:r>
                    </a:p>
                    <a:p>
                      <a:pPr algn="just">
                        <a:spcAft>
                          <a:spcPts val="0"/>
                        </a:spcAft>
                      </a:pPr>
                      <a:r>
                        <a:rPr lang="en-GB" sz="1600">
                          <a:solidFill>
                            <a:schemeClr val="tx1"/>
                          </a:solidFill>
                          <a:effectLst/>
                        </a:rPr>
                        <a:t>N44,000</a:t>
                      </a:r>
                      <a:endParaRPr lang="en-GB" sz="1600">
                        <a:solidFill>
                          <a:schemeClr val="tx1"/>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600">
                          <a:solidFill>
                            <a:schemeClr val="tx1"/>
                          </a:solidFill>
                          <a:effectLst/>
                        </a:rPr>
                        <a:t> </a:t>
                      </a:r>
                    </a:p>
                    <a:p>
                      <a:pPr algn="just">
                        <a:spcAft>
                          <a:spcPts val="0"/>
                        </a:spcAft>
                      </a:pPr>
                      <a:r>
                        <a:rPr lang="en-GB" sz="1600">
                          <a:solidFill>
                            <a:schemeClr val="tx1"/>
                          </a:solidFill>
                          <a:effectLst/>
                        </a:rPr>
                        <a:t>N110,000</a:t>
                      </a:r>
                      <a:endParaRPr lang="en-GB" sz="1600">
                        <a:solidFill>
                          <a:schemeClr val="tx1"/>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600">
                          <a:solidFill>
                            <a:schemeClr val="tx1"/>
                          </a:solidFill>
                          <a:effectLst/>
                        </a:rPr>
                        <a:t> </a:t>
                      </a:r>
                    </a:p>
                    <a:p>
                      <a:pPr algn="just">
                        <a:spcAft>
                          <a:spcPts val="0"/>
                        </a:spcAft>
                      </a:pPr>
                      <a:r>
                        <a:rPr lang="en-GB" sz="1600">
                          <a:solidFill>
                            <a:schemeClr val="tx1"/>
                          </a:solidFill>
                          <a:effectLst/>
                        </a:rPr>
                        <a:t>N28,000</a:t>
                      </a:r>
                      <a:endParaRPr lang="en-GB" sz="1600">
                        <a:solidFill>
                          <a:schemeClr val="tx1"/>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600" dirty="0">
                          <a:solidFill>
                            <a:schemeClr val="tx1"/>
                          </a:solidFill>
                          <a:effectLst/>
                        </a:rPr>
                        <a:t> </a:t>
                      </a:r>
                    </a:p>
                    <a:p>
                      <a:pPr algn="just">
                        <a:spcAft>
                          <a:spcPts val="0"/>
                        </a:spcAft>
                      </a:pPr>
                      <a:r>
                        <a:rPr lang="en-GB" sz="1600" dirty="0">
                          <a:solidFill>
                            <a:schemeClr val="tx1"/>
                          </a:solidFill>
                          <a:effectLst/>
                        </a:rPr>
                        <a:t>N49,000</a:t>
                      </a:r>
                      <a:endParaRPr lang="en-GB" sz="1600" dirty="0">
                        <a:solidFill>
                          <a:schemeClr val="tx1"/>
                        </a:solidFill>
                        <a:effectLst/>
                        <a:latin typeface="Times New Roman" panose="02020603050405020304" pitchFamily="18" charset="0"/>
                        <a:ea typeface="Calibri" panose="020F0502020204030204" pitchFamily="34" charset="0"/>
                      </a:endParaRPr>
                    </a:p>
                  </a:txBody>
                  <a:tcPr marL="68578" marR="68578" marT="0" marB="0"/>
                </a:tc>
              </a:tr>
            </a:tbl>
          </a:graphicData>
        </a:graphic>
      </p:graphicFrame>
      <p:sp>
        <p:nvSpPr>
          <p:cNvPr id="32798" name="Rectangle 2"/>
          <p:cNvSpPr>
            <a:spLocks noChangeArrowheads="1"/>
          </p:cNvSpPr>
          <p:nvPr/>
        </p:nvSpPr>
        <p:spPr bwMode="auto">
          <a:xfrm>
            <a:off x="754063" y="3925888"/>
            <a:ext cx="7346950" cy="1938337"/>
          </a:xfrm>
          <a:prstGeom prst="rect">
            <a:avLst/>
          </a:prstGeom>
          <a:noFill/>
          <a:ln w="9525">
            <a:noFill/>
            <a:miter lim="800000"/>
            <a:headEnd/>
            <a:tailEnd/>
          </a:ln>
        </p:spPr>
        <p:txBody>
          <a:bodyPr>
            <a:spAutoFit/>
          </a:bodyPr>
          <a:lstStyle/>
          <a:p>
            <a:pPr algn="just"/>
            <a:r>
              <a:rPr lang="en-GB" altLang="en-US" sz="2400" b="1">
                <a:latin typeface="Times New Roman" pitchFamily="18" charset="0"/>
                <a:cs typeface="Calibri" pitchFamily="34" charset="0"/>
              </a:rPr>
              <a:t>Overheads yet to be apportioned:</a:t>
            </a:r>
          </a:p>
          <a:p>
            <a:pPr algn="just"/>
            <a:r>
              <a:rPr lang="en-GB" altLang="en-US" sz="2400" b="1">
                <a:latin typeface="Times New Roman" pitchFamily="18" charset="0"/>
                <a:cs typeface="Calibri" pitchFamily="34" charset="0"/>
              </a:rPr>
              <a:t>Electricity and gas		N10,000</a:t>
            </a:r>
          </a:p>
          <a:p>
            <a:pPr algn="just"/>
            <a:r>
              <a:rPr lang="en-GB" altLang="en-US" sz="2400" b="1">
                <a:latin typeface="Times New Roman" pitchFamily="18" charset="0"/>
                <a:cs typeface="Calibri" pitchFamily="34" charset="0"/>
              </a:rPr>
              <a:t>Building insurance		N55,000</a:t>
            </a:r>
          </a:p>
          <a:p>
            <a:pPr algn="just"/>
            <a:r>
              <a:rPr lang="en-GB" altLang="en-US" sz="2400" b="1">
                <a:latin typeface="Times New Roman" pitchFamily="18" charset="0"/>
                <a:cs typeface="Calibri" pitchFamily="34" charset="0"/>
              </a:rPr>
              <a:t>Employee benefits		N50,000</a:t>
            </a:r>
          </a:p>
          <a:p>
            <a:pPr algn="just"/>
            <a:r>
              <a:rPr lang="en-GB" altLang="en-US" sz="2400" b="1">
                <a:latin typeface="Times New Roman" pitchFamily="18" charset="0"/>
                <a:cs typeface="Calibri" pitchFamily="34" charset="0"/>
              </a:rPr>
              <a:t>Asset depreciation		N400,000</a:t>
            </a:r>
          </a:p>
        </p:txBody>
      </p:sp>
      <p:sp>
        <p:nvSpPr>
          <p:cNvPr id="32799" name="Rectangle 3"/>
          <p:cNvSpPr>
            <a:spLocks noChangeArrowheads="1"/>
          </p:cNvSpPr>
          <p:nvPr/>
        </p:nvSpPr>
        <p:spPr bwMode="auto">
          <a:xfrm>
            <a:off x="468313" y="6073775"/>
            <a:ext cx="8064500" cy="830263"/>
          </a:xfrm>
          <a:prstGeom prst="rect">
            <a:avLst/>
          </a:prstGeom>
          <a:noFill/>
          <a:ln w="9525">
            <a:noFill/>
            <a:miter lim="800000"/>
            <a:headEnd/>
            <a:tailEnd/>
          </a:ln>
        </p:spPr>
        <p:txBody>
          <a:bodyPr>
            <a:spAutoFit/>
          </a:bodyPr>
          <a:lstStyle/>
          <a:p>
            <a:pPr algn="just"/>
            <a:r>
              <a:rPr lang="en-GB" altLang="en-US" sz="2400">
                <a:latin typeface="Times New Roman" pitchFamily="18" charset="0"/>
                <a:cs typeface="Calibri" pitchFamily="34" charset="0"/>
              </a:rPr>
              <a:t>Other information available for use in apportioning overhead cost:</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900" name="Rectangle 4"/>
          <p:cNvSpPr>
            <a:spLocks noChangeArrowheads="1"/>
          </p:cNvSpPr>
          <p:nvPr/>
        </p:nvSpPr>
        <p:spPr bwMode="auto">
          <a:xfrm>
            <a:off x="468313" y="-96838"/>
            <a:ext cx="8229600" cy="56197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lstStyle>
            <a:lvl1pPr algn="ctr">
              <a:defRPr sz="3600" b="1">
                <a:solidFill>
                  <a:srgbClr val="2E1700"/>
                </a:solidFill>
                <a:effectLst>
                  <a:outerShdw blurRad="38100" dist="38100" dir="2700000" algn="tl">
                    <a:srgbClr val="C0C0C0"/>
                  </a:outerShdw>
                </a:effectLst>
                <a:latin typeface="Verdana" panose="020B0604030504040204" pitchFamily="34" charset="0"/>
              </a:defRPr>
            </a:lvl1pPr>
            <a:lvl2pPr algn="ctr">
              <a:defRPr sz="3600" b="1">
                <a:solidFill>
                  <a:srgbClr val="2E1700"/>
                </a:solidFill>
                <a:effectLst>
                  <a:outerShdw blurRad="38100" dist="38100" dir="2700000" algn="tl">
                    <a:srgbClr val="C0C0C0"/>
                  </a:outerShdw>
                </a:effectLst>
                <a:latin typeface="Verdana" panose="020B0604030504040204" pitchFamily="34" charset="0"/>
              </a:defRPr>
            </a:lvl2pPr>
            <a:lvl3pPr algn="ctr">
              <a:defRPr sz="3600" b="1">
                <a:solidFill>
                  <a:srgbClr val="2E1700"/>
                </a:solidFill>
                <a:effectLst>
                  <a:outerShdw blurRad="38100" dist="38100" dir="2700000" algn="tl">
                    <a:srgbClr val="C0C0C0"/>
                  </a:outerShdw>
                </a:effectLst>
                <a:latin typeface="Verdana" panose="020B0604030504040204" pitchFamily="34" charset="0"/>
              </a:defRPr>
            </a:lvl3pPr>
            <a:lvl4pPr algn="ctr">
              <a:defRPr sz="3600" b="1">
                <a:solidFill>
                  <a:srgbClr val="2E1700"/>
                </a:solidFill>
                <a:effectLst>
                  <a:outerShdw blurRad="38100" dist="38100" dir="2700000" algn="tl">
                    <a:srgbClr val="C0C0C0"/>
                  </a:outerShdw>
                </a:effectLst>
                <a:latin typeface="Verdana" panose="020B0604030504040204" pitchFamily="34" charset="0"/>
              </a:defRPr>
            </a:lvl4pPr>
            <a:lvl5pPr algn="ctr">
              <a:defRPr sz="3600" b="1">
                <a:solidFill>
                  <a:srgbClr val="2E1700"/>
                </a:solidFill>
                <a:effectLst>
                  <a:outerShdw blurRad="38100" dist="38100" dir="2700000" algn="tl">
                    <a:srgbClr val="C0C0C0"/>
                  </a:outerShdw>
                </a:effectLst>
                <a:latin typeface="Verdana" panose="020B0604030504040204" pitchFamily="34" charset="0"/>
              </a:defRPr>
            </a:lvl5pPr>
            <a:lvl6pPr marL="4572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6pPr>
            <a:lvl7pPr marL="9144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7pPr>
            <a:lvl8pPr marL="13716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8pPr>
            <a:lvl9pPr marL="18288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9pPr>
          </a:lstStyle>
          <a:p>
            <a:pPr eaLnBrk="1" hangingPunct="1">
              <a:defRPr/>
            </a:pPr>
            <a:r>
              <a:rPr lang="en-GB" altLang="en-US" sz="3200" i="1" dirty="0" smtClean="0"/>
              <a:t>Example 3.4: Absorption Costing</a:t>
            </a:r>
          </a:p>
        </p:txBody>
      </p:sp>
      <p:graphicFrame>
        <p:nvGraphicFramePr>
          <p:cNvPr id="2" name="Table 1"/>
          <p:cNvGraphicFramePr>
            <a:graphicFrameLocks noGrp="1"/>
          </p:cNvGraphicFramePr>
          <p:nvPr/>
        </p:nvGraphicFramePr>
        <p:xfrm>
          <a:off x="539750" y="465138"/>
          <a:ext cx="8567738" cy="2727326"/>
        </p:xfrm>
        <a:graphic>
          <a:graphicData uri="http://schemas.openxmlformats.org/drawingml/2006/table">
            <a:tbl>
              <a:tblPr firstRow="1" firstCol="1" bandRow="1">
                <a:tableStyleId>{5C22544A-7EE6-4342-B048-85BDC9FD1C3A}</a:tableStyleId>
              </a:tblPr>
              <a:tblGrid>
                <a:gridCol w="2159743"/>
                <a:gridCol w="1368081"/>
                <a:gridCol w="1728102"/>
                <a:gridCol w="1800107"/>
                <a:gridCol w="1511705"/>
              </a:tblGrid>
              <a:tr h="548813">
                <a:tc>
                  <a:txBody>
                    <a:bodyPr/>
                    <a:lstStyle/>
                    <a:p>
                      <a:pPr algn="just">
                        <a:spcAft>
                          <a:spcPts val="0"/>
                        </a:spcAft>
                      </a:pPr>
                      <a:r>
                        <a:rPr lang="en-GB" sz="1800" dirty="0">
                          <a:solidFill>
                            <a:schemeClr val="tx1"/>
                          </a:solidFill>
                          <a:effectLst/>
                        </a:rPr>
                        <a:t> </a:t>
                      </a:r>
                      <a:endParaRPr lang="en-GB" sz="1800" dirty="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dirty="0">
                          <a:solidFill>
                            <a:schemeClr val="tx1"/>
                          </a:solidFill>
                          <a:effectLst/>
                        </a:rPr>
                        <a:t>Floor </a:t>
                      </a:r>
                      <a:r>
                        <a:rPr lang="en-GB" sz="1800" dirty="0" smtClean="0">
                          <a:solidFill>
                            <a:schemeClr val="tx1"/>
                          </a:solidFill>
                          <a:effectLst/>
                        </a:rPr>
                        <a:t>space(m</a:t>
                      </a:r>
                      <a:r>
                        <a:rPr lang="en-GB" sz="1800" baseline="30000" dirty="0" smtClean="0">
                          <a:solidFill>
                            <a:schemeClr val="tx1"/>
                          </a:solidFill>
                          <a:effectLst/>
                        </a:rPr>
                        <a:t>2</a:t>
                      </a:r>
                      <a:r>
                        <a:rPr lang="en-GB" sz="1800" dirty="0">
                          <a:solidFill>
                            <a:schemeClr val="tx1"/>
                          </a:solidFill>
                          <a:effectLst/>
                        </a:rPr>
                        <a:t>)</a:t>
                      </a:r>
                      <a:endParaRPr lang="en-GB" sz="1800" dirty="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endParaRPr lang="en-GB" sz="1800" dirty="0" smtClean="0">
                        <a:solidFill>
                          <a:schemeClr val="tx1"/>
                        </a:solidFill>
                        <a:effectLst/>
                      </a:endParaRPr>
                    </a:p>
                    <a:p>
                      <a:pPr algn="just">
                        <a:spcAft>
                          <a:spcPts val="0"/>
                        </a:spcAft>
                      </a:pPr>
                      <a:r>
                        <a:rPr lang="en-GB" sz="1800" dirty="0" smtClean="0">
                          <a:solidFill>
                            <a:schemeClr val="tx1"/>
                          </a:solidFill>
                          <a:effectLst/>
                        </a:rPr>
                        <a:t>No </a:t>
                      </a:r>
                      <a:r>
                        <a:rPr lang="en-GB" sz="1800" dirty="0">
                          <a:solidFill>
                            <a:schemeClr val="tx1"/>
                          </a:solidFill>
                          <a:effectLst/>
                        </a:rPr>
                        <a:t>of employ.</a:t>
                      </a:r>
                      <a:endParaRPr lang="en-GB" sz="1800" dirty="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endParaRPr lang="en-GB" sz="1800" dirty="0" smtClean="0">
                        <a:solidFill>
                          <a:schemeClr val="tx1"/>
                        </a:solidFill>
                        <a:effectLst/>
                      </a:endParaRPr>
                    </a:p>
                    <a:p>
                      <a:pPr algn="just">
                        <a:spcAft>
                          <a:spcPts val="0"/>
                        </a:spcAft>
                      </a:pPr>
                      <a:r>
                        <a:rPr lang="en-GB" sz="1800" dirty="0" smtClean="0">
                          <a:solidFill>
                            <a:schemeClr val="tx1"/>
                          </a:solidFill>
                          <a:effectLst/>
                        </a:rPr>
                        <a:t>Value </a:t>
                      </a:r>
                      <a:r>
                        <a:rPr lang="en-GB" sz="1800" dirty="0">
                          <a:solidFill>
                            <a:schemeClr val="tx1"/>
                          </a:solidFill>
                          <a:effectLst/>
                        </a:rPr>
                        <a:t>of assets</a:t>
                      </a:r>
                      <a:endParaRPr lang="en-GB" sz="1800" dirty="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endParaRPr lang="en-GB" sz="1800" dirty="0" smtClean="0">
                        <a:solidFill>
                          <a:schemeClr val="tx1"/>
                        </a:solidFill>
                        <a:effectLst/>
                      </a:endParaRPr>
                    </a:p>
                    <a:p>
                      <a:pPr algn="just">
                        <a:spcAft>
                          <a:spcPts val="0"/>
                        </a:spcAft>
                      </a:pPr>
                      <a:r>
                        <a:rPr lang="en-GB" sz="1800" dirty="0" smtClean="0">
                          <a:solidFill>
                            <a:schemeClr val="tx1"/>
                          </a:solidFill>
                          <a:effectLst/>
                        </a:rPr>
                        <a:t>Admin </a:t>
                      </a:r>
                      <a:r>
                        <a:rPr lang="en-GB" sz="1800" dirty="0">
                          <a:solidFill>
                            <a:schemeClr val="tx1"/>
                          </a:solidFill>
                          <a:effectLst/>
                        </a:rPr>
                        <a:t>split</a:t>
                      </a:r>
                      <a:endParaRPr lang="en-GB" sz="1800" dirty="0">
                        <a:solidFill>
                          <a:schemeClr val="tx1"/>
                        </a:solidFill>
                        <a:effectLst/>
                        <a:latin typeface="Times New Roman" panose="02020603050405020304" pitchFamily="18" charset="0"/>
                        <a:ea typeface="Calibri" panose="020F0502020204030204" pitchFamily="34" charset="0"/>
                      </a:endParaRPr>
                    </a:p>
                  </a:txBody>
                  <a:tcPr marL="68576" marR="68576" marT="0" marB="0"/>
                </a:tc>
              </a:tr>
              <a:tr h="360295">
                <a:tc>
                  <a:txBody>
                    <a:bodyPr/>
                    <a:lstStyle/>
                    <a:p>
                      <a:pPr algn="just">
                        <a:spcAft>
                          <a:spcPts val="0"/>
                        </a:spcAft>
                      </a:pPr>
                      <a:r>
                        <a:rPr lang="en-GB" sz="1800" dirty="0" smtClean="0">
                          <a:solidFill>
                            <a:schemeClr val="tx1"/>
                          </a:solidFill>
                          <a:effectLst/>
                        </a:rPr>
                        <a:t>Accommodation</a:t>
                      </a:r>
                      <a:endParaRPr lang="en-GB" sz="1800" dirty="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3,000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5</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N4.4m</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dirty="0">
                          <a:solidFill>
                            <a:schemeClr val="tx1"/>
                          </a:solidFill>
                          <a:effectLst/>
                        </a:rPr>
                        <a:t>50%</a:t>
                      </a:r>
                      <a:endParaRPr lang="en-GB" sz="1800" dirty="0">
                        <a:solidFill>
                          <a:schemeClr val="tx1"/>
                        </a:solidFill>
                        <a:effectLst/>
                        <a:latin typeface="Times New Roman" panose="02020603050405020304" pitchFamily="18" charset="0"/>
                        <a:ea typeface="Calibri" panose="020F0502020204030204" pitchFamily="34" charset="0"/>
                      </a:endParaRPr>
                    </a:p>
                  </a:txBody>
                  <a:tcPr marL="68576" marR="68576" marT="0" marB="0"/>
                </a:tc>
              </a:tr>
              <a:tr h="274407">
                <a:tc>
                  <a:txBody>
                    <a:bodyPr/>
                    <a:lstStyle/>
                    <a:p>
                      <a:pPr algn="just">
                        <a:spcAft>
                          <a:spcPts val="0"/>
                        </a:spcAft>
                      </a:pPr>
                      <a:r>
                        <a:rPr lang="en-GB" sz="1800">
                          <a:solidFill>
                            <a:schemeClr val="tx1"/>
                          </a:solidFill>
                          <a:effectLst/>
                        </a:rPr>
                        <a:t>Restaurant</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600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12</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N0.8m</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dirty="0">
                          <a:solidFill>
                            <a:schemeClr val="tx1"/>
                          </a:solidFill>
                          <a:effectLst/>
                        </a:rPr>
                        <a:t>20%</a:t>
                      </a:r>
                      <a:endParaRPr lang="en-GB" sz="1800" dirty="0">
                        <a:solidFill>
                          <a:schemeClr val="tx1"/>
                        </a:solidFill>
                        <a:effectLst/>
                        <a:latin typeface="Times New Roman" panose="02020603050405020304" pitchFamily="18" charset="0"/>
                        <a:ea typeface="Calibri" panose="020F0502020204030204" pitchFamily="34" charset="0"/>
                      </a:endParaRPr>
                    </a:p>
                  </a:txBody>
                  <a:tcPr marL="68576" marR="68576" marT="0" marB="0"/>
                </a:tc>
              </a:tr>
              <a:tr h="274407">
                <a:tc>
                  <a:txBody>
                    <a:bodyPr/>
                    <a:lstStyle/>
                    <a:p>
                      <a:pPr algn="just">
                        <a:spcAft>
                          <a:spcPts val="0"/>
                        </a:spcAft>
                      </a:pPr>
                      <a:r>
                        <a:rPr lang="en-GB" sz="1800">
                          <a:solidFill>
                            <a:schemeClr val="tx1"/>
                          </a:solidFill>
                          <a:effectLst/>
                        </a:rPr>
                        <a:t>Bar</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300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6</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N0.4m</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dirty="0">
                          <a:solidFill>
                            <a:schemeClr val="tx1"/>
                          </a:solidFill>
                          <a:effectLst/>
                        </a:rPr>
                        <a:t>5%</a:t>
                      </a:r>
                      <a:endParaRPr lang="en-GB" sz="1800" dirty="0">
                        <a:solidFill>
                          <a:schemeClr val="tx1"/>
                        </a:solidFill>
                        <a:effectLst/>
                        <a:latin typeface="Times New Roman" panose="02020603050405020304" pitchFamily="18" charset="0"/>
                        <a:ea typeface="Calibri" panose="020F0502020204030204" pitchFamily="34" charset="0"/>
                      </a:endParaRPr>
                    </a:p>
                  </a:txBody>
                  <a:tcPr marL="68576" marR="68576" marT="0" marB="0"/>
                </a:tc>
              </a:tr>
              <a:tr h="360295">
                <a:tc>
                  <a:txBody>
                    <a:bodyPr/>
                    <a:lstStyle/>
                    <a:p>
                      <a:pPr algn="just">
                        <a:spcAft>
                          <a:spcPts val="0"/>
                        </a:spcAft>
                      </a:pPr>
                      <a:r>
                        <a:rPr lang="en-GB" sz="1800">
                          <a:solidFill>
                            <a:schemeClr val="tx1"/>
                          </a:solidFill>
                          <a:effectLst/>
                        </a:rPr>
                        <a:t>Leisure complex</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900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7</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N1.6m</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dirty="0">
                          <a:solidFill>
                            <a:schemeClr val="tx1"/>
                          </a:solidFill>
                          <a:effectLst/>
                        </a:rPr>
                        <a:t>25%</a:t>
                      </a:r>
                      <a:endParaRPr lang="en-GB" sz="1800" dirty="0">
                        <a:solidFill>
                          <a:schemeClr val="tx1"/>
                        </a:solidFill>
                        <a:effectLst/>
                        <a:latin typeface="Times New Roman" panose="02020603050405020304" pitchFamily="18" charset="0"/>
                        <a:ea typeface="Calibri" panose="020F0502020204030204" pitchFamily="34" charset="0"/>
                      </a:endParaRPr>
                    </a:p>
                  </a:txBody>
                  <a:tcPr marL="68576" marR="68576" marT="0" marB="0"/>
                </a:tc>
              </a:tr>
              <a:tr h="274407">
                <a:tc>
                  <a:txBody>
                    <a:bodyPr/>
                    <a:lstStyle/>
                    <a:p>
                      <a:pPr algn="just">
                        <a:spcAft>
                          <a:spcPts val="0"/>
                        </a:spcAft>
                      </a:pPr>
                      <a:r>
                        <a:rPr lang="en-GB" sz="1800">
                          <a:solidFill>
                            <a:schemeClr val="tx1"/>
                          </a:solidFill>
                          <a:effectLst/>
                        </a:rPr>
                        <a:t>Admin</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200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5</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N0.6m</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dirty="0">
                          <a:solidFill>
                            <a:schemeClr val="tx1"/>
                          </a:solidFill>
                          <a:effectLst/>
                        </a:rPr>
                        <a:t>-</a:t>
                      </a:r>
                      <a:endParaRPr lang="en-GB" sz="1800" dirty="0">
                        <a:solidFill>
                          <a:schemeClr val="tx1"/>
                        </a:solidFill>
                        <a:effectLst/>
                        <a:latin typeface="Times New Roman" panose="02020603050405020304" pitchFamily="18" charset="0"/>
                        <a:ea typeface="Calibri" panose="020F0502020204030204" pitchFamily="34" charset="0"/>
                      </a:endParaRPr>
                    </a:p>
                  </a:txBody>
                  <a:tcPr marL="68576" marR="68576" marT="0" marB="0"/>
                </a:tc>
              </a:tr>
              <a:tr h="360295">
                <a:tc>
                  <a:txBody>
                    <a:bodyPr/>
                    <a:lstStyle/>
                    <a:p>
                      <a:pPr algn="just">
                        <a:spcAft>
                          <a:spcPts val="0"/>
                        </a:spcAft>
                      </a:pPr>
                      <a:r>
                        <a:rPr lang="en-GB" sz="1800">
                          <a:solidFill>
                            <a:schemeClr val="tx1"/>
                          </a:solidFill>
                          <a:effectLst/>
                        </a:rPr>
                        <a:t>Facilities Manag</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dirty="0">
                          <a:solidFill>
                            <a:schemeClr val="tx1"/>
                          </a:solidFill>
                          <a:effectLst/>
                        </a:rPr>
                        <a:t>-</a:t>
                      </a:r>
                      <a:endParaRPr lang="en-GB" sz="1800" dirty="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15</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N0.2m</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dirty="0">
                          <a:solidFill>
                            <a:schemeClr val="tx1"/>
                          </a:solidFill>
                          <a:effectLst/>
                        </a:rPr>
                        <a:t>-</a:t>
                      </a:r>
                      <a:endParaRPr lang="en-GB" sz="1800" dirty="0">
                        <a:solidFill>
                          <a:schemeClr val="tx1"/>
                        </a:solidFill>
                        <a:effectLst/>
                        <a:latin typeface="Times New Roman" panose="02020603050405020304" pitchFamily="18" charset="0"/>
                        <a:ea typeface="Calibri" panose="020F0502020204030204" pitchFamily="34" charset="0"/>
                      </a:endParaRPr>
                    </a:p>
                  </a:txBody>
                  <a:tcPr marL="68576" marR="68576" marT="0" marB="0"/>
                </a:tc>
              </a:tr>
              <a:tr h="274407">
                <a:tc>
                  <a:txBody>
                    <a:bodyPr/>
                    <a:lstStyle/>
                    <a:p>
                      <a:pPr algn="just">
                        <a:spcAft>
                          <a:spcPts val="0"/>
                        </a:spcAft>
                      </a:pPr>
                      <a:r>
                        <a:rPr lang="en-GB" sz="1800">
                          <a:solidFill>
                            <a:schemeClr val="tx1"/>
                          </a:solidFill>
                          <a:effectLst/>
                        </a:rPr>
                        <a:t>Total</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5,000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50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N8.0m</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dirty="0">
                          <a:solidFill>
                            <a:schemeClr val="tx1"/>
                          </a:solidFill>
                          <a:effectLst/>
                        </a:rPr>
                        <a:t>100%</a:t>
                      </a:r>
                      <a:endParaRPr lang="en-GB" sz="1800" dirty="0">
                        <a:solidFill>
                          <a:schemeClr val="tx1"/>
                        </a:solidFill>
                        <a:effectLst/>
                        <a:latin typeface="Times New Roman" panose="02020603050405020304" pitchFamily="18" charset="0"/>
                        <a:ea typeface="Calibri" panose="020F0502020204030204" pitchFamily="34" charset="0"/>
                      </a:endParaRPr>
                    </a:p>
                  </a:txBody>
                  <a:tcPr marL="68576" marR="68576" marT="0" marB="0"/>
                </a:tc>
              </a:tr>
            </a:tbl>
          </a:graphicData>
        </a:graphic>
      </p:graphicFrame>
      <p:sp>
        <p:nvSpPr>
          <p:cNvPr id="33851" name="Rectangle 2"/>
          <p:cNvSpPr>
            <a:spLocks noChangeArrowheads="1"/>
          </p:cNvSpPr>
          <p:nvPr/>
        </p:nvSpPr>
        <p:spPr bwMode="auto">
          <a:xfrm>
            <a:off x="1403350" y="3173413"/>
            <a:ext cx="7632700" cy="1630362"/>
          </a:xfrm>
          <a:prstGeom prst="rect">
            <a:avLst/>
          </a:prstGeom>
          <a:noFill/>
          <a:ln w="9525">
            <a:noFill/>
            <a:miter lim="800000"/>
            <a:headEnd/>
            <a:tailEnd/>
          </a:ln>
        </p:spPr>
        <p:txBody>
          <a:bodyPr>
            <a:spAutoFit/>
          </a:bodyPr>
          <a:lstStyle/>
          <a:p>
            <a:pPr algn="just"/>
            <a:r>
              <a:rPr lang="en-GB" altLang="en-US" sz="2000" b="1">
                <a:latin typeface="Times New Roman" pitchFamily="18" charset="0"/>
                <a:cs typeface="Calibri" pitchFamily="34" charset="0"/>
              </a:rPr>
              <a:t>Cost unit</a:t>
            </a:r>
            <a:endParaRPr lang="en-GB" altLang="en-US" sz="2000">
              <a:latin typeface="Times New Roman" pitchFamily="18" charset="0"/>
              <a:cs typeface="Calibri" pitchFamily="34" charset="0"/>
            </a:endParaRPr>
          </a:p>
          <a:p>
            <a:pPr algn="just"/>
            <a:r>
              <a:rPr lang="en-GB" altLang="en-US" sz="2000">
                <a:latin typeface="Times New Roman" pitchFamily="18" charset="0"/>
                <a:cs typeface="Calibri" pitchFamily="34" charset="0"/>
              </a:rPr>
              <a:t>Occupied bed per night		23,445 bed night</a:t>
            </a:r>
          </a:p>
          <a:p>
            <a:pPr algn="just"/>
            <a:r>
              <a:rPr lang="en-GB" altLang="en-US" sz="2000">
                <a:latin typeface="Times New Roman" pitchFamily="18" charset="0"/>
                <a:cs typeface="Calibri" pitchFamily="34" charset="0"/>
              </a:rPr>
              <a:t>Meals served			45,348 meals</a:t>
            </a:r>
          </a:p>
          <a:p>
            <a:pPr algn="just"/>
            <a:r>
              <a:rPr lang="en-GB" altLang="en-US" sz="2000">
                <a:latin typeface="Times New Roman" pitchFamily="18" charset="0"/>
                <a:cs typeface="Calibri" pitchFamily="34" charset="0"/>
              </a:rPr>
              <a:t>Drinks purchased			136,280 drinks</a:t>
            </a:r>
          </a:p>
          <a:p>
            <a:pPr algn="just"/>
            <a:r>
              <a:rPr lang="en-GB" altLang="en-US" sz="2000">
                <a:latin typeface="Times New Roman" pitchFamily="18" charset="0"/>
                <a:cs typeface="Calibri" pitchFamily="34" charset="0"/>
              </a:rPr>
              <a:t>Client hours			29,895 leisure hours</a:t>
            </a:r>
          </a:p>
        </p:txBody>
      </p:sp>
      <p:sp>
        <p:nvSpPr>
          <p:cNvPr id="33852" name="Rectangle 3"/>
          <p:cNvSpPr>
            <a:spLocks noChangeArrowheads="1"/>
          </p:cNvSpPr>
          <p:nvPr/>
        </p:nvSpPr>
        <p:spPr bwMode="auto">
          <a:xfrm>
            <a:off x="585788" y="4611688"/>
            <a:ext cx="8424862" cy="2246312"/>
          </a:xfrm>
          <a:prstGeom prst="rect">
            <a:avLst/>
          </a:prstGeom>
          <a:noFill/>
          <a:ln w="9525">
            <a:noFill/>
            <a:miter lim="800000"/>
            <a:headEnd/>
            <a:tailEnd/>
          </a:ln>
        </p:spPr>
        <p:txBody>
          <a:bodyPr>
            <a:spAutoFit/>
          </a:bodyPr>
          <a:lstStyle/>
          <a:p>
            <a:pPr algn="just"/>
            <a:r>
              <a:rPr lang="en-GB" altLang="en-US" sz="2000">
                <a:latin typeface="Times New Roman" pitchFamily="18" charset="0"/>
                <a:cs typeface="Calibri" pitchFamily="34" charset="0"/>
              </a:rPr>
              <a:t>a) Calculate overhead absorption rates for the four main cost centres.</a:t>
            </a:r>
          </a:p>
          <a:p>
            <a:pPr algn="just"/>
            <a:r>
              <a:rPr lang="en-GB" altLang="en-US" sz="2000">
                <a:latin typeface="Times New Roman" pitchFamily="18" charset="0"/>
                <a:cs typeface="Calibri" pitchFamily="34" charset="0"/>
              </a:rPr>
              <a:t>b) Establish the overhead cost to be involved in a quotation to a travel agent for a mid-week special that includes:</a:t>
            </a:r>
          </a:p>
          <a:p>
            <a:pPr algn="just"/>
            <a:r>
              <a:rPr lang="en-GB" altLang="en-US" sz="2000">
                <a:latin typeface="Times New Roman" pitchFamily="18" charset="0"/>
                <a:cs typeface="Calibri" pitchFamily="34" charset="0"/>
              </a:rPr>
              <a:t>	Three bed nights</a:t>
            </a:r>
          </a:p>
          <a:p>
            <a:pPr algn="just"/>
            <a:r>
              <a:rPr lang="en-GB" altLang="en-US" sz="2000">
                <a:latin typeface="Times New Roman" pitchFamily="18" charset="0"/>
                <a:cs typeface="Calibri" pitchFamily="34" charset="0"/>
              </a:rPr>
              <a:t>	Two evening meals</a:t>
            </a:r>
          </a:p>
          <a:p>
            <a:pPr algn="just"/>
            <a:r>
              <a:rPr lang="en-GB" altLang="en-US" sz="2000">
                <a:latin typeface="Times New Roman" pitchFamily="18" charset="0"/>
                <a:cs typeface="Calibri" pitchFamily="34" charset="0"/>
              </a:rPr>
              <a:t>	One glass of drink in the bar</a:t>
            </a:r>
          </a:p>
          <a:p>
            <a:pPr algn="just"/>
            <a:r>
              <a:rPr lang="en-GB" altLang="en-US" sz="2000">
                <a:latin typeface="Times New Roman" pitchFamily="18" charset="0"/>
                <a:cs typeface="Calibri" pitchFamily="34" charset="0"/>
              </a:rPr>
              <a:t>	Five hours in the leisure centre.</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3" name="Rectangle 3"/>
          <p:cNvSpPr>
            <a:spLocks noChangeArrowheads="1"/>
          </p:cNvSpPr>
          <p:nvPr/>
        </p:nvSpPr>
        <p:spPr bwMode="auto">
          <a:xfrm>
            <a:off x="468313" y="115888"/>
            <a:ext cx="8229600" cy="5619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lstStyle>
            <a:lvl1pPr algn="ctr">
              <a:defRPr sz="3600" b="1">
                <a:solidFill>
                  <a:srgbClr val="2E1700"/>
                </a:solidFill>
                <a:effectLst>
                  <a:outerShdw blurRad="38100" dist="38100" dir="2700000" algn="tl">
                    <a:srgbClr val="C0C0C0"/>
                  </a:outerShdw>
                </a:effectLst>
                <a:latin typeface="Verdana" panose="020B0604030504040204" pitchFamily="34" charset="0"/>
              </a:defRPr>
            </a:lvl1pPr>
            <a:lvl2pPr algn="ctr">
              <a:defRPr sz="3600" b="1">
                <a:solidFill>
                  <a:srgbClr val="2E1700"/>
                </a:solidFill>
                <a:effectLst>
                  <a:outerShdw blurRad="38100" dist="38100" dir="2700000" algn="tl">
                    <a:srgbClr val="C0C0C0"/>
                  </a:outerShdw>
                </a:effectLst>
                <a:latin typeface="Verdana" panose="020B0604030504040204" pitchFamily="34" charset="0"/>
              </a:defRPr>
            </a:lvl2pPr>
            <a:lvl3pPr algn="ctr">
              <a:defRPr sz="3600" b="1">
                <a:solidFill>
                  <a:srgbClr val="2E1700"/>
                </a:solidFill>
                <a:effectLst>
                  <a:outerShdw blurRad="38100" dist="38100" dir="2700000" algn="tl">
                    <a:srgbClr val="C0C0C0"/>
                  </a:outerShdw>
                </a:effectLst>
                <a:latin typeface="Verdana" panose="020B0604030504040204" pitchFamily="34" charset="0"/>
              </a:defRPr>
            </a:lvl3pPr>
            <a:lvl4pPr algn="ctr">
              <a:defRPr sz="3600" b="1">
                <a:solidFill>
                  <a:srgbClr val="2E1700"/>
                </a:solidFill>
                <a:effectLst>
                  <a:outerShdw blurRad="38100" dist="38100" dir="2700000" algn="tl">
                    <a:srgbClr val="C0C0C0"/>
                  </a:outerShdw>
                </a:effectLst>
                <a:latin typeface="Verdana" panose="020B0604030504040204" pitchFamily="34" charset="0"/>
              </a:defRPr>
            </a:lvl4pPr>
            <a:lvl5pPr algn="ctr">
              <a:defRPr sz="3600" b="1">
                <a:solidFill>
                  <a:srgbClr val="2E1700"/>
                </a:solidFill>
                <a:effectLst>
                  <a:outerShdw blurRad="38100" dist="38100" dir="2700000" algn="tl">
                    <a:srgbClr val="C0C0C0"/>
                  </a:outerShdw>
                </a:effectLst>
                <a:latin typeface="Verdana" panose="020B0604030504040204" pitchFamily="34" charset="0"/>
              </a:defRPr>
            </a:lvl5pPr>
            <a:lvl6pPr marL="4572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6pPr>
            <a:lvl7pPr marL="9144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7pPr>
            <a:lvl8pPr marL="13716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8pPr>
            <a:lvl9pPr marL="18288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9pPr>
          </a:lstStyle>
          <a:p>
            <a:pPr eaLnBrk="1" hangingPunct="1">
              <a:defRPr/>
            </a:pPr>
            <a:r>
              <a:rPr lang="en-GB" altLang="en-US" sz="3200" i="1" smtClean="0"/>
              <a:t>Example 3.4: Absorption Costing</a:t>
            </a:r>
          </a:p>
        </p:txBody>
      </p:sp>
      <p:sp>
        <p:nvSpPr>
          <p:cNvPr id="34819" name="Rectangle 1"/>
          <p:cNvSpPr>
            <a:spLocks noChangeArrowheads="1"/>
          </p:cNvSpPr>
          <p:nvPr/>
        </p:nvSpPr>
        <p:spPr bwMode="auto">
          <a:xfrm>
            <a:off x="684213" y="493713"/>
            <a:ext cx="4514850" cy="368300"/>
          </a:xfrm>
          <a:prstGeom prst="rect">
            <a:avLst/>
          </a:prstGeom>
          <a:noFill/>
          <a:ln w="9525">
            <a:noFill/>
            <a:miter lim="800000"/>
            <a:headEnd/>
            <a:tailEnd/>
          </a:ln>
        </p:spPr>
        <p:txBody>
          <a:bodyPr wrap="none">
            <a:spAutoFit/>
          </a:bodyPr>
          <a:lstStyle/>
          <a:p>
            <a:r>
              <a:rPr lang="en-GB" altLang="en-US" b="1">
                <a:latin typeface="Times New Roman" pitchFamily="18" charset="0"/>
                <a:cs typeface="Calibri" pitchFamily="34" charset="0"/>
              </a:rPr>
              <a:t>Manor Country Lodge Overhead Statement</a:t>
            </a:r>
            <a:endParaRPr lang="en-GB" altLang="en-US" b="1"/>
          </a:p>
        </p:txBody>
      </p:sp>
      <p:graphicFrame>
        <p:nvGraphicFramePr>
          <p:cNvPr id="3" name="Table 2"/>
          <p:cNvGraphicFramePr>
            <a:graphicFrameLocks noGrp="1"/>
          </p:cNvGraphicFramePr>
          <p:nvPr/>
        </p:nvGraphicFramePr>
        <p:xfrm>
          <a:off x="468313" y="862013"/>
          <a:ext cx="8567737" cy="3481387"/>
        </p:xfrm>
        <a:graphic>
          <a:graphicData uri="http://schemas.openxmlformats.org/drawingml/2006/table">
            <a:tbl>
              <a:tblPr firstRow="1" firstCol="1" bandRow="1">
                <a:tableStyleId>{5C22544A-7EE6-4342-B048-85BDC9FD1C3A}</a:tableStyleId>
              </a:tblPr>
              <a:tblGrid>
                <a:gridCol w="694655"/>
                <a:gridCol w="1021552"/>
                <a:gridCol w="938878"/>
                <a:gridCol w="1171697"/>
                <a:gridCol w="826745"/>
                <a:gridCol w="938878"/>
                <a:gridCol w="833397"/>
                <a:gridCol w="1032956"/>
                <a:gridCol w="1108979"/>
              </a:tblGrid>
              <a:tr h="487679">
                <a:tc>
                  <a:txBody>
                    <a:bodyPr/>
                    <a:lstStyle/>
                    <a:p>
                      <a:pPr algn="just">
                        <a:spcAft>
                          <a:spcPts val="0"/>
                        </a:spcAft>
                      </a:pPr>
                      <a:r>
                        <a:rPr lang="en-GB" sz="1200" dirty="0">
                          <a:solidFill>
                            <a:schemeClr val="tx1"/>
                          </a:solidFill>
                          <a:effectLst/>
                        </a:rPr>
                        <a:t> </a:t>
                      </a:r>
                      <a:endParaRPr lang="en-GB" sz="1200" dirty="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600" dirty="0">
                          <a:solidFill>
                            <a:schemeClr val="tx1"/>
                          </a:solidFill>
                          <a:effectLst/>
                        </a:rPr>
                        <a:t>Basis</a:t>
                      </a:r>
                      <a:endParaRPr lang="en-GB" sz="1600" dirty="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600" dirty="0" err="1">
                          <a:solidFill>
                            <a:schemeClr val="tx1"/>
                          </a:solidFill>
                          <a:effectLst/>
                        </a:rPr>
                        <a:t>Accom</a:t>
                      </a:r>
                      <a:endParaRPr lang="en-GB" sz="1600" dirty="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600" dirty="0">
                          <a:solidFill>
                            <a:schemeClr val="tx1"/>
                          </a:solidFill>
                          <a:effectLst/>
                        </a:rPr>
                        <a:t>Restaurant</a:t>
                      </a:r>
                      <a:endParaRPr lang="en-GB" sz="1600" dirty="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600" dirty="0">
                          <a:solidFill>
                            <a:schemeClr val="tx1"/>
                          </a:solidFill>
                          <a:effectLst/>
                        </a:rPr>
                        <a:t>Bar</a:t>
                      </a:r>
                      <a:endParaRPr lang="en-GB" sz="1600" dirty="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600">
                          <a:solidFill>
                            <a:schemeClr val="tx1"/>
                          </a:solidFill>
                          <a:effectLst/>
                        </a:rPr>
                        <a:t>Leisure </a:t>
                      </a:r>
                      <a:endParaRPr lang="en-GB" sz="16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600" dirty="0">
                          <a:solidFill>
                            <a:schemeClr val="tx1"/>
                          </a:solidFill>
                          <a:effectLst/>
                        </a:rPr>
                        <a:t>Admin</a:t>
                      </a:r>
                      <a:endParaRPr lang="en-GB" sz="1600" dirty="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600" dirty="0">
                          <a:solidFill>
                            <a:schemeClr val="tx1"/>
                          </a:solidFill>
                          <a:effectLst/>
                        </a:rPr>
                        <a:t>Facilities</a:t>
                      </a:r>
                      <a:endParaRPr lang="en-GB" sz="1600" dirty="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600" dirty="0">
                          <a:solidFill>
                            <a:schemeClr val="tx1"/>
                          </a:solidFill>
                          <a:effectLst/>
                        </a:rPr>
                        <a:t>Total</a:t>
                      </a:r>
                      <a:endParaRPr lang="en-GB" sz="1600" dirty="0">
                        <a:solidFill>
                          <a:schemeClr val="tx1"/>
                        </a:solidFill>
                        <a:effectLst/>
                        <a:latin typeface="Times New Roman" panose="02020603050405020304" pitchFamily="18" charset="0"/>
                        <a:ea typeface="Calibri" panose="020F0502020204030204" pitchFamily="34" charset="0"/>
                      </a:endParaRPr>
                    </a:p>
                  </a:txBody>
                  <a:tcPr marL="68576" marR="68576" marT="0" marB="0"/>
                </a:tc>
              </a:tr>
              <a:tr h="279080">
                <a:tc>
                  <a:txBody>
                    <a:bodyPr/>
                    <a:lstStyle/>
                    <a:p>
                      <a:pPr algn="just">
                        <a:spcAft>
                          <a:spcPts val="0"/>
                        </a:spcAft>
                      </a:pPr>
                      <a:r>
                        <a:rPr lang="en-GB" sz="1200">
                          <a:solidFill>
                            <a:schemeClr val="tx1"/>
                          </a:solidFill>
                          <a:effectLst/>
                        </a:rPr>
                        <a:t> </a:t>
                      </a:r>
                      <a:endParaRPr lang="en-GB" sz="12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600">
                          <a:solidFill>
                            <a:schemeClr val="tx1"/>
                          </a:solidFill>
                          <a:effectLst/>
                        </a:rPr>
                        <a:t> </a:t>
                      </a:r>
                      <a:endParaRPr lang="en-GB" sz="16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600">
                          <a:solidFill>
                            <a:schemeClr val="tx1"/>
                          </a:solidFill>
                          <a:effectLst/>
                        </a:rPr>
                        <a:t>N</a:t>
                      </a:r>
                      <a:endParaRPr lang="en-GB" sz="16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600">
                          <a:solidFill>
                            <a:schemeClr val="tx1"/>
                          </a:solidFill>
                          <a:effectLst/>
                        </a:rPr>
                        <a:t>N</a:t>
                      </a:r>
                      <a:endParaRPr lang="en-GB" sz="16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600">
                          <a:solidFill>
                            <a:schemeClr val="tx1"/>
                          </a:solidFill>
                          <a:effectLst/>
                        </a:rPr>
                        <a:t>N</a:t>
                      </a:r>
                      <a:endParaRPr lang="en-GB" sz="16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600">
                          <a:solidFill>
                            <a:schemeClr val="tx1"/>
                          </a:solidFill>
                          <a:effectLst/>
                        </a:rPr>
                        <a:t>N</a:t>
                      </a:r>
                      <a:endParaRPr lang="en-GB" sz="16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600">
                          <a:solidFill>
                            <a:schemeClr val="tx1"/>
                          </a:solidFill>
                          <a:effectLst/>
                        </a:rPr>
                        <a:t>N</a:t>
                      </a:r>
                      <a:endParaRPr lang="en-GB" sz="16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600">
                          <a:solidFill>
                            <a:schemeClr val="tx1"/>
                          </a:solidFill>
                          <a:effectLst/>
                        </a:rPr>
                        <a:t>N</a:t>
                      </a:r>
                      <a:endParaRPr lang="en-GB" sz="16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600" dirty="0">
                          <a:solidFill>
                            <a:schemeClr val="tx1"/>
                          </a:solidFill>
                          <a:effectLst/>
                        </a:rPr>
                        <a:t>N</a:t>
                      </a:r>
                      <a:endParaRPr lang="en-GB" sz="1600" dirty="0">
                        <a:solidFill>
                          <a:schemeClr val="tx1"/>
                        </a:solidFill>
                        <a:effectLst/>
                        <a:latin typeface="Times New Roman" panose="02020603050405020304" pitchFamily="18" charset="0"/>
                        <a:ea typeface="Calibri" panose="020F0502020204030204" pitchFamily="34" charset="0"/>
                      </a:endParaRPr>
                    </a:p>
                  </a:txBody>
                  <a:tcPr marL="68576" marR="68576" marT="0" marB="0"/>
                </a:tc>
              </a:tr>
              <a:tr h="362907">
                <a:tc gridSpan="7">
                  <a:txBody>
                    <a:bodyPr/>
                    <a:lstStyle/>
                    <a:p>
                      <a:pPr algn="just">
                        <a:spcAft>
                          <a:spcPts val="0"/>
                        </a:spcAft>
                      </a:pPr>
                      <a:r>
                        <a:rPr lang="en-GB" sz="2000" dirty="0" smtClean="0">
                          <a:solidFill>
                            <a:schemeClr val="tx1"/>
                          </a:solidFill>
                          <a:effectLst/>
                        </a:rPr>
                        <a:t>Step </a:t>
                      </a:r>
                      <a:r>
                        <a:rPr lang="en-GB" sz="2000" dirty="0">
                          <a:solidFill>
                            <a:schemeClr val="tx1"/>
                          </a:solidFill>
                          <a:effectLst/>
                        </a:rPr>
                        <a:t>1: </a:t>
                      </a:r>
                      <a:r>
                        <a:rPr lang="en-GB" sz="1600" dirty="0">
                          <a:solidFill>
                            <a:schemeClr val="tx1"/>
                          </a:solidFill>
                          <a:effectLst/>
                        </a:rPr>
                        <a:t>Apportion overhead to each cost centre</a:t>
                      </a:r>
                      <a:endParaRPr lang="en-GB" sz="1600" dirty="0">
                        <a:solidFill>
                          <a:schemeClr val="tx1"/>
                        </a:solidFill>
                        <a:effectLst/>
                        <a:latin typeface="Times New Roman" panose="02020603050405020304" pitchFamily="18" charset="0"/>
                        <a:ea typeface="Calibri" panose="020F0502020204030204" pitchFamily="34" charset="0"/>
                      </a:endParaRPr>
                    </a:p>
                  </a:txBody>
                  <a:tcPr marL="68576" marR="68576"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just">
                        <a:spcAft>
                          <a:spcPts val="0"/>
                        </a:spcAft>
                      </a:pPr>
                      <a:r>
                        <a:rPr lang="en-GB" sz="1200">
                          <a:solidFill>
                            <a:schemeClr val="tx1"/>
                          </a:solidFill>
                          <a:effectLst/>
                        </a:rPr>
                        <a:t> </a:t>
                      </a:r>
                      <a:endParaRPr lang="en-GB" sz="12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200">
                          <a:solidFill>
                            <a:schemeClr val="tx1"/>
                          </a:solidFill>
                          <a:effectLst/>
                        </a:rPr>
                        <a:t> </a:t>
                      </a:r>
                      <a:endParaRPr lang="en-GB" sz="1200">
                        <a:solidFill>
                          <a:schemeClr val="tx1"/>
                        </a:solidFill>
                        <a:effectLst/>
                        <a:latin typeface="Times New Roman" panose="02020603050405020304" pitchFamily="18" charset="0"/>
                        <a:ea typeface="Calibri" panose="020F0502020204030204" pitchFamily="34" charset="0"/>
                      </a:endParaRPr>
                    </a:p>
                  </a:txBody>
                  <a:tcPr marL="68576" marR="68576" marT="0" marB="0"/>
                </a:tc>
              </a:tr>
              <a:tr h="395097">
                <a:tc gridSpan="3">
                  <a:txBody>
                    <a:bodyPr/>
                    <a:lstStyle/>
                    <a:p>
                      <a:pPr algn="just">
                        <a:spcAft>
                          <a:spcPts val="0"/>
                        </a:spcAft>
                      </a:pPr>
                      <a:r>
                        <a:rPr lang="en-GB" sz="1600" dirty="0">
                          <a:solidFill>
                            <a:schemeClr val="tx1"/>
                          </a:solidFill>
                          <a:effectLst/>
                        </a:rPr>
                        <a:t>OH App  Given     220,000</a:t>
                      </a:r>
                      <a:endParaRPr lang="en-GB" sz="1600" dirty="0">
                        <a:solidFill>
                          <a:schemeClr val="tx1"/>
                        </a:solidFill>
                        <a:effectLst/>
                        <a:latin typeface="Times New Roman" panose="02020603050405020304" pitchFamily="18" charset="0"/>
                        <a:ea typeface="Calibri" panose="020F0502020204030204" pitchFamily="34" charset="0"/>
                      </a:endParaRPr>
                    </a:p>
                  </a:txBody>
                  <a:tcPr marL="68576" marR="68576" marT="0" marB="0"/>
                </a:tc>
                <a:tc hMerge="1">
                  <a:txBody>
                    <a:bodyPr/>
                    <a:lstStyle/>
                    <a:p>
                      <a:endParaRPr lang="en-GB"/>
                    </a:p>
                  </a:txBody>
                  <a:tcPr/>
                </a:tc>
                <a:tc hMerge="1">
                  <a:txBody>
                    <a:bodyPr/>
                    <a:lstStyle/>
                    <a:p>
                      <a:endParaRPr lang="en-GB"/>
                    </a:p>
                  </a:txBody>
                  <a:tcPr/>
                </a:tc>
                <a:tc>
                  <a:txBody>
                    <a:bodyPr/>
                    <a:lstStyle/>
                    <a:p>
                      <a:pPr algn="just">
                        <a:spcAft>
                          <a:spcPts val="0"/>
                        </a:spcAft>
                      </a:pPr>
                      <a:r>
                        <a:rPr lang="en-GB" sz="1800">
                          <a:solidFill>
                            <a:schemeClr val="tx1"/>
                          </a:solidFill>
                          <a:effectLst/>
                        </a:rPr>
                        <a:t>99,000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600" dirty="0">
                          <a:solidFill>
                            <a:schemeClr val="tx1"/>
                          </a:solidFill>
                          <a:effectLst/>
                        </a:rPr>
                        <a:t>44,000</a:t>
                      </a:r>
                      <a:endParaRPr lang="en-GB" sz="1600" dirty="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600" dirty="0">
                          <a:solidFill>
                            <a:schemeClr val="tx1"/>
                          </a:solidFill>
                          <a:effectLst/>
                        </a:rPr>
                        <a:t>110,000</a:t>
                      </a:r>
                      <a:endParaRPr lang="en-GB" sz="1600" dirty="0">
                        <a:solidFill>
                          <a:schemeClr val="tx1"/>
                        </a:solidFill>
                        <a:effectLst/>
                        <a:latin typeface="Times New Roman" panose="02020603050405020304" pitchFamily="18" charset="0"/>
                        <a:ea typeface="Calibri" panose="020F0502020204030204" pitchFamily="34" charset="0"/>
                      </a:endParaRPr>
                    </a:p>
                  </a:txBody>
                  <a:tcPr marL="68576" marR="68576" marT="0" marB="0"/>
                </a:tc>
                <a:tc gridSpan="2">
                  <a:txBody>
                    <a:bodyPr/>
                    <a:lstStyle/>
                    <a:p>
                      <a:pPr algn="just">
                        <a:spcAft>
                          <a:spcPts val="0"/>
                        </a:spcAft>
                      </a:pPr>
                      <a:r>
                        <a:rPr lang="en-GB" sz="1800" dirty="0">
                          <a:solidFill>
                            <a:schemeClr val="tx1"/>
                          </a:solidFill>
                          <a:effectLst/>
                        </a:rPr>
                        <a:t>28,000     </a:t>
                      </a:r>
                      <a:r>
                        <a:rPr lang="en-GB" sz="1800" dirty="0" smtClean="0">
                          <a:solidFill>
                            <a:schemeClr val="tx1"/>
                          </a:solidFill>
                          <a:effectLst/>
                        </a:rPr>
                        <a:t>49,000 </a:t>
                      </a:r>
                      <a:endParaRPr lang="en-GB" sz="1800" dirty="0">
                        <a:solidFill>
                          <a:schemeClr val="tx1"/>
                        </a:solidFill>
                        <a:effectLst/>
                        <a:latin typeface="Times New Roman" panose="02020603050405020304" pitchFamily="18" charset="0"/>
                        <a:ea typeface="Calibri" panose="020F0502020204030204" pitchFamily="34" charset="0"/>
                      </a:endParaRPr>
                    </a:p>
                  </a:txBody>
                  <a:tcPr marL="68576" marR="68576" marT="0" marB="0"/>
                </a:tc>
                <a:tc hMerge="1">
                  <a:txBody>
                    <a:bodyPr/>
                    <a:lstStyle/>
                    <a:p>
                      <a:endParaRPr lang="en-GB"/>
                    </a:p>
                  </a:txBody>
                  <a:tcPr/>
                </a:tc>
                <a:tc>
                  <a:txBody>
                    <a:bodyPr/>
                    <a:lstStyle/>
                    <a:p>
                      <a:pPr algn="just">
                        <a:spcAft>
                          <a:spcPts val="0"/>
                        </a:spcAft>
                      </a:pPr>
                      <a:r>
                        <a:rPr lang="en-GB" sz="1800">
                          <a:solidFill>
                            <a:schemeClr val="tx1"/>
                          </a:solidFill>
                          <a:effectLst/>
                        </a:rPr>
                        <a:t>550,000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r>
              <a:tr h="466009">
                <a:tc>
                  <a:txBody>
                    <a:bodyPr/>
                    <a:lstStyle/>
                    <a:p>
                      <a:pPr algn="just">
                        <a:spcAft>
                          <a:spcPts val="0"/>
                        </a:spcAft>
                      </a:pPr>
                      <a:r>
                        <a:rPr lang="en-GB" sz="1200">
                          <a:solidFill>
                            <a:schemeClr val="tx1"/>
                          </a:solidFill>
                          <a:effectLst/>
                        </a:rPr>
                        <a:t>Elect</a:t>
                      </a:r>
                      <a:endParaRPr lang="en-GB" sz="12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dirty="0">
                          <a:solidFill>
                            <a:schemeClr val="tx1"/>
                          </a:solidFill>
                          <a:effectLst/>
                        </a:rPr>
                        <a:t>Floor</a:t>
                      </a:r>
                      <a:endParaRPr lang="en-GB" sz="1800" dirty="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6,000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1,200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600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1,800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gridSpan="2">
                  <a:txBody>
                    <a:bodyPr/>
                    <a:lstStyle/>
                    <a:p>
                      <a:pPr algn="just">
                        <a:spcAft>
                          <a:spcPts val="0"/>
                        </a:spcAft>
                      </a:pPr>
                      <a:r>
                        <a:rPr lang="en-GB" sz="1800">
                          <a:solidFill>
                            <a:schemeClr val="tx1"/>
                          </a:solidFill>
                          <a:effectLst/>
                        </a:rPr>
                        <a:t>400              0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hMerge="1">
                  <a:txBody>
                    <a:bodyPr/>
                    <a:lstStyle/>
                    <a:p>
                      <a:endParaRPr lang="en-GB"/>
                    </a:p>
                  </a:txBody>
                  <a:tcPr/>
                </a:tc>
                <a:tc>
                  <a:txBody>
                    <a:bodyPr/>
                    <a:lstStyle/>
                    <a:p>
                      <a:pPr algn="just">
                        <a:spcAft>
                          <a:spcPts val="0"/>
                        </a:spcAft>
                      </a:pPr>
                      <a:r>
                        <a:rPr lang="en-GB" sz="1800">
                          <a:solidFill>
                            <a:schemeClr val="tx1"/>
                          </a:solidFill>
                          <a:effectLst/>
                        </a:rPr>
                        <a:t>10,000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r>
              <a:tr h="388205">
                <a:tc>
                  <a:txBody>
                    <a:bodyPr/>
                    <a:lstStyle/>
                    <a:p>
                      <a:pPr algn="just">
                        <a:spcAft>
                          <a:spcPts val="0"/>
                        </a:spcAft>
                      </a:pPr>
                      <a:r>
                        <a:rPr lang="en-GB" sz="1200">
                          <a:solidFill>
                            <a:schemeClr val="tx1"/>
                          </a:solidFill>
                          <a:effectLst/>
                        </a:rPr>
                        <a:t>Insur</a:t>
                      </a:r>
                      <a:endParaRPr lang="en-GB" sz="12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Floor</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dirty="0">
                          <a:solidFill>
                            <a:schemeClr val="tx1"/>
                          </a:solidFill>
                          <a:effectLst/>
                        </a:rPr>
                        <a:t>33,000</a:t>
                      </a:r>
                      <a:endParaRPr lang="en-GB" sz="1800" dirty="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6,600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3,300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9,900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2,200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    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55,000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r>
              <a:tr h="382401">
                <a:tc>
                  <a:txBody>
                    <a:bodyPr/>
                    <a:lstStyle/>
                    <a:p>
                      <a:pPr algn="just">
                        <a:spcAft>
                          <a:spcPts val="0"/>
                        </a:spcAft>
                      </a:pPr>
                      <a:r>
                        <a:rPr lang="en-GB" sz="1200">
                          <a:solidFill>
                            <a:schemeClr val="tx1"/>
                          </a:solidFill>
                          <a:effectLst/>
                        </a:rPr>
                        <a:t>Empl</a:t>
                      </a:r>
                      <a:endParaRPr lang="en-GB" sz="12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smtClean="0">
                          <a:solidFill>
                            <a:schemeClr val="tx1"/>
                          </a:solidFill>
                          <a:effectLst/>
                        </a:rPr>
                        <a:t>Employ</a:t>
                      </a:r>
                      <a:endParaRPr lang="en-GB" sz="1800" dirty="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5,000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12,000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6,000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7,000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5,000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15,000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50,000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r>
              <a:tr h="432005">
                <a:tc>
                  <a:txBody>
                    <a:bodyPr/>
                    <a:lstStyle/>
                    <a:p>
                      <a:pPr algn="just">
                        <a:spcAft>
                          <a:spcPts val="0"/>
                        </a:spcAft>
                      </a:pPr>
                      <a:r>
                        <a:rPr lang="en-GB" sz="1200">
                          <a:solidFill>
                            <a:schemeClr val="tx1"/>
                          </a:solidFill>
                          <a:effectLst/>
                        </a:rPr>
                        <a:t>Dep</a:t>
                      </a:r>
                      <a:endParaRPr lang="en-GB" sz="12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600" dirty="0">
                          <a:solidFill>
                            <a:schemeClr val="tx1"/>
                          </a:solidFill>
                          <a:effectLst/>
                        </a:rPr>
                        <a:t>Value</a:t>
                      </a:r>
                      <a:endParaRPr lang="en-GB" sz="1600" dirty="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600" dirty="0">
                          <a:solidFill>
                            <a:schemeClr val="tx1"/>
                          </a:solidFill>
                          <a:effectLst/>
                        </a:rPr>
                        <a:t>220,000</a:t>
                      </a:r>
                      <a:endParaRPr lang="en-GB" sz="1600" dirty="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600">
                          <a:solidFill>
                            <a:schemeClr val="tx1"/>
                          </a:solidFill>
                          <a:effectLst/>
                        </a:rPr>
                        <a:t>40,000</a:t>
                      </a:r>
                      <a:endParaRPr lang="en-GB" sz="16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600">
                          <a:solidFill>
                            <a:schemeClr val="tx1"/>
                          </a:solidFill>
                          <a:effectLst/>
                        </a:rPr>
                        <a:t>20,000</a:t>
                      </a:r>
                      <a:endParaRPr lang="en-GB" sz="16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600">
                          <a:solidFill>
                            <a:schemeClr val="tx1"/>
                          </a:solidFill>
                          <a:effectLst/>
                        </a:rPr>
                        <a:t>80,000</a:t>
                      </a:r>
                      <a:endParaRPr lang="en-GB" sz="16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600" dirty="0">
                          <a:solidFill>
                            <a:schemeClr val="tx1"/>
                          </a:solidFill>
                          <a:effectLst/>
                        </a:rPr>
                        <a:t>30,000</a:t>
                      </a:r>
                      <a:endParaRPr lang="en-GB" sz="1600" dirty="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10,000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400,000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r>
              <a:tr h="288003">
                <a:tc>
                  <a:txBody>
                    <a:bodyPr/>
                    <a:lstStyle/>
                    <a:p>
                      <a:pPr algn="just">
                        <a:spcAft>
                          <a:spcPts val="0"/>
                        </a:spcAft>
                      </a:pPr>
                      <a:r>
                        <a:rPr lang="en-GB" sz="1200" dirty="0">
                          <a:solidFill>
                            <a:schemeClr val="tx1"/>
                          </a:solidFill>
                          <a:effectLst/>
                        </a:rPr>
                        <a:t>Total</a:t>
                      </a:r>
                      <a:endParaRPr lang="en-GB" sz="1200" dirty="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 </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600">
                          <a:solidFill>
                            <a:schemeClr val="tx1"/>
                          </a:solidFill>
                          <a:effectLst/>
                        </a:rPr>
                        <a:t>484,000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600">
                          <a:solidFill>
                            <a:schemeClr val="tx1"/>
                          </a:solidFill>
                          <a:effectLst/>
                        </a:rPr>
                        <a:t>158,800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600">
                          <a:solidFill>
                            <a:schemeClr val="tx1"/>
                          </a:solidFill>
                          <a:effectLst/>
                        </a:rPr>
                        <a:t>73,900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600">
                          <a:solidFill>
                            <a:schemeClr val="tx1"/>
                          </a:solidFill>
                          <a:effectLst/>
                        </a:rPr>
                        <a:t>208,700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600">
                          <a:solidFill>
                            <a:schemeClr val="tx1"/>
                          </a:solidFill>
                          <a:effectLst/>
                        </a:rPr>
                        <a:t>65,600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600">
                          <a:solidFill>
                            <a:schemeClr val="tx1"/>
                          </a:solidFill>
                          <a:effectLst/>
                        </a:rPr>
                        <a:t>74,000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600" dirty="0">
                          <a:solidFill>
                            <a:schemeClr val="tx1"/>
                          </a:solidFill>
                          <a:effectLst/>
                        </a:rPr>
                        <a:t>1,065,000</a:t>
                      </a:r>
                      <a:endParaRPr lang="en-GB" sz="1800" dirty="0">
                        <a:solidFill>
                          <a:schemeClr val="tx1"/>
                        </a:solidFill>
                        <a:effectLst/>
                        <a:latin typeface="Times New Roman" panose="02020603050405020304" pitchFamily="18" charset="0"/>
                        <a:ea typeface="Calibri" panose="020F0502020204030204" pitchFamily="34" charset="0"/>
                      </a:endParaRPr>
                    </a:p>
                  </a:txBody>
                  <a:tcPr marL="68576" marR="68576" marT="0" marB="0"/>
                </a:tc>
              </a:tr>
            </a:tbl>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7" name="Rectangle 3"/>
          <p:cNvSpPr>
            <a:spLocks noChangeArrowheads="1"/>
          </p:cNvSpPr>
          <p:nvPr/>
        </p:nvSpPr>
        <p:spPr bwMode="auto">
          <a:xfrm>
            <a:off x="468313" y="115888"/>
            <a:ext cx="8229600" cy="5619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lstStyle>
            <a:lvl1pPr algn="ctr">
              <a:defRPr sz="3600" b="1">
                <a:solidFill>
                  <a:srgbClr val="2E1700"/>
                </a:solidFill>
                <a:effectLst>
                  <a:outerShdw blurRad="38100" dist="38100" dir="2700000" algn="tl">
                    <a:srgbClr val="C0C0C0"/>
                  </a:outerShdw>
                </a:effectLst>
                <a:latin typeface="Verdana" panose="020B0604030504040204" pitchFamily="34" charset="0"/>
              </a:defRPr>
            </a:lvl1pPr>
            <a:lvl2pPr algn="ctr">
              <a:defRPr sz="3600" b="1">
                <a:solidFill>
                  <a:srgbClr val="2E1700"/>
                </a:solidFill>
                <a:effectLst>
                  <a:outerShdw blurRad="38100" dist="38100" dir="2700000" algn="tl">
                    <a:srgbClr val="C0C0C0"/>
                  </a:outerShdw>
                </a:effectLst>
                <a:latin typeface="Verdana" panose="020B0604030504040204" pitchFamily="34" charset="0"/>
              </a:defRPr>
            </a:lvl2pPr>
            <a:lvl3pPr algn="ctr">
              <a:defRPr sz="3600" b="1">
                <a:solidFill>
                  <a:srgbClr val="2E1700"/>
                </a:solidFill>
                <a:effectLst>
                  <a:outerShdw blurRad="38100" dist="38100" dir="2700000" algn="tl">
                    <a:srgbClr val="C0C0C0"/>
                  </a:outerShdw>
                </a:effectLst>
                <a:latin typeface="Verdana" panose="020B0604030504040204" pitchFamily="34" charset="0"/>
              </a:defRPr>
            </a:lvl3pPr>
            <a:lvl4pPr algn="ctr">
              <a:defRPr sz="3600" b="1">
                <a:solidFill>
                  <a:srgbClr val="2E1700"/>
                </a:solidFill>
                <a:effectLst>
                  <a:outerShdw blurRad="38100" dist="38100" dir="2700000" algn="tl">
                    <a:srgbClr val="C0C0C0"/>
                  </a:outerShdw>
                </a:effectLst>
                <a:latin typeface="Verdana" panose="020B0604030504040204" pitchFamily="34" charset="0"/>
              </a:defRPr>
            </a:lvl4pPr>
            <a:lvl5pPr algn="ctr">
              <a:defRPr sz="3600" b="1">
                <a:solidFill>
                  <a:srgbClr val="2E1700"/>
                </a:solidFill>
                <a:effectLst>
                  <a:outerShdw blurRad="38100" dist="38100" dir="2700000" algn="tl">
                    <a:srgbClr val="C0C0C0"/>
                  </a:outerShdw>
                </a:effectLst>
                <a:latin typeface="Verdana" panose="020B0604030504040204" pitchFamily="34" charset="0"/>
              </a:defRPr>
            </a:lvl5pPr>
            <a:lvl6pPr marL="4572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6pPr>
            <a:lvl7pPr marL="9144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7pPr>
            <a:lvl8pPr marL="13716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8pPr>
            <a:lvl9pPr marL="18288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9pPr>
          </a:lstStyle>
          <a:p>
            <a:pPr eaLnBrk="1" hangingPunct="1">
              <a:defRPr/>
            </a:pPr>
            <a:r>
              <a:rPr lang="en-GB" altLang="en-US" sz="3200" i="1" smtClean="0"/>
              <a:t>Example 3.4: Absorption Costing</a:t>
            </a:r>
          </a:p>
        </p:txBody>
      </p:sp>
      <p:sp>
        <p:nvSpPr>
          <p:cNvPr id="35843" name="Rectangle 1"/>
          <p:cNvSpPr>
            <a:spLocks noChangeArrowheads="1"/>
          </p:cNvSpPr>
          <p:nvPr/>
        </p:nvSpPr>
        <p:spPr bwMode="auto">
          <a:xfrm>
            <a:off x="755650" y="677863"/>
            <a:ext cx="8280400" cy="461962"/>
          </a:xfrm>
          <a:prstGeom prst="rect">
            <a:avLst/>
          </a:prstGeom>
          <a:noFill/>
          <a:ln w="9525">
            <a:noFill/>
            <a:miter lim="800000"/>
            <a:headEnd/>
            <a:tailEnd/>
          </a:ln>
        </p:spPr>
        <p:txBody>
          <a:bodyPr>
            <a:spAutoFit/>
          </a:bodyPr>
          <a:lstStyle/>
          <a:p>
            <a:r>
              <a:rPr lang="en-GB" altLang="en-US" sz="2400" b="1">
                <a:latin typeface="Times New Roman" pitchFamily="18" charset="0"/>
                <a:cs typeface="Calibri" pitchFamily="34" charset="0"/>
              </a:rPr>
              <a:t>Step 2</a:t>
            </a:r>
            <a:r>
              <a:rPr lang="en-GB" altLang="en-US" sz="2400">
                <a:latin typeface="Times New Roman" pitchFamily="18" charset="0"/>
                <a:cs typeface="Calibri" pitchFamily="34" charset="0"/>
              </a:rPr>
              <a:t>: Re-apportion support service centre cost</a:t>
            </a:r>
            <a:r>
              <a:rPr lang="en-GB" altLang="en-US">
                <a:latin typeface="Times New Roman" pitchFamily="18" charset="0"/>
                <a:cs typeface="Calibri" pitchFamily="34" charset="0"/>
              </a:rPr>
              <a:t>:</a:t>
            </a:r>
            <a:endParaRPr lang="en-GB" altLang="en-US"/>
          </a:p>
        </p:txBody>
      </p:sp>
      <p:sp>
        <p:nvSpPr>
          <p:cNvPr id="35844" name="Rectangle 3"/>
          <p:cNvSpPr>
            <a:spLocks noChangeArrowheads="1"/>
          </p:cNvSpPr>
          <p:nvPr/>
        </p:nvSpPr>
        <p:spPr bwMode="auto">
          <a:xfrm>
            <a:off x="569913" y="4868863"/>
            <a:ext cx="8567737" cy="1570037"/>
          </a:xfrm>
          <a:prstGeom prst="rect">
            <a:avLst/>
          </a:prstGeom>
          <a:noFill/>
          <a:ln w="9525">
            <a:noFill/>
            <a:miter lim="800000"/>
            <a:headEnd/>
            <a:tailEnd/>
          </a:ln>
        </p:spPr>
        <p:txBody>
          <a:bodyPr>
            <a:spAutoFit/>
          </a:bodyPr>
          <a:lstStyle/>
          <a:p>
            <a:pPr algn="just"/>
            <a:r>
              <a:rPr lang="en-GB" altLang="en-US" sz="2400" b="1">
                <a:latin typeface="Times New Roman" pitchFamily="18" charset="0"/>
                <a:cs typeface="Calibri" pitchFamily="34" charset="0"/>
              </a:rPr>
              <a:t>Note</a:t>
            </a:r>
            <a:r>
              <a:rPr lang="en-GB" altLang="en-US" sz="2400">
                <a:latin typeface="Times New Roman" pitchFamily="18" charset="0"/>
                <a:cs typeface="Calibri" pitchFamily="34" charset="0"/>
              </a:rPr>
              <a:t>: As the admin department provides services to facilities management, the overhead for facilities management is apportioned between the various departments including admin before the admin overheads are apportioned</a:t>
            </a:r>
          </a:p>
        </p:txBody>
      </p:sp>
      <p:graphicFrame>
        <p:nvGraphicFramePr>
          <p:cNvPr id="2" name="Table 1"/>
          <p:cNvGraphicFramePr>
            <a:graphicFrameLocks noGrp="1"/>
          </p:cNvGraphicFramePr>
          <p:nvPr/>
        </p:nvGraphicFramePr>
        <p:xfrm>
          <a:off x="569913" y="1139825"/>
          <a:ext cx="8466136" cy="2433638"/>
        </p:xfrm>
        <a:graphic>
          <a:graphicData uri="http://schemas.openxmlformats.org/drawingml/2006/table">
            <a:tbl>
              <a:tblPr firstRow="1" firstCol="1" bandRow="1">
                <a:tableStyleId>{5C22544A-7EE6-4342-B048-85BDC9FD1C3A}</a:tableStyleId>
              </a:tblPr>
              <a:tblGrid>
                <a:gridCol w="1156598"/>
                <a:gridCol w="959114"/>
                <a:gridCol w="867613"/>
                <a:gridCol w="867613"/>
                <a:gridCol w="735298"/>
                <a:gridCol w="867613"/>
                <a:gridCol w="1024941"/>
                <a:gridCol w="1024941"/>
                <a:gridCol w="962405"/>
              </a:tblGrid>
              <a:tr h="561087">
                <a:tc>
                  <a:txBody>
                    <a:bodyPr/>
                    <a:lstStyle/>
                    <a:p>
                      <a:pPr algn="just">
                        <a:spcAft>
                          <a:spcPts val="0"/>
                        </a:spcAft>
                      </a:pPr>
                      <a:r>
                        <a:rPr lang="en-GB" sz="1200" kern="1200" dirty="0">
                          <a:solidFill>
                            <a:srgbClr val="002060"/>
                          </a:solidFill>
                          <a:effectLst/>
                        </a:rPr>
                        <a:t> </a:t>
                      </a:r>
                      <a:endParaRPr lang="en-GB" sz="1200" dirty="0">
                        <a:solidFill>
                          <a:srgbClr val="002060"/>
                        </a:solidFill>
                        <a:effectLst/>
                        <a:latin typeface="Times New Roman" panose="02020603050405020304" pitchFamily="18" charset="0"/>
                        <a:ea typeface="Times New Roman" panose="02020603050405020304" pitchFamily="18" charset="0"/>
                      </a:endParaRPr>
                    </a:p>
                  </a:txBody>
                  <a:tcPr marL="68582" marR="68582" marT="9527" marB="0"/>
                </a:tc>
                <a:tc>
                  <a:txBody>
                    <a:bodyPr/>
                    <a:lstStyle/>
                    <a:p>
                      <a:pPr algn="just">
                        <a:spcAft>
                          <a:spcPts val="0"/>
                        </a:spcAft>
                      </a:pPr>
                      <a:r>
                        <a:rPr lang="en-GB" sz="1600" kern="1200">
                          <a:solidFill>
                            <a:srgbClr val="002060"/>
                          </a:solidFill>
                          <a:effectLst/>
                        </a:rPr>
                        <a:t>Basis</a:t>
                      </a:r>
                      <a:endParaRPr lang="en-GB" sz="1200">
                        <a:solidFill>
                          <a:srgbClr val="002060"/>
                        </a:solidFill>
                        <a:effectLst/>
                        <a:latin typeface="Times New Roman" panose="02020603050405020304" pitchFamily="18" charset="0"/>
                        <a:ea typeface="Times New Roman" panose="02020603050405020304" pitchFamily="18" charset="0"/>
                      </a:endParaRPr>
                    </a:p>
                  </a:txBody>
                  <a:tcPr marL="68582" marR="68582" marT="9527" marB="0"/>
                </a:tc>
                <a:tc>
                  <a:txBody>
                    <a:bodyPr/>
                    <a:lstStyle/>
                    <a:p>
                      <a:pPr algn="just">
                        <a:spcAft>
                          <a:spcPts val="0"/>
                        </a:spcAft>
                      </a:pPr>
                      <a:r>
                        <a:rPr lang="en-GB" sz="1600" kern="1200">
                          <a:solidFill>
                            <a:srgbClr val="002060"/>
                          </a:solidFill>
                          <a:effectLst/>
                        </a:rPr>
                        <a:t>Accom</a:t>
                      </a:r>
                      <a:endParaRPr lang="en-GB" sz="1200">
                        <a:solidFill>
                          <a:srgbClr val="002060"/>
                        </a:solidFill>
                        <a:effectLst/>
                        <a:latin typeface="Times New Roman" panose="02020603050405020304" pitchFamily="18" charset="0"/>
                        <a:ea typeface="Times New Roman" panose="02020603050405020304" pitchFamily="18" charset="0"/>
                      </a:endParaRPr>
                    </a:p>
                  </a:txBody>
                  <a:tcPr marL="68582" marR="68582" marT="9527" marB="0"/>
                </a:tc>
                <a:tc>
                  <a:txBody>
                    <a:bodyPr/>
                    <a:lstStyle/>
                    <a:p>
                      <a:pPr algn="just">
                        <a:spcAft>
                          <a:spcPts val="0"/>
                        </a:spcAft>
                      </a:pPr>
                      <a:r>
                        <a:rPr lang="en-GB" sz="1600" kern="1200">
                          <a:solidFill>
                            <a:srgbClr val="002060"/>
                          </a:solidFill>
                          <a:effectLst/>
                        </a:rPr>
                        <a:t>Restaurant</a:t>
                      </a:r>
                      <a:endParaRPr lang="en-GB" sz="1200">
                        <a:solidFill>
                          <a:srgbClr val="002060"/>
                        </a:solidFill>
                        <a:effectLst/>
                        <a:latin typeface="Times New Roman" panose="02020603050405020304" pitchFamily="18" charset="0"/>
                        <a:ea typeface="Times New Roman" panose="02020603050405020304" pitchFamily="18" charset="0"/>
                      </a:endParaRPr>
                    </a:p>
                  </a:txBody>
                  <a:tcPr marL="68582" marR="68582" marT="9527" marB="0"/>
                </a:tc>
                <a:tc>
                  <a:txBody>
                    <a:bodyPr/>
                    <a:lstStyle/>
                    <a:p>
                      <a:pPr algn="just">
                        <a:spcAft>
                          <a:spcPts val="0"/>
                        </a:spcAft>
                      </a:pPr>
                      <a:r>
                        <a:rPr lang="en-GB" sz="1600" kern="1200">
                          <a:solidFill>
                            <a:srgbClr val="002060"/>
                          </a:solidFill>
                          <a:effectLst/>
                        </a:rPr>
                        <a:t>Bar</a:t>
                      </a:r>
                      <a:endParaRPr lang="en-GB" sz="1200">
                        <a:solidFill>
                          <a:srgbClr val="002060"/>
                        </a:solidFill>
                        <a:effectLst/>
                        <a:latin typeface="Times New Roman" panose="02020603050405020304" pitchFamily="18" charset="0"/>
                        <a:ea typeface="Times New Roman" panose="02020603050405020304" pitchFamily="18" charset="0"/>
                      </a:endParaRPr>
                    </a:p>
                  </a:txBody>
                  <a:tcPr marL="68582" marR="68582" marT="9527" marB="0"/>
                </a:tc>
                <a:tc>
                  <a:txBody>
                    <a:bodyPr/>
                    <a:lstStyle/>
                    <a:p>
                      <a:pPr algn="just">
                        <a:spcAft>
                          <a:spcPts val="0"/>
                        </a:spcAft>
                      </a:pPr>
                      <a:r>
                        <a:rPr lang="en-GB" sz="1600" kern="1200">
                          <a:solidFill>
                            <a:srgbClr val="002060"/>
                          </a:solidFill>
                          <a:effectLst/>
                        </a:rPr>
                        <a:t>Leisure </a:t>
                      </a:r>
                      <a:endParaRPr lang="en-GB" sz="1200">
                        <a:solidFill>
                          <a:srgbClr val="002060"/>
                        </a:solidFill>
                        <a:effectLst/>
                        <a:latin typeface="Times New Roman" panose="02020603050405020304" pitchFamily="18" charset="0"/>
                        <a:ea typeface="Times New Roman" panose="02020603050405020304" pitchFamily="18" charset="0"/>
                      </a:endParaRPr>
                    </a:p>
                  </a:txBody>
                  <a:tcPr marL="68582" marR="68582" marT="9527" marB="0"/>
                </a:tc>
                <a:tc>
                  <a:txBody>
                    <a:bodyPr/>
                    <a:lstStyle/>
                    <a:p>
                      <a:pPr algn="just">
                        <a:spcAft>
                          <a:spcPts val="0"/>
                        </a:spcAft>
                      </a:pPr>
                      <a:r>
                        <a:rPr lang="en-GB" sz="1600" kern="1200">
                          <a:solidFill>
                            <a:srgbClr val="002060"/>
                          </a:solidFill>
                          <a:effectLst/>
                        </a:rPr>
                        <a:t>Admin</a:t>
                      </a:r>
                      <a:endParaRPr lang="en-GB" sz="1200">
                        <a:solidFill>
                          <a:srgbClr val="002060"/>
                        </a:solidFill>
                        <a:effectLst/>
                        <a:latin typeface="Times New Roman" panose="02020603050405020304" pitchFamily="18" charset="0"/>
                        <a:ea typeface="Times New Roman" panose="02020603050405020304" pitchFamily="18" charset="0"/>
                      </a:endParaRPr>
                    </a:p>
                  </a:txBody>
                  <a:tcPr marL="68582" marR="68582" marT="9527" marB="0"/>
                </a:tc>
                <a:tc>
                  <a:txBody>
                    <a:bodyPr/>
                    <a:lstStyle/>
                    <a:p>
                      <a:pPr algn="just">
                        <a:spcAft>
                          <a:spcPts val="0"/>
                        </a:spcAft>
                      </a:pPr>
                      <a:r>
                        <a:rPr lang="en-GB" sz="1600" kern="1200">
                          <a:solidFill>
                            <a:srgbClr val="002060"/>
                          </a:solidFill>
                          <a:effectLst/>
                        </a:rPr>
                        <a:t>Facilities</a:t>
                      </a:r>
                      <a:endParaRPr lang="en-GB" sz="1200">
                        <a:solidFill>
                          <a:srgbClr val="002060"/>
                        </a:solidFill>
                        <a:effectLst/>
                        <a:latin typeface="Times New Roman" panose="02020603050405020304" pitchFamily="18" charset="0"/>
                        <a:ea typeface="Times New Roman" panose="02020603050405020304" pitchFamily="18" charset="0"/>
                      </a:endParaRPr>
                    </a:p>
                  </a:txBody>
                  <a:tcPr marL="68582" marR="68582" marT="9527" marB="0"/>
                </a:tc>
                <a:tc>
                  <a:txBody>
                    <a:bodyPr/>
                    <a:lstStyle/>
                    <a:p>
                      <a:pPr algn="just">
                        <a:spcAft>
                          <a:spcPts val="0"/>
                        </a:spcAft>
                      </a:pPr>
                      <a:r>
                        <a:rPr lang="en-GB" sz="1600" kern="1200" dirty="0">
                          <a:solidFill>
                            <a:srgbClr val="002060"/>
                          </a:solidFill>
                          <a:effectLst/>
                        </a:rPr>
                        <a:t>Total</a:t>
                      </a:r>
                      <a:endParaRPr lang="en-GB" sz="1200" dirty="0">
                        <a:solidFill>
                          <a:srgbClr val="002060"/>
                        </a:solidFill>
                        <a:effectLst/>
                        <a:latin typeface="Times New Roman" panose="02020603050405020304" pitchFamily="18" charset="0"/>
                        <a:ea typeface="Times New Roman" panose="02020603050405020304" pitchFamily="18" charset="0"/>
                      </a:endParaRPr>
                    </a:p>
                  </a:txBody>
                  <a:tcPr marL="68582" marR="68582" marT="9527" marB="0"/>
                </a:tc>
              </a:tr>
              <a:tr h="720212">
                <a:tc>
                  <a:txBody>
                    <a:bodyPr/>
                    <a:lstStyle/>
                    <a:p>
                      <a:pPr algn="just">
                        <a:spcAft>
                          <a:spcPts val="0"/>
                        </a:spcAft>
                      </a:pPr>
                      <a:r>
                        <a:rPr lang="en-GB" sz="1800" kern="1200" dirty="0">
                          <a:solidFill>
                            <a:srgbClr val="002060"/>
                          </a:solidFill>
                          <a:effectLst/>
                        </a:rPr>
                        <a:t>Facilities </a:t>
                      </a:r>
                      <a:r>
                        <a:rPr lang="en-GB" sz="1800" kern="1200" dirty="0" err="1">
                          <a:solidFill>
                            <a:srgbClr val="002060"/>
                          </a:solidFill>
                          <a:effectLst/>
                        </a:rPr>
                        <a:t>Mgt</a:t>
                      </a:r>
                      <a:endParaRPr lang="en-GB" sz="1200" dirty="0">
                        <a:solidFill>
                          <a:srgbClr val="002060"/>
                        </a:solidFill>
                        <a:effectLst/>
                        <a:latin typeface="Times New Roman" panose="02020603050405020304" pitchFamily="18" charset="0"/>
                        <a:ea typeface="Calibri" panose="020F0502020204030204" pitchFamily="34" charset="0"/>
                      </a:endParaRPr>
                    </a:p>
                  </a:txBody>
                  <a:tcPr marL="68582" marR="68582" marT="9527" marB="0"/>
                </a:tc>
                <a:tc>
                  <a:txBody>
                    <a:bodyPr/>
                    <a:lstStyle/>
                    <a:p>
                      <a:pPr algn="just">
                        <a:spcAft>
                          <a:spcPts val="0"/>
                        </a:spcAft>
                      </a:pPr>
                      <a:r>
                        <a:rPr lang="en-GB" sz="1800" kern="1200">
                          <a:effectLst/>
                        </a:rPr>
                        <a:t> </a:t>
                      </a:r>
                      <a:endParaRPr lang="en-GB" sz="1200">
                        <a:effectLst/>
                      </a:endParaRPr>
                    </a:p>
                    <a:p>
                      <a:pPr algn="just">
                        <a:spcAft>
                          <a:spcPts val="0"/>
                        </a:spcAft>
                      </a:pPr>
                      <a:r>
                        <a:rPr lang="en-GB" sz="1800" kern="1200">
                          <a:effectLst/>
                        </a:rPr>
                        <a:t>Floor</a:t>
                      </a:r>
                      <a:endParaRPr lang="en-GB" sz="1200">
                        <a:effectLst/>
                        <a:latin typeface="Times New Roman" panose="02020603050405020304" pitchFamily="18" charset="0"/>
                        <a:ea typeface="Calibri" panose="020F0502020204030204" pitchFamily="34" charset="0"/>
                      </a:endParaRPr>
                    </a:p>
                  </a:txBody>
                  <a:tcPr marL="68582" marR="68582" marT="9527" marB="0"/>
                </a:tc>
                <a:tc>
                  <a:txBody>
                    <a:bodyPr/>
                    <a:lstStyle/>
                    <a:p>
                      <a:pPr algn="just">
                        <a:spcAft>
                          <a:spcPts val="0"/>
                        </a:spcAft>
                      </a:pPr>
                      <a:r>
                        <a:rPr lang="en-GB" sz="1800" kern="1200">
                          <a:effectLst/>
                        </a:rPr>
                        <a:t> </a:t>
                      </a:r>
                      <a:endParaRPr lang="en-GB" sz="1200">
                        <a:effectLst/>
                      </a:endParaRPr>
                    </a:p>
                    <a:p>
                      <a:pPr algn="just">
                        <a:spcAft>
                          <a:spcPts val="0"/>
                        </a:spcAft>
                      </a:pPr>
                      <a:r>
                        <a:rPr lang="en-GB" sz="1800" kern="1200">
                          <a:effectLst/>
                        </a:rPr>
                        <a:t>44,400</a:t>
                      </a:r>
                      <a:endParaRPr lang="en-GB" sz="1200">
                        <a:effectLst/>
                        <a:latin typeface="Times New Roman" panose="02020603050405020304" pitchFamily="18" charset="0"/>
                        <a:ea typeface="Calibri" panose="020F0502020204030204" pitchFamily="34" charset="0"/>
                      </a:endParaRPr>
                    </a:p>
                  </a:txBody>
                  <a:tcPr marL="68582" marR="68582" marT="9527" marB="0"/>
                </a:tc>
                <a:tc>
                  <a:txBody>
                    <a:bodyPr/>
                    <a:lstStyle/>
                    <a:p>
                      <a:pPr algn="just">
                        <a:spcAft>
                          <a:spcPts val="0"/>
                        </a:spcAft>
                      </a:pPr>
                      <a:r>
                        <a:rPr lang="en-GB" sz="1800" kern="1200">
                          <a:effectLst/>
                        </a:rPr>
                        <a:t> </a:t>
                      </a:r>
                      <a:endParaRPr lang="en-GB" sz="1200">
                        <a:effectLst/>
                      </a:endParaRPr>
                    </a:p>
                    <a:p>
                      <a:pPr algn="just">
                        <a:spcAft>
                          <a:spcPts val="0"/>
                        </a:spcAft>
                      </a:pPr>
                      <a:r>
                        <a:rPr lang="en-GB" sz="1800" kern="1200">
                          <a:effectLst/>
                        </a:rPr>
                        <a:t>8,880</a:t>
                      </a:r>
                      <a:endParaRPr lang="en-GB" sz="1200">
                        <a:effectLst/>
                        <a:latin typeface="Times New Roman" panose="02020603050405020304" pitchFamily="18" charset="0"/>
                        <a:ea typeface="Calibri" panose="020F0502020204030204" pitchFamily="34" charset="0"/>
                      </a:endParaRPr>
                    </a:p>
                  </a:txBody>
                  <a:tcPr marL="68582" marR="68582" marT="9527" marB="0"/>
                </a:tc>
                <a:tc>
                  <a:txBody>
                    <a:bodyPr/>
                    <a:lstStyle/>
                    <a:p>
                      <a:pPr algn="just">
                        <a:spcAft>
                          <a:spcPts val="0"/>
                        </a:spcAft>
                      </a:pPr>
                      <a:r>
                        <a:rPr lang="en-GB" sz="1800" kern="1200">
                          <a:effectLst/>
                        </a:rPr>
                        <a:t> </a:t>
                      </a:r>
                      <a:endParaRPr lang="en-GB" sz="1200">
                        <a:effectLst/>
                      </a:endParaRPr>
                    </a:p>
                    <a:p>
                      <a:pPr algn="just">
                        <a:spcAft>
                          <a:spcPts val="0"/>
                        </a:spcAft>
                      </a:pPr>
                      <a:r>
                        <a:rPr lang="en-GB" sz="1800" kern="1200">
                          <a:effectLst/>
                        </a:rPr>
                        <a:t>4,440</a:t>
                      </a:r>
                      <a:endParaRPr lang="en-GB" sz="1200">
                        <a:effectLst/>
                        <a:latin typeface="Times New Roman" panose="02020603050405020304" pitchFamily="18" charset="0"/>
                        <a:ea typeface="Calibri" panose="020F0502020204030204" pitchFamily="34" charset="0"/>
                      </a:endParaRPr>
                    </a:p>
                  </a:txBody>
                  <a:tcPr marL="68582" marR="68582" marT="9527" marB="0"/>
                </a:tc>
                <a:tc>
                  <a:txBody>
                    <a:bodyPr/>
                    <a:lstStyle/>
                    <a:p>
                      <a:pPr algn="just">
                        <a:spcAft>
                          <a:spcPts val="0"/>
                        </a:spcAft>
                      </a:pPr>
                      <a:r>
                        <a:rPr lang="en-GB" sz="1800" kern="1200">
                          <a:effectLst/>
                        </a:rPr>
                        <a:t> </a:t>
                      </a:r>
                      <a:endParaRPr lang="en-GB" sz="1200">
                        <a:effectLst/>
                      </a:endParaRPr>
                    </a:p>
                    <a:p>
                      <a:pPr algn="just">
                        <a:spcAft>
                          <a:spcPts val="0"/>
                        </a:spcAft>
                      </a:pPr>
                      <a:r>
                        <a:rPr lang="en-GB" sz="1800" kern="1200">
                          <a:effectLst/>
                        </a:rPr>
                        <a:t>13,320</a:t>
                      </a:r>
                      <a:endParaRPr lang="en-GB" sz="1200">
                        <a:effectLst/>
                        <a:latin typeface="Times New Roman" panose="02020603050405020304" pitchFamily="18" charset="0"/>
                        <a:ea typeface="Calibri" panose="020F0502020204030204" pitchFamily="34" charset="0"/>
                      </a:endParaRPr>
                    </a:p>
                  </a:txBody>
                  <a:tcPr marL="68582" marR="68582" marT="9527" marB="0"/>
                </a:tc>
                <a:tc>
                  <a:txBody>
                    <a:bodyPr/>
                    <a:lstStyle/>
                    <a:p>
                      <a:pPr algn="just">
                        <a:spcAft>
                          <a:spcPts val="0"/>
                        </a:spcAft>
                      </a:pPr>
                      <a:r>
                        <a:rPr lang="en-GB" sz="1800" kern="1200">
                          <a:effectLst/>
                        </a:rPr>
                        <a:t> </a:t>
                      </a:r>
                      <a:endParaRPr lang="en-GB" sz="1200">
                        <a:effectLst/>
                      </a:endParaRPr>
                    </a:p>
                    <a:p>
                      <a:pPr algn="just">
                        <a:spcAft>
                          <a:spcPts val="0"/>
                        </a:spcAft>
                      </a:pPr>
                      <a:r>
                        <a:rPr lang="en-GB" sz="1800" kern="1200">
                          <a:effectLst/>
                        </a:rPr>
                        <a:t>2,960</a:t>
                      </a:r>
                      <a:endParaRPr lang="en-GB" sz="1200">
                        <a:effectLst/>
                        <a:latin typeface="Times New Roman" panose="02020603050405020304" pitchFamily="18" charset="0"/>
                        <a:ea typeface="Calibri" panose="020F0502020204030204" pitchFamily="34" charset="0"/>
                      </a:endParaRPr>
                    </a:p>
                  </a:txBody>
                  <a:tcPr marL="68582" marR="68582" marT="9527" marB="0"/>
                </a:tc>
                <a:tc>
                  <a:txBody>
                    <a:bodyPr/>
                    <a:lstStyle/>
                    <a:p>
                      <a:pPr algn="just">
                        <a:spcAft>
                          <a:spcPts val="0"/>
                        </a:spcAft>
                      </a:pPr>
                      <a:r>
                        <a:rPr lang="en-GB" sz="1800" kern="1200">
                          <a:effectLst/>
                        </a:rPr>
                        <a:t> </a:t>
                      </a:r>
                      <a:endParaRPr lang="en-GB" sz="1200">
                        <a:effectLst/>
                      </a:endParaRPr>
                    </a:p>
                    <a:p>
                      <a:pPr algn="just">
                        <a:spcAft>
                          <a:spcPts val="0"/>
                        </a:spcAft>
                      </a:pPr>
                      <a:r>
                        <a:rPr lang="en-GB" sz="1800" kern="1200">
                          <a:effectLst/>
                        </a:rPr>
                        <a:t>(74,000)</a:t>
                      </a:r>
                      <a:endParaRPr lang="en-GB" sz="1200">
                        <a:effectLst/>
                        <a:latin typeface="Times New Roman" panose="02020603050405020304" pitchFamily="18" charset="0"/>
                        <a:ea typeface="Calibri" panose="020F0502020204030204" pitchFamily="34" charset="0"/>
                      </a:endParaRPr>
                    </a:p>
                  </a:txBody>
                  <a:tcPr marL="68582" marR="68582" marT="9527" marB="0"/>
                </a:tc>
                <a:tc>
                  <a:txBody>
                    <a:bodyPr/>
                    <a:lstStyle/>
                    <a:p>
                      <a:pPr algn="just">
                        <a:spcAft>
                          <a:spcPts val="0"/>
                        </a:spcAft>
                      </a:pPr>
                      <a:r>
                        <a:rPr lang="en-GB" sz="1800" kern="1200" dirty="0">
                          <a:effectLst/>
                        </a:rPr>
                        <a:t> </a:t>
                      </a:r>
                      <a:endParaRPr lang="en-GB" sz="1200" dirty="0">
                        <a:effectLst/>
                      </a:endParaRPr>
                    </a:p>
                    <a:p>
                      <a:pPr algn="just">
                        <a:spcAft>
                          <a:spcPts val="0"/>
                        </a:spcAft>
                      </a:pPr>
                      <a:r>
                        <a:rPr lang="en-GB" sz="1800" kern="1200" dirty="0">
                          <a:effectLst/>
                        </a:rPr>
                        <a:t>0</a:t>
                      </a:r>
                      <a:endParaRPr lang="en-GB" sz="1200" dirty="0">
                        <a:effectLst/>
                        <a:latin typeface="Times New Roman" panose="02020603050405020304" pitchFamily="18" charset="0"/>
                        <a:ea typeface="Calibri" panose="020F0502020204030204" pitchFamily="34" charset="0"/>
                      </a:endParaRPr>
                    </a:p>
                  </a:txBody>
                  <a:tcPr marL="68582" marR="68582" marT="9527" marB="0"/>
                </a:tc>
              </a:tr>
              <a:tr h="432127">
                <a:tc>
                  <a:txBody>
                    <a:bodyPr/>
                    <a:lstStyle/>
                    <a:p>
                      <a:pPr algn="just">
                        <a:spcAft>
                          <a:spcPts val="0"/>
                        </a:spcAft>
                      </a:pPr>
                      <a:r>
                        <a:rPr lang="en-GB" sz="1800" kern="1200">
                          <a:solidFill>
                            <a:srgbClr val="002060"/>
                          </a:solidFill>
                          <a:effectLst/>
                        </a:rPr>
                        <a:t> </a:t>
                      </a:r>
                      <a:endParaRPr lang="en-GB" sz="1200">
                        <a:solidFill>
                          <a:srgbClr val="002060"/>
                        </a:solidFill>
                        <a:effectLst/>
                        <a:latin typeface="Times New Roman" panose="02020603050405020304" pitchFamily="18" charset="0"/>
                        <a:ea typeface="Calibri" panose="020F0502020204030204" pitchFamily="34" charset="0"/>
                      </a:endParaRPr>
                    </a:p>
                  </a:txBody>
                  <a:tcPr marL="68582" marR="68582" marT="9527" marB="0"/>
                </a:tc>
                <a:tc>
                  <a:txBody>
                    <a:bodyPr/>
                    <a:lstStyle/>
                    <a:p>
                      <a:pPr algn="just">
                        <a:spcAft>
                          <a:spcPts val="0"/>
                        </a:spcAft>
                      </a:pPr>
                      <a:r>
                        <a:rPr lang="en-GB" sz="1800" kern="1200">
                          <a:effectLst/>
                        </a:rPr>
                        <a:t> </a:t>
                      </a:r>
                      <a:endParaRPr lang="en-GB" sz="1200">
                        <a:effectLst/>
                        <a:latin typeface="Times New Roman" panose="02020603050405020304" pitchFamily="18" charset="0"/>
                        <a:ea typeface="Calibri" panose="020F0502020204030204" pitchFamily="34" charset="0"/>
                      </a:endParaRPr>
                    </a:p>
                  </a:txBody>
                  <a:tcPr marL="68582" marR="68582" marT="9527" marB="0"/>
                </a:tc>
                <a:tc>
                  <a:txBody>
                    <a:bodyPr/>
                    <a:lstStyle/>
                    <a:p>
                      <a:pPr algn="just">
                        <a:spcAft>
                          <a:spcPts val="0"/>
                        </a:spcAft>
                      </a:pPr>
                      <a:r>
                        <a:rPr lang="en-GB" sz="1800" kern="1200" dirty="0">
                          <a:effectLst/>
                        </a:rPr>
                        <a:t> </a:t>
                      </a:r>
                      <a:endParaRPr lang="en-GB" sz="1200" dirty="0">
                        <a:effectLst/>
                        <a:latin typeface="Times New Roman" panose="02020603050405020304" pitchFamily="18" charset="0"/>
                        <a:ea typeface="Calibri" panose="020F0502020204030204" pitchFamily="34" charset="0"/>
                      </a:endParaRPr>
                    </a:p>
                  </a:txBody>
                  <a:tcPr marL="68582" marR="68582" marT="9527" marB="0"/>
                </a:tc>
                <a:tc>
                  <a:txBody>
                    <a:bodyPr/>
                    <a:lstStyle/>
                    <a:p>
                      <a:pPr algn="just">
                        <a:spcAft>
                          <a:spcPts val="0"/>
                        </a:spcAft>
                      </a:pPr>
                      <a:r>
                        <a:rPr lang="en-GB" sz="1800" kern="1200">
                          <a:effectLst/>
                        </a:rPr>
                        <a:t> </a:t>
                      </a:r>
                      <a:endParaRPr lang="en-GB" sz="1200">
                        <a:effectLst/>
                        <a:latin typeface="Times New Roman" panose="02020603050405020304" pitchFamily="18" charset="0"/>
                        <a:ea typeface="Calibri" panose="020F0502020204030204" pitchFamily="34" charset="0"/>
                      </a:endParaRPr>
                    </a:p>
                  </a:txBody>
                  <a:tcPr marL="68582" marR="68582" marT="9527" marB="0"/>
                </a:tc>
                <a:tc>
                  <a:txBody>
                    <a:bodyPr/>
                    <a:lstStyle/>
                    <a:p>
                      <a:pPr algn="just">
                        <a:spcAft>
                          <a:spcPts val="0"/>
                        </a:spcAft>
                      </a:pPr>
                      <a:r>
                        <a:rPr lang="en-GB" sz="1800" kern="1200">
                          <a:effectLst/>
                        </a:rPr>
                        <a:t> </a:t>
                      </a:r>
                      <a:endParaRPr lang="en-GB" sz="1200">
                        <a:effectLst/>
                        <a:latin typeface="Times New Roman" panose="02020603050405020304" pitchFamily="18" charset="0"/>
                        <a:ea typeface="Calibri" panose="020F0502020204030204" pitchFamily="34" charset="0"/>
                      </a:endParaRPr>
                    </a:p>
                  </a:txBody>
                  <a:tcPr marL="68582" marR="68582" marT="9527" marB="0"/>
                </a:tc>
                <a:tc>
                  <a:txBody>
                    <a:bodyPr/>
                    <a:lstStyle/>
                    <a:p>
                      <a:pPr algn="just">
                        <a:spcAft>
                          <a:spcPts val="0"/>
                        </a:spcAft>
                      </a:pPr>
                      <a:r>
                        <a:rPr lang="en-GB" sz="1800" kern="1200">
                          <a:effectLst/>
                        </a:rPr>
                        <a:t> </a:t>
                      </a:r>
                      <a:endParaRPr lang="en-GB" sz="1200">
                        <a:effectLst/>
                        <a:latin typeface="Times New Roman" panose="02020603050405020304" pitchFamily="18" charset="0"/>
                        <a:ea typeface="Calibri" panose="020F0502020204030204" pitchFamily="34" charset="0"/>
                      </a:endParaRPr>
                    </a:p>
                  </a:txBody>
                  <a:tcPr marL="68582" marR="68582" marT="9527" marB="0"/>
                </a:tc>
                <a:tc>
                  <a:txBody>
                    <a:bodyPr/>
                    <a:lstStyle/>
                    <a:p>
                      <a:pPr algn="just">
                        <a:spcAft>
                          <a:spcPts val="0"/>
                        </a:spcAft>
                      </a:pPr>
                      <a:r>
                        <a:rPr lang="en-GB" sz="1800" kern="1200">
                          <a:effectLst/>
                        </a:rPr>
                        <a:t>68,560</a:t>
                      </a:r>
                      <a:endParaRPr lang="en-GB" sz="1200">
                        <a:effectLst/>
                        <a:latin typeface="Times New Roman" panose="02020603050405020304" pitchFamily="18" charset="0"/>
                        <a:ea typeface="Calibri" panose="020F0502020204030204" pitchFamily="34" charset="0"/>
                      </a:endParaRPr>
                    </a:p>
                  </a:txBody>
                  <a:tcPr marL="68582" marR="68582" marT="9527" marB="0"/>
                </a:tc>
                <a:tc>
                  <a:txBody>
                    <a:bodyPr/>
                    <a:lstStyle/>
                    <a:p>
                      <a:pPr algn="just">
                        <a:spcAft>
                          <a:spcPts val="0"/>
                        </a:spcAft>
                      </a:pPr>
                      <a:r>
                        <a:rPr lang="en-GB" sz="1800" kern="1200">
                          <a:effectLst/>
                        </a:rPr>
                        <a:t> </a:t>
                      </a:r>
                      <a:endParaRPr lang="en-GB" sz="1200">
                        <a:effectLst/>
                        <a:latin typeface="Times New Roman" panose="02020603050405020304" pitchFamily="18" charset="0"/>
                        <a:ea typeface="Calibri" panose="020F0502020204030204" pitchFamily="34" charset="0"/>
                      </a:endParaRPr>
                    </a:p>
                  </a:txBody>
                  <a:tcPr marL="68582" marR="68582" marT="9527" marB="0"/>
                </a:tc>
                <a:tc>
                  <a:txBody>
                    <a:bodyPr/>
                    <a:lstStyle/>
                    <a:p>
                      <a:pPr algn="just">
                        <a:spcAft>
                          <a:spcPts val="0"/>
                        </a:spcAft>
                      </a:pPr>
                      <a:r>
                        <a:rPr lang="en-GB" sz="1800" kern="1200" dirty="0">
                          <a:effectLst/>
                        </a:rPr>
                        <a:t> </a:t>
                      </a:r>
                      <a:endParaRPr lang="en-GB" sz="1200" dirty="0">
                        <a:effectLst/>
                        <a:latin typeface="Times New Roman" panose="02020603050405020304" pitchFamily="18" charset="0"/>
                        <a:ea typeface="Calibri" panose="020F0502020204030204" pitchFamily="34" charset="0"/>
                      </a:endParaRPr>
                    </a:p>
                  </a:txBody>
                  <a:tcPr marL="68582" marR="68582" marT="9527" marB="0"/>
                </a:tc>
              </a:tr>
              <a:tr h="432127">
                <a:tc>
                  <a:txBody>
                    <a:bodyPr/>
                    <a:lstStyle/>
                    <a:p>
                      <a:pPr algn="just">
                        <a:spcAft>
                          <a:spcPts val="0"/>
                        </a:spcAft>
                      </a:pPr>
                      <a:r>
                        <a:rPr lang="en-GB" sz="1800" kern="1200" dirty="0">
                          <a:solidFill>
                            <a:srgbClr val="002060"/>
                          </a:solidFill>
                          <a:effectLst/>
                        </a:rPr>
                        <a:t>Admin</a:t>
                      </a:r>
                      <a:endParaRPr lang="en-GB" sz="1200" dirty="0">
                        <a:solidFill>
                          <a:srgbClr val="002060"/>
                        </a:solidFill>
                        <a:effectLst/>
                        <a:latin typeface="Times New Roman" panose="02020603050405020304" pitchFamily="18" charset="0"/>
                        <a:ea typeface="Calibri" panose="020F0502020204030204" pitchFamily="34" charset="0"/>
                      </a:endParaRPr>
                    </a:p>
                  </a:txBody>
                  <a:tcPr marL="68582" marR="68582" marT="9527" marB="0"/>
                </a:tc>
                <a:tc>
                  <a:txBody>
                    <a:bodyPr/>
                    <a:lstStyle/>
                    <a:p>
                      <a:pPr algn="just">
                        <a:spcAft>
                          <a:spcPts val="0"/>
                        </a:spcAft>
                      </a:pPr>
                      <a:r>
                        <a:rPr lang="en-GB" sz="1800" kern="1200">
                          <a:effectLst/>
                        </a:rPr>
                        <a:t>Percent</a:t>
                      </a:r>
                      <a:endParaRPr lang="en-GB" sz="1200">
                        <a:effectLst/>
                        <a:latin typeface="Times New Roman" panose="02020603050405020304" pitchFamily="18" charset="0"/>
                        <a:ea typeface="Calibri" panose="020F0502020204030204" pitchFamily="34" charset="0"/>
                      </a:endParaRPr>
                    </a:p>
                  </a:txBody>
                  <a:tcPr marL="68582" marR="68582" marT="9527" marB="0"/>
                </a:tc>
                <a:tc>
                  <a:txBody>
                    <a:bodyPr/>
                    <a:lstStyle/>
                    <a:p>
                      <a:pPr algn="just">
                        <a:spcAft>
                          <a:spcPts val="0"/>
                        </a:spcAft>
                      </a:pPr>
                      <a:r>
                        <a:rPr lang="en-GB" sz="1800" kern="1200">
                          <a:effectLst/>
                        </a:rPr>
                        <a:t>34,280</a:t>
                      </a:r>
                      <a:endParaRPr lang="en-GB" sz="1200">
                        <a:effectLst/>
                        <a:latin typeface="Times New Roman" panose="02020603050405020304" pitchFamily="18" charset="0"/>
                        <a:ea typeface="Calibri" panose="020F0502020204030204" pitchFamily="34" charset="0"/>
                      </a:endParaRPr>
                    </a:p>
                  </a:txBody>
                  <a:tcPr marL="68582" marR="68582" marT="9527" marB="0"/>
                </a:tc>
                <a:tc>
                  <a:txBody>
                    <a:bodyPr/>
                    <a:lstStyle/>
                    <a:p>
                      <a:pPr algn="just">
                        <a:spcAft>
                          <a:spcPts val="0"/>
                        </a:spcAft>
                      </a:pPr>
                      <a:r>
                        <a:rPr lang="en-GB" sz="1800" kern="1200">
                          <a:effectLst/>
                        </a:rPr>
                        <a:t>13,712</a:t>
                      </a:r>
                      <a:endParaRPr lang="en-GB" sz="1200">
                        <a:effectLst/>
                        <a:latin typeface="Times New Roman" panose="02020603050405020304" pitchFamily="18" charset="0"/>
                        <a:ea typeface="Calibri" panose="020F0502020204030204" pitchFamily="34" charset="0"/>
                      </a:endParaRPr>
                    </a:p>
                  </a:txBody>
                  <a:tcPr marL="68582" marR="68582" marT="9527" marB="0"/>
                </a:tc>
                <a:tc>
                  <a:txBody>
                    <a:bodyPr/>
                    <a:lstStyle/>
                    <a:p>
                      <a:pPr algn="just">
                        <a:spcAft>
                          <a:spcPts val="0"/>
                        </a:spcAft>
                      </a:pPr>
                      <a:r>
                        <a:rPr lang="en-GB" sz="1800" kern="1200">
                          <a:effectLst/>
                        </a:rPr>
                        <a:t>3,428</a:t>
                      </a:r>
                      <a:endParaRPr lang="en-GB" sz="1200">
                        <a:effectLst/>
                        <a:latin typeface="Times New Roman" panose="02020603050405020304" pitchFamily="18" charset="0"/>
                        <a:ea typeface="Calibri" panose="020F0502020204030204" pitchFamily="34" charset="0"/>
                      </a:endParaRPr>
                    </a:p>
                  </a:txBody>
                  <a:tcPr marL="68582" marR="68582" marT="9527" marB="0"/>
                </a:tc>
                <a:tc>
                  <a:txBody>
                    <a:bodyPr/>
                    <a:lstStyle/>
                    <a:p>
                      <a:pPr algn="just">
                        <a:spcAft>
                          <a:spcPts val="0"/>
                        </a:spcAft>
                      </a:pPr>
                      <a:r>
                        <a:rPr lang="en-GB" sz="1800" kern="1200">
                          <a:effectLst/>
                        </a:rPr>
                        <a:t>17,140</a:t>
                      </a:r>
                      <a:endParaRPr lang="en-GB" sz="1200">
                        <a:effectLst/>
                        <a:latin typeface="Times New Roman" panose="02020603050405020304" pitchFamily="18" charset="0"/>
                        <a:ea typeface="Calibri" panose="020F0502020204030204" pitchFamily="34" charset="0"/>
                      </a:endParaRPr>
                    </a:p>
                  </a:txBody>
                  <a:tcPr marL="68582" marR="68582" marT="9527" marB="0"/>
                </a:tc>
                <a:tc>
                  <a:txBody>
                    <a:bodyPr/>
                    <a:lstStyle/>
                    <a:p>
                      <a:pPr algn="just">
                        <a:spcAft>
                          <a:spcPts val="0"/>
                        </a:spcAft>
                      </a:pPr>
                      <a:r>
                        <a:rPr lang="en-GB" sz="1800" kern="1200">
                          <a:effectLst/>
                        </a:rPr>
                        <a:t>(68,560)</a:t>
                      </a:r>
                      <a:endParaRPr lang="en-GB" sz="1200">
                        <a:effectLst/>
                        <a:latin typeface="Times New Roman" panose="02020603050405020304" pitchFamily="18" charset="0"/>
                        <a:ea typeface="Calibri" panose="020F0502020204030204" pitchFamily="34" charset="0"/>
                      </a:endParaRPr>
                    </a:p>
                  </a:txBody>
                  <a:tcPr marL="68582" marR="68582" marT="9527" marB="0"/>
                </a:tc>
                <a:tc>
                  <a:txBody>
                    <a:bodyPr/>
                    <a:lstStyle/>
                    <a:p>
                      <a:pPr algn="just">
                        <a:spcAft>
                          <a:spcPts val="0"/>
                        </a:spcAft>
                      </a:pPr>
                      <a:r>
                        <a:rPr lang="en-GB" sz="1800" kern="1200">
                          <a:effectLst/>
                        </a:rPr>
                        <a:t>0</a:t>
                      </a:r>
                      <a:endParaRPr lang="en-GB" sz="1200">
                        <a:effectLst/>
                        <a:latin typeface="Times New Roman" panose="02020603050405020304" pitchFamily="18" charset="0"/>
                        <a:ea typeface="Calibri" panose="020F0502020204030204" pitchFamily="34" charset="0"/>
                      </a:endParaRPr>
                    </a:p>
                  </a:txBody>
                  <a:tcPr marL="68582" marR="68582" marT="9527" marB="0"/>
                </a:tc>
                <a:tc>
                  <a:txBody>
                    <a:bodyPr/>
                    <a:lstStyle/>
                    <a:p>
                      <a:pPr algn="just">
                        <a:spcAft>
                          <a:spcPts val="0"/>
                        </a:spcAft>
                      </a:pPr>
                      <a:r>
                        <a:rPr lang="en-GB" sz="1800" kern="1200" dirty="0">
                          <a:effectLst/>
                        </a:rPr>
                        <a:t>0</a:t>
                      </a:r>
                      <a:endParaRPr lang="en-GB" sz="1200" dirty="0">
                        <a:effectLst/>
                        <a:latin typeface="Times New Roman" panose="02020603050405020304" pitchFamily="18" charset="0"/>
                        <a:ea typeface="Calibri" panose="020F0502020204030204" pitchFamily="34" charset="0"/>
                      </a:endParaRPr>
                    </a:p>
                  </a:txBody>
                  <a:tcPr marL="68582" marR="68582" marT="9527" marB="0"/>
                </a:tc>
              </a:tr>
              <a:tr h="288085">
                <a:tc>
                  <a:txBody>
                    <a:bodyPr/>
                    <a:lstStyle/>
                    <a:p>
                      <a:pPr algn="just">
                        <a:spcAft>
                          <a:spcPts val="0"/>
                        </a:spcAft>
                      </a:pPr>
                      <a:r>
                        <a:rPr lang="en-GB" sz="1800" kern="1200" dirty="0">
                          <a:solidFill>
                            <a:srgbClr val="002060"/>
                          </a:solidFill>
                          <a:effectLst/>
                        </a:rPr>
                        <a:t>Total </a:t>
                      </a:r>
                      <a:endParaRPr lang="en-GB" sz="1200" dirty="0">
                        <a:solidFill>
                          <a:srgbClr val="002060"/>
                        </a:solidFill>
                        <a:effectLst/>
                        <a:latin typeface="Times New Roman" panose="02020603050405020304" pitchFamily="18" charset="0"/>
                        <a:ea typeface="Calibri" panose="020F0502020204030204" pitchFamily="34" charset="0"/>
                      </a:endParaRPr>
                    </a:p>
                  </a:txBody>
                  <a:tcPr marL="68582" marR="68582" marT="9527" marB="0"/>
                </a:tc>
                <a:tc>
                  <a:txBody>
                    <a:bodyPr/>
                    <a:lstStyle/>
                    <a:p>
                      <a:pPr algn="just">
                        <a:spcAft>
                          <a:spcPts val="0"/>
                        </a:spcAft>
                      </a:pPr>
                      <a:r>
                        <a:rPr lang="en-GB" sz="1800" kern="1200">
                          <a:effectLst/>
                        </a:rPr>
                        <a:t> </a:t>
                      </a:r>
                      <a:endParaRPr lang="en-GB" sz="1200">
                        <a:effectLst/>
                        <a:latin typeface="Times New Roman" panose="02020603050405020304" pitchFamily="18" charset="0"/>
                        <a:ea typeface="Calibri" panose="020F0502020204030204" pitchFamily="34" charset="0"/>
                      </a:endParaRPr>
                    </a:p>
                  </a:txBody>
                  <a:tcPr marL="68582" marR="68582" marT="9527" marB="0"/>
                </a:tc>
                <a:tc>
                  <a:txBody>
                    <a:bodyPr/>
                    <a:lstStyle/>
                    <a:p>
                      <a:pPr algn="just">
                        <a:spcAft>
                          <a:spcPts val="0"/>
                        </a:spcAft>
                      </a:pPr>
                      <a:r>
                        <a:rPr lang="en-GB" sz="1400" kern="1200">
                          <a:effectLst/>
                        </a:rPr>
                        <a:t>562,680</a:t>
                      </a:r>
                      <a:endParaRPr lang="en-GB" sz="1200">
                        <a:effectLst/>
                        <a:latin typeface="Times New Roman" panose="02020603050405020304" pitchFamily="18" charset="0"/>
                        <a:ea typeface="Calibri" panose="020F0502020204030204" pitchFamily="34" charset="0"/>
                      </a:endParaRPr>
                    </a:p>
                  </a:txBody>
                  <a:tcPr marL="68582" marR="68582" marT="9527" marB="0"/>
                </a:tc>
                <a:tc>
                  <a:txBody>
                    <a:bodyPr/>
                    <a:lstStyle/>
                    <a:p>
                      <a:pPr algn="just">
                        <a:spcAft>
                          <a:spcPts val="0"/>
                        </a:spcAft>
                      </a:pPr>
                      <a:r>
                        <a:rPr lang="en-GB" sz="1400" kern="1200">
                          <a:effectLst/>
                        </a:rPr>
                        <a:t>181,392</a:t>
                      </a:r>
                      <a:endParaRPr lang="en-GB" sz="1200">
                        <a:effectLst/>
                        <a:latin typeface="Times New Roman" panose="02020603050405020304" pitchFamily="18" charset="0"/>
                        <a:ea typeface="Calibri" panose="020F0502020204030204" pitchFamily="34" charset="0"/>
                      </a:endParaRPr>
                    </a:p>
                  </a:txBody>
                  <a:tcPr marL="68582" marR="68582" marT="9527" marB="0"/>
                </a:tc>
                <a:tc>
                  <a:txBody>
                    <a:bodyPr/>
                    <a:lstStyle/>
                    <a:p>
                      <a:pPr algn="just">
                        <a:spcAft>
                          <a:spcPts val="0"/>
                        </a:spcAft>
                      </a:pPr>
                      <a:r>
                        <a:rPr lang="en-GB" sz="1400" kern="1200">
                          <a:effectLst/>
                        </a:rPr>
                        <a:t>81,768</a:t>
                      </a:r>
                      <a:endParaRPr lang="en-GB" sz="1200">
                        <a:effectLst/>
                        <a:latin typeface="Times New Roman" panose="02020603050405020304" pitchFamily="18" charset="0"/>
                        <a:ea typeface="Calibri" panose="020F0502020204030204" pitchFamily="34" charset="0"/>
                      </a:endParaRPr>
                    </a:p>
                  </a:txBody>
                  <a:tcPr marL="68582" marR="68582" marT="9527" marB="0"/>
                </a:tc>
                <a:tc>
                  <a:txBody>
                    <a:bodyPr/>
                    <a:lstStyle/>
                    <a:p>
                      <a:pPr algn="just">
                        <a:spcAft>
                          <a:spcPts val="0"/>
                        </a:spcAft>
                      </a:pPr>
                      <a:r>
                        <a:rPr lang="en-GB" sz="1400" kern="1200">
                          <a:effectLst/>
                        </a:rPr>
                        <a:t>239,160</a:t>
                      </a:r>
                      <a:endParaRPr lang="en-GB" sz="1200">
                        <a:effectLst/>
                        <a:latin typeface="Times New Roman" panose="02020603050405020304" pitchFamily="18" charset="0"/>
                        <a:ea typeface="Calibri" panose="020F0502020204030204" pitchFamily="34" charset="0"/>
                      </a:endParaRPr>
                    </a:p>
                  </a:txBody>
                  <a:tcPr marL="68582" marR="68582" marT="9527" marB="0"/>
                </a:tc>
                <a:tc>
                  <a:txBody>
                    <a:bodyPr/>
                    <a:lstStyle/>
                    <a:p>
                      <a:pPr algn="just">
                        <a:spcAft>
                          <a:spcPts val="0"/>
                        </a:spcAft>
                      </a:pPr>
                      <a:r>
                        <a:rPr lang="en-GB" sz="1400" kern="1200">
                          <a:effectLst/>
                        </a:rPr>
                        <a:t>0</a:t>
                      </a:r>
                      <a:endParaRPr lang="en-GB" sz="1200">
                        <a:effectLst/>
                        <a:latin typeface="Times New Roman" panose="02020603050405020304" pitchFamily="18" charset="0"/>
                        <a:ea typeface="Calibri" panose="020F0502020204030204" pitchFamily="34" charset="0"/>
                      </a:endParaRPr>
                    </a:p>
                  </a:txBody>
                  <a:tcPr marL="68582" marR="68582" marT="9527" marB="0"/>
                </a:tc>
                <a:tc>
                  <a:txBody>
                    <a:bodyPr/>
                    <a:lstStyle/>
                    <a:p>
                      <a:pPr algn="just">
                        <a:spcAft>
                          <a:spcPts val="0"/>
                        </a:spcAft>
                      </a:pPr>
                      <a:r>
                        <a:rPr lang="en-GB" sz="1400" kern="1200" dirty="0">
                          <a:effectLst/>
                        </a:rPr>
                        <a:t>0</a:t>
                      </a:r>
                      <a:endParaRPr lang="en-GB" sz="1200" dirty="0">
                        <a:effectLst/>
                        <a:latin typeface="Times New Roman" panose="02020603050405020304" pitchFamily="18" charset="0"/>
                        <a:ea typeface="Calibri" panose="020F0502020204030204" pitchFamily="34" charset="0"/>
                      </a:endParaRPr>
                    </a:p>
                  </a:txBody>
                  <a:tcPr marL="68582" marR="68582" marT="9527" marB="0"/>
                </a:tc>
                <a:tc>
                  <a:txBody>
                    <a:bodyPr/>
                    <a:lstStyle/>
                    <a:p>
                      <a:pPr algn="just">
                        <a:spcAft>
                          <a:spcPts val="0"/>
                        </a:spcAft>
                      </a:pPr>
                      <a:r>
                        <a:rPr lang="en-GB" sz="1400" kern="1200" dirty="0">
                          <a:effectLst/>
                        </a:rPr>
                        <a:t>1,065,000</a:t>
                      </a:r>
                      <a:endParaRPr lang="en-GB" sz="1200" dirty="0">
                        <a:effectLst/>
                        <a:latin typeface="Times New Roman" panose="02020603050405020304" pitchFamily="18" charset="0"/>
                        <a:ea typeface="Calibri" panose="020F0502020204030204" pitchFamily="34" charset="0"/>
                      </a:endParaRPr>
                    </a:p>
                  </a:txBody>
                  <a:tcPr marL="68582" marR="68582" marT="9527" marB="0"/>
                </a:tc>
              </a:tr>
            </a:tbl>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ChangeArrowheads="1"/>
          </p:cNvSpPr>
          <p:nvPr/>
        </p:nvSpPr>
        <p:spPr bwMode="auto">
          <a:xfrm>
            <a:off x="468313" y="115888"/>
            <a:ext cx="8229600" cy="5619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lstStyle>
            <a:lvl1pPr algn="ctr">
              <a:defRPr sz="3600" b="1">
                <a:solidFill>
                  <a:srgbClr val="2E1700"/>
                </a:solidFill>
                <a:effectLst>
                  <a:outerShdw blurRad="38100" dist="38100" dir="2700000" algn="tl">
                    <a:srgbClr val="C0C0C0"/>
                  </a:outerShdw>
                </a:effectLst>
                <a:latin typeface="Verdana" panose="020B0604030504040204" pitchFamily="34" charset="0"/>
              </a:defRPr>
            </a:lvl1pPr>
            <a:lvl2pPr algn="ctr">
              <a:defRPr sz="3600" b="1">
                <a:solidFill>
                  <a:srgbClr val="2E1700"/>
                </a:solidFill>
                <a:effectLst>
                  <a:outerShdw blurRad="38100" dist="38100" dir="2700000" algn="tl">
                    <a:srgbClr val="C0C0C0"/>
                  </a:outerShdw>
                </a:effectLst>
                <a:latin typeface="Verdana" panose="020B0604030504040204" pitchFamily="34" charset="0"/>
              </a:defRPr>
            </a:lvl2pPr>
            <a:lvl3pPr algn="ctr">
              <a:defRPr sz="3600" b="1">
                <a:solidFill>
                  <a:srgbClr val="2E1700"/>
                </a:solidFill>
                <a:effectLst>
                  <a:outerShdw blurRad="38100" dist="38100" dir="2700000" algn="tl">
                    <a:srgbClr val="C0C0C0"/>
                  </a:outerShdw>
                </a:effectLst>
                <a:latin typeface="Verdana" panose="020B0604030504040204" pitchFamily="34" charset="0"/>
              </a:defRPr>
            </a:lvl3pPr>
            <a:lvl4pPr algn="ctr">
              <a:defRPr sz="3600" b="1">
                <a:solidFill>
                  <a:srgbClr val="2E1700"/>
                </a:solidFill>
                <a:effectLst>
                  <a:outerShdw blurRad="38100" dist="38100" dir="2700000" algn="tl">
                    <a:srgbClr val="C0C0C0"/>
                  </a:outerShdw>
                </a:effectLst>
                <a:latin typeface="Verdana" panose="020B0604030504040204" pitchFamily="34" charset="0"/>
              </a:defRPr>
            </a:lvl4pPr>
            <a:lvl5pPr algn="ctr">
              <a:defRPr sz="3600" b="1">
                <a:solidFill>
                  <a:srgbClr val="2E1700"/>
                </a:solidFill>
                <a:effectLst>
                  <a:outerShdw blurRad="38100" dist="38100" dir="2700000" algn="tl">
                    <a:srgbClr val="C0C0C0"/>
                  </a:outerShdw>
                </a:effectLst>
                <a:latin typeface="Verdana" panose="020B0604030504040204" pitchFamily="34" charset="0"/>
              </a:defRPr>
            </a:lvl5pPr>
            <a:lvl6pPr marL="4572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6pPr>
            <a:lvl7pPr marL="9144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7pPr>
            <a:lvl8pPr marL="13716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8pPr>
            <a:lvl9pPr marL="18288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9pPr>
          </a:lstStyle>
          <a:p>
            <a:pPr eaLnBrk="1" hangingPunct="1">
              <a:defRPr/>
            </a:pPr>
            <a:r>
              <a:rPr lang="en-GB" altLang="en-US" sz="3200" i="1" smtClean="0"/>
              <a:t>Example 3.4: Absorption Costing</a:t>
            </a:r>
          </a:p>
        </p:txBody>
      </p:sp>
      <p:sp>
        <p:nvSpPr>
          <p:cNvPr id="36867" name="Rectangle 1"/>
          <p:cNvSpPr>
            <a:spLocks noChangeArrowheads="1"/>
          </p:cNvSpPr>
          <p:nvPr/>
        </p:nvSpPr>
        <p:spPr bwMode="auto">
          <a:xfrm>
            <a:off x="468313" y="677863"/>
            <a:ext cx="8675687" cy="3540125"/>
          </a:xfrm>
          <a:prstGeom prst="rect">
            <a:avLst/>
          </a:prstGeom>
          <a:noFill/>
          <a:ln w="9525">
            <a:noFill/>
            <a:miter lim="800000"/>
            <a:headEnd/>
            <a:tailEnd/>
          </a:ln>
        </p:spPr>
        <p:txBody>
          <a:bodyPr>
            <a:spAutoFit/>
          </a:bodyPr>
          <a:lstStyle/>
          <a:p>
            <a:pPr algn="just"/>
            <a:r>
              <a:rPr lang="en-GB" altLang="en-US" sz="2800" b="1">
                <a:latin typeface="Times New Roman" pitchFamily="18" charset="0"/>
                <a:cs typeface="Calibri" pitchFamily="34" charset="0"/>
              </a:rPr>
              <a:t>Step 3</a:t>
            </a:r>
            <a:r>
              <a:rPr lang="en-GB" altLang="en-US" sz="2800">
                <a:latin typeface="Times New Roman" pitchFamily="18" charset="0"/>
                <a:cs typeface="Calibri" pitchFamily="34" charset="0"/>
              </a:rPr>
              <a:t>: Establish an overhead absorption rate</a:t>
            </a:r>
          </a:p>
          <a:p>
            <a:pPr algn="just"/>
            <a:r>
              <a:rPr lang="en-GB" altLang="en-US" sz="2800">
                <a:latin typeface="Times New Roman" pitchFamily="18" charset="0"/>
                <a:cs typeface="Calibri" pitchFamily="34" charset="0"/>
              </a:rPr>
              <a:t>Calculating an overhead absorption rate requires the total overhead for each cost centre and an appropriate base for each cost centre. The total overhead for each cost centre was calculated in step 2 above. The details provided in the Manor Country Lodge example itemised the number of cost units produced by each cost centre. This can be used to calculate the overhead absorption rates for each area</a:t>
            </a:r>
            <a:r>
              <a:rPr lang="en-GB" altLang="en-US" sz="2000">
                <a:latin typeface="Times New Roman" pitchFamily="18" charset="0"/>
                <a:cs typeface="Calibri" pitchFamily="34" charset="0"/>
              </a:rPr>
              <a:t>.</a:t>
            </a:r>
          </a:p>
        </p:txBody>
      </p:sp>
      <p:graphicFrame>
        <p:nvGraphicFramePr>
          <p:cNvPr id="3" name="Table 2"/>
          <p:cNvGraphicFramePr>
            <a:graphicFrameLocks noGrp="1"/>
          </p:cNvGraphicFramePr>
          <p:nvPr/>
        </p:nvGraphicFramePr>
        <p:xfrm>
          <a:off x="323850" y="4508500"/>
          <a:ext cx="8820150" cy="1658938"/>
        </p:xfrm>
        <a:graphic>
          <a:graphicData uri="http://schemas.openxmlformats.org/drawingml/2006/table">
            <a:tbl>
              <a:tblPr firstRow="1" firstCol="1" bandRow="1">
                <a:tableStyleId>{5C22544A-7EE6-4342-B048-85BDC9FD1C3A}</a:tableStyleId>
              </a:tblPr>
              <a:tblGrid>
                <a:gridCol w="1728129"/>
                <a:gridCol w="1751662"/>
                <a:gridCol w="1469141"/>
                <a:gridCol w="1736771"/>
                <a:gridCol w="2134447"/>
              </a:tblGrid>
              <a:tr h="503294">
                <a:tc>
                  <a:txBody>
                    <a:bodyPr/>
                    <a:lstStyle/>
                    <a:p>
                      <a:pPr algn="just">
                        <a:spcAft>
                          <a:spcPts val="0"/>
                        </a:spcAft>
                      </a:pPr>
                      <a:r>
                        <a:rPr lang="en-GB" sz="1600">
                          <a:solidFill>
                            <a:schemeClr val="tx1"/>
                          </a:solidFill>
                          <a:effectLst/>
                        </a:rPr>
                        <a:t> </a:t>
                      </a:r>
                      <a:endParaRPr lang="en-GB" sz="1600">
                        <a:solidFill>
                          <a:schemeClr val="tx1"/>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600">
                          <a:solidFill>
                            <a:schemeClr val="tx1"/>
                          </a:solidFill>
                          <a:effectLst/>
                        </a:rPr>
                        <a:t>Accommodation</a:t>
                      </a:r>
                      <a:endParaRPr lang="en-GB" sz="1600">
                        <a:solidFill>
                          <a:schemeClr val="tx1"/>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600">
                          <a:solidFill>
                            <a:schemeClr val="tx1"/>
                          </a:solidFill>
                          <a:effectLst/>
                        </a:rPr>
                        <a:t>Restaurant</a:t>
                      </a:r>
                      <a:endParaRPr lang="en-GB" sz="1600">
                        <a:solidFill>
                          <a:schemeClr val="tx1"/>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600">
                          <a:solidFill>
                            <a:schemeClr val="tx1"/>
                          </a:solidFill>
                          <a:effectLst/>
                        </a:rPr>
                        <a:t>Bar</a:t>
                      </a:r>
                      <a:endParaRPr lang="en-GB" sz="1600">
                        <a:solidFill>
                          <a:schemeClr val="tx1"/>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600">
                          <a:solidFill>
                            <a:schemeClr val="tx1"/>
                          </a:solidFill>
                          <a:effectLst/>
                        </a:rPr>
                        <a:t>Leisure complex</a:t>
                      </a:r>
                      <a:endParaRPr lang="en-GB" sz="1600">
                        <a:solidFill>
                          <a:schemeClr val="tx1"/>
                        </a:solidFill>
                        <a:effectLst/>
                        <a:latin typeface="Times New Roman" panose="02020603050405020304" pitchFamily="18" charset="0"/>
                        <a:ea typeface="Calibri" panose="020F0502020204030204" pitchFamily="34" charset="0"/>
                      </a:endParaRPr>
                    </a:p>
                  </a:txBody>
                  <a:tcPr marL="68578" marR="68578" marT="0" marB="0"/>
                </a:tc>
              </a:tr>
              <a:tr h="289160">
                <a:tc>
                  <a:txBody>
                    <a:bodyPr/>
                    <a:lstStyle/>
                    <a:p>
                      <a:pPr algn="just">
                        <a:spcAft>
                          <a:spcPts val="0"/>
                        </a:spcAft>
                      </a:pPr>
                      <a:r>
                        <a:rPr lang="en-GB" sz="1600">
                          <a:solidFill>
                            <a:schemeClr val="tx1"/>
                          </a:solidFill>
                          <a:effectLst/>
                        </a:rPr>
                        <a:t>Cost centre OH</a:t>
                      </a:r>
                      <a:endParaRPr lang="en-GB" sz="1600">
                        <a:solidFill>
                          <a:schemeClr val="tx1"/>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600">
                          <a:solidFill>
                            <a:schemeClr val="tx1"/>
                          </a:solidFill>
                          <a:effectLst/>
                        </a:rPr>
                        <a:t>N562,680</a:t>
                      </a:r>
                      <a:endParaRPr lang="en-GB" sz="1600">
                        <a:solidFill>
                          <a:schemeClr val="tx1"/>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600">
                          <a:solidFill>
                            <a:schemeClr val="tx1"/>
                          </a:solidFill>
                          <a:effectLst/>
                        </a:rPr>
                        <a:t>N181,392</a:t>
                      </a:r>
                      <a:endParaRPr lang="en-GB" sz="1600">
                        <a:solidFill>
                          <a:schemeClr val="tx1"/>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600">
                          <a:solidFill>
                            <a:schemeClr val="tx1"/>
                          </a:solidFill>
                          <a:effectLst/>
                        </a:rPr>
                        <a:t>N81,786</a:t>
                      </a:r>
                      <a:endParaRPr lang="en-GB" sz="1600">
                        <a:solidFill>
                          <a:schemeClr val="tx1"/>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600">
                          <a:solidFill>
                            <a:schemeClr val="tx1"/>
                          </a:solidFill>
                          <a:effectLst/>
                        </a:rPr>
                        <a:t>N239,160</a:t>
                      </a:r>
                      <a:endParaRPr lang="en-GB" sz="1600">
                        <a:solidFill>
                          <a:schemeClr val="tx1"/>
                        </a:solidFill>
                        <a:effectLst/>
                        <a:latin typeface="Times New Roman" panose="02020603050405020304" pitchFamily="18" charset="0"/>
                        <a:ea typeface="Calibri" panose="020F0502020204030204" pitchFamily="34" charset="0"/>
                      </a:endParaRPr>
                    </a:p>
                  </a:txBody>
                  <a:tcPr marL="68578" marR="68578" marT="0" marB="0"/>
                </a:tc>
              </a:tr>
              <a:tr h="433242">
                <a:tc>
                  <a:txBody>
                    <a:bodyPr/>
                    <a:lstStyle/>
                    <a:p>
                      <a:pPr algn="just">
                        <a:spcAft>
                          <a:spcPts val="0"/>
                        </a:spcAft>
                      </a:pPr>
                      <a:r>
                        <a:rPr lang="en-GB" sz="1600">
                          <a:solidFill>
                            <a:schemeClr val="tx1"/>
                          </a:solidFill>
                          <a:effectLst/>
                        </a:rPr>
                        <a:t>No of units</a:t>
                      </a:r>
                      <a:endParaRPr lang="en-GB" sz="1600">
                        <a:solidFill>
                          <a:schemeClr val="tx1"/>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600">
                          <a:solidFill>
                            <a:schemeClr val="tx1"/>
                          </a:solidFill>
                          <a:effectLst/>
                        </a:rPr>
                        <a:t>23,445 nights</a:t>
                      </a:r>
                      <a:endParaRPr lang="en-GB" sz="1600">
                        <a:solidFill>
                          <a:schemeClr val="tx1"/>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600">
                          <a:solidFill>
                            <a:schemeClr val="tx1"/>
                          </a:solidFill>
                          <a:effectLst/>
                        </a:rPr>
                        <a:t>45,348 meals</a:t>
                      </a:r>
                      <a:endParaRPr lang="en-GB" sz="1600">
                        <a:solidFill>
                          <a:schemeClr val="tx1"/>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600">
                          <a:solidFill>
                            <a:schemeClr val="tx1"/>
                          </a:solidFill>
                          <a:effectLst/>
                        </a:rPr>
                        <a:t>136,280 drinks</a:t>
                      </a:r>
                      <a:endParaRPr lang="en-GB" sz="1600">
                        <a:solidFill>
                          <a:schemeClr val="tx1"/>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600">
                          <a:solidFill>
                            <a:schemeClr val="tx1"/>
                          </a:solidFill>
                          <a:effectLst/>
                        </a:rPr>
                        <a:t>29,895 leisure hours</a:t>
                      </a:r>
                      <a:endParaRPr lang="en-GB" sz="1600">
                        <a:solidFill>
                          <a:schemeClr val="tx1"/>
                        </a:solidFill>
                        <a:effectLst/>
                        <a:latin typeface="Times New Roman" panose="02020603050405020304" pitchFamily="18" charset="0"/>
                        <a:ea typeface="Calibri" panose="020F0502020204030204" pitchFamily="34" charset="0"/>
                      </a:endParaRPr>
                    </a:p>
                  </a:txBody>
                  <a:tcPr marL="68578" marR="68578" marT="0" marB="0"/>
                </a:tc>
              </a:tr>
              <a:tr h="433242">
                <a:tc>
                  <a:txBody>
                    <a:bodyPr/>
                    <a:lstStyle/>
                    <a:p>
                      <a:pPr algn="just">
                        <a:spcAft>
                          <a:spcPts val="0"/>
                        </a:spcAft>
                      </a:pPr>
                      <a:r>
                        <a:rPr lang="en-GB" sz="1600">
                          <a:solidFill>
                            <a:schemeClr val="tx1"/>
                          </a:solidFill>
                          <a:effectLst/>
                        </a:rPr>
                        <a:t> </a:t>
                      </a:r>
                      <a:endParaRPr lang="en-GB" sz="1600">
                        <a:solidFill>
                          <a:schemeClr val="tx1"/>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600">
                          <a:solidFill>
                            <a:schemeClr val="tx1"/>
                          </a:solidFill>
                          <a:effectLst/>
                        </a:rPr>
                        <a:t>= N24 per night</a:t>
                      </a:r>
                      <a:endParaRPr lang="en-GB" sz="1600">
                        <a:solidFill>
                          <a:schemeClr val="tx1"/>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600">
                          <a:solidFill>
                            <a:schemeClr val="tx1"/>
                          </a:solidFill>
                          <a:effectLst/>
                        </a:rPr>
                        <a:t>=N4 per meal</a:t>
                      </a:r>
                      <a:endParaRPr lang="en-GB" sz="1600">
                        <a:solidFill>
                          <a:schemeClr val="tx1"/>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400">
                          <a:solidFill>
                            <a:schemeClr val="tx1"/>
                          </a:solidFill>
                          <a:effectLst/>
                        </a:rPr>
                        <a:t>=N0.60/ per drink</a:t>
                      </a:r>
                      <a:endParaRPr lang="en-GB" sz="1600">
                        <a:solidFill>
                          <a:schemeClr val="tx1"/>
                        </a:solidFill>
                        <a:effectLst/>
                        <a:latin typeface="Times New Roman" panose="02020603050405020304" pitchFamily="18" charset="0"/>
                        <a:ea typeface="Calibri" panose="020F0502020204030204" pitchFamily="34" charset="0"/>
                      </a:endParaRPr>
                    </a:p>
                  </a:txBody>
                  <a:tcPr marL="68578" marR="68578" marT="0" marB="0"/>
                </a:tc>
                <a:tc>
                  <a:txBody>
                    <a:bodyPr/>
                    <a:lstStyle/>
                    <a:p>
                      <a:pPr algn="just">
                        <a:spcAft>
                          <a:spcPts val="0"/>
                        </a:spcAft>
                      </a:pPr>
                      <a:r>
                        <a:rPr lang="en-GB" sz="1600" dirty="0">
                          <a:solidFill>
                            <a:schemeClr val="tx1"/>
                          </a:solidFill>
                          <a:effectLst/>
                        </a:rPr>
                        <a:t>=N8 per leisure hr</a:t>
                      </a:r>
                      <a:endParaRPr lang="en-GB" sz="1600" dirty="0">
                        <a:solidFill>
                          <a:schemeClr val="tx1"/>
                        </a:solidFill>
                        <a:effectLst/>
                        <a:latin typeface="Times New Roman" panose="02020603050405020304" pitchFamily="18" charset="0"/>
                        <a:ea typeface="Calibri" panose="020F0502020204030204" pitchFamily="34" charset="0"/>
                      </a:endParaRPr>
                    </a:p>
                  </a:txBody>
                  <a:tcPr marL="68578" marR="68578" marT="0" marB="0"/>
                </a:tc>
              </a:tr>
            </a:tbl>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ChangeArrowheads="1"/>
          </p:cNvSpPr>
          <p:nvPr/>
        </p:nvSpPr>
        <p:spPr bwMode="auto">
          <a:xfrm>
            <a:off x="468313" y="115888"/>
            <a:ext cx="8229600" cy="5619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lstStyle>
            <a:lvl1pPr algn="ctr">
              <a:defRPr sz="3600" b="1">
                <a:solidFill>
                  <a:srgbClr val="2E1700"/>
                </a:solidFill>
                <a:effectLst>
                  <a:outerShdw blurRad="38100" dist="38100" dir="2700000" algn="tl">
                    <a:srgbClr val="C0C0C0"/>
                  </a:outerShdw>
                </a:effectLst>
                <a:latin typeface="Verdana" panose="020B0604030504040204" pitchFamily="34" charset="0"/>
              </a:defRPr>
            </a:lvl1pPr>
            <a:lvl2pPr algn="ctr">
              <a:defRPr sz="3600" b="1">
                <a:solidFill>
                  <a:srgbClr val="2E1700"/>
                </a:solidFill>
                <a:effectLst>
                  <a:outerShdw blurRad="38100" dist="38100" dir="2700000" algn="tl">
                    <a:srgbClr val="C0C0C0"/>
                  </a:outerShdw>
                </a:effectLst>
                <a:latin typeface="Verdana" panose="020B0604030504040204" pitchFamily="34" charset="0"/>
              </a:defRPr>
            </a:lvl2pPr>
            <a:lvl3pPr algn="ctr">
              <a:defRPr sz="3600" b="1">
                <a:solidFill>
                  <a:srgbClr val="2E1700"/>
                </a:solidFill>
                <a:effectLst>
                  <a:outerShdw blurRad="38100" dist="38100" dir="2700000" algn="tl">
                    <a:srgbClr val="C0C0C0"/>
                  </a:outerShdw>
                </a:effectLst>
                <a:latin typeface="Verdana" panose="020B0604030504040204" pitchFamily="34" charset="0"/>
              </a:defRPr>
            </a:lvl3pPr>
            <a:lvl4pPr algn="ctr">
              <a:defRPr sz="3600" b="1">
                <a:solidFill>
                  <a:srgbClr val="2E1700"/>
                </a:solidFill>
                <a:effectLst>
                  <a:outerShdw blurRad="38100" dist="38100" dir="2700000" algn="tl">
                    <a:srgbClr val="C0C0C0"/>
                  </a:outerShdw>
                </a:effectLst>
                <a:latin typeface="Verdana" panose="020B0604030504040204" pitchFamily="34" charset="0"/>
              </a:defRPr>
            </a:lvl4pPr>
            <a:lvl5pPr algn="ctr">
              <a:defRPr sz="3600" b="1">
                <a:solidFill>
                  <a:srgbClr val="2E1700"/>
                </a:solidFill>
                <a:effectLst>
                  <a:outerShdw blurRad="38100" dist="38100" dir="2700000" algn="tl">
                    <a:srgbClr val="C0C0C0"/>
                  </a:outerShdw>
                </a:effectLst>
                <a:latin typeface="Verdana" panose="020B0604030504040204" pitchFamily="34" charset="0"/>
              </a:defRPr>
            </a:lvl5pPr>
            <a:lvl6pPr marL="4572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6pPr>
            <a:lvl7pPr marL="9144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7pPr>
            <a:lvl8pPr marL="13716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8pPr>
            <a:lvl9pPr marL="1828800" algn="ctr" fontAlgn="base">
              <a:spcBef>
                <a:spcPct val="0"/>
              </a:spcBef>
              <a:spcAft>
                <a:spcPct val="0"/>
              </a:spcAft>
              <a:defRPr sz="3600" b="1">
                <a:solidFill>
                  <a:srgbClr val="2E1700"/>
                </a:solidFill>
                <a:effectLst>
                  <a:outerShdw blurRad="38100" dist="38100" dir="2700000" algn="tl">
                    <a:srgbClr val="C0C0C0"/>
                  </a:outerShdw>
                </a:effectLst>
                <a:latin typeface="Verdana" panose="020B0604030504040204" pitchFamily="34" charset="0"/>
              </a:defRPr>
            </a:lvl9pPr>
          </a:lstStyle>
          <a:p>
            <a:pPr eaLnBrk="1" hangingPunct="1">
              <a:defRPr/>
            </a:pPr>
            <a:r>
              <a:rPr lang="en-GB" altLang="en-US" sz="3200" i="1" smtClean="0"/>
              <a:t>Example 3.4: Absorption Costing</a:t>
            </a:r>
          </a:p>
        </p:txBody>
      </p:sp>
      <p:sp>
        <p:nvSpPr>
          <p:cNvPr id="37891" name="Rectangle 1"/>
          <p:cNvSpPr>
            <a:spLocks noChangeArrowheads="1"/>
          </p:cNvSpPr>
          <p:nvPr/>
        </p:nvSpPr>
        <p:spPr bwMode="auto">
          <a:xfrm>
            <a:off x="468313" y="549275"/>
            <a:ext cx="8567737" cy="460375"/>
          </a:xfrm>
          <a:prstGeom prst="rect">
            <a:avLst/>
          </a:prstGeom>
          <a:noFill/>
          <a:ln w="9525">
            <a:noFill/>
            <a:miter lim="800000"/>
            <a:headEnd/>
            <a:tailEnd/>
          </a:ln>
        </p:spPr>
        <p:txBody>
          <a:bodyPr>
            <a:spAutoFit/>
          </a:bodyPr>
          <a:lstStyle/>
          <a:p>
            <a:pPr algn="just"/>
            <a:r>
              <a:rPr lang="en-GB" altLang="en-US" sz="2400" b="1">
                <a:latin typeface="Times New Roman" pitchFamily="18" charset="0"/>
                <a:cs typeface="Calibri" pitchFamily="34" charset="0"/>
              </a:rPr>
              <a:t>Part b of example 3.4</a:t>
            </a:r>
            <a:r>
              <a:rPr lang="en-GB" altLang="en-US" sz="2400">
                <a:latin typeface="Times New Roman" pitchFamily="18" charset="0"/>
                <a:cs typeface="Calibri" pitchFamily="34" charset="0"/>
              </a:rPr>
              <a:t>) Overhead cost for travel agents quotation.</a:t>
            </a:r>
          </a:p>
        </p:txBody>
      </p:sp>
      <p:graphicFrame>
        <p:nvGraphicFramePr>
          <p:cNvPr id="3" name="Table 2"/>
          <p:cNvGraphicFramePr>
            <a:graphicFrameLocks noGrp="1"/>
          </p:cNvGraphicFramePr>
          <p:nvPr/>
        </p:nvGraphicFramePr>
        <p:xfrm>
          <a:off x="468313" y="1009650"/>
          <a:ext cx="8567737" cy="2505075"/>
        </p:xfrm>
        <a:graphic>
          <a:graphicData uri="http://schemas.openxmlformats.org/drawingml/2006/table">
            <a:tbl>
              <a:tblPr firstRow="1" firstCol="1" bandRow="1">
                <a:tableStyleId>{5C22544A-7EE6-4342-B048-85BDC9FD1C3A}</a:tableStyleId>
              </a:tblPr>
              <a:tblGrid>
                <a:gridCol w="5471839"/>
                <a:gridCol w="1946703"/>
                <a:gridCol w="1149195"/>
              </a:tblGrid>
              <a:tr h="365831">
                <a:tc>
                  <a:txBody>
                    <a:bodyPr/>
                    <a:lstStyle/>
                    <a:p>
                      <a:pPr algn="just">
                        <a:spcAft>
                          <a:spcPts val="0"/>
                        </a:spcAft>
                      </a:pPr>
                      <a:r>
                        <a:rPr lang="en-GB" sz="2400">
                          <a:solidFill>
                            <a:schemeClr val="tx1"/>
                          </a:solidFill>
                          <a:effectLst/>
                        </a:rPr>
                        <a:t> </a:t>
                      </a:r>
                      <a:endParaRPr lang="en-GB" sz="24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ctr">
                        <a:spcAft>
                          <a:spcPts val="0"/>
                        </a:spcAft>
                      </a:pPr>
                      <a:r>
                        <a:rPr lang="en-GB" sz="2400">
                          <a:solidFill>
                            <a:schemeClr val="tx1"/>
                          </a:solidFill>
                          <a:effectLst/>
                        </a:rPr>
                        <a:t> </a:t>
                      </a:r>
                      <a:endParaRPr lang="en-GB" sz="24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ctr">
                        <a:spcAft>
                          <a:spcPts val="0"/>
                        </a:spcAft>
                      </a:pPr>
                      <a:r>
                        <a:rPr lang="en-GB" sz="2400">
                          <a:solidFill>
                            <a:schemeClr val="tx1"/>
                          </a:solidFill>
                          <a:effectLst/>
                        </a:rPr>
                        <a:t>N</a:t>
                      </a:r>
                      <a:endParaRPr lang="en-GB" sz="2400">
                        <a:solidFill>
                          <a:schemeClr val="tx1"/>
                        </a:solidFill>
                        <a:effectLst/>
                        <a:latin typeface="Times New Roman" panose="02020603050405020304" pitchFamily="18" charset="0"/>
                        <a:ea typeface="Calibri" panose="020F0502020204030204" pitchFamily="34" charset="0"/>
                      </a:endParaRPr>
                    </a:p>
                  </a:txBody>
                  <a:tcPr marL="68576" marR="68576" marT="0" marB="0"/>
                </a:tc>
              </a:tr>
              <a:tr h="365831">
                <a:tc>
                  <a:txBody>
                    <a:bodyPr/>
                    <a:lstStyle/>
                    <a:p>
                      <a:pPr algn="just">
                        <a:spcAft>
                          <a:spcPts val="0"/>
                        </a:spcAft>
                      </a:pPr>
                      <a:r>
                        <a:rPr lang="en-GB" sz="2400">
                          <a:solidFill>
                            <a:schemeClr val="tx1"/>
                          </a:solidFill>
                          <a:effectLst/>
                        </a:rPr>
                        <a:t>Three bed  nights</a:t>
                      </a:r>
                      <a:endParaRPr lang="en-GB" sz="24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2400" dirty="0">
                          <a:solidFill>
                            <a:schemeClr val="tx1"/>
                          </a:solidFill>
                          <a:effectLst/>
                        </a:rPr>
                        <a:t>3 x N24</a:t>
                      </a:r>
                      <a:endParaRPr lang="en-GB" sz="2400" dirty="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2400">
                          <a:solidFill>
                            <a:schemeClr val="tx1"/>
                          </a:solidFill>
                          <a:effectLst/>
                        </a:rPr>
                        <a:t>72.00</a:t>
                      </a:r>
                      <a:endParaRPr lang="en-GB" sz="2400">
                        <a:solidFill>
                          <a:schemeClr val="tx1"/>
                        </a:solidFill>
                        <a:effectLst/>
                        <a:latin typeface="Times New Roman" panose="02020603050405020304" pitchFamily="18" charset="0"/>
                        <a:ea typeface="Calibri" panose="020F0502020204030204" pitchFamily="34" charset="0"/>
                      </a:endParaRPr>
                    </a:p>
                  </a:txBody>
                  <a:tcPr marL="68576" marR="68576" marT="0" marB="0"/>
                </a:tc>
              </a:tr>
              <a:tr h="365831">
                <a:tc>
                  <a:txBody>
                    <a:bodyPr/>
                    <a:lstStyle/>
                    <a:p>
                      <a:pPr algn="just">
                        <a:spcAft>
                          <a:spcPts val="0"/>
                        </a:spcAft>
                      </a:pPr>
                      <a:r>
                        <a:rPr lang="en-GB" sz="2400">
                          <a:solidFill>
                            <a:schemeClr val="tx1"/>
                          </a:solidFill>
                          <a:effectLst/>
                        </a:rPr>
                        <a:t>Two evening meals</a:t>
                      </a:r>
                      <a:endParaRPr lang="en-GB" sz="24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2400">
                          <a:solidFill>
                            <a:schemeClr val="tx1"/>
                          </a:solidFill>
                          <a:effectLst/>
                        </a:rPr>
                        <a:t>2 x N4</a:t>
                      </a:r>
                      <a:endParaRPr lang="en-GB" sz="24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2400" dirty="0" smtClean="0">
                          <a:solidFill>
                            <a:schemeClr val="tx1"/>
                          </a:solidFill>
                          <a:effectLst/>
                        </a:rPr>
                        <a:t>  8.00</a:t>
                      </a:r>
                      <a:endParaRPr lang="en-GB" sz="2400" dirty="0">
                        <a:solidFill>
                          <a:schemeClr val="tx1"/>
                        </a:solidFill>
                        <a:effectLst/>
                        <a:latin typeface="Times New Roman" panose="02020603050405020304" pitchFamily="18" charset="0"/>
                        <a:ea typeface="Calibri" panose="020F0502020204030204" pitchFamily="34" charset="0"/>
                      </a:endParaRPr>
                    </a:p>
                  </a:txBody>
                  <a:tcPr marL="68576" marR="68576" marT="0" marB="0"/>
                </a:tc>
              </a:tr>
              <a:tr h="365831">
                <a:tc>
                  <a:txBody>
                    <a:bodyPr/>
                    <a:lstStyle/>
                    <a:p>
                      <a:pPr algn="just">
                        <a:spcAft>
                          <a:spcPts val="0"/>
                        </a:spcAft>
                      </a:pPr>
                      <a:r>
                        <a:rPr lang="en-GB" sz="2400">
                          <a:solidFill>
                            <a:schemeClr val="tx1"/>
                          </a:solidFill>
                          <a:effectLst/>
                        </a:rPr>
                        <a:t>One glass of drink in the bar</a:t>
                      </a:r>
                      <a:endParaRPr lang="en-GB" sz="24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2400">
                          <a:solidFill>
                            <a:schemeClr val="tx1"/>
                          </a:solidFill>
                          <a:effectLst/>
                        </a:rPr>
                        <a:t>1 x N0.60</a:t>
                      </a:r>
                      <a:endParaRPr lang="en-GB" sz="24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2400" dirty="0" smtClean="0">
                          <a:solidFill>
                            <a:schemeClr val="tx1"/>
                          </a:solidFill>
                          <a:effectLst/>
                        </a:rPr>
                        <a:t>  0.60</a:t>
                      </a:r>
                      <a:endParaRPr lang="en-GB" sz="2400" dirty="0">
                        <a:solidFill>
                          <a:schemeClr val="tx1"/>
                        </a:solidFill>
                        <a:effectLst/>
                        <a:latin typeface="Times New Roman" panose="02020603050405020304" pitchFamily="18" charset="0"/>
                        <a:ea typeface="Calibri" panose="020F0502020204030204" pitchFamily="34" charset="0"/>
                      </a:endParaRPr>
                    </a:p>
                  </a:txBody>
                  <a:tcPr marL="68576" marR="68576" marT="0" marB="0"/>
                </a:tc>
              </a:tr>
              <a:tr h="451442">
                <a:tc>
                  <a:txBody>
                    <a:bodyPr/>
                    <a:lstStyle/>
                    <a:p>
                      <a:pPr algn="just">
                        <a:spcAft>
                          <a:spcPts val="0"/>
                        </a:spcAft>
                      </a:pPr>
                      <a:r>
                        <a:rPr lang="en-GB" sz="2400">
                          <a:solidFill>
                            <a:schemeClr val="tx1"/>
                          </a:solidFill>
                          <a:effectLst/>
                        </a:rPr>
                        <a:t>Five hours in the leisure centre</a:t>
                      </a:r>
                      <a:endParaRPr lang="en-GB" sz="24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2400" dirty="0" smtClean="0">
                          <a:solidFill>
                            <a:schemeClr val="tx1"/>
                          </a:solidFill>
                          <a:effectLst/>
                        </a:rPr>
                        <a:t>5 </a:t>
                      </a:r>
                      <a:r>
                        <a:rPr lang="en-GB" sz="2400" dirty="0">
                          <a:solidFill>
                            <a:schemeClr val="tx1"/>
                          </a:solidFill>
                          <a:effectLst/>
                        </a:rPr>
                        <a:t>x N8</a:t>
                      </a:r>
                      <a:endParaRPr lang="en-GB" sz="2400" dirty="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2400" dirty="0" smtClean="0">
                          <a:solidFill>
                            <a:schemeClr val="tx1"/>
                          </a:solidFill>
                          <a:effectLst/>
                        </a:rPr>
                        <a:t> 40.00</a:t>
                      </a:r>
                      <a:endParaRPr lang="en-GB" sz="2400" dirty="0">
                        <a:solidFill>
                          <a:schemeClr val="tx1"/>
                        </a:solidFill>
                        <a:effectLst/>
                        <a:latin typeface="Times New Roman" panose="02020603050405020304" pitchFamily="18" charset="0"/>
                        <a:ea typeface="Calibri" panose="020F0502020204030204" pitchFamily="34" charset="0"/>
                      </a:endParaRPr>
                    </a:p>
                  </a:txBody>
                  <a:tcPr marL="68576" marR="68576" marT="0" marB="0"/>
                </a:tc>
              </a:tr>
              <a:tr h="393540">
                <a:tc>
                  <a:txBody>
                    <a:bodyPr/>
                    <a:lstStyle/>
                    <a:p>
                      <a:pPr algn="just">
                        <a:spcAft>
                          <a:spcPts val="0"/>
                        </a:spcAft>
                      </a:pPr>
                      <a:r>
                        <a:rPr lang="en-GB" sz="2400">
                          <a:solidFill>
                            <a:schemeClr val="tx1"/>
                          </a:solidFill>
                          <a:effectLst/>
                        </a:rPr>
                        <a:t>Total overhead</a:t>
                      </a:r>
                      <a:endParaRPr lang="en-GB" sz="24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2400">
                          <a:solidFill>
                            <a:schemeClr val="tx1"/>
                          </a:solidFill>
                          <a:effectLst/>
                        </a:rPr>
                        <a:t> </a:t>
                      </a:r>
                      <a:endParaRPr lang="en-GB" sz="24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2400" dirty="0">
                          <a:solidFill>
                            <a:schemeClr val="tx1"/>
                          </a:solidFill>
                          <a:effectLst/>
                        </a:rPr>
                        <a:t>120.60</a:t>
                      </a:r>
                      <a:endParaRPr lang="en-GB" sz="2400" dirty="0">
                        <a:solidFill>
                          <a:schemeClr val="tx1"/>
                        </a:solidFill>
                        <a:effectLst/>
                        <a:latin typeface="Times New Roman" panose="02020603050405020304" pitchFamily="18" charset="0"/>
                        <a:ea typeface="Calibri" panose="020F0502020204030204" pitchFamily="34" charset="0"/>
                      </a:endParaRPr>
                    </a:p>
                  </a:txBody>
                  <a:tcPr marL="68576" marR="68576" marT="0" marB="0"/>
                </a:tc>
              </a:tr>
              <a:tr h="196769">
                <a:tc>
                  <a:txBody>
                    <a:bodyPr/>
                    <a:lstStyle/>
                    <a:p>
                      <a:pPr algn="just">
                        <a:spcAft>
                          <a:spcPts val="0"/>
                        </a:spcAft>
                      </a:pPr>
                      <a:r>
                        <a:rPr lang="en-GB" sz="1200">
                          <a:effectLst/>
                        </a:rPr>
                        <a:t> </a:t>
                      </a:r>
                      <a:endParaRPr lang="en-GB" sz="1200">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200">
                          <a:effectLst/>
                        </a:rPr>
                        <a:t> </a:t>
                      </a:r>
                      <a:endParaRPr lang="en-GB" sz="1200">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200" dirty="0">
                          <a:effectLst/>
                        </a:rPr>
                        <a:t> </a:t>
                      </a:r>
                      <a:endParaRPr lang="en-GB" sz="1200" dirty="0">
                        <a:effectLst/>
                        <a:latin typeface="Times New Roman" panose="02020603050405020304" pitchFamily="18" charset="0"/>
                        <a:ea typeface="Calibri" panose="020F0502020204030204" pitchFamily="34" charset="0"/>
                      </a:endParaRPr>
                    </a:p>
                  </a:txBody>
                  <a:tcPr marL="68576" marR="68576" marT="0" marB="0"/>
                </a:tc>
              </a:tr>
            </a:tbl>
          </a:graphicData>
        </a:graphic>
      </p:graphicFrame>
      <p:sp>
        <p:nvSpPr>
          <p:cNvPr id="37926" name="Rectangle 3"/>
          <p:cNvSpPr>
            <a:spLocks noChangeArrowheads="1"/>
          </p:cNvSpPr>
          <p:nvPr/>
        </p:nvSpPr>
        <p:spPr bwMode="auto">
          <a:xfrm>
            <a:off x="468313" y="3933825"/>
            <a:ext cx="8567737" cy="1814513"/>
          </a:xfrm>
          <a:prstGeom prst="rect">
            <a:avLst/>
          </a:prstGeom>
          <a:noFill/>
          <a:ln w="9525">
            <a:noFill/>
            <a:miter lim="800000"/>
            <a:headEnd/>
            <a:tailEnd/>
          </a:ln>
        </p:spPr>
        <p:txBody>
          <a:bodyPr>
            <a:spAutoFit/>
          </a:bodyPr>
          <a:lstStyle/>
          <a:p>
            <a:pPr algn="just"/>
            <a:r>
              <a:rPr lang="en-GB" altLang="en-US" sz="2800" b="1">
                <a:latin typeface="Times New Roman" pitchFamily="18" charset="0"/>
                <a:cs typeface="Calibri" pitchFamily="34" charset="0"/>
              </a:rPr>
              <a:t>Note</a:t>
            </a:r>
            <a:r>
              <a:rPr lang="en-GB" altLang="en-US" sz="2800">
                <a:latin typeface="Times New Roman" pitchFamily="18" charset="0"/>
                <a:cs typeface="Calibri" pitchFamily="34" charset="0"/>
              </a:rPr>
              <a:t>: The N120.60 established above only covers overhead cost. Direct costs must be included in the quotations. Direct costs would include those associated with the room (cleaning and laundry), meals and the drink. </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defRPr/>
            </a:pPr>
            <a:r>
              <a:rPr lang="en-IE" altLang="en-US" sz="3200" smtClean="0"/>
              <a:t>Predetermined overhead absorption rates</a:t>
            </a:r>
            <a:endParaRPr lang="en-GB" altLang="en-US" sz="3200" smtClean="0"/>
          </a:p>
        </p:txBody>
      </p:sp>
      <p:sp>
        <p:nvSpPr>
          <p:cNvPr id="38915" name="Rectangle 3"/>
          <p:cNvSpPr>
            <a:spLocks noGrp="1" noChangeArrowheads="1"/>
          </p:cNvSpPr>
          <p:nvPr>
            <p:ph type="body" idx="1"/>
          </p:nvPr>
        </p:nvSpPr>
        <p:spPr/>
        <p:txBody>
          <a:bodyPr/>
          <a:lstStyle/>
          <a:p>
            <a:pPr lvl="1" algn="just" eaLnBrk="1" hangingPunct="1"/>
            <a:r>
              <a:rPr lang="en-IE" altLang="en-US" smtClean="0"/>
              <a:t>A predetermined overhead absorption rate can help management estimate the full cost of a product or service during the year to provide more accurate information for pricing decisions. </a:t>
            </a:r>
          </a:p>
          <a:p>
            <a:pPr lvl="1" eaLnBrk="1" hangingPunct="1"/>
            <a:r>
              <a:rPr lang="en-IE" altLang="en-US" smtClean="0"/>
              <a:t>Predetermined overhead absorption rates are based on budgeted figures. </a:t>
            </a:r>
          </a:p>
          <a:p>
            <a:pPr lvl="1" eaLnBrk="1" hangingPunct="1"/>
            <a:r>
              <a:rPr lang="en-IE" altLang="en-US" smtClean="0"/>
              <a:t>If a predetermined rate is used, the overhead cost per unit is calculated prior to the accounting period, using budgeted figures for overheads and units of activity.</a:t>
            </a:r>
            <a:endParaRPr lang="en-GB" altLang="en-US" smtClean="0"/>
          </a:p>
        </p:txBody>
      </p:sp>
      <p:pic>
        <p:nvPicPr>
          <p:cNvPr id="38916" name="Picture 5"/>
          <p:cNvPicPr>
            <a:picLocks noChangeAspect="1" noChangeArrowheads="1"/>
          </p:cNvPicPr>
          <p:nvPr/>
        </p:nvPicPr>
        <p:blipFill>
          <a:blip r:embed="rId2"/>
          <a:srcRect/>
          <a:stretch>
            <a:fillRect/>
          </a:stretch>
        </p:blipFill>
        <p:spPr bwMode="auto">
          <a:xfrm>
            <a:off x="1379538" y="5384800"/>
            <a:ext cx="7099300" cy="696913"/>
          </a:xfrm>
          <a:prstGeom prst="rect">
            <a:avLst/>
          </a:prstGeom>
          <a:noFill/>
          <a:ln w="9525">
            <a:solidFill>
              <a:schemeClr val="tx1"/>
            </a:solidFill>
            <a:miter lim="800000"/>
            <a:headEnd/>
            <a:tailEnd/>
          </a:ln>
          <a:effectLst/>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defRPr/>
            </a:pPr>
            <a:r>
              <a:rPr lang="en-GB" altLang="en-US" sz="3200" i="1" dirty="0" smtClean="0"/>
              <a:t>Example 3.5: Predetermined overhead absorption rates</a:t>
            </a:r>
          </a:p>
        </p:txBody>
      </p:sp>
      <p:sp>
        <p:nvSpPr>
          <p:cNvPr id="39939" name="Rectangle 1"/>
          <p:cNvSpPr>
            <a:spLocks noChangeArrowheads="1"/>
          </p:cNvSpPr>
          <p:nvPr/>
        </p:nvSpPr>
        <p:spPr bwMode="auto">
          <a:xfrm>
            <a:off x="420688" y="1417638"/>
            <a:ext cx="8580437" cy="2678112"/>
          </a:xfrm>
          <a:prstGeom prst="rect">
            <a:avLst/>
          </a:prstGeom>
          <a:noFill/>
          <a:ln w="9525">
            <a:noFill/>
            <a:miter lim="800000"/>
            <a:headEnd/>
            <a:tailEnd/>
          </a:ln>
        </p:spPr>
        <p:txBody>
          <a:bodyPr>
            <a:spAutoFit/>
          </a:bodyPr>
          <a:lstStyle/>
          <a:p>
            <a:pPr algn="just"/>
            <a:r>
              <a:rPr lang="en-GB" altLang="en-US" sz="2400">
                <a:latin typeface="Times New Roman" pitchFamily="18" charset="0"/>
                <a:cs typeface="Calibri" pitchFamily="34" charset="0"/>
              </a:rPr>
              <a:t>City Guide Ltd is a successful business which provides professional tour guides to the tourist industry. Budgets for the coming year indicate that overhead will amount to N100,000. As the service is labour intensive, direct labour hours is considered to be the most appropriate absorption base and it is forecast that direct labour hours will total 20,000 in the year.</a:t>
            </a:r>
            <a:endParaRPr lang="en-GB" altLang="en-US">
              <a:latin typeface="Times New Roman" pitchFamily="18" charset="0"/>
              <a:cs typeface="Calibri" pitchFamily="34" charset="0"/>
            </a:endParaRPr>
          </a:p>
          <a:p>
            <a:pPr algn="just"/>
            <a:r>
              <a:rPr lang="en-GB" altLang="en-US" sz="2400" i="1">
                <a:latin typeface="Times New Roman" pitchFamily="18" charset="0"/>
                <a:cs typeface="Calibri" pitchFamily="34" charset="0"/>
              </a:rPr>
              <a:t>Calculate the predetermined overhead absorption rate</a:t>
            </a:r>
            <a:r>
              <a:rPr lang="en-GB" altLang="en-US" sz="2400">
                <a:latin typeface="Times New Roman" pitchFamily="18" charset="0"/>
                <a:cs typeface="Calibri" pitchFamily="34" charset="0"/>
              </a:rPr>
              <a:t>.  </a:t>
            </a:r>
            <a:endParaRPr lang="en-GB" altLang="en-US">
              <a:latin typeface="Times New Roman" pitchFamily="18" charset="0"/>
              <a:cs typeface="Calibri" pitchFamily="34" charset="0"/>
            </a:endParaRPr>
          </a:p>
        </p:txBody>
      </p:sp>
      <p:sp>
        <p:nvSpPr>
          <p:cNvPr id="39940" name="Rectangle 2"/>
          <p:cNvSpPr>
            <a:spLocks noChangeArrowheads="1"/>
          </p:cNvSpPr>
          <p:nvPr/>
        </p:nvSpPr>
        <p:spPr bwMode="auto">
          <a:xfrm>
            <a:off x="398463" y="4221163"/>
            <a:ext cx="8578850" cy="2678112"/>
          </a:xfrm>
          <a:prstGeom prst="rect">
            <a:avLst/>
          </a:prstGeom>
          <a:noFill/>
          <a:ln w="9525">
            <a:noFill/>
            <a:miter lim="800000"/>
            <a:headEnd/>
            <a:tailEnd/>
          </a:ln>
        </p:spPr>
        <p:txBody>
          <a:bodyPr>
            <a:spAutoFit/>
          </a:bodyPr>
          <a:lstStyle/>
          <a:p>
            <a:pPr algn="just"/>
            <a:r>
              <a:rPr lang="en-GB" altLang="en-US" sz="2400">
                <a:latin typeface="Times New Roman" pitchFamily="18" charset="0"/>
                <a:cs typeface="Calibri" pitchFamily="34" charset="0"/>
              </a:rPr>
              <a:t>The predetermined overhead absorption rate would be calculated as follows:</a:t>
            </a:r>
            <a:endParaRPr lang="en-GB" altLang="en-US">
              <a:latin typeface="Times New Roman" pitchFamily="18" charset="0"/>
              <a:cs typeface="Calibri" pitchFamily="34" charset="0"/>
            </a:endParaRPr>
          </a:p>
          <a:p>
            <a:pPr algn="just"/>
            <a:r>
              <a:rPr lang="en-GB" altLang="en-US" sz="2400">
                <a:latin typeface="Times New Roman" pitchFamily="18" charset="0"/>
                <a:cs typeface="Calibri" pitchFamily="34" charset="0"/>
              </a:rPr>
              <a:t>Budgeted overhead/Budgeted labour hours	N100,000/20,000</a:t>
            </a:r>
            <a:endParaRPr lang="en-GB" altLang="en-US">
              <a:latin typeface="Times New Roman" pitchFamily="18" charset="0"/>
              <a:cs typeface="Calibri" pitchFamily="34" charset="0"/>
            </a:endParaRPr>
          </a:p>
          <a:p>
            <a:pPr algn="just"/>
            <a:r>
              <a:rPr lang="en-GB" altLang="en-US" sz="2400">
                <a:latin typeface="Times New Roman" pitchFamily="18" charset="0"/>
                <a:cs typeface="Calibri" pitchFamily="34" charset="0"/>
              </a:rPr>
              <a:t>						= N5 per labour hour.</a:t>
            </a:r>
            <a:endParaRPr lang="en-GB" altLang="en-US">
              <a:latin typeface="Times New Roman" pitchFamily="18" charset="0"/>
              <a:cs typeface="Calibri" pitchFamily="34" charset="0"/>
            </a:endParaRPr>
          </a:p>
          <a:p>
            <a:pPr algn="just"/>
            <a:r>
              <a:rPr lang="en-GB" altLang="en-US" sz="2400">
                <a:latin typeface="Times New Roman" pitchFamily="18" charset="0"/>
                <a:cs typeface="Calibri" pitchFamily="34" charset="0"/>
              </a:rPr>
              <a:t> </a:t>
            </a:r>
            <a:endParaRPr lang="en-GB" altLang="en-US">
              <a:latin typeface="Times New Roman" pitchFamily="18" charset="0"/>
              <a:cs typeface="Calibri" pitchFamily="34" charset="0"/>
            </a:endParaRPr>
          </a:p>
          <a:p>
            <a:pPr algn="just"/>
            <a:r>
              <a:rPr lang="en-GB" altLang="en-US" sz="2400">
                <a:latin typeface="Times New Roman" pitchFamily="18" charset="0"/>
                <a:cs typeface="Calibri" pitchFamily="34" charset="0"/>
              </a:rPr>
              <a:t>This means that in addition to direct costs, N5 per labour hour will be charged to each client.  </a:t>
            </a:r>
            <a:endParaRPr lang="en-GB" altLang="en-US">
              <a:latin typeface="Times New Roman" pitchFamily="18" charset="0"/>
              <a:cs typeface="Calibri" pitchFamily="34"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defRPr/>
            </a:pPr>
            <a:r>
              <a:rPr lang="en-IE" altLang="en-US" smtClean="0"/>
              <a:t>Under / over absorption</a:t>
            </a:r>
            <a:endParaRPr lang="en-GB" altLang="en-US" smtClean="0"/>
          </a:p>
        </p:txBody>
      </p:sp>
      <p:sp>
        <p:nvSpPr>
          <p:cNvPr id="40963" name="Rectangle 3"/>
          <p:cNvSpPr>
            <a:spLocks noGrp="1" noChangeArrowheads="1"/>
          </p:cNvSpPr>
          <p:nvPr>
            <p:ph type="body" idx="1"/>
          </p:nvPr>
        </p:nvSpPr>
        <p:spPr/>
        <p:txBody>
          <a:bodyPr/>
          <a:lstStyle/>
          <a:p>
            <a:pPr lvl="1" eaLnBrk="1" hangingPunct="1">
              <a:lnSpc>
                <a:spcPct val="90000"/>
              </a:lnSpc>
            </a:pPr>
            <a:r>
              <a:rPr lang="en-IE" altLang="en-US" smtClean="0"/>
              <a:t>Because the overhead cost per unit is based on estimates, it is almost inevitable that at the end of the accounting year there will have been an under-absorption (recovery) or over-absorption (recovery) of the overhead actually incurred. </a:t>
            </a:r>
          </a:p>
          <a:p>
            <a:pPr lvl="1" eaLnBrk="1" hangingPunct="1">
              <a:lnSpc>
                <a:spcPct val="90000"/>
              </a:lnSpc>
            </a:pPr>
            <a:r>
              <a:rPr lang="en-IE" altLang="en-US" smtClean="0"/>
              <a:t>The estimates for both overhead and activity level are unlikely to be the same as what actually occurred. </a:t>
            </a:r>
          </a:p>
          <a:p>
            <a:pPr lvl="1" eaLnBrk="1" hangingPunct="1">
              <a:lnSpc>
                <a:spcPct val="90000"/>
              </a:lnSpc>
            </a:pPr>
            <a:r>
              <a:rPr lang="en-IE" altLang="en-US" smtClean="0"/>
              <a:t>In an absorption costing system where the predetermined cost per unit is charged in the accounting records, it is necessary to check the amount under- or over-absorbed (charged) and make an adjustment in the accounts. </a:t>
            </a:r>
            <a:endParaRPr lang="en-GB" alt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defRPr/>
            </a:pPr>
            <a:r>
              <a:rPr lang="en-IE" altLang="en-US" dirty="0" smtClean="0"/>
              <a:t>Overhead cost – key points</a:t>
            </a:r>
            <a:endParaRPr lang="en-GB" altLang="en-US" dirty="0" smtClean="0"/>
          </a:p>
        </p:txBody>
      </p:sp>
      <p:sp>
        <p:nvSpPr>
          <p:cNvPr id="5123" name="Rectangle 3"/>
          <p:cNvSpPr>
            <a:spLocks noGrp="1" noChangeArrowheads="1"/>
          </p:cNvSpPr>
          <p:nvPr>
            <p:ph type="body" idx="1"/>
          </p:nvPr>
        </p:nvSpPr>
        <p:spPr/>
        <p:txBody>
          <a:bodyPr/>
          <a:lstStyle/>
          <a:p>
            <a:pPr lvl="1" eaLnBrk="1" hangingPunct="1"/>
            <a:r>
              <a:rPr lang="en-GB" altLang="en-US" smtClean="0"/>
              <a:t>The total of all indirect costs </a:t>
            </a:r>
          </a:p>
          <a:p>
            <a:pPr lvl="1" eaLnBrk="1" hangingPunct="1"/>
            <a:r>
              <a:rPr lang="en-IE" altLang="en-US" smtClean="0"/>
              <a:t>C</a:t>
            </a:r>
            <a:r>
              <a:rPr lang="en-GB" altLang="en-US" smtClean="0"/>
              <a:t>osts incurred that cannot be traced directly to a specific cost unit </a:t>
            </a:r>
          </a:p>
          <a:p>
            <a:pPr lvl="1" eaLnBrk="1" hangingPunct="1"/>
            <a:r>
              <a:rPr lang="en-IE" altLang="en-US" smtClean="0"/>
              <a:t>A ‘shared’ cost</a:t>
            </a:r>
          </a:p>
          <a:p>
            <a:pPr lvl="1" eaLnBrk="1" hangingPunct="1"/>
            <a:endParaRPr lang="en-GB" altLang="en-US" smtClean="0"/>
          </a:p>
        </p:txBody>
      </p:sp>
      <p:pic>
        <p:nvPicPr>
          <p:cNvPr id="5124" name="Picture 4"/>
          <p:cNvPicPr>
            <a:picLocks noChangeAspect="1" noChangeArrowheads="1"/>
          </p:cNvPicPr>
          <p:nvPr/>
        </p:nvPicPr>
        <p:blipFill>
          <a:blip r:embed="rId2"/>
          <a:srcRect/>
          <a:stretch>
            <a:fillRect/>
          </a:stretch>
        </p:blipFill>
        <p:spPr bwMode="auto">
          <a:xfrm>
            <a:off x="900113" y="4076700"/>
            <a:ext cx="7524750" cy="18256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defRPr/>
            </a:pPr>
            <a:r>
              <a:rPr lang="en-IE" altLang="en-US" dirty="0" smtClean="0"/>
              <a:t>Under / over absorption</a:t>
            </a:r>
            <a:endParaRPr lang="en-GB" altLang="en-US" dirty="0" smtClean="0"/>
          </a:p>
        </p:txBody>
      </p:sp>
      <p:sp>
        <p:nvSpPr>
          <p:cNvPr id="41987" name="Rectangle 1"/>
          <p:cNvSpPr>
            <a:spLocks noChangeArrowheads="1"/>
          </p:cNvSpPr>
          <p:nvPr/>
        </p:nvSpPr>
        <p:spPr bwMode="auto">
          <a:xfrm>
            <a:off x="611188" y="1797050"/>
            <a:ext cx="8424862" cy="3201988"/>
          </a:xfrm>
          <a:prstGeom prst="rect">
            <a:avLst/>
          </a:prstGeom>
          <a:noFill/>
          <a:ln w="9525">
            <a:noFill/>
            <a:miter lim="800000"/>
            <a:headEnd/>
            <a:tailEnd/>
          </a:ln>
        </p:spPr>
        <p:txBody>
          <a:bodyPr>
            <a:spAutoFit/>
          </a:bodyPr>
          <a:lstStyle/>
          <a:p>
            <a:pPr algn="just"/>
            <a:r>
              <a:rPr lang="en-GB" altLang="en-US" sz="1400">
                <a:latin typeface="Times New Roman" pitchFamily="18" charset="0"/>
                <a:cs typeface="Calibri" pitchFamily="34" charset="0"/>
              </a:rPr>
              <a:t> </a:t>
            </a:r>
          </a:p>
          <a:p>
            <a:pPr algn="just"/>
            <a:r>
              <a:rPr lang="en-GB" altLang="en-US" sz="1600">
                <a:latin typeface="Times New Roman" pitchFamily="18" charset="0"/>
                <a:cs typeface="Calibri" pitchFamily="34" charset="0"/>
              </a:rPr>
              <a:t>										 				</a:t>
            </a:r>
            <a:r>
              <a:rPr lang="en-GB" altLang="en-US">
                <a:latin typeface="Times New Roman" pitchFamily="18" charset="0"/>
                <a:cs typeface="Calibri" pitchFamily="34" charset="0"/>
              </a:rPr>
              <a:t>		 	 </a:t>
            </a:r>
            <a:r>
              <a:rPr lang="en-GB" altLang="en-US" sz="3200">
                <a:latin typeface="Times New Roman" pitchFamily="18" charset="0"/>
                <a:cs typeface="Calibri" pitchFamily="34" charset="0"/>
              </a:rPr>
              <a:t>N</a:t>
            </a:r>
            <a:endParaRPr lang="en-GB" altLang="en-US" sz="2800">
              <a:latin typeface="Times New Roman" pitchFamily="18" charset="0"/>
              <a:cs typeface="Calibri" pitchFamily="34" charset="0"/>
            </a:endParaRPr>
          </a:p>
          <a:p>
            <a:pPr algn="just"/>
            <a:r>
              <a:rPr lang="en-GB" altLang="en-US" sz="2800">
                <a:latin typeface="Times New Roman" pitchFamily="18" charset="0"/>
                <a:cs typeface="Calibri" pitchFamily="34" charset="0"/>
              </a:rPr>
              <a:t>Actual overhead cost for the period			XX</a:t>
            </a:r>
            <a:endParaRPr lang="en-GB" altLang="en-US" sz="2000">
              <a:latin typeface="Times New Roman" pitchFamily="18" charset="0"/>
              <a:cs typeface="Calibri" pitchFamily="34" charset="0"/>
            </a:endParaRPr>
          </a:p>
          <a:p>
            <a:pPr algn="just"/>
            <a:r>
              <a:rPr lang="en-GB" altLang="en-US" sz="2800">
                <a:latin typeface="Times New Roman" pitchFamily="18" charset="0"/>
                <a:cs typeface="Calibri" pitchFamily="34" charset="0"/>
              </a:rPr>
              <a:t>		Compared to</a:t>
            </a:r>
            <a:endParaRPr lang="en-GB" altLang="en-US" sz="2000">
              <a:latin typeface="Times New Roman" pitchFamily="18" charset="0"/>
              <a:cs typeface="Calibri" pitchFamily="34" charset="0"/>
            </a:endParaRPr>
          </a:p>
          <a:p>
            <a:pPr algn="just"/>
            <a:r>
              <a:rPr lang="en-GB" altLang="en-US" sz="2800">
                <a:latin typeface="Times New Roman" pitchFamily="18" charset="0"/>
                <a:cs typeface="Calibri" pitchFamily="34" charset="0"/>
              </a:rPr>
              <a:t>Overhead charged for the period</a:t>
            </a:r>
            <a:endParaRPr lang="en-GB" altLang="en-US" sz="2000">
              <a:latin typeface="Times New Roman" pitchFamily="18" charset="0"/>
              <a:cs typeface="Calibri" pitchFamily="34" charset="0"/>
            </a:endParaRPr>
          </a:p>
          <a:p>
            <a:pPr algn="just"/>
            <a:r>
              <a:rPr lang="en-GB" altLang="en-US" sz="2800">
                <a:latin typeface="Times New Roman" pitchFamily="18" charset="0"/>
                <a:cs typeface="Calibri" pitchFamily="34" charset="0"/>
              </a:rPr>
              <a:t>(actual hours or units x predetermined rate)		</a:t>
            </a:r>
            <a:r>
              <a:rPr lang="en-GB" altLang="en-US" sz="2800" u="sng">
                <a:latin typeface="Times New Roman" pitchFamily="18" charset="0"/>
                <a:cs typeface="Calibri" pitchFamily="34" charset="0"/>
              </a:rPr>
              <a:t>XX</a:t>
            </a:r>
            <a:endParaRPr lang="en-GB" altLang="en-US" sz="2000" u="sng">
              <a:latin typeface="Times New Roman" pitchFamily="18" charset="0"/>
              <a:cs typeface="Calibri" pitchFamily="34" charset="0"/>
            </a:endParaRPr>
          </a:p>
          <a:p>
            <a:pPr algn="just"/>
            <a:r>
              <a:rPr lang="en-GB" altLang="en-US" sz="2800">
                <a:latin typeface="Times New Roman" pitchFamily="18" charset="0"/>
                <a:cs typeface="Calibri" pitchFamily="34" charset="0"/>
              </a:rPr>
              <a:t>Difference is the under- or over- recovery		</a:t>
            </a:r>
            <a:r>
              <a:rPr lang="en-GB" altLang="en-US" sz="2800" b="1" u="sng">
                <a:latin typeface="Times New Roman" pitchFamily="18" charset="0"/>
                <a:cs typeface="Calibri" pitchFamily="34" charset="0"/>
              </a:rPr>
              <a:t>XX</a:t>
            </a:r>
            <a:endParaRPr lang="en-GB" altLang="en-US" sz="2000" u="sng">
              <a:latin typeface="Times New Roman" pitchFamily="18" charset="0"/>
              <a:cs typeface="Calibri" pitchFamily="34"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541338" y="0"/>
            <a:ext cx="8229600" cy="1052513"/>
          </a:xfrm>
        </p:spPr>
        <p:txBody>
          <a:bodyPr/>
          <a:lstStyle/>
          <a:p>
            <a:pPr eaLnBrk="1" hangingPunct="1">
              <a:defRPr/>
            </a:pPr>
            <a:r>
              <a:rPr lang="en-GB" altLang="en-US" sz="3200" i="1" dirty="0" smtClean="0"/>
              <a:t>Example 3.6: Under- or over-recovery of overhead</a:t>
            </a:r>
          </a:p>
        </p:txBody>
      </p:sp>
      <p:sp>
        <p:nvSpPr>
          <p:cNvPr id="43011" name="Rectangle 1"/>
          <p:cNvSpPr>
            <a:spLocks noChangeArrowheads="1"/>
          </p:cNvSpPr>
          <p:nvPr/>
        </p:nvSpPr>
        <p:spPr bwMode="auto">
          <a:xfrm>
            <a:off x="539750" y="1031875"/>
            <a:ext cx="8604250" cy="1785938"/>
          </a:xfrm>
          <a:prstGeom prst="rect">
            <a:avLst/>
          </a:prstGeom>
          <a:noFill/>
          <a:ln w="9525">
            <a:noFill/>
            <a:miter lim="800000"/>
            <a:headEnd/>
            <a:tailEnd/>
          </a:ln>
        </p:spPr>
        <p:txBody>
          <a:bodyPr>
            <a:spAutoFit/>
          </a:bodyPr>
          <a:lstStyle/>
          <a:p>
            <a:pPr algn="just"/>
            <a:r>
              <a:rPr lang="en-GB" altLang="en-US" sz="2200">
                <a:latin typeface="Times New Roman" pitchFamily="18" charset="0"/>
                <a:cs typeface="Calibri" pitchFamily="34" charset="0"/>
              </a:rPr>
              <a:t>Actual overhead for City Guides Ltd amounted to N106,500 and the actual direct labour hours amounted to 21,000 hours. The company was absorbing overhead at a predetermined overhead rate of N5 per direct labour hour (3.5 above).</a:t>
            </a:r>
          </a:p>
          <a:p>
            <a:pPr algn="just"/>
            <a:r>
              <a:rPr lang="en-GB" altLang="en-US" sz="2200">
                <a:latin typeface="Times New Roman" pitchFamily="18" charset="0"/>
                <a:cs typeface="Calibri" pitchFamily="34" charset="0"/>
              </a:rPr>
              <a:t>Calculate the amount of under- or over- recovery of overhead that occurred  </a:t>
            </a:r>
          </a:p>
        </p:txBody>
      </p:sp>
      <p:sp>
        <p:nvSpPr>
          <p:cNvPr id="43012" name="Rectangle 2"/>
          <p:cNvSpPr>
            <a:spLocks noChangeArrowheads="1"/>
          </p:cNvSpPr>
          <p:nvPr/>
        </p:nvSpPr>
        <p:spPr bwMode="auto">
          <a:xfrm>
            <a:off x="517525" y="2817813"/>
            <a:ext cx="8604250" cy="4170362"/>
          </a:xfrm>
          <a:prstGeom prst="rect">
            <a:avLst/>
          </a:prstGeom>
          <a:noFill/>
          <a:ln w="9525">
            <a:noFill/>
            <a:miter lim="800000"/>
            <a:headEnd/>
            <a:tailEnd/>
          </a:ln>
        </p:spPr>
        <p:txBody>
          <a:bodyPr>
            <a:spAutoFit/>
          </a:bodyPr>
          <a:lstStyle/>
          <a:p>
            <a:pPr algn="just"/>
            <a:r>
              <a:rPr lang="en-GB" altLang="en-US" sz="800" b="1">
                <a:latin typeface="Times New Roman" pitchFamily="18" charset="0"/>
                <a:cs typeface="Calibri" pitchFamily="34" charset="0"/>
              </a:rPr>
              <a:t>Solution:</a:t>
            </a:r>
          </a:p>
          <a:p>
            <a:pPr algn="just"/>
            <a:r>
              <a:rPr lang="en-GB" altLang="en-US" sz="2300">
                <a:latin typeface="Times New Roman" pitchFamily="18" charset="0"/>
                <a:cs typeface="Calibri" pitchFamily="34" charset="0"/>
              </a:rPr>
              <a:t>The amount of under- or over-absorbed is found by taking the absorbed overhead (the actual labour hours worked by the predetermined overhead rate) from the actual overhead cost.</a:t>
            </a:r>
          </a:p>
          <a:p>
            <a:pPr algn="just"/>
            <a:r>
              <a:rPr lang="en-GB" altLang="en-US" sz="2300">
                <a:latin typeface="Times New Roman" pitchFamily="18" charset="0"/>
                <a:cs typeface="Calibri" pitchFamily="34" charset="0"/>
              </a:rPr>
              <a:t>Actual overhead cost					N106,500</a:t>
            </a:r>
          </a:p>
          <a:p>
            <a:pPr algn="just"/>
            <a:r>
              <a:rPr lang="en-GB" altLang="en-US" sz="2300">
                <a:latin typeface="Times New Roman" pitchFamily="18" charset="0"/>
                <a:cs typeface="Calibri" pitchFamily="34" charset="0"/>
              </a:rPr>
              <a:t>Absorbed overhead (21,000 hours x N5)		N105,000</a:t>
            </a:r>
          </a:p>
          <a:p>
            <a:pPr algn="just"/>
            <a:r>
              <a:rPr lang="en-GB" altLang="en-US" sz="2300">
                <a:latin typeface="Times New Roman" pitchFamily="18" charset="0"/>
                <a:cs typeface="Calibri" pitchFamily="34" charset="0"/>
              </a:rPr>
              <a:t>Under-absorbed (recovered)				    </a:t>
            </a:r>
            <a:r>
              <a:rPr lang="en-GB" altLang="en-US" sz="2300" b="1">
                <a:latin typeface="Times New Roman" pitchFamily="18" charset="0"/>
                <a:cs typeface="Calibri" pitchFamily="34" charset="0"/>
              </a:rPr>
              <a:t>N1,500</a:t>
            </a:r>
          </a:p>
          <a:p>
            <a:pPr algn="just"/>
            <a:r>
              <a:rPr lang="en-GB" altLang="en-US" sz="2300">
                <a:latin typeface="Times New Roman" pitchFamily="18" charset="0"/>
                <a:cs typeface="Calibri" pitchFamily="34" charset="0"/>
              </a:rPr>
              <a:t>Both the actual overhead and actual activity level were higher than the estimates resulting in a lower charge against profit for overhead than what was required. An adjustment for the under-recovered amount of N1,500 should be charged in the profit statement, reducing the profit figure. The opposite would apply with over-absorbed overhead.</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defRPr/>
            </a:pPr>
            <a:r>
              <a:rPr lang="en-IE" altLang="en-US" sz="3200" smtClean="0"/>
              <a:t>Arguments for absorption costing</a:t>
            </a:r>
            <a:endParaRPr lang="en-GB" altLang="en-US" sz="3200" smtClean="0"/>
          </a:p>
        </p:txBody>
      </p:sp>
      <p:sp>
        <p:nvSpPr>
          <p:cNvPr id="44035" name="Rectangle 3"/>
          <p:cNvSpPr>
            <a:spLocks noGrp="1" noChangeArrowheads="1"/>
          </p:cNvSpPr>
          <p:nvPr>
            <p:ph type="body" idx="1"/>
          </p:nvPr>
        </p:nvSpPr>
        <p:spPr/>
        <p:txBody>
          <a:bodyPr/>
          <a:lstStyle/>
          <a:p>
            <a:pPr lvl="1" algn="just" eaLnBrk="1" hangingPunct="1">
              <a:lnSpc>
                <a:spcPct val="80000"/>
              </a:lnSpc>
            </a:pPr>
            <a:r>
              <a:rPr lang="en-GB" altLang="en-US" sz="2000" smtClean="0"/>
              <a:t>Absorption costing recognises that selling price must cover all costs incurred.  If absorption costing is used, then organisations should ensure that all costs are included when setting selling prices.</a:t>
            </a:r>
          </a:p>
          <a:p>
            <a:pPr lvl="1" algn="just" eaLnBrk="1" hangingPunct="1">
              <a:lnSpc>
                <a:spcPct val="80000"/>
              </a:lnSpc>
            </a:pPr>
            <a:r>
              <a:rPr lang="en-GB" altLang="en-US" sz="2000" smtClean="0"/>
              <a:t>Production cannot be achieved without incurring overheads, therefore all such costs, should be included in stock valuations.  This is in accordance with the requirements of the international accounting standard which requires that production cost should include all costs incurred (including fixed overhead) in bringing the product to its current condition and location.</a:t>
            </a:r>
          </a:p>
          <a:p>
            <a:pPr lvl="1" algn="just" eaLnBrk="1" hangingPunct="1">
              <a:lnSpc>
                <a:spcPct val="80000"/>
              </a:lnSpc>
            </a:pPr>
            <a:r>
              <a:rPr lang="en-GB" altLang="en-US" sz="2000" smtClean="0"/>
              <a:t>Absorption costing recognises the importance of working at full capacity.  The under- and over-absorption (recovery) explained above can focus attention on the cost effect of actual activity being different from the budget or capacity levels established prior to the period. If an organisation fails to work to full capacity, then the overhead cost per unit may be higher than necessary.  This is because overhead cost is charged out to fewer units. </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defRPr/>
            </a:pPr>
            <a:r>
              <a:rPr lang="en-IE" altLang="en-US" sz="3200" smtClean="0"/>
              <a:t>Arguments against absorption costing</a:t>
            </a:r>
            <a:endParaRPr lang="en-GB" altLang="en-US" sz="3200" smtClean="0"/>
          </a:p>
        </p:txBody>
      </p:sp>
      <p:sp>
        <p:nvSpPr>
          <p:cNvPr id="45059" name="Rectangle 3"/>
          <p:cNvSpPr>
            <a:spLocks noGrp="1" noChangeArrowheads="1"/>
          </p:cNvSpPr>
          <p:nvPr>
            <p:ph type="body" idx="1"/>
          </p:nvPr>
        </p:nvSpPr>
        <p:spPr/>
        <p:txBody>
          <a:bodyPr/>
          <a:lstStyle/>
          <a:p>
            <a:pPr lvl="1" algn="just" eaLnBrk="1" hangingPunct="1"/>
            <a:r>
              <a:rPr lang="en-GB" altLang="en-US" sz="2000" smtClean="0"/>
              <a:t>Absorption costing involves the apportionment of overhead, which can be subjective.  The resulting information can be misleading for management decision-making.</a:t>
            </a:r>
          </a:p>
          <a:p>
            <a:pPr lvl="1" algn="just" eaLnBrk="1" hangingPunct="1"/>
            <a:r>
              <a:rPr lang="en-GB" altLang="en-US" sz="2000" smtClean="0"/>
              <a:t>Profits can be manipulated in a manufacturing organisation by simply increasing production without actually selling the additional items.  Because fixed overhead is included in stock valuation, increasing production without increasing sales will result in a higher closing stock figure and hence a lower cost of sales and a higher profit figure.  Fixed overhead is transferred from the current period’s cost (reducing costs in the profit statements) to a future period.  Although this approach complies with accounting concepts, it may encourage management to build excessive stock levels to achieve a short-term profit increase.</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defRPr/>
            </a:pPr>
            <a:r>
              <a:rPr lang="en-IE" altLang="en-US" sz="3200" smtClean="0"/>
              <a:t>Blanket or single overhead absorption rate</a:t>
            </a:r>
            <a:endParaRPr lang="en-GB" altLang="en-US" sz="3200" smtClean="0"/>
          </a:p>
        </p:txBody>
      </p:sp>
      <p:sp>
        <p:nvSpPr>
          <p:cNvPr id="46083" name="Rectangle 3"/>
          <p:cNvSpPr>
            <a:spLocks noGrp="1" noChangeArrowheads="1"/>
          </p:cNvSpPr>
          <p:nvPr>
            <p:ph type="body" idx="1"/>
          </p:nvPr>
        </p:nvSpPr>
        <p:spPr/>
        <p:txBody>
          <a:bodyPr/>
          <a:lstStyle/>
          <a:p>
            <a:pPr algn="just" eaLnBrk="1" hangingPunct="1"/>
            <a:r>
              <a:rPr lang="en-GB" altLang="en-US" smtClean="0"/>
              <a:t>A company can take the simplistic view of choosing a single overhead absorption base for the entire organisation, one which is most reflective of the organisations activity. This is known as using a blanket overhead absorption rate or a single factory-wide rate. This is a simplistic approach and not very accurate.  </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8" name="Rectangle 4"/>
          <p:cNvSpPr>
            <a:spLocks noGrp="1" noChangeArrowheads="1"/>
          </p:cNvSpPr>
          <p:nvPr>
            <p:ph type="ctrTitle"/>
          </p:nvPr>
        </p:nvSpPr>
        <p:spPr>
          <a:xfrm>
            <a:off x="685800" y="2130425"/>
            <a:ext cx="7772400" cy="1470025"/>
          </a:xfrm>
        </p:spPr>
        <p:txBody>
          <a:bodyPr anchor="ctr"/>
          <a:lstStyle/>
          <a:p>
            <a:pPr eaLnBrk="1" hangingPunct="1">
              <a:defRPr/>
            </a:pPr>
            <a:r>
              <a:rPr lang="en-IE" altLang="en-US" sz="3600" smtClean="0"/>
              <a:t>Activity Based Costing (ABC)</a:t>
            </a:r>
            <a:endParaRPr lang="en-GB" altLang="en-US" sz="3600" smtClean="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defRPr/>
            </a:pPr>
            <a:r>
              <a:rPr lang="en-IE" altLang="en-US" smtClean="0"/>
              <a:t>Activity based costing</a:t>
            </a:r>
            <a:endParaRPr lang="en-GB" altLang="en-US" smtClean="0"/>
          </a:p>
        </p:txBody>
      </p:sp>
      <p:sp>
        <p:nvSpPr>
          <p:cNvPr id="48131" name="Rectangle 3"/>
          <p:cNvSpPr>
            <a:spLocks noGrp="1" noChangeArrowheads="1"/>
          </p:cNvSpPr>
          <p:nvPr>
            <p:ph type="body" idx="1"/>
          </p:nvPr>
        </p:nvSpPr>
        <p:spPr/>
        <p:txBody>
          <a:bodyPr/>
          <a:lstStyle/>
          <a:p>
            <a:pPr algn="just" eaLnBrk="1" hangingPunct="1">
              <a:lnSpc>
                <a:spcPct val="96000"/>
              </a:lnSpc>
            </a:pPr>
            <a:r>
              <a:rPr lang="en-GB" altLang="en-US" smtClean="0"/>
              <a:t>An alternative method to absorption costing, called Activity Based Costing (ABC) has emerged.</a:t>
            </a:r>
          </a:p>
          <a:p>
            <a:pPr algn="just" eaLnBrk="1" hangingPunct="1">
              <a:lnSpc>
                <a:spcPct val="96000"/>
              </a:lnSpc>
            </a:pPr>
            <a:endParaRPr lang="en-GB" altLang="en-US" smtClean="0"/>
          </a:p>
          <a:p>
            <a:pPr algn="just" eaLnBrk="1" hangingPunct="1">
              <a:lnSpc>
                <a:spcPct val="96000"/>
              </a:lnSpc>
            </a:pPr>
            <a:r>
              <a:rPr lang="en-GB" altLang="en-US" smtClean="0"/>
              <a:t>It was developed in the Late 1980’s to address the requirements of  a more modern manufacturing environment.</a:t>
            </a:r>
          </a:p>
          <a:p>
            <a:pPr algn="just" eaLnBrk="1" hangingPunct="1"/>
            <a:endParaRPr lang="en-GB" altLang="en-US" smtClean="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hangingPunct="1">
              <a:defRPr/>
            </a:pPr>
            <a:r>
              <a:rPr lang="en-IE" altLang="en-US" smtClean="0"/>
              <a:t>The changing environment</a:t>
            </a:r>
            <a:endParaRPr lang="en-GB" altLang="en-US" smtClean="0"/>
          </a:p>
        </p:txBody>
      </p:sp>
      <p:graphicFrame>
        <p:nvGraphicFramePr>
          <p:cNvPr id="49155" name="Object 5"/>
          <p:cNvGraphicFramePr>
            <a:graphicFrameLocks/>
          </p:cNvGraphicFramePr>
          <p:nvPr/>
        </p:nvGraphicFramePr>
        <p:xfrm>
          <a:off x="1116013" y="1268413"/>
          <a:ext cx="7704137" cy="4321175"/>
        </p:xfrm>
        <a:graphic>
          <a:graphicData uri="http://schemas.openxmlformats.org/presentationml/2006/ole">
            <p:oleObj spid="_x0000_s49155" name="Chart" r:id="rId3" imgW="7772400" imgH="4114800" progId="MSGraph.Chart.8">
              <p:embed followColorScheme="full"/>
            </p:oleObj>
          </a:graphicData>
        </a:graphic>
      </p:graphicFrame>
      <p:sp>
        <p:nvSpPr>
          <p:cNvPr id="49156" name="Text Box 6"/>
          <p:cNvSpPr txBox="1">
            <a:spLocks noChangeArrowheads="1"/>
          </p:cNvSpPr>
          <p:nvPr/>
        </p:nvSpPr>
        <p:spPr bwMode="auto">
          <a:xfrm>
            <a:off x="755650" y="1700213"/>
            <a:ext cx="752475" cy="341312"/>
          </a:xfrm>
          <a:prstGeom prst="rect">
            <a:avLst/>
          </a:prstGeom>
          <a:noFill/>
          <a:ln w="12700">
            <a:noFill/>
            <a:miter lim="800000"/>
            <a:headEnd type="none" w="sm" len="sm"/>
            <a:tailEnd type="none" w="sm" len="sm"/>
          </a:ln>
          <a:effectLst/>
        </p:spPr>
        <p:txBody>
          <a:bodyPr wrap="none" lIns="67483" tIns="33741" rIns="67483" bIns="33741">
            <a:spAutoFit/>
          </a:bodyPr>
          <a:lstStyle/>
          <a:p>
            <a:pPr defTabSz="674688"/>
            <a:r>
              <a:rPr lang="en-GB" altLang="en-US" b="1">
                <a:latin typeface="Times New Roman" pitchFamily="18" charset="0"/>
              </a:rPr>
              <a:t>Cost €</a:t>
            </a:r>
          </a:p>
        </p:txBody>
      </p:sp>
      <p:sp>
        <p:nvSpPr>
          <p:cNvPr id="49157" name="Text Box 7"/>
          <p:cNvSpPr txBox="1">
            <a:spLocks noChangeArrowheads="1"/>
          </p:cNvSpPr>
          <p:nvPr/>
        </p:nvSpPr>
        <p:spPr bwMode="auto">
          <a:xfrm>
            <a:off x="1316038" y="5157788"/>
            <a:ext cx="682625" cy="341312"/>
          </a:xfrm>
          <a:prstGeom prst="rect">
            <a:avLst/>
          </a:prstGeom>
          <a:noFill/>
          <a:ln w="12700">
            <a:noFill/>
            <a:miter lim="800000"/>
            <a:headEnd type="none" w="sm" len="sm"/>
            <a:tailEnd type="none" w="sm" len="sm"/>
          </a:ln>
          <a:effectLst/>
        </p:spPr>
        <p:txBody>
          <a:bodyPr wrap="none" lIns="67483" tIns="33741" rIns="67483" bIns="33741">
            <a:spAutoFit/>
          </a:bodyPr>
          <a:lstStyle/>
          <a:p>
            <a:pPr defTabSz="674688"/>
            <a:r>
              <a:rPr lang="en-GB" altLang="en-US" b="1">
                <a:latin typeface="Times New Roman" pitchFamily="18" charset="0"/>
              </a:rPr>
              <a:t>1960s</a:t>
            </a:r>
          </a:p>
        </p:txBody>
      </p:sp>
      <p:sp>
        <p:nvSpPr>
          <p:cNvPr id="49158" name="Text Box 8"/>
          <p:cNvSpPr txBox="1">
            <a:spLocks noChangeArrowheads="1"/>
          </p:cNvSpPr>
          <p:nvPr/>
        </p:nvSpPr>
        <p:spPr bwMode="auto">
          <a:xfrm>
            <a:off x="7812088" y="5084763"/>
            <a:ext cx="722312" cy="341312"/>
          </a:xfrm>
          <a:prstGeom prst="rect">
            <a:avLst/>
          </a:prstGeom>
          <a:noFill/>
          <a:ln w="12700">
            <a:noFill/>
            <a:miter lim="800000"/>
            <a:headEnd type="none" w="sm" len="sm"/>
            <a:tailEnd type="none" w="sm" len="sm"/>
          </a:ln>
          <a:effectLst/>
        </p:spPr>
        <p:txBody>
          <a:bodyPr wrap="none" lIns="67483" tIns="33741" rIns="67483" bIns="33741">
            <a:spAutoFit/>
          </a:bodyPr>
          <a:lstStyle/>
          <a:p>
            <a:pPr defTabSz="674688"/>
            <a:r>
              <a:rPr lang="en-GB" altLang="en-US" b="1">
                <a:latin typeface="Times New Roman" pitchFamily="18" charset="0"/>
              </a:rPr>
              <a:t>2000+</a:t>
            </a:r>
          </a:p>
        </p:txBody>
      </p:sp>
      <p:sp>
        <p:nvSpPr>
          <p:cNvPr id="49159" name="Line 9"/>
          <p:cNvSpPr>
            <a:spLocks noChangeShapeType="1"/>
          </p:cNvSpPr>
          <p:nvPr/>
        </p:nvSpPr>
        <p:spPr bwMode="auto">
          <a:xfrm>
            <a:off x="2124075" y="5300663"/>
            <a:ext cx="5400675" cy="0"/>
          </a:xfrm>
          <a:prstGeom prst="line">
            <a:avLst/>
          </a:prstGeom>
          <a:noFill/>
          <a:ln w="9525">
            <a:solidFill>
              <a:schemeClr val="tx1"/>
            </a:solidFill>
            <a:round/>
            <a:headEnd/>
            <a:tailEnd type="triangle" w="med" len="med"/>
          </a:ln>
          <a:effectLst/>
        </p:spPr>
        <p:txBody>
          <a:bodyPr/>
          <a:lstStyle/>
          <a:p>
            <a:endParaRPr lang="en-US"/>
          </a:p>
        </p:txBody>
      </p:sp>
      <p:sp>
        <p:nvSpPr>
          <p:cNvPr id="49160" name="Line 10"/>
          <p:cNvSpPr>
            <a:spLocks noChangeShapeType="1"/>
          </p:cNvSpPr>
          <p:nvPr/>
        </p:nvSpPr>
        <p:spPr bwMode="auto">
          <a:xfrm flipV="1">
            <a:off x="1116013" y="2276475"/>
            <a:ext cx="0" cy="2736850"/>
          </a:xfrm>
          <a:prstGeom prst="line">
            <a:avLst/>
          </a:prstGeom>
          <a:noFill/>
          <a:ln w="9525">
            <a:solidFill>
              <a:schemeClr val="tx1"/>
            </a:solidFill>
            <a:round/>
            <a:headEnd/>
            <a:tailEnd type="triangle" w="med" len="med"/>
          </a:ln>
          <a:effectLst/>
        </p:spPr>
        <p:txBody>
          <a:bodyPr/>
          <a:lstStyle/>
          <a:p>
            <a:endParaRPr lang="en-US"/>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defRPr/>
            </a:pPr>
            <a:r>
              <a:rPr lang="en-IE" altLang="en-US" smtClean="0"/>
              <a:t>The changing environment</a:t>
            </a:r>
            <a:endParaRPr lang="en-GB" altLang="en-US" smtClean="0"/>
          </a:p>
        </p:txBody>
      </p:sp>
      <p:sp>
        <p:nvSpPr>
          <p:cNvPr id="50179" name="Rectangle 4"/>
          <p:cNvSpPr>
            <a:spLocks noChangeArrowheads="1"/>
          </p:cNvSpPr>
          <p:nvPr/>
        </p:nvSpPr>
        <p:spPr bwMode="auto">
          <a:xfrm>
            <a:off x="1865313" y="1987550"/>
            <a:ext cx="6019800" cy="2695575"/>
          </a:xfrm>
          <a:prstGeom prst="rect">
            <a:avLst/>
          </a:prstGeom>
          <a:solidFill>
            <a:srgbClr val="DBB691"/>
          </a:solidFill>
          <a:ln w="12700">
            <a:solidFill>
              <a:schemeClr val="tx1"/>
            </a:solidFill>
            <a:miter lim="800000"/>
            <a:headEnd/>
            <a:tailEnd/>
          </a:ln>
          <a:effectLst/>
        </p:spPr>
        <p:txBody>
          <a:bodyPr wrap="none" anchor="ctr"/>
          <a:lstStyle/>
          <a:p>
            <a:pPr eaLnBrk="1" hangingPunct="1"/>
            <a:endParaRPr lang="en-US" altLang="en-US"/>
          </a:p>
        </p:txBody>
      </p:sp>
      <p:graphicFrame>
        <p:nvGraphicFramePr>
          <p:cNvPr id="50180" name="Object 5"/>
          <p:cNvGraphicFramePr>
            <a:graphicFrameLocks/>
          </p:cNvGraphicFramePr>
          <p:nvPr/>
        </p:nvGraphicFramePr>
        <p:xfrm>
          <a:off x="2171700" y="2200275"/>
          <a:ext cx="5586413" cy="2957513"/>
        </p:xfrm>
        <a:graphic>
          <a:graphicData uri="http://schemas.openxmlformats.org/presentationml/2006/ole">
            <p:oleObj spid="_x0000_s50180" name="Document" r:id="rId3" imgW="7765425" imgH="4101236" progId="Word.Document.8">
              <p:embed/>
            </p:oleObj>
          </a:graphicData>
        </a:graphic>
      </p:graphicFrame>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defRPr/>
            </a:pPr>
            <a:r>
              <a:rPr lang="en-IE" altLang="en-US" smtClean="0"/>
              <a:t>Key points on ABC</a:t>
            </a:r>
            <a:endParaRPr lang="en-GB" altLang="en-US" smtClean="0"/>
          </a:p>
        </p:txBody>
      </p:sp>
      <p:sp>
        <p:nvSpPr>
          <p:cNvPr id="51203" name="Rectangle 3"/>
          <p:cNvSpPr>
            <a:spLocks noGrp="1" noChangeArrowheads="1"/>
          </p:cNvSpPr>
          <p:nvPr>
            <p:ph type="body" idx="1"/>
          </p:nvPr>
        </p:nvSpPr>
        <p:spPr/>
        <p:txBody>
          <a:bodyPr/>
          <a:lstStyle/>
          <a:p>
            <a:pPr lvl="1" algn="just" eaLnBrk="1" hangingPunct="1"/>
            <a:r>
              <a:rPr lang="en-GB" altLang="en-US" sz="2000" smtClean="0"/>
              <a:t>Traditional overhead recovery basis (direct labour/cost particularly) may have little relevance to overhead and the complexity of the modern business environment.  </a:t>
            </a:r>
          </a:p>
          <a:p>
            <a:pPr lvl="1" algn="just" eaLnBrk="1" hangingPunct="1"/>
            <a:r>
              <a:rPr lang="en-GB" altLang="en-US" sz="2000" smtClean="0"/>
              <a:t>ABC is based on the concept that it is the activities involved in providing a product or service that incur cost.  </a:t>
            </a:r>
          </a:p>
          <a:p>
            <a:pPr lvl="1" algn="just" eaLnBrk="1" hangingPunct="1"/>
            <a:r>
              <a:rPr lang="en-GB" altLang="en-US" sz="2000" smtClean="0"/>
              <a:t>It is therefore more accurate to charge overhead cost based on the amount of activity consumed when the product or service is provided.  </a:t>
            </a:r>
          </a:p>
          <a:p>
            <a:pPr lvl="1" algn="just" eaLnBrk="1" hangingPunct="1"/>
            <a:r>
              <a:rPr lang="en-GB" altLang="en-US" sz="2000" smtClean="0"/>
              <a:t>The ABC approach is more reflective and accurate, as it identifies each activity that occurs in an organisation and charges overhead to each product on the basis of its consumption, or use, of each activity.</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pPr eaLnBrk="1" hangingPunct="1">
              <a:defRPr/>
            </a:pPr>
            <a:r>
              <a:rPr lang="en-GB" altLang="en-US" sz="3200" dirty="0" smtClean="0"/>
              <a:t>Why is overhead cost important?</a:t>
            </a:r>
          </a:p>
        </p:txBody>
      </p:sp>
      <p:sp>
        <p:nvSpPr>
          <p:cNvPr id="6147" name="Rectangle 3"/>
          <p:cNvSpPr>
            <a:spLocks noGrp="1" noChangeArrowheads="1"/>
          </p:cNvSpPr>
          <p:nvPr>
            <p:ph type="body" idx="1"/>
          </p:nvPr>
        </p:nvSpPr>
        <p:spPr/>
        <p:txBody>
          <a:bodyPr/>
          <a:lstStyle/>
          <a:p>
            <a:pPr eaLnBrk="1" hangingPunct="1"/>
            <a:r>
              <a:rPr lang="en-GB" altLang="en-US" smtClean="0"/>
              <a:t>Management need to be aware of the level of expenditure on overheads.  If left uncontrolled, the amount spent can increase year in year out, eroding significant proportions of gross profit and reducing competitiveness.  Managers need to know:</a:t>
            </a:r>
          </a:p>
          <a:p>
            <a:pPr lvl="1" eaLnBrk="1" hangingPunct="1"/>
            <a:r>
              <a:rPr lang="en-GB" altLang="en-US" smtClean="0"/>
              <a:t>Overhead expenditure per cost centre or department.</a:t>
            </a:r>
          </a:p>
          <a:p>
            <a:pPr lvl="1" eaLnBrk="1" hangingPunct="1"/>
            <a:r>
              <a:rPr lang="en-GB" altLang="en-US" smtClean="0"/>
              <a:t>Overhead costs per unit.</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eaLnBrk="1" hangingPunct="1">
              <a:defRPr/>
            </a:pPr>
            <a:r>
              <a:rPr lang="en-IE" altLang="en-US" smtClean="0"/>
              <a:t>The objective of ABC</a:t>
            </a:r>
            <a:endParaRPr lang="en-GB" altLang="en-US" smtClean="0"/>
          </a:p>
        </p:txBody>
      </p:sp>
      <p:sp>
        <p:nvSpPr>
          <p:cNvPr id="52227" name="Rectangle 3"/>
          <p:cNvSpPr>
            <a:spLocks noGrp="1" noChangeArrowheads="1"/>
          </p:cNvSpPr>
          <p:nvPr>
            <p:ph type="body" idx="1"/>
          </p:nvPr>
        </p:nvSpPr>
        <p:spPr/>
        <p:txBody>
          <a:bodyPr/>
          <a:lstStyle/>
          <a:p>
            <a:pPr algn="just" eaLnBrk="1" hangingPunct="1"/>
            <a:r>
              <a:rPr lang="en-GB" altLang="en-US" smtClean="0"/>
              <a:t>The objective of activity based costing is to arrive at a more accurate product cost.  This is achieved by assigning overhead cost to the activities carried out within the organisation and then relating how often these activities occur for each product or service produced.</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eaLnBrk="1" hangingPunct="1">
              <a:defRPr/>
            </a:pPr>
            <a:r>
              <a:rPr lang="en-IE" altLang="en-US" sz="3200" smtClean="0"/>
              <a:t>ABC implementation considerations</a:t>
            </a:r>
            <a:endParaRPr lang="en-GB" altLang="en-US" sz="3200" smtClean="0"/>
          </a:p>
        </p:txBody>
      </p:sp>
      <p:sp>
        <p:nvSpPr>
          <p:cNvPr id="53251" name="Rectangle 3"/>
          <p:cNvSpPr>
            <a:spLocks noGrp="1" noChangeArrowheads="1"/>
          </p:cNvSpPr>
          <p:nvPr>
            <p:ph type="body" idx="1"/>
          </p:nvPr>
        </p:nvSpPr>
        <p:spPr/>
        <p:txBody>
          <a:bodyPr/>
          <a:lstStyle/>
          <a:p>
            <a:pPr lvl="1" eaLnBrk="1" hangingPunct="1">
              <a:lnSpc>
                <a:spcPct val="80000"/>
              </a:lnSpc>
            </a:pPr>
            <a:r>
              <a:rPr lang="en-GB" altLang="en-US" sz="2000" smtClean="0"/>
              <a:t>Decision to implement is significant as generally ABC systems are more complex and sophisticated.</a:t>
            </a:r>
          </a:p>
          <a:p>
            <a:pPr lvl="1" eaLnBrk="1" hangingPunct="1">
              <a:lnSpc>
                <a:spcPct val="80000"/>
              </a:lnSpc>
            </a:pPr>
            <a:r>
              <a:rPr lang="en-GB" altLang="en-US" sz="2000" smtClean="0"/>
              <a:t>A detailed cost benefit analysis should be carried out before a commitment to the introduction of ABC is given.</a:t>
            </a:r>
          </a:p>
          <a:p>
            <a:pPr lvl="1" eaLnBrk="1" hangingPunct="1">
              <a:lnSpc>
                <a:spcPct val="80000"/>
              </a:lnSpc>
            </a:pPr>
            <a:r>
              <a:rPr lang="en-GB" altLang="en-US" sz="2000" smtClean="0"/>
              <a:t>It is important that senior management buy into the system from the onset and encourage its implementation throughout the organisation.  </a:t>
            </a:r>
          </a:p>
          <a:p>
            <a:pPr lvl="1" eaLnBrk="1" hangingPunct="1">
              <a:lnSpc>
                <a:spcPct val="80000"/>
              </a:lnSpc>
            </a:pPr>
            <a:r>
              <a:rPr lang="en-GB" altLang="en-US" sz="2000" smtClean="0"/>
              <a:t>It is essential that the resources necessary for implementation of the new system are made available.  </a:t>
            </a:r>
          </a:p>
          <a:p>
            <a:pPr lvl="1" eaLnBrk="1" hangingPunct="1">
              <a:lnSpc>
                <a:spcPct val="80000"/>
              </a:lnSpc>
            </a:pPr>
            <a:r>
              <a:rPr lang="en-GB" altLang="en-US" sz="2000" smtClean="0"/>
              <a:t>The implementation of an ABC approach requires a thorough examination of the organisation to identify every activity that occurs.</a:t>
            </a:r>
          </a:p>
          <a:p>
            <a:pPr lvl="1" eaLnBrk="1" hangingPunct="1">
              <a:lnSpc>
                <a:spcPct val="80000"/>
              </a:lnSpc>
            </a:pPr>
            <a:r>
              <a:rPr lang="en-GB" altLang="en-US" sz="2000" smtClean="0"/>
              <a:t>A cost pool should be created for each activity and the most suitable cost driver is established.  </a:t>
            </a:r>
          </a:p>
          <a:p>
            <a:pPr lvl="1" eaLnBrk="1" hangingPunct="1">
              <a:lnSpc>
                <a:spcPct val="80000"/>
              </a:lnSpc>
            </a:pPr>
            <a:r>
              <a:rPr lang="en-GB" altLang="en-US" sz="2000" smtClean="0"/>
              <a:t>The terms ‘cost pools’ and ‘cost drivers’ are central in explaining the concept.</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eaLnBrk="1" hangingPunct="1">
              <a:defRPr/>
            </a:pPr>
            <a:r>
              <a:rPr lang="en-IE" altLang="en-US" smtClean="0"/>
              <a:t>Cost pools</a:t>
            </a:r>
            <a:endParaRPr lang="en-GB" altLang="en-US" smtClean="0"/>
          </a:p>
        </p:txBody>
      </p:sp>
      <p:sp>
        <p:nvSpPr>
          <p:cNvPr id="54275" name="Rectangle 3"/>
          <p:cNvSpPr>
            <a:spLocks noGrp="1" noChangeArrowheads="1"/>
          </p:cNvSpPr>
          <p:nvPr>
            <p:ph type="body" idx="1"/>
          </p:nvPr>
        </p:nvSpPr>
        <p:spPr/>
        <p:txBody>
          <a:bodyPr/>
          <a:lstStyle/>
          <a:p>
            <a:pPr lvl="1" eaLnBrk="1" hangingPunct="1"/>
            <a:r>
              <a:rPr lang="en-IE" altLang="en-US" smtClean="0"/>
              <a:t>Cost pools are similar in principle to cost centres in traditional systems, however, cost pools relate to activities regardless of conventional departmental boundaries. </a:t>
            </a:r>
          </a:p>
          <a:p>
            <a:pPr lvl="1" eaLnBrk="1" hangingPunct="1"/>
            <a:r>
              <a:rPr lang="en-IE" altLang="en-US" smtClean="0"/>
              <a:t>A cost pool should be created for each activity identified. </a:t>
            </a:r>
          </a:p>
          <a:p>
            <a:pPr lvl="1" eaLnBrk="1" hangingPunct="1"/>
            <a:r>
              <a:rPr lang="en-IE" altLang="en-US" smtClean="0"/>
              <a:t>The costs associated with each activity are pooled together accumulating the total cost of the activity </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defRPr/>
            </a:pPr>
            <a:r>
              <a:rPr lang="en-IE" altLang="en-US" smtClean="0"/>
              <a:t>Cost drivers</a:t>
            </a:r>
            <a:endParaRPr lang="en-GB" altLang="en-US" smtClean="0"/>
          </a:p>
        </p:txBody>
      </p:sp>
      <p:sp>
        <p:nvSpPr>
          <p:cNvPr id="55299" name="Rectangle 3"/>
          <p:cNvSpPr>
            <a:spLocks noGrp="1" noChangeArrowheads="1"/>
          </p:cNvSpPr>
          <p:nvPr>
            <p:ph type="body" idx="1"/>
          </p:nvPr>
        </p:nvSpPr>
        <p:spPr/>
        <p:txBody>
          <a:bodyPr/>
          <a:lstStyle/>
          <a:p>
            <a:pPr lvl="1" eaLnBrk="1" hangingPunct="1"/>
            <a:r>
              <a:rPr lang="en-GB" altLang="en-US" smtClean="0"/>
              <a:t>The key idea behind ABC is to focus attention on those factors that cause or drive costs. </a:t>
            </a:r>
          </a:p>
          <a:p>
            <a:pPr lvl="1" eaLnBrk="1" hangingPunct="1"/>
            <a:r>
              <a:rPr lang="en-GB" altLang="en-US" smtClean="0"/>
              <a:t>These factors are known as cost drivers.  </a:t>
            </a:r>
          </a:p>
          <a:p>
            <a:pPr lvl="1" eaLnBrk="1" hangingPunct="1"/>
            <a:r>
              <a:rPr lang="en-GB" altLang="en-US" smtClean="0"/>
              <a:t>A cost driver is the event and factors, which cause an activity to occur and to consume resources. </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hangingPunct="1">
              <a:defRPr/>
            </a:pPr>
            <a:r>
              <a:rPr lang="en-IE" altLang="en-US" smtClean="0"/>
              <a:t>Implementing ABC</a:t>
            </a:r>
            <a:endParaRPr lang="en-GB" altLang="en-US" smtClean="0"/>
          </a:p>
        </p:txBody>
      </p:sp>
      <p:grpSp>
        <p:nvGrpSpPr>
          <p:cNvPr id="56323" name="Group 7"/>
          <p:cNvGrpSpPr>
            <a:grpSpLocks/>
          </p:cNvGrpSpPr>
          <p:nvPr/>
        </p:nvGrpSpPr>
        <p:grpSpPr bwMode="auto">
          <a:xfrm>
            <a:off x="1187450" y="1700213"/>
            <a:ext cx="7207250" cy="3959225"/>
            <a:chOff x="748" y="1071"/>
            <a:chExt cx="4540" cy="2494"/>
          </a:xfrm>
        </p:grpSpPr>
        <p:pic>
          <p:nvPicPr>
            <p:cNvPr id="56324" name="Picture 4" descr="07abc_diag_circles"/>
            <p:cNvPicPr>
              <a:picLocks noChangeAspect="1" noChangeArrowheads="1"/>
            </p:cNvPicPr>
            <p:nvPr/>
          </p:nvPicPr>
          <p:blipFill>
            <a:blip r:embed="rId2"/>
            <a:srcRect/>
            <a:stretch>
              <a:fillRect/>
            </a:stretch>
          </p:blipFill>
          <p:spPr bwMode="auto">
            <a:xfrm>
              <a:off x="748" y="1071"/>
              <a:ext cx="4540" cy="2494"/>
            </a:xfrm>
            <a:prstGeom prst="rect">
              <a:avLst/>
            </a:prstGeom>
            <a:noFill/>
            <a:ln w="9525">
              <a:noFill/>
              <a:miter lim="800000"/>
              <a:headEnd/>
              <a:tailEnd/>
            </a:ln>
          </p:spPr>
        </p:pic>
        <p:sp>
          <p:nvSpPr>
            <p:cNvPr id="56325" name="Rectangle 6"/>
            <p:cNvSpPr>
              <a:spLocks noChangeArrowheads="1"/>
            </p:cNvSpPr>
            <p:nvPr/>
          </p:nvSpPr>
          <p:spPr bwMode="auto">
            <a:xfrm>
              <a:off x="2255" y="2296"/>
              <a:ext cx="544" cy="136"/>
            </a:xfrm>
            <a:prstGeom prst="rect">
              <a:avLst/>
            </a:prstGeom>
            <a:solidFill>
              <a:schemeClr val="bg1"/>
            </a:solidFill>
            <a:ln w="9525">
              <a:noFill/>
              <a:miter lim="800000"/>
              <a:headEnd/>
              <a:tailEnd/>
            </a:ln>
            <a:effectLst/>
          </p:spPr>
          <p:txBody>
            <a:bodyPr wrap="none" anchor="ctr"/>
            <a:lstStyle/>
            <a:p>
              <a:pPr eaLnBrk="1" hangingPunct="1"/>
              <a:endParaRPr lang="en-US" altLang="en-US"/>
            </a:p>
          </p:txBody>
        </p:sp>
        <p:pic>
          <p:nvPicPr>
            <p:cNvPr id="56326" name="Picture 5"/>
            <p:cNvPicPr>
              <a:picLocks noChangeAspect="1" noChangeArrowheads="1"/>
            </p:cNvPicPr>
            <p:nvPr/>
          </p:nvPicPr>
          <p:blipFill>
            <a:blip r:embed="rId3"/>
            <a:srcRect/>
            <a:stretch>
              <a:fillRect/>
            </a:stretch>
          </p:blipFill>
          <p:spPr bwMode="auto">
            <a:xfrm>
              <a:off x="2290" y="2296"/>
              <a:ext cx="501" cy="151"/>
            </a:xfrm>
            <a:prstGeom prst="rect">
              <a:avLst/>
            </a:prstGeom>
            <a:noFill/>
            <a:ln w="9525">
              <a:noFill/>
              <a:miter lim="800000"/>
              <a:headEnd/>
              <a:tailEnd/>
            </a:ln>
            <a:effectLst/>
          </p:spPr>
        </p:pic>
      </p:gr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pPr eaLnBrk="1" hangingPunct="1">
              <a:defRPr/>
            </a:pPr>
            <a:r>
              <a:rPr lang="en-IE" altLang="en-US" smtClean="0"/>
              <a:t>ABC steps</a:t>
            </a:r>
            <a:endParaRPr lang="en-GB" altLang="en-US" smtClean="0"/>
          </a:p>
        </p:txBody>
      </p:sp>
      <p:sp>
        <p:nvSpPr>
          <p:cNvPr id="57347" name="Rectangle 3"/>
          <p:cNvSpPr>
            <a:spLocks noGrp="1" noChangeArrowheads="1"/>
          </p:cNvSpPr>
          <p:nvPr>
            <p:ph type="body" idx="1"/>
          </p:nvPr>
        </p:nvSpPr>
        <p:spPr/>
        <p:txBody>
          <a:bodyPr/>
          <a:lstStyle/>
          <a:p>
            <a:pPr marL="533400" indent="-533400" eaLnBrk="1" hangingPunct="1">
              <a:buFont typeface="Arial" charset="0"/>
              <a:buAutoNum type="arabicPeriod"/>
            </a:pPr>
            <a:r>
              <a:rPr lang="en-GB" altLang="en-US" smtClean="0"/>
              <a:t> Apportion all overheads to cost pools.</a:t>
            </a:r>
          </a:p>
          <a:p>
            <a:pPr marL="533400" indent="-533400" eaLnBrk="1" hangingPunct="1">
              <a:buFont typeface="Arial" charset="0"/>
              <a:buAutoNum type="arabicPeriod"/>
            </a:pPr>
            <a:r>
              <a:rPr lang="en-GB" altLang="en-US" smtClean="0"/>
              <a:t> Calculate cost driver rates for each cost pool.</a:t>
            </a:r>
          </a:p>
          <a:p>
            <a:pPr marL="533400" indent="-533400" eaLnBrk="1" hangingPunct="1">
              <a:buFont typeface="Arial" charset="0"/>
              <a:buAutoNum type="arabicPeriod"/>
            </a:pPr>
            <a:r>
              <a:rPr lang="en-GB" altLang="en-US" smtClean="0"/>
              <a:t> Establish the overhead cost per unit.</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Content Placeholder 1"/>
          <p:cNvSpPr>
            <a:spLocks noGrp="1"/>
          </p:cNvSpPr>
          <p:nvPr>
            <p:ph idx="1"/>
          </p:nvPr>
        </p:nvSpPr>
        <p:spPr/>
        <p:txBody>
          <a:bodyPr/>
          <a:lstStyle/>
          <a:p>
            <a:r>
              <a:rPr lang="en-GB" altLang="en-US" smtClean="0"/>
              <a:t>The management team of Matthew Stores Ltd is investigating the feasibility of implementing ABC. The customer services area has been selected to pilot the approach. The overhead costs have already been apportioned to the cost pools identified. The following cost pools, costs and drivers have been established.</a:t>
            </a:r>
          </a:p>
          <a:p>
            <a:endParaRPr lang="en-GB" altLang="en-US" smtClean="0"/>
          </a:p>
        </p:txBody>
      </p:sp>
      <p:sp>
        <p:nvSpPr>
          <p:cNvPr id="3" name="Title 2"/>
          <p:cNvSpPr>
            <a:spLocks noGrp="1"/>
          </p:cNvSpPr>
          <p:nvPr>
            <p:ph type="title"/>
          </p:nvPr>
        </p:nvSpPr>
        <p:spPr/>
        <p:txBody>
          <a:bodyPr/>
          <a:lstStyle/>
          <a:p>
            <a:pPr>
              <a:defRPr/>
            </a:pPr>
            <a:r>
              <a:rPr lang="en-GB" altLang="en-US" i="1" dirty="0" smtClean="0"/>
              <a:t>Example 3.7:  ABC cost pools and cost drivers</a:t>
            </a:r>
            <a:endParaRPr lang="en-GB"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defRPr/>
            </a:pPr>
            <a:r>
              <a:rPr lang="en-GB" altLang="en-US" i="1" dirty="0" smtClean="0"/>
              <a:t>Example 3.7:  ABC cost pools and cost drivers</a:t>
            </a:r>
            <a:endParaRPr lang="en-GB" dirty="0"/>
          </a:p>
        </p:txBody>
      </p:sp>
      <p:graphicFrame>
        <p:nvGraphicFramePr>
          <p:cNvPr id="5" name="Content Placeholder 4"/>
          <p:cNvGraphicFramePr>
            <a:graphicFrameLocks noGrp="1"/>
          </p:cNvGraphicFramePr>
          <p:nvPr>
            <p:ph idx="1"/>
          </p:nvPr>
        </p:nvGraphicFramePr>
        <p:xfrm>
          <a:off x="457200" y="1417638"/>
          <a:ext cx="8507413" cy="4171950"/>
        </p:xfrm>
        <a:graphic>
          <a:graphicData uri="http://schemas.openxmlformats.org/drawingml/2006/table">
            <a:tbl>
              <a:tblPr firstRow="1" firstCol="1" bandRow="1">
                <a:tableStyleId>{5C22544A-7EE6-4342-B048-85BDC9FD1C3A}</a:tableStyleId>
              </a:tblPr>
              <a:tblGrid>
                <a:gridCol w="3144232"/>
                <a:gridCol w="1148007"/>
                <a:gridCol w="4215174"/>
              </a:tblGrid>
              <a:tr h="530650">
                <a:tc>
                  <a:txBody>
                    <a:bodyPr/>
                    <a:lstStyle/>
                    <a:p>
                      <a:pPr algn="just">
                        <a:spcAft>
                          <a:spcPts val="0"/>
                        </a:spcAft>
                      </a:pPr>
                      <a:r>
                        <a:rPr lang="en-GB" sz="1600" dirty="0">
                          <a:solidFill>
                            <a:srgbClr val="FF0000"/>
                          </a:solidFill>
                          <a:effectLst/>
                        </a:rPr>
                        <a:t>Activity cost pool</a:t>
                      </a:r>
                      <a:endParaRPr lang="en-GB" sz="1600" dirty="0">
                        <a:solidFill>
                          <a:srgbClr val="FF0000"/>
                        </a:solidFill>
                        <a:effectLst/>
                        <a:latin typeface="Times New Roman" panose="02020603050405020304" pitchFamily="18" charset="0"/>
                        <a:ea typeface="Calibri" panose="020F0502020204030204" pitchFamily="34" charset="0"/>
                      </a:endParaRPr>
                    </a:p>
                  </a:txBody>
                  <a:tcPr marL="68581" marR="68581" marT="0" marB="0"/>
                </a:tc>
                <a:tc>
                  <a:txBody>
                    <a:bodyPr/>
                    <a:lstStyle/>
                    <a:p>
                      <a:pPr algn="just">
                        <a:spcAft>
                          <a:spcPts val="0"/>
                        </a:spcAft>
                      </a:pPr>
                      <a:r>
                        <a:rPr lang="en-GB" sz="1600">
                          <a:solidFill>
                            <a:srgbClr val="FF0000"/>
                          </a:solidFill>
                          <a:effectLst/>
                        </a:rPr>
                        <a:t>Cost</a:t>
                      </a:r>
                      <a:endParaRPr lang="en-GB" sz="1600">
                        <a:solidFill>
                          <a:srgbClr val="FF0000"/>
                        </a:solidFill>
                        <a:effectLst/>
                        <a:latin typeface="Times New Roman" panose="02020603050405020304" pitchFamily="18" charset="0"/>
                        <a:ea typeface="Calibri" panose="020F0502020204030204" pitchFamily="34" charset="0"/>
                      </a:endParaRPr>
                    </a:p>
                  </a:txBody>
                  <a:tcPr marL="68581" marR="68581" marT="0" marB="0"/>
                </a:tc>
                <a:tc>
                  <a:txBody>
                    <a:bodyPr/>
                    <a:lstStyle/>
                    <a:p>
                      <a:pPr algn="just">
                        <a:spcAft>
                          <a:spcPts val="0"/>
                        </a:spcAft>
                      </a:pPr>
                      <a:r>
                        <a:rPr lang="en-GB" sz="1600">
                          <a:solidFill>
                            <a:srgbClr val="FF0000"/>
                          </a:solidFill>
                          <a:effectLst/>
                        </a:rPr>
                        <a:t>Driver</a:t>
                      </a:r>
                      <a:endParaRPr lang="en-GB" sz="1600">
                        <a:solidFill>
                          <a:srgbClr val="FF0000"/>
                        </a:solidFill>
                        <a:effectLst/>
                        <a:latin typeface="Times New Roman" panose="02020603050405020304" pitchFamily="18" charset="0"/>
                        <a:ea typeface="Calibri" panose="020F0502020204030204" pitchFamily="34" charset="0"/>
                      </a:endParaRPr>
                    </a:p>
                  </a:txBody>
                  <a:tcPr marL="68581" marR="68581" marT="0" marB="0"/>
                </a:tc>
              </a:tr>
              <a:tr h="530650">
                <a:tc>
                  <a:txBody>
                    <a:bodyPr/>
                    <a:lstStyle/>
                    <a:p>
                      <a:pPr algn="just">
                        <a:spcAft>
                          <a:spcPts val="0"/>
                        </a:spcAft>
                      </a:pPr>
                      <a:r>
                        <a:rPr lang="en-GB" sz="1600">
                          <a:solidFill>
                            <a:srgbClr val="FF0000"/>
                          </a:solidFill>
                          <a:effectLst/>
                        </a:rPr>
                        <a:t>Phone enquiries</a:t>
                      </a:r>
                      <a:endParaRPr lang="en-GB" sz="1600">
                        <a:solidFill>
                          <a:srgbClr val="FF0000"/>
                        </a:solidFill>
                        <a:effectLst/>
                        <a:latin typeface="Times New Roman" panose="02020603050405020304" pitchFamily="18" charset="0"/>
                        <a:ea typeface="Calibri" panose="020F0502020204030204" pitchFamily="34" charset="0"/>
                      </a:endParaRPr>
                    </a:p>
                  </a:txBody>
                  <a:tcPr marL="68581" marR="68581" marT="0" marB="0"/>
                </a:tc>
                <a:tc>
                  <a:txBody>
                    <a:bodyPr/>
                    <a:lstStyle/>
                    <a:p>
                      <a:pPr algn="just">
                        <a:spcAft>
                          <a:spcPts val="0"/>
                        </a:spcAft>
                      </a:pPr>
                      <a:r>
                        <a:rPr lang="en-GB" sz="1600">
                          <a:solidFill>
                            <a:srgbClr val="FF0000"/>
                          </a:solidFill>
                          <a:effectLst/>
                        </a:rPr>
                        <a:t>N2,800</a:t>
                      </a:r>
                      <a:endParaRPr lang="en-GB" sz="1600">
                        <a:solidFill>
                          <a:srgbClr val="FF0000"/>
                        </a:solidFill>
                        <a:effectLst/>
                        <a:latin typeface="Times New Roman" panose="02020603050405020304" pitchFamily="18" charset="0"/>
                        <a:ea typeface="Calibri" panose="020F0502020204030204" pitchFamily="34" charset="0"/>
                      </a:endParaRPr>
                    </a:p>
                  </a:txBody>
                  <a:tcPr marL="68581" marR="68581" marT="0" marB="0"/>
                </a:tc>
                <a:tc>
                  <a:txBody>
                    <a:bodyPr/>
                    <a:lstStyle/>
                    <a:p>
                      <a:pPr algn="just">
                        <a:spcAft>
                          <a:spcPts val="0"/>
                        </a:spcAft>
                      </a:pPr>
                      <a:r>
                        <a:rPr lang="en-GB" sz="1600">
                          <a:solidFill>
                            <a:srgbClr val="FF0000"/>
                          </a:solidFill>
                          <a:effectLst/>
                        </a:rPr>
                        <a:t>No of calls received = 3,240</a:t>
                      </a:r>
                      <a:endParaRPr lang="en-GB" sz="1600">
                        <a:solidFill>
                          <a:srgbClr val="FF0000"/>
                        </a:solidFill>
                        <a:effectLst/>
                        <a:latin typeface="Times New Roman" panose="02020603050405020304" pitchFamily="18" charset="0"/>
                        <a:ea typeface="Calibri" panose="020F0502020204030204" pitchFamily="34" charset="0"/>
                      </a:endParaRPr>
                    </a:p>
                  </a:txBody>
                  <a:tcPr marL="68581" marR="68581" marT="0" marB="0"/>
                </a:tc>
              </a:tr>
              <a:tr h="530650">
                <a:tc>
                  <a:txBody>
                    <a:bodyPr/>
                    <a:lstStyle/>
                    <a:p>
                      <a:pPr algn="just">
                        <a:spcAft>
                          <a:spcPts val="0"/>
                        </a:spcAft>
                      </a:pPr>
                      <a:r>
                        <a:rPr lang="en-GB" sz="1600">
                          <a:solidFill>
                            <a:srgbClr val="FF0000"/>
                          </a:solidFill>
                          <a:effectLst/>
                        </a:rPr>
                        <a:t>Examining returned stock</a:t>
                      </a:r>
                      <a:endParaRPr lang="en-GB" sz="1600">
                        <a:solidFill>
                          <a:srgbClr val="FF0000"/>
                        </a:solidFill>
                        <a:effectLst/>
                        <a:latin typeface="Times New Roman" panose="02020603050405020304" pitchFamily="18" charset="0"/>
                        <a:ea typeface="Calibri" panose="020F0502020204030204" pitchFamily="34" charset="0"/>
                      </a:endParaRPr>
                    </a:p>
                  </a:txBody>
                  <a:tcPr marL="68581" marR="68581" marT="0" marB="0"/>
                </a:tc>
                <a:tc>
                  <a:txBody>
                    <a:bodyPr/>
                    <a:lstStyle/>
                    <a:p>
                      <a:pPr algn="just">
                        <a:spcAft>
                          <a:spcPts val="0"/>
                        </a:spcAft>
                      </a:pPr>
                      <a:r>
                        <a:rPr lang="en-GB" sz="1600">
                          <a:solidFill>
                            <a:srgbClr val="FF0000"/>
                          </a:solidFill>
                          <a:effectLst/>
                        </a:rPr>
                        <a:t>N4,400</a:t>
                      </a:r>
                      <a:endParaRPr lang="en-GB" sz="1600">
                        <a:solidFill>
                          <a:srgbClr val="FF0000"/>
                        </a:solidFill>
                        <a:effectLst/>
                        <a:latin typeface="Times New Roman" panose="02020603050405020304" pitchFamily="18" charset="0"/>
                        <a:ea typeface="Calibri" panose="020F0502020204030204" pitchFamily="34" charset="0"/>
                      </a:endParaRPr>
                    </a:p>
                  </a:txBody>
                  <a:tcPr marL="68581" marR="68581" marT="0" marB="0"/>
                </a:tc>
                <a:tc>
                  <a:txBody>
                    <a:bodyPr/>
                    <a:lstStyle/>
                    <a:p>
                      <a:pPr algn="just">
                        <a:spcAft>
                          <a:spcPts val="0"/>
                        </a:spcAft>
                      </a:pPr>
                      <a:r>
                        <a:rPr lang="en-GB" sz="1600">
                          <a:solidFill>
                            <a:srgbClr val="FF0000"/>
                          </a:solidFill>
                          <a:effectLst/>
                        </a:rPr>
                        <a:t>No of items examined =4,450</a:t>
                      </a:r>
                      <a:endParaRPr lang="en-GB" sz="1600">
                        <a:solidFill>
                          <a:srgbClr val="FF0000"/>
                        </a:solidFill>
                        <a:effectLst/>
                        <a:latin typeface="Times New Roman" panose="02020603050405020304" pitchFamily="18" charset="0"/>
                        <a:ea typeface="Calibri" panose="020F0502020204030204" pitchFamily="34" charset="0"/>
                      </a:endParaRPr>
                    </a:p>
                  </a:txBody>
                  <a:tcPr marL="68581" marR="68581" marT="0" marB="0"/>
                </a:tc>
              </a:tr>
              <a:tr h="530650">
                <a:tc>
                  <a:txBody>
                    <a:bodyPr/>
                    <a:lstStyle/>
                    <a:p>
                      <a:pPr algn="just">
                        <a:spcAft>
                          <a:spcPts val="0"/>
                        </a:spcAft>
                      </a:pPr>
                      <a:r>
                        <a:rPr lang="en-GB" sz="1600">
                          <a:solidFill>
                            <a:srgbClr val="FF0000"/>
                          </a:solidFill>
                          <a:effectLst/>
                        </a:rPr>
                        <a:t>Returning stock to shelves</a:t>
                      </a:r>
                      <a:endParaRPr lang="en-GB" sz="1600">
                        <a:solidFill>
                          <a:srgbClr val="FF0000"/>
                        </a:solidFill>
                        <a:effectLst/>
                        <a:latin typeface="Times New Roman" panose="02020603050405020304" pitchFamily="18" charset="0"/>
                        <a:ea typeface="Calibri" panose="020F0502020204030204" pitchFamily="34" charset="0"/>
                      </a:endParaRPr>
                    </a:p>
                  </a:txBody>
                  <a:tcPr marL="68581" marR="68581" marT="0" marB="0"/>
                </a:tc>
                <a:tc>
                  <a:txBody>
                    <a:bodyPr/>
                    <a:lstStyle/>
                    <a:p>
                      <a:pPr algn="just">
                        <a:spcAft>
                          <a:spcPts val="0"/>
                        </a:spcAft>
                      </a:pPr>
                      <a:r>
                        <a:rPr lang="en-GB" sz="1600">
                          <a:solidFill>
                            <a:srgbClr val="FF0000"/>
                          </a:solidFill>
                          <a:effectLst/>
                        </a:rPr>
                        <a:t>N3,900</a:t>
                      </a:r>
                      <a:endParaRPr lang="en-GB" sz="1600">
                        <a:solidFill>
                          <a:srgbClr val="FF0000"/>
                        </a:solidFill>
                        <a:effectLst/>
                        <a:latin typeface="Times New Roman" panose="02020603050405020304" pitchFamily="18" charset="0"/>
                        <a:ea typeface="Calibri" panose="020F0502020204030204" pitchFamily="34" charset="0"/>
                      </a:endParaRPr>
                    </a:p>
                  </a:txBody>
                  <a:tcPr marL="68581" marR="68581" marT="0" marB="0"/>
                </a:tc>
                <a:tc>
                  <a:txBody>
                    <a:bodyPr/>
                    <a:lstStyle/>
                    <a:p>
                      <a:pPr algn="just">
                        <a:spcAft>
                          <a:spcPts val="0"/>
                        </a:spcAft>
                      </a:pPr>
                      <a:r>
                        <a:rPr lang="en-GB" sz="1600">
                          <a:solidFill>
                            <a:srgbClr val="FF0000"/>
                          </a:solidFill>
                          <a:effectLst/>
                        </a:rPr>
                        <a:t>No of items returned to shelves = 4,000</a:t>
                      </a:r>
                      <a:endParaRPr lang="en-GB" sz="1600">
                        <a:solidFill>
                          <a:srgbClr val="FF0000"/>
                        </a:solidFill>
                        <a:effectLst/>
                        <a:latin typeface="Times New Roman" panose="02020603050405020304" pitchFamily="18" charset="0"/>
                        <a:ea typeface="Calibri" panose="020F0502020204030204" pitchFamily="34" charset="0"/>
                      </a:endParaRPr>
                    </a:p>
                  </a:txBody>
                  <a:tcPr marL="68581" marR="68581" marT="0" marB="0"/>
                </a:tc>
              </a:tr>
              <a:tr h="530650">
                <a:tc>
                  <a:txBody>
                    <a:bodyPr/>
                    <a:lstStyle/>
                    <a:p>
                      <a:pPr algn="just">
                        <a:spcAft>
                          <a:spcPts val="0"/>
                        </a:spcAft>
                      </a:pPr>
                      <a:r>
                        <a:rPr lang="en-GB" sz="1600">
                          <a:solidFill>
                            <a:srgbClr val="FF0000"/>
                          </a:solidFill>
                          <a:effectLst/>
                        </a:rPr>
                        <a:t>Processing refunds</a:t>
                      </a:r>
                      <a:endParaRPr lang="en-GB" sz="1600">
                        <a:solidFill>
                          <a:srgbClr val="FF0000"/>
                        </a:solidFill>
                        <a:effectLst/>
                        <a:latin typeface="Times New Roman" panose="02020603050405020304" pitchFamily="18" charset="0"/>
                        <a:ea typeface="Calibri" panose="020F0502020204030204" pitchFamily="34" charset="0"/>
                      </a:endParaRPr>
                    </a:p>
                  </a:txBody>
                  <a:tcPr marL="68581" marR="68581" marT="0" marB="0"/>
                </a:tc>
                <a:tc>
                  <a:txBody>
                    <a:bodyPr/>
                    <a:lstStyle/>
                    <a:p>
                      <a:pPr algn="just">
                        <a:spcAft>
                          <a:spcPts val="0"/>
                        </a:spcAft>
                      </a:pPr>
                      <a:r>
                        <a:rPr lang="en-GB" sz="1600">
                          <a:solidFill>
                            <a:srgbClr val="FF0000"/>
                          </a:solidFill>
                          <a:effectLst/>
                        </a:rPr>
                        <a:t>N2,400</a:t>
                      </a:r>
                      <a:endParaRPr lang="en-GB" sz="1600">
                        <a:solidFill>
                          <a:srgbClr val="FF0000"/>
                        </a:solidFill>
                        <a:effectLst/>
                        <a:latin typeface="Times New Roman" panose="02020603050405020304" pitchFamily="18" charset="0"/>
                        <a:ea typeface="Calibri" panose="020F0502020204030204" pitchFamily="34" charset="0"/>
                      </a:endParaRPr>
                    </a:p>
                  </a:txBody>
                  <a:tcPr marL="68581" marR="68581" marT="0" marB="0"/>
                </a:tc>
                <a:tc>
                  <a:txBody>
                    <a:bodyPr/>
                    <a:lstStyle/>
                    <a:p>
                      <a:pPr algn="just">
                        <a:spcAft>
                          <a:spcPts val="0"/>
                        </a:spcAft>
                      </a:pPr>
                      <a:r>
                        <a:rPr lang="en-GB" sz="1600">
                          <a:solidFill>
                            <a:srgbClr val="FF0000"/>
                          </a:solidFill>
                          <a:effectLst/>
                        </a:rPr>
                        <a:t>No of refunds generated = 2,300</a:t>
                      </a:r>
                      <a:endParaRPr lang="en-GB" sz="1600">
                        <a:solidFill>
                          <a:srgbClr val="FF0000"/>
                        </a:solidFill>
                        <a:effectLst/>
                        <a:latin typeface="Times New Roman" panose="02020603050405020304" pitchFamily="18" charset="0"/>
                        <a:ea typeface="Calibri" panose="020F0502020204030204" pitchFamily="34" charset="0"/>
                      </a:endParaRPr>
                    </a:p>
                  </a:txBody>
                  <a:tcPr marL="68581" marR="68581" marT="0" marB="0"/>
                </a:tc>
              </a:tr>
              <a:tr h="530650">
                <a:tc>
                  <a:txBody>
                    <a:bodyPr/>
                    <a:lstStyle/>
                    <a:p>
                      <a:pPr algn="just">
                        <a:spcAft>
                          <a:spcPts val="0"/>
                        </a:spcAft>
                      </a:pPr>
                      <a:r>
                        <a:rPr lang="en-GB" sz="1600">
                          <a:solidFill>
                            <a:srgbClr val="FF0000"/>
                          </a:solidFill>
                          <a:effectLst/>
                        </a:rPr>
                        <a:t>Handling exchanges</a:t>
                      </a:r>
                      <a:endParaRPr lang="en-GB" sz="1600">
                        <a:solidFill>
                          <a:srgbClr val="FF0000"/>
                        </a:solidFill>
                        <a:effectLst/>
                        <a:latin typeface="Times New Roman" panose="02020603050405020304" pitchFamily="18" charset="0"/>
                        <a:ea typeface="Calibri" panose="020F0502020204030204" pitchFamily="34" charset="0"/>
                      </a:endParaRPr>
                    </a:p>
                  </a:txBody>
                  <a:tcPr marL="68581" marR="68581" marT="0" marB="0"/>
                </a:tc>
                <a:tc>
                  <a:txBody>
                    <a:bodyPr/>
                    <a:lstStyle/>
                    <a:p>
                      <a:pPr algn="just">
                        <a:spcAft>
                          <a:spcPts val="0"/>
                        </a:spcAft>
                      </a:pPr>
                      <a:r>
                        <a:rPr lang="en-GB" sz="1600">
                          <a:solidFill>
                            <a:srgbClr val="FF0000"/>
                          </a:solidFill>
                          <a:effectLst/>
                        </a:rPr>
                        <a:t>N1,000</a:t>
                      </a:r>
                      <a:endParaRPr lang="en-GB" sz="1600">
                        <a:solidFill>
                          <a:srgbClr val="FF0000"/>
                        </a:solidFill>
                        <a:effectLst/>
                        <a:latin typeface="Times New Roman" panose="02020603050405020304" pitchFamily="18" charset="0"/>
                        <a:ea typeface="Calibri" panose="020F0502020204030204" pitchFamily="34" charset="0"/>
                      </a:endParaRPr>
                    </a:p>
                  </a:txBody>
                  <a:tcPr marL="68581" marR="68581" marT="0" marB="0"/>
                </a:tc>
                <a:tc>
                  <a:txBody>
                    <a:bodyPr/>
                    <a:lstStyle/>
                    <a:p>
                      <a:pPr algn="just">
                        <a:spcAft>
                          <a:spcPts val="0"/>
                        </a:spcAft>
                      </a:pPr>
                      <a:r>
                        <a:rPr lang="en-GB" sz="1600">
                          <a:solidFill>
                            <a:srgbClr val="FF0000"/>
                          </a:solidFill>
                          <a:effectLst/>
                        </a:rPr>
                        <a:t>No of exchanges = 2,150</a:t>
                      </a:r>
                      <a:endParaRPr lang="en-GB" sz="1600">
                        <a:solidFill>
                          <a:srgbClr val="FF0000"/>
                        </a:solidFill>
                        <a:effectLst/>
                        <a:latin typeface="Times New Roman" panose="02020603050405020304" pitchFamily="18" charset="0"/>
                        <a:ea typeface="Calibri" panose="020F0502020204030204" pitchFamily="34" charset="0"/>
                      </a:endParaRPr>
                    </a:p>
                  </a:txBody>
                  <a:tcPr marL="68581" marR="68581" marT="0" marB="0"/>
                </a:tc>
              </a:tr>
              <a:tr h="457399">
                <a:tc>
                  <a:txBody>
                    <a:bodyPr/>
                    <a:lstStyle/>
                    <a:p>
                      <a:pPr algn="just">
                        <a:spcAft>
                          <a:spcPts val="0"/>
                        </a:spcAft>
                      </a:pPr>
                      <a:r>
                        <a:rPr lang="en-GB" sz="1600">
                          <a:solidFill>
                            <a:srgbClr val="FF0000"/>
                          </a:solidFill>
                          <a:effectLst/>
                        </a:rPr>
                        <a:t>Investigating other complaints</a:t>
                      </a:r>
                      <a:endParaRPr lang="en-GB" sz="1600">
                        <a:solidFill>
                          <a:srgbClr val="FF0000"/>
                        </a:solidFill>
                        <a:effectLst/>
                        <a:latin typeface="Times New Roman" panose="02020603050405020304" pitchFamily="18" charset="0"/>
                        <a:ea typeface="Calibri" panose="020F0502020204030204" pitchFamily="34" charset="0"/>
                      </a:endParaRPr>
                    </a:p>
                  </a:txBody>
                  <a:tcPr marL="68581" marR="68581" marT="0" marB="0"/>
                </a:tc>
                <a:tc>
                  <a:txBody>
                    <a:bodyPr/>
                    <a:lstStyle/>
                    <a:p>
                      <a:pPr algn="just">
                        <a:spcAft>
                          <a:spcPts val="0"/>
                        </a:spcAft>
                      </a:pPr>
                      <a:r>
                        <a:rPr lang="en-GB" sz="1600">
                          <a:solidFill>
                            <a:srgbClr val="FF0000"/>
                          </a:solidFill>
                          <a:effectLst/>
                        </a:rPr>
                        <a:t>N6,800</a:t>
                      </a:r>
                      <a:endParaRPr lang="en-GB" sz="1600">
                        <a:solidFill>
                          <a:srgbClr val="FF0000"/>
                        </a:solidFill>
                        <a:effectLst/>
                        <a:latin typeface="Times New Roman" panose="02020603050405020304" pitchFamily="18" charset="0"/>
                        <a:ea typeface="Calibri" panose="020F0502020204030204" pitchFamily="34" charset="0"/>
                      </a:endParaRPr>
                    </a:p>
                  </a:txBody>
                  <a:tcPr marL="68581" marR="68581" marT="0" marB="0"/>
                </a:tc>
                <a:tc>
                  <a:txBody>
                    <a:bodyPr/>
                    <a:lstStyle/>
                    <a:p>
                      <a:pPr algn="just">
                        <a:spcAft>
                          <a:spcPts val="0"/>
                        </a:spcAft>
                      </a:pPr>
                      <a:r>
                        <a:rPr lang="en-GB" sz="1600" dirty="0">
                          <a:solidFill>
                            <a:srgbClr val="FF0000"/>
                          </a:solidFill>
                          <a:effectLst/>
                        </a:rPr>
                        <a:t>No of other complaints = 1,200</a:t>
                      </a:r>
                      <a:endParaRPr lang="en-GB" sz="1600" dirty="0">
                        <a:solidFill>
                          <a:srgbClr val="FF0000"/>
                        </a:solidFill>
                        <a:effectLst/>
                        <a:latin typeface="Times New Roman" panose="02020603050405020304" pitchFamily="18" charset="0"/>
                        <a:ea typeface="Calibri" panose="020F0502020204030204" pitchFamily="34" charset="0"/>
                      </a:endParaRPr>
                    </a:p>
                  </a:txBody>
                  <a:tcPr marL="68581" marR="68581" marT="0" marB="0"/>
                </a:tc>
              </a:tr>
              <a:tr h="530650">
                <a:tc>
                  <a:txBody>
                    <a:bodyPr/>
                    <a:lstStyle/>
                    <a:p>
                      <a:pPr algn="just">
                        <a:spcAft>
                          <a:spcPts val="0"/>
                        </a:spcAft>
                      </a:pPr>
                      <a:r>
                        <a:rPr lang="en-GB" sz="1600" dirty="0">
                          <a:solidFill>
                            <a:srgbClr val="FF0000"/>
                          </a:solidFill>
                          <a:effectLst/>
                        </a:rPr>
                        <a:t>Total overhead</a:t>
                      </a:r>
                      <a:endParaRPr lang="en-GB" sz="1600" dirty="0">
                        <a:solidFill>
                          <a:srgbClr val="FF0000"/>
                        </a:solidFill>
                        <a:effectLst/>
                        <a:latin typeface="Times New Roman" panose="02020603050405020304" pitchFamily="18" charset="0"/>
                        <a:ea typeface="Calibri" panose="020F0502020204030204" pitchFamily="34" charset="0"/>
                      </a:endParaRPr>
                    </a:p>
                  </a:txBody>
                  <a:tcPr marL="68581" marR="68581" marT="0" marB="0"/>
                </a:tc>
                <a:tc>
                  <a:txBody>
                    <a:bodyPr/>
                    <a:lstStyle/>
                    <a:p>
                      <a:pPr algn="just">
                        <a:spcAft>
                          <a:spcPts val="0"/>
                        </a:spcAft>
                      </a:pPr>
                      <a:r>
                        <a:rPr lang="en-GB" sz="1600" dirty="0">
                          <a:solidFill>
                            <a:srgbClr val="FF0000"/>
                          </a:solidFill>
                          <a:effectLst/>
                        </a:rPr>
                        <a:t>N21,300</a:t>
                      </a:r>
                      <a:endParaRPr lang="en-GB" sz="1600" dirty="0">
                        <a:solidFill>
                          <a:srgbClr val="FF0000"/>
                        </a:solidFill>
                        <a:effectLst/>
                        <a:latin typeface="Times New Roman" panose="02020603050405020304" pitchFamily="18" charset="0"/>
                        <a:ea typeface="Calibri" panose="020F0502020204030204" pitchFamily="34" charset="0"/>
                      </a:endParaRPr>
                    </a:p>
                  </a:txBody>
                  <a:tcPr marL="68581" marR="68581" marT="0" marB="0"/>
                </a:tc>
                <a:tc>
                  <a:txBody>
                    <a:bodyPr/>
                    <a:lstStyle/>
                    <a:p>
                      <a:pPr algn="just">
                        <a:spcAft>
                          <a:spcPts val="0"/>
                        </a:spcAft>
                      </a:pPr>
                      <a:r>
                        <a:rPr lang="en-GB" sz="1600" dirty="0">
                          <a:effectLst/>
                        </a:rPr>
                        <a:t> </a:t>
                      </a:r>
                      <a:endParaRPr lang="en-GB" sz="1600" dirty="0">
                        <a:effectLst/>
                        <a:latin typeface="Times New Roman" panose="02020603050405020304" pitchFamily="18" charset="0"/>
                        <a:ea typeface="Calibri" panose="020F0502020204030204" pitchFamily="34" charset="0"/>
                      </a:endParaRPr>
                    </a:p>
                  </a:txBody>
                  <a:tcPr marL="68581" marR="68581" marT="0" marB="0"/>
                </a:tc>
              </a:tr>
            </a:tbl>
          </a:graphicData>
        </a:graphic>
      </p:graphicFrame>
      <p:sp>
        <p:nvSpPr>
          <p:cNvPr id="59433" name="Rectangle 5"/>
          <p:cNvSpPr>
            <a:spLocks noChangeArrowheads="1"/>
          </p:cNvSpPr>
          <p:nvPr/>
        </p:nvSpPr>
        <p:spPr bwMode="auto">
          <a:xfrm>
            <a:off x="457200" y="5805488"/>
            <a:ext cx="8507413" cy="830262"/>
          </a:xfrm>
          <a:prstGeom prst="rect">
            <a:avLst/>
          </a:prstGeom>
          <a:noFill/>
          <a:ln w="9525">
            <a:noFill/>
            <a:miter lim="800000"/>
            <a:headEnd/>
            <a:tailEnd/>
          </a:ln>
        </p:spPr>
        <p:txBody>
          <a:bodyPr>
            <a:spAutoFit/>
          </a:bodyPr>
          <a:lstStyle/>
          <a:p>
            <a:pPr algn="just"/>
            <a:r>
              <a:rPr lang="en-GB" altLang="en-US" sz="2400">
                <a:latin typeface="Times New Roman" pitchFamily="18" charset="0"/>
                <a:cs typeface="Calibri" pitchFamily="34" charset="0"/>
              </a:rPr>
              <a:t>You are required to calculate cost driver rates for each cost pool using the drivers identified.</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68263"/>
            <a:ext cx="8229600" cy="1143000"/>
          </a:xfrm>
        </p:spPr>
        <p:txBody>
          <a:bodyPr/>
          <a:lstStyle/>
          <a:p>
            <a:pPr>
              <a:defRPr/>
            </a:pPr>
            <a:r>
              <a:rPr lang="en-GB" altLang="en-US" i="1" dirty="0" smtClean="0"/>
              <a:t>Example 3.8:  ABC to establish unit cost</a:t>
            </a:r>
            <a:endParaRPr lang="en-GB" dirty="0"/>
          </a:p>
        </p:txBody>
      </p:sp>
      <p:sp>
        <p:nvSpPr>
          <p:cNvPr id="60419" name="Content Placeholder 1"/>
          <p:cNvSpPr>
            <a:spLocks noGrp="1"/>
          </p:cNvSpPr>
          <p:nvPr>
            <p:ph idx="1"/>
          </p:nvPr>
        </p:nvSpPr>
        <p:spPr>
          <a:xfrm>
            <a:off x="323850" y="1052513"/>
            <a:ext cx="8229600" cy="4525962"/>
          </a:xfrm>
        </p:spPr>
        <p:txBody>
          <a:bodyPr/>
          <a:lstStyle/>
          <a:p>
            <a:r>
              <a:rPr lang="en-GB" altLang="en-US" smtClean="0"/>
              <a:t>Ultimate Experience Ltd operates a chain of five star health farms offering a complete range of alternative health and relaxation experiences. The management accountant has used the massage room as a pilot for the development of a new ABC system. Each activity carried out in the area has been identified and a cost pool has been created for each. Suitable cost drivers have been identified. Overhead has been apportioned and the following rates established.</a:t>
            </a:r>
          </a:p>
          <a:p>
            <a:endParaRPr lang="en-GB" altLang="en-US" smtClean="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68263"/>
            <a:ext cx="8229600" cy="1143000"/>
          </a:xfrm>
        </p:spPr>
        <p:txBody>
          <a:bodyPr/>
          <a:lstStyle/>
          <a:p>
            <a:pPr>
              <a:defRPr/>
            </a:pPr>
            <a:r>
              <a:rPr lang="en-GB" altLang="en-US" i="1" dirty="0" smtClean="0"/>
              <a:t>Example 3.8:  ABC to establish unit cost</a:t>
            </a:r>
            <a:endParaRPr lang="en-GB" dirty="0"/>
          </a:p>
        </p:txBody>
      </p:sp>
      <p:graphicFrame>
        <p:nvGraphicFramePr>
          <p:cNvPr id="5" name="Content Placeholder 4"/>
          <p:cNvGraphicFramePr>
            <a:graphicFrameLocks noGrp="1"/>
          </p:cNvGraphicFramePr>
          <p:nvPr>
            <p:ph idx="1"/>
          </p:nvPr>
        </p:nvGraphicFramePr>
        <p:xfrm>
          <a:off x="611188" y="1222375"/>
          <a:ext cx="8532812" cy="2351088"/>
        </p:xfrm>
        <a:graphic>
          <a:graphicData uri="http://schemas.openxmlformats.org/drawingml/2006/table">
            <a:tbl>
              <a:tblPr firstRow="1" firstCol="1" bandRow="1">
                <a:tableStyleId>{5C22544A-7EE6-4342-B048-85BDC9FD1C3A}</a:tableStyleId>
              </a:tblPr>
              <a:tblGrid>
                <a:gridCol w="4266406"/>
                <a:gridCol w="4266406"/>
              </a:tblGrid>
              <a:tr h="391848">
                <a:tc>
                  <a:txBody>
                    <a:bodyPr/>
                    <a:lstStyle/>
                    <a:p>
                      <a:pPr algn="just">
                        <a:spcAft>
                          <a:spcPts val="0"/>
                        </a:spcAft>
                      </a:pPr>
                      <a:r>
                        <a:rPr lang="en-GB" sz="2000">
                          <a:solidFill>
                            <a:srgbClr val="002060"/>
                          </a:solidFill>
                          <a:effectLst/>
                        </a:rPr>
                        <a:t>Processing bookings</a:t>
                      </a:r>
                      <a:endParaRPr lang="en-GB" sz="2000">
                        <a:solidFill>
                          <a:srgbClr val="002060"/>
                        </a:solidFill>
                        <a:effectLst/>
                        <a:latin typeface="Times New Roman" panose="02020603050405020304" pitchFamily="18" charset="0"/>
                        <a:ea typeface="Calibri" panose="020F0502020204030204" pitchFamily="34" charset="0"/>
                      </a:endParaRPr>
                    </a:p>
                  </a:txBody>
                  <a:tcPr marL="68583" marR="68583" marT="0" marB="0"/>
                </a:tc>
                <a:tc>
                  <a:txBody>
                    <a:bodyPr/>
                    <a:lstStyle/>
                    <a:p>
                      <a:pPr algn="just">
                        <a:spcAft>
                          <a:spcPts val="0"/>
                        </a:spcAft>
                      </a:pPr>
                      <a:r>
                        <a:rPr lang="en-GB" sz="2000">
                          <a:solidFill>
                            <a:srgbClr val="002060"/>
                          </a:solidFill>
                          <a:effectLst/>
                        </a:rPr>
                        <a:t>35% per booking</a:t>
                      </a:r>
                      <a:endParaRPr lang="en-GB" sz="2000">
                        <a:solidFill>
                          <a:srgbClr val="002060"/>
                        </a:solidFill>
                        <a:effectLst/>
                        <a:latin typeface="Times New Roman" panose="02020603050405020304" pitchFamily="18" charset="0"/>
                        <a:ea typeface="Calibri" panose="020F0502020204030204" pitchFamily="34" charset="0"/>
                      </a:endParaRPr>
                    </a:p>
                  </a:txBody>
                  <a:tcPr marL="68583" marR="68583" marT="0" marB="0"/>
                </a:tc>
              </a:tr>
              <a:tr h="391848">
                <a:tc>
                  <a:txBody>
                    <a:bodyPr/>
                    <a:lstStyle/>
                    <a:p>
                      <a:pPr algn="just">
                        <a:spcAft>
                          <a:spcPts val="0"/>
                        </a:spcAft>
                      </a:pPr>
                      <a:r>
                        <a:rPr lang="en-GB" sz="2000">
                          <a:solidFill>
                            <a:srgbClr val="002060"/>
                          </a:solidFill>
                          <a:effectLst/>
                        </a:rPr>
                        <a:t>Taking client details and consent</a:t>
                      </a:r>
                      <a:endParaRPr lang="en-GB" sz="2000">
                        <a:solidFill>
                          <a:srgbClr val="002060"/>
                        </a:solidFill>
                        <a:effectLst/>
                        <a:latin typeface="Times New Roman" panose="02020603050405020304" pitchFamily="18" charset="0"/>
                        <a:ea typeface="Calibri" panose="020F0502020204030204" pitchFamily="34" charset="0"/>
                      </a:endParaRPr>
                    </a:p>
                  </a:txBody>
                  <a:tcPr marL="68583" marR="68583" marT="0" marB="0"/>
                </a:tc>
                <a:tc>
                  <a:txBody>
                    <a:bodyPr/>
                    <a:lstStyle/>
                    <a:p>
                      <a:pPr algn="just">
                        <a:spcAft>
                          <a:spcPts val="0"/>
                        </a:spcAft>
                      </a:pPr>
                      <a:r>
                        <a:rPr lang="en-GB" sz="2000">
                          <a:solidFill>
                            <a:srgbClr val="002060"/>
                          </a:solidFill>
                          <a:effectLst/>
                        </a:rPr>
                        <a:t>75% form</a:t>
                      </a:r>
                      <a:endParaRPr lang="en-GB" sz="2000">
                        <a:solidFill>
                          <a:srgbClr val="002060"/>
                        </a:solidFill>
                        <a:effectLst/>
                        <a:latin typeface="Times New Roman" panose="02020603050405020304" pitchFamily="18" charset="0"/>
                        <a:ea typeface="Calibri" panose="020F0502020204030204" pitchFamily="34" charset="0"/>
                      </a:endParaRPr>
                    </a:p>
                  </a:txBody>
                  <a:tcPr marL="68583" marR="68583" marT="0" marB="0"/>
                </a:tc>
              </a:tr>
              <a:tr h="391848">
                <a:tc>
                  <a:txBody>
                    <a:bodyPr/>
                    <a:lstStyle/>
                    <a:p>
                      <a:pPr algn="just">
                        <a:spcAft>
                          <a:spcPts val="0"/>
                        </a:spcAft>
                      </a:pPr>
                      <a:r>
                        <a:rPr lang="en-GB" sz="2000">
                          <a:solidFill>
                            <a:srgbClr val="002060"/>
                          </a:solidFill>
                          <a:effectLst/>
                        </a:rPr>
                        <a:t>Preparing room</a:t>
                      </a:r>
                      <a:endParaRPr lang="en-GB" sz="2000">
                        <a:solidFill>
                          <a:srgbClr val="002060"/>
                        </a:solidFill>
                        <a:effectLst/>
                        <a:latin typeface="Times New Roman" panose="02020603050405020304" pitchFamily="18" charset="0"/>
                        <a:ea typeface="Calibri" panose="020F0502020204030204" pitchFamily="34" charset="0"/>
                      </a:endParaRPr>
                    </a:p>
                  </a:txBody>
                  <a:tcPr marL="68583" marR="68583" marT="0" marB="0"/>
                </a:tc>
                <a:tc>
                  <a:txBody>
                    <a:bodyPr/>
                    <a:lstStyle/>
                    <a:p>
                      <a:pPr algn="just">
                        <a:spcAft>
                          <a:spcPts val="0"/>
                        </a:spcAft>
                      </a:pPr>
                      <a:r>
                        <a:rPr lang="en-GB" sz="2000">
                          <a:solidFill>
                            <a:srgbClr val="002060"/>
                          </a:solidFill>
                          <a:effectLst/>
                        </a:rPr>
                        <a:t>N1.20 per session</a:t>
                      </a:r>
                      <a:endParaRPr lang="en-GB" sz="2000">
                        <a:solidFill>
                          <a:srgbClr val="002060"/>
                        </a:solidFill>
                        <a:effectLst/>
                        <a:latin typeface="Times New Roman" panose="02020603050405020304" pitchFamily="18" charset="0"/>
                        <a:ea typeface="Calibri" panose="020F0502020204030204" pitchFamily="34" charset="0"/>
                      </a:endParaRPr>
                    </a:p>
                  </a:txBody>
                  <a:tcPr marL="68583" marR="68583" marT="0" marB="0"/>
                </a:tc>
              </a:tr>
              <a:tr h="391848">
                <a:tc>
                  <a:txBody>
                    <a:bodyPr/>
                    <a:lstStyle/>
                    <a:p>
                      <a:pPr algn="just">
                        <a:spcAft>
                          <a:spcPts val="0"/>
                        </a:spcAft>
                      </a:pPr>
                      <a:r>
                        <a:rPr lang="en-GB" sz="2000">
                          <a:solidFill>
                            <a:srgbClr val="002060"/>
                          </a:solidFill>
                          <a:effectLst/>
                        </a:rPr>
                        <a:t>Applying detox materials</a:t>
                      </a:r>
                      <a:endParaRPr lang="en-GB" sz="2000">
                        <a:solidFill>
                          <a:srgbClr val="002060"/>
                        </a:solidFill>
                        <a:effectLst/>
                        <a:latin typeface="Times New Roman" panose="02020603050405020304" pitchFamily="18" charset="0"/>
                        <a:ea typeface="Calibri" panose="020F0502020204030204" pitchFamily="34" charset="0"/>
                      </a:endParaRPr>
                    </a:p>
                  </a:txBody>
                  <a:tcPr marL="68583" marR="68583" marT="0" marB="0"/>
                </a:tc>
                <a:tc>
                  <a:txBody>
                    <a:bodyPr/>
                    <a:lstStyle/>
                    <a:p>
                      <a:pPr algn="just">
                        <a:spcAft>
                          <a:spcPts val="0"/>
                        </a:spcAft>
                      </a:pPr>
                      <a:r>
                        <a:rPr lang="en-GB" sz="2000">
                          <a:solidFill>
                            <a:srgbClr val="002060"/>
                          </a:solidFill>
                          <a:effectLst/>
                        </a:rPr>
                        <a:t>N2.30 per session</a:t>
                      </a:r>
                      <a:endParaRPr lang="en-GB" sz="2000">
                        <a:solidFill>
                          <a:srgbClr val="002060"/>
                        </a:solidFill>
                        <a:effectLst/>
                        <a:latin typeface="Times New Roman" panose="02020603050405020304" pitchFamily="18" charset="0"/>
                        <a:ea typeface="Calibri" panose="020F0502020204030204" pitchFamily="34" charset="0"/>
                      </a:endParaRPr>
                    </a:p>
                  </a:txBody>
                  <a:tcPr marL="68583" marR="68583" marT="0" marB="0"/>
                </a:tc>
              </a:tr>
              <a:tr h="391848">
                <a:tc>
                  <a:txBody>
                    <a:bodyPr/>
                    <a:lstStyle/>
                    <a:p>
                      <a:pPr algn="just">
                        <a:spcAft>
                          <a:spcPts val="0"/>
                        </a:spcAft>
                      </a:pPr>
                      <a:r>
                        <a:rPr lang="en-GB" sz="2000">
                          <a:solidFill>
                            <a:srgbClr val="002060"/>
                          </a:solidFill>
                          <a:effectLst/>
                        </a:rPr>
                        <a:t>Massage</a:t>
                      </a:r>
                      <a:endParaRPr lang="en-GB" sz="2000">
                        <a:solidFill>
                          <a:srgbClr val="002060"/>
                        </a:solidFill>
                        <a:effectLst/>
                        <a:latin typeface="Times New Roman" panose="02020603050405020304" pitchFamily="18" charset="0"/>
                        <a:ea typeface="Calibri" panose="020F0502020204030204" pitchFamily="34" charset="0"/>
                      </a:endParaRPr>
                    </a:p>
                  </a:txBody>
                  <a:tcPr marL="68583" marR="68583" marT="0" marB="0"/>
                </a:tc>
                <a:tc>
                  <a:txBody>
                    <a:bodyPr/>
                    <a:lstStyle/>
                    <a:p>
                      <a:pPr algn="just">
                        <a:spcAft>
                          <a:spcPts val="0"/>
                        </a:spcAft>
                      </a:pPr>
                      <a:r>
                        <a:rPr lang="en-GB" sz="2000">
                          <a:solidFill>
                            <a:srgbClr val="002060"/>
                          </a:solidFill>
                          <a:effectLst/>
                        </a:rPr>
                        <a:t>30% per minute</a:t>
                      </a:r>
                      <a:endParaRPr lang="en-GB" sz="2000">
                        <a:solidFill>
                          <a:srgbClr val="002060"/>
                        </a:solidFill>
                        <a:effectLst/>
                        <a:latin typeface="Times New Roman" panose="02020603050405020304" pitchFamily="18" charset="0"/>
                        <a:ea typeface="Calibri" panose="020F0502020204030204" pitchFamily="34" charset="0"/>
                      </a:endParaRPr>
                    </a:p>
                  </a:txBody>
                  <a:tcPr marL="68583" marR="68583" marT="0" marB="0"/>
                </a:tc>
              </a:tr>
              <a:tr h="391848">
                <a:tc>
                  <a:txBody>
                    <a:bodyPr/>
                    <a:lstStyle/>
                    <a:p>
                      <a:pPr algn="just">
                        <a:spcAft>
                          <a:spcPts val="0"/>
                        </a:spcAft>
                      </a:pPr>
                      <a:r>
                        <a:rPr lang="en-GB" sz="2000">
                          <a:solidFill>
                            <a:srgbClr val="002060"/>
                          </a:solidFill>
                          <a:effectLst/>
                        </a:rPr>
                        <a:t>Remove detox material</a:t>
                      </a:r>
                      <a:endParaRPr lang="en-GB" sz="2000">
                        <a:solidFill>
                          <a:srgbClr val="002060"/>
                        </a:solidFill>
                        <a:effectLst/>
                        <a:latin typeface="Times New Roman" panose="02020603050405020304" pitchFamily="18" charset="0"/>
                        <a:ea typeface="Calibri" panose="020F0502020204030204" pitchFamily="34" charset="0"/>
                      </a:endParaRPr>
                    </a:p>
                  </a:txBody>
                  <a:tcPr marL="68583" marR="68583" marT="0" marB="0"/>
                </a:tc>
                <a:tc>
                  <a:txBody>
                    <a:bodyPr/>
                    <a:lstStyle/>
                    <a:p>
                      <a:pPr algn="just">
                        <a:spcAft>
                          <a:spcPts val="0"/>
                        </a:spcAft>
                      </a:pPr>
                      <a:r>
                        <a:rPr lang="en-GB" sz="2000" dirty="0">
                          <a:solidFill>
                            <a:srgbClr val="002060"/>
                          </a:solidFill>
                          <a:effectLst/>
                        </a:rPr>
                        <a:t>N1.80 per session</a:t>
                      </a:r>
                      <a:endParaRPr lang="en-GB" sz="2000" dirty="0">
                        <a:solidFill>
                          <a:srgbClr val="002060"/>
                        </a:solidFill>
                        <a:effectLst/>
                        <a:latin typeface="Times New Roman" panose="02020603050405020304" pitchFamily="18" charset="0"/>
                        <a:ea typeface="Calibri" panose="020F0502020204030204" pitchFamily="34" charset="0"/>
                      </a:endParaRPr>
                    </a:p>
                  </a:txBody>
                  <a:tcPr marL="68583" marR="68583" marT="0" marB="0"/>
                </a:tc>
              </a:tr>
            </a:tbl>
          </a:graphicData>
        </a:graphic>
      </p:graphicFrame>
      <p:sp>
        <p:nvSpPr>
          <p:cNvPr id="61466" name="Rectangle 5"/>
          <p:cNvSpPr>
            <a:spLocks noChangeArrowheads="1"/>
          </p:cNvSpPr>
          <p:nvPr/>
        </p:nvSpPr>
        <p:spPr bwMode="auto">
          <a:xfrm>
            <a:off x="611188" y="3848100"/>
            <a:ext cx="8424862" cy="2676525"/>
          </a:xfrm>
          <a:prstGeom prst="rect">
            <a:avLst/>
          </a:prstGeom>
          <a:noFill/>
          <a:ln w="9525">
            <a:noFill/>
            <a:miter lim="800000"/>
            <a:headEnd/>
            <a:tailEnd/>
          </a:ln>
        </p:spPr>
        <p:txBody>
          <a:bodyPr>
            <a:spAutoFit/>
          </a:bodyPr>
          <a:lstStyle/>
          <a:p>
            <a:pPr algn="just"/>
            <a:r>
              <a:rPr lang="en-GB" altLang="en-US" sz="2800">
                <a:latin typeface="Times New Roman" pitchFamily="18" charset="0"/>
                <a:cs typeface="Calibri" pitchFamily="34" charset="0"/>
              </a:rPr>
              <a:t>Demonstrate how the system can be used to calculate the total overhead costs associated with offering a client three massage sessions. The actual massage time chosen by the client is 30 minutes for each session. The client details and consent are taken once during the stay and kept on file. Assume three separate bookings are made.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defRPr/>
            </a:pPr>
            <a:r>
              <a:rPr lang="en-IE" altLang="en-US" smtClean="0"/>
              <a:t>Dealing with overhead cost</a:t>
            </a:r>
            <a:endParaRPr lang="en-GB" altLang="en-US" smtClean="0"/>
          </a:p>
        </p:txBody>
      </p:sp>
      <p:pic>
        <p:nvPicPr>
          <p:cNvPr id="7171" name="Picture 5" descr="Diag4_1"/>
          <p:cNvPicPr>
            <a:picLocks noChangeAspect="1" noChangeArrowheads="1"/>
          </p:cNvPicPr>
          <p:nvPr/>
        </p:nvPicPr>
        <p:blipFill>
          <a:blip r:embed="rId2"/>
          <a:srcRect/>
          <a:stretch>
            <a:fillRect/>
          </a:stretch>
        </p:blipFill>
        <p:spPr bwMode="auto">
          <a:xfrm>
            <a:off x="468313" y="1773238"/>
            <a:ext cx="8567737" cy="25844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68263"/>
            <a:ext cx="8229600" cy="1143000"/>
          </a:xfrm>
        </p:spPr>
        <p:txBody>
          <a:bodyPr/>
          <a:lstStyle/>
          <a:p>
            <a:pPr>
              <a:defRPr/>
            </a:pPr>
            <a:r>
              <a:rPr lang="en-GB" altLang="en-US" i="1" dirty="0" smtClean="0"/>
              <a:t>Example 3.8:  ABC to establish unit cost</a:t>
            </a:r>
            <a:endParaRPr lang="en-GB" dirty="0"/>
          </a:p>
        </p:txBody>
      </p:sp>
      <p:sp>
        <p:nvSpPr>
          <p:cNvPr id="62467" name="Rectangle 3"/>
          <p:cNvSpPr>
            <a:spLocks noChangeArrowheads="1"/>
          </p:cNvSpPr>
          <p:nvPr/>
        </p:nvSpPr>
        <p:spPr bwMode="auto">
          <a:xfrm>
            <a:off x="457200" y="1052513"/>
            <a:ext cx="8686800" cy="1200150"/>
          </a:xfrm>
          <a:prstGeom prst="rect">
            <a:avLst/>
          </a:prstGeom>
          <a:noFill/>
          <a:ln w="9525">
            <a:noFill/>
            <a:miter lim="800000"/>
            <a:headEnd/>
            <a:tailEnd/>
          </a:ln>
        </p:spPr>
        <p:txBody>
          <a:bodyPr>
            <a:spAutoFit/>
          </a:bodyPr>
          <a:lstStyle/>
          <a:p>
            <a:pPr algn="just"/>
            <a:r>
              <a:rPr lang="en-GB" altLang="en-US" sz="2400">
                <a:latin typeface="Times New Roman" pitchFamily="18" charset="0"/>
                <a:cs typeface="Calibri" pitchFamily="34" charset="0"/>
              </a:rPr>
              <a:t>The client requires three sessions, so each activity is multiplied by three, except for taking client details. The cost of the massage is driven by the minutes of massage time.</a:t>
            </a:r>
          </a:p>
        </p:txBody>
      </p:sp>
      <p:graphicFrame>
        <p:nvGraphicFramePr>
          <p:cNvPr id="7" name="Table 6"/>
          <p:cNvGraphicFramePr>
            <a:graphicFrameLocks noGrp="1"/>
          </p:cNvGraphicFramePr>
          <p:nvPr/>
        </p:nvGraphicFramePr>
        <p:xfrm>
          <a:off x="587375" y="2781300"/>
          <a:ext cx="8556625" cy="2808288"/>
        </p:xfrm>
        <a:graphic>
          <a:graphicData uri="http://schemas.openxmlformats.org/drawingml/2006/table">
            <a:tbl>
              <a:tblPr firstRow="1" firstCol="1" bandRow="1">
                <a:tableStyleId>{5C22544A-7EE6-4342-B048-85BDC9FD1C3A}</a:tableStyleId>
              </a:tblPr>
              <a:tblGrid>
                <a:gridCol w="4900220"/>
                <a:gridCol w="2381406"/>
                <a:gridCol w="1274999"/>
              </a:tblGrid>
              <a:tr h="395063">
                <a:tc>
                  <a:txBody>
                    <a:bodyPr/>
                    <a:lstStyle/>
                    <a:p>
                      <a:pPr algn="just">
                        <a:spcAft>
                          <a:spcPts val="0"/>
                        </a:spcAft>
                      </a:pPr>
                      <a:r>
                        <a:rPr lang="en-GB" sz="1600" dirty="0">
                          <a:solidFill>
                            <a:srgbClr val="002060"/>
                          </a:solidFill>
                          <a:effectLst/>
                        </a:rPr>
                        <a:t>Processing bookings</a:t>
                      </a:r>
                      <a:endParaRPr lang="en-GB" sz="1600" dirty="0">
                        <a:solidFill>
                          <a:srgbClr val="002060"/>
                        </a:solidFill>
                        <a:effectLst/>
                        <a:latin typeface="Times New Roman" panose="02020603050405020304" pitchFamily="18" charset="0"/>
                        <a:ea typeface="Calibri" panose="020F0502020204030204" pitchFamily="34" charset="0"/>
                      </a:endParaRPr>
                    </a:p>
                  </a:txBody>
                  <a:tcPr marL="68586" marR="68586" marT="0" marB="0"/>
                </a:tc>
                <a:tc>
                  <a:txBody>
                    <a:bodyPr/>
                    <a:lstStyle/>
                    <a:p>
                      <a:pPr algn="just">
                        <a:spcAft>
                          <a:spcPts val="0"/>
                        </a:spcAft>
                      </a:pPr>
                      <a:r>
                        <a:rPr lang="en-GB" sz="1600">
                          <a:solidFill>
                            <a:srgbClr val="002060"/>
                          </a:solidFill>
                          <a:effectLst/>
                        </a:rPr>
                        <a:t>3 x N0.35</a:t>
                      </a:r>
                      <a:endParaRPr lang="en-GB" sz="1600">
                        <a:solidFill>
                          <a:srgbClr val="002060"/>
                        </a:solidFill>
                        <a:effectLst/>
                        <a:latin typeface="Times New Roman" panose="02020603050405020304" pitchFamily="18" charset="0"/>
                        <a:ea typeface="Calibri" panose="020F0502020204030204" pitchFamily="34" charset="0"/>
                      </a:endParaRPr>
                    </a:p>
                  </a:txBody>
                  <a:tcPr marL="68586" marR="68586" marT="0" marB="0"/>
                </a:tc>
                <a:tc>
                  <a:txBody>
                    <a:bodyPr/>
                    <a:lstStyle/>
                    <a:p>
                      <a:pPr algn="just">
                        <a:spcAft>
                          <a:spcPts val="0"/>
                        </a:spcAft>
                      </a:pPr>
                      <a:r>
                        <a:rPr lang="en-GB" sz="1600">
                          <a:solidFill>
                            <a:srgbClr val="002060"/>
                          </a:solidFill>
                          <a:effectLst/>
                        </a:rPr>
                        <a:t>N1.05</a:t>
                      </a:r>
                      <a:endParaRPr lang="en-GB" sz="1600">
                        <a:solidFill>
                          <a:srgbClr val="002060"/>
                        </a:solidFill>
                        <a:effectLst/>
                        <a:latin typeface="Times New Roman" panose="02020603050405020304" pitchFamily="18" charset="0"/>
                        <a:ea typeface="Calibri" panose="020F0502020204030204" pitchFamily="34" charset="0"/>
                      </a:endParaRPr>
                    </a:p>
                  </a:txBody>
                  <a:tcPr marL="68586" marR="68586" marT="0" marB="0"/>
                </a:tc>
              </a:tr>
              <a:tr h="395063">
                <a:tc>
                  <a:txBody>
                    <a:bodyPr/>
                    <a:lstStyle/>
                    <a:p>
                      <a:pPr algn="just">
                        <a:spcAft>
                          <a:spcPts val="0"/>
                        </a:spcAft>
                      </a:pPr>
                      <a:r>
                        <a:rPr lang="en-GB" sz="1600">
                          <a:solidFill>
                            <a:srgbClr val="002060"/>
                          </a:solidFill>
                          <a:effectLst/>
                        </a:rPr>
                        <a:t>Taking client details and consent</a:t>
                      </a:r>
                      <a:endParaRPr lang="en-GB" sz="1600">
                        <a:solidFill>
                          <a:srgbClr val="002060"/>
                        </a:solidFill>
                        <a:effectLst/>
                        <a:latin typeface="Times New Roman" panose="02020603050405020304" pitchFamily="18" charset="0"/>
                        <a:ea typeface="Calibri" panose="020F0502020204030204" pitchFamily="34" charset="0"/>
                      </a:endParaRPr>
                    </a:p>
                  </a:txBody>
                  <a:tcPr marL="68586" marR="68586" marT="0" marB="0"/>
                </a:tc>
                <a:tc>
                  <a:txBody>
                    <a:bodyPr/>
                    <a:lstStyle/>
                    <a:p>
                      <a:pPr algn="just">
                        <a:spcAft>
                          <a:spcPts val="0"/>
                        </a:spcAft>
                      </a:pPr>
                      <a:r>
                        <a:rPr lang="en-GB" sz="1600">
                          <a:solidFill>
                            <a:srgbClr val="002060"/>
                          </a:solidFill>
                          <a:effectLst/>
                        </a:rPr>
                        <a:t>1 x N0.75</a:t>
                      </a:r>
                      <a:endParaRPr lang="en-GB" sz="1600">
                        <a:solidFill>
                          <a:srgbClr val="002060"/>
                        </a:solidFill>
                        <a:effectLst/>
                        <a:latin typeface="Times New Roman" panose="02020603050405020304" pitchFamily="18" charset="0"/>
                        <a:ea typeface="Calibri" panose="020F0502020204030204" pitchFamily="34" charset="0"/>
                      </a:endParaRPr>
                    </a:p>
                  </a:txBody>
                  <a:tcPr marL="68586" marR="68586" marT="0" marB="0"/>
                </a:tc>
                <a:tc>
                  <a:txBody>
                    <a:bodyPr/>
                    <a:lstStyle/>
                    <a:p>
                      <a:pPr algn="just">
                        <a:spcAft>
                          <a:spcPts val="0"/>
                        </a:spcAft>
                      </a:pPr>
                      <a:r>
                        <a:rPr lang="en-GB" sz="1600">
                          <a:solidFill>
                            <a:srgbClr val="002060"/>
                          </a:solidFill>
                          <a:effectLst/>
                        </a:rPr>
                        <a:t>N0.75</a:t>
                      </a:r>
                      <a:endParaRPr lang="en-GB" sz="1600">
                        <a:solidFill>
                          <a:srgbClr val="002060"/>
                        </a:solidFill>
                        <a:effectLst/>
                        <a:latin typeface="Times New Roman" panose="02020603050405020304" pitchFamily="18" charset="0"/>
                        <a:ea typeface="Calibri" panose="020F0502020204030204" pitchFamily="34" charset="0"/>
                      </a:endParaRPr>
                    </a:p>
                  </a:txBody>
                  <a:tcPr marL="68586" marR="68586" marT="0" marB="0"/>
                </a:tc>
              </a:tr>
              <a:tr h="395063">
                <a:tc>
                  <a:txBody>
                    <a:bodyPr/>
                    <a:lstStyle/>
                    <a:p>
                      <a:pPr algn="just">
                        <a:spcAft>
                          <a:spcPts val="0"/>
                        </a:spcAft>
                      </a:pPr>
                      <a:r>
                        <a:rPr lang="en-GB" sz="1600">
                          <a:solidFill>
                            <a:srgbClr val="002060"/>
                          </a:solidFill>
                          <a:effectLst/>
                        </a:rPr>
                        <a:t>Prepare room</a:t>
                      </a:r>
                      <a:endParaRPr lang="en-GB" sz="1600">
                        <a:solidFill>
                          <a:srgbClr val="002060"/>
                        </a:solidFill>
                        <a:effectLst/>
                        <a:latin typeface="Times New Roman" panose="02020603050405020304" pitchFamily="18" charset="0"/>
                        <a:ea typeface="Calibri" panose="020F0502020204030204" pitchFamily="34" charset="0"/>
                      </a:endParaRPr>
                    </a:p>
                  </a:txBody>
                  <a:tcPr marL="68586" marR="68586" marT="0" marB="0"/>
                </a:tc>
                <a:tc>
                  <a:txBody>
                    <a:bodyPr/>
                    <a:lstStyle/>
                    <a:p>
                      <a:pPr algn="just">
                        <a:spcAft>
                          <a:spcPts val="0"/>
                        </a:spcAft>
                      </a:pPr>
                      <a:r>
                        <a:rPr lang="en-GB" sz="1600">
                          <a:solidFill>
                            <a:srgbClr val="002060"/>
                          </a:solidFill>
                          <a:effectLst/>
                        </a:rPr>
                        <a:t>3 x N1.20</a:t>
                      </a:r>
                      <a:endParaRPr lang="en-GB" sz="1600">
                        <a:solidFill>
                          <a:srgbClr val="002060"/>
                        </a:solidFill>
                        <a:effectLst/>
                        <a:latin typeface="Times New Roman" panose="02020603050405020304" pitchFamily="18" charset="0"/>
                        <a:ea typeface="Calibri" panose="020F0502020204030204" pitchFamily="34" charset="0"/>
                      </a:endParaRPr>
                    </a:p>
                  </a:txBody>
                  <a:tcPr marL="68586" marR="68586" marT="0" marB="0"/>
                </a:tc>
                <a:tc>
                  <a:txBody>
                    <a:bodyPr/>
                    <a:lstStyle/>
                    <a:p>
                      <a:pPr algn="just">
                        <a:spcAft>
                          <a:spcPts val="0"/>
                        </a:spcAft>
                      </a:pPr>
                      <a:r>
                        <a:rPr lang="en-GB" sz="1600">
                          <a:solidFill>
                            <a:srgbClr val="002060"/>
                          </a:solidFill>
                          <a:effectLst/>
                        </a:rPr>
                        <a:t>N3.60</a:t>
                      </a:r>
                      <a:endParaRPr lang="en-GB" sz="1600">
                        <a:solidFill>
                          <a:srgbClr val="002060"/>
                        </a:solidFill>
                        <a:effectLst/>
                        <a:latin typeface="Times New Roman" panose="02020603050405020304" pitchFamily="18" charset="0"/>
                        <a:ea typeface="Calibri" panose="020F0502020204030204" pitchFamily="34" charset="0"/>
                      </a:endParaRPr>
                    </a:p>
                  </a:txBody>
                  <a:tcPr marL="68586" marR="68586" marT="0" marB="0"/>
                </a:tc>
              </a:tr>
              <a:tr h="395063">
                <a:tc>
                  <a:txBody>
                    <a:bodyPr/>
                    <a:lstStyle/>
                    <a:p>
                      <a:pPr algn="just">
                        <a:spcAft>
                          <a:spcPts val="0"/>
                        </a:spcAft>
                      </a:pPr>
                      <a:r>
                        <a:rPr lang="en-GB" sz="1600">
                          <a:solidFill>
                            <a:srgbClr val="002060"/>
                          </a:solidFill>
                          <a:effectLst/>
                        </a:rPr>
                        <a:t>Apply detox material</a:t>
                      </a:r>
                      <a:endParaRPr lang="en-GB" sz="1600">
                        <a:solidFill>
                          <a:srgbClr val="002060"/>
                        </a:solidFill>
                        <a:effectLst/>
                        <a:latin typeface="Times New Roman" panose="02020603050405020304" pitchFamily="18" charset="0"/>
                        <a:ea typeface="Calibri" panose="020F0502020204030204" pitchFamily="34" charset="0"/>
                      </a:endParaRPr>
                    </a:p>
                  </a:txBody>
                  <a:tcPr marL="68586" marR="68586" marT="0" marB="0"/>
                </a:tc>
                <a:tc>
                  <a:txBody>
                    <a:bodyPr/>
                    <a:lstStyle/>
                    <a:p>
                      <a:pPr algn="just">
                        <a:spcAft>
                          <a:spcPts val="0"/>
                        </a:spcAft>
                      </a:pPr>
                      <a:r>
                        <a:rPr lang="en-GB" sz="1600">
                          <a:solidFill>
                            <a:srgbClr val="002060"/>
                          </a:solidFill>
                          <a:effectLst/>
                        </a:rPr>
                        <a:t>3 x N2.30</a:t>
                      </a:r>
                      <a:endParaRPr lang="en-GB" sz="1600">
                        <a:solidFill>
                          <a:srgbClr val="002060"/>
                        </a:solidFill>
                        <a:effectLst/>
                        <a:latin typeface="Times New Roman" panose="02020603050405020304" pitchFamily="18" charset="0"/>
                        <a:ea typeface="Calibri" panose="020F0502020204030204" pitchFamily="34" charset="0"/>
                      </a:endParaRPr>
                    </a:p>
                  </a:txBody>
                  <a:tcPr marL="68586" marR="68586" marT="0" marB="0"/>
                </a:tc>
                <a:tc>
                  <a:txBody>
                    <a:bodyPr/>
                    <a:lstStyle/>
                    <a:p>
                      <a:pPr algn="just">
                        <a:spcAft>
                          <a:spcPts val="0"/>
                        </a:spcAft>
                      </a:pPr>
                      <a:r>
                        <a:rPr lang="en-GB" sz="1600">
                          <a:solidFill>
                            <a:srgbClr val="002060"/>
                          </a:solidFill>
                          <a:effectLst/>
                        </a:rPr>
                        <a:t>N6.90</a:t>
                      </a:r>
                      <a:endParaRPr lang="en-GB" sz="1600">
                        <a:solidFill>
                          <a:srgbClr val="002060"/>
                        </a:solidFill>
                        <a:effectLst/>
                        <a:latin typeface="Times New Roman" panose="02020603050405020304" pitchFamily="18" charset="0"/>
                        <a:ea typeface="Calibri" panose="020F0502020204030204" pitchFamily="34" charset="0"/>
                      </a:endParaRPr>
                    </a:p>
                  </a:txBody>
                  <a:tcPr marL="68586" marR="68586" marT="0" marB="0"/>
                </a:tc>
              </a:tr>
              <a:tr h="437911">
                <a:tc>
                  <a:txBody>
                    <a:bodyPr/>
                    <a:lstStyle/>
                    <a:p>
                      <a:pPr algn="just">
                        <a:spcAft>
                          <a:spcPts val="0"/>
                        </a:spcAft>
                      </a:pPr>
                      <a:r>
                        <a:rPr lang="en-GB" sz="1600">
                          <a:solidFill>
                            <a:srgbClr val="002060"/>
                          </a:solidFill>
                          <a:effectLst/>
                        </a:rPr>
                        <a:t>Massage</a:t>
                      </a:r>
                      <a:endParaRPr lang="en-GB" sz="1600">
                        <a:solidFill>
                          <a:srgbClr val="002060"/>
                        </a:solidFill>
                        <a:effectLst/>
                        <a:latin typeface="Times New Roman" panose="02020603050405020304" pitchFamily="18" charset="0"/>
                        <a:ea typeface="Calibri" panose="020F0502020204030204" pitchFamily="34" charset="0"/>
                      </a:endParaRPr>
                    </a:p>
                  </a:txBody>
                  <a:tcPr marL="68586" marR="68586" marT="0" marB="0"/>
                </a:tc>
                <a:tc>
                  <a:txBody>
                    <a:bodyPr/>
                    <a:lstStyle/>
                    <a:p>
                      <a:pPr algn="just">
                        <a:spcAft>
                          <a:spcPts val="0"/>
                        </a:spcAft>
                      </a:pPr>
                      <a:r>
                        <a:rPr lang="en-GB" sz="1600">
                          <a:solidFill>
                            <a:srgbClr val="002060"/>
                          </a:solidFill>
                          <a:effectLst/>
                        </a:rPr>
                        <a:t>3 x 30 minutes x N0.30</a:t>
                      </a:r>
                      <a:endParaRPr lang="en-GB" sz="1600">
                        <a:solidFill>
                          <a:srgbClr val="002060"/>
                        </a:solidFill>
                        <a:effectLst/>
                        <a:latin typeface="Times New Roman" panose="02020603050405020304" pitchFamily="18" charset="0"/>
                        <a:ea typeface="Calibri" panose="020F0502020204030204" pitchFamily="34" charset="0"/>
                      </a:endParaRPr>
                    </a:p>
                  </a:txBody>
                  <a:tcPr marL="68586" marR="68586" marT="0" marB="0"/>
                </a:tc>
                <a:tc>
                  <a:txBody>
                    <a:bodyPr/>
                    <a:lstStyle/>
                    <a:p>
                      <a:pPr algn="just">
                        <a:spcAft>
                          <a:spcPts val="0"/>
                        </a:spcAft>
                      </a:pPr>
                      <a:r>
                        <a:rPr lang="en-GB" sz="1600">
                          <a:solidFill>
                            <a:srgbClr val="002060"/>
                          </a:solidFill>
                          <a:effectLst/>
                        </a:rPr>
                        <a:t>N27.00</a:t>
                      </a:r>
                      <a:endParaRPr lang="en-GB" sz="1600">
                        <a:solidFill>
                          <a:srgbClr val="002060"/>
                        </a:solidFill>
                        <a:effectLst/>
                        <a:latin typeface="Times New Roman" panose="02020603050405020304" pitchFamily="18" charset="0"/>
                        <a:ea typeface="Calibri" panose="020F0502020204030204" pitchFamily="34" charset="0"/>
                      </a:endParaRPr>
                    </a:p>
                  </a:txBody>
                  <a:tcPr marL="68586" marR="68586" marT="0" marB="0"/>
                </a:tc>
              </a:tr>
              <a:tr h="395063">
                <a:tc>
                  <a:txBody>
                    <a:bodyPr/>
                    <a:lstStyle/>
                    <a:p>
                      <a:pPr algn="just">
                        <a:spcAft>
                          <a:spcPts val="0"/>
                        </a:spcAft>
                      </a:pPr>
                      <a:r>
                        <a:rPr lang="en-GB" sz="1600">
                          <a:solidFill>
                            <a:srgbClr val="002060"/>
                          </a:solidFill>
                          <a:effectLst/>
                        </a:rPr>
                        <a:t>Remove detox material</a:t>
                      </a:r>
                      <a:endParaRPr lang="en-GB" sz="1600">
                        <a:solidFill>
                          <a:srgbClr val="002060"/>
                        </a:solidFill>
                        <a:effectLst/>
                        <a:latin typeface="Times New Roman" panose="02020603050405020304" pitchFamily="18" charset="0"/>
                        <a:ea typeface="Calibri" panose="020F0502020204030204" pitchFamily="34" charset="0"/>
                      </a:endParaRPr>
                    </a:p>
                  </a:txBody>
                  <a:tcPr marL="68586" marR="68586" marT="0" marB="0"/>
                </a:tc>
                <a:tc>
                  <a:txBody>
                    <a:bodyPr/>
                    <a:lstStyle/>
                    <a:p>
                      <a:pPr algn="just">
                        <a:spcAft>
                          <a:spcPts val="0"/>
                        </a:spcAft>
                      </a:pPr>
                      <a:r>
                        <a:rPr lang="en-GB" sz="1600">
                          <a:solidFill>
                            <a:srgbClr val="002060"/>
                          </a:solidFill>
                          <a:effectLst/>
                        </a:rPr>
                        <a:t>3 x N1.80</a:t>
                      </a:r>
                      <a:endParaRPr lang="en-GB" sz="1600">
                        <a:solidFill>
                          <a:srgbClr val="002060"/>
                        </a:solidFill>
                        <a:effectLst/>
                        <a:latin typeface="Times New Roman" panose="02020603050405020304" pitchFamily="18" charset="0"/>
                        <a:ea typeface="Calibri" panose="020F0502020204030204" pitchFamily="34" charset="0"/>
                      </a:endParaRPr>
                    </a:p>
                  </a:txBody>
                  <a:tcPr marL="68586" marR="68586" marT="0" marB="0"/>
                </a:tc>
                <a:tc>
                  <a:txBody>
                    <a:bodyPr/>
                    <a:lstStyle/>
                    <a:p>
                      <a:pPr algn="just">
                        <a:spcAft>
                          <a:spcPts val="0"/>
                        </a:spcAft>
                      </a:pPr>
                      <a:r>
                        <a:rPr lang="en-GB" sz="1600">
                          <a:solidFill>
                            <a:srgbClr val="002060"/>
                          </a:solidFill>
                          <a:effectLst/>
                        </a:rPr>
                        <a:t>N5.40</a:t>
                      </a:r>
                      <a:endParaRPr lang="en-GB" sz="1600">
                        <a:solidFill>
                          <a:srgbClr val="002060"/>
                        </a:solidFill>
                        <a:effectLst/>
                        <a:latin typeface="Times New Roman" panose="02020603050405020304" pitchFamily="18" charset="0"/>
                        <a:ea typeface="Calibri" panose="020F0502020204030204" pitchFamily="34" charset="0"/>
                      </a:endParaRPr>
                    </a:p>
                  </a:txBody>
                  <a:tcPr marL="68586" marR="68586" marT="0" marB="0"/>
                </a:tc>
              </a:tr>
              <a:tr h="395063">
                <a:tc>
                  <a:txBody>
                    <a:bodyPr/>
                    <a:lstStyle/>
                    <a:p>
                      <a:pPr algn="just">
                        <a:spcAft>
                          <a:spcPts val="0"/>
                        </a:spcAft>
                      </a:pPr>
                      <a:r>
                        <a:rPr lang="en-GB" sz="1600" dirty="0">
                          <a:solidFill>
                            <a:srgbClr val="002060"/>
                          </a:solidFill>
                          <a:effectLst/>
                        </a:rPr>
                        <a:t>Total</a:t>
                      </a:r>
                      <a:endParaRPr lang="en-GB" sz="1600" dirty="0">
                        <a:solidFill>
                          <a:srgbClr val="002060"/>
                        </a:solidFill>
                        <a:effectLst/>
                        <a:latin typeface="Times New Roman" panose="02020603050405020304" pitchFamily="18" charset="0"/>
                        <a:ea typeface="Calibri" panose="020F0502020204030204" pitchFamily="34" charset="0"/>
                      </a:endParaRPr>
                    </a:p>
                  </a:txBody>
                  <a:tcPr marL="68586" marR="68586" marT="0" marB="0"/>
                </a:tc>
                <a:tc>
                  <a:txBody>
                    <a:bodyPr/>
                    <a:lstStyle/>
                    <a:p>
                      <a:pPr algn="just">
                        <a:spcAft>
                          <a:spcPts val="0"/>
                        </a:spcAft>
                      </a:pPr>
                      <a:r>
                        <a:rPr lang="en-GB" sz="1600">
                          <a:solidFill>
                            <a:srgbClr val="002060"/>
                          </a:solidFill>
                          <a:effectLst/>
                        </a:rPr>
                        <a:t> </a:t>
                      </a:r>
                      <a:endParaRPr lang="en-GB" sz="1600">
                        <a:solidFill>
                          <a:srgbClr val="002060"/>
                        </a:solidFill>
                        <a:effectLst/>
                        <a:latin typeface="Times New Roman" panose="02020603050405020304" pitchFamily="18" charset="0"/>
                        <a:ea typeface="Calibri" panose="020F0502020204030204" pitchFamily="34" charset="0"/>
                      </a:endParaRPr>
                    </a:p>
                  </a:txBody>
                  <a:tcPr marL="68586" marR="68586" marT="0" marB="0"/>
                </a:tc>
                <a:tc>
                  <a:txBody>
                    <a:bodyPr/>
                    <a:lstStyle/>
                    <a:p>
                      <a:pPr algn="just">
                        <a:spcAft>
                          <a:spcPts val="0"/>
                        </a:spcAft>
                      </a:pPr>
                      <a:r>
                        <a:rPr lang="en-GB" sz="1600" dirty="0">
                          <a:solidFill>
                            <a:srgbClr val="002060"/>
                          </a:solidFill>
                          <a:effectLst/>
                        </a:rPr>
                        <a:t>N44.70</a:t>
                      </a:r>
                      <a:endParaRPr lang="en-GB" sz="1600" dirty="0">
                        <a:solidFill>
                          <a:srgbClr val="002060"/>
                        </a:solidFill>
                        <a:effectLst/>
                        <a:latin typeface="Times New Roman" panose="02020603050405020304" pitchFamily="18" charset="0"/>
                        <a:ea typeface="Calibri" panose="020F0502020204030204" pitchFamily="34" charset="0"/>
                      </a:endParaRPr>
                    </a:p>
                  </a:txBody>
                  <a:tcPr marL="68586" marR="68586" marT="0" marB="0"/>
                </a:tc>
              </a:tr>
            </a:tbl>
          </a:graphicData>
        </a:graphic>
      </p:graphicFrame>
      <p:sp>
        <p:nvSpPr>
          <p:cNvPr id="62502" name="Rectangle 1"/>
          <p:cNvSpPr>
            <a:spLocks noChangeArrowheads="1"/>
          </p:cNvSpPr>
          <p:nvPr/>
        </p:nvSpPr>
        <p:spPr bwMode="auto">
          <a:xfrm>
            <a:off x="587375" y="2195513"/>
            <a:ext cx="8426450" cy="523875"/>
          </a:xfrm>
          <a:prstGeom prst="rect">
            <a:avLst/>
          </a:prstGeom>
          <a:noFill/>
          <a:ln w="9525">
            <a:noFill/>
            <a:miter lim="800000"/>
            <a:headEnd/>
            <a:tailEnd/>
          </a:ln>
          <a:effectLst/>
        </p:spPr>
        <p:txBody>
          <a:bodyPr anchor="ctr">
            <a:spAutoFit/>
          </a:bodyPr>
          <a:lstStyle/>
          <a:p>
            <a:pPr algn="ctr"/>
            <a:r>
              <a:rPr lang="en-GB" altLang="en-US" b="1">
                <a:latin typeface="Times New Roman" pitchFamily="18" charset="0"/>
                <a:ea typeface="Calibri" pitchFamily="34" charset="0"/>
                <a:cs typeface="Times New Roman" pitchFamily="18" charset="0"/>
              </a:rPr>
              <a:t>Massage cost</a:t>
            </a:r>
            <a:endParaRPr lang="en-GB" altLang="en-US" sz="2800">
              <a:ea typeface="Calibri"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1650" y="-171450"/>
            <a:ext cx="8229600" cy="1143000"/>
          </a:xfrm>
        </p:spPr>
        <p:txBody>
          <a:bodyPr/>
          <a:lstStyle/>
          <a:p>
            <a:pPr>
              <a:defRPr/>
            </a:pPr>
            <a:r>
              <a:rPr lang="en-IE" altLang="en-US" dirty="0" smtClean="0"/>
              <a:t>The ABC process</a:t>
            </a:r>
            <a:endParaRPr lang="en-GB" dirty="0"/>
          </a:p>
        </p:txBody>
      </p:sp>
      <p:pic>
        <p:nvPicPr>
          <p:cNvPr id="63491" name="Picture 4" descr="07abc_diag_outline_steps"/>
          <p:cNvPicPr>
            <a:picLocks noGrp="1" noChangeAspect="1" noChangeArrowheads="1"/>
          </p:cNvPicPr>
          <p:nvPr>
            <p:ph idx="1"/>
          </p:nvPr>
        </p:nvPicPr>
        <p:blipFill>
          <a:blip r:embed="rId2"/>
          <a:srcRect/>
          <a:stretch>
            <a:fillRect/>
          </a:stretch>
        </p:blipFill>
        <p:spPr>
          <a:xfrm>
            <a:off x="488950" y="1196975"/>
            <a:ext cx="8650288" cy="4319588"/>
          </a:xfrm>
          <a:noFill/>
        </p:spPr>
      </p:pic>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225"/>
            <a:ext cx="8505825" cy="787400"/>
          </a:xfrm>
        </p:spPr>
        <p:txBody>
          <a:bodyPr/>
          <a:lstStyle/>
          <a:p>
            <a:pPr>
              <a:defRPr/>
            </a:pPr>
            <a:r>
              <a:rPr lang="en-GB" altLang="en-US" i="1" dirty="0"/>
              <a:t>Example 3.9:  The ABC approach</a:t>
            </a:r>
            <a:endParaRPr lang="en-GB" dirty="0"/>
          </a:p>
        </p:txBody>
      </p:sp>
      <p:sp>
        <p:nvSpPr>
          <p:cNvPr id="64515" name="Content Placeholder 2"/>
          <p:cNvSpPr>
            <a:spLocks noGrp="1"/>
          </p:cNvSpPr>
          <p:nvPr>
            <p:ph idx="1"/>
          </p:nvPr>
        </p:nvSpPr>
        <p:spPr>
          <a:xfrm>
            <a:off x="179388" y="620713"/>
            <a:ext cx="8964612" cy="6480175"/>
          </a:xfrm>
        </p:spPr>
        <p:txBody>
          <a:bodyPr/>
          <a:lstStyle/>
          <a:p>
            <a:r>
              <a:rPr lang="en-GB" altLang="en-US" sz="1600" smtClean="0"/>
              <a:t>Quality Pictures Ltd operates a successful retail outlet providing framed, high quality reproductions of original paintings by leading artists. The customers chooses from a range of pictures and has a choice of three frame sizes. An activity based costing system is in operation.</a:t>
            </a:r>
          </a:p>
          <a:p>
            <a:r>
              <a:rPr lang="en-GB" altLang="en-US" sz="1600" smtClean="0"/>
              <a:t> The apportionment of overhead costs to each cost pool has already been carried out producing the following costs:	</a:t>
            </a:r>
          </a:p>
          <a:p>
            <a:r>
              <a:rPr lang="en-GB" altLang="en-US" sz="1600" b="1" smtClean="0"/>
              <a:t>Activity cost pools				    N</a:t>
            </a:r>
            <a:endParaRPr lang="en-GB" altLang="en-US" sz="1600" smtClean="0"/>
          </a:p>
          <a:p>
            <a:r>
              <a:rPr lang="en-GB" altLang="en-US" sz="1600" smtClean="0"/>
              <a:t>Order processing				22,500</a:t>
            </a:r>
          </a:p>
          <a:p>
            <a:r>
              <a:rPr lang="en-GB" altLang="en-US" sz="1600" smtClean="0"/>
              <a:t>	Material movement				34,200</a:t>
            </a:r>
          </a:p>
          <a:p>
            <a:r>
              <a:rPr lang="en-GB" altLang="en-US" sz="1600" smtClean="0"/>
              <a:t>	Set-up time				33,000</a:t>
            </a:r>
          </a:p>
          <a:p>
            <a:r>
              <a:rPr lang="en-GB" altLang="en-US" sz="1600" smtClean="0"/>
              <a:t>	Printing					28,512</a:t>
            </a:r>
          </a:p>
          <a:p>
            <a:r>
              <a:rPr lang="en-GB" altLang="en-US" sz="1600" smtClean="0"/>
              <a:t>	Framing					60,000</a:t>
            </a:r>
          </a:p>
          <a:p>
            <a:r>
              <a:rPr lang="en-GB" altLang="en-US" sz="1600" smtClean="0"/>
              <a:t>           Quality checks				10,325</a:t>
            </a:r>
          </a:p>
          <a:p>
            <a:r>
              <a:rPr lang="en-GB" altLang="en-US" sz="1600" smtClean="0"/>
              <a:t>					                </a:t>
            </a:r>
            <a:r>
              <a:rPr lang="en-GB" altLang="en-US" sz="1600" b="1" smtClean="0"/>
              <a:t>88,537</a:t>
            </a:r>
            <a:endParaRPr lang="en-GB" altLang="en-US" sz="1600" smtClean="0"/>
          </a:p>
          <a:p>
            <a:r>
              <a:rPr lang="en-GB" altLang="en-US" sz="1600" smtClean="0"/>
              <a:t>The following cost driver details have been accumulated for the period under review:</a:t>
            </a:r>
          </a:p>
          <a:p>
            <a:r>
              <a:rPr lang="en-GB" altLang="en-US" sz="1600" smtClean="0"/>
              <a:t>							Total</a:t>
            </a:r>
          </a:p>
          <a:p>
            <a:r>
              <a:rPr lang="en-GB" altLang="en-US" sz="1600" smtClean="0"/>
              <a:t>	No of pictures ordered				2,500</a:t>
            </a:r>
          </a:p>
          <a:p>
            <a:r>
              <a:rPr lang="en-GB" altLang="en-US" sz="1600" smtClean="0"/>
              <a:t>	Direct material cost				              N57,000</a:t>
            </a:r>
          </a:p>
          <a:p>
            <a:r>
              <a:rPr lang="en-GB" altLang="en-US" sz="1600" smtClean="0"/>
              <a:t>	No of set-ups					 6,000</a:t>
            </a:r>
          </a:p>
          <a:p>
            <a:r>
              <a:rPr lang="en-GB" altLang="en-US" sz="1600" smtClean="0"/>
              <a:t>	Printing time (minutes)				35,640</a:t>
            </a:r>
          </a:p>
          <a:p>
            <a:r>
              <a:rPr lang="en-GB" altLang="en-US" sz="1600" smtClean="0"/>
              <a:t>	No of frames					2,500</a:t>
            </a:r>
          </a:p>
          <a:p>
            <a:r>
              <a:rPr lang="en-GB" altLang="en-US" sz="1600" smtClean="0"/>
              <a:t>	Quality checking time (minutes)			7,375</a:t>
            </a:r>
            <a:r>
              <a:rPr lang="en-GB" altLang="en-US" sz="1400" smtClean="0"/>
              <a:t>	</a:t>
            </a:r>
          </a:p>
          <a:p>
            <a:endParaRPr lang="en-US" altLang="en-US" sz="1200" smtClean="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8613" y="-171450"/>
            <a:ext cx="8799512" cy="777875"/>
          </a:xfrm>
        </p:spPr>
        <p:txBody>
          <a:bodyPr/>
          <a:lstStyle/>
          <a:p>
            <a:pPr>
              <a:defRPr/>
            </a:pPr>
            <a:r>
              <a:rPr lang="en-GB" altLang="en-US" i="1" dirty="0"/>
              <a:t>Example 3.9:  The ABC approach</a:t>
            </a:r>
            <a:endParaRPr lang="en-GB" dirty="0"/>
          </a:p>
        </p:txBody>
      </p:sp>
      <p:sp>
        <p:nvSpPr>
          <p:cNvPr id="65539" name="Content Placeholder 2"/>
          <p:cNvSpPr>
            <a:spLocks noGrp="1"/>
          </p:cNvSpPr>
          <p:nvPr>
            <p:ph idx="1"/>
          </p:nvPr>
        </p:nvSpPr>
        <p:spPr>
          <a:xfrm>
            <a:off x="519113" y="476250"/>
            <a:ext cx="8609012" cy="6192838"/>
          </a:xfrm>
        </p:spPr>
        <p:txBody>
          <a:bodyPr/>
          <a:lstStyle/>
          <a:p>
            <a:r>
              <a:rPr lang="en-GB" altLang="en-US" smtClean="0"/>
              <a:t>The following details have been established for each frame size:</a:t>
            </a:r>
          </a:p>
          <a:p>
            <a:endParaRPr lang="en-US" altLang="en-US" smtClean="0"/>
          </a:p>
        </p:txBody>
      </p:sp>
      <p:graphicFrame>
        <p:nvGraphicFramePr>
          <p:cNvPr id="3" name="Table 2"/>
          <p:cNvGraphicFramePr>
            <a:graphicFrameLocks noGrp="1"/>
          </p:cNvGraphicFramePr>
          <p:nvPr/>
        </p:nvGraphicFramePr>
        <p:xfrm>
          <a:off x="519113" y="1557338"/>
          <a:ext cx="8609012" cy="4535487"/>
        </p:xfrm>
        <a:graphic>
          <a:graphicData uri="http://schemas.openxmlformats.org/drawingml/2006/table">
            <a:tbl>
              <a:tblPr firstRow="1" firstCol="1" bandRow="1">
                <a:tableStyleId>{5C22544A-7EE6-4342-B048-85BDC9FD1C3A}</a:tableStyleId>
              </a:tblPr>
              <a:tblGrid>
                <a:gridCol w="4597649"/>
                <a:gridCol w="1488626"/>
                <a:gridCol w="1218400"/>
                <a:gridCol w="1304337"/>
              </a:tblGrid>
              <a:tr h="566936">
                <a:tc>
                  <a:txBody>
                    <a:bodyPr/>
                    <a:lstStyle/>
                    <a:p>
                      <a:pPr algn="just">
                        <a:spcAft>
                          <a:spcPts val="0"/>
                        </a:spcAft>
                      </a:pPr>
                      <a:r>
                        <a:rPr lang="en-GB" sz="1800" dirty="0">
                          <a:solidFill>
                            <a:schemeClr val="tx1"/>
                          </a:solidFill>
                          <a:effectLst/>
                        </a:rPr>
                        <a:t> </a:t>
                      </a:r>
                      <a:endParaRPr lang="en-GB" sz="1800" dirty="0">
                        <a:solidFill>
                          <a:schemeClr val="tx1"/>
                        </a:solidFill>
                        <a:effectLst/>
                        <a:latin typeface="Times New Roman" panose="02020603050405020304" pitchFamily="18" charset="0"/>
                        <a:ea typeface="Calibri" panose="020F0502020204030204" pitchFamily="34" charset="0"/>
                      </a:endParaRPr>
                    </a:p>
                  </a:txBody>
                  <a:tcPr marL="68584" marR="68584" marT="0" marB="0"/>
                </a:tc>
                <a:tc>
                  <a:txBody>
                    <a:bodyPr/>
                    <a:lstStyle/>
                    <a:p>
                      <a:pPr algn="just">
                        <a:spcAft>
                          <a:spcPts val="0"/>
                        </a:spcAft>
                      </a:pPr>
                      <a:r>
                        <a:rPr lang="en-GB" sz="1800">
                          <a:solidFill>
                            <a:schemeClr val="tx1"/>
                          </a:solidFill>
                          <a:effectLst/>
                        </a:rPr>
                        <a:t>Size 1</a:t>
                      </a:r>
                      <a:endParaRPr lang="en-GB" sz="1800">
                        <a:solidFill>
                          <a:schemeClr val="tx1"/>
                        </a:solidFill>
                        <a:effectLst/>
                        <a:latin typeface="Times New Roman" panose="02020603050405020304" pitchFamily="18" charset="0"/>
                        <a:ea typeface="Calibri" panose="020F0502020204030204" pitchFamily="34" charset="0"/>
                      </a:endParaRPr>
                    </a:p>
                  </a:txBody>
                  <a:tcPr marL="68584" marR="68584" marT="0" marB="0"/>
                </a:tc>
                <a:tc>
                  <a:txBody>
                    <a:bodyPr/>
                    <a:lstStyle/>
                    <a:p>
                      <a:pPr algn="just">
                        <a:spcAft>
                          <a:spcPts val="0"/>
                        </a:spcAft>
                      </a:pPr>
                      <a:r>
                        <a:rPr lang="en-GB" sz="1800">
                          <a:solidFill>
                            <a:schemeClr val="tx1"/>
                          </a:solidFill>
                          <a:effectLst/>
                        </a:rPr>
                        <a:t>Size 2</a:t>
                      </a:r>
                      <a:endParaRPr lang="en-GB" sz="1800">
                        <a:solidFill>
                          <a:schemeClr val="tx1"/>
                        </a:solidFill>
                        <a:effectLst/>
                        <a:latin typeface="Times New Roman" panose="02020603050405020304" pitchFamily="18" charset="0"/>
                        <a:ea typeface="Calibri" panose="020F0502020204030204" pitchFamily="34" charset="0"/>
                      </a:endParaRPr>
                    </a:p>
                  </a:txBody>
                  <a:tcPr marL="68584" marR="68584" marT="0" marB="0"/>
                </a:tc>
                <a:tc>
                  <a:txBody>
                    <a:bodyPr/>
                    <a:lstStyle/>
                    <a:p>
                      <a:pPr algn="just">
                        <a:spcAft>
                          <a:spcPts val="0"/>
                        </a:spcAft>
                      </a:pPr>
                      <a:r>
                        <a:rPr lang="en-GB" sz="1800">
                          <a:solidFill>
                            <a:schemeClr val="tx1"/>
                          </a:solidFill>
                          <a:effectLst/>
                        </a:rPr>
                        <a:t>Size 3</a:t>
                      </a:r>
                      <a:endParaRPr lang="en-GB" sz="1800">
                        <a:solidFill>
                          <a:schemeClr val="tx1"/>
                        </a:solidFill>
                        <a:effectLst/>
                        <a:latin typeface="Times New Roman" panose="02020603050405020304" pitchFamily="18" charset="0"/>
                        <a:ea typeface="Calibri" panose="020F0502020204030204" pitchFamily="34" charset="0"/>
                      </a:endParaRPr>
                    </a:p>
                  </a:txBody>
                  <a:tcPr marL="68584" marR="68584" marT="0" marB="0"/>
                </a:tc>
              </a:tr>
              <a:tr h="566936">
                <a:tc>
                  <a:txBody>
                    <a:bodyPr/>
                    <a:lstStyle/>
                    <a:p>
                      <a:pPr algn="just">
                        <a:spcAft>
                          <a:spcPts val="0"/>
                        </a:spcAft>
                      </a:pPr>
                      <a:r>
                        <a:rPr lang="en-GB" sz="1800">
                          <a:solidFill>
                            <a:schemeClr val="tx1"/>
                          </a:solidFill>
                          <a:effectLst/>
                        </a:rPr>
                        <a:t>Sales price</a:t>
                      </a:r>
                      <a:endParaRPr lang="en-GB" sz="1800">
                        <a:solidFill>
                          <a:schemeClr val="tx1"/>
                        </a:solidFill>
                        <a:effectLst/>
                        <a:latin typeface="Times New Roman" panose="02020603050405020304" pitchFamily="18" charset="0"/>
                        <a:ea typeface="Calibri" panose="020F0502020204030204" pitchFamily="34" charset="0"/>
                      </a:endParaRPr>
                    </a:p>
                  </a:txBody>
                  <a:tcPr marL="68584" marR="68584" marT="0" marB="0"/>
                </a:tc>
                <a:tc>
                  <a:txBody>
                    <a:bodyPr/>
                    <a:lstStyle/>
                    <a:p>
                      <a:pPr algn="just">
                        <a:spcAft>
                          <a:spcPts val="0"/>
                        </a:spcAft>
                      </a:pPr>
                      <a:r>
                        <a:rPr lang="en-GB" sz="1800">
                          <a:solidFill>
                            <a:schemeClr val="tx1"/>
                          </a:solidFill>
                          <a:effectLst/>
                        </a:rPr>
                        <a:t>N80,000</a:t>
                      </a:r>
                      <a:endParaRPr lang="en-GB" sz="1800">
                        <a:solidFill>
                          <a:schemeClr val="tx1"/>
                        </a:solidFill>
                        <a:effectLst/>
                        <a:latin typeface="Times New Roman" panose="02020603050405020304" pitchFamily="18" charset="0"/>
                        <a:ea typeface="Calibri" panose="020F0502020204030204" pitchFamily="34" charset="0"/>
                      </a:endParaRPr>
                    </a:p>
                  </a:txBody>
                  <a:tcPr marL="68584" marR="68584" marT="0" marB="0"/>
                </a:tc>
                <a:tc>
                  <a:txBody>
                    <a:bodyPr/>
                    <a:lstStyle/>
                    <a:p>
                      <a:pPr algn="just">
                        <a:spcAft>
                          <a:spcPts val="0"/>
                        </a:spcAft>
                      </a:pPr>
                      <a:r>
                        <a:rPr lang="en-GB" sz="1800">
                          <a:solidFill>
                            <a:schemeClr val="tx1"/>
                          </a:solidFill>
                          <a:effectLst/>
                        </a:rPr>
                        <a:t>N130,000</a:t>
                      </a:r>
                      <a:endParaRPr lang="en-GB" sz="1800">
                        <a:solidFill>
                          <a:schemeClr val="tx1"/>
                        </a:solidFill>
                        <a:effectLst/>
                        <a:latin typeface="Times New Roman" panose="02020603050405020304" pitchFamily="18" charset="0"/>
                        <a:ea typeface="Calibri" panose="020F0502020204030204" pitchFamily="34" charset="0"/>
                      </a:endParaRPr>
                    </a:p>
                  </a:txBody>
                  <a:tcPr marL="68584" marR="68584" marT="0" marB="0"/>
                </a:tc>
                <a:tc>
                  <a:txBody>
                    <a:bodyPr/>
                    <a:lstStyle/>
                    <a:p>
                      <a:pPr algn="just">
                        <a:spcAft>
                          <a:spcPts val="0"/>
                        </a:spcAft>
                      </a:pPr>
                      <a:r>
                        <a:rPr lang="en-GB" sz="1800" smtClean="0">
                          <a:solidFill>
                            <a:schemeClr val="tx1"/>
                          </a:solidFill>
                          <a:effectLst/>
                        </a:rPr>
                        <a:t>N180,000</a:t>
                      </a:r>
                      <a:endParaRPr lang="en-GB" sz="1800">
                        <a:solidFill>
                          <a:schemeClr val="tx1"/>
                        </a:solidFill>
                        <a:effectLst/>
                        <a:latin typeface="Times New Roman" panose="02020603050405020304" pitchFamily="18" charset="0"/>
                        <a:ea typeface="Calibri" panose="020F0502020204030204" pitchFamily="34" charset="0"/>
                      </a:endParaRPr>
                    </a:p>
                  </a:txBody>
                  <a:tcPr marL="68584" marR="68584" marT="0" marB="0"/>
                </a:tc>
              </a:tr>
              <a:tr h="566936">
                <a:tc>
                  <a:txBody>
                    <a:bodyPr/>
                    <a:lstStyle/>
                    <a:p>
                      <a:pPr algn="just">
                        <a:spcAft>
                          <a:spcPts val="0"/>
                        </a:spcAft>
                      </a:pPr>
                      <a:r>
                        <a:rPr lang="en-GB" sz="1800">
                          <a:solidFill>
                            <a:schemeClr val="tx1"/>
                          </a:solidFill>
                          <a:effectLst/>
                        </a:rPr>
                        <a:t>Number of orders per picture</a:t>
                      </a:r>
                      <a:endParaRPr lang="en-GB" sz="1800">
                        <a:solidFill>
                          <a:schemeClr val="tx1"/>
                        </a:solidFill>
                        <a:effectLst/>
                        <a:latin typeface="Times New Roman" panose="02020603050405020304" pitchFamily="18" charset="0"/>
                        <a:ea typeface="Calibri" panose="020F0502020204030204" pitchFamily="34" charset="0"/>
                      </a:endParaRPr>
                    </a:p>
                  </a:txBody>
                  <a:tcPr marL="68584" marR="68584" marT="0" marB="0"/>
                </a:tc>
                <a:tc>
                  <a:txBody>
                    <a:bodyPr/>
                    <a:lstStyle/>
                    <a:p>
                      <a:pPr algn="just">
                        <a:spcAft>
                          <a:spcPts val="0"/>
                        </a:spcAft>
                      </a:pPr>
                      <a:r>
                        <a:rPr lang="en-GB" sz="1800">
                          <a:solidFill>
                            <a:schemeClr val="tx1"/>
                          </a:solidFill>
                          <a:effectLst/>
                        </a:rPr>
                        <a:t>1</a:t>
                      </a:r>
                      <a:endParaRPr lang="en-GB" sz="1800">
                        <a:solidFill>
                          <a:schemeClr val="tx1"/>
                        </a:solidFill>
                        <a:effectLst/>
                        <a:latin typeface="Times New Roman" panose="02020603050405020304" pitchFamily="18" charset="0"/>
                        <a:ea typeface="Calibri" panose="020F0502020204030204" pitchFamily="34" charset="0"/>
                      </a:endParaRPr>
                    </a:p>
                  </a:txBody>
                  <a:tcPr marL="68584" marR="68584" marT="0" marB="0"/>
                </a:tc>
                <a:tc>
                  <a:txBody>
                    <a:bodyPr/>
                    <a:lstStyle/>
                    <a:p>
                      <a:pPr algn="just">
                        <a:spcAft>
                          <a:spcPts val="0"/>
                        </a:spcAft>
                      </a:pPr>
                      <a:r>
                        <a:rPr lang="en-GB" sz="1800">
                          <a:solidFill>
                            <a:schemeClr val="tx1"/>
                          </a:solidFill>
                          <a:effectLst/>
                        </a:rPr>
                        <a:t>1</a:t>
                      </a:r>
                      <a:endParaRPr lang="en-GB" sz="1800">
                        <a:solidFill>
                          <a:schemeClr val="tx1"/>
                        </a:solidFill>
                        <a:effectLst/>
                        <a:latin typeface="Times New Roman" panose="02020603050405020304" pitchFamily="18" charset="0"/>
                        <a:ea typeface="Calibri" panose="020F0502020204030204" pitchFamily="34" charset="0"/>
                      </a:endParaRPr>
                    </a:p>
                  </a:txBody>
                  <a:tcPr marL="68584" marR="68584" marT="0" marB="0"/>
                </a:tc>
                <a:tc>
                  <a:txBody>
                    <a:bodyPr/>
                    <a:lstStyle/>
                    <a:p>
                      <a:pPr algn="just">
                        <a:spcAft>
                          <a:spcPts val="0"/>
                        </a:spcAft>
                      </a:pPr>
                      <a:r>
                        <a:rPr lang="en-GB" sz="1800">
                          <a:solidFill>
                            <a:schemeClr val="tx1"/>
                          </a:solidFill>
                          <a:effectLst/>
                        </a:rPr>
                        <a:t>1</a:t>
                      </a:r>
                      <a:endParaRPr lang="en-GB" sz="1800">
                        <a:solidFill>
                          <a:schemeClr val="tx1"/>
                        </a:solidFill>
                        <a:effectLst/>
                        <a:latin typeface="Times New Roman" panose="02020603050405020304" pitchFamily="18" charset="0"/>
                        <a:ea typeface="Calibri" panose="020F0502020204030204" pitchFamily="34" charset="0"/>
                      </a:endParaRPr>
                    </a:p>
                  </a:txBody>
                  <a:tcPr marL="68584" marR="68584" marT="0" marB="0"/>
                </a:tc>
              </a:tr>
              <a:tr h="566936">
                <a:tc>
                  <a:txBody>
                    <a:bodyPr/>
                    <a:lstStyle/>
                    <a:p>
                      <a:pPr algn="just">
                        <a:spcAft>
                          <a:spcPts val="0"/>
                        </a:spcAft>
                      </a:pPr>
                      <a:r>
                        <a:rPr lang="en-GB" sz="1800">
                          <a:solidFill>
                            <a:schemeClr val="tx1"/>
                          </a:solidFill>
                          <a:effectLst/>
                        </a:rPr>
                        <a:t>Direct material cost per picture</a:t>
                      </a:r>
                      <a:endParaRPr lang="en-GB" sz="1800">
                        <a:solidFill>
                          <a:schemeClr val="tx1"/>
                        </a:solidFill>
                        <a:effectLst/>
                        <a:latin typeface="Times New Roman" panose="02020603050405020304" pitchFamily="18" charset="0"/>
                        <a:ea typeface="Calibri" panose="020F0502020204030204" pitchFamily="34" charset="0"/>
                      </a:endParaRPr>
                    </a:p>
                  </a:txBody>
                  <a:tcPr marL="68584" marR="68584" marT="0" marB="0"/>
                </a:tc>
                <a:tc>
                  <a:txBody>
                    <a:bodyPr/>
                    <a:lstStyle/>
                    <a:p>
                      <a:pPr algn="just">
                        <a:spcAft>
                          <a:spcPts val="0"/>
                        </a:spcAft>
                      </a:pPr>
                      <a:r>
                        <a:rPr lang="en-GB" sz="1800">
                          <a:solidFill>
                            <a:schemeClr val="tx1"/>
                          </a:solidFill>
                          <a:effectLst/>
                        </a:rPr>
                        <a:t>N15</a:t>
                      </a:r>
                      <a:endParaRPr lang="en-GB" sz="1800">
                        <a:solidFill>
                          <a:schemeClr val="tx1"/>
                        </a:solidFill>
                        <a:effectLst/>
                        <a:latin typeface="Times New Roman" panose="02020603050405020304" pitchFamily="18" charset="0"/>
                        <a:ea typeface="Calibri" panose="020F0502020204030204" pitchFamily="34" charset="0"/>
                      </a:endParaRPr>
                    </a:p>
                  </a:txBody>
                  <a:tcPr marL="68584" marR="68584" marT="0" marB="0"/>
                </a:tc>
                <a:tc>
                  <a:txBody>
                    <a:bodyPr/>
                    <a:lstStyle/>
                    <a:p>
                      <a:pPr algn="just">
                        <a:spcAft>
                          <a:spcPts val="0"/>
                        </a:spcAft>
                      </a:pPr>
                      <a:r>
                        <a:rPr lang="en-GB" sz="1800">
                          <a:solidFill>
                            <a:schemeClr val="tx1"/>
                          </a:solidFill>
                          <a:effectLst/>
                        </a:rPr>
                        <a:t>N24</a:t>
                      </a:r>
                      <a:endParaRPr lang="en-GB" sz="1800">
                        <a:solidFill>
                          <a:schemeClr val="tx1"/>
                        </a:solidFill>
                        <a:effectLst/>
                        <a:latin typeface="Times New Roman" panose="02020603050405020304" pitchFamily="18" charset="0"/>
                        <a:ea typeface="Calibri" panose="020F0502020204030204" pitchFamily="34" charset="0"/>
                      </a:endParaRPr>
                    </a:p>
                  </a:txBody>
                  <a:tcPr marL="68584" marR="68584" marT="0" marB="0"/>
                </a:tc>
                <a:tc>
                  <a:txBody>
                    <a:bodyPr/>
                    <a:lstStyle/>
                    <a:p>
                      <a:pPr algn="just">
                        <a:spcAft>
                          <a:spcPts val="0"/>
                        </a:spcAft>
                      </a:pPr>
                      <a:r>
                        <a:rPr lang="en-GB" sz="1800">
                          <a:solidFill>
                            <a:schemeClr val="tx1"/>
                          </a:solidFill>
                          <a:effectLst/>
                        </a:rPr>
                        <a:t>N30</a:t>
                      </a:r>
                      <a:endParaRPr lang="en-GB" sz="1800">
                        <a:solidFill>
                          <a:schemeClr val="tx1"/>
                        </a:solidFill>
                        <a:effectLst/>
                        <a:latin typeface="Times New Roman" panose="02020603050405020304" pitchFamily="18" charset="0"/>
                        <a:ea typeface="Calibri" panose="020F0502020204030204" pitchFamily="34" charset="0"/>
                      </a:endParaRPr>
                    </a:p>
                  </a:txBody>
                  <a:tcPr marL="68584" marR="68584" marT="0" marB="0"/>
                </a:tc>
              </a:tr>
              <a:tr h="566936">
                <a:tc>
                  <a:txBody>
                    <a:bodyPr/>
                    <a:lstStyle/>
                    <a:p>
                      <a:pPr algn="just">
                        <a:spcAft>
                          <a:spcPts val="0"/>
                        </a:spcAft>
                      </a:pPr>
                      <a:r>
                        <a:rPr lang="en-GB" sz="1800">
                          <a:solidFill>
                            <a:schemeClr val="tx1"/>
                          </a:solidFill>
                          <a:effectLst/>
                        </a:rPr>
                        <a:t>Number of set-ups per picture</a:t>
                      </a:r>
                      <a:endParaRPr lang="en-GB" sz="1800">
                        <a:solidFill>
                          <a:schemeClr val="tx1"/>
                        </a:solidFill>
                        <a:effectLst/>
                        <a:latin typeface="Times New Roman" panose="02020603050405020304" pitchFamily="18" charset="0"/>
                        <a:ea typeface="Calibri" panose="020F0502020204030204" pitchFamily="34" charset="0"/>
                      </a:endParaRPr>
                    </a:p>
                  </a:txBody>
                  <a:tcPr marL="68584" marR="68584" marT="0" marB="0"/>
                </a:tc>
                <a:tc>
                  <a:txBody>
                    <a:bodyPr/>
                    <a:lstStyle/>
                    <a:p>
                      <a:pPr algn="just">
                        <a:spcAft>
                          <a:spcPts val="0"/>
                        </a:spcAft>
                      </a:pPr>
                      <a:r>
                        <a:rPr lang="en-GB" sz="1800">
                          <a:solidFill>
                            <a:schemeClr val="tx1"/>
                          </a:solidFill>
                          <a:effectLst/>
                        </a:rPr>
                        <a:t>1</a:t>
                      </a:r>
                      <a:endParaRPr lang="en-GB" sz="1800">
                        <a:solidFill>
                          <a:schemeClr val="tx1"/>
                        </a:solidFill>
                        <a:effectLst/>
                        <a:latin typeface="Times New Roman" panose="02020603050405020304" pitchFamily="18" charset="0"/>
                        <a:ea typeface="Calibri" panose="020F0502020204030204" pitchFamily="34" charset="0"/>
                      </a:endParaRPr>
                    </a:p>
                  </a:txBody>
                  <a:tcPr marL="68584" marR="68584" marT="0" marB="0"/>
                </a:tc>
                <a:tc>
                  <a:txBody>
                    <a:bodyPr/>
                    <a:lstStyle/>
                    <a:p>
                      <a:pPr algn="just">
                        <a:spcAft>
                          <a:spcPts val="0"/>
                        </a:spcAft>
                      </a:pPr>
                      <a:r>
                        <a:rPr lang="en-GB" sz="1800">
                          <a:solidFill>
                            <a:schemeClr val="tx1"/>
                          </a:solidFill>
                          <a:effectLst/>
                        </a:rPr>
                        <a:t>3</a:t>
                      </a:r>
                      <a:endParaRPr lang="en-GB" sz="1800">
                        <a:solidFill>
                          <a:schemeClr val="tx1"/>
                        </a:solidFill>
                        <a:effectLst/>
                        <a:latin typeface="Times New Roman" panose="02020603050405020304" pitchFamily="18" charset="0"/>
                        <a:ea typeface="Calibri" panose="020F0502020204030204" pitchFamily="34" charset="0"/>
                      </a:endParaRPr>
                    </a:p>
                  </a:txBody>
                  <a:tcPr marL="68584" marR="68584" marT="0" marB="0"/>
                </a:tc>
                <a:tc>
                  <a:txBody>
                    <a:bodyPr/>
                    <a:lstStyle/>
                    <a:p>
                      <a:pPr algn="just">
                        <a:spcAft>
                          <a:spcPts val="0"/>
                        </a:spcAft>
                      </a:pPr>
                      <a:r>
                        <a:rPr lang="en-GB" sz="1800">
                          <a:solidFill>
                            <a:schemeClr val="tx1"/>
                          </a:solidFill>
                          <a:effectLst/>
                        </a:rPr>
                        <a:t>3</a:t>
                      </a:r>
                      <a:endParaRPr lang="en-GB" sz="1800">
                        <a:solidFill>
                          <a:schemeClr val="tx1"/>
                        </a:solidFill>
                        <a:effectLst/>
                        <a:latin typeface="Times New Roman" panose="02020603050405020304" pitchFamily="18" charset="0"/>
                        <a:ea typeface="Calibri" panose="020F0502020204030204" pitchFamily="34" charset="0"/>
                      </a:endParaRPr>
                    </a:p>
                  </a:txBody>
                  <a:tcPr marL="68584" marR="68584" marT="0" marB="0"/>
                </a:tc>
              </a:tr>
              <a:tr h="566936">
                <a:tc>
                  <a:txBody>
                    <a:bodyPr/>
                    <a:lstStyle/>
                    <a:p>
                      <a:pPr algn="just">
                        <a:spcAft>
                          <a:spcPts val="0"/>
                        </a:spcAft>
                      </a:pPr>
                      <a:r>
                        <a:rPr lang="en-GB" sz="1800">
                          <a:solidFill>
                            <a:schemeClr val="tx1"/>
                          </a:solidFill>
                          <a:effectLst/>
                        </a:rPr>
                        <a:t>Printing time (minutes)</a:t>
                      </a:r>
                      <a:endParaRPr lang="en-GB" sz="1800">
                        <a:solidFill>
                          <a:schemeClr val="tx1"/>
                        </a:solidFill>
                        <a:effectLst/>
                        <a:latin typeface="Times New Roman" panose="02020603050405020304" pitchFamily="18" charset="0"/>
                        <a:ea typeface="Calibri" panose="020F0502020204030204" pitchFamily="34" charset="0"/>
                      </a:endParaRPr>
                    </a:p>
                  </a:txBody>
                  <a:tcPr marL="68584" marR="68584" marT="0" marB="0"/>
                </a:tc>
                <a:tc>
                  <a:txBody>
                    <a:bodyPr/>
                    <a:lstStyle/>
                    <a:p>
                      <a:pPr algn="just">
                        <a:spcAft>
                          <a:spcPts val="0"/>
                        </a:spcAft>
                      </a:pPr>
                      <a:r>
                        <a:rPr lang="en-GB" sz="1800">
                          <a:solidFill>
                            <a:schemeClr val="tx1"/>
                          </a:solidFill>
                          <a:effectLst/>
                        </a:rPr>
                        <a:t>10</a:t>
                      </a:r>
                      <a:endParaRPr lang="en-GB" sz="1800">
                        <a:solidFill>
                          <a:schemeClr val="tx1"/>
                        </a:solidFill>
                        <a:effectLst/>
                        <a:latin typeface="Times New Roman" panose="02020603050405020304" pitchFamily="18" charset="0"/>
                        <a:ea typeface="Calibri" panose="020F0502020204030204" pitchFamily="34" charset="0"/>
                      </a:endParaRPr>
                    </a:p>
                  </a:txBody>
                  <a:tcPr marL="68584" marR="68584" marT="0" marB="0"/>
                </a:tc>
                <a:tc>
                  <a:txBody>
                    <a:bodyPr/>
                    <a:lstStyle/>
                    <a:p>
                      <a:pPr algn="just">
                        <a:spcAft>
                          <a:spcPts val="0"/>
                        </a:spcAft>
                      </a:pPr>
                      <a:r>
                        <a:rPr lang="en-GB" sz="1800">
                          <a:solidFill>
                            <a:schemeClr val="tx1"/>
                          </a:solidFill>
                          <a:effectLst/>
                        </a:rPr>
                        <a:t>15</a:t>
                      </a:r>
                      <a:endParaRPr lang="en-GB" sz="1800">
                        <a:solidFill>
                          <a:schemeClr val="tx1"/>
                        </a:solidFill>
                        <a:effectLst/>
                        <a:latin typeface="Times New Roman" panose="02020603050405020304" pitchFamily="18" charset="0"/>
                        <a:ea typeface="Calibri" panose="020F0502020204030204" pitchFamily="34" charset="0"/>
                      </a:endParaRPr>
                    </a:p>
                  </a:txBody>
                  <a:tcPr marL="68584" marR="68584" marT="0" marB="0"/>
                </a:tc>
                <a:tc>
                  <a:txBody>
                    <a:bodyPr/>
                    <a:lstStyle/>
                    <a:p>
                      <a:pPr algn="just">
                        <a:spcAft>
                          <a:spcPts val="0"/>
                        </a:spcAft>
                      </a:pPr>
                      <a:r>
                        <a:rPr lang="en-GB" sz="1800">
                          <a:solidFill>
                            <a:schemeClr val="tx1"/>
                          </a:solidFill>
                          <a:effectLst/>
                        </a:rPr>
                        <a:t>18</a:t>
                      </a:r>
                      <a:endParaRPr lang="en-GB" sz="1800">
                        <a:solidFill>
                          <a:schemeClr val="tx1"/>
                        </a:solidFill>
                        <a:effectLst/>
                        <a:latin typeface="Times New Roman" panose="02020603050405020304" pitchFamily="18" charset="0"/>
                        <a:ea typeface="Calibri" panose="020F0502020204030204" pitchFamily="34" charset="0"/>
                      </a:endParaRPr>
                    </a:p>
                  </a:txBody>
                  <a:tcPr marL="68584" marR="68584" marT="0" marB="0"/>
                </a:tc>
              </a:tr>
              <a:tr h="566936">
                <a:tc>
                  <a:txBody>
                    <a:bodyPr/>
                    <a:lstStyle/>
                    <a:p>
                      <a:pPr algn="just">
                        <a:spcAft>
                          <a:spcPts val="0"/>
                        </a:spcAft>
                      </a:pPr>
                      <a:r>
                        <a:rPr lang="en-GB" sz="1800">
                          <a:solidFill>
                            <a:schemeClr val="tx1"/>
                          </a:solidFill>
                          <a:effectLst/>
                        </a:rPr>
                        <a:t>Number of frames</a:t>
                      </a:r>
                      <a:endParaRPr lang="en-GB" sz="1800">
                        <a:solidFill>
                          <a:schemeClr val="tx1"/>
                        </a:solidFill>
                        <a:effectLst/>
                        <a:latin typeface="Times New Roman" panose="02020603050405020304" pitchFamily="18" charset="0"/>
                        <a:ea typeface="Calibri" panose="020F0502020204030204" pitchFamily="34" charset="0"/>
                      </a:endParaRPr>
                    </a:p>
                  </a:txBody>
                  <a:tcPr marL="68584" marR="68584" marT="0" marB="0"/>
                </a:tc>
                <a:tc>
                  <a:txBody>
                    <a:bodyPr/>
                    <a:lstStyle/>
                    <a:p>
                      <a:pPr algn="just">
                        <a:spcAft>
                          <a:spcPts val="0"/>
                        </a:spcAft>
                      </a:pPr>
                      <a:r>
                        <a:rPr lang="en-GB" sz="1800">
                          <a:solidFill>
                            <a:schemeClr val="tx1"/>
                          </a:solidFill>
                          <a:effectLst/>
                        </a:rPr>
                        <a:t>1</a:t>
                      </a:r>
                      <a:endParaRPr lang="en-GB" sz="1800">
                        <a:solidFill>
                          <a:schemeClr val="tx1"/>
                        </a:solidFill>
                        <a:effectLst/>
                        <a:latin typeface="Times New Roman" panose="02020603050405020304" pitchFamily="18" charset="0"/>
                        <a:ea typeface="Calibri" panose="020F0502020204030204" pitchFamily="34" charset="0"/>
                      </a:endParaRPr>
                    </a:p>
                  </a:txBody>
                  <a:tcPr marL="68584" marR="68584" marT="0" marB="0"/>
                </a:tc>
                <a:tc>
                  <a:txBody>
                    <a:bodyPr/>
                    <a:lstStyle/>
                    <a:p>
                      <a:pPr algn="just">
                        <a:spcAft>
                          <a:spcPts val="0"/>
                        </a:spcAft>
                      </a:pPr>
                      <a:r>
                        <a:rPr lang="en-GB" sz="1800">
                          <a:solidFill>
                            <a:schemeClr val="tx1"/>
                          </a:solidFill>
                          <a:effectLst/>
                        </a:rPr>
                        <a:t>1</a:t>
                      </a:r>
                      <a:endParaRPr lang="en-GB" sz="1800">
                        <a:solidFill>
                          <a:schemeClr val="tx1"/>
                        </a:solidFill>
                        <a:effectLst/>
                        <a:latin typeface="Times New Roman" panose="02020603050405020304" pitchFamily="18" charset="0"/>
                        <a:ea typeface="Calibri" panose="020F0502020204030204" pitchFamily="34" charset="0"/>
                      </a:endParaRPr>
                    </a:p>
                  </a:txBody>
                  <a:tcPr marL="68584" marR="68584" marT="0" marB="0"/>
                </a:tc>
                <a:tc>
                  <a:txBody>
                    <a:bodyPr/>
                    <a:lstStyle/>
                    <a:p>
                      <a:pPr algn="just">
                        <a:spcAft>
                          <a:spcPts val="0"/>
                        </a:spcAft>
                      </a:pPr>
                      <a:r>
                        <a:rPr lang="en-GB" sz="1800">
                          <a:solidFill>
                            <a:schemeClr val="tx1"/>
                          </a:solidFill>
                          <a:effectLst/>
                        </a:rPr>
                        <a:t>1</a:t>
                      </a:r>
                      <a:endParaRPr lang="en-GB" sz="1800">
                        <a:solidFill>
                          <a:schemeClr val="tx1"/>
                        </a:solidFill>
                        <a:effectLst/>
                        <a:latin typeface="Times New Roman" panose="02020603050405020304" pitchFamily="18" charset="0"/>
                        <a:ea typeface="Calibri" panose="020F0502020204030204" pitchFamily="34" charset="0"/>
                      </a:endParaRPr>
                    </a:p>
                  </a:txBody>
                  <a:tcPr marL="68584" marR="68584" marT="0" marB="0"/>
                </a:tc>
              </a:tr>
              <a:tr h="566936">
                <a:tc>
                  <a:txBody>
                    <a:bodyPr/>
                    <a:lstStyle/>
                    <a:p>
                      <a:pPr algn="just">
                        <a:spcAft>
                          <a:spcPts val="0"/>
                        </a:spcAft>
                      </a:pPr>
                      <a:r>
                        <a:rPr lang="en-GB" sz="1800">
                          <a:solidFill>
                            <a:schemeClr val="tx1"/>
                          </a:solidFill>
                          <a:effectLst/>
                        </a:rPr>
                        <a:t>Minutes spent checking quality</a:t>
                      </a:r>
                      <a:endParaRPr lang="en-GB" sz="1800">
                        <a:solidFill>
                          <a:schemeClr val="tx1"/>
                        </a:solidFill>
                        <a:effectLst/>
                        <a:latin typeface="Times New Roman" panose="02020603050405020304" pitchFamily="18" charset="0"/>
                        <a:ea typeface="Calibri" panose="020F0502020204030204" pitchFamily="34" charset="0"/>
                      </a:endParaRPr>
                    </a:p>
                  </a:txBody>
                  <a:tcPr marL="68584" marR="68584" marT="0" marB="0"/>
                </a:tc>
                <a:tc>
                  <a:txBody>
                    <a:bodyPr/>
                    <a:lstStyle/>
                    <a:p>
                      <a:pPr algn="just">
                        <a:spcAft>
                          <a:spcPts val="0"/>
                        </a:spcAft>
                      </a:pPr>
                      <a:r>
                        <a:rPr lang="en-GB" sz="1800">
                          <a:solidFill>
                            <a:schemeClr val="tx1"/>
                          </a:solidFill>
                          <a:effectLst/>
                        </a:rPr>
                        <a:t>2</a:t>
                      </a:r>
                      <a:endParaRPr lang="en-GB" sz="1800">
                        <a:solidFill>
                          <a:schemeClr val="tx1"/>
                        </a:solidFill>
                        <a:effectLst/>
                        <a:latin typeface="Times New Roman" panose="02020603050405020304" pitchFamily="18" charset="0"/>
                        <a:ea typeface="Calibri" panose="020F0502020204030204" pitchFamily="34" charset="0"/>
                      </a:endParaRPr>
                    </a:p>
                  </a:txBody>
                  <a:tcPr marL="68584" marR="68584" marT="0" marB="0"/>
                </a:tc>
                <a:tc>
                  <a:txBody>
                    <a:bodyPr/>
                    <a:lstStyle/>
                    <a:p>
                      <a:pPr algn="just">
                        <a:spcAft>
                          <a:spcPts val="0"/>
                        </a:spcAft>
                      </a:pPr>
                      <a:r>
                        <a:rPr lang="en-GB" sz="1800">
                          <a:solidFill>
                            <a:schemeClr val="tx1"/>
                          </a:solidFill>
                          <a:effectLst/>
                        </a:rPr>
                        <a:t>3</a:t>
                      </a:r>
                      <a:endParaRPr lang="en-GB" sz="1800">
                        <a:solidFill>
                          <a:schemeClr val="tx1"/>
                        </a:solidFill>
                        <a:effectLst/>
                        <a:latin typeface="Times New Roman" panose="02020603050405020304" pitchFamily="18" charset="0"/>
                        <a:ea typeface="Calibri" panose="020F0502020204030204" pitchFamily="34" charset="0"/>
                      </a:endParaRPr>
                    </a:p>
                  </a:txBody>
                  <a:tcPr marL="68584" marR="68584" marT="0" marB="0"/>
                </a:tc>
                <a:tc>
                  <a:txBody>
                    <a:bodyPr/>
                    <a:lstStyle/>
                    <a:p>
                      <a:pPr algn="just">
                        <a:spcAft>
                          <a:spcPts val="0"/>
                        </a:spcAft>
                      </a:pPr>
                      <a:r>
                        <a:rPr lang="en-GB" sz="1800" dirty="0">
                          <a:solidFill>
                            <a:schemeClr val="tx1"/>
                          </a:solidFill>
                          <a:effectLst/>
                        </a:rPr>
                        <a:t>4</a:t>
                      </a:r>
                      <a:endParaRPr lang="en-GB" sz="1800" dirty="0">
                        <a:solidFill>
                          <a:schemeClr val="tx1"/>
                        </a:solidFill>
                        <a:effectLst/>
                        <a:latin typeface="Times New Roman" panose="02020603050405020304" pitchFamily="18" charset="0"/>
                        <a:ea typeface="Calibri" panose="020F0502020204030204" pitchFamily="34" charset="0"/>
                      </a:endParaRPr>
                    </a:p>
                  </a:txBody>
                  <a:tcPr marL="68584" marR="68584" marT="0" marB="0"/>
                </a:tc>
              </a:tr>
            </a:tbl>
          </a:graphicData>
        </a:graphic>
      </p:graphicFrame>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0013"/>
            <a:ext cx="8686800" cy="922338"/>
          </a:xfrm>
        </p:spPr>
        <p:txBody>
          <a:bodyPr/>
          <a:lstStyle/>
          <a:p>
            <a:pPr>
              <a:defRPr/>
            </a:pPr>
            <a:r>
              <a:rPr lang="en-GB" altLang="en-US" i="1" dirty="0"/>
              <a:t>Example 3.9:  The ABC approach</a:t>
            </a:r>
            <a:endParaRPr lang="en-GB" dirty="0"/>
          </a:p>
        </p:txBody>
      </p:sp>
      <p:sp>
        <p:nvSpPr>
          <p:cNvPr id="66563" name="Content Placeholder 2"/>
          <p:cNvSpPr>
            <a:spLocks noGrp="1"/>
          </p:cNvSpPr>
          <p:nvPr>
            <p:ph idx="1"/>
          </p:nvPr>
        </p:nvSpPr>
        <p:spPr>
          <a:xfrm>
            <a:off x="179388" y="692150"/>
            <a:ext cx="8964612" cy="6049963"/>
          </a:xfrm>
        </p:spPr>
        <p:txBody>
          <a:bodyPr/>
          <a:lstStyle/>
          <a:p>
            <a:r>
              <a:rPr lang="en-GB" altLang="en-US" sz="2000" b="1" smtClean="0"/>
              <a:t>Step 1</a:t>
            </a:r>
            <a:r>
              <a:rPr lang="en-GB" altLang="en-US" sz="2000" smtClean="0"/>
              <a:t>:  Apportion overhead cost to cost pools. </a:t>
            </a:r>
          </a:p>
          <a:p>
            <a:r>
              <a:rPr lang="en-GB" altLang="en-US" sz="2000" smtClean="0"/>
              <a:t>This has been completed and given in the example, so it is necessary to start at the second step.</a:t>
            </a:r>
          </a:p>
          <a:p>
            <a:r>
              <a:rPr lang="en-GB" altLang="en-US" sz="2000" b="1" smtClean="0"/>
              <a:t>Step 2</a:t>
            </a:r>
            <a:r>
              <a:rPr lang="en-GB" altLang="en-US" sz="2000" smtClean="0"/>
              <a:t>: Calculate the cost driver rates for each cost pool.</a:t>
            </a:r>
          </a:p>
          <a:p>
            <a:r>
              <a:rPr lang="en-GB" altLang="en-US" sz="2000" smtClean="0"/>
              <a:t>The total cost of each cost pool is divided by the total for each driver.</a:t>
            </a:r>
          </a:p>
          <a:p>
            <a:endParaRPr lang="en-US" altLang="en-US" sz="1800" smtClean="0"/>
          </a:p>
        </p:txBody>
      </p:sp>
      <p:graphicFrame>
        <p:nvGraphicFramePr>
          <p:cNvPr id="3" name="Table 2"/>
          <p:cNvGraphicFramePr>
            <a:graphicFrameLocks noGrp="1"/>
          </p:cNvGraphicFramePr>
          <p:nvPr/>
        </p:nvGraphicFramePr>
        <p:xfrm>
          <a:off x="457200" y="2636838"/>
          <a:ext cx="8686800" cy="4105275"/>
        </p:xfrm>
        <a:graphic>
          <a:graphicData uri="http://schemas.openxmlformats.org/drawingml/2006/table">
            <a:tbl>
              <a:tblPr firstRow="1" firstCol="1" bandRow="1">
                <a:tableStyleId>{5C22544A-7EE6-4342-B048-85BDC9FD1C3A}</a:tableStyleId>
              </a:tblPr>
              <a:tblGrid>
                <a:gridCol w="2044520"/>
                <a:gridCol w="6642280"/>
              </a:tblGrid>
              <a:tr h="1026317">
                <a:tc>
                  <a:txBody>
                    <a:bodyPr/>
                    <a:lstStyle/>
                    <a:p>
                      <a:pPr algn="just">
                        <a:spcAft>
                          <a:spcPts val="0"/>
                        </a:spcAft>
                      </a:pPr>
                      <a:r>
                        <a:rPr lang="en-GB" sz="1800" dirty="0">
                          <a:solidFill>
                            <a:schemeClr val="tx1"/>
                          </a:solidFill>
                          <a:effectLst/>
                        </a:rPr>
                        <a:t>Order processing</a:t>
                      </a:r>
                      <a:endParaRPr lang="en-GB" sz="1800" dirty="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just">
                        <a:spcAft>
                          <a:spcPts val="0"/>
                        </a:spcAft>
                      </a:pPr>
                      <a:r>
                        <a:rPr lang="en-GB" sz="1800">
                          <a:solidFill>
                            <a:schemeClr val="tx1"/>
                          </a:solidFill>
                          <a:effectLst/>
                        </a:rPr>
                        <a:t>N22,500 / 2,500 = N9 per order</a:t>
                      </a:r>
                      <a:endParaRPr lang="en-GB" sz="1800">
                        <a:solidFill>
                          <a:schemeClr val="tx1"/>
                        </a:solidFill>
                        <a:effectLst/>
                        <a:latin typeface="Times New Roman" panose="02020603050405020304" pitchFamily="18" charset="0"/>
                        <a:ea typeface="Calibri" panose="020F0502020204030204" pitchFamily="34" charset="0"/>
                      </a:endParaRPr>
                    </a:p>
                  </a:txBody>
                  <a:tcPr marL="68580" marR="68580" marT="0" marB="0"/>
                </a:tc>
              </a:tr>
              <a:tr h="1026317">
                <a:tc>
                  <a:txBody>
                    <a:bodyPr/>
                    <a:lstStyle/>
                    <a:p>
                      <a:pPr algn="just">
                        <a:spcAft>
                          <a:spcPts val="0"/>
                        </a:spcAft>
                      </a:pPr>
                      <a:r>
                        <a:rPr lang="en-GB" sz="1800" dirty="0">
                          <a:solidFill>
                            <a:schemeClr val="tx1"/>
                          </a:solidFill>
                          <a:effectLst/>
                        </a:rPr>
                        <a:t>Material movement</a:t>
                      </a:r>
                      <a:endParaRPr lang="en-GB" sz="1800" dirty="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just">
                        <a:spcAft>
                          <a:spcPts val="0"/>
                        </a:spcAft>
                      </a:pPr>
                      <a:r>
                        <a:rPr lang="en-GB" sz="1800">
                          <a:solidFill>
                            <a:schemeClr val="tx1"/>
                          </a:solidFill>
                          <a:effectLst/>
                        </a:rPr>
                        <a:t>N34,200 / N57,000 = N0.60 per N</a:t>
                      </a:r>
                      <a:endParaRPr lang="en-GB" sz="1800">
                        <a:solidFill>
                          <a:schemeClr val="tx1"/>
                        </a:solidFill>
                        <a:effectLst/>
                        <a:latin typeface="Times New Roman" panose="02020603050405020304" pitchFamily="18" charset="0"/>
                        <a:ea typeface="Calibri" panose="020F0502020204030204" pitchFamily="34" charset="0"/>
                      </a:endParaRPr>
                    </a:p>
                  </a:txBody>
                  <a:tcPr marL="68580" marR="68580" marT="0" marB="0"/>
                </a:tc>
              </a:tr>
              <a:tr h="513160">
                <a:tc>
                  <a:txBody>
                    <a:bodyPr/>
                    <a:lstStyle/>
                    <a:p>
                      <a:pPr algn="just">
                        <a:spcAft>
                          <a:spcPts val="0"/>
                        </a:spcAft>
                      </a:pPr>
                      <a:r>
                        <a:rPr lang="en-GB" sz="1800">
                          <a:solidFill>
                            <a:schemeClr val="tx1"/>
                          </a:solidFill>
                          <a:effectLst/>
                        </a:rPr>
                        <a:t>Set-up time</a:t>
                      </a:r>
                      <a:endParaRPr lang="en-GB" sz="18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just">
                        <a:spcAft>
                          <a:spcPts val="0"/>
                        </a:spcAft>
                      </a:pPr>
                      <a:r>
                        <a:rPr lang="en-GB" sz="1800">
                          <a:solidFill>
                            <a:schemeClr val="tx1"/>
                          </a:solidFill>
                          <a:effectLst/>
                        </a:rPr>
                        <a:t>N33,000 / 6,000 = N5.50 per set-up</a:t>
                      </a:r>
                      <a:endParaRPr lang="en-GB" sz="1800">
                        <a:solidFill>
                          <a:schemeClr val="tx1"/>
                        </a:solidFill>
                        <a:effectLst/>
                        <a:latin typeface="Times New Roman" panose="02020603050405020304" pitchFamily="18" charset="0"/>
                        <a:ea typeface="Calibri" panose="020F0502020204030204" pitchFamily="34" charset="0"/>
                      </a:endParaRPr>
                    </a:p>
                  </a:txBody>
                  <a:tcPr marL="68580" marR="68580" marT="0" marB="0"/>
                </a:tc>
              </a:tr>
              <a:tr h="513160">
                <a:tc>
                  <a:txBody>
                    <a:bodyPr/>
                    <a:lstStyle/>
                    <a:p>
                      <a:pPr algn="just">
                        <a:spcAft>
                          <a:spcPts val="0"/>
                        </a:spcAft>
                      </a:pPr>
                      <a:r>
                        <a:rPr lang="en-GB" sz="1800">
                          <a:solidFill>
                            <a:schemeClr val="tx1"/>
                          </a:solidFill>
                          <a:effectLst/>
                        </a:rPr>
                        <a:t>Printing</a:t>
                      </a:r>
                      <a:endParaRPr lang="en-GB" sz="18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just">
                        <a:spcAft>
                          <a:spcPts val="0"/>
                        </a:spcAft>
                      </a:pPr>
                      <a:r>
                        <a:rPr lang="en-GB" sz="1800">
                          <a:solidFill>
                            <a:schemeClr val="tx1"/>
                          </a:solidFill>
                          <a:effectLst/>
                        </a:rPr>
                        <a:t>N28,512 / 35,640 = N0.80 per minute</a:t>
                      </a:r>
                      <a:endParaRPr lang="en-GB" sz="1800">
                        <a:solidFill>
                          <a:schemeClr val="tx1"/>
                        </a:solidFill>
                        <a:effectLst/>
                        <a:latin typeface="Times New Roman" panose="02020603050405020304" pitchFamily="18" charset="0"/>
                        <a:ea typeface="Calibri" panose="020F0502020204030204" pitchFamily="34" charset="0"/>
                      </a:endParaRPr>
                    </a:p>
                  </a:txBody>
                  <a:tcPr marL="68580" marR="68580" marT="0" marB="0"/>
                </a:tc>
              </a:tr>
              <a:tr h="513160">
                <a:tc>
                  <a:txBody>
                    <a:bodyPr/>
                    <a:lstStyle/>
                    <a:p>
                      <a:pPr algn="just">
                        <a:spcAft>
                          <a:spcPts val="0"/>
                        </a:spcAft>
                      </a:pPr>
                      <a:r>
                        <a:rPr lang="en-GB" sz="1800">
                          <a:solidFill>
                            <a:schemeClr val="tx1"/>
                          </a:solidFill>
                          <a:effectLst/>
                        </a:rPr>
                        <a:t>Framing</a:t>
                      </a:r>
                      <a:endParaRPr lang="en-GB" sz="18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just">
                        <a:spcAft>
                          <a:spcPts val="0"/>
                        </a:spcAft>
                      </a:pPr>
                      <a:r>
                        <a:rPr lang="en-GB" sz="1800">
                          <a:solidFill>
                            <a:schemeClr val="tx1"/>
                          </a:solidFill>
                          <a:effectLst/>
                        </a:rPr>
                        <a:t>N60,000 / 2,500 = N24 per frame</a:t>
                      </a:r>
                      <a:endParaRPr lang="en-GB" sz="1800">
                        <a:solidFill>
                          <a:schemeClr val="tx1"/>
                        </a:solidFill>
                        <a:effectLst/>
                        <a:latin typeface="Times New Roman" panose="02020603050405020304" pitchFamily="18" charset="0"/>
                        <a:ea typeface="Calibri" panose="020F0502020204030204" pitchFamily="34" charset="0"/>
                      </a:endParaRPr>
                    </a:p>
                  </a:txBody>
                  <a:tcPr marL="68580" marR="68580" marT="0" marB="0"/>
                </a:tc>
              </a:tr>
              <a:tr h="513160">
                <a:tc>
                  <a:txBody>
                    <a:bodyPr/>
                    <a:lstStyle/>
                    <a:p>
                      <a:pPr algn="just">
                        <a:spcAft>
                          <a:spcPts val="0"/>
                        </a:spcAft>
                      </a:pPr>
                      <a:r>
                        <a:rPr lang="en-GB" sz="1800">
                          <a:solidFill>
                            <a:schemeClr val="tx1"/>
                          </a:solidFill>
                          <a:effectLst/>
                        </a:rPr>
                        <a:t>Quality testing</a:t>
                      </a:r>
                      <a:endParaRPr lang="en-GB" sz="18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just">
                        <a:spcAft>
                          <a:spcPts val="0"/>
                        </a:spcAft>
                      </a:pPr>
                      <a:r>
                        <a:rPr lang="en-GB" sz="1800" dirty="0">
                          <a:solidFill>
                            <a:schemeClr val="tx1"/>
                          </a:solidFill>
                          <a:effectLst/>
                        </a:rPr>
                        <a:t>N10,325 / 7,375 = N1.40 per minute</a:t>
                      </a:r>
                      <a:endParaRPr lang="en-GB" sz="1800" dirty="0">
                        <a:solidFill>
                          <a:schemeClr val="tx1"/>
                        </a:solidFill>
                        <a:effectLst/>
                        <a:latin typeface="Times New Roman" panose="02020603050405020304" pitchFamily="18" charset="0"/>
                        <a:ea typeface="Calibri" panose="020F0502020204030204" pitchFamily="34" charset="0"/>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113"/>
            <a:ext cx="8686800" cy="922337"/>
          </a:xfrm>
        </p:spPr>
        <p:txBody>
          <a:bodyPr/>
          <a:lstStyle/>
          <a:p>
            <a:pPr>
              <a:defRPr/>
            </a:pPr>
            <a:r>
              <a:rPr lang="en-GB" altLang="en-US" i="1" dirty="0"/>
              <a:t>Example 3.9:  The ABC approach</a:t>
            </a:r>
            <a:endParaRPr lang="en-GB" dirty="0"/>
          </a:p>
        </p:txBody>
      </p:sp>
      <p:sp>
        <p:nvSpPr>
          <p:cNvPr id="67587" name="Content Placeholder 2"/>
          <p:cNvSpPr>
            <a:spLocks noGrp="1"/>
          </p:cNvSpPr>
          <p:nvPr>
            <p:ph idx="1"/>
          </p:nvPr>
        </p:nvSpPr>
        <p:spPr>
          <a:xfrm>
            <a:off x="457200" y="765175"/>
            <a:ext cx="8686800" cy="5903913"/>
          </a:xfrm>
        </p:spPr>
        <p:txBody>
          <a:bodyPr/>
          <a:lstStyle/>
          <a:p>
            <a:r>
              <a:rPr lang="en-GB" altLang="en-US" sz="2000" b="1" smtClean="0"/>
              <a:t>Step 3</a:t>
            </a:r>
            <a:r>
              <a:rPr lang="en-GB" altLang="en-US" sz="2000" smtClean="0"/>
              <a:t>: Establish the overhead cost per unit.</a:t>
            </a:r>
          </a:p>
          <a:p>
            <a:r>
              <a:rPr lang="en-GB" altLang="en-US" sz="2000" smtClean="0"/>
              <a:t>This is achieved by multiplying the unit data for each frame by the cost driver rates established in step 2 above.</a:t>
            </a:r>
          </a:p>
          <a:p>
            <a:pPr algn="ctr"/>
            <a:r>
              <a:rPr lang="en-GB" altLang="en-US" sz="2000" b="1" smtClean="0"/>
              <a:t>Overhead cost details</a:t>
            </a:r>
            <a:endParaRPr lang="en-GB" altLang="en-US" sz="2000" smtClean="0"/>
          </a:p>
          <a:p>
            <a:endParaRPr lang="en-US" altLang="en-US" sz="1800" smtClean="0"/>
          </a:p>
          <a:p>
            <a:endParaRPr lang="en-US" altLang="en-US" sz="1800" smtClean="0"/>
          </a:p>
          <a:p>
            <a:endParaRPr lang="en-US" altLang="en-US" sz="1800" smtClean="0"/>
          </a:p>
        </p:txBody>
      </p:sp>
      <p:graphicFrame>
        <p:nvGraphicFramePr>
          <p:cNvPr id="3" name="Table 2"/>
          <p:cNvGraphicFramePr>
            <a:graphicFrameLocks noGrp="1"/>
          </p:cNvGraphicFramePr>
          <p:nvPr/>
        </p:nvGraphicFramePr>
        <p:xfrm>
          <a:off x="457200" y="2205038"/>
          <a:ext cx="8578850" cy="4248150"/>
        </p:xfrm>
        <a:graphic>
          <a:graphicData uri="http://schemas.openxmlformats.org/drawingml/2006/table">
            <a:tbl>
              <a:tblPr firstRow="1" firstCol="1" bandRow="1">
                <a:tableStyleId>{5C22544A-7EE6-4342-B048-85BDC9FD1C3A}</a:tableStyleId>
              </a:tblPr>
              <a:tblGrid>
                <a:gridCol w="2151844"/>
                <a:gridCol w="3100823"/>
                <a:gridCol w="1212374"/>
                <a:gridCol w="1084005"/>
                <a:gridCol w="1029804"/>
              </a:tblGrid>
              <a:tr h="424815">
                <a:tc>
                  <a:txBody>
                    <a:bodyPr/>
                    <a:lstStyle/>
                    <a:p>
                      <a:pPr algn="just">
                        <a:spcAft>
                          <a:spcPts val="0"/>
                        </a:spcAft>
                      </a:pPr>
                      <a:r>
                        <a:rPr lang="en-GB" sz="1800" dirty="0">
                          <a:solidFill>
                            <a:schemeClr val="tx1"/>
                          </a:solidFill>
                          <a:effectLst/>
                        </a:rPr>
                        <a:t> </a:t>
                      </a:r>
                      <a:endParaRPr lang="en-GB" sz="1800" dirty="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 </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ctr">
                        <a:spcAft>
                          <a:spcPts val="0"/>
                        </a:spcAft>
                      </a:pPr>
                      <a:r>
                        <a:rPr lang="en-GB" sz="1800">
                          <a:solidFill>
                            <a:schemeClr val="tx1"/>
                          </a:solidFill>
                          <a:effectLst/>
                        </a:rPr>
                        <a:t>N</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ctr">
                        <a:spcAft>
                          <a:spcPts val="0"/>
                        </a:spcAft>
                      </a:pPr>
                      <a:r>
                        <a:rPr lang="en-GB" sz="1800">
                          <a:solidFill>
                            <a:schemeClr val="tx1"/>
                          </a:solidFill>
                          <a:effectLst/>
                        </a:rPr>
                        <a:t>N</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ctr">
                        <a:spcAft>
                          <a:spcPts val="0"/>
                        </a:spcAft>
                      </a:pPr>
                      <a:r>
                        <a:rPr lang="en-GB" sz="1800">
                          <a:solidFill>
                            <a:schemeClr val="tx1"/>
                          </a:solidFill>
                          <a:effectLst/>
                        </a:rPr>
                        <a:t>N</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r>
              <a:tr h="424815">
                <a:tc>
                  <a:txBody>
                    <a:bodyPr/>
                    <a:lstStyle/>
                    <a:p>
                      <a:pPr algn="just">
                        <a:spcAft>
                          <a:spcPts val="0"/>
                        </a:spcAft>
                      </a:pPr>
                      <a:r>
                        <a:rPr lang="en-GB" sz="1800">
                          <a:solidFill>
                            <a:schemeClr val="tx1"/>
                          </a:solidFill>
                          <a:effectLst/>
                        </a:rPr>
                        <a:t>Order processing</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(N9 per order)</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ctr">
                        <a:spcAft>
                          <a:spcPts val="0"/>
                        </a:spcAft>
                      </a:pPr>
                      <a:r>
                        <a:rPr lang="en-GB" sz="1800">
                          <a:solidFill>
                            <a:schemeClr val="tx1"/>
                          </a:solidFill>
                          <a:effectLst/>
                        </a:rPr>
                        <a:t>9.00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ctr">
                        <a:spcAft>
                          <a:spcPts val="0"/>
                        </a:spcAft>
                      </a:pPr>
                      <a:r>
                        <a:rPr lang="en-GB" sz="1800">
                          <a:solidFill>
                            <a:schemeClr val="tx1"/>
                          </a:solidFill>
                          <a:effectLst/>
                        </a:rPr>
                        <a:t>9.00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ctr">
                        <a:spcAft>
                          <a:spcPts val="0"/>
                        </a:spcAft>
                      </a:pPr>
                      <a:r>
                        <a:rPr lang="en-GB" sz="1800">
                          <a:solidFill>
                            <a:schemeClr val="tx1"/>
                          </a:solidFill>
                          <a:effectLst/>
                        </a:rPr>
                        <a:t>9.00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r>
              <a:tr h="849629">
                <a:tc>
                  <a:txBody>
                    <a:bodyPr/>
                    <a:lstStyle/>
                    <a:p>
                      <a:pPr algn="just">
                        <a:spcAft>
                          <a:spcPts val="0"/>
                        </a:spcAft>
                      </a:pPr>
                      <a:r>
                        <a:rPr lang="en-GB" sz="1800">
                          <a:solidFill>
                            <a:schemeClr val="tx1"/>
                          </a:solidFill>
                          <a:effectLst/>
                        </a:rPr>
                        <a:t>Material movement</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(N0.60 per N material cost)</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ctr">
                        <a:spcAft>
                          <a:spcPts val="0"/>
                        </a:spcAft>
                      </a:pPr>
                      <a:r>
                        <a:rPr lang="en-GB" sz="1800">
                          <a:solidFill>
                            <a:schemeClr val="tx1"/>
                          </a:solidFill>
                          <a:effectLst/>
                        </a:rPr>
                        <a:t>9.00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ctr">
                        <a:spcAft>
                          <a:spcPts val="0"/>
                        </a:spcAft>
                      </a:pPr>
                      <a:r>
                        <a:rPr lang="en-GB" sz="1800">
                          <a:solidFill>
                            <a:schemeClr val="tx1"/>
                          </a:solidFill>
                          <a:effectLst/>
                        </a:rPr>
                        <a:t>14.40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ctr">
                        <a:spcAft>
                          <a:spcPts val="0"/>
                        </a:spcAft>
                      </a:pPr>
                      <a:r>
                        <a:rPr lang="en-GB" sz="1800">
                          <a:solidFill>
                            <a:schemeClr val="tx1"/>
                          </a:solidFill>
                          <a:effectLst/>
                        </a:rPr>
                        <a:t>18.00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r>
              <a:tr h="424815">
                <a:tc>
                  <a:txBody>
                    <a:bodyPr/>
                    <a:lstStyle/>
                    <a:p>
                      <a:pPr algn="just">
                        <a:spcAft>
                          <a:spcPts val="0"/>
                        </a:spcAft>
                      </a:pPr>
                      <a:r>
                        <a:rPr lang="en-GB" sz="1800">
                          <a:solidFill>
                            <a:schemeClr val="tx1"/>
                          </a:solidFill>
                          <a:effectLst/>
                        </a:rPr>
                        <a:t>Set-up time</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(N5.50 per set-up)</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ctr">
                        <a:spcAft>
                          <a:spcPts val="0"/>
                        </a:spcAft>
                      </a:pPr>
                      <a:r>
                        <a:rPr lang="en-GB" sz="1800">
                          <a:solidFill>
                            <a:schemeClr val="tx1"/>
                          </a:solidFill>
                          <a:effectLst/>
                        </a:rPr>
                        <a:t>5.50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ctr">
                        <a:spcAft>
                          <a:spcPts val="0"/>
                        </a:spcAft>
                      </a:pPr>
                      <a:r>
                        <a:rPr lang="en-GB" sz="1800">
                          <a:solidFill>
                            <a:schemeClr val="tx1"/>
                          </a:solidFill>
                          <a:effectLst/>
                        </a:rPr>
                        <a:t>16.50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ctr">
                        <a:spcAft>
                          <a:spcPts val="0"/>
                        </a:spcAft>
                      </a:pPr>
                      <a:r>
                        <a:rPr lang="en-GB" sz="1800">
                          <a:solidFill>
                            <a:schemeClr val="tx1"/>
                          </a:solidFill>
                          <a:effectLst/>
                        </a:rPr>
                        <a:t>16.50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r>
              <a:tr h="424815">
                <a:tc>
                  <a:txBody>
                    <a:bodyPr/>
                    <a:lstStyle/>
                    <a:p>
                      <a:pPr algn="just">
                        <a:spcAft>
                          <a:spcPts val="0"/>
                        </a:spcAft>
                      </a:pPr>
                      <a:r>
                        <a:rPr lang="en-GB" sz="1800">
                          <a:solidFill>
                            <a:schemeClr val="tx1"/>
                          </a:solidFill>
                          <a:effectLst/>
                        </a:rPr>
                        <a:t>Printing</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(N0.80 per minute)</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ctr">
                        <a:spcAft>
                          <a:spcPts val="0"/>
                        </a:spcAft>
                      </a:pPr>
                      <a:r>
                        <a:rPr lang="en-GB" sz="1800">
                          <a:solidFill>
                            <a:schemeClr val="tx1"/>
                          </a:solidFill>
                          <a:effectLst/>
                        </a:rPr>
                        <a:t>8.00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ctr">
                        <a:spcAft>
                          <a:spcPts val="0"/>
                        </a:spcAft>
                      </a:pPr>
                      <a:r>
                        <a:rPr lang="en-GB" sz="1800">
                          <a:solidFill>
                            <a:schemeClr val="tx1"/>
                          </a:solidFill>
                          <a:effectLst/>
                        </a:rPr>
                        <a:t>12.00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ctr">
                        <a:spcAft>
                          <a:spcPts val="0"/>
                        </a:spcAft>
                      </a:pPr>
                      <a:r>
                        <a:rPr lang="en-GB" sz="1800">
                          <a:solidFill>
                            <a:schemeClr val="tx1"/>
                          </a:solidFill>
                          <a:effectLst/>
                        </a:rPr>
                        <a:t>14.40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r>
              <a:tr h="424815">
                <a:tc>
                  <a:txBody>
                    <a:bodyPr/>
                    <a:lstStyle/>
                    <a:p>
                      <a:pPr algn="just">
                        <a:spcAft>
                          <a:spcPts val="0"/>
                        </a:spcAft>
                      </a:pPr>
                      <a:r>
                        <a:rPr lang="en-GB" sz="1800">
                          <a:solidFill>
                            <a:schemeClr val="tx1"/>
                          </a:solidFill>
                          <a:effectLst/>
                        </a:rPr>
                        <a:t>Framing</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(N24 per frame)</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ctr">
                        <a:spcAft>
                          <a:spcPts val="0"/>
                        </a:spcAft>
                      </a:pPr>
                      <a:r>
                        <a:rPr lang="en-GB" sz="1800">
                          <a:solidFill>
                            <a:schemeClr val="tx1"/>
                          </a:solidFill>
                          <a:effectLst/>
                        </a:rPr>
                        <a:t>24.00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ctr">
                        <a:spcAft>
                          <a:spcPts val="0"/>
                        </a:spcAft>
                      </a:pPr>
                      <a:r>
                        <a:rPr lang="en-GB" sz="1800">
                          <a:solidFill>
                            <a:schemeClr val="tx1"/>
                          </a:solidFill>
                          <a:effectLst/>
                        </a:rPr>
                        <a:t>24.00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ctr">
                        <a:spcAft>
                          <a:spcPts val="0"/>
                        </a:spcAft>
                      </a:pPr>
                      <a:r>
                        <a:rPr lang="en-GB" sz="1800">
                          <a:solidFill>
                            <a:schemeClr val="tx1"/>
                          </a:solidFill>
                          <a:effectLst/>
                        </a:rPr>
                        <a:t>24.00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r>
              <a:tr h="424815">
                <a:tc>
                  <a:txBody>
                    <a:bodyPr/>
                    <a:lstStyle/>
                    <a:p>
                      <a:pPr algn="just">
                        <a:spcAft>
                          <a:spcPts val="0"/>
                        </a:spcAft>
                      </a:pPr>
                      <a:r>
                        <a:rPr lang="en-GB" sz="1800">
                          <a:solidFill>
                            <a:schemeClr val="tx1"/>
                          </a:solidFill>
                          <a:effectLst/>
                        </a:rPr>
                        <a:t>Quality testing</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a:solidFill>
                            <a:schemeClr val="tx1"/>
                          </a:solidFill>
                          <a:effectLst/>
                        </a:rPr>
                        <a:t>N1.40 per minute)</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ctr">
                        <a:spcAft>
                          <a:spcPts val="0"/>
                        </a:spcAft>
                      </a:pPr>
                      <a:r>
                        <a:rPr lang="en-GB" sz="1800">
                          <a:solidFill>
                            <a:schemeClr val="tx1"/>
                          </a:solidFill>
                          <a:effectLst/>
                        </a:rPr>
                        <a:t>2.80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ctr">
                        <a:spcAft>
                          <a:spcPts val="0"/>
                        </a:spcAft>
                      </a:pPr>
                      <a:r>
                        <a:rPr lang="en-GB" sz="1800">
                          <a:solidFill>
                            <a:schemeClr val="tx1"/>
                          </a:solidFill>
                          <a:effectLst/>
                        </a:rPr>
                        <a:t>4.20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ctr">
                        <a:spcAft>
                          <a:spcPts val="0"/>
                        </a:spcAft>
                      </a:pPr>
                      <a:r>
                        <a:rPr lang="en-GB" sz="1800">
                          <a:solidFill>
                            <a:schemeClr val="tx1"/>
                          </a:solidFill>
                          <a:effectLst/>
                        </a:rPr>
                        <a:t>5.60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r>
              <a:tr h="849629">
                <a:tc>
                  <a:txBody>
                    <a:bodyPr/>
                    <a:lstStyle/>
                    <a:p>
                      <a:pPr algn="just">
                        <a:spcAft>
                          <a:spcPts val="0"/>
                        </a:spcAft>
                      </a:pPr>
                      <a:r>
                        <a:rPr lang="en-GB" sz="1800" dirty="0">
                          <a:solidFill>
                            <a:schemeClr val="tx1"/>
                          </a:solidFill>
                          <a:effectLst/>
                        </a:rPr>
                        <a:t>Total overhead cost</a:t>
                      </a:r>
                      <a:endParaRPr lang="en-GB" sz="1800" dirty="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just">
                        <a:spcAft>
                          <a:spcPts val="0"/>
                        </a:spcAft>
                      </a:pPr>
                      <a:r>
                        <a:rPr lang="en-GB" sz="1800" dirty="0">
                          <a:solidFill>
                            <a:schemeClr val="tx1"/>
                          </a:solidFill>
                          <a:effectLst/>
                        </a:rPr>
                        <a:t> </a:t>
                      </a:r>
                      <a:endParaRPr lang="en-GB" sz="1800" dirty="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ctr">
                        <a:spcAft>
                          <a:spcPts val="0"/>
                        </a:spcAft>
                      </a:pPr>
                      <a:r>
                        <a:rPr lang="en-GB" sz="1800">
                          <a:solidFill>
                            <a:schemeClr val="tx1"/>
                          </a:solidFill>
                          <a:effectLst/>
                        </a:rPr>
                        <a:t>58.30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ctr">
                        <a:spcAft>
                          <a:spcPts val="0"/>
                        </a:spcAft>
                      </a:pPr>
                      <a:r>
                        <a:rPr lang="en-GB" sz="1800">
                          <a:solidFill>
                            <a:schemeClr val="tx1"/>
                          </a:solidFill>
                          <a:effectLst/>
                        </a:rPr>
                        <a:t>80.10</a:t>
                      </a:r>
                      <a:endParaRPr lang="en-GB" sz="1800">
                        <a:solidFill>
                          <a:schemeClr val="tx1"/>
                        </a:solidFill>
                        <a:effectLst/>
                        <a:latin typeface="Times New Roman" panose="02020603050405020304" pitchFamily="18" charset="0"/>
                        <a:ea typeface="Calibri" panose="020F0502020204030204" pitchFamily="34" charset="0"/>
                      </a:endParaRPr>
                    </a:p>
                  </a:txBody>
                  <a:tcPr marL="68576" marR="68576" marT="0" marB="0"/>
                </a:tc>
                <a:tc>
                  <a:txBody>
                    <a:bodyPr/>
                    <a:lstStyle/>
                    <a:p>
                      <a:pPr algn="ctr">
                        <a:spcAft>
                          <a:spcPts val="0"/>
                        </a:spcAft>
                      </a:pPr>
                      <a:r>
                        <a:rPr lang="en-GB" sz="1800" dirty="0">
                          <a:solidFill>
                            <a:schemeClr val="tx1"/>
                          </a:solidFill>
                          <a:effectLst/>
                        </a:rPr>
                        <a:t>87.50</a:t>
                      </a:r>
                      <a:endParaRPr lang="en-GB" sz="1800" dirty="0">
                        <a:solidFill>
                          <a:schemeClr val="tx1"/>
                        </a:solidFill>
                        <a:effectLst/>
                        <a:latin typeface="Times New Roman" panose="02020603050405020304" pitchFamily="18" charset="0"/>
                        <a:ea typeface="Calibri" panose="020F0502020204030204" pitchFamily="34" charset="0"/>
                      </a:endParaRPr>
                    </a:p>
                  </a:txBody>
                  <a:tcPr marL="68576" marR="68576" marT="0" marB="0"/>
                </a:tc>
              </a:tr>
            </a:tbl>
          </a:graphicData>
        </a:graphic>
      </p:graphicFrame>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1325" y="0"/>
            <a:ext cx="8686800" cy="706438"/>
          </a:xfrm>
        </p:spPr>
        <p:txBody>
          <a:bodyPr/>
          <a:lstStyle/>
          <a:p>
            <a:pPr>
              <a:defRPr/>
            </a:pPr>
            <a:r>
              <a:rPr lang="en-GB" altLang="en-US" i="1" dirty="0"/>
              <a:t>Example 3.9:  The ABC approach</a:t>
            </a:r>
            <a:endParaRPr lang="en-GB" dirty="0"/>
          </a:p>
        </p:txBody>
      </p:sp>
      <p:graphicFrame>
        <p:nvGraphicFramePr>
          <p:cNvPr id="3" name="Content Placeholder 2"/>
          <p:cNvGraphicFramePr>
            <a:graphicFrameLocks noGrp="1"/>
          </p:cNvGraphicFramePr>
          <p:nvPr>
            <p:ph idx="1"/>
          </p:nvPr>
        </p:nvGraphicFramePr>
        <p:xfrm>
          <a:off x="441325" y="706438"/>
          <a:ext cx="8686800" cy="5962650"/>
        </p:xfrm>
        <a:graphic>
          <a:graphicData uri="http://schemas.openxmlformats.org/drawingml/2006/table">
            <a:tbl>
              <a:tblPr firstRow="1" firstCol="1" bandRow="1">
                <a:tableStyleId>{5C22544A-7EE6-4342-B048-85BDC9FD1C3A}</a:tableStyleId>
              </a:tblPr>
              <a:tblGrid>
                <a:gridCol w="3728068"/>
                <a:gridCol w="1652911"/>
                <a:gridCol w="1652911"/>
                <a:gridCol w="1652911"/>
              </a:tblGrid>
              <a:tr h="745331">
                <a:tc>
                  <a:txBody>
                    <a:bodyPr/>
                    <a:lstStyle/>
                    <a:p>
                      <a:pPr algn="just">
                        <a:spcAft>
                          <a:spcPts val="0"/>
                        </a:spcAft>
                      </a:pPr>
                      <a:r>
                        <a:rPr lang="en-GB" sz="2800">
                          <a:solidFill>
                            <a:schemeClr val="tx1"/>
                          </a:solidFill>
                          <a:effectLst/>
                        </a:rPr>
                        <a:t> </a:t>
                      </a:r>
                      <a:endParaRPr lang="en-GB" sz="28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2800">
                          <a:solidFill>
                            <a:schemeClr val="tx1"/>
                          </a:solidFill>
                          <a:effectLst/>
                        </a:rPr>
                        <a:t>Size 1</a:t>
                      </a:r>
                      <a:endParaRPr lang="en-GB" sz="28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2800">
                          <a:solidFill>
                            <a:schemeClr val="tx1"/>
                          </a:solidFill>
                          <a:effectLst/>
                        </a:rPr>
                        <a:t>Size 2</a:t>
                      </a:r>
                      <a:endParaRPr lang="en-GB" sz="28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2800">
                          <a:solidFill>
                            <a:schemeClr val="tx1"/>
                          </a:solidFill>
                          <a:effectLst/>
                        </a:rPr>
                        <a:t>Size 3</a:t>
                      </a:r>
                      <a:endParaRPr lang="en-GB" sz="2800">
                        <a:solidFill>
                          <a:schemeClr val="tx1"/>
                        </a:solidFill>
                        <a:effectLst/>
                        <a:latin typeface="Times New Roman" panose="02020603050405020304" pitchFamily="18" charset="0"/>
                        <a:ea typeface="Calibri" panose="020F0502020204030204" pitchFamily="34" charset="0"/>
                      </a:endParaRPr>
                    </a:p>
                  </a:txBody>
                  <a:tcPr marL="68580" marR="68580" marT="0" marB="0"/>
                </a:tc>
              </a:tr>
              <a:tr h="745331">
                <a:tc>
                  <a:txBody>
                    <a:bodyPr/>
                    <a:lstStyle/>
                    <a:p>
                      <a:pPr algn="just">
                        <a:spcAft>
                          <a:spcPts val="0"/>
                        </a:spcAft>
                      </a:pPr>
                      <a:r>
                        <a:rPr lang="en-GB" sz="2800">
                          <a:solidFill>
                            <a:schemeClr val="tx1"/>
                          </a:solidFill>
                          <a:effectLst/>
                        </a:rPr>
                        <a:t> </a:t>
                      </a:r>
                      <a:endParaRPr lang="en-GB" sz="28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2800">
                          <a:solidFill>
                            <a:schemeClr val="tx1"/>
                          </a:solidFill>
                          <a:effectLst/>
                        </a:rPr>
                        <a:t>N</a:t>
                      </a:r>
                      <a:endParaRPr lang="en-GB" sz="28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2800">
                          <a:solidFill>
                            <a:schemeClr val="tx1"/>
                          </a:solidFill>
                          <a:effectLst/>
                        </a:rPr>
                        <a:t>N</a:t>
                      </a:r>
                      <a:endParaRPr lang="en-GB" sz="28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2800">
                          <a:solidFill>
                            <a:schemeClr val="tx1"/>
                          </a:solidFill>
                          <a:effectLst/>
                        </a:rPr>
                        <a:t>N</a:t>
                      </a:r>
                      <a:endParaRPr lang="en-GB" sz="2800">
                        <a:solidFill>
                          <a:schemeClr val="tx1"/>
                        </a:solidFill>
                        <a:effectLst/>
                        <a:latin typeface="Times New Roman" panose="02020603050405020304" pitchFamily="18" charset="0"/>
                        <a:ea typeface="Calibri" panose="020F0502020204030204" pitchFamily="34" charset="0"/>
                      </a:endParaRPr>
                    </a:p>
                  </a:txBody>
                  <a:tcPr marL="68580" marR="68580" marT="0" marB="0"/>
                </a:tc>
              </a:tr>
              <a:tr h="745331">
                <a:tc>
                  <a:txBody>
                    <a:bodyPr/>
                    <a:lstStyle/>
                    <a:p>
                      <a:pPr algn="just">
                        <a:spcAft>
                          <a:spcPts val="0"/>
                        </a:spcAft>
                      </a:pPr>
                      <a:r>
                        <a:rPr lang="en-GB" sz="2800">
                          <a:solidFill>
                            <a:schemeClr val="tx1"/>
                          </a:solidFill>
                          <a:effectLst/>
                        </a:rPr>
                        <a:t>Sales price</a:t>
                      </a:r>
                      <a:endParaRPr lang="en-GB" sz="28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2800">
                          <a:solidFill>
                            <a:schemeClr val="tx1"/>
                          </a:solidFill>
                          <a:effectLst/>
                        </a:rPr>
                        <a:t>80.00</a:t>
                      </a:r>
                      <a:endParaRPr lang="en-GB" sz="28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2800">
                          <a:solidFill>
                            <a:schemeClr val="tx1"/>
                          </a:solidFill>
                          <a:effectLst/>
                        </a:rPr>
                        <a:t>130.00</a:t>
                      </a:r>
                      <a:endParaRPr lang="en-GB" sz="28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2800">
                          <a:solidFill>
                            <a:schemeClr val="tx1"/>
                          </a:solidFill>
                          <a:effectLst/>
                        </a:rPr>
                        <a:t>180.00</a:t>
                      </a:r>
                      <a:endParaRPr lang="en-GB" sz="2800">
                        <a:solidFill>
                          <a:schemeClr val="tx1"/>
                        </a:solidFill>
                        <a:effectLst/>
                        <a:latin typeface="Times New Roman" panose="02020603050405020304" pitchFamily="18" charset="0"/>
                        <a:ea typeface="Calibri" panose="020F0502020204030204" pitchFamily="34" charset="0"/>
                      </a:endParaRPr>
                    </a:p>
                  </a:txBody>
                  <a:tcPr marL="68580" marR="68580" marT="0" marB="0"/>
                </a:tc>
              </a:tr>
              <a:tr h="745331">
                <a:tc>
                  <a:txBody>
                    <a:bodyPr/>
                    <a:lstStyle/>
                    <a:p>
                      <a:pPr algn="just">
                        <a:spcAft>
                          <a:spcPts val="0"/>
                        </a:spcAft>
                      </a:pPr>
                      <a:r>
                        <a:rPr lang="en-GB" sz="2800">
                          <a:solidFill>
                            <a:schemeClr val="tx1"/>
                          </a:solidFill>
                          <a:effectLst/>
                        </a:rPr>
                        <a:t>Direct material cost</a:t>
                      </a:r>
                      <a:endParaRPr lang="en-GB" sz="28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2800">
                          <a:solidFill>
                            <a:schemeClr val="tx1"/>
                          </a:solidFill>
                          <a:effectLst/>
                        </a:rPr>
                        <a:t>15.00</a:t>
                      </a:r>
                      <a:endParaRPr lang="en-GB" sz="28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2800">
                          <a:solidFill>
                            <a:schemeClr val="tx1"/>
                          </a:solidFill>
                          <a:effectLst/>
                        </a:rPr>
                        <a:t>24.00</a:t>
                      </a:r>
                      <a:endParaRPr lang="en-GB" sz="28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2800">
                          <a:solidFill>
                            <a:schemeClr val="tx1"/>
                          </a:solidFill>
                          <a:effectLst/>
                        </a:rPr>
                        <a:t>30.00</a:t>
                      </a:r>
                      <a:endParaRPr lang="en-GB" sz="2800">
                        <a:solidFill>
                          <a:schemeClr val="tx1"/>
                        </a:solidFill>
                        <a:effectLst/>
                        <a:latin typeface="Times New Roman" panose="02020603050405020304" pitchFamily="18" charset="0"/>
                        <a:ea typeface="Calibri" panose="020F0502020204030204" pitchFamily="34" charset="0"/>
                      </a:endParaRPr>
                    </a:p>
                  </a:txBody>
                  <a:tcPr marL="68580" marR="68580" marT="0" marB="0"/>
                </a:tc>
              </a:tr>
              <a:tr h="745331">
                <a:tc>
                  <a:txBody>
                    <a:bodyPr/>
                    <a:lstStyle/>
                    <a:p>
                      <a:pPr algn="just">
                        <a:spcAft>
                          <a:spcPts val="0"/>
                        </a:spcAft>
                      </a:pPr>
                      <a:r>
                        <a:rPr lang="en-GB" sz="2800">
                          <a:solidFill>
                            <a:schemeClr val="tx1"/>
                          </a:solidFill>
                          <a:effectLst/>
                        </a:rPr>
                        <a:t>Overhead cost</a:t>
                      </a:r>
                      <a:endParaRPr lang="en-GB" sz="28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2800">
                          <a:solidFill>
                            <a:schemeClr val="tx1"/>
                          </a:solidFill>
                          <a:effectLst/>
                        </a:rPr>
                        <a:t>58.30</a:t>
                      </a:r>
                      <a:endParaRPr lang="en-GB" sz="28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2800">
                          <a:solidFill>
                            <a:schemeClr val="tx1"/>
                          </a:solidFill>
                          <a:effectLst/>
                        </a:rPr>
                        <a:t>80.10</a:t>
                      </a:r>
                      <a:endParaRPr lang="en-GB" sz="28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2800">
                          <a:solidFill>
                            <a:schemeClr val="tx1"/>
                          </a:solidFill>
                          <a:effectLst/>
                        </a:rPr>
                        <a:t>87.50</a:t>
                      </a:r>
                      <a:endParaRPr lang="en-GB" sz="2800">
                        <a:solidFill>
                          <a:schemeClr val="tx1"/>
                        </a:solidFill>
                        <a:effectLst/>
                        <a:latin typeface="Times New Roman" panose="02020603050405020304" pitchFamily="18" charset="0"/>
                        <a:ea typeface="Calibri" panose="020F0502020204030204" pitchFamily="34" charset="0"/>
                      </a:endParaRPr>
                    </a:p>
                  </a:txBody>
                  <a:tcPr marL="68580" marR="68580" marT="0" marB="0"/>
                </a:tc>
              </a:tr>
              <a:tr h="745331">
                <a:tc>
                  <a:txBody>
                    <a:bodyPr/>
                    <a:lstStyle/>
                    <a:p>
                      <a:pPr algn="just">
                        <a:spcAft>
                          <a:spcPts val="0"/>
                        </a:spcAft>
                      </a:pPr>
                      <a:r>
                        <a:rPr lang="en-GB" sz="2800">
                          <a:solidFill>
                            <a:schemeClr val="tx1"/>
                          </a:solidFill>
                          <a:effectLst/>
                        </a:rPr>
                        <a:t>Profit</a:t>
                      </a:r>
                      <a:endParaRPr lang="en-GB" sz="28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2800">
                          <a:solidFill>
                            <a:schemeClr val="tx1"/>
                          </a:solidFill>
                          <a:effectLst/>
                        </a:rPr>
                        <a:t>6.70</a:t>
                      </a:r>
                      <a:endParaRPr lang="en-GB" sz="28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2800">
                          <a:solidFill>
                            <a:schemeClr val="tx1"/>
                          </a:solidFill>
                          <a:effectLst/>
                        </a:rPr>
                        <a:t>25.90</a:t>
                      </a:r>
                      <a:endParaRPr lang="en-GB" sz="28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2800">
                          <a:solidFill>
                            <a:schemeClr val="tx1"/>
                          </a:solidFill>
                          <a:effectLst/>
                        </a:rPr>
                        <a:t>62.50</a:t>
                      </a:r>
                      <a:endParaRPr lang="en-GB" sz="2800">
                        <a:solidFill>
                          <a:schemeClr val="tx1"/>
                        </a:solidFill>
                        <a:effectLst/>
                        <a:latin typeface="Times New Roman" panose="02020603050405020304" pitchFamily="18" charset="0"/>
                        <a:ea typeface="Calibri" panose="020F0502020204030204" pitchFamily="34" charset="0"/>
                      </a:endParaRPr>
                    </a:p>
                  </a:txBody>
                  <a:tcPr marL="68580" marR="68580" marT="0" marB="0"/>
                </a:tc>
              </a:tr>
              <a:tr h="745331">
                <a:tc>
                  <a:txBody>
                    <a:bodyPr/>
                    <a:lstStyle/>
                    <a:p>
                      <a:pPr algn="just">
                        <a:spcAft>
                          <a:spcPts val="0"/>
                        </a:spcAft>
                      </a:pPr>
                      <a:r>
                        <a:rPr lang="en-GB" sz="2800">
                          <a:solidFill>
                            <a:schemeClr val="tx1"/>
                          </a:solidFill>
                          <a:effectLst/>
                        </a:rPr>
                        <a:t>Profit margin</a:t>
                      </a:r>
                      <a:endParaRPr lang="en-GB" sz="28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2800">
                          <a:solidFill>
                            <a:schemeClr val="tx1"/>
                          </a:solidFill>
                          <a:effectLst/>
                        </a:rPr>
                        <a:t>8.4%</a:t>
                      </a:r>
                      <a:endParaRPr lang="en-GB" sz="28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2800">
                          <a:solidFill>
                            <a:schemeClr val="tx1"/>
                          </a:solidFill>
                          <a:effectLst/>
                        </a:rPr>
                        <a:t>19.9%</a:t>
                      </a:r>
                      <a:endParaRPr lang="en-GB" sz="2800">
                        <a:solidFill>
                          <a:schemeClr val="tx1"/>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2800" dirty="0">
                          <a:solidFill>
                            <a:schemeClr val="tx1"/>
                          </a:solidFill>
                          <a:effectLst/>
                        </a:rPr>
                        <a:t>34.7%</a:t>
                      </a:r>
                      <a:endParaRPr lang="en-GB" sz="2800" dirty="0">
                        <a:solidFill>
                          <a:schemeClr val="tx1"/>
                        </a:solidFill>
                        <a:effectLst/>
                        <a:latin typeface="Times New Roman" panose="02020603050405020304" pitchFamily="18" charset="0"/>
                        <a:ea typeface="Calibri" panose="020F0502020204030204" pitchFamily="34" charset="0"/>
                      </a:endParaRPr>
                    </a:p>
                  </a:txBody>
                  <a:tcPr marL="68580" marR="68580" marT="0" marB="0"/>
                </a:tc>
              </a:tr>
              <a:tr h="745331">
                <a:tc>
                  <a:txBody>
                    <a:bodyPr/>
                    <a:lstStyle/>
                    <a:p>
                      <a:pPr algn="just">
                        <a:spcAft>
                          <a:spcPts val="0"/>
                        </a:spcAft>
                      </a:pPr>
                      <a:r>
                        <a:rPr lang="en-GB" sz="1200">
                          <a:effectLst/>
                        </a:rPr>
                        <a:t> </a:t>
                      </a:r>
                      <a:endParaRPr lang="en-GB"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1200">
                          <a:effectLst/>
                        </a:rPr>
                        <a:t> </a:t>
                      </a:r>
                      <a:endParaRPr lang="en-GB"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1200" dirty="0">
                          <a:effectLst/>
                        </a:rPr>
                        <a:t> </a:t>
                      </a:r>
                      <a:endParaRPr lang="en-GB" sz="1200" dirty="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1200" dirty="0">
                          <a:effectLst/>
                        </a:rPr>
                        <a:t> </a:t>
                      </a:r>
                      <a:endParaRPr lang="en-GB" sz="1200" dirty="0">
                        <a:effectLst/>
                        <a:latin typeface="Times New Roman" panose="02020603050405020304" pitchFamily="18" charset="0"/>
                        <a:ea typeface="Calibri" panose="020F0502020204030204" pitchFamily="34" charset="0"/>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9113" y="0"/>
            <a:ext cx="8229600" cy="1143000"/>
          </a:xfrm>
        </p:spPr>
        <p:txBody>
          <a:bodyPr/>
          <a:lstStyle/>
          <a:p>
            <a:pPr>
              <a:defRPr/>
            </a:pPr>
            <a:r>
              <a:rPr lang="en-GB" altLang="en-US" dirty="0" smtClean="0"/>
              <a:t>More than a product costing system </a:t>
            </a:r>
            <a:endParaRPr lang="en-GB" dirty="0"/>
          </a:p>
        </p:txBody>
      </p:sp>
      <p:sp>
        <p:nvSpPr>
          <p:cNvPr id="69635" name="Content Placeholder 2"/>
          <p:cNvSpPr>
            <a:spLocks noGrp="1"/>
          </p:cNvSpPr>
          <p:nvPr>
            <p:ph idx="1"/>
          </p:nvPr>
        </p:nvSpPr>
        <p:spPr>
          <a:xfrm>
            <a:off x="519113" y="1341438"/>
            <a:ext cx="8229600" cy="4784725"/>
          </a:xfrm>
        </p:spPr>
        <p:txBody>
          <a:bodyPr/>
          <a:lstStyle/>
          <a:p>
            <a:pPr lvl="1" eaLnBrk="1" hangingPunct="1"/>
            <a:r>
              <a:rPr lang="en-GB" altLang="en-US" sz="2000" smtClean="0"/>
              <a:t>ABC provides a revolutionary approach to cost control by analysing costs based on activities rather than traditional departmental boundaries.  </a:t>
            </a:r>
          </a:p>
          <a:p>
            <a:pPr lvl="1" eaLnBrk="1" hangingPunct="1"/>
            <a:r>
              <a:rPr lang="en-GB" altLang="en-US" sz="2000" smtClean="0"/>
              <a:t>Management attention focuses now on the activities required and their cost.  </a:t>
            </a:r>
          </a:p>
          <a:p>
            <a:pPr lvl="1" eaLnBrk="1" hangingPunct="1"/>
            <a:r>
              <a:rPr lang="en-GB" altLang="en-US" sz="2000" smtClean="0"/>
              <a:t>Unnecessary activities can be eliminated and costly activities examined with a view to significantly reducing costs.  </a:t>
            </a:r>
          </a:p>
          <a:p>
            <a:pPr lvl="1" eaLnBrk="1" hangingPunct="1"/>
            <a:r>
              <a:rPr lang="en-GB" altLang="en-US" sz="2000" smtClean="0"/>
              <a:t>While ABC was initially popular in manufacturing due to its provision of superior product costs and stock valuations, the cost control aspect has resulted in many service organisations also implementing ABC systems. </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0013"/>
            <a:ext cx="8229600" cy="1143001"/>
          </a:xfrm>
        </p:spPr>
        <p:txBody>
          <a:bodyPr/>
          <a:lstStyle/>
          <a:p>
            <a:pPr>
              <a:defRPr/>
            </a:pPr>
            <a:r>
              <a:rPr lang="en-IE" altLang="en-US" dirty="0" smtClean="0"/>
              <a:t>Advantages of ABC</a:t>
            </a:r>
            <a:endParaRPr lang="en-GB" dirty="0"/>
          </a:p>
        </p:txBody>
      </p:sp>
      <p:sp>
        <p:nvSpPr>
          <p:cNvPr id="70659" name="Content Placeholder 2"/>
          <p:cNvSpPr>
            <a:spLocks noGrp="1"/>
          </p:cNvSpPr>
          <p:nvPr>
            <p:ph idx="1"/>
          </p:nvPr>
        </p:nvSpPr>
        <p:spPr>
          <a:xfrm>
            <a:off x="519113" y="908050"/>
            <a:ext cx="8229600" cy="5218113"/>
          </a:xfrm>
        </p:spPr>
        <p:txBody>
          <a:bodyPr/>
          <a:lstStyle/>
          <a:p>
            <a:pPr lvl="1" eaLnBrk="1" hangingPunct="1"/>
            <a:r>
              <a:rPr lang="en-GB" altLang="en-US" sz="2000" smtClean="0"/>
              <a:t>Product costs produced by an ABC system should be more accurate than those produced by an absorption costing system.</a:t>
            </a:r>
          </a:p>
          <a:p>
            <a:pPr lvl="1" eaLnBrk="1" hangingPunct="1"/>
            <a:r>
              <a:rPr lang="en-GB" altLang="en-US" sz="2000" smtClean="0"/>
              <a:t>ABC is approved as a method of valuing stock in accordance with accounting standards.</a:t>
            </a:r>
          </a:p>
          <a:p>
            <a:pPr lvl="1" eaLnBrk="1" hangingPunct="1"/>
            <a:r>
              <a:rPr lang="en-GB" altLang="en-US" sz="2000" smtClean="0"/>
              <a:t>ABC systems produce useful information for decision-making. </a:t>
            </a:r>
          </a:p>
          <a:p>
            <a:pPr lvl="1" eaLnBrk="1" hangingPunct="1"/>
            <a:r>
              <a:rPr lang="en-GB" altLang="en-US" sz="2000" smtClean="0"/>
              <a:t>As ABC systems focus on identifying activities in an organisation, unnecessary activities or activities that do not add value can be identified, adjusted, or eliminated.</a:t>
            </a:r>
          </a:p>
          <a:p>
            <a:pPr lvl="1" eaLnBrk="1" hangingPunct="1"/>
            <a:r>
              <a:rPr lang="en-GB" altLang="en-US" sz="2000" smtClean="0"/>
              <a:t>The ABC approach provides a new emphasis on cost control by focusing attention on the cost</a:t>
            </a:r>
            <a:r>
              <a:rPr lang="en-GB" altLang="en-US" sz="2000" b="1" smtClean="0"/>
              <a:t> </a:t>
            </a:r>
            <a:r>
              <a:rPr lang="en-GB" altLang="en-US" sz="2000" smtClean="0"/>
              <a:t>of each activity.</a:t>
            </a:r>
          </a:p>
          <a:p>
            <a:pPr lvl="1" eaLnBrk="1" hangingPunct="1"/>
            <a:r>
              <a:rPr lang="en-GB" altLang="en-US" sz="2000" smtClean="0"/>
              <a:t>The ABC approach is useful in cost reduction programmes. </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2125" y="0"/>
            <a:ext cx="8229600" cy="1143000"/>
          </a:xfrm>
        </p:spPr>
        <p:txBody>
          <a:bodyPr/>
          <a:lstStyle/>
          <a:p>
            <a:pPr>
              <a:defRPr/>
            </a:pPr>
            <a:r>
              <a:rPr lang="en-IE" altLang="en-US" dirty="0" smtClean="0"/>
              <a:t>Criticisms of ABC</a:t>
            </a:r>
            <a:endParaRPr lang="en-GB" dirty="0"/>
          </a:p>
        </p:txBody>
      </p:sp>
      <p:sp>
        <p:nvSpPr>
          <p:cNvPr id="71683" name="Content Placeholder 2"/>
          <p:cNvSpPr>
            <a:spLocks noGrp="1"/>
          </p:cNvSpPr>
          <p:nvPr>
            <p:ph idx="1"/>
          </p:nvPr>
        </p:nvSpPr>
        <p:spPr>
          <a:xfrm>
            <a:off x="519113" y="836613"/>
            <a:ext cx="8624887" cy="5832475"/>
          </a:xfrm>
        </p:spPr>
        <p:txBody>
          <a:bodyPr/>
          <a:lstStyle/>
          <a:p>
            <a:pPr lvl="1" algn="just" eaLnBrk="1" hangingPunct="1">
              <a:lnSpc>
                <a:spcPct val="80000"/>
              </a:lnSpc>
            </a:pPr>
            <a:r>
              <a:rPr lang="en-GB" altLang="en-US" sz="1800" smtClean="0"/>
              <a:t>ABC systems are generally complex, difficult and expensive to implement.</a:t>
            </a:r>
          </a:p>
          <a:p>
            <a:pPr lvl="1" algn="just" eaLnBrk="1" hangingPunct="1">
              <a:lnSpc>
                <a:spcPct val="80000"/>
              </a:lnSpc>
            </a:pPr>
            <a:r>
              <a:rPr lang="en-GB" altLang="en-US" sz="1800" smtClean="0"/>
              <a:t>ABC systems can be time consuming and expensive to administer.</a:t>
            </a:r>
          </a:p>
          <a:p>
            <a:pPr lvl="1" algn="just" eaLnBrk="1" hangingPunct="1">
              <a:lnSpc>
                <a:spcPct val="80000"/>
              </a:lnSpc>
            </a:pPr>
            <a:r>
              <a:rPr lang="en-GB" altLang="en-US" sz="1800" smtClean="0"/>
              <a:t>An ABC system should not be introduced unless it can provide additional information which management can use.  </a:t>
            </a:r>
          </a:p>
          <a:p>
            <a:pPr lvl="1" algn="just" eaLnBrk="1" hangingPunct="1">
              <a:lnSpc>
                <a:spcPct val="80000"/>
              </a:lnSpc>
            </a:pPr>
            <a:r>
              <a:rPr lang="en-GB" altLang="en-US" sz="1800" smtClean="0"/>
              <a:t>Where an organisation deals in similar products or provides a similar service level to all clients, ABC will provide little benefit as a costing system, because it produces similar costs to other simpler approaches. </a:t>
            </a:r>
          </a:p>
          <a:p>
            <a:pPr lvl="1" algn="just" eaLnBrk="1" hangingPunct="1">
              <a:lnSpc>
                <a:spcPct val="80000"/>
              </a:lnSpc>
            </a:pPr>
            <a:r>
              <a:rPr lang="en-GB" altLang="en-US" sz="1800" smtClean="0"/>
              <a:t>Some argue the merits of implementing ABC, questioning if it actually contributes to company profit or merely moves overhead costs from one product to another.  They argue that total overhead is unlikely to change in the short-term. </a:t>
            </a:r>
          </a:p>
          <a:p>
            <a:pPr lvl="1" algn="just" eaLnBrk="1" hangingPunct="1">
              <a:lnSpc>
                <a:spcPct val="80000"/>
              </a:lnSpc>
            </a:pPr>
            <a:r>
              <a:rPr lang="en-GB" altLang="en-US" sz="1800" smtClean="0"/>
              <a:t>It does not solve the problem of allocating all overhead.  Overhead costs like electricity, insurance and rent still need to be apportioned.  The process of sharing overhead costs to cost pools can be subjective.</a:t>
            </a:r>
          </a:p>
          <a:p>
            <a:pPr lvl="1" algn="just" eaLnBrk="1" hangingPunct="1">
              <a:lnSpc>
                <a:spcPct val="80000"/>
              </a:lnSpc>
            </a:pPr>
            <a:r>
              <a:rPr lang="en-GB" altLang="en-US" sz="1800" smtClean="0"/>
              <a:t>Complex situations may have multiple cost drivers.  When establishing what drives the cost of an activity there may be more than one cost driver. If the approach is not applied properly it can result in a costly exercise with no significant benefits achieved.    </a:t>
            </a:r>
          </a:p>
          <a:p>
            <a:pPr lvl="1" algn="just" eaLnBrk="1" hangingPunct="1">
              <a:lnSpc>
                <a:spcPct val="80000"/>
              </a:lnSpc>
            </a:pPr>
            <a:r>
              <a:rPr lang="en-GB" altLang="en-US" sz="1800" smtClean="0"/>
              <a:t>Developing appropriate cost pools and cost drivers can be difficult.  If the design is flawed or the gathering of necessary data inaccurate, the outputs (product costs) will be misleading.</a:t>
            </a:r>
          </a:p>
          <a:p>
            <a:endParaRPr lang="en-GB" alt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defRPr/>
            </a:pPr>
            <a:r>
              <a:rPr lang="en-IE" altLang="en-US" smtClean="0"/>
              <a:t>Cost centres and cost units</a:t>
            </a:r>
            <a:endParaRPr lang="en-GB" altLang="en-US" smtClean="0"/>
          </a:p>
        </p:txBody>
      </p:sp>
      <p:pic>
        <p:nvPicPr>
          <p:cNvPr id="8195" name="Picture 4"/>
          <p:cNvPicPr>
            <a:picLocks noChangeAspect="1" noChangeArrowheads="1"/>
          </p:cNvPicPr>
          <p:nvPr/>
        </p:nvPicPr>
        <p:blipFill>
          <a:blip r:embed="rId2"/>
          <a:srcRect/>
          <a:stretch>
            <a:fillRect/>
          </a:stretch>
        </p:blipFill>
        <p:spPr bwMode="auto">
          <a:xfrm>
            <a:off x="755650" y="1989138"/>
            <a:ext cx="7993063" cy="29400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5463" y="-223838"/>
            <a:ext cx="8229600" cy="1143001"/>
          </a:xfrm>
        </p:spPr>
        <p:txBody>
          <a:bodyPr/>
          <a:lstStyle/>
          <a:p>
            <a:pPr>
              <a:defRPr/>
            </a:pPr>
            <a:r>
              <a:rPr lang="en-IE" altLang="en-US" dirty="0" smtClean="0"/>
              <a:t>ABC</a:t>
            </a:r>
            <a:endParaRPr lang="en-GB" dirty="0"/>
          </a:p>
        </p:txBody>
      </p:sp>
      <p:sp>
        <p:nvSpPr>
          <p:cNvPr id="72707" name="Content Placeholder 2"/>
          <p:cNvSpPr>
            <a:spLocks noGrp="1"/>
          </p:cNvSpPr>
          <p:nvPr>
            <p:ph idx="1"/>
          </p:nvPr>
        </p:nvSpPr>
        <p:spPr>
          <a:xfrm>
            <a:off x="525463" y="620713"/>
            <a:ext cx="8618537" cy="4741862"/>
          </a:xfrm>
        </p:spPr>
        <p:txBody>
          <a:bodyPr/>
          <a:lstStyle/>
          <a:p>
            <a:r>
              <a:rPr lang="en-GB" altLang="en-US" smtClean="0"/>
              <a:t>While ABC provides a more accurate and reflective product cost, it should be remembered that it does not provide the ‘true’ cost of a product or service.  This is because overheads are shared costs that require apportionment. Apportioning this overhead is always a subjective process no matter how sophisticated the system</a:t>
            </a:r>
            <a:r>
              <a:rPr lang="en-GB" altLang="en-US" b="1" smtClean="0"/>
              <a:t>.  </a:t>
            </a:r>
            <a:r>
              <a:rPr lang="en-GB" altLang="en-US" smtClean="0"/>
              <a:t>ABC provides a more accurate reflection of total cost compared to absorption costing.  However, like absorption costing, the cost provided includes a significant proportion of fixed cost which will remain, despite a decision to discontinue a specific product or service.  Management should fully consider this when making such decisions.</a:t>
            </a:r>
          </a:p>
          <a:p>
            <a:endParaRPr lang="en-GB" altLang="en-US"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defRPr/>
            </a:pPr>
            <a:r>
              <a:rPr lang="en-IE" altLang="en-US" smtClean="0"/>
              <a:t>Overhead allotment</a:t>
            </a:r>
            <a:endParaRPr lang="en-GB" altLang="en-US" smtClean="0"/>
          </a:p>
        </p:txBody>
      </p:sp>
      <p:sp>
        <p:nvSpPr>
          <p:cNvPr id="9219" name="Rectangle 3"/>
          <p:cNvSpPr>
            <a:spLocks noGrp="1" noChangeArrowheads="1"/>
          </p:cNvSpPr>
          <p:nvPr>
            <p:ph type="body" idx="1"/>
          </p:nvPr>
        </p:nvSpPr>
        <p:spPr/>
        <p:txBody>
          <a:bodyPr/>
          <a:lstStyle/>
          <a:p>
            <a:pPr eaLnBrk="1" hangingPunct="1"/>
            <a:r>
              <a:rPr lang="en-GB" altLang="en-US" smtClean="0"/>
              <a:t>When an overhead cost can be identified with a particular cost centre, the whole cost is allotted to that cost centre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defRPr/>
            </a:pPr>
            <a:r>
              <a:rPr lang="en-IE" altLang="en-US" smtClean="0"/>
              <a:t>Overhead apportionment</a:t>
            </a:r>
            <a:endParaRPr lang="en-GB" altLang="en-US" smtClean="0"/>
          </a:p>
        </p:txBody>
      </p:sp>
      <p:sp>
        <p:nvSpPr>
          <p:cNvPr id="10243" name="Rectangle 3"/>
          <p:cNvSpPr>
            <a:spLocks noGrp="1" noChangeArrowheads="1"/>
          </p:cNvSpPr>
          <p:nvPr>
            <p:ph type="body" idx="1"/>
          </p:nvPr>
        </p:nvSpPr>
        <p:spPr/>
        <p:txBody>
          <a:bodyPr/>
          <a:lstStyle/>
          <a:p>
            <a:pPr algn="just" eaLnBrk="1" hangingPunct="1"/>
            <a:r>
              <a:rPr lang="en-GB" altLang="en-US" smtClean="0"/>
              <a:t>The process by which overheads are divided between several cost centres in a 'fair' proportion is referred to as cost apportionment.  </a:t>
            </a:r>
          </a:p>
          <a:p>
            <a:pPr eaLnBrk="1" hangingPunct="1"/>
            <a:endParaRPr lang="en-GB" altLang="en-US" smtClean="0"/>
          </a:p>
          <a:p>
            <a:pPr algn="just" eaLnBrk="1" hangingPunct="1"/>
            <a:r>
              <a:rPr lang="en-GB" altLang="en-US" smtClean="0"/>
              <a:t>Each overhead type is examined and a suitable base for sharing out the cost is established.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ma_slides_template">
  <a:themeElements>
    <a:clrScheme name="ma_slides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a_slides_template">
      <a:majorFont>
        <a:latin typeface="Verdana"/>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ma_slides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a_slides_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a_slides_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a_slides_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a_slides_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a_slides_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a_slides_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a_slides_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a_slides_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a_slides_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a_slides_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a_slides_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ma_slides_template</Template>
  <TotalTime>1268</TotalTime>
  <Words>4221</Words>
  <Application>Microsoft Office PowerPoint</Application>
  <PresentationFormat>On-screen Show (4:3)</PresentationFormat>
  <Paragraphs>1038</Paragraphs>
  <Slides>70</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3</vt:i4>
      </vt:variant>
      <vt:variant>
        <vt:lpstr>Slide Titles</vt:lpstr>
      </vt:variant>
      <vt:variant>
        <vt:i4>70</vt:i4>
      </vt:variant>
    </vt:vector>
  </HeadingPairs>
  <TitlesOfParts>
    <vt:vector size="79" baseType="lpstr">
      <vt:lpstr>Arial</vt:lpstr>
      <vt:lpstr>Verdana</vt:lpstr>
      <vt:lpstr>Calibri</vt:lpstr>
      <vt:lpstr>Times New Roman</vt:lpstr>
      <vt:lpstr>Wingdings</vt:lpstr>
      <vt:lpstr>ma_slides_template</vt:lpstr>
      <vt:lpstr>Bitmap Image</vt:lpstr>
      <vt:lpstr>Microsoft Graph Chart</vt:lpstr>
      <vt:lpstr>Microsoft Word Document</vt:lpstr>
      <vt:lpstr>Slide 1</vt:lpstr>
      <vt:lpstr>Slide 2</vt:lpstr>
      <vt:lpstr>Overhead</vt:lpstr>
      <vt:lpstr>Overhead cost – key points</vt:lpstr>
      <vt:lpstr>Why is overhead cost important?</vt:lpstr>
      <vt:lpstr>Dealing with overhead cost</vt:lpstr>
      <vt:lpstr>Cost centres and cost units</vt:lpstr>
      <vt:lpstr>Overhead allotment</vt:lpstr>
      <vt:lpstr>Overhead apportionment</vt:lpstr>
      <vt:lpstr>Illustration – Apportioning overhead</vt:lpstr>
      <vt:lpstr>Basis for apportioning overhead</vt:lpstr>
      <vt:lpstr>Example 3.1: Apportioning overhead cost  </vt:lpstr>
      <vt:lpstr>Example 3.1: Apportioning overhead cost  </vt:lpstr>
      <vt:lpstr>Slide 14</vt:lpstr>
      <vt:lpstr>Absorption Costing</vt:lpstr>
      <vt:lpstr>Absorption costing</vt:lpstr>
      <vt:lpstr>Absorption costing steps</vt:lpstr>
      <vt:lpstr>Step 1 – Apportion overhead to each cost centre</vt:lpstr>
      <vt:lpstr>Step 2 – Re-apportion support or service centre costs </vt:lpstr>
      <vt:lpstr>Example 3.2: Re-apportioning service centre costs   </vt:lpstr>
      <vt:lpstr>Example3.2: Example 3.2 (Cont.) </vt:lpstr>
      <vt:lpstr>Slide 22</vt:lpstr>
      <vt:lpstr>Slide 23</vt:lpstr>
      <vt:lpstr>Step 3 – Establishing an overhead absorption rate</vt:lpstr>
      <vt:lpstr>Absorption basis</vt:lpstr>
      <vt:lpstr>Example 3.3: Overhead absorption rates </vt:lpstr>
      <vt:lpstr>Slide 27</vt:lpstr>
      <vt:lpstr> </vt:lpstr>
      <vt:lpstr>Step 4 – Establishing the overhead cost per unit</vt:lpstr>
      <vt:lpstr>The absorption process</vt:lpstr>
      <vt:lpstr>Example 3.4: Absorption Costing</vt:lpstr>
      <vt:lpstr>Slide 32</vt:lpstr>
      <vt:lpstr>Slide 33</vt:lpstr>
      <vt:lpstr>Slide 34</vt:lpstr>
      <vt:lpstr>Slide 35</vt:lpstr>
      <vt:lpstr>Slide 36</vt:lpstr>
      <vt:lpstr>Predetermined overhead absorption rates</vt:lpstr>
      <vt:lpstr>Example 3.5: Predetermined overhead absorption rates</vt:lpstr>
      <vt:lpstr>Under / over absorption</vt:lpstr>
      <vt:lpstr>Under / over absorption</vt:lpstr>
      <vt:lpstr>Example 3.6: Under- or over-recovery of overhead</vt:lpstr>
      <vt:lpstr>Arguments for absorption costing</vt:lpstr>
      <vt:lpstr>Arguments against absorption costing</vt:lpstr>
      <vt:lpstr>Blanket or single overhead absorption rate</vt:lpstr>
      <vt:lpstr>Activity Based Costing (ABC)</vt:lpstr>
      <vt:lpstr>Activity based costing</vt:lpstr>
      <vt:lpstr>The changing environment</vt:lpstr>
      <vt:lpstr>The changing environment</vt:lpstr>
      <vt:lpstr>Key points on ABC</vt:lpstr>
      <vt:lpstr>The objective of ABC</vt:lpstr>
      <vt:lpstr>ABC implementation considerations</vt:lpstr>
      <vt:lpstr>Cost pools</vt:lpstr>
      <vt:lpstr>Cost drivers</vt:lpstr>
      <vt:lpstr>Implementing ABC</vt:lpstr>
      <vt:lpstr>ABC steps</vt:lpstr>
      <vt:lpstr>Example 3.7:  ABC cost pools and cost drivers</vt:lpstr>
      <vt:lpstr>Example 3.7:  ABC cost pools and cost drivers</vt:lpstr>
      <vt:lpstr>Example 3.8:  ABC to establish unit cost</vt:lpstr>
      <vt:lpstr>Example 3.8:  ABC to establish unit cost</vt:lpstr>
      <vt:lpstr>Example 3.8:  ABC to establish unit cost</vt:lpstr>
      <vt:lpstr>The ABC process</vt:lpstr>
      <vt:lpstr>Example 3.9:  The ABC approach</vt:lpstr>
      <vt:lpstr>Example 3.9:  The ABC approach</vt:lpstr>
      <vt:lpstr>Example 3.9:  The ABC approach</vt:lpstr>
      <vt:lpstr>Example 3.9:  The ABC approach</vt:lpstr>
      <vt:lpstr>Example 3.9:  The ABC approach</vt:lpstr>
      <vt:lpstr>More than a product costing system </vt:lpstr>
      <vt:lpstr>Advantages of ABC</vt:lpstr>
      <vt:lpstr>Criticisms of ABC</vt:lpstr>
      <vt:lpstr>ABC</vt:lpstr>
    </vt:vector>
  </TitlesOfParts>
  <Company>Dublin Institute of Technology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3</dc:title>
  <dc:creator>DIT</dc:creator>
  <cp:lastModifiedBy>user</cp:lastModifiedBy>
  <cp:revision>111</cp:revision>
  <dcterms:created xsi:type="dcterms:W3CDTF">2008-01-09T13:36:53Z</dcterms:created>
  <dcterms:modified xsi:type="dcterms:W3CDTF">2021-08-05T14:20:30Z</dcterms:modified>
</cp:coreProperties>
</file>