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8" r:id="rId2"/>
    <p:sldId id="278" r:id="rId3"/>
    <p:sldId id="335" r:id="rId4"/>
    <p:sldId id="343" r:id="rId5"/>
    <p:sldId id="279" r:id="rId6"/>
    <p:sldId id="280" r:id="rId7"/>
    <p:sldId id="33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340" r:id="rId18"/>
    <p:sldId id="341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4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C169-0667-4497-B0D7-6B088615636D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CFFC4-540B-40BA-8D9D-2399567CC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ar-SA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832A6-4A0E-402C-80A3-2F0BCFF41B8D}" type="slidenum">
              <a:rPr lang="en-US" altLang="ar-SA" smtClean="0"/>
              <a:pPr/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5799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ar-SA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607694-BAAD-4AFF-8A62-402FABD061D0}" type="slidenum">
              <a:rPr lang="en-GB" altLang="ar-SA" smtClean="0"/>
              <a:pPr/>
              <a:t>35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39044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ar-SA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8EB59-C51D-4C40-8055-49E65E7046E8}" type="slidenum">
              <a:rPr lang="en-GB" altLang="ar-SA" smtClean="0"/>
              <a:pPr/>
              <a:t>36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95238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ar-SA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7BD4F-544A-42D0-ABAE-53BE9446A9F6}" type="slidenum">
              <a:rPr lang="en-GB" altLang="ar-SA" smtClean="0"/>
              <a:pPr/>
              <a:t>37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54922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ar-SA" sz="1200" dirty="0"/>
              <a:t>lots of feedback are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FFC4-540B-40BA-8D9D-2399567CC09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5257800" cy="8810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5257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1905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56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620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7620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315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dcs.napier.ac.uk/hci/hci_module/ug/hci_stuff_ms/dia41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"/>
            <a:ext cx="6781800" cy="1524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CSC 404: HUMAN COMPUTER INTERACTION (HCI)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7110" y="1295400"/>
            <a:ext cx="75438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Kasali, F. A</a:t>
            </a:r>
          </a:p>
          <a:p>
            <a:r>
              <a:rPr lang="en-US" dirty="0">
                <a:solidFill>
                  <a:schemeClr val="tx1"/>
                </a:solidFill>
              </a:rPr>
              <a:t>fkasali@mtu.edu.ng, kasalifunmilayo@gmail.com</a:t>
            </a:r>
          </a:p>
          <a:p>
            <a:r>
              <a:rPr lang="en-US" dirty="0">
                <a:solidFill>
                  <a:schemeClr val="tx1"/>
                </a:solidFill>
              </a:rPr>
              <a:t>+234 706 256 2000</a:t>
            </a:r>
          </a:p>
        </p:txBody>
      </p:sp>
      <p:sp>
        <p:nvSpPr>
          <p:cNvPr id="4" name="object 28"/>
          <p:cNvSpPr/>
          <p:nvPr/>
        </p:nvSpPr>
        <p:spPr>
          <a:xfrm>
            <a:off x="0" y="0"/>
            <a:ext cx="1600200" cy="168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8BCDB-AB94-47B7-8BF0-DEEEA709E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" y="6251683"/>
            <a:ext cx="9099996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ource sans pro"/>
                <a:hlinkClick r:id="rId3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source sans pro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ource sans pro"/>
              </a:rPr>
              <a:t>        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/>
              </a:rPr>
              <a:t>CSC 404 – Human Computer Interaction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ource sans pro"/>
              </a:rPr>
              <a:t>by Kasali, F.A.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ource sans pro"/>
              </a:rPr>
              <a:t>is licensed under a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ource sans pro"/>
                <a:hlinkClick r:id="rId3"/>
              </a:rPr>
              <a:t>Creative Commons Attribution-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effectLst/>
                <a:latin typeface="source sans pro"/>
                <a:hlinkClick r:id="rId3"/>
              </a:rPr>
              <a:t>NonCommercial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ource sans pro"/>
                <a:hlinkClick r:id="rId3"/>
              </a:rPr>
              <a:t> 4.0 International License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ource sans pro"/>
              </a:rPr>
              <a:t>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source sans pro"/>
            </a:endParaRPr>
          </a:p>
        </p:txBody>
      </p:sp>
      <p:pic>
        <p:nvPicPr>
          <p:cNvPr id="7" name="Picture 2" descr="Creative Commons License">
            <a:hlinkClick r:id="rId3"/>
            <a:extLst>
              <a:ext uri="{FF2B5EF4-FFF2-40B4-BE49-F238E27FC236}">
                <a16:creationId xmlns:a16="http://schemas.microsoft.com/office/drawing/2014/main" id="{0BF3AD95-5314-46F7-94C6-D26864F1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10404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What</a:t>
            </a:r>
            <a:r>
              <a:rPr lang="en-GB" altLang="ar-SA" sz="4000" b="1"/>
              <a:t> ..(cont.)</a:t>
            </a:r>
            <a:endParaRPr lang="en-US" altLang="ar-SA" sz="4000" b="1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267200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altLang="ar-SA" dirty="0"/>
              <a:t>HCI consists of three parts:</a:t>
            </a:r>
          </a:p>
          <a:p>
            <a:pPr algn="just" eaLnBrk="1" hangingPunct="1"/>
            <a:r>
              <a:rPr lang="en-GB" altLang="ar-SA" b="1" dirty="0"/>
              <a:t>Human</a:t>
            </a:r>
            <a:r>
              <a:rPr lang="en-GB" altLang="ar-SA" dirty="0"/>
              <a:t>: could be an individual user or a group of users.</a:t>
            </a:r>
          </a:p>
          <a:p>
            <a:pPr algn="just" eaLnBrk="1" hangingPunct="1"/>
            <a:r>
              <a:rPr lang="en-GB" altLang="ar-SA" b="1" dirty="0"/>
              <a:t>Computer</a:t>
            </a:r>
            <a:r>
              <a:rPr lang="en-GB" altLang="ar-SA" dirty="0"/>
              <a:t>: could be any technology ranging from the general desktop computer to a large scale computer system.</a:t>
            </a:r>
          </a:p>
          <a:p>
            <a:pPr algn="just" eaLnBrk="1" hangingPunct="1"/>
            <a:r>
              <a:rPr lang="en-GB" altLang="ar-SA" b="1" dirty="0"/>
              <a:t>Interaction</a:t>
            </a:r>
            <a:r>
              <a:rPr lang="en-GB" altLang="ar-SA" dirty="0"/>
              <a:t>: any direct or indirect communication between a human and computer. </a:t>
            </a:r>
            <a:endParaRPr lang="en-US" alt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What</a:t>
            </a:r>
            <a:r>
              <a:rPr lang="en-GB" altLang="ar-SA" sz="4000" b="1"/>
              <a:t> ..(cont.)</a:t>
            </a:r>
            <a:endParaRPr lang="en-US" altLang="ar-SA" sz="4000">
              <a:solidFill>
                <a:srgbClr val="FF0000"/>
              </a:solidFill>
            </a:endParaRPr>
          </a:p>
        </p:txBody>
      </p:sp>
      <p:sp>
        <p:nvSpPr>
          <p:cNvPr id="10245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ar-SA" dirty="0"/>
              <a:t>HCI concentrates on the study of human factors</a:t>
            </a:r>
          </a:p>
          <a:p>
            <a:pPr eaLnBrk="1" hangingPunct="1">
              <a:spcBef>
                <a:spcPct val="50000"/>
              </a:spcBef>
            </a:pPr>
            <a:endParaRPr lang="en-GB" altLang="ar-SA" sz="2000" dirty="0"/>
          </a:p>
          <a:p>
            <a:pPr eaLnBrk="1" hangingPunct="1">
              <a:spcBef>
                <a:spcPct val="50000"/>
              </a:spcBef>
            </a:pPr>
            <a:r>
              <a:rPr lang="en-GB" altLang="ar-SA" dirty="0"/>
              <a:t>The study of human factors started during the Second World War by US army.</a:t>
            </a:r>
          </a:p>
          <a:p>
            <a:pPr eaLnBrk="1" hangingPunct="1">
              <a:spcBef>
                <a:spcPct val="50000"/>
              </a:spcBef>
            </a:pPr>
            <a:endParaRPr lang="en-GB" altLang="ar-SA" sz="2000" dirty="0"/>
          </a:p>
          <a:p>
            <a:pPr eaLnBrk="1" hangingPunct="1">
              <a:spcBef>
                <a:spcPct val="50000"/>
              </a:spcBef>
            </a:pPr>
            <a:r>
              <a:rPr lang="en-GB" altLang="ar-SA" dirty="0"/>
              <a:t>Usability was born because of badly designed arms that caused “friendly fire” during war.</a:t>
            </a:r>
          </a:p>
          <a:p>
            <a:endParaRPr lang="en-US" alt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The HCI </a:t>
            </a:r>
            <a:r>
              <a:rPr lang="en-US" altLang="ar-SA" sz="4000" b="1"/>
              <a:t>Challenge</a:t>
            </a:r>
          </a:p>
        </p:txBody>
      </p:sp>
      <p:pic>
        <p:nvPicPr>
          <p:cNvPr id="11269" name="Picture 3" descr="http://www.dcs.napier.ac.uk/hci/hci_module/ug/hci_stuff_ms/dia412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371600" y="2119312"/>
            <a:ext cx="5943600" cy="321468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HCI is Not about</a:t>
            </a:r>
            <a:endParaRPr lang="en-US" altLang="ar-SA" sz="4000" b="1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altLang="ar-SA" dirty="0"/>
              <a:t>Making the interface look pretty</a:t>
            </a:r>
          </a:p>
          <a:p>
            <a:endParaRPr lang="en-US" altLang="ar-SA" dirty="0"/>
          </a:p>
          <a:p>
            <a:r>
              <a:rPr lang="en-US" altLang="ar-SA" dirty="0"/>
              <a:t>Only about desktop computers (and that goes for computing as well!)</a:t>
            </a:r>
          </a:p>
          <a:p>
            <a:endParaRPr lang="en-US" altLang="ar-SA" dirty="0"/>
          </a:p>
          <a:p>
            <a:r>
              <a:rPr lang="en-US" altLang="ar-SA" dirty="0"/>
              <a:t>Something that would be nice to do but usually there’s no time for it</a:t>
            </a:r>
          </a:p>
          <a:p>
            <a:pPr algn="just" eaLnBrk="1" hangingPunct="1">
              <a:buFont typeface="Arial" charset="0"/>
              <a:buNone/>
            </a:pPr>
            <a:endParaRPr lang="en-GB" altLang="ar-SA" b="1" dirty="0"/>
          </a:p>
          <a:p>
            <a:pPr algn="just" eaLnBrk="1" hangingPunct="1">
              <a:buFont typeface="Arial" charset="0"/>
              <a:buNone/>
            </a:pPr>
            <a:endParaRPr lang="en-US" altLang="ar-SA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HCI is about</a:t>
            </a:r>
            <a:endParaRPr lang="en-US" altLang="ar-SA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Understanding the users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Understanding users tasks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Understanding the surrounding environment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GUI requirements gathering and analysis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Design prototype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Evaluation of the system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b="1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The goals of HCI</a:t>
            </a:r>
            <a:endParaRPr lang="en-US" altLang="ar-SA" sz="4000" b="1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962400"/>
          </a:xfrm>
        </p:spPr>
        <p:txBody>
          <a:bodyPr/>
          <a:lstStyle/>
          <a:p>
            <a:pPr eaLnBrk="1" hangingPunct="1"/>
            <a:r>
              <a:rPr lang="en-GB" altLang="ar-SA" b="1" dirty="0"/>
              <a:t>The goal of HCI </a:t>
            </a:r>
            <a:r>
              <a:rPr lang="en-GB" altLang="ar-SA" i="1" dirty="0"/>
              <a:t>“is to develop or improve the safety, utility, effectiveness, efficiency and usability of system that include computers.”</a:t>
            </a:r>
          </a:p>
          <a:p>
            <a:pPr eaLnBrk="1" hangingPunct="1">
              <a:buFont typeface="Arial" charset="0"/>
              <a:buNone/>
            </a:pPr>
            <a:r>
              <a:rPr lang="en-GB" altLang="ar-SA" sz="1800" dirty="0"/>
              <a:t>	(Interacting with computers, 1989, p3)</a:t>
            </a:r>
          </a:p>
          <a:p>
            <a:pPr eaLnBrk="1" hangingPunct="1">
              <a:buFont typeface="Arial" charset="0"/>
              <a:buNone/>
            </a:pPr>
            <a:endParaRPr lang="en-GB" altLang="ar-SA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The goals of HCI</a:t>
            </a:r>
            <a:endParaRPr lang="en-US" altLang="ar-SA" sz="4000" b="1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goals of HCI are to produce usable and safe systems, as well as functional systems. In order to fulfill that, developers must attempt to:</a:t>
            </a:r>
          </a:p>
          <a:p>
            <a:pPr lvl="1">
              <a:defRPr/>
            </a:pPr>
            <a:r>
              <a:rPr lang="en-US" sz="2400" dirty="0"/>
              <a:t>Understand how people use technology</a:t>
            </a:r>
          </a:p>
          <a:p>
            <a:pPr lvl="1">
              <a:defRPr/>
            </a:pPr>
            <a:r>
              <a:rPr lang="en-US" sz="2400" dirty="0"/>
              <a:t>Building suitable systems</a:t>
            </a:r>
          </a:p>
          <a:p>
            <a:pPr lvl="1">
              <a:defRPr/>
            </a:pPr>
            <a:r>
              <a:rPr lang="en-US" sz="2400" dirty="0"/>
              <a:t>Achieve efficient, effective, and safe interaction</a:t>
            </a:r>
          </a:p>
          <a:p>
            <a:pPr lvl="1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Put people first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endParaRPr lang="en-US" sz="1800" dirty="0"/>
          </a:p>
          <a:p>
            <a:pPr lvl="1"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People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needs, capabilities and preferences should come first. </a:t>
            </a:r>
            <a:r>
              <a:rPr lang="en-US" sz="2000" dirty="0"/>
              <a:t>People should not have to change the way that they use a system. Instead, the system should be designed to match their requirements</a:t>
            </a: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 dirty="0"/>
              <a:t>Generally </a:t>
            </a:r>
            <a:endParaRPr lang="en-US" altLang="ar-SA" sz="4000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The basic goal of HCI study is to improve the interactions between users and computers by making computers more usable and receptive to the user's needs in the following ways: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Methodologies and processes for designing interfaces in their related styles (i.e. given a task and a class of users, designing the best possible interface within given constraints, optimizing for a desired property such as </a:t>
            </a:r>
            <a:r>
              <a:rPr lang="en-US" sz="2000" dirty="0" err="1">
                <a:solidFill>
                  <a:schemeClr val="tx1"/>
                </a:solidFill>
              </a:rPr>
              <a:t>learnability</a:t>
            </a:r>
            <a:r>
              <a:rPr lang="en-US" sz="2000" dirty="0">
                <a:solidFill>
                  <a:schemeClr val="tx1"/>
                </a:solidFill>
              </a:rPr>
              <a:t> or efficiency of use)</a:t>
            </a: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endParaRPr lang="en-US" sz="1000" dirty="0">
              <a:solidFill>
                <a:schemeClr val="tx1"/>
              </a:solidFill>
            </a:endParaRP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Methods or techniques for implementing interfaces (e.g. software toolkits and libraries; efficient algorithms to use)</a:t>
            </a: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 dirty="0"/>
              <a:t>Generally </a:t>
            </a:r>
            <a:endParaRPr lang="en-US" altLang="ar-SA" sz="4000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</p:spPr>
        <p:txBody>
          <a:bodyPr/>
          <a:lstStyle/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Techniques for evaluating and comparing interfaces</a:t>
            </a: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Developing new interfaces and interaction techniques</a:t>
            </a: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Developing descriptive and predictive models and theories of interaction</a:t>
            </a: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466725" indent="-466725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Designing systems that minimize the barrier between the human's cognitive model of what they want to accomplish and the computer's understanding of the user's task.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What is Usability?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962400"/>
          </a:xfrm>
        </p:spPr>
        <p:txBody>
          <a:bodyPr/>
          <a:lstStyle/>
          <a:p>
            <a:r>
              <a:rPr lang="en-US" altLang="ar-SA" sz="2800" dirty="0"/>
              <a:t>A usable system is:</a:t>
            </a:r>
          </a:p>
          <a:p>
            <a:pPr lvl="1"/>
            <a:r>
              <a:rPr lang="en-US" altLang="ar-SA" sz="2400" dirty="0"/>
              <a:t>easy to use</a:t>
            </a:r>
          </a:p>
          <a:p>
            <a:pPr lvl="1"/>
            <a:r>
              <a:rPr lang="en-US" altLang="ar-SA" sz="2400" dirty="0"/>
              <a:t>easy to learn</a:t>
            </a:r>
          </a:p>
          <a:p>
            <a:pPr lvl="1"/>
            <a:r>
              <a:rPr lang="en-US" altLang="ar-SA" sz="2400" dirty="0"/>
              <a:t>easy to remember how to use</a:t>
            </a:r>
          </a:p>
          <a:p>
            <a:pPr lvl="1"/>
            <a:r>
              <a:rPr lang="en-US" altLang="ar-SA" sz="2400" dirty="0"/>
              <a:t>effective to use</a:t>
            </a:r>
          </a:p>
          <a:p>
            <a:pPr lvl="1"/>
            <a:r>
              <a:rPr lang="en-US" altLang="ar-SA" sz="2400" dirty="0"/>
              <a:t>efficient to use</a:t>
            </a:r>
          </a:p>
          <a:p>
            <a:pPr lvl="1"/>
            <a:r>
              <a:rPr lang="en-US" altLang="ar-SA" sz="2400" dirty="0"/>
              <a:t>safe to use</a:t>
            </a:r>
          </a:p>
          <a:p>
            <a:pPr lvl="1"/>
            <a:r>
              <a:rPr lang="en-US" altLang="ar-SA" sz="2400" dirty="0"/>
              <a:t>enjoyable to use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GB" altLang="ar-SA" sz="4000" b="1" dirty="0"/>
              <a:t>Outline</a:t>
            </a:r>
            <a:endParaRPr lang="en-US" altLang="ar-SA" sz="4000" b="1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GB" altLang="ar-SA" sz="2400" b="1" dirty="0"/>
              <a:t>Introduction</a:t>
            </a:r>
          </a:p>
          <a:p>
            <a:pPr eaLnBrk="1" hangingPunct="1"/>
            <a:r>
              <a:rPr lang="en-GB" altLang="ar-SA" sz="2400" b="1" dirty="0"/>
              <a:t>What is HCI?</a:t>
            </a:r>
          </a:p>
          <a:p>
            <a:pPr lvl="1" eaLnBrk="1" hangingPunct="1"/>
            <a:r>
              <a:rPr lang="en-GB" altLang="ar-SA" sz="2000" dirty="0"/>
              <a:t>The HCI </a:t>
            </a:r>
            <a:r>
              <a:rPr lang="en-US" altLang="ar-SA" sz="2000" dirty="0"/>
              <a:t>Challenge</a:t>
            </a:r>
          </a:p>
          <a:p>
            <a:pPr lvl="1" eaLnBrk="1" hangingPunct="1"/>
            <a:r>
              <a:rPr lang="en-GB" altLang="ar-SA" sz="2000" dirty="0"/>
              <a:t>HCI is Not about</a:t>
            </a:r>
          </a:p>
          <a:p>
            <a:pPr lvl="1" eaLnBrk="1" hangingPunct="1"/>
            <a:r>
              <a:rPr lang="en-GB" altLang="ar-SA" sz="2000" dirty="0"/>
              <a:t>HCI is about</a:t>
            </a:r>
          </a:p>
          <a:p>
            <a:pPr eaLnBrk="1" hangingPunct="1"/>
            <a:r>
              <a:rPr lang="en-GB" altLang="ar-SA" sz="2400" b="1" dirty="0"/>
              <a:t>The goals of HCI</a:t>
            </a:r>
          </a:p>
          <a:p>
            <a:pPr eaLnBrk="1" hangingPunct="1"/>
            <a:r>
              <a:rPr lang="en-GB" altLang="ar-SA" sz="2400" b="1" dirty="0"/>
              <a:t>What is Usability?</a:t>
            </a:r>
          </a:p>
          <a:p>
            <a:pPr eaLnBrk="1" hangingPunct="1"/>
            <a:r>
              <a:rPr lang="en-US" altLang="ar-SA" sz="2400" b="1" dirty="0"/>
              <a:t>Why is usability important?</a:t>
            </a:r>
          </a:p>
          <a:p>
            <a:pPr lvl="1" eaLnBrk="1" hangingPunct="1"/>
            <a:r>
              <a:rPr lang="en-US" altLang="ar-SA" sz="2000" dirty="0"/>
              <a:t>Why HCI is Important in the Context of WWW?</a:t>
            </a:r>
          </a:p>
          <a:p>
            <a:pPr lvl="1" eaLnBrk="1" hangingPunct="1"/>
            <a:r>
              <a:rPr lang="en-US" altLang="ar-SA" sz="2000" dirty="0"/>
              <a:t>It is not Simple  to Make Good User Interfaces</a:t>
            </a:r>
            <a:endParaRPr lang="en-GB" altLang="ar-SA" sz="2000" dirty="0"/>
          </a:p>
          <a:p>
            <a:pPr eaLnBrk="1" hangingPunct="1"/>
            <a:r>
              <a:rPr lang="en-GB" altLang="ar-SA" sz="2400" b="1" dirty="0"/>
              <a:t>Examples of good and bad 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Why is usability important?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962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00B050"/>
                </a:solidFill>
              </a:rPr>
              <a:t>A </a:t>
            </a:r>
            <a:r>
              <a:rPr lang="en-US" sz="2800" b="1" u="sng" dirty="0">
                <a:solidFill>
                  <a:srgbClr val="00B050"/>
                </a:solidFill>
              </a:rPr>
              <a:t>Good</a:t>
            </a:r>
            <a:r>
              <a:rPr lang="en-US" sz="2800" b="1" dirty="0">
                <a:solidFill>
                  <a:srgbClr val="00B050"/>
                </a:solidFill>
              </a:rPr>
              <a:t> user-interface can: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050" b="1" dirty="0">
              <a:solidFill>
                <a:srgbClr val="00B05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1.  </a:t>
            </a:r>
            <a:r>
              <a:rPr lang="en-US" sz="2800" dirty="0"/>
              <a:t>Earn</a:t>
            </a:r>
            <a:r>
              <a:rPr lang="en-US" sz="2400" dirty="0"/>
              <a:t> a company billions.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050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2.  </a:t>
            </a:r>
            <a:r>
              <a:rPr lang="en-US" sz="2800" dirty="0"/>
              <a:t>Increase users loyalty.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050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3.  </a:t>
            </a:r>
            <a:r>
              <a:rPr lang="en-US" sz="2800" dirty="0"/>
              <a:t>Increase users trust.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050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4.  </a:t>
            </a:r>
            <a:r>
              <a:rPr lang="en-US" sz="2800" dirty="0"/>
              <a:t>Makes users happy : )</a:t>
            </a:r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 lvl="1">
              <a:defRPr/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Why </a:t>
            </a:r>
            <a:r>
              <a:rPr lang="en-GB" altLang="ar-SA" sz="4000" b="1"/>
              <a:t>..(cont.)</a:t>
            </a:r>
            <a:endParaRPr lang="en-US" altLang="ar-SA" sz="4000" b="1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88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A </a:t>
            </a:r>
            <a:r>
              <a:rPr lang="en-US" b="1" u="sng" dirty="0">
                <a:solidFill>
                  <a:srgbClr val="00B050"/>
                </a:solidFill>
              </a:rPr>
              <a:t>Bad</a:t>
            </a:r>
            <a:r>
              <a:rPr lang="en-US" b="1" dirty="0">
                <a:solidFill>
                  <a:srgbClr val="00B050"/>
                </a:solidFill>
              </a:rPr>
              <a:t> user-interface can: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00" b="1" dirty="0">
              <a:solidFill>
                <a:srgbClr val="00B05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1.  </a:t>
            </a:r>
            <a:r>
              <a:rPr lang="en-US" dirty="0"/>
              <a:t>be annoying, embarrassing, frustrating, and even deadly.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2.  </a:t>
            </a:r>
            <a:r>
              <a:rPr lang="en-US" dirty="0"/>
              <a:t>Increase mistakes in data entry and system operation.</a:t>
            </a:r>
            <a:endParaRPr lang="en-US" sz="1100" dirty="0"/>
          </a:p>
          <a:p>
            <a:pPr marL="465138" indent="-46513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3.  </a:t>
            </a:r>
            <a:r>
              <a:rPr lang="en-US" dirty="0"/>
              <a:t>Makes functions become completely inaccessible.</a:t>
            </a:r>
            <a:endParaRPr lang="en-US" sz="1100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4.  </a:t>
            </a:r>
            <a:r>
              <a:rPr lang="en-US" dirty="0"/>
              <a:t>System failure because of user rejection.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508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ar-SA" sz="2800" b="1" dirty="0"/>
              <a:t>Why HCI is Important in the Context of WWW?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49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Competition is very close (just another link…)</a:t>
            </a:r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Comparison is easily possible (example – Online-Shop)</a:t>
            </a:r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Users who can’t find the product in the shop can not buy it</a:t>
            </a:r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Users who are not able to fill in correctly the order form are not going to buy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/>
              <a:t>It is not to Make Good User Interfaces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191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ar-SA" sz="2800" dirty="0"/>
              <a:t>Basic misconceptions:</a:t>
            </a:r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If I (the developer) can use it, everyone can use it</a:t>
            </a:r>
          </a:p>
          <a:p>
            <a:pPr eaLnBrk="1" hangingPunct="1">
              <a:buFont typeface="Arial" charset="0"/>
              <a:buNone/>
            </a:pPr>
            <a:endParaRPr lang="en-US" altLang="ar-SA" sz="1100" dirty="0"/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If our non-technical staff can use it, everyone can</a:t>
            </a:r>
          </a:p>
          <a:p>
            <a:pPr eaLnBrk="1" hangingPunct="1">
              <a:buFont typeface="Arial" charset="0"/>
              <a:buNone/>
            </a:pPr>
            <a:endParaRPr lang="en-US" altLang="ar-SA" sz="1100" dirty="0"/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Good user interfaces are applied common sense</a:t>
            </a:r>
          </a:p>
          <a:p>
            <a:pPr eaLnBrk="1" hangingPunct="1">
              <a:buFont typeface="Arial" charset="0"/>
              <a:buNone/>
            </a:pPr>
            <a:endParaRPr lang="en-US" altLang="ar-SA" sz="1100" dirty="0"/>
          </a:p>
          <a:p>
            <a:pPr eaLnBrk="1" hangingPunct="1">
              <a:buFont typeface="Arial" charset="0"/>
              <a:buNone/>
            </a:pPr>
            <a:r>
              <a:rPr lang="en-US" altLang="ar-SA" sz="2800" dirty="0"/>
              <a:t>• A system is usable if all style guidelines are met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685800"/>
          </a:xfrm>
        </p:spPr>
        <p:txBody>
          <a:bodyPr/>
          <a:lstStyle/>
          <a:p>
            <a:pPr algn="ctr" eaLnBrk="1" hangingPunct="1"/>
            <a:r>
              <a:rPr lang="en-GB" altLang="ar-SA" b="1" dirty="0"/>
              <a:t>Examples of good and bad design</a:t>
            </a:r>
            <a:endParaRPr lang="en-US" altLang="ar-SA" b="1" dirty="0"/>
          </a:p>
        </p:txBody>
      </p:sp>
      <p:pic>
        <p:nvPicPr>
          <p:cNvPr id="21509" name="Picture 2" descr="C:\Documents and Settings\Administrator\Desktop\HCI_Kau\CPIS 354 KAlomar Lectures\DontEnter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566" y="1600199"/>
            <a:ext cx="6266667" cy="407640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22533" name="Picture 8" descr="C:\Documents and Settings\Administrator\Desktop\HCI_Kau\CPIS 354 KAlomar Lectures\CheckBox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3563" y="2743200"/>
            <a:ext cx="2111375" cy="160972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2355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ar-SA"/>
          </a:p>
        </p:txBody>
      </p:sp>
      <p:pic>
        <p:nvPicPr>
          <p:cNvPr id="23558" name="Picture 8" descr="C:\Documents and Settings\Administrator\Desktop\HCI_Kau\CPIS 354 KAlomar Lectures\ErrorMessageO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7131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2458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ar-SA"/>
          </a:p>
        </p:txBody>
      </p:sp>
      <p:pic>
        <p:nvPicPr>
          <p:cNvPr id="24582" name="Picture 5" descr="C:\Documents and Settings\Administrator\Desktop\HCI_Kau\CPIS 354 KAlomar Lectures\errormessageCanc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867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7599363" cy="445135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 b="1"/>
          </a:p>
        </p:txBody>
      </p:sp>
      <p:pic>
        <p:nvPicPr>
          <p:cNvPr id="26629" name="Picture 6" descr="C:\Documents and Settings\Administrator\Desktop\HCI_Kau\CPIS 354 KAlomar Lectures\ATM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05000"/>
            <a:ext cx="6097588" cy="28765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Grading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45720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Attendance: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Midterm: (Assign + mid-test)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Final Exam: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ar-SA" sz="2400" b="1" dirty="0"/>
              <a:t>Disciplines Contributing to Human-Computer Interaction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93791"/>
            <a:ext cx="7543800" cy="4426009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altLang="ar-SA" sz="4000" b="1" dirty="0"/>
              <a:t>Is HCI really Important?</a:t>
            </a:r>
            <a:endParaRPr lang="en-US" altLang="ar-SA" sz="4000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5BFD62-5D59-4465-B98B-74B7844573C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0726" name="Picture 4" descr="computerrage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1628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ar-SA" sz="4000" b="1"/>
              <a:t>A real life example</a:t>
            </a:r>
            <a:endParaRPr lang="en-US" altLang="ar-SA" sz="4000" b="1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572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/>
              <a:t>Example about: Health and safety concerns </a:t>
            </a:r>
            <a:endParaRPr lang="en-GB" sz="2400" b="1" dirty="0">
              <a:latin typeface="Times New Roman" pitchFamily="18" charset="0"/>
            </a:endParaRPr>
          </a:p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If the video doesn’t record a TV </a:t>
            </a:r>
          </a:p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program because we pressed</a:t>
            </a:r>
          </a:p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the wrong button, we are likely </a:t>
            </a:r>
          </a:p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to feel angry. </a:t>
            </a:r>
          </a:p>
          <a:p>
            <a:pPr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en-US" sz="2800" b="1" dirty="0"/>
              <a:t>A real example</a:t>
            </a:r>
            <a:r>
              <a:rPr lang="en-US" sz="2800" dirty="0"/>
              <a:t>: </a:t>
            </a:r>
            <a:r>
              <a:rPr lang="en-US" dirty="0"/>
              <a:t>Ethiopian Airlines 737 MAX 8 Flight 302 taking off from Addis Ababa crashed minutes after take-off on Sunday March 10, 2019, killing all 157 people on board</a:t>
            </a:r>
            <a:endParaRPr lang="en-GB" sz="28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latin typeface="Times New Roman" pitchFamily="18" charset="0"/>
            </a:endParaRPr>
          </a:p>
        </p:txBody>
      </p:sp>
      <p:pic>
        <p:nvPicPr>
          <p:cNvPr id="31750" name="Picture 4" descr="C:\Documents and Settings\Administrator\Desktop\HCI_Kau\CPIS 354 KAlomar Lectures\Airplan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666999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altLang="ar-SA" sz="4000" b="1"/>
              <a:t>A real </a:t>
            </a:r>
            <a:r>
              <a:rPr lang="en-GB" altLang="ar-SA" sz="4000" b="1"/>
              <a:t>..(cont.)</a:t>
            </a:r>
            <a:endParaRPr lang="en-US" altLang="ar-SA" sz="4000" b="1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GB" altLang="ar-SA" sz="1100"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750" y="1844675"/>
            <a:ext cx="83534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Example about: direct correlation between HCI and sales</a:t>
            </a:r>
          </a:p>
          <a:p>
            <a:pPr marL="342900" indent="-342900" eaLnBrk="1" hangingPunct="1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sz="2800" b="0" dirty="0">
                <a:latin typeface="+mn-lt"/>
                <a:cs typeface="+mn-cs"/>
              </a:rPr>
              <a:t>NYNEX: a telecommunication</a:t>
            </a:r>
            <a:r>
              <a:rPr lang="tr-TR" sz="2800" b="0" dirty="0">
                <a:latin typeface="+mn-lt"/>
                <a:cs typeface="+mn-cs"/>
              </a:rPr>
              <a:t>o</a:t>
            </a:r>
            <a:r>
              <a:rPr lang="en-US" sz="2800" b="0" dirty="0">
                <a:latin typeface="+mn-lt"/>
                <a:cs typeface="+mn-cs"/>
              </a:rPr>
              <a:t>n company in Italy</a:t>
            </a:r>
          </a:p>
          <a:p>
            <a:pPr marL="742950" lvl="1" indent="-285750" eaLnBrk="1" hangingPunct="1">
              <a:spcBef>
                <a:spcPct val="30000"/>
              </a:spcBef>
              <a:buFont typeface="Arial" charset="0"/>
              <a:buChar char="–"/>
              <a:defRPr/>
            </a:pPr>
            <a:r>
              <a:rPr lang="en-US" sz="2800" b="0" dirty="0">
                <a:latin typeface="+mn-lt"/>
                <a:cs typeface="+mn-cs"/>
              </a:rPr>
              <a:t>Purpose: to increase the performance of helpdesk office</a:t>
            </a:r>
          </a:p>
          <a:p>
            <a:pPr marL="742950" lvl="1" indent="-285750" eaLnBrk="1" hangingPunct="1">
              <a:spcBef>
                <a:spcPct val="30000"/>
              </a:spcBef>
              <a:buFont typeface="Arial" charset="0"/>
              <a:buChar char="–"/>
              <a:defRPr/>
            </a:pPr>
            <a:r>
              <a:rPr lang="en-US" sz="2800" b="0" dirty="0">
                <a:latin typeface="+mn-lt"/>
                <a:cs typeface="+mn-cs"/>
              </a:rPr>
              <a:t>Decided to improve the usability of the helpdesk operator interface</a:t>
            </a:r>
          </a:p>
          <a:p>
            <a:pPr marL="742950" lvl="1" indent="-285750" eaLnBrk="1" hangingPunct="1">
              <a:spcBef>
                <a:spcPct val="30000"/>
              </a:spcBef>
              <a:buFont typeface="Arial" charset="0"/>
              <a:buChar char="–"/>
              <a:defRPr/>
            </a:pPr>
            <a:r>
              <a:rPr lang="en-US" sz="2800" b="0" dirty="0">
                <a:latin typeface="+mn-lt"/>
                <a:cs typeface="+mn-cs"/>
              </a:rPr>
              <a:t>Reduced the process time 1 second per call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35150" y="5300663"/>
            <a:ext cx="7019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Result: $ 3,000,000 benefit / year</a:t>
            </a:r>
            <a:endParaRPr lang="tr-TR" sz="2800" b="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The importance of HCI</a:t>
            </a:r>
            <a:endParaRPr lang="en-US" altLang="ar-SA" sz="4000" b="1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038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100" b="1" dirty="0">
              <a:solidFill>
                <a:srgbClr val="00B05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/>
              <a:t>Can Preventing accidents</a:t>
            </a: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dirty="0"/>
              <a:t>Health and safety concerns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/>
              <a:t>Can reduce the cost of customer training and support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/>
              <a:t>Direct correlation between HCI and sales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dirty="0"/>
              <a:t>HCI can provide you a job.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Time to Think!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/>
          <a:lstStyle/>
          <a:p>
            <a:pPr eaLnBrk="1" hangingPunct="1"/>
            <a:r>
              <a:rPr lang="en-GB" altLang="ar-SA" dirty="0"/>
              <a:t>What is the percentage of software development projects that fails?</a:t>
            </a:r>
          </a:p>
          <a:p>
            <a:pPr eaLnBrk="1" hangingPunct="1"/>
            <a:r>
              <a:rPr lang="en-GB" altLang="ar-SA" dirty="0"/>
              <a:t>A. 20%</a:t>
            </a:r>
          </a:p>
          <a:p>
            <a:pPr eaLnBrk="1" hangingPunct="1"/>
            <a:r>
              <a:rPr lang="en-GB" altLang="ar-SA" dirty="0"/>
              <a:t>B. 35%</a:t>
            </a:r>
          </a:p>
          <a:p>
            <a:pPr eaLnBrk="1" hangingPunct="1"/>
            <a:r>
              <a:rPr lang="en-GB" altLang="ar-SA" dirty="0"/>
              <a:t>C. 55%</a:t>
            </a:r>
          </a:p>
          <a:p>
            <a:pPr eaLnBrk="1" hangingPunct="1"/>
            <a:r>
              <a:rPr lang="en-GB" altLang="ar-SA" dirty="0"/>
              <a:t>D. 85%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ar-SA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543800" cy="4038600"/>
          </a:xfrm>
        </p:spPr>
        <p:txBody>
          <a:bodyPr/>
          <a:lstStyle/>
          <a:p>
            <a:pPr eaLnBrk="1" hangingPunct="1"/>
            <a:r>
              <a:rPr lang="en-GB" altLang="ar-SA" b="1" u="sng" dirty="0"/>
              <a:t>Fact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ar-SA" i="1" dirty="0"/>
              <a:t>- </a:t>
            </a:r>
            <a:r>
              <a:rPr lang="en-GB" altLang="ar-SA" sz="2000" i="1" dirty="0">
                <a:latin typeface="Times New Roman" pitchFamily="18" charset="0"/>
              </a:rPr>
              <a:t>Fletcher Buckley</a:t>
            </a:r>
            <a:r>
              <a:rPr lang="en-GB" altLang="ar-SA" sz="2000" dirty="0">
                <a:latin typeface="Times New Roman" pitchFamily="18" charset="0"/>
              </a:rPr>
              <a:t> </a:t>
            </a:r>
            <a:r>
              <a:rPr lang="en-GB" altLang="ar-SA" dirty="0">
                <a:latin typeface="Times New Roman" pitchFamily="18" charset="0"/>
              </a:rPr>
              <a:t>“</a:t>
            </a:r>
            <a:r>
              <a:rPr lang="en-GB" altLang="ar-SA" i="1" dirty="0"/>
              <a:t>: </a:t>
            </a:r>
            <a:r>
              <a:rPr lang="en-US" altLang="ar-SA" i="1" dirty="0"/>
              <a:t>85% of Software projects are either late or delivered without satisfying the specification.”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ar-SA" dirty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ar-SA" dirty="0"/>
              <a:t>But WHY?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Reasons for Failures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58200" cy="4267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Projects in general fail for various reasons:</a:t>
            </a:r>
          </a:p>
          <a:p>
            <a:pPr>
              <a:buFont typeface="Arial" charset="0"/>
              <a:buNone/>
              <a:defRPr/>
            </a:pPr>
            <a:endParaRPr lang="en-US" sz="2000" dirty="0"/>
          </a:p>
          <a:p>
            <a:pPr marL="561975" indent="4763">
              <a:defRPr/>
            </a:pPr>
            <a:r>
              <a:rPr lang="en-US" dirty="0"/>
              <a:t>lack of senior management commitment</a:t>
            </a:r>
          </a:p>
          <a:p>
            <a:pPr marL="561975" indent="4763">
              <a:defRPr/>
            </a:pPr>
            <a:endParaRPr lang="en-US" sz="2000" dirty="0"/>
          </a:p>
          <a:p>
            <a:pPr marL="561975" indent="4763">
              <a:defRPr/>
            </a:pPr>
            <a:r>
              <a:rPr lang="en-US" b="1" dirty="0"/>
              <a:t>lack of user involvement</a:t>
            </a:r>
          </a:p>
          <a:p>
            <a:pPr marL="561975" indent="4763">
              <a:defRPr/>
            </a:pPr>
            <a:endParaRPr lang="en-US" sz="2000" b="1" dirty="0"/>
          </a:p>
          <a:p>
            <a:pPr marL="561975" indent="4763">
              <a:defRPr/>
            </a:pPr>
            <a:r>
              <a:rPr lang="en-US" b="1" dirty="0"/>
              <a:t>lack of user requirements specifications</a:t>
            </a:r>
          </a:p>
          <a:p>
            <a:pPr marL="561975" indent="4763">
              <a:defRPr/>
            </a:pPr>
            <a:endParaRPr lang="en-US" sz="2000" dirty="0"/>
          </a:p>
          <a:p>
            <a:pPr marL="561975" indent="4763">
              <a:defRPr/>
            </a:pPr>
            <a:r>
              <a:rPr lang="en-US" dirty="0"/>
              <a:t>poor project planning and team problems</a:t>
            </a:r>
          </a:p>
          <a:p>
            <a:pPr eaLnBrk="1" hangingPunct="1">
              <a:defRPr/>
            </a:pP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08000"/>
          </a:xfrm>
        </p:spPr>
        <p:txBody>
          <a:bodyPr/>
          <a:lstStyle/>
          <a:p>
            <a:pPr algn="l"/>
            <a:r>
              <a:rPr lang="en-US" altLang="ar-SA" sz="2800" b="1" dirty="0"/>
              <a:t>Traditional approaches to system development</a:t>
            </a:r>
            <a:endParaRPr lang="en-US" altLang="ar-SA" sz="28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191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ar-SA" sz="800" dirty="0"/>
          </a:p>
          <a:p>
            <a:r>
              <a:rPr lang="en-US" altLang="ar-SA" sz="2800" dirty="0"/>
              <a:t>Is concerned with producing software, software specification, maintainability, and testing</a:t>
            </a:r>
          </a:p>
          <a:p>
            <a:endParaRPr lang="en-US" altLang="ar-SA" sz="2000" dirty="0"/>
          </a:p>
          <a:p>
            <a:r>
              <a:rPr lang="en-US" altLang="ar-SA" sz="2800" dirty="0"/>
              <a:t>Generally considers the interface to be just another software component.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335273-42AC-4676-8D32-5DBFF6E5D73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7893" name="Picture 2" descr="C:\Documents and Settings\Administrator\Desktop\HCI_Kau\CPIS 354 KAlomar Lectures\images\vicit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2547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508000"/>
          </a:xfrm>
        </p:spPr>
        <p:txBody>
          <a:bodyPr/>
          <a:lstStyle/>
          <a:p>
            <a:pPr algn="l"/>
            <a:r>
              <a:rPr lang="en-GB" altLang="ar-SA" sz="4000" b="1" dirty="0"/>
              <a:t>Example of traditional approach</a:t>
            </a:r>
            <a:endParaRPr lang="en-US" altLang="ar-SA" sz="40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752600"/>
            <a:ext cx="5867400" cy="4343400"/>
            <a:chOff x="576" y="1152"/>
            <a:chExt cx="3696" cy="2736"/>
          </a:xfrm>
        </p:grpSpPr>
        <p:sp>
          <p:nvSpPr>
            <p:cNvPr id="38920" name="Rectangle 4"/>
            <p:cNvSpPr>
              <a:spLocks noChangeArrowheads="1"/>
            </p:cNvSpPr>
            <p:nvPr/>
          </p:nvSpPr>
          <p:spPr bwMode="auto">
            <a:xfrm>
              <a:off x="576" y="115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Requirements</a:t>
              </a:r>
              <a:br>
                <a:rPr lang="en-GB" altLang="ar-SA" sz="1200" b="0">
                  <a:latin typeface="Arial" charset="0"/>
                </a:rPr>
              </a:br>
              <a:r>
                <a:rPr lang="en-GB" altLang="ar-SA" sz="1200" b="0">
                  <a:latin typeface="Arial" charset="0"/>
                </a:rPr>
                <a:t>specification</a:t>
              </a:r>
              <a:endParaRPr lang="en-GB" altLang="ar-SA" sz="1800" b="0">
                <a:latin typeface="Arial" charset="0"/>
              </a:endParaRPr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1152" y="163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Analysis</a:t>
              </a:r>
            </a:p>
          </p:txBody>
        </p:sp>
        <p:sp>
          <p:nvSpPr>
            <p:cNvPr id="38922" name="Rectangle 6"/>
            <p:cNvSpPr>
              <a:spLocks noChangeArrowheads="1"/>
            </p:cNvSpPr>
            <p:nvPr/>
          </p:nvSpPr>
          <p:spPr bwMode="auto">
            <a:xfrm>
              <a:off x="1728" y="211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Design</a:t>
              </a:r>
              <a:endParaRPr lang="en-GB" altLang="ar-SA" sz="1800" b="0">
                <a:latin typeface="Arial" charset="0"/>
              </a:endParaRPr>
            </a:p>
          </p:txBody>
        </p:sp>
        <p:sp>
          <p:nvSpPr>
            <p:cNvPr id="38923" name="Rectangle 7"/>
            <p:cNvSpPr>
              <a:spLocks noChangeArrowheads="1"/>
            </p:cNvSpPr>
            <p:nvPr/>
          </p:nvSpPr>
          <p:spPr bwMode="auto">
            <a:xfrm>
              <a:off x="2304" y="259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Implementation</a:t>
              </a:r>
              <a:endParaRPr lang="en-GB" altLang="ar-SA" sz="1800" b="0">
                <a:latin typeface="Arial" charset="0"/>
              </a:endParaRPr>
            </a:p>
          </p:txBody>
        </p:sp>
        <p:sp>
          <p:nvSpPr>
            <p:cNvPr id="38924" name="Rectangle 8"/>
            <p:cNvSpPr>
              <a:spLocks noChangeArrowheads="1"/>
            </p:cNvSpPr>
            <p:nvPr/>
          </p:nvSpPr>
          <p:spPr bwMode="auto">
            <a:xfrm>
              <a:off x="2880" y="307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Testing</a:t>
              </a:r>
              <a:endParaRPr lang="en-GB" altLang="ar-SA" sz="1800" b="0">
                <a:latin typeface="Arial" charset="0"/>
              </a:endParaRPr>
            </a:p>
          </p:txBody>
        </p:sp>
        <p:sp>
          <p:nvSpPr>
            <p:cNvPr id="38925" name="Rectangle 9"/>
            <p:cNvSpPr>
              <a:spLocks noChangeArrowheads="1"/>
            </p:cNvSpPr>
            <p:nvPr/>
          </p:nvSpPr>
          <p:spPr bwMode="auto">
            <a:xfrm>
              <a:off x="3456" y="3552"/>
              <a:ext cx="81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r>
                <a:rPr lang="en-GB" altLang="ar-SA" sz="1200" b="0">
                  <a:latin typeface="Arial" charset="0"/>
                </a:rPr>
                <a:t>Operation and</a:t>
              </a:r>
              <a:br>
                <a:rPr lang="en-GB" altLang="ar-SA" sz="1200" b="0">
                  <a:latin typeface="Arial" charset="0"/>
                </a:rPr>
              </a:br>
              <a:r>
                <a:rPr lang="en-GB" altLang="ar-SA" sz="1200" b="0">
                  <a:latin typeface="Arial" charset="0"/>
                </a:rPr>
                <a:t>maintenance</a:t>
              </a:r>
              <a:endParaRPr lang="en-GB" altLang="ar-SA" sz="1800" b="0">
                <a:latin typeface="Arial" charset="0"/>
              </a:endParaRPr>
            </a:p>
          </p:txBody>
        </p:sp>
        <p:cxnSp>
          <p:nvCxnSpPr>
            <p:cNvPr id="38926" name="AutoShape 10"/>
            <p:cNvCxnSpPr>
              <a:cxnSpLocks noChangeShapeType="1"/>
              <a:stCxn id="38920" idx="3"/>
              <a:endCxn id="38921" idx="0"/>
            </p:cNvCxnSpPr>
            <p:nvPr/>
          </p:nvCxnSpPr>
          <p:spPr bwMode="auto">
            <a:xfrm>
              <a:off x="1392" y="1320"/>
              <a:ext cx="168" cy="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27" name="AutoShape 11"/>
            <p:cNvCxnSpPr>
              <a:cxnSpLocks noChangeShapeType="1"/>
              <a:stCxn id="38921" idx="3"/>
              <a:endCxn id="38922" idx="0"/>
            </p:cNvCxnSpPr>
            <p:nvPr/>
          </p:nvCxnSpPr>
          <p:spPr bwMode="auto">
            <a:xfrm>
              <a:off x="1968" y="1800"/>
              <a:ext cx="168" cy="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28" name="AutoShape 12"/>
            <p:cNvCxnSpPr>
              <a:cxnSpLocks noChangeShapeType="1"/>
              <a:stCxn id="38922" idx="3"/>
              <a:endCxn id="38923" idx="0"/>
            </p:cNvCxnSpPr>
            <p:nvPr/>
          </p:nvCxnSpPr>
          <p:spPr bwMode="auto">
            <a:xfrm>
              <a:off x="2544" y="2280"/>
              <a:ext cx="168" cy="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29" name="AutoShape 13"/>
            <p:cNvCxnSpPr>
              <a:cxnSpLocks noChangeShapeType="1"/>
              <a:stCxn id="38923" idx="3"/>
              <a:endCxn id="38924" idx="0"/>
            </p:cNvCxnSpPr>
            <p:nvPr/>
          </p:nvCxnSpPr>
          <p:spPr bwMode="auto">
            <a:xfrm>
              <a:off x="3120" y="2760"/>
              <a:ext cx="168" cy="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0" name="AutoShape 14"/>
            <p:cNvCxnSpPr>
              <a:cxnSpLocks noChangeShapeType="1"/>
              <a:stCxn id="38924" idx="3"/>
              <a:endCxn id="38925" idx="0"/>
            </p:cNvCxnSpPr>
            <p:nvPr/>
          </p:nvCxnSpPr>
          <p:spPr bwMode="auto">
            <a:xfrm>
              <a:off x="3696" y="3240"/>
              <a:ext cx="168" cy="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8919" name="Rectangle 23"/>
          <p:cNvSpPr>
            <a:spLocks noChangeArrowheads="1"/>
          </p:cNvSpPr>
          <p:nvPr/>
        </p:nvSpPr>
        <p:spPr bwMode="auto">
          <a:xfrm>
            <a:off x="1066800" y="48768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1800">
                <a:latin typeface="Arial" charset="0"/>
              </a:rPr>
              <a:t>The waterfall model</a:t>
            </a:r>
            <a:endParaRPr lang="en-US" altLang="ar-SA" sz="1800" b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Textbook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45720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Alan D., Janet, F., Gregory, D. A., &amp; Russell, B. (2004). Human–computer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Interaction  (3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Edition)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08000"/>
          </a:xfrm>
        </p:spPr>
        <p:txBody>
          <a:bodyPr/>
          <a:lstStyle/>
          <a:p>
            <a:pPr algn="l"/>
            <a:r>
              <a:rPr lang="en-GB" altLang="ar-SA" sz="3200" b="1" dirty="0"/>
              <a:t>Introduction to User </a:t>
            </a:r>
            <a:r>
              <a:rPr lang="en-US" altLang="ar-SA" sz="3200" b="1" dirty="0"/>
              <a:t>Centered</a:t>
            </a:r>
            <a:r>
              <a:rPr lang="en-US" altLang="ar-SA" sz="3200" dirty="0"/>
              <a:t> </a:t>
            </a:r>
            <a:r>
              <a:rPr lang="en-GB" altLang="ar-SA" sz="3200" b="1" dirty="0"/>
              <a:t>approach</a:t>
            </a:r>
            <a:endParaRPr lang="en-US" altLang="ar-SA" sz="3200" dirty="0"/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1" hangingPunct="1">
              <a:lnSpc>
                <a:spcPct val="80000"/>
              </a:lnSpc>
            </a:pPr>
            <a:endParaRPr lang="en-GB" altLang="ar-SA" sz="2800" b="0" dirty="0">
              <a:latin typeface="Times New Roman" pitchFamily="18" charset="0"/>
            </a:endParaRPr>
          </a:p>
          <a:p>
            <a:pPr marL="290513" indent="-290513" algn="just" eaLnBrk="1" hangingPunct="1">
              <a:lnSpc>
                <a:spcPct val="80000"/>
              </a:lnSpc>
            </a:pPr>
            <a:r>
              <a:rPr lang="en-GB" altLang="ar-SA" sz="2800" b="0" dirty="0"/>
              <a:t>   This approach normally involves a number of key activities throughout the development of the software including:</a:t>
            </a:r>
          </a:p>
          <a:p>
            <a:pPr marL="290513" indent="-290513" algn="just" eaLnBrk="1" hangingPunct="1">
              <a:lnSpc>
                <a:spcPct val="80000"/>
              </a:lnSpc>
            </a:pPr>
            <a:endParaRPr lang="en-GB" altLang="ar-SA" sz="2800" b="0" dirty="0"/>
          </a:p>
          <a:p>
            <a:pPr marL="290513" indent="-290513" eaLnBrk="1" hangingPunct="1">
              <a:lnSpc>
                <a:spcPct val="80000"/>
              </a:lnSpc>
              <a:buFontTx/>
              <a:buChar char="•"/>
            </a:pPr>
            <a:r>
              <a:rPr lang="en-GB" altLang="ar-SA" sz="2800" b="0" dirty="0"/>
              <a:t>Involving users</a:t>
            </a:r>
          </a:p>
          <a:p>
            <a:pPr marL="290513" indent="-290513" eaLnBrk="1" hangingPunct="1">
              <a:lnSpc>
                <a:spcPct val="80000"/>
              </a:lnSpc>
              <a:buFontTx/>
              <a:buChar char="•"/>
            </a:pPr>
            <a:endParaRPr lang="en-GB" altLang="ar-SA" sz="2800" b="0" dirty="0"/>
          </a:p>
          <a:p>
            <a:pPr marL="290513" indent="-290513" eaLnBrk="1" hangingPunct="1">
              <a:lnSpc>
                <a:spcPct val="80000"/>
              </a:lnSpc>
              <a:buFontTx/>
              <a:buChar char="•"/>
            </a:pPr>
            <a:r>
              <a:rPr lang="en-GB" altLang="ar-SA" sz="2800" b="0" dirty="0"/>
              <a:t>Obtaining their feedback on the design </a:t>
            </a:r>
          </a:p>
          <a:p>
            <a:pPr marL="290513" indent="-290513" eaLnBrk="1" hangingPunct="1">
              <a:lnSpc>
                <a:spcPct val="80000"/>
              </a:lnSpc>
              <a:buFontTx/>
              <a:buChar char="•"/>
            </a:pPr>
            <a:endParaRPr lang="en-GB" altLang="ar-SA" sz="2800" b="0" dirty="0"/>
          </a:p>
          <a:p>
            <a:pPr marL="290513" indent="-290513" eaLnBrk="1" hangingPunct="1">
              <a:lnSpc>
                <a:spcPct val="80000"/>
              </a:lnSpc>
              <a:buFontTx/>
              <a:buChar char="•"/>
            </a:pPr>
            <a:r>
              <a:rPr lang="en-GB" altLang="ar-SA" sz="2800" b="0" dirty="0"/>
              <a:t>Providing prototypes for system evaluation and re-design in light of user feedback and comments. </a:t>
            </a:r>
          </a:p>
          <a:p>
            <a:pPr marL="290513" indent="-290513">
              <a:buFont typeface="Arial" charset="0"/>
              <a:buChar char="•"/>
            </a:pPr>
            <a:endParaRPr lang="en-US" altLang="ar-SA" sz="2800" b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ar-SA" sz="4000" b="1"/>
              <a:t>User </a:t>
            </a:r>
            <a:r>
              <a:rPr lang="en-US" altLang="ar-SA" sz="4000" b="1"/>
              <a:t>Centered</a:t>
            </a:r>
            <a:r>
              <a:rPr lang="en-US" altLang="ar-SA" sz="4000"/>
              <a:t> </a:t>
            </a:r>
            <a:r>
              <a:rPr lang="en-GB" altLang="ar-SA" sz="4000" b="1"/>
              <a:t>approach</a:t>
            </a:r>
            <a:endParaRPr lang="en-US" altLang="ar-SA" sz="400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GB" sz="2800" b="0" dirty="0">
                <a:latin typeface="+mn-lt"/>
                <a:cs typeface="+mn-cs"/>
              </a:rPr>
              <a:t>Real users involved at each step of the process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endParaRPr lang="en-GB" sz="2800" b="0" dirty="0">
              <a:latin typeface="+mn-lt"/>
              <a:cs typeface="+mn-cs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GB" sz="2800" b="0" dirty="0">
                <a:latin typeface="+mn-lt"/>
                <a:cs typeface="+mn-cs"/>
              </a:rPr>
              <a:t>Find out about the users before requirement specification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endParaRPr lang="en-GB" sz="2800" b="0" dirty="0">
              <a:latin typeface="+mn-lt"/>
              <a:cs typeface="+mn-cs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GB" sz="2800" b="0" dirty="0">
                <a:latin typeface="+mn-lt"/>
                <a:cs typeface="+mn-cs"/>
              </a:rPr>
              <a:t>Design and implementation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endParaRPr lang="en-GB" sz="2800" b="0" dirty="0">
              <a:latin typeface="+mn-lt"/>
              <a:cs typeface="+mn-cs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GB" sz="2800" b="0" dirty="0">
                <a:latin typeface="+mn-lt"/>
                <a:cs typeface="+mn-cs"/>
              </a:rPr>
              <a:t>Review (usability test) with the users </a:t>
            </a:r>
            <a:endParaRPr lang="en-US" sz="2800" b="0" dirty="0">
              <a:latin typeface="+mn-lt"/>
              <a:cs typeface="+mn-cs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08000"/>
          </a:xfrm>
        </p:spPr>
        <p:txBody>
          <a:bodyPr/>
          <a:lstStyle/>
          <a:p>
            <a:pPr algn="l"/>
            <a:r>
              <a:rPr lang="en-GB" altLang="ar-SA" sz="3200" b="1" dirty="0"/>
              <a:t>The life cycle for interactive systems</a:t>
            </a:r>
            <a:endParaRPr lang="en-US" altLang="ar-SA" sz="32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4724400"/>
          </a:xfrm>
        </p:spPr>
        <p:txBody>
          <a:bodyPr/>
          <a:lstStyle/>
          <a:p>
            <a:pPr algn="r">
              <a:buFontTx/>
              <a:buNone/>
            </a:pPr>
            <a:r>
              <a:rPr lang="en-GB" altLang="ar-SA" sz="2400" dirty="0"/>
              <a:t>cannot assume a linear</a:t>
            </a:r>
            <a:br>
              <a:rPr lang="en-GB" altLang="ar-SA" sz="2400" dirty="0"/>
            </a:br>
            <a:r>
              <a:rPr lang="en-GB" altLang="ar-SA" sz="2400" dirty="0"/>
              <a:t>sequence of activities</a:t>
            </a:r>
            <a:br>
              <a:rPr lang="en-GB" altLang="ar-SA" sz="2400" dirty="0"/>
            </a:br>
            <a:r>
              <a:rPr lang="en-GB" altLang="ar-SA" sz="2400" dirty="0"/>
              <a:t>as in the waterfall model</a:t>
            </a:r>
          </a:p>
          <a:p>
            <a:pPr algn="r">
              <a:buFontTx/>
              <a:buNone/>
            </a:pPr>
            <a:endParaRPr lang="en-GB" altLang="ar-SA" dirty="0"/>
          </a:p>
          <a:p>
            <a:pPr algn="r">
              <a:buFontTx/>
              <a:buNone/>
            </a:pPr>
            <a:endParaRPr lang="en-GB" altLang="ar-SA" dirty="0"/>
          </a:p>
          <a:p>
            <a:pPr algn="r">
              <a:buFontTx/>
              <a:buNone/>
            </a:pPr>
            <a:endParaRPr lang="en-GB" altLang="ar-SA" dirty="0"/>
          </a:p>
          <a:p>
            <a:pPr algn="r">
              <a:buFontTx/>
              <a:buNone/>
            </a:pPr>
            <a:endParaRPr lang="en-GB" altLang="ar-SA" dirty="0"/>
          </a:p>
          <a:p>
            <a:pPr>
              <a:buFontTx/>
              <a:buNone/>
            </a:pPr>
            <a:r>
              <a:rPr lang="en-GB" altLang="ar-SA" dirty="0"/>
              <a:t>      </a:t>
            </a:r>
            <a:r>
              <a:rPr lang="en-GB" altLang="ar-SA" sz="2400" dirty="0"/>
              <a:t>lots of feedback!</a:t>
            </a:r>
          </a:p>
          <a:p>
            <a:endParaRPr lang="en-US" altLang="ar-SA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81200" y="2057400"/>
            <a:ext cx="5867400" cy="4343400"/>
            <a:chOff x="576" y="1104"/>
            <a:chExt cx="3696" cy="2736"/>
          </a:xfrm>
          <a:solidFill>
            <a:schemeClr val="bg1"/>
          </a:solidFill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76" y="1296"/>
              <a:ext cx="2544" cy="2064"/>
              <a:chOff x="1392" y="1296"/>
              <a:chExt cx="2544" cy="2064"/>
            </a:xfrm>
            <a:grpFill/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240" cy="14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3696" y="3216"/>
                <a:ext cx="240" cy="14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 b="0">
                  <a:latin typeface="Arial" charset="0"/>
                </a:endParaRPr>
              </a:p>
            </p:txBody>
          </p:sp>
          <p:cxnSp>
            <p:nvCxnSpPr>
              <p:cNvPr id="21" name="AutoShape 21"/>
              <p:cNvCxnSpPr>
                <a:cxnSpLocks noChangeShapeType="1"/>
                <a:stCxn id="20" idx="1"/>
                <a:endCxn id="19" idx="2"/>
              </p:cNvCxnSpPr>
              <p:nvPr/>
            </p:nvCxnSpPr>
            <p:spPr bwMode="auto">
              <a:xfrm rot="10800000">
                <a:off x="3240" y="2880"/>
                <a:ext cx="456" cy="40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2" name="AutoShape 22"/>
              <p:cNvCxnSpPr>
                <a:cxnSpLocks noChangeShapeType="1"/>
                <a:stCxn id="20" idx="1"/>
                <a:endCxn id="23" idx="2"/>
              </p:cNvCxnSpPr>
              <p:nvPr/>
            </p:nvCxnSpPr>
            <p:spPr bwMode="auto">
              <a:xfrm rot="10800000">
                <a:off x="2664" y="2400"/>
                <a:ext cx="1032" cy="88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240" cy="14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240" cy="14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240" cy="14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 b="0">
                  <a:latin typeface="Arial" charset="0"/>
                </a:endParaRPr>
              </a:p>
            </p:txBody>
          </p:sp>
          <p:cxnSp>
            <p:nvCxnSpPr>
              <p:cNvPr id="26" name="AutoShape 26"/>
              <p:cNvCxnSpPr>
                <a:cxnSpLocks noChangeShapeType="1"/>
                <a:stCxn id="20" idx="1"/>
                <a:endCxn id="24" idx="2"/>
              </p:cNvCxnSpPr>
              <p:nvPr/>
            </p:nvCxnSpPr>
            <p:spPr bwMode="auto">
              <a:xfrm rot="10800000">
                <a:off x="2088" y="1920"/>
                <a:ext cx="1608" cy="136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7" name="AutoShape 27"/>
              <p:cNvCxnSpPr>
                <a:cxnSpLocks noChangeShapeType="1"/>
                <a:stCxn id="19" idx="1"/>
                <a:endCxn id="23" idx="2"/>
              </p:cNvCxnSpPr>
              <p:nvPr/>
            </p:nvCxnSpPr>
            <p:spPr bwMode="auto">
              <a:xfrm rot="10800000">
                <a:off x="2664" y="2400"/>
                <a:ext cx="456" cy="40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28"/>
              <p:cNvCxnSpPr>
                <a:cxnSpLocks noChangeShapeType="1"/>
                <a:stCxn id="19" idx="1"/>
                <a:endCxn id="24" idx="2"/>
              </p:cNvCxnSpPr>
              <p:nvPr/>
            </p:nvCxnSpPr>
            <p:spPr bwMode="auto">
              <a:xfrm rot="10800000">
                <a:off x="2088" y="1920"/>
                <a:ext cx="1032" cy="88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29"/>
              <p:cNvCxnSpPr>
                <a:cxnSpLocks noChangeShapeType="1"/>
                <a:stCxn id="19" idx="1"/>
                <a:endCxn id="25" idx="2"/>
              </p:cNvCxnSpPr>
              <p:nvPr/>
            </p:nvCxnSpPr>
            <p:spPr bwMode="auto">
              <a:xfrm rot="10800000">
                <a:off x="1512" y="1440"/>
                <a:ext cx="1608" cy="136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30"/>
              <p:cNvCxnSpPr>
                <a:cxnSpLocks noChangeShapeType="1"/>
                <a:stCxn id="20" idx="1"/>
                <a:endCxn id="25" idx="2"/>
              </p:cNvCxnSpPr>
              <p:nvPr/>
            </p:nvCxnSpPr>
            <p:spPr bwMode="auto">
              <a:xfrm rot="10800000">
                <a:off x="1512" y="1440"/>
                <a:ext cx="2184" cy="184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1" name="AutoShape 31"/>
              <p:cNvCxnSpPr>
                <a:cxnSpLocks noChangeShapeType="1"/>
                <a:stCxn id="23" idx="1"/>
                <a:endCxn id="24" idx="2"/>
              </p:cNvCxnSpPr>
              <p:nvPr/>
            </p:nvCxnSpPr>
            <p:spPr bwMode="auto">
              <a:xfrm rot="10800000">
                <a:off x="2088" y="1920"/>
                <a:ext cx="456" cy="40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2" name="AutoShape 32"/>
              <p:cNvCxnSpPr>
                <a:cxnSpLocks noChangeShapeType="1"/>
                <a:stCxn id="23" idx="1"/>
                <a:endCxn id="25" idx="2"/>
              </p:cNvCxnSpPr>
              <p:nvPr/>
            </p:nvCxnSpPr>
            <p:spPr bwMode="auto">
              <a:xfrm rot="10800000">
                <a:off x="1512" y="1440"/>
                <a:ext cx="1032" cy="88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3" name="AutoShape 33"/>
              <p:cNvCxnSpPr>
                <a:cxnSpLocks noChangeShapeType="1"/>
                <a:stCxn id="24" idx="1"/>
                <a:endCxn id="25" idx="2"/>
              </p:cNvCxnSpPr>
              <p:nvPr/>
            </p:nvCxnSpPr>
            <p:spPr bwMode="auto">
              <a:xfrm rot="10800000">
                <a:off x="1512" y="1440"/>
                <a:ext cx="456" cy="408"/>
              </a:xfrm>
              <a:prstGeom prst="curvedConnector2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576" y="1104"/>
              <a:ext cx="3696" cy="2736"/>
              <a:chOff x="576" y="1152"/>
              <a:chExt cx="3696" cy="2736"/>
            </a:xfrm>
            <a:grpFill/>
          </p:grpSpPr>
          <p:sp>
            <p:nvSpPr>
              <p:cNvPr id="8" name="Rectangle 35"/>
              <p:cNvSpPr>
                <a:spLocks noChangeArrowheads="1"/>
              </p:cNvSpPr>
              <p:nvPr/>
            </p:nvSpPr>
            <p:spPr bwMode="auto">
              <a:xfrm>
                <a:off x="576" y="115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Requirements</a:t>
                </a:r>
                <a:br>
                  <a:rPr lang="en-GB" sz="1200" b="0" dirty="0">
                    <a:latin typeface="Arial" pitchFamily="34" charset="0"/>
                  </a:rPr>
                </a:br>
                <a:r>
                  <a:rPr lang="en-GB" sz="1200" b="0" dirty="0">
                    <a:latin typeface="Arial" pitchFamily="34" charset="0"/>
                  </a:rPr>
                  <a:t>specification</a:t>
                </a:r>
                <a:endParaRPr lang="en-GB" sz="1800" b="0" dirty="0">
                  <a:latin typeface="Arial" charset="0"/>
                </a:endParaRPr>
              </a:p>
            </p:txBody>
          </p:sp>
          <p:sp>
            <p:nvSpPr>
              <p:cNvPr id="9" name="Rectangle 36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Analysis</a:t>
                </a:r>
                <a:endParaRPr lang="en-GB" sz="1800" b="0" dirty="0">
                  <a:latin typeface="Arial" charset="0"/>
                </a:endParaRPr>
              </a:p>
            </p:txBody>
          </p:sp>
          <p:sp>
            <p:nvSpPr>
              <p:cNvPr id="10" name="Rectangle 3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Design</a:t>
                </a:r>
                <a:endParaRPr lang="en-GB" sz="1800" b="0" dirty="0">
                  <a:latin typeface="Arial" charset="0"/>
                </a:endParaRPr>
              </a:p>
            </p:txBody>
          </p:sp>
          <p:sp>
            <p:nvSpPr>
              <p:cNvPr id="11" name="Rectangle 38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Implementation</a:t>
                </a:r>
                <a:endParaRPr lang="en-GB" sz="1800" b="0" dirty="0">
                  <a:latin typeface="Arial" charset="0"/>
                </a:endParaRPr>
              </a:p>
            </p:txBody>
          </p:sp>
          <p:sp>
            <p:nvSpPr>
              <p:cNvPr id="12" name="Rectangle 39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Testing</a:t>
                </a:r>
              </a:p>
            </p:txBody>
          </p:sp>
          <p:sp>
            <p:nvSpPr>
              <p:cNvPr id="13" name="Rectangle 40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816" cy="3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GB" sz="1200" b="0" dirty="0">
                    <a:latin typeface="Arial" pitchFamily="34" charset="0"/>
                  </a:rPr>
                  <a:t>Operation and</a:t>
                </a:r>
                <a:br>
                  <a:rPr lang="en-GB" sz="1200" b="0" dirty="0">
                    <a:latin typeface="Arial" pitchFamily="34" charset="0"/>
                  </a:rPr>
                </a:br>
                <a:r>
                  <a:rPr lang="en-GB" sz="1200" b="0" dirty="0">
                    <a:latin typeface="Arial" pitchFamily="34" charset="0"/>
                  </a:rPr>
                  <a:t>maintenance</a:t>
                </a:r>
                <a:endParaRPr lang="en-GB" sz="1800" b="0" dirty="0">
                  <a:latin typeface="Arial" charset="0"/>
                </a:endParaRPr>
              </a:p>
            </p:txBody>
          </p:sp>
          <p:cxnSp>
            <p:nvCxnSpPr>
              <p:cNvPr id="14" name="AutoShape 41"/>
              <p:cNvCxnSpPr>
                <a:cxnSpLocks noChangeShapeType="1"/>
                <a:stCxn id="8" idx="3"/>
                <a:endCxn id="9" idx="0"/>
              </p:cNvCxnSpPr>
              <p:nvPr/>
            </p:nvCxnSpPr>
            <p:spPr bwMode="auto">
              <a:xfrm>
                <a:off x="1392" y="1320"/>
                <a:ext cx="168" cy="312"/>
              </a:xfrm>
              <a:prstGeom prst="bentConnector2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5" name="AutoShape 42"/>
              <p:cNvCxnSpPr>
                <a:cxnSpLocks noChangeShapeType="1"/>
                <a:stCxn id="9" idx="3"/>
                <a:endCxn id="10" idx="0"/>
              </p:cNvCxnSpPr>
              <p:nvPr/>
            </p:nvCxnSpPr>
            <p:spPr bwMode="auto">
              <a:xfrm>
                <a:off x="1968" y="1800"/>
                <a:ext cx="168" cy="312"/>
              </a:xfrm>
              <a:prstGeom prst="bentConnector2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6" name="AutoShape 43"/>
              <p:cNvCxnSpPr>
                <a:cxnSpLocks noChangeShapeType="1"/>
                <a:stCxn id="10" idx="3"/>
                <a:endCxn id="11" idx="0"/>
              </p:cNvCxnSpPr>
              <p:nvPr/>
            </p:nvCxnSpPr>
            <p:spPr bwMode="auto">
              <a:xfrm>
                <a:off x="2544" y="2280"/>
                <a:ext cx="168" cy="312"/>
              </a:xfrm>
              <a:prstGeom prst="bentConnector2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7" name="AutoShape 44"/>
              <p:cNvCxnSpPr>
                <a:cxnSpLocks noChangeShapeType="1"/>
                <a:stCxn id="11" idx="3"/>
                <a:endCxn id="12" idx="0"/>
              </p:cNvCxnSpPr>
              <p:nvPr/>
            </p:nvCxnSpPr>
            <p:spPr bwMode="auto">
              <a:xfrm>
                <a:off x="3120" y="2760"/>
                <a:ext cx="168" cy="312"/>
              </a:xfrm>
              <a:prstGeom prst="bentConnector2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18" name="AutoShape 45"/>
              <p:cNvCxnSpPr>
                <a:cxnSpLocks noChangeShapeType="1"/>
                <a:stCxn id="12" idx="3"/>
                <a:endCxn id="13" idx="0"/>
              </p:cNvCxnSpPr>
              <p:nvPr/>
            </p:nvCxnSpPr>
            <p:spPr bwMode="auto">
              <a:xfrm>
                <a:off x="3696" y="3240"/>
                <a:ext cx="168" cy="312"/>
              </a:xfrm>
              <a:prstGeom prst="bentConnector2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pic>
        <p:nvPicPr>
          <p:cNvPr id="41991" name="Picture 2" descr="C:\Documents and Settings\Administrator\Desktop\HCI_Kau\CPIS 354 KAlomar Lectures\images\us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71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35"/>
          <p:cNvSpPr>
            <a:spLocks noChangeArrowheads="1"/>
          </p:cNvSpPr>
          <p:nvPr/>
        </p:nvSpPr>
        <p:spPr bwMode="auto">
          <a:xfrm>
            <a:off x="533400" y="20574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ar-SA" sz="1200" b="0">
                <a:latin typeface="Arial" charset="0"/>
              </a:rPr>
              <a:t>user needs</a:t>
            </a:r>
            <a:endParaRPr lang="en-GB" altLang="ar-SA" sz="1800" b="0">
              <a:latin typeface="Arial" charset="0"/>
            </a:endParaRPr>
          </a:p>
        </p:txBody>
      </p:sp>
      <p:cxnSp>
        <p:nvCxnSpPr>
          <p:cNvPr id="41993" name="AutoShape 41"/>
          <p:cNvCxnSpPr>
            <a:cxnSpLocks noChangeShapeType="1"/>
          </p:cNvCxnSpPr>
          <p:nvPr/>
        </p:nvCxnSpPr>
        <p:spPr bwMode="auto">
          <a:xfrm>
            <a:off x="1600200" y="2439988"/>
            <a:ext cx="419100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User Centered Development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1148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ar-SA" dirty="0"/>
              <a:t>Data Collection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ar-SA" dirty="0"/>
              <a:t>Data Analysis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ar-SA" dirty="0"/>
              <a:t>Prototyping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ar-SA" dirty="0"/>
              <a:t>Design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ar-SA" dirty="0"/>
              <a:t>Evaluation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b="1"/>
              <a:t>1. </a:t>
            </a:r>
            <a:r>
              <a:rPr lang="en-US" altLang="ar-SA" sz="4000" b="1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Data recording</a:t>
            </a:r>
          </a:p>
          <a:p>
            <a:pPr lvl="1">
              <a:defRPr/>
            </a:pPr>
            <a:r>
              <a:rPr lang="en-US" dirty="0"/>
              <a:t>Using media</a:t>
            </a:r>
          </a:p>
          <a:p>
            <a:pPr>
              <a:defRPr/>
            </a:pPr>
            <a:r>
              <a:rPr lang="en-US" dirty="0"/>
              <a:t>Interviews</a:t>
            </a:r>
          </a:p>
          <a:p>
            <a:pPr lvl="1">
              <a:defRPr/>
            </a:pPr>
            <a:r>
              <a:rPr lang="en-US" dirty="0"/>
              <a:t>Stakeholder interviews</a:t>
            </a:r>
          </a:p>
          <a:p>
            <a:pPr lvl="1">
              <a:defRPr/>
            </a:pPr>
            <a:r>
              <a:rPr lang="en-US" dirty="0"/>
              <a:t>Subject Matter Expert interviews</a:t>
            </a:r>
          </a:p>
          <a:p>
            <a:pPr lvl="1">
              <a:defRPr/>
            </a:pPr>
            <a:r>
              <a:rPr lang="en-US" dirty="0"/>
              <a:t>User and customer interviews</a:t>
            </a:r>
          </a:p>
          <a:p>
            <a:pPr>
              <a:defRPr/>
            </a:pPr>
            <a:r>
              <a:rPr lang="en-US" dirty="0"/>
              <a:t>Questionnaires</a:t>
            </a:r>
          </a:p>
          <a:p>
            <a:pPr lvl="1">
              <a:defRPr/>
            </a:pPr>
            <a:r>
              <a:rPr lang="en-US" dirty="0"/>
              <a:t>Surveys, product reviews</a:t>
            </a:r>
          </a:p>
          <a:p>
            <a:pPr>
              <a:defRPr/>
            </a:pPr>
            <a:r>
              <a:rPr lang="en-US" dirty="0"/>
              <a:t>Literature review</a:t>
            </a:r>
          </a:p>
          <a:p>
            <a:pPr lvl="1">
              <a:defRPr/>
            </a:pPr>
            <a:r>
              <a:rPr lang="en-US" dirty="0"/>
              <a:t>Studying existing systems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2.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038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Requirement analysis</a:t>
            </a:r>
          </a:p>
          <a:p>
            <a:pPr lvl="1">
              <a:defRPr/>
            </a:pPr>
            <a:r>
              <a:rPr lang="en-US" dirty="0"/>
              <a:t>Formal specifications of the system</a:t>
            </a:r>
          </a:p>
          <a:p>
            <a:pPr>
              <a:defRPr/>
            </a:pPr>
            <a:r>
              <a:rPr lang="en-US" dirty="0"/>
              <a:t>User analysis</a:t>
            </a:r>
          </a:p>
          <a:p>
            <a:pPr lvl="1">
              <a:defRPr/>
            </a:pPr>
            <a:r>
              <a:rPr lang="en-US" dirty="0"/>
              <a:t>Identifying and understanding the user</a:t>
            </a:r>
          </a:p>
          <a:p>
            <a:pPr>
              <a:defRPr/>
            </a:pPr>
            <a:r>
              <a:rPr lang="en-US" dirty="0"/>
              <a:t>Task analysis</a:t>
            </a:r>
          </a:p>
          <a:p>
            <a:pPr lvl="1">
              <a:defRPr/>
            </a:pPr>
            <a:r>
              <a:rPr lang="en-US" dirty="0"/>
              <a:t>Steps user take to accomplish this task</a:t>
            </a:r>
          </a:p>
          <a:p>
            <a:pPr>
              <a:defRPr/>
            </a:pPr>
            <a:r>
              <a:rPr lang="en-US" dirty="0"/>
              <a:t>Functional analysis</a:t>
            </a:r>
          </a:p>
          <a:p>
            <a:pPr lvl="1">
              <a:defRPr/>
            </a:pPr>
            <a:r>
              <a:rPr lang="en-US" dirty="0"/>
              <a:t>Functions that system perform to help the users carry out their task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3. Prototyping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ar-SA" sz="2800" b="1" dirty="0"/>
              <a:t>Advantages of Prototyping:</a:t>
            </a:r>
          </a:p>
          <a:p>
            <a:pPr>
              <a:buFont typeface="Arial" charset="0"/>
              <a:buNone/>
            </a:pPr>
            <a:endParaRPr lang="en-US" altLang="ar-SA" sz="800" dirty="0"/>
          </a:p>
          <a:p>
            <a:r>
              <a:rPr lang="en-US" altLang="ar-SA" sz="2800" dirty="0"/>
              <a:t>Users are actively involved in the development</a:t>
            </a:r>
          </a:p>
          <a:p>
            <a:endParaRPr lang="en-US" altLang="ar-SA" sz="800" dirty="0"/>
          </a:p>
          <a:p>
            <a:r>
              <a:rPr lang="en-US" altLang="ar-SA" sz="2800" dirty="0"/>
              <a:t>It provides a better system to users</a:t>
            </a:r>
          </a:p>
          <a:p>
            <a:endParaRPr lang="en-US" altLang="ar-SA" sz="800" dirty="0"/>
          </a:p>
          <a:p>
            <a:r>
              <a:rPr lang="en-US" altLang="ar-SA" sz="2800" dirty="0"/>
              <a:t>The users get a better understanding of the system being developed.</a:t>
            </a:r>
          </a:p>
          <a:p>
            <a:endParaRPr lang="en-US" altLang="ar-SA" sz="800" dirty="0"/>
          </a:p>
          <a:p>
            <a:r>
              <a:rPr lang="en-US" altLang="ar-SA" sz="2800" dirty="0"/>
              <a:t>Errors can be detected much earlier</a:t>
            </a:r>
          </a:p>
          <a:p>
            <a:endParaRPr lang="en-US" altLang="ar-SA" sz="800" dirty="0"/>
          </a:p>
          <a:p>
            <a:r>
              <a:rPr lang="en-US" altLang="ar-SA" sz="2800" dirty="0"/>
              <a:t>Quicker user feedback is available leading to better solutions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4. Design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114800"/>
          </a:xfrm>
        </p:spPr>
        <p:txBody>
          <a:bodyPr/>
          <a:lstStyle/>
          <a:p>
            <a:r>
              <a:rPr lang="en-US" altLang="ar-SA" dirty="0"/>
              <a:t>Goals</a:t>
            </a:r>
          </a:p>
          <a:p>
            <a:pPr lvl="1"/>
            <a:r>
              <a:rPr lang="en-US" altLang="ar-SA" dirty="0"/>
              <a:t>Achieving goals</a:t>
            </a:r>
          </a:p>
          <a:p>
            <a:r>
              <a:rPr lang="en-US" altLang="ar-SA" dirty="0"/>
              <a:t>Users and systems</a:t>
            </a:r>
          </a:p>
          <a:p>
            <a:pPr lvl="1"/>
            <a:r>
              <a:rPr lang="en-US" altLang="ar-SA" dirty="0"/>
              <a:t>Understanding the raw materials: computer and human</a:t>
            </a:r>
          </a:p>
          <a:p>
            <a:r>
              <a:rPr lang="en-US" altLang="ar-SA" dirty="0"/>
              <a:t>Limitations</a:t>
            </a:r>
          </a:p>
          <a:p>
            <a:pPr lvl="1"/>
            <a:r>
              <a:rPr lang="en-US" altLang="ar-SA" dirty="0"/>
              <a:t>Accepting limitations of humans and of design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5. Evaluation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343400"/>
          </a:xfrm>
        </p:spPr>
        <p:txBody>
          <a:bodyPr/>
          <a:lstStyle/>
          <a:p>
            <a:r>
              <a:rPr lang="en-US" altLang="ar-SA" dirty="0"/>
              <a:t>Testing the usability, functionality and acceptability of an interactive system</a:t>
            </a:r>
          </a:p>
          <a:p>
            <a:r>
              <a:rPr lang="en-US" altLang="ar-SA" dirty="0"/>
              <a:t>Expert evaluation</a:t>
            </a:r>
          </a:p>
          <a:p>
            <a:pPr lvl="1"/>
            <a:r>
              <a:rPr lang="en-US" altLang="ar-SA" dirty="0"/>
              <a:t>Evaluation by Subject Matter Experts</a:t>
            </a:r>
          </a:p>
          <a:p>
            <a:r>
              <a:rPr lang="en-US" altLang="ar-SA" dirty="0"/>
              <a:t>User evaluation</a:t>
            </a:r>
          </a:p>
          <a:p>
            <a:pPr lvl="1"/>
            <a:r>
              <a:rPr lang="en-US" altLang="ar-SA" dirty="0"/>
              <a:t>Evaluation by user or customer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Designer vs. Users</a:t>
            </a:r>
            <a:endParaRPr lang="en-US" altLang="ar-SA" sz="4000" b="1"/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4648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ar-SA" dirty="0"/>
              <a:t>Making a photocopy</a:t>
            </a:r>
          </a:p>
          <a:p>
            <a:pPr eaLnBrk="1" hangingPunct="1"/>
            <a:endParaRPr lang="en-GB" altLang="ar-SA" dirty="0"/>
          </a:p>
          <a:p>
            <a:pPr eaLnBrk="1" hangingPunct="1"/>
            <a:endParaRPr lang="en-GB" altLang="ar-SA" dirty="0"/>
          </a:p>
          <a:p>
            <a:pPr eaLnBrk="1" hangingPunct="1"/>
            <a:endParaRPr lang="en-GB" altLang="ar-SA" dirty="0"/>
          </a:p>
          <a:p>
            <a:pPr eaLnBrk="1" hangingPunct="1"/>
            <a:endParaRPr lang="en-GB" altLang="ar-SA" dirty="0"/>
          </a:p>
          <a:p>
            <a:pPr eaLnBrk="1" hangingPunct="1"/>
            <a:endParaRPr lang="en-GB" altLang="ar-SA" dirty="0"/>
          </a:p>
          <a:p>
            <a:pPr eaLnBrk="1" hangingPunct="1"/>
            <a:r>
              <a:rPr lang="en-GB" altLang="ar-SA" dirty="0"/>
              <a:t>Why this </a:t>
            </a:r>
            <a:r>
              <a:rPr lang="en-US" altLang="ar-SA" dirty="0"/>
              <a:t>photocopier </a:t>
            </a:r>
            <a:r>
              <a:rPr lang="en-GB" altLang="ar-SA" dirty="0"/>
              <a:t>does not work? What do you think!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00300"/>
            <a:ext cx="4105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676400"/>
            <a:ext cx="2457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343400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endParaRPr lang="en-US" altLang="ar-SA" sz="2000" dirty="0"/>
          </a:p>
          <a:p>
            <a:pPr algn="just" eaLnBrk="1" hangingPunct="1"/>
            <a:r>
              <a:rPr lang="en-US" altLang="ar-SA" sz="2800" dirty="0"/>
              <a:t>Interacting with technology has become an essential part of everyday life for the majority of people.</a:t>
            </a:r>
          </a:p>
          <a:p>
            <a:pPr algn="just" eaLnBrk="1" hangingPunct="1"/>
            <a:endParaRPr lang="en-US" altLang="ar-SA" sz="1400" dirty="0"/>
          </a:p>
          <a:p>
            <a:pPr algn="just" eaLnBrk="1" hangingPunct="1"/>
            <a:r>
              <a:rPr lang="en-US" altLang="ar-SA" sz="2800" dirty="0"/>
              <a:t>The average user of a computer system is now less likely to understand the technology. Since, there are different types of technology they have to use.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ar-SA" sz="1400" dirty="0"/>
              <a:t> </a:t>
            </a:r>
          </a:p>
          <a:p>
            <a:pPr algn="just" eaLnBrk="1" hangingPunct="1"/>
            <a:r>
              <a:rPr lang="en-GB" altLang="ar-SA" sz="2800" dirty="0"/>
              <a:t>People are busy and </a:t>
            </a:r>
            <a:r>
              <a:rPr lang="en-US" altLang="ar-SA" sz="2800" dirty="0"/>
              <a:t>may spend little or no time actually learning a new system. </a:t>
            </a:r>
            <a:endParaRPr lang="en-GB" altLang="ar-SA" sz="2800" dirty="0"/>
          </a:p>
          <a:p>
            <a:pPr algn="just" eaLnBrk="1" hangingPunct="1"/>
            <a:endParaRPr lang="en-GB" altLang="ar-SA" sz="1400" dirty="0"/>
          </a:p>
          <a:p>
            <a:pPr eaLnBrk="1" hangingPunct="1"/>
            <a:endParaRPr lang="en-GB" altLang="ar-SA" sz="2400" dirty="0"/>
          </a:p>
          <a:p>
            <a:pPr eaLnBrk="1" hangingPunct="1"/>
            <a:endParaRPr lang="en-GB" altLang="ar-SA" sz="2400" dirty="0"/>
          </a:p>
          <a:p>
            <a:pPr algn="ctr" eaLnBrk="1" hangingPunct="1">
              <a:buFont typeface="Arial" charset="0"/>
              <a:buNone/>
            </a:pPr>
            <a:endParaRPr lang="en-US" altLang="ar-SA" sz="2400" dirty="0"/>
          </a:p>
          <a:p>
            <a:pPr algn="ctr" eaLnBrk="1" hangingPunct="1">
              <a:buFont typeface="Arial" charset="0"/>
              <a:buNone/>
            </a:pPr>
            <a:r>
              <a:rPr lang="en-US" altLang="ar-SA" sz="2400" dirty="0"/>
              <a:t>	</a:t>
            </a:r>
            <a:endParaRPr lang="en-US" altLang="ar-SA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Designer vs. Users</a:t>
            </a:r>
            <a:endParaRPr lang="en-US" altLang="ar-SA" sz="4000" b="1"/>
          </a:p>
        </p:txBody>
      </p:sp>
      <p:pic>
        <p:nvPicPr>
          <p:cNvPr id="501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0450" y="4500563"/>
            <a:ext cx="1657350" cy="876300"/>
          </a:xfrm>
          <a:noFill/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00300"/>
            <a:ext cx="4105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2457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3200" b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2000" b="0" dirty="0">
                <a:latin typeface="+mn-lt"/>
                <a:cs typeface="+mn-cs"/>
              </a:rPr>
              <a:t>      Designer meant by ‘C’ = Clear                    People thought that ‘C’ = Copy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 b="1"/>
          </a:p>
        </p:txBody>
      </p:sp>
      <p:pic>
        <p:nvPicPr>
          <p:cNvPr id="512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848600" cy="4495799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GB" altLang="ar-SA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altLang="ar-SA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624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53253" name="Picture 2" descr="C:\Documents and Settings\Administrator\Desktop\HCI_Kau\CPIS 354 KAlomar Lectures\option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8662" y="1662319"/>
            <a:ext cx="3390476" cy="3304762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54277" name="Picture 2" descr="C:\Documents and Settings\Administrator\Desktop\HCI_Kau\CPIS 354 KAlomar Lectures\options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6281" y="1662319"/>
            <a:ext cx="5095238" cy="3304762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55301" name="Picture 3" descr="C:\Documents and Settings\Administrator\Desktop\HCI_Kau\CPIS 354 KAlomar Lectures\images\mous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276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56325" name="Picture 4" descr="C:\Documents and Settings\Administrator\Desktop\HCI_Kau\CPIS 354 KAlomar Lectures\images\mouseSloution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1905000"/>
            <a:ext cx="1123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C:\Documents and Settings\Administrator\Desktop\HCI_Kau\CPIS 354 KAlomar Lectures\images\mouseSloutio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1133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3" descr="C:\Documents and Settings\Administrator\Desktop\HCI_Kau\CPIS 354 KAlomar Lectures\images\mous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828800"/>
            <a:ext cx="3276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5734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ar-SA"/>
          </a:p>
        </p:txBody>
      </p:sp>
      <p:pic>
        <p:nvPicPr>
          <p:cNvPr id="57350" name="Picture 7" descr="C:\Documents and Settings\Administrator\Desktop\HCI_Kau\CPIS 354 KAlomar Lectures\UpdateMessa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52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5837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ar-SA"/>
          </a:p>
        </p:txBody>
      </p:sp>
      <p:pic>
        <p:nvPicPr>
          <p:cNvPr id="58374" name="Picture 4" descr="C:\Documents and Settings\Administrator\Desktop\HCI_Kau\CPIS 354 KAlomar Lectures\messageO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435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pic>
        <p:nvPicPr>
          <p:cNvPr id="59397" name="Picture 2" descr="C:\Documents and Settings\Administrator\Desktop\HCI_Kau\CPIS 354 KAlomar Lectures\images\remot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8350" y="2438400"/>
            <a:ext cx="2120900" cy="23907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Introduction..(cont.)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Therefore, computer systems should be easy to use, easy to learn, and with no errors.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To design and develop of such a system is a major concern of HCI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Examples ..(cont.)</a:t>
            </a:r>
            <a:endParaRPr lang="en-US" altLang="ar-SA" sz="4000"/>
          </a:p>
        </p:txBody>
      </p:sp>
      <p:sp>
        <p:nvSpPr>
          <p:cNvPr id="6042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ar-SA"/>
          </a:p>
          <a:p>
            <a:endParaRPr lang="en-GB" altLang="ar-SA"/>
          </a:p>
          <a:p>
            <a:endParaRPr lang="en-GB" altLang="ar-SA"/>
          </a:p>
          <a:p>
            <a:endParaRPr lang="en-GB" altLang="ar-SA"/>
          </a:p>
          <a:p>
            <a:endParaRPr lang="en-GB" altLang="ar-SA"/>
          </a:p>
        </p:txBody>
      </p:sp>
      <p:pic>
        <p:nvPicPr>
          <p:cNvPr id="60422" name="Picture 2" descr="C:\Documents and Settings\Administrator\Desktop\HCI_Kau\CPIS 354 KAlomar Lectures\images\remot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62213"/>
            <a:ext cx="20764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Content Placeholder 5"/>
          <p:cNvSpPr>
            <a:spLocks noGrp="1"/>
          </p:cNvSpPr>
          <p:nvPr>
            <p:ph idx="1"/>
          </p:nvPr>
        </p:nvSpPr>
        <p:spPr>
          <a:xfrm>
            <a:off x="2590800" y="3200400"/>
            <a:ext cx="4191000" cy="914400"/>
          </a:xfrm>
        </p:spPr>
        <p:txBody>
          <a:bodyPr/>
          <a:lstStyle/>
          <a:p>
            <a:pPr>
              <a:buNone/>
            </a:pPr>
            <a:r>
              <a:rPr lang="en-GB" altLang="ar-SA" sz="4000" b="1" i="1" dirty="0">
                <a:solidFill>
                  <a:srgbClr val="FF0000"/>
                </a:solidFill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ar-SA" sz="4000" b="1"/>
              <a:t>Introduction..(cont.)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572000"/>
          </a:xfrm>
        </p:spPr>
        <p:txBody>
          <a:bodyPr rtlCol="0"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Since human-computer interaction studies a human and a machine in conjunction, it draws supporting knowledge from both the human and the machine side. 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466725" indent="-466725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On the human side, communication theory, graphic and industrial design disciplines, linguistics, social sciences, cognitive psychology, and human performance are relevant. </a:t>
            </a:r>
          </a:p>
          <a:p>
            <a:pPr marL="466725" indent="-466725" algn="just">
              <a:buFont typeface="Wingdings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466725" indent="-466725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On the machine side, techniques in computer graphics, operating systems, programming languages, Engineering, Design methods and development environments are relevant. 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The multidisciplinary nature of HCI enables people with different backgrounds contribute to its success.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HCI is also sometimes referred to as man—machine interaction (MMI) or computer—human interaction (CHI).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SA" sz="4000" b="1"/>
              <a:t>What is HCI?</a:t>
            </a:r>
            <a:endParaRPr lang="en-GB" altLang="ar-SA" sz="4000" b="1"/>
          </a:p>
        </p:txBody>
      </p:sp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810000"/>
          </a:xfrm>
        </p:spPr>
        <p:txBody>
          <a:bodyPr/>
          <a:lstStyle/>
          <a:p>
            <a:pPr algn="just" eaLnBrk="1" hangingPunct="1"/>
            <a:r>
              <a:rPr lang="en-US" altLang="ar-SA" b="1" dirty="0"/>
              <a:t>Human-computer interaction (HCI): “</a:t>
            </a:r>
            <a:r>
              <a:rPr lang="en-US" altLang="ar-SA" i="1" dirty="0"/>
              <a:t>is a discipline concerned with the design, evaluation and implementation of interactive systems for human use and with </a:t>
            </a:r>
            <a:r>
              <a:rPr lang="en-GB" altLang="ar-SA" i="1" dirty="0"/>
              <a:t>study of major phenomena surrounding them.</a:t>
            </a:r>
            <a:r>
              <a:rPr lang="en-US" altLang="ar-SA" i="1" dirty="0"/>
              <a:t>”</a:t>
            </a:r>
          </a:p>
          <a:p>
            <a:pPr algn="just" eaLnBrk="1" hangingPunct="1">
              <a:buFont typeface="Arial" charset="0"/>
              <a:buNone/>
            </a:pPr>
            <a:r>
              <a:rPr lang="en-GB" altLang="ar-SA" sz="1600" dirty="0">
                <a:latin typeface="Andale Mono" charset="0"/>
              </a:rPr>
              <a:t>			</a:t>
            </a:r>
          </a:p>
          <a:p>
            <a:pPr algn="just" eaLnBrk="1" hangingPunct="1">
              <a:buFont typeface="Arial" charset="0"/>
              <a:buNone/>
            </a:pPr>
            <a:r>
              <a:rPr lang="en-GB" altLang="ar-SA" sz="1600" dirty="0">
                <a:latin typeface="Andale Mono" charset="0"/>
              </a:rPr>
              <a:t>	 (ACM SIGCHI, 1992, p. 6)</a:t>
            </a:r>
            <a:endParaRPr lang="en-US" altLang="ar-SA" sz="1600" i="1" dirty="0"/>
          </a:p>
          <a:p>
            <a:endParaRPr lang="en-GB" alt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4000" b="1"/>
              <a:t>What is HCI?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ar-SA" b="1"/>
              <a:t>HCI (human-computer interaction) </a:t>
            </a:r>
            <a:r>
              <a:rPr lang="en-US" altLang="ar-SA"/>
              <a:t>is the study of interaction between people (users) and computers.</a:t>
            </a:r>
          </a:p>
          <a:p>
            <a:pPr algn="just" eaLnBrk="1" hangingPunct="1"/>
            <a:endParaRPr lang="en-US" altLang="ar-SA" sz="1400"/>
          </a:p>
          <a:p>
            <a:pPr algn="just" eaLnBrk="1" hangingPunct="1"/>
            <a:r>
              <a:rPr lang="en-US" altLang="ar-SA"/>
              <a:t>Interaction between users and computers occurs at the user interface</a:t>
            </a:r>
          </a:p>
          <a:p>
            <a:pPr algn="just" eaLnBrk="1" hangingPunct="1"/>
            <a:endParaRPr lang="en-US" altLang="ar-SA" sz="1400"/>
          </a:p>
          <a:p>
            <a:pPr algn="just" eaLnBrk="1" hangingPunct="1"/>
            <a:r>
              <a:rPr lang="en-GB" altLang="ar-SA"/>
              <a:t>The golden principle in HCI is that “people should come first”.</a:t>
            </a:r>
            <a:r>
              <a:rPr lang="en-US" altLang="ar-SA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-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-17 1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CA4814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E1B1AA"/>
        </a:accent5>
        <a:accent6>
          <a:srgbClr val="E79B1D"/>
        </a:accent6>
        <a:hlink>
          <a:srgbClr val="BD966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D061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E26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4D4D4D"/>
        </a:dk1>
        <a:lt1>
          <a:srgbClr val="FFFFFF"/>
        </a:lt1>
        <a:dk2>
          <a:srgbClr val="000000"/>
        </a:dk2>
        <a:lt2>
          <a:srgbClr val="6E1E00"/>
        </a:lt2>
        <a:accent1>
          <a:srgbClr val="C45700"/>
        </a:accent1>
        <a:accent2>
          <a:srgbClr val="FDD013"/>
        </a:accent2>
        <a:accent3>
          <a:srgbClr val="FFFFFF"/>
        </a:accent3>
        <a:accent4>
          <a:srgbClr val="404040"/>
        </a:accent4>
        <a:accent5>
          <a:srgbClr val="DEB4AA"/>
        </a:accent5>
        <a:accent6>
          <a:srgbClr val="E5BC10"/>
        </a:accent6>
        <a:hlink>
          <a:srgbClr val="C5794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43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1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2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3">
        <a:dk1>
          <a:srgbClr val="4D4D4D"/>
        </a:dk1>
        <a:lt1>
          <a:srgbClr val="FFFFFF"/>
        </a:lt1>
        <a:dk2>
          <a:srgbClr val="000000"/>
        </a:dk2>
        <a:lt2>
          <a:srgbClr val="080808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F9933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4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19DCF"/>
        </a:accent1>
        <a:accent2>
          <a:srgbClr val="00FF00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00E700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5">
        <a:dk1>
          <a:srgbClr val="4D4D4D"/>
        </a:dk1>
        <a:lt1>
          <a:srgbClr val="FFFFFF"/>
        </a:lt1>
        <a:dk2>
          <a:srgbClr val="000000"/>
        </a:dk2>
        <a:lt2>
          <a:srgbClr val="004388"/>
        </a:lt2>
        <a:accent1>
          <a:srgbClr val="F7DE00"/>
        </a:accent1>
        <a:accent2>
          <a:srgbClr val="00FF00"/>
        </a:accent2>
        <a:accent3>
          <a:srgbClr val="FFFFFF"/>
        </a:accent3>
        <a:accent4>
          <a:srgbClr val="404040"/>
        </a:accent4>
        <a:accent5>
          <a:srgbClr val="FAECAA"/>
        </a:accent5>
        <a:accent6>
          <a:srgbClr val="00E700"/>
        </a:accent6>
        <a:hlink>
          <a:srgbClr val="EE3F3E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6">
        <a:dk1>
          <a:srgbClr val="4D4D4D"/>
        </a:dk1>
        <a:lt1>
          <a:srgbClr val="FFFFFF"/>
        </a:lt1>
        <a:dk2>
          <a:srgbClr val="000000"/>
        </a:dk2>
        <a:lt2>
          <a:srgbClr val="650080"/>
        </a:lt2>
        <a:accent1>
          <a:srgbClr val="E58201"/>
        </a:accent1>
        <a:accent2>
          <a:srgbClr val="19B302"/>
        </a:accent2>
        <a:accent3>
          <a:srgbClr val="FFFFFF"/>
        </a:accent3>
        <a:accent4>
          <a:srgbClr val="404040"/>
        </a:accent4>
        <a:accent5>
          <a:srgbClr val="F0C1AA"/>
        </a:accent5>
        <a:accent6>
          <a:srgbClr val="16A202"/>
        </a:accent6>
        <a:hlink>
          <a:srgbClr val="EE3F3E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1873</Words>
  <Application>Microsoft Office PowerPoint</Application>
  <PresentationFormat>On-screen Show (4:3)</PresentationFormat>
  <Paragraphs>349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Andale Mono</vt:lpstr>
      <vt:lpstr>Arial</vt:lpstr>
      <vt:lpstr>Calibri</vt:lpstr>
      <vt:lpstr>Comic Sans MS</vt:lpstr>
      <vt:lpstr>source sans pro</vt:lpstr>
      <vt:lpstr>Times New Roman</vt:lpstr>
      <vt:lpstr>Wingdings</vt:lpstr>
      <vt:lpstr>Theme10</vt:lpstr>
      <vt:lpstr>CSC 404: HUMAN COMPUTER INTERACTION (HCI)</vt:lpstr>
      <vt:lpstr>Outline</vt:lpstr>
      <vt:lpstr>Grading</vt:lpstr>
      <vt:lpstr>Textbook</vt:lpstr>
      <vt:lpstr>Introduction</vt:lpstr>
      <vt:lpstr>Introduction..(cont.)</vt:lpstr>
      <vt:lpstr>Introduction..(cont.)</vt:lpstr>
      <vt:lpstr>What is HCI?</vt:lpstr>
      <vt:lpstr>What is HCI?</vt:lpstr>
      <vt:lpstr>What ..(cont.)</vt:lpstr>
      <vt:lpstr>What ..(cont.)</vt:lpstr>
      <vt:lpstr>The HCI Challenge</vt:lpstr>
      <vt:lpstr>HCI is Not about</vt:lpstr>
      <vt:lpstr>HCI is about</vt:lpstr>
      <vt:lpstr>The goals of HCI</vt:lpstr>
      <vt:lpstr>The goals of HCI</vt:lpstr>
      <vt:lpstr>Generally </vt:lpstr>
      <vt:lpstr>Generally </vt:lpstr>
      <vt:lpstr>What is Usability?</vt:lpstr>
      <vt:lpstr>Why is usability important?</vt:lpstr>
      <vt:lpstr>Why ..(cont.)</vt:lpstr>
      <vt:lpstr>Why HCI is Important in the Context of WWW?</vt:lpstr>
      <vt:lpstr>It is not to Make Good User Interfaces</vt:lpstr>
      <vt:lpstr>Examples of good and bad design</vt:lpstr>
      <vt:lpstr>Examples ..(cont.)</vt:lpstr>
      <vt:lpstr>Examples ..(cont.)</vt:lpstr>
      <vt:lpstr>Examples ..(cont.)</vt:lpstr>
      <vt:lpstr>Examples ..(cont.)</vt:lpstr>
      <vt:lpstr>Examples ..(cont.)</vt:lpstr>
      <vt:lpstr>Disciplines Contributing to Human-Computer Interaction</vt:lpstr>
      <vt:lpstr>Is HCI really Important?</vt:lpstr>
      <vt:lpstr>A real life example</vt:lpstr>
      <vt:lpstr>A real ..(cont.)</vt:lpstr>
      <vt:lpstr>The importance of HCI</vt:lpstr>
      <vt:lpstr>Time to Think!</vt:lpstr>
      <vt:lpstr>PowerPoint Presentation</vt:lpstr>
      <vt:lpstr>Reasons for Failures</vt:lpstr>
      <vt:lpstr>Traditional approaches to system development</vt:lpstr>
      <vt:lpstr>Example of traditional approach</vt:lpstr>
      <vt:lpstr>Introduction to User Centered approach</vt:lpstr>
      <vt:lpstr>User Centered approach</vt:lpstr>
      <vt:lpstr>The life cycle for interactive systems</vt:lpstr>
      <vt:lpstr>User Centered Development</vt:lpstr>
      <vt:lpstr>1. Data Collection</vt:lpstr>
      <vt:lpstr>2. Data Analysis</vt:lpstr>
      <vt:lpstr>3. Prototyping</vt:lpstr>
      <vt:lpstr>4. Design</vt:lpstr>
      <vt:lpstr>5. Evaluation</vt:lpstr>
      <vt:lpstr>Designer vs. Users</vt:lpstr>
      <vt:lpstr>Designer vs. Users</vt:lpstr>
      <vt:lpstr>Examples ..(cont.)</vt:lpstr>
      <vt:lpstr>Examples ..(cont.)</vt:lpstr>
      <vt:lpstr>Examples ..(cont.)</vt:lpstr>
      <vt:lpstr>Examples ..(cont.)</vt:lpstr>
      <vt:lpstr>Examples ..(cont.)</vt:lpstr>
      <vt:lpstr>Examples ..(cont.)</vt:lpstr>
      <vt:lpstr>Examples ..(cont.)</vt:lpstr>
      <vt:lpstr>Examples ..(cont.)</vt:lpstr>
      <vt:lpstr>Examples ..(cont.)</vt:lpstr>
      <vt:lpstr>Examples ..(cont.)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404: HUMAN COMPUTER INTERACTION </dc:title>
  <dc:creator>Taiwo</dc:creator>
  <cp:lastModifiedBy>Ademola Balogun</cp:lastModifiedBy>
  <cp:revision>14</cp:revision>
  <dcterms:created xsi:type="dcterms:W3CDTF">2019-03-19T07:48:27Z</dcterms:created>
  <dcterms:modified xsi:type="dcterms:W3CDTF">2021-08-24T13:04:57Z</dcterms:modified>
</cp:coreProperties>
</file>