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81" r:id="rId20"/>
    <p:sldId id="275" r:id="rId21"/>
    <p:sldId id="276" r:id="rId22"/>
    <p:sldId id="277" r:id="rId23"/>
    <p:sldId id="278" r:id="rId24"/>
    <p:sldId id="279" r:id="rId25"/>
    <p:sldId id="280" r:id="rId26"/>
    <p:sldId id="289" r:id="rId27"/>
    <p:sldId id="282" r:id="rId28"/>
    <p:sldId id="283" r:id="rId29"/>
    <p:sldId id="284" r:id="rId30"/>
    <p:sldId id="285" r:id="rId31"/>
    <p:sldId id="293" r:id="rId32"/>
    <p:sldId id="290" r:id="rId33"/>
    <p:sldId id="291" r:id="rId34"/>
    <p:sldId id="288" r:id="rId35"/>
    <p:sldId id="286" r:id="rId36"/>
    <p:sldId id="294" r:id="rId37"/>
    <p:sldId id="267"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3" d="100"/>
          <a:sy n="63" d="100"/>
        </p:scale>
        <p:origin x="9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DE2323-8AFC-4358-B6D6-664656380FE4}" type="datetimeFigureOut">
              <a:rPr lang="en-US" smtClean="0"/>
              <a:t>12/6/2018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10B34A-3DFD-402C-8A91-6EB91C1EF3FD}" type="slidenum">
              <a:rPr lang="en-US" smtClean="0"/>
              <a:t>‹#›</a:t>
            </a:fld>
            <a:endParaRPr lang="en-US"/>
          </a:p>
        </p:txBody>
      </p:sp>
    </p:spTree>
    <p:extLst>
      <p:ext uri="{BB962C8B-B14F-4D97-AF65-F5344CB8AC3E}">
        <p14:creationId xmlns:p14="http://schemas.microsoft.com/office/powerpoint/2010/main" val="953992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Most of the principles are applicable to any interactive systems — traditional GUI environments (such as desktop and mobile apps, websites) and non-GUI interfaces (such as voice-based interaction systems).</a:t>
            </a:r>
            <a:endParaRPr lang="en-US" dirty="0"/>
          </a:p>
        </p:txBody>
      </p:sp>
      <p:sp>
        <p:nvSpPr>
          <p:cNvPr id="4" name="Slide Number Placeholder 3"/>
          <p:cNvSpPr>
            <a:spLocks noGrp="1"/>
          </p:cNvSpPr>
          <p:nvPr>
            <p:ph type="sldNum" sz="quarter" idx="10"/>
          </p:nvPr>
        </p:nvSpPr>
        <p:spPr/>
        <p:txBody>
          <a:bodyPr/>
          <a:lstStyle/>
          <a:p>
            <a:fld id="{8E10B34A-3DFD-402C-8A91-6EB91C1EF3FD}" type="slidenum">
              <a:rPr lang="en-US" smtClean="0"/>
              <a:t>2</a:t>
            </a:fld>
            <a:endParaRPr lang="en-US"/>
          </a:p>
        </p:txBody>
      </p:sp>
    </p:spTree>
    <p:extLst>
      <p:ext uri="{BB962C8B-B14F-4D97-AF65-F5344CB8AC3E}">
        <p14:creationId xmlns:p14="http://schemas.microsoft.com/office/powerpoint/2010/main" val="1223521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Testing is not just about</a:t>
            </a:r>
            <a:r>
              <a:rPr lang="en-US" baseline="0" dirty="0" smtClean="0"/>
              <a:t> finding bugs but about gaining confidence in the quality of </a:t>
            </a:r>
            <a:r>
              <a:rPr lang="en-US" baseline="0" dirty="0" err="1" smtClean="0"/>
              <a:t>ur</a:t>
            </a:r>
            <a:r>
              <a:rPr lang="en-US" baseline="0" dirty="0" smtClean="0"/>
              <a:t> app</a:t>
            </a:r>
            <a:endParaRPr lang="en-US" dirty="0"/>
          </a:p>
        </p:txBody>
      </p:sp>
      <p:sp>
        <p:nvSpPr>
          <p:cNvPr id="4" name="Slide Number Placeholder 3"/>
          <p:cNvSpPr>
            <a:spLocks noGrp="1"/>
          </p:cNvSpPr>
          <p:nvPr>
            <p:ph type="sldNum" sz="quarter" idx="10"/>
          </p:nvPr>
        </p:nvSpPr>
        <p:spPr/>
        <p:txBody>
          <a:bodyPr/>
          <a:lstStyle/>
          <a:p>
            <a:fld id="{8E10B34A-3DFD-402C-8A91-6EB91C1EF3FD}" type="slidenum">
              <a:rPr lang="en-US" smtClean="0"/>
              <a:t>13</a:t>
            </a:fld>
            <a:endParaRPr lang="en-US"/>
          </a:p>
        </p:txBody>
      </p:sp>
    </p:spTree>
    <p:extLst>
      <p:ext uri="{BB962C8B-B14F-4D97-AF65-F5344CB8AC3E}">
        <p14:creationId xmlns:p14="http://schemas.microsoft.com/office/powerpoint/2010/main" val="26624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Mobile application testing is a process by which application</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software developed for hand held mobile devices is tested</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for its functionality, usability and consistency</a:t>
            </a:r>
            <a:r>
              <a:rPr lang="en-US" dirty="0" smtClean="0"/>
              <a:t> </a:t>
            </a:r>
            <a:br>
              <a:rPr lang="en-US" dirty="0" smtClean="0"/>
            </a:br>
            <a:endParaRPr lang="en-US" dirty="0"/>
          </a:p>
        </p:txBody>
      </p:sp>
      <p:sp>
        <p:nvSpPr>
          <p:cNvPr id="4" name="Slide Number Placeholder 3"/>
          <p:cNvSpPr>
            <a:spLocks noGrp="1"/>
          </p:cNvSpPr>
          <p:nvPr>
            <p:ph type="sldNum" sz="quarter" idx="10"/>
          </p:nvPr>
        </p:nvSpPr>
        <p:spPr/>
        <p:txBody>
          <a:bodyPr/>
          <a:lstStyle/>
          <a:p>
            <a:fld id="{8E10B34A-3DFD-402C-8A91-6EB91C1EF3FD}" type="slidenum">
              <a:rPr lang="en-US" smtClean="0"/>
              <a:t>14</a:t>
            </a:fld>
            <a:endParaRPr lang="en-US"/>
          </a:p>
        </p:txBody>
      </p:sp>
    </p:spTree>
    <p:extLst>
      <p:ext uri="{BB962C8B-B14F-4D97-AF65-F5344CB8AC3E}">
        <p14:creationId xmlns:p14="http://schemas.microsoft.com/office/powerpoint/2010/main" val="2371470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seen a rapid improvement in cellular technology in</a:t>
            </a:r>
            <a:br>
              <a:rPr lang="en-US" dirty="0" smtClean="0"/>
            </a:br>
            <a:r>
              <a:rPr lang="en-US" dirty="0" smtClean="0"/>
              <a:t>recent years in terms of smart phones. It simply opened the</a:t>
            </a:r>
            <a:br>
              <a:rPr lang="en-US" dirty="0" smtClean="0"/>
            </a:br>
            <a:r>
              <a:rPr lang="en-US" dirty="0" smtClean="0"/>
              <a:t>new ways for software development companies to develop</a:t>
            </a:r>
            <a:br>
              <a:rPr lang="en-US" dirty="0" smtClean="0"/>
            </a:br>
            <a:r>
              <a:rPr lang="en-US" dirty="0" smtClean="0"/>
              <a:t>different kinds of mobile applications fit for the end users’</a:t>
            </a:r>
            <a:br>
              <a:rPr lang="en-US" dirty="0" smtClean="0"/>
            </a:br>
            <a:r>
              <a:rPr lang="en-US" dirty="0" smtClean="0"/>
              <a:t>needs. </a:t>
            </a:r>
            <a:endParaRPr lang="en-US" dirty="0"/>
          </a:p>
        </p:txBody>
      </p:sp>
      <p:sp>
        <p:nvSpPr>
          <p:cNvPr id="4" name="Slide Number Placeholder 3"/>
          <p:cNvSpPr>
            <a:spLocks noGrp="1"/>
          </p:cNvSpPr>
          <p:nvPr>
            <p:ph type="sldNum" sz="quarter" idx="10"/>
          </p:nvPr>
        </p:nvSpPr>
        <p:spPr/>
        <p:txBody>
          <a:bodyPr/>
          <a:lstStyle/>
          <a:p>
            <a:fld id="{8E10B34A-3DFD-402C-8A91-6EB91C1EF3FD}" type="slidenum">
              <a:rPr lang="en-US" smtClean="0"/>
              <a:t>15</a:t>
            </a:fld>
            <a:endParaRPr lang="en-US"/>
          </a:p>
        </p:txBody>
      </p:sp>
    </p:spTree>
    <p:extLst>
      <p:ext uri="{BB962C8B-B14F-4D97-AF65-F5344CB8AC3E}">
        <p14:creationId xmlns:p14="http://schemas.microsoft.com/office/powerpoint/2010/main" val="3478584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to feedback from test engineers, construction of mobile test environments still involves high costs and levels of complexity. Setting up a mobile test environment for multiple apps on each mobile platform for a range of devices is tedious, time-consuming, and expensive, and frequent upgrades in both device and platform spaces only exacerbate this challenge</a:t>
            </a:r>
          </a:p>
          <a:p>
            <a:endParaRPr lang="en-US" dirty="0"/>
          </a:p>
        </p:txBody>
      </p:sp>
      <p:sp>
        <p:nvSpPr>
          <p:cNvPr id="4" name="Slide Number Placeholder 3"/>
          <p:cNvSpPr>
            <a:spLocks noGrp="1"/>
          </p:cNvSpPr>
          <p:nvPr>
            <p:ph type="sldNum" sz="quarter" idx="10"/>
          </p:nvPr>
        </p:nvSpPr>
        <p:spPr/>
        <p:txBody>
          <a:bodyPr/>
          <a:lstStyle/>
          <a:p>
            <a:fld id="{8E10B34A-3DFD-402C-8A91-6EB91C1EF3FD}" type="slidenum">
              <a:rPr lang="en-US" smtClean="0"/>
              <a:t>19</a:t>
            </a:fld>
            <a:endParaRPr lang="en-US"/>
          </a:p>
        </p:txBody>
      </p:sp>
    </p:spTree>
    <p:extLst>
      <p:ext uri="{BB962C8B-B14F-4D97-AF65-F5344CB8AC3E}">
        <p14:creationId xmlns:p14="http://schemas.microsoft.com/office/powerpoint/2010/main" val="2765267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Localization</a:t>
            </a:r>
            <a:r>
              <a:rPr lang="en-US" sz="1200" b="0" i="0" kern="1200" dirty="0" smtClean="0">
                <a:solidFill>
                  <a:schemeClr val="tx1"/>
                </a:solidFill>
                <a:effectLst/>
                <a:latin typeface="+mn-lt"/>
                <a:ea typeface="+mn-ea"/>
                <a:cs typeface="+mn-cs"/>
              </a:rPr>
              <a:t> is the process of customizing your </a:t>
            </a:r>
            <a:r>
              <a:rPr lang="en-US" sz="1200" b="1" i="0" kern="1200" dirty="0" smtClean="0">
                <a:solidFill>
                  <a:schemeClr val="tx1"/>
                </a:solidFill>
                <a:effectLst/>
                <a:latin typeface="+mn-lt"/>
                <a:ea typeface="+mn-ea"/>
                <a:cs typeface="+mn-cs"/>
              </a:rPr>
              <a:t>app</a:t>
            </a:r>
            <a:r>
              <a:rPr lang="en-US" sz="1200" b="0" i="0" kern="1200" dirty="0" smtClean="0">
                <a:solidFill>
                  <a:schemeClr val="tx1"/>
                </a:solidFill>
                <a:effectLst/>
                <a:latin typeface="+mn-lt"/>
                <a:ea typeface="+mn-ea"/>
                <a:cs typeface="+mn-cs"/>
              </a:rPr>
              <a:t> to work in other languages other than the default</a:t>
            </a:r>
            <a:endParaRPr lang="en-US" dirty="0"/>
          </a:p>
        </p:txBody>
      </p:sp>
      <p:sp>
        <p:nvSpPr>
          <p:cNvPr id="4" name="Slide Number Placeholder 3"/>
          <p:cNvSpPr>
            <a:spLocks noGrp="1"/>
          </p:cNvSpPr>
          <p:nvPr>
            <p:ph type="sldNum" sz="quarter" idx="10"/>
          </p:nvPr>
        </p:nvSpPr>
        <p:spPr/>
        <p:txBody>
          <a:bodyPr/>
          <a:lstStyle/>
          <a:p>
            <a:fld id="{8E10B34A-3DFD-402C-8A91-6EB91C1EF3FD}" type="slidenum">
              <a:rPr lang="en-US" smtClean="0"/>
              <a:t>27</a:t>
            </a:fld>
            <a:endParaRPr lang="en-US"/>
          </a:p>
        </p:txBody>
      </p:sp>
    </p:spTree>
    <p:extLst>
      <p:ext uri="{BB962C8B-B14F-4D97-AF65-F5344CB8AC3E}">
        <p14:creationId xmlns:p14="http://schemas.microsoft.com/office/powerpoint/2010/main" val="41274357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Static testing</a:t>
            </a:r>
            <a:r>
              <a:rPr lang="en-US" sz="1200" b="0" i="0" kern="1200" dirty="0" smtClean="0">
                <a:solidFill>
                  <a:schemeClr val="tx1"/>
                </a:solidFill>
                <a:effectLst/>
                <a:latin typeface="+mn-lt"/>
                <a:ea typeface="+mn-ea"/>
                <a:cs typeface="+mn-cs"/>
              </a:rPr>
              <a:t> is done in verification stage whereas </a:t>
            </a:r>
            <a:r>
              <a:rPr lang="en-US" sz="1200" b="1" i="0" kern="1200" dirty="0" smtClean="0">
                <a:solidFill>
                  <a:schemeClr val="tx1"/>
                </a:solidFill>
                <a:effectLst/>
                <a:latin typeface="+mn-lt"/>
                <a:ea typeface="+mn-ea"/>
                <a:cs typeface="+mn-cs"/>
              </a:rPr>
              <a:t>dynamic testing</a:t>
            </a:r>
            <a:r>
              <a:rPr lang="en-US" sz="1200" b="0" i="0" kern="1200" dirty="0" smtClean="0">
                <a:solidFill>
                  <a:schemeClr val="tx1"/>
                </a:solidFill>
                <a:effectLst/>
                <a:latin typeface="+mn-lt"/>
                <a:ea typeface="+mn-ea"/>
                <a:cs typeface="+mn-cs"/>
              </a:rPr>
              <a:t> is done in validation stage. </a:t>
            </a:r>
            <a:r>
              <a:rPr lang="en-US" sz="1200" b="0" i="0" kern="1200" smtClean="0">
                <a:solidFill>
                  <a:schemeClr val="tx1"/>
                </a:solidFill>
                <a:effectLst/>
                <a:latin typeface="+mn-lt"/>
                <a:ea typeface="+mn-ea"/>
                <a:cs typeface="+mn-cs"/>
              </a:rPr>
              <a:t>In </a:t>
            </a:r>
            <a:r>
              <a:rPr lang="en-US" sz="1200" b="1" i="0" kern="1200" smtClean="0">
                <a:solidFill>
                  <a:schemeClr val="tx1"/>
                </a:solidFill>
                <a:effectLst/>
                <a:latin typeface="+mn-lt"/>
                <a:ea typeface="+mn-ea"/>
                <a:cs typeface="+mn-cs"/>
              </a:rPr>
              <a:t>static </a:t>
            </a:r>
            <a:r>
              <a:rPr lang="en-US" sz="1200" b="1" i="0" kern="1200" dirty="0" smtClean="0">
                <a:solidFill>
                  <a:schemeClr val="tx1"/>
                </a:solidFill>
                <a:effectLst/>
                <a:latin typeface="+mn-lt"/>
                <a:ea typeface="+mn-ea"/>
                <a:cs typeface="+mn-cs"/>
              </a:rPr>
              <a:t>testing</a:t>
            </a:r>
            <a:r>
              <a:rPr lang="en-US" sz="1200" b="0" i="0" kern="1200" dirty="0" smtClean="0">
                <a:solidFill>
                  <a:schemeClr val="tx1"/>
                </a:solidFill>
                <a:effectLst/>
                <a:latin typeface="+mn-lt"/>
                <a:ea typeface="+mn-ea"/>
                <a:cs typeface="+mn-cs"/>
              </a:rPr>
              <a:t> code is being examined without being executed whereas In </a:t>
            </a:r>
            <a:r>
              <a:rPr lang="en-US" sz="1200" b="1" i="0" kern="1200" dirty="0" smtClean="0">
                <a:solidFill>
                  <a:schemeClr val="tx1"/>
                </a:solidFill>
                <a:effectLst/>
                <a:latin typeface="+mn-lt"/>
                <a:ea typeface="+mn-ea"/>
                <a:cs typeface="+mn-cs"/>
              </a:rPr>
              <a:t>dynamic testing</a:t>
            </a:r>
            <a:r>
              <a:rPr lang="en-US" sz="1200" b="0" i="0" kern="1200" dirty="0" smtClean="0">
                <a:solidFill>
                  <a:schemeClr val="tx1"/>
                </a:solidFill>
                <a:effectLst/>
                <a:latin typeface="+mn-lt"/>
                <a:ea typeface="+mn-ea"/>
                <a:cs typeface="+mn-cs"/>
              </a:rPr>
              <a:t>, code is being executed and tested without necessarily being examined</a:t>
            </a:r>
            <a:endParaRPr lang="en-US" dirty="0"/>
          </a:p>
        </p:txBody>
      </p:sp>
      <p:sp>
        <p:nvSpPr>
          <p:cNvPr id="4" name="Slide Number Placeholder 3"/>
          <p:cNvSpPr>
            <a:spLocks noGrp="1"/>
          </p:cNvSpPr>
          <p:nvPr>
            <p:ph type="sldNum" sz="quarter" idx="10"/>
          </p:nvPr>
        </p:nvSpPr>
        <p:spPr/>
        <p:txBody>
          <a:bodyPr/>
          <a:lstStyle/>
          <a:p>
            <a:fld id="{8E10B34A-3DFD-402C-8A91-6EB91C1EF3FD}" type="slidenum">
              <a:rPr lang="en-US" smtClean="0"/>
              <a:t>30</a:t>
            </a:fld>
            <a:endParaRPr lang="en-US"/>
          </a:p>
        </p:txBody>
      </p:sp>
    </p:spTree>
    <p:extLst>
      <p:ext uri="{BB962C8B-B14F-4D97-AF65-F5344CB8AC3E}">
        <p14:creationId xmlns:p14="http://schemas.microsoft.com/office/powerpoint/2010/main" val="2895784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AB377A-1CC7-4417-8C0D-23D03257850C}"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2528627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B377A-1CC7-4417-8C0D-23D03257850C}"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1425235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B377A-1CC7-4417-8C0D-23D03257850C}"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816059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B377A-1CC7-4417-8C0D-23D03257850C}"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3584699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AB377A-1CC7-4417-8C0D-23D03257850C}" type="datetimeFigureOut">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748693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AB377A-1CC7-4417-8C0D-23D03257850C}"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460637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AB377A-1CC7-4417-8C0D-23D03257850C}" type="datetimeFigureOut">
              <a:rPr lang="en-US" smtClean="0"/>
              <a:t>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434785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AB377A-1CC7-4417-8C0D-23D03257850C}" type="datetimeFigureOut">
              <a:rPr lang="en-US" smtClean="0"/>
              <a:t>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2533736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AB377A-1CC7-4417-8C0D-23D03257850C}" type="datetimeFigureOut">
              <a:rPr lang="en-US" smtClean="0"/>
              <a:t>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1253214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AB377A-1CC7-4417-8C0D-23D03257850C}"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775563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AB377A-1CC7-4417-8C0D-23D03257850C}" type="datetimeFigureOut">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17E402-C49D-4685-AE69-78EB974BB293}" type="slidenum">
              <a:rPr lang="en-US" smtClean="0"/>
              <a:t>‹#›</a:t>
            </a:fld>
            <a:endParaRPr lang="en-US"/>
          </a:p>
        </p:txBody>
      </p:sp>
    </p:spTree>
    <p:extLst>
      <p:ext uri="{BB962C8B-B14F-4D97-AF65-F5344CB8AC3E}">
        <p14:creationId xmlns:p14="http://schemas.microsoft.com/office/powerpoint/2010/main" val="3247318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AB377A-1CC7-4417-8C0D-23D03257850C}" type="datetimeFigureOut">
              <a:rPr lang="en-US" smtClean="0"/>
              <a:t>12/6/2018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17E402-C49D-4685-AE69-78EB974BB293}" type="slidenum">
              <a:rPr lang="en-US" smtClean="0"/>
              <a:t>‹#›</a:t>
            </a:fld>
            <a:endParaRPr lang="en-US"/>
          </a:p>
        </p:txBody>
      </p:sp>
    </p:spTree>
    <p:extLst>
      <p:ext uri="{BB962C8B-B14F-4D97-AF65-F5344CB8AC3E}">
        <p14:creationId xmlns:p14="http://schemas.microsoft.com/office/powerpoint/2010/main" val="5901567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588" y="142875"/>
            <a:ext cx="11887200" cy="6515100"/>
          </a:xfrm>
        </p:spPr>
        <p:txBody>
          <a:bodyPr/>
          <a:lstStyle/>
          <a:p>
            <a:r>
              <a:rPr lang="en-US" b="1" dirty="0">
                <a:latin typeface="Times New Roman" panose="02020603050405020304" pitchFamily="18" charset="0"/>
                <a:cs typeface="Times New Roman" panose="02020603050405020304" pitchFamily="18" charset="0"/>
              </a:rPr>
              <a:t>CSC 417</a:t>
            </a: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MOBILE DESIGN AND DEVELOPMENT</a:t>
            </a: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(DR KASALI F. A.)</a:t>
            </a:r>
          </a:p>
          <a:p>
            <a:endParaRPr lang="en-US" dirty="0"/>
          </a:p>
        </p:txBody>
      </p:sp>
    </p:spTree>
    <p:extLst>
      <p:ext uri="{BB962C8B-B14F-4D97-AF65-F5344CB8AC3E}">
        <p14:creationId xmlns:p14="http://schemas.microsoft.com/office/powerpoint/2010/main" val="2286723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82880"/>
            <a:ext cx="11932920" cy="6522720"/>
          </a:xfrm>
        </p:spPr>
        <p:txBody>
          <a:bodyPr/>
          <a:lstStyle/>
          <a:p>
            <a:pPr algn="just" fontAlgn="base"/>
            <a:r>
              <a:rPr lang="en-US" b="1" dirty="0">
                <a:latin typeface="Times New Roman" panose="02020603050405020304" pitchFamily="18" charset="0"/>
                <a:cs typeface="Times New Roman" panose="02020603050405020304" pitchFamily="18" charset="0"/>
              </a:rPr>
              <a:t>Keep users in control.</a:t>
            </a:r>
          </a:p>
          <a:p>
            <a:pPr marL="0" indent="0" algn="just" fontAlgn="base">
              <a:buNone/>
            </a:pPr>
            <a:r>
              <a:rPr lang="en-US" dirty="0">
                <a:latin typeface="Times New Roman" panose="02020603050405020304" pitchFamily="18" charset="0"/>
                <a:cs typeface="Times New Roman" panose="02020603050405020304" pitchFamily="18" charset="0"/>
              </a:rPr>
              <a:t>Experienced users strongly desire the sense that they are in charge of the interface and that the interface responds to their actions. They don’t want surprises or changes in familiar behavior, and they are annoyed by tedious data-entry sequences, difficulty in obtaining necessary information, and inability to produce their desired result</a:t>
            </a:r>
            <a:r>
              <a:rPr lang="en-US" dirty="0" smtClean="0">
                <a:latin typeface="Times New Roman" panose="02020603050405020304" pitchFamily="18" charset="0"/>
                <a:cs typeface="Times New Roman" panose="02020603050405020304" pitchFamily="18" charset="0"/>
              </a:rPr>
              <a:t>.</a:t>
            </a:r>
          </a:p>
          <a:p>
            <a:pPr algn="just" fontAlgn="base"/>
            <a:r>
              <a:rPr lang="en-US" b="1" dirty="0">
                <a:latin typeface="Times New Roman" panose="02020603050405020304" pitchFamily="18" charset="0"/>
                <a:cs typeface="Times New Roman" panose="02020603050405020304" pitchFamily="18" charset="0"/>
              </a:rPr>
              <a:t>Reduce short-term memory load.</a:t>
            </a:r>
          </a:p>
          <a:p>
            <a:pPr marL="0" indent="0" algn="just" fontAlgn="base">
              <a:buNone/>
            </a:pPr>
            <a:r>
              <a:rPr lang="en-US" dirty="0">
                <a:latin typeface="Times New Roman" panose="02020603050405020304" pitchFamily="18" charset="0"/>
                <a:cs typeface="Times New Roman" panose="02020603050405020304" pitchFamily="18" charset="0"/>
              </a:rPr>
              <a:t>Humans’ limited capacity for information processing in short-term memory (the rule of thumb is that people can remember “seven plus or minus two chunks” of information) requires that designers avoid interfaces in which users must remember information from one display and then use that information on another display. It means that cellphones should not require reentry of phone numbers, website locations should remain visible, and lengthy forms should be compacted to fit a single display.</a:t>
            </a:r>
          </a:p>
          <a:p>
            <a:pPr marL="0" indent="0" algn="just" fontAlgn="base">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840721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 y="106680"/>
            <a:ext cx="11871960" cy="6568440"/>
          </a:xfrm>
        </p:spPr>
        <p:txBody>
          <a:bodyPr/>
          <a:lstStyle/>
          <a:p>
            <a:pPr marL="0" indent="0" algn="just">
              <a:buNone/>
            </a:pPr>
            <a:r>
              <a:rPr lang="en-US" dirty="0" smtClean="0">
                <a:latin typeface="Times New Roman" panose="02020603050405020304" pitchFamily="18" charset="0"/>
                <a:cs typeface="Times New Roman" panose="02020603050405020304" pitchFamily="18" charset="0"/>
              </a:rPr>
              <a:t>Note that </a:t>
            </a:r>
            <a:r>
              <a:rPr lang="en-US" dirty="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hese </a:t>
            </a:r>
            <a:r>
              <a:rPr lang="en-US" dirty="0">
                <a:latin typeface="Times New Roman" panose="02020603050405020304" pitchFamily="18" charset="0"/>
                <a:cs typeface="Times New Roman" panose="02020603050405020304" pitchFamily="18" charset="0"/>
              </a:rPr>
              <a:t>underlying principles must be interpreted, refined, and extended for each environment.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They </a:t>
            </a:r>
            <a:r>
              <a:rPr lang="en-US" dirty="0">
                <a:latin typeface="Times New Roman" panose="02020603050405020304" pitchFamily="18" charset="0"/>
                <a:cs typeface="Times New Roman" panose="02020603050405020304" pitchFamily="18" charset="0"/>
              </a:rPr>
              <a:t>have their limitations, but they provide a good starting point for mobile, desktop, and web designers. </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505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 y="137160"/>
            <a:ext cx="11826240" cy="6598920"/>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User Centered Designs</a:t>
            </a:r>
          </a:p>
          <a:p>
            <a:pPr marL="0" indent="0" algn="just">
              <a:buNone/>
            </a:pPr>
            <a:r>
              <a:rPr lang="en-GB" sz="2400" dirty="0">
                <a:latin typeface="Times New Roman" panose="02020603050405020304" pitchFamily="18" charset="0"/>
                <a:cs typeface="Times New Roman" panose="02020603050405020304" pitchFamily="18" charset="0"/>
              </a:rPr>
              <a:t>As specified in International Standard Organization (ISO) 13407 </a:t>
            </a:r>
            <a:r>
              <a:rPr lang="en-GB" sz="2400" dirty="0" smtClean="0">
                <a:latin typeface="Times New Roman" panose="02020603050405020304" pitchFamily="18" charset="0"/>
                <a:cs typeface="Times New Roman" panose="02020603050405020304" pitchFamily="18" charset="0"/>
              </a:rPr>
              <a:t>standard, user </a:t>
            </a:r>
            <a:r>
              <a:rPr lang="en-GB" sz="2400" dirty="0">
                <a:latin typeface="Times New Roman" panose="02020603050405020304" pitchFamily="18" charset="0"/>
                <a:cs typeface="Times New Roman" panose="02020603050405020304" pitchFamily="18" charset="0"/>
              </a:rPr>
              <a:t>centred design begins with a thorough understanding of the needs and requirement of users. </a:t>
            </a:r>
            <a:endParaRPr lang="en-GB" sz="2400" dirty="0" smtClean="0">
              <a:latin typeface="Times New Roman" panose="02020603050405020304" pitchFamily="18" charset="0"/>
              <a:cs typeface="Times New Roman" panose="02020603050405020304" pitchFamily="18" charset="0"/>
            </a:endParaRPr>
          </a:p>
          <a:p>
            <a:pPr marL="0" indent="0" algn="just">
              <a:buNone/>
            </a:pPr>
            <a:r>
              <a:rPr lang="en-GB" sz="2400" dirty="0" smtClean="0">
                <a:latin typeface="Times New Roman" panose="02020603050405020304" pitchFamily="18" charset="0"/>
                <a:cs typeface="Times New Roman" panose="02020603050405020304" pitchFamily="18" charset="0"/>
              </a:rPr>
              <a:t>It </a:t>
            </a:r>
            <a:r>
              <a:rPr lang="en-GB" sz="2400" dirty="0">
                <a:latin typeface="Times New Roman" panose="02020603050405020304" pitchFamily="18" charset="0"/>
                <a:cs typeface="Times New Roman" panose="02020603050405020304" pitchFamily="18" charset="0"/>
              </a:rPr>
              <a:t>is a generic standard and can be applied to any system or product. </a:t>
            </a:r>
            <a:endParaRPr lang="en-GB" sz="2400" dirty="0" smtClean="0">
              <a:latin typeface="Times New Roman" panose="02020603050405020304" pitchFamily="18" charset="0"/>
              <a:cs typeface="Times New Roman" panose="02020603050405020304" pitchFamily="18" charset="0"/>
            </a:endParaRPr>
          </a:p>
          <a:p>
            <a:pPr marL="0" indent="0" algn="just">
              <a:buNone/>
            </a:pPr>
            <a:r>
              <a:rPr lang="en-GB" sz="2400" dirty="0" smtClean="0">
                <a:latin typeface="Times New Roman" panose="02020603050405020304" pitchFamily="18" charset="0"/>
                <a:cs typeface="Times New Roman" panose="02020603050405020304" pitchFamily="18" charset="0"/>
              </a:rPr>
              <a:t>According </a:t>
            </a:r>
            <a:r>
              <a:rPr lang="en-GB" sz="2400" dirty="0">
                <a:latin typeface="Times New Roman" panose="02020603050405020304" pitchFamily="18" charset="0"/>
                <a:cs typeface="Times New Roman" panose="02020603050405020304" pitchFamily="18" charset="0"/>
              </a:rPr>
              <a:t>to this standard, it stipulated that there are four essential activities in a user-centred design which are:</a:t>
            </a:r>
            <a:endParaRPr lang="en-US" sz="2400" dirty="0">
              <a:latin typeface="Times New Roman" panose="02020603050405020304" pitchFamily="18" charset="0"/>
              <a:cs typeface="Times New Roman" panose="02020603050405020304" pitchFamily="18" charset="0"/>
            </a:endParaRPr>
          </a:p>
          <a:p>
            <a:pPr lvl="0" algn="just"/>
            <a:r>
              <a:rPr lang="en-GB" sz="2400" dirty="0">
                <a:latin typeface="Times New Roman" panose="02020603050405020304" pitchFamily="18" charset="0"/>
                <a:cs typeface="Times New Roman" panose="02020603050405020304" pitchFamily="18" charset="0"/>
              </a:rPr>
              <a:t>Requirement gathering: Understanding and specifying the context of use.</a:t>
            </a:r>
            <a:endParaRPr lang="en-US" sz="2400" dirty="0">
              <a:latin typeface="Times New Roman" panose="02020603050405020304" pitchFamily="18" charset="0"/>
              <a:cs typeface="Times New Roman" panose="02020603050405020304" pitchFamily="18" charset="0"/>
            </a:endParaRPr>
          </a:p>
          <a:p>
            <a:pPr lvl="0" algn="just"/>
            <a:r>
              <a:rPr lang="en-GB" sz="2400" dirty="0">
                <a:latin typeface="Times New Roman" panose="02020603050405020304" pitchFamily="18" charset="0"/>
                <a:cs typeface="Times New Roman" panose="02020603050405020304" pitchFamily="18" charset="0"/>
              </a:rPr>
              <a:t>Requirement Specification: Specifying user requirements.</a:t>
            </a:r>
            <a:endParaRPr lang="en-US" sz="2400" dirty="0">
              <a:latin typeface="Times New Roman" panose="02020603050405020304" pitchFamily="18" charset="0"/>
              <a:cs typeface="Times New Roman" panose="02020603050405020304" pitchFamily="18" charset="0"/>
            </a:endParaRPr>
          </a:p>
          <a:p>
            <a:pPr lvl="0" algn="just"/>
            <a:r>
              <a:rPr lang="en-GB" sz="2400" dirty="0">
                <a:latin typeface="Times New Roman" panose="02020603050405020304" pitchFamily="18" charset="0"/>
                <a:cs typeface="Times New Roman" panose="02020603050405020304" pitchFamily="18" charset="0"/>
              </a:rPr>
              <a:t>Design: Producing designs and prototypes.</a:t>
            </a:r>
            <a:endParaRPr lang="en-US" sz="2400" dirty="0">
              <a:latin typeface="Times New Roman" panose="02020603050405020304" pitchFamily="18" charset="0"/>
              <a:cs typeface="Times New Roman" panose="02020603050405020304" pitchFamily="18" charset="0"/>
            </a:endParaRPr>
          </a:p>
          <a:p>
            <a:pPr lvl="0" algn="just"/>
            <a:r>
              <a:rPr lang="en-GB" sz="2400" dirty="0">
                <a:latin typeface="Times New Roman" panose="02020603050405020304" pitchFamily="18" charset="0"/>
                <a:cs typeface="Times New Roman" panose="02020603050405020304" pitchFamily="18" charset="0"/>
              </a:rPr>
              <a:t>Evaluation: Carrying out user based assessment of the system.</a:t>
            </a:r>
            <a:endParaRPr lang="en-US" sz="2400" dirty="0">
              <a:latin typeface="Times New Roman" panose="02020603050405020304" pitchFamily="18" charset="0"/>
              <a:cs typeface="Times New Roman" panose="02020603050405020304" pitchFamily="18" charset="0"/>
            </a:endParaRPr>
          </a:p>
          <a:p>
            <a:pPr marL="0" indent="0" algn="just">
              <a:buNone/>
            </a:pPr>
            <a:r>
              <a:rPr lang="en-GB" sz="2400" dirty="0">
                <a:latin typeface="Times New Roman" panose="02020603050405020304" pitchFamily="18" charset="0"/>
                <a:cs typeface="Times New Roman" panose="02020603050405020304" pitchFamily="18" charset="0"/>
              </a:rPr>
              <a:t>The advantages of this approach range from increased acceptability and usability, enhanced information quality, reduction in support and training costs and improved user satisfaction</a:t>
            </a:r>
            <a:r>
              <a:rPr lang="en-GB"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06038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67640"/>
            <a:ext cx="11826240" cy="6537960"/>
          </a:xfrm>
        </p:spPr>
        <p:txBody>
          <a:bodyPr>
            <a:noAutofit/>
          </a:bodyPr>
          <a:lstStyle/>
          <a:p>
            <a:pPr marL="0" indent="0" algn="ctr">
              <a:buNone/>
            </a:pPr>
            <a:r>
              <a:rPr lang="en-US" sz="2000" b="1" dirty="0" smtClean="0">
                <a:latin typeface="Times New Roman" panose="02020603050405020304" pitchFamily="18" charset="0"/>
                <a:cs typeface="Times New Roman" panose="02020603050405020304" pitchFamily="18" charset="0"/>
              </a:rPr>
              <a:t>Mobile Application Testing</a:t>
            </a:r>
          </a:p>
          <a:p>
            <a:pPr marL="0" indent="0" algn="just">
              <a:lnSpc>
                <a:spcPct val="100000"/>
              </a:lnSpc>
              <a:buNone/>
            </a:pPr>
            <a:r>
              <a:rPr lang="en-US" sz="2000" dirty="0">
                <a:latin typeface="Times New Roman" panose="02020603050405020304" pitchFamily="18" charset="0"/>
                <a:cs typeface="Times New Roman" panose="02020603050405020304" pitchFamily="18" charset="0"/>
              </a:rPr>
              <a:t>The term mobile testing refers to different types of testing, </a:t>
            </a:r>
            <a:r>
              <a:rPr lang="en-US" sz="2000" dirty="0" smtClean="0">
                <a:latin typeface="Times New Roman" panose="02020603050405020304" pitchFamily="18" charset="0"/>
                <a:cs typeface="Times New Roman" panose="02020603050405020304" pitchFamily="18" charset="0"/>
              </a:rPr>
              <a:t> such </a:t>
            </a:r>
            <a:r>
              <a:rPr lang="en-US" sz="2000" dirty="0">
                <a:latin typeface="Times New Roman" panose="02020603050405020304" pitchFamily="18" charset="0"/>
                <a:cs typeface="Times New Roman" panose="02020603050405020304" pitchFamily="18" charset="0"/>
              </a:rPr>
              <a:t>as native mobile app testing, mobile device testing, and </a:t>
            </a:r>
            <a:r>
              <a:rPr lang="en-US" sz="2000" dirty="0" smtClean="0">
                <a:latin typeface="Times New Roman" panose="02020603050405020304" pitchFamily="18" charset="0"/>
                <a:cs typeface="Times New Roman" panose="02020603050405020304" pitchFamily="18" charset="0"/>
              </a:rPr>
              <a:t> mobile </a:t>
            </a:r>
            <a:r>
              <a:rPr lang="en-US" sz="2000" dirty="0">
                <a:latin typeface="Times New Roman" panose="02020603050405020304" pitchFamily="18" charset="0"/>
                <a:cs typeface="Times New Roman" panose="02020603050405020304" pitchFamily="18" charset="0"/>
              </a:rPr>
              <a:t>Web app testing</a:t>
            </a:r>
            <a:r>
              <a:rPr lang="en-US" sz="2000" dirty="0" smtClean="0">
                <a:latin typeface="Times New Roman" panose="02020603050405020304" pitchFamily="18" charset="0"/>
                <a:cs typeface="Times New Roman" panose="02020603050405020304" pitchFamily="18" charset="0"/>
              </a:rPr>
              <a:t>.</a:t>
            </a:r>
          </a:p>
          <a:p>
            <a:pPr marL="0" indent="0" algn="just">
              <a:lnSpc>
                <a:spcPct val="100000"/>
              </a:lnSpc>
              <a:buNone/>
            </a:pPr>
            <a:r>
              <a:rPr lang="en-US" sz="2000" dirty="0" smtClean="0">
                <a:latin typeface="Times New Roman" panose="02020603050405020304" pitchFamily="18" charset="0"/>
                <a:cs typeface="Times New Roman" panose="02020603050405020304" pitchFamily="18" charset="0"/>
              </a:rPr>
              <a:t>We </a:t>
            </a:r>
            <a:r>
              <a:rPr lang="en-US" sz="2000" dirty="0">
                <a:latin typeface="Times New Roman" panose="02020603050405020304" pitchFamily="18" charset="0"/>
                <a:cs typeface="Times New Roman" panose="02020603050405020304" pitchFamily="18" charset="0"/>
              </a:rPr>
              <a:t>use mobile app testing to refer </a:t>
            </a:r>
            <a:r>
              <a:rPr lang="en-US" sz="2000" dirty="0" smtClean="0">
                <a:latin typeface="Times New Roman" panose="02020603050405020304" pitchFamily="18" charset="0"/>
                <a:cs typeface="Times New Roman" panose="02020603050405020304" pitchFamily="18" charset="0"/>
              </a:rPr>
              <a:t>to  </a:t>
            </a:r>
            <a:r>
              <a:rPr lang="en-US" sz="2000" dirty="0">
                <a:latin typeface="Times New Roman" panose="02020603050405020304" pitchFamily="18" charset="0"/>
                <a:cs typeface="Times New Roman" panose="02020603050405020304" pitchFamily="18" charset="0"/>
              </a:rPr>
              <a:t>"testing activities for native and Web applications on mobile </a:t>
            </a:r>
            <a:r>
              <a:rPr lang="en-US" sz="2000" dirty="0" smtClean="0">
                <a:latin typeface="Times New Roman" panose="02020603050405020304" pitchFamily="18" charset="0"/>
                <a:cs typeface="Times New Roman" panose="02020603050405020304" pitchFamily="18" charset="0"/>
              </a:rPr>
              <a:t>devices </a:t>
            </a:r>
            <a:r>
              <a:rPr lang="en-US" sz="2000" dirty="0">
                <a:latin typeface="Times New Roman" panose="02020603050405020304" pitchFamily="18" charset="0"/>
                <a:cs typeface="Times New Roman" panose="02020603050405020304" pitchFamily="18" charset="0"/>
              </a:rPr>
              <a:t>using well-defined software test methods and tools to ensure quality in functions, behaviors, performance, and quality of service, as well as features, such as mobility, usability, </a:t>
            </a:r>
            <a:r>
              <a:rPr lang="en-US" sz="2000" dirty="0" smtClean="0">
                <a:latin typeface="Times New Roman" panose="02020603050405020304" pitchFamily="18" charset="0"/>
                <a:cs typeface="Times New Roman" panose="02020603050405020304" pitchFamily="18" charset="0"/>
              </a:rPr>
              <a:t>inter-</a:t>
            </a:r>
            <a:r>
              <a:rPr lang="en-US" sz="2000" dirty="0" err="1" smtClean="0">
                <a:latin typeface="Times New Roman" panose="02020603050405020304" pitchFamily="18" charset="0"/>
                <a:cs typeface="Times New Roman" panose="02020603050405020304" pitchFamily="18" charset="0"/>
              </a:rPr>
              <a:t>operationability</a:t>
            </a:r>
            <a:r>
              <a:rPr lang="en-US" sz="2000" dirty="0">
                <a:latin typeface="Times New Roman" panose="02020603050405020304" pitchFamily="18" charset="0"/>
                <a:cs typeface="Times New Roman" panose="02020603050405020304" pitchFamily="18" charset="0"/>
              </a:rPr>
              <a:t>, connectivity, security, and </a:t>
            </a:r>
            <a:r>
              <a:rPr lang="en-US" sz="2000" dirty="0" smtClean="0">
                <a:latin typeface="Times New Roman" panose="02020603050405020304" pitchFamily="18" charset="0"/>
                <a:cs typeface="Times New Roman" panose="02020603050405020304" pitchFamily="18" charset="0"/>
              </a:rPr>
              <a:t>privacy.”</a:t>
            </a:r>
          </a:p>
          <a:p>
            <a:pPr marL="0" indent="0" algn="just">
              <a:lnSpc>
                <a:spcPct val="100000"/>
              </a:lnSpc>
              <a:buNone/>
            </a:pPr>
            <a:r>
              <a:rPr lang="en-US" sz="2000" dirty="0">
                <a:latin typeface="Times New Roman" panose="02020603050405020304" pitchFamily="18" charset="0"/>
                <a:cs typeface="Times New Roman" panose="02020603050405020304" pitchFamily="18" charset="0"/>
              </a:rPr>
              <a:t>Most research on mobile application testing </a:t>
            </a:r>
            <a:r>
              <a:rPr lang="en-US" sz="2000" dirty="0" smtClean="0">
                <a:latin typeface="Times New Roman" panose="02020603050405020304" pitchFamily="18" charset="0"/>
                <a:cs typeface="Times New Roman" panose="02020603050405020304" pitchFamily="18" charset="0"/>
              </a:rPr>
              <a:t>focuses </a:t>
            </a:r>
            <a:r>
              <a:rPr lang="en-US" sz="2000" dirty="0">
                <a:latin typeface="Times New Roman" panose="02020603050405020304" pitchFamily="18" charset="0"/>
                <a:cs typeface="Times New Roman" panose="02020603050405020304" pitchFamily="18" charset="0"/>
              </a:rPr>
              <a:t>on solutions to specific technical problems in </a:t>
            </a: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following areas:</a:t>
            </a:r>
          </a:p>
          <a:p>
            <a:pPr algn="just">
              <a:lnSpc>
                <a:spcPct val="100000"/>
              </a:lnSpc>
            </a:pPr>
            <a:r>
              <a:rPr lang="en-US" sz="2000" dirty="0" smtClean="0">
                <a:latin typeface="Times New Roman" panose="02020603050405020304" pitchFamily="18" charset="0"/>
                <a:cs typeface="Times New Roman" panose="02020603050405020304" pitchFamily="18" charset="0"/>
              </a:rPr>
              <a:t>white-box </a:t>
            </a:r>
            <a:r>
              <a:rPr lang="en-US" sz="2000" dirty="0">
                <a:latin typeface="Times New Roman" panose="02020603050405020304" pitchFamily="18" charset="0"/>
                <a:cs typeface="Times New Roman" panose="02020603050405020304" pitchFamily="18" charset="0"/>
              </a:rPr>
              <a:t>and unit testing of mobile apps,</a:t>
            </a:r>
          </a:p>
          <a:p>
            <a:pPr algn="just">
              <a:lnSpc>
                <a:spcPct val="100000"/>
              </a:lnSpc>
            </a:pPr>
            <a:r>
              <a:rPr lang="en-US" sz="2000" dirty="0" smtClean="0">
                <a:latin typeface="Times New Roman" panose="02020603050405020304" pitchFamily="18" charset="0"/>
                <a:cs typeface="Times New Roman" panose="02020603050405020304" pitchFamily="18" charset="0"/>
              </a:rPr>
              <a:t>black-box </a:t>
            </a:r>
            <a:r>
              <a:rPr lang="en-US" sz="2000" dirty="0">
                <a:latin typeface="Times New Roman" panose="02020603050405020304" pitchFamily="18" charset="0"/>
                <a:cs typeface="Times New Roman" panose="02020603050405020304" pitchFamily="18" charset="0"/>
              </a:rPr>
              <a:t>and GUI testing of mobile </a:t>
            </a:r>
            <a:r>
              <a:rPr lang="en-US" sz="2000" dirty="0" smtClean="0">
                <a:latin typeface="Times New Roman" panose="02020603050405020304" pitchFamily="18" charset="0"/>
                <a:cs typeface="Times New Roman" panose="02020603050405020304" pitchFamily="18" charset="0"/>
              </a:rPr>
              <a:t>apps</a:t>
            </a:r>
          </a:p>
          <a:p>
            <a:pPr algn="just">
              <a:lnSpc>
                <a:spcPct val="100000"/>
              </a:lnSpc>
            </a:pPr>
            <a:r>
              <a:rPr lang="en-US" sz="2000" dirty="0">
                <a:latin typeface="Times New Roman" panose="02020603050405020304" pitchFamily="18" charset="0"/>
                <a:cs typeface="Times New Roman" panose="02020603050405020304" pitchFamily="18" charset="0"/>
              </a:rPr>
              <a:t>validation of mobile app quality-of-service (</a:t>
            </a:r>
            <a:r>
              <a:rPr lang="en-US" sz="2000" dirty="0" err="1">
                <a:latin typeface="Times New Roman" panose="02020603050405020304" pitchFamily="18" charset="0"/>
                <a:cs typeface="Times New Roman" panose="02020603050405020304" pitchFamily="18" charset="0"/>
              </a:rPr>
              <a:t>QoS</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requirements</a:t>
            </a:r>
            <a:r>
              <a:rPr lang="en-US" sz="2000" dirty="0">
                <a:latin typeface="Times New Roman" panose="02020603050405020304" pitchFamily="18" charset="0"/>
                <a:cs typeface="Times New Roman" panose="02020603050405020304" pitchFamily="18" charset="0"/>
              </a:rPr>
              <a:t>,</a:t>
            </a:r>
          </a:p>
          <a:p>
            <a:pPr algn="just">
              <a:lnSpc>
                <a:spcPct val="100000"/>
              </a:lnSpc>
            </a:pP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wireless network testing,</a:t>
            </a:r>
          </a:p>
          <a:p>
            <a:pPr algn="just">
              <a:lnSpc>
                <a:spcPct val="100000"/>
              </a:lnSpc>
            </a:pP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mobile usability testing, and</a:t>
            </a:r>
          </a:p>
          <a:p>
            <a:pPr algn="just">
              <a:lnSpc>
                <a:spcPct val="100000"/>
              </a:lnSpc>
            </a:pPr>
            <a:r>
              <a:rPr lang="en-US" sz="2000" dirty="0" smtClean="0">
                <a:latin typeface="Times New Roman" panose="02020603050405020304" pitchFamily="18" charset="0"/>
                <a:cs typeface="Times New Roman" panose="02020603050405020304" pitchFamily="18" charset="0"/>
              </a:rPr>
              <a:t>mobile </a:t>
            </a:r>
            <a:r>
              <a:rPr lang="en-US" sz="2000" dirty="0">
                <a:latin typeface="Times New Roman" panose="02020603050405020304" pitchFamily="18" charset="0"/>
                <a:cs typeface="Times New Roman" panose="02020603050405020304" pitchFamily="18" charset="0"/>
              </a:rPr>
              <a:t>test automation frameworks.</a:t>
            </a:r>
          </a:p>
          <a:p>
            <a:pPr marL="0" indent="0">
              <a:buNone/>
            </a:pPr>
            <a:r>
              <a:rPr lang="en-US" sz="2000" dirty="0"/>
              <a:t/>
            </a:r>
            <a:br>
              <a:rPr lang="en-US" sz="2000" dirty="0"/>
            </a:br>
            <a:r>
              <a:rPr lang="en-US" sz="2000" dirty="0"/>
              <a:t/>
            </a:r>
            <a:br>
              <a:rPr lang="en-US" sz="2000" dirty="0"/>
            </a:br>
            <a:endParaRPr lang="en-US" sz="2000" dirty="0"/>
          </a:p>
        </p:txBody>
      </p:sp>
    </p:spTree>
    <p:extLst>
      <p:ext uri="{BB962C8B-B14F-4D97-AF65-F5344CB8AC3E}">
        <p14:creationId xmlns:p14="http://schemas.microsoft.com/office/powerpoint/2010/main" val="28517363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06680"/>
            <a:ext cx="11948160" cy="6614160"/>
          </a:xfrm>
        </p:spPr>
        <p:txBody>
          <a:bodyPr>
            <a:normAutofit/>
          </a:bodyPr>
          <a:lstStyle/>
          <a:p>
            <a:pPr marL="0" indent="0" algn="ctr">
              <a:buNone/>
            </a:pPr>
            <a:r>
              <a:rPr lang="en-US" sz="2400" b="1" dirty="0" smtClean="0">
                <a:latin typeface="Times New Roman" panose="02020603050405020304" pitchFamily="18" charset="0"/>
                <a:cs typeface="Times New Roman" panose="02020603050405020304" pitchFamily="18" charset="0"/>
              </a:rPr>
              <a:t>Why Test</a:t>
            </a:r>
          </a:p>
          <a:p>
            <a:r>
              <a:rPr lang="en-US" sz="2400" dirty="0">
                <a:latin typeface="Times New Roman" panose="02020603050405020304" pitchFamily="18" charset="0"/>
                <a:cs typeface="Times New Roman" panose="02020603050405020304" pitchFamily="18" charset="0"/>
              </a:rPr>
              <a:t>Identifies bugs introduced in development</a:t>
            </a:r>
          </a:p>
          <a:p>
            <a:r>
              <a:rPr lang="en-US" sz="2400" dirty="0" smtClean="0">
                <a:latin typeface="Times New Roman" panose="02020603050405020304" pitchFamily="18" charset="0"/>
                <a:cs typeface="Times New Roman" panose="02020603050405020304" pitchFamily="18" charset="0"/>
              </a:rPr>
              <a:t>Ensures </a:t>
            </a:r>
            <a:r>
              <a:rPr lang="en-US" sz="2400" dirty="0">
                <a:latin typeface="Times New Roman" panose="02020603050405020304" pitchFamily="18" charset="0"/>
                <a:cs typeface="Times New Roman" panose="02020603050405020304" pitchFamily="18" charset="0"/>
              </a:rPr>
              <a:t>there is no unwanted functionality</a:t>
            </a:r>
          </a:p>
          <a:p>
            <a:r>
              <a:rPr lang="en-US" sz="2400" dirty="0" smtClean="0">
                <a:latin typeface="Times New Roman" panose="02020603050405020304" pitchFamily="18" charset="0"/>
                <a:cs typeface="Times New Roman" panose="02020603050405020304" pitchFamily="18" charset="0"/>
              </a:rPr>
              <a:t>Reduces </a:t>
            </a:r>
            <a:r>
              <a:rPr lang="en-US" sz="2400" dirty="0">
                <a:latin typeface="Times New Roman" panose="02020603050405020304" pitchFamily="18" charset="0"/>
                <a:cs typeface="Times New Roman" panose="02020603050405020304" pitchFamily="18" charset="0"/>
              </a:rPr>
              <a:t>development and schedule risk</a:t>
            </a:r>
          </a:p>
          <a:p>
            <a:r>
              <a:rPr lang="en-US" sz="2400" dirty="0" smtClean="0">
                <a:latin typeface="Times New Roman" panose="02020603050405020304" pitchFamily="18" charset="0"/>
                <a:cs typeface="Times New Roman" panose="02020603050405020304" pitchFamily="18" charset="0"/>
              </a:rPr>
              <a:t>Reduces </a:t>
            </a:r>
            <a:r>
              <a:rPr lang="en-US" sz="2400" dirty="0">
                <a:latin typeface="Times New Roman" panose="02020603050405020304" pitchFamily="18" charset="0"/>
                <a:cs typeface="Times New Roman" panose="02020603050405020304" pitchFamily="18" charset="0"/>
              </a:rPr>
              <a:t>the cost of failure</a:t>
            </a:r>
          </a:p>
          <a:p>
            <a:r>
              <a:rPr lang="en-US" sz="2400" dirty="0" smtClean="0">
                <a:latin typeface="Times New Roman" panose="02020603050405020304" pitchFamily="18" charset="0"/>
                <a:cs typeface="Times New Roman" panose="02020603050405020304" pitchFamily="18" charset="0"/>
              </a:rPr>
              <a:t>Confirms </a:t>
            </a:r>
            <a:r>
              <a:rPr lang="en-US" sz="2400" dirty="0">
                <a:latin typeface="Times New Roman" panose="02020603050405020304" pitchFamily="18" charset="0"/>
                <a:cs typeface="Times New Roman" panose="02020603050405020304" pitchFamily="18" charset="0"/>
              </a:rPr>
              <a:t>that the software works as desired</a:t>
            </a:r>
          </a:p>
          <a:p>
            <a:r>
              <a:rPr lang="en-US" sz="2400" dirty="0" smtClean="0">
                <a:latin typeface="Times New Roman" panose="02020603050405020304" pitchFamily="18" charset="0"/>
                <a:cs typeface="Times New Roman" panose="02020603050405020304" pitchFamily="18" charset="0"/>
              </a:rPr>
              <a:t>Provides </a:t>
            </a:r>
            <a:r>
              <a:rPr lang="en-US" sz="2400" dirty="0">
                <a:latin typeface="Times New Roman" panose="02020603050405020304" pitchFamily="18" charset="0"/>
                <a:cs typeface="Times New Roman" panose="02020603050405020304" pitchFamily="18" charset="0"/>
              </a:rPr>
              <a:t>confidence in the software</a:t>
            </a:r>
          </a:p>
          <a:p>
            <a:r>
              <a:rPr lang="en-US" sz="2400" dirty="0" smtClean="0">
                <a:latin typeface="Times New Roman" panose="02020603050405020304" pitchFamily="18" charset="0"/>
                <a:cs typeface="Times New Roman" panose="02020603050405020304" pitchFamily="18" charset="0"/>
              </a:rPr>
              <a:t>Measures </a:t>
            </a:r>
            <a:r>
              <a:rPr lang="en-US" sz="2400" dirty="0">
                <a:latin typeface="Times New Roman" panose="02020603050405020304" pitchFamily="18" charset="0"/>
                <a:cs typeface="Times New Roman" panose="02020603050405020304" pitchFamily="18" charset="0"/>
              </a:rPr>
              <a:t>quality, helping to decide when </a:t>
            </a:r>
            <a:r>
              <a:rPr lang="en-US" sz="2400" dirty="0" smtClean="0">
                <a:latin typeface="Times New Roman" panose="02020603050405020304" pitchFamily="18" charset="0"/>
                <a:cs typeface="Times New Roman" panose="02020603050405020304" pitchFamily="18" charset="0"/>
              </a:rPr>
              <a:t>to release </a:t>
            </a:r>
            <a:r>
              <a:rPr lang="en-US" sz="2400" dirty="0">
                <a:latin typeface="Times New Roman" panose="02020603050405020304" pitchFamily="18" charset="0"/>
                <a:cs typeface="Times New Roman" panose="02020603050405020304" pitchFamily="18" charset="0"/>
              </a:rPr>
              <a:t>software to the market</a:t>
            </a:r>
          </a:p>
        </p:txBody>
      </p:sp>
    </p:spTree>
    <p:extLst>
      <p:ext uri="{BB962C8B-B14F-4D97-AF65-F5344CB8AC3E}">
        <p14:creationId xmlns:p14="http://schemas.microsoft.com/office/powerpoint/2010/main" val="28150199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11917680" cy="6568440"/>
          </a:xfrm>
        </p:spPr>
        <p:txBody>
          <a:bodyPr>
            <a:normAutofit/>
          </a:bodyPr>
          <a:lstStyle/>
          <a:p>
            <a:pPr marL="0" indent="0" algn="ctr">
              <a:buNone/>
            </a:pPr>
            <a:r>
              <a:rPr lang="en-US" sz="2400" dirty="0" smtClean="0">
                <a:latin typeface="Times New Roman" panose="02020603050405020304" pitchFamily="18" charset="0"/>
                <a:cs typeface="Times New Roman" panose="02020603050405020304" pitchFamily="18" charset="0"/>
              </a:rPr>
              <a:t>Who Needs Mobile Application Testing</a:t>
            </a:r>
          </a:p>
          <a:p>
            <a:pPr marL="0" indent="0" algn="just">
              <a:buNone/>
            </a:pPr>
            <a:r>
              <a:rPr lang="en-US" sz="2400" dirty="0">
                <a:latin typeface="Times New Roman" panose="02020603050405020304" pitchFamily="18" charset="0"/>
                <a:cs typeface="Times New Roman" panose="02020603050405020304" pitchFamily="18" charset="0"/>
              </a:rPr>
              <a:t>Mobile app testing services are for individuals </a:t>
            </a:r>
            <a:r>
              <a:rPr lang="en-US" sz="2400" dirty="0" smtClean="0">
                <a:latin typeface="Times New Roman" panose="02020603050405020304" pitchFamily="18" charset="0"/>
                <a:cs typeface="Times New Roman" panose="02020603050405020304" pitchFamily="18" charset="0"/>
              </a:rPr>
              <a:t>and companies </a:t>
            </a:r>
            <a:r>
              <a:rPr lang="en-US" sz="2400" dirty="0">
                <a:latin typeface="Times New Roman" panose="02020603050405020304" pitchFamily="18" charset="0"/>
                <a:cs typeface="Times New Roman" panose="02020603050405020304" pitchFamily="18" charset="0"/>
              </a:rPr>
              <a:t>involved in mobile applications development.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Testing is required </a:t>
            </a:r>
            <a:r>
              <a:rPr lang="en-US" sz="2400" dirty="0">
                <a:latin typeface="Times New Roman" panose="02020603050405020304" pitchFamily="18" charset="0"/>
                <a:cs typeface="Times New Roman" panose="02020603050405020304" pitchFamily="18" charset="0"/>
              </a:rPr>
              <a:t>to make </a:t>
            </a:r>
            <a:r>
              <a:rPr lang="en-US" sz="2400" dirty="0" smtClean="0">
                <a:latin typeface="Times New Roman" panose="02020603050405020304" pitchFamily="18" charset="0"/>
                <a:cs typeface="Times New Roman" panose="02020603050405020304" pitchFamily="18" charset="0"/>
              </a:rPr>
              <a:t>sure </a:t>
            </a:r>
            <a:r>
              <a:rPr lang="en-US" sz="2400" dirty="0">
                <a:latin typeface="Times New Roman" panose="02020603050405020304" pitchFamily="18" charset="0"/>
                <a:cs typeface="Times New Roman" panose="02020603050405020304" pitchFamily="18" charset="0"/>
              </a:rPr>
              <a:t>that your developed app is mature enough to meet </a:t>
            </a:r>
            <a:r>
              <a:rPr lang="en-US" sz="2400" dirty="0" smtClean="0">
                <a:latin typeface="Times New Roman" panose="02020603050405020304" pitchFamily="18" charset="0"/>
                <a:cs typeface="Times New Roman" panose="02020603050405020304" pitchFamily="18" charset="0"/>
              </a:rPr>
              <a:t>the end </a:t>
            </a:r>
            <a:r>
              <a:rPr lang="en-US" sz="2400" dirty="0">
                <a:latin typeface="Times New Roman" panose="02020603050405020304" pitchFamily="18" charset="0"/>
                <a:cs typeface="Times New Roman" panose="02020603050405020304" pitchFamily="18" charset="0"/>
              </a:rPr>
              <a:t>users’ requirements. </a:t>
            </a:r>
            <a:endParaRPr lang="en-US"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Mobile </a:t>
            </a:r>
            <a:r>
              <a:rPr lang="en-US" sz="2400" dirty="0">
                <a:latin typeface="Times New Roman" panose="02020603050405020304" pitchFamily="18" charset="0"/>
                <a:cs typeface="Times New Roman" panose="02020603050405020304" pitchFamily="18" charset="0"/>
              </a:rPr>
              <a:t>app testing from </a:t>
            </a:r>
            <a:r>
              <a:rPr lang="en-US" sz="2400" dirty="0" smtClean="0">
                <a:latin typeface="Times New Roman" panose="02020603050405020304" pitchFamily="18" charset="0"/>
                <a:cs typeface="Times New Roman" panose="02020603050405020304" pitchFamily="18" charset="0"/>
              </a:rPr>
              <a:t>qualified and </a:t>
            </a:r>
            <a:r>
              <a:rPr lang="en-US" sz="2400" dirty="0">
                <a:latin typeface="Times New Roman" panose="02020603050405020304" pitchFamily="18" charset="0"/>
                <a:cs typeface="Times New Roman" panose="02020603050405020304" pitchFamily="18" charset="0"/>
              </a:rPr>
              <a:t>experts’ personals will assure </a:t>
            </a:r>
            <a:r>
              <a:rPr lang="en-US" sz="2400" dirty="0" smtClean="0">
                <a:latin typeface="Times New Roman" panose="02020603050405020304" pitchFamily="18" charset="0"/>
                <a:cs typeface="Times New Roman" panose="02020603050405020304" pitchFamily="18" charset="0"/>
              </a:rPr>
              <a:t>that developed application is </a:t>
            </a:r>
            <a:r>
              <a:rPr lang="en-US" sz="2400" dirty="0">
                <a:latin typeface="Times New Roman" panose="02020603050405020304" pitchFamily="18" charset="0"/>
                <a:cs typeface="Times New Roman" panose="02020603050405020304" pitchFamily="18" charset="0"/>
              </a:rPr>
              <a:t>with no more functional and usability </a:t>
            </a:r>
            <a:r>
              <a:rPr lang="en-US" sz="2400" dirty="0" smtClean="0">
                <a:latin typeface="Times New Roman" panose="02020603050405020304" pitchFamily="18" charset="0"/>
                <a:cs typeface="Times New Roman" panose="02020603050405020304" pitchFamily="18" charset="0"/>
              </a:rPr>
              <a:t>issues. </a:t>
            </a:r>
          </a:p>
          <a:p>
            <a:pPr marL="0" indent="0" algn="just">
              <a:buNone/>
            </a:pPr>
            <a:r>
              <a:rPr lang="en-US" sz="2400" dirty="0" smtClean="0">
                <a:latin typeface="Times New Roman" panose="02020603050405020304" pitchFamily="18" charset="0"/>
                <a:cs typeface="Times New Roman" panose="02020603050405020304" pitchFamily="18" charset="0"/>
              </a:rPr>
              <a:t>Mobile app loads </a:t>
            </a:r>
            <a:r>
              <a:rPr lang="en-US" sz="2400" dirty="0">
                <a:latin typeface="Times New Roman" panose="02020603050405020304" pitchFamily="18" charset="0"/>
                <a:cs typeface="Times New Roman" panose="02020603050405020304" pitchFamily="18" charset="0"/>
              </a:rPr>
              <a:t>properly and there are no performance issues that </a:t>
            </a:r>
            <a:r>
              <a:rPr lang="en-US" sz="2400" dirty="0" smtClean="0">
                <a:latin typeface="Times New Roman" panose="02020603050405020304" pitchFamily="18" charset="0"/>
                <a:cs typeface="Times New Roman" panose="02020603050405020304" pitchFamily="18" charset="0"/>
              </a:rPr>
              <a:t>an end </a:t>
            </a:r>
            <a:r>
              <a:rPr lang="en-US" sz="2400" dirty="0">
                <a:latin typeface="Times New Roman" panose="02020603050405020304" pitchFamily="18" charset="0"/>
                <a:cs typeface="Times New Roman" panose="02020603050405020304" pitchFamily="18" charset="0"/>
              </a:rPr>
              <a:t>user can face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16588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973" y="235974"/>
            <a:ext cx="11680723" cy="6371303"/>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When Mobile Application Testing is Necessary</a:t>
            </a:r>
          </a:p>
          <a:p>
            <a:pPr marL="0" indent="0" algn="just">
              <a:buNone/>
            </a:pPr>
            <a:r>
              <a:rPr lang="en-US" dirty="0">
                <a:latin typeface="Times New Roman" panose="02020603050405020304" pitchFamily="18" charset="0"/>
                <a:cs typeface="Times New Roman" panose="02020603050405020304" pitchFamily="18" charset="0"/>
              </a:rPr>
              <a:t>Testing early is always the right choice to develop a bug </a:t>
            </a:r>
            <a:r>
              <a:rPr lang="en-US" dirty="0" smtClean="0">
                <a:latin typeface="Times New Roman" panose="02020603050405020304" pitchFamily="18" charset="0"/>
                <a:cs typeface="Times New Roman" panose="02020603050405020304" pitchFamily="18" charset="0"/>
              </a:rPr>
              <a:t>free application.</a:t>
            </a:r>
          </a:p>
          <a:p>
            <a:pPr marL="0" indent="0" algn="just">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moment you are finished with coding </a:t>
            </a:r>
            <a:r>
              <a:rPr lang="en-US" dirty="0" smtClean="0">
                <a:latin typeface="Times New Roman" panose="02020603050405020304" pitchFamily="18" charset="0"/>
                <a:cs typeface="Times New Roman" panose="02020603050405020304" pitchFamily="18" charset="0"/>
              </a:rPr>
              <a:t>a mobile </a:t>
            </a:r>
            <a:r>
              <a:rPr lang="en-US" dirty="0">
                <a:latin typeface="Times New Roman" panose="02020603050405020304" pitchFamily="18" charset="0"/>
                <a:cs typeface="Times New Roman" panose="02020603050405020304" pitchFamily="18" charset="0"/>
              </a:rPr>
              <a:t>application, you need to consult the </a:t>
            </a:r>
            <a:r>
              <a:rPr lang="en-US" dirty="0" smtClean="0">
                <a:latin typeface="Times New Roman" panose="02020603050405020304" pitchFamily="18" charset="0"/>
                <a:cs typeface="Times New Roman" panose="02020603050405020304" pitchFamily="18" charset="0"/>
              </a:rPr>
              <a:t>mobile application </a:t>
            </a:r>
            <a:r>
              <a:rPr lang="en-US" dirty="0">
                <a:latin typeface="Times New Roman" panose="02020603050405020304" pitchFamily="18" charset="0"/>
                <a:cs typeface="Times New Roman" panose="02020603050405020304" pitchFamily="18" charset="0"/>
              </a:rPr>
              <a:t>testing company to check and fix developed</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mobile app for all possible issues an end user can </a:t>
            </a:r>
            <a:r>
              <a:rPr lang="en-US" dirty="0" smtClean="0">
                <a:latin typeface="Times New Roman" panose="02020603050405020304" pitchFamily="18" charset="0"/>
                <a:cs typeface="Times New Roman" panose="02020603050405020304" pitchFamily="18" charset="0"/>
              </a:rPr>
              <a:t>face.</a:t>
            </a:r>
          </a:p>
          <a:p>
            <a:pPr marL="0" indent="0" algn="just">
              <a:buNone/>
            </a:pPr>
            <a:r>
              <a:rPr lang="en-US" dirty="0" smtClean="0">
                <a:latin typeface="Times New Roman" panose="02020603050405020304" pitchFamily="18" charset="0"/>
                <a:cs typeface="Times New Roman" panose="02020603050405020304" pitchFamily="18" charset="0"/>
              </a:rPr>
              <a:t>These </a:t>
            </a:r>
            <a:r>
              <a:rPr lang="en-US" dirty="0">
                <a:latin typeface="Times New Roman" panose="02020603050405020304" pitchFamily="18" charset="0"/>
                <a:cs typeface="Times New Roman" panose="02020603050405020304" pitchFamily="18" charset="0"/>
              </a:rPr>
              <a:t>testing companies will give you a hand in creating </a:t>
            </a:r>
            <a:r>
              <a:rPr lang="en-US" dirty="0" smtClean="0">
                <a:latin typeface="Times New Roman" panose="02020603050405020304" pitchFamily="18" charset="0"/>
                <a:cs typeface="Times New Roman" panose="02020603050405020304" pitchFamily="18" charset="0"/>
              </a:rPr>
              <a:t>a bug </a:t>
            </a:r>
            <a:r>
              <a:rPr lang="en-US" dirty="0">
                <a:latin typeface="Times New Roman" panose="02020603050405020304" pitchFamily="18" charset="0"/>
                <a:cs typeface="Times New Roman" panose="02020603050405020304" pitchFamily="18" charset="0"/>
              </a:rPr>
              <a:t>free application that supports the latest hardware </a:t>
            </a:r>
            <a:r>
              <a:rPr lang="en-US" dirty="0" smtClean="0">
                <a:latin typeface="Times New Roman" panose="02020603050405020304" pitchFamily="18" charset="0"/>
                <a:cs typeface="Times New Roman" panose="02020603050405020304" pitchFamily="18" charset="0"/>
              </a:rPr>
              <a:t>and assure </a:t>
            </a:r>
            <a:r>
              <a:rPr lang="en-US" dirty="0">
                <a:latin typeface="Times New Roman" panose="02020603050405020304" pitchFamily="18" charset="0"/>
                <a:cs typeface="Times New Roman" panose="02020603050405020304" pitchFamily="18" charset="0"/>
              </a:rPr>
              <a:t>maximum hardware compatibility </a:t>
            </a:r>
            <a:r>
              <a:rPr lang="en-US" dirty="0" smtClean="0">
                <a:latin typeface="Times New Roman" panose="02020603050405020304" pitchFamily="18" charset="0"/>
                <a:cs typeface="Times New Roman" panose="02020603050405020304" pitchFamily="18" charset="0"/>
              </a:rPr>
              <a:t>Despite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that entire </a:t>
            </a:r>
            <a:r>
              <a:rPr lang="en-US" dirty="0">
                <a:latin typeface="Times New Roman" panose="02020603050405020304" pitchFamily="18" charset="0"/>
                <a:cs typeface="Times New Roman" panose="02020603050405020304" pitchFamily="18" charset="0"/>
              </a:rPr>
              <a:t>mobile app testing will get maximum return </a:t>
            </a:r>
            <a:r>
              <a:rPr lang="en-US" dirty="0" smtClean="0">
                <a:latin typeface="Times New Roman" panose="02020603050405020304" pitchFamily="18" charset="0"/>
                <a:cs typeface="Times New Roman" panose="02020603050405020304" pitchFamily="18" charset="0"/>
              </a:rPr>
              <a:t>on investment </a:t>
            </a:r>
            <a:r>
              <a:rPr lang="en-US" dirty="0">
                <a:latin typeface="Times New Roman" panose="02020603050405020304" pitchFamily="18" charset="0"/>
                <a:cs typeface="Times New Roman" panose="02020603050405020304" pitchFamily="18" charset="0"/>
              </a:rPr>
              <a:t>when there are positive reviews from </a:t>
            </a:r>
            <a:r>
              <a:rPr lang="en-US" dirty="0" smtClean="0">
                <a:latin typeface="Times New Roman" panose="02020603050405020304" pitchFamily="18" charset="0"/>
                <a:cs typeface="Times New Roman" panose="02020603050405020304" pitchFamily="18" charset="0"/>
              </a:rPr>
              <a:t>customers on </a:t>
            </a:r>
            <a:r>
              <a:rPr lang="en-US" dirty="0">
                <a:latin typeface="Times New Roman" panose="02020603050405020304" pitchFamily="18" charset="0"/>
                <a:cs typeface="Times New Roman" panose="02020603050405020304" pitchFamily="18" charset="0"/>
              </a:rPr>
              <a:t>uploaded app store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4865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477" y="265470"/>
            <a:ext cx="11739717" cy="6341807"/>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Challenges in Mobile App Testing</a:t>
            </a:r>
          </a:p>
          <a:p>
            <a:pPr marL="0" indent="0">
              <a:buNone/>
            </a:pPr>
            <a:r>
              <a:rPr lang="en-US" sz="2400" b="1" dirty="0" smtClean="0">
                <a:latin typeface="Times New Roman" panose="02020603050405020304" pitchFamily="18" charset="0"/>
                <a:cs typeface="Times New Roman" panose="02020603050405020304" pitchFamily="18" charset="0"/>
              </a:rPr>
              <a:t>Variety of Mobile Devices</a:t>
            </a:r>
          </a:p>
          <a:p>
            <a:pPr marL="0" indent="0">
              <a:buNone/>
            </a:pPr>
            <a:r>
              <a:rPr lang="en-US" sz="2400" dirty="0">
                <a:latin typeface="Times New Roman" panose="02020603050405020304" pitchFamily="18" charset="0"/>
                <a:cs typeface="Times New Roman" panose="02020603050405020304" pitchFamily="18" charset="0"/>
              </a:rPr>
              <a:t>Mobile devices differ in screen sizes, input </a:t>
            </a:r>
            <a:r>
              <a:rPr lang="en-US" sz="2400" dirty="0" smtClean="0">
                <a:latin typeface="Times New Roman" panose="02020603050405020304" pitchFamily="18" charset="0"/>
                <a:cs typeface="Times New Roman" panose="02020603050405020304" pitchFamily="18" charset="0"/>
              </a:rPr>
              <a:t>methods (QWERTY</a:t>
            </a:r>
            <a:r>
              <a:rPr lang="en-US" sz="2400" dirty="0">
                <a:latin typeface="Times New Roman" panose="02020603050405020304" pitchFamily="18" charset="0"/>
                <a:cs typeface="Times New Roman" panose="02020603050405020304" pitchFamily="18" charset="0"/>
              </a:rPr>
              <a:t>, touch, normal) with different </a:t>
            </a:r>
            <a:r>
              <a:rPr lang="en-US" sz="2400" dirty="0" smtClean="0">
                <a:latin typeface="Times New Roman" panose="02020603050405020304" pitchFamily="18" charset="0"/>
                <a:cs typeface="Times New Roman" panose="02020603050405020304" pitchFamily="18" charset="0"/>
              </a:rPr>
              <a:t>hardware capabilities</a:t>
            </a: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Diversity in Mobile Platforms / OS</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There are different Mobile Operating Systems in the </a:t>
            </a:r>
            <a:r>
              <a:rPr lang="en-US" sz="2400" dirty="0" smtClean="0">
                <a:latin typeface="Times New Roman" panose="02020603050405020304" pitchFamily="18" charset="0"/>
                <a:cs typeface="Times New Roman" panose="02020603050405020304" pitchFamily="18" charset="0"/>
              </a:rPr>
              <a:t>market. The </a:t>
            </a:r>
            <a:r>
              <a:rPr lang="en-US" sz="2400" dirty="0">
                <a:latin typeface="Times New Roman" panose="02020603050405020304" pitchFamily="18" charset="0"/>
                <a:cs typeface="Times New Roman" panose="02020603050405020304" pitchFamily="18" charset="0"/>
              </a:rPr>
              <a:t>major ones are Android, IOS, </a:t>
            </a:r>
            <a:r>
              <a:rPr lang="en-US" sz="2400" dirty="0" smtClean="0">
                <a:latin typeface="Times New Roman" panose="02020603050405020304" pitchFamily="18" charset="0"/>
                <a:cs typeface="Times New Roman" panose="02020603050405020304" pitchFamily="18" charset="0"/>
              </a:rPr>
              <a:t>BREW, BREWMP</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Symbian, Mango,</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Blackberry </a:t>
            </a:r>
            <a:r>
              <a:rPr lang="en-US" sz="2400" dirty="0">
                <a:latin typeface="Times New Roman" panose="02020603050405020304" pitchFamily="18" charset="0"/>
                <a:cs typeface="Times New Roman" panose="02020603050405020304" pitchFamily="18" charset="0"/>
              </a:rPr>
              <a:t>(RIM</a:t>
            </a:r>
            <a:r>
              <a:rPr lang="en-US" sz="2400" dirty="0" smtClean="0">
                <a:latin typeface="Times New Roman" panose="02020603050405020304" pitchFamily="18" charset="0"/>
                <a:cs typeface="Times New Roman" panose="02020603050405020304" pitchFamily="18" charset="0"/>
              </a:rPr>
              <a:t>) and others. </a:t>
            </a:r>
            <a:r>
              <a:rPr lang="en-US" sz="2400" dirty="0">
                <a:latin typeface="Times New Roman" panose="02020603050405020304" pitchFamily="18" charset="0"/>
                <a:cs typeface="Times New Roman" panose="02020603050405020304" pitchFamily="18" charset="0"/>
              </a:rPr>
              <a:t>Each operating system has its </a:t>
            </a:r>
            <a:r>
              <a:rPr lang="en-US" sz="2400" dirty="0" smtClean="0">
                <a:latin typeface="Times New Roman" panose="02020603050405020304" pitchFamily="18" charset="0"/>
                <a:cs typeface="Times New Roman" panose="02020603050405020304" pitchFamily="18" charset="0"/>
              </a:rPr>
              <a:t>own limitations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Testing </a:t>
            </a:r>
            <a:r>
              <a:rPr lang="en-US" sz="2400" dirty="0">
                <a:latin typeface="Times New Roman" panose="02020603050405020304" pitchFamily="18" charset="0"/>
                <a:cs typeface="Times New Roman" panose="02020603050405020304" pitchFamily="18" charset="0"/>
              </a:rPr>
              <a:t>a single application across </a:t>
            </a:r>
            <a:r>
              <a:rPr lang="en-US" sz="2400" dirty="0" smtClean="0">
                <a:latin typeface="Times New Roman" panose="02020603050405020304" pitchFamily="18" charset="0"/>
                <a:cs typeface="Times New Roman" panose="02020603050405020304" pitchFamily="18" charset="0"/>
              </a:rPr>
              <a:t>multiple devices </a:t>
            </a:r>
            <a:r>
              <a:rPr lang="en-US" sz="2400" dirty="0">
                <a:latin typeface="Times New Roman" panose="02020603050405020304" pitchFamily="18" charset="0"/>
                <a:cs typeface="Times New Roman" panose="02020603050405020304" pitchFamily="18" charset="0"/>
              </a:rPr>
              <a:t>running on the same platform and every </a:t>
            </a:r>
            <a:r>
              <a:rPr lang="en-US" sz="2400" dirty="0" smtClean="0">
                <a:latin typeface="Times New Roman" panose="02020603050405020304" pitchFamily="18" charset="0"/>
                <a:cs typeface="Times New Roman" panose="02020603050405020304" pitchFamily="18" charset="0"/>
              </a:rPr>
              <a:t>platform poses </a:t>
            </a:r>
            <a:r>
              <a:rPr lang="en-US" sz="2400" dirty="0">
                <a:latin typeface="Times New Roman" panose="02020603050405020304" pitchFamily="18" charset="0"/>
                <a:cs typeface="Times New Roman" panose="02020603050405020304" pitchFamily="18" charset="0"/>
              </a:rPr>
              <a:t>a unique challenge for testers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0512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477" y="235974"/>
            <a:ext cx="11710220" cy="6371303"/>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Mobile network operators</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There are over 400 mobile network operators in the </a:t>
            </a:r>
            <a:r>
              <a:rPr lang="en-US" sz="2400" dirty="0" smtClean="0">
                <a:latin typeface="Times New Roman" panose="02020603050405020304" pitchFamily="18" charset="0"/>
                <a:cs typeface="Times New Roman" panose="02020603050405020304" pitchFamily="18" charset="0"/>
              </a:rPr>
              <a:t>world</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out </a:t>
            </a:r>
            <a:r>
              <a:rPr lang="en-US" sz="2400" dirty="0">
                <a:latin typeface="Times New Roman" panose="02020603050405020304" pitchFamily="18" charset="0"/>
                <a:cs typeface="Times New Roman" panose="02020603050405020304" pitchFamily="18" charset="0"/>
              </a:rPr>
              <a:t>of which some are CDMA, some GSM, </a:t>
            </a:r>
            <a:r>
              <a:rPr lang="en-US" sz="2400" dirty="0" smtClean="0">
                <a:latin typeface="Times New Roman" panose="02020603050405020304" pitchFamily="18" charset="0"/>
                <a:cs typeface="Times New Roman" panose="02020603050405020304" pitchFamily="18" charset="0"/>
              </a:rPr>
              <a:t>whereas others </a:t>
            </a:r>
            <a:r>
              <a:rPr lang="en-US" sz="2400" dirty="0">
                <a:latin typeface="Times New Roman" panose="02020603050405020304" pitchFamily="18" charset="0"/>
                <a:cs typeface="Times New Roman" panose="02020603050405020304" pitchFamily="18" charset="0"/>
              </a:rPr>
              <a:t>use less common network standards like </a:t>
            </a:r>
            <a:r>
              <a:rPr lang="en-US" sz="2400" dirty="0" smtClean="0">
                <a:latin typeface="Times New Roman" panose="02020603050405020304" pitchFamily="18" charset="0"/>
                <a:cs typeface="Times New Roman" panose="02020603050405020304" pitchFamily="18" charset="0"/>
              </a:rPr>
              <a:t>FOMA, and </a:t>
            </a:r>
            <a:r>
              <a:rPr lang="en-US" sz="2400" dirty="0">
                <a:latin typeface="Times New Roman" panose="02020603050405020304" pitchFamily="18" charset="0"/>
                <a:cs typeface="Times New Roman" panose="02020603050405020304" pitchFamily="18" charset="0"/>
              </a:rPr>
              <a:t>TD-SCDMA</a:t>
            </a:r>
            <a:r>
              <a:rPr lang="en-US" sz="2400" dirty="0" smtClean="0">
                <a:latin typeface="Times New Roman" panose="02020603050405020304" pitchFamily="18" charset="0"/>
                <a:cs typeface="Times New Roman" panose="02020603050405020304" pitchFamily="18" charset="0"/>
              </a:rPr>
              <a:t>.</a:t>
            </a: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Each network operator uses a </a:t>
            </a:r>
            <a:r>
              <a:rPr lang="en-US" sz="2400" dirty="0" smtClean="0">
                <a:latin typeface="Times New Roman" panose="02020603050405020304" pitchFamily="18" charset="0"/>
                <a:cs typeface="Times New Roman" panose="02020603050405020304" pitchFamily="18" charset="0"/>
              </a:rPr>
              <a:t>different kind </a:t>
            </a:r>
            <a:r>
              <a:rPr lang="en-US" sz="2400" dirty="0">
                <a:latin typeface="Times New Roman" panose="02020603050405020304" pitchFamily="18" charset="0"/>
                <a:cs typeface="Times New Roman" panose="02020603050405020304" pitchFamily="18" charset="0"/>
              </a:rPr>
              <a:t>network infrastructure and this limits the flow </a:t>
            </a:r>
            <a:r>
              <a:rPr lang="en-US" sz="2400" dirty="0" smtClean="0">
                <a:latin typeface="Times New Roman" panose="02020603050405020304" pitchFamily="18" charset="0"/>
                <a:cs typeface="Times New Roman" panose="02020603050405020304" pitchFamily="18" charset="0"/>
              </a:rPr>
              <a:t>of information </a:t>
            </a:r>
          </a:p>
          <a:p>
            <a:pPr marL="0" indent="0">
              <a:buNone/>
            </a:pP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Scripting</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The variety of devices makes executing the test </a:t>
            </a:r>
            <a:r>
              <a:rPr lang="en-US" sz="2400" dirty="0" smtClean="0">
                <a:latin typeface="Times New Roman" panose="02020603050405020304" pitchFamily="18" charset="0"/>
                <a:cs typeface="Times New Roman" panose="02020603050405020304" pitchFamily="18" charset="0"/>
              </a:rPr>
              <a:t>script(Scripting</a:t>
            </a:r>
            <a:r>
              <a:rPr lang="en-US" sz="2400" dirty="0">
                <a:latin typeface="Times New Roman" panose="02020603050405020304" pitchFamily="18" charset="0"/>
                <a:cs typeface="Times New Roman" panose="02020603050405020304" pitchFamily="18" charset="0"/>
              </a:rPr>
              <a:t>) a key challenge. As devices differ in </a:t>
            </a:r>
            <a:r>
              <a:rPr lang="en-US" sz="2400" dirty="0" smtClean="0">
                <a:latin typeface="Times New Roman" panose="02020603050405020304" pitchFamily="18" charset="0"/>
                <a:cs typeface="Times New Roman" panose="02020603050405020304" pitchFamily="18" charset="0"/>
              </a:rPr>
              <a:t>keystrokes, input </a:t>
            </a:r>
            <a:r>
              <a:rPr lang="en-US" sz="2400" dirty="0">
                <a:latin typeface="Times New Roman" panose="02020603050405020304" pitchFamily="18" charset="0"/>
                <a:cs typeface="Times New Roman" panose="02020603050405020304" pitchFamily="18" charset="0"/>
              </a:rPr>
              <a:t>methods, menu structure and display properties </a:t>
            </a:r>
            <a:r>
              <a:rPr lang="en-US" sz="2400" dirty="0" smtClean="0">
                <a:latin typeface="Times New Roman" panose="02020603050405020304" pitchFamily="18" charset="0"/>
                <a:cs typeface="Times New Roman" panose="02020603050405020304" pitchFamily="18" charset="0"/>
              </a:rPr>
              <a:t>single script </a:t>
            </a:r>
            <a:r>
              <a:rPr lang="en-US" sz="2400" dirty="0">
                <a:latin typeface="Times New Roman" panose="02020603050405020304" pitchFamily="18" charset="0"/>
                <a:cs typeface="Times New Roman" panose="02020603050405020304" pitchFamily="18" charset="0"/>
              </a:rPr>
              <a:t>does not function on every device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2536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477" y="265470"/>
            <a:ext cx="11710220" cy="6371303"/>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Other Mobile Apps Testing Challenges</a:t>
            </a:r>
          </a:p>
          <a:p>
            <a:r>
              <a:rPr lang="en-US" sz="2400" dirty="0" smtClean="0">
                <a:latin typeface="Times New Roman" panose="02020603050405020304" pitchFamily="18" charset="0"/>
                <a:cs typeface="Times New Roman" panose="02020603050405020304" pitchFamily="18" charset="0"/>
              </a:rPr>
              <a:t>Rapidly </a:t>
            </a:r>
            <a:r>
              <a:rPr lang="en-US" sz="2400" dirty="0">
                <a:latin typeface="Times New Roman" panose="02020603050405020304" pitchFamily="18" charset="0"/>
                <a:cs typeface="Times New Roman" panose="02020603050405020304" pitchFamily="18" charset="0"/>
              </a:rPr>
              <a:t>changing landscape – new devices and OS versions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Extreme </a:t>
            </a:r>
            <a:r>
              <a:rPr lang="en-US" sz="2400" dirty="0">
                <a:latin typeface="Times New Roman" panose="02020603050405020304" pitchFamily="18" charset="0"/>
                <a:cs typeface="Times New Roman" panose="02020603050405020304" pitchFamily="18" charset="0"/>
              </a:rPr>
              <a:t>time to market pressure for new apps and versions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Frequent </a:t>
            </a:r>
            <a:r>
              <a:rPr lang="en-US" sz="2400" dirty="0">
                <a:latin typeface="Times New Roman" panose="02020603050405020304" pitchFamily="18" charset="0"/>
                <a:cs typeface="Times New Roman" panose="02020603050405020304" pitchFamily="18" charset="0"/>
              </a:rPr>
              <a:t>updates to 3rd party </a:t>
            </a:r>
            <a:r>
              <a:rPr lang="en-US" sz="2400" dirty="0" smtClean="0">
                <a:latin typeface="Times New Roman" panose="02020603050405020304" pitchFamily="18" charset="0"/>
                <a:cs typeface="Times New Roman" panose="02020603050405020304" pitchFamily="18" charset="0"/>
              </a:rPr>
              <a:t>Apps</a:t>
            </a:r>
          </a:p>
          <a:p>
            <a:r>
              <a:rPr lang="en-US" sz="2400" dirty="0" smtClean="0">
                <a:latin typeface="Times New Roman" panose="02020603050405020304" pitchFamily="18" charset="0"/>
                <a:cs typeface="Times New Roman" panose="02020603050405020304" pitchFamily="18" charset="0"/>
              </a:rPr>
              <a:t> Greater </a:t>
            </a:r>
            <a:r>
              <a:rPr lang="en-US" sz="2400" dirty="0">
                <a:latin typeface="Times New Roman" panose="02020603050405020304" pitchFamily="18" charset="0"/>
                <a:cs typeface="Times New Roman" panose="02020603050405020304" pitchFamily="18" charset="0"/>
              </a:rPr>
              <a:t>performance concerns – memory, CPU, power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Lack </a:t>
            </a:r>
            <a:r>
              <a:rPr lang="en-US" sz="2400" dirty="0">
                <a:latin typeface="Times New Roman" panose="02020603050405020304" pitchFamily="18" charset="0"/>
                <a:cs typeface="Times New Roman" panose="02020603050405020304" pitchFamily="18" charset="0"/>
              </a:rPr>
              <a:t>of mature testing tools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Test environments: Mobile </a:t>
            </a:r>
            <a:r>
              <a:rPr lang="en-US" sz="2400" dirty="0">
                <a:latin typeface="Times New Roman" panose="02020603050405020304" pitchFamily="18" charset="0"/>
                <a:cs typeface="Times New Roman" panose="02020603050405020304" pitchFamily="18" charset="0"/>
              </a:rPr>
              <a:t>Web app testing requires validation with </a:t>
            </a:r>
            <a:r>
              <a:rPr lang="en-US" sz="2400" dirty="0" smtClean="0">
                <a:latin typeface="Times New Roman" panose="02020603050405020304" pitchFamily="18" charset="0"/>
                <a:cs typeface="Times New Roman" panose="02020603050405020304" pitchFamily="18" charset="0"/>
              </a:rPr>
              <a:t>different </a:t>
            </a:r>
            <a:r>
              <a:rPr lang="en-US" sz="2400" dirty="0">
                <a:latin typeface="Times New Roman" panose="02020603050405020304" pitchFamily="18" charset="0"/>
                <a:cs typeface="Times New Roman" panose="02020603050405020304" pitchFamily="18" charset="0"/>
              </a:rPr>
              <a:t>browsers and Web technologies, which means test engineers need to evaluate different </a:t>
            </a:r>
            <a:r>
              <a:rPr lang="en-US" sz="2400" dirty="0" err="1">
                <a:latin typeface="Times New Roman" panose="02020603050405020304" pitchFamily="18" charset="0"/>
                <a:cs typeface="Times New Roman" panose="02020603050405020304" pitchFamily="18" charset="0"/>
              </a:rPr>
              <a:t>QoS</a:t>
            </a:r>
            <a:r>
              <a:rPr lang="en-US" sz="2400" dirty="0">
                <a:latin typeface="Times New Roman" panose="02020603050405020304" pitchFamily="18" charset="0"/>
                <a:cs typeface="Times New Roman" panose="02020603050405020304" pitchFamily="18" charset="0"/>
              </a:rPr>
              <a:t> parameters as </a:t>
            </a:r>
            <a:r>
              <a:rPr lang="en-US" sz="2400" dirty="0" smtClean="0">
                <a:latin typeface="Times New Roman" panose="02020603050405020304" pitchFamily="18" charset="0"/>
                <a:cs typeface="Times New Roman" panose="02020603050405020304" pitchFamily="18" charset="0"/>
              </a:rPr>
              <a:t>well</a:t>
            </a:r>
          </a:p>
        </p:txBody>
      </p:sp>
    </p:spTree>
    <p:extLst>
      <p:ext uri="{BB962C8B-B14F-4D97-AF65-F5344CB8AC3E}">
        <p14:creationId xmlns:p14="http://schemas.microsoft.com/office/powerpoint/2010/main" val="701565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75" y="114300"/>
            <a:ext cx="11915775" cy="6557963"/>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Principles of User Interface Design</a:t>
            </a: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user interface is a critical part of any software product. When it’s done well, users don’t even notice it. When it’s done poorly, users can’t get past it to efficiently use a product.</a:t>
            </a:r>
          </a:p>
          <a:p>
            <a:pPr marL="0" indent="0" algn="just">
              <a:buNone/>
            </a:pPr>
            <a:r>
              <a:rPr lang="en-US" dirty="0">
                <a:latin typeface="Times New Roman" panose="02020603050405020304" pitchFamily="18" charset="0"/>
                <a:cs typeface="Times New Roman" panose="02020603050405020304" pitchFamily="18" charset="0"/>
              </a:rPr>
              <a:t>To increase the chances of success when creating user interfaces, most designers follow interface design principles.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Interface </a:t>
            </a:r>
            <a:r>
              <a:rPr lang="en-US" dirty="0">
                <a:latin typeface="Times New Roman" panose="02020603050405020304" pitchFamily="18" charset="0"/>
                <a:cs typeface="Times New Roman" panose="02020603050405020304" pitchFamily="18" charset="0"/>
              </a:rPr>
              <a:t>design principles represent high-level concepts that are used to guide software </a:t>
            </a:r>
            <a:r>
              <a:rPr lang="en-US" dirty="0" smtClean="0">
                <a:latin typeface="Times New Roman" panose="02020603050405020304" pitchFamily="18" charset="0"/>
                <a:cs typeface="Times New Roman" panose="02020603050405020304" pitchFamily="18" charset="0"/>
              </a:rPr>
              <a:t>design.</a:t>
            </a:r>
          </a:p>
          <a:p>
            <a:pPr marL="0" indent="0" algn="just">
              <a:buNone/>
            </a:pPr>
            <a:r>
              <a:rPr lang="en-US" dirty="0" smtClean="0">
                <a:latin typeface="Times New Roman" panose="02020603050405020304" pitchFamily="18" charset="0"/>
                <a:cs typeface="Times New Roman" panose="02020603050405020304" pitchFamily="18" charset="0"/>
              </a:rPr>
              <a:t>Two important UID Principles are:</a:t>
            </a:r>
          </a:p>
          <a:p>
            <a:pPr algn="just"/>
            <a:r>
              <a:rPr lang="en-US" dirty="0" smtClean="0">
                <a:latin typeface="Times New Roman" panose="02020603050405020304" pitchFamily="18" charset="0"/>
                <a:cs typeface="Times New Roman" panose="02020603050405020304" pitchFamily="18" charset="0"/>
              </a:rPr>
              <a:t>Jakob </a:t>
            </a:r>
            <a:r>
              <a:rPr lang="en-US" dirty="0">
                <a:latin typeface="Times New Roman" panose="02020603050405020304" pitchFamily="18" charset="0"/>
                <a:cs typeface="Times New Roman" panose="02020603050405020304" pitchFamily="18" charset="0"/>
              </a:rPr>
              <a:t>Nielsen’s 10 Usability Heuristics for User Interface </a:t>
            </a:r>
            <a:r>
              <a:rPr lang="en-US" dirty="0" smtClean="0">
                <a:latin typeface="Times New Roman" panose="02020603050405020304" pitchFamily="18" charset="0"/>
                <a:cs typeface="Times New Roman" panose="02020603050405020304" pitchFamily="18" charset="0"/>
              </a:rPr>
              <a:t>Design</a:t>
            </a:r>
          </a:p>
          <a:p>
            <a:pPr algn="just"/>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Ben </a:t>
            </a:r>
            <a:r>
              <a:rPr lang="en-US" dirty="0" err="1">
                <a:latin typeface="Times New Roman" panose="02020603050405020304" pitchFamily="18" charset="0"/>
                <a:cs typeface="Times New Roman" panose="02020603050405020304" pitchFamily="18" charset="0"/>
              </a:rPr>
              <a:t>Shneiderman’s</a:t>
            </a:r>
            <a:r>
              <a:rPr lang="en-US" dirty="0">
                <a:latin typeface="Times New Roman" panose="02020603050405020304" pitchFamily="18" charset="0"/>
                <a:cs typeface="Times New Roman" panose="02020603050405020304" pitchFamily="18" charset="0"/>
              </a:rPr>
              <a:t> The Eight Golden Rules of Interface </a:t>
            </a:r>
            <a:r>
              <a:rPr lang="en-US" dirty="0" smtClean="0">
                <a:latin typeface="Times New Roman" panose="02020603050405020304" pitchFamily="18" charset="0"/>
                <a:cs typeface="Times New Roman" panose="02020603050405020304" pitchFamily="18" charset="0"/>
              </a:rPr>
              <a:t>Design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796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477" y="206477"/>
            <a:ext cx="11769213" cy="6400800"/>
          </a:xfrm>
        </p:spPr>
        <p:txBody>
          <a:bodyPr>
            <a:noAutofit/>
          </a:bodyPr>
          <a:lstStyle/>
          <a:p>
            <a:pPr marL="0" indent="0">
              <a:buNone/>
            </a:pPr>
            <a:r>
              <a:rPr lang="en-US" sz="2400" b="1" dirty="0" smtClean="0">
                <a:latin typeface="Times New Roman" panose="02020603050405020304" pitchFamily="18" charset="0"/>
                <a:cs typeface="Times New Roman" panose="02020603050405020304" pitchFamily="18" charset="0"/>
              </a:rPr>
              <a:t>Types of Mobile Application Testing</a:t>
            </a:r>
          </a:p>
          <a:p>
            <a:pPr marL="0" indent="0">
              <a:buNone/>
            </a:pPr>
            <a:r>
              <a:rPr lang="en-US" sz="2400" b="1" dirty="0">
                <a:latin typeface="Times New Roman" panose="02020603050405020304" pitchFamily="18" charset="0"/>
                <a:cs typeface="Times New Roman" panose="02020603050405020304" pitchFamily="18" charset="0"/>
              </a:rPr>
              <a:t>Functional Testing</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Functional testing ensures that the application is working </a:t>
            </a:r>
            <a:r>
              <a:rPr lang="en-US" sz="2400" dirty="0" smtClean="0">
                <a:latin typeface="Times New Roman" panose="02020603050405020304" pitchFamily="18" charset="0"/>
                <a:cs typeface="Times New Roman" panose="02020603050405020304" pitchFamily="18" charset="0"/>
              </a:rPr>
              <a:t>as per </a:t>
            </a:r>
            <a:r>
              <a:rPr lang="en-US" sz="2400" dirty="0">
                <a:latin typeface="Times New Roman" panose="02020603050405020304" pitchFamily="18" charset="0"/>
                <a:cs typeface="Times New Roman" panose="02020603050405020304" pitchFamily="18" charset="0"/>
              </a:rPr>
              <a:t>the requirements. Most of the test conducted for this </a:t>
            </a:r>
            <a:r>
              <a:rPr lang="en-US" sz="2400" dirty="0" smtClean="0">
                <a:latin typeface="Times New Roman" panose="02020603050405020304" pitchFamily="18" charset="0"/>
                <a:cs typeface="Times New Roman" panose="02020603050405020304" pitchFamily="18" charset="0"/>
              </a:rPr>
              <a:t>is driven </a:t>
            </a:r>
            <a:r>
              <a:rPr lang="en-US" sz="2400" dirty="0">
                <a:latin typeface="Times New Roman" panose="02020603050405020304" pitchFamily="18" charset="0"/>
                <a:cs typeface="Times New Roman" panose="02020603050405020304" pitchFamily="18" charset="0"/>
              </a:rPr>
              <a:t>by the user interface and call </a:t>
            </a:r>
            <a:r>
              <a:rPr lang="en-US" sz="2400" dirty="0" smtClean="0">
                <a:latin typeface="Times New Roman" panose="02020603050405020304" pitchFamily="18" charset="0"/>
                <a:cs typeface="Times New Roman" panose="02020603050405020304" pitchFamily="18" charset="0"/>
              </a:rPr>
              <a:t>flows</a:t>
            </a: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Laboratory Testing</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Laboratory testing, usually carried out by network carriers, </a:t>
            </a:r>
            <a:r>
              <a:rPr lang="en-US" sz="2400" dirty="0" smtClean="0">
                <a:latin typeface="Times New Roman" panose="02020603050405020304" pitchFamily="18" charset="0"/>
                <a:cs typeface="Times New Roman" panose="02020603050405020304" pitchFamily="18" charset="0"/>
              </a:rPr>
              <a:t>is done </a:t>
            </a:r>
            <a:r>
              <a:rPr lang="en-US" sz="2400" dirty="0">
                <a:latin typeface="Times New Roman" panose="02020603050405020304" pitchFamily="18" charset="0"/>
                <a:cs typeface="Times New Roman" panose="02020603050405020304" pitchFamily="18" charset="0"/>
              </a:rPr>
              <a:t>by simulating the complete wireless network. This </a:t>
            </a:r>
            <a:r>
              <a:rPr lang="en-US" sz="2400" dirty="0" smtClean="0">
                <a:latin typeface="Times New Roman" panose="02020603050405020304" pitchFamily="18" charset="0"/>
                <a:cs typeface="Times New Roman" panose="02020603050405020304" pitchFamily="18" charset="0"/>
              </a:rPr>
              <a:t>test is </a:t>
            </a:r>
            <a:r>
              <a:rPr lang="en-US" sz="2400" dirty="0">
                <a:latin typeface="Times New Roman" panose="02020603050405020304" pitchFamily="18" charset="0"/>
                <a:cs typeface="Times New Roman" panose="02020603050405020304" pitchFamily="18" charset="0"/>
              </a:rPr>
              <a:t>performed to find out any glitches when a </a:t>
            </a:r>
            <a:r>
              <a:rPr lang="en-US" sz="2400" dirty="0" smtClean="0">
                <a:latin typeface="Times New Roman" panose="02020603050405020304" pitchFamily="18" charset="0"/>
                <a:cs typeface="Times New Roman" panose="02020603050405020304" pitchFamily="18" charset="0"/>
              </a:rPr>
              <a:t>mobile application </a:t>
            </a:r>
            <a:r>
              <a:rPr lang="en-US" sz="2400" dirty="0">
                <a:latin typeface="Times New Roman" panose="02020603050405020304" pitchFamily="18" charset="0"/>
                <a:cs typeface="Times New Roman" panose="02020603050405020304" pitchFamily="18" charset="0"/>
              </a:rPr>
              <a:t>uses voice and/or data connection to </a:t>
            </a:r>
            <a:r>
              <a:rPr lang="en-US" sz="2400" dirty="0" smtClean="0">
                <a:latin typeface="Times New Roman" panose="02020603050405020304" pitchFamily="18" charset="0"/>
                <a:cs typeface="Times New Roman" panose="02020603050405020304" pitchFamily="18" charset="0"/>
              </a:rPr>
              <a:t>perform some </a:t>
            </a:r>
            <a:r>
              <a:rPr lang="en-US" sz="2400" dirty="0">
                <a:latin typeface="Times New Roman" panose="02020603050405020304" pitchFamily="18" charset="0"/>
                <a:cs typeface="Times New Roman" panose="02020603050405020304" pitchFamily="18" charset="0"/>
              </a:rPr>
              <a:t>functions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Performance </a:t>
            </a:r>
            <a:r>
              <a:rPr lang="en-US" sz="2400" b="1" dirty="0" smtClean="0">
                <a:latin typeface="Times New Roman" panose="02020603050405020304" pitchFamily="18" charset="0"/>
                <a:cs typeface="Times New Roman" panose="02020603050405020304" pitchFamily="18" charset="0"/>
              </a:rPr>
              <a:t>Testing</a:t>
            </a:r>
            <a:r>
              <a:rPr lang="en-US" sz="2400" b="1" dirty="0">
                <a:latin typeface="Times New Roman" panose="02020603050405020304" pitchFamily="18" charset="0"/>
                <a:cs typeface="Times New Roman" panose="02020603050405020304" pitchFamily="18" charset="0"/>
              </a:rPr>
              <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This testing process is undertaken to check the </a:t>
            </a:r>
            <a:r>
              <a:rPr lang="en-US" sz="2400" dirty="0" smtClean="0">
                <a:latin typeface="Times New Roman" panose="02020603050405020304" pitchFamily="18" charset="0"/>
                <a:cs typeface="Times New Roman" panose="02020603050405020304" pitchFamily="18" charset="0"/>
              </a:rPr>
              <a:t>performance and </a:t>
            </a:r>
            <a:r>
              <a:rPr lang="en-US" sz="2400" dirty="0">
                <a:latin typeface="Times New Roman" panose="02020603050405020304" pitchFamily="18" charset="0"/>
                <a:cs typeface="Times New Roman" panose="02020603050405020304" pitchFamily="18" charset="0"/>
              </a:rPr>
              <a:t>behavior of the application under certain conditions </a:t>
            </a:r>
            <a:r>
              <a:rPr lang="en-US" sz="2400" dirty="0" smtClean="0">
                <a:latin typeface="Times New Roman" panose="02020603050405020304" pitchFamily="18" charset="0"/>
                <a:cs typeface="Times New Roman" panose="02020603050405020304" pitchFamily="18" charset="0"/>
              </a:rPr>
              <a:t>such as </a:t>
            </a:r>
            <a:r>
              <a:rPr lang="en-US" sz="2400" dirty="0">
                <a:latin typeface="Times New Roman" panose="02020603050405020304" pitchFamily="18" charset="0"/>
                <a:cs typeface="Times New Roman" panose="02020603050405020304" pitchFamily="18" charset="0"/>
              </a:rPr>
              <a:t>low battery, bad network coverage, low </a:t>
            </a:r>
            <a:r>
              <a:rPr lang="en-US" sz="2400" dirty="0" smtClean="0">
                <a:latin typeface="Times New Roman" panose="02020603050405020304" pitchFamily="18" charset="0"/>
                <a:cs typeface="Times New Roman" panose="02020603050405020304" pitchFamily="18" charset="0"/>
              </a:rPr>
              <a:t>available memory</a:t>
            </a:r>
            <a:r>
              <a:rPr lang="en-US" sz="2400" dirty="0">
                <a:latin typeface="Times New Roman" panose="02020603050405020304" pitchFamily="18" charset="0"/>
                <a:cs typeface="Times New Roman" panose="02020603050405020304" pitchFamily="18" charset="0"/>
              </a:rPr>
              <a:t>, simultaneous access to application’s server </a:t>
            </a:r>
            <a:r>
              <a:rPr lang="en-US" sz="2400" dirty="0" smtClean="0">
                <a:latin typeface="Times New Roman" panose="02020603050405020304" pitchFamily="18" charset="0"/>
                <a:cs typeface="Times New Roman" panose="02020603050405020304" pitchFamily="18" charset="0"/>
              </a:rPr>
              <a:t>by several </a:t>
            </a:r>
            <a:r>
              <a:rPr lang="en-US" sz="2400" dirty="0">
                <a:latin typeface="Times New Roman" panose="02020603050405020304" pitchFamily="18" charset="0"/>
                <a:cs typeface="Times New Roman" panose="02020603050405020304" pitchFamily="18" charset="0"/>
              </a:rPr>
              <a:t>users and other conditions. Performance of </a:t>
            </a:r>
            <a:r>
              <a:rPr lang="en-US" sz="2400" dirty="0" smtClean="0">
                <a:latin typeface="Times New Roman" panose="02020603050405020304" pitchFamily="18" charset="0"/>
                <a:cs typeface="Times New Roman" panose="02020603050405020304" pitchFamily="18" charset="0"/>
              </a:rPr>
              <a:t>an application </a:t>
            </a:r>
            <a:r>
              <a:rPr lang="en-US" sz="2400" dirty="0">
                <a:latin typeface="Times New Roman" panose="02020603050405020304" pitchFamily="18" charset="0"/>
                <a:cs typeface="Times New Roman" panose="02020603050405020304" pitchFamily="18" charset="0"/>
              </a:rPr>
              <a:t>can be affected from two sides: application’s server side and client’s side. Performance testing is </a:t>
            </a:r>
            <a:r>
              <a:rPr lang="en-US" sz="2400" dirty="0" smtClean="0">
                <a:latin typeface="Times New Roman" panose="02020603050405020304" pitchFamily="18" charset="0"/>
                <a:cs typeface="Times New Roman" panose="02020603050405020304" pitchFamily="18" charset="0"/>
              </a:rPr>
              <a:t>carried out </a:t>
            </a:r>
            <a:r>
              <a:rPr lang="en-US" sz="2400" dirty="0">
                <a:latin typeface="Times New Roman" panose="02020603050405020304" pitchFamily="18" charset="0"/>
                <a:cs typeface="Times New Roman" panose="02020603050405020304" pitchFamily="18" charset="0"/>
              </a:rPr>
              <a:t>to check both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6021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121920"/>
            <a:ext cx="11978639" cy="6736080"/>
          </a:xfrm>
        </p:spPr>
        <p:txBody>
          <a:bodyPr>
            <a:noAutofit/>
          </a:bodyPr>
          <a:lstStyle/>
          <a:p>
            <a:pPr marL="0" indent="0">
              <a:buNone/>
            </a:pPr>
            <a:r>
              <a:rPr lang="en-US" sz="2400" b="1" dirty="0">
                <a:latin typeface="Times New Roman" panose="02020603050405020304" pitchFamily="18" charset="0"/>
                <a:cs typeface="Times New Roman" panose="02020603050405020304" pitchFamily="18" charset="0"/>
              </a:rPr>
              <a:t>Memory Leakage Testing</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Memory leakage happens when a computer program </a:t>
            </a:r>
            <a:r>
              <a:rPr lang="en-US" sz="2400" dirty="0" smtClean="0">
                <a:latin typeface="Times New Roman" panose="02020603050405020304" pitchFamily="18" charset="0"/>
                <a:cs typeface="Times New Roman" panose="02020603050405020304" pitchFamily="18" charset="0"/>
              </a:rPr>
              <a:t>or application </a:t>
            </a:r>
            <a:r>
              <a:rPr lang="en-US" sz="2400" dirty="0">
                <a:latin typeface="Times New Roman" panose="02020603050405020304" pitchFamily="18" charset="0"/>
                <a:cs typeface="Times New Roman" panose="02020603050405020304" pitchFamily="18" charset="0"/>
              </a:rPr>
              <a:t>is unable to manage the memory it is </a:t>
            </a:r>
            <a:r>
              <a:rPr lang="en-US" sz="2400" dirty="0" smtClean="0">
                <a:latin typeface="Times New Roman" panose="02020603050405020304" pitchFamily="18" charset="0"/>
                <a:cs typeface="Times New Roman" panose="02020603050405020304" pitchFamily="18" charset="0"/>
              </a:rPr>
              <a:t>allocated resulting </a:t>
            </a:r>
            <a:r>
              <a:rPr lang="en-US" sz="2400" dirty="0">
                <a:latin typeface="Times New Roman" panose="02020603050405020304" pitchFamily="18" charset="0"/>
                <a:cs typeface="Times New Roman" panose="02020603050405020304" pitchFamily="18" charset="0"/>
              </a:rPr>
              <a:t>in poor performance of the application and </a:t>
            </a:r>
            <a:r>
              <a:rPr lang="en-US" sz="2400" dirty="0" smtClean="0">
                <a:latin typeface="Times New Roman" panose="02020603050405020304" pitchFamily="18" charset="0"/>
                <a:cs typeface="Times New Roman" panose="02020603050405020304" pitchFamily="18" charset="0"/>
              </a:rPr>
              <a:t>the overall </a:t>
            </a:r>
            <a:r>
              <a:rPr lang="en-US" sz="2400" dirty="0">
                <a:latin typeface="Times New Roman" panose="02020603050405020304" pitchFamily="18" charset="0"/>
                <a:cs typeface="Times New Roman" panose="02020603050405020304" pitchFamily="18" charset="0"/>
              </a:rPr>
              <a:t>slowdown of the system. As mobile devices </a:t>
            </a:r>
            <a:r>
              <a:rPr lang="en-US" sz="2400" dirty="0" smtClean="0">
                <a:latin typeface="Times New Roman" panose="02020603050405020304" pitchFamily="18" charset="0"/>
                <a:cs typeface="Times New Roman" panose="02020603050405020304" pitchFamily="18" charset="0"/>
              </a:rPr>
              <a:t>have significant </a:t>
            </a:r>
            <a:r>
              <a:rPr lang="en-US" sz="2400" dirty="0">
                <a:latin typeface="Times New Roman" panose="02020603050405020304" pitchFamily="18" charset="0"/>
                <a:cs typeface="Times New Roman" panose="02020603050405020304" pitchFamily="18" charset="0"/>
              </a:rPr>
              <a:t>constraints of available memory, memory </a:t>
            </a:r>
            <a:r>
              <a:rPr lang="en-US" sz="2400" dirty="0" smtClean="0">
                <a:latin typeface="Times New Roman" panose="02020603050405020304" pitchFamily="18" charset="0"/>
                <a:cs typeface="Times New Roman" panose="02020603050405020304" pitchFamily="18" charset="0"/>
              </a:rPr>
              <a:t>leakage testing </a:t>
            </a:r>
            <a:r>
              <a:rPr lang="en-US" sz="2400" dirty="0">
                <a:latin typeface="Times New Roman" panose="02020603050405020304" pitchFamily="18" charset="0"/>
                <a:cs typeface="Times New Roman" panose="02020603050405020304" pitchFamily="18" charset="0"/>
              </a:rPr>
              <a:t>is crucial for the proper functioning of an application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Interrupt Testing</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An application while functioning may face </a:t>
            </a:r>
            <a:r>
              <a:rPr lang="en-US" sz="2400" dirty="0" smtClean="0">
                <a:latin typeface="Times New Roman" panose="02020603050405020304" pitchFamily="18" charset="0"/>
                <a:cs typeface="Times New Roman" panose="02020603050405020304" pitchFamily="18" charset="0"/>
              </a:rPr>
              <a:t>several interruptions </a:t>
            </a:r>
            <a:r>
              <a:rPr lang="en-US" sz="2400" dirty="0">
                <a:latin typeface="Times New Roman" panose="02020603050405020304" pitchFamily="18" charset="0"/>
                <a:cs typeface="Times New Roman" panose="02020603050405020304" pitchFamily="18" charset="0"/>
              </a:rPr>
              <a:t>like incoming calls or network coverage </a:t>
            </a:r>
            <a:r>
              <a:rPr lang="en-US" sz="2400" dirty="0" smtClean="0">
                <a:latin typeface="Times New Roman" panose="02020603050405020304" pitchFamily="18" charset="0"/>
                <a:cs typeface="Times New Roman" panose="02020603050405020304" pitchFamily="18" charset="0"/>
              </a:rPr>
              <a:t>outage and </a:t>
            </a:r>
            <a:r>
              <a:rPr lang="en-US" sz="2400" dirty="0">
                <a:latin typeface="Times New Roman" panose="02020603050405020304" pitchFamily="18" charset="0"/>
                <a:cs typeface="Times New Roman" panose="02020603050405020304" pitchFamily="18" charset="0"/>
              </a:rPr>
              <a:t>recovery. The different types of interruptions are:</a:t>
            </a:r>
            <a:br>
              <a:rPr lang="en-US"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1) Incoming </a:t>
            </a:r>
            <a:r>
              <a:rPr lang="en-US" sz="2400" dirty="0">
                <a:latin typeface="Times New Roman" panose="02020603050405020304" pitchFamily="18" charset="0"/>
                <a:cs typeface="Times New Roman" panose="02020603050405020304" pitchFamily="18" charset="0"/>
              </a:rPr>
              <a:t>and Outgoing SMS and </a:t>
            </a:r>
            <a:r>
              <a:rPr lang="en-US" sz="2400" dirty="0" smtClean="0">
                <a:latin typeface="Times New Roman" panose="02020603050405020304" pitchFamily="18" charset="0"/>
                <a:cs typeface="Times New Roman" panose="02020603050405020304" pitchFamily="18" charset="0"/>
              </a:rPr>
              <a:t>MMS</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2) Incoming and Outgoing calls</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3) Incoming Notifications</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4) Battery Removal</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5) Cable Insertion and Removal for data transfer</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6) Network outage and recovery</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7) Media Player on/off</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8) Device Power cycle</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An application should be able to handle these interruptions by going into a suspended state and resuming afterwards </a:t>
            </a:r>
            <a:br>
              <a:rPr lang="en-US" sz="2400" dirty="0" smtClean="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8590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923" y="145516"/>
            <a:ext cx="11903917" cy="6590563"/>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Usability Testing</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Usability testing is carried out to verify if the application </a:t>
            </a:r>
            <a:r>
              <a:rPr lang="en-US" sz="2400" dirty="0" smtClean="0">
                <a:latin typeface="Times New Roman" panose="02020603050405020304" pitchFamily="18" charset="0"/>
                <a:cs typeface="Times New Roman" panose="02020603050405020304" pitchFamily="18" charset="0"/>
              </a:rPr>
              <a:t>is achieving </a:t>
            </a:r>
            <a:r>
              <a:rPr lang="en-US" sz="2400" dirty="0">
                <a:latin typeface="Times New Roman" panose="02020603050405020304" pitchFamily="18" charset="0"/>
                <a:cs typeface="Times New Roman" panose="02020603050405020304" pitchFamily="18" charset="0"/>
              </a:rPr>
              <a:t>its goals and getting a favorable response </a:t>
            </a:r>
            <a:r>
              <a:rPr lang="en-US" sz="2400" dirty="0" smtClean="0">
                <a:latin typeface="Times New Roman" panose="02020603050405020304" pitchFamily="18" charset="0"/>
                <a:cs typeface="Times New Roman" panose="02020603050405020304" pitchFamily="18" charset="0"/>
              </a:rPr>
              <a:t>from users</a:t>
            </a:r>
            <a:r>
              <a:rPr lang="en-US" sz="2400" dirty="0">
                <a:latin typeface="Times New Roman" panose="02020603050405020304" pitchFamily="18" charset="0"/>
                <a:cs typeface="Times New Roman" panose="02020603050405020304" pitchFamily="18" charset="0"/>
              </a:rPr>
              <a:t>. This is important as the usability of an application </a:t>
            </a:r>
            <a:r>
              <a:rPr lang="en-US" sz="2400" dirty="0" smtClean="0">
                <a:latin typeface="Times New Roman" panose="02020603050405020304" pitchFamily="18" charset="0"/>
                <a:cs typeface="Times New Roman" panose="02020603050405020304" pitchFamily="18" charset="0"/>
              </a:rPr>
              <a:t>is its </a:t>
            </a:r>
            <a:r>
              <a:rPr lang="en-US" sz="2400" dirty="0">
                <a:latin typeface="Times New Roman" panose="02020603050405020304" pitchFamily="18" charset="0"/>
                <a:cs typeface="Times New Roman" panose="02020603050405020304" pitchFamily="18" charset="0"/>
              </a:rPr>
              <a:t>key to commercial </a:t>
            </a:r>
            <a:r>
              <a:rPr lang="en-US" sz="2400" dirty="0" smtClean="0">
                <a:latin typeface="Times New Roman" panose="02020603050405020304" pitchFamily="18" charset="0"/>
                <a:cs typeface="Times New Roman" panose="02020603050405020304" pitchFamily="18" charset="0"/>
              </a:rPr>
              <a:t>success.</a:t>
            </a:r>
          </a:p>
          <a:p>
            <a:pPr marL="0" indent="0">
              <a:buNone/>
            </a:pP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Installation Testing</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Certain mobile applications come pre-installed on the </a:t>
            </a:r>
            <a:r>
              <a:rPr lang="en-US" sz="2400" dirty="0" smtClean="0">
                <a:latin typeface="Times New Roman" panose="02020603050405020304" pitchFamily="18" charset="0"/>
                <a:cs typeface="Times New Roman" panose="02020603050405020304" pitchFamily="18" charset="0"/>
              </a:rPr>
              <a:t>device whereas </a:t>
            </a:r>
            <a:r>
              <a:rPr lang="en-US" sz="2400" dirty="0">
                <a:latin typeface="Times New Roman" panose="02020603050405020304" pitchFamily="18" charset="0"/>
                <a:cs typeface="Times New Roman" panose="02020603050405020304" pitchFamily="18" charset="0"/>
              </a:rPr>
              <a:t>others have to be installed from the </a:t>
            </a:r>
            <a:r>
              <a:rPr lang="en-US" sz="2400" dirty="0" smtClean="0">
                <a:latin typeface="Times New Roman" panose="02020603050405020304" pitchFamily="18" charset="0"/>
                <a:cs typeface="Times New Roman" panose="02020603050405020304" pitchFamily="18" charset="0"/>
              </a:rPr>
              <a:t>store. Installation </a:t>
            </a:r>
            <a:r>
              <a:rPr lang="en-US" sz="2400" dirty="0">
                <a:latin typeface="Times New Roman" panose="02020603050405020304" pitchFamily="18" charset="0"/>
                <a:cs typeface="Times New Roman" panose="02020603050405020304" pitchFamily="18" charset="0"/>
              </a:rPr>
              <a:t>testing verifies that the installation process </a:t>
            </a:r>
            <a:r>
              <a:rPr lang="en-US" sz="2400" dirty="0" smtClean="0">
                <a:latin typeface="Times New Roman" panose="02020603050405020304" pitchFamily="18" charset="0"/>
                <a:cs typeface="Times New Roman" panose="02020603050405020304" pitchFamily="18" charset="0"/>
              </a:rPr>
              <a:t>goes smoothly </a:t>
            </a:r>
            <a:r>
              <a:rPr lang="en-US" sz="2400" dirty="0">
                <a:latin typeface="Times New Roman" panose="02020603050405020304" pitchFamily="18" charset="0"/>
                <a:cs typeface="Times New Roman" panose="02020603050405020304" pitchFamily="18" charset="0"/>
              </a:rPr>
              <a:t>without the user having to face any difficulty. </a:t>
            </a:r>
            <a:r>
              <a:rPr lang="en-US" sz="2400" dirty="0" smtClean="0">
                <a:latin typeface="Times New Roman" panose="02020603050405020304" pitchFamily="18" charset="0"/>
                <a:cs typeface="Times New Roman" panose="02020603050405020304" pitchFamily="18" charset="0"/>
              </a:rPr>
              <a:t>This testing </a:t>
            </a:r>
            <a:r>
              <a:rPr lang="en-US" sz="2400" dirty="0">
                <a:latin typeface="Times New Roman" panose="02020603050405020304" pitchFamily="18" charset="0"/>
                <a:cs typeface="Times New Roman" panose="02020603050405020304" pitchFamily="18" charset="0"/>
              </a:rPr>
              <a:t>process covers installation, updating and </a:t>
            </a:r>
            <a:r>
              <a:rPr lang="en-US" sz="2400" dirty="0" smtClean="0">
                <a:latin typeface="Times New Roman" panose="02020603050405020304" pitchFamily="18" charset="0"/>
                <a:cs typeface="Times New Roman" panose="02020603050405020304" pitchFamily="18" charset="0"/>
              </a:rPr>
              <a:t>uninstalling of </a:t>
            </a:r>
            <a:r>
              <a:rPr lang="en-US" sz="2400" dirty="0">
                <a:latin typeface="Times New Roman" panose="02020603050405020304" pitchFamily="18" charset="0"/>
                <a:cs typeface="Times New Roman" panose="02020603050405020304" pitchFamily="18" charset="0"/>
              </a:rPr>
              <a:t>an </a:t>
            </a:r>
            <a:r>
              <a:rPr lang="en-US" sz="2400" dirty="0" smtClean="0">
                <a:latin typeface="Times New Roman" panose="02020603050405020304" pitchFamily="18" charset="0"/>
                <a:cs typeface="Times New Roman" panose="02020603050405020304" pitchFamily="18" charset="0"/>
              </a:rPr>
              <a:t>application</a:t>
            </a: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Certification Testing</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To get a certificate of compliance, each mobile device </a:t>
            </a:r>
            <a:r>
              <a:rPr lang="en-US" sz="2400" dirty="0" smtClean="0">
                <a:latin typeface="Times New Roman" panose="02020603050405020304" pitchFamily="18" charset="0"/>
                <a:cs typeface="Times New Roman" panose="02020603050405020304" pitchFamily="18" charset="0"/>
              </a:rPr>
              <a:t>needs to </a:t>
            </a:r>
            <a:r>
              <a:rPr lang="en-US" sz="2400" dirty="0">
                <a:latin typeface="Times New Roman" panose="02020603050405020304" pitchFamily="18" charset="0"/>
                <a:cs typeface="Times New Roman" panose="02020603050405020304" pitchFamily="18" charset="0"/>
              </a:rPr>
              <a:t>be tested against the guidelines set by different </a:t>
            </a:r>
            <a:r>
              <a:rPr lang="en-US" sz="2400" dirty="0" smtClean="0">
                <a:latin typeface="Times New Roman" panose="02020603050405020304" pitchFamily="18" charset="0"/>
                <a:cs typeface="Times New Roman" panose="02020603050405020304" pitchFamily="18" charset="0"/>
              </a:rPr>
              <a:t>mobile platforms </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8622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477" y="206476"/>
            <a:ext cx="11769213" cy="6430297"/>
          </a:xfrm>
        </p:spPr>
        <p:txBody>
          <a:bodyPr/>
          <a:lstStyle/>
          <a:p>
            <a:pPr marL="0" indent="0">
              <a:buNone/>
            </a:pPr>
            <a:r>
              <a:rPr lang="en-US" dirty="0" smtClean="0">
                <a:latin typeface="Times New Roman" panose="02020603050405020304" pitchFamily="18" charset="0"/>
                <a:cs typeface="Times New Roman" panose="02020603050405020304" pitchFamily="18" charset="0"/>
              </a:rPr>
              <a:t>Mobile Apps Testing Cycle</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9760" y="943897"/>
            <a:ext cx="6664306" cy="5279922"/>
          </a:xfrm>
          <a:prstGeom prst="rect">
            <a:avLst/>
          </a:prstGeom>
        </p:spPr>
      </p:pic>
    </p:spTree>
    <p:extLst>
      <p:ext uri="{BB962C8B-B14F-4D97-AF65-F5344CB8AC3E}">
        <p14:creationId xmlns:p14="http://schemas.microsoft.com/office/powerpoint/2010/main" val="3848515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4968" y="206477"/>
            <a:ext cx="11651226" cy="6371304"/>
          </a:xfrm>
        </p:spPr>
        <p:txBody>
          <a:bodyPr/>
          <a:lstStyle/>
          <a:p>
            <a:pPr marL="0" indent="0">
              <a:buNone/>
            </a:pPr>
            <a:r>
              <a:rPr lang="en-US" dirty="0" smtClean="0">
                <a:latin typeface="Times New Roman" panose="02020603050405020304" pitchFamily="18" charset="0"/>
                <a:cs typeface="Times New Roman" panose="02020603050405020304" pitchFamily="18" charset="0"/>
              </a:rPr>
              <a:t>Key Points to Note During App Testing</a:t>
            </a:r>
          </a:p>
          <a:p>
            <a:pPr marL="0" indent="0">
              <a:buNone/>
            </a:pPr>
            <a:r>
              <a:rPr lang="en-US" sz="2400" b="1" dirty="0">
                <a:latin typeface="Times New Roman" panose="02020603050405020304" pitchFamily="18" charset="0"/>
                <a:cs typeface="Times New Roman" panose="02020603050405020304" pitchFamily="18" charset="0"/>
              </a:rPr>
              <a:t>Environment</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Here we need to consider the targeted devices where </a:t>
            </a:r>
            <a:r>
              <a:rPr lang="en-US" sz="2400" dirty="0" smtClean="0">
                <a:latin typeface="Times New Roman" panose="02020603050405020304" pitchFamily="18" charset="0"/>
                <a:cs typeface="Times New Roman" panose="02020603050405020304" pitchFamily="18" charset="0"/>
              </a:rPr>
              <a:t>our application </a:t>
            </a:r>
            <a:r>
              <a:rPr lang="en-US" sz="2400" dirty="0">
                <a:latin typeface="Times New Roman" panose="02020603050405020304" pitchFamily="18" charset="0"/>
                <a:cs typeface="Times New Roman" panose="02020603050405020304" pitchFamily="18" charset="0"/>
              </a:rPr>
              <a:t>will run. We need to incorporate nuances such </a:t>
            </a:r>
            <a:r>
              <a:rPr lang="en-US" sz="2400" dirty="0" smtClean="0">
                <a:latin typeface="Times New Roman" panose="02020603050405020304" pitchFamily="18" charset="0"/>
                <a:cs typeface="Times New Roman" panose="02020603050405020304" pitchFamily="18" charset="0"/>
              </a:rPr>
              <a:t>as building </a:t>
            </a:r>
            <a:r>
              <a:rPr lang="en-US" sz="2400" dirty="0">
                <a:latin typeface="Times New Roman" panose="02020603050405020304" pitchFamily="18" charset="0"/>
                <a:cs typeface="Times New Roman" panose="02020603050405020304" pitchFamily="18" charset="0"/>
              </a:rPr>
              <a:t>test plans for the DUTs (device under test). </a:t>
            </a:r>
            <a:r>
              <a:rPr lang="en-US" sz="2400" dirty="0" smtClean="0">
                <a:latin typeface="Times New Roman" panose="02020603050405020304" pitchFamily="18" charset="0"/>
                <a:cs typeface="Times New Roman" panose="02020603050405020304" pitchFamily="18" charset="0"/>
              </a:rPr>
              <a:t>This includes </a:t>
            </a:r>
            <a:r>
              <a:rPr lang="en-US" sz="2400" dirty="0">
                <a:latin typeface="Times New Roman" panose="02020603050405020304" pitchFamily="18" charset="0"/>
                <a:cs typeface="Times New Roman" panose="02020603050405020304" pitchFamily="18" charset="0"/>
              </a:rPr>
              <a:t>considering that the periodic OS updates do </a:t>
            </a:r>
            <a:r>
              <a:rPr lang="en-US" sz="2400" dirty="0" smtClean="0">
                <a:latin typeface="Times New Roman" panose="02020603050405020304" pitchFamily="18" charset="0"/>
                <a:cs typeface="Times New Roman" panose="02020603050405020304" pitchFamily="18" charset="0"/>
              </a:rPr>
              <a:t>not alter </a:t>
            </a:r>
            <a:r>
              <a:rPr lang="en-US" sz="2400" dirty="0">
                <a:latin typeface="Times New Roman" panose="02020603050405020304" pitchFamily="18" charset="0"/>
                <a:cs typeface="Times New Roman" panose="02020603050405020304" pitchFamily="18" charset="0"/>
              </a:rPr>
              <a:t>app functionalities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Application under Test</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Depending on the organization’s needs, a decision must </a:t>
            </a:r>
            <a:r>
              <a:rPr lang="en-US" sz="2400" dirty="0" smtClean="0">
                <a:latin typeface="Times New Roman" panose="02020603050405020304" pitchFamily="18" charset="0"/>
                <a:cs typeface="Times New Roman" panose="02020603050405020304" pitchFamily="18" charset="0"/>
              </a:rPr>
              <a:t>be made </a:t>
            </a:r>
            <a:r>
              <a:rPr lang="en-US" sz="2400" dirty="0">
                <a:latin typeface="Times New Roman" panose="02020603050405020304" pitchFamily="18" charset="0"/>
                <a:cs typeface="Times New Roman" panose="02020603050405020304" pitchFamily="18" charset="0"/>
              </a:rPr>
              <a:t>as a team on whether to create native, web or </a:t>
            </a:r>
            <a:r>
              <a:rPr lang="en-US" sz="2400" dirty="0" smtClean="0">
                <a:latin typeface="Times New Roman" panose="02020603050405020304" pitchFamily="18" charset="0"/>
                <a:cs typeface="Times New Roman" panose="02020603050405020304" pitchFamily="18" charset="0"/>
              </a:rPr>
              <a:t>hybrid apps</a:t>
            </a:r>
            <a:r>
              <a:rPr lang="en-US" sz="2400" dirty="0">
                <a:latin typeface="Times New Roman" panose="02020603050405020304" pitchFamily="18" charset="0"/>
                <a:cs typeface="Times New Roman" panose="02020603050405020304" pitchFamily="18" charset="0"/>
              </a:rPr>
              <a:t>. QA should be involved at the start of the </a:t>
            </a:r>
            <a:r>
              <a:rPr lang="en-US" sz="2400" dirty="0" smtClean="0">
                <a:latin typeface="Times New Roman" panose="02020603050405020304" pitchFamily="18" charset="0"/>
                <a:cs typeface="Times New Roman" panose="02020603050405020304" pitchFamily="18" charset="0"/>
              </a:rPr>
              <a:t>decision. Creating </a:t>
            </a:r>
            <a:r>
              <a:rPr lang="en-US" sz="2400" dirty="0">
                <a:latin typeface="Times New Roman" panose="02020603050405020304" pitchFamily="18" charset="0"/>
                <a:cs typeface="Times New Roman" panose="02020603050405020304" pitchFamily="18" charset="0"/>
              </a:rPr>
              <a:t>test cases for each of the approaches </a:t>
            </a:r>
            <a:r>
              <a:rPr lang="en-US" sz="2400" dirty="0" smtClean="0">
                <a:latin typeface="Times New Roman" panose="02020603050405020304" pitchFamily="18" charset="0"/>
                <a:cs typeface="Times New Roman" panose="02020603050405020304" pitchFamily="18" charset="0"/>
              </a:rPr>
              <a:t>varies significantly </a:t>
            </a:r>
            <a:r>
              <a:rPr lang="en-US" sz="2400" dirty="0">
                <a:latin typeface="Times New Roman" panose="02020603050405020304" pitchFamily="18" charset="0"/>
                <a:cs typeface="Times New Roman" panose="02020603050405020304" pitchFamily="18" charset="0"/>
              </a:rPr>
              <a:t>depending on the complexity of the application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19883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974" y="265470"/>
            <a:ext cx="11680723" cy="6371303"/>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Automation</a:t>
            </a:r>
            <a:br>
              <a:rPr lang="en-US" sz="2400" b="1"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Although still in its nascent phase from a mobile </a:t>
            </a:r>
            <a:r>
              <a:rPr lang="en-US" sz="2400" dirty="0" smtClean="0">
                <a:latin typeface="Times New Roman" panose="02020603050405020304" pitchFamily="18" charset="0"/>
                <a:cs typeface="Times New Roman" panose="02020603050405020304" pitchFamily="18" charset="0"/>
              </a:rPr>
              <a:t>testing perspective</a:t>
            </a:r>
            <a:r>
              <a:rPr lang="en-US" sz="2400" dirty="0">
                <a:latin typeface="Times New Roman" panose="02020603050405020304" pitchFamily="18" charset="0"/>
                <a:cs typeface="Times New Roman" panose="02020603050405020304" pitchFamily="18" charset="0"/>
              </a:rPr>
              <a:t>, automation is catching up. The </a:t>
            </a:r>
            <a:r>
              <a:rPr lang="en-US" sz="2400" dirty="0" smtClean="0">
                <a:latin typeface="Times New Roman" panose="02020603050405020304" pitchFamily="18" charset="0"/>
                <a:cs typeface="Times New Roman" panose="02020603050405020304" pitchFamily="18" charset="0"/>
              </a:rPr>
              <a:t>approaches towards </a:t>
            </a:r>
            <a:r>
              <a:rPr lang="en-US" sz="2400" dirty="0">
                <a:latin typeface="Times New Roman" panose="02020603050405020304" pitchFamily="18" charset="0"/>
                <a:cs typeface="Times New Roman" panose="02020603050405020304" pitchFamily="18" charset="0"/>
              </a:rPr>
              <a:t>automation remain the same; however the </a:t>
            </a:r>
            <a:r>
              <a:rPr lang="en-US" sz="2400" dirty="0" smtClean="0">
                <a:latin typeface="Times New Roman" panose="02020603050405020304" pitchFamily="18" charset="0"/>
                <a:cs typeface="Times New Roman" panose="02020603050405020304" pitchFamily="18" charset="0"/>
              </a:rPr>
              <a:t>tool landscape </a:t>
            </a:r>
            <a:r>
              <a:rPr lang="en-US" sz="2400" dirty="0">
                <a:latin typeface="Times New Roman" panose="02020603050405020304" pitchFamily="18" charset="0"/>
                <a:cs typeface="Times New Roman" panose="02020603050405020304" pitchFamily="18" charset="0"/>
              </a:rPr>
              <a:t>has still not matured in comparison to </a:t>
            </a:r>
            <a:r>
              <a:rPr lang="en-US" sz="2400" dirty="0" smtClean="0">
                <a:latin typeface="Times New Roman" panose="02020603050405020304" pitchFamily="18" charset="0"/>
                <a:cs typeface="Times New Roman" panose="02020603050405020304" pitchFamily="18" charset="0"/>
              </a:rPr>
              <a:t>desktop apps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Most </a:t>
            </a:r>
            <a:r>
              <a:rPr lang="en-US" sz="2400" dirty="0">
                <a:latin typeface="Times New Roman" panose="02020603050405020304" pitchFamily="18" charset="0"/>
                <a:cs typeface="Times New Roman" panose="02020603050405020304" pitchFamily="18" charset="0"/>
              </a:rPr>
              <a:t>tools are OS-specific and, as a result, it </a:t>
            </a:r>
            <a:r>
              <a:rPr lang="en-US" sz="2400" dirty="0" smtClean="0">
                <a:latin typeface="Times New Roman" panose="02020603050405020304" pitchFamily="18" charset="0"/>
                <a:cs typeface="Times New Roman" panose="02020603050405020304" pitchFamily="18" charset="0"/>
              </a:rPr>
              <a:t>is difficult </a:t>
            </a:r>
            <a:r>
              <a:rPr lang="en-US" sz="2400" dirty="0">
                <a:latin typeface="Times New Roman" panose="02020603050405020304" pitchFamily="18" charset="0"/>
                <a:cs typeface="Times New Roman" panose="02020603050405020304" pitchFamily="18" charset="0"/>
              </a:rPr>
              <a:t>to reuse tests across multiple OS. Moreover, </a:t>
            </a:r>
            <a:r>
              <a:rPr lang="en-US" sz="2400" dirty="0" smtClean="0">
                <a:latin typeface="Times New Roman" panose="02020603050405020304" pitchFamily="18" charset="0"/>
                <a:cs typeface="Times New Roman" panose="02020603050405020304" pitchFamily="18" charset="0"/>
              </a:rPr>
              <a:t>most automation </a:t>
            </a:r>
            <a:r>
              <a:rPr lang="en-US" sz="2400" dirty="0">
                <a:latin typeface="Times New Roman" panose="02020603050405020304" pitchFamily="18" charset="0"/>
                <a:cs typeface="Times New Roman" panose="02020603050405020304" pitchFamily="18" charset="0"/>
              </a:rPr>
              <a:t>test tools favor web-based </a:t>
            </a:r>
            <a:r>
              <a:rPr lang="en-US" sz="2400" dirty="0" smtClean="0">
                <a:latin typeface="Times New Roman" panose="02020603050405020304" pitchFamily="18" charset="0"/>
                <a:cs typeface="Times New Roman" panose="02020603050405020304" pitchFamily="18" charset="0"/>
              </a:rPr>
              <a:t>apps for example Selenium has </a:t>
            </a:r>
            <a:r>
              <a:rPr lang="en-US" sz="2400" dirty="0">
                <a:latin typeface="Times New Roman" panose="02020603050405020304" pitchFamily="18" charset="0"/>
                <a:cs typeface="Times New Roman" panose="02020603050405020304" pitchFamily="18" charset="0"/>
              </a:rPr>
              <a:t>a dedicated SDK only for Android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00743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5471" y="235974"/>
            <a:ext cx="11680723" cy="6400800"/>
          </a:xfrm>
        </p:spPr>
        <p:txBody>
          <a:bodyPr/>
          <a:lstStyle/>
          <a:p>
            <a:pPr marL="0" indent="0">
              <a:buNone/>
            </a:pPr>
            <a:r>
              <a:rPr lang="en-US" b="1" dirty="0" smtClean="0">
                <a:latin typeface="Times New Roman" panose="02020603050405020304" pitchFamily="18" charset="0"/>
                <a:cs typeface="Times New Roman" panose="02020603050405020304" pitchFamily="18" charset="0"/>
              </a:rPr>
              <a:t>Technology </a:t>
            </a:r>
            <a:r>
              <a:rPr lang="en-US" b="1" dirty="0">
                <a:latin typeface="Times New Roman" panose="02020603050405020304" pitchFamily="18" charset="0"/>
                <a:cs typeface="Times New Roman" panose="02020603050405020304" pitchFamily="18" charset="0"/>
              </a:rPr>
              <a:t>for mobile test </a:t>
            </a:r>
            <a:r>
              <a:rPr lang="en-US" b="1" dirty="0" smtClean="0">
                <a:latin typeface="Times New Roman" panose="02020603050405020304" pitchFamily="18" charset="0"/>
                <a:cs typeface="Times New Roman" panose="02020603050405020304" pitchFamily="18" charset="0"/>
              </a:rPr>
              <a:t>automation</a:t>
            </a:r>
          </a:p>
          <a:p>
            <a:pPr marL="0" indent="0" algn="just">
              <a:lnSpc>
                <a:spcPct val="150000"/>
              </a:lnSpc>
              <a:buNone/>
            </a:pPr>
            <a:r>
              <a:rPr lang="en-US" sz="2400" dirty="0" smtClean="0">
                <a:latin typeface="Times New Roman" panose="02020603050405020304" pitchFamily="18" charset="0"/>
                <a:cs typeface="Times New Roman" panose="02020603050405020304" pitchFamily="18" charset="0"/>
              </a:rPr>
              <a:t>Technologies </a:t>
            </a:r>
            <a:r>
              <a:rPr lang="en-US" sz="2400" dirty="0">
                <a:latin typeface="Times New Roman" panose="02020603050405020304" pitchFamily="18" charset="0"/>
                <a:cs typeface="Times New Roman" panose="02020603050405020304" pitchFamily="18" charset="0"/>
              </a:rPr>
              <a:t>that enable automated testing of mobile native apps include programming languages such as Java (Android), Objective-C (iOS), and Visual C++ (Windows Mobile); standardized SDKs and development tools from device vendors; and application development platforms</a:t>
            </a:r>
            <a:r>
              <a:rPr lang="en-US" sz="2400" dirty="0" smtClean="0">
                <a:latin typeface="Times New Roman" panose="02020603050405020304" pitchFamily="18" charset="0"/>
                <a:cs typeface="Times New Roman" panose="02020603050405020304" pitchFamily="18" charset="0"/>
              </a:rPr>
              <a:t>. For </a:t>
            </a:r>
            <a:r>
              <a:rPr lang="en-US" sz="2400" dirty="0">
                <a:latin typeface="Times New Roman" panose="02020603050405020304" pitchFamily="18" charset="0"/>
                <a:cs typeface="Times New Roman" panose="02020603050405020304" pitchFamily="18" charset="0"/>
              </a:rPr>
              <a:t>mobile Web apps, test automation technologies are generally found online in the form of HTML5, CSS3, and JavaScript. </a:t>
            </a:r>
            <a:endParaRPr lang="en-US" sz="2400"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app developer might also use server-side languages or frameworks such as PHP, Rails, and Python. (10) (PDF) Mobile Application Testing: A Tutorial. </a:t>
            </a:r>
          </a:p>
        </p:txBody>
      </p:sp>
    </p:spTree>
    <p:extLst>
      <p:ext uri="{BB962C8B-B14F-4D97-AF65-F5344CB8AC3E}">
        <p14:creationId xmlns:p14="http://schemas.microsoft.com/office/powerpoint/2010/main" val="21354075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477" y="265470"/>
            <a:ext cx="11769213" cy="6371303"/>
          </a:xfrm>
        </p:spPr>
        <p:txBody>
          <a:bodyPr>
            <a:normAutofit/>
          </a:bodyPr>
          <a:lstStyle/>
          <a:p>
            <a:pPr marL="0" indent="0" algn="ctr">
              <a:buNone/>
            </a:pPr>
            <a:r>
              <a:rPr lang="en-US" sz="2400" b="1" dirty="0" smtClean="0">
                <a:latin typeface="Times New Roman" panose="02020603050405020304" pitchFamily="18" charset="0"/>
                <a:cs typeface="Times New Roman" panose="02020603050405020304" pitchFamily="18" charset="0"/>
              </a:rPr>
              <a:t>Manual Testing</a:t>
            </a:r>
          </a:p>
          <a:p>
            <a:r>
              <a:rPr lang="en-US" sz="2400" dirty="0">
                <a:latin typeface="Times New Roman" panose="02020603050405020304" pitchFamily="18" charset="0"/>
                <a:cs typeface="Times New Roman" panose="02020603050405020304" pitchFamily="18" charset="0"/>
              </a:rPr>
              <a:t>Traditional method of mobile </a:t>
            </a:r>
            <a:r>
              <a:rPr lang="en-US" sz="2400" dirty="0" smtClean="0">
                <a:latin typeface="Times New Roman" panose="02020603050405020304" pitchFamily="18" charset="0"/>
                <a:cs typeface="Times New Roman" panose="02020603050405020304" pitchFamily="18" charset="0"/>
              </a:rPr>
              <a:t>testing</a:t>
            </a:r>
          </a:p>
          <a:p>
            <a:r>
              <a:rPr lang="en-US" sz="2400" dirty="0" smtClean="0">
                <a:latin typeface="Times New Roman" panose="02020603050405020304" pitchFamily="18" charset="0"/>
                <a:cs typeface="Times New Roman" panose="02020603050405020304" pitchFamily="18" charset="0"/>
              </a:rPr>
              <a:t>Manual </a:t>
            </a:r>
            <a:r>
              <a:rPr lang="en-US" sz="2400" dirty="0">
                <a:latin typeface="Times New Roman" panose="02020603050405020304" pitchFamily="18" charset="0"/>
                <a:cs typeface="Times New Roman" panose="02020603050405020304" pitchFamily="18" charset="0"/>
              </a:rPr>
              <a:t>execution of test </a:t>
            </a:r>
            <a:r>
              <a:rPr lang="en-US" sz="2400" dirty="0" smtClean="0">
                <a:latin typeface="Times New Roman" panose="02020603050405020304" pitchFamily="18" charset="0"/>
                <a:cs typeface="Times New Roman" panose="02020603050405020304" pitchFamily="18" charset="0"/>
              </a:rPr>
              <a:t>cases</a:t>
            </a:r>
          </a:p>
          <a:p>
            <a:r>
              <a:rPr lang="en-US" sz="2400" dirty="0" smtClean="0">
                <a:latin typeface="Times New Roman" panose="02020603050405020304" pitchFamily="18" charset="0"/>
                <a:cs typeface="Times New Roman" panose="02020603050405020304" pitchFamily="18" charset="0"/>
              </a:rPr>
              <a:t>Visual </a:t>
            </a:r>
            <a:r>
              <a:rPr lang="en-US" sz="2400" dirty="0">
                <a:latin typeface="Times New Roman" panose="02020603050405020304" pitchFamily="18" charset="0"/>
                <a:cs typeface="Times New Roman" panose="02020603050405020304" pitchFamily="18" charset="0"/>
              </a:rPr>
              <a:t>verification of </a:t>
            </a:r>
            <a:r>
              <a:rPr lang="en-US" sz="2400" dirty="0" smtClean="0">
                <a:latin typeface="Times New Roman" panose="02020603050405020304" pitchFamily="18" charset="0"/>
                <a:cs typeface="Times New Roman" panose="02020603050405020304" pitchFamily="18" charset="0"/>
              </a:rPr>
              <a:t>results</a:t>
            </a:r>
          </a:p>
          <a:p>
            <a:r>
              <a:rPr lang="en-US" sz="2400" dirty="0" smtClean="0">
                <a:latin typeface="Times New Roman" panose="02020603050405020304" pitchFamily="18" charset="0"/>
                <a:cs typeface="Times New Roman" panose="02020603050405020304" pitchFamily="18" charset="0"/>
              </a:rPr>
              <a:t>Repetitive </a:t>
            </a:r>
            <a:r>
              <a:rPr lang="en-US" sz="2400" dirty="0">
                <a:latin typeface="Times New Roman" panose="02020603050405020304" pitchFamily="18" charset="0"/>
                <a:cs typeface="Times New Roman" panose="02020603050405020304" pitchFamily="18" charset="0"/>
              </a:rPr>
              <a:t>and time </a:t>
            </a:r>
            <a:r>
              <a:rPr lang="en-US" sz="2400" dirty="0" smtClean="0">
                <a:latin typeface="Times New Roman" panose="02020603050405020304" pitchFamily="18" charset="0"/>
                <a:cs typeface="Times New Roman" panose="02020603050405020304" pitchFamily="18" charset="0"/>
              </a:rPr>
              <a:t>consuming</a:t>
            </a:r>
          </a:p>
          <a:p>
            <a:r>
              <a:rPr lang="en-US" sz="2400" dirty="0" smtClean="0">
                <a:latin typeface="Times New Roman" panose="02020603050405020304" pitchFamily="18" charset="0"/>
                <a:cs typeface="Times New Roman" panose="02020603050405020304" pitchFamily="18" charset="0"/>
              </a:rPr>
              <a:t>Prone </a:t>
            </a:r>
            <a:r>
              <a:rPr lang="en-US" sz="2400" dirty="0">
                <a:latin typeface="Times New Roman" panose="02020603050405020304" pitchFamily="18" charset="0"/>
                <a:cs typeface="Times New Roman" panose="02020603050405020304" pitchFamily="18" charset="0"/>
              </a:rPr>
              <a:t>to human </a:t>
            </a:r>
            <a:r>
              <a:rPr lang="en-US" sz="2400" dirty="0" smtClean="0">
                <a:latin typeface="Times New Roman" panose="02020603050405020304" pitchFamily="18" charset="0"/>
                <a:cs typeface="Times New Roman" panose="02020603050405020304" pitchFamily="18" charset="0"/>
              </a:rPr>
              <a:t>error</a:t>
            </a:r>
          </a:p>
          <a:p>
            <a:r>
              <a:rPr lang="en-US" sz="2400" dirty="0" smtClean="0">
                <a:latin typeface="Times New Roman" panose="02020603050405020304" pitchFamily="18" charset="0"/>
                <a:cs typeface="Times New Roman" panose="02020603050405020304" pitchFamily="18" charset="0"/>
              </a:rPr>
              <a:t>Can </a:t>
            </a:r>
            <a:r>
              <a:rPr lang="en-US" sz="2400" dirty="0">
                <a:latin typeface="Times New Roman" panose="02020603050405020304" pitchFamily="18" charset="0"/>
                <a:cs typeface="Times New Roman" panose="02020603050405020304" pitchFamily="18" charset="0"/>
              </a:rPr>
              <a:t>be costly and slow when </a:t>
            </a:r>
            <a:r>
              <a:rPr lang="en-US" sz="2400" dirty="0" smtClean="0">
                <a:latin typeface="Times New Roman" panose="02020603050405020304" pitchFamily="18" charset="0"/>
                <a:cs typeface="Times New Roman" panose="02020603050405020304" pitchFamily="18" charset="0"/>
              </a:rPr>
              <a:t>frequent releases</a:t>
            </a:r>
          </a:p>
          <a:p>
            <a:r>
              <a:rPr lang="en-US" sz="2400" dirty="0" smtClean="0">
                <a:latin typeface="Times New Roman" panose="02020603050405020304" pitchFamily="18" charset="0"/>
                <a:cs typeface="Times New Roman" panose="02020603050405020304" pitchFamily="18" charset="0"/>
              </a:rPr>
              <a:t>Still </a:t>
            </a:r>
            <a:r>
              <a:rPr lang="en-US" sz="2400" dirty="0">
                <a:latin typeface="Times New Roman" panose="02020603050405020304" pitchFamily="18" charset="0"/>
                <a:cs typeface="Times New Roman" panose="02020603050405020304" pitchFamily="18" charset="0"/>
              </a:rPr>
              <a:t>main option for UI, </a:t>
            </a:r>
            <a:r>
              <a:rPr lang="en-US" sz="2400" dirty="0" smtClean="0">
                <a:latin typeface="Times New Roman" panose="02020603050405020304" pitchFamily="18" charset="0"/>
                <a:cs typeface="Times New Roman" panose="02020603050405020304" pitchFamily="18" charset="0"/>
              </a:rPr>
              <a:t>Usability, Performance/load </a:t>
            </a:r>
            <a:r>
              <a:rPr lang="en-US" sz="2400" dirty="0">
                <a:latin typeface="Times New Roman" panose="02020603050405020304" pitchFamily="18" charset="0"/>
                <a:cs typeface="Times New Roman" panose="02020603050405020304" pitchFamily="18" charset="0"/>
              </a:rPr>
              <a:t>and </a:t>
            </a:r>
            <a:r>
              <a:rPr lang="en-US" sz="2400" dirty="0" smtClean="0">
                <a:latin typeface="Times New Roman" panose="02020603050405020304" pitchFamily="18" charset="0"/>
                <a:cs typeface="Times New Roman" panose="02020603050405020304" pitchFamily="18" charset="0"/>
              </a:rPr>
              <a:t>Localization </a:t>
            </a:r>
            <a:r>
              <a:rPr lang="en-US" sz="2400" dirty="0">
                <a:latin typeface="Times New Roman" panose="02020603050405020304" pitchFamily="18" charset="0"/>
                <a:cs typeface="Times New Roman" panose="02020603050405020304" pitchFamily="18" charset="0"/>
              </a:rPr>
              <a:t>testing</a:t>
            </a:r>
          </a:p>
        </p:txBody>
      </p:sp>
    </p:spTree>
    <p:extLst>
      <p:ext uri="{BB962C8B-B14F-4D97-AF65-F5344CB8AC3E}">
        <p14:creationId xmlns:p14="http://schemas.microsoft.com/office/powerpoint/2010/main" val="24866805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973" y="265470"/>
            <a:ext cx="11680723" cy="6371303"/>
          </a:xfrm>
        </p:spPr>
        <p:txBody>
          <a:bodyPr>
            <a:normAutofit/>
          </a:bodyPr>
          <a:lstStyle/>
          <a:p>
            <a:pPr marL="0" indent="0" algn="ctr">
              <a:buNone/>
            </a:pPr>
            <a:r>
              <a:rPr lang="en-US" sz="2400" b="1" dirty="0" smtClean="0">
                <a:latin typeface="Times New Roman" panose="02020603050405020304" pitchFamily="18" charset="0"/>
                <a:cs typeface="Times New Roman" panose="02020603050405020304" pitchFamily="18" charset="0"/>
              </a:rPr>
              <a:t>Automated Testing</a:t>
            </a:r>
          </a:p>
          <a:p>
            <a:r>
              <a:rPr lang="en-US" sz="2400" dirty="0">
                <a:latin typeface="Times New Roman" panose="02020603050405020304" pitchFamily="18" charset="0"/>
                <a:cs typeface="Times New Roman" panose="02020603050405020304" pitchFamily="18" charset="0"/>
              </a:rPr>
              <a:t>Primarily used for functional </a:t>
            </a:r>
            <a:r>
              <a:rPr lang="en-US" sz="2400" dirty="0" smtClean="0">
                <a:latin typeface="Times New Roman" panose="02020603050405020304" pitchFamily="18" charset="0"/>
                <a:cs typeface="Times New Roman" panose="02020603050405020304" pitchFamily="18" charset="0"/>
              </a:rPr>
              <a:t>testing</a:t>
            </a:r>
          </a:p>
          <a:p>
            <a:r>
              <a:rPr lang="en-US" sz="2400" dirty="0" smtClean="0">
                <a:latin typeface="Times New Roman" panose="02020603050405020304" pitchFamily="18" charset="0"/>
                <a:cs typeface="Times New Roman" panose="02020603050405020304" pitchFamily="18" charset="0"/>
              </a:rPr>
              <a:t>Define </a:t>
            </a:r>
            <a:r>
              <a:rPr lang="en-US" sz="2400" dirty="0">
                <a:latin typeface="Times New Roman" panose="02020603050405020304" pitchFamily="18" charset="0"/>
                <a:cs typeface="Times New Roman" panose="02020603050405020304" pitchFamily="18" charset="0"/>
              </a:rPr>
              <a:t>tests once &amp; execute multiple </a:t>
            </a:r>
            <a:r>
              <a:rPr lang="en-US" sz="2400" dirty="0" smtClean="0">
                <a:latin typeface="Times New Roman" panose="02020603050405020304" pitchFamily="18" charset="0"/>
                <a:cs typeface="Times New Roman" panose="02020603050405020304" pitchFamily="18" charset="0"/>
              </a:rPr>
              <a:t>times</a:t>
            </a:r>
          </a:p>
          <a:p>
            <a:r>
              <a:rPr lang="en-US" sz="2400" dirty="0" smtClean="0">
                <a:latin typeface="Times New Roman" panose="02020603050405020304" pitchFamily="18" charset="0"/>
                <a:cs typeface="Times New Roman" panose="02020603050405020304" pitchFamily="18" charset="0"/>
              </a:rPr>
              <a:t>Useful </a:t>
            </a:r>
            <a:r>
              <a:rPr lang="en-US" sz="2400" dirty="0">
                <a:latin typeface="Times New Roman" panose="02020603050405020304" pitchFamily="18" charset="0"/>
                <a:cs typeface="Times New Roman" panose="02020603050405020304" pitchFamily="18" charset="0"/>
              </a:rPr>
              <a:t>for regression and cross-platform </a:t>
            </a:r>
            <a:r>
              <a:rPr lang="en-US" sz="2400" dirty="0" smtClean="0">
                <a:latin typeface="Times New Roman" panose="02020603050405020304" pitchFamily="18" charset="0"/>
                <a:cs typeface="Times New Roman" panose="02020603050405020304" pitchFamily="18" charset="0"/>
              </a:rPr>
              <a:t>tests</a:t>
            </a:r>
          </a:p>
          <a:p>
            <a:r>
              <a:rPr lang="en-US" sz="2400" dirty="0" smtClean="0">
                <a:latin typeface="Times New Roman" panose="02020603050405020304" pitchFamily="18" charset="0"/>
                <a:cs typeface="Times New Roman" panose="02020603050405020304" pitchFamily="18" charset="0"/>
              </a:rPr>
              <a:t>Can </a:t>
            </a:r>
            <a:r>
              <a:rPr lang="en-US" sz="2400" dirty="0">
                <a:latin typeface="Times New Roman" panose="02020603050405020304" pitchFamily="18" charset="0"/>
                <a:cs typeface="Times New Roman" panose="02020603050405020304" pitchFamily="18" charset="0"/>
              </a:rPr>
              <a:t>reduce effort/time to </a:t>
            </a:r>
            <a:r>
              <a:rPr lang="en-US" sz="2400" dirty="0" smtClean="0">
                <a:latin typeface="Times New Roman" panose="02020603050405020304" pitchFamily="18" charset="0"/>
                <a:cs typeface="Times New Roman" panose="02020603050405020304" pitchFamily="18" charset="0"/>
              </a:rPr>
              <a:t>market</a:t>
            </a:r>
          </a:p>
          <a:p>
            <a:r>
              <a:rPr lang="en-US" sz="2400" dirty="0" smtClean="0">
                <a:latin typeface="Times New Roman" panose="02020603050405020304" pitchFamily="18" charset="0"/>
                <a:cs typeface="Times New Roman" panose="02020603050405020304" pitchFamily="18" charset="0"/>
              </a:rPr>
              <a:t>No </a:t>
            </a:r>
            <a:r>
              <a:rPr lang="en-US" sz="2400" dirty="0">
                <a:latin typeface="Times New Roman" panose="02020603050405020304" pitchFamily="18" charset="0"/>
                <a:cs typeface="Times New Roman" panose="02020603050405020304" pitchFamily="18" charset="0"/>
              </a:rPr>
              <a:t>generic automation framework </a:t>
            </a:r>
            <a:r>
              <a:rPr lang="en-US" sz="2400" dirty="0" smtClean="0">
                <a:latin typeface="Times New Roman" panose="02020603050405020304" pitchFamily="18" charset="0"/>
                <a:cs typeface="Times New Roman" panose="02020603050405020304" pitchFamily="18" charset="0"/>
              </a:rPr>
              <a:t>available for </a:t>
            </a:r>
            <a:r>
              <a:rPr lang="en-US" sz="2400" dirty="0">
                <a:latin typeface="Times New Roman" panose="02020603050405020304" pitchFamily="18" charset="0"/>
                <a:cs typeface="Times New Roman" panose="02020603050405020304" pitchFamily="18" charset="0"/>
              </a:rPr>
              <a:t>all mobile </a:t>
            </a:r>
            <a:r>
              <a:rPr lang="en-US" sz="2400" dirty="0" smtClean="0">
                <a:latin typeface="Times New Roman" panose="02020603050405020304" pitchFamily="18" charset="0"/>
                <a:cs typeface="Times New Roman" panose="02020603050405020304" pitchFamily="18" charset="0"/>
              </a:rPr>
              <a:t>devices</a:t>
            </a:r>
          </a:p>
          <a:p>
            <a:r>
              <a:rPr lang="en-US" sz="2400" dirty="0" smtClean="0">
                <a:latin typeface="Times New Roman" panose="02020603050405020304" pitchFamily="18" charset="0"/>
                <a:cs typeface="Times New Roman" panose="02020603050405020304" pitchFamily="18" charset="0"/>
              </a:rPr>
              <a:t>Some </a:t>
            </a:r>
            <a:r>
              <a:rPr lang="en-US" sz="2400" dirty="0">
                <a:latin typeface="Times New Roman" panose="02020603050405020304" pitchFamily="18" charset="0"/>
                <a:cs typeface="Times New Roman" panose="02020603050405020304" pitchFamily="18" charset="0"/>
              </a:rPr>
              <a:t>features can’t be simulated so </a:t>
            </a:r>
            <a:r>
              <a:rPr lang="en-US" sz="2400" dirty="0" smtClean="0">
                <a:latin typeface="Times New Roman" panose="02020603050405020304" pitchFamily="18" charset="0"/>
                <a:cs typeface="Times New Roman" panose="02020603050405020304" pitchFamily="18" charset="0"/>
              </a:rPr>
              <a:t>will require </a:t>
            </a:r>
            <a:r>
              <a:rPr lang="en-US" sz="2400" dirty="0">
                <a:latin typeface="Times New Roman" panose="02020603050405020304" pitchFamily="18" charset="0"/>
                <a:cs typeface="Times New Roman" panose="02020603050405020304" pitchFamily="18" charset="0"/>
              </a:rPr>
              <a:t>manual testing</a:t>
            </a:r>
          </a:p>
        </p:txBody>
      </p:sp>
    </p:spTree>
    <p:extLst>
      <p:ext uri="{BB962C8B-B14F-4D97-AF65-F5344CB8AC3E}">
        <p14:creationId xmlns:p14="http://schemas.microsoft.com/office/powerpoint/2010/main" val="531072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974" y="235974"/>
            <a:ext cx="11739716" cy="6400800"/>
          </a:xfrm>
        </p:spPr>
        <p:txBody>
          <a:bodyPr>
            <a:normAutofit fontScale="70000" lnSpcReduction="20000"/>
          </a:bodyPr>
          <a:lstStyle/>
          <a:p>
            <a:pPr marL="0" indent="0" algn="ctr">
              <a:buNone/>
            </a:pPr>
            <a:r>
              <a:rPr lang="en-US" b="1" dirty="0" smtClean="0">
                <a:latin typeface="Times New Roman" panose="02020603050405020304" pitchFamily="18" charset="0"/>
                <a:cs typeface="Times New Roman" panose="02020603050405020304" pitchFamily="18" charset="0"/>
              </a:rPr>
              <a:t>Test Automation Tools for Android and iOS</a:t>
            </a:r>
          </a:p>
          <a:p>
            <a:pPr marL="0" indent="0">
              <a:buNone/>
            </a:pPr>
            <a:r>
              <a:rPr lang="en-US" b="1" dirty="0">
                <a:latin typeface="Times New Roman" panose="02020603050405020304" pitchFamily="18" charset="0"/>
                <a:cs typeface="Times New Roman" panose="02020603050405020304" pitchFamily="18" charset="0"/>
              </a:rPr>
              <a:t>Android</a:t>
            </a:r>
          </a:p>
          <a:p>
            <a:pPr marL="0" indent="0">
              <a:buNone/>
            </a:pPr>
            <a:r>
              <a:rPr lang="en-US" dirty="0" err="1">
                <a:latin typeface="Times New Roman" panose="02020603050405020304" pitchFamily="18" charset="0"/>
                <a:cs typeface="Times New Roman" panose="02020603050405020304" pitchFamily="18" charset="0"/>
              </a:rPr>
              <a:t>Robotium</a:t>
            </a:r>
            <a:r>
              <a:rPr lang="en-US" dirty="0">
                <a:latin typeface="Times New Roman" panose="02020603050405020304" pitchFamily="18" charset="0"/>
                <a:cs typeface="Times New Roman" panose="02020603050405020304" pitchFamily="18" charset="0"/>
              </a:rPr>
              <a:t> (free)</a:t>
            </a:r>
          </a:p>
          <a:p>
            <a:pPr marL="0" indent="0">
              <a:buNone/>
            </a:pPr>
            <a:r>
              <a:rPr lang="en-US" dirty="0" err="1">
                <a:latin typeface="Times New Roman" panose="02020603050405020304" pitchFamily="18" charset="0"/>
                <a:cs typeface="Times New Roman" panose="02020603050405020304" pitchFamily="18" charset="0"/>
              </a:rPr>
              <a:t>MonkeyTalk</a:t>
            </a:r>
            <a:r>
              <a:rPr lang="en-US" dirty="0">
                <a:latin typeface="Times New Roman" panose="02020603050405020304" pitchFamily="18" charset="0"/>
                <a:cs typeface="Times New Roman" panose="02020603050405020304" pitchFamily="18" charset="0"/>
              </a:rPr>
              <a:t> (free)</a:t>
            </a:r>
          </a:p>
          <a:p>
            <a:pPr marL="0" indent="0">
              <a:buNone/>
            </a:pPr>
            <a:r>
              <a:rPr lang="en-US" dirty="0">
                <a:latin typeface="Times New Roman" panose="02020603050405020304" pitchFamily="18" charset="0"/>
                <a:cs typeface="Times New Roman" panose="02020603050405020304" pitchFamily="18" charset="0"/>
              </a:rPr>
              <a:t>QTP (paid)</a:t>
            </a:r>
          </a:p>
          <a:p>
            <a:pPr marL="0" indent="0">
              <a:buNone/>
            </a:pPr>
            <a:r>
              <a:rPr lang="en-US" dirty="0" err="1">
                <a:latin typeface="Times New Roman" panose="02020603050405020304" pitchFamily="18" charset="0"/>
                <a:cs typeface="Times New Roman" panose="02020603050405020304" pitchFamily="18" charset="0"/>
              </a:rPr>
              <a:t>Ranorex</a:t>
            </a:r>
            <a:r>
              <a:rPr lang="en-US" dirty="0">
                <a:latin typeface="Times New Roman" panose="02020603050405020304" pitchFamily="18" charset="0"/>
                <a:cs typeface="Times New Roman" panose="02020603050405020304" pitchFamily="18" charset="0"/>
              </a:rPr>
              <a:t> (paid)</a:t>
            </a:r>
          </a:p>
          <a:p>
            <a:pPr marL="0" indent="0">
              <a:buNone/>
            </a:pPr>
            <a:r>
              <a:rPr lang="en-US" dirty="0" err="1">
                <a:latin typeface="Times New Roman" panose="02020603050405020304" pitchFamily="18" charset="0"/>
                <a:cs typeface="Times New Roman" panose="02020603050405020304" pitchFamily="18" charset="0"/>
              </a:rPr>
              <a:t>eggPlant</a:t>
            </a:r>
            <a:r>
              <a:rPr lang="en-US" dirty="0">
                <a:latin typeface="Times New Roman" panose="02020603050405020304" pitchFamily="18" charset="0"/>
                <a:cs typeface="Times New Roman" panose="02020603050405020304" pitchFamily="18" charset="0"/>
              </a:rPr>
              <a:t> (paid)</a:t>
            </a:r>
          </a:p>
          <a:p>
            <a:pPr marL="0" indent="0">
              <a:buNone/>
            </a:pPr>
            <a:r>
              <a:rPr lang="en-US" dirty="0">
                <a:latin typeface="Times New Roman" panose="02020603050405020304" pitchFamily="18" charset="0"/>
                <a:cs typeface="Times New Roman" panose="02020603050405020304" pitchFamily="18" charset="0"/>
              </a:rPr>
              <a:t>DDMS (monitor CPU</a:t>
            </a:r>
          </a:p>
          <a:p>
            <a:pPr marL="0" indent="0">
              <a:buNone/>
            </a:pPr>
            <a:r>
              <a:rPr lang="en-US" dirty="0">
                <a:latin typeface="Times New Roman" panose="02020603050405020304" pitchFamily="18" charset="0"/>
                <a:cs typeface="Times New Roman" panose="02020603050405020304" pitchFamily="18" charset="0"/>
              </a:rPr>
              <a:t>and memory)</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iOS</a:t>
            </a:r>
          </a:p>
          <a:p>
            <a:pPr marL="0" indent="0">
              <a:buNone/>
            </a:pPr>
            <a:r>
              <a:rPr lang="en-US" dirty="0" err="1">
                <a:latin typeface="Times New Roman" panose="02020603050405020304" pitchFamily="18" charset="0"/>
                <a:cs typeface="Times New Roman" panose="02020603050405020304" pitchFamily="18" charset="0"/>
              </a:rPr>
              <a:t>MonkeyTalk</a:t>
            </a:r>
            <a:r>
              <a:rPr lang="en-US" dirty="0">
                <a:latin typeface="Times New Roman" panose="02020603050405020304" pitchFamily="18" charset="0"/>
                <a:cs typeface="Times New Roman" panose="02020603050405020304" pitchFamily="18" charset="0"/>
              </a:rPr>
              <a:t> (free)</a:t>
            </a:r>
          </a:p>
          <a:p>
            <a:pPr marL="0" indent="0">
              <a:buNone/>
            </a:pPr>
            <a:r>
              <a:rPr lang="en-US" dirty="0">
                <a:latin typeface="Times New Roman" panose="02020603050405020304" pitchFamily="18" charset="0"/>
                <a:cs typeface="Times New Roman" panose="02020603050405020304" pitchFamily="18" charset="0"/>
              </a:rPr>
              <a:t>QTP (paid)</a:t>
            </a:r>
          </a:p>
          <a:p>
            <a:pPr marL="0" indent="0">
              <a:buNone/>
            </a:pPr>
            <a:r>
              <a:rPr lang="en-US" dirty="0" err="1">
                <a:latin typeface="Times New Roman" panose="02020603050405020304" pitchFamily="18" charset="0"/>
                <a:cs typeface="Times New Roman" panose="02020603050405020304" pitchFamily="18" charset="0"/>
              </a:rPr>
              <a:t>Ranorex</a:t>
            </a:r>
            <a:r>
              <a:rPr lang="en-US" dirty="0">
                <a:latin typeface="Times New Roman" panose="02020603050405020304" pitchFamily="18" charset="0"/>
                <a:cs typeface="Times New Roman" panose="02020603050405020304" pitchFamily="18" charset="0"/>
              </a:rPr>
              <a:t> (paid)</a:t>
            </a:r>
          </a:p>
          <a:p>
            <a:pPr marL="0" indent="0">
              <a:buNone/>
            </a:pPr>
            <a:r>
              <a:rPr lang="en-US" dirty="0" err="1">
                <a:latin typeface="Times New Roman" panose="02020603050405020304" pitchFamily="18" charset="0"/>
                <a:cs typeface="Times New Roman" panose="02020603050405020304" pitchFamily="18" charset="0"/>
              </a:rPr>
              <a:t>eggPlant</a:t>
            </a:r>
            <a:r>
              <a:rPr lang="en-US" dirty="0">
                <a:latin typeface="Times New Roman" panose="02020603050405020304" pitchFamily="18" charset="0"/>
                <a:cs typeface="Times New Roman" panose="02020603050405020304" pitchFamily="18" charset="0"/>
              </a:rPr>
              <a:t> (paid)</a:t>
            </a:r>
          </a:p>
          <a:p>
            <a:pPr marL="0" indent="0">
              <a:buNone/>
            </a:pPr>
            <a:r>
              <a:rPr lang="en-US" dirty="0">
                <a:latin typeface="Times New Roman" panose="02020603050405020304" pitchFamily="18" charset="0"/>
                <a:cs typeface="Times New Roman" panose="02020603050405020304" pitchFamily="18" charset="0"/>
              </a:rPr>
              <a:t>iOS Instrumentation</a:t>
            </a:r>
          </a:p>
          <a:p>
            <a:pPr marL="0" indent="0">
              <a:buNone/>
            </a:pPr>
            <a:r>
              <a:rPr lang="en-US" dirty="0">
                <a:latin typeface="Times New Roman" panose="02020603050405020304" pitchFamily="18" charset="0"/>
                <a:cs typeface="Times New Roman" panose="02020603050405020304" pitchFamily="18" charset="0"/>
              </a:rPr>
              <a:t>(monitor CPU and</a:t>
            </a:r>
          </a:p>
          <a:p>
            <a:pPr marL="0" indent="0">
              <a:buNone/>
            </a:pPr>
            <a:r>
              <a:rPr lang="en-US" dirty="0">
                <a:latin typeface="Times New Roman" panose="02020603050405020304" pitchFamily="18" charset="0"/>
                <a:cs typeface="Times New Roman" panose="02020603050405020304" pitchFamily="18" charset="0"/>
              </a:rPr>
              <a:t>memory)</a:t>
            </a:r>
          </a:p>
        </p:txBody>
      </p:sp>
    </p:spTree>
    <p:extLst>
      <p:ext uri="{BB962C8B-B14F-4D97-AF65-F5344CB8AC3E}">
        <p14:creationId xmlns:p14="http://schemas.microsoft.com/office/powerpoint/2010/main" val="3945654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75" y="114300"/>
            <a:ext cx="11901488" cy="6472238"/>
          </a:xfrm>
        </p:spPr>
        <p:txBody>
          <a:bodyPr>
            <a:normAutofit lnSpcReduction="10000"/>
          </a:bodyPr>
          <a:lstStyle/>
          <a:p>
            <a:pPr marL="0" indent="0" algn="just">
              <a:buNone/>
            </a:pPr>
            <a:r>
              <a:rPr lang="en-US" b="1" dirty="0">
                <a:latin typeface="Times New Roman" panose="02020603050405020304" pitchFamily="18" charset="0"/>
                <a:cs typeface="Times New Roman" panose="02020603050405020304" pitchFamily="18" charset="0"/>
              </a:rPr>
              <a:t>10 Usability Heuristics for User Interface Design</a:t>
            </a:r>
          </a:p>
          <a:p>
            <a:pPr marL="0" indent="0" algn="just">
              <a:buNone/>
            </a:pPr>
            <a:r>
              <a:rPr lang="en-US" dirty="0" smtClean="0">
                <a:latin typeface="Times New Roman" panose="02020603050405020304" pitchFamily="18" charset="0"/>
                <a:cs typeface="Times New Roman" panose="02020603050405020304" pitchFamily="18" charset="0"/>
              </a:rPr>
              <a:t>By Jacob Nielson January 1, 1995</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They are called "heuristics" because they are broad rules of thumb and not specific usability guidelines</a:t>
            </a:r>
            <a:r>
              <a:rPr lang="en-US" dirty="0" smtClean="0">
                <a:latin typeface="Times New Roman" panose="02020603050405020304" pitchFamily="18" charset="0"/>
                <a:cs typeface="Times New Roman" panose="02020603050405020304" pitchFamily="18" charset="0"/>
              </a:rPr>
              <a:t>.</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Visibility of system status</a:t>
            </a:r>
          </a:p>
          <a:p>
            <a:pPr marL="0" indent="0" algn="just">
              <a:buNone/>
            </a:pPr>
            <a:r>
              <a:rPr lang="en-US" dirty="0">
                <a:latin typeface="Times New Roman" panose="02020603050405020304" pitchFamily="18" charset="0"/>
                <a:cs typeface="Times New Roman" panose="02020603050405020304" pitchFamily="18" charset="0"/>
              </a:rPr>
              <a:t>The system should always keep users informed about what is going on, through appropriate feedback within reasonable time</a:t>
            </a:r>
          </a:p>
          <a:p>
            <a:pPr marL="0" indent="0" algn="just">
              <a:buNone/>
            </a:pPr>
            <a:endParaRPr lang="en-US" dirty="0" smtClean="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Match between system and the real world</a:t>
            </a:r>
          </a:p>
          <a:p>
            <a:pPr marL="0" indent="0" algn="just">
              <a:buNone/>
            </a:pPr>
            <a:r>
              <a:rPr lang="en-US" dirty="0">
                <a:latin typeface="Times New Roman" panose="02020603050405020304" pitchFamily="18" charset="0"/>
                <a:cs typeface="Times New Roman" panose="02020603050405020304" pitchFamily="18" charset="0"/>
              </a:rPr>
              <a:t>The system should speak the users' language, with words, phrases and concepts familiar to the user, rather than system-oriented terms. Follow real-world conventions, making information appear in a natural and logical order.</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15008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4968" y="235974"/>
            <a:ext cx="11651226" cy="6371303"/>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Security Testing Tools</a:t>
            </a:r>
          </a:p>
          <a:p>
            <a:r>
              <a:rPr lang="en-US" sz="2400" b="1" dirty="0">
                <a:latin typeface="Times New Roman" panose="02020603050405020304" pitchFamily="18" charset="0"/>
                <a:cs typeface="Times New Roman" panose="02020603050405020304" pitchFamily="18" charset="0"/>
              </a:rPr>
              <a:t>Static analysis</a:t>
            </a:r>
          </a:p>
          <a:p>
            <a:pPr marL="0" indent="0">
              <a:buNone/>
            </a:pPr>
            <a:r>
              <a:rPr lang="en-US" sz="2400" dirty="0">
                <a:latin typeface="Times New Roman" panose="02020603050405020304" pitchFamily="18" charset="0"/>
                <a:cs typeface="Times New Roman" panose="02020603050405020304" pitchFamily="18" charset="0"/>
              </a:rPr>
              <a:t>– Clang static </a:t>
            </a:r>
            <a:r>
              <a:rPr lang="en-US" sz="2400" dirty="0" err="1">
                <a:latin typeface="Times New Roman" panose="02020603050405020304" pitchFamily="18" charset="0"/>
                <a:cs typeface="Times New Roman" panose="02020603050405020304" pitchFamily="18" charset="0"/>
              </a:rPr>
              <a:t>analyser</a:t>
            </a:r>
            <a:r>
              <a:rPr lang="en-US" sz="2400" dirty="0">
                <a:latin typeface="Times New Roman" panose="02020603050405020304" pitchFamily="18" charset="0"/>
                <a:cs typeface="Times New Roman" panose="02020603050405020304" pitchFamily="18" charset="0"/>
              </a:rPr>
              <a:t> (Objective C)</a:t>
            </a:r>
          </a:p>
          <a:p>
            <a:pPr marL="0" indent="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FindBugs</a:t>
            </a:r>
            <a:r>
              <a:rPr lang="en-US" sz="2400" dirty="0">
                <a:latin typeface="Times New Roman" panose="02020603050405020304" pitchFamily="18" charset="0"/>
                <a:cs typeface="Times New Roman" panose="02020603050405020304" pitchFamily="18" charset="0"/>
              </a:rPr>
              <a:t> (Java)</a:t>
            </a:r>
          </a:p>
          <a:p>
            <a:pPr marL="0" indent="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Veracode</a:t>
            </a:r>
            <a:r>
              <a:rPr lang="en-US" sz="2400" dirty="0">
                <a:latin typeface="Times New Roman" panose="02020603050405020304" pitchFamily="18" charset="0"/>
                <a:cs typeface="Times New Roman" panose="02020603050405020304" pitchFamily="18" charset="0"/>
              </a:rPr>
              <a:t> (all platforms</a:t>
            </a:r>
            <a:r>
              <a:rPr lang="en-US" sz="2400" dirty="0" smtClean="0">
                <a:latin typeface="Times New Roman" panose="02020603050405020304" pitchFamily="18" charset="0"/>
                <a:cs typeface="Times New Roman" panose="02020603050405020304" pitchFamily="18" charset="0"/>
              </a:rPr>
              <a:t>)</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 Dynamic testing</a:t>
            </a:r>
          </a:p>
          <a:p>
            <a:pPr marL="0" indent="0">
              <a:buNone/>
            </a:pPr>
            <a:r>
              <a:rPr lang="en-US" sz="2400" dirty="0">
                <a:latin typeface="Times New Roman" panose="02020603050405020304" pitchFamily="18" charset="0"/>
                <a:cs typeface="Times New Roman" panose="02020603050405020304" pitchFamily="18" charset="0"/>
              </a:rPr>
              <a:t>– OWASP Zed Attack </a:t>
            </a:r>
            <a:r>
              <a:rPr lang="en-US" sz="2400" dirty="0" smtClean="0">
                <a:latin typeface="Times New Roman" panose="02020603050405020304" pitchFamily="18" charset="0"/>
                <a:cs typeface="Times New Roman" panose="02020603050405020304" pitchFamily="18" charset="0"/>
              </a:rPr>
              <a:t>Proxy</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Forensic analysis</a:t>
            </a:r>
          </a:p>
          <a:p>
            <a:pPr marL="0" indent="0">
              <a:buNone/>
            </a:pPr>
            <a:r>
              <a:rPr lang="en-US" sz="2400" dirty="0">
                <a:latin typeface="Times New Roman" panose="02020603050405020304" pitchFamily="18" charset="0"/>
                <a:cs typeface="Times New Roman" panose="02020603050405020304" pitchFamily="18" charset="0"/>
              </a:rPr>
              <a:t>– Android Debug Bridge</a:t>
            </a:r>
          </a:p>
          <a:p>
            <a:pPr marL="0" indent="0">
              <a:buNone/>
            </a:pPr>
            <a:r>
              <a:rPr lang="en-US" sz="2400" dirty="0">
                <a:latin typeface="Times New Roman" panose="02020603050405020304" pitchFamily="18" charset="0"/>
                <a:cs typeface="Times New Roman" panose="02020603050405020304" pitchFamily="18" charset="0"/>
              </a:rPr>
              <a:t>– iPad File Explorer</a:t>
            </a:r>
          </a:p>
          <a:p>
            <a:pPr marL="0" indent="0">
              <a:buNone/>
            </a:pPr>
            <a:r>
              <a:rPr lang="en-US" sz="2400" dirty="0">
                <a:latin typeface="Times New Roman" panose="02020603050405020304" pitchFamily="18" charset="0"/>
                <a:cs typeface="Times New Roman" panose="02020603050405020304" pitchFamily="18" charset="0"/>
              </a:rPr>
              <a:t>– SQLite Database Browser</a:t>
            </a:r>
          </a:p>
        </p:txBody>
      </p:sp>
    </p:spTree>
    <p:extLst>
      <p:ext uri="{BB962C8B-B14F-4D97-AF65-F5344CB8AC3E}">
        <p14:creationId xmlns:p14="http://schemas.microsoft.com/office/powerpoint/2010/main" val="34873769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 y="152400"/>
            <a:ext cx="11856720" cy="6537960"/>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Review Question</a:t>
            </a:r>
          </a:p>
          <a:p>
            <a:pPr marL="0" indent="0">
              <a:buNone/>
            </a:pPr>
            <a:r>
              <a:rPr lang="en-US" dirty="0" smtClean="0">
                <a:latin typeface="Times New Roman" panose="02020603050405020304" pitchFamily="18" charset="0"/>
                <a:cs typeface="Times New Roman" panose="02020603050405020304" pitchFamily="18" charset="0"/>
              </a:rPr>
              <a:t>Differentiate between Static, Dynamic and Forensic analysis of mobile app</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99305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974" y="265471"/>
            <a:ext cx="11710220" cy="6341806"/>
          </a:xfrm>
        </p:spPr>
        <p:txBody>
          <a:bodyPr>
            <a:normAutofit/>
          </a:bodyPr>
          <a:lstStyle/>
          <a:p>
            <a:pPr marL="0" indent="0" algn="ctr">
              <a:buNone/>
            </a:pPr>
            <a:r>
              <a:rPr lang="en-US" b="1" dirty="0" smtClean="0">
                <a:latin typeface="Times New Roman" panose="02020603050405020304" pitchFamily="18" charset="0"/>
                <a:cs typeface="Times New Roman" panose="02020603050405020304" pitchFamily="18" charset="0"/>
              </a:rPr>
              <a:t>Test Process for Mobile Native Apps</a:t>
            </a:r>
          </a:p>
          <a:p>
            <a:r>
              <a:rPr lang="en-US" dirty="0">
                <a:latin typeface="Times New Roman" panose="02020603050405020304" pitchFamily="18" charset="0"/>
                <a:cs typeface="Times New Roman" panose="02020603050405020304" pitchFamily="18" charset="0"/>
              </a:rPr>
              <a:t>Step </a:t>
            </a:r>
            <a:r>
              <a:rPr lang="en-US" dirty="0" smtClean="0">
                <a:latin typeface="Times New Roman" panose="02020603050405020304" pitchFamily="18" charset="0"/>
                <a:cs typeface="Times New Roman" panose="02020603050405020304" pitchFamily="18" charset="0"/>
              </a:rPr>
              <a:t>1: Component </a:t>
            </a:r>
            <a:r>
              <a:rPr lang="en-US" dirty="0">
                <a:latin typeface="Times New Roman" panose="02020603050405020304" pitchFamily="18" charset="0"/>
                <a:cs typeface="Times New Roman" panose="02020603050405020304" pitchFamily="18" charset="0"/>
              </a:rPr>
              <a:t>testing, includes both black- and </a:t>
            </a:r>
            <a:r>
              <a:rPr lang="en-US" dirty="0" smtClean="0">
                <a:latin typeface="Times New Roman" panose="02020603050405020304" pitchFamily="18" charset="0"/>
                <a:cs typeface="Times New Roman" panose="02020603050405020304" pitchFamily="18" charset="0"/>
              </a:rPr>
              <a:t>white-box </a:t>
            </a:r>
            <a:r>
              <a:rPr lang="en-US" dirty="0">
                <a:latin typeface="Times New Roman" panose="02020603050405020304" pitchFamily="18" charset="0"/>
                <a:cs typeface="Times New Roman" panose="02020603050405020304" pitchFamily="18" charset="0"/>
              </a:rPr>
              <a:t>testing as well as native API </a:t>
            </a:r>
            <a:r>
              <a:rPr lang="en-US" dirty="0" smtClean="0">
                <a:latin typeface="Times New Roman" panose="02020603050405020304" pitchFamily="18" charset="0"/>
                <a:cs typeface="Times New Roman" panose="02020603050405020304" pitchFamily="18" charset="0"/>
              </a:rPr>
              <a:t>interactions.</a:t>
            </a:r>
          </a:p>
          <a:p>
            <a:r>
              <a:rPr lang="en-US" dirty="0" smtClean="0">
                <a:latin typeface="Times New Roman" panose="02020603050405020304" pitchFamily="18" charset="0"/>
                <a:cs typeface="Times New Roman" panose="02020603050405020304" pitchFamily="18" charset="0"/>
              </a:rPr>
              <a:t>Step 2: Function </a:t>
            </a:r>
            <a:r>
              <a:rPr lang="en-US" dirty="0">
                <a:latin typeface="Times New Roman" panose="02020603050405020304" pitchFamily="18" charset="0"/>
                <a:cs typeface="Times New Roman" panose="02020603050405020304" pitchFamily="18" charset="0"/>
              </a:rPr>
              <a:t>testing, focuses on validating </a:t>
            </a:r>
            <a:r>
              <a:rPr lang="en-US" dirty="0" smtClean="0">
                <a:latin typeface="Times New Roman" panose="02020603050405020304" pitchFamily="18" charset="0"/>
                <a:cs typeface="Times New Roman" panose="02020603050405020304" pitchFamily="18" charset="0"/>
              </a:rPr>
              <a:t>functions</a:t>
            </a:r>
            <a:r>
              <a:rPr lang="en-US" dirty="0">
                <a:latin typeface="Times New Roman" panose="02020603050405020304" pitchFamily="18" charset="0"/>
                <a:cs typeface="Times New Roman" panose="02020603050405020304" pitchFamily="18" charset="0"/>
              </a:rPr>
              <a:t>, GUI-based scenarios, and native behaviors, </a:t>
            </a:r>
            <a:r>
              <a:rPr lang="en-US" dirty="0" smtClean="0">
                <a:latin typeface="Times New Roman" panose="02020603050405020304" pitchFamily="18" charset="0"/>
                <a:cs typeface="Times New Roman" panose="02020603050405020304" pitchFamily="18" charset="0"/>
              </a:rPr>
              <a:t>such </a:t>
            </a:r>
            <a:r>
              <a:rPr lang="en-US" dirty="0">
                <a:latin typeface="Times New Roman" panose="02020603050405020304" pitchFamily="18" charset="0"/>
                <a:cs typeface="Times New Roman" panose="02020603050405020304" pitchFamily="18" charset="0"/>
              </a:rPr>
              <a:t>as gesture testing on mobile </a:t>
            </a:r>
            <a:r>
              <a:rPr lang="en-US" dirty="0" smtClean="0">
                <a:latin typeface="Times New Roman" panose="02020603050405020304" pitchFamily="18" charset="0"/>
                <a:cs typeface="Times New Roman" panose="02020603050405020304" pitchFamily="18" charset="0"/>
              </a:rPr>
              <a:t>clients.</a:t>
            </a:r>
          </a:p>
          <a:p>
            <a:r>
              <a:rPr lang="en-US" dirty="0" smtClean="0">
                <a:latin typeface="Times New Roman" panose="02020603050405020304" pitchFamily="18" charset="0"/>
                <a:cs typeface="Times New Roman" panose="02020603050405020304" pitchFamily="18" charset="0"/>
              </a:rPr>
              <a:t>Step 3: </a:t>
            </a:r>
            <a:r>
              <a:rPr lang="en-US" dirty="0" err="1" smtClean="0">
                <a:latin typeface="Times New Roman" panose="02020603050405020304" pitchFamily="18" charset="0"/>
                <a:cs typeface="Times New Roman" panose="02020603050405020304" pitchFamily="18" charset="0"/>
              </a:rPr>
              <a:t>QoS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testing, checks </a:t>
            </a:r>
            <a:r>
              <a:rPr lang="en-US" dirty="0" err="1">
                <a:latin typeface="Times New Roman" panose="02020603050405020304" pitchFamily="18" charset="0"/>
                <a:cs typeface="Times New Roman" panose="02020603050405020304" pitchFamily="18" charset="0"/>
              </a:rPr>
              <a:t>QoS</a:t>
            </a:r>
            <a:r>
              <a:rPr lang="en-US" dirty="0">
                <a:latin typeface="Times New Roman" panose="02020603050405020304" pitchFamily="18" charset="0"/>
                <a:cs typeface="Times New Roman" panose="02020603050405020304" pitchFamily="18" charset="0"/>
              </a:rPr>
              <a:t> attributes, including </a:t>
            </a:r>
            <a:r>
              <a:rPr lang="en-US" dirty="0" smtClean="0">
                <a:latin typeface="Times New Roman" panose="02020603050405020304" pitchFamily="18" charset="0"/>
                <a:cs typeface="Times New Roman" panose="02020603050405020304" pitchFamily="18" charset="0"/>
              </a:rPr>
              <a:t>performance</a:t>
            </a:r>
            <a:r>
              <a:rPr lang="en-US" dirty="0">
                <a:latin typeface="Times New Roman" panose="02020603050405020304" pitchFamily="18" charset="0"/>
                <a:cs typeface="Times New Roman" panose="02020603050405020304" pitchFamily="18" charset="0"/>
              </a:rPr>
              <a:t>, reliability, availability, and security.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Step 4: Feature </a:t>
            </a:r>
            <a:r>
              <a:rPr lang="en-US" dirty="0">
                <a:latin typeface="Times New Roman" panose="02020603050405020304" pitchFamily="18" charset="0"/>
                <a:cs typeface="Times New Roman" panose="02020603050405020304" pitchFamily="18" charset="0"/>
              </a:rPr>
              <a:t>testing, validates network </a:t>
            </a:r>
            <a:r>
              <a:rPr lang="en-US" dirty="0" smtClean="0">
                <a:latin typeface="Times New Roman" panose="02020603050405020304" pitchFamily="18" charset="0"/>
                <a:cs typeface="Times New Roman" panose="02020603050405020304" pitchFamily="18" charset="0"/>
              </a:rPr>
              <a:t>connectivity, compatibility, interoperability</a:t>
            </a:r>
            <a:r>
              <a:rPr lang="en-US" dirty="0">
                <a:latin typeface="Times New Roman" panose="02020603050405020304" pitchFamily="18" charset="0"/>
                <a:cs typeface="Times New Roman" panose="02020603050405020304" pitchFamily="18" charset="0"/>
              </a:rPr>
              <a:t>, mobility, and usability </a:t>
            </a:r>
          </a:p>
          <a:p>
            <a:r>
              <a:rPr lang="en-US" dirty="0" smtClean="0">
                <a:latin typeface="Times New Roman" panose="02020603050405020304" pitchFamily="18" charset="0"/>
                <a:cs typeface="Times New Roman" panose="02020603050405020304" pitchFamily="18" charset="0"/>
              </a:rPr>
              <a:t>Step 5: Service </a:t>
            </a:r>
            <a:r>
              <a:rPr lang="en-US" dirty="0">
                <a:latin typeface="Times New Roman" panose="02020603050405020304" pitchFamily="18" charset="0"/>
                <a:cs typeface="Times New Roman" panose="02020603050405020304" pitchFamily="18" charset="0"/>
              </a:rPr>
              <a:t>testing, looks at mobile app services, </a:t>
            </a:r>
            <a:r>
              <a:rPr lang="en-US" dirty="0" smtClean="0">
                <a:latin typeface="Times New Roman" panose="02020603050405020304" pitchFamily="18" charset="0"/>
                <a:cs typeface="Times New Roman" panose="02020603050405020304" pitchFamily="18" charset="0"/>
              </a:rPr>
              <a:t>including download, installation</a:t>
            </a:r>
            <a:r>
              <a:rPr lang="en-US" dirty="0">
                <a:latin typeface="Times New Roman" panose="02020603050405020304" pitchFamily="18" charset="0"/>
                <a:cs typeface="Times New Roman" panose="02020603050405020304" pitchFamily="18" charset="0"/>
              </a:rPr>
              <a:t>, deployment, </a:t>
            </a:r>
            <a:r>
              <a:rPr lang="en-US" dirty="0" smtClean="0">
                <a:latin typeface="Times New Roman" panose="02020603050405020304" pitchFamily="18" charset="0"/>
                <a:cs typeface="Times New Roman" panose="02020603050405020304" pitchFamily="18" charset="0"/>
              </a:rPr>
              <a:t>service </a:t>
            </a:r>
            <a:r>
              <a:rPr lang="en-US" dirty="0">
                <a:latin typeface="Times New Roman" panose="02020603050405020304" pitchFamily="18" charset="0"/>
                <a:cs typeface="Times New Roman" panose="02020603050405020304" pitchFamily="18" charset="0"/>
              </a:rPr>
              <a:t>security, and synchronization</a:t>
            </a:r>
          </a:p>
          <a:p>
            <a:pPr marL="0" indent="0">
              <a:buNone/>
            </a:pP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05522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5470" y="235974"/>
            <a:ext cx="11651227" cy="6371303"/>
          </a:xfrm>
        </p:spPr>
        <p:txBody>
          <a:bodyPr>
            <a:normAutofit/>
          </a:bodyPr>
          <a:lstStyle/>
          <a:p>
            <a:pPr marL="0" indent="0" algn="ctr">
              <a:buNone/>
            </a:pPr>
            <a:r>
              <a:rPr lang="en-US" b="1" dirty="0" smtClean="0">
                <a:latin typeface="Times New Roman" panose="02020603050405020304" pitchFamily="18" charset="0"/>
                <a:cs typeface="Times New Roman" panose="02020603050405020304" pitchFamily="18" charset="0"/>
              </a:rPr>
              <a:t>Test Process for Mobile Web Apps</a:t>
            </a:r>
          </a:p>
          <a:p>
            <a:pPr marL="0" indent="0" algn="just">
              <a:buNone/>
            </a:pPr>
            <a:r>
              <a:rPr lang="en-US" sz="2400" dirty="0">
                <a:latin typeface="Times New Roman" panose="02020603050405020304" pitchFamily="18" charset="0"/>
                <a:cs typeface="Times New Roman" panose="02020603050405020304" pitchFamily="18" charset="0"/>
              </a:rPr>
              <a:t>The key objective here is to assure the quality of the Web system under test on networks via mobile </a:t>
            </a:r>
            <a:r>
              <a:rPr lang="en-US" sz="2400" dirty="0" smtClean="0">
                <a:latin typeface="Times New Roman" panose="02020603050405020304" pitchFamily="18" charset="0"/>
                <a:cs typeface="Times New Roman" panose="02020603050405020304" pitchFamily="18" charset="0"/>
              </a:rPr>
              <a:t>browsers:</a:t>
            </a:r>
          </a:p>
          <a:p>
            <a:pPr algn="just"/>
            <a:r>
              <a:rPr lang="en-US" sz="2400" dirty="0" smtClean="0">
                <a:latin typeface="Times New Roman" panose="02020603050405020304" pitchFamily="18" charset="0"/>
                <a:cs typeface="Times New Roman" panose="02020603050405020304" pitchFamily="18" charset="0"/>
              </a:rPr>
              <a:t>Step 1: Component </a:t>
            </a:r>
            <a:r>
              <a:rPr lang="en-US" sz="2400" dirty="0">
                <a:latin typeface="Times New Roman" panose="02020603050405020304" pitchFamily="18" charset="0"/>
                <a:cs typeface="Times New Roman" panose="02020603050405020304" pitchFamily="18" charset="0"/>
              </a:rPr>
              <a:t>testing, validates the quality of software components in mobile Web clients and the related server components using black- and white-box testing </a:t>
            </a:r>
            <a:r>
              <a:rPr lang="en-US" sz="2400" dirty="0" smtClean="0">
                <a:latin typeface="Times New Roman" panose="02020603050405020304" pitchFamily="18" charset="0"/>
                <a:cs typeface="Times New Roman" panose="02020603050405020304" pitchFamily="18" charset="0"/>
              </a:rPr>
              <a:t>methods</a:t>
            </a:r>
          </a:p>
          <a:p>
            <a:pPr algn="just"/>
            <a:r>
              <a:rPr lang="en-US" sz="2400" dirty="0" smtClean="0">
                <a:latin typeface="Times New Roman" panose="02020603050405020304" pitchFamily="18" charset="0"/>
                <a:cs typeface="Times New Roman" panose="02020603050405020304" pitchFamily="18" charset="0"/>
              </a:rPr>
              <a:t>Step 2: System </a:t>
            </a:r>
            <a:r>
              <a:rPr lang="en-US" sz="2400" dirty="0">
                <a:latin typeface="Times New Roman" panose="02020603050405020304" pitchFamily="18" charset="0"/>
                <a:cs typeface="Times New Roman" panose="02020603050405020304" pitchFamily="18" charset="0"/>
              </a:rPr>
              <a:t>integration, focuses on component </a:t>
            </a:r>
            <a:r>
              <a:rPr lang="en-US" sz="2400" dirty="0" smtClean="0">
                <a:latin typeface="Times New Roman" panose="02020603050405020304" pitchFamily="18" charset="0"/>
                <a:cs typeface="Times New Roman" panose="02020603050405020304" pitchFamily="18" charset="0"/>
              </a:rPr>
              <a:t>integration </a:t>
            </a:r>
            <a:r>
              <a:rPr lang="en-US" sz="2400" dirty="0">
                <a:latin typeface="Times New Roman" panose="02020603050405020304" pitchFamily="18" charset="0"/>
                <a:cs typeface="Times New Roman" panose="02020603050405020304" pitchFamily="18" charset="0"/>
              </a:rPr>
              <a:t>with the system (mobile client and </a:t>
            </a:r>
            <a:r>
              <a:rPr lang="en-US" sz="2400" dirty="0" smtClean="0">
                <a:latin typeface="Times New Roman" panose="02020603050405020304" pitchFamily="18" charset="0"/>
                <a:cs typeface="Times New Roman" panose="02020603050405020304" pitchFamily="18" charset="0"/>
              </a:rPr>
              <a:t>server).</a:t>
            </a:r>
          </a:p>
          <a:p>
            <a:pPr algn="just"/>
            <a:r>
              <a:rPr lang="en-US" sz="2400" dirty="0" smtClean="0">
                <a:latin typeface="Times New Roman" panose="02020603050405020304" pitchFamily="18" charset="0"/>
                <a:cs typeface="Times New Roman" panose="02020603050405020304" pitchFamily="18" charset="0"/>
              </a:rPr>
              <a:t>Step 3: Function </a:t>
            </a:r>
            <a:r>
              <a:rPr lang="en-US" sz="2400" dirty="0">
                <a:latin typeface="Times New Roman" panose="02020603050405020304" pitchFamily="18" charset="0"/>
                <a:cs typeface="Times New Roman" panose="02020603050405020304" pitchFamily="18" charset="0"/>
              </a:rPr>
              <a:t>testing, targets mobile Web service function quality, end-to-end business transactions, Web GUI scenarios, and Web-based mobile behaviors and </a:t>
            </a:r>
            <a:r>
              <a:rPr lang="en-US" sz="2400" dirty="0" smtClean="0">
                <a:latin typeface="Times New Roman" panose="02020603050405020304" pitchFamily="18" charset="0"/>
                <a:cs typeface="Times New Roman" panose="02020603050405020304" pitchFamily="18" charset="0"/>
              </a:rPr>
              <a:t>gestures.</a:t>
            </a:r>
          </a:p>
          <a:p>
            <a:pPr algn="just"/>
            <a:r>
              <a:rPr lang="en-US" sz="2400" dirty="0" smtClean="0">
                <a:latin typeface="Times New Roman" panose="02020603050405020304" pitchFamily="18" charset="0"/>
                <a:cs typeface="Times New Roman" panose="02020603050405020304" pitchFamily="18" charset="0"/>
              </a:rPr>
              <a:t>Step 4: System </a:t>
            </a:r>
            <a:r>
              <a:rPr lang="en-US" sz="2400" dirty="0">
                <a:latin typeface="Times New Roman" panose="02020603050405020304" pitchFamily="18" charset="0"/>
                <a:cs typeface="Times New Roman" panose="02020603050405020304" pitchFamily="18" charset="0"/>
              </a:rPr>
              <a:t>testing, considers </a:t>
            </a:r>
            <a:r>
              <a:rPr lang="en-US" sz="2400" dirty="0" err="1">
                <a:latin typeface="Times New Roman" panose="02020603050405020304" pitchFamily="18" charset="0"/>
                <a:cs typeface="Times New Roman" panose="02020603050405020304" pitchFamily="18" charset="0"/>
              </a:rPr>
              <a:t>QoS</a:t>
            </a:r>
            <a:r>
              <a:rPr lang="en-US" sz="2400" dirty="0">
                <a:latin typeface="Times New Roman" panose="02020603050405020304" pitchFamily="18" charset="0"/>
                <a:cs typeface="Times New Roman" panose="02020603050405020304" pitchFamily="18" charset="0"/>
              </a:rPr>
              <a:t> requirements, including end-to-end system performance, load, </a:t>
            </a:r>
            <a:r>
              <a:rPr lang="en-US" sz="2400" dirty="0" smtClean="0">
                <a:latin typeface="Times New Roman" panose="02020603050405020304" pitchFamily="18" charset="0"/>
                <a:cs typeface="Times New Roman" panose="02020603050405020304" pitchFamily="18" charset="0"/>
              </a:rPr>
              <a:t>reliability</a:t>
            </a:r>
            <a:r>
              <a:rPr lang="en-US" sz="2400" dirty="0">
                <a:latin typeface="Times New Roman" panose="02020603050405020304" pitchFamily="18" charset="0"/>
                <a:cs typeface="Times New Roman" panose="02020603050405020304" pitchFamily="18" charset="0"/>
              </a:rPr>
              <a:t>, availability, security, and </a:t>
            </a:r>
            <a:r>
              <a:rPr lang="en-US" sz="2400" dirty="0" smtClean="0">
                <a:latin typeface="Times New Roman" panose="02020603050405020304" pitchFamily="18" charset="0"/>
                <a:cs typeface="Times New Roman" panose="02020603050405020304" pitchFamily="18" charset="0"/>
              </a:rPr>
              <a:t>scalability.</a:t>
            </a:r>
          </a:p>
          <a:p>
            <a:pPr algn="just"/>
            <a:r>
              <a:rPr lang="en-US" sz="2400" dirty="0" smtClean="0">
                <a:latin typeface="Times New Roman" panose="02020603050405020304" pitchFamily="18" charset="0"/>
                <a:cs typeface="Times New Roman" panose="02020603050405020304" pitchFamily="18" charset="0"/>
              </a:rPr>
              <a:t>Step 5: Feature </a:t>
            </a:r>
            <a:r>
              <a:rPr lang="en-US" sz="2400" dirty="0">
                <a:latin typeface="Times New Roman" panose="02020603050405020304" pitchFamily="18" charset="0"/>
                <a:cs typeface="Times New Roman" panose="02020603050405020304" pitchFamily="18" charset="0"/>
              </a:rPr>
              <a:t>testing, targets quality, such as mobile connectivity, compatibility, usability, interoperability, security, and </a:t>
            </a:r>
            <a:r>
              <a:rPr lang="en-US" sz="2400" dirty="0" smtClean="0">
                <a:latin typeface="Times New Roman" panose="02020603050405020304" pitchFamily="18" charset="0"/>
                <a:cs typeface="Times New Roman" panose="02020603050405020304" pitchFamily="18" charset="0"/>
              </a:rPr>
              <a:t>internationalization</a:t>
            </a:r>
          </a:p>
        </p:txBody>
      </p:sp>
    </p:spTree>
    <p:extLst>
      <p:ext uri="{BB962C8B-B14F-4D97-AF65-F5344CB8AC3E}">
        <p14:creationId xmlns:p14="http://schemas.microsoft.com/office/powerpoint/2010/main" val="18263193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5471" y="324465"/>
            <a:ext cx="11680723" cy="6282812"/>
          </a:xfrm>
        </p:spPr>
        <p:txBody>
          <a:bodyPr/>
          <a:lstStyle/>
          <a:p>
            <a:pPr marL="0" indent="0">
              <a:buNone/>
            </a:pPr>
            <a:r>
              <a:rPr lang="en-US" dirty="0" smtClean="0">
                <a:latin typeface="Times New Roman" panose="02020603050405020304" pitchFamily="18" charset="0"/>
                <a:cs typeface="Times New Roman" panose="02020603050405020304" pitchFamily="18" charset="0"/>
              </a:rPr>
              <a:t>You are not Alone</a:t>
            </a:r>
          </a:p>
          <a:p>
            <a:r>
              <a:rPr lang="en-US" dirty="0">
                <a:latin typeface="Times New Roman" panose="02020603050405020304" pitchFamily="18" charset="0"/>
                <a:cs typeface="Times New Roman" panose="02020603050405020304" pitchFamily="18" charset="0"/>
              </a:rPr>
              <a:t>Do not have the right tools to test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Do </a:t>
            </a:r>
            <a:r>
              <a:rPr lang="en-US" dirty="0">
                <a:latin typeface="Times New Roman" panose="02020603050405020304" pitchFamily="18" charset="0"/>
                <a:cs typeface="Times New Roman" panose="02020603050405020304" pitchFamily="18" charset="0"/>
              </a:rPr>
              <a:t>not have the devices readily available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Do </a:t>
            </a:r>
            <a:r>
              <a:rPr lang="en-US" dirty="0">
                <a:latin typeface="Times New Roman" panose="02020603050405020304" pitchFamily="18" charset="0"/>
                <a:cs typeface="Times New Roman" panose="02020603050405020304" pitchFamily="18" charset="0"/>
              </a:rPr>
              <a:t>not have the right testing process/method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No </a:t>
            </a:r>
            <a:r>
              <a:rPr lang="en-US" dirty="0">
                <a:latin typeface="Times New Roman" panose="02020603050405020304" pitchFamily="18" charset="0"/>
                <a:cs typeface="Times New Roman" panose="02020603050405020304" pitchFamily="18" charset="0"/>
              </a:rPr>
              <a:t>mobile testing experts available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Do </a:t>
            </a:r>
            <a:r>
              <a:rPr lang="en-US" dirty="0">
                <a:latin typeface="Times New Roman" panose="02020603050405020304" pitchFamily="18" charset="0"/>
                <a:cs typeface="Times New Roman" panose="02020603050405020304" pitchFamily="18" charset="0"/>
              </a:rPr>
              <a:t>not have in-house test </a:t>
            </a:r>
            <a:r>
              <a:rPr lang="en-US" dirty="0" smtClean="0">
                <a:latin typeface="Times New Roman" panose="02020603050405020304" pitchFamily="18" charset="0"/>
                <a:cs typeface="Times New Roman" panose="02020603050405020304" pitchFamily="18" charset="0"/>
              </a:rPr>
              <a:t>environment</a:t>
            </a:r>
          </a:p>
          <a:p>
            <a:r>
              <a:rPr lang="en-US" dirty="0" smtClean="0">
                <a:latin typeface="Times New Roman" panose="02020603050405020304" pitchFamily="18" charset="0"/>
                <a:cs typeface="Times New Roman" panose="02020603050405020304" pitchFamily="18" charset="0"/>
              </a:rPr>
              <a:t>Not </a:t>
            </a:r>
            <a:r>
              <a:rPr lang="en-US" dirty="0">
                <a:latin typeface="Times New Roman" panose="02020603050405020304" pitchFamily="18" charset="0"/>
                <a:cs typeface="Times New Roman" panose="02020603050405020304" pitchFamily="18" charset="0"/>
              </a:rPr>
              <a:t>enough time to test</a:t>
            </a:r>
          </a:p>
        </p:txBody>
      </p:sp>
    </p:spTree>
    <p:extLst>
      <p:ext uri="{BB962C8B-B14F-4D97-AF65-F5344CB8AC3E}">
        <p14:creationId xmlns:p14="http://schemas.microsoft.com/office/powerpoint/2010/main" val="39263131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974" y="265470"/>
            <a:ext cx="11710220" cy="6371303"/>
          </a:xfrm>
        </p:spPr>
        <p:txBody>
          <a:bodyPr/>
          <a:lstStyle/>
          <a:p>
            <a:pPr marL="0" indent="0" algn="ctr">
              <a:buNone/>
            </a:pPr>
            <a:r>
              <a:rPr lang="en-US" b="1" dirty="0" smtClean="0">
                <a:latin typeface="Times New Roman" panose="02020603050405020304" pitchFamily="18" charset="0"/>
                <a:cs typeface="Times New Roman" panose="02020603050405020304" pitchFamily="18" charset="0"/>
              </a:rPr>
              <a:t>Testing your App</a:t>
            </a:r>
          </a:p>
          <a:p>
            <a:pPr marL="0" indent="0">
              <a:buNone/>
            </a:pPr>
            <a:r>
              <a:rPr lang="en-US" dirty="0">
                <a:latin typeface="Times New Roman" panose="02020603050405020304" pitchFamily="18" charset="0"/>
                <a:cs typeface="Times New Roman" panose="02020603050405020304" pitchFamily="18" charset="0"/>
              </a:rPr>
              <a:t>Mobile App testing is </a:t>
            </a:r>
            <a:r>
              <a:rPr lang="en-US" dirty="0" smtClean="0">
                <a:latin typeface="Times New Roman" panose="02020603050405020304" pitchFamily="18" charset="0"/>
                <a:cs typeface="Times New Roman" panose="02020603050405020304" pitchFamily="18" charset="0"/>
              </a:rPr>
              <a:t>challenging</a:t>
            </a:r>
          </a:p>
          <a:p>
            <a:r>
              <a:rPr lang="en-US" dirty="0" smtClean="0">
                <a:latin typeface="Times New Roman" panose="02020603050405020304" pitchFamily="18" charset="0"/>
                <a:cs typeface="Times New Roman" panose="02020603050405020304" pitchFamily="18" charset="0"/>
              </a:rPr>
              <a:t>Focus </a:t>
            </a:r>
            <a:r>
              <a:rPr lang="en-US" dirty="0">
                <a:latin typeface="Times New Roman" panose="02020603050405020304" pitchFamily="18" charset="0"/>
                <a:cs typeface="Times New Roman" panose="02020603050405020304" pitchFamily="18" charset="0"/>
              </a:rPr>
              <a:t>on building quality and security </a:t>
            </a:r>
            <a:r>
              <a:rPr lang="en-US" dirty="0" smtClean="0">
                <a:latin typeface="Times New Roman" panose="02020603050405020304" pitchFamily="18" charset="0"/>
                <a:cs typeface="Times New Roman" panose="02020603050405020304" pitchFamily="18" charset="0"/>
              </a:rPr>
              <a:t>in</a:t>
            </a:r>
          </a:p>
          <a:p>
            <a:r>
              <a:rPr lang="en-US" dirty="0" smtClean="0">
                <a:latin typeface="Times New Roman" panose="02020603050405020304" pitchFamily="18" charset="0"/>
                <a:cs typeface="Times New Roman" panose="02020603050405020304" pitchFamily="18" charset="0"/>
              </a:rPr>
              <a:t>Develop </a:t>
            </a:r>
            <a:r>
              <a:rPr lang="en-US" dirty="0">
                <a:latin typeface="Times New Roman" panose="02020603050405020304" pitchFamily="18" charset="0"/>
                <a:cs typeface="Times New Roman" panose="02020603050405020304" pitchFamily="18" charset="0"/>
              </a:rPr>
              <a:t>a clear test </a:t>
            </a:r>
            <a:r>
              <a:rPr lang="en-US" dirty="0" smtClean="0">
                <a:latin typeface="Times New Roman" panose="02020603050405020304" pitchFamily="18" charset="0"/>
                <a:cs typeface="Times New Roman" panose="02020603050405020304" pitchFamily="18" charset="0"/>
              </a:rPr>
              <a:t>strategy</a:t>
            </a:r>
          </a:p>
          <a:p>
            <a:r>
              <a:rPr lang="en-US" dirty="0" smtClean="0">
                <a:latin typeface="Times New Roman" panose="02020603050405020304" pitchFamily="18" charset="0"/>
                <a:cs typeface="Times New Roman" panose="02020603050405020304" pitchFamily="18" charset="0"/>
              </a:rPr>
              <a:t>Make </a:t>
            </a:r>
            <a:r>
              <a:rPr lang="en-US" dirty="0">
                <a:latin typeface="Times New Roman" panose="02020603050405020304" pitchFamily="18" charset="0"/>
                <a:cs typeface="Times New Roman" panose="02020603050405020304" pitchFamily="18" charset="0"/>
              </a:rPr>
              <a:t>use of test </a:t>
            </a:r>
            <a:r>
              <a:rPr lang="en-US" dirty="0" smtClean="0">
                <a:latin typeface="Times New Roman" panose="02020603050405020304" pitchFamily="18" charset="0"/>
                <a:cs typeface="Times New Roman" panose="02020603050405020304" pitchFamily="18" charset="0"/>
              </a:rPr>
              <a:t>automation</a:t>
            </a:r>
          </a:p>
          <a:p>
            <a:r>
              <a:rPr lang="en-US" dirty="0" smtClean="0">
                <a:latin typeface="Times New Roman" panose="02020603050405020304" pitchFamily="18" charset="0"/>
                <a:cs typeface="Times New Roman" panose="02020603050405020304" pitchFamily="18" charset="0"/>
              </a:rPr>
              <a:t>Manual </a:t>
            </a:r>
            <a:r>
              <a:rPr lang="en-US" dirty="0">
                <a:latin typeface="Times New Roman" panose="02020603050405020304" pitchFamily="18" charset="0"/>
                <a:cs typeface="Times New Roman" panose="02020603050405020304" pitchFamily="18" charset="0"/>
              </a:rPr>
              <a:t>testing and real devices are part </a:t>
            </a:r>
            <a:r>
              <a:rPr lang="en-US" dirty="0" smtClean="0">
                <a:latin typeface="Times New Roman" panose="02020603050405020304" pitchFamily="18" charset="0"/>
                <a:cs typeface="Times New Roman" panose="02020603050405020304" pitchFamily="18" charset="0"/>
              </a:rPr>
              <a:t>of every </a:t>
            </a:r>
            <a:r>
              <a:rPr lang="en-US" dirty="0">
                <a:latin typeface="Times New Roman" panose="02020603050405020304" pitchFamily="18" charset="0"/>
                <a:cs typeface="Times New Roman" panose="02020603050405020304" pitchFamily="18" charset="0"/>
              </a:rPr>
              <a:t>test </a:t>
            </a:r>
            <a:r>
              <a:rPr lang="en-US" dirty="0" smtClean="0">
                <a:latin typeface="Times New Roman" panose="02020603050405020304" pitchFamily="18" charset="0"/>
                <a:cs typeface="Times New Roman" panose="02020603050405020304" pitchFamily="18" charset="0"/>
              </a:rPr>
              <a:t>strategy</a:t>
            </a:r>
          </a:p>
          <a:p>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Finally,</a:t>
            </a:r>
          </a:p>
          <a:p>
            <a:pPr marL="0" indent="0">
              <a:buNone/>
            </a:pPr>
            <a:r>
              <a:rPr lang="en-US" dirty="0" smtClean="0">
                <a:latin typeface="Times New Roman" panose="02020603050405020304" pitchFamily="18" charset="0"/>
                <a:cs typeface="Times New Roman" panose="02020603050405020304" pitchFamily="18" charset="0"/>
              </a:rPr>
              <a:t>DON’T EVER LEAVE TESTING TO YOUR CUSTOMERS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73797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11887200" cy="6507480"/>
          </a:xfrm>
        </p:spPr>
        <p:txBody>
          <a:bodyPr/>
          <a:lstStyle/>
          <a:p>
            <a:pPr marL="0" indent="0">
              <a:buNone/>
            </a:pPr>
            <a:r>
              <a:rPr lang="en-US" b="1" dirty="0" smtClean="0">
                <a:latin typeface="Times New Roman" panose="02020603050405020304" pitchFamily="18" charset="0"/>
                <a:cs typeface="Times New Roman" panose="02020603050405020304" pitchFamily="18" charset="0"/>
              </a:rPr>
              <a:t>Mid Semester Examination Questions (20mks)</a:t>
            </a:r>
          </a:p>
          <a:p>
            <a:pPr marL="514350" indent="-514350">
              <a:buAutoNum type="arabicPeriod"/>
            </a:pPr>
            <a:r>
              <a:rPr lang="en-US" dirty="0" smtClean="0">
                <a:latin typeface="Times New Roman" panose="02020603050405020304" pitchFamily="18" charset="0"/>
                <a:cs typeface="Times New Roman" panose="02020603050405020304" pitchFamily="18" charset="0"/>
              </a:rPr>
              <a:t>Discuss 5 benefits of Mobile Application Development</a:t>
            </a:r>
          </a:p>
          <a:p>
            <a:pPr marL="514350" indent="-514350">
              <a:buAutoNum type="arabicPeriod"/>
            </a:pPr>
            <a:r>
              <a:rPr lang="en-US" dirty="0" smtClean="0">
                <a:latin typeface="Times New Roman" panose="02020603050405020304" pitchFamily="18" charset="0"/>
                <a:cs typeface="Times New Roman" panose="02020603050405020304" pitchFamily="18" charset="0"/>
              </a:rPr>
              <a:t>Explain 3 challenges affecting Mobile Application Development</a:t>
            </a:r>
          </a:p>
          <a:p>
            <a:pPr marL="514350" indent="-514350">
              <a:buAutoNum type="arabicPeriod"/>
            </a:pPr>
            <a:r>
              <a:rPr lang="en-US" dirty="0" smtClean="0">
                <a:latin typeface="Times New Roman" panose="02020603050405020304" pitchFamily="18" charset="0"/>
                <a:cs typeface="Times New Roman" panose="02020603050405020304" pitchFamily="18" charset="0"/>
              </a:rPr>
              <a:t>Highlight 3 differences between Native and Web based apps</a:t>
            </a:r>
          </a:p>
          <a:p>
            <a:pPr marL="514350" indent="-514350">
              <a:buAutoNum type="arabicPeriod"/>
            </a:pPr>
            <a:r>
              <a:rPr lang="en-US" dirty="0" smtClean="0">
                <a:latin typeface="Times New Roman" panose="02020603050405020304" pitchFamily="18" charset="0"/>
                <a:cs typeface="Times New Roman" panose="02020603050405020304" pitchFamily="18" charset="0"/>
              </a:rPr>
              <a:t>List 5 principles guiding User Interface Design</a:t>
            </a:r>
          </a:p>
          <a:p>
            <a:pPr marL="514350" indent="-514350">
              <a:buAutoNum type="arabicPeriod"/>
            </a:pPr>
            <a:r>
              <a:rPr lang="en-US" dirty="0" smtClean="0">
                <a:latin typeface="Times New Roman" panose="02020603050405020304" pitchFamily="18" charset="0"/>
                <a:cs typeface="Times New Roman" panose="02020603050405020304" pitchFamily="18" charset="0"/>
              </a:rPr>
              <a:t>Briefly explain the four essential activities in a user centered design</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r>
              <a:rPr lang="en-US" dirty="0" err="1" smtClean="0">
                <a:latin typeface="Times New Roman" panose="02020603050405020304" pitchFamily="18" charset="0"/>
                <a:cs typeface="Times New Roman" panose="02020603050405020304" pitchFamily="18" charset="0"/>
              </a:rPr>
              <a:t>Goodluck</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21530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
            <a:ext cx="11887200" cy="6583680"/>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a:t>
            </a:r>
            <a:r>
              <a:rPr lang="en-US" sz="4000" dirty="0" smtClean="0">
                <a:latin typeface="Times New Roman" panose="02020603050405020304" pitchFamily="18" charset="0"/>
                <a:cs typeface="Times New Roman" panose="02020603050405020304" pitchFamily="18" charset="0"/>
              </a:rPr>
              <a:t>THANK YOU</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5966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52400"/>
            <a:ext cx="11917680" cy="6598920"/>
          </a:xfrm>
        </p:spPr>
        <p:txBody>
          <a:bodyPr/>
          <a:lstStyle/>
          <a:p>
            <a:pPr algn="just"/>
            <a:r>
              <a:rPr lang="en-US" b="1" dirty="0">
                <a:latin typeface="Times New Roman" panose="02020603050405020304" pitchFamily="18" charset="0"/>
                <a:cs typeface="Times New Roman" panose="02020603050405020304" pitchFamily="18" charset="0"/>
              </a:rPr>
              <a:t>User control and freedom</a:t>
            </a:r>
          </a:p>
          <a:p>
            <a:pPr marL="0" indent="0" algn="just">
              <a:buNone/>
            </a:pPr>
            <a:r>
              <a:rPr lang="en-US" dirty="0">
                <a:latin typeface="Times New Roman" panose="02020603050405020304" pitchFamily="18" charset="0"/>
                <a:cs typeface="Times New Roman" panose="02020603050405020304" pitchFamily="18" charset="0"/>
              </a:rPr>
              <a:t>Users often choose system functions by mistake and will need a clearly marked "emergency exit" to leave the unwanted state without having to go through an extended dialogue. Support undo and redo.</a:t>
            </a:r>
          </a:p>
          <a:p>
            <a:pPr algn="just"/>
            <a:r>
              <a:rPr lang="en-US" b="1" dirty="0">
                <a:latin typeface="Times New Roman" panose="02020603050405020304" pitchFamily="18" charset="0"/>
                <a:cs typeface="Times New Roman" panose="02020603050405020304" pitchFamily="18" charset="0"/>
              </a:rPr>
              <a:t>Consistency and standards</a:t>
            </a:r>
          </a:p>
          <a:p>
            <a:pPr marL="0" indent="0" algn="just">
              <a:buNone/>
            </a:pPr>
            <a:r>
              <a:rPr lang="en-US" dirty="0">
                <a:latin typeface="Times New Roman" panose="02020603050405020304" pitchFamily="18" charset="0"/>
                <a:cs typeface="Times New Roman" panose="02020603050405020304" pitchFamily="18" charset="0"/>
              </a:rPr>
              <a:t>Users should not have to wonder whether different words, situations, or actions mean the same thing. </a:t>
            </a:r>
          </a:p>
          <a:p>
            <a:pPr algn="just"/>
            <a:r>
              <a:rPr lang="en-US" b="1" dirty="0">
                <a:latin typeface="Times New Roman" panose="02020603050405020304" pitchFamily="18" charset="0"/>
                <a:cs typeface="Times New Roman" panose="02020603050405020304" pitchFamily="18" charset="0"/>
              </a:rPr>
              <a:t>Error prevention</a:t>
            </a:r>
          </a:p>
          <a:p>
            <a:pPr marL="0" indent="0" algn="just">
              <a:buNone/>
            </a:pPr>
            <a:r>
              <a:rPr lang="en-US" dirty="0">
                <a:latin typeface="Times New Roman" panose="02020603050405020304" pitchFamily="18" charset="0"/>
                <a:cs typeface="Times New Roman" panose="02020603050405020304" pitchFamily="18" charset="0"/>
              </a:rPr>
              <a:t>Even better than good error messages is a careful design which prevents a problem from occurring in the first place. Either eliminate error-prone conditions or check for them and present users with a confirmation option before they commit to the action.</a:t>
            </a:r>
          </a:p>
          <a:p>
            <a:pPr marL="0" indent="0">
              <a:buNone/>
            </a:pPr>
            <a:endParaRPr lang="en-US" dirty="0"/>
          </a:p>
        </p:txBody>
      </p:sp>
    </p:spTree>
    <p:extLst>
      <p:ext uri="{BB962C8B-B14F-4D97-AF65-F5344CB8AC3E}">
        <p14:creationId xmlns:p14="http://schemas.microsoft.com/office/powerpoint/2010/main" val="14306182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 y="198120"/>
            <a:ext cx="11871960" cy="6537960"/>
          </a:xfrm>
        </p:spPr>
        <p:txBody>
          <a:bodyPr/>
          <a:lstStyle/>
          <a:p>
            <a:pPr algn="just"/>
            <a:r>
              <a:rPr lang="en-US" b="1" dirty="0">
                <a:latin typeface="Times New Roman" panose="02020603050405020304" pitchFamily="18" charset="0"/>
                <a:cs typeface="Times New Roman" panose="02020603050405020304" pitchFamily="18" charset="0"/>
              </a:rPr>
              <a:t>Recognition rather than recall</a:t>
            </a:r>
          </a:p>
          <a:p>
            <a:pPr marL="0" indent="0" algn="just">
              <a:buNone/>
            </a:pPr>
            <a:r>
              <a:rPr lang="en-US" dirty="0">
                <a:latin typeface="Times New Roman" panose="02020603050405020304" pitchFamily="18" charset="0"/>
                <a:cs typeface="Times New Roman" panose="02020603050405020304" pitchFamily="18" charset="0"/>
              </a:rPr>
              <a:t>Minimize the user's memory load by making objects, actions, and options visible. The user should not have to remember information from one part of the dialogue to another. Instructions for use of the system should be visible or easily retrievable whenever appropriate</a:t>
            </a:r>
          </a:p>
          <a:p>
            <a:pPr algn="just"/>
            <a:r>
              <a:rPr lang="en-US" b="1" dirty="0">
                <a:latin typeface="Times New Roman" panose="02020603050405020304" pitchFamily="18" charset="0"/>
                <a:cs typeface="Times New Roman" panose="02020603050405020304" pitchFamily="18" charset="0"/>
              </a:rPr>
              <a:t>Flexibility and efficiency of use</a:t>
            </a:r>
          </a:p>
          <a:p>
            <a:pPr marL="0" indent="0" algn="just">
              <a:buNone/>
            </a:pPr>
            <a:r>
              <a:rPr lang="en-US" dirty="0">
                <a:latin typeface="Times New Roman" panose="02020603050405020304" pitchFamily="18" charset="0"/>
                <a:cs typeface="Times New Roman" panose="02020603050405020304" pitchFamily="18" charset="0"/>
              </a:rPr>
              <a:t>Accelerators — unseen by the novice user — may often speed up the interaction for the expert user such that the system can cater to both inexperienced and experienced users. Allow users to tailor frequent </a:t>
            </a:r>
            <a:r>
              <a:rPr lang="en-US" dirty="0" smtClean="0">
                <a:latin typeface="Times New Roman" panose="02020603050405020304" pitchFamily="18" charset="0"/>
                <a:cs typeface="Times New Roman" panose="02020603050405020304" pitchFamily="18" charset="0"/>
              </a:rPr>
              <a:t>actions</a:t>
            </a:r>
          </a:p>
          <a:p>
            <a:pPr algn="just"/>
            <a:r>
              <a:rPr lang="en-US" b="1" dirty="0">
                <a:latin typeface="Times New Roman" panose="02020603050405020304" pitchFamily="18" charset="0"/>
                <a:cs typeface="Times New Roman" panose="02020603050405020304" pitchFamily="18" charset="0"/>
              </a:rPr>
              <a:t>Aesthetic and minimalist design</a:t>
            </a:r>
          </a:p>
          <a:p>
            <a:pPr marL="0" indent="0" algn="just">
              <a:buNone/>
            </a:pPr>
            <a:r>
              <a:rPr lang="en-US" dirty="0">
                <a:latin typeface="Times New Roman" panose="02020603050405020304" pitchFamily="18" charset="0"/>
                <a:cs typeface="Times New Roman" panose="02020603050405020304" pitchFamily="18" charset="0"/>
              </a:rPr>
              <a:t>Dialogues should not contain information which is irrelevant or rarely needed. Every extra unit of information in a dialogue competes with the relevant units of information and diminishes their relative visibility</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1202765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52400"/>
            <a:ext cx="11917680" cy="6537960"/>
          </a:xfrm>
        </p:spPr>
        <p:txBody>
          <a:bodyPr/>
          <a:lstStyle/>
          <a:p>
            <a:pPr algn="just"/>
            <a:r>
              <a:rPr lang="en-US" b="1" dirty="0">
                <a:latin typeface="Times New Roman" panose="02020603050405020304" pitchFamily="18" charset="0"/>
                <a:cs typeface="Times New Roman" panose="02020603050405020304" pitchFamily="18" charset="0"/>
              </a:rPr>
              <a:t>Help users recognize, diagnose, and recover from errors</a:t>
            </a:r>
          </a:p>
          <a:p>
            <a:pPr marL="0" indent="0" algn="just">
              <a:buNone/>
            </a:pPr>
            <a:r>
              <a:rPr lang="en-US" dirty="0">
                <a:latin typeface="Times New Roman" panose="02020603050405020304" pitchFamily="18" charset="0"/>
                <a:cs typeface="Times New Roman" panose="02020603050405020304" pitchFamily="18" charset="0"/>
              </a:rPr>
              <a:t>Error messages should be expressed in plain language (no codes), precisely indicate the problem, and constructively suggest a solution</a:t>
            </a:r>
            <a:r>
              <a:rPr lang="en-US" dirty="0" smtClean="0">
                <a:latin typeface="Times New Roman" panose="02020603050405020304" pitchFamily="18" charset="0"/>
                <a:cs typeface="Times New Roman" panose="02020603050405020304" pitchFamily="18" charset="0"/>
              </a:rPr>
              <a:t>.</a:t>
            </a:r>
          </a:p>
          <a:p>
            <a:pPr algn="just"/>
            <a:r>
              <a:rPr lang="en-US" b="1" dirty="0">
                <a:latin typeface="Times New Roman" panose="02020603050405020304" pitchFamily="18" charset="0"/>
                <a:cs typeface="Times New Roman" panose="02020603050405020304" pitchFamily="18" charset="0"/>
              </a:rPr>
              <a:t>Help and documentation</a:t>
            </a:r>
          </a:p>
          <a:p>
            <a:pPr marL="0" indent="0" algn="just">
              <a:buNone/>
            </a:pPr>
            <a:r>
              <a:rPr lang="en-US" dirty="0">
                <a:latin typeface="Times New Roman" panose="02020603050405020304" pitchFamily="18" charset="0"/>
                <a:cs typeface="Times New Roman" panose="02020603050405020304" pitchFamily="18" charset="0"/>
              </a:rPr>
              <a:t>Even though it is better if the system can be used without documentation, it may be necessary to provide help and documentation. Any such information should be easy to search, focused on the user's task, list concrete steps to be carried out, and not be too large.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63701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137160"/>
            <a:ext cx="11902440" cy="6537960"/>
          </a:xfrm>
        </p:spPr>
        <p:txBody>
          <a:bodyPr>
            <a:normAutofit fontScale="92500" lnSpcReduction="10000"/>
          </a:bodyPr>
          <a:lstStyle/>
          <a:p>
            <a:pPr marL="0" indent="0" algn="just">
              <a:buNone/>
            </a:pPr>
            <a:r>
              <a:rPr lang="en-US" b="1" dirty="0">
                <a:latin typeface="Times New Roman" panose="02020603050405020304" pitchFamily="18" charset="0"/>
                <a:cs typeface="Times New Roman" panose="02020603050405020304" pitchFamily="18" charset="0"/>
              </a:rPr>
              <a:t>The Eight Golden Rules of Interface Design</a:t>
            </a:r>
          </a:p>
          <a:p>
            <a:pPr marL="0" indent="0" algn="just">
              <a:buNone/>
            </a:pPr>
            <a:r>
              <a:rPr lang="en-US" dirty="0" smtClean="0">
                <a:latin typeface="Times New Roman" panose="02020603050405020304" pitchFamily="18" charset="0"/>
                <a:cs typeface="Times New Roman" panose="02020603050405020304" pitchFamily="18" charset="0"/>
              </a:rPr>
              <a:t>Ben </a:t>
            </a:r>
            <a:r>
              <a:rPr lang="en-US" dirty="0" err="1" smtClean="0">
                <a:latin typeface="Times New Roman" panose="02020603050405020304" pitchFamily="18" charset="0"/>
                <a:cs typeface="Times New Roman" panose="02020603050405020304" pitchFamily="18" charset="0"/>
              </a:rPr>
              <a:t>Shneiderman</a:t>
            </a:r>
            <a:endParaRPr lang="en-US" dirty="0" smtClean="0">
              <a:latin typeface="Times New Roman" panose="02020603050405020304" pitchFamily="18" charset="0"/>
              <a:cs typeface="Times New Roman" panose="02020603050405020304" pitchFamily="18" charset="0"/>
            </a:endParaRPr>
          </a:p>
          <a:p>
            <a:pPr marL="0" indent="0" algn="just">
              <a:buNone/>
            </a:pPr>
            <a:endParaRPr lang="en-US" dirty="0" smtClean="0">
              <a:latin typeface="Times New Roman" panose="02020603050405020304" pitchFamily="18" charset="0"/>
              <a:cs typeface="Times New Roman" panose="02020603050405020304" pitchFamily="18" charset="0"/>
            </a:endParaRPr>
          </a:p>
          <a:p>
            <a:pPr algn="just" fontAlgn="base"/>
            <a:r>
              <a:rPr lang="en-US" b="1" dirty="0">
                <a:latin typeface="Times New Roman" panose="02020603050405020304" pitchFamily="18" charset="0"/>
                <a:cs typeface="Times New Roman" panose="02020603050405020304" pitchFamily="18" charset="0"/>
              </a:rPr>
              <a:t>Strive for consistency.</a:t>
            </a:r>
          </a:p>
          <a:p>
            <a:pPr marL="0" indent="0" algn="just" fontAlgn="base">
              <a:buNone/>
            </a:pPr>
            <a:r>
              <a:rPr lang="en-US" dirty="0">
                <a:latin typeface="Times New Roman" panose="02020603050405020304" pitchFamily="18" charset="0"/>
                <a:cs typeface="Times New Roman" panose="02020603050405020304" pitchFamily="18" charset="0"/>
              </a:rPr>
              <a:t>Consistent sequences of actions should be required in similar situations; identical terminology should be used in prompts, menus, and help screens; and consistent color, layout, capitalization, fonts, and so on, should be employed throughout. Exceptions, such as required confirmation of the delete command or no echoing of passwords, should be comprehensible and limited in </a:t>
            </a:r>
            <a:r>
              <a:rPr lang="en-US" dirty="0" smtClean="0">
                <a:latin typeface="Times New Roman" panose="02020603050405020304" pitchFamily="18" charset="0"/>
                <a:cs typeface="Times New Roman" panose="02020603050405020304" pitchFamily="18" charset="0"/>
              </a:rPr>
              <a:t>number</a:t>
            </a:r>
          </a:p>
          <a:p>
            <a:pPr marL="0" indent="0" algn="just" fontAlgn="base">
              <a:buNone/>
            </a:pPr>
            <a:endParaRPr lang="en-US" dirty="0">
              <a:latin typeface="Times New Roman" panose="02020603050405020304" pitchFamily="18" charset="0"/>
              <a:cs typeface="Times New Roman" panose="02020603050405020304" pitchFamily="18" charset="0"/>
            </a:endParaRPr>
          </a:p>
          <a:p>
            <a:pPr algn="just" fontAlgn="base"/>
            <a:r>
              <a:rPr lang="en-US" b="1" dirty="0">
                <a:latin typeface="Times New Roman" panose="02020603050405020304" pitchFamily="18" charset="0"/>
                <a:cs typeface="Times New Roman" panose="02020603050405020304" pitchFamily="18" charset="0"/>
              </a:rPr>
              <a:t>Seek universal usability.</a:t>
            </a:r>
          </a:p>
          <a:p>
            <a:pPr marL="0" indent="0" algn="just" fontAlgn="base">
              <a:buNone/>
            </a:pPr>
            <a:r>
              <a:rPr lang="en-US" dirty="0">
                <a:latin typeface="Times New Roman" panose="02020603050405020304" pitchFamily="18" charset="0"/>
                <a:cs typeface="Times New Roman" panose="02020603050405020304" pitchFamily="18" charset="0"/>
              </a:rPr>
              <a:t>Recognize the needs of diverse users and design for plasticity, facilitating transformation of content. Novice to expert differences, age ranges, disabilities, international variations, and technological diversity each enrich the spectrum of requirements that guides design. Adding features for novices, such as explanations, and features for experts, such as shortcuts and faster pacing, enriches the interface design and improves perceived quality.</a:t>
            </a:r>
          </a:p>
          <a:p>
            <a:pPr marL="0" indent="0" algn="just" fontAlgn="base">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8220" y="33819"/>
            <a:ext cx="2105319" cy="1993101"/>
          </a:xfrm>
          <a:prstGeom prst="rect">
            <a:avLst/>
          </a:prstGeom>
        </p:spPr>
      </p:pic>
    </p:spTree>
    <p:extLst>
      <p:ext uri="{BB962C8B-B14F-4D97-AF65-F5344CB8AC3E}">
        <p14:creationId xmlns:p14="http://schemas.microsoft.com/office/powerpoint/2010/main" val="2237002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 y="182880"/>
            <a:ext cx="11856720" cy="6568440"/>
          </a:xfrm>
        </p:spPr>
        <p:txBody>
          <a:bodyPr/>
          <a:lstStyle/>
          <a:p>
            <a:pPr algn="just" fontAlgn="base"/>
            <a:r>
              <a:rPr lang="en-US" b="1" dirty="0">
                <a:latin typeface="Times New Roman" panose="02020603050405020304" pitchFamily="18" charset="0"/>
                <a:cs typeface="Times New Roman" panose="02020603050405020304" pitchFamily="18" charset="0"/>
              </a:rPr>
              <a:t>Offer informative feedback.</a:t>
            </a:r>
          </a:p>
          <a:p>
            <a:pPr marL="0" indent="0" algn="just" fontAlgn="base">
              <a:buNone/>
            </a:pPr>
            <a:r>
              <a:rPr lang="en-US" dirty="0">
                <a:latin typeface="Times New Roman" panose="02020603050405020304" pitchFamily="18" charset="0"/>
                <a:cs typeface="Times New Roman" panose="02020603050405020304" pitchFamily="18" charset="0"/>
              </a:rPr>
              <a:t>For every user action, there should be an interface feedback. For frequent and minor actions, the response can be modest, whereas for infrequent and major actions, the response should be more substantial. Visual presentation of the objects of interest provides a convenient environment for showing changes </a:t>
            </a:r>
            <a:r>
              <a:rPr lang="en-US" dirty="0" smtClean="0">
                <a:latin typeface="Times New Roman" panose="02020603050405020304" pitchFamily="18" charset="0"/>
                <a:cs typeface="Times New Roman" panose="02020603050405020304" pitchFamily="18" charset="0"/>
              </a:rPr>
              <a:t>explicitly</a:t>
            </a:r>
          </a:p>
          <a:p>
            <a:pPr marL="0" indent="0" algn="just" fontAlgn="base">
              <a:buNone/>
            </a:pPr>
            <a:endParaRPr lang="en-US" dirty="0">
              <a:latin typeface="Times New Roman" panose="02020603050405020304" pitchFamily="18" charset="0"/>
              <a:cs typeface="Times New Roman" panose="02020603050405020304" pitchFamily="18" charset="0"/>
            </a:endParaRPr>
          </a:p>
          <a:p>
            <a:pPr algn="just" fontAlgn="base"/>
            <a:r>
              <a:rPr lang="en-US" b="1" dirty="0">
                <a:latin typeface="Times New Roman" panose="02020603050405020304" pitchFamily="18" charset="0"/>
                <a:cs typeface="Times New Roman" panose="02020603050405020304" pitchFamily="18" charset="0"/>
              </a:rPr>
              <a:t>Design dialogs to yield closure.</a:t>
            </a:r>
          </a:p>
          <a:p>
            <a:pPr marL="0" indent="0" algn="just" fontAlgn="base">
              <a:buNone/>
            </a:pPr>
            <a:r>
              <a:rPr lang="en-US" dirty="0">
                <a:latin typeface="Times New Roman" panose="02020603050405020304" pitchFamily="18" charset="0"/>
                <a:cs typeface="Times New Roman" panose="02020603050405020304" pitchFamily="18" charset="0"/>
              </a:rPr>
              <a:t>Sequences of actions should be organized into groups with a beginning, middle, and end. Informative feedback at the completion of a group of actions gives users the satisfaction of accomplishment, a sense of relief, a signal to drop contingency plans from their minds, and an indicator to prepare for the next group of actions. For example, e-commerce websites move users from selecting products to the checkout, ending with a clear confirmation page that completes the transaction.</a:t>
            </a:r>
          </a:p>
          <a:p>
            <a:pPr marL="0" indent="0">
              <a:buNone/>
            </a:pPr>
            <a:endParaRPr lang="en-US" dirty="0"/>
          </a:p>
        </p:txBody>
      </p:sp>
    </p:spTree>
    <p:extLst>
      <p:ext uri="{BB962C8B-B14F-4D97-AF65-F5344CB8AC3E}">
        <p14:creationId xmlns:p14="http://schemas.microsoft.com/office/powerpoint/2010/main" val="42066433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06680"/>
            <a:ext cx="11932920" cy="6568440"/>
          </a:xfrm>
        </p:spPr>
        <p:txBody>
          <a:bodyPr/>
          <a:lstStyle/>
          <a:p>
            <a:pPr algn="just" fontAlgn="base"/>
            <a:r>
              <a:rPr lang="en-US" b="1" dirty="0">
                <a:latin typeface="Times New Roman" panose="02020603050405020304" pitchFamily="18" charset="0"/>
                <a:cs typeface="Times New Roman" panose="02020603050405020304" pitchFamily="18" charset="0"/>
              </a:rPr>
              <a:t>Prevent errors.</a:t>
            </a:r>
          </a:p>
          <a:p>
            <a:pPr marL="0" indent="0" algn="just" fontAlgn="base">
              <a:buNone/>
            </a:pPr>
            <a:r>
              <a:rPr lang="en-US" dirty="0">
                <a:latin typeface="Times New Roman" panose="02020603050405020304" pitchFamily="18" charset="0"/>
                <a:cs typeface="Times New Roman" panose="02020603050405020304" pitchFamily="18" charset="0"/>
              </a:rPr>
              <a:t>As much as possible, design the interface so that users cannot make serious errors; for example, gray out menu items that are not appropriate and do not allow alphabetic characters in numeric entry fields (Section 3.3.5). If users make an error, the interface should offer simple, constructive, and specific instructions for recovery. For example, users should not have to retype an entire name-address form if they enter an invalid zip code but rather should be guided to repair only the faulty part. Erroneous actions should leave the interface state unchanged, or the interface should give instructions about restoring the </a:t>
            </a:r>
            <a:r>
              <a:rPr lang="en-US" dirty="0" smtClean="0">
                <a:latin typeface="Times New Roman" panose="02020603050405020304" pitchFamily="18" charset="0"/>
                <a:cs typeface="Times New Roman" panose="02020603050405020304" pitchFamily="18" charset="0"/>
              </a:rPr>
              <a:t>state</a:t>
            </a:r>
          </a:p>
          <a:p>
            <a:pPr marL="0" indent="0" algn="just" fontAlgn="base">
              <a:buNone/>
            </a:pPr>
            <a:endParaRPr lang="en-US" dirty="0">
              <a:latin typeface="Times New Roman" panose="02020603050405020304" pitchFamily="18" charset="0"/>
              <a:cs typeface="Times New Roman" panose="02020603050405020304" pitchFamily="18" charset="0"/>
            </a:endParaRPr>
          </a:p>
          <a:p>
            <a:pPr algn="just" fontAlgn="base"/>
            <a:r>
              <a:rPr lang="en-US" b="1" dirty="0">
                <a:latin typeface="Times New Roman" panose="02020603050405020304" pitchFamily="18" charset="0"/>
                <a:cs typeface="Times New Roman" panose="02020603050405020304" pitchFamily="18" charset="0"/>
              </a:rPr>
              <a:t>Permit easy reversal of actions.</a:t>
            </a:r>
          </a:p>
          <a:p>
            <a:pPr marL="0" indent="0" algn="just" fontAlgn="base">
              <a:buNone/>
            </a:pPr>
            <a:r>
              <a:rPr lang="en-US" dirty="0">
                <a:latin typeface="Times New Roman" panose="02020603050405020304" pitchFamily="18" charset="0"/>
                <a:cs typeface="Times New Roman" panose="02020603050405020304" pitchFamily="18" charset="0"/>
              </a:rPr>
              <a:t>As much as possible, actions should be reversible. This feature relieves anxiety, since users know that errors can be undone, and encourages exploration of unfamiliar options. The units of reversibility may be a single action, a data-entry task, or a complete group of actions, such as entry of a name-address block.</a:t>
            </a:r>
          </a:p>
          <a:p>
            <a:pPr marL="0" indent="0">
              <a:buNone/>
            </a:pPr>
            <a:endParaRPr lang="en-US" dirty="0"/>
          </a:p>
        </p:txBody>
      </p:sp>
    </p:spTree>
    <p:extLst>
      <p:ext uri="{BB962C8B-B14F-4D97-AF65-F5344CB8AC3E}">
        <p14:creationId xmlns:p14="http://schemas.microsoft.com/office/powerpoint/2010/main" val="1133833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TotalTime>
  <Words>2514</Words>
  <Application>Microsoft Office PowerPoint</Application>
  <PresentationFormat>Widescreen</PresentationFormat>
  <Paragraphs>247</Paragraphs>
  <Slides>37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Funmilayo Kasali</dc:creator>
  <cp:lastModifiedBy>Funmilayo Kasali</cp:lastModifiedBy>
  <cp:revision>22</cp:revision>
  <dcterms:created xsi:type="dcterms:W3CDTF">2018-11-27T10:52:57Z</dcterms:created>
  <dcterms:modified xsi:type="dcterms:W3CDTF">2018-12-06T08:41:26Z</dcterms:modified>
</cp:coreProperties>
</file>