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86" r:id="rId3"/>
    <p:sldId id="274" r:id="rId4"/>
    <p:sldId id="306" r:id="rId5"/>
    <p:sldId id="258" r:id="rId6"/>
    <p:sldId id="275" r:id="rId7"/>
    <p:sldId id="278" r:id="rId8"/>
    <p:sldId id="280" r:id="rId9"/>
    <p:sldId id="259" r:id="rId10"/>
    <p:sldId id="284" r:id="rId11"/>
    <p:sldId id="308" r:id="rId12"/>
    <p:sldId id="291" r:id="rId13"/>
    <p:sldId id="295" r:id="rId14"/>
    <p:sldId id="296" r:id="rId15"/>
    <p:sldId id="294" r:id="rId16"/>
    <p:sldId id="297" r:id="rId17"/>
    <p:sldId id="264" r:id="rId18"/>
    <p:sldId id="298" r:id="rId19"/>
    <p:sldId id="265" r:id="rId20"/>
    <p:sldId id="282" r:id="rId21"/>
    <p:sldId id="281" r:id="rId22"/>
    <p:sldId id="266" r:id="rId23"/>
    <p:sldId id="299" r:id="rId24"/>
    <p:sldId id="287" r:id="rId25"/>
    <p:sldId id="300" r:id="rId26"/>
    <p:sldId id="272" r:id="rId2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7E76B0-81D7-4619-A10D-24C56C0A6E99}" type="datetimeFigureOut">
              <a:rPr lang="en-US" smtClean="0"/>
              <a:t>2/12/2018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7E76B0-81D7-4619-A10D-24C56C0A6E9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7E76B0-81D7-4619-A10D-24C56C0A6E9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D6ED15-D975-4DEC-8097-91041B141C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7E76B0-81D7-4619-A10D-24C56C0A6E99}" type="datetimeFigureOut">
              <a:rPr lang="en-US" smtClean="0"/>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7E76B0-81D7-4619-A10D-24C56C0A6E99}" type="datetimeFigureOut">
              <a:rPr lang="en-US" smtClean="0"/>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E76B0-81D7-4619-A10D-24C56C0A6E99}" type="datetimeFigureOut">
              <a:rPr lang="en-US" smtClean="0"/>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7E76B0-81D7-4619-A10D-24C56C0A6E9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D6ED15-D975-4DEC-8097-91041B141C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7E76B0-81D7-4619-A10D-24C56C0A6E9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7D6ED15-D975-4DEC-8097-91041B141CA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7E76B0-81D7-4619-A10D-24C56C0A6E99}" type="datetimeFigureOut">
              <a:rPr lang="en-US" smtClean="0"/>
              <a:t>2/12/2018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7D6ED15-D975-4DEC-8097-91041B141CA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_ENREF_13"/><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_ENREF_29"/><Relationship Id="rId2" Type="http://schemas.openxmlformats.org/officeDocument/2006/relationships/hyperlink" Target="#_ENREF_11"/><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_ENREF_19"/><Relationship Id="rId2" Type="http://schemas.openxmlformats.org/officeDocument/2006/relationships/hyperlink" Target="#_ENREF_38"/><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_ENREF_46"/><Relationship Id="rId2" Type="http://schemas.openxmlformats.org/officeDocument/2006/relationships/hyperlink" Target="#_ENREF_38"/><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_ENREF_38"/><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_ENREF_15"/><Relationship Id="rId2" Type="http://schemas.openxmlformats.org/officeDocument/2006/relationships/hyperlink" Target="#_ENREF_32"/><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_ENREF_3"/><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rcRect/>
          <a:stretch>
            <a:fillRect/>
          </a:stretch>
        </p:blipFill>
        <p:spPr bwMode="auto">
          <a:xfrm>
            <a:off x="2971800" y="304800"/>
            <a:ext cx="3276600" cy="1524000"/>
          </a:xfrm>
          <a:prstGeom prst="rect">
            <a:avLst/>
          </a:prstGeom>
          <a:noFill/>
          <a:ln w="9525">
            <a:noFill/>
            <a:miter lim="800000"/>
            <a:headEnd/>
            <a:tailEnd/>
          </a:ln>
        </p:spPr>
      </p:pic>
      <p:sp>
        <p:nvSpPr>
          <p:cNvPr id="3" name="Rectangle 2"/>
          <p:cNvSpPr/>
          <p:nvPr/>
        </p:nvSpPr>
        <p:spPr>
          <a:xfrm>
            <a:off x="152400" y="1828800"/>
            <a:ext cx="8839200" cy="4924425"/>
          </a:xfrm>
          <a:prstGeom prst="rect">
            <a:avLst/>
          </a:prstGeom>
        </p:spPr>
        <p:txBody>
          <a:bodyPr wrap="square">
            <a:spAutoFit/>
          </a:bodyPr>
          <a:lstStyle/>
          <a:p>
            <a:pPr lvl="0" algn="ctr" fontAlgn="base">
              <a:spcBef>
                <a:spcPct val="0"/>
              </a:spcBef>
              <a:spcAft>
                <a:spcPct val="0"/>
              </a:spcAft>
            </a:pPr>
            <a:endParaRPr lang="en-US" sz="1600" b="1" dirty="0" smtClean="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endParaRPr lang="en-US" sz="1100" b="1" dirty="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r>
              <a:rPr lang="en-US" sz="2000" b="1" dirty="0" smtClean="0">
                <a:solidFill>
                  <a:srgbClr val="C00000"/>
                </a:solidFill>
                <a:latin typeface="Arial" pitchFamily="34" charset="0"/>
                <a:ea typeface="Times New Roman" pitchFamily="18" charset="0"/>
                <a:cs typeface="Arial" pitchFamily="34" charset="0"/>
              </a:rPr>
              <a:t>Topic:</a:t>
            </a:r>
          </a:p>
          <a:p>
            <a:pPr lvl="0" algn="ctr" fontAlgn="base">
              <a:spcBef>
                <a:spcPct val="0"/>
              </a:spcBef>
              <a:spcAft>
                <a:spcPct val="0"/>
              </a:spcAft>
            </a:pPr>
            <a:endParaRPr lang="en-US" sz="1600" b="1" dirty="0">
              <a:solidFill>
                <a:srgbClr val="C00000"/>
              </a:solidFill>
              <a:latin typeface="Arial" pitchFamily="34" charset="0"/>
              <a:ea typeface="Times New Roman" pitchFamily="18" charset="0"/>
              <a:cs typeface="Arial" pitchFamily="34" charset="0"/>
            </a:endParaRPr>
          </a:p>
          <a:p>
            <a:pPr lvl="0" algn="ctr" fontAlgn="base">
              <a:spcBef>
                <a:spcPct val="0"/>
              </a:spcBef>
              <a:spcAft>
                <a:spcPct val="0"/>
              </a:spcAft>
            </a:pPr>
            <a:endParaRPr lang="en-US" sz="900" b="1" dirty="0">
              <a:latin typeface="Arial" pitchFamily="34" charset="0"/>
              <a:ea typeface="Times New Roman" pitchFamily="18" charset="0"/>
              <a:cs typeface="Arial" pitchFamily="34" charset="0"/>
            </a:endParaRPr>
          </a:p>
          <a:p>
            <a:pPr algn="ctr"/>
            <a:r>
              <a:rPr lang="en-US" sz="2400" b="1" dirty="0"/>
              <a:t>Developmental Influence of Students’ Attitudes, Intentions and Behavior on Social Entrepreneurs in Nigerian Universities</a:t>
            </a:r>
            <a:endParaRPr lang="en-US" sz="2400" dirty="0"/>
          </a:p>
          <a:p>
            <a:pPr algn="ctr"/>
            <a:endParaRPr lang="en-US" sz="1200" b="1" dirty="0" smtClean="0">
              <a:latin typeface="Arial" pitchFamily="34" charset="0"/>
              <a:ea typeface="Times New Roman" pitchFamily="18" charset="0"/>
              <a:cs typeface="Arial" pitchFamily="34" charset="0"/>
            </a:endParaRPr>
          </a:p>
          <a:p>
            <a:pPr algn="ctr"/>
            <a:endParaRPr lang="en-US" sz="12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sz="1600" b="1" i="1" dirty="0" smtClean="0">
                <a:latin typeface="Arial" pitchFamily="34" charset="0"/>
                <a:ea typeface="Times New Roman" pitchFamily="18" charset="0"/>
                <a:cs typeface="Arial" pitchFamily="34" charset="0"/>
              </a:rPr>
              <a:t>By</a:t>
            </a:r>
            <a:endParaRPr lang="en-US" sz="1000" b="1" dirty="0" smtClean="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10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n-US" sz="1000" b="1" dirty="0">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US" b="1" dirty="0">
                <a:ea typeface="Times New Roman" pitchFamily="18" charset="0"/>
                <a:cs typeface="Arial" pitchFamily="34" charset="0"/>
              </a:rPr>
              <a:t>Adelekan Saidi </a:t>
            </a:r>
            <a:r>
              <a:rPr lang="en-US" b="1" dirty="0" err="1" smtClean="0">
                <a:ea typeface="Times New Roman" pitchFamily="18" charset="0"/>
                <a:cs typeface="Arial" pitchFamily="34" charset="0"/>
              </a:rPr>
              <a:t>Adedeji</a:t>
            </a:r>
            <a:endParaRPr lang="en-US" b="1" dirty="0" smtClean="0">
              <a:ea typeface="Times New Roman" pitchFamily="18" charset="0"/>
              <a:cs typeface="Arial" pitchFamily="34" charset="0"/>
            </a:endParaRPr>
          </a:p>
          <a:p>
            <a:pPr lvl="0" algn="ctr" eaLnBrk="0" fontAlgn="base" hangingPunct="0">
              <a:spcBef>
                <a:spcPct val="0"/>
              </a:spcBef>
              <a:spcAft>
                <a:spcPct val="0"/>
              </a:spcAft>
            </a:pPr>
            <a:endParaRPr lang="en-US" b="1" dirty="0" smtClean="0">
              <a:ea typeface="Times New Roman" pitchFamily="18" charset="0"/>
              <a:cs typeface="Arial" pitchFamily="34" charset="0"/>
            </a:endParaRPr>
          </a:p>
          <a:p>
            <a:pPr lvl="0" algn="ctr" eaLnBrk="0" fontAlgn="base" hangingPunct="0">
              <a:spcBef>
                <a:spcPct val="0"/>
              </a:spcBef>
              <a:spcAft>
                <a:spcPct val="0"/>
              </a:spcAft>
            </a:pPr>
            <a:endParaRPr lang="en-US" b="1" dirty="0" smtClean="0">
              <a:ea typeface="Times New Roman" pitchFamily="18" charset="0"/>
              <a:cs typeface="Arial" pitchFamily="34" charset="0"/>
            </a:endParaRPr>
          </a:p>
          <a:p>
            <a:pPr lvl="0" algn="ctr" eaLnBrk="0" fontAlgn="base" hangingPunct="0">
              <a:spcBef>
                <a:spcPct val="0"/>
              </a:spcBef>
              <a:spcAft>
                <a:spcPct val="0"/>
              </a:spcAft>
            </a:pPr>
            <a:r>
              <a:rPr lang="en-US" b="1" dirty="0" smtClean="0">
                <a:ea typeface="Times New Roman" pitchFamily="18" charset="0"/>
                <a:cs typeface="Arial" pitchFamily="34" charset="0"/>
              </a:rPr>
              <a:t>Supervisor</a:t>
            </a:r>
          </a:p>
          <a:p>
            <a:pPr algn="ctr" eaLnBrk="0" fontAlgn="base" hangingPunct="0">
              <a:spcBef>
                <a:spcPct val="0"/>
              </a:spcBef>
              <a:spcAft>
                <a:spcPct val="0"/>
              </a:spcAft>
            </a:pPr>
            <a:endParaRPr lang="en-US" sz="400" b="1" dirty="0" smtClean="0"/>
          </a:p>
          <a:p>
            <a:pPr algn="ctr" eaLnBrk="0" fontAlgn="base" hangingPunct="0">
              <a:spcBef>
                <a:spcPct val="0"/>
              </a:spcBef>
              <a:spcAft>
                <a:spcPct val="0"/>
              </a:spcAft>
            </a:pPr>
            <a:r>
              <a:rPr lang="en-US" b="1" dirty="0" smtClean="0"/>
              <a:t>Dr</a:t>
            </a:r>
            <a:r>
              <a:rPr lang="en-US" b="1" dirty="0"/>
              <a:t>. Williamson </a:t>
            </a:r>
            <a:r>
              <a:rPr lang="en-US" b="1" dirty="0" err="1"/>
              <a:t>Mervywn</a:t>
            </a:r>
            <a:endParaRPr lang="en-US" b="1" dirty="0"/>
          </a:p>
          <a:p>
            <a:pPr lvl="0" algn="ctr" eaLnBrk="0" fontAlgn="base" hangingPunct="0">
              <a:spcBef>
                <a:spcPct val="0"/>
              </a:spcBef>
              <a:spcAft>
                <a:spcPct val="0"/>
              </a:spcAft>
            </a:pPr>
            <a:endParaRPr lang="en-US" sz="1600" dirty="0">
              <a:solidFill>
                <a:schemeClr val="accent1">
                  <a:lumMod val="50000"/>
                </a:schemeClr>
              </a:solidFill>
              <a:latin typeface="Arial" pitchFamily="34" charset="0"/>
              <a:ea typeface="Times New Roman" pitchFamily="18" charset="0"/>
              <a:cs typeface="Arial" pitchFamily="34" charset="0"/>
            </a:endParaRPr>
          </a:p>
        </p:txBody>
      </p:sp>
    </p:spTree>
    <p:extLst>
      <p:ext uri="{BB962C8B-B14F-4D97-AF65-F5344CB8AC3E}">
        <p14:creationId xmlns:p14="http://schemas.microsoft.com/office/powerpoint/2010/main" val="1027605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58281"/>
            <a:ext cx="8991600" cy="5663089"/>
          </a:xfrm>
          <a:prstGeom prst="rect">
            <a:avLst/>
          </a:prstGeom>
        </p:spPr>
        <p:txBody>
          <a:bodyPr wrap="square">
            <a:spAutoFit/>
          </a:bodyPr>
          <a:lstStyle/>
          <a:p>
            <a:pPr algn="ctr"/>
            <a:r>
              <a:rPr lang="en-US" sz="2400" b="1" dirty="0" smtClean="0">
                <a:latin typeface="Times New Roman" pitchFamily="18" charset="0"/>
                <a:cs typeface="Times New Roman" pitchFamily="18" charset="0"/>
              </a:rPr>
              <a:t>THEORETICAL FRAMEWORK </a:t>
            </a:r>
            <a:endParaRPr lang="en-US" sz="2400"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marL="342900" indent="-342900" algn="just">
              <a:buFont typeface="Wingdings" panose="05000000000000000000" pitchFamily="2" charset="2"/>
              <a:buChar char="Ø"/>
            </a:pPr>
            <a:r>
              <a:rPr lang="en-US" sz="2200" dirty="0" smtClean="0"/>
              <a:t>The theory </a:t>
            </a:r>
            <a:r>
              <a:rPr lang="en-US" sz="2200" dirty="0"/>
              <a:t>of planned behavior, social identity and self-efficacy approach to social entrepreneurship education and triple helix models will be used to underpin the study. </a:t>
            </a:r>
            <a:endParaRPr lang="en-US" sz="2200" dirty="0" smtClean="0"/>
          </a:p>
          <a:p>
            <a:pPr marL="342900" indent="-342900" algn="just">
              <a:buFont typeface="Wingdings" panose="05000000000000000000" pitchFamily="2" charset="2"/>
              <a:buChar char="Ø"/>
            </a:pPr>
            <a:endParaRPr lang="en-US" sz="800" dirty="0" smtClean="0"/>
          </a:p>
          <a:p>
            <a:pPr marL="342900" indent="-342900" algn="just">
              <a:buFont typeface="Wingdings" panose="05000000000000000000" pitchFamily="2" charset="2"/>
              <a:buChar char="Ø"/>
            </a:pPr>
            <a:r>
              <a:rPr lang="en-US" sz="2200" dirty="0" smtClean="0"/>
              <a:t>The assumption of the model of </a:t>
            </a:r>
            <a:r>
              <a:rPr lang="en-US" sz="2200" dirty="0"/>
              <a:t>social identity and self-efficacy approach to social entrepreneurship education </a:t>
            </a:r>
            <a:r>
              <a:rPr lang="en-US" sz="2200" dirty="0" smtClean="0"/>
              <a:t>is that course instruction assists students’ motivations towards transformation and connects them with social entrepreneurship community as well as enhance their competencies and capabilities.</a:t>
            </a:r>
          </a:p>
          <a:p>
            <a:pPr marL="342900" indent="-342900" algn="just">
              <a:buFont typeface="Wingdings" panose="05000000000000000000" pitchFamily="2" charset="2"/>
              <a:buChar char="Ø"/>
            </a:pPr>
            <a:endParaRPr lang="en-US" sz="1200" dirty="0" smtClean="0"/>
          </a:p>
          <a:p>
            <a:pPr marL="342900" indent="-342900" algn="just">
              <a:buFont typeface="Wingdings" panose="05000000000000000000" pitchFamily="2" charset="2"/>
              <a:buChar char="Ø"/>
            </a:pPr>
            <a:r>
              <a:rPr lang="en-US" sz="2200" dirty="0"/>
              <a:t>The theory </a:t>
            </a:r>
            <a:r>
              <a:rPr lang="en-US" sz="2200" dirty="0" smtClean="0"/>
              <a:t>of planned </a:t>
            </a:r>
            <a:r>
              <a:rPr lang="en-US" sz="2200" dirty="0"/>
              <a:t>behavior </a:t>
            </a:r>
            <a:r>
              <a:rPr lang="en-US" sz="2200" dirty="0" smtClean="0"/>
              <a:t>was </a:t>
            </a:r>
            <a:r>
              <a:rPr lang="en-US" sz="2200" dirty="0"/>
              <a:t>developed by </a:t>
            </a:r>
            <a:r>
              <a:rPr lang="en-US" sz="2200" dirty="0" err="1"/>
              <a:t>Ajzen</a:t>
            </a:r>
            <a:r>
              <a:rPr lang="en-US" sz="2200" dirty="0"/>
              <a:t>, (</a:t>
            </a:r>
            <a:r>
              <a:rPr lang="en-US" sz="2200" dirty="0">
                <a:hlinkClick r:id="rId2" action="ppaction://hlinkfile" tooltip="Ajzen, 1991 #63"/>
              </a:rPr>
              <a:t>1991</a:t>
            </a:r>
            <a:r>
              <a:rPr lang="en-US" sz="2200" dirty="0"/>
              <a:t>) and it was used to predict individual’s behavior, attitude and intentions. </a:t>
            </a:r>
            <a:r>
              <a:rPr lang="en-US" sz="2200" dirty="0" smtClean="0"/>
              <a:t>Hence, The theory will explain the attitude, intentions and behavior of students in this study. </a:t>
            </a:r>
          </a:p>
          <a:p>
            <a:pPr marL="342900" indent="-342900" algn="just">
              <a:buFont typeface="Wingdings" panose="05000000000000000000" pitchFamily="2" charset="2"/>
              <a:buChar char="Ø"/>
            </a:pPr>
            <a:endParaRPr lang="en-US" sz="1200" dirty="0" smtClean="0"/>
          </a:p>
          <a:p>
            <a:endParaRPr lang="en-US" sz="2400" dirty="0"/>
          </a:p>
        </p:txBody>
      </p:sp>
    </p:spTree>
    <p:extLst>
      <p:ext uri="{BB962C8B-B14F-4D97-AF65-F5344CB8AC3E}">
        <p14:creationId xmlns:p14="http://schemas.microsoft.com/office/powerpoint/2010/main" val="3309121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3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9" name="Group 18"/>
          <p:cNvGrpSpPr/>
          <p:nvPr/>
        </p:nvGrpSpPr>
        <p:grpSpPr>
          <a:xfrm>
            <a:off x="1417843" y="1732280"/>
            <a:ext cx="5015167" cy="3373120"/>
            <a:chOff x="2000250" y="0"/>
            <a:chExt cx="4238625" cy="1857375"/>
          </a:xfrm>
        </p:grpSpPr>
        <p:sp>
          <p:nvSpPr>
            <p:cNvPr id="23" name="Text Box 4"/>
            <p:cNvSpPr txBox="1"/>
            <p:nvPr/>
          </p:nvSpPr>
          <p:spPr>
            <a:xfrm>
              <a:off x="2000250" y="0"/>
              <a:ext cx="1600200" cy="45720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endParaRPr lang="en-US" sz="10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400" b="1" dirty="0" smtClean="0">
                  <a:effectLst/>
                  <a:latin typeface="Times New Roman" panose="02020603050405020304" pitchFamily="18" charset="0"/>
                  <a:ea typeface="Calibri" panose="020F0502020204030204" pitchFamily="34" charset="0"/>
                  <a:cs typeface="Times New Roman" panose="02020603050405020304" pitchFamily="18" charset="0"/>
                </a:rPr>
                <a:t>ATTITUDE-towards-the-ACT</a:t>
              </a:r>
              <a:endParaRPr lang="en-US" dirty="0">
                <a:effectLst/>
                <a:ea typeface="Calibri" panose="020F0502020204030204" pitchFamily="34" charset="0"/>
                <a:cs typeface="Times New Roman" panose="02020603050405020304" pitchFamily="18" charset="0"/>
              </a:endParaRPr>
            </a:p>
          </p:txBody>
        </p:sp>
        <p:sp>
          <p:nvSpPr>
            <p:cNvPr id="24" name="Text Box 5"/>
            <p:cNvSpPr txBox="1"/>
            <p:nvPr/>
          </p:nvSpPr>
          <p:spPr>
            <a:xfrm>
              <a:off x="2009775" y="685800"/>
              <a:ext cx="1600200" cy="457201"/>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endParaRPr lang="en-US" sz="6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400" b="1" dirty="0" smtClean="0">
                  <a:effectLst/>
                  <a:latin typeface="Times New Roman" panose="02020603050405020304" pitchFamily="18" charset="0"/>
                  <a:ea typeface="Calibri" panose="020F0502020204030204" pitchFamily="34" charset="0"/>
                  <a:cs typeface="Times New Roman" panose="02020603050405020304" pitchFamily="18" charset="0"/>
                </a:rPr>
                <a:t>SUBJECTIVE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NORMS</a:t>
              </a:r>
              <a:endParaRPr lang="en-US" sz="1400" dirty="0">
                <a:effectLst/>
                <a:ea typeface="Calibri" panose="020F0502020204030204" pitchFamily="34" charset="0"/>
                <a:cs typeface="Times New Roman" panose="02020603050405020304" pitchFamily="18" charset="0"/>
              </a:endParaRPr>
            </a:p>
          </p:txBody>
        </p:sp>
        <p:sp>
          <p:nvSpPr>
            <p:cNvPr id="25" name="Text Box 6"/>
            <p:cNvSpPr txBox="1"/>
            <p:nvPr/>
          </p:nvSpPr>
          <p:spPr>
            <a:xfrm>
              <a:off x="2000250" y="1409701"/>
              <a:ext cx="1506428" cy="44767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endParaRPr lang="en-US" sz="6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400" b="1" dirty="0" smtClean="0">
                  <a:effectLst/>
                  <a:latin typeface="Times New Roman" panose="02020603050405020304" pitchFamily="18" charset="0"/>
                  <a:ea typeface="Calibri" panose="020F0502020204030204" pitchFamily="34" charset="0"/>
                  <a:cs typeface="Times New Roman" panose="02020603050405020304" pitchFamily="18" charset="0"/>
                </a:rPr>
                <a:t>PERCEIVED </a:t>
              </a: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FEASIBILITY</a:t>
              </a:r>
              <a:endParaRPr lang="en-US" sz="1400" dirty="0">
                <a:effectLst/>
                <a:ea typeface="Calibri" panose="020F0502020204030204" pitchFamily="34" charset="0"/>
                <a:cs typeface="Times New Roman" panose="02020603050405020304" pitchFamily="18" charset="0"/>
              </a:endParaRPr>
            </a:p>
          </p:txBody>
        </p:sp>
        <p:sp>
          <p:nvSpPr>
            <p:cNvPr id="26" name="Text Box 7"/>
            <p:cNvSpPr txBox="1"/>
            <p:nvPr/>
          </p:nvSpPr>
          <p:spPr>
            <a:xfrm>
              <a:off x="4638675" y="657225"/>
              <a:ext cx="1600200" cy="45720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endParaRPr lang="en-US" sz="105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400" b="1" dirty="0" smtClean="0">
                  <a:effectLst/>
                  <a:latin typeface="Times New Roman" panose="02020603050405020304" pitchFamily="18" charset="0"/>
                  <a:ea typeface="Calibri" panose="020F0502020204030204" pitchFamily="34" charset="0"/>
                  <a:cs typeface="Times New Roman" panose="02020603050405020304" pitchFamily="18" charset="0"/>
                </a:rPr>
                <a:t>INTENTIONS</a:t>
              </a:r>
              <a:endParaRPr lang="en-US" dirty="0">
                <a:effectLst/>
                <a:ea typeface="Calibri" panose="020F0502020204030204" pitchFamily="34" charset="0"/>
                <a:cs typeface="Times New Roman" panose="02020603050405020304" pitchFamily="18" charset="0"/>
              </a:endParaRPr>
            </a:p>
          </p:txBody>
        </p:sp>
        <p:cxnSp>
          <p:nvCxnSpPr>
            <p:cNvPr id="30" name="Straight Arrow Connector 29"/>
            <p:cNvCxnSpPr/>
            <p:nvPr/>
          </p:nvCxnSpPr>
          <p:spPr>
            <a:xfrm>
              <a:off x="3629025" y="838200"/>
              <a:ext cx="10001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3" idx="3"/>
            </p:cNvCxnSpPr>
            <p:nvPr/>
          </p:nvCxnSpPr>
          <p:spPr>
            <a:xfrm>
              <a:off x="3600450" y="228600"/>
              <a:ext cx="1009650" cy="552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5" idx="3"/>
            </p:cNvCxnSpPr>
            <p:nvPr/>
          </p:nvCxnSpPr>
          <p:spPr>
            <a:xfrm flipV="1">
              <a:off x="3506678" y="876301"/>
              <a:ext cx="1136002" cy="757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3" name="Rectangle 46"/>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1289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6771084"/>
          </a:xfrm>
          <a:prstGeom prst="rect">
            <a:avLst/>
          </a:prstGeom>
        </p:spPr>
        <p:txBody>
          <a:bodyPr wrap="square">
            <a:spAutoFit/>
          </a:bodyPr>
          <a:lstStyle/>
          <a:p>
            <a:pPr algn="ctr"/>
            <a:r>
              <a:rPr lang="en-US" sz="2400" b="1" dirty="0" smtClean="0"/>
              <a:t>RESEARCH DESIGN</a:t>
            </a:r>
            <a:endParaRPr lang="en-US" sz="2400" dirty="0" smtClean="0"/>
          </a:p>
          <a:p>
            <a:pPr algn="ctr"/>
            <a:endParaRPr lang="en-US" sz="1000" dirty="0" smtClean="0"/>
          </a:p>
          <a:p>
            <a:pPr marL="285750" indent="-285750" algn="just">
              <a:buFont typeface="Wingdings" panose="05000000000000000000" pitchFamily="2" charset="2"/>
              <a:buChar char="Ø"/>
            </a:pPr>
            <a:r>
              <a:rPr lang="en-US" dirty="0"/>
              <a:t>Descriptive Research Design: </a:t>
            </a:r>
          </a:p>
          <a:p>
            <a:pPr algn="just"/>
            <a:endParaRPr lang="en-US" sz="1200" dirty="0"/>
          </a:p>
          <a:p>
            <a:pPr marL="285750" indent="-285750" algn="just">
              <a:buFont typeface="Wingdings" panose="05000000000000000000" pitchFamily="2" charset="2"/>
              <a:buChar char="Ø"/>
            </a:pPr>
            <a:r>
              <a:rPr lang="en-US" dirty="0"/>
              <a:t>This study will adopt a descriptive research design. </a:t>
            </a:r>
            <a:r>
              <a:rPr lang="en-US" dirty="0" smtClean="0"/>
              <a:t>Mixed </a:t>
            </a:r>
            <a:r>
              <a:rPr lang="en-US" dirty="0"/>
              <a:t>method research approach will be adopted in this study. </a:t>
            </a:r>
            <a:endParaRPr lang="en-US" dirty="0" smtClean="0"/>
          </a:p>
          <a:p>
            <a:pPr marL="285750" indent="-285750" algn="just">
              <a:buFont typeface="Wingdings" panose="05000000000000000000" pitchFamily="2" charset="2"/>
              <a:buChar char="Ø"/>
            </a:pPr>
            <a:endParaRPr lang="en-US" sz="2000" dirty="0"/>
          </a:p>
          <a:p>
            <a:pPr marL="285750" indent="-285750" algn="just">
              <a:buFont typeface="Wingdings" panose="05000000000000000000" pitchFamily="2" charset="2"/>
              <a:buChar char="Ø"/>
            </a:pPr>
            <a:r>
              <a:rPr lang="en-US" dirty="0" smtClean="0"/>
              <a:t>This design is appropriate for this </a:t>
            </a:r>
            <a:r>
              <a:rPr lang="en-US" dirty="0"/>
              <a:t>study </a:t>
            </a:r>
            <a:r>
              <a:rPr lang="en-US" dirty="0" smtClean="0"/>
              <a:t>because it </a:t>
            </a:r>
            <a:r>
              <a:rPr lang="en-US" dirty="0"/>
              <a:t>describes the characteristics of a particular individual/group and take into cognizant the research process to be followed in the survey to be undertaken </a:t>
            </a:r>
            <a:r>
              <a:rPr lang="en-US" dirty="0">
                <a:solidFill>
                  <a:srgbClr val="FF0000"/>
                </a:solidFill>
              </a:rPr>
              <a:t>(Kothari &amp; Garg, 2014).</a:t>
            </a:r>
            <a:r>
              <a:rPr lang="en-US" dirty="0"/>
              <a:t> </a:t>
            </a:r>
            <a:endParaRPr lang="en-US" dirty="0" smtClean="0"/>
          </a:p>
          <a:p>
            <a:pPr marL="285750" indent="-285750" algn="just">
              <a:buFont typeface="Wingdings" panose="05000000000000000000" pitchFamily="2" charset="2"/>
              <a:buChar char="Ø"/>
            </a:pPr>
            <a:endParaRPr lang="en-US" sz="2800" dirty="0"/>
          </a:p>
          <a:p>
            <a:pPr marL="285750" indent="-285750" algn="just">
              <a:buFont typeface="Wingdings" panose="05000000000000000000" pitchFamily="2" charset="2"/>
              <a:buChar char="Ø"/>
            </a:pPr>
            <a:r>
              <a:rPr lang="en-US" dirty="0"/>
              <a:t>This design is carry out in order to ascertain and be able to describe the features of the important variables in a situation, and allow the researcher to describe pertinent characteristics of the phenomena of interest from an individual, organisational, industry – oriented, and other perspective </a:t>
            </a:r>
            <a:r>
              <a:rPr lang="en-US" dirty="0">
                <a:solidFill>
                  <a:srgbClr val="FF0000"/>
                </a:solidFill>
              </a:rPr>
              <a:t>(</a:t>
            </a:r>
            <a:r>
              <a:rPr lang="en-US" dirty="0" err="1">
                <a:solidFill>
                  <a:srgbClr val="FF0000"/>
                </a:solidFill>
              </a:rPr>
              <a:t>Sekaran</a:t>
            </a:r>
            <a:r>
              <a:rPr lang="en-US" dirty="0">
                <a:solidFill>
                  <a:srgbClr val="FF0000"/>
                </a:solidFill>
              </a:rPr>
              <a:t> &amp; </a:t>
            </a:r>
            <a:r>
              <a:rPr lang="en-US" dirty="0" err="1">
                <a:solidFill>
                  <a:srgbClr val="FF0000"/>
                </a:solidFill>
              </a:rPr>
              <a:t>Bougie</a:t>
            </a:r>
            <a:r>
              <a:rPr lang="en-US" dirty="0">
                <a:solidFill>
                  <a:srgbClr val="FF0000"/>
                </a:solidFill>
              </a:rPr>
              <a:t>, 2010).</a:t>
            </a:r>
            <a:r>
              <a:rPr lang="en-US" dirty="0"/>
              <a:t> </a:t>
            </a:r>
            <a:endParaRPr lang="en-US" dirty="0" smtClean="0"/>
          </a:p>
          <a:p>
            <a:pPr marL="285750" indent="-285750" algn="just">
              <a:buFont typeface="Wingdings" panose="05000000000000000000" pitchFamily="2" charset="2"/>
              <a:buChar char="Ø"/>
            </a:pPr>
            <a:endParaRPr lang="en-US" sz="2400" dirty="0"/>
          </a:p>
          <a:p>
            <a:pPr marL="285750" indent="-285750" algn="just">
              <a:buFont typeface="Wingdings" panose="05000000000000000000" pitchFamily="2" charset="2"/>
              <a:buChar char="Ø"/>
            </a:pPr>
            <a:r>
              <a:rPr lang="en-US" dirty="0" smtClean="0"/>
              <a:t>Therefore</a:t>
            </a:r>
            <a:r>
              <a:rPr lang="en-US" dirty="0"/>
              <a:t>, the design </a:t>
            </a:r>
            <a:r>
              <a:rPr lang="en-US" dirty="0" smtClean="0"/>
              <a:t>will help </a:t>
            </a:r>
            <a:r>
              <a:rPr lang="en-US" dirty="0"/>
              <a:t>the researcher to investigate the dimensions of pedagogy nature of social entrepreneurship education and its influence on students’ behavioral outcomes in the selected Nigerian Universities. </a:t>
            </a:r>
            <a:endParaRPr lang="en-US" dirty="0" smtClean="0"/>
          </a:p>
          <a:p>
            <a:pPr marL="285750" indent="-285750" algn="just">
              <a:buFont typeface="Wingdings" panose="05000000000000000000" pitchFamily="2" charset="2"/>
              <a:buChar char="Ø"/>
            </a:pPr>
            <a:endParaRPr lang="en-US" sz="2400" dirty="0"/>
          </a:p>
          <a:p>
            <a:pPr marL="285750" indent="-285750" algn="just">
              <a:buFont typeface="Wingdings" panose="05000000000000000000" pitchFamily="2" charset="2"/>
              <a:buChar char="Ø"/>
            </a:pPr>
            <a:r>
              <a:rPr lang="en-US" dirty="0" smtClean="0"/>
              <a:t>However</a:t>
            </a:r>
            <a:r>
              <a:rPr lang="en-US" dirty="0"/>
              <a:t>, it will also describe how students develop social identity and self-efficacy in order to recommend appropriate conceptual framework on social entrepreneur in Nigerian Universities</a:t>
            </a:r>
            <a:r>
              <a:rPr lang="en-US" dirty="0" smtClean="0"/>
              <a:t>.</a:t>
            </a:r>
            <a:endParaRPr lang="en-US" dirty="0">
              <a:solidFill>
                <a:srgbClr val="002060"/>
              </a:solidFill>
            </a:endParaRPr>
          </a:p>
        </p:txBody>
      </p:sp>
    </p:spTree>
    <p:extLst>
      <p:ext uri="{BB962C8B-B14F-4D97-AF65-F5344CB8AC3E}">
        <p14:creationId xmlns:p14="http://schemas.microsoft.com/office/powerpoint/2010/main" val="3514594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8584"/>
            <a:ext cx="8991600" cy="7463582"/>
          </a:xfrm>
          <a:prstGeom prst="rect">
            <a:avLst/>
          </a:prstGeom>
        </p:spPr>
        <p:txBody>
          <a:bodyPr wrap="square">
            <a:spAutoFit/>
          </a:bodyPr>
          <a:lstStyle/>
          <a:p>
            <a:pPr algn="ctr"/>
            <a:r>
              <a:rPr lang="en-US" sz="2400" b="1" dirty="0">
                <a:solidFill>
                  <a:schemeClr val="tx1">
                    <a:lumMod val="85000"/>
                    <a:lumOff val="15000"/>
                  </a:schemeClr>
                </a:solidFill>
              </a:rPr>
              <a:t>RESEARCH METHODOLOGY</a:t>
            </a:r>
          </a:p>
          <a:p>
            <a:pPr algn="just"/>
            <a:endParaRPr lang="en-US" sz="1100" dirty="0"/>
          </a:p>
          <a:p>
            <a:pPr marL="285750" indent="-285750" algn="just">
              <a:lnSpc>
                <a:spcPct val="150000"/>
              </a:lnSpc>
              <a:buFont typeface="Wingdings" pitchFamily="2" charset="2"/>
              <a:buChar char="Ø"/>
            </a:pPr>
            <a:r>
              <a:rPr lang="en-US" sz="2000" dirty="0">
                <a:solidFill>
                  <a:srgbClr val="002060"/>
                </a:solidFill>
                <a:latin typeface="Times New Roman" pitchFamily="18" charset="0"/>
                <a:cs typeface="Times New Roman" pitchFamily="18" charset="0"/>
              </a:rPr>
              <a:t>This study will employ mixed-methods approach i.e. both qualitative and quantitative research methods. </a:t>
            </a:r>
            <a:endParaRPr lang="en-US" sz="2000" dirty="0" smtClean="0">
              <a:solidFill>
                <a:srgbClr val="002060"/>
              </a:solidFill>
              <a:latin typeface="Times New Roman" pitchFamily="18" charset="0"/>
              <a:cs typeface="Times New Roman" pitchFamily="18" charset="0"/>
            </a:endParaRPr>
          </a:p>
          <a:p>
            <a:pPr algn="just">
              <a:lnSpc>
                <a:spcPct val="150000"/>
              </a:lnSpc>
            </a:pPr>
            <a:endParaRPr lang="en-US" sz="1600" b="1" dirty="0">
              <a:solidFill>
                <a:srgbClr val="002060"/>
              </a:solidFill>
              <a:latin typeface="Times New Roman" pitchFamily="18" charset="0"/>
              <a:cs typeface="Times New Roman" pitchFamily="18" charset="0"/>
            </a:endParaRPr>
          </a:p>
          <a:p>
            <a:r>
              <a:rPr lang="en-US" b="1" dirty="0">
                <a:solidFill>
                  <a:srgbClr val="002060"/>
                </a:solidFill>
                <a:latin typeface="Times New Roman" pitchFamily="18" charset="0"/>
                <a:cs typeface="Times New Roman" pitchFamily="18" charset="0"/>
              </a:rPr>
              <a:t>Quantitative Part</a:t>
            </a:r>
          </a:p>
          <a:p>
            <a:endParaRPr lang="en-US" dirty="0" smtClean="0"/>
          </a:p>
          <a:p>
            <a:pPr algn="just"/>
            <a:r>
              <a:rPr lang="en-US" dirty="0" smtClean="0"/>
              <a:t>Therefore</a:t>
            </a:r>
            <a:r>
              <a:rPr lang="en-US" dirty="0"/>
              <a:t>, quantitative information will be collected through a structured questionnaire to extract information on awareness, extent and the impact of social identity and self-efficacy, student social engagement, social entrepreneurship and innovation activity in the society with the undergraduate and postgraduate student in the faculty of management in Lagos State University, Babcock University and University of Lagos in Nigeria. </a:t>
            </a:r>
          </a:p>
          <a:p>
            <a:pPr algn="just"/>
            <a:endParaRPr lang="en-US" dirty="0" smtClean="0"/>
          </a:p>
          <a:p>
            <a:pPr algn="just"/>
            <a:r>
              <a:rPr lang="en-US" dirty="0"/>
              <a:t> </a:t>
            </a:r>
            <a:endParaRPr lang="en-US" dirty="0" smtClean="0"/>
          </a:p>
          <a:p>
            <a:pPr algn="just"/>
            <a:r>
              <a:rPr lang="en-US" b="1" dirty="0">
                <a:solidFill>
                  <a:srgbClr val="002060"/>
                </a:solidFill>
                <a:latin typeface="Times New Roman" pitchFamily="18" charset="0"/>
                <a:cs typeface="Times New Roman" pitchFamily="18" charset="0"/>
              </a:rPr>
              <a:t>Qualitative Part</a:t>
            </a:r>
          </a:p>
          <a:p>
            <a:pPr algn="just"/>
            <a:r>
              <a:rPr lang="en-US" dirty="0" smtClean="0"/>
              <a:t> </a:t>
            </a:r>
            <a:endParaRPr lang="en-US" dirty="0"/>
          </a:p>
          <a:p>
            <a:pPr algn="just"/>
            <a:r>
              <a:rPr lang="en-US" dirty="0"/>
              <a:t>Qualitative information will be collected through semi- structured, in-depth, face-to-face interviews </a:t>
            </a:r>
            <a:r>
              <a:rPr lang="en-US" dirty="0" smtClean="0"/>
              <a:t>from </a:t>
            </a:r>
            <a:r>
              <a:rPr lang="en-US" dirty="0"/>
              <a:t>academic staff and academic planning units in Lagos State University, Babcock University and University of Lagos to gain more in-depth understanding on the pedagogical techniques and content use to teach social entrepreneurship education in Nigeria universities. </a:t>
            </a:r>
          </a:p>
          <a:p>
            <a:pPr algn="just">
              <a:lnSpc>
                <a:spcPct val="150000"/>
              </a:lnSpc>
            </a:pPr>
            <a:endParaRPr lang="en-US" b="1" dirty="0" smtClean="0">
              <a:solidFill>
                <a:srgbClr val="002060"/>
              </a:solidFill>
              <a:latin typeface="Times New Roman" pitchFamily="18" charset="0"/>
              <a:cs typeface="Times New Roman" pitchFamily="18" charset="0"/>
            </a:endParaRPr>
          </a:p>
          <a:p>
            <a:pPr algn="just">
              <a:lnSpc>
                <a:spcPct val="150000"/>
              </a:lnSpc>
            </a:pPr>
            <a:endParaRPr lang="en-US" sz="1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3858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7132722"/>
          </a:xfrm>
          <a:prstGeom prst="rect">
            <a:avLst/>
          </a:prstGeom>
        </p:spPr>
        <p:txBody>
          <a:bodyPr wrap="square">
            <a:spAutoFit/>
          </a:bodyPr>
          <a:lstStyle/>
          <a:p>
            <a:pPr algn="just">
              <a:lnSpc>
                <a:spcPct val="150000"/>
              </a:lnSpc>
            </a:pPr>
            <a:r>
              <a:rPr lang="en-US" b="1" dirty="0" smtClean="0">
                <a:latin typeface="Times New Roman" panose="02020603050405020304" pitchFamily="18" charset="0"/>
                <a:ea typeface="Times New Roman" panose="02020603050405020304" pitchFamily="18" charset="0"/>
              </a:rPr>
              <a:t>			GEOGRAPHICAL SITE</a:t>
            </a:r>
            <a:endParaRPr lang="en-US" dirty="0">
              <a:latin typeface="Times New Roman" panose="02020603050405020304" pitchFamily="18" charset="0"/>
              <a:ea typeface="Times New Roman" panose="02020603050405020304" pitchFamily="18" charset="0"/>
            </a:endParaRPr>
          </a:p>
          <a:p>
            <a:pPr algn="just">
              <a:lnSpc>
                <a:spcPct val="150000"/>
              </a:lnSpc>
            </a:pPr>
            <a:endParaRPr lang="en-US" sz="1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GB" sz="2000" dirty="0" smtClean="0">
                <a:latin typeface="Times New Roman" panose="02020603050405020304" pitchFamily="18" charset="0"/>
                <a:ea typeface="Times New Roman" panose="02020603050405020304" pitchFamily="18" charset="0"/>
              </a:rPr>
              <a:t>According </a:t>
            </a:r>
            <a:r>
              <a:rPr lang="en-GB" sz="2000" dirty="0">
                <a:latin typeface="Times New Roman" panose="02020603050405020304" pitchFamily="18" charset="0"/>
                <a:ea typeface="Times New Roman" panose="02020603050405020304" pitchFamily="18" charset="0"/>
              </a:rPr>
              <a:t>to Simons </a:t>
            </a:r>
            <a:r>
              <a:rPr lang="en-GB" sz="2000" dirty="0">
                <a:solidFill>
                  <a:srgbClr val="FF0000"/>
                </a:solidFill>
                <a:latin typeface="Times New Roman" panose="02020603050405020304" pitchFamily="18" charset="0"/>
                <a:ea typeface="Times New Roman" panose="02020603050405020304" pitchFamily="18" charset="0"/>
              </a:rPr>
              <a:t>(2009</a:t>
            </a:r>
            <a:r>
              <a:rPr lang="en-GB" sz="2000" dirty="0" smtClean="0">
                <a:solidFill>
                  <a:srgbClr val="FF0000"/>
                </a:solidFill>
                <a:latin typeface="Times New Roman" panose="02020603050405020304" pitchFamily="18" charset="0"/>
                <a:ea typeface="Times New Roman" panose="02020603050405020304" pitchFamily="18" charset="0"/>
              </a:rPr>
              <a:t>)</a:t>
            </a:r>
            <a:r>
              <a:rPr lang="en-GB" sz="2000" dirty="0" smtClean="0">
                <a:latin typeface="Times New Roman" panose="02020603050405020304" pitchFamily="18" charset="0"/>
                <a:ea typeface="Times New Roman" panose="02020603050405020304" pitchFamily="18" charset="0"/>
              </a:rPr>
              <a:t>, </a:t>
            </a:r>
            <a:r>
              <a:rPr lang="en-GB" sz="2000" dirty="0">
                <a:latin typeface="Times New Roman" panose="02020603050405020304" pitchFamily="18" charset="0"/>
                <a:ea typeface="Times New Roman" panose="02020603050405020304" pitchFamily="18" charset="0"/>
              </a:rPr>
              <a:t>study site </a:t>
            </a:r>
            <a:r>
              <a:rPr lang="en-GB" sz="2000" dirty="0" smtClean="0">
                <a:latin typeface="Times New Roman" panose="02020603050405020304" pitchFamily="18" charset="0"/>
                <a:ea typeface="Times New Roman" panose="02020603050405020304" pitchFamily="18" charset="0"/>
              </a:rPr>
              <a:t>is </a:t>
            </a:r>
            <a:r>
              <a:rPr lang="en-GB" sz="2000" dirty="0">
                <a:latin typeface="Times New Roman" panose="02020603050405020304" pitchFamily="18" charset="0"/>
                <a:ea typeface="Times New Roman" panose="02020603050405020304" pitchFamily="18" charset="0"/>
              </a:rPr>
              <a:t>a physical place where the study will be conducted so as to gather data required for the study. </a:t>
            </a:r>
            <a:endParaRPr lang="en-GB" sz="20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endParaRPr lang="en-GB" sz="100" dirty="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000" dirty="0" smtClean="0">
                <a:latin typeface="Times New Roman" panose="02020603050405020304" pitchFamily="18" charset="0"/>
                <a:ea typeface="Times New Roman" panose="02020603050405020304" pitchFamily="18" charset="0"/>
              </a:rPr>
              <a:t>The </a:t>
            </a:r>
            <a:r>
              <a:rPr lang="en-US" sz="2000" dirty="0">
                <a:latin typeface="Times New Roman" panose="02020603050405020304" pitchFamily="18" charset="0"/>
                <a:ea typeface="Times New Roman" panose="02020603050405020304" pitchFamily="18" charset="0"/>
              </a:rPr>
              <a:t>study will be conducted in south western region in Nigeria. Three universities are selected for this study from this region. </a:t>
            </a:r>
            <a:endParaRPr lang="en-US" sz="20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endParaRPr lang="en-US" sz="1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000" dirty="0" smtClean="0">
                <a:latin typeface="Times New Roman" panose="02020603050405020304" pitchFamily="18" charset="0"/>
                <a:ea typeface="Times New Roman" panose="02020603050405020304" pitchFamily="18" charset="0"/>
              </a:rPr>
              <a:t>The </a:t>
            </a:r>
            <a:r>
              <a:rPr lang="en-US" sz="2000" dirty="0">
                <a:latin typeface="Times New Roman" panose="02020603050405020304" pitchFamily="18" charset="0"/>
                <a:ea typeface="Times New Roman" panose="02020603050405020304" pitchFamily="18" charset="0"/>
              </a:rPr>
              <a:t>three universities were selected base on judgment sampling technique i.e. the number of years of creation </a:t>
            </a:r>
            <a:r>
              <a:rPr lang="en-US" sz="2000" dirty="0" smtClean="0">
                <a:latin typeface="Times New Roman" panose="02020603050405020304" pitchFamily="18" charset="0"/>
                <a:ea typeface="Times New Roman" panose="02020603050405020304" pitchFamily="18" charset="0"/>
              </a:rPr>
              <a:t>(&gt; </a:t>
            </a:r>
            <a:r>
              <a:rPr lang="en-US" sz="2000" dirty="0">
                <a:latin typeface="Times New Roman" panose="02020603050405020304" pitchFamily="18" charset="0"/>
                <a:ea typeface="Times New Roman" panose="02020603050405020304" pitchFamily="18" charset="0"/>
              </a:rPr>
              <a:t>five years of establishment), and involvement in the teaching of social entrepreneurship modules. </a:t>
            </a:r>
            <a:endParaRPr lang="en-US" sz="20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endParaRPr lang="en-US" sz="1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000" dirty="0" smtClean="0">
                <a:latin typeface="Times New Roman" panose="02020603050405020304" pitchFamily="18" charset="0"/>
                <a:ea typeface="Times New Roman" panose="02020603050405020304" pitchFamily="18" charset="0"/>
              </a:rPr>
              <a:t>In </a:t>
            </a:r>
            <a:r>
              <a:rPr lang="en-US" sz="2000" dirty="0">
                <a:latin typeface="Times New Roman" panose="02020603050405020304" pitchFamily="18" charset="0"/>
                <a:ea typeface="Times New Roman" panose="02020603050405020304" pitchFamily="18" charset="0"/>
              </a:rPr>
              <a:t>judgement sampling, the researcher select items for the sample deliberately; his choice concerning the items remain ultimate </a:t>
            </a:r>
            <a:r>
              <a:rPr lang="en-US" sz="2000" dirty="0">
                <a:solidFill>
                  <a:srgbClr val="FF0000"/>
                </a:solidFill>
                <a:latin typeface="Times New Roman" panose="02020603050405020304" pitchFamily="18" charset="0"/>
                <a:ea typeface="Times New Roman" panose="02020603050405020304" pitchFamily="18" charset="0"/>
              </a:rPr>
              <a:t>(Kothari &amp; Garg, 2014).</a:t>
            </a:r>
            <a:r>
              <a:rPr lang="en-US" sz="2000" dirty="0">
                <a:latin typeface="Times New Roman" panose="02020603050405020304" pitchFamily="18" charset="0"/>
                <a:ea typeface="Times New Roman" panose="02020603050405020304" pitchFamily="18" charset="0"/>
              </a:rPr>
              <a:t>  </a:t>
            </a:r>
          </a:p>
          <a:p>
            <a:pPr marL="285750" indent="-285750" algn="just">
              <a:lnSpc>
                <a:spcPct val="150000"/>
              </a:lnSpc>
              <a:buFont typeface="Wingdings" panose="05000000000000000000" pitchFamily="2" charset="2"/>
              <a:buChar char="Ø"/>
            </a:pPr>
            <a:endParaRPr lang="en-US" sz="100" dirty="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000" dirty="0" smtClean="0">
                <a:latin typeface="Times New Roman" panose="02020603050405020304" pitchFamily="18" charset="0"/>
                <a:ea typeface="Times New Roman" panose="02020603050405020304" pitchFamily="18" charset="0"/>
              </a:rPr>
              <a:t>The three </a:t>
            </a:r>
            <a:r>
              <a:rPr lang="en-US" sz="2000" dirty="0">
                <a:latin typeface="Times New Roman" panose="02020603050405020304" pitchFamily="18" charset="0"/>
                <a:ea typeface="Times New Roman" panose="02020603050405020304" pitchFamily="18" charset="0"/>
              </a:rPr>
              <a:t>(3) selected universities </a:t>
            </a:r>
            <a:r>
              <a:rPr lang="en-US" sz="2000" dirty="0" smtClean="0">
                <a:latin typeface="Times New Roman" panose="02020603050405020304" pitchFamily="18" charset="0"/>
                <a:ea typeface="Times New Roman" panose="02020603050405020304" pitchFamily="18" charset="0"/>
              </a:rPr>
              <a:t>consists </a:t>
            </a:r>
            <a:r>
              <a:rPr lang="en-US" sz="2000" dirty="0">
                <a:latin typeface="Times New Roman" panose="02020603050405020304" pitchFamily="18" charset="0"/>
                <a:ea typeface="Times New Roman" panose="02020603050405020304" pitchFamily="18" charset="0"/>
              </a:rPr>
              <a:t>of one </a:t>
            </a:r>
            <a:r>
              <a:rPr lang="en-US" sz="2000" dirty="0" smtClean="0">
                <a:latin typeface="Times New Roman" panose="02020603050405020304" pitchFamily="18" charset="0"/>
                <a:ea typeface="Times New Roman" panose="02020603050405020304" pitchFamily="18" charset="0"/>
              </a:rPr>
              <a:t>federal; state; </a:t>
            </a:r>
            <a:r>
              <a:rPr lang="en-US" sz="2000" dirty="0">
                <a:latin typeface="Times New Roman" panose="02020603050405020304" pitchFamily="18" charset="0"/>
                <a:ea typeface="Times New Roman" panose="02020603050405020304" pitchFamily="18" charset="0"/>
              </a:rPr>
              <a:t>and </a:t>
            </a:r>
            <a:r>
              <a:rPr lang="en-US" sz="2000" dirty="0" smtClean="0">
                <a:latin typeface="Times New Roman" panose="02020603050405020304" pitchFamily="18" charset="0"/>
                <a:ea typeface="Times New Roman" panose="02020603050405020304" pitchFamily="18" charset="0"/>
              </a:rPr>
              <a:t>private </a:t>
            </a:r>
            <a:r>
              <a:rPr lang="en-US" sz="2000" dirty="0">
                <a:latin typeface="Times New Roman" panose="02020603050405020304" pitchFamily="18" charset="0"/>
                <a:ea typeface="Times New Roman" panose="02020603050405020304" pitchFamily="18" charset="0"/>
              </a:rPr>
              <a:t>university. </a:t>
            </a:r>
            <a:endParaRPr lang="en-US" sz="20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endParaRPr lang="en-US" sz="100" dirty="0" smtClean="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000" dirty="0" smtClean="0">
                <a:latin typeface="Times New Roman" panose="02020603050405020304" pitchFamily="18" charset="0"/>
                <a:ea typeface="Times New Roman" panose="02020603050405020304" pitchFamily="18" charset="0"/>
              </a:rPr>
              <a:t>These </a:t>
            </a:r>
            <a:r>
              <a:rPr lang="en-US" sz="2000" dirty="0">
                <a:latin typeface="Times New Roman" panose="02020603050405020304" pitchFamily="18" charset="0"/>
                <a:ea typeface="Times New Roman" panose="02020603050405020304" pitchFamily="18" charset="0"/>
              </a:rPr>
              <a:t>are University of </a:t>
            </a:r>
            <a:r>
              <a:rPr lang="en-US" sz="2000" dirty="0" smtClean="0">
                <a:latin typeface="Times New Roman" panose="02020603050405020304" pitchFamily="18" charset="0"/>
                <a:ea typeface="Times New Roman" panose="02020603050405020304" pitchFamily="18" charset="0"/>
              </a:rPr>
              <a:t>Lagos, </a:t>
            </a:r>
            <a:r>
              <a:rPr lang="en-US" sz="2000" dirty="0" err="1">
                <a:latin typeface="Times New Roman" panose="02020603050405020304" pitchFamily="18" charset="0"/>
                <a:ea typeface="Times New Roman" panose="02020603050405020304" pitchFamily="18" charset="0"/>
              </a:rPr>
              <a:t>Akoka</a:t>
            </a:r>
            <a:r>
              <a:rPr lang="en-US" sz="2000" dirty="0">
                <a:latin typeface="Times New Roman" panose="02020603050405020304" pitchFamily="18" charset="0"/>
                <a:ea typeface="Times New Roman" panose="02020603050405020304" pitchFamily="18" charset="0"/>
              </a:rPr>
              <a:t>, Lagos-State (UNILAG</a:t>
            </a:r>
            <a:r>
              <a:rPr lang="en-US" sz="2000" dirty="0" smtClean="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Lagos State University, </a:t>
            </a:r>
            <a:r>
              <a:rPr lang="en-US" sz="2000" dirty="0" err="1">
                <a:latin typeface="Times New Roman" panose="02020603050405020304" pitchFamily="18" charset="0"/>
                <a:ea typeface="Times New Roman" panose="02020603050405020304" pitchFamily="18" charset="0"/>
              </a:rPr>
              <a:t>Ojo</a:t>
            </a:r>
            <a:r>
              <a:rPr lang="en-US" sz="2000" dirty="0">
                <a:latin typeface="Times New Roman" panose="02020603050405020304" pitchFamily="18" charset="0"/>
                <a:ea typeface="Times New Roman" panose="02020603050405020304" pitchFamily="18" charset="0"/>
              </a:rPr>
              <a:t>, </a:t>
            </a:r>
            <a:r>
              <a:rPr lang="en-US" sz="2000" dirty="0" smtClean="0">
                <a:latin typeface="Times New Roman" panose="02020603050405020304" pitchFamily="18" charset="0"/>
                <a:ea typeface="Times New Roman" panose="02020603050405020304" pitchFamily="18" charset="0"/>
              </a:rPr>
              <a:t>Lagos (LASU); </a:t>
            </a:r>
            <a:r>
              <a:rPr lang="en-US" sz="2000" dirty="0">
                <a:latin typeface="Times New Roman" panose="02020603050405020304" pitchFamily="18" charset="0"/>
                <a:ea typeface="Times New Roman" panose="02020603050405020304" pitchFamily="18" charset="0"/>
              </a:rPr>
              <a:t>and </a:t>
            </a:r>
            <a:r>
              <a:rPr lang="en-US" sz="2000" dirty="0" err="1">
                <a:latin typeface="Times New Roman" panose="02020603050405020304" pitchFamily="18" charset="0"/>
                <a:ea typeface="Times New Roman" panose="02020603050405020304" pitchFamily="18" charset="0"/>
              </a:rPr>
              <a:t>Babcok</a:t>
            </a:r>
            <a:r>
              <a:rPr lang="en-US" sz="2000" dirty="0">
                <a:latin typeface="Times New Roman" panose="02020603050405020304" pitchFamily="18" charset="0"/>
                <a:ea typeface="Times New Roman" panose="02020603050405020304" pitchFamily="18" charset="0"/>
              </a:rPr>
              <a:t> University, </a:t>
            </a:r>
            <a:r>
              <a:rPr lang="en-US" sz="2000" dirty="0" err="1">
                <a:latin typeface="Times New Roman" panose="02020603050405020304" pitchFamily="18" charset="0"/>
                <a:ea typeface="Times New Roman" panose="02020603050405020304" pitchFamily="18" charset="0"/>
              </a:rPr>
              <a:t>Ilisan</a:t>
            </a:r>
            <a:r>
              <a:rPr lang="en-US" sz="2000" dirty="0">
                <a:latin typeface="Times New Roman" panose="02020603050405020304" pitchFamily="18" charset="0"/>
                <a:ea typeface="Times New Roman" panose="02020603050405020304" pitchFamily="18" charset="0"/>
              </a:rPr>
              <a:t>-Remo, Ogun-State respectively. </a:t>
            </a:r>
            <a:endParaRPr lang="en-US" sz="20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94599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7063472"/>
          </a:xfrm>
          <a:prstGeom prst="rect">
            <a:avLst/>
          </a:prstGeom>
        </p:spPr>
        <p:txBody>
          <a:bodyPr wrap="square">
            <a:spAutoFit/>
          </a:bodyPr>
          <a:lstStyle/>
          <a:p>
            <a:endParaRPr lang="en-US" sz="600" b="1" dirty="0"/>
          </a:p>
          <a:p>
            <a:pPr algn="ctr"/>
            <a:r>
              <a:rPr lang="en-US" sz="2000" b="1" dirty="0" smtClean="0">
                <a:solidFill>
                  <a:schemeClr val="tx1">
                    <a:lumMod val="75000"/>
                    <a:lumOff val="25000"/>
                  </a:schemeClr>
                </a:solidFill>
              </a:rPr>
              <a:t>TARGET POPULATION</a:t>
            </a:r>
            <a:endParaRPr lang="en-US" sz="2000" dirty="0" smtClean="0">
              <a:solidFill>
                <a:schemeClr val="tx1">
                  <a:lumMod val="75000"/>
                  <a:lumOff val="25000"/>
                </a:schemeClr>
              </a:solidFill>
            </a:endParaRPr>
          </a:p>
          <a:p>
            <a:endParaRPr lang="en-US" sz="800" dirty="0" smtClean="0"/>
          </a:p>
          <a:p>
            <a:pPr algn="just"/>
            <a:r>
              <a:rPr lang="en-US" sz="2200" b="1" dirty="0" smtClean="0">
                <a:solidFill>
                  <a:srgbClr val="002060"/>
                </a:solidFill>
              </a:rPr>
              <a:t>Qualitative Part</a:t>
            </a:r>
          </a:p>
          <a:p>
            <a:pPr algn="just"/>
            <a:endParaRPr lang="en-US" sz="2000" dirty="0">
              <a:solidFill>
                <a:srgbClr val="002060"/>
              </a:solidFill>
            </a:endParaRPr>
          </a:p>
          <a:p>
            <a:pPr algn="just"/>
            <a:r>
              <a:rPr lang="en-US" sz="2000" dirty="0"/>
              <a:t>The target population for the qualitative part of this study comprises the members of academic staff, who are the lecturers that implement the curriculum, teaches social entrepreneurship courses, and assesses the performance of the students and the academic planning units, who are the deans of faculties and administrative directors, who are the main authorities that </a:t>
            </a:r>
            <a:r>
              <a:rPr lang="en-US" sz="2000" dirty="0" smtClean="0"/>
              <a:t>perform </a:t>
            </a:r>
            <a:r>
              <a:rPr lang="en-US" sz="2000" dirty="0"/>
              <a:t>the responsibility of planning and developing of all academic curricula in the universities. </a:t>
            </a:r>
          </a:p>
          <a:p>
            <a:pPr algn="just"/>
            <a:r>
              <a:rPr lang="en-US" sz="2200" dirty="0">
                <a:solidFill>
                  <a:srgbClr val="002060"/>
                </a:solidFill>
              </a:rPr>
              <a:t> </a:t>
            </a:r>
          </a:p>
          <a:p>
            <a:pPr algn="just"/>
            <a:r>
              <a:rPr lang="en-US" sz="2200" b="1" dirty="0">
                <a:solidFill>
                  <a:srgbClr val="002060"/>
                </a:solidFill>
              </a:rPr>
              <a:t>Quantitative </a:t>
            </a:r>
            <a:r>
              <a:rPr lang="en-US" sz="2200" b="1" dirty="0" smtClean="0">
                <a:solidFill>
                  <a:srgbClr val="002060"/>
                </a:solidFill>
              </a:rPr>
              <a:t>Part</a:t>
            </a:r>
            <a:endParaRPr lang="en-US" sz="2200" dirty="0">
              <a:solidFill>
                <a:srgbClr val="002060"/>
              </a:solidFill>
            </a:endParaRPr>
          </a:p>
          <a:p>
            <a:pPr algn="just"/>
            <a:endParaRPr lang="en-US" sz="1000" dirty="0" smtClean="0">
              <a:solidFill>
                <a:srgbClr val="002060"/>
              </a:solidFill>
            </a:endParaRPr>
          </a:p>
          <a:p>
            <a:pPr algn="just"/>
            <a:r>
              <a:rPr lang="en-US" sz="2000" dirty="0"/>
              <a:t>In this part, the study target population comprises the MBA students who are the trained social entrepreneurs that are already in the labor market and the final year students in the faculty of management/business administration who have almost completed their courses on social entrepreneurship.  </a:t>
            </a:r>
          </a:p>
          <a:p>
            <a:pPr algn="just"/>
            <a:endParaRPr lang="en-US" sz="2000" dirty="0" smtClean="0"/>
          </a:p>
          <a:p>
            <a:pPr algn="just"/>
            <a:r>
              <a:rPr lang="en-US" sz="2000" dirty="0" smtClean="0"/>
              <a:t>Therefore</a:t>
            </a:r>
            <a:r>
              <a:rPr lang="en-US" sz="2000" dirty="0"/>
              <a:t>, the study population for the quantitative part of this research comprise</a:t>
            </a:r>
            <a:r>
              <a:rPr lang="en-US" sz="2000" b="1" dirty="0"/>
              <a:t> </a:t>
            </a:r>
            <a:r>
              <a:rPr lang="en-US" sz="2000" dirty="0" smtClean="0"/>
              <a:t>1668 </a:t>
            </a:r>
            <a:r>
              <a:rPr lang="en-US" sz="2000" dirty="0"/>
              <a:t>MBA students and 3777 final year students in the faculty of management and business administration from the three selected universities. </a:t>
            </a:r>
          </a:p>
          <a:p>
            <a:pPr algn="just">
              <a:lnSpc>
                <a:spcPct val="150000"/>
              </a:lnSpc>
            </a:pPr>
            <a:endParaRPr lang="en-US" dirty="0">
              <a:solidFill>
                <a:srgbClr val="002060"/>
              </a:solidFill>
            </a:endParaRPr>
          </a:p>
        </p:txBody>
      </p:sp>
    </p:spTree>
    <p:extLst>
      <p:ext uri="{BB962C8B-B14F-4D97-AF65-F5344CB8AC3E}">
        <p14:creationId xmlns:p14="http://schemas.microsoft.com/office/powerpoint/2010/main" val="429653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26581"/>
            <a:ext cx="8991600" cy="8032968"/>
          </a:xfrm>
          <a:prstGeom prst="rect">
            <a:avLst/>
          </a:prstGeom>
        </p:spPr>
        <p:txBody>
          <a:bodyPr wrap="square">
            <a:spAutoFit/>
          </a:bodyPr>
          <a:lstStyle/>
          <a:p>
            <a:pPr algn="just"/>
            <a:r>
              <a:rPr lang="en-US" sz="1600" b="1" dirty="0" smtClean="0"/>
              <a:t>Table </a:t>
            </a:r>
            <a:r>
              <a:rPr lang="en-US" sz="1600" b="1" dirty="0"/>
              <a:t>1.1 Distribution of population of MBA </a:t>
            </a:r>
            <a:r>
              <a:rPr lang="en-US" sz="1600" b="1" dirty="0" smtClean="0"/>
              <a:t>students</a:t>
            </a:r>
          </a:p>
          <a:p>
            <a:pPr algn="just"/>
            <a:endParaRPr lang="en-US" b="1" dirty="0"/>
          </a:p>
          <a:p>
            <a:pPr algn="just"/>
            <a:endParaRPr lang="en-US" b="1" dirty="0" smtClean="0"/>
          </a:p>
          <a:p>
            <a:pPr algn="just"/>
            <a:endParaRPr lang="en-US" b="1" dirty="0"/>
          </a:p>
          <a:p>
            <a:pPr algn="just"/>
            <a:endParaRPr lang="en-US" b="1" dirty="0" smtClean="0"/>
          </a:p>
          <a:p>
            <a:pPr algn="just"/>
            <a:endParaRPr lang="en-US" b="1" dirty="0"/>
          </a:p>
          <a:p>
            <a:pPr algn="just"/>
            <a:endParaRPr lang="en-US" b="1" dirty="0" smtClean="0"/>
          </a:p>
          <a:p>
            <a:pPr algn="just"/>
            <a:endParaRPr lang="en-US" b="1" dirty="0"/>
          </a:p>
          <a:p>
            <a:pPr algn="just"/>
            <a:endParaRPr lang="en-US" b="1" dirty="0" smtClean="0"/>
          </a:p>
          <a:p>
            <a:pPr algn="just"/>
            <a:endParaRPr lang="en-US" b="1" dirty="0"/>
          </a:p>
          <a:p>
            <a:pPr algn="just"/>
            <a:r>
              <a:rPr lang="en-US" sz="1600" b="1" dirty="0" smtClean="0"/>
              <a:t>Table 1.2 </a:t>
            </a:r>
            <a:r>
              <a:rPr lang="en-US" sz="1600" b="1" dirty="0"/>
              <a:t>Distribution of population of final year students in the faculty of management/business administration </a:t>
            </a:r>
            <a:r>
              <a:rPr lang="en-US" sz="1600" b="1" dirty="0" smtClean="0"/>
              <a:t>students</a:t>
            </a:r>
            <a:endParaRPr lang="en-US" sz="1600" b="1" dirty="0"/>
          </a:p>
          <a:p>
            <a:pPr algn="just"/>
            <a:endParaRPr lang="en-US" b="1" dirty="0" smtClean="0"/>
          </a:p>
          <a:p>
            <a:pPr algn="just"/>
            <a:endParaRPr lang="en-US" b="1" dirty="0" smtClean="0"/>
          </a:p>
          <a:p>
            <a:pPr algn="just"/>
            <a:endParaRPr lang="en-US" b="1" dirty="0" smtClean="0"/>
          </a:p>
          <a:p>
            <a:pPr algn="just"/>
            <a:endParaRPr lang="en-US" b="1" dirty="0"/>
          </a:p>
          <a:p>
            <a:pPr algn="just"/>
            <a:endParaRPr lang="en-US" b="1" dirty="0" smtClean="0"/>
          </a:p>
          <a:p>
            <a:pPr algn="just"/>
            <a:endParaRPr lang="en-US" b="1" dirty="0"/>
          </a:p>
          <a:p>
            <a:pPr algn="just"/>
            <a:endParaRPr lang="en-US" b="1" dirty="0" smtClean="0"/>
          </a:p>
          <a:p>
            <a:pPr algn="just"/>
            <a:endParaRPr lang="en-US" b="1" dirty="0"/>
          </a:p>
          <a:p>
            <a:pPr algn="just"/>
            <a:endParaRPr lang="en-US" b="1" dirty="0" smtClean="0"/>
          </a:p>
          <a:p>
            <a:pPr algn="just"/>
            <a:r>
              <a:rPr lang="en-US" dirty="0"/>
              <a:t>Therefore, the total target population for the quantitative part of this study is the </a:t>
            </a:r>
            <a:r>
              <a:rPr lang="en-US" smtClean="0"/>
              <a:t>total population </a:t>
            </a:r>
            <a:r>
              <a:rPr lang="en-US" dirty="0"/>
              <a:t>of 1668 MBA students and 3777 final year students in the faculty of management/business administration </a:t>
            </a:r>
            <a:r>
              <a:rPr lang="en-US" b="1" dirty="0"/>
              <a:t>(i.e. 5445)</a:t>
            </a:r>
            <a:r>
              <a:rPr lang="en-US" dirty="0"/>
              <a:t> from the three selected universities. </a:t>
            </a:r>
          </a:p>
          <a:p>
            <a:pPr algn="just"/>
            <a:endParaRPr lang="en-US" b="1" dirty="0"/>
          </a:p>
          <a:p>
            <a:pPr algn="just"/>
            <a:endParaRPr lang="en-US" b="1" dirty="0"/>
          </a:p>
          <a:p>
            <a:pPr algn="just"/>
            <a:endParaRPr lang="en-US" dirty="0"/>
          </a:p>
          <a:p>
            <a:pPr algn="just"/>
            <a:endParaRPr lang="en-US" dirty="0" smtClean="0">
              <a:solidFill>
                <a:srgbClr val="00206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76025006"/>
              </p:ext>
            </p:extLst>
          </p:nvPr>
        </p:nvGraphicFramePr>
        <p:xfrm>
          <a:off x="131928" y="381000"/>
          <a:ext cx="6705600" cy="2286508"/>
        </p:xfrm>
        <a:graphic>
          <a:graphicData uri="http://schemas.openxmlformats.org/drawingml/2006/table">
            <a:tbl>
              <a:tblPr firstRow="1" bandRow="1">
                <a:tableStyleId>{5C22544A-7EE6-4342-B048-85BDC9FD1C3A}</a:tableStyleId>
              </a:tblPr>
              <a:tblGrid>
                <a:gridCol w="762000"/>
                <a:gridCol w="4343400"/>
                <a:gridCol w="1600200"/>
              </a:tblGrid>
              <a:tr h="370840">
                <a:tc>
                  <a:txBody>
                    <a:bodyPr/>
                    <a:lstStyle/>
                    <a:p>
                      <a:r>
                        <a:rPr lang="en-US" dirty="0" smtClean="0">
                          <a:solidFill>
                            <a:schemeClr val="bg1"/>
                          </a:solidFill>
                        </a:rPr>
                        <a:t>S/N</a:t>
                      </a:r>
                      <a:endParaRPr lang="en-US" dirty="0">
                        <a:solidFill>
                          <a:schemeClr val="bg1"/>
                        </a:solidFill>
                      </a:endParaRPr>
                    </a:p>
                  </a:txBody>
                  <a:tcPr/>
                </a:tc>
                <a:tc>
                  <a:txBody>
                    <a:bodyPr/>
                    <a:lstStyle/>
                    <a:p>
                      <a:r>
                        <a:rPr lang="en-US" dirty="0" smtClean="0">
                          <a:solidFill>
                            <a:schemeClr val="bg1"/>
                          </a:solidFill>
                        </a:rPr>
                        <a:t>Universities</a:t>
                      </a:r>
                      <a:r>
                        <a:rPr lang="en-US" baseline="0" dirty="0" smtClean="0">
                          <a:solidFill>
                            <a:schemeClr val="bg1"/>
                          </a:solidFill>
                        </a:rPr>
                        <a:t> </a:t>
                      </a:r>
                      <a:endParaRPr lang="en-US" dirty="0">
                        <a:solidFill>
                          <a:schemeClr val="bg1"/>
                        </a:solidFill>
                      </a:endParaRPr>
                    </a:p>
                  </a:txBody>
                  <a:tcPr/>
                </a:tc>
                <a:tc>
                  <a:txBody>
                    <a:bodyPr/>
                    <a:lstStyle/>
                    <a:p>
                      <a:r>
                        <a:rPr lang="en-US" dirty="0" smtClean="0">
                          <a:solidFill>
                            <a:schemeClr val="bg1"/>
                          </a:solidFill>
                        </a:rPr>
                        <a:t>Total</a:t>
                      </a:r>
                      <a:endParaRPr lang="en-US" dirty="0">
                        <a:solidFill>
                          <a:schemeClr val="bg1"/>
                        </a:solidFill>
                      </a:endParaRPr>
                    </a:p>
                  </a:txBody>
                  <a:tcPr/>
                </a:tc>
              </a:tr>
              <a:tr h="370840">
                <a:tc>
                  <a:txBody>
                    <a:bodyPr/>
                    <a:lstStyle/>
                    <a:p>
                      <a:pPr algn="ctr"/>
                      <a:r>
                        <a:rPr lang="en-US" dirty="0" smtClean="0">
                          <a:solidFill>
                            <a:schemeClr val="bg2">
                              <a:lumMod val="10000"/>
                            </a:schemeClr>
                          </a:solidFill>
                        </a:rPr>
                        <a:t>1</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a:solidFill>
                            <a:schemeClr val="bg2">
                              <a:lumMod val="10000"/>
                            </a:schemeClr>
                          </a:solidFill>
                          <a:effectLst/>
                          <a:latin typeface="Times New Roman" panose="02020603050405020304" pitchFamily="18" charset="0"/>
                          <a:ea typeface="Times New Roman" panose="02020603050405020304" pitchFamily="18" charset="0"/>
                        </a:rPr>
                        <a:t>University of Lagos,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Akoka</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Lagos-State (UNILAG) </a:t>
                      </a:r>
                    </a:p>
                  </a:txBody>
                  <a:tcPr marL="68580" marR="68580" marT="0" marB="0"/>
                </a:tc>
                <a:tc>
                  <a:txBody>
                    <a:bodyPr/>
                    <a:lstStyle/>
                    <a:p>
                      <a:pPr algn="ctr"/>
                      <a:r>
                        <a:rPr lang="en-US" sz="2000" dirty="0" smtClean="0">
                          <a:solidFill>
                            <a:schemeClr val="bg2">
                              <a:lumMod val="10000"/>
                            </a:schemeClr>
                          </a:solidFill>
                          <a:latin typeface="Times New Roman" panose="02020603050405020304" pitchFamily="18" charset="0"/>
                          <a:cs typeface="Times New Roman" panose="02020603050405020304" pitchFamily="18" charset="0"/>
                        </a:rPr>
                        <a:t>1130</a:t>
                      </a:r>
                      <a:endParaRPr lang="en-US" sz="2000" dirty="0">
                        <a:solidFill>
                          <a:schemeClr val="bg2">
                            <a:lumMod val="10000"/>
                          </a:schemeClr>
                        </a:solidFill>
                        <a:latin typeface="Times New Roman" panose="02020603050405020304" pitchFamily="18" charset="0"/>
                        <a:cs typeface="Times New Roman" panose="02020603050405020304" pitchFamily="18" charset="0"/>
                      </a:endParaRPr>
                    </a:p>
                  </a:txBody>
                  <a:tcPr/>
                </a:tc>
              </a:tr>
              <a:tr h="370840">
                <a:tc>
                  <a:txBody>
                    <a:bodyPr/>
                    <a:lstStyle/>
                    <a:p>
                      <a:pPr algn="ctr"/>
                      <a:r>
                        <a:rPr lang="en-US" dirty="0" smtClean="0">
                          <a:solidFill>
                            <a:schemeClr val="bg2">
                              <a:lumMod val="10000"/>
                            </a:schemeClr>
                          </a:solidFill>
                        </a:rPr>
                        <a:t>2</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a:solidFill>
                            <a:schemeClr val="bg2">
                              <a:lumMod val="10000"/>
                            </a:schemeClr>
                          </a:solidFill>
                          <a:effectLst/>
                          <a:latin typeface="Times New Roman" panose="02020603050405020304" pitchFamily="18" charset="0"/>
                          <a:ea typeface="Times New Roman" panose="02020603050405020304" pitchFamily="18" charset="0"/>
                        </a:rPr>
                        <a:t>Lagos State University,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Ojo</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Lagos-State (LASU)</a:t>
                      </a:r>
                    </a:p>
                  </a:txBody>
                  <a:tcPr marL="68580" marR="68580" marT="0" marB="0"/>
                </a:tc>
                <a:tc>
                  <a:txBody>
                    <a:bodyPr/>
                    <a:lstStyle/>
                    <a:p>
                      <a:pPr marL="0" marR="0" algn="ctr">
                        <a:lnSpc>
                          <a:spcPct val="107000"/>
                        </a:lnSpc>
                        <a:spcBef>
                          <a:spcPts val="0"/>
                        </a:spcBef>
                        <a:spcAft>
                          <a:spcPts val="0"/>
                        </a:spcAft>
                      </a:pPr>
                      <a:r>
                        <a:rPr lang="en-US" sz="2000" dirty="0">
                          <a:solidFill>
                            <a:schemeClr val="bg2">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303</a:t>
                      </a:r>
                    </a:p>
                  </a:txBody>
                  <a:tcPr marL="68580" marR="68580" marT="0" marB="0"/>
                </a:tc>
              </a:tr>
              <a:tr h="370840">
                <a:tc>
                  <a:txBody>
                    <a:bodyPr/>
                    <a:lstStyle/>
                    <a:p>
                      <a:pPr algn="ctr"/>
                      <a:r>
                        <a:rPr lang="en-US" dirty="0" smtClean="0">
                          <a:solidFill>
                            <a:schemeClr val="bg2">
                              <a:lumMod val="10000"/>
                            </a:schemeClr>
                          </a:solidFill>
                        </a:rPr>
                        <a:t>3</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Babcok</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University,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Ilisan</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Remo, Ogun-State</a:t>
                      </a:r>
                    </a:p>
                  </a:txBody>
                  <a:tcPr marL="68580" marR="68580" marT="0" marB="0"/>
                </a:tc>
                <a:tc>
                  <a:txBody>
                    <a:bodyPr/>
                    <a:lstStyle/>
                    <a:p>
                      <a:pPr marL="0" marR="0" algn="ctr">
                        <a:lnSpc>
                          <a:spcPct val="107000"/>
                        </a:lnSpc>
                        <a:spcBef>
                          <a:spcPts val="0"/>
                        </a:spcBef>
                        <a:spcAft>
                          <a:spcPts val="0"/>
                        </a:spcAft>
                      </a:pPr>
                      <a:r>
                        <a:rPr lang="en-US" sz="2000" dirty="0">
                          <a:solidFill>
                            <a:schemeClr val="bg2">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235</a:t>
                      </a:r>
                    </a:p>
                  </a:txBody>
                  <a:tcPr marL="68580" marR="68580" marT="0" marB="0"/>
                </a:tc>
              </a:tr>
              <a:tr h="370840">
                <a:tc>
                  <a:txBody>
                    <a:bodyPr/>
                    <a:lstStyle/>
                    <a:p>
                      <a:pPr algn="ctr"/>
                      <a:endParaRPr lang="en-US" dirty="0">
                        <a:solidFill>
                          <a:schemeClr val="bg2">
                            <a:lumMod val="10000"/>
                          </a:schemeClr>
                        </a:solidFill>
                      </a:endParaRPr>
                    </a:p>
                  </a:txBody>
                  <a:tcPr/>
                </a:tc>
                <a:tc>
                  <a:txBody>
                    <a:bodyPr/>
                    <a:lstStyle/>
                    <a:p>
                      <a:pPr algn="just"/>
                      <a:r>
                        <a:rPr lang="en-US" b="1" dirty="0" smtClean="0">
                          <a:solidFill>
                            <a:schemeClr val="bg2">
                              <a:lumMod val="10000"/>
                            </a:schemeClr>
                          </a:solidFill>
                        </a:rPr>
                        <a:t>Total </a:t>
                      </a:r>
                      <a:endParaRPr lang="en-US" b="1" dirty="0">
                        <a:solidFill>
                          <a:schemeClr val="bg2">
                            <a:lumMod val="10000"/>
                          </a:schemeClr>
                        </a:solidFill>
                      </a:endParaRPr>
                    </a:p>
                  </a:txBody>
                  <a:tcPr/>
                </a:tc>
                <a:tc>
                  <a:txBody>
                    <a:bodyPr/>
                    <a:lstStyle/>
                    <a:p>
                      <a:pPr marL="0" marR="0" algn="ctr">
                        <a:lnSpc>
                          <a:spcPct val="107000"/>
                        </a:lnSpc>
                        <a:spcBef>
                          <a:spcPts val="0"/>
                        </a:spcBef>
                        <a:spcAft>
                          <a:spcPts val="0"/>
                        </a:spcAft>
                      </a:pPr>
                      <a:r>
                        <a:rPr lang="en-US" sz="2000" b="1" dirty="0">
                          <a:solidFill>
                            <a:schemeClr val="bg2">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1668</a:t>
                      </a:r>
                      <a:endParaRPr lang="en-US" sz="2000" dirty="0">
                        <a:solidFill>
                          <a:schemeClr val="bg2">
                            <a:lumMod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726630167"/>
              </p:ext>
            </p:extLst>
          </p:nvPr>
        </p:nvGraphicFramePr>
        <p:xfrm>
          <a:off x="118280" y="3276600"/>
          <a:ext cx="6705600" cy="2286508"/>
        </p:xfrm>
        <a:graphic>
          <a:graphicData uri="http://schemas.openxmlformats.org/drawingml/2006/table">
            <a:tbl>
              <a:tblPr firstRow="1" bandRow="1">
                <a:tableStyleId>{5C22544A-7EE6-4342-B048-85BDC9FD1C3A}</a:tableStyleId>
              </a:tblPr>
              <a:tblGrid>
                <a:gridCol w="838200"/>
                <a:gridCol w="4267200"/>
                <a:gridCol w="1600200"/>
              </a:tblGrid>
              <a:tr h="370840">
                <a:tc>
                  <a:txBody>
                    <a:bodyPr/>
                    <a:lstStyle/>
                    <a:p>
                      <a:r>
                        <a:rPr lang="en-US" dirty="0" smtClean="0">
                          <a:solidFill>
                            <a:schemeClr val="bg1"/>
                          </a:solidFill>
                        </a:rPr>
                        <a:t>S/N</a:t>
                      </a:r>
                      <a:endParaRPr lang="en-US" dirty="0">
                        <a:solidFill>
                          <a:schemeClr val="bg1"/>
                        </a:solidFill>
                      </a:endParaRPr>
                    </a:p>
                  </a:txBody>
                  <a:tcPr/>
                </a:tc>
                <a:tc>
                  <a:txBody>
                    <a:bodyPr/>
                    <a:lstStyle/>
                    <a:p>
                      <a:r>
                        <a:rPr lang="en-US" dirty="0" smtClean="0">
                          <a:solidFill>
                            <a:schemeClr val="bg1"/>
                          </a:solidFill>
                        </a:rPr>
                        <a:t>Universities</a:t>
                      </a:r>
                      <a:r>
                        <a:rPr lang="en-US" baseline="0" dirty="0" smtClean="0">
                          <a:solidFill>
                            <a:schemeClr val="bg1"/>
                          </a:solidFill>
                        </a:rPr>
                        <a:t> </a:t>
                      </a:r>
                      <a:endParaRPr lang="en-US" dirty="0">
                        <a:solidFill>
                          <a:schemeClr val="bg1"/>
                        </a:solidFill>
                      </a:endParaRPr>
                    </a:p>
                  </a:txBody>
                  <a:tcPr/>
                </a:tc>
                <a:tc>
                  <a:txBody>
                    <a:bodyPr/>
                    <a:lstStyle/>
                    <a:p>
                      <a:r>
                        <a:rPr lang="en-US" dirty="0" smtClean="0">
                          <a:solidFill>
                            <a:schemeClr val="bg1"/>
                          </a:solidFill>
                        </a:rPr>
                        <a:t>Total</a:t>
                      </a:r>
                      <a:endParaRPr lang="en-US" dirty="0">
                        <a:solidFill>
                          <a:schemeClr val="bg1"/>
                        </a:solidFill>
                      </a:endParaRPr>
                    </a:p>
                  </a:txBody>
                  <a:tcPr/>
                </a:tc>
              </a:tr>
              <a:tr h="370840">
                <a:tc>
                  <a:txBody>
                    <a:bodyPr/>
                    <a:lstStyle/>
                    <a:p>
                      <a:pPr algn="ctr"/>
                      <a:r>
                        <a:rPr lang="en-US" dirty="0" smtClean="0">
                          <a:solidFill>
                            <a:schemeClr val="bg2">
                              <a:lumMod val="10000"/>
                            </a:schemeClr>
                          </a:solidFill>
                        </a:rPr>
                        <a:t>1</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a:solidFill>
                            <a:schemeClr val="bg2">
                              <a:lumMod val="10000"/>
                            </a:schemeClr>
                          </a:solidFill>
                          <a:effectLst/>
                          <a:latin typeface="Times New Roman" panose="02020603050405020304" pitchFamily="18" charset="0"/>
                          <a:ea typeface="Times New Roman" panose="02020603050405020304" pitchFamily="18" charset="0"/>
                        </a:rPr>
                        <a:t>University of Lagos,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Akoka</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Lagos-State (UNILAG) </a:t>
                      </a:r>
                    </a:p>
                  </a:txBody>
                  <a:tcPr marL="68580" marR="68580" marT="0" marB="0"/>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ea typeface="Times New Roman" panose="02020603050405020304" pitchFamily="18" charset="0"/>
                        </a:rPr>
                        <a:t>1509</a:t>
                      </a:r>
                    </a:p>
                  </a:txBody>
                  <a:tcPr marL="68580" marR="68580" marT="0" marB="0"/>
                </a:tc>
              </a:tr>
              <a:tr h="370840">
                <a:tc>
                  <a:txBody>
                    <a:bodyPr/>
                    <a:lstStyle/>
                    <a:p>
                      <a:pPr algn="ctr"/>
                      <a:r>
                        <a:rPr lang="en-US" dirty="0" smtClean="0">
                          <a:solidFill>
                            <a:schemeClr val="bg2">
                              <a:lumMod val="10000"/>
                            </a:schemeClr>
                          </a:solidFill>
                        </a:rPr>
                        <a:t>2</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a:solidFill>
                            <a:schemeClr val="bg2">
                              <a:lumMod val="10000"/>
                            </a:schemeClr>
                          </a:solidFill>
                          <a:effectLst/>
                          <a:latin typeface="Times New Roman" panose="02020603050405020304" pitchFamily="18" charset="0"/>
                          <a:ea typeface="Times New Roman" panose="02020603050405020304" pitchFamily="18" charset="0"/>
                        </a:rPr>
                        <a:t>Lagos State University,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Ojo</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Lagos-State (LASU)</a:t>
                      </a:r>
                    </a:p>
                  </a:txBody>
                  <a:tcPr marL="68580" marR="68580" marT="0" marB="0"/>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ea typeface="Times New Roman" panose="02020603050405020304" pitchFamily="18" charset="0"/>
                        </a:rPr>
                        <a:t>1308</a:t>
                      </a:r>
                    </a:p>
                  </a:txBody>
                  <a:tcPr marL="68580" marR="68580" marT="0" marB="0"/>
                </a:tc>
              </a:tr>
              <a:tr h="370840">
                <a:tc>
                  <a:txBody>
                    <a:bodyPr/>
                    <a:lstStyle/>
                    <a:p>
                      <a:pPr algn="ctr"/>
                      <a:r>
                        <a:rPr lang="en-US" dirty="0" smtClean="0">
                          <a:solidFill>
                            <a:schemeClr val="bg2">
                              <a:lumMod val="10000"/>
                            </a:schemeClr>
                          </a:solidFill>
                        </a:rPr>
                        <a:t>3</a:t>
                      </a:r>
                      <a:endParaRPr lang="en-US" dirty="0">
                        <a:solidFill>
                          <a:schemeClr val="bg2">
                            <a:lumMod val="10000"/>
                          </a:schemeClr>
                        </a:solidFill>
                      </a:endParaRPr>
                    </a:p>
                  </a:txBody>
                  <a:tcPr/>
                </a:tc>
                <a:tc>
                  <a:txBody>
                    <a:bodyPr/>
                    <a:lstStyle/>
                    <a:p>
                      <a:pPr marL="0" marR="0" algn="just">
                        <a:lnSpc>
                          <a:spcPct val="107000"/>
                        </a:lnSpc>
                        <a:spcBef>
                          <a:spcPts val="0"/>
                        </a:spcBef>
                        <a:spcAft>
                          <a:spcPts val="0"/>
                        </a:spcAft>
                      </a:pP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Babcok</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University, </a:t>
                      </a:r>
                      <a:r>
                        <a:rPr lang="en-US" sz="1800" dirty="0" err="1">
                          <a:solidFill>
                            <a:schemeClr val="bg2">
                              <a:lumMod val="10000"/>
                            </a:schemeClr>
                          </a:solidFill>
                          <a:effectLst/>
                          <a:latin typeface="Times New Roman" panose="02020603050405020304" pitchFamily="18" charset="0"/>
                          <a:ea typeface="Times New Roman" panose="02020603050405020304" pitchFamily="18" charset="0"/>
                        </a:rPr>
                        <a:t>Ilisan</a:t>
                      </a:r>
                      <a:r>
                        <a:rPr lang="en-US" sz="1800" dirty="0">
                          <a:solidFill>
                            <a:schemeClr val="bg2">
                              <a:lumMod val="10000"/>
                            </a:schemeClr>
                          </a:solidFill>
                          <a:effectLst/>
                          <a:latin typeface="Times New Roman" panose="02020603050405020304" pitchFamily="18" charset="0"/>
                          <a:ea typeface="Times New Roman" panose="02020603050405020304" pitchFamily="18" charset="0"/>
                        </a:rPr>
                        <a:t> Remo, Ogun-State</a:t>
                      </a:r>
                    </a:p>
                  </a:txBody>
                  <a:tcPr marL="68580" marR="68580" marT="0" marB="0"/>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ea typeface="Times New Roman" panose="02020603050405020304" pitchFamily="18" charset="0"/>
                        </a:rPr>
                        <a:t>960</a:t>
                      </a:r>
                    </a:p>
                  </a:txBody>
                  <a:tcPr marL="68580" marR="68580" marT="0" marB="0"/>
                </a:tc>
              </a:tr>
              <a:tr h="370840">
                <a:tc>
                  <a:txBody>
                    <a:bodyPr/>
                    <a:lstStyle/>
                    <a:p>
                      <a:pPr algn="ctr"/>
                      <a:endParaRPr lang="en-US" dirty="0">
                        <a:solidFill>
                          <a:schemeClr val="bg2">
                            <a:lumMod val="10000"/>
                          </a:schemeClr>
                        </a:solidFill>
                      </a:endParaRPr>
                    </a:p>
                  </a:txBody>
                  <a:tcPr/>
                </a:tc>
                <a:tc>
                  <a:txBody>
                    <a:bodyPr/>
                    <a:lstStyle/>
                    <a:p>
                      <a:pPr algn="just"/>
                      <a:r>
                        <a:rPr lang="en-US" b="1" dirty="0" smtClean="0">
                          <a:solidFill>
                            <a:schemeClr val="bg2">
                              <a:lumMod val="10000"/>
                            </a:schemeClr>
                          </a:solidFill>
                        </a:rPr>
                        <a:t>Total </a:t>
                      </a:r>
                      <a:endParaRPr lang="en-US" b="1" dirty="0">
                        <a:solidFill>
                          <a:schemeClr val="bg2">
                            <a:lumMod val="10000"/>
                          </a:schemeClr>
                        </a:solidFill>
                      </a:endParaRPr>
                    </a:p>
                  </a:txBody>
                  <a:tcPr/>
                </a:tc>
                <a:tc>
                  <a:txBody>
                    <a:bodyPr/>
                    <a:lstStyle/>
                    <a:p>
                      <a:pPr marL="0" marR="0" algn="ctr">
                        <a:lnSpc>
                          <a:spcPct val="107000"/>
                        </a:lnSpc>
                        <a:spcBef>
                          <a:spcPts val="0"/>
                        </a:spcBef>
                        <a:spcAft>
                          <a:spcPts val="0"/>
                        </a:spcAft>
                      </a:pPr>
                      <a:r>
                        <a:rPr lang="en-US" sz="2000" b="1" dirty="0">
                          <a:effectLst/>
                          <a:latin typeface="Times New Roman" panose="02020603050405020304" pitchFamily="18" charset="0"/>
                          <a:ea typeface="Times New Roman" panose="02020603050405020304" pitchFamily="18" charset="0"/>
                        </a:rPr>
                        <a:t>3777</a:t>
                      </a:r>
                      <a:endParaRPr lang="en-US" sz="20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634485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533"/>
            <a:ext cx="8915400" cy="6732612"/>
          </a:xfrm>
          <a:prstGeom prst="rect">
            <a:avLst/>
          </a:prstGeom>
        </p:spPr>
        <p:txBody>
          <a:bodyPr wrap="square">
            <a:spAutoFit/>
          </a:bodyPr>
          <a:lstStyle/>
          <a:p>
            <a:pPr algn="ctr"/>
            <a:endParaRPr lang="en-US" sz="2000" b="1" dirty="0" smtClean="0"/>
          </a:p>
          <a:p>
            <a:pPr algn="ctr"/>
            <a:r>
              <a:rPr lang="en-US" sz="2000" b="1" dirty="0" smtClean="0"/>
              <a:t>SAMPLING METHOD</a:t>
            </a:r>
            <a:r>
              <a:rPr lang="en-US" sz="1600" dirty="0"/>
              <a:t> </a:t>
            </a:r>
            <a:endParaRPr lang="en-US" sz="700" b="1" dirty="0" smtClean="0"/>
          </a:p>
          <a:p>
            <a:pPr algn="just">
              <a:lnSpc>
                <a:spcPct val="150000"/>
              </a:lnSpc>
            </a:pPr>
            <a:endParaRPr lang="en-US" sz="500" b="1" dirty="0" smtClean="0">
              <a:solidFill>
                <a:srgbClr val="002060"/>
              </a:solidFill>
            </a:endParaRPr>
          </a:p>
          <a:p>
            <a:pPr algn="just">
              <a:lnSpc>
                <a:spcPct val="150000"/>
              </a:lnSpc>
            </a:pPr>
            <a:r>
              <a:rPr lang="en-US" b="1" dirty="0" smtClean="0">
                <a:solidFill>
                  <a:srgbClr val="002060"/>
                </a:solidFill>
              </a:rPr>
              <a:t>Qualitative Part</a:t>
            </a:r>
          </a:p>
          <a:p>
            <a:pPr algn="just">
              <a:lnSpc>
                <a:spcPct val="150000"/>
              </a:lnSpc>
            </a:pPr>
            <a:endParaRPr lang="en-US" dirty="0" smtClean="0">
              <a:solidFill>
                <a:srgbClr val="002060"/>
              </a:solidFill>
            </a:endParaRPr>
          </a:p>
          <a:p>
            <a:pPr algn="just">
              <a:lnSpc>
                <a:spcPct val="150000"/>
              </a:lnSpc>
            </a:pPr>
            <a:r>
              <a:rPr lang="en-US" dirty="0"/>
              <a:t>A purposive sampling method will be used for the qualitative methods because it enables the researcher to select his participant’s base on his own knowledge of the population and the purpose of the study (</a:t>
            </a:r>
            <a:r>
              <a:rPr lang="en-US" dirty="0">
                <a:hlinkClick r:id="rId2" action="ppaction://hlinkfile" tooltip="Creswell, 2014 #70"/>
              </a:rPr>
              <a:t>Creswell, 2014</a:t>
            </a:r>
            <a:r>
              <a:rPr lang="en-US" dirty="0"/>
              <a:t>).  </a:t>
            </a:r>
            <a:endParaRPr lang="en-US" dirty="0" smtClean="0"/>
          </a:p>
          <a:p>
            <a:pPr algn="just">
              <a:lnSpc>
                <a:spcPct val="150000"/>
              </a:lnSpc>
            </a:pPr>
            <a:endParaRPr lang="en-US" dirty="0" smtClean="0"/>
          </a:p>
          <a:p>
            <a:pPr algn="just">
              <a:lnSpc>
                <a:spcPct val="150000"/>
              </a:lnSpc>
            </a:pPr>
            <a:endParaRPr lang="en-US" sz="1400" dirty="0" smtClean="0"/>
          </a:p>
          <a:p>
            <a:pPr algn="just">
              <a:lnSpc>
                <a:spcPct val="150000"/>
              </a:lnSpc>
            </a:pPr>
            <a:endParaRPr lang="en-US" sz="200" b="1" dirty="0" smtClean="0">
              <a:solidFill>
                <a:srgbClr val="002060"/>
              </a:solidFill>
            </a:endParaRPr>
          </a:p>
          <a:p>
            <a:pPr algn="just">
              <a:lnSpc>
                <a:spcPct val="150000"/>
              </a:lnSpc>
            </a:pPr>
            <a:endParaRPr lang="en-US" sz="200" b="1" dirty="0" smtClean="0">
              <a:solidFill>
                <a:srgbClr val="002060"/>
              </a:solidFill>
            </a:endParaRPr>
          </a:p>
          <a:p>
            <a:pPr algn="just">
              <a:lnSpc>
                <a:spcPct val="150000"/>
              </a:lnSpc>
            </a:pPr>
            <a:r>
              <a:rPr lang="en-US" b="1" dirty="0" smtClean="0">
                <a:solidFill>
                  <a:srgbClr val="002060"/>
                </a:solidFill>
              </a:rPr>
              <a:t>Quantitative Part  </a:t>
            </a:r>
            <a:endParaRPr lang="en-US" dirty="0" smtClean="0">
              <a:solidFill>
                <a:srgbClr val="002060"/>
              </a:solidFill>
            </a:endParaRPr>
          </a:p>
          <a:p>
            <a:pPr algn="just">
              <a:lnSpc>
                <a:spcPct val="150000"/>
              </a:lnSpc>
            </a:pPr>
            <a:endParaRPr lang="en-US" dirty="0" smtClean="0"/>
          </a:p>
          <a:p>
            <a:pPr algn="just">
              <a:lnSpc>
                <a:spcPct val="150000"/>
              </a:lnSpc>
            </a:pPr>
            <a:r>
              <a:rPr lang="en-US" dirty="0" smtClean="0"/>
              <a:t>Simple </a:t>
            </a:r>
            <a:r>
              <a:rPr lang="en-US" dirty="0"/>
              <a:t>random sampling method will be employed for the quantitative method because it the sample selection that gives each sample combination an equal probability of being picked up and allows each items in the total population have equal chance to be part of the sample (Kothari &amp; Garg, 2014). </a:t>
            </a:r>
            <a:endParaRPr lang="en-US" dirty="0">
              <a:solidFill>
                <a:srgbClr val="002060"/>
              </a:solidFill>
            </a:endParaRPr>
          </a:p>
          <a:p>
            <a:pPr algn="just">
              <a:lnSpc>
                <a:spcPct val="150000"/>
              </a:lnSpc>
            </a:pPr>
            <a:endParaRPr lang="en-US" dirty="0"/>
          </a:p>
        </p:txBody>
      </p:sp>
    </p:spTree>
    <p:extLst>
      <p:ext uri="{BB962C8B-B14F-4D97-AF65-F5344CB8AC3E}">
        <p14:creationId xmlns:p14="http://schemas.microsoft.com/office/powerpoint/2010/main" val="2256228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5486"/>
            <a:ext cx="8915400" cy="6878806"/>
          </a:xfrm>
          <a:prstGeom prst="rect">
            <a:avLst/>
          </a:prstGeom>
        </p:spPr>
        <p:txBody>
          <a:bodyPr wrap="square">
            <a:spAutoFit/>
          </a:bodyPr>
          <a:lstStyle/>
          <a:p>
            <a:pPr algn="ctr">
              <a:lnSpc>
                <a:spcPct val="150000"/>
              </a:lnSpc>
            </a:pPr>
            <a:r>
              <a:rPr lang="en-US" b="1" dirty="0">
                <a:solidFill>
                  <a:srgbClr val="002060"/>
                </a:solidFill>
              </a:rPr>
              <a:t>SAMPLE </a:t>
            </a:r>
            <a:r>
              <a:rPr lang="en-US" b="1" dirty="0" smtClean="0">
                <a:solidFill>
                  <a:srgbClr val="002060"/>
                </a:solidFill>
              </a:rPr>
              <a:t>SIZE</a:t>
            </a:r>
          </a:p>
          <a:p>
            <a:pPr algn="ctr">
              <a:lnSpc>
                <a:spcPct val="150000"/>
              </a:lnSpc>
            </a:pPr>
            <a:endParaRPr lang="en-US" b="1" dirty="0" smtClean="0">
              <a:solidFill>
                <a:srgbClr val="002060"/>
              </a:solidFill>
            </a:endParaRPr>
          </a:p>
          <a:p>
            <a:pPr algn="just"/>
            <a:r>
              <a:rPr lang="en-US" dirty="0"/>
              <a:t>The right sample size can be estimated without needing the use of formulae or computation by using the means of tables for Determining Minimum Returned Sample Size for a Given Population Size for both Categorical and Continuous Data (Bartlett, </a:t>
            </a:r>
            <a:r>
              <a:rPr lang="en-US" dirty="0" err="1"/>
              <a:t>Kotrlik</a:t>
            </a:r>
            <a:r>
              <a:rPr lang="en-US" dirty="0"/>
              <a:t> &amp; Higgins, 2001). </a:t>
            </a:r>
          </a:p>
          <a:p>
            <a:pPr algn="just"/>
            <a:endParaRPr lang="en-US" dirty="0" smtClean="0"/>
          </a:p>
          <a:p>
            <a:pPr algn="just"/>
            <a:r>
              <a:rPr lang="en-US" dirty="0" smtClean="0"/>
              <a:t>Therefore</a:t>
            </a:r>
            <a:r>
              <a:rPr lang="en-US" dirty="0"/>
              <a:t>, the Bartlett, </a:t>
            </a:r>
            <a:r>
              <a:rPr lang="en-US" dirty="0" err="1"/>
              <a:t>Kotrlik</a:t>
            </a:r>
            <a:r>
              <a:rPr lang="en-US" dirty="0"/>
              <a:t> &amp; Higgins, (2001) table for Determining Minimum Returned Sample Size for a Given Population Size for both Categorical and Continuous Data will be used to estimate the research sample size for this study.</a:t>
            </a:r>
          </a:p>
          <a:p>
            <a:pPr algn="just"/>
            <a:r>
              <a:rPr lang="en-US" dirty="0"/>
              <a:t> </a:t>
            </a:r>
          </a:p>
          <a:p>
            <a:pPr algn="just"/>
            <a:r>
              <a:rPr lang="en-US" b="1" dirty="0"/>
              <a:t>Qualitative Part</a:t>
            </a:r>
            <a:endParaRPr lang="en-US" dirty="0"/>
          </a:p>
          <a:p>
            <a:pPr algn="just"/>
            <a:r>
              <a:rPr lang="en-US" dirty="0"/>
              <a:t> </a:t>
            </a:r>
          </a:p>
          <a:p>
            <a:pPr algn="just"/>
            <a:r>
              <a:rPr lang="en-US" dirty="0"/>
              <a:t>For the qualitative part, a sample of 9 respondents from the members of academic staff and the academic planning units of the three universities (i.e. three members from each university) will be drawn.</a:t>
            </a:r>
          </a:p>
          <a:p>
            <a:pPr algn="just"/>
            <a:r>
              <a:rPr lang="en-US" dirty="0"/>
              <a:t> </a:t>
            </a:r>
          </a:p>
          <a:p>
            <a:pPr algn="just"/>
            <a:r>
              <a:rPr lang="en-US" b="1" dirty="0"/>
              <a:t>Quantitative Part  </a:t>
            </a:r>
            <a:endParaRPr lang="en-US" dirty="0"/>
          </a:p>
          <a:p>
            <a:pPr algn="just"/>
            <a:r>
              <a:rPr lang="en-US" dirty="0"/>
              <a:t> </a:t>
            </a:r>
          </a:p>
          <a:p>
            <a:pPr algn="just"/>
            <a:r>
              <a:rPr lang="en-US" dirty="0"/>
              <a:t>For the quantitative study, a sample size of 259 will be drawn from the total population of the MBA students and final year students of 5445 using Bartlett, </a:t>
            </a:r>
            <a:r>
              <a:rPr lang="en-US" dirty="0" err="1"/>
              <a:t>Kotrlik</a:t>
            </a:r>
            <a:r>
              <a:rPr lang="en-US" dirty="0"/>
              <a:t> &amp; Higgins, (2001) table. </a:t>
            </a:r>
          </a:p>
          <a:p>
            <a:pPr algn="ctr">
              <a:lnSpc>
                <a:spcPct val="150000"/>
              </a:lnSpc>
            </a:pPr>
            <a:endParaRPr lang="en-US" dirty="0">
              <a:solidFill>
                <a:srgbClr val="002060"/>
              </a:solidFill>
            </a:endParaRPr>
          </a:p>
        </p:txBody>
      </p:sp>
    </p:spTree>
    <p:extLst>
      <p:ext uri="{BB962C8B-B14F-4D97-AF65-F5344CB8AC3E}">
        <p14:creationId xmlns:p14="http://schemas.microsoft.com/office/powerpoint/2010/main" val="3217249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473" y="304800"/>
            <a:ext cx="8839200" cy="6540252"/>
          </a:xfrm>
          <a:prstGeom prst="rect">
            <a:avLst/>
          </a:prstGeom>
        </p:spPr>
        <p:txBody>
          <a:bodyPr wrap="square">
            <a:spAutoFit/>
          </a:bodyPr>
          <a:lstStyle/>
          <a:p>
            <a:pPr algn="just"/>
            <a:r>
              <a:rPr lang="en-US" sz="2000" b="1" dirty="0" smtClean="0"/>
              <a:t>			DATA COLLECTION</a:t>
            </a:r>
            <a:endParaRPr lang="en-US" sz="2000" dirty="0"/>
          </a:p>
          <a:p>
            <a:pPr algn="just"/>
            <a:endParaRPr lang="en-US" sz="900" dirty="0"/>
          </a:p>
          <a:p>
            <a:pPr algn="just"/>
            <a:r>
              <a:rPr lang="en-US" b="1" dirty="0"/>
              <a:t>Data </a:t>
            </a:r>
            <a:r>
              <a:rPr lang="en-US" b="1" dirty="0" smtClean="0"/>
              <a:t>Collection</a:t>
            </a:r>
            <a:endParaRPr lang="en-US" dirty="0"/>
          </a:p>
          <a:p>
            <a:pPr algn="just"/>
            <a:endParaRPr lang="en-US" sz="1000" dirty="0"/>
          </a:p>
          <a:p>
            <a:pPr algn="just"/>
            <a:r>
              <a:rPr lang="en-US" dirty="0"/>
              <a:t>Two methods will be used to collect data for this study; self-administered structured questionnaires will be used for the quantitative approach while semi-structured, face-to-face, in-depth interviews will be used for the qualitative approach.  </a:t>
            </a:r>
          </a:p>
          <a:p>
            <a:pPr algn="just"/>
            <a:r>
              <a:rPr lang="en-US" dirty="0"/>
              <a:t> </a:t>
            </a:r>
          </a:p>
          <a:p>
            <a:pPr algn="just"/>
            <a:r>
              <a:rPr lang="en-US" b="1" dirty="0"/>
              <a:t>Qualitative Part</a:t>
            </a:r>
            <a:endParaRPr lang="en-US" dirty="0"/>
          </a:p>
          <a:p>
            <a:pPr algn="just"/>
            <a:endParaRPr lang="en-US" sz="600" dirty="0"/>
          </a:p>
          <a:p>
            <a:pPr algn="just"/>
            <a:r>
              <a:rPr lang="en-US" b="1" dirty="0"/>
              <a:t>Semi-structured Interviews</a:t>
            </a:r>
            <a:r>
              <a:rPr lang="en-US" dirty="0"/>
              <a:t>: In-depth, semi-structured and face-to-face interviews with nine (9) members of academic staff and academic planning units of the three universities will be conducted to collect data for the study. The aim of this interview is to acquire more in-depth knowledge and information about the nature of pedagogy in social entrepreneurship education and investigate how it equip students to start up sustainable social ventures on graduation. </a:t>
            </a:r>
          </a:p>
          <a:p>
            <a:pPr algn="just"/>
            <a:r>
              <a:rPr lang="en-US" dirty="0"/>
              <a:t> </a:t>
            </a:r>
          </a:p>
          <a:p>
            <a:pPr algn="just"/>
            <a:r>
              <a:rPr lang="en-US" b="1" dirty="0"/>
              <a:t>Quantitative Part</a:t>
            </a:r>
            <a:endParaRPr lang="en-US" dirty="0"/>
          </a:p>
          <a:p>
            <a:pPr algn="just"/>
            <a:endParaRPr lang="en-US" sz="600" b="1" dirty="0" smtClean="0"/>
          </a:p>
          <a:p>
            <a:pPr algn="just"/>
            <a:r>
              <a:rPr lang="en-US" b="1" dirty="0" smtClean="0"/>
              <a:t>Structured </a:t>
            </a:r>
            <a:r>
              <a:rPr lang="en-US" b="1" dirty="0"/>
              <a:t>Questionnaires: </a:t>
            </a:r>
            <a:r>
              <a:rPr lang="en-US" dirty="0"/>
              <a:t>A total of 259 structured questionnaires will be used to collect data. Questionnaires will be designed to collect data among the MBA students and final year students in the faculty of management/business administration of the three universities to obtain information on their perceptions on the impact of pedagogy on self-efficacy and social identity, and </a:t>
            </a:r>
            <a:r>
              <a:rPr lang="en-US" dirty="0" smtClean="0"/>
              <a:t>ascertain </a:t>
            </a:r>
            <a:r>
              <a:rPr lang="en-US" dirty="0"/>
              <a:t>the extent to which students’ attitudes, intentions and behaviors influence the development of social entrepreneurs. </a:t>
            </a:r>
            <a:endParaRPr lang="en-US" dirty="0" smtClean="0">
              <a:solidFill>
                <a:srgbClr val="002060"/>
              </a:solidFill>
            </a:endParaRPr>
          </a:p>
        </p:txBody>
      </p:sp>
    </p:spTree>
    <p:extLst>
      <p:ext uri="{BB962C8B-B14F-4D97-AF65-F5344CB8AC3E}">
        <p14:creationId xmlns:p14="http://schemas.microsoft.com/office/powerpoint/2010/main" val="1121105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8610600" cy="4770537"/>
          </a:xfrm>
          <a:prstGeom prst="rect">
            <a:avLst/>
          </a:prstGeom>
        </p:spPr>
        <p:txBody>
          <a:bodyPr wrap="square">
            <a:spAutoFit/>
          </a:bodyPr>
          <a:lstStyle/>
          <a:p>
            <a:r>
              <a:rPr lang="en-US" b="1" dirty="0" smtClean="0">
                <a:solidFill>
                  <a:srgbClr val="FF0000"/>
                </a:solidFill>
              </a:rPr>
              <a:t>			</a:t>
            </a:r>
            <a:r>
              <a:rPr lang="en-US" sz="2800" b="1" dirty="0" smtClean="0">
                <a:solidFill>
                  <a:srgbClr val="7030A0"/>
                </a:solidFill>
              </a:rPr>
              <a:t>PRESENTATION OUTLINE</a:t>
            </a:r>
          </a:p>
          <a:p>
            <a:endParaRPr lang="en-US" sz="1400" b="1" dirty="0" smtClean="0">
              <a:solidFill>
                <a:srgbClr val="7030A0"/>
              </a:solidFill>
            </a:endParaRPr>
          </a:p>
          <a:p>
            <a:pPr marL="457200" indent="-457200">
              <a:buFont typeface="Wingdings" pitchFamily="2" charset="2"/>
              <a:buChar char="Ø"/>
            </a:pPr>
            <a:r>
              <a:rPr lang="en-US" sz="2600" b="1" dirty="0" smtClean="0">
                <a:solidFill>
                  <a:schemeClr val="bg2">
                    <a:lumMod val="10000"/>
                  </a:schemeClr>
                </a:solidFill>
              </a:rPr>
              <a:t>Introduction </a:t>
            </a:r>
          </a:p>
          <a:p>
            <a:endParaRPr lang="en-US" sz="2600" b="1" dirty="0" smtClean="0">
              <a:solidFill>
                <a:schemeClr val="bg2">
                  <a:lumMod val="10000"/>
                </a:schemeClr>
              </a:solidFill>
            </a:endParaRPr>
          </a:p>
          <a:p>
            <a:pPr marL="457200" indent="-457200">
              <a:buFont typeface="Wingdings" pitchFamily="2" charset="2"/>
              <a:buChar char="Ø"/>
            </a:pPr>
            <a:r>
              <a:rPr lang="en-US" sz="2600" b="1" dirty="0" smtClean="0">
                <a:solidFill>
                  <a:schemeClr val="bg2">
                    <a:lumMod val="10000"/>
                  </a:schemeClr>
                </a:solidFill>
              </a:rPr>
              <a:t>Background of the Study</a:t>
            </a:r>
          </a:p>
          <a:p>
            <a:pPr marL="457200" indent="-457200">
              <a:buFont typeface="Wingdings" pitchFamily="2" charset="2"/>
              <a:buChar char="Ø"/>
            </a:pPr>
            <a:endParaRPr lang="en-US" sz="2600" b="1" dirty="0" smtClean="0">
              <a:solidFill>
                <a:schemeClr val="bg2">
                  <a:lumMod val="10000"/>
                </a:schemeClr>
              </a:solidFill>
            </a:endParaRPr>
          </a:p>
          <a:p>
            <a:pPr marL="457200" indent="-457200">
              <a:buFont typeface="Wingdings" pitchFamily="2" charset="2"/>
              <a:buChar char="Ø"/>
            </a:pPr>
            <a:r>
              <a:rPr lang="en-US" sz="2600" b="1" dirty="0" smtClean="0">
                <a:solidFill>
                  <a:schemeClr val="bg2">
                    <a:lumMod val="10000"/>
                  </a:schemeClr>
                </a:solidFill>
              </a:rPr>
              <a:t>Literature Review </a:t>
            </a:r>
          </a:p>
          <a:p>
            <a:pPr marL="457200" indent="-457200">
              <a:buFont typeface="Wingdings" pitchFamily="2" charset="2"/>
              <a:buChar char="Ø"/>
            </a:pPr>
            <a:endParaRPr lang="en-US" sz="2600" b="1" dirty="0" smtClean="0">
              <a:solidFill>
                <a:schemeClr val="bg2">
                  <a:lumMod val="10000"/>
                </a:schemeClr>
              </a:solidFill>
            </a:endParaRPr>
          </a:p>
          <a:p>
            <a:pPr marL="457200" indent="-457200">
              <a:buFont typeface="Wingdings" pitchFamily="2" charset="2"/>
              <a:buChar char="Ø"/>
            </a:pPr>
            <a:r>
              <a:rPr lang="en-US" sz="2600" b="1" dirty="0" smtClean="0">
                <a:solidFill>
                  <a:schemeClr val="bg2">
                    <a:lumMod val="10000"/>
                  </a:schemeClr>
                </a:solidFill>
              </a:rPr>
              <a:t>Theoretical Framework </a:t>
            </a:r>
          </a:p>
          <a:p>
            <a:endParaRPr lang="en-US" sz="2600" b="1" dirty="0" smtClean="0">
              <a:solidFill>
                <a:schemeClr val="bg2">
                  <a:lumMod val="10000"/>
                </a:schemeClr>
              </a:solidFill>
            </a:endParaRPr>
          </a:p>
          <a:p>
            <a:pPr marL="457200" indent="-457200">
              <a:buFont typeface="Wingdings" pitchFamily="2" charset="2"/>
              <a:buChar char="Ø"/>
            </a:pPr>
            <a:r>
              <a:rPr lang="en-US" sz="2600" b="1" dirty="0" smtClean="0">
                <a:solidFill>
                  <a:schemeClr val="bg2">
                    <a:lumMod val="10000"/>
                  </a:schemeClr>
                </a:solidFill>
              </a:rPr>
              <a:t>Research Methodology</a:t>
            </a:r>
          </a:p>
          <a:p>
            <a:pPr marL="457200" indent="-457200">
              <a:buFont typeface="Wingdings" pitchFamily="2" charset="2"/>
              <a:buChar char="Ø"/>
            </a:pPr>
            <a:endParaRPr lang="en-US" sz="2800" b="1" dirty="0">
              <a:solidFill>
                <a:srgbClr val="FF0000"/>
              </a:solidFill>
            </a:endParaRPr>
          </a:p>
        </p:txBody>
      </p:sp>
    </p:spTree>
    <p:extLst>
      <p:ext uri="{BB962C8B-B14F-4D97-AF65-F5344CB8AC3E}">
        <p14:creationId xmlns:p14="http://schemas.microsoft.com/office/powerpoint/2010/main" val="3203417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70932"/>
            <a:ext cx="8839200" cy="4985980"/>
          </a:xfrm>
          <a:prstGeom prst="rect">
            <a:avLst/>
          </a:prstGeom>
        </p:spPr>
        <p:txBody>
          <a:bodyPr wrap="square">
            <a:spAutoFit/>
          </a:bodyPr>
          <a:lstStyle/>
          <a:p>
            <a:pPr algn="ctr"/>
            <a:r>
              <a:rPr lang="en-US" sz="2000" b="1" dirty="0" smtClean="0"/>
              <a:t>DATA ANALYSIS</a:t>
            </a:r>
            <a:endParaRPr lang="en-US" sz="700" dirty="0"/>
          </a:p>
          <a:p>
            <a:r>
              <a:rPr lang="en-US" b="1" dirty="0"/>
              <a:t> </a:t>
            </a:r>
            <a:endParaRPr lang="en-US" dirty="0"/>
          </a:p>
          <a:p>
            <a:pPr algn="just"/>
            <a:r>
              <a:rPr lang="en-US" sz="2000" b="1" dirty="0"/>
              <a:t>Quantitative Part </a:t>
            </a:r>
            <a:endParaRPr lang="en-US" sz="2000" dirty="0"/>
          </a:p>
          <a:p>
            <a:pPr algn="just"/>
            <a:endParaRPr lang="en-US" sz="2000" dirty="0" smtClean="0"/>
          </a:p>
          <a:p>
            <a:pPr algn="just"/>
            <a:r>
              <a:rPr lang="en-US" sz="2000" dirty="0" smtClean="0"/>
              <a:t>The </a:t>
            </a:r>
            <a:r>
              <a:rPr lang="en-US" sz="2000" dirty="0"/>
              <a:t>quantitative data collected by questionnaires will be </a:t>
            </a:r>
            <a:r>
              <a:rPr lang="en-US" sz="2000" dirty="0" err="1"/>
              <a:t>analysed</a:t>
            </a:r>
            <a:r>
              <a:rPr lang="en-US" sz="2000" dirty="0"/>
              <a:t> by using simple descriptive statistics (means and standard deviations) and inferential statistics using Statistical Package for Social Sciences (SPSS). </a:t>
            </a:r>
          </a:p>
          <a:p>
            <a:pPr algn="just"/>
            <a:endParaRPr lang="en-US" sz="2000" dirty="0" smtClean="0"/>
          </a:p>
          <a:p>
            <a:pPr algn="just"/>
            <a:endParaRPr lang="en-US" sz="2000" dirty="0"/>
          </a:p>
          <a:p>
            <a:pPr algn="just"/>
            <a:r>
              <a:rPr lang="en-US" sz="2000" dirty="0"/>
              <a:t> </a:t>
            </a:r>
          </a:p>
          <a:p>
            <a:pPr algn="just"/>
            <a:r>
              <a:rPr lang="en-US" sz="2000" b="1" dirty="0"/>
              <a:t>Qualitative Part</a:t>
            </a:r>
            <a:endParaRPr lang="en-US" sz="2000" dirty="0"/>
          </a:p>
          <a:p>
            <a:pPr algn="just"/>
            <a:endParaRPr lang="en-US" sz="2000" dirty="0" smtClean="0"/>
          </a:p>
          <a:p>
            <a:pPr algn="just"/>
            <a:r>
              <a:rPr lang="en-US" sz="2000" dirty="0" smtClean="0"/>
              <a:t>The </a:t>
            </a:r>
            <a:r>
              <a:rPr lang="en-US" sz="2000" dirty="0"/>
              <a:t>qualitative data collected by semi structured interview will be transcribed, coded and analyzed using thematic analysis (TA) techniques. Descriptive statistics will be employed to describe the demographic aspects of the selected sample</a:t>
            </a:r>
            <a:r>
              <a:rPr lang="en-US" sz="2000" dirty="0" smtClean="0"/>
              <a:t>.</a:t>
            </a:r>
            <a:endParaRPr lang="en-US" sz="2000" dirty="0"/>
          </a:p>
        </p:txBody>
      </p:sp>
    </p:spTree>
    <p:extLst>
      <p:ext uri="{BB962C8B-B14F-4D97-AF65-F5344CB8AC3E}">
        <p14:creationId xmlns:p14="http://schemas.microsoft.com/office/powerpoint/2010/main" val="469425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418" y="-76200"/>
            <a:ext cx="9012382" cy="7009611"/>
          </a:xfrm>
          <a:prstGeom prst="rect">
            <a:avLst/>
          </a:prstGeom>
        </p:spPr>
        <p:txBody>
          <a:bodyPr wrap="square">
            <a:spAutoFit/>
          </a:bodyPr>
          <a:lstStyle/>
          <a:p>
            <a:pPr algn="ctr">
              <a:lnSpc>
                <a:spcPct val="150000"/>
              </a:lnSpc>
            </a:pPr>
            <a:r>
              <a:rPr lang="en-US" b="1" dirty="0" smtClean="0"/>
              <a:t>VALIDITY AND RELIABILITY</a:t>
            </a:r>
            <a:endParaRPr lang="en-US" dirty="0"/>
          </a:p>
          <a:p>
            <a:endParaRPr lang="en-US" sz="700" b="1" dirty="0" smtClean="0"/>
          </a:p>
          <a:p>
            <a:pPr algn="just"/>
            <a:r>
              <a:rPr lang="en-US" b="1" dirty="0" smtClean="0"/>
              <a:t>Validity </a:t>
            </a:r>
            <a:r>
              <a:rPr lang="en-US" b="1" dirty="0"/>
              <a:t>and Reliability</a:t>
            </a:r>
            <a:endParaRPr lang="en-US" dirty="0"/>
          </a:p>
          <a:p>
            <a:pPr algn="just"/>
            <a:endParaRPr lang="en-US" sz="1050" dirty="0" smtClean="0"/>
          </a:p>
          <a:p>
            <a:pPr algn="just"/>
            <a:r>
              <a:rPr lang="en-US" dirty="0" smtClean="0"/>
              <a:t>Reliability </a:t>
            </a:r>
            <a:r>
              <a:rPr lang="en-US" dirty="0"/>
              <a:t>and validity in research is a serious mater. Reliability relates to the measure of concept in terms of consistency (</a:t>
            </a:r>
            <a:r>
              <a:rPr lang="en-US" dirty="0">
                <a:hlinkClick r:id="rId2" action="ppaction://hlinkfile" tooltip="Bryman, 2008 #58"/>
              </a:rPr>
              <a:t>Bryman, 2008</a:t>
            </a:r>
            <a:r>
              <a:rPr lang="en-US" dirty="0"/>
              <a:t>). It is a necessary step taken to have valid measure, but it does not guarantee its validity (</a:t>
            </a:r>
            <a:r>
              <a:rPr lang="en-US" dirty="0" err="1">
                <a:hlinkClick r:id="rId3" action="ppaction://hlinkfile" tooltip="Klionsky, 2012 #72"/>
              </a:rPr>
              <a:t>Klionsky</a:t>
            </a:r>
            <a:r>
              <a:rPr lang="en-US" dirty="0">
                <a:hlinkClick r:id="rId3" action="ppaction://hlinkfile" tooltip="Klionsky, 2012 #72"/>
              </a:rPr>
              <a:t> et al., 2012</a:t>
            </a:r>
            <a:r>
              <a:rPr lang="en-US" dirty="0"/>
              <a:t>). </a:t>
            </a:r>
          </a:p>
          <a:p>
            <a:pPr algn="just"/>
            <a:endParaRPr lang="en-US" sz="2400" dirty="0"/>
          </a:p>
          <a:p>
            <a:pPr algn="just"/>
            <a:r>
              <a:rPr lang="en-US" b="1" dirty="0"/>
              <a:t>Qualitative Part</a:t>
            </a:r>
            <a:endParaRPr lang="en-US" dirty="0"/>
          </a:p>
          <a:p>
            <a:pPr algn="just"/>
            <a:endParaRPr lang="en-US" sz="700" dirty="0"/>
          </a:p>
          <a:p>
            <a:pPr algn="just"/>
            <a:r>
              <a:rPr lang="en-US" b="1" dirty="0"/>
              <a:t>Reliability - </a:t>
            </a:r>
            <a:r>
              <a:rPr lang="en-US" dirty="0"/>
              <a:t>Dependability strategy will be used to measure trustworthiness by using Code-Recode Procedure to ensure consistency in the reliability.   </a:t>
            </a:r>
          </a:p>
          <a:p>
            <a:pPr algn="just"/>
            <a:r>
              <a:rPr lang="en-US" dirty="0"/>
              <a:t> </a:t>
            </a:r>
          </a:p>
          <a:p>
            <a:pPr algn="just"/>
            <a:r>
              <a:rPr lang="en-US" b="1" dirty="0"/>
              <a:t>Validity –</a:t>
            </a:r>
            <a:r>
              <a:rPr lang="en-US" dirty="0"/>
              <a:t> Credibility criteria of investigators triangulation techniques will be used to measure internal validity while Transferability of thick description techniques will be used to measure the external validity of the data collected.   </a:t>
            </a:r>
          </a:p>
          <a:p>
            <a:pPr algn="just"/>
            <a:endParaRPr lang="en-US" dirty="0" smtClean="0"/>
          </a:p>
          <a:p>
            <a:pPr algn="just"/>
            <a:r>
              <a:rPr lang="en-US" dirty="0"/>
              <a:t> </a:t>
            </a:r>
          </a:p>
          <a:p>
            <a:pPr algn="just"/>
            <a:r>
              <a:rPr lang="en-US" b="1" dirty="0"/>
              <a:t>Quantitative Part	</a:t>
            </a:r>
            <a:endParaRPr lang="en-US" dirty="0"/>
          </a:p>
          <a:p>
            <a:pPr algn="just"/>
            <a:endParaRPr lang="en-US" sz="900" dirty="0"/>
          </a:p>
          <a:p>
            <a:pPr algn="just"/>
            <a:r>
              <a:rPr lang="en-US" b="1" dirty="0"/>
              <a:t>Reliability –</a:t>
            </a:r>
            <a:r>
              <a:rPr lang="en-US" dirty="0"/>
              <a:t> measuring scales will be subjected to a </a:t>
            </a:r>
            <a:r>
              <a:rPr lang="en-US" dirty="0" err="1"/>
              <a:t>Chronbach</a:t>
            </a:r>
            <a:r>
              <a:rPr lang="en-US" dirty="0"/>
              <a:t> Alpha Test on SPSS. This test measures internal consistence reliability. Reliability coefficients above 0.7 are deemed acceptable.</a:t>
            </a:r>
          </a:p>
          <a:p>
            <a:pPr algn="just"/>
            <a:r>
              <a:rPr lang="en-US" dirty="0"/>
              <a:t> </a:t>
            </a:r>
          </a:p>
          <a:p>
            <a:pPr algn="just"/>
            <a:r>
              <a:rPr lang="en-US" b="1" dirty="0"/>
              <a:t>Validity –</a:t>
            </a:r>
            <a:r>
              <a:rPr lang="en-US" dirty="0"/>
              <a:t> a factor analysis will be conducted on SPSS to assess the construct validity of the measuring scales. </a:t>
            </a:r>
          </a:p>
        </p:txBody>
      </p:sp>
    </p:spTree>
    <p:extLst>
      <p:ext uri="{BB962C8B-B14F-4D97-AF65-F5344CB8AC3E}">
        <p14:creationId xmlns:p14="http://schemas.microsoft.com/office/powerpoint/2010/main" val="1363203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55" y="228600"/>
            <a:ext cx="9130145" cy="4001095"/>
          </a:xfrm>
          <a:prstGeom prst="rect">
            <a:avLst/>
          </a:prstGeom>
        </p:spPr>
        <p:txBody>
          <a:bodyPr wrap="square">
            <a:spAutoFit/>
          </a:bodyPr>
          <a:lstStyle/>
          <a:p>
            <a:pPr algn="just"/>
            <a:r>
              <a:rPr lang="en-US" b="1" dirty="0" smtClean="0"/>
              <a:t>		</a:t>
            </a:r>
            <a:r>
              <a:rPr lang="en-US" sz="2000" b="1" dirty="0" smtClean="0"/>
              <a:t>SIGNIFICANCE AND CONTRIBUTION OF THE STUDY </a:t>
            </a:r>
            <a:r>
              <a:rPr lang="en-US" sz="2000" dirty="0" smtClean="0"/>
              <a:t> </a:t>
            </a:r>
            <a:endParaRPr lang="en-US" sz="2400" dirty="0"/>
          </a:p>
          <a:p>
            <a:pPr algn="just"/>
            <a:endParaRPr lang="en-US" sz="1200" dirty="0" smtClean="0"/>
          </a:p>
          <a:p>
            <a:pPr algn="just"/>
            <a:endParaRPr lang="en-US" sz="400" dirty="0"/>
          </a:p>
          <a:p>
            <a:pPr algn="just"/>
            <a:endParaRPr lang="en-US" dirty="0" smtClean="0"/>
          </a:p>
          <a:p>
            <a:pPr algn="just"/>
            <a:endParaRPr lang="en-US" dirty="0"/>
          </a:p>
          <a:p>
            <a:pPr algn="just"/>
            <a:endParaRPr lang="en-US" sz="1400" dirty="0"/>
          </a:p>
          <a:p>
            <a:pPr marL="285750" indent="-285750" algn="just">
              <a:buFont typeface="Wingdings" panose="05000000000000000000" pitchFamily="2" charset="2"/>
              <a:buChar char="Ø"/>
            </a:pPr>
            <a:r>
              <a:rPr lang="en-US" sz="2400" dirty="0" smtClean="0"/>
              <a:t>the </a:t>
            </a:r>
            <a:r>
              <a:rPr lang="en-US" sz="2400" dirty="0"/>
              <a:t>study will benefit the government and the society at large in achieving its objectives of producing graduates that will start a social venture for </a:t>
            </a:r>
            <a:r>
              <a:rPr lang="en-US" sz="2400" dirty="0" smtClean="0"/>
              <a:t>innovative towards a </a:t>
            </a:r>
            <a:r>
              <a:rPr lang="en-US" sz="2400" dirty="0"/>
              <a:t>sustainable </a:t>
            </a:r>
            <a:r>
              <a:rPr lang="en-US" sz="2400" dirty="0" smtClean="0"/>
              <a:t>economic development and poverty reduction of </a:t>
            </a:r>
            <a:r>
              <a:rPr lang="en-US" sz="2400" dirty="0"/>
              <a:t>the Nation.</a:t>
            </a:r>
            <a:r>
              <a:rPr lang="en-US" sz="2000" dirty="0"/>
              <a:t> </a:t>
            </a:r>
          </a:p>
          <a:p>
            <a:pPr algn="just">
              <a:lnSpc>
                <a:spcPct val="150000"/>
              </a:lnSpc>
            </a:pPr>
            <a:endParaRPr lang="en-US" sz="1200" dirty="0" smtClean="0">
              <a:solidFill>
                <a:srgbClr val="002060"/>
              </a:solidFill>
            </a:endParaRPr>
          </a:p>
          <a:p>
            <a:pPr algn="just">
              <a:lnSpc>
                <a:spcPct val="150000"/>
              </a:lnSpc>
            </a:pPr>
            <a:endParaRPr lang="en-US" b="1" dirty="0" smtClean="0">
              <a:solidFill>
                <a:srgbClr val="002060"/>
              </a:solidFill>
            </a:endParaRPr>
          </a:p>
          <a:p>
            <a:pPr algn="just">
              <a:lnSpc>
                <a:spcPct val="150000"/>
              </a:lnSpc>
            </a:pPr>
            <a:r>
              <a:rPr lang="en-US" b="1" dirty="0" smtClean="0">
                <a:solidFill>
                  <a:srgbClr val="002060"/>
                </a:solidFill>
              </a:rPr>
              <a:t>		</a:t>
            </a:r>
            <a:endParaRPr lang="en-US" dirty="0">
              <a:solidFill>
                <a:srgbClr val="002060"/>
              </a:solidFill>
            </a:endParaRPr>
          </a:p>
        </p:txBody>
      </p:sp>
    </p:spTree>
    <p:extLst>
      <p:ext uri="{BB962C8B-B14F-4D97-AF65-F5344CB8AC3E}">
        <p14:creationId xmlns:p14="http://schemas.microsoft.com/office/powerpoint/2010/main" val="3663976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067800" cy="5424562"/>
          </a:xfrm>
          <a:prstGeom prst="rect">
            <a:avLst/>
          </a:prstGeom>
        </p:spPr>
        <p:txBody>
          <a:bodyPr wrap="square">
            <a:spAutoFit/>
          </a:bodyPr>
          <a:lstStyle/>
          <a:p>
            <a:pPr algn="ctr">
              <a:lnSpc>
                <a:spcPct val="150000"/>
              </a:lnSpc>
            </a:pPr>
            <a:r>
              <a:rPr lang="en-US" b="1" dirty="0"/>
              <a:t>JUSTIFICATION OF THE STUDY</a:t>
            </a:r>
            <a:endParaRPr lang="en-US" dirty="0">
              <a:latin typeface="Times New Roman" panose="02020603050405020304" pitchFamily="18" charset="0"/>
              <a:ea typeface="Times New Roman" panose="02020603050405020304" pitchFamily="18" charset="0"/>
            </a:endParaRPr>
          </a:p>
          <a:p>
            <a:pPr marL="285750" indent="-285750" algn="just">
              <a:lnSpc>
                <a:spcPct val="150000"/>
              </a:lnSpc>
              <a:buFont typeface="Wingdings" panose="05000000000000000000" pitchFamily="2" charset="2"/>
              <a:buChar char="Ø"/>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The major aim of the study is to improve knowledge on how social entrepreneurs acquire skills and knowledge that can be enhanced via high quality social entrepreneurial preparation.</a:t>
            </a:r>
          </a:p>
          <a:p>
            <a:pPr algn="just">
              <a:lnSpc>
                <a:spcPct val="150000"/>
              </a:lnSpc>
            </a:pPr>
            <a:endParaRPr lang="en-US" sz="5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sz="2200" dirty="0">
                <a:latin typeface="Times New Roman" panose="02020603050405020304" pitchFamily="18" charset="0"/>
                <a:ea typeface="Times New Roman" panose="02020603050405020304" pitchFamily="18" charset="0"/>
                <a:cs typeface="Times New Roman" panose="02020603050405020304" pitchFamily="18" charset="0"/>
              </a:rPr>
              <a:t>Furthermore, the study seeks to examine how social entrepreneurship education really influence students’ post-training intentions towards reducing graduate unemployment in Nigeria. </a:t>
            </a:r>
          </a:p>
          <a:p>
            <a:pPr algn="just">
              <a:lnSpc>
                <a:spcPct val="150000"/>
              </a:lnSpc>
            </a:pPr>
            <a:endParaRPr lang="en-US" sz="4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study will also broaden the present knowledge of the social entrepreneurship education in Nigeria and Africa at large. </a:t>
            </a:r>
          </a:p>
          <a:p>
            <a:pPr algn="just">
              <a:lnSpc>
                <a:spcPct val="150000"/>
              </a:lnSpc>
            </a:pPr>
            <a:endParaRPr lang="en-US" sz="8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505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36" y="546348"/>
            <a:ext cx="8915400" cy="6540252"/>
          </a:xfrm>
          <a:prstGeom prst="rect">
            <a:avLst/>
          </a:prstGeom>
        </p:spPr>
        <p:txBody>
          <a:bodyPr wrap="square">
            <a:spAutoFit/>
          </a:bodyPr>
          <a:lstStyle/>
          <a:p>
            <a:pPr algn="ctr"/>
            <a:r>
              <a:rPr lang="en-US" sz="2000" b="1" dirty="0" smtClean="0">
                <a:solidFill>
                  <a:schemeClr val="tx1">
                    <a:lumMod val="75000"/>
                    <a:lumOff val="25000"/>
                  </a:schemeClr>
                </a:solidFill>
              </a:rPr>
              <a:t>ETHICAL CONSIDERATIONS</a:t>
            </a:r>
            <a:endParaRPr lang="en-US" sz="2000" dirty="0">
              <a:solidFill>
                <a:schemeClr val="tx1">
                  <a:lumMod val="75000"/>
                  <a:lumOff val="25000"/>
                </a:schemeClr>
              </a:solidFill>
            </a:endParaRPr>
          </a:p>
          <a:p>
            <a:pPr algn="ctr"/>
            <a:r>
              <a:rPr lang="en-US" sz="800" b="1" dirty="0"/>
              <a:t> </a:t>
            </a:r>
            <a:endParaRPr lang="en-US" sz="3600" dirty="0"/>
          </a:p>
          <a:p>
            <a:pPr marL="285750" indent="-285750" algn="just">
              <a:lnSpc>
                <a:spcPct val="150000"/>
              </a:lnSpc>
              <a:buFont typeface="Wingdings" panose="05000000000000000000" pitchFamily="2" charset="2"/>
              <a:buChar char="Ø"/>
            </a:pPr>
            <a:r>
              <a:rPr lang="en-US" sz="2400" dirty="0"/>
              <a:t>The researcher makes sure that every participant in this study fills an informed consent form to validate their willingness to be involved</a:t>
            </a:r>
            <a:r>
              <a:rPr lang="en-US" sz="2400" dirty="0" smtClean="0"/>
              <a:t>. </a:t>
            </a:r>
            <a:endParaRPr lang="en-US" sz="2000" dirty="0"/>
          </a:p>
          <a:p>
            <a:pPr marL="285750" indent="-285750" algn="just">
              <a:lnSpc>
                <a:spcPct val="150000"/>
              </a:lnSpc>
              <a:buFont typeface="Wingdings" panose="05000000000000000000" pitchFamily="2" charset="2"/>
              <a:buChar char="Ø"/>
            </a:pPr>
            <a:endParaRPr lang="en-US" sz="1400" dirty="0"/>
          </a:p>
          <a:p>
            <a:pPr marL="285750" indent="-285750" algn="just">
              <a:lnSpc>
                <a:spcPct val="150000"/>
              </a:lnSpc>
              <a:buFont typeface="Wingdings" panose="05000000000000000000" pitchFamily="2" charset="2"/>
              <a:buChar char="Ø"/>
            </a:pPr>
            <a:r>
              <a:rPr lang="en-US" sz="2400" dirty="0" smtClean="0"/>
              <a:t>Pseudo </a:t>
            </a:r>
            <a:r>
              <a:rPr lang="en-US" sz="2400" dirty="0"/>
              <a:t>names will be used to conceal the identity of participants throughout the study. </a:t>
            </a:r>
            <a:endParaRPr lang="en-US" sz="2400" dirty="0" smtClean="0"/>
          </a:p>
          <a:p>
            <a:pPr marL="285750" indent="-285750" algn="just">
              <a:lnSpc>
                <a:spcPct val="150000"/>
              </a:lnSpc>
              <a:buFont typeface="Wingdings" panose="05000000000000000000" pitchFamily="2" charset="2"/>
              <a:buChar char="Ø"/>
            </a:pPr>
            <a:endParaRPr lang="en-US" sz="1600" dirty="0"/>
          </a:p>
          <a:p>
            <a:pPr marL="285750" indent="-285750" algn="just">
              <a:lnSpc>
                <a:spcPct val="150000"/>
              </a:lnSpc>
              <a:buFont typeface="Wingdings" panose="05000000000000000000" pitchFamily="2" charset="2"/>
              <a:buChar char="Ø"/>
            </a:pPr>
            <a:r>
              <a:rPr lang="en-US" sz="2400" dirty="0" smtClean="0"/>
              <a:t>Additionally</a:t>
            </a:r>
            <a:r>
              <a:rPr lang="en-US" sz="2400" dirty="0"/>
              <a:t>, ethical clearance will be secured from the University of </a:t>
            </a:r>
            <a:r>
              <a:rPr lang="en-US" sz="2400" dirty="0" err="1"/>
              <a:t>Kwazulu</a:t>
            </a:r>
            <a:r>
              <a:rPr lang="en-US" sz="2400" dirty="0"/>
              <a:t>–Natal permitting the researcher to continue with the study and necessary gatekeeper’s permit will be collected from the authorities of the three universities.</a:t>
            </a:r>
            <a:endParaRPr lang="en-US" sz="1600" dirty="0"/>
          </a:p>
          <a:p>
            <a:pPr algn="just"/>
            <a:endParaRPr lang="en-US" sz="2200" dirty="0">
              <a:solidFill>
                <a:srgbClr val="002060"/>
              </a:solidFill>
            </a:endParaRPr>
          </a:p>
        </p:txBody>
      </p:sp>
    </p:spTree>
    <p:extLst>
      <p:ext uri="{BB962C8B-B14F-4D97-AF65-F5344CB8AC3E}">
        <p14:creationId xmlns:p14="http://schemas.microsoft.com/office/powerpoint/2010/main" val="3027413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51837"/>
            <a:ext cx="8839200" cy="6663363"/>
          </a:xfrm>
          <a:prstGeom prst="rect">
            <a:avLst/>
          </a:prstGeom>
        </p:spPr>
        <p:txBody>
          <a:bodyPr wrap="square">
            <a:spAutoFit/>
          </a:bodyPr>
          <a:lstStyle/>
          <a:p>
            <a:pPr algn="ctr"/>
            <a:r>
              <a:rPr lang="en-US" sz="2000" b="1" dirty="0">
                <a:solidFill>
                  <a:schemeClr val="tx1">
                    <a:lumMod val="75000"/>
                    <a:lumOff val="25000"/>
                  </a:schemeClr>
                </a:solidFill>
              </a:rPr>
              <a:t>LIMITATIONS OF THE STUDY</a:t>
            </a:r>
            <a:endParaRPr lang="en-US" sz="2000" dirty="0">
              <a:solidFill>
                <a:schemeClr val="tx1">
                  <a:lumMod val="75000"/>
                  <a:lumOff val="25000"/>
                </a:schemeClr>
              </a:solidFill>
            </a:endParaRPr>
          </a:p>
          <a:p>
            <a:r>
              <a:rPr lang="en-US" sz="2000" dirty="0"/>
              <a:t> </a:t>
            </a:r>
          </a:p>
          <a:p>
            <a:pPr marL="285750" lvl="0" indent="-285750" algn="just">
              <a:lnSpc>
                <a:spcPct val="150000"/>
              </a:lnSpc>
              <a:buFont typeface="Wingdings" panose="05000000000000000000" pitchFamily="2" charset="2"/>
              <a:buChar char="Ø"/>
            </a:pPr>
            <a:r>
              <a:rPr lang="en-US" sz="2000" dirty="0">
                <a:cs typeface="Times New Roman" panose="02020603050405020304" pitchFamily="18" charset="0"/>
              </a:rPr>
              <a:t>Due to unstable academic programs in </a:t>
            </a:r>
            <a:r>
              <a:rPr lang="en-US" sz="2000" dirty="0" smtClean="0">
                <a:cs typeface="Times New Roman" panose="02020603050405020304" pitchFamily="18" charset="0"/>
              </a:rPr>
              <a:t>Nigerian Universities </a:t>
            </a:r>
            <a:r>
              <a:rPr lang="en-US" sz="2000" dirty="0">
                <a:cs typeface="Times New Roman" panose="02020603050405020304" pitchFamily="18" charset="0"/>
              </a:rPr>
              <a:t>the researcher might have difficulties during the time of collecting data because of the unpredicted industrial action. </a:t>
            </a:r>
            <a:endParaRPr lang="en-US" sz="2000" dirty="0" smtClean="0">
              <a:cs typeface="Times New Roman" panose="02020603050405020304" pitchFamily="18" charset="0"/>
            </a:endParaRPr>
          </a:p>
          <a:p>
            <a:pPr marL="285750" lvl="0" indent="-285750" algn="just">
              <a:lnSpc>
                <a:spcPct val="150000"/>
              </a:lnSpc>
              <a:buFont typeface="Wingdings" panose="05000000000000000000" pitchFamily="2" charset="2"/>
              <a:buChar char="Ø"/>
            </a:pPr>
            <a:endParaRPr lang="en-US" sz="2000" dirty="0">
              <a:cs typeface="Times New Roman" panose="02020603050405020304" pitchFamily="18" charset="0"/>
            </a:endParaRPr>
          </a:p>
          <a:p>
            <a:pPr marL="285750" lvl="0" indent="-285750" algn="just">
              <a:lnSpc>
                <a:spcPct val="150000"/>
              </a:lnSpc>
              <a:buFont typeface="Wingdings" panose="05000000000000000000" pitchFamily="2" charset="2"/>
              <a:buChar char="Ø"/>
            </a:pPr>
            <a:r>
              <a:rPr lang="en-US" sz="2000" dirty="0">
                <a:cs typeface="Times New Roman" panose="02020603050405020304" pitchFamily="18" charset="0"/>
              </a:rPr>
              <a:t>The researcher will be restricted to just only three universities in Nigeria: University of Lagos (UNILAG), </a:t>
            </a:r>
            <a:r>
              <a:rPr lang="en-US" sz="2000" dirty="0" err="1">
                <a:cs typeface="Times New Roman" panose="02020603050405020304" pitchFamily="18" charset="0"/>
              </a:rPr>
              <a:t>Akoka</a:t>
            </a:r>
            <a:r>
              <a:rPr lang="en-US" sz="2000" dirty="0">
                <a:cs typeface="Times New Roman" panose="02020603050405020304" pitchFamily="18" charset="0"/>
              </a:rPr>
              <a:t>, Lagos-State; Lagos State University (LASU), </a:t>
            </a:r>
            <a:r>
              <a:rPr lang="en-US" sz="2000" dirty="0" err="1">
                <a:cs typeface="Times New Roman" panose="02020603050405020304" pitchFamily="18" charset="0"/>
              </a:rPr>
              <a:t>Ojo</a:t>
            </a:r>
            <a:r>
              <a:rPr lang="en-US" sz="2000" dirty="0">
                <a:cs typeface="Times New Roman" panose="02020603050405020304" pitchFamily="18" charset="0"/>
              </a:rPr>
              <a:t>, Lagos; and </a:t>
            </a:r>
            <a:r>
              <a:rPr lang="en-US" sz="2000" dirty="0" err="1">
                <a:cs typeface="Times New Roman" panose="02020603050405020304" pitchFamily="18" charset="0"/>
              </a:rPr>
              <a:t>Babcok</a:t>
            </a:r>
            <a:r>
              <a:rPr lang="en-US" sz="2000" dirty="0">
                <a:cs typeface="Times New Roman" panose="02020603050405020304" pitchFamily="18" charset="0"/>
              </a:rPr>
              <a:t> University, </a:t>
            </a:r>
            <a:r>
              <a:rPr lang="en-US" sz="2000" dirty="0" err="1">
                <a:cs typeface="Times New Roman" panose="02020603050405020304" pitchFamily="18" charset="0"/>
              </a:rPr>
              <a:t>Ilisan</a:t>
            </a:r>
            <a:r>
              <a:rPr lang="en-US" sz="2000" dirty="0">
                <a:cs typeface="Times New Roman" panose="02020603050405020304" pitchFamily="18" charset="0"/>
              </a:rPr>
              <a:t>-Remo, Ogun-State, due to inadequacy time, fund and problem of </a:t>
            </a:r>
            <a:r>
              <a:rPr lang="en-US" sz="2000" dirty="0" smtClean="0">
                <a:cs typeface="Times New Roman" panose="02020603050405020304" pitchFamily="18" charset="0"/>
              </a:rPr>
              <a:t>logistics. </a:t>
            </a:r>
          </a:p>
          <a:p>
            <a:pPr marL="285750" lvl="0" indent="-285750" algn="just">
              <a:lnSpc>
                <a:spcPct val="150000"/>
              </a:lnSpc>
              <a:buFont typeface="Wingdings" panose="05000000000000000000" pitchFamily="2" charset="2"/>
              <a:buChar char="Ø"/>
            </a:pPr>
            <a:endParaRPr lang="en-US" sz="2000" dirty="0">
              <a:cs typeface="Times New Roman" panose="02020603050405020304" pitchFamily="18" charset="0"/>
            </a:endParaRPr>
          </a:p>
          <a:p>
            <a:pPr marL="285750" lvl="0" indent="-285750" algn="just">
              <a:lnSpc>
                <a:spcPct val="150000"/>
              </a:lnSpc>
              <a:buFont typeface="Wingdings" panose="05000000000000000000" pitchFamily="2" charset="2"/>
              <a:buChar char="Ø"/>
            </a:pPr>
            <a:r>
              <a:rPr lang="en-US" sz="2000" dirty="0" smtClean="0"/>
              <a:t>However</a:t>
            </a:r>
            <a:r>
              <a:rPr lang="en-US" sz="2000" dirty="0"/>
              <a:t>, they tight schedule of lecturers and members of academic planning </a:t>
            </a:r>
            <a:r>
              <a:rPr lang="en-US" sz="2000" dirty="0" smtClean="0"/>
              <a:t>unit </a:t>
            </a:r>
            <a:r>
              <a:rPr lang="en-US" sz="2000" dirty="0"/>
              <a:t>for the interview may pose a challenge to timely completion of the questionnaires.</a:t>
            </a:r>
            <a:endParaRPr lang="en-US" sz="2000" dirty="0">
              <a:cs typeface="Times New Roman" panose="02020603050405020304" pitchFamily="18" charset="0"/>
            </a:endParaRPr>
          </a:p>
          <a:p>
            <a:pPr algn="just">
              <a:lnSpc>
                <a:spcPct val="150000"/>
              </a:lnSpc>
            </a:pPr>
            <a:endParaRPr lang="en-US" dirty="0" smtClean="0">
              <a:cs typeface="Times New Roman" panose="02020603050405020304" pitchFamily="18" charset="0"/>
            </a:endParaRPr>
          </a:p>
        </p:txBody>
      </p:sp>
    </p:spTree>
    <p:extLst>
      <p:ext uri="{BB962C8B-B14F-4D97-AF65-F5344CB8AC3E}">
        <p14:creationId xmlns:p14="http://schemas.microsoft.com/office/powerpoint/2010/main" val="2234873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20000"/>
                    <a:lumOff val="80000"/>
                  </a:schemeClr>
                </a:solidFill>
              </a:rPr>
              <a:t>Thank you </a:t>
            </a:r>
            <a:endParaRPr lang="en-US" dirty="0">
              <a:solidFill>
                <a:schemeClr val="accent1">
                  <a:lumMod val="20000"/>
                  <a:lumOff val="80000"/>
                </a:schemeClr>
              </a:solidFill>
            </a:endParaRPr>
          </a:p>
        </p:txBody>
      </p:sp>
    </p:spTree>
    <p:extLst>
      <p:ext uri="{BB962C8B-B14F-4D97-AF65-F5344CB8AC3E}">
        <p14:creationId xmlns:p14="http://schemas.microsoft.com/office/powerpoint/2010/main" val="679977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89892"/>
            <a:ext cx="9041176" cy="7163499"/>
          </a:xfrm>
          <a:prstGeom prst="rect">
            <a:avLst/>
          </a:prstGeom>
        </p:spPr>
        <p:txBody>
          <a:bodyPr wrap="square">
            <a:spAutoFit/>
          </a:bodyPr>
          <a:lstStyle/>
          <a:p>
            <a:pPr algn="ctr"/>
            <a:r>
              <a:rPr lang="en-US" sz="2400" b="1" dirty="0" smtClean="0">
                <a:solidFill>
                  <a:schemeClr val="tx1">
                    <a:lumMod val="85000"/>
                    <a:lumOff val="15000"/>
                  </a:schemeClr>
                </a:solidFill>
              </a:rPr>
              <a:t>INTRODUCTION</a:t>
            </a:r>
            <a:endParaRPr lang="en-US" sz="2400" dirty="0" smtClean="0">
              <a:solidFill>
                <a:schemeClr val="tx1">
                  <a:lumMod val="85000"/>
                  <a:lumOff val="15000"/>
                </a:schemeClr>
              </a:solidFill>
            </a:endParaRPr>
          </a:p>
          <a:p>
            <a:pPr algn="just"/>
            <a:endParaRPr lang="en-GB" sz="1400" dirty="0" smtClean="0">
              <a:solidFill>
                <a:srgbClr val="000000"/>
              </a:solidFill>
              <a:latin typeface="Times New Roman" panose="02020603050405020304" pitchFamily="18" charset="0"/>
              <a:ea typeface="Calibri" panose="020F0502020204030204" pitchFamily="34" charset="0"/>
            </a:endParaRPr>
          </a:p>
          <a:p>
            <a:pPr marL="285750" indent="-285750" algn="just">
              <a:lnSpc>
                <a:spcPct val="150000"/>
              </a:lnSpc>
              <a:buFont typeface="Wingdings" pitchFamily="2" charset="2"/>
              <a:buChar char="Ø"/>
            </a:pPr>
            <a:r>
              <a:rPr lang="en-US" sz="2200" dirty="0"/>
              <a:t>A main defect in the Nigerian educational system, is its theoretical inclination (</a:t>
            </a:r>
            <a:r>
              <a:rPr lang="en-US" sz="2200" dirty="0" err="1">
                <a:hlinkClick r:id="rId2" action="ppaction://hlinkfile" tooltip="Olorundare, 2014 #78"/>
              </a:rPr>
              <a:t>Olorundare</a:t>
            </a:r>
            <a:r>
              <a:rPr lang="en-US" sz="2200" dirty="0">
                <a:hlinkClick r:id="rId2" action="ppaction://hlinkfile" tooltip="Olorundare, 2014 #78"/>
              </a:rPr>
              <a:t> &amp; </a:t>
            </a:r>
            <a:r>
              <a:rPr lang="en-US" sz="2200" dirty="0" err="1">
                <a:hlinkClick r:id="rId2" action="ppaction://hlinkfile" tooltip="Olorundare, 2014 #78"/>
              </a:rPr>
              <a:t>Kayode</a:t>
            </a:r>
            <a:r>
              <a:rPr lang="en-US" sz="2200" dirty="0">
                <a:hlinkClick r:id="rId2" action="ppaction://hlinkfile" tooltip="Olorundare, 2014 #78"/>
              </a:rPr>
              <a:t>, 2014</a:t>
            </a:r>
            <a:r>
              <a:rPr lang="en-US" sz="2200" dirty="0"/>
              <a:t>). </a:t>
            </a:r>
            <a:endParaRPr lang="en-US" sz="2200" dirty="0" smtClean="0"/>
          </a:p>
          <a:p>
            <a:pPr algn="just">
              <a:lnSpc>
                <a:spcPct val="150000"/>
              </a:lnSpc>
            </a:pPr>
            <a:endParaRPr lang="en-US" sz="1100" dirty="0" smtClean="0"/>
          </a:p>
          <a:p>
            <a:pPr marL="285750" indent="-285750" algn="just">
              <a:lnSpc>
                <a:spcPct val="150000"/>
              </a:lnSpc>
              <a:buFont typeface="Wingdings" pitchFamily="2" charset="2"/>
              <a:buChar char="Ø"/>
            </a:pPr>
            <a:r>
              <a:rPr lang="en-US" sz="2200" dirty="0" smtClean="0"/>
              <a:t>Most </a:t>
            </a:r>
            <a:r>
              <a:rPr lang="en-US" sz="2200" dirty="0"/>
              <a:t>universities in Nigeria churn out graduates that are suitable for formal employment placement without much appreciation of vocational skills required for entrepreneurship (</a:t>
            </a:r>
            <a:r>
              <a:rPr lang="en-US" sz="2200" dirty="0" err="1">
                <a:hlinkClick r:id="rId2" action="ppaction://hlinkfile" tooltip="Olorundare, 2014 #78"/>
              </a:rPr>
              <a:t>Olorundare</a:t>
            </a:r>
            <a:r>
              <a:rPr lang="en-US" sz="2200" dirty="0">
                <a:hlinkClick r:id="rId2" action="ppaction://hlinkfile" tooltip="Olorundare, 2014 #78"/>
              </a:rPr>
              <a:t> &amp; </a:t>
            </a:r>
            <a:r>
              <a:rPr lang="en-US" sz="2200" dirty="0" err="1">
                <a:hlinkClick r:id="rId2" action="ppaction://hlinkfile" tooltip="Olorundare, 2014 #78"/>
              </a:rPr>
              <a:t>Kayode</a:t>
            </a:r>
            <a:r>
              <a:rPr lang="en-US" sz="2200" dirty="0">
                <a:hlinkClick r:id="rId2" action="ppaction://hlinkfile" tooltip="Olorundare, 2014 #78"/>
              </a:rPr>
              <a:t>, 2014</a:t>
            </a:r>
            <a:r>
              <a:rPr lang="en-US" sz="2200" dirty="0"/>
              <a:t>). </a:t>
            </a:r>
            <a:endParaRPr lang="en-US" sz="2200" dirty="0" smtClean="0"/>
          </a:p>
          <a:p>
            <a:pPr algn="just">
              <a:lnSpc>
                <a:spcPct val="150000"/>
              </a:lnSpc>
            </a:pPr>
            <a:endParaRPr lang="en-US" sz="1200" dirty="0" smtClean="0"/>
          </a:p>
          <a:p>
            <a:pPr marL="285750" indent="-285750" algn="just">
              <a:lnSpc>
                <a:spcPct val="150000"/>
              </a:lnSpc>
              <a:buFont typeface="Wingdings" pitchFamily="2" charset="2"/>
              <a:buChar char="Ø"/>
            </a:pPr>
            <a:r>
              <a:rPr lang="en-US" sz="2200" dirty="0" smtClean="0"/>
              <a:t>Obviously</a:t>
            </a:r>
            <a:r>
              <a:rPr lang="en-US" sz="2200" dirty="0"/>
              <a:t>, such occasion will lead to high rate of unemployment specifically amongst university graduates (</a:t>
            </a:r>
            <a:r>
              <a:rPr lang="en-US" sz="2200" dirty="0" err="1">
                <a:hlinkClick r:id="rId3" action="ppaction://hlinkfile" tooltip="Ejere, 2012 #85"/>
              </a:rPr>
              <a:t>Ejere</a:t>
            </a:r>
            <a:r>
              <a:rPr lang="en-US" sz="2200" dirty="0">
                <a:hlinkClick r:id="rId3" action="ppaction://hlinkfile" tooltip="Ejere, 2012 #85"/>
              </a:rPr>
              <a:t>, 2012</a:t>
            </a:r>
            <a:r>
              <a:rPr lang="en-US" sz="2200" dirty="0"/>
              <a:t>). </a:t>
            </a:r>
            <a:endParaRPr lang="en-US" sz="2200" dirty="0" smtClean="0"/>
          </a:p>
          <a:p>
            <a:pPr algn="just">
              <a:lnSpc>
                <a:spcPct val="150000"/>
              </a:lnSpc>
            </a:pPr>
            <a:endParaRPr lang="en-US" sz="1600" dirty="0"/>
          </a:p>
          <a:p>
            <a:pPr marL="285750" indent="-285750" algn="just">
              <a:lnSpc>
                <a:spcPct val="150000"/>
              </a:lnSpc>
              <a:buFont typeface="Wingdings" pitchFamily="2" charset="2"/>
              <a:buChar char="Ø"/>
            </a:pPr>
            <a:r>
              <a:rPr lang="en-GB" sz="2200" dirty="0" smtClean="0">
                <a:solidFill>
                  <a:srgbClr val="002060"/>
                </a:solidFill>
                <a:latin typeface="Times New Roman" panose="02020603050405020304" pitchFamily="18" charset="0"/>
                <a:ea typeface="Calibri" panose="020F0502020204030204" pitchFamily="34" charset="0"/>
                <a:cs typeface="Times New Roman" pitchFamily="18" charset="0"/>
              </a:rPr>
              <a:t> </a:t>
            </a:r>
            <a:r>
              <a:rPr lang="en-US" sz="2200" dirty="0"/>
              <a:t>It is easy to assess how much social entrepreneurs contribute to the nations’ development when they are employers and innovators. </a:t>
            </a:r>
            <a:endParaRPr lang="en-US" sz="2200" dirty="0" smtClean="0"/>
          </a:p>
          <a:p>
            <a:pPr algn="just">
              <a:lnSpc>
                <a:spcPct val="150000"/>
              </a:lnSpc>
            </a:pPr>
            <a:endParaRPr lang="en-US" sz="2200" dirty="0" smtClean="0"/>
          </a:p>
        </p:txBody>
      </p:sp>
    </p:spTree>
    <p:extLst>
      <p:ext uri="{BB962C8B-B14F-4D97-AF65-F5344CB8AC3E}">
        <p14:creationId xmlns:p14="http://schemas.microsoft.com/office/powerpoint/2010/main" val="2213404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457200"/>
            <a:ext cx="8915400" cy="6336350"/>
          </a:xfrm>
          <a:prstGeom prst="rect">
            <a:avLst/>
          </a:prstGeom>
        </p:spPr>
        <p:txBody>
          <a:bodyPr wrap="square">
            <a:spAutoFit/>
          </a:bodyPr>
          <a:lstStyle/>
          <a:p>
            <a:pPr algn="just">
              <a:lnSpc>
                <a:spcPct val="150000"/>
              </a:lnSpc>
            </a:pPr>
            <a:endParaRPr lang="en-US" sz="800" dirty="0"/>
          </a:p>
          <a:p>
            <a:pPr marL="285750" indent="-285750" algn="just">
              <a:lnSpc>
                <a:spcPct val="150000"/>
              </a:lnSpc>
              <a:buFont typeface="Wingdings" pitchFamily="2" charset="2"/>
              <a:buChar char="Ø"/>
            </a:pPr>
            <a:r>
              <a:rPr lang="en-US" sz="2400" dirty="0"/>
              <a:t>Thus, the policy of fostering social entrepreneurship education is therefore the general support and training of social entrepreneurs (</a:t>
            </a:r>
            <a:r>
              <a:rPr lang="en-US" sz="2400" dirty="0" err="1">
                <a:hlinkClick r:id="rId2" action="ppaction://hlinkfile" tooltip="Olorundare, 2014 #78"/>
              </a:rPr>
              <a:t>Olorundare</a:t>
            </a:r>
            <a:r>
              <a:rPr lang="en-US" sz="2400" dirty="0">
                <a:hlinkClick r:id="rId2" action="ppaction://hlinkfile" tooltip="Olorundare, 2014 #78"/>
              </a:rPr>
              <a:t> &amp; </a:t>
            </a:r>
            <a:r>
              <a:rPr lang="en-US" sz="2400" dirty="0" err="1">
                <a:hlinkClick r:id="rId2" action="ppaction://hlinkfile" tooltip="Olorundare, 2014 #78"/>
              </a:rPr>
              <a:t>Kayode</a:t>
            </a:r>
            <a:r>
              <a:rPr lang="en-US" sz="2400" dirty="0">
                <a:hlinkClick r:id="rId2" action="ppaction://hlinkfile" tooltip="Olorundare, 2014 #78"/>
              </a:rPr>
              <a:t>, 2014</a:t>
            </a:r>
            <a:r>
              <a:rPr lang="en-US" sz="2400" dirty="0" smtClean="0"/>
              <a:t>).</a:t>
            </a:r>
          </a:p>
          <a:p>
            <a:pPr marL="285750" indent="-285750" algn="just">
              <a:lnSpc>
                <a:spcPct val="150000"/>
              </a:lnSpc>
              <a:buFont typeface="Wingdings" pitchFamily="2" charset="2"/>
              <a:buChar char="Ø"/>
            </a:pPr>
            <a:endParaRPr lang="en-US" sz="1600" dirty="0"/>
          </a:p>
          <a:p>
            <a:pPr marL="285750" indent="-285750" algn="just">
              <a:lnSpc>
                <a:spcPct val="150000"/>
              </a:lnSpc>
              <a:buFont typeface="Wingdings" pitchFamily="2" charset="2"/>
              <a:buChar char="Ø"/>
            </a:pPr>
            <a:endParaRPr lang="en-US" sz="1050" dirty="0"/>
          </a:p>
          <a:p>
            <a:pPr marL="285750" indent="-285750" algn="just">
              <a:lnSpc>
                <a:spcPct val="150000"/>
              </a:lnSpc>
              <a:buFont typeface="Wingdings" pitchFamily="2" charset="2"/>
              <a:buChar char="Ø"/>
            </a:pPr>
            <a:r>
              <a:rPr lang="en-US" sz="2400" dirty="0"/>
              <a:t>Therefore, there exists a debate with regard to whether the training of social entrepreneurs is best conducted within the classroom or not</a:t>
            </a:r>
            <a:r>
              <a:rPr lang="en-US" sz="2400" dirty="0" smtClean="0"/>
              <a:t>.</a:t>
            </a:r>
          </a:p>
          <a:p>
            <a:pPr marL="285750" indent="-285750" algn="just">
              <a:lnSpc>
                <a:spcPct val="150000"/>
              </a:lnSpc>
              <a:buFont typeface="Wingdings" pitchFamily="2" charset="2"/>
              <a:buChar char="Ø"/>
            </a:pPr>
            <a:endParaRPr lang="en-US" sz="1400" dirty="0" smtClean="0"/>
          </a:p>
          <a:p>
            <a:pPr marL="285750" indent="-285750" algn="just">
              <a:lnSpc>
                <a:spcPct val="150000"/>
              </a:lnSpc>
              <a:buFont typeface="Wingdings" pitchFamily="2" charset="2"/>
              <a:buChar char="Ø"/>
            </a:pPr>
            <a:endParaRPr lang="en-US" sz="2000" dirty="0" smtClean="0"/>
          </a:p>
          <a:p>
            <a:pPr marL="285750" indent="-285750" algn="just">
              <a:lnSpc>
                <a:spcPct val="150000"/>
              </a:lnSpc>
              <a:buFont typeface="Wingdings" pitchFamily="2" charset="2"/>
              <a:buChar char="Ø"/>
            </a:pPr>
            <a:r>
              <a:rPr lang="en-US" sz="2400" dirty="0" smtClean="0"/>
              <a:t>The </a:t>
            </a:r>
            <a:r>
              <a:rPr lang="en-US" sz="2400" dirty="0"/>
              <a:t>dominant view is that  </a:t>
            </a:r>
            <a:r>
              <a:rPr lang="en-US" sz="2400" dirty="0" smtClean="0"/>
              <a:t>social entrepreneurs </a:t>
            </a:r>
            <a:r>
              <a:rPr lang="en-US" sz="2400" dirty="0"/>
              <a:t>are best  trained  in school (</a:t>
            </a:r>
            <a:r>
              <a:rPr lang="en-US" sz="2400" dirty="0">
                <a:hlinkClick r:id="rId3" action="ppaction://hlinkfile" tooltip="Solomon, 1991 #86"/>
              </a:rPr>
              <a:t>Solomon &amp; Fernald Jr, 1991</a:t>
            </a:r>
            <a:r>
              <a:rPr lang="en-US" sz="2400" dirty="0"/>
              <a:t>).</a:t>
            </a:r>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28541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24918"/>
          </a:xfrm>
          <a:prstGeom prst="rect">
            <a:avLst/>
          </a:prstGeom>
        </p:spPr>
        <p:txBody>
          <a:bodyPr wrap="square">
            <a:spAutoFit/>
          </a:bodyPr>
          <a:lstStyle/>
          <a:p>
            <a:pPr algn="just"/>
            <a:r>
              <a:rPr lang="en-US" sz="2800" b="1" dirty="0" smtClean="0">
                <a:latin typeface="Times New Roman" pitchFamily="18" charset="0"/>
                <a:cs typeface="Times New Roman" pitchFamily="18" charset="0"/>
              </a:rPr>
              <a:t>		</a:t>
            </a:r>
            <a:r>
              <a:rPr lang="en-US" sz="2400" b="1" dirty="0" smtClean="0">
                <a:solidFill>
                  <a:schemeClr val="tx1">
                    <a:lumMod val="85000"/>
                    <a:lumOff val="15000"/>
                  </a:schemeClr>
                </a:solidFill>
                <a:latin typeface="Times New Roman" pitchFamily="18" charset="0"/>
                <a:cs typeface="Times New Roman" pitchFamily="18" charset="0"/>
              </a:rPr>
              <a:t>STATEMENT OF THE PROBLEM</a:t>
            </a:r>
          </a:p>
          <a:p>
            <a:pPr algn="just"/>
            <a:endParaRPr lang="en-US" b="1" dirty="0">
              <a:latin typeface="Times New Roman" pitchFamily="18" charset="0"/>
              <a:cs typeface="Times New Roman" pitchFamily="18" charset="0"/>
            </a:endParaRPr>
          </a:p>
          <a:p>
            <a:pPr marL="342900" indent="-342900" algn="just">
              <a:buFont typeface="Wingdings" panose="05000000000000000000" pitchFamily="2" charset="2"/>
              <a:buChar char="Ø"/>
            </a:pPr>
            <a:r>
              <a:rPr lang="en-US" sz="2000" dirty="0" smtClean="0"/>
              <a:t>The Nigeria </a:t>
            </a:r>
            <a:r>
              <a:rPr lang="en-US" sz="2000" dirty="0"/>
              <a:t>university system is presently acknowledged as preparing graduates as </a:t>
            </a:r>
            <a:r>
              <a:rPr lang="en-US" sz="2000" dirty="0" smtClean="0"/>
              <a:t>employees </a:t>
            </a:r>
            <a:r>
              <a:rPr lang="en-US" sz="2000" dirty="0"/>
              <a:t>rather than being an employer of labor (</a:t>
            </a:r>
            <a:r>
              <a:rPr lang="en-US" sz="2000" dirty="0" err="1">
                <a:hlinkClick r:id="rId2" action="ppaction://hlinkfile" tooltip="Olorundare, 2014 #78"/>
              </a:rPr>
              <a:t>Olorundare</a:t>
            </a:r>
            <a:r>
              <a:rPr lang="en-US" sz="2000" dirty="0">
                <a:hlinkClick r:id="rId2" action="ppaction://hlinkfile" tooltip="Olorundare, 2014 #78"/>
              </a:rPr>
              <a:t> &amp; </a:t>
            </a:r>
            <a:r>
              <a:rPr lang="en-US" sz="2000" dirty="0" err="1">
                <a:hlinkClick r:id="rId2" action="ppaction://hlinkfile" tooltip="Olorundare, 2014 #78"/>
              </a:rPr>
              <a:t>Kayode</a:t>
            </a:r>
            <a:r>
              <a:rPr lang="en-US" sz="2000" dirty="0">
                <a:hlinkClick r:id="rId2" action="ppaction://hlinkfile" tooltip="Olorundare, 2014 #78"/>
              </a:rPr>
              <a:t>, 2014</a:t>
            </a:r>
            <a:r>
              <a:rPr lang="en-US" sz="2000" dirty="0"/>
              <a:t>). </a:t>
            </a:r>
            <a:endParaRPr lang="en-US" sz="2000" dirty="0" smtClean="0"/>
          </a:p>
          <a:p>
            <a:pPr algn="just"/>
            <a:endParaRPr lang="en-US" sz="1200" dirty="0" smtClean="0"/>
          </a:p>
          <a:p>
            <a:pPr marL="342900" indent="-342900" algn="just">
              <a:buFont typeface="Wingdings" panose="05000000000000000000" pitchFamily="2" charset="2"/>
              <a:buChar char="Ø"/>
            </a:pPr>
            <a:r>
              <a:rPr lang="en-US" sz="2000" dirty="0" smtClean="0"/>
              <a:t>Negligibly</a:t>
            </a:r>
            <a:r>
              <a:rPr lang="en-US" sz="2000" dirty="0"/>
              <a:t>, little attention has been devoted to the pedagogical methods and </a:t>
            </a:r>
            <a:r>
              <a:rPr lang="en-US" sz="2000" dirty="0" smtClean="0"/>
              <a:t>contents </a:t>
            </a:r>
            <a:r>
              <a:rPr lang="en-US" sz="2000" dirty="0"/>
              <a:t>in influencing how students identify themselves and how they believe in their own potential and capabilities which may contribute and assist them in establishing new social venture. </a:t>
            </a:r>
            <a:endParaRPr lang="en-US" sz="2000" dirty="0" smtClean="0"/>
          </a:p>
          <a:p>
            <a:pPr algn="just"/>
            <a:endParaRPr lang="en-US" sz="1200" dirty="0" smtClean="0"/>
          </a:p>
          <a:p>
            <a:pPr marL="342900" indent="-342900" algn="just">
              <a:buFont typeface="Wingdings" panose="05000000000000000000" pitchFamily="2" charset="2"/>
              <a:buChar char="Ø"/>
            </a:pPr>
            <a:r>
              <a:rPr lang="en-US" sz="2000" dirty="0" smtClean="0"/>
              <a:t>Moreover</a:t>
            </a:r>
            <a:r>
              <a:rPr lang="en-US" sz="2000" dirty="0"/>
              <a:t>, existing research has paid inadequate attention when considering social entrepreneurship education and social engagement of the student in community development. </a:t>
            </a:r>
            <a:endParaRPr lang="en-US" sz="2000" dirty="0" smtClean="0"/>
          </a:p>
          <a:p>
            <a:pPr algn="just"/>
            <a:endParaRPr lang="en-US" sz="900" dirty="0" smtClean="0"/>
          </a:p>
          <a:p>
            <a:pPr marL="342900" indent="-342900" algn="just">
              <a:buFont typeface="Wingdings" panose="05000000000000000000" pitchFamily="2" charset="2"/>
              <a:buChar char="Ø"/>
            </a:pPr>
            <a:r>
              <a:rPr lang="en-US" sz="2000" dirty="0" smtClean="0"/>
              <a:t>Further</a:t>
            </a:r>
            <a:r>
              <a:rPr lang="en-US" sz="2000" dirty="0"/>
              <a:t>, the contributory institutional factors simultaneously that impact on pedagogical techniques and teaching remain unexplored. </a:t>
            </a:r>
            <a:endParaRPr lang="en-US" sz="2000" dirty="0" smtClean="0"/>
          </a:p>
          <a:p>
            <a:pPr algn="just"/>
            <a:endParaRPr lang="en-US" sz="1600" dirty="0" smtClean="0"/>
          </a:p>
          <a:p>
            <a:pPr marL="342900" indent="-342900" algn="just">
              <a:buFont typeface="Wingdings" panose="05000000000000000000" pitchFamily="2" charset="2"/>
              <a:buChar char="Ø"/>
            </a:pPr>
            <a:r>
              <a:rPr lang="en-US" sz="2000" dirty="0" smtClean="0"/>
              <a:t>Additionally</a:t>
            </a:r>
            <a:r>
              <a:rPr lang="en-US" sz="2000" dirty="0"/>
              <a:t>, there exists a gap in the research presently on how </a:t>
            </a:r>
            <a:r>
              <a:rPr lang="en-US" sz="2000" dirty="0" smtClean="0"/>
              <a:t>students develop </a:t>
            </a:r>
            <a:r>
              <a:rPr lang="en-US" sz="2000" dirty="0" err="1" smtClean="0"/>
              <a:t>favourable</a:t>
            </a:r>
            <a:r>
              <a:rPr lang="en-US" sz="2000" dirty="0" smtClean="0"/>
              <a:t> attitude, intention and behavior toward social </a:t>
            </a:r>
            <a:r>
              <a:rPr lang="en-US" sz="2000" dirty="0"/>
              <a:t>entrepreneurship </a:t>
            </a:r>
            <a:r>
              <a:rPr lang="en-US" sz="2000" dirty="0" smtClean="0"/>
              <a:t>in Nigerian universities. </a:t>
            </a:r>
            <a:endParaRPr lang="en-US" sz="2000" dirty="0"/>
          </a:p>
          <a:p>
            <a:pPr algn="just"/>
            <a:endParaRPr lang="en-US" sz="2000" dirty="0" smtClean="0">
              <a:solidFill>
                <a:srgbClr val="002060"/>
              </a:solidFill>
              <a:latin typeface="Times New Roman" pitchFamily="18" charset="0"/>
              <a:cs typeface="Times New Roman" pitchFamily="18" charset="0"/>
            </a:endParaRPr>
          </a:p>
          <a:p>
            <a:pPr algn="ctr"/>
            <a:endParaRPr lang="en-US" sz="1600" dirty="0">
              <a:solidFill>
                <a:srgbClr val="002060"/>
              </a:solidFill>
            </a:endParaRPr>
          </a:p>
        </p:txBody>
      </p:sp>
    </p:spTree>
    <p:extLst>
      <p:ext uri="{BB962C8B-B14F-4D97-AF65-F5344CB8AC3E}">
        <p14:creationId xmlns:p14="http://schemas.microsoft.com/office/powerpoint/2010/main" val="397006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8256106"/>
          </a:xfrm>
          <a:prstGeom prst="rect">
            <a:avLst/>
          </a:prstGeom>
        </p:spPr>
        <p:txBody>
          <a:bodyPr wrap="square">
            <a:spAutoFit/>
          </a:bodyPr>
          <a:lstStyle/>
          <a:p>
            <a:pPr algn="ctr"/>
            <a:r>
              <a:rPr lang="en-US" sz="2400" b="1" dirty="0" smtClean="0">
                <a:latin typeface="Times New Roman" pitchFamily="18" charset="0"/>
                <a:cs typeface="Times New Roman" pitchFamily="18" charset="0"/>
              </a:rPr>
              <a:t>LITERATURE REVIEW</a:t>
            </a:r>
            <a:endParaRPr lang="en-US" sz="2400" dirty="0" smtClean="0">
              <a:latin typeface="Times New Roman" pitchFamily="18" charset="0"/>
              <a:cs typeface="Times New Roman" pitchFamily="18" charset="0"/>
            </a:endParaRPr>
          </a:p>
          <a:p>
            <a:r>
              <a:rPr lang="en-US" dirty="0">
                <a:latin typeface="Times New Roman" pitchFamily="18" charset="0"/>
                <a:cs typeface="Times New Roman" pitchFamily="18" charset="0"/>
              </a:rPr>
              <a:t> </a:t>
            </a:r>
          </a:p>
          <a:p>
            <a:pPr marL="285750" indent="-285750" algn="just">
              <a:buFont typeface="Wingdings" panose="05000000000000000000" pitchFamily="2" charset="2"/>
              <a:buChar char="Ø"/>
            </a:pPr>
            <a:r>
              <a:rPr lang="en-US" sz="2000" dirty="0"/>
              <a:t>This research study put forward the explanations on social entrepreneurship education and social ventures creation in Nigerian Universities. </a:t>
            </a:r>
            <a:endParaRPr lang="en-US" sz="2000" dirty="0" smtClean="0"/>
          </a:p>
          <a:p>
            <a:pPr algn="just"/>
            <a:endParaRPr lang="en-US" sz="1050" dirty="0" smtClean="0"/>
          </a:p>
          <a:p>
            <a:pPr algn="just"/>
            <a:endParaRPr lang="en-US" sz="800" dirty="0" smtClean="0"/>
          </a:p>
          <a:p>
            <a:pPr marL="285750" indent="-285750" algn="just">
              <a:buFont typeface="Wingdings" panose="05000000000000000000" pitchFamily="2" charset="2"/>
              <a:buChar char="Ø"/>
            </a:pPr>
            <a:r>
              <a:rPr lang="en-US" sz="2000" dirty="0" smtClean="0"/>
              <a:t>This </a:t>
            </a:r>
            <a:r>
              <a:rPr lang="en-US" sz="2000" dirty="0"/>
              <a:t>literature will be reviewed in this section and the different perspectives on social entrepreneurship education will be discussed. </a:t>
            </a:r>
            <a:endParaRPr lang="en-US" sz="2000" dirty="0" smtClean="0"/>
          </a:p>
          <a:p>
            <a:pPr algn="just"/>
            <a:endParaRPr lang="en-US" sz="1200" dirty="0" smtClean="0"/>
          </a:p>
          <a:p>
            <a:pPr algn="just"/>
            <a:endParaRPr lang="en-US" sz="700" dirty="0" smtClean="0"/>
          </a:p>
          <a:p>
            <a:pPr marL="285750" indent="-285750" algn="just">
              <a:buFont typeface="Wingdings" panose="05000000000000000000" pitchFamily="2" charset="2"/>
              <a:buChar char="Ø"/>
            </a:pPr>
            <a:r>
              <a:rPr lang="en-US" sz="2000" dirty="0" smtClean="0"/>
              <a:t>Social </a:t>
            </a:r>
            <a:r>
              <a:rPr lang="en-US" sz="2000" dirty="0"/>
              <a:t>entrepreneurship may be understood broadly in terms of economy, education,  research, and in social terms (</a:t>
            </a:r>
            <a:r>
              <a:rPr lang="en-US" sz="2000" dirty="0" err="1">
                <a:hlinkClick r:id="rId2" action="ppaction://hlinkfile" tooltip="Leadbeater, 1997 #47"/>
              </a:rPr>
              <a:t>Leadbeater</a:t>
            </a:r>
            <a:r>
              <a:rPr lang="en-US" sz="2000" dirty="0">
                <a:hlinkClick r:id="rId2" action="ppaction://hlinkfile" tooltip="Leadbeater, 1997 #47"/>
              </a:rPr>
              <a:t>, 1997</a:t>
            </a:r>
            <a:r>
              <a:rPr lang="en-US" sz="2000" dirty="0"/>
              <a:t>). </a:t>
            </a:r>
            <a:endParaRPr lang="en-US" sz="2000" dirty="0" smtClean="0"/>
          </a:p>
          <a:p>
            <a:pPr algn="just"/>
            <a:endParaRPr lang="en-US" sz="1050" dirty="0" smtClean="0"/>
          </a:p>
          <a:p>
            <a:pPr marL="285750" indent="-285750" algn="just">
              <a:buFont typeface="Wingdings" panose="05000000000000000000" pitchFamily="2" charset="2"/>
              <a:buChar char="Ø"/>
            </a:pPr>
            <a:r>
              <a:rPr lang="en-US" sz="2000" dirty="0" smtClean="0"/>
              <a:t>This </a:t>
            </a:r>
            <a:r>
              <a:rPr lang="en-US" sz="2000" dirty="0"/>
              <a:t>has made researchers to attempt at conceptualizing social entrepreneurship with the contexts of public sector, community enterprises, and relief </a:t>
            </a:r>
            <a:r>
              <a:rPr lang="en-US" sz="2000" dirty="0" smtClean="0"/>
              <a:t>organisations</a:t>
            </a:r>
            <a:r>
              <a:rPr lang="en-US" sz="2000" dirty="0"/>
              <a:t>, among others. </a:t>
            </a:r>
            <a:endParaRPr lang="en-US" sz="2000" dirty="0" smtClean="0"/>
          </a:p>
          <a:p>
            <a:pPr algn="just"/>
            <a:endParaRPr lang="en-US" sz="1000" dirty="0" smtClean="0"/>
          </a:p>
          <a:p>
            <a:pPr marL="285750" indent="-285750" algn="just">
              <a:buFont typeface="Wingdings" panose="05000000000000000000" pitchFamily="2" charset="2"/>
              <a:buChar char="Ø"/>
            </a:pPr>
            <a:r>
              <a:rPr lang="en-US" sz="2000" dirty="0" smtClean="0"/>
              <a:t>Dees </a:t>
            </a:r>
            <a:r>
              <a:rPr lang="en-US" sz="2000" dirty="0"/>
              <a:t>&amp; Anderson (</a:t>
            </a:r>
            <a:r>
              <a:rPr lang="en-US" sz="2000" dirty="0">
                <a:hlinkClick r:id="rId3" action="ppaction://hlinkfile" tooltip="Dees, 2006 #41"/>
              </a:rPr>
              <a:t>2006</a:t>
            </a:r>
            <a:r>
              <a:rPr lang="en-US" sz="2000" dirty="0"/>
              <a:t>) in </a:t>
            </a:r>
            <a:r>
              <a:rPr lang="en-US" sz="2000" dirty="0" smtClean="0"/>
              <a:t>their </a:t>
            </a:r>
            <a:r>
              <a:rPr lang="en-US" sz="2000" dirty="0"/>
              <a:t>study indicated three challenges faced in social entrepreneurship education. </a:t>
            </a:r>
            <a:endParaRPr lang="en-US" sz="2000" dirty="0" smtClean="0"/>
          </a:p>
          <a:p>
            <a:pPr algn="just"/>
            <a:endParaRPr lang="en-US" sz="1000" dirty="0" smtClean="0"/>
          </a:p>
          <a:p>
            <a:pPr marL="285750" indent="-285750" algn="just">
              <a:buFont typeface="Wingdings" panose="05000000000000000000" pitchFamily="2" charset="2"/>
              <a:buChar char="Ø"/>
            </a:pPr>
            <a:r>
              <a:rPr lang="en-US" sz="2000" dirty="0" smtClean="0"/>
              <a:t>The first problem concerns how to teach and learn social entrepreneurship education against a background of non-existing laid down approach to guide relevant faculties. </a:t>
            </a:r>
          </a:p>
          <a:p>
            <a:pPr algn="just"/>
            <a:endParaRPr lang="en-US" sz="1050" dirty="0" smtClean="0"/>
          </a:p>
          <a:p>
            <a:pPr marL="285750" indent="-285750" algn="just">
              <a:buFont typeface="Wingdings" panose="05000000000000000000" pitchFamily="2" charset="2"/>
              <a:buChar char="Ø"/>
            </a:pPr>
            <a:r>
              <a:rPr lang="en-US" sz="2000" dirty="0" smtClean="0"/>
              <a:t>Secondly, social entrepreneurship is still considered as a venture by most Universities or colleges instead of being considered as a field of study. </a:t>
            </a:r>
          </a:p>
          <a:p>
            <a:pPr marL="285750" indent="-285750">
              <a:buFont typeface="Wingdings" panose="05000000000000000000" pitchFamily="2" charset="2"/>
              <a:buChar char="Ø"/>
            </a:pPr>
            <a:endParaRPr lang="en-US" dirty="0"/>
          </a:p>
          <a:p>
            <a:pPr algn="just">
              <a:lnSpc>
                <a:spcPct val="150000"/>
              </a:lnSpc>
            </a:pPr>
            <a:endParaRPr lang="en-US" dirty="0" smtClean="0">
              <a:solidFill>
                <a:srgbClr val="002060"/>
              </a:solidFill>
              <a:latin typeface="Times New Roman" pitchFamily="18" charset="0"/>
              <a:cs typeface="Times New Roman" pitchFamily="18" charset="0"/>
            </a:endParaRPr>
          </a:p>
          <a:p>
            <a:pPr algn="just">
              <a:lnSpc>
                <a:spcPct val="150000"/>
              </a:lnSpc>
            </a:pPr>
            <a:endParaRPr lang="en-US" dirty="0">
              <a:solidFill>
                <a:srgbClr val="002060"/>
              </a:solidFill>
            </a:endParaRPr>
          </a:p>
          <a:p>
            <a:pPr algn="ctr"/>
            <a:endParaRPr lang="en-US" dirty="0">
              <a:solidFill>
                <a:srgbClr val="002060"/>
              </a:solidFill>
            </a:endParaRPr>
          </a:p>
        </p:txBody>
      </p:sp>
    </p:spTree>
    <p:extLst>
      <p:ext uri="{BB962C8B-B14F-4D97-AF65-F5344CB8AC3E}">
        <p14:creationId xmlns:p14="http://schemas.microsoft.com/office/powerpoint/2010/main" val="2493915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6186"/>
            <a:ext cx="9067800" cy="8840882"/>
          </a:xfrm>
          <a:prstGeom prst="rect">
            <a:avLst/>
          </a:prstGeom>
        </p:spPr>
        <p:txBody>
          <a:bodyPr wrap="square">
            <a:spAutoFit/>
          </a:bodyPr>
          <a:lstStyle/>
          <a:p>
            <a:pPr marL="285750" indent="-285750" algn="just">
              <a:lnSpc>
                <a:spcPct val="150000"/>
              </a:lnSpc>
              <a:buFont typeface="Wingdings" pitchFamily="2" charset="2"/>
              <a:buChar char="Ø"/>
            </a:pPr>
            <a:r>
              <a:rPr lang="en-US" sz="2000" dirty="0" smtClean="0"/>
              <a:t>The last problem relates to student motivation. </a:t>
            </a:r>
          </a:p>
          <a:p>
            <a:pPr algn="just">
              <a:lnSpc>
                <a:spcPct val="150000"/>
              </a:lnSpc>
            </a:pPr>
            <a:endParaRPr lang="en-US" sz="400" dirty="0" smtClean="0"/>
          </a:p>
          <a:p>
            <a:pPr marL="285750" indent="-285750" algn="just">
              <a:lnSpc>
                <a:spcPct val="150000"/>
              </a:lnSpc>
              <a:buFont typeface="Wingdings" pitchFamily="2" charset="2"/>
              <a:buChar char="Ø"/>
            </a:pPr>
            <a:r>
              <a:rPr lang="en-US" sz="2000" dirty="0" smtClean="0"/>
              <a:t>Social </a:t>
            </a:r>
            <a:r>
              <a:rPr lang="en-US" sz="2000" dirty="0"/>
              <a:t>entrepreneurship education should not be learning the art of generating income. </a:t>
            </a:r>
            <a:endParaRPr lang="en-US" sz="2000" dirty="0" smtClean="0"/>
          </a:p>
          <a:p>
            <a:pPr algn="just">
              <a:lnSpc>
                <a:spcPct val="150000"/>
              </a:lnSpc>
            </a:pPr>
            <a:endParaRPr lang="en-US" sz="100" dirty="0" smtClean="0"/>
          </a:p>
          <a:p>
            <a:pPr marL="285750" indent="-285750" algn="just">
              <a:lnSpc>
                <a:spcPct val="150000"/>
              </a:lnSpc>
              <a:buFont typeface="Wingdings" pitchFamily="2" charset="2"/>
              <a:buChar char="Ø"/>
            </a:pPr>
            <a:r>
              <a:rPr lang="en-US" sz="2000" dirty="0" smtClean="0"/>
              <a:t>Rather</a:t>
            </a:r>
            <a:r>
              <a:rPr lang="en-US" sz="2000" dirty="0"/>
              <a:t>, students are interested in educational institutions that assist and equip them with innovation and creativity skills that are oriented towards </a:t>
            </a:r>
            <a:r>
              <a:rPr lang="en-US" sz="2000" dirty="0" smtClean="0"/>
              <a:t>problem-solving.</a:t>
            </a:r>
            <a:endParaRPr lang="en-US" sz="300" dirty="0" smtClean="0"/>
          </a:p>
          <a:p>
            <a:pPr marL="285750" indent="-285750" algn="just">
              <a:lnSpc>
                <a:spcPct val="150000"/>
              </a:lnSpc>
              <a:buFont typeface="Wingdings" pitchFamily="2" charset="2"/>
              <a:buChar char="Ø"/>
            </a:pPr>
            <a:r>
              <a:rPr lang="en-US" sz="2000" dirty="0" smtClean="0"/>
              <a:t>As </a:t>
            </a:r>
            <a:r>
              <a:rPr lang="en-US" sz="2000" dirty="0"/>
              <a:t>argued by (</a:t>
            </a:r>
            <a:r>
              <a:rPr lang="en-US" sz="2000" dirty="0">
                <a:hlinkClick r:id="rId2" action="ppaction://hlinkfile" tooltip="Austin, 2006 #25"/>
              </a:rPr>
              <a:t>Austin et al., 2006</a:t>
            </a:r>
            <a:r>
              <a:rPr lang="en-US" sz="2000" dirty="0"/>
              <a:t>), the primary concern should be on ensuring that students appreciate  social entrepreneurship  in a manner which creates value for the society. </a:t>
            </a:r>
            <a:endParaRPr lang="en-US" sz="2000" dirty="0" smtClean="0"/>
          </a:p>
          <a:p>
            <a:pPr algn="just">
              <a:lnSpc>
                <a:spcPct val="150000"/>
              </a:lnSpc>
            </a:pPr>
            <a:endParaRPr lang="en-US" sz="500" dirty="0" smtClean="0"/>
          </a:p>
          <a:p>
            <a:pPr marL="285750" indent="-285750" algn="just">
              <a:lnSpc>
                <a:spcPct val="150000"/>
              </a:lnSpc>
              <a:buFont typeface="Wingdings" pitchFamily="2" charset="2"/>
              <a:buChar char="Ø"/>
            </a:pPr>
            <a:r>
              <a:rPr lang="en-US" sz="2000" dirty="0" smtClean="0"/>
              <a:t>Furthermore</a:t>
            </a:r>
            <a:r>
              <a:rPr lang="en-US" sz="2000" dirty="0"/>
              <a:t>, it is incumbent upon students to understand that in order to realize organizational mandate, materials can be obtained from a variety of sources such as charity organizations, support from the state, generous contributions from individuals or companies and revenue generated from business ventures. </a:t>
            </a:r>
          </a:p>
          <a:p>
            <a:pPr marL="285750" indent="-285750" algn="just">
              <a:lnSpc>
                <a:spcPct val="150000"/>
              </a:lnSpc>
              <a:buFont typeface="Wingdings" pitchFamily="2" charset="2"/>
              <a:buChar char="Ø"/>
            </a:pPr>
            <a:endParaRPr lang="en-US" dirty="0">
              <a:solidFill>
                <a:srgbClr val="002060"/>
              </a:solidFill>
              <a:latin typeface="Times New Roman" pitchFamily="18" charset="0"/>
              <a:cs typeface="Times New Roman" pitchFamily="18" charset="0"/>
            </a:endParaRPr>
          </a:p>
          <a:p>
            <a:pPr marL="285750" indent="-285750" algn="just">
              <a:lnSpc>
                <a:spcPct val="150000"/>
              </a:lnSpc>
              <a:buFont typeface="Wingdings" pitchFamily="2" charset="2"/>
              <a:buChar char="Ø"/>
            </a:pPr>
            <a:endParaRPr lang="en-US" dirty="0" smtClean="0">
              <a:solidFill>
                <a:srgbClr val="002060"/>
              </a:solidFill>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tabLst>
                <a:tab pos="457200" algn="l"/>
              </a:tabLst>
            </a:pPr>
            <a:endParaRPr lang="en-US" b="1" dirty="0" smtClean="0">
              <a:latin typeface="Times New Roman" panose="02020603050405020304" pitchFamily="18" charset="0"/>
            </a:endParaRPr>
          </a:p>
          <a:p>
            <a:pPr algn="just"/>
            <a:endParaRPr lang="en-US" dirty="0" smtClean="0"/>
          </a:p>
          <a:p>
            <a:endParaRPr lang="en-US" dirty="0"/>
          </a:p>
        </p:txBody>
      </p:sp>
    </p:spTree>
    <p:extLst>
      <p:ext uri="{BB962C8B-B14F-4D97-AF65-F5344CB8AC3E}">
        <p14:creationId xmlns:p14="http://schemas.microsoft.com/office/powerpoint/2010/main" val="1626346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4770537"/>
          </a:xfrm>
          <a:prstGeom prst="rect">
            <a:avLst/>
          </a:prstGeom>
        </p:spPr>
        <p:txBody>
          <a:bodyPr wrap="square">
            <a:spAutoFit/>
          </a:bodyPr>
          <a:lstStyle/>
          <a:p>
            <a:pPr algn="ctr"/>
            <a:r>
              <a:rPr lang="en-US" sz="2800" b="1" dirty="0" smtClean="0">
                <a:solidFill>
                  <a:schemeClr val="accent6">
                    <a:lumMod val="50000"/>
                  </a:schemeClr>
                </a:solidFill>
                <a:latin typeface="Times New Roman" pitchFamily="18" charset="0"/>
                <a:cs typeface="Times New Roman" pitchFamily="18" charset="0"/>
              </a:rPr>
              <a:t>RESEARCH QUESTIONS</a:t>
            </a:r>
            <a:r>
              <a:rPr lang="en-US" sz="2800" b="1" dirty="0" smtClean="0">
                <a:solidFill>
                  <a:srgbClr val="002060"/>
                </a:solidFill>
                <a:latin typeface="Times New Roman" pitchFamily="18" charset="0"/>
                <a:cs typeface="Times New Roman" pitchFamily="18" charset="0"/>
              </a:rPr>
              <a:t> </a:t>
            </a:r>
          </a:p>
          <a:p>
            <a:endParaRPr lang="en-US" sz="2000" dirty="0"/>
          </a:p>
          <a:p>
            <a:pPr marL="514350" lvl="0" indent="-514350" algn="just">
              <a:buFont typeface="+mj-lt"/>
              <a:buAutoNum type="romanLcPeriod"/>
            </a:pPr>
            <a:endParaRPr lang="en-US" sz="2000" dirty="0" smtClean="0"/>
          </a:p>
          <a:p>
            <a:pPr marL="514350" lvl="0" indent="-514350" algn="just">
              <a:buFont typeface="+mj-lt"/>
              <a:buAutoNum type="romanLcPeriod"/>
            </a:pPr>
            <a:endParaRPr lang="en-US" sz="2000" dirty="0" smtClean="0"/>
          </a:p>
          <a:p>
            <a:pPr marL="514350" lvl="0" indent="-514350" algn="just">
              <a:buFont typeface="+mj-lt"/>
              <a:buAutoNum type="romanLcPeriod"/>
            </a:pPr>
            <a:r>
              <a:rPr lang="en-US" sz="2400" dirty="0" smtClean="0"/>
              <a:t>To </a:t>
            </a:r>
            <a:r>
              <a:rPr lang="en-US" sz="2400" dirty="0"/>
              <a:t>what extent do student attitudes, intentions and behavior influence the development of social </a:t>
            </a:r>
            <a:r>
              <a:rPr lang="en-US" sz="2400" dirty="0" smtClean="0"/>
              <a:t>ventures upon graduation? </a:t>
            </a:r>
          </a:p>
          <a:p>
            <a:pPr marL="514350" lvl="0" indent="-514350" algn="just">
              <a:buFont typeface="+mj-lt"/>
              <a:buAutoNum type="romanLcPeriod"/>
            </a:pPr>
            <a:endParaRPr lang="en-US" sz="2000" dirty="0" smtClean="0"/>
          </a:p>
          <a:p>
            <a:pPr marL="514350" lvl="0" indent="-514350" algn="just">
              <a:buFont typeface="+mj-lt"/>
              <a:buAutoNum type="romanLcPeriod"/>
            </a:pPr>
            <a:r>
              <a:rPr lang="en-US" sz="2400" dirty="0" smtClean="0"/>
              <a:t>To </a:t>
            </a:r>
            <a:r>
              <a:rPr lang="en-US" sz="2400" dirty="0"/>
              <a:t>what extent does social entrepreneurship education prepare students to commence sustainable social ventures upon </a:t>
            </a:r>
            <a:r>
              <a:rPr lang="en-US" sz="2400" dirty="0" smtClean="0"/>
              <a:t>graduation?</a:t>
            </a:r>
          </a:p>
          <a:p>
            <a:pPr marL="514350" lvl="0" indent="-514350" algn="just">
              <a:buFont typeface="+mj-lt"/>
              <a:buAutoNum type="romanLcPeriod"/>
            </a:pPr>
            <a:endParaRPr lang="en-US" sz="2800" dirty="0" smtClean="0"/>
          </a:p>
          <a:p>
            <a:pPr marL="514350" lvl="0" indent="-514350" algn="just">
              <a:buFont typeface="+mj-lt"/>
              <a:buAutoNum type="romanLcPeriod"/>
            </a:pPr>
            <a:r>
              <a:rPr lang="en-US" sz="2400" dirty="0" smtClean="0"/>
              <a:t>What </a:t>
            </a:r>
            <a:r>
              <a:rPr lang="en-US" sz="2400" dirty="0"/>
              <a:t>is the </a:t>
            </a:r>
            <a:r>
              <a:rPr lang="en-US" sz="2400" dirty="0" smtClean="0"/>
              <a:t>role </a:t>
            </a:r>
            <a:r>
              <a:rPr lang="en-US" sz="2400" dirty="0"/>
              <a:t>of Nigerian universities on the growth and expansion of sustainable social ventures? </a:t>
            </a:r>
            <a:endParaRPr lang="en-US" sz="2400" dirty="0">
              <a:solidFill>
                <a:schemeClr val="tx1">
                  <a:lumMod val="85000"/>
                  <a:lumOff val="1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6232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18492"/>
            <a:ext cx="8915400" cy="6463308"/>
          </a:xfrm>
          <a:prstGeom prst="rect">
            <a:avLst/>
          </a:prstGeom>
        </p:spPr>
        <p:txBody>
          <a:bodyPr wrap="square">
            <a:spAutoFit/>
          </a:bodyPr>
          <a:lstStyle/>
          <a:p>
            <a:r>
              <a:rPr lang="en-US" sz="2400" b="1" dirty="0" smtClean="0">
                <a:latin typeface="Times New Roman" pitchFamily="18" charset="0"/>
                <a:cs typeface="Times New Roman" pitchFamily="18" charset="0"/>
              </a:rPr>
              <a:t>			</a:t>
            </a:r>
            <a:r>
              <a:rPr lang="en-US" sz="2400" b="1" dirty="0" smtClean="0">
                <a:solidFill>
                  <a:srgbClr val="002060"/>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RESEARCH OBJECTIVES</a:t>
            </a:r>
          </a:p>
          <a:p>
            <a:endParaRPr lang="en-US" dirty="0">
              <a:latin typeface="Times New Roman" pitchFamily="18" charset="0"/>
              <a:cs typeface="Times New Roman" pitchFamily="18" charset="0"/>
            </a:endParaRPr>
          </a:p>
          <a:p>
            <a:pPr marL="514350" lvl="0" indent="-514350" algn="just">
              <a:buFont typeface="+mj-lt"/>
              <a:buAutoNum type="romanLcPeriod"/>
            </a:pPr>
            <a:r>
              <a:rPr lang="en-US" sz="2400" dirty="0"/>
              <a:t>To investigate the pedagogical nature of social entrepreneurship education in Nigerian Universities</a:t>
            </a:r>
            <a:r>
              <a:rPr lang="en-US" sz="2400" dirty="0" smtClean="0"/>
              <a:t>.</a:t>
            </a:r>
          </a:p>
          <a:p>
            <a:pPr marL="514350" lvl="0" indent="-514350" algn="just">
              <a:buFont typeface="+mj-lt"/>
              <a:buAutoNum type="romanLcPeriod"/>
            </a:pPr>
            <a:endParaRPr lang="en-US" sz="1600" dirty="0"/>
          </a:p>
          <a:p>
            <a:pPr marL="514350" lvl="0" indent="-514350" algn="just">
              <a:buFont typeface="+mj-lt"/>
              <a:buAutoNum type="romanLcPeriod"/>
            </a:pPr>
            <a:r>
              <a:rPr lang="en-US" sz="2400" dirty="0"/>
              <a:t>To examine the influence of the pedagogy on students’ social identity and self-efficacy</a:t>
            </a:r>
            <a:r>
              <a:rPr lang="en-US" sz="2400" dirty="0" smtClean="0"/>
              <a:t>.</a:t>
            </a:r>
          </a:p>
          <a:p>
            <a:pPr marL="514350" lvl="0" indent="-514350" algn="just">
              <a:buFont typeface="+mj-lt"/>
              <a:buAutoNum type="romanLcPeriod"/>
            </a:pPr>
            <a:endParaRPr lang="en-US" dirty="0"/>
          </a:p>
          <a:p>
            <a:pPr marL="514350" lvl="0" indent="-514350" algn="just">
              <a:buFont typeface="+mj-lt"/>
              <a:buAutoNum type="romanLcPeriod"/>
            </a:pPr>
            <a:r>
              <a:rPr lang="en-US" sz="2400" dirty="0"/>
              <a:t>To examine the extent to which student attitudes, intentions and behavior influence the development of social </a:t>
            </a:r>
            <a:r>
              <a:rPr lang="en-US" sz="2400" dirty="0" smtClean="0"/>
              <a:t>ventures  upon graduation.</a:t>
            </a:r>
          </a:p>
          <a:p>
            <a:pPr marL="514350" lvl="0" indent="-514350" algn="just">
              <a:buFont typeface="+mj-lt"/>
              <a:buAutoNum type="romanLcPeriod"/>
            </a:pPr>
            <a:endParaRPr lang="en-US" dirty="0"/>
          </a:p>
          <a:p>
            <a:pPr marL="514350" lvl="0" indent="-514350" algn="just">
              <a:buFont typeface="+mj-lt"/>
              <a:buAutoNum type="romanLcPeriod"/>
            </a:pPr>
            <a:r>
              <a:rPr lang="en-US" sz="2400" dirty="0"/>
              <a:t>To ascertain the extent to which social entrepreneurship education prepares students to commence sustainable social ventures upon graduation</a:t>
            </a:r>
            <a:r>
              <a:rPr lang="en-US" sz="2400" dirty="0" smtClean="0"/>
              <a:t>.</a:t>
            </a:r>
          </a:p>
          <a:p>
            <a:pPr marL="514350" lvl="0" indent="-514350" algn="just">
              <a:buFont typeface="+mj-lt"/>
              <a:buAutoNum type="romanLcPeriod"/>
            </a:pPr>
            <a:endParaRPr lang="en-US" sz="2400" dirty="0"/>
          </a:p>
          <a:p>
            <a:pPr marL="514350" indent="-514350" algn="just">
              <a:buFont typeface="+mj-lt"/>
              <a:buAutoNum type="romanLcPeriod"/>
            </a:pPr>
            <a:r>
              <a:rPr lang="en-US" sz="2400" dirty="0"/>
              <a:t>To investigate the </a:t>
            </a:r>
            <a:r>
              <a:rPr lang="en-US" sz="2400" dirty="0" smtClean="0"/>
              <a:t>role </a:t>
            </a:r>
            <a:r>
              <a:rPr lang="en-US" sz="2400" dirty="0"/>
              <a:t>of Nigerian universities on the growth and expansion of sustainable social ventures.</a:t>
            </a:r>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640748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3910</TotalTime>
  <Words>1242</Words>
  <Application>Microsoft Office PowerPoint</Application>
  <PresentationFormat>On-screen Show (4:3)</PresentationFormat>
  <Paragraphs>322</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Constantia</vt:lpstr>
      <vt:lpstr>Times New Roman</vt:lpstr>
      <vt:lpstr>Wingdings</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deji</dc:creator>
  <cp:lastModifiedBy>deji</cp:lastModifiedBy>
  <cp:revision>353</cp:revision>
  <cp:lastPrinted>2015-07-21T13:44:22Z</cp:lastPrinted>
  <dcterms:created xsi:type="dcterms:W3CDTF">2015-06-04T23:14:42Z</dcterms:created>
  <dcterms:modified xsi:type="dcterms:W3CDTF">2018-02-12T12:10:35Z</dcterms:modified>
</cp:coreProperties>
</file>