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87" r:id="rId2"/>
    <p:sldId id="262" r:id="rId3"/>
    <p:sldId id="264" r:id="rId4"/>
    <p:sldId id="265" r:id="rId5"/>
    <p:sldId id="266" r:id="rId6"/>
    <p:sldId id="279" r:id="rId7"/>
    <p:sldId id="267" r:id="rId8"/>
    <p:sldId id="282" r:id="rId9"/>
    <p:sldId id="268" r:id="rId10"/>
    <p:sldId id="281" r:id="rId11"/>
    <p:sldId id="269" r:id="rId12"/>
    <p:sldId id="278" r:id="rId13"/>
    <p:sldId id="271" r:id="rId14"/>
    <p:sldId id="270" r:id="rId15"/>
    <p:sldId id="272" r:id="rId16"/>
    <p:sldId id="273" r:id="rId17"/>
    <p:sldId id="283" r:id="rId18"/>
    <p:sldId id="274" r:id="rId19"/>
    <p:sldId id="275" r:id="rId20"/>
    <p:sldId id="284" r:id="rId21"/>
    <p:sldId id="276" r:id="rId22"/>
    <p:sldId id="286" r:id="rId23"/>
    <p:sldId id="277" r:id="rId24"/>
    <p:sldId id="285" r:id="rId2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24C1A"/>
    <a:srgbClr val="DC8124"/>
    <a:srgbClr val="66A0D4"/>
    <a:srgbClr val="C6DBEF"/>
    <a:srgbClr val="FFFFFF"/>
    <a:srgbClr val="F38E1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58" d="100"/>
          <a:sy n="58" d="100"/>
        </p:scale>
        <p:origin x="864" y="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../embeddings/oleObject1.bin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../embeddings/oleObject2.bin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bar"/>
        <c:grouping val="clustered"/>
        <c:varyColors val="0"/>
        <c:ser>
          <c:idx val="0"/>
          <c:order val="0"/>
          <c:invertIfNegative val="0"/>
          <c:dPt>
            <c:idx val="1"/>
            <c:invertIfNegative val="0"/>
            <c:bubble3D val="0"/>
            <c:spPr>
              <a:solidFill>
                <a:schemeClr val="accent3"/>
              </a:solidFill>
              <a:ln w="38100" cap="flat" cmpd="sng" algn="ctr">
                <a:solidFill>
                  <a:schemeClr val="lt1"/>
                </a:solidFill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c:spPr>
          </c:dPt>
          <c:dPt>
            <c:idx val="6"/>
            <c:invertIfNegative val="0"/>
            <c:bubble3D val="0"/>
            <c:spPr>
              <a:solidFill>
                <a:schemeClr val="lt1"/>
              </a:solidFill>
              <a:ln w="25400" cap="flat" cmpd="sng" algn="ctr">
                <a:solidFill>
                  <a:schemeClr val="accent5"/>
                </a:solidFill>
                <a:prstDash val="solid"/>
              </a:ln>
              <a:effectLst/>
            </c:spPr>
          </c:dPt>
          <c:dPt>
            <c:idx val="9"/>
            <c:invertIfNegative val="0"/>
            <c:bubble3D val="0"/>
            <c:spPr>
              <a:gradFill rotWithShape="1">
                <a:gsLst>
                  <a:gs pos="0">
                    <a:schemeClr val="accent5">
                      <a:tint val="50000"/>
                      <a:satMod val="300000"/>
                    </a:schemeClr>
                  </a:gs>
                  <a:gs pos="35000">
                    <a:schemeClr val="accent5">
                      <a:tint val="37000"/>
                      <a:satMod val="300000"/>
                    </a:schemeClr>
                  </a:gs>
                  <a:gs pos="100000">
                    <a:schemeClr val="accent5">
                      <a:tint val="15000"/>
                      <a:satMod val="350000"/>
                    </a:schemeClr>
                  </a:gs>
                </a:gsLst>
                <a:lin ang="16200000" scaled="1"/>
              </a:gradFill>
              <a:ln w="9525" cap="flat" cmpd="sng" algn="ctr">
                <a:solidFill>
                  <a:schemeClr val="accent5">
                    <a:shade val="95000"/>
                    <a:satMod val="105000"/>
                  </a:schemeClr>
                </a:solidFill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c:spPr>
          </c:dPt>
          <c:dPt>
            <c:idx val="16"/>
            <c:invertIfNegative val="0"/>
            <c:bubble3D val="0"/>
            <c:spPr>
              <a:solidFill>
                <a:schemeClr val="lt1"/>
              </a:solidFill>
              <a:ln w="25400" cap="flat" cmpd="sng" algn="ctr">
                <a:solidFill>
                  <a:schemeClr val="accent5"/>
                </a:solidFill>
                <a:prstDash val="solid"/>
              </a:ln>
              <a:effectLst/>
            </c:spPr>
          </c:dPt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multiLvlStrRef>
              <c:f>Sheet1!$A$2:$B$18</c:f>
              <c:multiLvlStrCache>
                <c:ptCount val="17"/>
                <c:lvl>
                  <c:pt idx="0">
                    <c:v>Lack of Insulin or failure of body to use insulin</c:v>
                  </c:pt>
                  <c:pt idx="1">
                    <c:v>Eating of lots of sugary &amp; fatty food</c:v>
                  </c:pt>
                  <c:pt idx="2">
                    <c:v>Smoking &amp; drinking of alcohol</c:v>
                  </c:pt>
                  <c:pt idx="3">
                    <c:v>Overweight/obesity</c:v>
                  </c:pt>
                  <c:pt idx="4">
                    <c:v>Lack of physical exercise</c:v>
                  </c:pt>
                  <c:pt idx="5">
                    <c:v>Stress and pressures of work</c:v>
                  </c:pt>
                  <c:pt idx="6">
                    <c:v>Frequent urination</c:v>
                  </c:pt>
                  <c:pt idx="7">
                    <c:v>Excessive thirst</c:v>
                  </c:pt>
                  <c:pt idx="8">
                    <c:v>Weight loss</c:v>
                  </c:pt>
                  <c:pt idx="9">
                    <c:v>High blood sugar level</c:v>
                  </c:pt>
                  <c:pt idx="10">
                    <c:v>Obesity</c:v>
                  </c:pt>
                  <c:pt idx="11">
                    <c:v>Dizziness and weakness</c:v>
                  </c:pt>
                  <c:pt idx="12">
                    <c:v>Loss of vision (eyesight)</c:v>
                  </c:pt>
                  <c:pt idx="13">
                    <c:v>Kidney failure</c:v>
                  </c:pt>
                  <c:pt idx="14">
                    <c:v>Heart failure and stroke</c:v>
                  </c:pt>
                  <c:pt idx="15">
                    <c:v>Mental problem</c:v>
                  </c:pt>
                  <c:pt idx="16">
                    <c:v>Poor healing of wounds</c:v>
                  </c:pt>
                </c:lvl>
                <c:lvl>
                  <c:pt idx="0">
                    <c:v>Causes or things that could lead to Diabetes</c:v>
                  </c:pt>
                  <c:pt idx="6">
                    <c:v>Symptoms of Diabetes</c:v>
                  </c:pt>
                  <c:pt idx="12">
                    <c:v>Complication from Diabetes</c:v>
                  </c:pt>
                </c:lvl>
              </c:multiLvlStrCache>
            </c:multiLvlStrRef>
          </c:cat>
          <c:val>
            <c:numRef>
              <c:f>Sheet1!$C$2:$C$18</c:f>
              <c:numCache>
                <c:formatCode>0.0</c:formatCode>
                <c:ptCount val="17"/>
                <c:pt idx="0">
                  <c:v>3.9</c:v>
                </c:pt>
                <c:pt idx="1">
                  <c:v>4.41</c:v>
                </c:pt>
                <c:pt idx="2">
                  <c:v>3.88</c:v>
                </c:pt>
                <c:pt idx="3">
                  <c:v>3.72</c:v>
                </c:pt>
                <c:pt idx="4">
                  <c:v>3.47</c:v>
                </c:pt>
                <c:pt idx="5">
                  <c:v>3.22</c:v>
                </c:pt>
                <c:pt idx="6">
                  <c:v>4.07</c:v>
                </c:pt>
                <c:pt idx="7">
                  <c:v>3.74</c:v>
                </c:pt>
                <c:pt idx="8">
                  <c:v>3.78</c:v>
                </c:pt>
                <c:pt idx="9">
                  <c:v>4.3099999999999996</c:v>
                </c:pt>
                <c:pt idx="10">
                  <c:v>3.81</c:v>
                </c:pt>
                <c:pt idx="11">
                  <c:v>3.79</c:v>
                </c:pt>
                <c:pt idx="12">
                  <c:v>3.77</c:v>
                </c:pt>
                <c:pt idx="13">
                  <c:v>3.77</c:v>
                </c:pt>
                <c:pt idx="14">
                  <c:v>3.69</c:v>
                </c:pt>
                <c:pt idx="15">
                  <c:v>3.28</c:v>
                </c:pt>
                <c:pt idx="16">
                  <c:v>4.1399999999999997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54184760"/>
        <c:axId val="154185152"/>
        <c:axId val="0"/>
      </c:bar3DChart>
      <c:catAx>
        <c:axId val="154184760"/>
        <c:scaling>
          <c:orientation val="minMax"/>
        </c:scaling>
        <c:delete val="0"/>
        <c:axPos val="l"/>
        <c:numFmt formatCode="General" sourceLinked="0"/>
        <c:majorTickMark val="out"/>
        <c:minorTickMark val="none"/>
        <c:tickLblPos val="nextTo"/>
        <c:crossAx val="154185152"/>
        <c:crosses val="autoZero"/>
        <c:auto val="1"/>
        <c:lblAlgn val="ctr"/>
        <c:lblOffset val="100"/>
        <c:noMultiLvlLbl val="0"/>
      </c:catAx>
      <c:valAx>
        <c:axId val="154185152"/>
        <c:scaling>
          <c:orientation val="minMax"/>
        </c:scaling>
        <c:delete val="1"/>
        <c:axPos val="b"/>
        <c:numFmt formatCode="0.0" sourceLinked="1"/>
        <c:majorTickMark val="out"/>
        <c:minorTickMark val="none"/>
        <c:tickLblPos val="nextTo"/>
        <c:crossAx val="154184760"/>
        <c:crosses val="autoZero"/>
        <c:crossBetween val="between"/>
      </c:valAx>
    </c:plotArea>
    <c:plotVisOnly val="1"/>
    <c:dispBlanksAs val="gap"/>
    <c:showDLblsOverMax val="0"/>
  </c:chart>
  <c:spPr>
    <a:gradFill rotWithShape="1">
      <a:gsLst>
        <a:gs pos="0">
          <a:schemeClr val="accent2">
            <a:tint val="50000"/>
            <a:satMod val="300000"/>
          </a:schemeClr>
        </a:gs>
        <a:gs pos="35000">
          <a:schemeClr val="accent2">
            <a:tint val="37000"/>
            <a:satMod val="300000"/>
          </a:schemeClr>
        </a:gs>
        <a:gs pos="100000">
          <a:schemeClr val="accent2">
            <a:tint val="15000"/>
            <a:satMod val="350000"/>
          </a:schemeClr>
        </a:gs>
      </a:gsLst>
      <a:lin ang="16200000" scaled="1"/>
    </a:gradFill>
    <a:ln w="9525" cap="flat" cmpd="sng" algn="ctr">
      <a:solidFill>
        <a:schemeClr val="accent2">
          <a:shade val="95000"/>
          <a:satMod val="105000"/>
        </a:schemeClr>
      </a:solidFill>
      <a:prstDash val="solid"/>
    </a:ln>
    <a:effectLst>
      <a:outerShdw blurRad="40000" dist="20000" dir="5400000" rotWithShape="0">
        <a:srgbClr val="000000">
          <a:alpha val="38000"/>
        </a:srgbClr>
      </a:outerShdw>
    </a:effectLst>
  </c:spPr>
  <c:txPr>
    <a:bodyPr/>
    <a:lstStyle/>
    <a:p>
      <a:pPr>
        <a:defRPr>
          <a:solidFill>
            <a:schemeClr val="dk1"/>
          </a:solidFill>
          <a:latin typeface="+mn-lt"/>
          <a:ea typeface="+mn-ea"/>
          <a:cs typeface="+mn-cs"/>
        </a:defRPr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bar"/>
        <c:grouping val="clustered"/>
        <c:varyColors val="0"/>
        <c:ser>
          <c:idx val="0"/>
          <c:order val="0"/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Sheet2!$A$2:$A$13</c:f>
              <c:strCache>
                <c:ptCount val="12"/>
                <c:pt idx="0">
                  <c:v>Diabetes happens to only rich people</c:v>
                </c:pt>
                <c:pt idx="1">
                  <c:v>Every old and fat person must have diabetes</c:v>
                </c:pt>
                <c:pt idx="2">
                  <c:v>Diabetes is curable</c:v>
                </c:pt>
                <c:pt idx="3">
                  <c:v>Diabetes can be caused by curses and evil powers</c:v>
                </c:pt>
                <c:pt idx="4">
                  <c:v>What one does, eats or drinks cannot lead to diabetes</c:v>
                </c:pt>
                <c:pt idx="5">
                  <c:v>Engaging in physical exercises &amp; eating fruits and vegetable do not help prevent diabetes</c:v>
                </c:pt>
                <c:pt idx="6">
                  <c:v>There is only one type of diabetes</c:v>
                </c:pt>
                <c:pt idx="7">
                  <c:v>A person with a family history of diabetes must have diabetes</c:v>
                </c:pt>
                <c:pt idx="8">
                  <c:v>Alcohol intake &amp; smoking cannot lead to diabetes</c:v>
                </c:pt>
                <c:pt idx="9">
                  <c:v>Traditional medicines can treat diabetes better than modern medicine</c:v>
                </c:pt>
                <c:pt idx="10">
                  <c:v>Children and youths cannot have diabetes</c:v>
                </c:pt>
                <c:pt idx="11">
                  <c:v>Diabetes is not preventable</c:v>
                </c:pt>
              </c:strCache>
            </c:strRef>
          </c:cat>
          <c:val>
            <c:numRef>
              <c:f>Sheet2!$B$2:$B$13</c:f>
              <c:numCache>
                <c:formatCode>General</c:formatCode>
                <c:ptCount val="12"/>
                <c:pt idx="0">
                  <c:v>1.87</c:v>
                </c:pt>
                <c:pt idx="1">
                  <c:v>2.1800000000000002</c:v>
                </c:pt>
                <c:pt idx="2">
                  <c:v>2.44</c:v>
                </c:pt>
                <c:pt idx="3">
                  <c:v>2.4900000000000002</c:v>
                </c:pt>
                <c:pt idx="4">
                  <c:v>2.5499999999999998</c:v>
                </c:pt>
                <c:pt idx="5">
                  <c:v>2.66</c:v>
                </c:pt>
                <c:pt idx="6">
                  <c:v>2.78</c:v>
                </c:pt>
                <c:pt idx="7">
                  <c:v>2.8</c:v>
                </c:pt>
                <c:pt idx="8">
                  <c:v>2.8</c:v>
                </c:pt>
                <c:pt idx="9">
                  <c:v>3.15</c:v>
                </c:pt>
                <c:pt idx="10">
                  <c:v>3.3</c:v>
                </c:pt>
                <c:pt idx="11">
                  <c:v>3.7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54185936"/>
        <c:axId val="154186328"/>
        <c:axId val="0"/>
      </c:bar3DChart>
      <c:catAx>
        <c:axId val="154185936"/>
        <c:scaling>
          <c:orientation val="minMax"/>
        </c:scaling>
        <c:delete val="0"/>
        <c:axPos val="l"/>
        <c:numFmt formatCode="General" sourceLinked="0"/>
        <c:majorTickMark val="out"/>
        <c:minorTickMark val="none"/>
        <c:tickLblPos val="nextTo"/>
        <c:crossAx val="154186328"/>
        <c:crosses val="autoZero"/>
        <c:auto val="1"/>
        <c:lblAlgn val="ctr"/>
        <c:lblOffset val="100"/>
        <c:noMultiLvlLbl val="0"/>
      </c:catAx>
      <c:valAx>
        <c:axId val="154186328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154185936"/>
        <c:crosses val="autoZero"/>
        <c:crossBetween val="between"/>
      </c:valAx>
    </c:plotArea>
    <c:plotVisOnly val="1"/>
    <c:dispBlanksAs val="gap"/>
    <c:showDLblsOverMax val="0"/>
  </c:chart>
  <c:spPr>
    <a:gradFill rotWithShape="1">
      <a:gsLst>
        <a:gs pos="0">
          <a:schemeClr val="accent5">
            <a:tint val="50000"/>
            <a:satMod val="300000"/>
          </a:schemeClr>
        </a:gs>
        <a:gs pos="35000">
          <a:schemeClr val="accent5">
            <a:tint val="37000"/>
            <a:satMod val="300000"/>
          </a:schemeClr>
        </a:gs>
        <a:gs pos="100000">
          <a:schemeClr val="accent5">
            <a:tint val="15000"/>
            <a:satMod val="350000"/>
          </a:schemeClr>
        </a:gs>
      </a:gsLst>
      <a:lin ang="16200000" scaled="1"/>
    </a:gradFill>
    <a:ln w="9525" cap="flat" cmpd="sng" algn="ctr">
      <a:solidFill>
        <a:schemeClr val="accent5">
          <a:shade val="95000"/>
          <a:satMod val="105000"/>
        </a:schemeClr>
      </a:solidFill>
      <a:prstDash val="solid"/>
    </a:ln>
    <a:effectLst>
      <a:outerShdw blurRad="40000" dist="20000" dir="5400000" rotWithShape="0">
        <a:srgbClr val="000000">
          <a:alpha val="38000"/>
        </a:srgbClr>
      </a:outerShdw>
    </a:effectLst>
  </c:spPr>
  <c:txPr>
    <a:bodyPr/>
    <a:lstStyle/>
    <a:p>
      <a:pPr>
        <a:defRPr>
          <a:solidFill>
            <a:schemeClr val="dk1"/>
          </a:solidFill>
          <a:latin typeface="+mn-lt"/>
          <a:ea typeface="+mn-ea"/>
          <a:cs typeface="+mn-cs"/>
        </a:defRPr>
      </a:pPr>
      <a:endParaRPr lang="en-US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jpe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jpe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jpe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19348" y="4079636"/>
            <a:ext cx="7824651" cy="1179195"/>
          </a:xfrm>
        </p:spPr>
        <p:txBody>
          <a:bodyPr anchor="ctr">
            <a:noAutofit/>
          </a:bodyPr>
          <a:lstStyle>
            <a:lvl1pPr algn="l">
              <a:defRPr sz="4400" b="1">
                <a:ln>
                  <a:solidFill>
                    <a:schemeClr val="tx2"/>
                  </a:solidFill>
                </a:ln>
                <a:solidFill>
                  <a:srgbClr val="F38E1E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19348" y="5571554"/>
            <a:ext cx="7824651" cy="528610"/>
          </a:xfrm>
        </p:spPr>
        <p:txBody>
          <a:bodyPr>
            <a:normAutofit/>
          </a:bodyPr>
          <a:lstStyle>
            <a:lvl1pPr marL="0" indent="0" algn="l">
              <a:buNone/>
              <a:defRPr sz="2000">
                <a:solidFill>
                  <a:srgbClr val="724C1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12080" y="135712"/>
            <a:ext cx="3756556" cy="2681842"/>
          </a:xfrm>
          <a:prstGeom prst="rect">
            <a:avLst/>
          </a:prstGeom>
          <a:noFill/>
          <a:ln>
            <a:noFill/>
          </a:ln>
        </p:spPr>
      </p:pic>
      <p:pic>
        <p:nvPicPr>
          <p:cNvPr id="12" name="Picture 11"/>
          <p:cNvPicPr>
            <a:picLocks noChangeAspect="1"/>
          </p:cNvPicPr>
          <p:nvPr userDrawn="1"/>
        </p:nvPicPr>
        <p:blipFill rotWithShape="1">
          <a:blip r:embed="rId3" cstate="print">
            <a:clrChange>
              <a:clrFrom>
                <a:srgbClr val="120904">
                  <a:alpha val="25098"/>
                </a:srgbClr>
              </a:clrFrom>
              <a:clrTo>
                <a:srgbClr val="120904">
                  <a:alpha val="0"/>
                </a:srgbClr>
              </a:clrTo>
            </a:clrChange>
            <a:duotone>
              <a:schemeClr val="accent4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1952" t="11945" b="22190"/>
          <a:stretch/>
        </p:blipFill>
        <p:spPr>
          <a:xfrm>
            <a:off x="-1" y="15523"/>
            <a:ext cx="4676504" cy="6842477"/>
          </a:xfrm>
          <a:prstGeom prst="rect">
            <a:avLst/>
          </a:prstGeom>
        </p:spPr>
      </p:pic>
      <p:pic>
        <p:nvPicPr>
          <p:cNvPr id="11" name="Content Placeholder 3"/>
          <p:cNvPicPr>
            <a:picLocks noChangeAspect="1"/>
          </p:cNvPicPr>
          <p:nvPr userDrawn="1"/>
        </p:nvPicPr>
        <p:blipFill>
          <a:blip r:embed="rId4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934332"/>
            <a:ext cx="9144000" cy="1053686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38039989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56158" y="1"/>
            <a:ext cx="1087842" cy="1549400"/>
          </a:xfrm>
          <a:prstGeom prst="rect">
            <a:avLst/>
          </a:prstGeom>
        </p:spPr>
      </p:pic>
      <p:sp>
        <p:nvSpPr>
          <p:cNvPr id="14" name="Rectangle 13"/>
          <p:cNvSpPr/>
          <p:nvPr userDrawn="1"/>
        </p:nvSpPr>
        <p:spPr>
          <a:xfrm>
            <a:off x="7774540" y="1"/>
            <a:ext cx="1369460" cy="1549400"/>
          </a:xfrm>
          <a:prstGeom prst="rect">
            <a:avLst/>
          </a:prstGeom>
          <a:solidFill>
            <a:srgbClr val="FFFFFF">
              <a:alpha val="7098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600950" cy="1062677"/>
          </a:xfrm>
        </p:spPr>
        <p:txBody>
          <a:bodyPr>
            <a:normAutofit/>
          </a:bodyPr>
          <a:lstStyle>
            <a:lvl1pPr>
              <a:defRPr sz="4000">
                <a:solidFill>
                  <a:schemeClr val="accent2"/>
                </a:solidFill>
                <a:latin typeface="Trebuchet MS" panose="020B060302020202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571122"/>
            <a:ext cx="7886700" cy="4605841"/>
          </a:xfrm>
        </p:spPr>
        <p:txBody>
          <a:bodyPr/>
          <a:lstStyle>
            <a:lvl1pPr>
              <a:defRPr>
                <a:latin typeface="Trebuchet MS" panose="020B0603020202020204" pitchFamily="34" charset="0"/>
              </a:defRPr>
            </a:lvl1pPr>
            <a:lvl2pPr>
              <a:defRPr>
                <a:latin typeface="Trebuchet MS" panose="020B0603020202020204" pitchFamily="34" charset="0"/>
              </a:defRPr>
            </a:lvl2pPr>
            <a:lvl3pPr>
              <a:defRPr>
                <a:latin typeface="Trebuchet MS" panose="020B0603020202020204" pitchFamily="34" charset="0"/>
              </a:defRPr>
            </a:lvl3pPr>
            <a:lvl4pPr>
              <a:defRPr>
                <a:latin typeface="Trebuchet MS" panose="020B0603020202020204" pitchFamily="34" charset="0"/>
              </a:defRPr>
            </a:lvl4pPr>
            <a:lvl5pPr>
              <a:defRPr>
                <a:latin typeface="Trebuchet MS" panose="020B0603020202020204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64205" y="6310313"/>
            <a:ext cx="551145" cy="365125"/>
          </a:xfrm>
        </p:spPr>
        <p:txBody>
          <a:bodyPr/>
          <a:lstStyle/>
          <a:p>
            <a:fld id="{EE755E3B-8CBF-42DC-B466-8C70A3DCEE1B}" type="slidenum">
              <a:rPr lang="en-ZA" smtClean="0"/>
              <a:t>‹#›</a:t>
            </a:fld>
            <a:endParaRPr lang="en-ZA"/>
          </a:p>
        </p:txBody>
      </p:sp>
      <p:pic>
        <p:nvPicPr>
          <p:cNvPr id="15" name="Picture 14"/>
          <p:cNvPicPr>
            <a:picLocks noChangeAspect="1"/>
          </p:cNvPicPr>
          <p:nvPr userDrawn="1"/>
        </p:nvPicPr>
        <p:blipFill rotWithShape="1">
          <a:blip r:embed="rId3" cstate="print">
            <a:clrChange>
              <a:clrFrom>
                <a:srgbClr val="120904">
                  <a:alpha val="25098"/>
                </a:srgbClr>
              </a:clrFrom>
              <a:clrTo>
                <a:srgbClr val="120904">
                  <a:alpha val="0"/>
                </a:srgbClr>
              </a:clrTo>
            </a:clrChange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1952" t="11945" b="22190"/>
          <a:stretch/>
        </p:blipFill>
        <p:spPr>
          <a:xfrm>
            <a:off x="-1" y="2717073"/>
            <a:ext cx="2591467" cy="4088675"/>
          </a:xfrm>
          <a:prstGeom prst="rect">
            <a:avLst/>
          </a:prstGeom>
        </p:spPr>
      </p:pic>
      <p:pic>
        <p:nvPicPr>
          <p:cNvPr id="7" name="Content Placeholder 3"/>
          <p:cNvPicPr>
            <a:picLocks noChangeAspect="1"/>
          </p:cNvPicPr>
          <p:nvPr userDrawn="1"/>
        </p:nvPicPr>
        <p:blipFill>
          <a:blip r:embed="rId4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773783"/>
            <a:ext cx="9144000" cy="1053686"/>
          </a:xfrm>
          <a:prstGeom prst="rect">
            <a:avLst/>
          </a:prstGeom>
        </p:spPr>
      </p:pic>
      <p:cxnSp>
        <p:nvCxnSpPr>
          <p:cNvPr id="13" name="Straight Connector 12"/>
          <p:cNvCxnSpPr/>
          <p:nvPr userDrawn="1"/>
        </p:nvCxnSpPr>
        <p:spPr>
          <a:xfrm>
            <a:off x="628650" y="1449524"/>
            <a:ext cx="7600950" cy="453"/>
          </a:xfrm>
          <a:prstGeom prst="line">
            <a:avLst/>
          </a:prstGeom>
          <a:ln w="28575">
            <a:solidFill>
              <a:srgbClr val="F38E1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600151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1319348" y="4079636"/>
            <a:ext cx="7824651" cy="1179195"/>
          </a:xfrm>
        </p:spPr>
        <p:txBody>
          <a:bodyPr anchor="ctr">
            <a:noAutofit/>
          </a:bodyPr>
          <a:lstStyle>
            <a:lvl1pPr algn="l">
              <a:defRPr sz="4400" b="1">
                <a:ln>
                  <a:solidFill>
                    <a:schemeClr val="tx2"/>
                  </a:solidFill>
                </a:ln>
                <a:solidFill>
                  <a:srgbClr val="F38E1E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"/>
          </p:nvPr>
        </p:nvSpPr>
        <p:spPr>
          <a:xfrm>
            <a:off x="1319348" y="5571554"/>
            <a:ext cx="7824651" cy="528610"/>
          </a:xfrm>
        </p:spPr>
        <p:txBody>
          <a:bodyPr>
            <a:normAutofit/>
          </a:bodyPr>
          <a:lstStyle>
            <a:lvl1pPr marL="0" indent="0" algn="l">
              <a:buNone/>
              <a:defRPr sz="2000">
                <a:solidFill>
                  <a:srgbClr val="724C1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12080" y="135712"/>
            <a:ext cx="3756556" cy="2681842"/>
          </a:xfrm>
          <a:prstGeom prst="rect">
            <a:avLst/>
          </a:prstGeom>
          <a:noFill/>
          <a:ln>
            <a:noFill/>
          </a:ln>
        </p:spPr>
      </p:pic>
      <p:pic>
        <p:nvPicPr>
          <p:cNvPr id="10" name="Picture 9"/>
          <p:cNvPicPr>
            <a:picLocks noChangeAspect="1"/>
          </p:cNvPicPr>
          <p:nvPr userDrawn="1"/>
        </p:nvPicPr>
        <p:blipFill rotWithShape="1">
          <a:blip r:embed="rId3" cstate="print">
            <a:clrChange>
              <a:clrFrom>
                <a:srgbClr val="120904">
                  <a:alpha val="25098"/>
                </a:srgbClr>
              </a:clrFrom>
              <a:clrTo>
                <a:srgbClr val="120904">
                  <a:alpha val="0"/>
                </a:srgbClr>
              </a:clrTo>
            </a:clrChange>
            <a:duotone>
              <a:schemeClr val="accent4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1952" t="11945" b="22190"/>
          <a:stretch/>
        </p:blipFill>
        <p:spPr>
          <a:xfrm>
            <a:off x="-1" y="15523"/>
            <a:ext cx="4676504" cy="6842477"/>
          </a:xfrm>
          <a:prstGeom prst="rect">
            <a:avLst/>
          </a:prstGeom>
        </p:spPr>
      </p:pic>
      <p:pic>
        <p:nvPicPr>
          <p:cNvPr id="11" name="Content Placeholder 3"/>
          <p:cNvPicPr>
            <a:picLocks noChangeAspect="1"/>
          </p:cNvPicPr>
          <p:nvPr userDrawn="1"/>
        </p:nvPicPr>
        <p:blipFill>
          <a:blip r:embed="rId4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934332"/>
            <a:ext cx="9144000" cy="1053686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14129718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6DBE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F7B162-3088-4810-A6AC-1DB237053E62}" type="datetimeFigureOut">
              <a:rPr lang="en-ZA" smtClean="0"/>
              <a:t>2018/12/13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755E3B-8CBF-42DC-B466-8C70A3DCEE1B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41861962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2" r:id="rId1"/>
    <p:sldLayoutId id="2147483662" r:id="rId2"/>
    <p:sldLayoutId id="2147483661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6572" y="3412672"/>
            <a:ext cx="8621486" cy="1975758"/>
          </a:xfrm>
        </p:spPr>
        <p:txBody>
          <a:bodyPr/>
          <a:lstStyle/>
          <a:p>
            <a:r>
              <a:rPr lang="en-US" sz="4000" dirty="0" smtClean="0"/>
              <a:t>World Social Science Forum 2015</a:t>
            </a:r>
            <a:br>
              <a:rPr lang="en-US" sz="4000" dirty="0" smtClean="0"/>
            </a:br>
            <a:r>
              <a:rPr lang="en-US" sz="4000" dirty="0" smtClean="0"/>
              <a:t>Durban, South Africa</a:t>
            </a:r>
            <a:endParaRPr lang="en-US" sz="4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803838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 smtClean="0"/>
              <a:t>STUDY OBJECTIVES CONTINUED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lvl="0"/>
            <a:r>
              <a:rPr lang="en-US" dirty="0"/>
              <a:t>Determine the extent to which the information and education the people received succeeded in clearing the misconceptions and debunking the myths thereby aiding effective diabetes prevention behavior.</a:t>
            </a:r>
          </a:p>
          <a:p>
            <a:pPr lvl="0"/>
            <a:r>
              <a:rPr lang="en-US" dirty="0"/>
              <a:t>Ascertain the best communication strategy for diabetes information and education aimed at changing the people’s negative attitude, wrong perceptions and misconceptions about diabetes.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46322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7"/>
            <a:ext cx="7600950" cy="654782"/>
          </a:xfrm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/>
              <a:t/>
            </a:r>
            <a:br>
              <a:rPr lang="en-US" b="1" dirty="0"/>
            </a:br>
            <a:r>
              <a:rPr lang="en-US" b="1" dirty="0" smtClean="0"/>
              <a:t>METHODOLOGY</a:t>
            </a:r>
            <a:br>
              <a:rPr lang="en-US" b="1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078524"/>
            <a:ext cx="7886700" cy="5098440"/>
          </a:xfrm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 fontScale="92500" lnSpcReduction="20000"/>
          </a:bodyPr>
          <a:lstStyle/>
          <a:p>
            <a:pPr algn="just"/>
            <a:r>
              <a:rPr lang="en-US" dirty="0" smtClean="0">
                <a:solidFill>
                  <a:srgbClr val="00B050"/>
                </a:solidFill>
              </a:rPr>
              <a:t>Qualitative</a:t>
            </a:r>
            <a:r>
              <a:rPr lang="en-US" dirty="0" smtClean="0"/>
              <a:t> – Focus Group Discussion (FGD) using FGD guide</a:t>
            </a:r>
          </a:p>
          <a:p>
            <a:pPr algn="just"/>
            <a:r>
              <a:rPr lang="en-US" dirty="0" smtClean="0">
                <a:solidFill>
                  <a:srgbClr val="00B050"/>
                </a:solidFill>
              </a:rPr>
              <a:t>Quantitative</a:t>
            </a:r>
            <a:r>
              <a:rPr lang="en-US" dirty="0" smtClean="0"/>
              <a:t> – Survey using Questionnaire (DPIEQ)</a:t>
            </a:r>
          </a:p>
          <a:p>
            <a:pPr algn="just"/>
            <a:r>
              <a:rPr lang="en-US" dirty="0" smtClean="0">
                <a:solidFill>
                  <a:srgbClr val="00B050"/>
                </a:solidFill>
              </a:rPr>
              <a:t>Subjects</a:t>
            </a:r>
            <a:r>
              <a:rPr lang="en-US" dirty="0" smtClean="0"/>
              <a:t> – Workers in two state (Lagos and </a:t>
            </a:r>
            <a:r>
              <a:rPr lang="en-US" dirty="0" err="1" smtClean="0"/>
              <a:t>Ogun</a:t>
            </a:r>
            <a:r>
              <a:rPr lang="en-US" dirty="0" smtClean="0"/>
              <a:t> states) </a:t>
            </a:r>
            <a:r>
              <a:rPr lang="en-US" dirty="0"/>
              <a:t>l</a:t>
            </a:r>
            <a:r>
              <a:rPr lang="en-US" dirty="0" smtClean="0"/>
              <a:t>ocal </a:t>
            </a:r>
            <a:r>
              <a:rPr lang="en-US" dirty="0"/>
              <a:t>g</a:t>
            </a:r>
            <a:r>
              <a:rPr lang="en-US" dirty="0" smtClean="0"/>
              <a:t>overnment secretariats.</a:t>
            </a:r>
          </a:p>
          <a:p>
            <a:pPr algn="just"/>
            <a:r>
              <a:rPr lang="en-US" dirty="0" smtClean="0">
                <a:solidFill>
                  <a:srgbClr val="00B050"/>
                </a:solidFill>
              </a:rPr>
              <a:t>Sample Size </a:t>
            </a:r>
            <a:r>
              <a:rPr lang="en-US" dirty="0" smtClean="0"/>
              <a:t>– 507 for the Survey and 96 for the FGD. There were 12 sessions of FGD with 8 participants in each session.</a:t>
            </a:r>
          </a:p>
          <a:p>
            <a:pPr algn="just"/>
            <a:r>
              <a:rPr lang="en-US" dirty="0" smtClean="0">
                <a:solidFill>
                  <a:srgbClr val="00B050"/>
                </a:solidFill>
              </a:rPr>
              <a:t>Sampling Technique</a:t>
            </a:r>
            <a:r>
              <a:rPr lang="en-US" dirty="0" smtClean="0"/>
              <a:t> – Multi-stage sampling procedure.</a:t>
            </a:r>
          </a:p>
          <a:p>
            <a:pPr algn="just"/>
            <a:r>
              <a:rPr lang="en-US" dirty="0" smtClean="0">
                <a:solidFill>
                  <a:srgbClr val="00B050"/>
                </a:solidFill>
              </a:rPr>
              <a:t>Data Analysis </a:t>
            </a:r>
            <a:r>
              <a:rPr lang="en-US" dirty="0" smtClean="0"/>
              <a:t>– Descriptive and Inferential statistics on SPSS for Quantitative data analysis. Manual content analysis using </a:t>
            </a:r>
            <a:r>
              <a:rPr lang="en-US" dirty="0"/>
              <a:t>t</a:t>
            </a:r>
            <a:r>
              <a:rPr lang="en-US" dirty="0" smtClean="0"/>
              <a:t>hematic approach and explanation building for Qualitative data analysis.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164982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7"/>
            <a:ext cx="7600950" cy="818904"/>
          </a:xfrm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en-US" sz="3400" dirty="0" smtClean="0"/>
              <a:t>RESULT: Respondents’ sources of diabetes information</a:t>
            </a:r>
            <a:endParaRPr lang="en-US" sz="34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69658061"/>
              </p:ext>
            </p:extLst>
          </p:nvPr>
        </p:nvGraphicFramePr>
        <p:xfrm>
          <a:off x="1894901" y="2084181"/>
          <a:ext cx="5034709" cy="346001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528813"/>
                <a:gridCol w="1302378"/>
                <a:gridCol w="1203518"/>
              </a:tblGrid>
              <a:tr h="35842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</a:rPr>
                        <a:t> </a:t>
                      </a:r>
                      <a:endParaRPr lang="en-US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509" marR="58509" marT="0" marB="0"/>
                </a:tc>
                <a:tc gridSpan="2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</a:rPr>
                        <a:t>I have got information from the source(s) </a:t>
                      </a:r>
                      <a:r>
                        <a:rPr lang="en-US" sz="900" dirty="0" smtClean="0">
                          <a:effectLst/>
                        </a:rPr>
                        <a:t>below</a:t>
                      </a:r>
                      <a:endParaRPr lang="en-US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509" marR="58509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53156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Sources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509" marR="58509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Yes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509" marR="58509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No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509" marR="58509" marT="0" marB="0"/>
                </a:tc>
              </a:tr>
              <a:tr h="153156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</a:rPr>
                        <a:t>Radio</a:t>
                      </a:r>
                      <a:endParaRPr lang="en-US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509" marR="58509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</a:rPr>
                        <a:t>439(86.6)</a:t>
                      </a:r>
                      <a:endParaRPr lang="en-US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509" marR="58509" marT="0" marB="0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</a:rPr>
                        <a:t>68(13.4)</a:t>
                      </a:r>
                      <a:endParaRPr lang="en-US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509" marR="58509" marT="0" marB="0">
                    <a:solidFill>
                      <a:srgbClr val="FF0000"/>
                    </a:solidFill>
                  </a:tcPr>
                </a:tc>
              </a:tr>
              <a:tr h="153156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</a:rPr>
                        <a:t>Television</a:t>
                      </a:r>
                      <a:endParaRPr lang="en-US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509" marR="58509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</a:rPr>
                        <a:t>450(88.8)</a:t>
                      </a:r>
                      <a:endParaRPr lang="en-US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509" marR="58509" marT="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</a:rPr>
                        <a:t>57(11.2)</a:t>
                      </a:r>
                      <a:endParaRPr lang="en-US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509" marR="58509" marT="0" marB="0">
                    <a:solidFill>
                      <a:srgbClr val="FFC000"/>
                    </a:solidFill>
                  </a:tcPr>
                </a:tc>
              </a:tr>
              <a:tr h="23894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Posters/Handbill/Stickers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509" marR="58509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</a:rPr>
                        <a:t>231(45.6)</a:t>
                      </a:r>
                      <a:endParaRPr lang="en-US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509" marR="58509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</a:rPr>
                        <a:t>276(54.4)</a:t>
                      </a:r>
                      <a:endParaRPr lang="en-US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509" marR="58509" marT="0" marB="0"/>
                </a:tc>
              </a:tr>
              <a:tr h="23894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</a:rPr>
                        <a:t>Newspaper/Magazine</a:t>
                      </a:r>
                      <a:endParaRPr lang="en-US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509" marR="58509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</a:rPr>
                        <a:t>312(61.5)</a:t>
                      </a:r>
                      <a:endParaRPr lang="en-US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509" marR="58509" marT="0" marB="0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</a:rPr>
                        <a:t>195(38.5)</a:t>
                      </a:r>
                      <a:endParaRPr lang="en-US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509" marR="58509" marT="0" marB="0">
                    <a:solidFill>
                      <a:srgbClr val="00B050"/>
                    </a:solidFill>
                  </a:tcPr>
                </a:tc>
              </a:tr>
              <a:tr h="23894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</a:rPr>
                        <a:t>Community outreaches</a:t>
                      </a:r>
                      <a:endParaRPr lang="en-US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509" marR="58509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</a:rPr>
                        <a:t>170(33.5)</a:t>
                      </a:r>
                      <a:endParaRPr lang="en-US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509" marR="58509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337(66.5)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509" marR="58509" marT="0" marB="0"/>
                </a:tc>
              </a:tr>
              <a:tr h="23894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</a:rPr>
                        <a:t>Village/Town meetings</a:t>
                      </a:r>
                      <a:endParaRPr lang="en-US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509" marR="58509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113(22.3)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509" marR="58509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394(77.7)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509" marR="58509" marT="0" marB="0"/>
                </a:tc>
              </a:tr>
              <a:tr h="23894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</a:rPr>
                        <a:t>Religious Bodies</a:t>
                      </a:r>
                      <a:endParaRPr lang="en-US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509" marR="58509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189(37.3)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509" marR="58509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318(62.7)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509" marR="58509" marT="0" marB="0"/>
                </a:tc>
              </a:tr>
              <a:tr h="23894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Fez caps and T-Shirts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509" marR="58509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167(32.9)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509" marR="58509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340(67.1)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509" marR="58509" marT="0" marB="0"/>
                </a:tc>
              </a:tr>
              <a:tr h="23894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</a:rPr>
                        <a:t>Bill boards</a:t>
                      </a:r>
                      <a:endParaRPr lang="en-US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509" marR="58509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196(38.7)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509" marR="58509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311(61.3)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509" marR="58509" marT="0" marB="0"/>
                </a:tc>
              </a:tr>
              <a:tr h="23894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Conference/seminars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509" marR="58509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</a:rPr>
                        <a:t>218(43.0)</a:t>
                      </a:r>
                      <a:endParaRPr lang="en-US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509" marR="58509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</a:rPr>
                        <a:t>289(57.0)</a:t>
                      </a:r>
                      <a:endParaRPr lang="en-US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509" marR="58509" marT="0" marB="0"/>
                </a:tc>
              </a:tr>
              <a:tr h="23894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Friends/Relatives/Neighbours/Colleagues 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509" marR="58509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284(56.0)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509" marR="58509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223(44.0)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509" marR="58509" marT="0" marB="0"/>
                </a:tc>
              </a:tr>
              <a:tr h="23894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Health facilities/ health personal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509" marR="58509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</a:rPr>
                        <a:t>303(59.8)</a:t>
                      </a:r>
                      <a:endParaRPr lang="en-US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509" marR="58509" marT="0" marB="0"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</a:rPr>
                        <a:t>204(40.2)</a:t>
                      </a:r>
                      <a:endParaRPr lang="en-US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509" marR="58509" marT="0" marB="0">
                    <a:solidFill>
                      <a:schemeClr val="tx2">
                        <a:lumMod val="75000"/>
                      </a:schemeClr>
                    </a:solidFill>
                  </a:tcPr>
                </a:tc>
              </a:tr>
              <a:tr h="23894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</a:rPr>
                        <a:t>Text messages/ the internet</a:t>
                      </a:r>
                      <a:endParaRPr lang="en-US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509" marR="58509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219(43.2)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509" marR="58509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</a:rPr>
                        <a:t>288(56.8)</a:t>
                      </a:r>
                      <a:endParaRPr lang="en-US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509" marR="58509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0686208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7"/>
            <a:ext cx="7600950" cy="842350"/>
          </a:xfrm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en-US" sz="3200" dirty="0" smtClean="0"/>
              <a:t>RESULT: How effective are diabetes information received from these sources?</a:t>
            </a:r>
            <a:endParaRPr lang="en-US" sz="3200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87323355"/>
              </p:ext>
            </p:extLst>
          </p:nvPr>
        </p:nvGraphicFramePr>
        <p:xfrm>
          <a:off x="1288973" y="2170322"/>
          <a:ext cx="6158429" cy="394414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518957"/>
                <a:gridCol w="769223"/>
                <a:gridCol w="658820"/>
                <a:gridCol w="616388"/>
                <a:gridCol w="729812"/>
                <a:gridCol w="632743"/>
                <a:gridCol w="683075"/>
                <a:gridCol w="549411"/>
              </a:tblGrid>
              <a:tr h="48209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Sources</a:t>
                      </a:r>
                      <a:endParaRPr lang="en-US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635" marR="5963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Very effective</a:t>
                      </a:r>
                      <a:endParaRPr lang="en-US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635" marR="5963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Effective 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635" marR="5963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Undecided</a:t>
                      </a:r>
                      <a:endParaRPr lang="en-US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635" marR="5963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Somewhat effective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635" marR="5963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Not effective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635" marR="5963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Total 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635" marR="5963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Mean rank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635" marR="59635" marT="0" marB="0"/>
                </a:tc>
              </a:tr>
              <a:tr h="241049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Radio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635" marR="5963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107(21.1)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635" marR="5963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130(25.6)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635" marR="5963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24(4.7)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635" marR="5963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44(8.7)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635" marR="5963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202(39.8)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635" marR="5963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507(100.0)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635" marR="5963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2.79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635" marR="59635" marT="0" marB="0"/>
                </a:tc>
              </a:tr>
              <a:tr h="241049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Television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635" marR="5963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81(16.0)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635" marR="5963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106(20.9)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635" marR="5963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41(8.1)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635" marR="5963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38(7.5)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635" marR="5963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241(47.5)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635" marR="5963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507(100.0)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635" marR="5963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2.50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635" marR="59635" marT="0" marB="0"/>
                </a:tc>
              </a:tr>
              <a:tr h="241049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Posters/Handbill/Stickers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635" marR="5963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60(11.8)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635" marR="5963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149(29.4)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635" marR="5963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43(8.5)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635" marR="5963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40(7.9)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635" marR="5963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215(42.4)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635" marR="5963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507(100.0)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635" marR="5963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2.60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635" marR="59635" marT="0" marB="0"/>
                </a:tc>
              </a:tr>
              <a:tr h="241049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Newspaper/Magazine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635" marR="5963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107(21.1)</a:t>
                      </a:r>
                      <a:endParaRPr lang="en-US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635" marR="5963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130(25.6)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635" marR="5963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24(4.7)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635" marR="5963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44(8.7)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635" marR="5963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202(39.8)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635" marR="5963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507(100.0)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635" marR="5963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2.79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635" marR="59635" marT="0" marB="0"/>
                </a:tc>
              </a:tr>
              <a:tr h="241049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Community outreaches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635" marR="5963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159(31.4)</a:t>
                      </a:r>
                      <a:endParaRPr lang="en-US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635" marR="59635" marT="0" marB="0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95(18.7)</a:t>
                      </a:r>
                      <a:endParaRPr lang="en-US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635" marR="59635" marT="0" marB="0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39(7.7)</a:t>
                      </a:r>
                      <a:endParaRPr lang="en-US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635" marR="59635" marT="0" marB="0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38(7.5)</a:t>
                      </a:r>
                      <a:endParaRPr lang="en-US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635" marR="59635" marT="0" marB="0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176(34.4)</a:t>
                      </a:r>
                      <a:endParaRPr lang="en-US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635" marR="59635" marT="0" marB="0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507(100.0)</a:t>
                      </a:r>
                      <a:endParaRPr lang="en-US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635" marR="59635" marT="0" marB="0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2.92</a:t>
                      </a:r>
                      <a:endParaRPr lang="en-US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635" marR="59635" marT="0" marB="0">
                    <a:solidFill>
                      <a:schemeClr val="tx2"/>
                    </a:solidFill>
                  </a:tcPr>
                </a:tc>
              </a:tr>
              <a:tr h="241049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Village/Town meetings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635" marR="5963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71(14.0)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635" marR="5963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79(15.6)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635" marR="5963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51(10.1)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635" marR="5963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31(6.1)</a:t>
                      </a:r>
                      <a:endParaRPr lang="en-US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635" marR="5963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275(54.2)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635" marR="5963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507(100.0)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635" marR="5963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2.29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635" marR="59635" marT="0" marB="0"/>
                </a:tc>
              </a:tr>
              <a:tr h="241049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Religious Bodies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635" marR="5963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154(30.4)</a:t>
                      </a:r>
                      <a:endParaRPr lang="en-US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635" marR="59635" marT="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197(38.9)</a:t>
                      </a:r>
                      <a:endParaRPr lang="en-US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635" marR="59635" marT="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15(3.0)</a:t>
                      </a:r>
                      <a:endParaRPr lang="en-US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635" marR="59635" marT="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15(3.0)</a:t>
                      </a:r>
                      <a:endParaRPr lang="en-US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635" marR="59635" marT="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126(24.9)</a:t>
                      </a:r>
                      <a:endParaRPr lang="en-US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635" marR="59635" marT="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507(100.0)</a:t>
                      </a:r>
                      <a:endParaRPr lang="en-US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635" marR="59635" marT="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3.47</a:t>
                      </a:r>
                      <a:endParaRPr lang="en-US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635" marR="59635" marT="0" marB="0">
                    <a:solidFill>
                      <a:srgbClr val="FFC000"/>
                    </a:solidFill>
                  </a:tcPr>
                </a:tc>
              </a:tr>
              <a:tr h="241049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Fez caps and T-Shirts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635" marR="5963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62(12.2)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635" marR="5963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90(17.8)</a:t>
                      </a:r>
                      <a:endParaRPr lang="en-US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635" marR="5963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58(11.4)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635" marR="5963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38(7.5)</a:t>
                      </a:r>
                      <a:endParaRPr lang="en-US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635" marR="5963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259(51.1)</a:t>
                      </a:r>
                      <a:endParaRPr lang="en-US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635" marR="5963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507(100.0)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635" marR="5963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2.33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635" marR="59635" marT="0" marB="0"/>
                </a:tc>
              </a:tr>
              <a:tr h="241049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Bill boards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635" marR="5963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71(14.0)</a:t>
                      </a:r>
                      <a:endParaRPr lang="en-US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635" marR="5963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114(22.5)</a:t>
                      </a:r>
                      <a:endParaRPr lang="en-US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635" marR="5963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42(8.3)</a:t>
                      </a:r>
                      <a:endParaRPr lang="en-US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635" marR="5963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39(7.7)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635" marR="5963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241(47.5)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635" marR="5963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507(100.0)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635" marR="5963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2.48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635" marR="59635" marT="0" marB="0"/>
                </a:tc>
              </a:tr>
              <a:tr h="241049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Conference/seminars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635" marR="5963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98(19.3)</a:t>
                      </a:r>
                      <a:endParaRPr lang="en-US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635" marR="5963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114(22.5)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635" marR="5963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36(7.1)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635" marR="5963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31(6.1)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635" marR="5963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228(45.0)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635" marR="5963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507(100.0)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635" marR="5963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2.65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635" marR="59635" marT="0" marB="0"/>
                </a:tc>
              </a:tr>
              <a:tr h="332121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Friends/Relatives/Neighbours/Colleagues 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635" marR="5963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155(30.6)</a:t>
                      </a:r>
                      <a:endParaRPr lang="en-US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635" marR="59635" marT="0" marB="0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178(35.1)</a:t>
                      </a:r>
                      <a:endParaRPr lang="en-US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635" marR="59635" marT="0" marB="0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22(4.3)</a:t>
                      </a:r>
                      <a:endParaRPr lang="en-US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635" marR="59635" marT="0" marB="0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15(3.0)</a:t>
                      </a:r>
                      <a:endParaRPr lang="en-US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635" marR="59635" marT="0" marB="0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126(24.9)</a:t>
                      </a:r>
                      <a:endParaRPr lang="en-US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635" marR="59635" marT="0" marB="0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507(100.0)</a:t>
                      </a:r>
                      <a:endParaRPr lang="en-US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635" marR="59635" marT="0" marB="0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3.39</a:t>
                      </a:r>
                      <a:endParaRPr lang="en-US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635" marR="59635" marT="0" marB="0">
                    <a:solidFill>
                      <a:srgbClr val="FF0000"/>
                    </a:solidFill>
                  </a:tcPr>
                </a:tc>
              </a:tr>
              <a:tr h="332121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Health facilities/ health personnel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635" marR="5963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178(35.1)</a:t>
                      </a:r>
                      <a:endParaRPr lang="en-US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635" marR="59635" marT="0" marB="0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123(24.3)</a:t>
                      </a:r>
                      <a:endParaRPr lang="en-US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635" marR="59635" marT="0" marB="0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19(3.7)</a:t>
                      </a:r>
                      <a:endParaRPr lang="en-US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635" marR="59635" marT="0" marB="0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14(2.8)</a:t>
                      </a:r>
                      <a:endParaRPr lang="en-US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635" marR="59635" marT="0" marB="0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173(34.1)</a:t>
                      </a:r>
                      <a:endParaRPr lang="en-US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635" marR="59635" marT="0" marB="0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507(100.0)</a:t>
                      </a:r>
                      <a:endParaRPr lang="en-US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635" marR="59635" marT="0" marB="0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3.23</a:t>
                      </a:r>
                      <a:endParaRPr lang="en-US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635" marR="59635" marT="0" marB="0">
                    <a:solidFill>
                      <a:srgbClr val="00B050"/>
                    </a:solidFill>
                  </a:tcPr>
                </a:tc>
              </a:tr>
              <a:tr h="332121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Text messages/ the internet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635" marR="5963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96(18.9)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635" marR="5963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121(23.9)</a:t>
                      </a:r>
                      <a:endParaRPr lang="en-US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635" marR="5963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41(8.1)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635" marR="5963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20(3.9)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635" marR="5963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229(45.2)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635" marR="5963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507(100.0)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635" marR="5963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2.67</a:t>
                      </a:r>
                      <a:endParaRPr lang="en-US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635" marR="59635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9678283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0373" y="234461"/>
            <a:ext cx="7600950" cy="750277"/>
          </a:xfrm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en-US" sz="2200" dirty="0" smtClean="0"/>
              <a:t/>
            </a:r>
            <a:br>
              <a:rPr lang="en-US" sz="2200" dirty="0" smtClean="0"/>
            </a:br>
            <a:r>
              <a:rPr lang="en-US" sz="2400" dirty="0" smtClean="0"/>
              <a:t>RESULT: </a:t>
            </a:r>
            <a:r>
              <a:rPr lang="en-US" sz="2400" b="1" dirty="0" smtClean="0"/>
              <a:t>Mean </a:t>
            </a:r>
            <a:r>
              <a:rPr lang="en-US" sz="2400" b="1" dirty="0"/>
              <a:t>rank of respondents’ perceptions about causes, symptoms and complications of diabetes</a:t>
            </a:r>
            <a:r>
              <a:rPr lang="en-US" sz="2200" dirty="0"/>
              <a:t/>
            </a:r>
            <a:br>
              <a:rPr lang="en-US" sz="2200" dirty="0"/>
            </a:br>
            <a:r>
              <a:rPr lang="en-US" sz="2800" dirty="0" smtClean="0"/>
              <a:t> </a:t>
            </a:r>
            <a:endParaRPr lang="en-US" sz="28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33731782"/>
              </p:ext>
            </p:extLst>
          </p:nvPr>
        </p:nvGraphicFramePr>
        <p:xfrm>
          <a:off x="1145754" y="1498294"/>
          <a:ext cx="6433851" cy="394403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22772149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7"/>
            <a:ext cx="7600950" cy="818904"/>
          </a:xfrm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algn="ctr"/>
            <a:r>
              <a:rPr lang="en-US" sz="3100" dirty="0" smtClean="0"/>
              <a:t/>
            </a:r>
            <a:br>
              <a:rPr lang="en-US" sz="3100" dirty="0" smtClean="0"/>
            </a:br>
            <a:r>
              <a:rPr lang="en-US" sz="3100" dirty="0" smtClean="0"/>
              <a:t>RESULT: </a:t>
            </a:r>
            <a:r>
              <a:rPr lang="en-US" sz="3100" b="1" dirty="0" smtClean="0"/>
              <a:t>Mean </a:t>
            </a:r>
            <a:r>
              <a:rPr lang="en-US" sz="3100" b="1" dirty="0"/>
              <a:t>rank on respondents’ </a:t>
            </a:r>
            <a:r>
              <a:rPr lang="en-US" sz="3100" b="1" dirty="0" smtClean="0"/>
              <a:t>   misconceptions </a:t>
            </a:r>
            <a:r>
              <a:rPr lang="en-US" sz="3100" b="1" dirty="0"/>
              <a:t>about diabetes</a:t>
            </a:r>
            <a:r>
              <a:rPr lang="en-US" sz="3600" dirty="0"/>
              <a:t/>
            </a:r>
            <a:br>
              <a:rPr lang="en-US" sz="3600" dirty="0"/>
            </a:br>
            <a:endParaRPr lang="en-US" sz="36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66859875"/>
              </p:ext>
            </p:extLst>
          </p:nvPr>
        </p:nvGraphicFramePr>
        <p:xfrm>
          <a:off x="1762699" y="2005070"/>
          <a:ext cx="5343181" cy="37567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53797305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7"/>
            <a:ext cx="7600950" cy="490658"/>
          </a:xfrm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en-US" dirty="0" smtClean="0"/>
              <a:t>SUMMARY OF FINDINGS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67509"/>
            <a:ext cx="8206154" cy="5615354"/>
          </a:xfrm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lvl="0" indent="0">
              <a:buNone/>
            </a:pPr>
            <a:r>
              <a:rPr lang="en-US" sz="3500" dirty="0" smtClean="0">
                <a:solidFill>
                  <a:srgbClr val="FF0000"/>
                </a:solidFill>
              </a:rPr>
              <a:t>Misconceptions:</a:t>
            </a:r>
          </a:p>
          <a:p>
            <a:pPr marL="0" lvl="0" indent="0">
              <a:buNone/>
            </a:pPr>
            <a:r>
              <a:rPr lang="en-US" dirty="0" smtClean="0"/>
              <a:t>There </a:t>
            </a:r>
            <a:r>
              <a:rPr lang="en-US" dirty="0"/>
              <a:t>are a lot of misconceptions and misinformation about diabetes among the people that affect good preventive </a:t>
            </a:r>
            <a:r>
              <a:rPr lang="en-US" dirty="0" err="1"/>
              <a:t>behaviour</a:t>
            </a:r>
            <a:r>
              <a:rPr lang="en-US" dirty="0"/>
              <a:t>. Most of them are culturally, religiously or socially based. Some of </a:t>
            </a:r>
            <a:r>
              <a:rPr lang="en-US" dirty="0" smtClean="0"/>
              <a:t>the identified </a:t>
            </a:r>
            <a:r>
              <a:rPr lang="en-US" dirty="0"/>
              <a:t>misconceptions and misinformation are:</a:t>
            </a:r>
          </a:p>
          <a:p>
            <a:r>
              <a:rPr lang="en-US" i="1" dirty="0"/>
              <a:t>Diabetes is a disease of the old people.</a:t>
            </a:r>
            <a:endParaRPr lang="en-US" dirty="0"/>
          </a:p>
          <a:p>
            <a:r>
              <a:rPr lang="en-US" i="1" dirty="0"/>
              <a:t>Diabetes is caused by eating </a:t>
            </a:r>
            <a:r>
              <a:rPr lang="en-US" i="1" dirty="0" err="1"/>
              <a:t>oyibo</a:t>
            </a:r>
            <a:r>
              <a:rPr lang="en-US" i="1" dirty="0"/>
              <a:t> (foreign) food.</a:t>
            </a:r>
            <a:endParaRPr lang="en-US" dirty="0"/>
          </a:p>
          <a:p>
            <a:r>
              <a:rPr lang="en-US" i="1" dirty="0"/>
              <a:t>Diabetes is curable with traditional medicine – herbs and charms.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921324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0373" y="388573"/>
            <a:ext cx="7600950" cy="701674"/>
          </a:xfrm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Misconceptions continued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301262"/>
            <a:ext cx="7886700" cy="5322276"/>
          </a:xfrm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 fontScale="92500"/>
          </a:bodyPr>
          <a:lstStyle/>
          <a:p>
            <a:r>
              <a:rPr lang="en-US" i="1" dirty="0" smtClean="0"/>
              <a:t>Diabetes </a:t>
            </a:r>
            <a:r>
              <a:rPr lang="en-US" i="1" dirty="0"/>
              <a:t>is not going to affect any one that </a:t>
            </a:r>
            <a:r>
              <a:rPr lang="en-US" i="1" dirty="0" smtClean="0"/>
              <a:t>  believes </a:t>
            </a:r>
            <a:r>
              <a:rPr lang="en-US" i="1" dirty="0"/>
              <a:t>in God irrespective of the person’s health behavior and lifestyle.</a:t>
            </a:r>
            <a:endParaRPr lang="en-US" dirty="0"/>
          </a:p>
          <a:p>
            <a:r>
              <a:rPr lang="en-US" i="1" dirty="0" smtClean="0"/>
              <a:t>Diabetes is like HIV; once diagnosed, you are immediately stigmatized and then begin to await your death. It is; therefore, better not to know your status.</a:t>
            </a:r>
            <a:endParaRPr lang="en-US" dirty="0" smtClean="0"/>
          </a:p>
          <a:p>
            <a:r>
              <a:rPr lang="en-US" i="1" dirty="0" smtClean="0"/>
              <a:t>Diabetes </a:t>
            </a:r>
            <a:r>
              <a:rPr lang="en-US" i="1" dirty="0"/>
              <a:t>screening usually always produces a positive result; everyone has a little of diabetes.</a:t>
            </a:r>
            <a:endParaRPr lang="en-US" dirty="0"/>
          </a:p>
          <a:p>
            <a:r>
              <a:rPr lang="en-US" i="1" dirty="0"/>
              <a:t>If diabetes runs in your family, you will definitely have it no matter what you do and vice versa.</a:t>
            </a:r>
            <a:endParaRPr lang="en-US" dirty="0"/>
          </a:p>
          <a:p>
            <a:r>
              <a:rPr lang="en-US" i="1" dirty="0"/>
              <a:t>Shedding excess weight rather than help prevent diabetes is a sign of internal disease and poverty.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71846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28650" y="365127"/>
            <a:ext cx="7600950" cy="713396"/>
          </a:xfrm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 smtClean="0"/>
              <a:t>FINDINGS CONTINUED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562708" y="1160585"/>
            <a:ext cx="8077200" cy="5345723"/>
          </a:xfrm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 fontScale="92500"/>
          </a:bodyPr>
          <a:lstStyle/>
          <a:p>
            <a:pPr lvl="0"/>
            <a:r>
              <a:rPr lang="en-US" dirty="0" smtClean="0"/>
              <a:t>Traditional media sources of diabetes information are available to the people but </a:t>
            </a:r>
            <a:r>
              <a:rPr lang="en-US" dirty="0"/>
              <a:t>the information received from them is little and did not address the culturally embedded misconceptions.</a:t>
            </a:r>
          </a:p>
          <a:p>
            <a:pPr lvl="0"/>
            <a:r>
              <a:rPr lang="en-US" dirty="0"/>
              <a:t>Respondents demonstrated an average knowledge level about the factors that predispose one to diabetes and symptoms of diabetes.</a:t>
            </a:r>
          </a:p>
          <a:p>
            <a:pPr lvl="0"/>
            <a:r>
              <a:rPr lang="en-US" dirty="0"/>
              <a:t>Diabetes information and education received from health personnel/</a:t>
            </a:r>
            <a:r>
              <a:rPr lang="en-US" dirty="0" err="1"/>
              <a:t>centres</a:t>
            </a:r>
            <a:r>
              <a:rPr lang="en-US" dirty="0"/>
              <a:t>, family, friends and colleagues are rated high on </a:t>
            </a:r>
            <a:r>
              <a:rPr lang="en-US" dirty="0" smtClean="0"/>
              <a:t>reliability </a:t>
            </a:r>
            <a:r>
              <a:rPr lang="en-US" dirty="0"/>
              <a:t>than the ones received from the traditional media, and were said to be more effective in changing attitude and perceptions about diabetes.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348410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7"/>
            <a:ext cx="7600950" cy="607888"/>
          </a:xfrm>
          <a:ln>
            <a:noFill/>
          </a:ln>
        </p:spPr>
        <p:txBody>
          <a:bodyPr>
            <a:normAutofit fontScale="90000"/>
          </a:bodyPr>
          <a:lstStyle/>
          <a:p>
            <a:r>
              <a:rPr lang="en-US" dirty="0" smtClean="0"/>
              <a:t>FINDINGS CONTINUED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647" y="902677"/>
            <a:ext cx="8170984" cy="5545015"/>
          </a:xfrm>
          <a:ln>
            <a:noFill/>
          </a:ln>
        </p:spPr>
        <p:txBody>
          <a:bodyPr>
            <a:normAutofit/>
          </a:bodyPr>
          <a:lstStyle/>
          <a:p>
            <a:pPr marL="0" lvl="0" indent="0">
              <a:buNone/>
            </a:pPr>
            <a:endParaRPr lang="en-US" dirty="0"/>
          </a:p>
          <a:p>
            <a:pPr lvl="0"/>
            <a:r>
              <a:rPr lang="en-US" dirty="0" smtClean="0"/>
              <a:t>Interpersonal (face-to-face) </a:t>
            </a:r>
            <a:r>
              <a:rPr lang="en-US" dirty="0"/>
              <a:t>communication and participatory approaches work best for diabetes prevention </a:t>
            </a:r>
            <a:r>
              <a:rPr lang="en-US" dirty="0" err="1"/>
              <a:t>behavioural</a:t>
            </a:r>
            <a:r>
              <a:rPr lang="en-US" dirty="0"/>
              <a:t> change communication</a:t>
            </a:r>
            <a:r>
              <a:rPr lang="en-US" dirty="0" smtClean="0"/>
              <a:t>.</a:t>
            </a:r>
          </a:p>
          <a:p>
            <a:pPr lvl="0"/>
            <a:endParaRPr lang="en-US" dirty="0"/>
          </a:p>
          <a:p>
            <a:pPr lvl="0"/>
            <a:r>
              <a:rPr lang="en-US" dirty="0"/>
              <a:t>Misconceptions and misinformation affected the people’s preventive </a:t>
            </a:r>
            <a:r>
              <a:rPr lang="en-US" dirty="0" err="1"/>
              <a:t>behaviour</a:t>
            </a:r>
            <a:r>
              <a:rPr lang="en-US" dirty="0"/>
              <a:t> to a large extent. Most of those that have been screened did so because it was a free offer from the government and not because they deemed it important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027952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ctrTitle"/>
          </p:nvPr>
        </p:nvSpPr>
        <p:spPr>
          <a:xfrm>
            <a:off x="539262" y="2743200"/>
            <a:ext cx="8276492" cy="2628900"/>
          </a:xfrm>
        </p:spPr>
        <p:txBody>
          <a:bodyPr/>
          <a:lstStyle/>
          <a:p>
            <a:pPr algn="just"/>
            <a:r>
              <a:rPr lang="en-GB" sz="3600" dirty="0" smtClean="0"/>
              <a:t>DIABETES PREVENTION IN NIGERIA: MANAGING CULTURAL AND RELIGIOUS PERCEPTIONS USING INFORMATION AND EDUCATION</a:t>
            </a:r>
            <a:endParaRPr lang="en-GB" sz="3600" dirty="0"/>
          </a:p>
        </p:txBody>
      </p:sp>
      <p:sp>
        <p:nvSpPr>
          <p:cNvPr id="7" name="Subtitle 6"/>
          <p:cNvSpPr>
            <a:spLocks noGrp="1"/>
          </p:cNvSpPr>
          <p:nvPr>
            <p:ph type="subTitle" idx="1"/>
          </p:nvPr>
        </p:nvSpPr>
        <p:spPr>
          <a:xfrm>
            <a:off x="1319349" y="5584370"/>
            <a:ext cx="6942908" cy="1028701"/>
          </a:xfrm>
        </p:spPr>
        <p:txBody>
          <a:bodyPr>
            <a:noAutofit/>
          </a:bodyPr>
          <a:lstStyle/>
          <a:p>
            <a:r>
              <a:rPr lang="en-GB" sz="4400" dirty="0" err="1" smtClean="0"/>
              <a:t>Chinyere</a:t>
            </a:r>
            <a:r>
              <a:rPr lang="en-GB" sz="4400" dirty="0" smtClean="0"/>
              <a:t> </a:t>
            </a:r>
            <a:r>
              <a:rPr lang="en-GB" sz="4400" dirty="0" err="1" smtClean="0"/>
              <a:t>Mbaka</a:t>
            </a:r>
            <a:r>
              <a:rPr lang="en-GB" sz="4400" dirty="0" smtClean="0"/>
              <a:t> </a:t>
            </a:r>
            <a:r>
              <a:rPr lang="en-GB" sz="4400" dirty="0" err="1" smtClean="0"/>
              <a:t>Mbaka</a:t>
            </a:r>
            <a:endParaRPr lang="en-GB" sz="4400" dirty="0"/>
          </a:p>
        </p:txBody>
      </p:sp>
    </p:spTree>
    <p:extLst>
      <p:ext uri="{BB962C8B-B14F-4D97-AF65-F5344CB8AC3E}">
        <p14:creationId xmlns:p14="http://schemas.microsoft.com/office/powerpoint/2010/main" val="365480327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8"/>
            <a:ext cx="7600950" cy="537549"/>
          </a:xfrm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en-US" dirty="0" smtClean="0"/>
              <a:t>   FINDINGS CONTINUED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984738"/>
            <a:ext cx="7886700" cy="5404339"/>
          </a:xfrm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 fontScale="92500" lnSpcReduction="10000"/>
          </a:bodyPr>
          <a:lstStyle/>
          <a:p>
            <a:pPr lvl="0"/>
            <a:r>
              <a:rPr lang="en-US" dirty="0"/>
              <a:t>A direct relationship is established between information level and effective diabetes prevention. Also, there exists a positive relationship between self-efficacy level and prevention of </a:t>
            </a:r>
            <a:r>
              <a:rPr lang="en-US" dirty="0" smtClean="0"/>
              <a:t>diabetes; thus, </a:t>
            </a:r>
            <a:r>
              <a:rPr lang="en-US" dirty="0"/>
              <a:t>justifying the </a:t>
            </a:r>
            <a:r>
              <a:rPr lang="en-US" dirty="0" smtClean="0"/>
              <a:t>IMB theory.</a:t>
            </a:r>
          </a:p>
          <a:p>
            <a:pPr marL="0" lvl="0" indent="0">
              <a:buNone/>
            </a:pPr>
            <a:endParaRPr lang="en-US" dirty="0"/>
          </a:p>
          <a:p>
            <a:pPr lvl="0"/>
            <a:r>
              <a:rPr lang="en-US" dirty="0"/>
              <a:t>High information/knowledge level alone cannot bring about effective diabetes prevention.  This confirms the position of the Information, Motivation and </a:t>
            </a:r>
            <a:r>
              <a:rPr lang="en-US" dirty="0" err="1"/>
              <a:t>Behavioural</a:t>
            </a:r>
            <a:r>
              <a:rPr lang="en-US" dirty="0"/>
              <a:t> Skills (IMB) theory which states that information, motivation and </a:t>
            </a:r>
            <a:r>
              <a:rPr lang="en-US" dirty="0" err="1"/>
              <a:t>behavioural</a:t>
            </a:r>
            <a:r>
              <a:rPr lang="en-US" dirty="0"/>
              <a:t> skills when combined together will lead to </a:t>
            </a:r>
            <a:r>
              <a:rPr lang="en-US" dirty="0" err="1"/>
              <a:t>behaviour</a:t>
            </a:r>
            <a:r>
              <a:rPr lang="en-US" dirty="0"/>
              <a:t> change, in this case, diabetes prevention </a:t>
            </a:r>
            <a:r>
              <a:rPr lang="en-US" dirty="0">
                <a:solidFill>
                  <a:srgbClr val="FF0000"/>
                </a:solidFill>
              </a:rPr>
              <a:t>(Munro et al, 2007). 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718012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7"/>
            <a:ext cx="7600950" cy="772012"/>
          </a:xfrm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 smtClean="0"/>
              <a:t>CONCLUSION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2369" y="1031632"/>
            <a:ext cx="8206154" cy="5439506"/>
          </a:xfrm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endParaRPr lang="en-US" dirty="0" smtClean="0"/>
          </a:p>
          <a:p>
            <a:pPr algn="just"/>
            <a:r>
              <a:rPr lang="en-US" dirty="0" smtClean="0"/>
              <a:t>Tailored </a:t>
            </a:r>
            <a:r>
              <a:rPr lang="en-US" dirty="0"/>
              <a:t>diabetes information and education, which addresses the identified socio-cultural and religious myths and misconceptions about diabetes, using the participatory approach, </a:t>
            </a:r>
            <a:r>
              <a:rPr lang="en-US" dirty="0" smtClean="0"/>
              <a:t>has </a:t>
            </a:r>
            <a:r>
              <a:rPr lang="en-US" dirty="0"/>
              <a:t>been established as key to effective diabetes prevention among the study population. </a:t>
            </a:r>
            <a:endParaRPr lang="en-US" dirty="0" smtClean="0"/>
          </a:p>
          <a:p>
            <a:pPr algn="just"/>
            <a:r>
              <a:rPr lang="en-US" dirty="0" smtClean="0"/>
              <a:t>Information </a:t>
            </a:r>
            <a:r>
              <a:rPr lang="en-US" dirty="0"/>
              <a:t>given through </a:t>
            </a:r>
            <a:r>
              <a:rPr lang="en-US" dirty="0" smtClean="0"/>
              <a:t>interpersonal and group </a:t>
            </a:r>
            <a:r>
              <a:rPr lang="en-US" dirty="0"/>
              <a:t>interactions using community health workers, known diabetics, religious and community leaders were considered more credible and easily acceptable than those from the traditional media.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35880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 smtClean="0"/>
              <a:t>    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ln>
            <a:noFill/>
          </a:ln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marL="0" indent="0">
              <a:buNone/>
            </a:pPr>
            <a:r>
              <a:rPr lang="en-US" sz="4800" dirty="0" smtClean="0"/>
              <a:t>     </a:t>
            </a:r>
          </a:p>
          <a:p>
            <a:pPr marL="0" indent="0">
              <a:buNone/>
            </a:pPr>
            <a:endParaRPr lang="en-US" sz="4800" dirty="0"/>
          </a:p>
          <a:p>
            <a:pPr marL="0" indent="0">
              <a:buNone/>
            </a:pPr>
            <a:r>
              <a:rPr lang="en-US" sz="4800" dirty="0" smtClean="0"/>
              <a:t>   THANKS FOR LISTENING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11754875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7"/>
            <a:ext cx="7600950" cy="572719"/>
          </a:xfrm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en-US" dirty="0" smtClean="0"/>
              <a:t>   REFERENCES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5477" y="902677"/>
            <a:ext cx="8241323" cy="5486400"/>
          </a:xfrm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 fontScale="32500" lnSpcReduction="20000"/>
          </a:bodyPr>
          <a:lstStyle/>
          <a:p>
            <a:r>
              <a:rPr lang="en-US" sz="5900" dirty="0"/>
              <a:t>Adams, Anne and Cox, Anna L. (2008). “</a:t>
            </a:r>
            <a:r>
              <a:rPr lang="en-US" sz="5900" dirty="0" err="1"/>
              <a:t>Ouestionnaire</a:t>
            </a:r>
            <a:r>
              <a:rPr lang="en-US" sz="5900" dirty="0"/>
              <a:t>, In-depth Interviews and Focus Groups” 	In Cairns, Paul and Cox, Anna, L. (</a:t>
            </a:r>
            <a:r>
              <a:rPr lang="en-US" sz="5900" dirty="0" err="1"/>
              <a:t>eds</a:t>
            </a:r>
            <a:r>
              <a:rPr lang="en-US" sz="5900" dirty="0"/>
              <a:t>) </a:t>
            </a:r>
            <a:r>
              <a:rPr lang="en-US" sz="5900" i="1" dirty="0"/>
              <a:t>Research Methods for Human Computer 	Interactions</a:t>
            </a:r>
            <a:r>
              <a:rPr lang="en-US" sz="5900" dirty="0"/>
              <a:t>. Cambridge, UK: Cambridge University Press, pp. 17-34. </a:t>
            </a:r>
          </a:p>
          <a:p>
            <a:r>
              <a:rPr lang="en-US" sz="5900" dirty="0" smtClean="0"/>
              <a:t>Fisher</a:t>
            </a:r>
            <a:r>
              <a:rPr lang="en-US" sz="5900" dirty="0"/>
              <a:t>, J.D. and Fisher, W.A. (1992). “</a:t>
            </a:r>
            <a:r>
              <a:rPr lang="en-US" sz="5900" b="1" dirty="0"/>
              <a:t>Changing AIDS-Risk Behavior” </a:t>
            </a:r>
            <a:r>
              <a:rPr lang="en-US" sz="5900" i="1" dirty="0" err="1"/>
              <a:t>Psychol</a:t>
            </a:r>
            <a:r>
              <a:rPr lang="en-US" sz="5900" i="1" dirty="0"/>
              <a:t> Bull</a:t>
            </a:r>
            <a:r>
              <a:rPr lang="en-US" sz="5900" dirty="0"/>
              <a:t> 1992, 	</a:t>
            </a:r>
            <a:r>
              <a:rPr lang="en-US" sz="5900" b="1" dirty="0"/>
              <a:t>11:</a:t>
            </a:r>
            <a:r>
              <a:rPr lang="en-US" sz="5900" dirty="0"/>
              <a:t>455-474. </a:t>
            </a:r>
            <a:endParaRPr lang="en-US" sz="5900" dirty="0" smtClean="0"/>
          </a:p>
          <a:p>
            <a:pPr marL="0" indent="0">
              <a:buNone/>
            </a:pPr>
            <a:endParaRPr lang="en-US" sz="5900" dirty="0"/>
          </a:p>
          <a:p>
            <a:r>
              <a:rPr lang="en-US" sz="5900" dirty="0" err="1"/>
              <a:t>Lebovitz</a:t>
            </a:r>
            <a:r>
              <a:rPr lang="en-US" sz="5900" dirty="0"/>
              <a:t>, H.E. (2002). </a:t>
            </a:r>
            <a:r>
              <a:rPr lang="en-US" sz="5900" i="1" dirty="0"/>
              <a:t>Insulin Resistance and the </a:t>
            </a:r>
            <a:r>
              <a:rPr lang="en-US" sz="5900" i="1" dirty="0" smtClean="0"/>
              <a:t>Insulin </a:t>
            </a:r>
            <a:r>
              <a:rPr lang="en-US" sz="5900" i="1" dirty="0"/>
              <a:t>Resistance Syndrome</a:t>
            </a:r>
            <a:r>
              <a:rPr lang="en-US" sz="5900" dirty="0"/>
              <a:t>. London: Science 	Press Limited</a:t>
            </a:r>
            <a:r>
              <a:rPr lang="en-US" sz="5900" dirty="0" smtClean="0"/>
              <a:t>.</a:t>
            </a:r>
          </a:p>
          <a:p>
            <a:r>
              <a:rPr lang="en-US" sz="5500" dirty="0" err="1" smtClean="0"/>
              <a:t>Moodley</a:t>
            </a:r>
            <a:r>
              <a:rPr lang="en-US" sz="5500" dirty="0" smtClean="0"/>
              <a:t> </a:t>
            </a:r>
            <a:r>
              <a:rPr lang="en-US" sz="5500" dirty="0"/>
              <a:t>LM and </a:t>
            </a:r>
            <a:r>
              <a:rPr lang="en-US" sz="5500" dirty="0" err="1"/>
              <a:t>Rambiritch</a:t>
            </a:r>
            <a:r>
              <a:rPr lang="en-US" sz="5500" dirty="0"/>
              <a:t> V., </a:t>
            </a:r>
            <a:r>
              <a:rPr lang="en-US" sz="5500" dirty="0" smtClean="0"/>
              <a:t>(2007</a:t>
            </a:r>
            <a:r>
              <a:rPr lang="en-US" sz="5500" dirty="0"/>
              <a:t>) </a:t>
            </a:r>
            <a:r>
              <a:rPr lang="en-US" sz="5500" dirty="0" smtClean="0"/>
              <a:t>“An </a:t>
            </a:r>
            <a:r>
              <a:rPr lang="en-US" sz="5500" dirty="0"/>
              <a:t>assessment of the level of knowledge about Diabetes Mellitus among diabetic patients in a primary healthcare </a:t>
            </a:r>
            <a:r>
              <a:rPr lang="en-US" sz="5500" dirty="0" smtClean="0"/>
              <a:t>setting” </a:t>
            </a:r>
            <a:r>
              <a:rPr lang="en-US" sz="5500" dirty="0"/>
              <a:t>South </a:t>
            </a:r>
            <a:r>
              <a:rPr lang="en-US" sz="5500" dirty="0" err="1"/>
              <a:t>Afr</a:t>
            </a:r>
            <a:r>
              <a:rPr lang="en-US" sz="5500" dirty="0"/>
              <a:t> </a:t>
            </a:r>
            <a:r>
              <a:rPr lang="en-US" sz="5500" dirty="0" err="1"/>
              <a:t>Fam</a:t>
            </a:r>
            <a:r>
              <a:rPr lang="en-US" sz="5500" dirty="0"/>
              <a:t> </a:t>
            </a:r>
            <a:r>
              <a:rPr lang="en-US" sz="5500" dirty="0" err="1"/>
              <a:t>Pract</a:t>
            </a:r>
            <a:r>
              <a:rPr lang="en-US" sz="5500" dirty="0"/>
              <a:t>. </a:t>
            </a:r>
            <a:r>
              <a:rPr lang="en-US" sz="5500" dirty="0" smtClean="0"/>
              <a:t>49(10</a:t>
            </a:r>
            <a:r>
              <a:rPr lang="en-US" sz="5500" dirty="0"/>
              <a:t>):16a–16d.</a:t>
            </a:r>
          </a:p>
          <a:p>
            <a:pPr marL="0" indent="0">
              <a:buNone/>
            </a:pPr>
            <a:endParaRPr lang="en-US" sz="5500" dirty="0"/>
          </a:p>
          <a:p>
            <a:r>
              <a:rPr lang="en-US" sz="5900" dirty="0"/>
              <a:t>Munro, S., </a:t>
            </a:r>
            <a:r>
              <a:rPr lang="en-US" sz="5900" dirty="0" err="1"/>
              <a:t>Lewin</a:t>
            </a:r>
            <a:r>
              <a:rPr lang="en-US" sz="5900" dirty="0"/>
              <a:t>, S., Swart, T., and </a:t>
            </a:r>
            <a:r>
              <a:rPr lang="en-US" sz="5900" dirty="0" err="1"/>
              <a:t>Volmink</a:t>
            </a:r>
            <a:r>
              <a:rPr lang="en-US" sz="5900" dirty="0"/>
              <a:t>, J. (2007). “A Review of Health </a:t>
            </a:r>
            <a:r>
              <a:rPr lang="en-US" sz="5900" dirty="0" err="1"/>
              <a:t>Behaviour</a:t>
            </a:r>
            <a:r>
              <a:rPr lang="en-US" sz="5900" dirty="0"/>
              <a:t> 	Theories: How Useful Are These for Developing Interventions to Promote Long-Term 	Medication Adherence for TB and HIV/AIDS?”</a:t>
            </a:r>
            <a:r>
              <a:rPr lang="en-US" sz="5900" i="1" dirty="0"/>
              <a:t> BMC Public Health </a:t>
            </a:r>
            <a:r>
              <a:rPr lang="en-US" sz="5900" dirty="0"/>
              <a:t>7: pp. </a:t>
            </a:r>
            <a:r>
              <a:rPr lang="en-US" sz="5900" dirty="0" smtClean="0"/>
              <a:t>1041-1186.</a:t>
            </a:r>
          </a:p>
          <a:p>
            <a:pPr marL="0" indent="0">
              <a:buNone/>
            </a:pPr>
            <a:endParaRPr lang="en-US" sz="44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550205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7"/>
            <a:ext cx="7600950" cy="830628"/>
          </a:xfrm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 smtClean="0"/>
              <a:t>REFERENCES CONTINUED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en-US" sz="2400" dirty="0"/>
              <a:t>Park K. Textbook of Preventive and Social Medicine. 18th. Jabalpur: </a:t>
            </a:r>
            <a:r>
              <a:rPr lang="en-US" sz="2400" dirty="0" err="1"/>
              <a:t>Banarsidas</a:t>
            </a:r>
            <a:r>
              <a:rPr lang="en-US" sz="2400" dirty="0"/>
              <a:t> </a:t>
            </a:r>
            <a:r>
              <a:rPr lang="en-US" sz="2400" dirty="0" err="1"/>
              <a:t>Bhanot</a:t>
            </a:r>
            <a:r>
              <a:rPr lang="en-US" sz="2400" dirty="0"/>
              <a:t>; 2005. p. 313.</a:t>
            </a:r>
          </a:p>
          <a:p>
            <a:r>
              <a:rPr lang="en-US" sz="2400" dirty="0" err="1"/>
              <a:t>Sharaf</a:t>
            </a:r>
            <a:r>
              <a:rPr lang="en-US" sz="2400" dirty="0"/>
              <a:t> FKH, </a:t>
            </a:r>
            <a:r>
              <a:rPr lang="en-US" sz="2400" dirty="0" err="1"/>
              <a:t>Naeem</a:t>
            </a:r>
            <a:r>
              <a:rPr lang="en-US" sz="2400" dirty="0"/>
              <a:t> Z, </a:t>
            </a:r>
            <a:r>
              <a:rPr lang="en-US" sz="2400" dirty="0" err="1"/>
              <a:t>Mohaimeed</a:t>
            </a:r>
            <a:r>
              <a:rPr lang="en-US" sz="2400" dirty="0"/>
              <a:t> </a:t>
            </a:r>
            <a:r>
              <a:rPr lang="en-US" sz="2400" dirty="0" smtClean="0"/>
              <a:t>AA and </a:t>
            </a:r>
            <a:r>
              <a:rPr lang="en-US" sz="2400" dirty="0" err="1" smtClean="0"/>
              <a:t>Sawaf</a:t>
            </a:r>
            <a:r>
              <a:rPr lang="en-US" sz="2400" dirty="0" smtClean="0"/>
              <a:t> </a:t>
            </a:r>
            <a:r>
              <a:rPr lang="en-US" sz="2400" dirty="0"/>
              <a:t>MN</a:t>
            </a:r>
            <a:r>
              <a:rPr lang="en-US" sz="2400" dirty="0" smtClean="0"/>
              <a:t>.(2010). “Prevailing </a:t>
            </a:r>
            <a:r>
              <a:rPr lang="en-US" sz="2400" dirty="0"/>
              <a:t>Myths and Misconceptions about Diabetes Mellitus in </a:t>
            </a:r>
            <a:r>
              <a:rPr lang="en-US" sz="2400" dirty="0" err="1"/>
              <a:t>Qassim</a:t>
            </a:r>
            <a:r>
              <a:rPr lang="en-US" sz="2400" dirty="0"/>
              <a:t> Region of Saudi </a:t>
            </a:r>
            <a:r>
              <a:rPr lang="en-US" sz="2400" dirty="0" smtClean="0"/>
              <a:t>Arabia” </a:t>
            </a:r>
            <a:r>
              <a:rPr lang="en-US" sz="2400" i="1" dirty="0"/>
              <a:t>Annals of </a:t>
            </a:r>
            <a:r>
              <a:rPr lang="en-US" sz="2400" i="1" dirty="0" err="1"/>
              <a:t>Alquds</a:t>
            </a:r>
            <a:r>
              <a:rPr lang="en-US" sz="2400" i="1" dirty="0"/>
              <a:t> </a:t>
            </a:r>
            <a:r>
              <a:rPr lang="en-US" sz="2400" i="1" dirty="0" smtClean="0"/>
              <a:t>Medicine.</a:t>
            </a:r>
            <a:r>
              <a:rPr lang="en-US" sz="2400" dirty="0" smtClean="0"/>
              <a:t> 6:1431.</a:t>
            </a:r>
            <a:endParaRPr lang="en-US" sz="2400" dirty="0"/>
          </a:p>
          <a:p>
            <a:r>
              <a:rPr lang="en-US" sz="2400" dirty="0"/>
              <a:t>Shaw, J.E.; </a:t>
            </a:r>
            <a:r>
              <a:rPr lang="en-US" sz="2400" dirty="0" err="1"/>
              <a:t>Sicree</a:t>
            </a:r>
            <a:r>
              <a:rPr lang="en-US" sz="2400" dirty="0"/>
              <a:t>, R.A. and </a:t>
            </a:r>
            <a:r>
              <a:rPr lang="en-US" sz="2400" dirty="0" err="1"/>
              <a:t>Zimmet</a:t>
            </a:r>
            <a:r>
              <a:rPr lang="en-US" sz="2400" dirty="0"/>
              <a:t>, P.Z. (2010). “Global Estimates of the Prevalence of 	Diabetes for 2010 and 2030 (Diabetes Atlas)” </a:t>
            </a:r>
            <a:r>
              <a:rPr lang="en-US" sz="2400" i="1" dirty="0"/>
              <a:t>Diabetes Res. and </a:t>
            </a:r>
            <a:r>
              <a:rPr lang="en-US" sz="2400" i="1" dirty="0" err="1"/>
              <a:t>Clin</a:t>
            </a:r>
            <a:r>
              <a:rPr lang="en-US" sz="2400" i="1" dirty="0"/>
              <a:t>. Practice</a:t>
            </a:r>
            <a:r>
              <a:rPr lang="en-US" sz="2400" dirty="0"/>
              <a:t> </a:t>
            </a:r>
            <a:r>
              <a:rPr lang="en-US" sz="2400" dirty="0" smtClean="0"/>
              <a:t>87:4-14.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910937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600950" cy="760289"/>
          </a:xfrm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en-GB" dirty="0" smtClean="0"/>
              <a:t>INTRODUCTION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277816"/>
            <a:ext cx="7886700" cy="5134708"/>
          </a:xfrm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 fontScale="85000" lnSpcReduction="10000"/>
          </a:bodyPr>
          <a:lstStyle/>
          <a:p>
            <a:r>
              <a:rPr lang="en-US" dirty="0"/>
              <a:t>Diabetes Mellitus (DM), a </a:t>
            </a:r>
            <a:r>
              <a:rPr lang="en-US" dirty="0" smtClean="0"/>
              <a:t>chronic </a:t>
            </a:r>
            <a:r>
              <a:rPr lang="en-US" dirty="0"/>
              <a:t>metabolic disorder with abnormalities in carbohydrate metabolism, </a:t>
            </a:r>
            <a:r>
              <a:rPr lang="en-US" dirty="0" smtClean="0"/>
              <a:t>is gradually emerging as a major health problem in Africa including Nigeria </a:t>
            </a:r>
            <a:r>
              <a:rPr lang="en-US" dirty="0" smtClean="0">
                <a:solidFill>
                  <a:srgbClr val="FF0000"/>
                </a:solidFill>
              </a:rPr>
              <a:t>(</a:t>
            </a:r>
            <a:r>
              <a:rPr lang="en-US" dirty="0" err="1" smtClean="0">
                <a:solidFill>
                  <a:srgbClr val="FF0000"/>
                </a:solidFill>
              </a:rPr>
              <a:t>Nyenwe</a:t>
            </a:r>
            <a:r>
              <a:rPr lang="en-US" dirty="0" smtClean="0">
                <a:solidFill>
                  <a:srgbClr val="FF0000"/>
                </a:solidFill>
              </a:rPr>
              <a:t>, </a:t>
            </a:r>
            <a:r>
              <a:rPr lang="en-US" dirty="0" err="1" smtClean="0">
                <a:solidFill>
                  <a:srgbClr val="FF0000"/>
                </a:solidFill>
              </a:rPr>
              <a:t>Odia</a:t>
            </a:r>
            <a:r>
              <a:rPr lang="en-US" dirty="0" smtClean="0">
                <a:solidFill>
                  <a:srgbClr val="FF0000"/>
                </a:solidFill>
              </a:rPr>
              <a:t>, </a:t>
            </a:r>
            <a:r>
              <a:rPr lang="en-US" dirty="0" err="1" smtClean="0">
                <a:solidFill>
                  <a:srgbClr val="FF0000"/>
                </a:solidFill>
              </a:rPr>
              <a:t>Ihekwaba</a:t>
            </a:r>
            <a:r>
              <a:rPr lang="en-US" dirty="0" smtClean="0">
                <a:solidFill>
                  <a:srgbClr val="FF0000"/>
                </a:solidFill>
              </a:rPr>
              <a:t>, </a:t>
            </a:r>
            <a:r>
              <a:rPr lang="en-US" dirty="0" err="1" smtClean="0">
                <a:solidFill>
                  <a:srgbClr val="FF0000"/>
                </a:solidFill>
              </a:rPr>
              <a:t>Ojule</a:t>
            </a:r>
            <a:r>
              <a:rPr lang="en-US" dirty="0" smtClean="0">
                <a:solidFill>
                  <a:srgbClr val="FF0000"/>
                </a:solidFill>
              </a:rPr>
              <a:t> and </a:t>
            </a:r>
            <a:r>
              <a:rPr lang="en-US" dirty="0" err="1" smtClean="0">
                <a:solidFill>
                  <a:srgbClr val="FF0000"/>
                </a:solidFill>
              </a:rPr>
              <a:t>Babatunde</a:t>
            </a:r>
            <a:r>
              <a:rPr lang="en-US" dirty="0" smtClean="0">
                <a:solidFill>
                  <a:srgbClr val="FF0000"/>
                </a:solidFill>
              </a:rPr>
              <a:t>, 2003).</a:t>
            </a:r>
          </a:p>
          <a:p>
            <a:r>
              <a:rPr lang="en-US" dirty="0"/>
              <a:t>A</a:t>
            </a:r>
            <a:r>
              <a:rPr lang="en-US" dirty="0" smtClean="0"/>
              <a:t>bout 285 </a:t>
            </a:r>
            <a:r>
              <a:rPr lang="en-US" dirty="0"/>
              <a:t>million </a:t>
            </a:r>
            <a:r>
              <a:rPr lang="en-US" dirty="0" smtClean="0"/>
              <a:t>people are estimated to be affected </a:t>
            </a:r>
            <a:r>
              <a:rPr lang="en-US" dirty="0"/>
              <a:t>worldwide </a:t>
            </a:r>
            <a:r>
              <a:rPr lang="en-US" dirty="0">
                <a:solidFill>
                  <a:srgbClr val="FF0000"/>
                </a:solidFill>
              </a:rPr>
              <a:t>(Shaw, </a:t>
            </a:r>
            <a:r>
              <a:rPr lang="en-US" dirty="0" err="1">
                <a:solidFill>
                  <a:srgbClr val="FF0000"/>
                </a:solidFill>
              </a:rPr>
              <a:t>Sicree</a:t>
            </a:r>
            <a:r>
              <a:rPr lang="en-US" dirty="0">
                <a:solidFill>
                  <a:srgbClr val="FF0000"/>
                </a:solidFill>
              </a:rPr>
              <a:t> and </a:t>
            </a:r>
            <a:r>
              <a:rPr lang="en-US" dirty="0" err="1">
                <a:solidFill>
                  <a:srgbClr val="FF0000"/>
                </a:solidFill>
              </a:rPr>
              <a:t>Zimmet</a:t>
            </a:r>
            <a:r>
              <a:rPr lang="en-US" dirty="0">
                <a:solidFill>
                  <a:srgbClr val="FF0000"/>
                </a:solidFill>
              </a:rPr>
              <a:t>, 2010</a:t>
            </a:r>
            <a:r>
              <a:rPr lang="en-US" dirty="0" smtClean="0">
                <a:solidFill>
                  <a:srgbClr val="FF0000"/>
                </a:solidFill>
              </a:rPr>
              <a:t>) </a:t>
            </a:r>
          </a:p>
          <a:p>
            <a:r>
              <a:rPr lang="en-US" dirty="0" smtClean="0"/>
              <a:t>Used to be seen as a disease of the developed countries due to the increase in their aging population, unhealthy diets, obesity and sedentary lifestyle </a:t>
            </a:r>
            <a:r>
              <a:rPr lang="en-US" dirty="0" smtClean="0">
                <a:solidFill>
                  <a:srgbClr val="FF0000"/>
                </a:solidFill>
              </a:rPr>
              <a:t>(</a:t>
            </a:r>
            <a:r>
              <a:rPr lang="en-US" dirty="0" err="1" smtClean="0">
                <a:solidFill>
                  <a:srgbClr val="FF0000"/>
                </a:solidFill>
              </a:rPr>
              <a:t>Lebovitz</a:t>
            </a:r>
            <a:r>
              <a:rPr lang="en-US" dirty="0" smtClean="0">
                <a:solidFill>
                  <a:srgbClr val="FF0000"/>
                </a:solidFill>
              </a:rPr>
              <a:t>, 2002).</a:t>
            </a:r>
          </a:p>
          <a:p>
            <a:r>
              <a:rPr lang="en-US" dirty="0" smtClean="0"/>
              <a:t>Now, there is growing incidence in developing countries due to </a:t>
            </a:r>
            <a:r>
              <a:rPr lang="en-US" dirty="0" err="1" smtClean="0"/>
              <a:t>urbanisation</a:t>
            </a:r>
            <a:r>
              <a:rPr lang="en-US" dirty="0" smtClean="0"/>
              <a:t> and </a:t>
            </a:r>
            <a:r>
              <a:rPr lang="en-US" dirty="0" err="1" smtClean="0"/>
              <a:t>industrialisation</a:t>
            </a:r>
            <a:r>
              <a:rPr lang="en-US" dirty="0" smtClean="0"/>
              <a:t> and affects mostly people of working age </a:t>
            </a:r>
            <a:r>
              <a:rPr lang="en-US" dirty="0" smtClean="0">
                <a:solidFill>
                  <a:srgbClr val="FF0000"/>
                </a:solidFill>
              </a:rPr>
              <a:t>(Park, 2005).</a:t>
            </a:r>
            <a:endParaRPr lang="en-GB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6857831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 smtClean="0"/>
              <a:t>THE CASE OF NIGERIA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 fontScale="92500" lnSpcReduction="10000"/>
          </a:bodyPr>
          <a:lstStyle/>
          <a:p>
            <a:r>
              <a:rPr lang="en-US" dirty="0" smtClean="0"/>
              <a:t>There are about 3.7million diabetics in Nigeria with many people not even knowing their status </a:t>
            </a:r>
            <a:r>
              <a:rPr lang="en-US" dirty="0" smtClean="0">
                <a:solidFill>
                  <a:srgbClr val="FF0000"/>
                </a:solidFill>
              </a:rPr>
              <a:t>(IDF, 2014).</a:t>
            </a:r>
          </a:p>
          <a:p>
            <a:r>
              <a:rPr lang="en-US" dirty="0" smtClean="0"/>
              <a:t>Has the highest prevalence rate (4.7%) in Africa alongside Senegal and Cote d’Ivoire </a:t>
            </a:r>
            <a:r>
              <a:rPr lang="en-US" dirty="0" smtClean="0">
                <a:solidFill>
                  <a:srgbClr val="FF0000"/>
                </a:solidFill>
              </a:rPr>
              <a:t>(Shaw et al, 2010)</a:t>
            </a:r>
            <a:r>
              <a:rPr lang="en-US" dirty="0" smtClean="0"/>
              <a:t>.</a:t>
            </a:r>
          </a:p>
          <a:p>
            <a:r>
              <a:rPr lang="en-US" dirty="0" smtClean="0"/>
              <a:t>Researchers have discovered that factors such as people’s economic and education level, cultural and religious observations and influence of significant others affect health interventions and the adoption of innovations </a:t>
            </a:r>
            <a:r>
              <a:rPr lang="en-US" dirty="0" smtClean="0">
                <a:solidFill>
                  <a:srgbClr val="FF0000"/>
                </a:solidFill>
              </a:rPr>
              <a:t>(</a:t>
            </a:r>
            <a:r>
              <a:rPr lang="en-US" dirty="0" err="1" smtClean="0">
                <a:solidFill>
                  <a:srgbClr val="FF0000"/>
                </a:solidFill>
              </a:rPr>
              <a:t>Sharaf</a:t>
            </a:r>
            <a:r>
              <a:rPr lang="en-US" dirty="0" smtClean="0">
                <a:solidFill>
                  <a:srgbClr val="FF0000"/>
                </a:solidFill>
              </a:rPr>
              <a:t>, </a:t>
            </a:r>
            <a:r>
              <a:rPr lang="en-US" dirty="0" err="1" smtClean="0">
                <a:solidFill>
                  <a:srgbClr val="FF0000"/>
                </a:solidFill>
              </a:rPr>
              <a:t>Naeem</a:t>
            </a:r>
            <a:r>
              <a:rPr lang="en-US" dirty="0" smtClean="0">
                <a:solidFill>
                  <a:srgbClr val="FF0000"/>
                </a:solidFill>
              </a:rPr>
              <a:t>, </a:t>
            </a:r>
            <a:r>
              <a:rPr lang="en-US" dirty="0" err="1" smtClean="0">
                <a:solidFill>
                  <a:srgbClr val="FF0000"/>
                </a:solidFill>
              </a:rPr>
              <a:t>Mohaimeed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smtClean="0">
                <a:solidFill>
                  <a:srgbClr val="FF0000"/>
                </a:solidFill>
              </a:rPr>
              <a:t>and </a:t>
            </a:r>
            <a:r>
              <a:rPr lang="en-US" dirty="0" err="1" smtClean="0">
                <a:solidFill>
                  <a:srgbClr val="FF0000"/>
                </a:solidFill>
              </a:rPr>
              <a:t>Sawaf</a:t>
            </a:r>
            <a:r>
              <a:rPr lang="en-US" dirty="0" smtClean="0">
                <a:solidFill>
                  <a:srgbClr val="FF0000"/>
                </a:solidFill>
              </a:rPr>
              <a:t>, 2010) </a:t>
            </a:r>
          </a:p>
          <a:p>
            <a:pPr marL="0" indent="0">
              <a:buNone/>
            </a:pPr>
            <a:r>
              <a:rPr lang="en-US" dirty="0" smtClean="0"/>
              <a:t>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026272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7"/>
            <a:ext cx="7600950" cy="748566"/>
          </a:xfrm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US" sz="3200" dirty="0" smtClean="0"/>
              <a:t>COMMUNICATION AND DEVELOPMENT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195754"/>
            <a:ext cx="7886700" cy="5240215"/>
          </a:xfrm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 fontScale="92500" lnSpcReduction="20000"/>
          </a:bodyPr>
          <a:lstStyle/>
          <a:p>
            <a:r>
              <a:rPr lang="en-US" dirty="0" smtClean="0"/>
              <a:t>Health communication is an aspect of development communication.</a:t>
            </a:r>
          </a:p>
          <a:p>
            <a:r>
              <a:rPr lang="en-US" dirty="0" smtClean="0"/>
              <a:t>Development communication is geared towards bringing about change and satisfaction to the majority of the people in the area of health, education, housing among others.</a:t>
            </a:r>
          </a:p>
          <a:p>
            <a:r>
              <a:rPr lang="en-US" dirty="0" smtClean="0"/>
              <a:t>The failure of the dominant paradigm has given birth to the emerging alternatives which includes dependency theory, media advocacy, participatory approach and social </a:t>
            </a:r>
            <a:r>
              <a:rPr lang="en-US" dirty="0" err="1" smtClean="0"/>
              <a:t>mobilisation</a:t>
            </a:r>
            <a:r>
              <a:rPr lang="en-US" dirty="0" smtClean="0"/>
              <a:t>. </a:t>
            </a:r>
          </a:p>
          <a:p>
            <a:r>
              <a:rPr lang="en-US" dirty="0" smtClean="0"/>
              <a:t>Hence, for this study, communication was not used as an instrument of handing down information but of involvement, of exchange of views and of community participation.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   </a:t>
            </a:r>
          </a:p>
          <a:p>
            <a:pPr marL="0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93554448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7"/>
            <a:ext cx="7600950" cy="549273"/>
          </a:xfrm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en-US" dirty="0" smtClean="0"/>
              <a:t>COMMUNICATION AND HEALTH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984738"/>
            <a:ext cx="7886700" cy="5451232"/>
          </a:xfrm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 fontScale="85000" lnSpcReduction="20000"/>
          </a:bodyPr>
          <a:lstStyle/>
          <a:p>
            <a:pPr>
              <a:buFont typeface="Wingdings" pitchFamily="2" charset="2"/>
              <a:buChar char="q"/>
            </a:pPr>
            <a:r>
              <a:rPr lang="en-US" dirty="0">
                <a:solidFill>
                  <a:srgbClr val="FF0000"/>
                </a:solidFill>
              </a:rPr>
              <a:t>Health </a:t>
            </a:r>
            <a:r>
              <a:rPr lang="en-US" dirty="0" smtClean="0">
                <a:solidFill>
                  <a:srgbClr val="FF0000"/>
                </a:solidFill>
              </a:rPr>
              <a:t>communication: </a:t>
            </a:r>
          </a:p>
          <a:p>
            <a:r>
              <a:rPr lang="en-US" dirty="0" smtClean="0"/>
              <a:t>is </a:t>
            </a:r>
            <a:r>
              <a:rPr lang="en-US" dirty="0"/>
              <a:t>the transmission or exchange of health-related information to inform, educate, influence or motivate people about issues that affect their </a:t>
            </a:r>
            <a:r>
              <a:rPr lang="en-US" dirty="0" smtClean="0"/>
              <a:t>health.</a:t>
            </a:r>
          </a:p>
          <a:p>
            <a:r>
              <a:rPr lang="en-US" dirty="0" smtClean="0"/>
              <a:t>Efforts of clinical scientists and other health related researchers are not enough to bring about </a:t>
            </a:r>
            <a:r>
              <a:rPr lang="en-US" dirty="0"/>
              <a:t>the desired positive health outcome without the application and integration of communication </a:t>
            </a:r>
            <a:r>
              <a:rPr lang="en-US" dirty="0" smtClean="0"/>
              <a:t>activities.</a:t>
            </a:r>
            <a:endParaRPr lang="en-US" dirty="0"/>
          </a:p>
          <a:p>
            <a:r>
              <a:rPr lang="en-US" dirty="0"/>
              <a:t>Communication activities </a:t>
            </a:r>
            <a:r>
              <a:rPr lang="en-US" dirty="0" smtClean="0"/>
              <a:t>are necessary </a:t>
            </a:r>
            <a:r>
              <a:rPr lang="en-US" dirty="0"/>
              <a:t>to address the misconceptions, change perceptions, modify </a:t>
            </a:r>
            <a:r>
              <a:rPr lang="en-US" dirty="0" err="1"/>
              <a:t>behaviour</a:t>
            </a:r>
            <a:r>
              <a:rPr lang="en-US" dirty="0"/>
              <a:t>/lifestyle and tackle other socio-cultural variables that affect health </a:t>
            </a:r>
            <a:r>
              <a:rPr lang="en-US" dirty="0" smtClean="0"/>
              <a:t>outcomes.</a:t>
            </a:r>
          </a:p>
          <a:p>
            <a:r>
              <a:rPr lang="en-US" dirty="0" smtClean="0"/>
              <a:t>Hence</a:t>
            </a:r>
            <a:r>
              <a:rPr lang="en-US" dirty="0"/>
              <a:t>, the U.S. Department of Health and Human </a:t>
            </a:r>
            <a:r>
              <a:rPr lang="en-US" dirty="0" smtClean="0"/>
              <a:t>Services adopted </a:t>
            </a:r>
            <a:r>
              <a:rPr lang="en-US" dirty="0"/>
              <a:t>health </a:t>
            </a:r>
            <a:r>
              <a:rPr lang="en-US" dirty="0" smtClean="0"/>
              <a:t>communication, for the first time, as part of its framework </a:t>
            </a:r>
            <a:r>
              <a:rPr lang="en-US" dirty="0"/>
              <a:t>to provide a national disease prevention agenda for the </a:t>
            </a:r>
            <a:r>
              <a:rPr lang="en-US" dirty="0" smtClean="0"/>
              <a:t>Americans in 2000 </a:t>
            </a:r>
            <a:r>
              <a:rPr lang="en-US" dirty="0" smtClean="0">
                <a:solidFill>
                  <a:srgbClr val="FF0000"/>
                </a:solidFill>
              </a:rPr>
              <a:t>(</a:t>
            </a:r>
            <a:r>
              <a:rPr lang="en-US" dirty="0">
                <a:solidFill>
                  <a:srgbClr val="FF0000"/>
                </a:solidFill>
              </a:rPr>
              <a:t>U.S. Department of Health and Human </a:t>
            </a:r>
            <a:r>
              <a:rPr lang="en-US" dirty="0" smtClean="0">
                <a:solidFill>
                  <a:srgbClr val="FF0000"/>
                </a:solidFill>
              </a:rPr>
              <a:t>Services, 2000).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869418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600950" cy="795459"/>
          </a:xfrm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 smtClean="0"/>
              <a:t>RESEARCH PROBLEM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219200"/>
            <a:ext cx="7886700" cy="4957763"/>
          </a:xfrm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US" dirty="0"/>
              <a:t>Type 2 DM, which is the focus of this </a:t>
            </a:r>
            <a:r>
              <a:rPr lang="en-US" dirty="0" smtClean="0"/>
              <a:t>study, </a:t>
            </a:r>
            <a:r>
              <a:rPr lang="en-US" dirty="0"/>
              <a:t>is </a:t>
            </a:r>
            <a:r>
              <a:rPr lang="en-US" dirty="0" smtClean="0"/>
              <a:t>preventable and not many people are aware of this.</a:t>
            </a:r>
          </a:p>
          <a:p>
            <a:r>
              <a:rPr lang="en-US" dirty="0" smtClean="0"/>
              <a:t>Most of the researches on diabetes are clinical or </a:t>
            </a:r>
            <a:r>
              <a:rPr lang="en-US" dirty="0" smtClean="0">
                <a:solidFill>
                  <a:schemeClr val="tx1"/>
                </a:solidFill>
              </a:rPr>
              <a:t>epidemiological </a:t>
            </a:r>
            <a:r>
              <a:rPr lang="en-US" dirty="0" smtClean="0"/>
              <a:t>based.</a:t>
            </a:r>
          </a:p>
          <a:p>
            <a:r>
              <a:rPr lang="en-US" dirty="0"/>
              <a:t>A</a:t>
            </a:r>
            <a:r>
              <a:rPr lang="en-US" dirty="0" smtClean="0"/>
              <a:t> </a:t>
            </a:r>
            <a:r>
              <a:rPr lang="en-US" dirty="0"/>
              <a:t>lot of </a:t>
            </a:r>
            <a:r>
              <a:rPr lang="en-US" dirty="0" smtClean="0"/>
              <a:t>ignorance, fuelled by misinformation and misconceptions, still </a:t>
            </a:r>
            <a:r>
              <a:rPr lang="en-US" dirty="0"/>
              <a:t>trails the health </a:t>
            </a:r>
            <a:r>
              <a:rPr lang="en-US" dirty="0" smtClean="0"/>
              <a:t>condition.</a:t>
            </a:r>
          </a:p>
          <a:p>
            <a:r>
              <a:rPr lang="en-US" dirty="0" smtClean="0"/>
              <a:t>Knowledge has been identified as the greatest weapon in the fight against diabetes (</a:t>
            </a:r>
            <a:r>
              <a:rPr lang="en-US" dirty="0" err="1" smtClean="0"/>
              <a:t>Moodley</a:t>
            </a:r>
            <a:r>
              <a:rPr lang="en-US" dirty="0" smtClean="0"/>
              <a:t> LM and </a:t>
            </a:r>
            <a:r>
              <a:rPr lang="en-US" dirty="0" err="1"/>
              <a:t>Rambiritch</a:t>
            </a:r>
            <a:r>
              <a:rPr lang="en-US" dirty="0"/>
              <a:t> V</a:t>
            </a:r>
            <a:r>
              <a:rPr lang="en-US" dirty="0" smtClean="0"/>
              <a:t>., 2007).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784502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 smtClean="0"/>
              <a:t>RESEARCH PROBLEM CONTINUED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/>
              <a:t>There is the need to ascertain the knowledge level of the people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Does high knowledge/information level translate to effective preventive </a:t>
            </a:r>
            <a:r>
              <a:rPr lang="en-US" dirty="0" err="1"/>
              <a:t>behaviour</a:t>
            </a:r>
            <a:r>
              <a:rPr lang="en-US" dirty="0" smtClean="0"/>
              <a:t>?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Are there other factors that may be hindering effective diabetes prevention in Nigeria?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802931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7"/>
            <a:ext cx="7600950" cy="772012"/>
          </a:xfrm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 smtClean="0"/>
              <a:t>STUDY OBJECTIVES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019908"/>
            <a:ext cx="7886700" cy="5380892"/>
          </a:xfrm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US" dirty="0"/>
              <a:t>The study sought to: </a:t>
            </a:r>
          </a:p>
          <a:p>
            <a:pPr lvl="0"/>
            <a:r>
              <a:rPr lang="en-US" dirty="0"/>
              <a:t>Unearth the misconceptions and myths about diabetes that are prevalent among the study population.</a:t>
            </a:r>
          </a:p>
          <a:p>
            <a:pPr lvl="0"/>
            <a:r>
              <a:rPr lang="en-US" dirty="0"/>
              <a:t>Determine the sources from where the study population gets diabetes information from. </a:t>
            </a:r>
          </a:p>
          <a:p>
            <a:pPr lvl="0"/>
            <a:r>
              <a:rPr lang="en-US" dirty="0"/>
              <a:t>Assess the knowledge or information level of the population on diabetes.</a:t>
            </a:r>
          </a:p>
          <a:p>
            <a:pPr lvl="0"/>
            <a:r>
              <a:rPr lang="en-US" dirty="0"/>
              <a:t>Determine the extent to which the people’s perceptions of, misconceptions about and attitudes towards diabetes affected their diabetes prevention behavior.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043027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1275</TotalTime>
  <Words>1731</Words>
  <Application>Microsoft Office PowerPoint</Application>
  <PresentationFormat>On-screen Show (4:3)</PresentationFormat>
  <Paragraphs>259</Paragraphs>
  <Slides>24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31" baseType="lpstr">
      <vt:lpstr>Arial</vt:lpstr>
      <vt:lpstr>Calibri</vt:lpstr>
      <vt:lpstr>Calibri Light</vt:lpstr>
      <vt:lpstr>Times New Roman</vt:lpstr>
      <vt:lpstr>Trebuchet MS</vt:lpstr>
      <vt:lpstr>Wingdings</vt:lpstr>
      <vt:lpstr>Office Theme</vt:lpstr>
      <vt:lpstr>World Social Science Forum 2015 Durban, South Africa</vt:lpstr>
      <vt:lpstr>DIABETES PREVENTION IN NIGERIA: MANAGING CULTURAL AND RELIGIOUS PERCEPTIONS USING INFORMATION AND EDUCATION</vt:lpstr>
      <vt:lpstr>INTRODUCTION</vt:lpstr>
      <vt:lpstr>THE CASE OF NIGERIA</vt:lpstr>
      <vt:lpstr>COMMUNICATION AND DEVELOPMENT</vt:lpstr>
      <vt:lpstr>COMMUNICATION AND HEALTH</vt:lpstr>
      <vt:lpstr>RESEARCH PROBLEM</vt:lpstr>
      <vt:lpstr>RESEARCH PROBLEM CONTINUED</vt:lpstr>
      <vt:lpstr>STUDY OBJECTIVES</vt:lpstr>
      <vt:lpstr>STUDY OBJECTIVES CONTINUED</vt:lpstr>
      <vt:lpstr>  METHODOLOGY  </vt:lpstr>
      <vt:lpstr>RESULT: Respondents’ sources of diabetes information</vt:lpstr>
      <vt:lpstr>RESULT: How effective are diabetes information received from these sources?</vt:lpstr>
      <vt:lpstr> RESULT: Mean rank of respondents’ perceptions about causes, symptoms and complications of diabetes  </vt:lpstr>
      <vt:lpstr> RESULT: Mean rank on respondents’    misconceptions about diabetes </vt:lpstr>
      <vt:lpstr>SUMMARY OF FINDINGS</vt:lpstr>
      <vt:lpstr>Misconceptions continued</vt:lpstr>
      <vt:lpstr>FINDINGS CONTINUED</vt:lpstr>
      <vt:lpstr>FINDINGS CONTINUED</vt:lpstr>
      <vt:lpstr>   FINDINGS CONTINUED</vt:lpstr>
      <vt:lpstr>CONCLUSION</vt:lpstr>
      <vt:lpstr>     </vt:lpstr>
      <vt:lpstr>   REFERENCES</vt:lpstr>
      <vt:lpstr>REFERENCES CONTINUED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Corne Engelbrecht</dc:creator>
  <cp:lastModifiedBy>USER</cp:lastModifiedBy>
  <cp:revision>105</cp:revision>
  <dcterms:created xsi:type="dcterms:W3CDTF">2014-10-15T08:23:56Z</dcterms:created>
  <dcterms:modified xsi:type="dcterms:W3CDTF">2018-12-13T14:42:46Z</dcterms:modified>
</cp:coreProperties>
</file>