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7" r:id="rId2"/>
    <p:sldId id="262" r:id="rId3"/>
    <p:sldId id="264" r:id="rId4"/>
    <p:sldId id="265" r:id="rId5"/>
    <p:sldId id="266" r:id="rId6"/>
    <p:sldId id="279" r:id="rId7"/>
    <p:sldId id="267" r:id="rId8"/>
    <p:sldId id="282" r:id="rId9"/>
    <p:sldId id="268" r:id="rId10"/>
    <p:sldId id="281" r:id="rId11"/>
    <p:sldId id="269" r:id="rId12"/>
    <p:sldId id="278" r:id="rId13"/>
    <p:sldId id="271" r:id="rId14"/>
    <p:sldId id="270" r:id="rId15"/>
    <p:sldId id="272" r:id="rId16"/>
    <p:sldId id="273" r:id="rId17"/>
    <p:sldId id="283" r:id="rId18"/>
    <p:sldId id="274" r:id="rId19"/>
    <p:sldId id="275" r:id="rId20"/>
    <p:sldId id="284" r:id="rId21"/>
    <p:sldId id="276" r:id="rId22"/>
    <p:sldId id="286" r:id="rId23"/>
    <p:sldId id="277" r:id="rId24"/>
    <p:sldId id="28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24C1A"/>
    <a:srgbClr val="DC8124"/>
    <a:srgbClr val="66A0D4"/>
    <a:srgbClr val="C6DBEF"/>
    <a:srgbClr val="FFFFFF"/>
    <a:srgbClr val="F38E1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-114" y="-5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9348" y="4079636"/>
            <a:ext cx="7824651" cy="1179195"/>
          </a:xfrm>
        </p:spPr>
        <p:txBody>
          <a:bodyPr anchor="ctr">
            <a:noAutofit/>
          </a:bodyPr>
          <a:lstStyle>
            <a:lvl1pPr algn="l">
              <a:defRPr sz="4400" b="1">
                <a:ln>
                  <a:solidFill>
                    <a:schemeClr val="tx2"/>
                  </a:solidFill>
                </a:ln>
                <a:solidFill>
                  <a:srgbClr val="F38E1E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9348" y="5571554"/>
            <a:ext cx="7824651" cy="52861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724C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12080" y="135712"/>
            <a:ext cx="3756556" cy="2681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 cstate="print">
            <a:clrChange>
              <a:clrFrom>
                <a:srgbClr val="120904">
                  <a:alpha val="25098"/>
                </a:srgbClr>
              </a:clrFrom>
              <a:clrTo>
                <a:srgbClr val="120904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1952" t="11945" b="22190"/>
          <a:stretch/>
        </p:blipFill>
        <p:spPr>
          <a:xfrm>
            <a:off x="-1" y="15523"/>
            <a:ext cx="4676504" cy="6842477"/>
          </a:xfrm>
          <a:prstGeom prst="rect">
            <a:avLst/>
          </a:prstGeom>
        </p:spPr>
      </p:pic>
      <p:pic>
        <p:nvPicPr>
          <p:cNvPr id="11" name="Content Placeholder 3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934332"/>
            <a:ext cx="9144000" cy="105368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80399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56158" y="1"/>
            <a:ext cx="1087842" cy="154940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7774540" y="1"/>
            <a:ext cx="1369460" cy="1549400"/>
          </a:xfrm>
          <a:prstGeom prst="rect">
            <a:avLst/>
          </a:prstGeom>
          <a:solidFill>
            <a:srgbClr val="FFFFFF">
              <a:alpha val="7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600950" cy="1062677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accent2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71122"/>
            <a:ext cx="7886700" cy="4605841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64205" y="6310313"/>
            <a:ext cx="551145" cy="365125"/>
          </a:xfrm>
        </p:spPr>
        <p:txBody>
          <a:bodyPr/>
          <a:lstStyle/>
          <a:p>
            <a:fld id="{EE755E3B-8CBF-42DC-B466-8C70A3DCEE1B}" type="slidenum">
              <a:rPr lang="en-ZA" smtClean="0"/>
              <a:pPr/>
              <a:t>‹#›</a:t>
            </a:fld>
            <a:endParaRPr lang="en-ZA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3" cstate="print">
            <a:clrChange>
              <a:clrFrom>
                <a:srgbClr val="120904">
                  <a:alpha val="25098"/>
                </a:srgbClr>
              </a:clrFrom>
              <a:clrTo>
                <a:srgbClr val="120904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1952" t="11945" b="22190"/>
          <a:stretch/>
        </p:blipFill>
        <p:spPr>
          <a:xfrm>
            <a:off x="-1" y="2717073"/>
            <a:ext cx="2591467" cy="4088675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773783"/>
            <a:ext cx="9144000" cy="1053686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628650" y="1449524"/>
            <a:ext cx="7600950" cy="453"/>
          </a:xfrm>
          <a:prstGeom prst="line">
            <a:avLst/>
          </a:prstGeom>
          <a:ln w="28575">
            <a:solidFill>
              <a:srgbClr val="F38E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60015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319348" y="4079636"/>
            <a:ext cx="7824651" cy="1179195"/>
          </a:xfrm>
        </p:spPr>
        <p:txBody>
          <a:bodyPr anchor="ctr">
            <a:noAutofit/>
          </a:bodyPr>
          <a:lstStyle>
            <a:lvl1pPr algn="l">
              <a:defRPr sz="4400" b="1">
                <a:ln>
                  <a:solidFill>
                    <a:schemeClr val="tx2"/>
                  </a:solidFill>
                </a:ln>
                <a:solidFill>
                  <a:srgbClr val="F38E1E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319348" y="5571554"/>
            <a:ext cx="7824651" cy="52861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724C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12080" y="135712"/>
            <a:ext cx="3756556" cy="2681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 cstate="print">
            <a:clrChange>
              <a:clrFrom>
                <a:srgbClr val="120904">
                  <a:alpha val="25098"/>
                </a:srgbClr>
              </a:clrFrom>
              <a:clrTo>
                <a:srgbClr val="120904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1952" t="11945" b="22190"/>
          <a:stretch/>
        </p:blipFill>
        <p:spPr>
          <a:xfrm>
            <a:off x="-1" y="15523"/>
            <a:ext cx="4676504" cy="6842477"/>
          </a:xfrm>
          <a:prstGeom prst="rect">
            <a:avLst/>
          </a:prstGeom>
        </p:spPr>
      </p:pic>
      <p:pic>
        <p:nvPicPr>
          <p:cNvPr id="11" name="Content Placeholder 3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934332"/>
            <a:ext cx="9144000" cy="105368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412971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B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B162-3088-4810-A6AC-1DB237053E62}" type="datetimeFigureOut">
              <a:rPr lang="en-ZA" smtClean="0"/>
              <a:pPr/>
              <a:t>2021/08/06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55E3B-8CBF-42DC-B466-8C70A3DCEE1B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418619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662" r:id="rId2"/>
    <p:sldLayoutId id="214748366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6572" y="3412672"/>
            <a:ext cx="8621486" cy="1975758"/>
          </a:xfrm>
        </p:spPr>
        <p:txBody>
          <a:bodyPr/>
          <a:lstStyle/>
          <a:p>
            <a:r>
              <a:rPr lang="en-US" sz="4000" dirty="0" smtClean="0"/>
              <a:t>World Social Science Forum 2015</a:t>
            </a:r>
            <a:br>
              <a:rPr lang="en-US" sz="4000" dirty="0" smtClean="0"/>
            </a:br>
            <a:r>
              <a:rPr lang="en-US" sz="4000" dirty="0" smtClean="0"/>
              <a:t>Durban, South Africa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58038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STUDY OBJECTIVES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US" dirty="0"/>
              <a:t>Determine the extent to which the information and education the people received succeeded in clearing the misconceptions and debunking the myths thereby aiding effective diabetes prevention behavior.</a:t>
            </a:r>
          </a:p>
          <a:p>
            <a:pPr lvl="0"/>
            <a:r>
              <a:rPr lang="en-US" dirty="0"/>
              <a:t>Ascertain the best communication strategy for diabetes information and education aimed at changing the people’s negative attitude, wrong perceptions and misconceptions about diabetes.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34632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654782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METHODOLOGY</a:t>
            </a:r>
            <a:br>
              <a:rPr lang="en-US" b="1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78524"/>
            <a:ext cx="7886700" cy="5098440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>
                <a:solidFill>
                  <a:srgbClr val="00B050"/>
                </a:solidFill>
              </a:rPr>
              <a:t>Qualitative</a:t>
            </a:r>
            <a:r>
              <a:rPr lang="en-US" dirty="0" smtClean="0"/>
              <a:t> – Focus Group Discussion (FGD) using FGD guide</a:t>
            </a:r>
          </a:p>
          <a:p>
            <a:pPr algn="just"/>
            <a:r>
              <a:rPr lang="en-US" dirty="0" smtClean="0">
                <a:solidFill>
                  <a:srgbClr val="00B050"/>
                </a:solidFill>
              </a:rPr>
              <a:t>Quantitative</a:t>
            </a:r>
            <a:r>
              <a:rPr lang="en-US" dirty="0" smtClean="0"/>
              <a:t> – Survey using Questionnaire (DPIEQ)</a:t>
            </a:r>
          </a:p>
          <a:p>
            <a:pPr algn="just"/>
            <a:r>
              <a:rPr lang="en-US" dirty="0" smtClean="0">
                <a:solidFill>
                  <a:srgbClr val="00B050"/>
                </a:solidFill>
              </a:rPr>
              <a:t>Subjects</a:t>
            </a:r>
            <a:r>
              <a:rPr lang="en-US" dirty="0" smtClean="0"/>
              <a:t> – Workers in two state (Lagos and </a:t>
            </a:r>
            <a:r>
              <a:rPr lang="en-US" dirty="0" err="1" smtClean="0"/>
              <a:t>Ogun</a:t>
            </a:r>
            <a:r>
              <a:rPr lang="en-US" dirty="0" smtClean="0"/>
              <a:t> states) </a:t>
            </a:r>
            <a:r>
              <a:rPr lang="en-US" dirty="0"/>
              <a:t>l</a:t>
            </a:r>
            <a:r>
              <a:rPr lang="en-US" dirty="0" smtClean="0"/>
              <a:t>ocal </a:t>
            </a:r>
            <a:r>
              <a:rPr lang="en-US" dirty="0"/>
              <a:t>g</a:t>
            </a:r>
            <a:r>
              <a:rPr lang="en-US" dirty="0" smtClean="0"/>
              <a:t>overnment secretariats.</a:t>
            </a:r>
          </a:p>
          <a:p>
            <a:pPr algn="just"/>
            <a:r>
              <a:rPr lang="en-US" dirty="0" smtClean="0">
                <a:solidFill>
                  <a:srgbClr val="00B050"/>
                </a:solidFill>
              </a:rPr>
              <a:t>Sample Size </a:t>
            </a:r>
            <a:r>
              <a:rPr lang="en-US" dirty="0" smtClean="0"/>
              <a:t>– 507 for the Survey and 96 for the FGD. There were 12 sessions of FGD with 8 participants in each session.</a:t>
            </a:r>
          </a:p>
          <a:p>
            <a:pPr algn="just"/>
            <a:r>
              <a:rPr lang="en-US" dirty="0" smtClean="0">
                <a:solidFill>
                  <a:srgbClr val="00B050"/>
                </a:solidFill>
              </a:rPr>
              <a:t>Sampling Technique</a:t>
            </a:r>
            <a:r>
              <a:rPr lang="en-US" dirty="0" smtClean="0"/>
              <a:t> – Multi-stage sampling procedure.</a:t>
            </a:r>
          </a:p>
          <a:p>
            <a:pPr algn="just"/>
            <a:r>
              <a:rPr lang="en-US" dirty="0" smtClean="0">
                <a:solidFill>
                  <a:srgbClr val="00B050"/>
                </a:solidFill>
              </a:rPr>
              <a:t>Data Analysis </a:t>
            </a:r>
            <a:r>
              <a:rPr lang="en-US" dirty="0" smtClean="0"/>
              <a:t>– Descriptive and Inferential statistics on SPSS for Quantitative data analysis. Manual content analysis using </a:t>
            </a:r>
            <a:r>
              <a:rPr lang="en-US" dirty="0"/>
              <a:t>t</a:t>
            </a:r>
            <a:r>
              <a:rPr lang="en-US" dirty="0" smtClean="0"/>
              <a:t>hematic approach and explanation building for Qualitative data analysis.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516498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818904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400" dirty="0" smtClean="0"/>
              <a:t>RESULT: Respondents’ sources of diabetes information</a:t>
            </a:r>
            <a:endParaRPr lang="en-US" sz="3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69658061"/>
              </p:ext>
            </p:extLst>
          </p:nvPr>
        </p:nvGraphicFramePr>
        <p:xfrm>
          <a:off x="1894901" y="2084181"/>
          <a:ext cx="5034709" cy="34600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28813"/>
                <a:gridCol w="1302378"/>
                <a:gridCol w="1203518"/>
              </a:tblGrid>
              <a:tr h="3584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I have got information from the source(s) </a:t>
                      </a:r>
                      <a:r>
                        <a:rPr lang="en-US" sz="900" dirty="0" smtClean="0">
                          <a:effectLst/>
                        </a:rPr>
                        <a:t>below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31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Sources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Yes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1531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Radio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439(86.6)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68(13.4)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>
                    <a:solidFill>
                      <a:srgbClr val="FF0000"/>
                    </a:solidFill>
                  </a:tcPr>
                </a:tc>
              </a:tr>
              <a:tr h="1531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Television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450(88.8)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57(11.2)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>
                    <a:solidFill>
                      <a:srgbClr val="FFC000"/>
                    </a:solidFill>
                  </a:tcPr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Posters/Handbill/Stickers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231(45.6)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276(54.4)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Newspaper/Magazine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312(61.5)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195(38.5)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>
                    <a:solidFill>
                      <a:srgbClr val="00B050"/>
                    </a:solidFill>
                  </a:tcPr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Community outreaches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170(33.5)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337(66.5)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Village/Town meetings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113(22.3)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394(77.7)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Religious Bodies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189(37.3)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318(62.7)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Fez caps and T-Shirts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167(32.9)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340(67.1)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Bill boards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196(38.7)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311(61.3)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Conference/seminars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218(43.0)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289(57.0)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Friends/Relatives/Neighbours/Colleagues 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284(56.0)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223(44.0)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Health facilities/ health personal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303(59.8)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204(40.2)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38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Text messages/ the internet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219(43.2)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288(56.8)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09" marR="5850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068620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842350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200" dirty="0" smtClean="0"/>
              <a:t>RESULT: How effective are diabetes information received from these sources?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87323355"/>
              </p:ext>
            </p:extLst>
          </p:nvPr>
        </p:nvGraphicFramePr>
        <p:xfrm>
          <a:off x="1288973" y="2170322"/>
          <a:ext cx="6158429" cy="39441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8957"/>
                <a:gridCol w="769223"/>
                <a:gridCol w="658820"/>
                <a:gridCol w="616388"/>
                <a:gridCol w="729812"/>
                <a:gridCol w="632743"/>
                <a:gridCol w="683075"/>
                <a:gridCol w="549411"/>
              </a:tblGrid>
              <a:tr h="4820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Sources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Very effective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Effective 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Undecided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Somewhat effective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Not effective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Total 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Mean rank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Radio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107(21.1)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130(25.6)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24(4.7)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44(8.7)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202(39.8)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2.79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Television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81(16.0)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106(20.9)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41(8.1)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38(7.5)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241(47.5)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2.50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Posters/Handbill/Stickers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60(11.8)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149(29.4)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43(8.5)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40(7.9)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215(42.4)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2.60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Newspaper/Magazine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107(21.1)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130(25.6)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24(4.7)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44(8.7)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202(39.8)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2.79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Community outreaches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159(31.4)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95(18.7)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39(7.7)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38(7.5)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176(34.4)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507(100.0)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2.92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chemeClr val="tx2"/>
                    </a:solidFill>
                  </a:tcPr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Village/Town meetings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71(14.0)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79(15.6)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51(10.1)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31(6.1)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275(54.2)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2.29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Religious Bodies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154(30.4)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197(38.9)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15(3.0)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15(3.0)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126(24.9)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507(100.0)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3.47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C000"/>
                    </a:solidFill>
                  </a:tcPr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Fez caps and T-Shirts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62(12.2)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90(17.8)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58(11.4)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38(7.5)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259(51.1)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2.33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Bill boards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71(14.0)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114(22.5)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42(8.3)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39(7.7)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241(47.5)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2.48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24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Conference/seminars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98(19.3)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114(22.5)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36(7.1)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31(6.1)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228(45.0)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2.65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  <a:tr h="3321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Friends/Relatives/Neighbours/Colleagues 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155(30.6)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178(35.1)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22(4.3)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15(3.0)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126(24.9)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507(100.0)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3.39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FF0000"/>
                    </a:solidFill>
                  </a:tcPr>
                </a:tc>
              </a:tr>
              <a:tr h="3321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Health facilities/ health personnel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178(35.1)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123(24.3)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19(3.7)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14(2.8)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173(34.1)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507(100.0)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3.23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>
                    <a:solidFill>
                      <a:srgbClr val="00B050"/>
                    </a:solidFill>
                  </a:tcPr>
                </a:tc>
              </a:tr>
              <a:tr h="3321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Text messages/ the internet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96(18.9)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121(23.9)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41(8.1)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20(3.9)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229(45.2)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507(100.0)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2.67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35" marR="596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967828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490658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SUMMARY OF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7509"/>
            <a:ext cx="8206154" cy="5615354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500" dirty="0" smtClean="0">
                <a:solidFill>
                  <a:srgbClr val="FF0000"/>
                </a:solidFill>
              </a:rPr>
              <a:t>Misconceptions:</a:t>
            </a:r>
          </a:p>
          <a:p>
            <a:pPr marL="0" lvl="0" indent="0">
              <a:buNone/>
            </a:pPr>
            <a:r>
              <a:rPr lang="en-US" dirty="0" smtClean="0"/>
              <a:t>There </a:t>
            </a:r>
            <a:r>
              <a:rPr lang="en-US" dirty="0"/>
              <a:t>are a lot of misconceptions and misinformation about diabetes among the people that affect good preventive </a:t>
            </a:r>
            <a:r>
              <a:rPr lang="en-US" dirty="0" err="1"/>
              <a:t>behaviour</a:t>
            </a:r>
            <a:r>
              <a:rPr lang="en-US" dirty="0"/>
              <a:t>. Most of them are culturally, religiously or socially based. Some of </a:t>
            </a:r>
            <a:r>
              <a:rPr lang="en-US" dirty="0" smtClean="0"/>
              <a:t>the identified </a:t>
            </a:r>
            <a:r>
              <a:rPr lang="en-US" dirty="0"/>
              <a:t>misconceptions and misinformation are:</a:t>
            </a:r>
          </a:p>
          <a:p>
            <a:r>
              <a:rPr lang="en-US" i="1" dirty="0"/>
              <a:t>Diabetes is a disease of the old people.</a:t>
            </a:r>
            <a:endParaRPr lang="en-US" dirty="0"/>
          </a:p>
          <a:p>
            <a:r>
              <a:rPr lang="en-US" i="1" dirty="0"/>
              <a:t>Diabetes is caused by eating </a:t>
            </a:r>
            <a:r>
              <a:rPr lang="en-US" i="1" dirty="0" err="1"/>
              <a:t>oyibo</a:t>
            </a:r>
            <a:r>
              <a:rPr lang="en-US" i="1" dirty="0"/>
              <a:t> (foreign) food.</a:t>
            </a:r>
            <a:endParaRPr lang="en-US" dirty="0"/>
          </a:p>
          <a:p>
            <a:r>
              <a:rPr lang="en-US" i="1" dirty="0"/>
              <a:t>Diabetes is curable with traditional medicine – herbs and charms.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692132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373" y="388573"/>
            <a:ext cx="7600950" cy="701674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Misconceptions continued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01262"/>
            <a:ext cx="7886700" cy="5322276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i="1" dirty="0" smtClean="0"/>
              <a:t>Diabetes </a:t>
            </a:r>
            <a:r>
              <a:rPr lang="en-US" i="1" dirty="0"/>
              <a:t>is not going to affect any one that </a:t>
            </a:r>
            <a:r>
              <a:rPr lang="en-US" i="1" dirty="0" smtClean="0"/>
              <a:t>  believes </a:t>
            </a:r>
            <a:r>
              <a:rPr lang="en-US" i="1" dirty="0"/>
              <a:t>in God irrespective of the person’s health behavior and lifestyle.</a:t>
            </a:r>
            <a:endParaRPr lang="en-US" dirty="0"/>
          </a:p>
          <a:p>
            <a:r>
              <a:rPr lang="en-US" i="1" dirty="0" smtClean="0"/>
              <a:t>Diabetes is like HIV; once diagnosed, you are immediately stigmatized and then begin to await your death. It is; therefore, better not to know your status.</a:t>
            </a:r>
            <a:endParaRPr lang="en-US" dirty="0" smtClean="0"/>
          </a:p>
          <a:p>
            <a:r>
              <a:rPr lang="en-US" i="1" dirty="0" smtClean="0"/>
              <a:t>Diabetes </a:t>
            </a:r>
            <a:r>
              <a:rPr lang="en-US" i="1" dirty="0"/>
              <a:t>screening usually always produces a positive result; everyone has a little of diabetes.</a:t>
            </a:r>
            <a:endParaRPr lang="en-US" dirty="0"/>
          </a:p>
          <a:p>
            <a:r>
              <a:rPr lang="en-US" i="1" dirty="0"/>
              <a:t>If diabetes runs in your family, you will definitely have it no matter what you do and vice versa.</a:t>
            </a:r>
            <a:endParaRPr lang="en-US" dirty="0"/>
          </a:p>
          <a:p>
            <a:r>
              <a:rPr lang="en-US" i="1" dirty="0"/>
              <a:t>Shedding excess weight rather than help prevent diabetes is a sign of internal disease and poverty.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97184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713396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FINDINGS CONTINUED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2708" y="1160585"/>
            <a:ext cx="8077200" cy="5345723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lvl="0"/>
            <a:r>
              <a:rPr lang="en-US" dirty="0" smtClean="0"/>
              <a:t>Traditional media sources of diabetes information are available to the people but </a:t>
            </a:r>
            <a:r>
              <a:rPr lang="en-US" dirty="0"/>
              <a:t>the information received from them is little and did not address the culturally embedded misconceptions.</a:t>
            </a:r>
          </a:p>
          <a:p>
            <a:pPr lvl="0"/>
            <a:r>
              <a:rPr lang="en-US" dirty="0"/>
              <a:t>Respondents demonstrated an average knowledge level about the factors that predispose one to diabetes and symptoms of diabetes.</a:t>
            </a:r>
          </a:p>
          <a:p>
            <a:pPr lvl="0"/>
            <a:r>
              <a:rPr lang="en-US" dirty="0"/>
              <a:t>Diabetes information and education received from health personnel/</a:t>
            </a:r>
            <a:r>
              <a:rPr lang="en-US" dirty="0" err="1"/>
              <a:t>centres</a:t>
            </a:r>
            <a:r>
              <a:rPr lang="en-US" dirty="0"/>
              <a:t>, family, friends and colleagues are rated high on </a:t>
            </a:r>
            <a:r>
              <a:rPr lang="en-US" dirty="0" smtClean="0"/>
              <a:t>reliability </a:t>
            </a:r>
            <a:r>
              <a:rPr lang="en-US" dirty="0"/>
              <a:t>than the ones received from the traditional media, and were said to be more effective in changing attitude and perceptions about diabetes.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434841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607888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FINDINGS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647" y="902677"/>
            <a:ext cx="8170984" cy="5545015"/>
          </a:xfrm>
          <a:ln>
            <a:noFill/>
          </a:ln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 smtClean="0"/>
              <a:t>Interpersonal (face-to-face) </a:t>
            </a:r>
            <a:r>
              <a:rPr lang="en-US" dirty="0"/>
              <a:t>communication and participatory approaches work best for diabetes prevention </a:t>
            </a:r>
            <a:r>
              <a:rPr lang="en-US" dirty="0" err="1"/>
              <a:t>behavioural</a:t>
            </a:r>
            <a:r>
              <a:rPr lang="en-US" dirty="0"/>
              <a:t> change communication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Misconceptions and misinformation affected the people’s preventive </a:t>
            </a:r>
            <a:r>
              <a:rPr lang="en-US" dirty="0" err="1"/>
              <a:t>behaviour</a:t>
            </a:r>
            <a:r>
              <a:rPr lang="en-US" dirty="0"/>
              <a:t> to a large extent. Most of those that have been screened did so because it was a free offer from the government and not because they deemed it important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502795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39262" y="2743200"/>
            <a:ext cx="8276492" cy="2628900"/>
          </a:xfrm>
        </p:spPr>
        <p:txBody>
          <a:bodyPr/>
          <a:lstStyle/>
          <a:p>
            <a:pPr algn="just"/>
            <a:r>
              <a:rPr lang="en-GB" sz="3600" dirty="0" smtClean="0"/>
              <a:t>DIABETES PREVENTION IN NIGERIA: MANAGING CULTURAL AND RELIGIOUS PERCEPTIONS USING INFORMATION AND EDUCATION</a:t>
            </a:r>
            <a:endParaRPr lang="en-GB" sz="36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19349" y="5584370"/>
            <a:ext cx="6942908" cy="1028701"/>
          </a:xfrm>
        </p:spPr>
        <p:txBody>
          <a:bodyPr>
            <a:noAutofit/>
          </a:bodyPr>
          <a:lstStyle/>
          <a:p>
            <a:r>
              <a:rPr lang="en-GB" sz="4400" dirty="0" err="1" smtClean="0"/>
              <a:t>Chinyere</a:t>
            </a:r>
            <a:r>
              <a:rPr lang="en-GB" sz="4400" dirty="0" smtClean="0"/>
              <a:t> </a:t>
            </a:r>
            <a:r>
              <a:rPr lang="en-GB" sz="4400" dirty="0" err="1" smtClean="0"/>
              <a:t>Mbaka</a:t>
            </a:r>
            <a:r>
              <a:rPr lang="en-GB" sz="4400" dirty="0" smtClean="0"/>
              <a:t> </a:t>
            </a:r>
            <a:r>
              <a:rPr lang="en-GB" sz="4400" dirty="0" err="1" smtClean="0"/>
              <a:t>Mbaka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xmlns="" val="36548032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600950" cy="537549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   FINDINGS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84738"/>
            <a:ext cx="7886700" cy="5404339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A direct relationship is established between information level and effective diabetes prevention. Also, there exists a positive relationship between self-efficacy level and prevention of </a:t>
            </a:r>
            <a:r>
              <a:rPr lang="en-US" dirty="0" smtClean="0"/>
              <a:t>diabetes; thus, </a:t>
            </a:r>
            <a:r>
              <a:rPr lang="en-US" dirty="0"/>
              <a:t>justifying the </a:t>
            </a:r>
            <a:r>
              <a:rPr lang="en-US" dirty="0" smtClean="0"/>
              <a:t>IMB theory.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High information/knowledge level alone cannot bring about effective diabetes prevention.  This confirms the position of the Information, Motivation and </a:t>
            </a:r>
            <a:r>
              <a:rPr lang="en-US" dirty="0" err="1"/>
              <a:t>Behavioural</a:t>
            </a:r>
            <a:r>
              <a:rPr lang="en-US" dirty="0"/>
              <a:t> Skills (IMB) theory which states that information, motivation and </a:t>
            </a:r>
            <a:r>
              <a:rPr lang="en-US" dirty="0" err="1"/>
              <a:t>behavioural</a:t>
            </a:r>
            <a:r>
              <a:rPr lang="en-US" dirty="0"/>
              <a:t> skills when combined together will lead to </a:t>
            </a:r>
            <a:r>
              <a:rPr lang="en-US" dirty="0" err="1"/>
              <a:t>behaviour</a:t>
            </a:r>
            <a:r>
              <a:rPr lang="en-US" dirty="0"/>
              <a:t> change, in this case, diabetes prevention </a:t>
            </a:r>
            <a:r>
              <a:rPr lang="en-US" dirty="0">
                <a:solidFill>
                  <a:srgbClr val="FF0000"/>
                </a:solidFill>
              </a:rPr>
              <a:t>(Munro et al, 2007).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671801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772012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369" y="1031632"/>
            <a:ext cx="8206154" cy="5439506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 smtClean="0"/>
          </a:p>
          <a:p>
            <a:pPr algn="just"/>
            <a:r>
              <a:rPr lang="en-US" dirty="0" smtClean="0"/>
              <a:t>Tailored </a:t>
            </a:r>
            <a:r>
              <a:rPr lang="en-US" dirty="0"/>
              <a:t>diabetes information and education, which addresses the identified socio-cultural and religious myths and misconceptions about diabetes, using the participatory approach, </a:t>
            </a:r>
            <a:r>
              <a:rPr lang="en-US" dirty="0" smtClean="0"/>
              <a:t>has </a:t>
            </a:r>
            <a:r>
              <a:rPr lang="en-US" dirty="0"/>
              <a:t>been established as key to effective diabetes prevention among the study population. </a:t>
            </a:r>
            <a:endParaRPr lang="en-US" dirty="0" smtClean="0"/>
          </a:p>
          <a:p>
            <a:pPr algn="just"/>
            <a:r>
              <a:rPr lang="en-US" dirty="0" smtClean="0"/>
              <a:t>Information </a:t>
            </a:r>
            <a:r>
              <a:rPr lang="en-US" dirty="0"/>
              <a:t>given through </a:t>
            </a:r>
            <a:r>
              <a:rPr lang="en-US" dirty="0" smtClean="0"/>
              <a:t>interpersonal and group </a:t>
            </a:r>
            <a:r>
              <a:rPr lang="en-US" dirty="0"/>
              <a:t>interactions using community health workers, known diabetics, religious and community leaders were considered more credible and easily acceptable than those from the traditional media.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3588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/>
              <a:t>     </a:t>
            </a:r>
          </a:p>
          <a:p>
            <a:pPr marL="0" indent="0">
              <a:buNone/>
            </a:pPr>
            <a:endParaRPr lang="en-US" sz="4800" dirty="0"/>
          </a:p>
          <a:p>
            <a:pPr marL="0" indent="0">
              <a:buNone/>
            </a:pPr>
            <a:r>
              <a:rPr lang="en-US" sz="4800" dirty="0" smtClean="0"/>
              <a:t>   THANKS FOR LISTENING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117548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572719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  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477" y="902677"/>
            <a:ext cx="8241323" cy="5486400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r>
              <a:rPr lang="en-US" sz="5900" dirty="0"/>
              <a:t>Adams, Anne and Cox, Anna L. (2008). “</a:t>
            </a:r>
            <a:r>
              <a:rPr lang="en-US" sz="5900" dirty="0" err="1"/>
              <a:t>Ouestionnaire</a:t>
            </a:r>
            <a:r>
              <a:rPr lang="en-US" sz="5900" dirty="0"/>
              <a:t>, In-depth Interviews and Focus Groups” 	In Cairns, Paul and Cox, Anna, L. (</a:t>
            </a:r>
            <a:r>
              <a:rPr lang="en-US" sz="5900" dirty="0" err="1"/>
              <a:t>eds</a:t>
            </a:r>
            <a:r>
              <a:rPr lang="en-US" sz="5900" dirty="0"/>
              <a:t>) </a:t>
            </a:r>
            <a:r>
              <a:rPr lang="en-US" sz="5900" i="1" dirty="0"/>
              <a:t>Research Methods for Human Computer 	Interactions</a:t>
            </a:r>
            <a:r>
              <a:rPr lang="en-US" sz="5900" dirty="0"/>
              <a:t>. Cambridge, UK: Cambridge University Press, pp. 17-34. </a:t>
            </a:r>
          </a:p>
          <a:p>
            <a:r>
              <a:rPr lang="en-US" sz="5900" dirty="0" smtClean="0"/>
              <a:t>Fisher</a:t>
            </a:r>
            <a:r>
              <a:rPr lang="en-US" sz="5900" dirty="0"/>
              <a:t>, J.D. and Fisher, W.A. (1992). “</a:t>
            </a:r>
            <a:r>
              <a:rPr lang="en-US" sz="5900" b="1" dirty="0"/>
              <a:t>Changing AIDS-Risk Behavior” </a:t>
            </a:r>
            <a:r>
              <a:rPr lang="en-US" sz="5900" i="1" dirty="0" err="1"/>
              <a:t>Psychol</a:t>
            </a:r>
            <a:r>
              <a:rPr lang="en-US" sz="5900" i="1" dirty="0"/>
              <a:t> Bull</a:t>
            </a:r>
            <a:r>
              <a:rPr lang="en-US" sz="5900" dirty="0"/>
              <a:t> 1992, 	</a:t>
            </a:r>
            <a:r>
              <a:rPr lang="en-US" sz="5900" b="1" dirty="0"/>
              <a:t>11:</a:t>
            </a:r>
            <a:r>
              <a:rPr lang="en-US" sz="5900" dirty="0"/>
              <a:t>455-474. </a:t>
            </a:r>
            <a:endParaRPr lang="en-US" sz="5900" dirty="0" smtClean="0"/>
          </a:p>
          <a:p>
            <a:pPr marL="0" indent="0">
              <a:buNone/>
            </a:pPr>
            <a:endParaRPr lang="en-US" sz="5900" dirty="0"/>
          </a:p>
          <a:p>
            <a:r>
              <a:rPr lang="en-US" sz="5900" dirty="0" err="1"/>
              <a:t>Lebovitz</a:t>
            </a:r>
            <a:r>
              <a:rPr lang="en-US" sz="5900" dirty="0"/>
              <a:t>, H.E. (2002). </a:t>
            </a:r>
            <a:r>
              <a:rPr lang="en-US" sz="5900" i="1" dirty="0"/>
              <a:t>Insulin Resistance and the </a:t>
            </a:r>
            <a:r>
              <a:rPr lang="en-US" sz="5900" i="1" dirty="0" smtClean="0"/>
              <a:t>Insulin </a:t>
            </a:r>
            <a:r>
              <a:rPr lang="en-US" sz="5900" i="1" dirty="0"/>
              <a:t>Resistance Syndrome</a:t>
            </a:r>
            <a:r>
              <a:rPr lang="en-US" sz="5900" dirty="0"/>
              <a:t>. London: Science 	Press Limited</a:t>
            </a:r>
            <a:r>
              <a:rPr lang="en-US" sz="5900" dirty="0" smtClean="0"/>
              <a:t>.</a:t>
            </a:r>
          </a:p>
          <a:p>
            <a:r>
              <a:rPr lang="en-US" sz="5500" dirty="0" err="1" smtClean="0"/>
              <a:t>Moodley</a:t>
            </a:r>
            <a:r>
              <a:rPr lang="en-US" sz="5500" dirty="0" smtClean="0"/>
              <a:t> </a:t>
            </a:r>
            <a:r>
              <a:rPr lang="en-US" sz="5500" dirty="0"/>
              <a:t>LM and </a:t>
            </a:r>
            <a:r>
              <a:rPr lang="en-US" sz="5500" dirty="0" err="1"/>
              <a:t>Rambiritch</a:t>
            </a:r>
            <a:r>
              <a:rPr lang="en-US" sz="5500" dirty="0"/>
              <a:t> V., </a:t>
            </a:r>
            <a:r>
              <a:rPr lang="en-US" sz="5500" dirty="0" smtClean="0"/>
              <a:t>(2007</a:t>
            </a:r>
            <a:r>
              <a:rPr lang="en-US" sz="5500" dirty="0"/>
              <a:t>) </a:t>
            </a:r>
            <a:r>
              <a:rPr lang="en-US" sz="5500" dirty="0" smtClean="0"/>
              <a:t>“An </a:t>
            </a:r>
            <a:r>
              <a:rPr lang="en-US" sz="5500" dirty="0"/>
              <a:t>assessment of the level of knowledge about Diabetes Mellitus among diabetic patients in a primary healthcare </a:t>
            </a:r>
            <a:r>
              <a:rPr lang="en-US" sz="5500" dirty="0" smtClean="0"/>
              <a:t>setting” </a:t>
            </a:r>
            <a:r>
              <a:rPr lang="en-US" sz="5500" dirty="0"/>
              <a:t>South </a:t>
            </a:r>
            <a:r>
              <a:rPr lang="en-US" sz="5500" dirty="0" err="1"/>
              <a:t>Afr</a:t>
            </a:r>
            <a:r>
              <a:rPr lang="en-US" sz="5500" dirty="0"/>
              <a:t> </a:t>
            </a:r>
            <a:r>
              <a:rPr lang="en-US" sz="5500" dirty="0" err="1"/>
              <a:t>Fam</a:t>
            </a:r>
            <a:r>
              <a:rPr lang="en-US" sz="5500" dirty="0"/>
              <a:t> </a:t>
            </a:r>
            <a:r>
              <a:rPr lang="en-US" sz="5500" dirty="0" err="1"/>
              <a:t>Pract</a:t>
            </a:r>
            <a:r>
              <a:rPr lang="en-US" sz="5500" dirty="0"/>
              <a:t>. </a:t>
            </a:r>
            <a:r>
              <a:rPr lang="en-US" sz="5500" dirty="0" smtClean="0"/>
              <a:t>49(10</a:t>
            </a:r>
            <a:r>
              <a:rPr lang="en-US" sz="5500" dirty="0"/>
              <a:t>):16a–16d.</a:t>
            </a:r>
          </a:p>
          <a:p>
            <a:pPr marL="0" indent="0">
              <a:buNone/>
            </a:pPr>
            <a:endParaRPr lang="en-US" sz="5500" dirty="0"/>
          </a:p>
          <a:p>
            <a:r>
              <a:rPr lang="en-US" sz="5900" dirty="0"/>
              <a:t>Munro, S., </a:t>
            </a:r>
            <a:r>
              <a:rPr lang="en-US" sz="5900" dirty="0" err="1"/>
              <a:t>Lewin</a:t>
            </a:r>
            <a:r>
              <a:rPr lang="en-US" sz="5900" dirty="0"/>
              <a:t>, S., Swart, T., and </a:t>
            </a:r>
            <a:r>
              <a:rPr lang="en-US" sz="5900" dirty="0" err="1"/>
              <a:t>Volmink</a:t>
            </a:r>
            <a:r>
              <a:rPr lang="en-US" sz="5900" dirty="0"/>
              <a:t>, J. (2007). “A Review of Health </a:t>
            </a:r>
            <a:r>
              <a:rPr lang="en-US" sz="5900" dirty="0" err="1"/>
              <a:t>Behaviour</a:t>
            </a:r>
            <a:r>
              <a:rPr lang="en-US" sz="5900" dirty="0"/>
              <a:t> 	Theories: How Useful Are These for Developing Interventions to Promote Long-Term 	Medication Adherence for TB and HIV/AIDS?”</a:t>
            </a:r>
            <a:r>
              <a:rPr lang="en-US" sz="5900" i="1" dirty="0"/>
              <a:t> BMC Public Health </a:t>
            </a:r>
            <a:r>
              <a:rPr lang="en-US" sz="5900" dirty="0"/>
              <a:t>7: pp. </a:t>
            </a:r>
            <a:r>
              <a:rPr lang="en-US" sz="5900" dirty="0" smtClean="0"/>
              <a:t>1041-1186.</a:t>
            </a:r>
          </a:p>
          <a:p>
            <a:pPr marL="0" indent="0">
              <a:buNone/>
            </a:pPr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355020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830628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REFERENCES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400" dirty="0"/>
              <a:t>Park K. Textbook of Preventive and Social Medicine. 18th. Jabalpur: </a:t>
            </a:r>
            <a:r>
              <a:rPr lang="en-US" sz="2400" dirty="0" err="1"/>
              <a:t>Banarsidas</a:t>
            </a:r>
            <a:r>
              <a:rPr lang="en-US" sz="2400" dirty="0"/>
              <a:t> </a:t>
            </a:r>
            <a:r>
              <a:rPr lang="en-US" sz="2400" dirty="0" err="1"/>
              <a:t>Bhanot</a:t>
            </a:r>
            <a:r>
              <a:rPr lang="en-US" sz="2400" dirty="0"/>
              <a:t>; 2005. p. 313.</a:t>
            </a:r>
          </a:p>
          <a:p>
            <a:r>
              <a:rPr lang="en-US" sz="2400" dirty="0" err="1"/>
              <a:t>Sharaf</a:t>
            </a:r>
            <a:r>
              <a:rPr lang="en-US" sz="2400" dirty="0"/>
              <a:t> FKH, </a:t>
            </a:r>
            <a:r>
              <a:rPr lang="en-US" sz="2400" dirty="0" err="1"/>
              <a:t>Naeem</a:t>
            </a:r>
            <a:r>
              <a:rPr lang="en-US" sz="2400" dirty="0"/>
              <a:t> Z, </a:t>
            </a:r>
            <a:r>
              <a:rPr lang="en-US" sz="2400" dirty="0" err="1"/>
              <a:t>Mohaimeed</a:t>
            </a:r>
            <a:r>
              <a:rPr lang="en-US" sz="2400" dirty="0"/>
              <a:t> </a:t>
            </a:r>
            <a:r>
              <a:rPr lang="en-US" sz="2400" dirty="0" smtClean="0"/>
              <a:t>AA and </a:t>
            </a:r>
            <a:r>
              <a:rPr lang="en-US" sz="2400" dirty="0" err="1" smtClean="0"/>
              <a:t>Sawaf</a:t>
            </a:r>
            <a:r>
              <a:rPr lang="en-US" sz="2400" dirty="0" smtClean="0"/>
              <a:t> </a:t>
            </a:r>
            <a:r>
              <a:rPr lang="en-US" sz="2400" dirty="0"/>
              <a:t>MN</a:t>
            </a:r>
            <a:r>
              <a:rPr lang="en-US" sz="2400" dirty="0" smtClean="0"/>
              <a:t>.(2010). “Prevailing </a:t>
            </a:r>
            <a:r>
              <a:rPr lang="en-US" sz="2400" dirty="0"/>
              <a:t>Myths and Misconceptions about Diabetes Mellitus in </a:t>
            </a:r>
            <a:r>
              <a:rPr lang="en-US" sz="2400" dirty="0" err="1"/>
              <a:t>Qassim</a:t>
            </a:r>
            <a:r>
              <a:rPr lang="en-US" sz="2400" dirty="0"/>
              <a:t> Region of Saudi </a:t>
            </a:r>
            <a:r>
              <a:rPr lang="en-US" sz="2400" dirty="0" smtClean="0"/>
              <a:t>Arabia” </a:t>
            </a:r>
            <a:r>
              <a:rPr lang="en-US" sz="2400" i="1" dirty="0"/>
              <a:t>Annals of </a:t>
            </a:r>
            <a:r>
              <a:rPr lang="en-US" sz="2400" i="1" dirty="0" err="1"/>
              <a:t>Alquds</a:t>
            </a:r>
            <a:r>
              <a:rPr lang="en-US" sz="2400" i="1" dirty="0"/>
              <a:t> </a:t>
            </a:r>
            <a:r>
              <a:rPr lang="en-US" sz="2400" i="1" dirty="0" smtClean="0"/>
              <a:t>Medicine.</a:t>
            </a:r>
            <a:r>
              <a:rPr lang="en-US" sz="2400" dirty="0" smtClean="0"/>
              <a:t> 6:1431.</a:t>
            </a:r>
            <a:endParaRPr lang="en-US" sz="2400" dirty="0"/>
          </a:p>
          <a:p>
            <a:r>
              <a:rPr lang="en-US" sz="2400" dirty="0"/>
              <a:t>Shaw, J.E.; </a:t>
            </a:r>
            <a:r>
              <a:rPr lang="en-US" sz="2400" dirty="0" err="1"/>
              <a:t>Sicree</a:t>
            </a:r>
            <a:r>
              <a:rPr lang="en-US" sz="2400" dirty="0"/>
              <a:t>, R.A. and </a:t>
            </a:r>
            <a:r>
              <a:rPr lang="en-US" sz="2400" dirty="0" err="1"/>
              <a:t>Zimmet</a:t>
            </a:r>
            <a:r>
              <a:rPr lang="en-US" sz="2400" dirty="0"/>
              <a:t>, P.Z. (2010). “Global Estimates of the Prevalence of 	Diabetes for 2010 and 2030 (Diabetes Atlas)” </a:t>
            </a:r>
            <a:r>
              <a:rPr lang="en-US" sz="2400" i="1" dirty="0"/>
              <a:t>Diabetes Res. and </a:t>
            </a:r>
            <a:r>
              <a:rPr lang="en-US" sz="2400" i="1" dirty="0" err="1"/>
              <a:t>Clin</a:t>
            </a:r>
            <a:r>
              <a:rPr lang="en-US" sz="2400" i="1" dirty="0"/>
              <a:t>. Practice</a:t>
            </a:r>
            <a:r>
              <a:rPr lang="en-US" sz="2400" dirty="0"/>
              <a:t> </a:t>
            </a:r>
            <a:r>
              <a:rPr lang="en-US" sz="2400" dirty="0" smtClean="0"/>
              <a:t>87:4-14.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991093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600950" cy="760289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77816"/>
            <a:ext cx="7886700" cy="5134708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n-US" dirty="0"/>
              <a:t>Diabetes Mellitus (DM), a </a:t>
            </a:r>
            <a:r>
              <a:rPr lang="en-US" dirty="0" smtClean="0"/>
              <a:t>chronic </a:t>
            </a:r>
            <a:r>
              <a:rPr lang="en-US" dirty="0"/>
              <a:t>metabolic disorder with abnormalities in carbohydrate metabolism, </a:t>
            </a:r>
            <a:r>
              <a:rPr lang="en-US" dirty="0" smtClean="0"/>
              <a:t>is gradually emerging as a major health problem in Africa including Nigeria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Nyenwe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Odia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Ihekwaba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Ojule</a:t>
            </a:r>
            <a:r>
              <a:rPr lang="en-US" dirty="0" smtClean="0">
                <a:solidFill>
                  <a:srgbClr val="FF0000"/>
                </a:solidFill>
              </a:rPr>
              <a:t> and </a:t>
            </a:r>
            <a:r>
              <a:rPr lang="en-US" dirty="0" err="1" smtClean="0">
                <a:solidFill>
                  <a:srgbClr val="FF0000"/>
                </a:solidFill>
              </a:rPr>
              <a:t>Babatunde</a:t>
            </a:r>
            <a:r>
              <a:rPr lang="en-US" dirty="0" smtClean="0">
                <a:solidFill>
                  <a:srgbClr val="FF0000"/>
                </a:solidFill>
              </a:rPr>
              <a:t>, 2003).</a:t>
            </a:r>
          </a:p>
          <a:p>
            <a:r>
              <a:rPr lang="en-US" dirty="0"/>
              <a:t>A</a:t>
            </a:r>
            <a:r>
              <a:rPr lang="en-US" dirty="0" smtClean="0"/>
              <a:t>bout 285 </a:t>
            </a:r>
            <a:r>
              <a:rPr lang="en-US" dirty="0"/>
              <a:t>million </a:t>
            </a:r>
            <a:r>
              <a:rPr lang="en-US" dirty="0" smtClean="0"/>
              <a:t>people are estimated to be affected </a:t>
            </a:r>
            <a:r>
              <a:rPr lang="en-US" dirty="0"/>
              <a:t>worldwide </a:t>
            </a:r>
            <a:r>
              <a:rPr lang="en-US" dirty="0">
                <a:solidFill>
                  <a:srgbClr val="FF0000"/>
                </a:solidFill>
              </a:rPr>
              <a:t>(Shaw, </a:t>
            </a:r>
            <a:r>
              <a:rPr lang="en-US" dirty="0" err="1">
                <a:solidFill>
                  <a:srgbClr val="FF0000"/>
                </a:solidFill>
              </a:rPr>
              <a:t>Sicree</a:t>
            </a:r>
            <a:r>
              <a:rPr lang="en-US" dirty="0">
                <a:solidFill>
                  <a:srgbClr val="FF0000"/>
                </a:solidFill>
              </a:rPr>
              <a:t> and </a:t>
            </a:r>
            <a:r>
              <a:rPr lang="en-US" dirty="0" err="1">
                <a:solidFill>
                  <a:srgbClr val="FF0000"/>
                </a:solidFill>
              </a:rPr>
              <a:t>Zimmet</a:t>
            </a:r>
            <a:r>
              <a:rPr lang="en-US" dirty="0">
                <a:solidFill>
                  <a:srgbClr val="FF0000"/>
                </a:solidFill>
              </a:rPr>
              <a:t>, 2010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</a:p>
          <a:p>
            <a:r>
              <a:rPr lang="en-US" dirty="0" smtClean="0"/>
              <a:t>Used to be seen as a disease of the developed countries due to the increase in their aging population, unhealthy diets, obesity and sedentary lifestyle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Lebovitz</a:t>
            </a:r>
            <a:r>
              <a:rPr lang="en-US" dirty="0" smtClean="0">
                <a:solidFill>
                  <a:srgbClr val="FF0000"/>
                </a:solidFill>
              </a:rPr>
              <a:t>, 2002).</a:t>
            </a:r>
          </a:p>
          <a:p>
            <a:r>
              <a:rPr lang="en-US" dirty="0" smtClean="0"/>
              <a:t>Now, there is growing incidence in developing countries due to </a:t>
            </a:r>
            <a:r>
              <a:rPr lang="en-US" dirty="0" err="1" smtClean="0"/>
              <a:t>urbanisation</a:t>
            </a:r>
            <a:r>
              <a:rPr lang="en-US" dirty="0" smtClean="0"/>
              <a:t> and </a:t>
            </a:r>
            <a:r>
              <a:rPr lang="en-US" dirty="0" err="1" smtClean="0"/>
              <a:t>industrialisation</a:t>
            </a:r>
            <a:r>
              <a:rPr lang="en-US" dirty="0" smtClean="0"/>
              <a:t> and affects mostly people of working age </a:t>
            </a:r>
            <a:r>
              <a:rPr lang="en-US" dirty="0" smtClean="0">
                <a:solidFill>
                  <a:srgbClr val="FF0000"/>
                </a:solidFill>
              </a:rPr>
              <a:t>(Park, 2005).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85783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THE CASE OF NIGERIA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/>
              <a:t>There are about 3.7million diabetics in Nigeria with many people not even knowing their status </a:t>
            </a:r>
            <a:r>
              <a:rPr lang="en-US" dirty="0" smtClean="0">
                <a:solidFill>
                  <a:srgbClr val="FF0000"/>
                </a:solidFill>
              </a:rPr>
              <a:t>(IDF, 2014).</a:t>
            </a:r>
          </a:p>
          <a:p>
            <a:r>
              <a:rPr lang="en-US" dirty="0" smtClean="0"/>
              <a:t>Has the highest prevalence rate (4.7%) in Africa alongside Senegal and Cote d’Ivoire </a:t>
            </a:r>
            <a:r>
              <a:rPr lang="en-US" dirty="0" smtClean="0">
                <a:solidFill>
                  <a:srgbClr val="FF0000"/>
                </a:solidFill>
              </a:rPr>
              <a:t>(Shaw et al, 2010)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Researchers have discovered that factors such as people’s economic and education level, cultural and religious observations and influence of significant others affect health interventions and the adoption of innovations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Sharaf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Naeem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Mohaimeed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and </a:t>
            </a:r>
            <a:r>
              <a:rPr lang="en-US" dirty="0" err="1" smtClean="0">
                <a:solidFill>
                  <a:srgbClr val="FF0000"/>
                </a:solidFill>
              </a:rPr>
              <a:t>Sawaf</a:t>
            </a:r>
            <a:r>
              <a:rPr lang="en-US" dirty="0" smtClean="0">
                <a:solidFill>
                  <a:srgbClr val="FF0000"/>
                </a:solidFill>
              </a:rPr>
              <a:t>, 2010)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602627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748566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COMMUNICATION AND DEVELOPMENT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95754"/>
            <a:ext cx="7886700" cy="5240215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/>
              <a:t>Health communication is an aspect of development communication.</a:t>
            </a:r>
          </a:p>
          <a:p>
            <a:r>
              <a:rPr lang="en-US" dirty="0" smtClean="0"/>
              <a:t>Development communication is geared towards bringing about change and satisfaction to the majority of the people in the area of health, education, housing among others.</a:t>
            </a:r>
          </a:p>
          <a:p>
            <a:r>
              <a:rPr lang="en-US" dirty="0" smtClean="0"/>
              <a:t>The failure of the dominant paradigm has given birth to the emerging alternatives which includes dependency theory, media advocacy, participatory approach and social </a:t>
            </a:r>
            <a:r>
              <a:rPr lang="en-US" dirty="0" err="1" smtClean="0"/>
              <a:t>mobilisation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Hence, for this study, communication was not used as an instrument of handing down information but of involvement, of exchange of views and of community participation.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9355444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549273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COMMUNICATION AND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84738"/>
            <a:ext cx="7886700" cy="5451232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>
                <a:solidFill>
                  <a:srgbClr val="FF0000"/>
                </a:solidFill>
              </a:rPr>
              <a:t>Health </a:t>
            </a:r>
            <a:r>
              <a:rPr lang="en-US" dirty="0" smtClean="0">
                <a:solidFill>
                  <a:srgbClr val="FF0000"/>
                </a:solidFill>
              </a:rPr>
              <a:t>communication: </a:t>
            </a:r>
          </a:p>
          <a:p>
            <a:r>
              <a:rPr lang="en-US" dirty="0" smtClean="0"/>
              <a:t>is </a:t>
            </a:r>
            <a:r>
              <a:rPr lang="en-US" dirty="0"/>
              <a:t>the transmission or exchange of health-related information to inform, educate, influence or motivate people about issues that affect their </a:t>
            </a:r>
            <a:r>
              <a:rPr lang="en-US" dirty="0" smtClean="0"/>
              <a:t>health.</a:t>
            </a:r>
          </a:p>
          <a:p>
            <a:r>
              <a:rPr lang="en-US" dirty="0" smtClean="0"/>
              <a:t>Efforts of clinical scientists and other health related researchers are not enough to bring about </a:t>
            </a:r>
            <a:r>
              <a:rPr lang="en-US" dirty="0"/>
              <a:t>the desired positive health outcome without the application and integration of communication </a:t>
            </a:r>
            <a:r>
              <a:rPr lang="en-US" dirty="0" smtClean="0"/>
              <a:t>activities.</a:t>
            </a:r>
            <a:endParaRPr lang="en-US" dirty="0"/>
          </a:p>
          <a:p>
            <a:r>
              <a:rPr lang="en-US" dirty="0"/>
              <a:t>Communication activities </a:t>
            </a:r>
            <a:r>
              <a:rPr lang="en-US" dirty="0" smtClean="0"/>
              <a:t>are necessary </a:t>
            </a:r>
            <a:r>
              <a:rPr lang="en-US" dirty="0"/>
              <a:t>to address the misconceptions, change perceptions, modify </a:t>
            </a:r>
            <a:r>
              <a:rPr lang="en-US" dirty="0" err="1"/>
              <a:t>behaviour</a:t>
            </a:r>
            <a:r>
              <a:rPr lang="en-US" dirty="0"/>
              <a:t>/lifestyle and tackle other socio-cultural variables that affect health </a:t>
            </a:r>
            <a:r>
              <a:rPr lang="en-US" dirty="0" smtClean="0"/>
              <a:t>outcomes.</a:t>
            </a:r>
          </a:p>
          <a:p>
            <a:r>
              <a:rPr lang="en-US" dirty="0" smtClean="0"/>
              <a:t>Hence</a:t>
            </a:r>
            <a:r>
              <a:rPr lang="en-US" dirty="0"/>
              <a:t>, the U.S. Department of Health and Human </a:t>
            </a:r>
            <a:r>
              <a:rPr lang="en-US" dirty="0" smtClean="0"/>
              <a:t>Services adopted </a:t>
            </a:r>
            <a:r>
              <a:rPr lang="en-US" dirty="0"/>
              <a:t>health </a:t>
            </a:r>
            <a:r>
              <a:rPr lang="en-US" dirty="0" smtClean="0"/>
              <a:t>communication, for the first time, as part of its framework </a:t>
            </a:r>
            <a:r>
              <a:rPr lang="en-US" dirty="0"/>
              <a:t>to provide a national disease prevention agenda for the </a:t>
            </a:r>
            <a:r>
              <a:rPr lang="en-US" dirty="0" smtClean="0"/>
              <a:t>Americans in 2000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</a:rPr>
              <a:t>U.S. Department of Health and Human </a:t>
            </a:r>
            <a:r>
              <a:rPr lang="en-US" dirty="0" smtClean="0">
                <a:solidFill>
                  <a:srgbClr val="FF0000"/>
                </a:solidFill>
              </a:rPr>
              <a:t>Services, 2000).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286941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600950" cy="795459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RESEARCH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9200"/>
            <a:ext cx="7886700" cy="4957763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Type 2 DM, which is the focus of this </a:t>
            </a:r>
            <a:r>
              <a:rPr lang="en-US" dirty="0" smtClean="0"/>
              <a:t>study, </a:t>
            </a:r>
            <a:r>
              <a:rPr lang="en-US" dirty="0"/>
              <a:t>is </a:t>
            </a:r>
            <a:r>
              <a:rPr lang="en-US" dirty="0" smtClean="0"/>
              <a:t>preventable and not many people are aware of this.</a:t>
            </a:r>
          </a:p>
          <a:p>
            <a:r>
              <a:rPr lang="en-US" dirty="0" smtClean="0"/>
              <a:t>Most of the researches on diabetes are clinical or </a:t>
            </a:r>
            <a:r>
              <a:rPr lang="en-US" dirty="0" smtClean="0">
                <a:solidFill>
                  <a:schemeClr val="tx1"/>
                </a:solidFill>
              </a:rPr>
              <a:t>epidemiological </a:t>
            </a:r>
            <a:r>
              <a:rPr lang="en-US" dirty="0" smtClean="0"/>
              <a:t>based.</a:t>
            </a:r>
          </a:p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lot of </a:t>
            </a:r>
            <a:r>
              <a:rPr lang="en-US" dirty="0" smtClean="0"/>
              <a:t>ignorance, fuelled by misinformation and misconceptions, still </a:t>
            </a:r>
            <a:r>
              <a:rPr lang="en-US" dirty="0"/>
              <a:t>trails the health </a:t>
            </a:r>
            <a:r>
              <a:rPr lang="en-US" dirty="0" smtClean="0"/>
              <a:t>condition.</a:t>
            </a:r>
          </a:p>
          <a:p>
            <a:r>
              <a:rPr lang="en-US" dirty="0" smtClean="0"/>
              <a:t>Knowledge has been identified as the greatest weapon in the fight against diabetes (</a:t>
            </a:r>
            <a:r>
              <a:rPr lang="en-US" dirty="0" err="1" smtClean="0"/>
              <a:t>Moodley</a:t>
            </a:r>
            <a:r>
              <a:rPr lang="en-US" dirty="0" smtClean="0"/>
              <a:t> LM and </a:t>
            </a:r>
            <a:r>
              <a:rPr lang="en-US" dirty="0" err="1"/>
              <a:t>Rambiritch</a:t>
            </a:r>
            <a:r>
              <a:rPr lang="en-US" dirty="0"/>
              <a:t> V</a:t>
            </a:r>
            <a:r>
              <a:rPr lang="en-US" dirty="0" smtClean="0"/>
              <a:t>., 2007).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78450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RESEARCH PROBLEM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There is the need to ascertain the knowledge level of the people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Does high knowledge/information level translate to effective preventive </a:t>
            </a:r>
            <a:r>
              <a:rPr lang="en-US" dirty="0" err="1"/>
              <a:t>behaviour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Are there other factors that may be hindering effective diabetes prevention in Nigeria?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580293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00950" cy="772012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STUDY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19908"/>
            <a:ext cx="7886700" cy="5380892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The study sought to: </a:t>
            </a:r>
          </a:p>
          <a:p>
            <a:pPr lvl="0"/>
            <a:r>
              <a:rPr lang="en-US" dirty="0"/>
              <a:t>Unearth the misconceptions and myths about diabetes that are prevalent among the study population.</a:t>
            </a:r>
          </a:p>
          <a:p>
            <a:pPr lvl="0"/>
            <a:r>
              <a:rPr lang="en-US" dirty="0"/>
              <a:t>Determine the sources from where the study population gets diabetes information from. </a:t>
            </a:r>
          </a:p>
          <a:p>
            <a:pPr lvl="0"/>
            <a:r>
              <a:rPr lang="en-US" dirty="0"/>
              <a:t>Assess the knowledge or information level of the population on diabetes.</a:t>
            </a:r>
          </a:p>
          <a:p>
            <a:pPr lvl="0"/>
            <a:r>
              <a:rPr lang="en-US" dirty="0"/>
              <a:t>Determine the extent to which the people’s perceptions of, misconceptions about and attitudes towards diabetes affected their diabetes prevention behavior.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04302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1277</TotalTime>
  <Words>1731</Words>
  <Application>Microsoft Office PowerPoint</Application>
  <PresentationFormat>On-screen Show (4:3)</PresentationFormat>
  <Paragraphs>257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World Social Science Forum 2015 Durban, South Africa</vt:lpstr>
      <vt:lpstr>DIABETES PREVENTION IN NIGERIA: MANAGING CULTURAL AND RELIGIOUS PERCEPTIONS USING INFORMATION AND EDUCATION</vt:lpstr>
      <vt:lpstr>INTRODUCTION</vt:lpstr>
      <vt:lpstr>THE CASE OF NIGERIA</vt:lpstr>
      <vt:lpstr>COMMUNICATION AND DEVELOPMENT</vt:lpstr>
      <vt:lpstr>COMMUNICATION AND HEALTH</vt:lpstr>
      <vt:lpstr>RESEARCH PROBLEM</vt:lpstr>
      <vt:lpstr>RESEARCH PROBLEM CONTINUED</vt:lpstr>
      <vt:lpstr>STUDY OBJECTIVES</vt:lpstr>
      <vt:lpstr>STUDY OBJECTIVES CONTINUED</vt:lpstr>
      <vt:lpstr>  METHODOLOGY  </vt:lpstr>
      <vt:lpstr>RESULT: Respondents’ sources of diabetes information</vt:lpstr>
      <vt:lpstr>RESULT: How effective are diabetes information received from these sources?</vt:lpstr>
      <vt:lpstr>Slide 14</vt:lpstr>
      <vt:lpstr>Slide 15</vt:lpstr>
      <vt:lpstr>SUMMARY OF FINDINGS</vt:lpstr>
      <vt:lpstr>Misconceptions continued</vt:lpstr>
      <vt:lpstr>FINDINGS CONTINUED</vt:lpstr>
      <vt:lpstr>FINDINGS CONTINUED</vt:lpstr>
      <vt:lpstr>   FINDINGS CONTINUED</vt:lpstr>
      <vt:lpstr>CONCLUSION</vt:lpstr>
      <vt:lpstr>     </vt:lpstr>
      <vt:lpstr>   REFERENCES</vt:lpstr>
      <vt:lpstr>REFERENCES CONTINUED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Corne Engelbrecht</dc:creator>
  <cp:lastModifiedBy>user</cp:lastModifiedBy>
  <cp:revision>105</cp:revision>
  <dcterms:created xsi:type="dcterms:W3CDTF">2014-10-15T08:23:56Z</dcterms:created>
  <dcterms:modified xsi:type="dcterms:W3CDTF">2021-08-06T08:29:08Z</dcterms:modified>
</cp:coreProperties>
</file>